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handoutMasterIdLst>
    <p:handoutMasterId r:id="rId47"/>
  </p:handoutMasterIdLst>
  <p:sldIdLst>
    <p:sldId id="337" r:id="rId2"/>
    <p:sldId id="519" r:id="rId3"/>
    <p:sldId id="521" r:id="rId4"/>
    <p:sldId id="520" r:id="rId5"/>
    <p:sldId id="522" r:id="rId6"/>
    <p:sldId id="523" r:id="rId7"/>
    <p:sldId id="526" r:id="rId8"/>
    <p:sldId id="525" r:id="rId9"/>
    <p:sldId id="524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6" r:id="rId19"/>
    <p:sldId id="535" r:id="rId20"/>
    <p:sldId id="537" r:id="rId21"/>
    <p:sldId id="538" r:id="rId22"/>
    <p:sldId id="539" r:id="rId23"/>
    <p:sldId id="541" r:id="rId24"/>
    <p:sldId id="540" r:id="rId25"/>
    <p:sldId id="542" r:id="rId26"/>
    <p:sldId id="545" r:id="rId27"/>
    <p:sldId id="547" r:id="rId28"/>
    <p:sldId id="548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9" r:id="rId41"/>
    <p:sldId id="566" r:id="rId42"/>
    <p:sldId id="565" r:id="rId43"/>
    <p:sldId id="567" r:id="rId44"/>
    <p:sldId id="51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2852" autoAdjust="0"/>
  </p:normalViewPr>
  <p:slideViewPr>
    <p:cSldViewPr>
      <p:cViewPr varScale="1">
        <p:scale>
          <a:sx n="80" d="100"/>
          <a:sy n="80" d="100"/>
        </p:scale>
        <p:origin x="18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10.12.2025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7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4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26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035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https://www.freecodecamp.org/news/the-complete-guide-to-this-in-javascript/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68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https://developer.mozilla.org/en-US/docs/Web/JavaScript/Reference/Global_Objects/Object/constructor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https://developer.mozilla.org/en-US/docs/Web/JavaScript/Reference/Classes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https://developer.mozilla.org/en-US/docs/Web/JavaScript/Reference/Functions/get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https://developer.mozilla.org/en-US/docs/Web/JavaScript/Reference/Functions/set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33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35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https://javascript.info/promise-chaining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802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95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https://developer.mozilla.org/en-US/docs/Web/JavaScript/Guide/Grammar_and_types#declarations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114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821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166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142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832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72040-DC85-DD4B-B659-A5FB1552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AA154-33CB-D2D2-1BC7-D1B15F917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4CB0E-4B75-F79B-CF5E-E1D76C02B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6F132-A20C-F424-C086-57CDEE63F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029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https://pawelgrzybek.com/whats-new-in-ecmascript-2023/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1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u="sng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https://web.dev/structured-clone/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93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XSS attack and filters.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https://portswigger.net/research/javascript-without-parentheses-using-dommatrix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https://portswigger.net/research/redefining-impossible-xss-without-arbitrary-javascript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https://portswigger.net/research/the-seventh-way-to-call-a-javascript-function-without-parentheses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5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https://developer.mozilla.org/en-US/docs/Web/JavaScript/Guide/Grammar_and_types#global_variables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9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https://developer.mozilla.org/en-US/docs/Web/JavaScript/Guide/Grammar_and_types#variable_hoisting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https://stackoverflow.com/questions/500431/what-is-the-scope-of-variables-in-javascript/500459#500459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40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27EF2-1CA2-8756-39EF-EE0B3970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EC81E-116D-9F27-65DE-64C1D9A62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C417E0-0EB9-2A01-F757-679311EA0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0D66A-D41E-CAF9-E21D-84611EB2D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2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7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8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26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https://developer.mozilla.org/en-US/docs/Learn/JavaScript/Objects/Object_prototypes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8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51039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7904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4813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5146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2270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2423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16775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1" r:id="rId7"/>
    <p:sldLayoutId id="2147483688" r:id="rId8"/>
    <p:sldLayoutId id="2147483729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dapetr.github.i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/Reference/Global_Objects/decodeURI" TargetMode="External"/><Relationship Id="rId2" Type="http://schemas.openxmlformats.org/officeDocument/2006/relationships/hyperlink" Target="https://developer.mozilla.org/en-US/docs/Web/JavaScript/Reference/Global_Objects/encodeU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/JavaScript/Reference/Global_Objects/parseFloat" TargetMode="External"/><Relationship Id="rId5" Type="http://schemas.openxmlformats.org/officeDocument/2006/relationships/hyperlink" Target="https://developer.mozilla.org/en-US/docs/Web/JavaScript/Reference/Global_Objects/parseInt" TargetMode="External"/><Relationship Id="rId4" Type="http://schemas.openxmlformats.org/officeDocument/2006/relationships/hyperlink" Target="https://developer.mozilla.org/en-US/docs/Web/JavaScript/Reference/Global_Objects/encodeURIComponen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-US/docs/Web/JavaScript/Reference/Global_Objects/Object/entries" TargetMode="External"/><Relationship Id="rId3" Type="http://schemas.openxmlformats.org/officeDocument/2006/relationships/hyperlink" Target="https://developer.mozilla.org/en-US/docs/Web/JavaScript/Reference/Global_Objects/Object/getOwnPropertyNames" TargetMode="External"/><Relationship Id="rId7" Type="http://schemas.openxmlformats.org/officeDocument/2006/relationships/hyperlink" Target="https://developer.mozilla.org/en-US/docs/Web/JavaScript/Reference/Global_Objects/Object/freeze" TargetMode="External"/><Relationship Id="rId2" Type="http://schemas.openxmlformats.org/officeDocument/2006/relationships/hyperlink" Target="https://developer.mozilla.org/en-US/docs/Web/JavaScript/Reference/Global_Objects/Object/creat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/JavaScript/Reference/Global_Objects/Object/seal" TargetMode="External"/><Relationship Id="rId5" Type="http://schemas.openxmlformats.org/officeDocument/2006/relationships/hyperlink" Target="https://developer.mozilla.org/en-US/docs/Web/JavaScript/Reference/Global_Objects/Object/preventExtensions" TargetMode="External"/><Relationship Id="rId4" Type="http://schemas.openxmlformats.org/officeDocument/2006/relationships/hyperlink" Target="https://developer.mozilla.org/en-US/docs/Web/JavaScript/Reference/Global_Objects/Object/getPrototypeOf" TargetMode="External"/><Relationship Id="rId9" Type="http://schemas.openxmlformats.org/officeDocument/2006/relationships/hyperlink" Target="https://developer.mozilla.org/en-US/docs/Web/JavaScript/Reference/Global_Objects/Object/valu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cs.indiana.edu/~dswise/aspects4parallelism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c39.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c39.es/process-document/" TargetMode="External"/><Relationship Id="rId5" Type="http://schemas.openxmlformats.org/officeDocument/2006/relationships/hyperlink" Target="https://github.com/tc39/proposals" TargetMode="External"/><Relationship Id="rId4" Type="http://schemas.openxmlformats.org/officeDocument/2006/relationships/hyperlink" Target="https://github.com/tc39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c39/proposal-optional-chain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tc39/proposal-nullish-coalesci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c39/proposal-hashba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tc39/proposal-array-find-from-last" TargetMode="External"/><Relationship Id="rId4" Type="http://schemas.openxmlformats.org/officeDocument/2006/relationships/hyperlink" Target="Hashbang%20Gramm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Windo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mozilla.org/en-US/docs/Web/JavaScript/Reference/Global_Objects/globalThi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structuredClon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tc39/notes/blob/HEAD/meetings/2014-01/jan-30.md#structured-clone." TargetMode="External"/><Relationship Id="rId5" Type="http://schemas.openxmlformats.org/officeDocument/2006/relationships/hyperlink" Target="https://github.com/dslomov/ecmascript-structured-clone" TargetMode="External"/><Relationship Id="rId4" Type="http://schemas.openxmlformats.org/officeDocument/2006/relationships/hyperlink" Target="https://html.spec.whatwg.org/multipage/structured-data.html#dom-structuredclon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abeljs.io/repl/#?browsers=&amp;build=&amp;builtIns=false&amp;corejs=3.6&amp;spec=false&amp;loose=false&amp;code_lz=FBA&amp;debug=false&amp;forceAllTransforms=false&amp;shippedProposals=false&amp;circleciRepo=&amp;evaluate=false&amp;fileSize=false&amp;timeTravel=false&amp;sourceType=module&amp;lineWrap=true&amp;presets=env&amp;prettier=false&amp;targets=&amp;version=7.16.4&amp;externalPlugins=&amp;assumptions=%7B%7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Glossary/Hoist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mozilla.org/en-US/docs/Web/JavaScript/Reference/Statements/let#temporal_dead_zone_td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5887-24DB-AA59-B38B-B1798CAE0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JavaScript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FCE0B-459B-75C1-4CF2-A1736338F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NSWI142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EFED-43A3-D6AE-CA70-178FE2949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2025/2026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8EA3-0C4C-DF4B-BEE9-FA560AD3F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Škoda Petr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92FBF-DAEE-E57B-BE52-80B347120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https://www.ksi.mff.cuni.cz/</a:t>
            </a:r>
            <a:endParaRPr lang="en-US" dirty="0"/>
          </a:p>
          <a:p>
            <a:r>
              <a:rPr lang="cs-CZ" dirty="0">
                <a:hlinkClick r:id="rId4"/>
              </a:rPr>
              <a:t>https://skodapetr.github.io/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3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DC62-012F-24B9-0726-FFB064D7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&amp; var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B6841-C820-C3AA-E6AB-9F2FD340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26" name="Picture 2" descr="Star Wars: Return of the Jedi - It's a Trap !!!">
            <a:extLst>
              <a:ext uri="{FF2B5EF4-FFF2-40B4-BE49-F238E27FC236}">
                <a16:creationId xmlns:a16="http://schemas.microsoft.com/office/drawing/2014/main" id="{4139F7DA-CB38-98A7-6CDE-3EEBFDC5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85" y="1340768"/>
            <a:ext cx="5006662" cy="37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D2CBE7-459F-2B7E-6178-32A360E2F611}"/>
              </a:ext>
            </a:extLst>
          </p:cNvPr>
          <p:cNvSpPr/>
          <p:nvPr/>
        </p:nvSpPr>
        <p:spPr>
          <a:xfrm>
            <a:off x="335360" y="1340768"/>
            <a:ext cx="6192688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adders = [];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10; ++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adders.push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(x) { return x +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console.log(adders[0](1));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?</a:t>
            </a:r>
          </a:p>
        </p:txBody>
      </p:sp>
      <p:sp>
        <p:nvSpPr>
          <p:cNvPr id="6" name="Zaoblený obdélníkový popisek 7">
            <a:extLst>
              <a:ext uri="{FF2B5EF4-FFF2-40B4-BE49-F238E27FC236}">
                <a16:creationId xmlns:a16="http://schemas.microsoft.com/office/drawing/2014/main" id="{A3567900-5EB0-21B3-9D0F-033E32D1A186}"/>
              </a:ext>
            </a:extLst>
          </p:cNvPr>
          <p:cNvSpPr/>
          <p:nvPr/>
        </p:nvSpPr>
        <p:spPr>
          <a:xfrm>
            <a:off x="5159895" y="2348880"/>
            <a:ext cx="1512169" cy="432048"/>
          </a:xfrm>
          <a:prstGeom prst="wedgeRoundRectCallout">
            <a:avLst>
              <a:gd name="adj1" fmla="val -82622"/>
              <a:gd name="adj2" fmla="val 15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Outputs 11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3F58F-DB65-44A8-F881-EF62189530A1}"/>
              </a:ext>
            </a:extLst>
          </p:cNvPr>
          <p:cNvSpPr/>
          <p:nvPr/>
        </p:nvSpPr>
        <p:spPr>
          <a:xfrm>
            <a:off x="335360" y="2996952"/>
            <a:ext cx="6192688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adders = [];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10; ++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adders.push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(x) { return x +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console.log(adders[0](1));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?</a:t>
            </a:r>
          </a:p>
        </p:txBody>
      </p:sp>
      <p:sp>
        <p:nvSpPr>
          <p:cNvPr id="8" name="Zaoblený obdélníkový popisek 7">
            <a:extLst>
              <a:ext uri="{FF2B5EF4-FFF2-40B4-BE49-F238E27FC236}">
                <a16:creationId xmlns:a16="http://schemas.microsoft.com/office/drawing/2014/main" id="{6C1A9FD6-C593-A600-80FE-8DE4E03F82C7}"/>
              </a:ext>
            </a:extLst>
          </p:cNvPr>
          <p:cNvSpPr/>
          <p:nvPr/>
        </p:nvSpPr>
        <p:spPr>
          <a:xfrm>
            <a:off x="5135255" y="4005064"/>
            <a:ext cx="1512169" cy="432048"/>
          </a:xfrm>
          <a:prstGeom prst="wedgeRoundRectCallout">
            <a:avLst>
              <a:gd name="adj1" fmla="val -82622"/>
              <a:gd name="adj2" fmla="val 15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Outputs 1</a:t>
            </a:r>
            <a:endParaRPr lang="cs-C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FA09B-DC47-C134-0CA4-DAD771853672}"/>
              </a:ext>
            </a:extLst>
          </p:cNvPr>
          <p:cNvSpPr/>
          <p:nvPr/>
        </p:nvSpPr>
        <p:spPr>
          <a:xfrm>
            <a:off x="332833" y="4653136"/>
            <a:ext cx="6192688" cy="1800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adders = [];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10; ++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adders.push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(x) { return x +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41;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console.log(adders[0](1));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?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Zaoblený obdélníkový popisek 7">
            <a:extLst>
              <a:ext uri="{FF2B5EF4-FFF2-40B4-BE49-F238E27FC236}">
                <a16:creationId xmlns:a16="http://schemas.microsoft.com/office/drawing/2014/main" id="{47531E84-7F12-EFFC-391C-42FF8A34AFED}"/>
              </a:ext>
            </a:extLst>
          </p:cNvPr>
          <p:cNvSpPr/>
          <p:nvPr/>
        </p:nvSpPr>
        <p:spPr>
          <a:xfrm>
            <a:off x="5159895" y="5949280"/>
            <a:ext cx="1512169" cy="432048"/>
          </a:xfrm>
          <a:prstGeom prst="wedgeRoundRectCallout">
            <a:avLst>
              <a:gd name="adj1" fmla="val -82622"/>
              <a:gd name="adj2" fmla="val 15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Outputs 42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7720-FC56-7593-43AB-479216D1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&amp; objects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E68A-E6F3-A7E1-365E-F012EEB3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60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Objects are passed by a reference.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05C9D-2346-8940-36C8-2FE612EB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3B2BC-6994-DECD-E613-C3E7DD63B857}"/>
              </a:ext>
            </a:extLst>
          </p:cNvPr>
          <p:cNvSpPr/>
          <p:nvPr/>
        </p:nvSpPr>
        <p:spPr>
          <a:xfrm>
            <a:off x="335360" y="1772816"/>
            <a:ext cx="6912768" cy="41044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createMultiplyAndAdd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cfg.mul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x +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cfg.add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config = {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2, add: 3 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operator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createMultiplyAndAdd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(config);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operator(42);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87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config.mul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operator(42);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129</a:t>
            </a:r>
          </a:p>
        </p:txBody>
      </p:sp>
      <p:sp>
        <p:nvSpPr>
          <p:cNvPr id="6" name="Zaoblený obdélníkový popisek 6">
            <a:extLst>
              <a:ext uri="{FF2B5EF4-FFF2-40B4-BE49-F238E27FC236}">
                <a16:creationId xmlns:a16="http://schemas.microsoft.com/office/drawing/2014/main" id="{6C4C3AE7-09CE-5CF2-BCC6-97C84FBA17F6}"/>
              </a:ext>
            </a:extLst>
          </p:cNvPr>
          <p:cNvSpPr/>
          <p:nvPr/>
        </p:nvSpPr>
        <p:spPr>
          <a:xfrm>
            <a:off x="3647728" y="4797152"/>
            <a:ext cx="4320480" cy="504056"/>
          </a:xfrm>
          <a:prstGeom prst="wedgeRoundRectCallout">
            <a:avLst>
              <a:gd name="adj1" fmla="val -73534"/>
              <a:gd name="adj2" fmla="val 502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Object modification is visible in closure.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71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9ED5F9-38A9-A2A2-39C3-CBCB6C79F9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1D0D-B018-EC65-FA55-E9726ABF0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prototype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65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D62B-E0FB-31B3-C2CC-B7B02225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revision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A0DC-3750-6554-5B32-6B09144D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Objects are unordered key-value collections, where members are public. New entries can be added dynamically. As functions are first-class citizens, we can add functions as members, mimicking classes.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42633-4F01-1479-589B-3AEBCF38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0257E-B2DA-A28D-5483-595A242B88CA}"/>
              </a:ext>
            </a:extLst>
          </p:cNvPr>
          <p:cNvSpPr/>
          <p:nvPr/>
        </p:nvSpPr>
        <p:spPr>
          <a:xfrm>
            <a:off x="335360" y="2492896"/>
            <a:ext cx="6912768" cy="17479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 =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name: "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Ailish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console.log(`Hi I'm ${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.name}.`);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5195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D4C7-6684-FD04-CCA8-690F9F99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prototype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EB058-C185-0F9C-8631-88FF9503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classes since in ES5. There are implemented using prototypes.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36DAC-2C94-0626-97F7-5FE85C9D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0BF65-D210-8985-89E1-61F4FE7740AB}"/>
              </a:ext>
            </a:extLst>
          </p:cNvPr>
          <p:cNvSpPr/>
          <p:nvPr/>
        </p:nvSpPr>
        <p:spPr>
          <a:xfrm>
            <a:off x="335360" y="1726705"/>
            <a:ext cx="3384376" cy="622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tile.area();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tile.spam = 42;</a:t>
            </a:r>
          </a:p>
          <a:p>
            <a:endParaRPr lang="nn-NO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aoblený obdélníkový popisek 21">
            <a:extLst>
              <a:ext uri="{FF2B5EF4-FFF2-40B4-BE49-F238E27FC236}">
                <a16:creationId xmlns:a16="http://schemas.microsoft.com/office/drawing/2014/main" id="{84230F2F-6708-AF3F-7F9E-13392C930E59}"/>
              </a:ext>
            </a:extLst>
          </p:cNvPr>
          <p:cNvSpPr/>
          <p:nvPr/>
        </p:nvSpPr>
        <p:spPr>
          <a:xfrm>
            <a:off x="4079777" y="1726705"/>
            <a:ext cx="6696744" cy="432048"/>
          </a:xfrm>
          <a:prstGeom prst="wedgeRoundRectCallout">
            <a:avLst>
              <a:gd name="adj1" fmla="val -72349"/>
              <a:gd name="adj2" fmla="val -69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Searches up the prototype chain, looks for the first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area</a:t>
            </a:r>
            <a:r>
              <a:rPr lang="en-US" dirty="0"/>
              <a:t> property</a:t>
            </a:r>
            <a:endParaRPr lang="cs-CZ" dirty="0"/>
          </a:p>
        </p:txBody>
      </p:sp>
      <p:sp>
        <p:nvSpPr>
          <p:cNvPr id="7" name="Zaoblený obdélníkový popisek 21">
            <a:extLst>
              <a:ext uri="{FF2B5EF4-FFF2-40B4-BE49-F238E27FC236}">
                <a16:creationId xmlns:a16="http://schemas.microsoft.com/office/drawing/2014/main" id="{2A5C9738-9647-D8C5-4997-5469C1E4876E}"/>
              </a:ext>
            </a:extLst>
          </p:cNvPr>
          <p:cNvSpPr/>
          <p:nvPr/>
        </p:nvSpPr>
        <p:spPr>
          <a:xfrm>
            <a:off x="4057528" y="2304895"/>
            <a:ext cx="6696743" cy="432048"/>
          </a:xfrm>
          <a:prstGeom prst="wedgeRoundRectCallout">
            <a:avLst>
              <a:gd name="adj1" fmla="val -69055"/>
              <a:gd name="adj2" fmla="val -603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Creates new property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tile</a:t>
            </a:r>
            <a:r>
              <a:rPr lang="en-US" dirty="0"/>
              <a:t> (no prototype chain traversing)</a:t>
            </a:r>
            <a:endParaRPr lang="cs-CZ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BA1A67-99FC-6341-CFBF-B39CF0D92C53}"/>
              </a:ext>
            </a:extLst>
          </p:cNvPr>
          <p:cNvSpPr/>
          <p:nvPr/>
        </p:nvSpPr>
        <p:spPr>
          <a:xfrm>
            <a:off x="239351" y="4797152"/>
            <a:ext cx="2328257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[[Prototype]]</a:t>
            </a:r>
          </a:p>
          <a:p>
            <a:r>
              <a:rPr lang="en-US" dirty="0"/>
              <a:t>side</a:t>
            </a:r>
          </a:p>
          <a:p>
            <a:r>
              <a:rPr lang="en-US" dirty="0"/>
              <a:t>color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F25597-4E24-54DA-F4C0-B42051D70E6C}"/>
              </a:ext>
            </a:extLst>
          </p:cNvPr>
          <p:cNvSpPr/>
          <p:nvPr/>
        </p:nvSpPr>
        <p:spPr>
          <a:xfrm>
            <a:off x="4583832" y="4797152"/>
            <a:ext cx="2328257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[[Prototype]]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area()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666A-7D12-0238-A9A7-99B4C3F389BA}"/>
              </a:ext>
            </a:extLst>
          </p:cNvPr>
          <p:cNvSpPr txBox="1"/>
          <p:nvPr/>
        </p:nvSpPr>
        <p:spPr>
          <a:xfrm>
            <a:off x="407368" y="424732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43AD4-3E6C-9504-58DC-D9BAAC8689D1}"/>
              </a:ext>
            </a:extLst>
          </p:cNvPr>
          <p:cNvSpPr txBox="1"/>
          <p:nvPr/>
        </p:nvSpPr>
        <p:spPr>
          <a:xfrm>
            <a:off x="4751849" y="426774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7AD3A-7DA6-8F1E-4787-C742E340BDE8}"/>
              </a:ext>
            </a:extLst>
          </p:cNvPr>
          <p:cNvSpPr txBox="1"/>
          <p:nvPr/>
        </p:nvSpPr>
        <p:spPr>
          <a:xfrm>
            <a:off x="8911994" y="5044534"/>
            <a:ext cx="246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Object.prototype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A7CBC7-1909-3F96-A80F-78F82B704D36}"/>
              </a:ext>
            </a:extLst>
          </p:cNvPr>
          <p:cNvCxnSpPr/>
          <p:nvPr/>
        </p:nvCxnSpPr>
        <p:spPr>
          <a:xfrm>
            <a:off x="1919536" y="5229200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34728D-0F5F-5C6E-20AE-B3C5C3E82DDB}"/>
              </a:ext>
            </a:extLst>
          </p:cNvPr>
          <p:cNvCxnSpPr/>
          <p:nvPr/>
        </p:nvCxnSpPr>
        <p:spPr>
          <a:xfrm>
            <a:off x="6305768" y="5229200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7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5B81-0FFB-246D-9BBA-731E1119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57322-4F15-5D3D-7BD0-DB86A5A2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22672-36B9-19CE-0D41-7C7AD6FA0D9E}"/>
              </a:ext>
            </a:extLst>
          </p:cNvPr>
          <p:cNvSpPr/>
          <p:nvPr/>
        </p:nvSpPr>
        <p:spPr>
          <a:xfrm>
            <a:off x="335360" y="1340768"/>
            <a:ext cx="8496944" cy="48965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 =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"side": 0,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"perimeter":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4 *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as empty object with prototype Square.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tile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Object.create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(Square);</a:t>
            </a:r>
          </a:p>
          <a:p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new member on title.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42;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tile.perimeter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Missing "area" function ?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Square.area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tile.area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aoblený obdélníkový popisek 21">
            <a:extLst>
              <a:ext uri="{FF2B5EF4-FFF2-40B4-BE49-F238E27FC236}">
                <a16:creationId xmlns:a16="http://schemas.microsoft.com/office/drawing/2014/main" id="{7237E4CF-10A4-8625-7F4E-972E70C4F83D}"/>
              </a:ext>
            </a:extLst>
          </p:cNvPr>
          <p:cNvSpPr/>
          <p:nvPr/>
        </p:nvSpPr>
        <p:spPr>
          <a:xfrm>
            <a:off x="3719736" y="1268760"/>
            <a:ext cx="4176463" cy="504056"/>
          </a:xfrm>
          <a:prstGeom prst="wedgeRoundRectCallout">
            <a:avLst>
              <a:gd name="adj1" fmla="val -70618"/>
              <a:gd name="adj2" fmla="val -1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Prototype object takes the role of a class.</a:t>
            </a:r>
          </a:p>
        </p:txBody>
      </p:sp>
    </p:spTree>
    <p:extLst>
      <p:ext uri="{BB962C8B-B14F-4D97-AF65-F5344CB8AC3E}">
        <p14:creationId xmlns:p14="http://schemas.microsoft.com/office/powerpoint/2010/main" val="95803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6062-16B6-274E-F9AC-2EA0899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 vs Prototypes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563C2-04C1-46FE-7AC9-3068AFB9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987363-D3F6-EFF4-E5AD-C4AEFA3E812C}"/>
              </a:ext>
            </a:extLst>
          </p:cNvPr>
          <p:cNvGrpSpPr/>
          <p:nvPr/>
        </p:nvGrpSpPr>
        <p:grpSpPr>
          <a:xfrm>
            <a:off x="7766296" y="4252068"/>
            <a:ext cx="1951214" cy="1082163"/>
            <a:chOff x="6072177" y="4562882"/>
            <a:chExt cx="1951214" cy="1082163"/>
          </a:xfrm>
        </p:grpSpPr>
        <p:sp>
          <p:nvSpPr>
            <p:cNvPr id="5" name="Zaoblený obdélník 17">
              <a:extLst>
                <a:ext uri="{FF2B5EF4-FFF2-40B4-BE49-F238E27FC236}">
                  <a16:creationId xmlns:a16="http://schemas.microsoft.com/office/drawing/2014/main" id="{7BA610B4-955C-989E-84D7-DE38B0BC49C5}"/>
                </a:ext>
              </a:extLst>
            </p:cNvPr>
            <p:cNvSpPr/>
            <p:nvPr/>
          </p:nvSpPr>
          <p:spPr>
            <a:xfrm>
              <a:off x="6072177" y="4996973"/>
              <a:ext cx="195121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[[Prototype]]</a:t>
              </a:r>
            </a:p>
            <a:p>
              <a:pPr algn="ctr"/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properties</a:t>
              </a:r>
              <a:endParaRPr lang="cs-CZ" sz="1400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" name="Přímá spojnice se šipkou 39">
              <a:extLst>
                <a:ext uri="{FF2B5EF4-FFF2-40B4-BE49-F238E27FC236}">
                  <a16:creationId xmlns:a16="http://schemas.microsoft.com/office/drawing/2014/main" id="{8FF7762E-A5E2-C5EC-AC48-82FE9866ED1E}"/>
                </a:ext>
              </a:extLst>
            </p:cNvPr>
            <p:cNvCxnSpPr/>
            <p:nvPr/>
          </p:nvCxnSpPr>
          <p:spPr>
            <a:xfrm flipV="1">
              <a:off x="7872376" y="4562882"/>
              <a:ext cx="1" cy="594310"/>
            </a:xfrm>
            <a:prstGeom prst="straightConnector1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870B6-F1E4-2463-D656-9460AFC870D4}"/>
              </a:ext>
            </a:extLst>
          </p:cNvPr>
          <p:cNvGrpSpPr/>
          <p:nvPr/>
        </p:nvGrpSpPr>
        <p:grpSpPr>
          <a:xfrm>
            <a:off x="7766296" y="3146014"/>
            <a:ext cx="1951214" cy="1080120"/>
            <a:chOff x="6072177" y="3457464"/>
            <a:chExt cx="1951214" cy="1080120"/>
          </a:xfrm>
        </p:grpSpPr>
        <p:sp>
          <p:nvSpPr>
            <p:cNvPr id="8" name="Zaoblený obdélník 22">
              <a:extLst>
                <a:ext uri="{FF2B5EF4-FFF2-40B4-BE49-F238E27FC236}">
                  <a16:creationId xmlns:a16="http://schemas.microsoft.com/office/drawing/2014/main" id="{757575E3-E74F-3C63-7DCF-EA387835E978}"/>
                </a:ext>
              </a:extLst>
            </p:cNvPr>
            <p:cNvSpPr/>
            <p:nvPr/>
          </p:nvSpPr>
          <p:spPr>
            <a:xfrm>
              <a:off x="6072177" y="3889512"/>
              <a:ext cx="195121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[[Prototype]]</a:t>
              </a:r>
            </a:p>
            <a:p>
              <a:pPr algn="ctr"/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bar</a:t>
              </a:r>
              <a:endParaRPr lang="cs-CZ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" name="Přímá spojnice se šipkou 42">
              <a:extLst>
                <a:ext uri="{FF2B5EF4-FFF2-40B4-BE49-F238E27FC236}">
                  <a16:creationId xmlns:a16="http://schemas.microsoft.com/office/drawing/2014/main" id="{BBA754A8-C99E-C283-C190-96258A1A2C8C}"/>
                </a:ext>
              </a:extLst>
            </p:cNvPr>
            <p:cNvCxnSpPr/>
            <p:nvPr/>
          </p:nvCxnSpPr>
          <p:spPr>
            <a:xfrm flipV="1">
              <a:off x="7872376" y="3457464"/>
              <a:ext cx="1" cy="620730"/>
            </a:xfrm>
            <a:prstGeom prst="straightConnector1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EE8A9F-ABAC-F7D5-0DE2-B381E9903D61}"/>
              </a:ext>
            </a:extLst>
          </p:cNvPr>
          <p:cNvGrpSpPr/>
          <p:nvPr/>
        </p:nvGrpSpPr>
        <p:grpSpPr>
          <a:xfrm>
            <a:off x="7766296" y="1772816"/>
            <a:ext cx="2636326" cy="1373198"/>
            <a:chOff x="6072177" y="2084266"/>
            <a:chExt cx="2636326" cy="1373198"/>
          </a:xfrm>
        </p:grpSpPr>
        <p:sp>
          <p:nvSpPr>
            <p:cNvPr id="11" name="Zaoblený obdélník 21">
              <a:extLst>
                <a:ext uri="{FF2B5EF4-FFF2-40B4-BE49-F238E27FC236}">
                  <a16:creationId xmlns:a16="http://schemas.microsoft.com/office/drawing/2014/main" id="{D7B97150-59AE-0B95-CA74-751E2FC7BF6A}"/>
                </a:ext>
              </a:extLst>
            </p:cNvPr>
            <p:cNvSpPr/>
            <p:nvPr/>
          </p:nvSpPr>
          <p:spPr>
            <a:xfrm>
              <a:off x="6072177" y="2809392"/>
              <a:ext cx="1951214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[[Prototype]]</a:t>
              </a:r>
            </a:p>
            <a:p>
              <a:pPr algn="ctr"/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foo</a:t>
              </a:r>
              <a:endParaRPr lang="cs-CZ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2" name="Přímá spojnice se šipkou 47">
              <a:extLst>
                <a:ext uri="{FF2B5EF4-FFF2-40B4-BE49-F238E27FC236}">
                  <a16:creationId xmlns:a16="http://schemas.microsoft.com/office/drawing/2014/main" id="{AE9F925D-71B3-5400-4EED-9195F8C1E87D}"/>
                </a:ext>
              </a:extLst>
            </p:cNvPr>
            <p:cNvCxnSpPr/>
            <p:nvPr/>
          </p:nvCxnSpPr>
          <p:spPr>
            <a:xfrm flipV="1">
              <a:off x="7872376" y="2361265"/>
              <a:ext cx="1" cy="636322"/>
            </a:xfrm>
            <a:prstGeom prst="straightConnector1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48">
              <a:extLst>
                <a:ext uri="{FF2B5EF4-FFF2-40B4-BE49-F238E27FC236}">
                  <a16:creationId xmlns:a16="http://schemas.microsoft.com/office/drawing/2014/main" id="{D0EF90A8-DD03-574F-B53A-32911E6634E0}"/>
                </a:ext>
              </a:extLst>
            </p:cNvPr>
            <p:cNvSpPr txBox="1"/>
            <p:nvPr/>
          </p:nvSpPr>
          <p:spPr>
            <a:xfrm>
              <a:off x="7036250" y="2084266"/>
              <a:ext cx="1672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Object.prototype</a:t>
              </a:r>
              <a:endParaRPr lang="cs-CZ" sz="12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4" name="TextovéPole 51">
            <a:extLst>
              <a:ext uri="{FF2B5EF4-FFF2-40B4-BE49-F238E27FC236}">
                <a16:creationId xmlns:a16="http://schemas.microsoft.com/office/drawing/2014/main" id="{61AE627F-99E2-A504-ACF7-4C24880B66F2}"/>
              </a:ext>
            </a:extLst>
          </p:cNvPr>
          <p:cNvSpPr txBox="1"/>
          <p:nvPr/>
        </p:nvSpPr>
        <p:spPr>
          <a:xfrm>
            <a:off x="5985581" y="199074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JavaScript</a:t>
            </a:r>
            <a:endParaRPr lang="cs-CZ" dirty="0"/>
          </a:p>
        </p:txBody>
      </p:sp>
      <p:sp>
        <p:nvSpPr>
          <p:cNvPr id="15" name="Zaoblený obdélník 7">
            <a:extLst>
              <a:ext uri="{FF2B5EF4-FFF2-40B4-BE49-F238E27FC236}">
                <a16:creationId xmlns:a16="http://schemas.microsoft.com/office/drawing/2014/main" id="{3E8BABA0-8BAA-ADC5-D8AB-77BB382E5EAE}"/>
              </a:ext>
            </a:extLst>
          </p:cNvPr>
          <p:cNvSpPr/>
          <p:nvPr/>
        </p:nvSpPr>
        <p:spPr>
          <a:xfrm>
            <a:off x="1445529" y="4668481"/>
            <a:ext cx="1656184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myInstance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Obdélník s odříznutým jedním rohem 8">
            <a:extLst>
              <a:ext uri="{FF2B5EF4-FFF2-40B4-BE49-F238E27FC236}">
                <a16:creationId xmlns:a16="http://schemas.microsoft.com/office/drawing/2014/main" id="{37DF3D20-313A-BC4D-862F-E2B0A58EC050}"/>
              </a:ext>
            </a:extLst>
          </p:cNvPr>
          <p:cNvSpPr/>
          <p:nvPr/>
        </p:nvSpPr>
        <p:spPr>
          <a:xfrm>
            <a:off x="1445529" y="3561020"/>
            <a:ext cx="1656184" cy="64807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MySubclass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Obdélník s odříznutým jedním rohem 9">
            <a:extLst>
              <a:ext uri="{FF2B5EF4-FFF2-40B4-BE49-F238E27FC236}">
                <a16:creationId xmlns:a16="http://schemas.microsoft.com/office/drawing/2014/main" id="{29EE3298-96BB-CC62-F963-A65E1C077DDE}"/>
              </a:ext>
            </a:extLst>
          </p:cNvPr>
          <p:cNvSpPr/>
          <p:nvPr/>
        </p:nvSpPr>
        <p:spPr>
          <a:xfrm>
            <a:off x="1445529" y="2480900"/>
            <a:ext cx="1656184" cy="64807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Přímá spojnice se šipkou 11">
            <a:extLst>
              <a:ext uri="{FF2B5EF4-FFF2-40B4-BE49-F238E27FC236}">
                <a16:creationId xmlns:a16="http://schemas.microsoft.com/office/drawing/2014/main" id="{6155C8D4-9D47-BCB4-C039-5AAAAFDBDA45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2273621" y="3128972"/>
            <a:ext cx="0" cy="43204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2">
            <a:extLst>
              <a:ext uri="{FF2B5EF4-FFF2-40B4-BE49-F238E27FC236}">
                <a16:creationId xmlns:a16="http://schemas.microsoft.com/office/drawing/2014/main" id="{947AFF47-48FE-A28D-427C-801BA1C3A2EE}"/>
              </a:ext>
            </a:extLst>
          </p:cNvPr>
          <p:cNvCxnSpPr>
            <a:stCxn id="15" idx="0"/>
            <a:endCxn id="16" idx="1"/>
          </p:cNvCxnSpPr>
          <p:nvPr/>
        </p:nvCxnSpPr>
        <p:spPr>
          <a:xfrm flipV="1">
            <a:off x="2273621" y="4209092"/>
            <a:ext cx="0" cy="459389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50">
            <a:extLst>
              <a:ext uri="{FF2B5EF4-FFF2-40B4-BE49-F238E27FC236}">
                <a16:creationId xmlns:a16="http://schemas.microsoft.com/office/drawing/2014/main" id="{10F81004-2C4D-9DF5-5B57-BDD3CC0BEE97}"/>
              </a:ext>
            </a:extLst>
          </p:cNvPr>
          <p:cNvSpPr txBox="1"/>
          <p:nvPr/>
        </p:nvSpPr>
        <p:spPr>
          <a:xfrm>
            <a:off x="1487188" y="1834569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Class-based</a:t>
            </a:r>
            <a:br>
              <a:rPr lang="en-US" dirty="0"/>
            </a:br>
            <a:r>
              <a:rPr lang="en-US" dirty="0"/>
              <a:t>Language</a:t>
            </a:r>
            <a:endParaRPr lang="cs-CZ" dirty="0"/>
          </a:p>
        </p:txBody>
      </p:sp>
      <p:cxnSp>
        <p:nvCxnSpPr>
          <p:cNvPr id="21" name="Přímá spojnice 53">
            <a:extLst>
              <a:ext uri="{FF2B5EF4-FFF2-40B4-BE49-F238E27FC236}">
                <a16:creationId xmlns:a16="http://schemas.microsoft.com/office/drawing/2014/main" id="{430932A9-F0C6-6E61-6E2C-6ADED7BB810F}"/>
              </a:ext>
            </a:extLst>
          </p:cNvPr>
          <p:cNvCxnSpPr/>
          <p:nvPr/>
        </p:nvCxnSpPr>
        <p:spPr>
          <a:xfrm>
            <a:off x="4223792" y="1864421"/>
            <a:ext cx="0" cy="3709588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29247E40-E269-6CF2-FE1B-7B292E9D76DE}"/>
              </a:ext>
            </a:extLst>
          </p:cNvPr>
          <p:cNvSpPr/>
          <p:nvPr/>
        </p:nvSpPr>
        <p:spPr>
          <a:xfrm>
            <a:off x="2653268" y="2912948"/>
            <a:ext cx="936104" cy="4125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257ABFC1-0D08-C22C-C0E0-76870AF4FC90}"/>
              </a:ext>
            </a:extLst>
          </p:cNvPr>
          <p:cNvSpPr/>
          <p:nvPr/>
        </p:nvSpPr>
        <p:spPr>
          <a:xfrm>
            <a:off x="2653268" y="3996883"/>
            <a:ext cx="936104" cy="4125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41">
            <a:extLst>
              <a:ext uri="{FF2B5EF4-FFF2-40B4-BE49-F238E27FC236}">
                <a16:creationId xmlns:a16="http://schemas.microsoft.com/office/drawing/2014/main" id="{E84C3393-E5F2-8447-75C9-71213F2F5E20}"/>
              </a:ext>
            </a:extLst>
          </p:cNvPr>
          <p:cNvSpPr/>
          <p:nvPr/>
        </p:nvSpPr>
        <p:spPr>
          <a:xfrm>
            <a:off x="10128448" y="2615711"/>
            <a:ext cx="936104" cy="4125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foo()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ounded Rectangle 43">
            <a:extLst>
              <a:ext uri="{FF2B5EF4-FFF2-40B4-BE49-F238E27FC236}">
                <a16:creationId xmlns:a16="http://schemas.microsoft.com/office/drawing/2014/main" id="{95193C90-E696-EBD9-4752-32F118A39F45}"/>
              </a:ext>
            </a:extLst>
          </p:cNvPr>
          <p:cNvSpPr/>
          <p:nvPr/>
        </p:nvSpPr>
        <p:spPr>
          <a:xfrm>
            <a:off x="10096349" y="3698703"/>
            <a:ext cx="936104" cy="4125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bar()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Přímá spojnice se šipkou 47">
            <a:extLst>
              <a:ext uri="{FF2B5EF4-FFF2-40B4-BE49-F238E27FC236}">
                <a16:creationId xmlns:a16="http://schemas.microsoft.com/office/drawing/2014/main" id="{A9D945B9-E954-990E-372D-7D1F3F0F2A55}"/>
              </a:ext>
            </a:extLst>
          </p:cNvPr>
          <p:cNvCxnSpPr/>
          <p:nvPr/>
        </p:nvCxnSpPr>
        <p:spPr>
          <a:xfrm>
            <a:off x="9055749" y="2929012"/>
            <a:ext cx="1040600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47">
            <a:extLst>
              <a:ext uri="{FF2B5EF4-FFF2-40B4-BE49-F238E27FC236}">
                <a16:creationId xmlns:a16="http://schemas.microsoft.com/office/drawing/2014/main" id="{40F9C706-4B48-1576-29F6-21D1AD6A597D}"/>
              </a:ext>
            </a:extLst>
          </p:cNvPr>
          <p:cNvCxnSpPr/>
          <p:nvPr/>
        </p:nvCxnSpPr>
        <p:spPr>
          <a:xfrm>
            <a:off x="9055749" y="4014560"/>
            <a:ext cx="1040600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F02DA8B-8D7A-C263-B623-4F45B477DEE4}"/>
              </a:ext>
            </a:extLst>
          </p:cNvPr>
          <p:cNvSpPr txBox="1"/>
          <p:nvPr/>
        </p:nvSpPr>
        <p:spPr>
          <a:xfrm>
            <a:off x="5303912" y="2637311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A04494-A1A1-C7FC-A5EC-494158C33092}"/>
              </a:ext>
            </a:extLst>
          </p:cNvPr>
          <p:cNvSpPr txBox="1"/>
          <p:nvPr/>
        </p:nvSpPr>
        <p:spPr>
          <a:xfrm>
            <a:off x="5303912" y="371921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MySubclass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0" name="Přímá spojnice se šipkou 47">
            <a:extLst>
              <a:ext uri="{FF2B5EF4-FFF2-40B4-BE49-F238E27FC236}">
                <a16:creationId xmlns:a16="http://schemas.microsoft.com/office/drawing/2014/main" id="{2231F256-209D-8DFE-6E62-1B7C85AB556D}"/>
              </a:ext>
            </a:extLst>
          </p:cNvPr>
          <p:cNvCxnSpPr/>
          <p:nvPr/>
        </p:nvCxnSpPr>
        <p:spPr>
          <a:xfrm>
            <a:off x="6760264" y="3004349"/>
            <a:ext cx="1003592" cy="229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47">
            <a:extLst>
              <a:ext uri="{FF2B5EF4-FFF2-40B4-BE49-F238E27FC236}">
                <a16:creationId xmlns:a16="http://schemas.microsoft.com/office/drawing/2014/main" id="{2AA4D8A6-D0E2-298E-2050-DDD03AA74863}"/>
              </a:ext>
            </a:extLst>
          </p:cNvPr>
          <p:cNvCxnSpPr/>
          <p:nvPr/>
        </p:nvCxnSpPr>
        <p:spPr>
          <a:xfrm>
            <a:off x="6760264" y="4083998"/>
            <a:ext cx="1003592" cy="229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A7EEE3-A89B-A57F-9550-CB39778E23B1}"/>
              </a:ext>
            </a:extLst>
          </p:cNvPr>
          <p:cNvSpPr txBox="1"/>
          <p:nvPr/>
        </p:nvSpPr>
        <p:spPr>
          <a:xfrm>
            <a:off x="5303912" y="484047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myInstance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3" name="Přímá spojnice se šipkou 47">
            <a:extLst>
              <a:ext uri="{FF2B5EF4-FFF2-40B4-BE49-F238E27FC236}">
                <a16:creationId xmlns:a16="http://schemas.microsoft.com/office/drawing/2014/main" id="{8390549D-D0F7-D309-CB16-69ABBAB36A93}"/>
              </a:ext>
            </a:extLst>
          </p:cNvPr>
          <p:cNvCxnSpPr/>
          <p:nvPr/>
        </p:nvCxnSpPr>
        <p:spPr>
          <a:xfrm>
            <a:off x="6755287" y="5215276"/>
            <a:ext cx="1003592" cy="229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5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FA1634-A41B-AE5E-E2F5-0F77D78D5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7D2A-A4C1-5615-67E3-FF2DA7633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Object.create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98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AF119-F960-A9F3-94A2-71EEF01B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511811"/>
            <a:ext cx="7773074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3976-0121-6E40-BB99-1D0F5169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"this"?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C896-A91C-FA12-3FE2-D0A6C8BF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8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"this" is  a keyword. It is an implicitly declared variable which has different values in different contexts.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global context, outside of a function,  "this" refers to the script environment, e.g., window.</a:t>
            </a:r>
          </a:p>
          <a:p>
            <a:pPr marL="0" indent="0">
              <a:buNone/>
            </a:pPr>
            <a:r>
              <a:rPr lang="en-US" dirty="0"/>
              <a:t>In function context, "this" value depends on how the function was called.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61881-8E58-5DD5-31C3-4039AB9CC6E2}"/>
              </a:ext>
            </a:extLst>
          </p:cNvPr>
          <p:cNvSpPr/>
          <p:nvPr/>
        </p:nvSpPr>
        <p:spPr>
          <a:xfrm>
            <a:off x="335360" y="3501008"/>
            <a:ext cx="3384376" cy="24482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holder.foo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holder.foo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</a:p>
          <a:p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foo.call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(obj);</a:t>
            </a:r>
          </a:p>
        </p:txBody>
      </p:sp>
      <p:sp>
        <p:nvSpPr>
          <p:cNvPr id="5" name="Zaoblený obdélníkový popisek 6">
            <a:extLst>
              <a:ext uri="{FF2B5EF4-FFF2-40B4-BE49-F238E27FC236}">
                <a16:creationId xmlns:a16="http://schemas.microsoft.com/office/drawing/2014/main" id="{45F37923-FBD4-FB8F-6A07-6062FDB4191E}"/>
              </a:ext>
            </a:extLst>
          </p:cNvPr>
          <p:cNvSpPr/>
          <p:nvPr/>
        </p:nvSpPr>
        <p:spPr>
          <a:xfrm>
            <a:off x="2963652" y="4702023"/>
            <a:ext cx="3564396" cy="576064"/>
          </a:xfrm>
          <a:prstGeom prst="wedgeRoundRectCallout">
            <a:avLst>
              <a:gd name="adj1" fmla="val -92263"/>
              <a:gd name="adj2" fmla="val -226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refers to global environment</a:t>
            </a:r>
            <a:endParaRPr lang="cs-CZ" dirty="0"/>
          </a:p>
        </p:txBody>
      </p:sp>
      <p:sp>
        <p:nvSpPr>
          <p:cNvPr id="6" name="Zaoblený obdélníkový popisek 6">
            <a:extLst>
              <a:ext uri="{FF2B5EF4-FFF2-40B4-BE49-F238E27FC236}">
                <a16:creationId xmlns:a16="http://schemas.microsoft.com/office/drawing/2014/main" id="{6774F5C7-A393-58D9-EFB1-986FDD6D2928}"/>
              </a:ext>
            </a:extLst>
          </p:cNvPr>
          <p:cNvSpPr/>
          <p:nvPr/>
        </p:nvSpPr>
        <p:spPr>
          <a:xfrm>
            <a:off x="3576925" y="3262037"/>
            <a:ext cx="2520280" cy="477942"/>
          </a:xfrm>
          <a:prstGeom prst="wedgeRoundRectCallout">
            <a:avLst>
              <a:gd name="adj1" fmla="val -103674"/>
              <a:gd name="adj2" fmla="val 462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refers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holder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aoblený obdélníkový popisek 6">
            <a:extLst>
              <a:ext uri="{FF2B5EF4-FFF2-40B4-BE49-F238E27FC236}">
                <a16:creationId xmlns:a16="http://schemas.microsoft.com/office/drawing/2014/main" id="{2C3C5778-8D60-A125-48FB-A85860CFEC62}"/>
              </a:ext>
            </a:extLst>
          </p:cNvPr>
          <p:cNvSpPr/>
          <p:nvPr/>
        </p:nvSpPr>
        <p:spPr>
          <a:xfrm>
            <a:off x="3287688" y="5710135"/>
            <a:ext cx="2259561" cy="576064"/>
          </a:xfrm>
          <a:prstGeom prst="wedgeRoundRectCallout">
            <a:avLst>
              <a:gd name="adj1" fmla="val -90267"/>
              <a:gd name="adj2" fmla="val -392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refers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0B743-59D7-3D12-EBFA-9A55124312C7}"/>
              </a:ext>
            </a:extLst>
          </p:cNvPr>
          <p:cNvSpPr/>
          <p:nvPr/>
        </p:nvSpPr>
        <p:spPr>
          <a:xfrm>
            <a:off x="7099766" y="3214298"/>
            <a:ext cx="4473187" cy="671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holder.foo.bind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</a:p>
        </p:txBody>
      </p:sp>
      <p:sp>
        <p:nvSpPr>
          <p:cNvPr id="9" name="Zaoblený obdélníkový popisek 6">
            <a:extLst>
              <a:ext uri="{FF2B5EF4-FFF2-40B4-BE49-F238E27FC236}">
                <a16:creationId xmlns:a16="http://schemas.microsoft.com/office/drawing/2014/main" id="{AFCD7B75-F7AD-BBD3-AB36-767A26B6880D}"/>
              </a:ext>
            </a:extLst>
          </p:cNvPr>
          <p:cNvSpPr/>
          <p:nvPr/>
        </p:nvSpPr>
        <p:spPr>
          <a:xfrm>
            <a:off x="8496828" y="3791022"/>
            <a:ext cx="2520280" cy="479613"/>
          </a:xfrm>
          <a:prstGeom prst="wedgeRoundRectCallout">
            <a:avLst>
              <a:gd name="adj1" fmla="val -63809"/>
              <a:gd name="adj2" fmla="val -791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refers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F7D2C-F904-9F86-C3C1-0C36EE864D3F}"/>
              </a:ext>
            </a:extLst>
          </p:cNvPr>
          <p:cNvSpPr/>
          <p:nvPr/>
        </p:nvSpPr>
        <p:spPr>
          <a:xfrm>
            <a:off x="7099766" y="4700075"/>
            <a:ext cx="4473187" cy="3851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foo.apply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thisObject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1" name="Zaoblený obdélníkový popisek 6">
            <a:extLst>
              <a:ext uri="{FF2B5EF4-FFF2-40B4-BE49-F238E27FC236}">
                <a16:creationId xmlns:a16="http://schemas.microsoft.com/office/drawing/2014/main" id="{0377D981-60D8-21C2-B2EF-A979A39D75AA}"/>
              </a:ext>
            </a:extLst>
          </p:cNvPr>
          <p:cNvSpPr/>
          <p:nvPr/>
        </p:nvSpPr>
        <p:spPr>
          <a:xfrm>
            <a:off x="8497277" y="5226592"/>
            <a:ext cx="3168352" cy="385109"/>
          </a:xfrm>
          <a:prstGeom prst="wedgeRoundRectCallout">
            <a:avLst>
              <a:gd name="adj1" fmla="val -42183"/>
              <a:gd name="adj2" fmla="val -783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refers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thisObject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11759-F3EF-8491-0BBA-65AA17E7B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2BF5E-34AC-BA2D-DE8C-4D502D269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Boring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2"/>
                </a:solidFill>
              </a:rPr>
              <a:t>good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Boring</a:t>
            </a:r>
            <a:r>
              <a:rPr lang="en-US" dirty="0"/>
              <a:t> means your </a:t>
            </a:r>
            <a:r>
              <a:rPr lang="en-US" b="1" dirty="0">
                <a:solidFill>
                  <a:schemeClr val="accent2"/>
                </a:solidFill>
              </a:rPr>
              <a:t>safe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33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CDC5-39AB-3A38-CB42-A58ABB30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Functions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904E-1311-C6F8-F997-555EDE15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E98C6-BCB4-44D6-0DC6-DFCE108D089C}"/>
              </a:ext>
            </a:extLst>
          </p:cNvPr>
          <p:cNvSpPr/>
          <p:nvPr/>
        </p:nvSpPr>
        <p:spPr>
          <a:xfrm>
            <a:off x="335360" y="1489386"/>
            <a:ext cx="4104456" cy="10383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Circle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.radius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7AF33-2067-48F7-A070-0ECDF9C4D8BF}"/>
              </a:ext>
            </a:extLst>
          </p:cNvPr>
          <p:cNvSpPr/>
          <p:nvPr/>
        </p:nvSpPr>
        <p:spPr>
          <a:xfrm>
            <a:off x="335360" y="3465005"/>
            <a:ext cx="4608512" cy="37045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myCircle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Circle(42);</a:t>
            </a:r>
          </a:p>
        </p:txBody>
      </p:sp>
      <p:sp>
        <p:nvSpPr>
          <p:cNvPr id="11" name="Zaoblený obdélníkový popisek 10">
            <a:extLst>
              <a:ext uri="{FF2B5EF4-FFF2-40B4-BE49-F238E27FC236}">
                <a16:creationId xmlns:a16="http://schemas.microsoft.com/office/drawing/2014/main" id="{9404E4DD-AD3C-22BC-1EA4-A522EADD794B}"/>
              </a:ext>
            </a:extLst>
          </p:cNvPr>
          <p:cNvSpPr/>
          <p:nvPr/>
        </p:nvSpPr>
        <p:spPr>
          <a:xfrm>
            <a:off x="5303912" y="3068960"/>
            <a:ext cx="6120680" cy="792088"/>
          </a:xfrm>
          <a:prstGeom prst="wedgeRoundRectCallout">
            <a:avLst>
              <a:gd name="adj1" fmla="val -54050"/>
              <a:gd name="adj2" fmla="val 243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Creates new object and copies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Circle.prototype</a:t>
            </a:r>
            <a:r>
              <a:rPr lang="en-US" dirty="0"/>
              <a:t> to internal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[[Prototype]]</a:t>
            </a:r>
            <a:r>
              <a:rPr lang="en-US" dirty="0"/>
              <a:t> of the new object</a:t>
            </a:r>
            <a:endParaRPr lang="cs-CZ" dirty="0"/>
          </a:p>
        </p:txBody>
      </p:sp>
      <p:sp>
        <p:nvSpPr>
          <p:cNvPr id="12" name="Zaoblený obdélníkový popisek 6">
            <a:extLst>
              <a:ext uri="{FF2B5EF4-FFF2-40B4-BE49-F238E27FC236}">
                <a16:creationId xmlns:a16="http://schemas.microsoft.com/office/drawing/2014/main" id="{0A83C0F6-89A6-2A5E-D0B7-FED2578E694B}"/>
              </a:ext>
            </a:extLst>
          </p:cNvPr>
          <p:cNvSpPr/>
          <p:nvPr/>
        </p:nvSpPr>
        <p:spPr>
          <a:xfrm>
            <a:off x="4910997" y="1290931"/>
            <a:ext cx="5173768" cy="370453"/>
          </a:xfrm>
          <a:prstGeom prst="wedgeRoundRectCallout">
            <a:avLst>
              <a:gd name="adj1" fmla="val -61104"/>
              <a:gd name="adj2" fmla="val 576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Constructor looks / is like an ordinary function.</a:t>
            </a:r>
            <a:endParaRPr lang="cs-CZ" dirty="0"/>
          </a:p>
        </p:txBody>
      </p:sp>
      <p:sp>
        <p:nvSpPr>
          <p:cNvPr id="13" name="Zaoblený obdélníkový popisek 7">
            <a:extLst>
              <a:ext uri="{FF2B5EF4-FFF2-40B4-BE49-F238E27FC236}">
                <a16:creationId xmlns:a16="http://schemas.microsoft.com/office/drawing/2014/main" id="{C772FB21-EE3B-2BCA-6F90-4E00FBE2909D}"/>
              </a:ext>
            </a:extLst>
          </p:cNvPr>
          <p:cNvSpPr/>
          <p:nvPr/>
        </p:nvSpPr>
        <p:spPr>
          <a:xfrm>
            <a:off x="1487488" y="2252834"/>
            <a:ext cx="6624736" cy="399488"/>
          </a:xfrm>
          <a:prstGeom prst="wedgeRoundRectCallout">
            <a:avLst>
              <a:gd name="adj1" fmla="val -54453"/>
              <a:gd name="adj2" fmla="val -845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/>
              <a:t> refers to the newly created object (so it can be initialized).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249A3C-6D4A-4FDC-F03C-2F74EEDA1B76}"/>
              </a:ext>
            </a:extLst>
          </p:cNvPr>
          <p:cNvSpPr/>
          <p:nvPr/>
        </p:nvSpPr>
        <p:spPr>
          <a:xfrm>
            <a:off x="335360" y="5250710"/>
            <a:ext cx="5591984" cy="399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Circle.prototype.foo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… }</a:t>
            </a:r>
          </a:p>
        </p:txBody>
      </p:sp>
      <p:sp>
        <p:nvSpPr>
          <p:cNvPr id="15" name="Zaoblený obdélníkový popisek 8">
            <a:extLst>
              <a:ext uri="{FF2B5EF4-FFF2-40B4-BE49-F238E27FC236}">
                <a16:creationId xmlns:a16="http://schemas.microsoft.com/office/drawing/2014/main" id="{DE67F3E4-35CE-448D-29AB-CB7CAE69D847}"/>
              </a:ext>
            </a:extLst>
          </p:cNvPr>
          <p:cNvSpPr/>
          <p:nvPr/>
        </p:nvSpPr>
        <p:spPr>
          <a:xfrm>
            <a:off x="434159" y="4612227"/>
            <a:ext cx="6228692" cy="434697"/>
          </a:xfrm>
          <a:prstGeom prst="wedgeRoundRectCallout">
            <a:avLst>
              <a:gd name="adj1" fmla="val -23495"/>
              <a:gd name="adj2" fmla="val 885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prototype</a:t>
            </a:r>
            <a:r>
              <a:rPr lang="en-US" dirty="0"/>
              <a:t> attribute is set to an empty object</a:t>
            </a:r>
            <a:endParaRPr lang="cs-CZ" dirty="0"/>
          </a:p>
        </p:txBody>
      </p:sp>
      <p:sp>
        <p:nvSpPr>
          <p:cNvPr id="16" name="Zaoblený obdélníkový popisek 9">
            <a:extLst>
              <a:ext uri="{FF2B5EF4-FFF2-40B4-BE49-F238E27FC236}">
                <a16:creationId xmlns:a16="http://schemas.microsoft.com/office/drawing/2014/main" id="{55134F47-603B-B113-FA09-05FA522F6CCF}"/>
              </a:ext>
            </a:extLst>
          </p:cNvPr>
          <p:cNvSpPr/>
          <p:nvPr/>
        </p:nvSpPr>
        <p:spPr>
          <a:xfrm>
            <a:off x="1920213" y="5861620"/>
            <a:ext cx="4176464" cy="375692"/>
          </a:xfrm>
          <a:prstGeom prst="wedgeRoundRectCallout">
            <a:avLst>
              <a:gd name="adj1" fmla="val -26634"/>
              <a:gd name="adj2" fmla="val -1207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 it can be easily augmented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3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6757-4DB4-78C6-28BB-C7CB7B82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937B-B9CC-5C98-A11A-469263B0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2376264" cy="34563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Classes:</a:t>
            </a:r>
          </a:p>
          <a:p>
            <a:r>
              <a:rPr lang="en-US" dirty="0"/>
              <a:t>class expressions</a:t>
            </a:r>
          </a:p>
          <a:p>
            <a:r>
              <a:rPr lang="en-US" dirty="0"/>
              <a:t>getters / </a:t>
            </a:r>
            <a:r>
              <a:rPr lang="en-US" dirty="0" err="1"/>
              <a:t>settters</a:t>
            </a:r>
            <a:endParaRPr lang="en-US" dirty="0"/>
          </a:p>
          <a:p>
            <a:r>
              <a:rPr lang="en-US" dirty="0"/>
              <a:t>static</a:t>
            </a:r>
          </a:p>
          <a:p>
            <a:r>
              <a:rPr lang="en-US" dirty="0"/>
              <a:t>private fields #</a:t>
            </a:r>
          </a:p>
          <a:p>
            <a:r>
              <a:rPr lang="en-US" dirty="0"/>
              <a:t>extends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989A6-72BA-1586-045D-EFBC144D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8709F-F72D-13D8-D1A9-2D053EC86DE6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B25CF-861E-E830-FE22-7434E4D5DF15}"/>
              </a:ext>
            </a:extLst>
          </p:cNvPr>
          <p:cNvSpPr/>
          <p:nvPr/>
        </p:nvSpPr>
        <p:spPr>
          <a:xfrm>
            <a:off x="3647728" y="1412776"/>
            <a:ext cx="4896544" cy="42484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There are no classes!?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side = 0;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area()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*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square = new Square();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square.side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42;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circle.area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8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F364A-64F8-C8EC-6491-B3DFE96E0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5A552-2E00-F0BB-102A-B206512BD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Built-ins</a:t>
            </a:r>
          </a:p>
        </p:txBody>
      </p:sp>
    </p:spTree>
    <p:extLst>
      <p:ext uri="{BB962C8B-B14F-4D97-AF65-F5344CB8AC3E}">
        <p14:creationId xmlns:p14="http://schemas.microsoft.com/office/powerpoint/2010/main" val="364631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FF77-77B6-2A7F-99EC-B01249C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functions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9A99-2EAB-48C3-9695-9F2B8A4B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  <a:hlinkClick r:id="rId2"/>
              </a:rPr>
              <a:t>encodeURI</a:t>
            </a:r>
            <a:r>
              <a:rPr lang="en-US" dirty="0"/>
              <a:t>(str) - encode string for URI</a:t>
            </a:r>
          </a:p>
          <a:p>
            <a:r>
              <a:rPr lang="en-US" dirty="0" err="1">
                <a:solidFill>
                  <a:schemeClr val="accent2"/>
                </a:solidFill>
                <a:hlinkClick r:id="rId3"/>
              </a:rPr>
              <a:t>decodeURI</a:t>
            </a:r>
            <a:r>
              <a:rPr lang="en-US" dirty="0"/>
              <a:t>(str) - decode URI to normal string</a:t>
            </a:r>
          </a:p>
          <a:p>
            <a:r>
              <a:rPr lang="en-US" dirty="0" err="1">
                <a:hlinkClick r:id="rId4"/>
              </a:rPr>
              <a:t>encodeURIComponent</a:t>
            </a:r>
            <a:r>
              <a:rPr lang="en-US" dirty="0"/>
              <a:t>(str) - encode string for URL query part</a:t>
            </a:r>
          </a:p>
          <a:p>
            <a:r>
              <a:rPr lang="en-US" dirty="0" err="1">
                <a:solidFill>
                  <a:schemeClr val="accent2"/>
                </a:solidFill>
                <a:hlinkClick r:id="rId5"/>
              </a:rPr>
              <a:t>parseInt</a:t>
            </a:r>
            <a:r>
              <a:rPr lang="en-US" dirty="0"/>
              <a:t>(str, base) - parse textual representation of an integer of given radix</a:t>
            </a:r>
          </a:p>
          <a:p>
            <a:r>
              <a:rPr lang="en-US" dirty="0" err="1">
                <a:solidFill>
                  <a:schemeClr val="accent2"/>
                </a:solidFill>
                <a:hlinkClick r:id="rId6"/>
              </a:rPr>
              <a:t>parseFloat</a:t>
            </a:r>
            <a:r>
              <a:rPr lang="en-US" dirty="0"/>
              <a:t>(str) - parse textual representation of a floating-point number</a:t>
            </a:r>
            <a:br>
              <a:rPr lang="en-US" dirty="0"/>
            </a:b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179CE-5862-458A-1508-01F4B436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28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1BCF-69B7-7E08-9B4B-BC979146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3A7E1-4DEA-DBCF-5D6E-D68996AB1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wrappers for basic types: Number, String, Boolean, Object, Function. Basic primitives, string, </a:t>
            </a:r>
            <a:r>
              <a:rPr lang="en-US" dirty="0" err="1"/>
              <a:t>boolean</a:t>
            </a:r>
            <a:r>
              <a:rPr lang="en-US" dirty="0"/>
              <a:t>, and number, are automatically converted to their respective wrappers, e.g. when a method is invoked upon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Wrappers provide additional functionality:</a:t>
            </a:r>
          </a:p>
          <a:p>
            <a:r>
              <a:rPr lang="en-US" dirty="0"/>
              <a:t>Object - manipulation with objects</a:t>
            </a:r>
          </a:p>
          <a:p>
            <a:r>
              <a:rPr lang="en-US" dirty="0"/>
              <a:t>Array - object wrapper for "traditional" arrays</a:t>
            </a:r>
          </a:p>
          <a:p>
            <a:r>
              <a:rPr lang="en-US" dirty="0"/>
              <a:t>Date - time and date information</a:t>
            </a:r>
          </a:p>
          <a:p>
            <a:r>
              <a:rPr lang="en-US" dirty="0"/>
              <a:t>Iterator - implements iterator pattern</a:t>
            </a:r>
          </a:p>
          <a:p>
            <a:r>
              <a:rPr lang="en-US" dirty="0" err="1"/>
              <a:t>RegExp</a:t>
            </a:r>
            <a:r>
              <a:rPr lang="en-US" dirty="0"/>
              <a:t> - regular expression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5AB7C-AE9E-7222-1963-5C62E410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1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8EAC-4D97-F814-99A6-66F894EE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9F26-437E-D54B-3ABF-F035B2A2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680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Selected Object functions:</a:t>
            </a:r>
          </a:p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</a:t>
            </a:r>
            <a:r>
              <a:rPr lang="en-US" dirty="0">
                <a:solidFill>
                  <a:schemeClr val="tx1"/>
                </a:solidFill>
              </a:rPr>
              <a:t>(proto, [prop descriptors])  create a new object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getOwnPropertyNames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(obj) - return an array of property names that are native to obj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getPrototypeOf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(obj) - get prototype object of obj</a:t>
            </a: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preventExtensions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(obj) - "marks an object as no longer extensible"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(obj) - "prevent adding/removing of properties"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freeze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(obj) - "prevent adding/removing/modification of properties"</a:t>
            </a:r>
          </a:p>
          <a:p>
            <a:r>
              <a:rPr lang="en-US" dirty="0">
                <a:hlinkClick r:id="rId8"/>
              </a:rPr>
              <a:t>entries</a:t>
            </a:r>
            <a:r>
              <a:rPr lang="en-US" dirty="0"/>
              <a:t>() - "returns an array of own enumerable string-keyed property pairs"</a:t>
            </a:r>
          </a:p>
          <a:p>
            <a:r>
              <a:rPr lang="en-US" dirty="0">
                <a:hlinkClick r:id="rId9"/>
              </a:rPr>
              <a:t>values</a:t>
            </a:r>
            <a:r>
              <a:rPr lang="en-US" dirty="0"/>
              <a:t>() - "returns an array of a given object's own enumerable string-keyed property values"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D300E-F8D4-E60D-CBEB-50F4A288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3E267-8F6F-E092-E1E0-47E301771F26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245543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825D3D-8B39-3DF4-2A47-95AFE499C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FCD3-6724-DA00-5B6C-4A6C5A017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3140968"/>
            <a:ext cx="9217023" cy="576064"/>
          </a:xfrm>
        </p:spPr>
        <p:txBody>
          <a:bodyPr/>
          <a:lstStyle/>
          <a:p>
            <a:r>
              <a:rPr lang="en-US" dirty="0"/>
              <a:t>Promise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7881E-6BB7-FB03-1939-6ADB70E1C623}"/>
              </a:ext>
            </a:extLst>
          </p:cNvPr>
          <p:cNvSpPr txBox="1"/>
          <p:nvPr/>
        </p:nvSpPr>
        <p:spPr>
          <a:xfrm>
            <a:off x="191344" y="51571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P. Friedman and David Wise</a:t>
            </a:r>
          </a:p>
          <a:p>
            <a:r>
              <a:rPr lang="en-US" dirty="0"/>
              <a:t>The Impact of Applicative Programming on Multiprocessing.</a:t>
            </a:r>
          </a:p>
          <a:p>
            <a:r>
              <a:rPr lang="en-US" dirty="0"/>
              <a:t>International Conference on Parallel Processing. pp. 263–272, 1976</a:t>
            </a:r>
            <a:br>
              <a:rPr lang="en-US" dirty="0"/>
            </a:br>
            <a:r>
              <a:rPr lang="en-US" dirty="0">
                <a:hlinkClick r:id="rId3"/>
              </a:rPr>
              <a:t>Available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0B0B-C974-205D-6D2B-4A2CDFA1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 and JavaScript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45E8-0C7F-5EA3-A8D0-49C853F5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promise represents eventual completion/failure of async. operation, e.g., HTTP request.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Promises can be easily chained:</a:t>
            </a:r>
          </a:p>
          <a:p>
            <a:r>
              <a:rPr lang="en-US" dirty="0"/>
              <a:t>.</a:t>
            </a:r>
            <a:r>
              <a:rPr lang="en-US" dirty="0">
                <a:solidFill>
                  <a:schemeClr val="accent2"/>
                </a:solidFill>
              </a:rPr>
              <a:t>then</a:t>
            </a:r>
            <a:r>
              <a:rPr lang="en-US" dirty="0"/>
              <a:t>(function) – function called on success</a:t>
            </a:r>
          </a:p>
          <a:p>
            <a:r>
              <a:rPr lang="en-US" dirty="0"/>
              <a:t>.</a:t>
            </a:r>
            <a:r>
              <a:rPr lang="en-US" dirty="0">
                <a:solidFill>
                  <a:schemeClr val="accent2"/>
                </a:solidFill>
              </a:rPr>
              <a:t>catch</a:t>
            </a:r>
            <a:r>
              <a:rPr lang="en-US" dirty="0"/>
              <a:t>(function) – function called on error</a:t>
            </a:r>
          </a:p>
          <a:p>
            <a:r>
              <a:rPr lang="en-US" dirty="0"/>
              <a:t>.</a:t>
            </a:r>
            <a:r>
              <a:rPr lang="en-US" dirty="0">
                <a:solidFill>
                  <a:schemeClr val="accent2"/>
                </a:solidFill>
              </a:rPr>
              <a:t>finally</a:t>
            </a:r>
            <a:r>
              <a:rPr lang="en-US" dirty="0"/>
              <a:t>(function) – called on completion (success or error)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Aggregation: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Promise.all</a:t>
            </a:r>
            <a:r>
              <a:rPr lang="en-US" dirty="0"/>
              <a:t>([ promise1, promise2, … ])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Promise.race</a:t>
            </a:r>
            <a:r>
              <a:rPr lang="en-US" dirty="0"/>
              <a:t>([ promise1, promise2, … ])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DB021-89A7-5F56-B73E-3EC9A3E3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9F875-B4E9-CC3D-0BD7-3AE97A19FE7E}"/>
              </a:ext>
            </a:extLst>
          </p:cNvPr>
          <p:cNvSpPr/>
          <p:nvPr/>
        </p:nvSpPr>
        <p:spPr>
          <a:xfrm>
            <a:off x="335360" y="4005064"/>
            <a:ext cx="4536504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fetch(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).then(response =&gt; …)</a:t>
            </a:r>
          </a:p>
        </p:txBody>
      </p:sp>
    </p:spTree>
    <p:extLst>
      <p:ext uri="{BB962C8B-B14F-4D97-AF65-F5344CB8AC3E}">
        <p14:creationId xmlns:p14="http://schemas.microsoft.com/office/powerpoint/2010/main" val="246127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0CDC-ED63-CE21-8E82-639C6782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DAA0-F7A7-A2EB-043D-916ECC70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60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Promises can be easily chained ... that is  a good thing, right?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41D6-826D-8A70-3080-AC9EAC79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FAD38-485C-1E0D-9D41-8DA561424181}"/>
              </a:ext>
            </a:extLst>
          </p:cNvPr>
          <p:cNvSpPr/>
          <p:nvPr/>
        </p:nvSpPr>
        <p:spPr>
          <a:xfrm>
            <a:off x="360000" y="1771408"/>
            <a:ext cx="5736000" cy="20176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asynchAction().then(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(one)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anotherAsync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(two)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thirdAsynch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(three)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here …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276CC-D770-73FB-70DC-DA6EFCD49D03}"/>
              </a:ext>
            </a:extLst>
          </p:cNvPr>
          <p:cNvSpPr/>
          <p:nvPr/>
        </p:nvSpPr>
        <p:spPr>
          <a:xfrm>
            <a:off x="6312024" y="1771408"/>
            <a:ext cx="5519976" cy="20176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Promise(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(resolve, reject) {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…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(result) {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.. */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(result) {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.. */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.catch(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(result) {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.. */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.then(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(result) {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.. */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C860A9F-31CE-C068-B250-A8678D49F24F}"/>
              </a:ext>
            </a:extLst>
          </p:cNvPr>
          <p:cNvSpPr txBox="1">
            <a:spLocks/>
          </p:cNvSpPr>
          <p:nvPr/>
        </p:nvSpPr>
        <p:spPr>
          <a:xfrm>
            <a:off x="335361" y="4076368"/>
            <a:ext cx="4752528" cy="201763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ES 2017 comes to the rescue:</a:t>
            </a:r>
          </a:p>
          <a:p>
            <a:r>
              <a:rPr lang="en-US" dirty="0">
                <a:solidFill>
                  <a:schemeClr val="accent2"/>
                </a:solidFill>
              </a:rPr>
              <a:t>async</a:t>
            </a:r>
            <a:r>
              <a:rPr lang="en-US" dirty="0"/>
              <a:t> - function return promise</a:t>
            </a:r>
          </a:p>
          <a:p>
            <a:r>
              <a:rPr lang="en-US" dirty="0">
                <a:solidFill>
                  <a:schemeClr val="accent2"/>
                </a:solidFill>
              </a:rPr>
              <a:t>await</a:t>
            </a:r>
            <a:r>
              <a:rPr lang="en-US" dirty="0"/>
              <a:t> - wait for promise to be solved</a:t>
            </a:r>
          </a:p>
          <a:p>
            <a:r>
              <a:rPr lang="en-US" dirty="0"/>
              <a:t>catch replaced with try/catch block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7CEA8-10A8-0039-C6A3-04DC0A5520BC}"/>
              </a:ext>
            </a:extLst>
          </p:cNvPr>
          <p:cNvSpPr/>
          <p:nvPr/>
        </p:nvSpPr>
        <p:spPr>
          <a:xfrm>
            <a:off x="5211913" y="4171402"/>
            <a:ext cx="6596289" cy="1827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one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asynchAction();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two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anotherAsync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(one);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three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thirdAsynch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(two);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here …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2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2AA5B8-D649-9E27-94E8-84DC5A375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DD1E4-C088-D67B-F411-44CFAD01EB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3140968"/>
            <a:ext cx="9217023" cy="720080"/>
          </a:xfrm>
        </p:spPr>
        <p:txBody>
          <a:bodyPr/>
          <a:lstStyle/>
          <a:p>
            <a:r>
              <a:rPr lang="cs-CZ" dirty="0"/>
              <a:t>ECMA Script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5D4-2BE8-ABA7-187C-71FA18D33E7F}"/>
              </a:ext>
            </a:extLst>
          </p:cNvPr>
          <p:cNvSpPr txBox="1"/>
          <p:nvPr/>
        </p:nvSpPr>
        <p:spPr>
          <a:xfrm>
            <a:off x="7248128" y="4433536"/>
            <a:ext cx="4680520" cy="1631216"/>
          </a:xfrm>
          <a:custGeom>
            <a:avLst/>
            <a:gdLst>
              <a:gd name="csX0" fmla="*/ 0 w 4680520"/>
              <a:gd name="csY0" fmla="*/ 0 h 1631216"/>
              <a:gd name="csX1" fmla="*/ 762256 w 4680520"/>
              <a:gd name="csY1" fmla="*/ 0 h 1631216"/>
              <a:gd name="csX2" fmla="*/ 1337291 w 4680520"/>
              <a:gd name="csY2" fmla="*/ 0 h 1631216"/>
              <a:gd name="csX3" fmla="*/ 1912327 w 4680520"/>
              <a:gd name="csY3" fmla="*/ 0 h 1631216"/>
              <a:gd name="csX4" fmla="*/ 2440557 w 4680520"/>
              <a:gd name="csY4" fmla="*/ 0 h 1631216"/>
              <a:gd name="csX5" fmla="*/ 3202813 w 4680520"/>
              <a:gd name="csY5" fmla="*/ 0 h 1631216"/>
              <a:gd name="csX6" fmla="*/ 3824653 w 4680520"/>
              <a:gd name="csY6" fmla="*/ 0 h 1631216"/>
              <a:gd name="csX7" fmla="*/ 4680520 w 4680520"/>
              <a:gd name="csY7" fmla="*/ 0 h 1631216"/>
              <a:gd name="csX8" fmla="*/ 4680520 w 4680520"/>
              <a:gd name="csY8" fmla="*/ 511114 h 1631216"/>
              <a:gd name="csX9" fmla="*/ 4680520 w 4680520"/>
              <a:gd name="csY9" fmla="*/ 1087477 h 1631216"/>
              <a:gd name="csX10" fmla="*/ 4680520 w 4680520"/>
              <a:gd name="csY10" fmla="*/ 1631216 h 1631216"/>
              <a:gd name="csX11" fmla="*/ 3965069 w 4680520"/>
              <a:gd name="csY11" fmla="*/ 1631216 h 1631216"/>
              <a:gd name="csX12" fmla="*/ 3249618 w 4680520"/>
              <a:gd name="csY12" fmla="*/ 1631216 h 1631216"/>
              <a:gd name="csX13" fmla="*/ 2674583 w 4680520"/>
              <a:gd name="csY13" fmla="*/ 1631216 h 1631216"/>
              <a:gd name="csX14" fmla="*/ 1912327 w 4680520"/>
              <a:gd name="csY14" fmla="*/ 1631216 h 1631216"/>
              <a:gd name="csX15" fmla="*/ 1290486 w 4680520"/>
              <a:gd name="csY15" fmla="*/ 1631216 h 1631216"/>
              <a:gd name="csX16" fmla="*/ 621841 w 4680520"/>
              <a:gd name="csY16" fmla="*/ 1631216 h 1631216"/>
              <a:gd name="csX17" fmla="*/ 0 w 4680520"/>
              <a:gd name="csY17" fmla="*/ 1631216 h 1631216"/>
              <a:gd name="csX18" fmla="*/ 0 w 4680520"/>
              <a:gd name="csY18" fmla="*/ 1120102 h 1631216"/>
              <a:gd name="csX19" fmla="*/ 0 w 4680520"/>
              <a:gd name="csY19" fmla="*/ 576363 h 1631216"/>
              <a:gd name="csX20" fmla="*/ 0 w 4680520"/>
              <a:gd name="csY20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680520" h="1631216" extrusionOk="0">
                <a:moveTo>
                  <a:pt x="0" y="0"/>
                </a:moveTo>
                <a:cubicBezTo>
                  <a:pt x="159545" y="2027"/>
                  <a:pt x="459699" y="-24940"/>
                  <a:pt x="762256" y="0"/>
                </a:cubicBezTo>
                <a:cubicBezTo>
                  <a:pt x="1064813" y="24940"/>
                  <a:pt x="1058603" y="-4322"/>
                  <a:pt x="1337291" y="0"/>
                </a:cubicBezTo>
                <a:cubicBezTo>
                  <a:pt x="1615980" y="4322"/>
                  <a:pt x="1632978" y="12111"/>
                  <a:pt x="1912327" y="0"/>
                </a:cubicBezTo>
                <a:cubicBezTo>
                  <a:pt x="2191676" y="-12111"/>
                  <a:pt x="2260584" y="-17427"/>
                  <a:pt x="2440557" y="0"/>
                </a:cubicBezTo>
                <a:cubicBezTo>
                  <a:pt x="2620530" y="17427"/>
                  <a:pt x="2968172" y="-738"/>
                  <a:pt x="3202813" y="0"/>
                </a:cubicBezTo>
                <a:cubicBezTo>
                  <a:pt x="3437454" y="738"/>
                  <a:pt x="3567589" y="29372"/>
                  <a:pt x="3824653" y="0"/>
                </a:cubicBezTo>
                <a:cubicBezTo>
                  <a:pt x="4081717" y="-29372"/>
                  <a:pt x="4463834" y="26828"/>
                  <a:pt x="4680520" y="0"/>
                </a:cubicBezTo>
                <a:cubicBezTo>
                  <a:pt x="4694653" y="254743"/>
                  <a:pt x="4680202" y="330536"/>
                  <a:pt x="4680520" y="511114"/>
                </a:cubicBezTo>
                <a:cubicBezTo>
                  <a:pt x="4680838" y="691692"/>
                  <a:pt x="4669091" y="902144"/>
                  <a:pt x="4680520" y="1087477"/>
                </a:cubicBezTo>
                <a:cubicBezTo>
                  <a:pt x="4691949" y="1272810"/>
                  <a:pt x="4684793" y="1510615"/>
                  <a:pt x="4680520" y="1631216"/>
                </a:cubicBezTo>
                <a:cubicBezTo>
                  <a:pt x="4336618" y="1617562"/>
                  <a:pt x="4119470" y="1609948"/>
                  <a:pt x="3965069" y="1631216"/>
                </a:cubicBezTo>
                <a:cubicBezTo>
                  <a:pt x="3810668" y="1652484"/>
                  <a:pt x="3404857" y="1608749"/>
                  <a:pt x="3249618" y="1631216"/>
                </a:cubicBezTo>
                <a:cubicBezTo>
                  <a:pt x="3094379" y="1653683"/>
                  <a:pt x="2847375" y="1647744"/>
                  <a:pt x="2674583" y="1631216"/>
                </a:cubicBezTo>
                <a:cubicBezTo>
                  <a:pt x="2501791" y="1614688"/>
                  <a:pt x="2067576" y="1636042"/>
                  <a:pt x="1912327" y="1631216"/>
                </a:cubicBezTo>
                <a:cubicBezTo>
                  <a:pt x="1757078" y="1626390"/>
                  <a:pt x="1598828" y="1613284"/>
                  <a:pt x="1290486" y="1631216"/>
                </a:cubicBezTo>
                <a:cubicBezTo>
                  <a:pt x="982144" y="1649148"/>
                  <a:pt x="883625" y="1639343"/>
                  <a:pt x="621841" y="1631216"/>
                </a:cubicBezTo>
                <a:cubicBezTo>
                  <a:pt x="360058" y="1623089"/>
                  <a:pt x="304837" y="1623737"/>
                  <a:pt x="0" y="1631216"/>
                </a:cubicBezTo>
                <a:cubicBezTo>
                  <a:pt x="-14320" y="1474563"/>
                  <a:pt x="-16309" y="1345048"/>
                  <a:pt x="0" y="1120102"/>
                </a:cubicBezTo>
                <a:cubicBezTo>
                  <a:pt x="16309" y="895156"/>
                  <a:pt x="8512" y="768082"/>
                  <a:pt x="0" y="576363"/>
                </a:cubicBezTo>
                <a:cubicBezTo>
                  <a:pt x="-8512" y="384644"/>
                  <a:pt x="-15072" y="165801"/>
                  <a:pt x="0" y="0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247170710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WARNING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Following examples contain </a:t>
            </a:r>
            <a:r>
              <a:rPr lang="en-US" sz="2000" b="1" dirty="0">
                <a:solidFill>
                  <a:schemeClr val="tx1"/>
                </a:solidFill>
              </a:rPr>
              <a:t>var</a:t>
            </a:r>
            <a:r>
              <a:rPr lang="en-US" sz="2000" dirty="0">
                <a:solidFill>
                  <a:schemeClr val="tx1"/>
                </a:solidFill>
              </a:rPr>
              <a:t> keyword. The only reason is that it is used in documentation/examples. Still, you should avoid using it as much as possible.</a:t>
            </a:r>
          </a:p>
        </p:txBody>
      </p:sp>
    </p:spTree>
    <p:extLst>
      <p:ext uri="{BB962C8B-B14F-4D97-AF65-F5344CB8AC3E}">
        <p14:creationId xmlns:p14="http://schemas.microsoft.com/office/powerpoint/2010/main" val="403635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DB4AA-FCF1-29C5-1706-A94262DF7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445A7-3826-F46C-665E-8B4B161D82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Declarations</a:t>
            </a:r>
          </a:p>
        </p:txBody>
      </p:sp>
    </p:spTree>
    <p:extLst>
      <p:ext uri="{BB962C8B-B14F-4D97-AF65-F5344CB8AC3E}">
        <p14:creationId xmlns:p14="http://schemas.microsoft.com/office/powerpoint/2010/main" val="1565875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AE55-FD95-4C97-CF39-DAC9B15C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ECMAScript Editions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B4B5-905C-1F2E-0965-B45C4DE1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get a new version every year:</a:t>
            </a:r>
            <a:endParaRPr lang="cs-CZ" dirty="0"/>
          </a:p>
          <a:p>
            <a:r>
              <a:rPr lang="cs-CZ" dirty="0"/>
              <a:t>ES5	</a:t>
            </a:r>
            <a:r>
              <a:rPr lang="cs-CZ" dirty="0" err="1"/>
              <a:t>ECMAScript</a:t>
            </a:r>
            <a:r>
              <a:rPr lang="cs-CZ" dirty="0"/>
              <a:t> 5 (2009)</a:t>
            </a:r>
          </a:p>
          <a:p>
            <a:r>
              <a:rPr lang="cs-CZ" dirty="0"/>
              <a:t>ES6	</a:t>
            </a:r>
            <a:r>
              <a:rPr lang="cs-CZ" dirty="0" err="1"/>
              <a:t>ECMAScript</a:t>
            </a:r>
            <a:r>
              <a:rPr lang="cs-CZ" dirty="0"/>
              <a:t> 2015</a:t>
            </a:r>
          </a:p>
          <a:p>
            <a:r>
              <a:rPr lang="cs-CZ" dirty="0"/>
              <a:t> 	</a:t>
            </a:r>
            <a:r>
              <a:rPr lang="cs-CZ" dirty="0" err="1"/>
              <a:t>ECMAScript</a:t>
            </a:r>
            <a:r>
              <a:rPr lang="cs-CZ" dirty="0"/>
              <a:t> 2016</a:t>
            </a:r>
          </a:p>
          <a:p>
            <a:r>
              <a:rPr lang="cs-CZ" dirty="0"/>
              <a:t> 	</a:t>
            </a:r>
            <a:r>
              <a:rPr lang="cs-CZ" dirty="0" err="1"/>
              <a:t>ECMAScript</a:t>
            </a:r>
            <a:r>
              <a:rPr lang="cs-CZ" dirty="0"/>
              <a:t> 2017</a:t>
            </a:r>
          </a:p>
          <a:p>
            <a:r>
              <a:rPr lang="cs-CZ" dirty="0"/>
              <a:t> 	</a:t>
            </a:r>
            <a:r>
              <a:rPr lang="cs-CZ" dirty="0" err="1"/>
              <a:t>ECMAScript</a:t>
            </a:r>
            <a:r>
              <a:rPr lang="cs-CZ" dirty="0"/>
              <a:t> 2018</a:t>
            </a:r>
          </a:p>
          <a:p>
            <a:r>
              <a:rPr lang="cs-CZ" dirty="0"/>
              <a:t>….</a:t>
            </a:r>
            <a:endParaRPr lang="en-US" dirty="0"/>
          </a:p>
          <a:p>
            <a:r>
              <a:rPr lang="cs-CZ" dirty="0"/>
              <a:t> 	</a:t>
            </a:r>
            <a:r>
              <a:rPr lang="cs-CZ" dirty="0" err="1"/>
              <a:t>ECMAScript</a:t>
            </a:r>
            <a:r>
              <a:rPr lang="cs-CZ" dirty="0"/>
              <a:t> 20</a:t>
            </a:r>
            <a:r>
              <a:rPr lang="en-US" dirty="0"/>
              <a:t>24 (July)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The standardization process is public:</a:t>
            </a:r>
          </a:p>
          <a:p>
            <a:pPr marL="0" indent="0">
              <a:buNone/>
            </a:pPr>
            <a:r>
              <a:rPr lang="cs-CZ" dirty="0"/>
              <a:t>https://github.com/tc39/proposals/blob/master/finished-proposals.md 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DC22D-81E6-AC08-EFF4-B1300CA2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0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A967-D70C-DEDF-0F08-20DD57EB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Ecma</a:t>
            </a:r>
            <a:r>
              <a:rPr lang="cs-CZ" dirty="0"/>
              <a:t> TC39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C27A-BA9B-D640-93FE-C37093BED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Ecma</a:t>
            </a:r>
            <a:r>
              <a:rPr lang="en-US" dirty="0"/>
              <a:t> International, Technical Committee 39 - ECMAScript (</a:t>
            </a:r>
            <a:r>
              <a:rPr lang="en-US" dirty="0">
                <a:hlinkClick r:id="rId3"/>
              </a:rPr>
              <a:t>Web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GitHub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Standardization process is public, you see it on </a:t>
            </a:r>
            <a:r>
              <a:rPr lang="en-US" dirty="0">
                <a:hlinkClick r:id="rId5"/>
              </a:rPr>
              <a:t>GitHub</a:t>
            </a:r>
            <a:r>
              <a:rPr lang="en-US" dirty="0"/>
              <a:t>. Each proposal is a repository. Each proposal start in stage 0 and aim for Stage 4. Some proposal are implemented before they reach Stage 4.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Stages</a:t>
            </a:r>
            <a:r>
              <a:rPr lang="en-US" dirty="0"/>
              <a:t>:</a:t>
            </a:r>
          </a:p>
          <a:p>
            <a:r>
              <a:rPr lang="en-US" dirty="0"/>
              <a:t>Stage 0 - new</a:t>
            </a:r>
          </a:p>
          <a:p>
            <a:r>
              <a:rPr lang="en-US" dirty="0"/>
              <a:t>Stage 1 - proposal, what, how, why change</a:t>
            </a:r>
          </a:p>
          <a:p>
            <a:r>
              <a:rPr lang="en-US" dirty="0"/>
              <a:t>Stage 2 - described using formal specification language</a:t>
            </a:r>
          </a:p>
          <a:p>
            <a:r>
              <a:rPr lang="en-US" dirty="0"/>
              <a:t>Stage 2.7 - testing and feedback</a:t>
            </a:r>
          </a:p>
          <a:p>
            <a:r>
              <a:rPr lang="en-US" dirty="0"/>
              <a:t>Stage 3 - ready to be accepted</a:t>
            </a:r>
          </a:p>
          <a:p>
            <a:r>
              <a:rPr lang="en-US" dirty="0"/>
              <a:t>Stage 4 - ready to be part of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DF0A3-09FA-C17C-1786-844A5BDE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Zaoblený obdélníkový popisek 9">
            <a:extLst>
              <a:ext uri="{FF2B5EF4-FFF2-40B4-BE49-F238E27FC236}">
                <a16:creationId xmlns:a16="http://schemas.microsoft.com/office/drawing/2014/main" id="{5A70506B-9ABD-09E2-BB15-77C07CECB656}"/>
              </a:ext>
            </a:extLst>
          </p:cNvPr>
          <p:cNvSpPr/>
          <p:nvPr/>
        </p:nvSpPr>
        <p:spPr>
          <a:xfrm>
            <a:off x="1991544" y="2780928"/>
            <a:ext cx="2232248" cy="497786"/>
          </a:xfrm>
          <a:prstGeom prst="wedgeRoundRectCallout">
            <a:avLst>
              <a:gd name="adj1" fmla="val -82880"/>
              <a:gd name="adj2" fmla="val -11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FontTx/>
              <a:buNone/>
            </a:pPr>
            <a:r>
              <a:rPr lang="en-US" baseline="0" dirty="0"/>
              <a:t>See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4079298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6A29-E9A7-95FA-EA6E-D8B5002E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Arrow Functions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121A5-3C6F-7415-06FC-0B2A2987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528392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not just a shorthand syntax. Arrow functions are more lightweight, and they </a:t>
            </a:r>
            <a:r>
              <a:rPr lang="en-US" b="1" dirty="0"/>
              <a:t>bind this at the moment </a:t>
            </a:r>
            <a:r>
              <a:rPr lang="en-US" dirty="0"/>
              <a:t>of creation.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Such behavior is important when passing “methods” as callbacks. As a result, arrow function are go-to functions for event handlers.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E78C4-D7BB-0440-A08A-A2A8820F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6FA7B-D704-892B-DDFF-7224F82DFA89}"/>
              </a:ext>
            </a:extLst>
          </p:cNvPr>
          <p:cNvSpPr/>
          <p:nvPr/>
        </p:nvSpPr>
        <p:spPr>
          <a:xfrm>
            <a:off x="4367808" y="1268760"/>
            <a:ext cx="7441464" cy="2952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foo(x) { return x*x;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Arrow function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foo1 = (x) =&gt;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* x; 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omit the return.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foo2 = (x) =&gt; x * x;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omit arg. braces.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foo3 = x =&gt; x * x;</a:t>
            </a:r>
          </a:p>
        </p:txBody>
      </p:sp>
    </p:spTree>
    <p:extLst>
      <p:ext uri="{BB962C8B-B14F-4D97-AF65-F5344CB8AC3E}">
        <p14:creationId xmlns:p14="http://schemas.microsoft.com/office/powerpoint/2010/main" val="74086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035E7-FDD0-D62E-F159-31F5A833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982D-7369-4E8C-468E-E1BAEC1B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Arguments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22194-0ADA-DFB8-80CF-6AF875D0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816424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4511-EAF9-913C-14C1-AAE7414A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F70E8-848E-95FC-C341-A5241EC37F19}"/>
              </a:ext>
            </a:extLst>
          </p:cNvPr>
          <p:cNvSpPr/>
          <p:nvPr/>
        </p:nvSpPr>
        <p:spPr>
          <a:xfrm>
            <a:off x="4367808" y="1268760"/>
            <a:ext cx="7441464" cy="4392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argument values.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by = 1) { return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by;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Aggregation of remaining arguments.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merge(al, a2, ...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restArrays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Spread collection elements as arguments.</a:t>
            </a:r>
          </a:p>
          <a:p>
            <a:b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coords = [ 1, 2 ,3 ];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moveBy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2, 3);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point.moveBy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(...coords);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 = "bar";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'f', 'o', 'o', 'b', 'a', 'r' ]</a:t>
            </a:r>
            <a:endParaRPr lang="en-US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chars = [ "f", "o", "o", ...str ];</a:t>
            </a:r>
          </a:p>
        </p:txBody>
      </p:sp>
    </p:spTree>
    <p:extLst>
      <p:ext uri="{BB962C8B-B14F-4D97-AF65-F5344CB8AC3E}">
        <p14:creationId xmlns:p14="http://schemas.microsoft.com/office/powerpoint/2010/main" val="390440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F486-DDBD-6CAC-27C7-EF5E4E59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132D-1E75-BDEF-1064-D7797026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Matching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E8635-F87D-1FA4-5765-22FCD58D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816424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2B7A9-5420-9DBC-DBD0-2CD3B8DF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0B6C5-48A9-17C4-38EE-77C9E714381D}"/>
              </a:ext>
            </a:extLst>
          </p:cNvPr>
          <p:cNvSpPr/>
          <p:nvPr/>
        </p:nvSpPr>
        <p:spPr>
          <a:xfrm>
            <a:off x="4367808" y="1268760"/>
            <a:ext cx="7441464" cy="4392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 matching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 = [ 1, 2, 3 ];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 x, y, z ] = list;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var x=1, y=2, z=3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z, x, y ] = [ x, y, z ];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rotate values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x,y,z</a:t>
            </a:r>
            <a:endParaRPr lang="en-US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 head, ...rest ] = list;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decapitation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[ ...arr1, ...arr2 ];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 concatenation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Object matching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x, y, z } = get3Dpoint();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x: y, y: x,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 depth: z } } = get2Dpoint();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Context argument matching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avgFirst2([a, b]) { return (a + b) / 2;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distanceTo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({x, y, z = 1}) { … }</a:t>
            </a:r>
          </a:p>
        </p:txBody>
      </p:sp>
    </p:spTree>
    <p:extLst>
      <p:ext uri="{BB962C8B-B14F-4D97-AF65-F5344CB8AC3E}">
        <p14:creationId xmlns:p14="http://schemas.microsoft.com/office/powerpoint/2010/main" val="1196692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CEEA5-0929-29FA-EF12-B56E05E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58D9-52A1-57AD-87D6-C1F55059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Functional approach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6ADA-FF37-DAF9-686D-3E0A0C1E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816424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511F4-B32E-1B64-6D57-308A34A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3E22C-00DA-117C-3FAD-E5EF01D7449E}"/>
              </a:ext>
            </a:extLst>
          </p:cNvPr>
          <p:cNvSpPr/>
          <p:nvPr/>
        </p:nvSpPr>
        <p:spPr>
          <a:xfrm>
            <a:off x="4367808" y="1268760"/>
            <a:ext cx="6397348" cy="1800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= [ 1, 2, 3, 4, 5, 6 ];</a:t>
            </a:r>
          </a:p>
          <a:p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0; i &lt; data.length; ++i) {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(data[i] % 2 !== 0) continue;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data[i] * data[i];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8433C-3A35-B86B-7A8A-7C3F7BFB330F}"/>
              </a:ext>
            </a:extLst>
          </p:cNvPr>
          <p:cNvSpPr/>
          <p:nvPr/>
        </p:nvSpPr>
        <p:spPr>
          <a:xfrm>
            <a:off x="4367808" y="4653136"/>
            <a:ext cx="6397348" cy="16561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data = [ 1, 2, 3, 4, 5, 6 ];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data.filter(x =&gt; x % 2 === 0)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.map(x =&gt; x * x)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.forEach(x =&gt; console.log(x));</a:t>
            </a:r>
          </a:p>
          <a:p>
            <a:endParaRPr lang="nn-NO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5771E7F0-0048-DEF9-830A-BAA735A9EF28}"/>
              </a:ext>
            </a:extLst>
          </p:cNvPr>
          <p:cNvSpPr/>
          <p:nvPr/>
        </p:nvSpPr>
        <p:spPr>
          <a:xfrm>
            <a:off x="10765156" y="2348880"/>
            <a:ext cx="1044116" cy="3240359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D64DA-7CAA-ECA8-C606-7F40E3BFEA12}"/>
              </a:ext>
            </a:extLst>
          </p:cNvPr>
          <p:cNvSpPr txBox="1"/>
          <p:nvPr/>
        </p:nvSpPr>
        <p:spPr>
          <a:xfrm>
            <a:off x="4367808" y="35548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Shift in Paradigm</a:t>
            </a:r>
          </a:p>
        </p:txBody>
      </p:sp>
    </p:spTree>
    <p:extLst>
      <p:ext uri="{BB962C8B-B14F-4D97-AF65-F5344CB8AC3E}">
        <p14:creationId xmlns:p14="http://schemas.microsoft.com/office/powerpoint/2010/main" val="246215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63575-8EDE-0789-4B2E-B8C682AB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3A69-6F35-C27A-24CB-D8605720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Functional approach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142C-6F3F-BD01-0E13-8CD134ED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60C94-0AD9-968B-7A31-F65144C0D66D}"/>
              </a:ext>
            </a:extLst>
          </p:cNvPr>
          <p:cNvSpPr/>
          <p:nvPr/>
        </p:nvSpPr>
        <p:spPr>
          <a:xfrm>
            <a:off x="360000" y="1268760"/>
            <a:ext cx="11449272" cy="2952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n-NO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traverse = node =&gt;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(typeof(node) === 'object’ ? 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Array.isArray(node) ?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node.reduce((acc, val) =&gt;[...acc, ...traverse(val)], [])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: [node, ...traverse(Object.values(node))]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: [])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.filter(({id, command, priority, dependencies}) =&gt;</a:t>
            </a:r>
          </a:p>
          <a:p>
            <a:r>
              <a:rPr lang="nn-NO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id &amp;&amp; command &amp;&amp; priority !== undefined &amp;&amp; dependencies);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CAF64-694B-669B-631C-64B56EC70E16}"/>
              </a:ext>
            </a:extLst>
          </p:cNvPr>
          <p:cNvSpPr txBox="1"/>
          <p:nvPr/>
        </p:nvSpPr>
        <p:spPr>
          <a:xfrm>
            <a:off x="360000" y="435905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By Martin Kruliš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12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398D6-B5CE-5D01-C751-5E7CB288B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892F-5D20-613B-F408-0F5282B9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ES6: Exceptions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159D9-DBD6-0B08-6B56-3F6B870C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816424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JavaScript is very error-prone language. Yet, errors usually stops current JavaScript code. Error handling is similar to exception catching from other languages.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Regular errors are created by Error constructor. Parameter message with human-readable description.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FD3B-DA4F-7BE4-CDBE-80F7C530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E82F8-2C0F-88A4-A01E-C5D53D6C8B76}"/>
              </a:ext>
            </a:extLst>
          </p:cNvPr>
          <p:cNvSpPr/>
          <p:nvPr/>
        </p:nvSpPr>
        <p:spPr>
          <a:xfrm>
            <a:off x="4367808" y="1268760"/>
            <a:ext cx="7441464" cy="4392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Handling errors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secured code ...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(err) { ... error handling ...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finalization code ...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Throw / create error.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something;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have multiple catch blocks.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condition) { … first handling …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(err) { ... default...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E3B0-AC92-776F-11FB-92389374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77BC-D03A-B247-D45F-1AF21F1A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ES2020: 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C12B0-C1C7-338D-8B64-B8E88B19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8784976" cy="4536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Optional Chaining</a:t>
            </a:r>
            <a:r>
              <a:rPr lang="en-US" dirty="0"/>
              <a:t> to make save function easy.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>
                <a:hlinkClick r:id="rId4"/>
              </a:rPr>
            </a:br>
            <a:endParaRPr lang="en-US" dirty="0">
              <a:hlinkClick r:id="rId4"/>
            </a:endParaRPr>
          </a:p>
          <a:p>
            <a:pPr marL="0" indent="0">
              <a:buNone/>
            </a:pP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Nullish</a:t>
            </a:r>
            <a:r>
              <a:rPr lang="en-US" dirty="0">
                <a:hlinkClick r:id="rId4"/>
              </a:rPr>
              <a:t> Coalescing</a:t>
            </a:r>
            <a:r>
              <a:rPr lang="en-US" dirty="0"/>
              <a:t> to provide save default.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C219D-33DA-EB40-CFF3-C8313ABC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F63C4-311D-D694-6A9E-D65E1CC3ED3E}"/>
              </a:ext>
            </a:extLst>
          </p:cNvPr>
          <p:cNvSpPr/>
          <p:nvPr/>
        </p:nvSpPr>
        <p:spPr>
          <a:xfrm>
            <a:off x="361188" y="1772816"/>
            <a:ext cx="8760336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fooValue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fooInput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fooInput.value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undefined;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DF0F2-D3B0-24D0-3B6C-B3F7B701A24F}"/>
              </a:ext>
            </a:extLst>
          </p:cNvPr>
          <p:cNvSpPr/>
          <p:nvPr/>
        </p:nvSpPr>
        <p:spPr>
          <a:xfrm>
            <a:off x="362376" y="2492896"/>
            <a:ext cx="8760336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fooValue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fooInput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?.value;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6835-367A-C07E-7AF6-46F5354D64E5}"/>
              </a:ext>
            </a:extLst>
          </p:cNvPr>
          <p:cNvSpPr/>
          <p:nvPr/>
        </p:nvSpPr>
        <p:spPr>
          <a:xfrm>
            <a:off x="360000" y="4293096"/>
            <a:ext cx="8760336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text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value.headerText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|| 'Hello, world!';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22B4F-C9D1-7D97-C9B8-046482656257}"/>
              </a:ext>
            </a:extLst>
          </p:cNvPr>
          <p:cNvSpPr/>
          <p:nvPr/>
        </p:nvSpPr>
        <p:spPr>
          <a:xfrm>
            <a:off x="361188" y="5013176"/>
            <a:ext cx="8760336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text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value.headerText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?? 'Hello, world!'; </a:t>
            </a: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3890A94B-18D0-E7D3-FC5A-11A9BE5E64FF}"/>
              </a:ext>
            </a:extLst>
          </p:cNvPr>
          <p:cNvSpPr/>
          <p:nvPr/>
        </p:nvSpPr>
        <p:spPr>
          <a:xfrm>
            <a:off x="9264352" y="1861532"/>
            <a:ext cx="504056" cy="919397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5B298264-AF61-78AF-B2EF-71CDB5B138E1}"/>
              </a:ext>
            </a:extLst>
          </p:cNvPr>
          <p:cNvSpPr/>
          <p:nvPr/>
        </p:nvSpPr>
        <p:spPr>
          <a:xfrm>
            <a:off x="9267871" y="4381811"/>
            <a:ext cx="504056" cy="919397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9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EACA5-374B-0EEB-F281-B6520A4E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BCEE-4184-EC0C-BC71-D1BE7537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ES2024: ...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5C02A-846D-0250-D6F2-DE19B866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112568" cy="5040560"/>
          </a:xfrm>
        </p:spPr>
        <p:txBody>
          <a:bodyPr/>
          <a:lstStyle/>
          <a:p>
            <a:r>
              <a:rPr lang="en-US" dirty="0" err="1">
                <a:hlinkClick r:id="rId3"/>
              </a:rPr>
              <a:t>Hashbang</a:t>
            </a:r>
            <a:r>
              <a:rPr lang="en-US" dirty="0">
                <a:hlinkClick r:id="rId3"/>
              </a:rPr>
              <a:t> Grammar</a:t>
            </a:r>
            <a:br>
              <a:rPr lang="en-US" dirty="0"/>
            </a:br>
            <a:r>
              <a:rPr lang="en-US" dirty="0"/>
              <a:t>For CLI JS hosts. </a:t>
            </a:r>
          </a:p>
          <a:p>
            <a:pPr marL="0" indent="0">
              <a:buNone/>
            </a:pPr>
            <a:endParaRPr lang="en-US" dirty="0">
              <a:hlinkClick r:id="rId4" action="ppaction://hlinkfile"/>
            </a:endParaRPr>
          </a:p>
          <a:p>
            <a:r>
              <a:rPr lang="en-US" dirty="0">
                <a:hlinkClick r:id="rId4" action="ppaction://hlinkfile"/>
              </a:rPr>
              <a:t>Change Array by copy</a:t>
            </a:r>
            <a:br>
              <a:rPr lang="en-US" dirty="0"/>
            </a:br>
            <a:r>
              <a:rPr lang="en-US" dirty="0"/>
              <a:t>Create new array with modification: </a:t>
            </a:r>
            <a:r>
              <a:rPr lang="en-US" dirty="0" err="1"/>
              <a:t>toSorted</a:t>
            </a:r>
            <a:r>
              <a:rPr lang="en-US" dirty="0"/>
              <a:t>, </a:t>
            </a:r>
            <a:r>
              <a:rPr lang="en-US" dirty="0" err="1"/>
              <a:t>toReversed</a:t>
            </a:r>
            <a:r>
              <a:rPr lang="en-US" dirty="0"/>
              <a:t>, </a:t>
            </a:r>
            <a:r>
              <a:rPr lang="en-US" dirty="0" err="1"/>
              <a:t>toSpliced</a:t>
            </a:r>
            <a:r>
              <a:rPr lang="en-US" dirty="0"/>
              <a:t>, with, …</a:t>
            </a:r>
            <a:br>
              <a:rPr lang="en-US" dirty="0"/>
            </a:br>
            <a:r>
              <a:rPr lang="en-US" dirty="0"/>
              <a:t>Support for immutability.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>
                <a:hlinkClick r:id="rId5"/>
              </a:rPr>
              <a:t>Array find from last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3E4AD-7BD0-34F4-B4AF-FD39DAAE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EFC0D-ADBA-F5B5-8D9C-CBB6676A1774}"/>
              </a:ext>
            </a:extLst>
          </p:cNvPr>
          <p:cNvSpPr/>
          <p:nvPr/>
        </p:nvSpPr>
        <p:spPr>
          <a:xfrm>
            <a:off x="5519936" y="4123680"/>
            <a:ext cx="6289336" cy="21602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isEven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(number) =&gt; number % 2 === 0;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items = [1, 2, 3, 4];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items.find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isEven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2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items.findIndex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isEven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items.findLast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isEvent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4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items.findLastIndex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isEvent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//3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8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48CB-5636-47B4-79AB-88D5B60B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9A7A8-B621-A7C7-4868-EF604200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76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variables are properties of the global object ( </a:t>
            </a:r>
            <a:r>
              <a:rPr lang="en-US" dirty="0">
                <a:hlinkClick r:id="rId3"/>
              </a:rPr>
              <a:t>window</a:t>
            </a:r>
            <a:r>
              <a:rPr lang="en-US" dirty="0"/>
              <a:t> / </a:t>
            </a:r>
            <a:r>
              <a:rPr lang="en-US" dirty="0" err="1">
                <a:hlinkClick r:id="rId4"/>
              </a:rPr>
              <a:t>globalThis</a:t>
            </a:r>
            <a:r>
              <a:rPr lang="en-US" dirty="0"/>
              <a:t> ). Variables can be removed using delete operation.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F1F0D-3EF1-4E5C-381D-F44114A9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F2689-E5C3-B009-6313-0A1CEA8DB271}"/>
              </a:ext>
            </a:extLst>
          </p:cNvPr>
          <p:cNvSpPr/>
          <p:nvPr/>
        </p:nvSpPr>
        <p:spPr>
          <a:xfrm>
            <a:off x="335360" y="2180316"/>
            <a:ext cx="5341912" cy="12486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Following are "equal".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123;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123;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123;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B82C5-27BB-A05C-AE0E-8A23C6E826D3}"/>
              </a:ext>
            </a:extLst>
          </p:cNvPr>
          <p:cNvSpPr/>
          <p:nvPr/>
        </p:nvSpPr>
        <p:spPr>
          <a:xfrm>
            <a:off x="6312024" y="2180316"/>
            <a:ext cx="5341912" cy="9606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also impact the scope.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(index of [1,2]) {};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console.log(index);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F3F50-4A67-4619-C7E7-42369FBE1455}"/>
              </a:ext>
            </a:extLst>
          </p:cNvPr>
          <p:cNvSpPr/>
          <p:nvPr/>
        </p:nvSpPr>
        <p:spPr>
          <a:xfrm>
            <a:off x="6312024" y="3429000"/>
            <a:ext cx="5341912" cy="21847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scope is in fact global!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(2 &gt; 4)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variable = 1;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console.log(variable);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5B9FF-7133-0EA1-F521-7E45913EA350}"/>
              </a:ext>
            </a:extLst>
          </p:cNvPr>
          <p:cNvSpPr/>
          <p:nvPr/>
        </p:nvSpPr>
        <p:spPr>
          <a:xfrm>
            <a:off x="330052" y="3730715"/>
            <a:ext cx="5341912" cy="6343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Remove "a" from global scope.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</p:txBody>
      </p:sp>
      <p:sp>
        <p:nvSpPr>
          <p:cNvPr id="11" name="Zaoblený obdélníkový popisek 7">
            <a:extLst>
              <a:ext uri="{FF2B5EF4-FFF2-40B4-BE49-F238E27FC236}">
                <a16:creationId xmlns:a16="http://schemas.microsoft.com/office/drawing/2014/main" id="{EC7574A8-7C5C-F2A6-F6F5-889F434B9E9A}"/>
              </a:ext>
            </a:extLst>
          </p:cNvPr>
          <p:cNvSpPr/>
          <p:nvPr/>
        </p:nvSpPr>
        <p:spPr>
          <a:xfrm>
            <a:off x="9887058" y="2760164"/>
            <a:ext cx="1584176" cy="504056"/>
          </a:xfrm>
          <a:prstGeom prst="wedgeRoundRectCallout">
            <a:avLst>
              <a:gd name="adj1" fmla="val -75738"/>
              <a:gd name="adj2" fmla="val 100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Prints "2"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28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FBAB-5700-9FD8-F538-222F98D2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HTML - </a:t>
            </a:r>
            <a:r>
              <a:rPr lang="cs-CZ" dirty="0" err="1"/>
              <a:t>Living</a:t>
            </a:r>
            <a:r>
              <a:rPr lang="cs-CZ" dirty="0"/>
              <a:t>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41E6-D53F-9CE3-3768-670308095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567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Function </a:t>
            </a:r>
            <a:r>
              <a:rPr lang="en-US" dirty="0" err="1">
                <a:hlinkClick r:id="rId3"/>
              </a:rPr>
              <a:t>structuredClone</a:t>
            </a:r>
            <a:r>
              <a:rPr lang="en-US" dirty="0"/>
              <a:t> [</a:t>
            </a:r>
            <a:r>
              <a:rPr lang="en-US" dirty="0">
                <a:hlinkClick r:id="rId4"/>
              </a:rPr>
              <a:t>*</a:t>
            </a:r>
            <a:r>
              <a:rPr lang="en-US" dirty="0"/>
              <a:t>] creates deep copy.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Stage 0 Proposal</a:t>
            </a:r>
            <a:r>
              <a:rPr lang="en-US" dirty="0"/>
              <a:t> for tc39 since </a:t>
            </a:r>
            <a:r>
              <a:rPr lang="en-US" dirty="0">
                <a:hlinkClick r:id="rId6"/>
              </a:rPr>
              <a:t>Jan 2014</a:t>
            </a: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757F4-0F49-BB37-0598-B66F522D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1EE0-0D4B-1AC9-7AA0-65F46CAC0C0D}"/>
              </a:ext>
            </a:extLst>
          </p:cNvPr>
          <p:cNvSpPr/>
          <p:nvPr/>
        </p:nvSpPr>
        <p:spPr>
          <a:xfrm>
            <a:off x="323197" y="1822373"/>
            <a:ext cx="6289336" cy="9827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object = { foo: false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clone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structuredClone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(object);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console.assert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(clone !== original);</a:t>
            </a:r>
          </a:p>
        </p:txBody>
      </p:sp>
    </p:spTree>
    <p:extLst>
      <p:ext uri="{BB962C8B-B14F-4D97-AF65-F5344CB8AC3E}">
        <p14:creationId xmlns:p14="http://schemas.microsoft.com/office/powerpoint/2010/main" val="4230497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1111-C3FA-88EA-D1A9-30E55A35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F9AAC-DDE0-E397-29A3-88656EFDB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: )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Bundlers</a:t>
            </a:r>
            <a:br>
              <a:rPr lang="en-US" dirty="0"/>
            </a:br>
            <a:r>
              <a:rPr lang="en-US" dirty="0"/>
              <a:t>Apply transformations and optimizations to JavaScript code (Webpack, Parcel, …).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Transpilers</a:t>
            </a:r>
            <a:br>
              <a:rPr lang="en-US" dirty="0"/>
            </a:br>
            <a:r>
              <a:rPr lang="en-US" dirty="0"/>
              <a:t>Transform new JavaScript to older versions (Babel, … 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8C941-BCF2-353E-C2A6-8D7C6EE2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6FE44-5DA1-57BB-E857-0CB1B391A33C}"/>
              </a:ext>
            </a:extLst>
          </p:cNvPr>
          <p:cNvSpPr txBox="1"/>
          <p:nvPr/>
        </p:nvSpPr>
        <p:spPr>
          <a:xfrm>
            <a:off x="0" y="602128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Advanced Programming of Web Applications - NSWI153</a:t>
            </a:r>
          </a:p>
        </p:txBody>
      </p:sp>
    </p:spTree>
    <p:extLst>
      <p:ext uri="{BB962C8B-B14F-4D97-AF65-F5344CB8AC3E}">
        <p14:creationId xmlns:p14="http://schemas.microsoft.com/office/powerpoint/2010/main" val="173788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128B2C-CF87-4821-8870-C5B317B53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7416-717E-442D-E4E9-2112B65FA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Babel.js – </a:t>
            </a:r>
            <a:r>
              <a:rPr lang="en-US" dirty="0">
                <a:hlinkClick r:id="rId2"/>
              </a:rPr>
              <a:t>Try it 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2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3D6D-1CD4-390F-B761-4D711A91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5D2B-7528-22D3-548F-2A3BAE86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Calling function in JavaScript in limited Charset (a-z A-Z';+.:=) - without parenthesis.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FBD24-9762-199C-CDA3-B8B93824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18841-4B3B-1808-9137-EC78036E7112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Proposal: 2022/2023</a:t>
            </a:r>
          </a:p>
        </p:txBody>
      </p:sp>
    </p:spTree>
    <p:extLst>
      <p:ext uri="{BB962C8B-B14F-4D97-AF65-F5344CB8AC3E}">
        <p14:creationId xmlns:p14="http://schemas.microsoft.com/office/powerpoint/2010/main" val="3209406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35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892A-E8E1-9CB6-D86B-F08C2D33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"var" keyword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0EE5-6A67-E4A7-7685-6D2B9928D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7444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var-declared variables are </a:t>
            </a:r>
            <a:r>
              <a:rPr lang="en-US" dirty="0">
                <a:hlinkClick r:id="rId3"/>
              </a:rPr>
              <a:t>hoisted</a:t>
            </a:r>
            <a:r>
              <a:rPr lang="en-US" dirty="0"/>
              <a:t> (“lifted” to the top of its function/global scope).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Variables declared with var are visible in the entire body of function where they were declared. Variables declared outside functions with var are global.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Does not work with const/let ( </a:t>
            </a:r>
            <a:r>
              <a:rPr lang="en-US" dirty="0">
                <a:hlinkClick r:id="rId4"/>
              </a:rPr>
              <a:t>Temporal dead zone (TDZ)</a:t>
            </a:r>
            <a:r>
              <a:rPr lang="en-US" dirty="0"/>
              <a:t> 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879B-AC66-52AD-8EB5-067FCB07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8762F-E150-D669-47D6-D52E106B82E0}"/>
              </a:ext>
            </a:extLst>
          </p:cNvPr>
          <p:cNvSpPr/>
          <p:nvPr/>
        </p:nvSpPr>
        <p:spPr>
          <a:xfrm>
            <a:off x="335360" y="1700808"/>
            <a:ext cx="5341912" cy="6343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console.log(x === undefined);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true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3;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B4FDF-F539-758D-7CBF-615D705E2375}"/>
              </a:ext>
            </a:extLst>
          </p:cNvPr>
          <p:cNvSpPr/>
          <p:nvPr/>
        </p:nvSpPr>
        <p:spPr>
          <a:xfrm>
            <a:off x="6407436" y="1700808"/>
            <a:ext cx="5341912" cy="90694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console.log(x === undefined);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true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3;</a:t>
            </a:r>
          </a:p>
        </p:txBody>
      </p:sp>
      <p:sp>
        <p:nvSpPr>
          <p:cNvPr id="8" name="Zaoblený obdélníkový popisek 7">
            <a:extLst>
              <a:ext uri="{FF2B5EF4-FFF2-40B4-BE49-F238E27FC236}">
                <a16:creationId xmlns:a16="http://schemas.microsoft.com/office/drawing/2014/main" id="{E1AB5C42-7D1A-5205-C3EE-4C48262D45A0}"/>
              </a:ext>
            </a:extLst>
          </p:cNvPr>
          <p:cNvSpPr/>
          <p:nvPr/>
        </p:nvSpPr>
        <p:spPr>
          <a:xfrm>
            <a:off x="2207568" y="2555162"/>
            <a:ext cx="4146281" cy="395352"/>
          </a:xfrm>
          <a:prstGeom prst="wedgeRoundRectCallout">
            <a:avLst>
              <a:gd name="adj1" fmla="val 48702"/>
              <a:gd name="adj2" fmla="val -2121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Declaration without value assignment.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2B7BF-DAAC-7081-8A1E-F47768C9BD0C}"/>
              </a:ext>
            </a:extLst>
          </p:cNvPr>
          <p:cNvSpPr/>
          <p:nvPr/>
        </p:nvSpPr>
        <p:spPr>
          <a:xfrm>
            <a:off x="335360" y="4761733"/>
            <a:ext cx="5341912" cy="6343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console.log(x === undefined); 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3;</a:t>
            </a:r>
          </a:p>
        </p:txBody>
      </p:sp>
      <p:sp>
        <p:nvSpPr>
          <p:cNvPr id="11" name="Zaoblený obdélníkový popisek 7">
            <a:extLst>
              <a:ext uri="{FF2B5EF4-FFF2-40B4-BE49-F238E27FC236}">
                <a16:creationId xmlns:a16="http://schemas.microsoft.com/office/drawing/2014/main" id="{5AD281C8-FC99-8602-7C25-218487096085}"/>
              </a:ext>
            </a:extLst>
          </p:cNvPr>
          <p:cNvSpPr/>
          <p:nvPr/>
        </p:nvSpPr>
        <p:spPr>
          <a:xfrm>
            <a:off x="5951984" y="4856375"/>
            <a:ext cx="4464496" cy="479429"/>
          </a:xfrm>
          <a:prstGeom prst="wedgeRoundRectCallout">
            <a:avLst>
              <a:gd name="adj1" fmla="val -80487"/>
              <a:gd name="adj2" fmla="val -323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Uncaught </a:t>
            </a:r>
            <a:r>
              <a:rPr lang="en-US" dirty="0" err="1"/>
              <a:t>ReferenceError</a:t>
            </a:r>
            <a:r>
              <a:rPr lang="en-US" dirty="0"/>
              <a:t>: x is not defined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18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FC5A9A-E86E-D0BE-E274-9127C68C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35D0-8CA6-F176-7ABD-1C841850B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15D6F-F6EC-1A64-94BF-DC512C649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5" name="Zaoblený obdélníkový popisek 7">
            <a:extLst>
              <a:ext uri="{FF2B5EF4-FFF2-40B4-BE49-F238E27FC236}">
                <a16:creationId xmlns:a16="http://schemas.microsoft.com/office/drawing/2014/main" id="{7AC6955E-51BD-C1A1-DFCC-D83924FF4BD0}"/>
              </a:ext>
            </a:extLst>
          </p:cNvPr>
          <p:cNvSpPr/>
          <p:nvPr/>
        </p:nvSpPr>
        <p:spPr>
          <a:xfrm>
            <a:off x="1579005" y="4370072"/>
            <a:ext cx="4877035" cy="787120"/>
          </a:xfrm>
          <a:prstGeom prst="wedgeRoundRectCallout">
            <a:avLst>
              <a:gd name="adj1" fmla="val 39212"/>
              <a:gd name="adj2" fmla="val -1432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Wiki: A closure is a record storing a function together with 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8088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8A7B-1F23-F1D9-0D00-0E487D325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470D-EFF6-FA9E-4279-69296D6E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variables and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A8BE2-1A65-BAB8-2B05-E9CF47EC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7CCB7-42DC-06AD-45C9-0B4B01D486A1}"/>
              </a:ext>
            </a:extLst>
          </p:cNvPr>
          <p:cNvSpPr/>
          <p:nvPr/>
        </p:nvSpPr>
        <p:spPr>
          <a:xfrm>
            <a:off x="335360" y="1340768"/>
            <a:ext cx="8280920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a1;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global scope (obj. window in browser)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foo() {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a2;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local scope of foo()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innerFoo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a3;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local scope of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innerFoo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innerInnerFoo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 can see and use a1, a2, and a3 from here …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a1 = a2;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Zaoblený obdélníkový popisek 7">
            <a:extLst>
              <a:ext uri="{FF2B5EF4-FFF2-40B4-BE49-F238E27FC236}">
                <a16:creationId xmlns:a16="http://schemas.microsoft.com/office/drawing/2014/main" id="{4E8580CA-BD02-D833-3351-755641977502}"/>
              </a:ext>
            </a:extLst>
          </p:cNvPr>
          <p:cNvSpPr/>
          <p:nvPr/>
        </p:nvSpPr>
        <p:spPr>
          <a:xfrm>
            <a:off x="2995630" y="4365104"/>
            <a:ext cx="7560840" cy="504056"/>
          </a:xfrm>
          <a:prstGeom prst="wedgeRoundRectCallout">
            <a:avLst>
              <a:gd name="adj1" fmla="val -58306"/>
              <a:gd name="adj2" fmla="val -389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follow the scope chain upwards and find the first variable of given name.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76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2268-A83C-3E84-29B0-09046AE4C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4536E-6F81-EE11-7D03-6DEFFE9500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Closure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85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CD9A-7D77-F521-9A1E-372D72D4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717D4-3E52-916D-5E4E-2EB20D1D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1C970-5A63-DAAB-BBDA-9B89BAF21761}"/>
              </a:ext>
            </a:extLst>
          </p:cNvPr>
          <p:cNvSpPr/>
          <p:nvPr/>
        </p:nvSpPr>
        <p:spPr>
          <a:xfrm>
            <a:off x="335360" y="1340768"/>
            <a:ext cx="4536504" cy="48245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createAdder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+ y;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add3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createAdder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add7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createAdder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(7);</a:t>
            </a:r>
          </a:p>
          <a:p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add3(10);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13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add7(10);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17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Zaoblený obdélníkový popisek 8">
            <a:extLst>
              <a:ext uri="{FF2B5EF4-FFF2-40B4-BE49-F238E27FC236}">
                <a16:creationId xmlns:a16="http://schemas.microsoft.com/office/drawing/2014/main" id="{43FF714B-9E39-2806-C367-BEC8995A333D}"/>
              </a:ext>
            </a:extLst>
          </p:cNvPr>
          <p:cNvSpPr/>
          <p:nvPr/>
        </p:nvSpPr>
        <p:spPr>
          <a:xfrm>
            <a:off x="4007768" y="1450015"/>
            <a:ext cx="2412268" cy="898865"/>
          </a:xfrm>
          <a:prstGeom prst="wedgeRoundRectCallout">
            <a:avLst>
              <a:gd name="adj1" fmla="val -79015"/>
              <a:gd name="adj2" fmla="val 2305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Inner function can see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 due to scoping rules</a:t>
            </a:r>
            <a:endParaRPr lang="cs-CZ" dirty="0"/>
          </a:p>
        </p:txBody>
      </p:sp>
      <p:sp>
        <p:nvSpPr>
          <p:cNvPr id="9" name="Zaoblený obdélníkový popisek 7">
            <a:extLst>
              <a:ext uri="{FF2B5EF4-FFF2-40B4-BE49-F238E27FC236}">
                <a16:creationId xmlns:a16="http://schemas.microsoft.com/office/drawing/2014/main" id="{AF91246A-C1C2-D902-7359-3FB7EF3E3DBF}"/>
              </a:ext>
            </a:extLst>
          </p:cNvPr>
          <p:cNvSpPr/>
          <p:nvPr/>
        </p:nvSpPr>
        <p:spPr>
          <a:xfrm>
            <a:off x="624596" y="4628044"/>
            <a:ext cx="3384376" cy="754551"/>
          </a:xfrm>
          <a:prstGeom prst="wedgeRoundRectCallout">
            <a:avLst>
              <a:gd name="adj1" fmla="val 16538"/>
              <a:gd name="adj2" fmla="val -741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function have a new closure where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== 7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Zaoblený obdélníkový popisek 6">
            <a:extLst>
              <a:ext uri="{FF2B5EF4-FFF2-40B4-BE49-F238E27FC236}">
                <a16:creationId xmlns:a16="http://schemas.microsoft.com/office/drawing/2014/main" id="{D7A1C45A-A080-ED9D-F5C1-71E33FE473C6}"/>
              </a:ext>
            </a:extLst>
          </p:cNvPr>
          <p:cNvSpPr/>
          <p:nvPr/>
        </p:nvSpPr>
        <p:spPr>
          <a:xfrm>
            <a:off x="623392" y="2669124"/>
            <a:ext cx="3240360" cy="1042583"/>
          </a:xfrm>
          <a:prstGeom prst="wedgeRoundRectCallout">
            <a:avLst>
              <a:gd name="adj1" fmla="val 16816"/>
              <a:gd name="adj2" fmla="val 611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the inner function is created, the closure captures value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== 3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97009-ED03-FCB4-D39C-78F392641D25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2025/2026 Example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A2424-9150-2A34-6D7E-CF378F92699D}"/>
              </a:ext>
            </a:extLst>
          </p:cNvPr>
          <p:cNvSpPr/>
          <p:nvPr/>
        </p:nvSpPr>
        <p:spPr>
          <a:xfrm>
            <a:off x="6600056" y="1318824"/>
            <a:ext cx="5207944" cy="48245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bindFirst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add(x, y) { return x + y; 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y) { return x * y;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add3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bindFirst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(add, 3);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mul3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bindFirst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3);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add3(14);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17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mul3(14);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42</a:t>
            </a:r>
          </a:p>
        </p:txBody>
      </p:sp>
      <p:sp>
        <p:nvSpPr>
          <p:cNvPr id="13" name="Zaoblený obdélníkový popisek 8">
            <a:extLst>
              <a:ext uri="{FF2B5EF4-FFF2-40B4-BE49-F238E27FC236}">
                <a16:creationId xmlns:a16="http://schemas.microsoft.com/office/drawing/2014/main" id="{4D7C5F76-D0F2-BB9C-D385-22011A56BA91}"/>
              </a:ext>
            </a:extLst>
          </p:cNvPr>
          <p:cNvSpPr/>
          <p:nvPr/>
        </p:nvSpPr>
        <p:spPr>
          <a:xfrm>
            <a:off x="7896200" y="1258350"/>
            <a:ext cx="3570064" cy="720080"/>
          </a:xfrm>
          <a:prstGeom prst="wedgeRoundRectCallout">
            <a:avLst>
              <a:gd name="adj1" fmla="val -28334"/>
              <a:gd name="adj2" fmla="val 823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"Universal" binding function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754021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15789</TotalTime>
  <Words>3510</Words>
  <Application>Microsoft Office PowerPoint</Application>
  <PresentationFormat>Widescreen</PresentationFormat>
  <Paragraphs>554</Paragraphs>
  <Slides>44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Courier New</vt:lpstr>
      <vt:lpstr>2024 presentation theme</vt:lpstr>
      <vt:lpstr>JavaScript Language</vt:lpstr>
      <vt:lpstr>PowerPoint Presentation</vt:lpstr>
      <vt:lpstr>PowerPoint Presentation</vt:lpstr>
      <vt:lpstr>Global variables</vt:lpstr>
      <vt:lpstr>"var" keyword</vt:lpstr>
      <vt:lpstr>PowerPoint Presentation</vt:lpstr>
      <vt:lpstr>Scope of variables and functions</vt:lpstr>
      <vt:lpstr>PowerPoint Presentation</vt:lpstr>
      <vt:lpstr>Closure</vt:lpstr>
      <vt:lpstr>Closure &amp; var</vt:lpstr>
      <vt:lpstr>Closure &amp; objects</vt:lpstr>
      <vt:lpstr>PowerPoint Presentation</vt:lpstr>
      <vt:lpstr>Object revision</vt:lpstr>
      <vt:lpstr>Object prototype</vt:lpstr>
      <vt:lpstr>Prototyping</vt:lpstr>
      <vt:lpstr>Classes vs Prototypes</vt:lpstr>
      <vt:lpstr>PowerPoint Presentation</vt:lpstr>
      <vt:lpstr>PowerPoint Presentation</vt:lpstr>
      <vt:lpstr>What is "this"?</vt:lpstr>
      <vt:lpstr>Constructor Functions</vt:lpstr>
      <vt:lpstr>Class</vt:lpstr>
      <vt:lpstr>PowerPoint Presentation</vt:lpstr>
      <vt:lpstr>Selected functions</vt:lpstr>
      <vt:lpstr>General-purpose Constructors</vt:lpstr>
      <vt:lpstr>Object</vt:lpstr>
      <vt:lpstr>PowerPoint Presentation</vt:lpstr>
      <vt:lpstr>Promise and JavaScript</vt:lpstr>
      <vt:lpstr>Promises</vt:lpstr>
      <vt:lpstr>PowerPoint Presentation</vt:lpstr>
      <vt:lpstr>ECMAScript Editions</vt:lpstr>
      <vt:lpstr>Ecma TC39</vt:lpstr>
      <vt:lpstr>ES6: Arrow Functions</vt:lpstr>
      <vt:lpstr>ES6: Arguments</vt:lpstr>
      <vt:lpstr>ES6: Matching</vt:lpstr>
      <vt:lpstr>ES6: Functional approach</vt:lpstr>
      <vt:lpstr>ES6: Functional approach</vt:lpstr>
      <vt:lpstr>ES6: Exceptions</vt:lpstr>
      <vt:lpstr>ES2020: ...</vt:lpstr>
      <vt:lpstr>ES2024: ...</vt:lpstr>
      <vt:lpstr>HTML - Living Standard</vt:lpstr>
      <vt:lpstr>Toolchain</vt:lpstr>
      <vt:lpstr>PowerPoint Presentation</vt:lpstr>
      <vt:lpstr>Cross-site scripting (XSS)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353</cp:revision>
  <dcterms:created xsi:type="dcterms:W3CDTF">2011-06-05T13:18:40Z</dcterms:created>
  <dcterms:modified xsi:type="dcterms:W3CDTF">2025-12-10T11:07:13Z</dcterms:modified>
</cp:coreProperties>
</file>