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337" r:id="rId2"/>
    <p:sldId id="488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44" r:id="rId18"/>
    <p:sldId id="552" r:id="rId19"/>
    <p:sldId id="503" r:id="rId20"/>
    <p:sldId id="504" r:id="rId21"/>
    <p:sldId id="505" r:id="rId22"/>
    <p:sldId id="506" r:id="rId23"/>
    <p:sldId id="507" r:id="rId24"/>
    <p:sldId id="508" r:id="rId25"/>
    <p:sldId id="521" r:id="rId26"/>
    <p:sldId id="510" r:id="rId27"/>
    <p:sldId id="509" r:id="rId28"/>
    <p:sldId id="514" r:id="rId29"/>
    <p:sldId id="515" r:id="rId30"/>
    <p:sldId id="517" r:id="rId31"/>
    <p:sldId id="516" r:id="rId32"/>
    <p:sldId id="518" r:id="rId33"/>
    <p:sldId id="520" r:id="rId34"/>
    <p:sldId id="4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66707" autoAdjust="0"/>
  </p:normalViewPr>
  <p:slideViewPr>
    <p:cSldViewPr>
      <p:cViewPr varScale="1">
        <p:scale>
          <a:sx n="78" d="100"/>
          <a:sy n="78" d="100"/>
        </p:scale>
        <p:origin x="11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03.12.2025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67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https://developer.mozilla.org/en-US/docs/Web/API/Fetch_API/Using_Fetch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https://developer.mozilla.org/en-US/docs/Web/HTTP/Guides/CORS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9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96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https://developer.mozilla.org/en-US/docs/Web/API/History_API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675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212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Resources: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http://html5test.com/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http://www.webbrowsercompatibility.com/dom/desktop/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711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https://releases.jquery.com/jquery/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7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https://github.com/krausest/js-framework-benchmark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https://github.com/gothinkster/realworld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076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https://angularjs.org/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https://www.dotsquares.com/press-and-events/what-is-digest-cycle-in-angular-js-and-how-does-it-make-two-way-data-binding-possible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363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https://geekflare.com/react-rendering/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https://dev.to/spukas/react-work-phases-4eaj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https://indepth.dev/posts/1008/inside-fiber-in-depth-overview-of-the-new-reconciliation-algorithm-in-react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https://www.velotio.com/engineering-blog/react-fiber-algorithm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https://andela.com/insights/building-your-own-version-of-react-from-scratch-part-1/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149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04455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https://v3.vuejs.org/guide/optimizations.html#virtual-dom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https://blog.logrocket.com/how-the-virtual-dom-works-in-vue-js/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107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https://lihautan.com/compile-svelte-in-your-head-part-1/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https://www.indiewire.com/wp-content/uploads/2017/10/matrix-code.jpg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63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17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19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34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1D9D7-738F-A89C-EDF0-4EC198FEA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3DDC6-DD5F-3A61-6569-E8750753E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BB0A3-A731-35EE-BED1-8B4D9CE63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CC188-5035-A363-B9F3-BE3616A0E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8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CF410-78E6-4B83-3961-36EA18E2B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07A32-E397-5F5C-261C-57926555C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1C7AA-F941-00B9-96EE-09B9C87A2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696BC-B2B1-90A2-E035-D4FB60731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32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37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6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28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4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CBFD-96D4-7287-CE2C-B361F45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6" y="6503336"/>
            <a:ext cx="983432" cy="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EABA8-3BA1-5923-66BA-C39DF4CA777F}"/>
              </a:ext>
            </a:extLst>
          </p:cNvPr>
          <p:cNvSpPr txBox="1"/>
          <p:nvPr/>
        </p:nvSpPr>
        <p:spPr>
          <a:xfrm>
            <a:off x="2035126" y="6513154"/>
            <a:ext cx="816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licensed under a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50489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2996952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5578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24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6996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24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58972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785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73364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9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1A53B8-589A-48E4-A9D3-A151B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5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688" r:id="rId7"/>
    <p:sldLayoutId id="2147483689" r:id="rId8"/>
    <p:sldLayoutId id="2147483729" r:id="rId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odapetr.github.io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History/sta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mozilla.org/en-US/docs/Web/API/History/back" TargetMode="External"/><Relationship Id="rId5" Type="http://schemas.openxmlformats.org/officeDocument/2006/relationships/hyperlink" Target="https://developer.mozilla.org/en-US/docs/Web/API/History/replaceState" TargetMode="External"/><Relationship Id="rId4" Type="http://schemas.openxmlformats.org/officeDocument/2006/relationships/hyperlink" Target="https://developer.mozilla.org/en-US/docs/Web/API/History/pushStat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Window/sessionStor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veloper.mozilla.org/en-US/docs/Web/API/Window/localStorag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5887-24DB-AA59-B38B-B1798CAE0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Web applications with </a:t>
            </a:r>
            <a:r>
              <a:rPr lang="en-US" dirty="0">
                <a:solidFill>
                  <a:schemeClr val="tx1"/>
                </a:solidFill>
              </a:rPr>
              <a:t>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FCE0B-459B-75C1-4CF2-A1736338F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NSWI142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CEFED-43A3-D6AE-CA70-178FE2949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2025/2026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08EA3-0C4C-DF4B-BEE9-FA560AD3F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Škoda Petr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92FBF-DAEE-E57B-BE52-80B3471209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https://www.ksi.mff.cuni.cz/</a:t>
            </a:r>
            <a:endParaRPr lang="en-US" dirty="0"/>
          </a:p>
          <a:p>
            <a:r>
              <a:rPr lang="cs-CZ" dirty="0">
                <a:hlinkClick r:id="rId4"/>
              </a:rPr>
              <a:t>https://skodapetr.github.io/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34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14B6-C9F9-59EA-C23D-097AAD6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User Interface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314A-D470-B5C4-23EF-C7B0FCCA3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Premature optimization is the root of all evil, yet ... </a:t>
            </a:r>
          </a:p>
          <a:p>
            <a:r>
              <a:rPr lang="en-US" dirty="0"/>
              <a:t>Efficient event handlers</a:t>
            </a:r>
            <a:br>
              <a:rPr lang="en-US" dirty="0"/>
            </a:br>
            <a:r>
              <a:rPr lang="en-US" dirty="0"/>
              <a:t>Otherwise, the browser may start to lag.</a:t>
            </a:r>
          </a:p>
          <a:p>
            <a:r>
              <a:rPr lang="en-US" dirty="0"/>
              <a:t>Disjoint DOM nodes assembly.</a:t>
            </a:r>
          </a:p>
          <a:p>
            <a:pPr lvl="1"/>
            <a:r>
              <a:rPr lang="en-US" dirty="0"/>
              <a:t>When creating DOM subtree, assemble it separately and then insert it to visible DOM all at once.</a:t>
            </a:r>
          </a:p>
          <a:p>
            <a:pPr lvl="1"/>
            <a:r>
              <a:rPr lang="en-US" dirty="0"/>
              <a:t>Use cloning when possible. You can put templates in your HTML.</a:t>
            </a:r>
          </a:p>
          <a:p>
            <a:pPr lvl="1"/>
            <a:r>
              <a:rPr lang="en-US" dirty="0"/>
              <a:t>Prefer hiding/showing of existing nodes using CSS instead.</a:t>
            </a:r>
          </a:p>
          <a:p>
            <a:r>
              <a:rPr lang="en-US" dirty="0"/>
              <a:t>Use CSS classes instead of style attributes. Especially when operating on multiple nodes.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7A8AD-85E3-2C79-346E-C50E3ADE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4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47-79D6-735A-8C47-993A842E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page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D6A5-6030-7974-6EB7-0B0D0A06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608512"/>
          </a:xfrm>
        </p:spPr>
        <p:txBody>
          <a:bodyPr/>
          <a:lstStyle/>
          <a:p>
            <a:r>
              <a:rPr lang="en-US" dirty="0"/>
              <a:t>Almost everything is handled by JavaScript and asynchronous HTTP requests.</a:t>
            </a:r>
          </a:p>
          <a:p>
            <a:r>
              <a:rPr lang="en-US" dirty="0"/>
              <a:t>The traditional form or browsing is not used.</a:t>
            </a:r>
          </a:p>
          <a:p>
            <a:r>
              <a:rPr lang="en-US" dirty="0"/>
              <a:t>…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CDB13-D5CA-BCC3-BBB4-5C30E1D2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FEC33-D56D-6FAE-9C23-66800C750F20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</p:spTree>
    <p:extLst>
      <p:ext uri="{BB962C8B-B14F-4D97-AF65-F5344CB8AC3E}">
        <p14:creationId xmlns:p14="http://schemas.microsoft.com/office/powerpoint/2010/main" val="143962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77FB7-A867-6753-419B-6CFB6C8E3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8060" y="1980093"/>
            <a:ext cx="9144444" cy="863352"/>
          </a:xfrm>
        </p:spPr>
        <p:txBody>
          <a:bodyPr/>
          <a:lstStyle/>
          <a:p>
            <a:r>
              <a:rPr lang="en-US" dirty="0"/>
              <a:t>User interface &amp; asynchronous operations</a:t>
            </a:r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160120-B53D-C2F1-C683-6F1A9728E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94603-90BF-BE67-1C8D-3C6DF0DA37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80725" y="6570663"/>
            <a:ext cx="1311275" cy="254000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32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612A-64AA-0DDF-8E6D-7175AD40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FD6E-A3EF-54F6-AC08-36B0E61F0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us have a data table, where each item has a delete button that triggers POST request.</a:t>
            </a:r>
            <a:br>
              <a:rPr lang="en-US" dirty="0"/>
            </a:br>
            <a:r>
              <a:rPr lang="en-US" dirty="0"/>
              <a:t>User can click buttons and delete items.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How can we implement this functionality?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6E1B-FE3D-9132-4855-16167D71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59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0353-4F35-6C24-04E4-71B7F95B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9E04-46C2-1DA6-AB37-68217932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native HTML forms functionality</a:t>
            </a:r>
            <a:br>
              <a:rPr lang="en-US" dirty="0"/>
            </a:br>
            <a:r>
              <a:rPr lang="en-US" dirty="0"/>
              <a:t>This is not really about JavaScript.</a:t>
            </a:r>
          </a:p>
          <a:p>
            <a:r>
              <a:rPr lang="en-US" dirty="0"/>
              <a:t>Trivial solution </a:t>
            </a:r>
            <a:br>
              <a:rPr lang="en-US" dirty="0"/>
            </a:br>
            <a:r>
              <a:rPr lang="en-US" dirty="0"/>
              <a:t>We utilize full page reload. After successful request, JavaScript triggers reload of the page.</a:t>
            </a:r>
            <a:br>
              <a:rPr lang="en-US" dirty="0"/>
            </a:br>
            <a:r>
              <a:rPr lang="en-US" dirty="0"/>
              <a:t>URL may be in the response body.</a:t>
            </a:r>
          </a:p>
          <a:p>
            <a:r>
              <a:rPr lang="en-US" dirty="0"/>
              <a:t>Slightly more optimized solution</a:t>
            </a:r>
            <a:br>
              <a:rPr lang="en-US" dirty="0"/>
            </a:br>
            <a:r>
              <a:rPr lang="en-US" dirty="0"/>
              <a:t>After successful request, JavaScript triggers reload of affected components, table, via separate GET request. The table is replaced by DOM manipulation.</a:t>
            </a:r>
          </a:p>
          <a:p>
            <a:r>
              <a:rPr lang="en-US" dirty="0"/>
              <a:t>Optimized solution</a:t>
            </a:r>
            <a:br>
              <a:rPr lang="en-US" dirty="0"/>
            </a:br>
            <a:r>
              <a:rPr lang="en-US" dirty="0"/>
              <a:t>The POST response sends a HTML fragment or, better yet, component data for re-rendering the table.</a:t>
            </a:r>
          </a:p>
          <a:p>
            <a:r>
              <a:rPr lang="en-US" dirty="0"/>
              <a:t>...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96662-019A-9E29-085B-5880C317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56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D3DE-5A8A-C4A8-E6C1-29230147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9D5E-6B75-59B6-0D00-1C367C7F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Regardless of the implementation, we send the request, we wait, we get the response. What is user doing all that time? When should we remove the element from DOM?</a:t>
            </a:r>
          </a:p>
          <a:p>
            <a:r>
              <a:rPr lang="en-US" dirty="0"/>
              <a:t>Optimistic update</a:t>
            </a:r>
          </a:p>
          <a:p>
            <a:pPr lvl="1"/>
            <a:r>
              <a:rPr lang="en-US" dirty="0"/>
              <a:t>Item is removed (from DOM) when request is started.</a:t>
            </a:r>
          </a:p>
          <a:p>
            <a:pPr lvl="1"/>
            <a:r>
              <a:rPr lang="en-US" dirty="0"/>
              <a:t>Problematic if the operation fails.</a:t>
            </a:r>
            <a:br>
              <a:rPr lang="en-US" dirty="0"/>
            </a:br>
            <a:r>
              <a:rPr lang="en-US" dirty="0"/>
              <a:t>Item must be returned, user may not notice.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Pessimistic update</a:t>
            </a:r>
          </a:p>
          <a:p>
            <a:pPr lvl="1"/>
            <a:r>
              <a:rPr lang="en-US" dirty="0"/>
              <a:t>Item is removed after request is completed.</a:t>
            </a:r>
          </a:p>
          <a:p>
            <a:pPr lvl="1"/>
            <a:r>
              <a:rPr lang="en-US" dirty="0"/>
              <a:t>May take long time</a:t>
            </a:r>
            <a:br>
              <a:rPr lang="en-US" dirty="0"/>
            </a:br>
            <a:r>
              <a:rPr lang="en-US" dirty="0"/>
              <a:t>Progress animation, other operations must be blocked.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C7ADD-0931-662D-D150-AEC96EA7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46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3463-D07B-B69C-A354-AC22C792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and forms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9522-5E8A-2AA8-43A3-096BF30A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6192688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a wrapper for form data.</a:t>
            </a:r>
          </a:p>
          <a:p>
            <a:r>
              <a:rPr lang="en-US" dirty="0"/>
              <a:t>Can be used as body for HTTP requests</a:t>
            </a:r>
          </a:p>
          <a:p>
            <a:r>
              <a:rPr lang="en-US" dirty="0"/>
              <a:t>Represents a collection of data (as key-value pairs)</a:t>
            </a:r>
          </a:p>
          <a:p>
            <a:r>
              <a:rPr lang="en-US" dirty="0"/>
              <a:t>Analogical to data sent by regular form submit</a:t>
            </a:r>
          </a:p>
          <a:p>
            <a:r>
              <a:rPr lang="en-US" dirty="0"/>
              <a:t>Assembled manually or loaded from &lt;form&gt;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63DAE-DADB-482B-70DE-5EF1F2BF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3BD50F6-FC46-3A5A-9956-BD3918990A90}"/>
              </a:ext>
            </a:extLst>
          </p:cNvPr>
          <p:cNvSpPr/>
          <p:nvPr/>
        </p:nvSpPr>
        <p:spPr>
          <a:xfrm>
            <a:off x="6888089" y="1268760"/>
            <a:ext cx="4896544" cy="2952328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binding.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FormData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formElement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])</a:t>
            </a:r>
          </a:p>
          <a:p>
            <a:b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Read operations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keys(), values(), entries()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has(), get(),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getAll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Write operations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set(), append(), delete()</a:t>
            </a:r>
          </a:p>
        </p:txBody>
      </p:sp>
    </p:spTree>
    <p:extLst>
      <p:ext uri="{BB962C8B-B14F-4D97-AF65-F5344CB8AC3E}">
        <p14:creationId xmlns:p14="http://schemas.microsoft.com/office/powerpoint/2010/main" val="114068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F2B8-E13E-A2AD-C907-E4BD840D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D94D6-26EA-1A2A-25A3-F3CDB0C10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JSON is a lightweight interchange format for structured data. It is based on subset of JavaScript language. As a format it is language independent. There are parsers and serializers for many languages. JSON was intended for replacing XML in simple scenarios - now most of the web applications.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Basic syntax:</a:t>
            </a:r>
          </a:p>
          <a:p>
            <a:r>
              <a:rPr lang="en-US" dirty="0"/>
              <a:t>Two basic structures: collections and lists</a:t>
            </a:r>
          </a:p>
          <a:p>
            <a:r>
              <a:rPr lang="en-US" dirty="0"/>
              <a:t>Supports strings, numbers, bools, and null type</a:t>
            </a:r>
          </a:p>
          <a:p>
            <a:r>
              <a:rPr lang="en-US" dirty="0"/>
              <a:t>Unicode safe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6D419-1DEC-F9B2-46F6-BD385A1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F100C-57CA-A82A-5E99-8F76C1592983}"/>
              </a:ext>
            </a:extLst>
          </p:cNvPr>
          <p:cNvSpPr/>
          <p:nvPr/>
        </p:nvSpPr>
        <p:spPr>
          <a:xfrm>
            <a:off x="7104112" y="3429000"/>
            <a:ext cx="4536504" cy="28803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42,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"Name": "John Smith"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},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54,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"Name": "Jane Johnson",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"Graduated": true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6A10A-7455-7AE3-ADA1-0400ED1B4FB7}"/>
              </a:ext>
            </a:extLst>
          </p:cNvPr>
          <p:cNvSpPr/>
          <p:nvPr/>
        </p:nvSpPr>
        <p:spPr>
          <a:xfrm>
            <a:off x="191344" y="5157192"/>
            <a:ext cx="6422622" cy="11521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object from JSON.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JSON.parse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jsonString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Save object to JSON 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sring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jsonString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JSON.stringify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jsObject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44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C539-456F-4095-E049-474909BB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API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F5ED-F500-F242-3F1C-4531866F49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API for asynchronous HTTP request: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Arguments:</a:t>
            </a:r>
          </a:p>
          <a:p>
            <a:r>
              <a:rPr lang="en-US" dirty="0"/>
              <a:t>input - URL or Request object</a:t>
            </a:r>
          </a:p>
          <a:p>
            <a:r>
              <a:rPr lang="en-US" dirty="0" err="1"/>
              <a:t>init</a:t>
            </a:r>
            <a:r>
              <a:rPr lang="en-US" dirty="0"/>
              <a:t> - object with initialization parameters</a:t>
            </a:r>
          </a:p>
          <a:p>
            <a:pPr lvl="1"/>
            <a:r>
              <a:rPr lang="en-US" dirty="0"/>
              <a:t>method - HTTP method to be used</a:t>
            </a:r>
          </a:p>
          <a:p>
            <a:pPr lvl="1"/>
            <a:r>
              <a:rPr lang="en-US" dirty="0"/>
              <a:t>headers - request headers</a:t>
            </a:r>
          </a:p>
          <a:p>
            <a:pPr lvl="1"/>
            <a:r>
              <a:rPr lang="en-US" dirty="0"/>
              <a:t>body - request body</a:t>
            </a:r>
          </a:p>
          <a:p>
            <a:pPr lvl="1"/>
            <a:r>
              <a:rPr lang="en-US" dirty="0"/>
              <a:t>…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The function returns a promise.</a:t>
            </a:r>
            <a:br>
              <a:rPr lang="en-US" dirty="0"/>
            </a:b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74C00-8B38-2C66-830E-8CCCC4892D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CORS (Cross-Origin Resource Sharing)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mechanism build to allow a server to indicate any origins (schema, domain, or port) other than its own from which a browser should permit loading resources.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mechanism is implemented using "</a:t>
            </a:r>
            <a:r>
              <a:rPr lang="en-US" dirty="0" err="1"/>
              <a:t>prefligh</a:t>
            </a:r>
            <a:r>
              <a:rPr lang="en-US" dirty="0"/>
              <a:t>" request and HTTP headers.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C737D-18DE-DA2D-599B-CA618C71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8D512-146D-8D1A-DD37-B016D77CACFA}"/>
              </a:ext>
            </a:extLst>
          </p:cNvPr>
          <p:cNvSpPr/>
          <p:nvPr/>
        </p:nvSpPr>
        <p:spPr>
          <a:xfrm>
            <a:off x="366471" y="1700808"/>
            <a:ext cx="4865433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fetch( input [,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)</a:t>
            </a:r>
          </a:p>
        </p:txBody>
      </p:sp>
    </p:spTree>
    <p:extLst>
      <p:ext uri="{BB962C8B-B14F-4D97-AF65-F5344CB8AC3E}">
        <p14:creationId xmlns:p14="http://schemas.microsoft.com/office/powerpoint/2010/main" val="333093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BA4C2-E4D4-8F49-1720-0FDBA39A6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HTML5 API &amp; ...</a:t>
            </a:r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AF75B1-C65D-F400-E237-D4D711F0D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1C5F1-04CD-D086-DD20-99BF73BA8B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80725" y="6570663"/>
            <a:ext cx="1311275" cy="254000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5EED9F-1B6A-E426-3490-D0DBDF3CC999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</p:spTree>
    <p:extLst>
      <p:ext uri="{BB962C8B-B14F-4D97-AF65-F5344CB8AC3E}">
        <p14:creationId xmlns:p14="http://schemas.microsoft.com/office/powerpoint/2010/main" val="284787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E4CA-D2CF-2760-794A-27EF9E32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3DCE2-F141-71A6-5EB5-C512EDA5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  <a:p>
            <a:r>
              <a:rPr lang="en-US" dirty="0"/>
              <a:t>Document Object Model</a:t>
            </a:r>
          </a:p>
          <a:p>
            <a:r>
              <a:rPr lang="cs-CZ" dirty="0"/>
              <a:t>Event Model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1F5ED-1560-3102-60AA-E4A44E9E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31824-3634-BC3B-CB51-6716672971FA}"/>
              </a:ext>
            </a:extLst>
          </p:cNvPr>
          <p:cNvSpPr/>
          <p:nvPr/>
        </p:nvSpPr>
        <p:spPr>
          <a:xfrm>
            <a:off x="4564431" y="1556792"/>
            <a:ext cx="7223429" cy="3960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 type="text/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"&gt;&lt;/script&gt;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019B5C-06AA-A2F8-78B5-BB4A30AA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9" y="3210482"/>
            <a:ext cx="2755967" cy="31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46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A169-F5E4-6901-661F-DBBFCFCD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API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9023-1A6A-2F46-61D4-D7EB91C5F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Captures hidden script-managed state.</a:t>
            </a:r>
          </a:p>
          <a:p>
            <a:r>
              <a:rPr lang="en-US" dirty="0"/>
              <a:t>Allows backward/forward navigation over the states/</a:t>
            </a:r>
          </a:p>
          <a:p>
            <a:endParaRPr lang="en-US" dirty="0"/>
          </a:p>
          <a:p>
            <a:r>
              <a:rPr lang="en-US" dirty="0" err="1">
                <a:hlinkClick r:id="rId3"/>
              </a:rPr>
              <a:t>history.state</a:t>
            </a:r>
            <a:endParaRPr lang="en-US" dirty="0"/>
          </a:p>
          <a:p>
            <a:r>
              <a:rPr lang="en-US" dirty="0" err="1">
                <a:hlinkClick r:id="rId4"/>
              </a:rPr>
              <a:t>history.pushState</a:t>
            </a:r>
            <a:r>
              <a:rPr lang="en-US" dirty="0"/>
              <a:t>(</a:t>
            </a:r>
            <a:r>
              <a:rPr lang="en-US" dirty="0" err="1"/>
              <a:t>stateObject</a:t>
            </a:r>
            <a:r>
              <a:rPr lang="en-US" dirty="0"/>
              <a:t>, unused, </a:t>
            </a:r>
            <a:r>
              <a:rPr lang="en-US" dirty="0" err="1"/>
              <a:t>url</a:t>
            </a:r>
            <a:r>
              <a:rPr lang="en-US" dirty="0"/>
              <a:t>)</a:t>
            </a:r>
          </a:p>
          <a:p>
            <a:r>
              <a:rPr lang="en-US" dirty="0" err="1">
                <a:hlinkClick r:id="rId5"/>
              </a:rPr>
              <a:t>history.replaceState</a:t>
            </a:r>
            <a:r>
              <a:rPr lang="en-US" dirty="0"/>
              <a:t>(</a:t>
            </a:r>
            <a:r>
              <a:rPr lang="en-US" dirty="0" err="1"/>
              <a:t>stateObject</a:t>
            </a:r>
            <a:r>
              <a:rPr lang="en-US" dirty="0"/>
              <a:t>, unused, </a:t>
            </a:r>
            <a:r>
              <a:rPr lang="en-US" dirty="0" err="1"/>
              <a:t>url</a:t>
            </a:r>
            <a:r>
              <a:rPr lang="en-US" dirty="0"/>
              <a:t>)</a:t>
            </a:r>
          </a:p>
          <a:p>
            <a:r>
              <a:rPr lang="en-US" dirty="0" err="1">
                <a:hlinkClick r:id="rId6"/>
              </a:rPr>
              <a:t>history.back</a:t>
            </a:r>
            <a:r>
              <a:rPr lang="en-US" dirty="0"/>
              <a:t>()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523F9-0E55-A34A-5F50-2B54942A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1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3247-7F3E-FE5F-9542-28BB4E3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Non-visible data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6BF5-41A6-5936-8F4E-CCD4C1AB4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for scripts but associated with DOM elements.</a:t>
            </a:r>
          </a:p>
          <a:p>
            <a:r>
              <a:rPr lang="en-US" dirty="0"/>
              <a:t>Special </a:t>
            </a:r>
            <a:r>
              <a:rPr lang="en-US" dirty="0">
                <a:solidFill>
                  <a:schemeClr val="accent2"/>
                </a:solidFill>
              </a:rPr>
              <a:t>data-*</a:t>
            </a:r>
            <a:r>
              <a:rPr lang="en-US" dirty="0"/>
              <a:t> attributes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Appear in </a:t>
            </a:r>
            <a:r>
              <a:rPr lang="en-US" dirty="0" err="1">
                <a:solidFill>
                  <a:schemeClr val="accent2"/>
                </a:solidFill>
              </a:rPr>
              <a:t>element.dataset</a:t>
            </a:r>
            <a:r>
              <a:rPr lang="en-US" dirty="0"/>
              <a:t> collection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05A79-9D2C-866F-4BAA-A3BBF545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232628-2A90-C5C5-295B-E1514697BF65}"/>
              </a:ext>
            </a:extLst>
          </p:cNvPr>
          <p:cNvSpPr/>
          <p:nvPr/>
        </p:nvSpPr>
        <p:spPr>
          <a:xfrm>
            <a:off x="360000" y="2384884"/>
            <a:ext cx="7223429" cy="3960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&lt;li class="tab-heading" data-section="first" &gt; …</a:t>
            </a:r>
          </a:p>
        </p:txBody>
      </p:sp>
    </p:spTree>
    <p:extLst>
      <p:ext uri="{BB962C8B-B14F-4D97-AF65-F5344CB8AC3E}">
        <p14:creationId xmlns:p14="http://schemas.microsoft.com/office/powerpoint/2010/main" val="401656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D1FC-6992-A10E-8000-885C5101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16FC8-A53D-BF46-2780-AE46374D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Persistence key-value data storage accessible from JavaScript.</a:t>
            </a:r>
          </a:p>
          <a:p>
            <a:r>
              <a:rPr lang="en-US" dirty="0"/>
              <a:t>Similar isolation like cookies</a:t>
            </a:r>
          </a:p>
          <a:p>
            <a:r>
              <a:rPr lang="en-US" dirty="0" err="1">
                <a:hlinkClick r:id="rId3"/>
              </a:rPr>
              <a:t>sessionStorage</a:t>
            </a:r>
            <a:r>
              <a:rPr lang="en-US" dirty="0"/>
              <a:t> - for each window/tab</a:t>
            </a:r>
          </a:p>
          <a:p>
            <a:r>
              <a:rPr lang="en-US" dirty="0" err="1">
                <a:hlinkClick r:id="rId4"/>
              </a:rPr>
              <a:t>localStorage</a:t>
            </a:r>
            <a:r>
              <a:rPr lang="en-US" dirty="0"/>
              <a:t> - persistent, per web application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C4CA1-B573-B810-6F79-520B26A9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78612-7B6D-97AA-5D2E-377B20FEBA61}"/>
              </a:ext>
            </a:extLst>
          </p:cNvPr>
          <p:cNvSpPr/>
          <p:nvPr/>
        </p:nvSpPr>
        <p:spPr>
          <a:xfrm>
            <a:off x="360000" y="3248980"/>
            <a:ext cx="8832344" cy="3960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window.localStorage.setItem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("key-utf-16", "state-as-string");</a:t>
            </a:r>
          </a:p>
        </p:txBody>
      </p:sp>
    </p:spTree>
    <p:extLst>
      <p:ext uri="{BB962C8B-B14F-4D97-AF65-F5344CB8AC3E}">
        <p14:creationId xmlns:p14="http://schemas.microsoft.com/office/powerpoint/2010/main" val="1035806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B52EB2-ED5A-4464-4E0B-9B99CD19C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D1AA8-C67A-00FE-0529-48A11E9CE2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28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F3CE-EE62-B49A-0CEB-012CDAF4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Compatibility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E998-B81F-5683-7365-03A5FD77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Browser’s developers implement the web standards when they want and how they want.</a:t>
            </a:r>
          </a:p>
          <a:p>
            <a:r>
              <a:rPr lang="en-US" dirty="0"/>
              <a:t>Especially problematic with their older versions.</a:t>
            </a:r>
          </a:p>
          <a:p>
            <a:r>
              <a:rPr lang="en-US" dirty="0"/>
              <a:t>Test the functionality, not the browser type/version</a:t>
            </a:r>
          </a:p>
          <a:p>
            <a:r>
              <a:rPr lang="en-US" dirty="0"/>
              <a:t>We can check for API presence: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libraries</a:t>
            </a:r>
          </a:p>
          <a:p>
            <a:pPr lvl="1"/>
            <a:r>
              <a:rPr lang="en-US" dirty="0"/>
              <a:t>Babel - JavaScript </a:t>
            </a:r>
            <a:r>
              <a:rPr lang="en-US" dirty="0" err="1"/>
              <a:t>transpilling</a:t>
            </a:r>
            <a:r>
              <a:rPr lang="en-US" dirty="0"/>
              <a:t> and </a:t>
            </a:r>
            <a:r>
              <a:rPr lang="en-US" dirty="0" err="1"/>
              <a:t>polyfill</a:t>
            </a:r>
            <a:endParaRPr lang="en-US" dirty="0"/>
          </a:p>
          <a:p>
            <a:pPr lvl="1"/>
            <a:r>
              <a:rPr lang="en-US" dirty="0"/>
              <a:t>Webpack - bundling the code (JavaScript and CSS)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45705-6411-77A7-E15F-152A3011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BCD63-5CE5-2795-71F8-F7C0BBD5A2CF}"/>
              </a:ext>
            </a:extLst>
          </p:cNvPr>
          <p:cNvSpPr/>
          <p:nvPr/>
        </p:nvSpPr>
        <p:spPr>
          <a:xfrm>
            <a:off x="360000" y="3104964"/>
            <a:ext cx="8832344" cy="3960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("fetch"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window) { code using fetch }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CAA06-7370-AEF4-F587-7CAD4BA6053A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</p:spTree>
    <p:extLst>
      <p:ext uri="{BB962C8B-B14F-4D97-AF65-F5344CB8AC3E}">
        <p14:creationId xmlns:p14="http://schemas.microsoft.com/office/powerpoint/2010/main" val="1554766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D8DAA2-5DF0-84E2-E3D8-60E4888B6684}"/>
              </a:ext>
            </a:extLst>
          </p:cNvPr>
          <p:cNvSpPr txBox="1"/>
          <p:nvPr/>
        </p:nvSpPr>
        <p:spPr>
          <a:xfrm>
            <a:off x="263352" y="3198167"/>
            <a:ext cx="1144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WARNING</a:t>
            </a:r>
            <a:r>
              <a:rPr lang="en-US" sz="2400" dirty="0"/>
              <a:t>: Following slides are </a:t>
            </a:r>
            <a:r>
              <a:rPr lang="en-US" sz="2400" b="1" dirty="0"/>
              <a:t>NOT</a:t>
            </a:r>
            <a:r>
              <a:rPr lang="en-US" sz="2400" dirty="0"/>
              <a:t> an overview of current trends and frameworks.</a:t>
            </a:r>
          </a:p>
        </p:txBody>
      </p:sp>
    </p:spTree>
    <p:extLst>
      <p:ext uri="{BB962C8B-B14F-4D97-AF65-F5344CB8AC3E}">
        <p14:creationId xmlns:p14="http://schemas.microsoft.com/office/powerpoint/2010/main" val="4038925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C547-83A5-C8D1-34E1-7CE46949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jQuery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B9E33-DD48-8766-71ED-6C68FAA4F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06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Modern &amp; Lightweight &amp; …  JavaScript library for basic operations.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B83A1-F483-909B-4F92-25E475FD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1E392-4C7D-4101-D37B-DCBD7D82E4DC}"/>
              </a:ext>
            </a:extLst>
          </p:cNvPr>
          <p:cNvSpPr/>
          <p:nvPr/>
        </p:nvSpPr>
        <p:spPr>
          <a:xfrm>
            <a:off x="2547796" y="5085183"/>
            <a:ext cx="6744112" cy="3960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$(selector).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doIt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doAnother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doSometingElse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6" name="Zaoblený obdélníkový popisek 26">
            <a:extLst>
              <a:ext uri="{FF2B5EF4-FFF2-40B4-BE49-F238E27FC236}">
                <a16:creationId xmlns:a16="http://schemas.microsoft.com/office/drawing/2014/main" id="{3F6F8065-3052-1A85-9734-72276A7487BA}"/>
              </a:ext>
            </a:extLst>
          </p:cNvPr>
          <p:cNvSpPr/>
          <p:nvPr/>
        </p:nvSpPr>
        <p:spPr>
          <a:xfrm>
            <a:off x="407368" y="5779448"/>
            <a:ext cx="3824479" cy="601880"/>
          </a:xfrm>
          <a:prstGeom prst="wedgeRoundRectCallout">
            <a:avLst>
              <a:gd name="adj1" fmla="val 20363"/>
              <a:gd name="adj2" fmla="val -1100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jQuery Selectors are inspired by CSS3 selectors</a:t>
            </a:r>
          </a:p>
        </p:txBody>
      </p:sp>
      <p:sp>
        <p:nvSpPr>
          <p:cNvPr id="7" name="Zaoblený obdélníkový popisek 26">
            <a:extLst>
              <a:ext uri="{FF2B5EF4-FFF2-40B4-BE49-F238E27FC236}">
                <a16:creationId xmlns:a16="http://schemas.microsoft.com/office/drawing/2014/main" id="{5F8E4396-BD00-3082-319E-AA872131884C}"/>
              </a:ext>
            </a:extLst>
          </p:cNvPr>
          <p:cNvSpPr/>
          <p:nvPr/>
        </p:nvSpPr>
        <p:spPr>
          <a:xfrm>
            <a:off x="4492012" y="5779448"/>
            <a:ext cx="3127439" cy="601880"/>
          </a:xfrm>
          <a:prstGeom prst="wedgeRoundRectCallout">
            <a:avLst>
              <a:gd name="adj1" fmla="val -42940"/>
              <a:gd name="adj2" fmla="val -1078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Subsequent operations work on the whole 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F2EA0-FA61-162C-8088-7D416D9AD9C9}"/>
              </a:ext>
            </a:extLst>
          </p:cNvPr>
          <p:cNvSpPr/>
          <p:nvPr/>
        </p:nvSpPr>
        <p:spPr>
          <a:xfrm>
            <a:off x="8139780" y="5806235"/>
            <a:ext cx="3016486" cy="3960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$(".secret").hide();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A4DA31-37A7-A2E0-25B1-F254CE969AA3}"/>
              </a:ext>
            </a:extLst>
          </p:cNvPr>
          <p:cNvSpPr txBox="1">
            <a:spLocks/>
          </p:cNvSpPr>
          <p:nvPr/>
        </p:nvSpPr>
        <p:spPr>
          <a:xfrm>
            <a:off x="335360" y="1765436"/>
            <a:ext cx="5760640" cy="317573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Selected features:</a:t>
            </a:r>
          </a:p>
          <a:p>
            <a:r>
              <a:rPr lang="en-US" dirty="0"/>
              <a:t>Simplified DOM traversal and manipulation.</a:t>
            </a:r>
          </a:p>
          <a:p>
            <a:r>
              <a:rPr lang="en-US" dirty="0"/>
              <a:t>Event handling.</a:t>
            </a:r>
          </a:p>
          <a:p>
            <a:r>
              <a:rPr lang="en-US" dirty="0"/>
              <a:t>CSS based animations and effects.</a:t>
            </a:r>
          </a:p>
          <a:p>
            <a:r>
              <a:rPr lang="en-US" dirty="0"/>
              <a:t>Unified API with support for data (de)serialization.</a:t>
            </a:r>
          </a:p>
          <a:p>
            <a:r>
              <a:rPr lang="en-US" dirty="0"/>
              <a:t>Extendable with plugins and UI libraries.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F79A7F-37FA-B180-694F-F17D86037820}"/>
              </a:ext>
            </a:extLst>
          </p:cNvPr>
          <p:cNvSpPr txBox="1">
            <a:spLocks/>
          </p:cNvSpPr>
          <p:nvPr/>
        </p:nvSpPr>
        <p:spPr>
          <a:xfrm>
            <a:off x="6055731" y="1765435"/>
            <a:ext cx="5728901" cy="326588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jQuery function object in global name jQuery and $. It acts as a function that returns set of nodes and as a container object for library functions</a:t>
            </a:r>
          </a:p>
          <a:p>
            <a:pPr marL="0" indent="0">
              <a:buNone/>
            </a:pPr>
            <a:r>
              <a:rPr lang="en-US" dirty="0"/>
              <a:t>"Select and Do" Philosophy</a:t>
            </a:r>
          </a:p>
          <a:p>
            <a:r>
              <a:rPr lang="en-US" dirty="0"/>
              <a:t>Select a set of DOM nodes</a:t>
            </a:r>
          </a:p>
          <a:p>
            <a:r>
              <a:rPr lang="en-US" dirty="0"/>
              <a:t>Apply (a sequence of) operation(s) on the whole set of selected nodes</a:t>
            </a:r>
          </a:p>
          <a:p>
            <a:r>
              <a:rPr lang="en-US" dirty="0"/>
              <a:t>Most methods support invocation chaining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97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43479E-1E5F-F152-6C56-CC48E07D7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jQuery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8122A-63D1-7CFA-F415-3F12563BB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write less, do more.</a:t>
            </a:r>
          </a:p>
        </p:txBody>
      </p:sp>
      <p:sp>
        <p:nvSpPr>
          <p:cNvPr id="4" name="Zaoblený obdélníkový popisek 46">
            <a:extLst>
              <a:ext uri="{FF2B5EF4-FFF2-40B4-BE49-F238E27FC236}">
                <a16:creationId xmlns:a16="http://schemas.microsoft.com/office/drawing/2014/main" id="{44D591F5-3977-F942-0FB4-D0BFFD53EE4C}"/>
              </a:ext>
            </a:extLst>
          </p:cNvPr>
          <p:cNvSpPr/>
          <p:nvPr/>
        </p:nvSpPr>
        <p:spPr>
          <a:xfrm>
            <a:off x="6240016" y="4361424"/>
            <a:ext cx="2887808" cy="435728"/>
          </a:xfrm>
          <a:prstGeom prst="wedgeRoundRectCallout">
            <a:avLst>
              <a:gd name="adj1" fmla="val -21523"/>
              <a:gd name="adj2" fmla="val -10018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Since 2006 ...</a:t>
            </a:r>
            <a:endParaRPr lang="cs-CZ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38D0E-D23D-BAAE-8009-B6057D137FAC}"/>
              </a:ext>
            </a:extLst>
          </p:cNvPr>
          <p:cNvSpPr txBox="1"/>
          <p:nvPr/>
        </p:nvSpPr>
        <p:spPr>
          <a:xfrm>
            <a:off x="263352" y="5372999"/>
            <a:ext cx="7416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accent1"/>
                </a:solidFill>
                <a:effectLst/>
              </a:rPr>
              <a:t>Vanilla JS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 </a:t>
            </a:r>
            <a:r>
              <a:rPr lang="en-US" sz="2400" b="0" i="0" dirty="0">
                <a:effectLst/>
              </a:rPr>
              <a:t>is a fast, lightweight, cross-platform framework</a:t>
            </a:r>
            <a:br>
              <a:rPr lang="en-US" sz="2400" dirty="0"/>
            </a:br>
            <a:r>
              <a:rPr lang="en-US" sz="2400" b="0" i="0" dirty="0">
                <a:effectLst/>
              </a:rPr>
              <a:t>for building incredible, powerful JavaScript applications.</a:t>
            </a:r>
            <a:endParaRPr lang="en-US" sz="2400" dirty="0"/>
          </a:p>
        </p:txBody>
      </p:sp>
      <p:sp>
        <p:nvSpPr>
          <p:cNvPr id="7" name="Zaoblený obdélníkový popisek 46">
            <a:extLst>
              <a:ext uri="{FF2B5EF4-FFF2-40B4-BE49-F238E27FC236}">
                <a16:creationId xmlns:a16="http://schemas.microsoft.com/office/drawing/2014/main" id="{E44E6E96-6A07-5E6F-3495-8212416067E6}"/>
              </a:ext>
            </a:extLst>
          </p:cNvPr>
          <p:cNvSpPr/>
          <p:nvPr/>
        </p:nvSpPr>
        <p:spPr>
          <a:xfrm>
            <a:off x="8328248" y="5294237"/>
            <a:ext cx="2631751" cy="435728"/>
          </a:xfrm>
          <a:prstGeom prst="wedgeRoundRectCallout">
            <a:avLst>
              <a:gd name="adj1" fmla="val -39728"/>
              <a:gd name="adj2" fmla="val -12402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WT ...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87085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6F4A-B2CD-4B58-06AC-978C2628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0A2A6-8BC2-263A-539B-8B7625C3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ECF5D-DB9A-2342-511E-6F07CD52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800954"/>
            <a:ext cx="5304589" cy="927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BAB01-5F93-E473-65FA-0109823BC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268760"/>
            <a:ext cx="4858428" cy="4686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8040FF-999B-B9E2-091C-A716E2C1D9D8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</p:spTree>
    <p:extLst>
      <p:ext uri="{BB962C8B-B14F-4D97-AF65-F5344CB8AC3E}">
        <p14:creationId xmlns:p14="http://schemas.microsoft.com/office/powerpoint/2010/main" val="20168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D2C5-39D2-B830-7F98-C272197E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Angular.JS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83F91-9277-6E1C-2F4E-687554F5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E01975-A3A6-A9B4-78FB-4CC61528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8716"/>
            <a:ext cx="3648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00F93B-9087-6154-0245-483D99E72F0B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90BA8-5A58-C0EC-857F-6AA370FF266E}"/>
              </a:ext>
            </a:extLst>
          </p:cNvPr>
          <p:cNvSpPr/>
          <p:nvPr/>
        </p:nvSpPr>
        <p:spPr>
          <a:xfrm>
            <a:off x="360000" y="1340768"/>
            <a:ext cx="5087928" cy="43204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&lt;h1&gt;Hello {{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}}!&lt;/h1&gt;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&lt;label&gt;Name: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&lt;input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type="text"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ng-model="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yourName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&lt;/label&gt;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&lt;div&gt;Len: {{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nameLen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}}&lt;/div&gt;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78B194-BED3-111B-BAFD-18C965F8E9E2}"/>
              </a:ext>
            </a:extLst>
          </p:cNvPr>
          <p:cNvSpPr/>
          <p:nvPr/>
        </p:nvSpPr>
        <p:spPr>
          <a:xfrm>
            <a:off x="5663952" y="1340768"/>
            <a:ext cx="6144599" cy="43204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angular.module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('app', [])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.controller('controller', function() { 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petr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this.nameLen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function()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yourName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352606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FFE54A-58F6-66F9-CB9D-9CBAC66AB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User interface</a:t>
            </a:r>
            <a:br>
              <a:rPr lang="en-US" dirty="0"/>
            </a:br>
            <a:r>
              <a:rPr lang="en-US" dirty="0"/>
              <a:t>State Synchronization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F3A39-8566-4759-D629-A8AE70029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9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787-186D-591D-D261-5DA5C597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024032" cy="766132"/>
          </a:xfrm>
        </p:spPr>
        <p:txBody>
          <a:bodyPr/>
          <a:lstStyle/>
          <a:p>
            <a:r>
              <a:rPr lang="en-US" dirty="0"/>
              <a:t>React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CC1B8-2092-81F9-52C6-12194A234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880320"/>
          </a:xfrm>
        </p:spPr>
        <p:txBody>
          <a:bodyPr/>
          <a:lstStyle/>
          <a:p>
            <a:r>
              <a:rPr lang="en-US" dirty="0"/>
              <a:t>Introduced JSX</a:t>
            </a:r>
          </a:p>
          <a:p>
            <a:r>
              <a:rPr lang="en-US" dirty="0"/>
              <a:t>It is just a library</a:t>
            </a:r>
          </a:p>
          <a:p>
            <a:r>
              <a:rPr lang="en-US" dirty="0"/>
              <a:t>React DOM compares the element … and only applies the DOM updates necessary to bring the DOM to the desired state ~  Virtual DOM.</a:t>
            </a:r>
          </a:p>
          <a:p>
            <a:r>
              <a:rPr lang="en-US" dirty="0"/>
              <a:t>React 16.8.0 is the first release to support Hooks.</a:t>
            </a:r>
          </a:p>
          <a:p>
            <a:r>
              <a:rPr lang="en-US" dirty="0"/>
              <a:t>React 19 ... adds compiler.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DA445-E9C4-CADD-E91B-A775C5FB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37F15B8-8388-C117-5C05-28AE85ECB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528" y="70155"/>
            <a:ext cx="1152128" cy="10018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218A4B-8ADF-5D0C-A4C6-8D951A3C5F48}"/>
              </a:ext>
            </a:extLst>
          </p:cNvPr>
          <p:cNvSpPr/>
          <p:nvPr/>
        </p:nvSpPr>
        <p:spPr>
          <a:xfrm>
            <a:off x="360000" y="5229200"/>
            <a:ext cx="5808008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element = &lt;div&gt;Hello, {name}&lt;/div&gt;;</a:t>
            </a:r>
          </a:p>
        </p:txBody>
      </p:sp>
      <p:sp>
        <p:nvSpPr>
          <p:cNvPr id="7" name="Curved Up Arrow 8">
            <a:extLst>
              <a:ext uri="{FF2B5EF4-FFF2-40B4-BE49-F238E27FC236}">
                <a16:creationId xmlns:a16="http://schemas.microsoft.com/office/drawing/2014/main" id="{DE17B462-3C50-557B-CBB8-0547C6243F3B}"/>
              </a:ext>
            </a:extLst>
          </p:cNvPr>
          <p:cNvSpPr/>
          <p:nvPr/>
        </p:nvSpPr>
        <p:spPr>
          <a:xfrm flipV="1">
            <a:off x="4943872" y="4700505"/>
            <a:ext cx="3168352" cy="343604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1555C-0DEC-D631-C567-FDD896F18965}"/>
              </a:ext>
            </a:extLst>
          </p:cNvPr>
          <p:cNvSpPr/>
          <p:nvPr/>
        </p:nvSpPr>
        <p:spPr>
          <a:xfrm>
            <a:off x="6965484" y="5132553"/>
            <a:ext cx="4896544" cy="67271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element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React.createElement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“div", null, "Hello, ", name);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2543B-1B28-8AC1-EED1-1B95460A5972}"/>
              </a:ext>
            </a:extLst>
          </p:cNvPr>
          <p:cNvSpPr/>
          <p:nvPr/>
        </p:nvSpPr>
        <p:spPr>
          <a:xfrm rot="20712972">
            <a:off x="9015263" y="3732953"/>
            <a:ext cx="3335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Virtual 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862847-A1F8-D385-0BF1-05CD1DF1E124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</p:spTree>
    <p:extLst>
      <p:ext uri="{BB962C8B-B14F-4D97-AF65-F5344CB8AC3E}">
        <p14:creationId xmlns:p14="http://schemas.microsoft.com/office/powerpoint/2010/main" val="3717005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218C-0BE1-A017-B7AE-0FC6B2B9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Vue.js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4E0F9-1477-E8CE-0A5D-D8258513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31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2BBCC0-8D4B-DB9A-2183-14C52972C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0416" y="180000"/>
            <a:ext cx="914216" cy="792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B774A-7FEA-8958-3FC8-53EE57957A6B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8AC18-E977-6282-30CE-6D7FDB28F213}"/>
              </a:ext>
            </a:extLst>
          </p:cNvPr>
          <p:cNvSpPr/>
          <p:nvPr/>
        </p:nvSpPr>
        <p:spPr>
          <a:xfrm>
            <a:off x="360000" y="2132856"/>
            <a:ext cx="3816424" cy="10081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 id=“msg”&gt;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{{ message }}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D1AA77-2F88-BB15-33B9-9E1E318B3258}"/>
              </a:ext>
            </a:extLst>
          </p:cNvPr>
          <p:cNvSpPr/>
          <p:nvPr/>
        </p:nvSpPr>
        <p:spPr>
          <a:xfrm>
            <a:off x="360000" y="3429000"/>
            <a:ext cx="3816424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default({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data: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message: "Hello Vue!",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0DAF2F-2BBF-E282-AB7B-7D95734E0C45}"/>
              </a:ext>
            </a:extLst>
          </p:cNvPr>
          <p:cNvSpPr/>
          <p:nvPr/>
        </p:nvSpPr>
        <p:spPr>
          <a:xfrm>
            <a:off x="6456040" y="1894175"/>
            <a:ext cx="5328592" cy="33109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data: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message: 'Hello Vue!’ 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},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render(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createElement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createElement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'div',	 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:{"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id":"msg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"}},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[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this.data.message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  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);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}}</a:t>
            </a:r>
          </a:p>
        </p:txBody>
      </p:sp>
      <p:sp>
        <p:nvSpPr>
          <p:cNvPr id="11" name="Curved Up Arrow 8">
            <a:extLst>
              <a:ext uri="{FF2B5EF4-FFF2-40B4-BE49-F238E27FC236}">
                <a16:creationId xmlns:a16="http://schemas.microsoft.com/office/drawing/2014/main" id="{3BC483D4-02B4-CFCA-781C-5057C693E05D}"/>
              </a:ext>
            </a:extLst>
          </p:cNvPr>
          <p:cNvSpPr/>
          <p:nvPr/>
        </p:nvSpPr>
        <p:spPr>
          <a:xfrm>
            <a:off x="3503712" y="5349151"/>
            <a:ext cx="3168352" cy="456113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8">
            <a:extLst>
              <a:ext uri="{FF2B5EF4-FFF2-40B4-BE49-F238E27FC236}">
                <a16:creationId xmlns:a16="http://schemas.microsoft.com/office/drawing/2014/main" id="{76E4D46B-2001-7349-F728-408A1E4D8A46}"/>
              </a:ext>
            </a:extLst>
          </p:cNvPr>
          <p:cNvSpPr/>
          <p:nvPr/>
        </p:nvSpPr>
        <p:spPr>
          <a:xfrm flipV="1">
            <a:off x="3503712" y="1400650"/>
            <a:ext cx="3168352" cy="456112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2CA23-57AA-DEEC-5AC4-A7A551A4BED5}"/>
              </a:ext>
            </a:extLst>
          </p:cNvPr>
          <p:cNvSpPr/>
          <p:nvPr/>
        </p:nvSpPr>
        <p:spPr>
          <a:xfrm rot="20712972">
            <a:off x="9015263" y="4717823"/>
            <a:ext cx="3335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Virtual DOM</a:t>
            </a:r>
          </a:p>
        </p:txBody>
      </p:sp>
    </p:spTree>
    <p:extLst>
      <p:ext uri="{BB962C8B-B14F-4D97-AF65-F5344CB8AC3E}">
        <p14:creationId xmlns:p14="http://schemas.microsoft.com/office/powerpoint/2010/main" val="1539165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6BC6-F090-EBE0-C385-2FD97DEC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024032" cy="766132"/>
          </a:xfrm>
        </p:spPr>
        <p:txBody>
          <a:bodyPr/>
          <a:lstStyle/>
          <a:p>
            <a:r>
              <a:rPr lang="en-US" dirty="0"/>
              <a:t>Svelte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A3DD-FB23-38C0-842B-584C30A9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5CEDC-937D-F7B5-C43B-0510B3F276C9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9EE94B-2FC7-811B-3E17-CC1CCC4AB755}"/>
              </a:ext>
            </a:extLst>
          </p:cNvPr>
          <p:cNvSpPr/>
          <p:nvPr/>
        </p:nvSpPr>
        <p:spPr>
          <a:xfrm>
            <a:off x="360000" y="2060848"/>
            <a:ext cx="5087928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on:click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={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 msg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DDA7AA8-69A2-3E12-291B-D74736FEC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9592" y="71289"/>
            <a:ext cx="3672408" cy="9835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E7BAEE-824E-2B56-8732-CEDA9110DD74}"/>
              </a:ext>
            </a:extLst>
          </p:cNvPr>
          <p:cNvSpPr/>
          <p:nvPr/>
        </p:nvSpPr>
        <p:spPr>
          <a:xfrm>
            <a:off x="360000" y="3429000"/>
            <a:ext cx="5087928" cy="17281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msg = "Message";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msg += " . ";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E52378-336A-5EFC-973C-C14783863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18" y="2009361"/>
            <a:ext cx="5585298" cy="3141730"/>
          </a:xfrm>
          <a:prstGeom prst="rect">
            <a:avLst/>
          </a:prstGeom>
        </p:spPr>
      </p:pic>
      <p:sp>
        <p:nvSpPr>
          <p:cNvPr id="11" name="Curved Up Arrow 8">
            <a:extLst>
              <a:ext uri="{FF2B5EF4-FFF2-40B4-BE49-F238E27FC236}">
                <a16:creationId xmlns:a16="http://schemas.microsoft.com/office/drawing/2014/main" id="{BB88950F-5864-E167-75F4-152C8B1594C6}"/>
              </a:ext>
            </a:extLst>
          </p:cNvPr>
          <p:cNvSpPr/>
          <p:nvPr/>
        </p:nvSpPr>
        <p:spPr>
          <a:xfrm>
            <a:off x="3503712" y="5349151"/>
            <a:ext cx="3168352" cy="456113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8">
            <a:extLst>
              <a:ext uri="{FF2B5EF4-FFF2-40B4-BE49-F238E27FC236}">
                <a16:creationId xmlns:a16="http://schemas.microsoft.com/office/drawing/2014/main" id="{0A717BEB-6A78-57AF-861F-786B76DE4E7E}"/>
              </a:ext>
            </a:extLst>
          </p:cNvPr>
          <p:cNvSpPr/>
          <p:nvPr/>
        </p:nvSpPr>
        <p:spPr>
          <a:xfrm flipV="1">
            <a:off x="3503712" y="1400650"/>
            <a:ext cx="3168352" cy="456112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CC0E3E-4EBF-4B6C-8610-BC7FE145E895}"/>
              </a:ext>
            </a:extLst>
          </p:cNvPr>
          <p:cNvSpPr/>
          <p:nvPr/>
        </p:nvSpPr>
        <p:spPr>
          <a:xfrm rot="20712972">
            <a:off x="9015263" y="5281979"/>
            <a:ext cx="3335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strike="sngStrike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Virtual DOM</a:t>
            </a:r>
          </a:p>
        </p:txBody>
      </p:sp>
    </p:spTree>
    <p:extLst>
      <p:ext uri="{BB962C8B-B14F-4D97-AF65-F5344CB8AC3E}">
        <p14:creationId xmlns:p14="http://schemas.microsoft.com/office/powerpoint/2010/main" val="540490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B886-847F-6E42-80F6-F1D53AE6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7104152" cy="766132"/>
          </a:xfrm>
        </p:spPr>
        <p:txBody>
          <a:bodyPr>
            <a:normAutofit fontScale="90000"/>
          </a:bodyPr>
          <a:lstStyle/>
          <a:p>
            <a:r>
              <a:rPr lang="en-US" dirty="0"/>
              <a:t>React framework for production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8D456-1C06-3472-AE03-08DDAE37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33</a:t>
            </a:fld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D8B1998-1C06-D02A-5B50-D50BA32BE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72" y="-8251"/>
            <a:ext cx="2952328" cy="1440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BB6E5-A064-C2DF-FA17-4A0399A28780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</p:spTree>
    <p:extLst>
      <p:ext uri="{BB962C8B-B14F-4D97-AF65-F5344CB8AC3E}">
        <p14:creationId xmlns:p14="http://schemas.microsoft.com/office/powerpoint/2010/main" val="2481530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7A3A77-ABE5-EE18-7212-A92F6FD75BC8}"/>
              </a:ext>
            </a:extLst>
          </p:cNvPr>
          <p:cNvSpPr txBox="1"/>
          <p:nvPr/>
        </p:nvSpPr>
        <p:spPr>
          <a:xfrm>
            <a:off x="0" y="651605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2023/2024 Bonus content</a:t>
            </a:r>
          </a:p>
        </p:txBody>
      </p:sp>
    </p:spTree>
    <p:extLst>
      <p:ext uri="{BB962C8B-B14F-4D97-AF65-F5344CB8AC3E}">
        <p14:creationId xmlns:p14="http://schemas.microsoft.com/office/powerpoint/2010/main" val="88095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A09B-B8E4-E0E8-D09A-22EAAFF9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is kept only in DOM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F084-AEEF-BE4F-E6A7-F0D98A7AA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7704856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of collapsible list.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E99CE-1F6F-F419-A957-E7B8D8ED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6F7BD-D99C-F3A4-F674-3880CC08A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688" y="1556792"/>
            <a:ext cx="2660584" cy="413340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32048B-C91A-BF53-F64E-8BC437643478}"/>
              </a:ext>
            </a:extLst>
          </p:cNvPr>
          <p:cNvSpPr txBox="1">
            <a:spLocks/>
          </p:cNvSpPr>
          <p:nvPr/>
        </p:nvSpPr>
        <p:spPr>
          <a:xfrm>
            <a:off x="335360" y="1786206"/>
            <a:ext cx="7704856" cy="293893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Nested item list</a:t>
            </a:r>
          </a:p>
          <a:p>
            <a:r>
              <a:rPr lang="en-US" dirty="0"/>
              <a:t>Each item with sub-list is collapsible</a:t>
            </a:r>
          </a:p>
          <a:p>
            <a:r>
              <a:rPr lang="en-US" dirty="0"/>
              <a:t>Collapsed/Expanded state is defined by a presence of a CSS class</a:t>
            </a:r>
          </a:p>
          <a:p>
            <a:r>
              <a:rPr lang="en-US" dirty="0"/>
              <a:t>CSS class also hides the sub-list</a:t>
            </a:r>
          </a:p>
          <a:p>
            <a:r>
              <a:rPr lang="en-US" dirty="0"/>
              <a:t>On-click event toggles the class</a:t>
            </a:r>
          </a:p>
          <a:p>
            <a:r>
              <a:rPr lang="en-US" dirty="0"/>
              <a:t>Initial state can be encoded in HTML</a:t>
            </a:r>
          </a:p>
        </p:txBody>
      </p:sp>
    </p:spTree>
    <p:extLst>
      <p:ext uri="{BB962C8B-B14F-4D97-AF65-F5344CB8AC3E}">
        <p14:creationId xmlns:p14="http://schemas.microsoft.com/office/powerpoint/2010/main" val="31309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3A7E70-683E-914B-7C7B-42972518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689581"/>
            <a:ext cx="3387804" cy="1872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97E34-C4C3-F2CE-A55C-D750D261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924FB-13DF-48FC-72ED-AF0834F3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3042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State is expressed with HTML and CSS. We can even store part of application state using DOM.</a:t>
            </a:r>
          </a:p>
          <a:p>
            <a:pPr marL="0" indent="0">
              <a:buNone/>
            </a:pPr>
            <a:r>
              <a:rPr lang="en-US" dirty="0"/>
              <a:t>At the same time, we would naturally store state using JavaScript. We need the state in JavaScript to execute business logic.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As a result, we have state at two places ~ state (data) synchronization issue.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1CE77-0949-4B2D-5DB3-1E8C22B1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124F0998-3BF9-C54D-DA6C-9016D3F58D08}"/>
              </a:ext>
            </a:extLst>
          </p:cNvPr>
          <p:cNvSpPr/>
          <p:nvPr/>
        </p:nvSpPr>
        <p:spPr>
          <a:xfrm>
            <a:off x="839416" y="3893395"/>
            <a:ext cx="3816424" cy="1431376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 =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"Ailish",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Stormwind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Zaoblený obdélníkový popisek 46">
            <a:extLst>
              <a:ext uri="{FF2B5EF4-FFF2-40B4-BE49-F238E27FC236}">
                <a16:creationId xmlns:a16="http://schemas.microsoft.com/office/drawing/2014/main" id="{25418631-A21C-1580-0587-82956E7262E7}"/>
              </a:ext>
            </a:extLst>
          </p:cNvPr>
          <p:cNvSpPr/>
          <p:nvPr/>
        </p:nvSpPr>
        <p:spPr>
          <a:xfrm>
            <a:off x="1919536" y="5239251"/>
            <a:ext cx="2976424" cy="712878"/>
          </a:xfrm>
          <a:prstGeom prst="wedgeRoundRectCallout">
            <a:avLst>
              <a:gd name="adj1" fmla="val -35299"/>
              <a:gd name="adj2" fmla="val -9350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State in memory,</a:t>
            </a:r>
          </a:p>
          <a:p>
            <a:pPr algn="ctr"/>
            <a:r>
              <a:rPr lang="en-US" sz="1600" dirty="0"/>
              <a:t>can be modified by code.</a:t>
            </a:r>
            <a:endParaRPr lang="cs-CZ" sz="1600" dirty="0"/>
          </a:p>
        </p:txBody>
      </p:sp>
      <p:sp>
        <p:nvSpPr>
          <p:cNvPr id="8" name="Zaoblený obdélníkový popisek 46">
            <a:extLst>
              <a:ext uri="{FF2B5EF4-FFF2-40B4-BE49-F238E27FC236}">
                <a16:creationId xmlns:a16="http://schemas.microsoft.com/office/drawing/2014/main" id="{B4F98E70-400A-4872-6CE4-A53BCE0C57E4}"/>
              </a:ext>
            </a:extLst>
          </p:cNvPr>
          <p:cNvSpPr/>
          <p:nvPr/>
        </p:nvSpPr>
        <p:spPr>
          <a:xfrm>
            <a:off x="6674182" y="5532425"/>
            <a:ext cx="3742297" cy="707227"/>
          </a:xfrm>
          <a:prstGeom prst="wedgeRoundRectCallout">
            <a:avLst>
              <a:gd name="adj1" fmla="val -33648"/>
              <a:gd name="adj2" fmla="val -844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State in DOM,</a:t>
            </a:r>
            <a:br>
              <a:rPr lang="en-US" sz="1600" dirty="0"/>
            </a:br>
            <a:r>
              <a:rPr lang="en-US" sz="1600" dirty="0"/>
              <a:t>(can be modified by user events.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2530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7988-7701-6CF6-5A66-4E5E96FA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synchronization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AE0A-6B90-A1E0-3757-C60A01188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are kept both in JavaScript memory and in DOM. </a:t>
            </a:r>
          </a:p>
          <a:p>
            <a:r>
              <a:rPr lang="en-US" dirty="0"/>
              <a:t>The bi-directional synchronization is preferably automated. </a:t>
            </a:r>
          </a:p>
          <a:p>
            <a:r>
              <a:rPr lang="en-US" dirty="0"/>
              <a:t>Connections are often defined in declarative manner.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F2358-A0F8-5017-F9A8-3FBCB698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589B5-4F56-FFEE-E277-219E6A526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689581"/>
            <a:ext cx="3387804" cy="1872208"/>
          </a:xfrm>
          <a:prstGeom prst="rect">
            <a:avLst/>
          </a:prstGeom>
        </p:spPr>
      </p:pic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0C58DEEE-9449-931C-A0D2-7C3B4286F214}"/>
              </a:ext>
            </a:extLst>
          </p:cNvPr>
          <p:cNvSpPr/>
          <p:nvPr/>
        </p:nvSpPr>
        <p:spPr>
          <a:xfrm>
            <a:off x="839416" y="3893395"/>
            <a:ext cx="3816424" cy="1431376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 =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"Ailish",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Stormwind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Curved Up Arrow 8">
            <a:extLst>
              <a:ext uri="{FF2B5EF4-FFF2-40B4-BE49-F238E27FC236}">
                <a16:creationId xmlns:a16="http://schemas.microsoft.com/office/drawing/2014/main" id="{6F4A5986-CA50-172C-337D-63A35C12E52B}"/>
              </a:ext>
            </a:extLst>
          </p:cNvPr>
          <p:cNvSpPr/>
          <p:nvPr/>
        </p:nvSpPr>
        <p:spPr>
          <a:xfrm>
            <a:off x="4031149" y="5488274"/>
            <a:ext cx="3168352" cy="624192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9">
            <a:extLst>
              <a:ext uri="{FF2B5EF4-FFF2-40B4-BE49-F238E27FC236}">
                <a16:creationId xmlns:a16="http://schemas.microsoft.com/office/drawing/2014/main" id="{047F4A9C-9463-05B6-21DE-FC383429D7F0}"/>
              </a:ext>
            </a:extLst>
          </p:cNvPr>
          <p:cNvSpPr/>
          <p:nvPr/>
        </p:nvSpPr>
        <p:spPr>
          <a:xfrm rot="10800000">
            <a:off x="4031149" y="3164847"/>
            <a:ext cx="3168352" cy="624192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76558-CCFE-A37F-0AF3-C3D11967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976B-944A-F8E9-C2AC-F4A7F62C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synchronization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1DF2-8D53-46E8-3064-EFB5B8C38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DOM to JavaScript, we just need to register listeners and update the state.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0058-EC99-71FF-6CAF-8F710832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84E69900-41C6-639F-7802-E28B204043BD}"/>
              </a:ext>
            </a:extLst>
          </p:cNvPr>
          <p:cNvSpPr/>
          <p:nvPr/>
        </p:nvSpPr>
        <p:spPr>
          <a:xfrm>
            <a:off x="360864" y="1726251"/>
            <a:ext cx="11423768" cy="1054678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addEventListener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("change", event =&gt;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user.givenName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event.target.value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</p:txBody>
      </p:sp>
      <p:sp>
        <p:nvSpPr>
          <p:cNvPr id="10" name="Zaoblený obdélníkový popisek 46">
            <a:extLst>
              <a:ext uri="{FF2B5EF4-FFF2-40B4-BE49-F238E27FC236}">
                <a16:creationId xmlns:a16="http://schemas.microsoft.com/office/drawing/2014/main" id="{535271E5-86D4-D76A-681F-7F02E53F2171}"/>
              </a:ext>
            </a:extLst>
          </p:cNvPr>
          <p:cNvSpPr/>
          <p:nvPr/>
        </p:nvSpPr>
        <p:spPr>
          <a:xfrm>
            <a:off x="9112566" y="2948413"/>
            <a:ext cx="2887808" cy="766132"/>
          </a:xfrm>
          <a:prstGeom prst="wedgeRoundRectCallout">
            <a:avLst>
              <a:gd name="adj1" fmla="val -21523"/>
              <a:gd name="adj2" fmla="val -10018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We can be more creative with attributes!</a:t>
            </a:r>
            <a:endParaRPr lang="cs-CZ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007DD0-C433-45BD-5559-5FEB63D0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689581"/>
            <a:ext cx="3387804" cy="1872208"/>
          </a:xfrm>
          <a:prstGeom prst="rect">
            <a:avLst/>
          </a:prstGeom>
        </p:spPr>
      </p:pic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9DAC3172-DCC4-80A0-14CD-30FFE7721290}"/>
              </a:ext>
            </a:extLst>
          </p:cNvPr>
          <p:cNvSpPr/>
          <p:nvPr/>
        </p:nvSpPr>
        <p:spPr>
          <a:xfrm>
            <a:off x="839416" y="3893395"/>
            <a:ext cx="3816424" cy="1431376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 =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"Ailish",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Stormwind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Curved Up Arrow 9">
            <a:extLst>
              <a:ext uri="{FF2B5EF4-FFF2-40B4-BE49-F238E27FC236}">
                <a16:creationId xmlns:a16="http://schemas.microsoft.com/office/drawing/2014/main" id="{68EAE28C-C91B-B707-69B9-9BAFA76D8AA8}"/>
              </a:ext>
            </a:extLst>
          </p:cNvPr>
          <p:cNvSpPr/>
          <p:nvPr/>
        </p:nvSpPr>
        <p:spPr>
          <a:xfrm rot="10800000">
            <a:off x="4031149" y="3164847"/>
            <a:ext cx="3168352" cy="624192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906B2-2AD1-2168-72F8-8F3D183F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2643-29F0-0CC9-9B1D-06166C04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synchronization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FF86-E14B-7951-C76F-829D9D41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need to be able to detect change in JavaScript. There are multiple options ...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EC7AA-ECAD-CC08-DF5C-6B4B38DE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01B6FCB5-9834-CC1D-DE2A-59C7AF62D45A}"/>
              </a:ext>
            </a:extLst>
          </p:cNvPr>
          <p:cNvSpPr/>
          <p:nvPr/>
        </p:nvSpPr>
        <p:spPr>
          <a:xfrm>
            <a:off x="360864" y="1726250"/>
            <a:ext cx="3286864" cy="1238355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Use a class.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setGivenName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45D223CA-BC93-0BB9-37B6-29A100E32269}"/>
              </a:ext>
            </a:extLst>
          </p:cNvPr>
          <p:cNvSpPr/>
          <p:nvPr/>
        </p:nvSpPr>
        <p:spPr>
          <a:xfrm>
            <a:off x="3838506" y="1726249"/>
            <a:ext cx="3360995" cy="1238355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JavaScript language.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set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(name){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15C98C66-74AC-9532-D754-D381505EA449}"/>
              </a:ext>
            </a:extLst>
          </p:cNvPr>
          <p:cNvSpPr/>
          <p:nvPr/>
        </p:nvSpPr>
        <p:spPr>
          <a:xfrm>
            <a:off x="7390279" y="1737616"/>
            <a:ext cx="3098209" cy="1238355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Special method.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user.givenName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"";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synchronize();</a:t>
            </a: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D8C882BF-6B08-1E95-D461-1812D7D922D7}"/>
              </a:ext>
            </a:extLst>
          </p:cNvPr>
          <p:cNvSpPr/>
          <p:nvPr/>
        </p:nvSpPr>
        <p:spPr>
          <a:xfrm>
            <a:off x="10642895" y="1726249"/>
            <a:ext cx="1188241" cy="1238355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...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09117F-1E94-ADB8-7083-FDC95F189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689581"/>
            <a:ext cx="3387804" cy="1872208"/>
          </a:xfrm>
          <a:prstGeom prst="rect">
            <a:avLst/>
          </a:prstGeom>
        </p:spPr>
      </p:pic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CEF1E247-6578-92FB-A206-822F1C2704CA}"/>
              </a:ext>
            </a:extLst>
          </p:cNvPr>
          <p:cNvSpPr/>
          <p:nvPr/>
        </p:nvSpPr>
        <p:spPr>
          <a:xfrm>
            <a:off x="839416" y="3893395"/>
            <a:ext cx="3816424" cy="1431376"/>
          </a:xfrm>
          <a:prstGeom prst="snip1Rect">
            <a:avLst>
              <a:gd name="adj" fmla="val 48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 =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"Ailish",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Stormwind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Curved Up Arrow 8">
            <a:extLst>
              <a:ext uri="{FF2B5EF4-FFF2-40B4-BE49-F238E27FC236}">
                <a16:creationId xmlns:a16="http://schemas.microsoft.com/office/drawing/2014/main" id="{46C08332-1603-766A-9F8C-1E083371590A}"/>
              </a:ext>
            </a:extLst>
          </p:cNvPr>
          <p:cNvSpPr/>
          <p:nvPr/>
        </p:nvSpPr>
        <p:spPr>
          <a:xfrm>
            <a:off x="4031149" y="5488274"/>
            <a:ext cx="3168352" cy="624192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1D7F74-EC7F-B6D7-4AE9-4AF92F139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55285-6A21-A487-362D-FD915D2510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Bi-directional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20243289"/>
      </p:ext>
    </p:extLst>
  </p:cSld>
  <p:clrMapOvr>
    <a:masterClrMapping/>
  </p:clrMapOvr>
</p:sld>
</file>

<file path=ppt/theme/theme1.xml><?xml version="1.0" encoding="utf-8"?>
<a:theme xmlns:a="http://schemas.openxmlformats.org/drawingml/2006/main" name="2024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presentation theme" id="{B11F140C-9B55-4BCA-BFF9-CABB9E915944}" vid="{395D06B6-9D47-4D1E-9828-FD1B18F4067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presentation theme</Template>
  <TotalTime>13663</TotalTime>
  <Words>2143</Words>
  <Application>Microsoft Office PowerPoint</Application>
  <PresentationFormat>Widescreen</PresentationFormat>
  <Paragraphs>364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Source Sans Pro</vt:lpstr>
      <vt:lpstr>2024 presentation theme</vt:lpstr>
      <vt:lpstr> Web applications with JavaScript</vt:lpstr>
      <vt:lpstr>Revision</vt:lpstr>
      <vt:lpstr>PowerPoint Presentation</vt:lpstr>
      <vt:lpstr>The state is kept only in DOM</vt:lpstr>
      <vt:lpstr>State Synchronization</vt:lpstr>
      <vt:lpstr>Bi-directional synchronization 1/3</vt:lpstr>
      <vt:lpstr>Bi-directional synchronization 2/3</vt:lpstr>
      <vt:lpstr>Bi-directional synchronization 3/3</vt:lpstr>
      <vt:lpstr>PowerPoint Presentation</vt:lpstr>
      <vt:lpstr>User Interface Design</vt:lpstr>
      <vt:lpstr>Single page application</vt:lpstr>
      <vt:lpstr>PowerPoint Presentation</vt:lpstr>
      <vt:lpstr>Example</vt:lpstr>
      <vt:lpstr>Example</vt:lpstr>
      <vt:lpstr>Example</vt:lpstr>
      <vt:lpstr>JavaScript and forms</vt:lpstr>
      <vt:lpstr>JSON</vt:lpstr>
      <vt:lpstr>Fetch API</vt:lpstr>
      <vt:lpstr>PowerPoint Presentation</vt:lpstr>
      <vt:lpstr>History API</vt:lpstr>
      <vt:lpstr>Non-visible data attributes</vt:lpstr>
      <vt:lpstr>Data storage</vt:lpstr>
      <vt:lpstr>PowerPoint Presentation</vt:lpstr>
      <vt:lpstr>Compatibility issues</vt:lpstr>
      <vt:lpstr>PowerPoint Presentation</vt:lpstr>
      <vt:lpstr>jQuery</vt:lpstr>
      <vt:lpstr>PowerPoint Presentation</vt:lpstr>
      <vt:lpstr>Frameworks</vt:lpstr>
      <vt:lpstr>Angular.JS</vt:lpstr>
      <vt:lpstr>React</vt:lpstr>
      <vt:lpstr>Vue.js</vt:lpstr>
      <vt:lpstr>Svelte</vt:lpstr>
      <vt:lpstr>React framework for production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347</cp:revision>
  <dcterms:created xsi:type="dcterms:W3CDTF">2011-06-05T13:18:40Z</dcterms:created>
  <dcterms:modified xsi:type="dcterms:W3CDTF">2025-12-03T13:09:36Z</dcterms:modified>
</cp:coreProperties>
</file>