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handoutMasterIdLst>
    <p:handoutMasterId r:id="rId37"/>
  </p:handoutMasterIdLst>
  <p:sldIdLst>
    <p:sldId id="337" r:id="rId2"/>
    <p:sldId id="417" r:id="rId3"/>
    <p:sldId id="418" r:id="rId4"/>
    <p:sldId id="403" r:id="rId5"/>
    <p:sldId id="404" r:id="rId6"/>
    <p:sldId id="405" r:id="rId7"/>
    <p:sldId id="406" r:id="rId8"/>
    <p:sldId id="407" r:id="rId9"/>
    <p:sldId id="408" r:id="rId10"/>
    <p:sldId id="409" r:id="rId11"/>
    <p:sldId id="410" r:id="rId12"/>
    <p:sldId id="411" r:id="rId13"/>
    <p:sldId id="412" r:id="rId14"/>
    <p:sldId id="413" r:id="rId15"/>
    <p:sldId id="414" r:id="rId16"/>
    <p:sldId id="415" r:id="rId17"/>
    <p:sldId id="416" r:id="rId18"/>
    <p:sldId id="419" r:id="rId19"/>
    <p:sldId id="420" r:id="rId20"/>
    <p:sldId id="422" r:id="rId21"/>
    <p:sldId id="423" r:id="rId22"/>
    <p:sldId id="424" r:id="rId23"/>
    <p:sldId id="425" r:id="rId24"/>
    <p:sldId id="426" r:id="rId25"/>
    <p:sldId id="421" r:id="rId26"/>
    <p:sldId id="427" r:id="rId27"/>
    <p:sldId id="432" r:id="rId28"/>
    <p:sldId id="428" r:id="rId29"/>
    <p:sldId id="429" r:id="rId30"/>
    <p:sldId id="430" r:id="rId31"/>
    <p:sldId id="431" r:id="rId32"/>
    <p:sldId id="433" r:id="rId33"/>
    <p:sldId id="434" r:id="rId34"/>
    <p:sldId id="40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B832"/>
    <a:srgbClr val="83C937"/>
    <a:srgbClr val="E69400"/>
    <a:srgbClr val="934757"/>
    <a:srgbClr val="823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72738" autoAdjust="0"/>
  </p:normalViewPr>
  <p:slideViewPr>
    <p:cSldViewPr>
      <p:cViewPr varScale="1">
        <p:scale>
          <a:sx n="80" d="100"/>
          <a:sy n="80" d="100"/>
        </p:scale>
        <p:origin x="180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0D51BE-CF1C-4F11-AAD2-453C1B638B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787A43-62AF-46D8-B926-E9D562EE48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16FAD5-DDCA-4654-93B6-DBD29433097C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3DF6F5-1C99-4B6A-AC45-DDD6F7377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ECF2A-32D0-4276-8956-589BA28243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95301-4204-4F3F-ACA4-B38DAA633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65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62FB9-24EC-482A-A27C-5C03C0816037}" type="datetimeFigureOut">
              <a:rPr lang="cs-CZ" smtClean="0"/>
              <a:t>19.11.2025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869DF-6110-41A2-A008-13AD35443C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4657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7675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https://www.w3.org/TR/2015/WD-dom-20150428/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https://dom.spec.whatwg.org/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556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047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0402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66460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6085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994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dirty="0"/>
              <a:t>https://webreference.com/javascript/basics/versions/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https://deliciousinsights.github.io/nordicjs-es2025/ - nice presentation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https://262.ecma-international.org/5.1/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https://262.ecma-international.org/6.0/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https://262.ecma-international.org/14.0/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https://github.com/tc39/ecma262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359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8108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03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5460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1004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Resources: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https://developer.mozilla.org/en-US/docs/Web/JavaScript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912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script in &lt;script&gt; element (both inline and referenced) is executed immediately after parsing the element/loading the external file. There are attributes like async or defer, which can affect this behavior; however, it is better not to rely on the entire DOM being constructed.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869DF-6110-41A2-A008-13AD35443CEC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0628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024: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42CB01-0606-AD8B-8CDE-0F8FFB8E3C47}"/>
              </a:ext>
            </a:extLst>
          </p:cNvPr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15635"/>
          </a:xfrm>
        </p:spPr>
        <p:txBody>
          <a:bodyPr anchor="b">
            <a:no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0"/>
            <a:ext cx="7948277" cy="439653"/>
          </a:xfrm>
        </p:spPr>
        <p:txBody>
          <a:bodyPr wrap="none" lIns="91440" rIns="91440" anchor="ctr" anchorCtr="0">
            <a:noAutofit/>
          </a:bodyPr>
          <a:lstStyle>
            <a:lvl1pPr marL="0" indent="0" algn="l">
              <a:buNone/>
              <a:defRPr sz="2400" b="1" cap="none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Presentation group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65104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5665A35-B15A-1F1B-E7BB-06D54184D5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264650" y="4456113"/>
            <a:ext cx="1891030" cy="503237"/>
          </a:xfrm>
        </p:spPr>
        <p:txBody>
          <a:bodyPr rIns="90000" anchor="ctr" anchorCtr="0"/>
          <a:lstStyle>
            <a:lvl1pPr marL="0" indent="0" algn="r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Year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E211867-31A4-8500-D606-C5CD767A26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97814" y="4942294"/>
            <a:ext cx="7948277" cy="437358"/>
          </a:xfrm>
        </p:spPr>
        <p:txBody>
          <a:bodyPr wrap="none" lIns="90000" rIns="90000" anchor="ctr" anchorCtr="0"/>
          <a:lstStyle>
            <a:lvl1pPr marL="0" indent="0" algn="l">
              <a:buNone/>
              <a:defRPr lang="en-US" sz="24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Presenting person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3EE7B3D2-877F-B924-8BD1-76C44B2778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97279" y="5592755"/>
            <a:ext cx="7948277" cy="809511"/>
          </a:xfrm>
        </p:spPr>
        <p:txBody>
          <a:bodyPr wrap="none" lIns="90000" rIns="90000"/>
          <a:lstStyle>
            <a:lvl1pPr marL="0" indent="0" algn="l">
              <a:buNone/>
              <a:defRPr lang="en-US" sz="1800" b="1" kern="1200" cap="none" spc="20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Links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A90CBFD-96D4-7287-CE2C-B361F455B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486" y="6503336"/>
            <a:ext cx="983432" cy="34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15EABA8-3BA1-5923-66BA-C39DF4CA777F}"/>
              </a:ext>
            </a:extLst>
          </p:cNvPr>
          <p:cNvSpPr txBox="1"/>
          <p:nvPr/>
        </p:nvSpPr>
        <p:spPr>
          <a:xfrm>
            <a:off x="2035126" y="6513154"/>
            <a:ext cx="81653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This work is licensed under a </a:t>
            </a:r>
            <a:r>
              <a:rPr lang="en-US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 4.0 International License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8441000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Sub-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9535DF1-3CEE-4FC7-9E2D-6DF64CF095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9650" y="1980093"/>
            <a:ext cx="7561263" cy="86335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cap="none" baseline="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999B4DE-4528-497E-83DE-B439F1DB2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415480" y="3140968"/>
            <a:ext cx="9217023" cy="1872208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3600">
                <a:latin typeface="+mj-lt"/>
              </a:defRPr>
            </a:lvl1pPr>
          </a:lstStyle>
          <a:p>
            <a:pPr lvl="0"/>
            <a:r>
              <a:rPr lang="en-US" dirty="0"/>
              <a:t>Click to edit sub heading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B46B549-2DF5-2605-A7E2-507EC6741B81}"/>
              </a:ext>
            </a:extLst>
          </p:cNvPr>
          <p:cNvCxnSpPr>
            <a:cxnSpLocks/>
          </p:cNvCxnSpPr>
          <p:nvPr/>
        </p:nvCxnSpPr>
        <p:spPr>
          <a:xfrm>
            <a:off x="335360" y="2996952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10168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024: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9272" cy="766132"/>
          </a:xfrm>
        </p:spPr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5040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7F9E1D-3FFE-E5D5-8168-CE30DC4521EC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236498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024: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5360" y="1260583"/>
            <a:ext cx="5699679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260583"/>
            <a:ext cx="5566712" cy="5048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2EC59EFB-1B84-A66B-9566-F2885C8BF9CA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81239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024: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00" y="180000"/>
            <a:ext cx="11448000" cy="7661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6BAB6C-A9D1-4572-ED9D-D7E9722E3C65}"/>
              </a:ext>
            </a:extLst>
          </p:cNvPr>
          <p:cNvCxnSpPr>
            <a:cxnSpLocks/>
          </p:cNvCxnSpPr>
          <p:nvPr/>
        </p:nvCxnSpPr>
        <p:spPr>
          <a:xfrm>
            <a:off x="335360" y="1124744"/>
            <a:ext cx="114492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8198810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24: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323019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9352" y="1844824"/>
            <a:ext cx="5763187" cy="4596298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200"/>
            </a:lvl1pPr>
            <a:lvl2pPr>
              <a:buClr>
                <a:schemeClr val="tx1"/>
              </a:buClr>
              <a:defRPr sz="2200"/>
            </a:lvl2pPr>
            <a:lvl3pPr>
              <a:buClr>
                <a:schemeClr val="tx1"/>
              </a:buClr>
              <a:defRPr sz="2200"/>
            </a:lvl3pPr>
            <a:lvl4pPr>
              <a:buClr>
                <a:schemeClr val="tx1"/>
              </a:buClr>
              <a:defRPr sz="2200"/>
            </a:lvl4pPr>
            <a:lvl5pPr>
              <a:buClr>
                <a:schemeClr val="tx1"/>
              </a:buCl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9467" y="1844824"/>
            <a:ext cx="5763183" cy="4596298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 sz="2200"/>
            </a:lvl1pPr>
            <a:lvl2pPr>
              <a:buClr>
                <a:schemeClr val="tx1"/>
              </a:buClr>
              <a:defRPr sz="2200"/>
            </a:lvl2pPr>
            <a:lvl3pPr>
              <a:buClr>
                <a:schemeClr val="tx1"/>
              </a:buClr>
              <a:defRPr sz="2200"/>
            </a:lvl3pPr>
            <a:lvl4pPr>
              <a:buClr>
                <a:schemeClr val="tx1"/>
              </a:buClr>
              <a:defRPr sz="2200"/>
            </a:lvl4pPr>
            <a:lvl5pPr>
              <a:buClr>
                <a:schemeClr val="tx1"/>
              </a:buClr>
              <a:defRPr sz="2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E9948CD-A3DC-404F-921B-D94627D2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52" y="416878"/>
            <a:ext cx="11713299" cy="129302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1E69095-5CD4-4F20-BC94-B15489715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5480" y="3"/>
            <a:ext cx="26365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859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C0B12E-FDCA-4F98-8B47-5C783F99B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52" y="416878"/>
            <a:ext cx="11713299" cy="129302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1A53B8-589A-48E4-A9D3-A151BE7B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55480" y="3"/>
            <a:ext cx="263652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452BA717-4DED-4A38-BDE4-30D0F0A142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315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843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6492784"/>
            <a:ext cx="12192001" cy="36512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199277"/>
            <a:ext cx="10058400" cy="76613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360" y="1268759"/>
            <a:ext cx="11449272" cy="5152007"/>
          </a:xfrm>
          <a:prstGeom prst="rect">
            <a:avLst/>
          </a:prstGeom>
        </p:spPr>
        <p:txBody>
          <a:bodyPr vert="horz" lIns="0" tIns="36000" rIns="0" bIns="360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571397"/>
            <a:ext cx="1312025" cy="2535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51B8B48-CD68-422A-981A-F7D1D2E08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0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688" r:id="rId7"/>
    <p:sldLayoutId id="2147483689" r:id="rId8"/>
    <p:sldLayoutId id="2147483729" r:id="rId9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si.mff.cuni.cz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kodapetr.github.io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yscript.net/" TargetMode="Externa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85887-24DB-AA59-B38B-B1798CAE07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JavaScript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FCE0B-459B-75C1-4CF2-A1736338F7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NSWI142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CEFED-43A3-D6AE-CA70-178FE2949C2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2025/2026</a:t>
            </a:r>
            <a:endParaRPr lang="cs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08EA3-0C4C-DF4B-BEE9-FA560AD3F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cs-CZ" dirty="0"/>
              <a:t>Škoda Petr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E92FBF-DAEE-E57B-BE52-80B3471209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>
                <a:hlinkClick r:id="rId3"/>
              </a:rPr>
              <a:t>https://www.ksi.mff.cuni.cz/</a:t>
            </a:r>
            <a:endParaRPr lang="en-US" dirty="0"/>
          </a:p>
          <a:p>
            <a:r>
              <a:rPr lang="cs-CZ" dirty="0">
                <a:hlinkClick r:id="rId4"/>
              </a:rPr>
              <a:t>https://skodapetr.github.io/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63431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60523-2B1C-40AD-68E9-6008CFAE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variable scoping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61F5F-179D-F185-AA1D-39AA44A9D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3693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Difference between function and block scope.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C06D7-C0E4-9F39-C5DE-06B6B9CA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4B0DFF-339A-568B-6935-6E95DD566211}"/>
              </a:ext>
            </a:extLst>
          </p:cNvPr>
          <p:cNvSpPr txBox="1"/>
          <p:nvPr/>
        </p:nvSpPr>
        <p:spPr>
          <a:xfrm>
            <a:off x="0" y="651605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2023/2024 Bonus content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8E640-7281-77FC-83BA-F4C7BF2BE33D}"/>
              </a:ext>
            </a:extLst>
          </p:cNvPr>
          <p:cNvSpPr/>
          <p:nvPr/>
        </p:nvSpPr>
        <p:spPr>
          <a:xfrm>
            <a:off x="360001" y="1847973"/>
            <a:ext cx="5159936" cy="323721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= 1;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bar()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 = 2;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x exists here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y does not exist here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B770DE-1687-A66F-531A-94014764EB6A}"/>
              </a:ext>
            </a:extLst>
          </p:cNvPr>
          <p:cNvSpPr/>
          <p:nvPr/>
        </p:nvSpPr>
        <p:spPr>
          <a:xfrm>
            <a:off x="6624696" y="1847973"/>
            <a:ext cx="5159936" cy="323721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(x &lt; 0)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negative = true;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else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negative = false;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negative does not exist here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9675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D7ADB-30C4-C2CE-1FBC-AAD398A96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FF895-B515-7CDF-A1DC-77810D945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JavaScript see functions as first-class citizens (first class-functions). They are special “callable” objects. There are various ways to create them: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Function declaration is an object creation.</a:t>
            </a:r>
            <a:br>
              <a:rPr lang="en-US" dirty="0"/>
            </a:br>
            <a:endParaRPr lang="en-US" dirty="0"/>
          </a:p>
          <a:p>
            <a:r>
              <a:rPr lang="en-US" dirty="0"/>
              <a:t>All functions are variadic, implicitly variable arity.</a:t>
            </a:r>
            <a:br>
              <a:rPr lang="en-US" dirty="0"/>
            </a:br>
            <a:r>
              <a:rPr lang="en-US" dirty="0"/>
              <a:t>Calling arguments are assigned to declared arguments in given order. You can use local variable arguments, in the body, to access the arguments.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There is no difference between functions and methods.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C855DD-923D-21D1-114A-A59781D73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11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1F6406-DB74-0ABC-3971-881D2619E558}"/>
              </a:ext>
            </a:extLst>
          </p:cNvPr>
          <p:cNvSpPr/>
          <p:nvPr/>
        </p:nvSpPr>
        <p:spPr>
          <a:xfrm>
            <a:off x="360000" y="2204863"/>
            <a:ext cx="6312063" cy="1008113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body }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body }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foo = new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… , "body");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A5DDE76A-8E3C-D024-60DA-B1EC1E0DA560}"/>
              </a:ext>
            </a:extLst>
          </p:cNvPr>
          <p:cNvSpPr/>
          <p:nvPr/>
        </p:nvSpPr>
        <p:spPr>
          <a:xfrm>
            <a:off x="6985742" y="1988840"/>
            <a:ext cx="4761264" cy="1224136"/>
          </a:xfrm>
          <a:prstGeom prst="wedgeRoundRectCallout">
            <a:avLst>
              <a:gd name="adj1" fmla="val -69737"/>
              <a:gd name="adj2" fmla="val 213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There are lambda functions.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They are not equal!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Nested declarations are allowed.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/>
              <a:t>…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155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5C619-6FE3-E86E-5A94-6EE0F04C1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FC9A1-2792-9C80-EB80-823B2683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Objects are unordered name-value collections. All content is public.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Note that </a:t>
            </a:r>
            <a:r>
              <a:rPr lang="en-US" dirty="0" err="1"/>
              <a:t>myObject</a:t>
            </a:r>
            <a:r>
              <a:rPr lang="en-US" dirty="0"/>
              <a:t>[‘bar'] is the same as </a:t>
            </a:r>
            <a:r>
              <a:rPr lang="en-US" dirty="0" err="1"/>
              <a:t>myObject.bar</a:t>
            </a:r>
            <a:r>
              <a:rPr lang="en-US" dirty="0"/>
              <a:t> !</a:t>
            </a:r>
          </a:p>
          <a:p>
            <a:endParaRPr lang="en-US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A3C4C9-2A24-B22F-5E74-FC32ED0A1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12</a:t>
            </a:fld>
            <a:endParaRPr lang="cs-CZ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78CA56C-0785-A97D-7EC7-CCFAA20BC0D0}"/>
              </a:ext>
            </a:extLst>
          </p:cNvPr>
          <p:cNvSpPr/>
          <p:nvPr/>
        </p:nvSpPr>
        <p:spPr>
          <a:xfrm>
            <a:off x="360000" y="1844824"/>
            <a:ext cx="6312063" cy="273630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{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"foo": 10,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bar: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  ...  }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myObject.bar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myObject.anotherFoo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100;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myObject.foo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10" name="Zaoblený obdélníkový popisek 7">
            <a:extLst>
              <a:ext uri="{FF2B5EF4-FFF2-40B4-BE49-F238E27FC236}">
                <a16:creationId xmlns:a16="http://schemas.microsoft.com/office/drawing/2014/main" id="{AC8CF57C-8C16-DAC8-5215-20324460764F}"/>
              </a:ext>
            </a:extLst>
          </p:cNvPr>
          <p:cNvSpPr/>
          <p:nvPr/>
        </p:nvSpPr>
        <p:spPr>
          <a:xfrm>
            <a:off x="4951530" y="3841346"/>
            <a:ext cx="6522165" cy="584448"/>
          </a:xfrm>
          <a:prstGeom prst="wedgeRoundRectCallout">
            <a:avLst>
              <a:gd name="adj1" fmla="val -56367"/>
              <a:gd name="adj2" fmla="val -2056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Members may be added and removed dynamically.</a:t>
            </a:r>
            <a:endParaRPr lang="cs-CZ" dirty="0"/>
          </a:p>
        </p:txBody>
      </p:sp>
      <p:sp>
        <p:nvSpPr>
          <p:cNvPr id="11" name="Zaoblený obdélníkový popisek 6">
            <a:extLst>
              <a:ext uri="{FF2B5EF4-FFF2-40B4-BE49-F238E27FC236}">
                <a16:creationId xmlns:a16="http://schemas.microsoft.com/office/drawing/2014/main" id="{DD7AC9E9-9297-32EF-CC61-9F8889A1151B}"/>
              </a:ext>
            </a:extLst>
          </p:cNvPr>
          <p:cNvSpPr/>
          <p:nvPr/>
        </p:nvSpPr>
        <p:spPr>
          <a:xfrm>
            <a:off x="4951530" y="2361550"/>
            <a:ext cx="6626878" cy="1196302"/>
          </a:xfrm>
          <a:prstGeom prst="wedgeRoundRectCallout">
            <a:avLst>
              <a:gd name="adj1" fmla="val -58214"/>
              <a:gd name="adj2" fmla="val -1983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Creates simple object with two members (foo and bar), where foo is a Number and bar is a Function </a:t>
            </a:r>
            <a:br>
              <a:rPr lang="en-US" dirty="0"/>
            </a:br>
            <a:r>
              <a:rPr lang="en-US" dirty="0"/>
              <a:t>(i.e., in some sense a method).</a:t>
            </a:r>
            <a:endParaRPr lang="cs-CZ" dirty="0"/>
          </a:p>
        </p:txBody>
      </p:sp>
      <p:sp>
        <p:nvSpPr>
          <p:cNvPr id="12" name="Zaoblený obdélníkový popisek 7">
            <a:extLst>
              <a:ext uri="{FF2B5EF4-FFF2-40B4-BE49-F238E27FC236}">
                <a16:creationId xmlns:a16="http://schemas.microsoft.com/office/drawing/2014/main" id="{7803F350-8AAA-3E1E-E61B-DCBBE286AD33}"/>
              </a:ext>
            </a:extLst>
          </p:cNvPr>
          <p:cNvSpPr/>
          <p:nvPr/>
        </p:nvSpPr>
        <p:spPr>
          <a:xfrm>
            <a:off x="4943872" y="1702634"/>
            <a:ext cx="6601831" cy="494958"/>
          </a:xfrm>
          <a:prstGeom prst="wedgeRoundRectCallout">
            <a:avLst>
              <a:gd name="adj1" fmla="val -64966"/>
              <a:gd name="adj2" fmla="val 2633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Objects have no classes, but they can use prototypes.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4023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2BD76-DC8D-F846-4606-9BD2F0B04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1B778-EBB2-B44E-02B8-25AF4B6CD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13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B50834-D4BF-A66B-69D4-D8B99CBDC22C}"/>
              </a:ext>
            </a:extLst>
          </p:cNvPr>
          <p:cNvSpPr/>
          <p:nvPr/>
        </p:nvSpPr>
        <p:spPr>
          <a:xfrm>
            <a:off x="360000" y="1268761"/>
            <a:ext cx="6312063" cy="1872207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Create an array.</a:t>
            </a: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modern = [ 1, 3, 19, 42 ];</a:t>
            </a:r>
          </a:p>
          <a:p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old = new Array(1, 3, 19, 42);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empty = new Array(length);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619341-18EE-3461-0601-B3CB02D8FAD0}"/>
              </a:ext>
            </a:extLst>
          </p:cNvPr>
          <p:cNvSpPr/>
          <p:nvPr/>
        </p:nvSpPr>
        <p:spPr>
          <a:xfrm>
            <a:off x="360000" y="3429000"/>
            <a:ext cx="6312063" cy="288032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Access content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[ 'x', 'y', 'z' ];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console.log(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[1]);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[3] = 'zzz';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arr.length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= 'another one';</a:t>
            </a:r>
            <a:b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Zaoblený obdélníkový popisek 7">
            <a:extLst>
              <a:ext uri="{FF2B5EF4-FFF2-40B4-BE49-F238E27FC236}">
                <a16:creationId xmlns:a16="http://schemas.microsoft.com/office/drawing/2014/main" id="{5FE15A54-7DFA-B2CA-531B-5A1C1F917170}"/>
              </a:ext>
            </a:extLst>
          </p:cNvPr>
          <p:cNvSpPr/>
          <p:nvPr/>
        </p:nvSpPr>
        <p:spPr>
          <a:xfrm>
            <a:off x="5519936" y="3559518"/>
            <a:ext cx="1371931" cy="432048"/>
          </a:xfrm>
          <a:prstGeom prst="wedgeRoundRectCallout">
            <a:avLst>
              <a:gd name="adj1" fmla="val -214387"/>
              <a:gd name="adj2" fmla="val 159963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Prints ‘y’</a:t>
            </a:r>
            <a:endParaRPr lang="cs-CZ" dirty="0"/>
          </a:p>
        </p:txBody>
      </p:sp>
      <p:sp>
        <p:nvSpPr>
          <p:cNvPr id="8" name="Zaoblený obdélníkový popisek 8">
            <a:extLst>
              <a:ext uri="{FF2B5EF4-FFF2-40B4-BE49-F238E27FC236}">
                <a16:creationId xmlns:a16="http://schemas.microsoft.com/office/drawing/2014/main" id="{2B1021FE-7C0A-304A-0241-BE34693EF99D}"/>
              </a:ext>
            </a:extLst>
          </p:cNvPr>
          <p:cNvSpPr/>
          <p:nvPr/>
        </p:nvSpPr>
        <p:spPr>
          <a:xfrm>
            <a:off x="4295800" y="4530587"/>
            <a:ext cx="6408712" cy="432048"/>
          </a:xfrm>
          <a:prstGeom prst="wedgeRoundRectCallout">
            <a:avLst>
              <a:gd name="adj1" fmla="val -75270"/>
              <a:gd name="adj2" fmla="val 6418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Adds new item to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arr</a:t>
            </a:r>
            <a:r>
              <a:rPr lang="en-US" dirty="0"/>
              <a:t>  (and increments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arr.length</a:t>
            </a:r>
            <a:r>
              <a:rPr lang="en-US" dirty="0"/>
              <a:t>)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Zaoblený obdélníkový popisek 9">
            <a:extLst>
              <a:ext uri="{FF2B5EF4-FFF2-40B4-BE49-F238E27FC236}">
                <a16:creationId xmlns:a16="http://schemas.microsoft.com/office/drawing/2014/main" id="{438F6FFC-BB01-7A75-89D7-6998A0625475}"/>
              </a:ext>
            </a:extLst>
          </p:cNvPr>
          <p:cNvSpPr/>
          <p:nvPr/>
        </p:nvSpPr>
        <p:spPr>
          <a:xfrm>
            <a:off x="3995874" y="5754354"/>
            <a:ext cx="5352378" cy="432048"/>
          </a:xfrm>
          <a:prstGeom prst="wedgeRoundRectCallout">
            <a:avLst>
              <a:gd name="adj1" fmla="val -76336"/>
              <a:gd name="adj2" fmla="val 35429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Removes second item, but maintain indices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119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F3EEA-095F-99FB-3890-A24D68040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methods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24AD42-0E3B-90D2-B5EC-9F43DFED33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pop(), push() 				– add/remove end of array</a:t>
            </a:r>
          </a:p>
          <a:p>
            <a:r>
              <a:rPr lang="en-US" dirty="0"/>
              <a:t>shift(), unshift() 			– like pop/push at front</a:t>
            </a:r>
          </a:p>
          <a:p>
            <a:r>
              <a:rPr lang="en-US" dirty="0"/>
              <a:t>slice(start, end) 			– get sub-array (range)</a:t>
            </a:r>
          </a:p>
          <a:p>
            <a:r>
              <a:rPr lang="en-US" dirty="0"/>
              <a:t>splice(start, delete, insert …)		– update sub-array</a:t>
            </a:r>
          </a:p>
          <a:p>
            <a:r>
              <a:rPr lang="en-US" dirty="0"/>
              <a:t>sort(function)</a:t>
            </a:r>
          </a:p>
          <a:p>
            <a:r>
              <a:rPr lang="en-US" dirty="0"/>
              <a:t>join(separator)				– glue elements together into a string</a:t>
            </a:r>
          </a:p>
          <a:p>
            <a:r>
              <a:rPr lang="en-US" dirty="0" err="1"/>
              <a:t>indexOf</a:t>
            </a:r>
            <a:r>
              <a:rPr lang="en-US" dirty="0"/>
              <a:t>(element) 			– find element in array</a:t>
            </a:r>
          </a:p>
          <a:p>
            <a:r>
              <a:rPr lang="en-US" dirty="0" err="1"/>
              <a:t>forEach</a:t>
            </a:r>
            <a:r>
              <a:rPr lang="en-US" dirty="0"/>
              <a:t>(function) 			– invoke a function for each element</a:t>
            </a:r>
          </a:p>
          <a:p>
            <a:r>
              <a:rPr lang="en-US" dirty="0"/>
              <a:t>filter(function)				– return array filtered by a function</a:t>
            </a:r>
          </a:p>
          <a:p>
            <a:r>
              <a:rPr lang="en-US" dirty="0"/>
              <a:t>map(function)				– generate elements by a map function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B6C30-133F-9224-0025-4B3B14416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79169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0DA9B-E964-C89C-F85A-87359CD3E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C919E-6A85-BBD6-C7AA-B6E55A60A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String literals: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No difference between quotes and double quotes.</a:t>
            </a:r>
          </a:p>
          <a:p>
            <a:r>
              <a:rPr lang="en-US" dirty="0"/>
              <a:t>Operator + is used for concatenation, but ALSO for numerical addition.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String Object:</a:t>
            </a:r>
          </a:p>
          <a:p>
            <a:r>
              <a:rPr lang="en-US" dirty="0"/>
              <a:t>Strings can also be represented by a String object.</a:t>
            </a:r>
          </a:p>
          <a:p>
            <a:r>
              <a:rPr lang="en-US" dirty="0"/>
              <a:t>Transparent conversions between both representations.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F06F64-EFD9-A169-9AAE-C78FC8498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15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655755-61A4-1E18-C74A-1CB83F0C8D2C}"/>
              </a:ext>
            </a:extLst>
          </p:cNvPr>
          <p:cNvSpPr/>
          <p:nvPr/>
        </p:nvSpPr>
        <p:spPr>
          <a:xfrm>
            <a:off x="335360" y="1772816"/>
            <a:ext cx="3600400" cy="3545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str1 = 'a string’;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F9A263-B110-8506-8B0F-5005251609E3}"/>
              </a:ext>
            </a:extLst>
          </p:cNvPr>
          <p:cNvSpPr/>
          <p:nvPr/>
        </p:nvSpPr>
        <p:spPr>
          <a:xfrm>
            <a:off x="300699" y="5592652"/>
            <a:ext cx="4464496" cy="3545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str".length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== 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D39940-0BCF-9832-BAEB-EE4D1757ECEC}"/>
              </a:ext>
            </a:extLst>
          </p:cNvPr>
          <p:cNvSpPr/>
          <p:nvPr/>
        </p:nvSpPr>
        <p:spPr>
          <a:xfrm>
            <a:off x="4079775" y="1772816"/>
            <a:ext cx="4464495" cy="3545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str2 = "another string";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2D51E0-78BC-54C1-0E6B-5595371D7068}"/>
              </a:ext>
            </a:extLst>
          </p:cNvPr>
          <p:cNvSpPr/>
          <p:nvPr/>
        </p:nvSpPr>
        <p:spPr>
          <a:xfrm>
            <a:off x="335360" y="2276872"/>
            <a:ext cx="4824536" cy="35459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str3 = `Value of ${str1}`;</a:t>
            </a:r>
          </a:p>
        </p:txBody>
      </p:sp>
    </p:spTree>
    <p:extLst>
      <p:ext uri="{BB962C8B-B14F-4D97-AF65-F5344CB8AC3E}">
        <p14:creationId xmlns:p14="http://schemas.microsoft.com/office/powerpoint/2010/main" val="9630239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575D9-0A77-E10A-7C93-9C6F8CE9D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String methods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5BF99D-D1C2-0071-0409-78D4F83A6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charAt</a:t>
            </a:r>
            <a:r>
              <a:rPr lang="en-US" dirty="0"/>
              <a:t>(index) 				– returns one character</a:t>
            </a:r>
          </a:p>
          <a:p>
            <a:r>
              <a:rPr lang="en-US" dirty="0" err="1"/>
              <a:t>concat</a:t>
            </a:r>
            <a:r>
              <a:rPr lang="en-US" dirty="0"/>
              <a:t>(strings …) 			– concatenate strings</a:t>
            </a:r>
          </a:p>
          <a:p>
            <a:r>
              <a:rPr lang="en-US" dirty="0" err="1"/>
              <a:t>indexOf</a:t>
            </a:r>
            <a:r>
              <a:rPr lang="en-US" dirty="0"/>
              <a:t>(string) 			– finds a substring within a string</a:t>
            </a:r>
          </a:p>
          <a:p>
            <a:r>
              <a:rPr lang="en-US" dirty="0"/>
              <a:t>match(</a:t>
            </a:r>
            <a:r>
              <a:rPr lang="en-US" dirty="0" err="1"/>
              <a:t>regexp</a:t>
            </a:r>
            <a:r>
              <a:rPr lang="en-US" dirty="0"/>
              <a:t>) 				– test regular expression match</a:t>
            </a:r>
          </a:p>
          <a:p>
            <a:r>
              <a:rPr lang="en-US" dirty="0"/>
              <a:t>replace(old, new) 			– replace part of the string</a:t>
            </a:r>
          </a:p>
          <a:p>
            <a:r>
              <a:rPr lang="en-US" dirty="0"/>
              <a:t>slice(from, to) 				– return a substring</a:t>
            </a:r>
          </a:p>
          <a:p>
            <a:r>
              <a:rPr lang="en-US" dirty="0"/>
              <a:t>split(separator) 			– chop the string to array of tokens</a:t>
            </a:r>
          </a:p>
          <a:p>
            <a:r>
              <a:rPr lang="en-US" dirty="0" err="1"/>
              <a:t>toLowerCase</a:t>
            </a:r>
            <a:r>
              <a:rPr lang="en-US" dirty="0"/>
              <a:t>() 				– return a new lower-cased string</a:t>
            </a:r>
          </a:p>
          <a:p>
            <a:r>
              <a:rPr lang="en-US" dirty="0"/>
              <a:t>trim() 					– remove leading and trailing whitespace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AE3A0C-73C0-94CB-9943-9E68645F3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275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A84EB6F-7AD5-FFDA-9D9A-A84B1941A5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CB5053-6786-5254-22F0-BCE8337561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JavaScript basics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25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355EA-CEAF-C7B3-7A46-69068E345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in HTML</a:t>
            </a:r>
            <a:endParaRPr lang="cs-CZ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009060-4076-BCC1-601E-98AFC07CF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Embedded Scripts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Linked Scripts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Event handlers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1133F2-1521-F32E-232C-6DB695514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51B0F8-5006-4346-C0F1-872E2D821322}"/>
              </a:ext>
            </a:extLst>
          </p:cNvPr>
          <p:cNvSpPr/>
          <p:nvPr/>
        </p:nvSpPr>
        <p:spPr>
          <a:xfrm>
            <a:off x="312731" y="1700808"/>
            <a:ext cx="4818203" cy="93610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&lt;script type="text/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... the JavaScript code ...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&lt;/script&gt;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80CABB-AD34-63FE-1DF6-33136C783984}"/>
              </a:ext>
            </a:extLst>
          </p:cNvPr>
          <p:cNvSpPr/>
          <p:nvPr/>
        </p:nvSpPr>
        <p:spPr>
          <a:xfrm>
            <a:off x="312731" y="3537012"/>
            <a:ext cx="7223429" cy="39604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&lt;script type="text/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"&gt;&lt;/script&gt;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E227313-A378-229D-7384-3069968A13AC}"/>
              </a:ext>
            </a:extLst>
          </p:cNvPr>
          <p:cNvSpPr/>
          <p:nvPr/>
        </p:nvSpPr>
        <p:spPr>
          <a:xfrm>
            <a:off x="312731" y="5036203"/>
            <a:ext cx="7367445" cy="39604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onmouseover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=“called-to-handle-event"&gt;</a:t>
            </a:r>
          </a:p>
        </p:txBody>
      </p:sp>
      <p:sp>
        <p:nvSpPr>
          <p:cNvPr id="9" name="Zaoblený obdélníkový popisek 6">
            <a:extLst>
              <a:ext uri="{FF2B5EF4-FFF2-40B4-BE49-F238E27FC236}">
                <a16:creationId xmlns:a16="http://schemas.microsoft.com/office/drawing/2014/main" id="{766BB568-2F4E-C183-F975-D2CC35B24F30}"/>
              </a:ext>
            </a:extLst>
          </p:cNvPr>
          <p:cNvSpPr/>
          <p:nvPr/>
        </p:nvSpPr>
        <p:spPr>
          <a:xfrm>
            <a:off x="4811974" y="2507779"/>
            <a:ext cx="6480720" cy="451761"/>
          </a:xfrm>
          <a:prstGeom prst="wedgeRoundRectCallout">
            <a:avLst>
              <a:gd name="adj1" fmla="val -48265"/>
              <a:gd name="adj2" fmla="val -8845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The script should comply with HTML rules, sanitization!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335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52BA6D-6A31-2EE1-A79D-E115B78BB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CCA917B-8B4A-A5EB-AACD-E5F67F603B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22C1C-4EC9-974C-207E-572028C7F7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JavaScript</a:t>
            </a:r>
            <a:r>
              <a:rPr lang="en-US" dirty="0"/>
              <a:t> and browser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487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A2FF5-4EC7-376B-006B-A2E475D1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Client-side scripting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4615B-A8ED-7077-FE56-1164E8F2E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Motivation for including scripts into web pages:</a:t>
            </a:r>
          </a:p>
          <a:p>
            <a:r>
              <a:rPr lang="en-US" dirty="0"/>
              <a:t>Dynamic modifications of HTML and CSS</a:t>
            </a:r>
          </a:p>
          <a:p>
            <a:r>
              <a:rPr lang="en-US" dirty="0"/>
              <a:t>Handling user actions within the browser</a:t>
            </a:r>
          </a:p>
          <a:p>
            <a:r>
              <a:rPr lang="en-US" dirty="0"/>
              <a:t>Asynchronous communication with server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Major challenges:</a:t>
            </a:r>
          </a:p>
          <a:p>
            <a:r>
              <a:rPr lang="en-US" dirty="0"/>
              <a:t>Security</a:t>
            </a:r>
            <a:br>
              <a:rPr lang="en-US" dirty="0"/>
            </a:br>
            <a:r>
              <a:rPr lang="en-US" dirty="0"/>
              <a:t>The script is completely isolated from the computer, it may interact only through the browser,</a:t>
            </a:r>
          </a:p>
          <a:p>
            <a:r>
              <a:rPr lang="en-US" dirty="0"/>
              <a:t>Performance</a:t>
            </a:r>
            <a:br>
              <a:rPr lang="en-US" dirty="0"/>
            </a:br>
            <a:r>
              <a:rPr lang="en-US" dirty="0"/>
              <a:t>Limited due to properties of scripting languages and security measures imposed by the browser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A02FA-A092-89B3-ECA1-3292858F4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019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19B19-FECF-2FDE-4DDB-9CAA5D7A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in Web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85A6B-20B4-5247-E679-664303A28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Global object </a:t>
            </a:r>
            <a:r>
              <a:rPr lang="en-US" dirty="0">
                <a:solidFill>
                  <a:schemeClr val="accent1"/>
                </a:solidFill>
              </a:rPr>
              <a:t>window</a:t>
            </a:r>
            <a:r>
              <a:rPr lang="en-US" dirty="0"/>
              <a:t>, with API for current browser window and tab. It encapsulates all prepared objects and APIs. Selected objects and functionalities:</a:t>
            </a:r>
          </a:p>
          <a:p>
            <a:r>
              <a:rPr lang="en-US" dirty="0" err="1"/>
              <a:t>window.document</a:t>
            </a:r>
            <a:r>
              <a:rPr lang="en-US" dirty="0"/>
              <a:t> 	– DOM API for HTML document</a:t>
            </a:r>
          </a:p>
          <a:p>
            <a:r>
              <a:rPr lang="en-US" dirty="0" err="1"/>
              <a:t>window.location</a:t>
            </a:r>
            <a:r>
              <a:rPr lang="en-US" dirty="0"/>
              <a:t> 	– access/control current URL</a:t>
            </a:r>
          </a:p>
          <a:p>
            <a:r>
              <a:rPr lang="en-US" dirty="0" err="1"/>
              <a:t>window.history</a:t>
            </a:r>
            <a:r>
              <a:rPr lang="en-US" dirty="0"/>
              <a:t> 	– navigate through browser history</a:t>
            </a:r>
          </a:p>
          <a:p>
            <a:r>
              <a:rPr lang="en-US" dirty="0" err="1"/>
              <a:t>window.screen</a:t>
            </a:r>
            <a:r>
              <a:rPr lang="en-US" dirty="0"/>
              <a:t> 	– information about system screen</a:t>
            </a:r>
          </a:p>
          <a:p>
            <a:r>
              <a:rPr lang="en-US" dirty="0" err="1"/>
              <a:t>window.navigator</a:t>
            </a:r>
            <a:r>
              <a:rPr lang="en-US" dirty="0"/>
              <a:t>	– information about the browser</a:t>
            </a:r>
          </a:p>
          <a:p>
            <a:r>
              <a:rPr lang="en-US" dirty="0"/>
              <a:t>controls the pop-up message boxes</a:t>
            </a:r>
          </a:p>
          <a:p>
            <a:r>
              <a:rPr lang="en-US" dirty="0"/>
              <a:t>...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20A1C1-C066-3A8C-467C-8734B0418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3918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0F32-FDC6-42F9-3C8A-EA3998733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Document object model (DOM)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BB81E-A6E0-CDBB-2D25-62A16745C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64807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Object model representing HTML tree. Class of each node corresponds with the node type. Different nodes allow different methods.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428E3-EF2B-FB8F-EEA1-446CCFC8C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21</a:t>
            </a:fld>
            <a:endParaRPr lang="cs-CZ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4F5E319-A67A-CC4C-F9C8-BC91B0705829}"/>
              </a:ext>
            </a:extLst>
          </p:cNvPr>
          <p:cNvGrpSpPr/>
          <p:nvPr/>
        </p:nvGrpSpPr>
        <p:grpSpPr>
          <a:xfrm>
            <a:off x="7449140" y="1778996"/>
            <a:ext cx="4379740" cy="4602332"/>
            <a:chOff x="6752405" y="1963688"/>
            <a:chExt cx="4379740" cy="4602332"/>
          </a:xfrm>
        </p:grpSpPr>
        <p:grpSp>
          <p:nvGrpSpPr>
            <p:cNvPr id="6" name="Skupina 45">
              <a:extLst>
                <a:ext uri="{FF2B5EF4-FFF2-40B4-BE49-F238E27FC236}">
                  <a16:creationId xmlns:a16="http://schemas.microsoft.com/office/drawing/2014/main" id="{5CBE4E48-2611-DB13-F138-272D025718FA}"/>
                </a:ext>
              </a:extLst>
            </p:cNvPr>
            <p:cNvGrpSpPr/>
            <p:nvPr/>
          </p:nvGrpSpPr>
          <p:grpSpPr>
            <a:xfrm>
              <a:off x="6752405" y="1963688"/>
              <a:ext cx="4319600" cy="4602332"/>
              <a:chOff x="4753813" y="1334950"/>
              <a:chExt cx="4319600" cy="4602332"/>
            </a:xfrm>
          </p:grpSpPr>
          <p:sp>
            <p:nvSpPr>
              <p:cNvPr id="8" name="Zaoblený obdélník 6">
                <a:extLst>
                  <a:ext uri="{FF2B5EF4-FFF2-40B4-BE49-F238E27FC236}">
                    <a16:creationId xmlns:a16="http://schemas.microsoft.com/office/drawing/2014/main" id="{3EF63433-7839-877C-8CA0-0F584768C9D4}"/>
                  </a:ext>
                </a:extLst>
              </p:cNvPr>
              <p:cNvSpPr/>
              <p:nvPr/>
            </p:nvSpPr>
            <p:spPr>
              <a:xfrm>
                <a:off x="6913173" y="2800262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body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9" name="Zaoblený obdélník 8">
                <a:extLst>
                  <a:ext uri="{FF2B5EF4-FFF2-40B4-BE49-F238E27FC236}">
                    <a16:creationId xmlns:a16="http://schemas.microsoft.com/office/drawing/2014/main" id="{CE9B11B6-5814-C57D-1E26-E133447D09BD}"/>
                  </a:ext>
                </a:extLst>
              </p:cNvPr>
              <p:cNvSpPr/>
              <p:nvPr/>
            </p:nvSpPr>
            <p:spPr>
              <a:xfrm>
                <a:off x="5480121" y="3850387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h1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0" name="Zaoblený obdélník 9">
                <a:extLst>
                  <a:ext uri="{FF2B5EF4-FFF2-40B4-BE49-F238E27FC236}">
                    <a16:creationId xmlns:a16="http://schemas.microsoft.com/office/drawing/2014/main" id="{C01F7194-1B4A-750B-0155-3CBDA47CF732}"/>
                  </a:ext>
                </a:extLst>
              </p:cNvPr>
              <p:cNvSpPr/>
              <p:nvPr/>
            </p:nvSpPr>
            <p:spPr>
              <a:xfrm>
                <a:off x="6553133" y="3850387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p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1" name="Zaoblený obdélník 10">
                <a:extLst>
                  <a:ext uri="{FF2B5EF4-FFF2-40B4-BE49-F238E27FC236}">
                    <a16:creationId xmlns:a16="http://schemas.microsoft.com/office/drawing/2014/main" id="{3D5460B0-6AF8-C695-E4E4-DD69346E0B60}"/>
                  </a:ext>
                </a:extLst>
              </p:cNvPr>
              <p:cNvSpPr/>
              <p:nvPr/>
            </p:nvSpPr>
            <p:spPr>
              <a:xfrm>
                <a:off x="7617580" y="3850387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img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2" name="Zaoblený obdélník 11">
                <a:extLst>
                  <a:ext uri="{FF2B5EF4-FFF2-40B4-BE49-F238E27FC236}">
                    <a16:creationId xmlns:a16="http://schemas.microsoft.com/office/drawing/2014/main" id="{AD9B1B65-2F1F-80D0-3B36-BF1FC2ECA984}"/>
                  </a:ext>
                </a:extLst>
              </p:cNvPr>
              <p:cNvSpPr/>
              <p:nvPr/>
            </p:nvSpPr>
            <p:spPr>
              <a:xfrm>
                <a:off x="6722301" y="1334950"/>
                <a:ext cx="13430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cs typeface="Courier New" panose="02070309020205020404" pitchFamily="49" charset="0"/>
                  </a:rPr>
                  <a:t>Document</a:t>
                </a:r>
                <a:endParaRPr lang="cs-CZ" dirty="0">
                  <a:cs typeface="Courier New" panose="02070309020205020404" pitchFamily="49" charset="0"/>
                </a:endParaRPr>
              </a:p>
            </p:txBody>
          </p:sp>
          <p:sp>
            <p:nvSpPr>
              <p:cNvPr id="13" name="Zaoblený obdélník 12">
                <a:extLst>
                  <a:ext uri="{FF2B5EF4-FFF2-40B4-BE49-F238E27FC236}">
                    <a16:creationId xmlns:a16="http://schemas.microsoft.com/office/drawing/2014/main" id="{52ECB2B8-2142-F1A0-EE45-505D6B9A7DDF}"/>
                  </a:ext>
                </a:extLst>
              </p:cNvPr>
              <p:cNvSpPr/>
              <p:nvPr/>
            </p:nvSpPr>
            <p:spPr>
              <a:xfrm>
                <a:off x="7345221" y="4509120"/>
                <a:ext cx="677408" cy="351656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src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4" name="Zaoblený obdélník 13">
                <a:extLst>
                  <a:ext uri="{FF2B5EF4-FFF2-40B4-BE49-F238E27FC236}">
                    <a16:creationId xmlns:a16="http://schemas.microsoft.com/office/drawing/2014/main" id="{F142B2DB-8A2C-F3C6-9A2E-EC0742D73611}"/>
                  </a:ext>
                </a:extLst>
              </p:cNvPr>
              <p:cNvSpPr/>
              <p:nvPr/>
            </p:nvSpPr>
            <p:spPr>
              <a:xfrm>
                <a:off x="4753813" y="5120043"/>
                <a:ext cx="1846918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DOM Example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5" name="Zaoblený obdélník 14">
                <a:extLst>
                  <a:ext uri="{FF2B5EF4-FFF2-40B4-BE49-F238E27FC236}">
                    <a16:creationId xmlns:a16="http://schemas.microsoft.com/office/drawing/2014/main" id="{325A5782-3D73-103E-4BE1-D774F7AE498A}"/>
                  </a:ext>
                </a:extLst>
              </p:cNvPr>
              <p:cNvSpPr/>
              <p:nvPr/>
            </p:nvSpPr>
            <p:spPr>
              <a:xfrm>
                <a:off x="6783330" y="5120043"/>
                <a:ext cx="2290083" cy="817239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Document Object Model …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16" name="Zaoblený obdélník 15">
                <a:extLst>
                  <a:ext uri="{FF2B5EF4-FFF2-40B4-BE49-F238E27FC236}">
                    <a16:creationId xmlns:a16="http://schemas.microsoft.com/office/drawing/2014/main" id="{87FADC06-47D7-F436-B53A-0A5A77DCD617}"/>
                  </a:ext>
                </a:extLst>
              </p:cNvPr>
              <p:cNvSpPr/>
              <p:nvPr/>
            </p:nvSpPr>
            <p:spPr>
              <a:xfrm>
                <a:off x="8184355" y="4509120"/>
                <a:ext cx="654693" cy="351656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alt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cxnSp>
            <p:nvCxnSpPr>
              <p:cNvPr id="17" name="Přímá spojnice 17">
                <a:extLst>
                  <a:ext uri="{FF2B5EF4-FFF2-40B4-BE49-F238E27FC236}">
                    <a16:creationId xmlns:a16="http://schemas.microsoft.com/office/drawing/2014/main" id="{9EC2A2C2-771C-372A-196E-9AE283893FBF}"/>
                  </a:ext>
                </a:extLst>
              </p:cNvPr>
              <p:cNvCxnSpPr>
                <a:stCxn id="11" idx="2"/>
                <a:endCxn id="13" idx="0"/>
              </p:cNvCxnSpPr>
              <p:nvPr/>
            </p:nvCxnSpPr>
            <p:spPr>
              <a:xfrm flipH="1">
                <a:off x="7683925" y="4307587"/>
                <a:ext cx="390855" cy="201533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8" name="Přímá spojnice 20">
                <a:extLst>
                  <a:ext uri="{FF2B5EF4-FFF2-40B4-BE49-F238E27FC236}">
                    <a16:creationId xmlns:a16="http://schemas.microsoft.com/office/drawing/2014/main" id="{DED69B2D-EE20-C405-F136-3E77AA3C0059}"/>
                  </a:ext>
                </a:extLst>
              </p:cNvPr>
              <p:cNvCxnSpPr>
                <a:stCxn id="11" idx="2"/>
                <a:endCxn id="16" idx="0"/>
              </p:cNvCxnSpPr>
              <p:nvPr/>
            </p:nvCxnSpPr>
            <p:spPr>
              <a:xfrm>
                <a:off x="8074780" y="4307587"/>
                <a:ext cx="436922" cy="201533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" name="Přímá spojnice 21">
                <a:extLst>
                  <a:ext uri="{FF2B5EF4-FFF2-40B4-BE49-F238E27FC236}">
                    <a16:creationId xmlns:a16="http://schemas.microsoft.com/office/drawing/2014/main" id="{2DD2A084-1B0B-E4BC-2E03-ACF8DB4A123C}"/>
                  </a:ext>
                </a:extLst>
              </p:cNvPr>
              <p:cNvCxnSpPr>
                <a:stCxn id="8" idx="2"/>
                <a:endCxn id="11" idx="0"/>
              </p:cNvCxnSpPr>
              <p:nvPr/>
            </p:nvCxnSpPr>
            <p:spPr>
              <a:xfrm>
                <a:off x="7370373" y="3257462"/>
                <a:ext cx="704407" cy="592925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0" name="Přímá spojnice 24">
                <a:extLst>
                  <a:ext uri="{FF2B5EF4-FFF2-40B4-BE49-F238E27FC236}">
                    <a16:creationId xmlns:a16="http://schemas.microsoft.com/office/drawing/2014/main" id="{D561AF35-B0C8-8AEF-FF47-0592D4650187}"/>
                  </a:ext>
                </a:extLst>
              </p:cNvPr>
              <p:cNvCxnSpPr>
                <a:stCxn id="8" idx="2"/>
                <a:endCxn id="10" idx="0"/>
              </p:cNvCxnSpPr>
              <p:nvPr/>
            </p:nvCxnSpPr>
            <p:spPr>
              <a:xfrm flipH="1">
                <a:off x="7010333" y="3257462"/>
                <a:ext cx="360040" cy="592925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1" name="Přímá spojnice 27">
                <a:extLst>
                  <a:ext uri="{FF2B5EF4-FFF2-40B4-BE49-F238E27FC236}">
                    <a16:creationId xmlns:a16="http://schemas.microsoft.com/office/drawing/2014/main" id="{7E95EA08-5203-87C0-1158-79051AB8B5DE}"/>
                  </a:ext>
                </a:extLst>
              </p:cNvPr>
              <p:cNvCxnSpPr>
                <a:stCxn id="8" idx="2"/>
                <a:endCxn id="9" idx="0"/>
              </p:cNvCxnSpPr>
              <p:nvPr/>
            </p:nvCxnSpPr>
            <p:spPr>
              <a:xfrm flipH="1">
                <a:off x="5937321" y="3257462"/>
                <a:ext cx="1433052" cy="592925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" name="Přímá spojnice 30">
                <a:extLst>
                  <a:ext uri="{FF2B5EF4-FFF2-40B4-BE49-F238E27FC236}">
                    <a16:creationId xmlns:a16="http://schemas.microsoft.com/office/drawing/2014/main" id="{B0A81665-54B8-8316-E5EA-D0ED70DDB5DC}"/>
                  </a:ext>
                </a:extLst>
              </p:cNvPr>
              <p:cNvCxnSpPr>
                <a:cxnSpLocks/>
                <a:stCxn id="10" idx="2"/>
              </p:cNvCxnSpPr>
              <p:nvPr/>
            </p:nvCxnSpPr>
            <p:spPr>
              <a:xfrm>
                <a:off x="7010333" y="4307587"/>
                <a:ext cx="36530" cy="812456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3" name="Přímá spojnice 33">
                <a:extLst>
                  <a:ext uri="{FF2B5EF4-FFF2-40B4-BE49-F238E27FC236}">
                    <a16:creationId xmlns:a16="http://schemas.microsoft.com/office/drawing/2014/main" id="{E75D442E-AFB3-00A8-4C56-762F45866BA6}"/>
                  </a:ext>
                </a:extLst>
              </p:cNvPr>
              <p:cNvCxnSpPr>
                <a:stCxn id="9" idx="2"/>
                <a:endCxn id="14" idx="0"/>
              </p:cNvCxnSpPr>
              <p:nvPr/>
            </p:nvCxnSpPr>
            <p:spPr>
              <a:xfrm flipH="1">
                <a:off x="5677272" y="4307587"/>
                <a:ext cx="260049" cy="812456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24" name="Zaoblený obdélník 36">
                <a:extLst>
                  <a:ext uri="{FF2B5EF4-FFF2-40B4-BE49-F238E27FC236}">
                    <a16:creationId xmlns:a16="http://schemas.microsoft.com/office/drawing/2014/main" id="{1360E40D-DEED-5619-49E9-2904823572CF}"/>
                  </a:ext>
                </a:extLst>
              </p:cNvPr>
              <p:cNvSpPr/>
              <p:nvPr/>
            </p:nvSpPr>
            <p:spPr>
              <a:xfrm>
                <a:off x="6934877" y="2067606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html</a:t>
                </a:r>
                <a:endParaRPr lang="cs-CZ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cxnSp>
            <p:nvCxnSpPr>
              <p:cNvPr id="25" name="Přímá spojnice 38">
                <a:extLst>
                  <a:ext uri="{FF2B5EF4-FFF2-40B4-BE49-F238E27FC236}">
                    <a16:creationId xmlns:a16="http://schemas.microsoft.com/office/drawing/2014/main" id="{049773F0-6CE3-7668-858A-6B6955763512}"/>
                  </a:ext>
                </a:extLst>
              </p:cNvPr>
              <p:cNvCxnSpPr>
                <a:stCxn id="24" idx="2"/>
                <a:endCxn id="8" idx="0"/>
              </p:cNvCxnSpPr>
              <p:nvPr/>
            </p:nvCxnSpPr>
            <p:spPr>
              <a:xfrm flipH="1">
                <a:off x="7370373" y="2524806"/>
                <a:ext cx="21704" cy="275456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6" name="Přímá spojnice 41">
                <a:extLst>
                  <a:ext uri="{FF2B5EF4-FFF2-40B4-BE49-F238E27FC236}">
                    <a16:creationId xmlns:a16="http://schemas.microsoft.com/office/drawing/2014/main" id="{32FEECA4-5B91-5E47-AA39-0ACBAFA8A86F}"/>
                  </a:ext>
                </a:extLst>
              </p:cNvPr>
              <p:cNvCxnSpPr>
                <a:stCxn id="12" idx="2"/>
                <a:endCxn id="24" idx="0"/>
              </p:cNvCxnSpPr>
              <p:nvPr/>
            </p:nvCxnSpPr>
            <p:spPr>
              <a:xfrm flipH="1">
                <a:off x="7392077" y="1792150"/>
                <a:ext cx="1724" cy="275456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7" name="TextovéPole 46">
              <a:extLst>
                <a:ext uri="{FF2B5EF4-FFF2-40B4-BE49-F238E27FC236}">
                  <a16:creationId xmlns:a16="http://schemas.microsoft.com/office/drawing/2014/main" id="{7AAA948C-7C37-C500-CC4B-CF9C74EBCAC3}"/>
                </a:ext>
              </a:extLst>
            </p:cNvPr>
            <p:cNvSpPr txBox="1"/>
            <p:nvPr/>
          </p:nvSpPr>
          <p:spPr>
            <a:xfrm>
              <a:off x="10783973" y="4509120"/>
              <a:ext cx="348172" cy="369332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  <a:endParaRPr lang="cs-CZ" dirty="0"/>
            </a:p>
          </p:txBody>
        </p:sp>
      </p:grpSp>
      <p:cxnSp>
        <p:nvCxnSpPr>
          <p:cNvPr id="27" name="Přímá spojnice 47">
            <a:extLst>
              <a:ext uri="{FF2B5EF4-FFF2-40B4-BE49-F238E27FC236}">
                <a16:creationId xmlns:a16="http://schemas.microsoft.com/office/drawing/2014/main" id="{C7D8E437-A063-5D34-C58B-9DF1F209BFDF}"/>
              </a:ext>
            </a:extLst>
          </p:cNvPr>
          <p:cNvCxnSpPr>
            <a:cxnSpLocks/>
            <a:stCxn id="8" idx="2"/>
            <a:endCxn id="7" idx="0"/>
          </p:cNvCxnSpPr>
          <p:nvPr/>
        </p:nvCxnSpPr>
        <p:spPr>
          <a:xfrm>
            <a:off x="10065700" y="3701508"/>
            <a:ext cx="1589094" cy="6229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240F2AA-97C9-6F8F-758C-B0972AD9962C}"/>
              </a:ext>
            </a:extLst>
          </p:cNvPr>
          <p:cNvGrpSpPr/>
          <p:nvPr/>
        </p:nvGrpSpPr>
        <p:grpSpPr>
          <a:xfrm>
            <a:off x="119336" y="3604348"/>
            <a:ext cx="6962802" cy="2232048"/>
            <a:chOff x="971600" y="3631358"/>
            <a:chExt cx="6962802" cy="2232048"/>
          </a:xfrm>
        </p:grpSpPr>
        <p:grpSp>
          <p:nvGrpSpPr>
            <p:cNvPr id="29" name="Skupina 38">
              <a:extLst>
                <a:ext uri="{FF2B5EF4-FFF2-40B4-BE49-F238E27FC236}">
                  <a16:creationId xmlns:a16="http://schemas.microsoft.com/office/drawing/2014/main" id="{62B44493-4F11-4530-714A-8853BDFEBA59}"/>
                </a:ext>
              </a:extLst>
            </p:cNvPr>
            <p:cNvGrpSpPr/>
            <p:nvPr/>
          </p:nvGrpSpPr>
          <p:grpSpPr>
            <a:xfrm>
              <a:off x="971600" y="3631358"/>
              <a:ext cx="6962802" cy="2232048"/>
              <a:chOff x="611560" y="2700000"/>
              <a:chExt cx="6962802" cy="2232048"/>
            </a:xfrm>
          </p:grpSpPr>
          <p:sp>
            <p:nvSpPr>
              <p:cNvPr id="34" name="Obdélník 6">
                <a:extLst>
                  <a:ext uri="{FF2B5EF4-FFF2-40B4-BE49-F238E27FC236}">
                    <a16:creationId xmlns:a16="http://schemas.microsoft.com/office/drawing/2014/main" id="{42FB63E9-7EF6-0DAF-C8F8-06FE6FDF55B9}"/>
                  </a:ext>
                </a:extLst>
              </p:cNvPr>
              <p:cNvSpPr/>
              <p:nvPr/>
            </p:nvSpPr>
            <p:spPr>
              <a:xfrm>
                <a:off x="3708000" y="2700000"/>
                <a:ext cx="1368152" cy="432048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/>
                  <a:t>Node</a:t>
                </a:r>
                <a:endParaRPr lang="cs-CZ" sz="1600" dirty="0"/>
              </a:p>
            </p:txBody>
          </p:sp>
          <p:grpSp>
            <p:nvGrpSpPr>
              <p:cNvPr id="35" name="Skupina 13">
                <a:extLst>
                  <a:ext uri="{FF2B5EF4-FFF2-40B4-BE49-F238E27FC236}">
                    <a16:creationId xmlns:a16="http://schemas.microsoft.com/office/drawing/2014/main" id="{DD922E8B-D297-D07A-245C-8F644851BE2F}"/>
                  </a:ext>
                </a:extLst>
              </p:cNvPr>
              <p:cNvGrpSpPr/>
              <p:nvPr/>
            </p:nvGrpSpPr>
            <p:grpSpPr>
              <a:xfrm>
                <a:off x="4658210" y="4500000"/>
                <a:ext cx="2916152" cy="432048"/>
                <a:chOff x="3708000" y="4450456"/>
                <a:chExt cx="2916152" cy="432048"/>
              </a:xfrm>
            </p:grpSpPr>
            <p:sp>
              <p:nvSpPr>
                <p:cNvPr id="49" name="Obdélník 11">
                  <a:extLst>
                    <a:ext uri="{FF2B5EF4-FFF2-40B4-BE49-F238E27FC236}">
                      <a16:creationId xmlns:a16="http://schemas.microsoft.com/office/drawing/2014/main" id="{AFE7F791-2DB4-978D-8535-71EE1619318E}"/>
                    </a:ext>
                  </a:extLst>
                </p:cNvPr>
                <p:cNvSpPr/>
                <p:nvPr/>
              </p:nvSpPr>
              <p:spPr>
                <a:xfrm>
                  <a:off x="5256000" y="4450456"/>
                  <a:ext cx="136815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/>
                    <a:t>Comment</a:t>
                  </a:r>
                  <a:endParaRPr lang="cs-CZ" sz="1600" dirty="0"/>
                </a:p>
              </p:txBody>
            </p:sp>
            <p:sp>
              <p:nvSpPr>
                <p:cNvPr id="50" name="Obdélník 12">
                  <a:extLst>
                    <a:ext uri="{FF2B5EF4-FFF2-40B4-BE49-F238E27FC236}">
                      <a16:creationId xmlns:a16="http://schemas.microsoft.com/office/drawing/2014/main" id="{E5DCA3E3-F606-3B65-2A4C-BBD6DE252014}"/>
                    </a:ext>
                  </a:extLst>
                </p:cNvPr>
                <p:cNvSpPr/>
                <p:nvPr/>
              </p:nvSpPr>
              <p:spPr>
                <a:xfrm>
                  <a:off x="3708000" y="4450456"/>
                  <a:ext cx="136815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/>
                    <a:t>Text</a:t>
                  </a:r>
                  <a:endParaRPr lang="cs-CZ" sz="1600" dirty="0"/>
                </a:p>
              </p:txBody>
            </p:sp>
          </p:grpSp>
          <p:grpSp>
            <p:nvGrpSpPr>
              <p:cNvPr id="36" name="Skupina 15">
                <a:extLst>
                  <a:ext uri="{FF2B5EF4-FFF2-40B4-BE49-F238E27FC236}">
                    <a16:creationId xmlns:a16="http://schemas.microsoft.com/office/drawing/2014/main" id="{5E119AF1-C04C-A961-F0B4-E2B026415060}"/>
                  </a:ext>
                </a:extLst>
              </p:cNvPr>
              <p:cNvGrpSpPr/>
              <p:nvPr/>
            </p:nvGrpSpPr>
            <p:grpSpPr>
              <a:xfrm>
                <a:off x="611560" y="3600000"/>
                <a:ext cx="6962802" cy="432048"/>
                <a:chOff x="611560" y="3573016"/>
                <a:chExt cx="6962802" cy="432048"/>
              </a:xfrm>
            </p:grpSpPr>
            <p:sp>
              <p:nvSpPr>
                <p:cNvPr id="44" name="Obdélník 7">
                  <a:extLst>
                    <a:ext uri="{FF2B5EF4-FFF2-40B4-BE49-F238E27FC236}">
                      <a16:creationId xmlns:a16="http://schemas.microsoft.com/office/drawing/2014/main" id="{2F160B24-4B56-AF86-7097-62179C76430D}"/>
                    </a:ext>
                  </a:extLst>
                </p:cNvPr>
                <p:cNvSpPr/>
                <p:nvPr/>
              </p:nvSpPr>
              <p:spPr>
                <a:xfrm>
                  <a:off x="2160000" y="3573016"/>
                  <a:ext cx="136815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/>
                    <a:t>Element</a:t>
                  </a:r>
                  <a:endParaRPr lang="cs-CZ" sz="1600" dirty="0"/>
                </a:p>
              </p:txBody>
            </p:sp>
            <p:sp>
              <p:nvSpPr>
                <p:cNvPr id="45" name="Obdélník 8">
                  <a:extLst>
                    <a:ext uri="{FF2B5EF4-FFF2-40B4-BE49-F238E27FC236}">
                      <a16:creationId xmlns:a16="http://schemas.microsoft.com/office/drawing/2014/main" id="{026BCB5B-E93D-BA03-7D31-194D62626150}"/>
                    </a:ext>
                  </a:extLst>
                </p:cNvPr>
                <p:cNvSpPr/>
                <p:nvPr/>
              </p:nvSpPr>
              <p:spPr>
                <a:xfrm>
                  <a:off x="611560" y="3573016"/>
                  <a:ext cx="136815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/>
                    <a:t>Document</a:t>
                  </a:r>
                  <a:endParaRPr lang="cs-CZ" sz="1600" dirty="0"/>
                </a:p>
              </p:txBody>
            </p:sp>
            <p:sp>
              <p:nvSpPr>
                <p:cNvPr id="46" name="Obdélník 9">
                  <a:extLst>
                    <a:ext uri="{FF2B5EF4-FFF2-40B4-BE49-F238E27FC236}">
                      <a16:creationId xmlns:a16="http://schemas.microsoft.com/office/drawing/2014/main" id="{B6599419-038C-8715-0DE3-16284FC88DE7}"/>
                    </a:ext>
                  </a:extLst>
                </p:cNvPr>
                <p:cNvSpPr/>
                <p:nvPr/>
              </p:nvSpPr>
              <p:spPr>
                <a:xfrm>
                  <a:off x="3708000" y="3573016"/>
                  <a:ext cx="136815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 err="1"/>
                    <a:t>Attr</a:t>
                  </a:r>
                  <a:endParaRPr lang="cs-CZ" sz="1600" dirty="0"/>
                </a:p>
              </p:txBody>
            </p:sp>
            <p:sp>
              <p:nvSpPr>
                <p:cNvPr id="47" name="Obdélník 10">
                  <a:extLst>
                    <a:ext uri="{FF2B5EF4-FFF2-40B4-BE49-F238E27FC236}">
                      <a16:creationId xmlns:a16="http://schemas.microsoft.com/office/drawing/2014/main" id="{DFD20576-5627-A498-5C5C-24D61D162374}"/>
                    </a:ext>
                  </a:extLst>
                </p:cNvPr>
                <p:cNvSpPr/>
                <p:nvPr/>
              </p:nvSpPr>
              <p:spPr>
                <a:xfrm>
                  <a:off x="5256000" y="3573016"/>
                  <a:ext cx="1720572" cy="432048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 err="1"/>
                    <a:t>CharacterData</a:t>
                  </a:r>
                  <a:endParaRPr lang="cs-CZ" sz="1600" dirty="0"/>
                </a:p>
              </p:txBody>
            </p:sp>
            <p:sp>
              <p:nvSpPr>
                <p:cNvPr id="48" name="TextovéPole 14">
                  <a:extLst>
                    <a:ext uri="{FF2B5EF4-FFF2-40B4-BE49-F238E27FC236}">
                      <a16:creationId xmlns:a16="http://schemas.microsoft.com/office/drawing/2014/main" id="{4826AC0F-F377-477B-A991-E8E1D4320BBF}"/>
                    </a:ext>
                  </a:extLst>
                </p:cNvPr>
                <p:cNvSpPr txBox="1"/>
                <p:nvPr/>
              </p:nvSpPr>
              <p:spPr>
                <a:xfrm>
                  <a:off x="7158864" y="3604374"/>
                  <a:ext cx="415498" cy="369332"/>
                </a:xfrm>
                <a:prstGeom prst="rect">
                  <a:avLst/>
                </a:prstGeom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…</a:t>
                  </a:r>
                  <a:endParaRPr lang="cs-CZ" dirty="0"/>
                </a:p>
              </p:txBody>
            </p:sp>
          </p:grpSp>
          <p:cxnSp>
            <p:nvCxnSpPr>
              <p:cNvPr id="37" name="Přímá spojnice 17">
                <a:extLst>
                  <a:ext uri="{FF2B5EF4-FFF2-40B4-BE49-F238E27FC236}">
                    <a16:creationId xmlns:a16="http://schemas.microsoft.com/office/drawing/2014/main" id="{1DAFC385-2271-CF0C-4135-94552E6F3334}"/>
                  </a:ext>
                </a:extLst>
              </p:cNvPr>
              <p:cNvCxnSpPr>
                <a:stCxn id="47" idx="2"/>
                <a:endCxn id="49" idx="0"/>
              </p:cNvCxnSpPr>
              <p:nvPr/>
            </p:nvCxnSpPr>
            <p:spPr>
              <a:xfrm>
                <a:off x="6116286" y="4032048"/>
                <a:ext cx="77400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8" name="Přímá spojnice 19">
                <a:extLst>
                  <a:ext uri="{FF2B5EF4-FFF2-40B4-BE49-F238E27FC236}">
                    <a16:creationId xmlns:a16="http://schemas.microsoft.com/office/drawing/2014/main" id="{9BCA5CF2-7DF7-C437-1F81-CCCB45374472}"/>
                  </a:ext>
                </a:extLst>
              </p:cNvPr>
              <p:cNvCxnSpPr>
                <a:stCxn id="47" idx="2"/>
                <a:endCxn id="50" idx="0"/>
              </p:cNvCxnSpPr>
              <p:nvPr/>
            </p:nvCxnSpPr>
            <p:spPr>
              <a:xfrm flipH="1">
                <a:off x="5342286" y="4032048"/>
                <a:ext cx="77400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9" name="Přímá spojnice 22">
                <a:extLst>
                  <a:ext uri="{FF2B5EF4-FFF2-40B4-BE49-F238E27FC236}">
                    <a16:creationId xmlns:a16="http://schemas.microsoft.com/office/drawing/2014/main" id="{575DF19A-E71C-BCC8-9FE5-2EB3A7954128}"/>
                  </a:ext>
                </a:extLst>
              </p:cNvPr>
              <p:cNvCxnSpPr>
                <a:stCxn id="34" idx="2"/>
                <a:endCxn id="45" idx="0"/>
              </p:cNvCxnSpPr>
              <p:nvPr/>
            </p:nvCxnSpPr>
            <p:spPr>
              <a:xfrm flipH="1">
                <a:off x="1295636" y="3132048"/>
                <a:ext cx="309644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0" name="Přímá spojnice 25">
                <a:extLst>
                  <a:ext uri="{FF2B5EF4-FFF2-40B4-BE49-F238E27FC236}">
                    <a16:creationId xmlns:a16="http://schemas.microsoft.com/office/drawing/2014/main" id="{A9A57CC6-3B25-B522-F29F-CEB767CBDDD8}"/>
                  </a:ext>
                </a:extLst>
              </p:cNvPr>
              <p:cNvCxnSpPr>
                <a:stCxn id="34" idx="2"/>
                <a:endCxn id="44" idx="0"/>
              </p:cNvCxnSpPr>
              <p:nvPr/>
            </p:nvCxnSpPr>
            <p:spPr>
              <a:xfrm flipH="1">
                <a:off x="2844076" y="3132048"/>
                <a:ext cx="154800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1" name="Přímá spojnice 28">
                <a:extLst>
                  <a:ext uri="{FF2B5EF4-FFF2-40B4-BE49-F238E27FC236}">
                    <a16:creationId xmlns:a16="http://schemas.microsoft.com/office/drawing/2014/main" id="{0F9C3BFB-F2C5-34EC-A975-059D787B404A}"/>
                  </a:ext>
                </a:extLst>
              </p:cNvPr>
              <p:cNvCxnSpPr>
                <a:stCxn id="34" idx="2"/>
                <a:endCxn id="46" idx="0"/>
              </p:cNvCxnSpPr>
              <p:nvPr/>
            </p:nvCxnSpPr>
            <p:spPr>
              <a:xfrm>
                <a:off x="4392076" y="3132048"/>
                <a:ext cx="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2" name="Přímá spojnice 31">
                <a:extLst>
                  <a:ext uri="{FF2B5EF4-FFF2-40B4-BE49-F238E27FC236}">
                    <a16:creationId xmlns:a16="http://schemas.microsoft.com/office/drawing/2014/main" id="{D26698FC-DEB4-2677-EC3F-30516B81ADCF}"/>
                  </a:ext>
                </a:extLst>
              </p:cNvPr>
              <p:cNvCxnSpPr>
                <a:stCxn id="34" idx="2"/>
                <a:endCxn id="47" idx="0"/>
              </p:cNvCxnSpPr>
              <p:nvPr/>
            </p:nvCxnSpPr>
            <p:spPr>
              <a:xfrm>
                <a:off x="4392076" y="3132048"/>
                <a:ext cx="1724210" cy="467952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43" name="Přímá spojnice 34">
                <a:extLst>
                  <a:ext uri="{FF2B5EF4-FFF2-40B4-BE49-F238E27FC236}">
                    <a16:creationId xmlns:a16="http://schemas.microsoft.com/office/drawing/2014/main" id="{866D5933-A618-6AB4-836A-73703EF68288}"/>
                  </a:ext>
                </a:extLst>
              </p:cNvPr>
              <p:cNvCxnSpPr>
                <a:cxnSpLocks/>
                <a:stCxn id="34" idx="2"/>
                <a:endCxn id="48" idx="0"/>
              </p:cNvCxnSpPr>
              <p:nvPr/>
            </p:nvCxnSpPr>
            <p:spPr>
              <a:xfrm>
                <a:off x="4392076" y="3132048"/>
                <a:ext cx="2974537" cy="49931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cxnSp>
          <p:nvCxnSpPr>
            <p:cNvPr id="30" name="Přímá spojnice 22">
              <a:extLst>
                <a:ext uri="{FF2B5EF4-FFF2-40B4-BE49-F238E27FC236}">
                  <a16:creationId xmlns:a16="http://schemas.microsoft.com/office/drawing/2014/main" id="{CAC5E002-660C-B9E2-37F3-718228D833BA}"/>
                </a:ext>
              </a:extLst>
            </p:cNvPr>
            <p:cNvCxnSpPr/>
            <p:nvPr/>
          </p:nvCxnSpPr>
          <p:spPr>
            <a:xfrm flipH="1">
              <a:off x="2682010" y="4963406"/>
              <a:ext cx="521886" cy="23397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1" name="Přímá spojnice 22">
              <a:extLst>
                <a:ext uri="{FF2B5EF4-FFF2-40B4-BE49-F238E27FC236}">
                  <a16:creationId xmlns:a16="http://schemas.microsoft.com/office/drawing/2014/main" id="{4CD7BFE3-6456-5854-9839-CDB575EF71C9}"/>
                </a:ext>
              </a:extLst>
            </p:cNvPr>
            <p:cNvCxnSpPr/>
            <p:nvPr/>
          </p:nvCxnSpPr>
          <p:spPr>
            <a:xfrm flipH="1" flipV="1">
              <a:off x="3204116" y="4963406"/>
              <a:ext cx="521886" cy="23397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2" name="Přímá spojnice 22">
              <a:extLst>
                <a:ext uri="{FF2B5EF4-FFF2-40B4-BE49-F238E27FC236}">
                  <a16:creationId xmlns:a16="http://schemas.microsoft.com/office/drawing/2014/main" id="{7859868B-A94E-7CD3-3116-E4E5FAEF01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41254" y="4980176"/>
              <a:ext cx="227996" cy="23397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  <p:cxnSp>
          <p:nvCxnSpPr>
            <p:cNvPr id="33" name="Přímá spojnice 22">
              <a:extLst>
                <a:ext uri="{FF2B5EF4-FFF2-40B4-BE49-F238E27FC236}">
                  <a16:creationId xmlns:a16="http://schemas.microsoft.com/office/drawing/2014/main" id="{6BCEED73-6C05-765A-D5E8-66665B647594}"/>
                </a:ext>
              </a:extLst>
            </p:cNvPr>
            <p:cNvCxnSpPr/>
            <p:nvPr/>
          </p:nvCxnSpPr>
          <p:spPr>
            <a:xfrm flipH="1" flipV="1">
              <a:off x="3203896" y="4972702"/>
              <a:ext cx="227996" cy="233976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831455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94797-F410-7CA8-7518-1F1F808DC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Levels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7B2E3-6B7C-65D4-74A8-D9C50100E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Incremental standards for DOM issued by W3C .</a:t>
            </a:r>
          </a:p>
          <a:p>
            <a:r>
              <a:rPr lang="en-US" dirty="0"/>
              <a:t>Level 0</a:t>
            </a:r>
            <a:br>
              <a:rPr lang="en-US" dirty="0"/>
            </a:br>
            <a:r>
              <a:rPr lang="en-US" dirty="0"/>
              <a:t>Various technologies before standardization, sometimes also denoted DHTML (dynamic HTML).</a:t>
            </a:r>
          </a:p>
          <a:p>
            <a:r>
              <a:rPr lang="en-US" dirty="0"/>
              <a:t>Level 1</a:t>
            </a:r>
            <a:br>
              <a:rPr lang="en-US" dirty="0"/>
            </a:br>
            <a:r>
              <a:rPr lang="en-US" dirty="0"/>
              <a:t>Basic navigation and manipulation.</a:t>
            </a:r>
          </a:p>
          <a:p>
            <a:r>
              <a:rPr lang="en-US" dirty="0"/>
              <a:t>Level 2</a:t>
            </a:r>
            <a:br>
              <a:rPr lang="en-US" dirty="0"/>
            </a:br>
            <a:r>
              <a:rPr lang="en-US" dirty="0"/>
              <a:t>Added namespaces, events, and CSS.</a:t>
            </a:r>
          </a:p>
          <a:p>
            <a:r>
              <a:rPr lang="en-US" dirty="0"/>
              <a:t>Level 3</a:t>
            </a:r>
            <a:br>
              <a:rPr lang="en-US" dirty="0"/>
            </a:br>
            <a:r>
              <a:rPr lang="en-US" dirty="0"/>
              <a:t>Keyboard events, XPath, load and store.</a:t>
            </a:r>
          </a:p>
          <a:p>
            <a:r>
              <a:rPr lang="en-US" dirty="0"/>
              <a:t>Level 4</a:t>
            </a:r>
            <a:br>
              <a:rPr lang="en-US" dirty="0"/>
            </a:br>
            <a:r>
              <a:rPr lang="en-US" dirty="0"/>
              <a:t>Being developed 2013-2015, transition to a living standard.</a:t>
            </a:r>
          </a:p>
          <a:p>
            <a:pPr marL="0" indent="0">
              <a:buNone/>
            </a:pPr>
            <a:r>
              <a:rPr lang="en-US" dirty="0"/>
              <a:t>Browsers support entire level 1 and most of 2 and 3.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8401C1-3116-C3E9-0E94-BDDFB11B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189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FF20E-F3CF-9DFE-6FBD-AEF21198E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Mostly node traversing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107A79-1C93-5EAE-F494-CE703E55B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Node.firstChild</a:t>
            </a:r>
            <a:r>
              <a:rPr lang="en-US" dirty="0"/>
              <a:t>, </a:t>
            </a:r>
            <a:r>
              <a:rPr lang="en-US" dirty="0" err="1"/>
              <a:t>Node.lastChild</a:t>
            </a:r>
            <a:endParaRPr lang="en-US" dirty="0"/>
          </a:p>
          <a:p>
            <a:r>
              <a:rPr lang="en-US" dirty="0" err="1"/>
              <a:t>Node.childNodes</a:t>
            </a:r>
            <a:endParaRPr lang="en-US" dirty="0"/>
          </a:p>
          <a:p>
            <a:r>
              <a:rPr lang="en-US" dirty="0" err="1"/>
              <a:t>Node.nextSibling</a:t>
            </a:r>
            <a:r>
              <a:rPr lang="en-US" dirty="0"/>
              <a:t>, </a:t>
            </a:r>
            <a:r>
              <a:rPr lang="en-US" dirty="0" err="1"/>
              <a:t>Node.previousSibling</a:t>
            </a:r>
            <a:endParaRPr lang="en-US" dirty="0"/>
          </a:p>
          <a:p>
            <a:r>
              <a:rPr lang="en-US" dirty="0" err="1"/>
              <a:t>Node.parentNode</a:t>
            </a:r>
            <a:r>
              <a:rPr lang="en-US" dirty="0"/>
              <a:t>, </a:t>
            </a:r>
            <a:r>
              <a:rPr lang="en-US" dirty="0" err="1"/>
              <a:t>Node.parentElement</a:t>
            </a:r>
            <a:endParaRPr lang="en-US" dirty="0"/>
          </a:p>
          <a:p>
            <a:r>
              <a:rPr lang="en-US" dirty="0" err="1"/>
              <a:t>Node.nodeName</a:t>
            </a:r>
            <a:r>
              <a:rPr lang="en-US" dirty="0"/>
              <a:t>, </a:t>
            </a:r>
            <a:r>
              <a:rPr lang="en-US" dirty="0" err="1"/>
              <a:t>Node.nodeValue</a:t>
            </a:r>
            <a:endParaRPr lang="en-US" dirty="0"/>
          </a:p>
          <a:p>
            <a:r>
              <a:rPr lang="en-US" dirty="0" err="1"/>
              <a:t>Node.attributes</a:t>
            </a:r>
            <a:r>
              <a:rPr lang="en-US" dirty="0"/>
              <a:t> 					– relevant for elements only</a:t>
            </a:r>
          </a:p>
          <a:p>
            <a:endParaRPr lang="en-US" dirty="0"/>
          </a:p>
          <a:p>
            <a:r>
              <a:rPr lang="en-US" dirty="0" err="1"/>
              <a:t>Document.documentElement</a:t>
            </a:r>
            <a:r>
              <a:rPr lang="en-US" dirty="0"/>
              <a:t> 				– return document's root element</a:t>
            </a:r>
          </a:p>
          <a:p>
            <a:r>
              <a:rPr lang="en-US" dirty="0" err="1"/>
              <a:t>Document.getElementsByTagName</a:t>
            </a:r>
            <a:r>
              <a:rPr lang="en-US" dirty="0"/>
              <a:t>(</a:t>
            </a:r>
            <a:r>
              <a:rPr lang="en-US" dirty="0" err="1"/>
              <a:t>tagName</a:t>
            </a:r>
            <a:r>
              <a:rPr lang="en-US" dirty="0"/>
              <a:t>)</a:t>
            </a:r>
          </a:p>
          <a:p>
            <a:r>
              <a:rPr lang="en-US" dirty="0" err="1"/>
              <a:t>Document.getElementById</a:t>
            </a:r>
            <a:r>
              <a:rPr lang="en-US" dirty="0"/>
              <a:t>(id)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AC1C7-14A4-2F98-2A73-494A18173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8152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2FB3-F0E7-8E60-F662-91E0E5F4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Mostly content manipulation 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70D1-7504-A892-1875-17AB8105E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Node.appendChild</a:t>
            </a:r>
            <a:r>
              <a:rPr lang="en-US" dirty="0"/>
              <a:t>(), </a:t>
            </a:r>
            <a:r>
              <a:rPr lang="en-US" dirty="0" err="1"/>
              <a:t>Node.insertBefore</a:t>
            </a:r>
            <a:r>
              <a:rPr lang="en-US" dirty="0"/>
              <a:t>()</a:t>
            </a:r>
          </a:p>
          <a:p>
            <a:r>
              <a:rPr lang="en-US" dirty="0" err="1"/>
              <a:t>Node.replaceChild</a:t>
            </a:r>
            <a:r>
              <a:rPr lang="en-US" dirty="0"/>
              <a:t>(), </a:t>
            </a:r>
            <a:r>
              <a:rPr lang="en-US" dirty="0" err="1"/>
              <a:t>Node.removeChild</a:t>
            </a:r>
            <a:r>
              <a:rPr lang="en-US" dirty="0"/>
              <a:t>()</a:t>
            </a:r>
          </a:p>
          <a:p>
            <a:r>
              <a:rPr lang="en-US" dirty="0" err="1"/>
              <a:t>Node.cloneNode</a:t>
            </a:r>
            <a:r>
              <a:rPr lang="en-US" dirty="0"/>
              <a:t>()</a:t>
            </a:r>
          </a:p>
          <a:p>
            <a:r>
              <a:rPr lang="en-US" dirty="0" err="1"/>
              <a:t>Node.innerHTML</a:t>
            </a:r>
            <a:r>
              <a:rPr lang="en-US" dirty="0"/>
              <a:t>, </a:t>
            </a:r>
            <a:r>
              <a:rPr lang="en-US" dirty="0" err="1"/>
              <a:t>Node.outerHTML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Element.getAttribute</a:t>
            </a:r>
            <a:r>
              <a:rPr lang="en-US" dirty="0"/>
              <a:t>(), </a:t>
            </a:r>
            <a:r>
              <a:rPr lang="en-US" dirty="0" err="1"/>
              <a:t>Element.setAttribute</a:t>
            </a:r>
            <a:r>
              <a:rPr lang="en-US" dirty="0"/>
              <a:t>()</a:t>
            </a:r>
          </a:p>
          <a:p>
            <a:r>
              <a:rPr lang="en-US" dirty="0" err="1"/>
              <a:t>Element.removeAttribute</a:t>
            </a:r>
            <a:r>
              <a:rPr lang="en-US" dirty="0"/>
              <a:t>()</a:t>
            </a:r>
          </a:p>
          <a:p>
            <a:endParaRPr lang="en-US" dirty="0"/>
          </a:p>
          <a:p>
            <a:r>
              <a:rPr lang="en-US" dirty="0" err="1"/>
              <a:t>Document.createElement</a:t>
            </a:r>
            <a:r>
              <a:rPr lang="en-US" dirty="0"/>
              <a:t>()</a:t>
            </a:r>
          </a:p>
          <a:p>
            <a:r>
              <a:rPr lang="en-US" dirty="0" err="1"/>
              <a:t>Document.evaluate</a:t>
            </a:r>
            <a:r>
              <a:rPr lang="en-US" dirty="0"/>
              <a:t>(</a:t>
            </a:r>
            <a:r>
              <a:rPr lang="en-US" dirty="0" err="1"/>
              <a:t>xpath</a:t>
            </a:r>
            <a:r>
              <a:rPr lang="en-US" dirty="0"/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76FDA2-5768-68B0-0AB7-EB60746F3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52514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F5B72-6C5C-FC3D-0333-920C69EAE8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F71492-B801-B4D1-7E30-3D4952E6DB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4974D-526D-87FC-FA38-E2E16E0D527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HTML manipulation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34824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0EFEF-A963-BDF4-2910-DE74340EB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Cascading Style Sheets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FE998A-8326-48C6-6057-AA7E16558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HTMLElement.style</a:t>
            </a:r>
            <a:endParaRPr lang="en-US" dirty="0"/>
          </a:p>
          <a:p>
            <a:r>
              <a:rPr lang="en-US" dirty="0"/>
              <a:t>Represent CSS properties in style attribute</a:t>
            </a:r>
          </a:p>
          <a:p>
            <a:r>
              <a:rPr lang="en-US" dirty="0"/>
              <a:t>Property names in model corresponds to names in CSS. </a:t>
            </a:r>
            <a:br>
              <a:rPr lang="en-US" dirty="0"/>
            </a:br>
            <a:r>
              <a:rPr lang="en-US" dirty="0"/>
              <a:t>Dashes are removed and following words are capitalized.</a:t>
            </a:r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 err="1"/>
              <a:t>Element.className</a:t>
            </a:r>
            <a:r>
              <a:rPr lang="en-US" dirty="0"/>
              <a:t>, </a:t>
            </a:r>
            <a:r>
              <a:rPr lang="en-US" dirty="0" err="1"/>
              <a:t>Element.classList</a:t>
            </a:r>
            <a:endParaRPr lang="en-US" dirty="0"/>
          </a:p>
          <a:p>
            <a:r>
              <a:rPr lang="en-US" dirty="0" err="1"/>
              <a:t>Document.styleSheets</a:t>
            </a:r>
            <a:r>
              <a:rPr lang="en-US" dirty="0"/>
              <a:t>[].</a:t>
            </a:r>
            <a:r>
              <a:rPr lang="en-US" dirty="0" err="1"/>
              <a:t>cssRules</a:t>
            </a:r>
            <a:r>
              <a:rPr lang="en-US" dirty="0"/>
              <a:t>[]</a:t>
            </a:r>
          </a:p>
          <a:p>
            <a:pPr lvl="1"/>
            <a:r>
              <a:rPr lang="en-US" dirty="0"/>
              <a:t>.</a:t>
            </a:r>
            <a:r>
              <a:rPr lang="en-US" dirty="0" err="1"/>
              <a:t>selectorText</a:t>
            </a:r>
            <a:r>
              <a:rPr lang="en-US" dirty="0"/>
              <a:t> 	– String with CSS selector</a:t>
            </a:r>
          </a:p>
          <a:p>
            <a:pPr lvl="1"/>
            <a:r>
              <a:rPr lang="en-US" dirty="0"/>
              <a:t>.style 		– Same as </a:t>
            </a:r>
            <a:r>
              <a:rPr lang="en-US" dirty="0" err="1"/>
              <a:t>Element.style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42583-12C7-AE78-3C9C-2A406FFEB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26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41FA90-C45C-37B5-809C-95A2F0592469}"/>
              </a:ext>
            </a:extLst>
          </p:cNvPr>
          <p:cNvSpPr/>
          <p:nvPr/>
        </p:nvSpPr>
        <p:spPr>
          <a:xfrm>
            <a:off x="359551" y="2960948"/>
            <a:ext cx="8760785" cy="68407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element = 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document.getElementById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("headline");</a:t>
            </a:r>
          </a:p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element.style.backgroundColor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"#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ffeecc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";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background-color</a:t>
            </a:r>
          </a:p>
        </p:txBody>
      </p:sp>
      <p:sp>
        <p:nvSpPr>
          <p:cNvPr id="6" name="Zaoblený obdélníkový popisek 6">
            <a:extLst>
              <a:ext uri="{FF2B5EF4-FFF2-40B4-BE49-F238E27FC236}">
                <a16:creationId xmlns:a16="http://schemas.microsoft.com/office/drawing/2014/main" id="{7BF46897-7ADC-53DD-FA3E-6B93E21F2008}"/>
              </a:ext>
            </a:extLst>
          </p:cNvPr>
          <p:cNvSpPr/>
          <p:nvPr/>
        </p:nvSpPr>
        <p:spPr>
          <a:xfrm>
            <a:off x="623392" y="3789040"/>
            <a:ext cx="3816424" cy="451761"/>
          </a:xfrm>
          <a:prstGeom prst="wedgeRoundRectCallout">
            <a:avLst>
              <a:gd name="adj1" fmla="val -28756"/>
              <a:gd name="adj2" fmla="val 8396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Access to "class" attribute as a string.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Zaoblený obdélníkový popisek 6">
            <a:extLst>
              <a:ext uri="{FF2B5EF4-FFF2-40B4-BE49-F238E27FC236}">
                <a16:creationId xmlns:a16="http://schemas.microsoft.com/office/drawing/2014/main" id="{2E04B2AA-F1B8-92C6-7870-7C6636CCC56F}"/>
              </a:ext>
            </a:extLst>
          </p:cNvPr>
          <p:cNvSpPr/>
          <p:nvPr/>
        </p:nvSpPr>
        <p:spPr>
          <a:xfrm>
            <a:off x="5087888" y="3967652"/>
            <a:ext cx="3816424" cy="451761"/>
          </a:xfrm>
          <a:prstGeom prst="wedgeRoundRectCallout">
            <a:avLst>
              <a:gd name="adj1" fmla="val -57153"/>
              <a:gd name="adj2" fmla="val 8146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Functionality: add, remove, toggle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1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545BE-1785-31A8-441A-E942A5EF5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B18C66-8403-2F56-17CE-4421FE1D30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99606-13F1-D987-038A-0A6F835E57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CSS manipulation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52893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65D2-B033-E7E1-FDE4-0F8D3ABE6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F06534-5F4A-771D-1CDE-36B63C640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76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Top-level scripts are executed immediately, other code can be attached to various events.</a:t>
            </a:r>
            <a:br>
              <a:rPr lang="en-US" dirty="0"/>
            </a:br>
            <a:r>
              <a:rPr lang="en-US" dirty="0"/>
              <a:t>There is an event loop. All is executed by a single thread.</a:t>
            </a:r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A0609-8ED0-014B-7403-6BF10DAE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28</a:t>
            </a:fld>
            <a:endParaRPr lang="cs-CZ"/>
          </a:p>
        </p:txBody>
      </p:sp>
      <p:grpSp>
        <p:nvGrpSpPr>
          <p:cNvPr id="5" name="Skupina 10">
            <a:extLst>
              <a:ext uri="{FF2B5EF4-FFF2-40B4-BE49-F238E27FC236}">
                <a16:creationId xmlns:a16="http://schemas.microsoft.com/office/drawing/2014/main" id="{F50962B1-370E-BB47-38BD-D61A7E329611}"/>
              </a:ext>
            </a:extLst>
          </p:cNvPr>
          <p:cNvGrpSpPr/>
          <p:nvPr/>
        </p:nvGrpSpPr>
        <p:grpSpPr>
          <a:xfrm>
            <a:off x="6163928" y="4506626"/>
            <a:ext cx="1876288" cy="667817"/>
            <a:chOff x="3311860" y="4217803"/>
            <a:chExt cx="1876288" cy="667817"/>
          </a:xfrm>
        </p:grpSpPr>
        <p:grpSp>
          <p:nvGrpSpPr>
            <p:cNvPr id="6" name="Skupina 14">
              <a:extLst>
                <a:ext uri="{FF2B5EF4-FFF2-40B4-BE49-F238E27FC236}">
                  <a16:creationId xmlns:a16="http://schemas.microsoft.com/office/drawing/2014/main" id="{C2254717-B047-2A96-CC22-FDFD4AA8D3AA}"/>
                </a:ext>
              </a:extLst>
            </p:cNvPr>
            <p:cNvGrpSpPr/>
            <p:nvPr/>
          </p:nvGrpSpPr>
          <p:grpSpPr>
            <a:xfrm>
              <a:off x="3311860" y="4525580"/>
              <a:ext cx="1876288" cy="360040"/>
              <a:chOff x="2915816" y="4547840"/>
              <a:chExt cx="1876288" cy="360040"/>
            </a:xfrm>
          </p:grpSpPr>
          <p:sp>
            <p:nvSpPr>
              <p:cNvPr id="8" name="Obdélník 6">
                <a:extLst>
                  <a:ext uri="{FF2B5EF4-FFF2-40B4-BE49-F238E27FC236}">
                    <a16:creationId xmlns:a16="http://schemas.microsoft.com/office/drawing/2014/main" id="{79E159E2-8A00-5E5A-5F59-4C57F5BD57E8}"/>
                  </a:ext>
                </a:extLst>
              </p:cNvPr>
              <p:cNvSpPr/>
              <p:nvPr/>
            </p:nvSpPr>
            <p:spPr>
              <a:xfrm>
                <a:off x="3131840" y="4547840"/>
                <a:ext cx="360040" cy="360040"/>
              </a:xfrm>
              <a:prstGeom prst="rect">
                <a:avLst/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Obdélník 7">
                <a:extLst>
                  <a:ext uri="{FF2B5EF4-FFF2-40B4-BE49-F238E27FC236}">
                    <a16:creationId xmlns:a16="http://schemas.microsoft.com/office/drawing/2014/main" id="{2BDD782A-0473-AE8A-DA20-C6E5A2980EC3}"/>
                  </a:ext>
                </a:extLst>
              </p:cNvPr>
              <p:cNvSpPr/>
              <p:nvPr/>
            </p:nvSpPr>
            <p:spPr>
              <a:xfrm>
                <a:off x="3472148" y="4547840"/>
                <a:ext cx="360040" cy="360040"/>
              </a:xfrm>
              <a:prstGeom prst="rect">
                <a:avLst/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0" name="Obdélník 8">
                <a:extLst>
                  <a:ext uri="{FF2B5EF4-FFF2-40B4-BE49-F238E27FC236}">
                    <a16:creationId xmlns:a16="http://schemas.microsoft.com/office/drawing/2014/main" id="{170A36AF-F858-D1F1-FFB5-DAC0E9E21AA4}"/>
                  </a:ext>
                </a:extLst>
              </p:cNvPr>
              <p:cNvSpPr/>
              <p:nvPr/>
            </p:nvSpPr>
            <p:spPr>
              <a:xfrm>
                <a:off x="3832188" y="4547840"/>
                <a:ext cx="360040" cy="360040"/>
              </a:xfrm>
              <a:prstGeom prst="rect">
                <a:avLst/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1" name="Obdélník 9">
                <a:extLst>
                  <a:ext uri="{FF2B5EF4-FFF2-40B4-BE49-F238E27FC236}">
                    <a16:creationId xmlns:a16="http://schemas.microsoft.com/office/drawing/2014/main" id="{6747E667-3EBD-C88A-E1C0-B2F31DDED1A5}"/>
                  </a:ext>
                </a:extLst>
              </p:cNvPr>
              <p:cNvSpPr/>
              <p:nvPr/>
            </p:nvSpPr>
            <p:spPr>
              <a:xfrm>
                <a:off x="4192228" y="4547840"/>
                <a:ext cx="360040" cy="360040"/>
              </a:xfrm>
              <a:prstGeom prst="rect">
                <a:avLst/>
              </a:prstGeom>
              <a:noFill/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12" name="Přímá spojnice 11">
                <a:extLst>
                  <a:ext uri="{FF2B5EF4-FFF2-40B4-BE49-F238E27FC236}">
                    <a16:creationId xmlns:a16="http://schemas.microsoft.com/office/drawing/2014/main" id="{77D3DCCE-7569-7172-18ED-19A79580E8C0}"/>
                  </a:ext>
                </a:extLst>
              </p:cNvPr>
              <p:cNvCxnSpPr/>
              <p:nvPr/>
            </p:nvCxnSpPr>
            <p:spPr>
              <a:xfrm>
                <a:off x="2915816" y="4547840"/>
                <a:ext cx="1872208" cy="0"/>
              </a:xfrm>
              <a:prstGeom prst="line">
                <a:avLst/>
              </a:prstGeom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</p:cxnSp>
          <p:cxnSp>
            <p:nvCxnSpPr>
              <p:cNvPr id="13" name="Přímá spojnice 13">
                <a:extLst>
                  <a:ext uri="{FF2B5EF4-FFF2-40B4-BE49-F238E27FC236}">
                    <a16:creationId xmlns:a16="http://schemas.microsoft.com/office/drawing/2014/main" id="{BCD2FD07-83C2-E879-A33D-07EDCB94B089}"/>
                  </a:ext>
                </a:extLst>
              </p:cNvPr>
              <p:cNvCxnSpPr/>
              <p:nvPr/>
            </p:nvCxnSpPr>
            <p:spPr>
              <a:xfrm>
                <a:off x="2919896" y="4907880"/>
                <a:ext cx="1872208" cy="0"/>
              </a:xfrm>
              <a:prstGeom prst="line">
                <a:avLst/>
              </a:prstGeom>
              <a:ln w="9525" cap="flat" cmpd="sng" algn="ctr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6"/>
              </a:fontRef>
            </p:style>
          </p:cxnSp>
        </p:grpSp>
        <p:sp>
          <p:nvSpPr>
            <p:cNvPr id="7" name="TextovéPole 15">
              <a:extLst>
                <a:ext uri="{FF2B5EF4-FFF2-40B4-BE49-F238E27FC236}">
                  <a16:creationId xmlns:a16="http://schemas.microsoft.com/office/drawing/2014/main" id="{876EA120-548E-B20D-0424-44C0C72F94CC}"/>
                </a:ext>
              </a:extLst>
            </p:cNvPr>
            <p:cNvSpPr txBox="1"/>
            <p:nvPr/>
          </p:nvSpPr>
          <p:spPr>
            <a:xfrm>
              <a:off x="3615491" y="4217803"/>
              <a:ext cx="1273105" cy="307777"/>
            </a:xfrm>
            <a:prstGeom prst="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sz="1400" dirty="0"/>
                <a:t>Event Queue</a:t>
              </a:r>
              <a:endParaRPr lang="cs-CZ" sz="1400" dirty="0"/>
            </a:p>
          </p:txBody>
        </p:sp>
      </p:grpSp>
      <p:sp>
        <p:nvSpPr>
          <p:cNvPr id="14" name="Zaoblený obdélník 16">
            <a:extLst>
              <a:ext uri="{FF2B5EF4-FFF2-40B4-BE49-F238E27FC236}">
                <a16:creationId xmlns:a16="http://schemas.microsoft.com/office/drawing/2014/main" id="{6285A323-C23F-EB33-438F-84409BFD3834}"/>
              </a:ext>
            </a:extLst>
          </p:cNvPr>
          <p:cNvSpPr/>
          <p:nvPr/>
        </p:nvSpPr>
        <p:spPr>
          <a:xfrm>
            <a:off x="3611724" y="3748094"/>
            <a:ext cx="1656184" cy="4320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Mouse Moved</a:t>
            </a:r>
            <a:endParaRPr lang="cs-CZ" sz="1400" dirty="0"/>
          </a:p>
        </p:txBody>
      </p:sp>
      <p:sp>
        <p:nvSpPr>
          <p:cNvPr id="15" name="Zaoblený obdélník 17">
            <a:extLst>
              <a:ext uri="{FF2B5EF4-FFF2-40B4-BE49-F238E27FC236}">
                <a16:creationId xmlns:a16="http://schemas.microsoft.com/office/drawing/2014/main" id="{292E8469-A117-89B8-D1C0-88DB80A18ED2}"/>
              </a:ext>
            </a:extLst>
          </p:cNvPr>
          <p:cNvSpPr/>
          <p:nvPr/>
        </p:nvSpPr>
        <p:spPr>
          <a:xfrm>
            <a:off x="4135822" y="4409262"/>
            <a:ext cx="1656184" cy="4320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User Clicked</a:t>
            </a:r>
            <a:endParaRPr lang="cs-CZ" sz="1400" dirty="0"/>
          </a:p>
        </p:txBody>
      </p:sp>
      <p:sp>
        <p:nvSpPr>
          <p:cNvPr id="16" name="Zaoblený obdélník 18">
            <a:extLst>
              <a:ext uri="{FF2B5EF4-FFF2-40B4-BE49-F238E27FC236}">
                <a16:creationId xmlns:a16="http://schemas.microsoft.com/office/drawing/2014/main" id="{8E6FFCC9-3B9F-EF74-9107-798F1464C4D8}"/>
              </a:ext>
            </a:extLst>
          </p:cNvPr>
          <p:cNvSpPr/>
          <p:nvPr/>
        </p:nvSpPr>
        <p:spPr>
          <a:xfrm>
            <a:off x="3683732" y="5024694"/>
            <a:ext cx="1800200" cy="4320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Loading Finished</a:t>
            </a:r>
            <a:endParaRPr lang="cs-CZ" sz="1400" dirty="0"/>
          </a:p>
        </p:txBody>
      </p:sp>
      <p:sp>
        <p:nvSpPr>
          <p:cNvPr id="17" name="Zaoblený obdélník 19">
            <a:extLst>
              <a:ext uri="{FF2B5EF4-FFF2-40B4-BE49-F238E27FC236}">
                <a16:creationId xmlns:a16="http://schemas.microsoft.com/office/drawing/2014/main" id="{F8AABD7E-5F08-C53E-153E-71C090A8D551}"/>
              </a:ext>
            </a:extLst>
          </p:cNvPr>
          <p:cNvSpPr/>
          <p:nvPr/>
        </p:nvSpPr>
        <p:spPr>
          <a:xfrm>
            <a:off x="4511824" y="5730762"/>
            <a:ext cx="1800200" cy="432048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Window Resized</a:t>
            </a:r>
            <a:endParaRPr lang="cs-CZ" sz="1400" dirty="0"/>
          </a:p>
        </p:txBody>
      </p:sp>
      <p:cxnSp>
        <p:nvCxnSpPr>
          <p:cNvPr id="18" name="Přímá spojnice se šipkou 21">
            <a:extLst>
              <a:ext uri="{FF2B5EF4-FFF2-40B4-BE49-F238E27FC236}">
                <a16:creationId xmlns:a16="http://schemas.microsoft.com/office/drawing/2014/main" id="{850A8A9C-9B73-2FCA-C0D9-543BF491377D}"/>
              </a:ext>
            </a:extLst>
          </p:cNvPr>
          <p:cNvCxnSpPr/>
          <p:nvPr/>
        </p:nvCxnSpPr>
        <p:spPr>
          <a:xfrm>
            <a:off x="5267908" y="3964119"/>
            <a:ext cx="1044116" cy="726667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22">
            <a:extLst>
              <a:ext uri="{FF2B5EF4-FFF2-40B4-BE49-F238E27FC236}">
                <a16:creationId xmlns:a16="http://schemas.microsoft.com/office/drawing/2014/main" id="{ECA3DE81-D7F5-C685-A391-066E6E7D1B63}"/>
              </a:ext>
            </a:extLst>
          </p:cNvPr>
          <p:cNvCxnSpPr/>
          <p:nvPr/>
        </p:nvCxnSpPr>
        <p:spPr>
          <a:xfrm>
            <a:off x="5792007" y="4625286"/>
            <a:ext cx="468489" cy="27493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26">
            <a:extLst>
              <a:ext uri="{FF2B5EF4-FFF2-40B4-BE49-F238E27FC236}">
                <a16:creationId xmlns:a16="http://schemas.microsoft.com/office/drawing/2014/main" id="{CA498FF2-2565-D6BF-3128-06E6EE5A4443}"/>
              </a:ext>
            </a:extLst>
          </p:cNvPr>
          <p:cNvCxnSpPr/>
          <p:nvPr/>
        </p:nvCxnSpPr>
        <p:spPr>
          <a:xfrm flipV="1">
            <a:off x="5483933" y="5024694"/>
            <a:ext cx="776563" cy="21958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31">
            <a:extLst>
              <a:ext uri="{FF2B5EF4-FFF2-40B4-BE49-F238E27FC236}">
                <a16:creationId xmlns:a16="http://schemas.microsoft.com/office/drawing/2014/main" id="{B7BC3C28-9A91-DA0A-7F1B-A6DCF7DC1974}"/>
              </a:ext>
            </a:extLst>
          </p:cNvPr>
          <p:cNvCxnSpPr/>
          <p:nvPr/>
        </p:nvCxnSpPr>
        <p:spPr>
          <a:xfrm flipV="1">
            <a:off x="5483932" y="5244274"/>
            <a:ext cx="828092" cy="486488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bdélník 34">
            <a:extLst>
              <a:ext uri="{FF2B5EF4-FFF2-40B4-BE49-F238E27FC236}">
                <a16:creationId xmlns:a16="http://schemas.microsoft.com/office/drawing/2014/main" id="{8667FE2B-CF0B-2F69-6AE5-F9BF249F002D}"/>
              </a:ext>
            </a:extLst>
          </p:cNvPr>
          <p:cNvSpPr/>
          <p:nvPr/>
        </p:nvSpPr>
        <p:spPr>
          <a:xfrm>
            <a:off x="8531304" y="4648905"/>
            <a:ext cx="1237104" cy="72008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Dispatcher</a:t>
            </a:r>
            <a:endParaRPr lang="cs-CZ" sz="1400" dirty="0"/>
          </a:p>
        </p:txBody>
      </p:sp>
      <p:cxnSp>
        <p:nvCxnSpPr>
          <p:cNvPr id="23" name="Přímá spojnice se šipkou 35">
            <a:extLst>
              <a:ext uri="{FF2B5EF4-FFF2-40B4-BE49-F238E27FC236}">
                <a16:creationId xmlns:a16="http://schemas.microsoft.com/office/drawing/2014/main" id="{2D870503-1692-E346-6705-2887975BB70B}"/>
              </a:ext>
            </a:extLst>
          </p:cNvPr>
          <p:cNvCxnSpPr>
            <a:cxnSpLocks/>
          </p:cNvCxnSpPr>
          <p:nvPr/>
        </p:nvCxnSpPr>
        <p:spPr>
          <a:xfrm>
            <a:off x="7930808" y="5005134"/>
            <a:ext cx="613464" cy="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Skupina 48">
            <a:extLst>
              <a:ext uri="{FF2B5EF4-FFF2-40B4-BE49-F238E27FC236}">
                <a16:creationId xmlns:a16="http://schemas.microsoft.com/office/drawing/2014/main" id="{81B8D30A-C9F9-0040-5009-4722C4D3AB97}"/>
              </a:ext>
            </a:extLst>
          </p:cNvPr>
          <p:cNvGrpSpPr/>
          <p:nvPr/>
        </p:nvGrpSpPr>
        <p:grpSpPr>
          <a:xfrm>
            <a:off x="9960041" y="3485836"/>
            <a:ext cx="1800200" cy="2820990"/>
            <a:chOff x="7092280" y="3200298"/>
            <a:chExt cx="1800200" cy="2820990"/>
          </a:xfrm>
        </p:grpSpPr>
        <p:sp>
          <p:nvSpPr>
            <p:cNvPr id="25" name="Rovnoramenný trojúhelník 38">
              <a:extLst>
                <a:ext uri="{FF2B5EF4-FFF2-40B4-BE49-F238E27FC236}">
                  <a16:creationId xmlns:a16="http://schemas.microsoft.com/office/drawing/2014/main" id="{1ED13354-A682-1629-7D23-65B8C2368714}"/>
                </a:ext>
              </a:extLst>
            </p:cNvPr>
            <p:cNvSpPr/>
            <p:nvPr/>
          </p:nvSpPr>
          <p:spPr>
            <a:xfrm>
              <a:off x="7092280" y="3200298"/>
              <a:ext cx="1800200" cy="2486724"/>
            </a:xfrm>
            <a:prstGeom prst="triangle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TextovéPole 39">
              <a:extLst>
                <a:ext uri="{FF2B5EF4-FFF2-40B4-BE49-F238E27FC236}">
                  <a16:creationId xmlns:a16="http://schemas.microsoft.com/office/drawing/2014/main" id="{CAB33102-9D90-568E-E922-7E2C90BE6AC9}"/>
                </a:ext>
              </a:extLst>
            </p:cNvPr>
            <p:cNvSpPr txBox="1"/>
            <p:nvPr/>
          </p:nvSpPr>
          <p:spPr>
            <a:xfrm>
              <a:off x="7464831" y="5713511"/>
              <a:ext cx="1055097" cy="307777"/>
            </a:xfrm>
            <a:prstGeom prst="rect">
              <a:avLst/>
            </a:prstGeom>
            <a:solidFill>
              <a:schemeClr val="dk1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r>
                <a:rPr lang="en-US" sz="1400" dirty="0"/>
                <a:t>DOM Tree</a:t>
              </a:r>
              <a:endParaRPr lang="cs-CZ" sz="1400" dirty="0"/>
            </a:p>
          </p:txBody>
        </p:sp>
      </p:grpSp>
      <p:sp>
        <p:nvSpPr>
          <p:cNvPr id="27" name="Ovál 40">
            <a:extLst>
              <a:ext uri="{FF2B5EF4-FFF2-40B4-BE49-F238E27FC236}">
                <a16:creationId xmlns:a16="http://schemas.microsoft.com/office/drawing/2014/main" id="{1479F873-EAD5-BB75-5D52-E5927EE49A32}"/>
              </a:ext>
            </a:extLst>
          </p:cNvPr>
          <p:cNvSpPr/>
          <p:nvPr/>
        </p:nvSpPr>
        <p:spPr>
          <a:xfrm>
            <a:off x="10536105" y="5453962"/>
            <a:ext cx="144016" cy="13278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8" name="Přímá spojnice se šipkou 41">
            <a:extLst>
              <a:ext uri="{FF2B5EF4-FFF2-40B4-BE49-F238E27FC236}">
                <a16:creationId xmlns:a16="http://schemas.microsoft.com/office/drawing/2014/main" id="{DCB44E39-2FD3-EE5F-A131-F24E4A26A1C5}"/>
              </a:ext>
            </a:extLst>
          </p:cNvPr>
          <p:cNvCxnSpPr>
            <a:stCxn id="22" idx="3"/>
            <a:endCxn id="27" idx="1"/>
          </p:cNvCxnSpPr>
          <p:nvPr/>
        </p:nvCxnSpPr>
        <p:spPr>
          <a:xfrm>
            <a:off x="9768408" y="5008945"/>
            <a:ext cx="788788" cy="464463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43">
            <a:extLst>
              <a:ext uri="{FF2B5EF4-FFF2-40B4-BE49-F238E27FC236}">
                <a16:creationId xmlns:a16="http://schemas.microsoft.com/office/drawing/2014/main" id="{A193759B-4FB6-D921-86FC-459A0D14FE88}"/>
              </a:ext>
            </a:extLst>
          </p:cNvPr>
          <p:cNvSpPr txBox="1"/>
          <p:nvPr/>
        </p:nvSpPr>
        <p:spPr>
          <a:xfrm>
            <a:off x="10662255" y="5389430"/>
            <a:ext cx="7505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Target</a:t>
            </a:r>
            <a:endParaRPr lang="cs-CZ" sz="1400" dirty="0"/>
          </a:p>
        </p:txBody>
      </p:sp>
      <p:sp>
        <p:nvSpPr>
          <p:cNvPr id="30" name="Volný tvar 44">
            <a:extLst>
              <a:ext uri="{FF2B5EF4-FFF2-40B4-BE49-F238E27FC236}">
                <a16:creationId xmlns:a16="http://schemas.microsoft.com/office/drawing/2014/main" id="{F138359D-9DEA-8B69-ED47-687683BFEF27}"/>
              </a:ext>
            </a:extLst>
          </p:cNvPr>
          <p:cNvSpPr/>
          <p:nvPr/>
        </p:nvSpPr>
        <p:spPr>
          <a:xfrm>
            <a:off x="10538114" y="3714538"/>
            <a:ext cx="503583" cy="1729740"/>
          </a:xfrm>
          <a:custGeom>
            <a:avLst/>
            <a:gdLst>
              <a:gd name="connsiteX0" fmla="*/ 65582 w 497598"/>
              <a:gd name="connsiteY0" fmla="*/ 1935480 h 1935480"/>
              <a:gd name="connsiteX1" fmla="*/ 35102 w 497598"/>
              <a:gd name="connsiteY1" fmla="*/ 1554480 h 1935480"/>
              <a:gd name="connsiteX2" fmla="*/ 492302 w 497598"/>
              <a:gd name="connsiteY2" fmla="*/ 1257300 h 1935480"/>
              <a:gd name="connsiteX3" fmla="*/ 286562 w 497598"/>
              <a:gd name="connsiteY3" fmla="*/ 807720 h 1935480"/>
              <a:gd name="connsiteX4" fmla="*/ 324662 w 497598"/>
              <a:gd name="connsiteY4" fmla="*/ 0 h 1935480"/>
              <a:gd name="connsiteX0" fmla="*/ 56327 w 503583"/>
              <a:gd name="connsiteY0" fmla="*/ 1920240 h 1920240"/>
              <a:gd name="connsiteX1" fmla="*/ 41087 w 503583"/>
              <a:gd name="connsiteY1" fmla="*/ 1554480 h 1920240"/>
              <a:gd name="connsiteX2" fmla="*/ 498287 w 503583"/>
              <a:gd name="connsiteY2" fmla="*/ 1257300 h 1920240"/>
              <a:gd name="connsiteX3" fmla="*/ 292547 w 503583"/>
              <a:gd name="connsiteY3" fmla="*/ 807720 h 1920240"/>
              <a:gd name="connsiteX4" fmla="*/ 330647 w 503583"/>
              <a:gd name="connsiteY4" fmla="*/ 0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3583" h="1920240">
                <a:moveTo>
                  <a:pt x="56327" y="1920240"/>
                </a:moveTo>
                <a:cubicBezTo>
                  <a:pt x="5527" y="1786255"/>
                  <a:pt x="-32573" y="1664970"/>
                  <a:pt x="41087" y="1554480"/>
                </a:cubicBezTo>
                <a:cubicBezTo>
                  <a:pt x="114747" y="1443990"/>
                  <a:pt x="456377" y="1381760"/>
                  <a:pt x="498287" y="1257300"/>
                </a:cubicBezTo>
                <a:cubicBezTo>
                  <a:pt x="540197" y="1132840"/>
                  <a:pt x="320487" y="1017270"/>
                  <a:pt x="292547" y="807720"/>
                </a:cubicBezTo>
                <a:cubicBezTo>
                  <a:pt x="264607" y="598170"/>
                  <a:pt x="297627" y="299085"/>
                  <a:pt x="330647" y="0"/>
                </a:cubicBezTo>
              </a:path>
            </a:pathLst>
          </a:custGeom>
          <a:noFill/>
          <a:ln w="38100" cmpd="sng">
            <a:solidFill>
              <a:srgbClr val="E694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1" name="Zaoblený obdélníkový popisek 45">
            <a:extLst>
              <a:ext uri="{FF2B5EF4-FFF2-40B4-BE49-F238E27FC236}">
                <a16:creationId xmlns:a16="http://schemas.microsoft.com/office/drawing/2014/main" id="{D9CD2A31-5076-6821-9AE7-11D66A453B0F}"/>
              </a:ext>
            </a:extLst>
          </p:cNvPr>
          <p:cNvSpPr/>
          <p:nvPr/>
        </p:nvSpPr>
        <p:spPr>
          <a:xfrm>
            <a:off x="6665149" y="3446106"/>
            <a:ext cx="1816472" cy="660750"/>
          </a:xfrm>
          <a:prstGeom prst="wedgeRoundRectCallout">
            <a:avLst>
              <a:gd name="adj1" fmla="val 60953"/>
              <a:gd name="adj2" fmla="val 13823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Processes one event at a time</a:t>
            </a:r>
            <a:endParaRPr lang="cs-CZ" sz="1600" dirty="0"/>
          </a:p>
        </p:txBody>
      </p:sp>
      <p:sp>
        <p:nvSpPr>
          <p:cNvPr id="32" name="Zaoblený obdélníkový popisek 46">
            <a:extLst>
              <a:ext uri="{FF2B5EF4-FFF2-40B4-BE49-F238E27FC236}">
                <a16:creationId xmlns:a16="http://schemas.microsoft.com/office/drawing/2014/main" id="{85B9E64A-11B0-CE36-93DF-6510F1D258BB}"/>
              </a:ext>
            </a:extLst>
          </p:cNvPr>
          <p:cNvSpPr/>
          <p:nvPr/>
        </p:nvSpPr>
        <p:spPr>
          <a:xfrm>
            <a:off x="6631506" y="5642185"/>
            <a:ext cx="3265460" cy="660750"/>
          </a:xfrm>
          <a:prstGeom prst="wedgeRoundRectCallout">
            <a:avLst>
              <a:gd name="adj1" fmla="val 70190"/>
              <a:gd name="adj2" fmla="val -6349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Target element is found, and the event handler is executed</a:t>
            </a:r>
            <a:endParaRPr lang="cs-CZ" sz="1600" dirty="0"/>
          </a:p>
        </p:txBody>
      </p:sp>
      <p:sp>
        <p:nvSpPr>
          <p:cNvPr id="33" name="Zaoblený obdélníkový popisek 47">
            <a:extLst>
              <a:ext uri="{FF2B5EF4-FFF2-40B4-BE49-F238E27FC236}">
                <a16:creationId xmlns:a16="http://schemas.microsoft.com/office/drawing/2014/main" id="{3CB2798A-DE2B-A017-4684-FE84E8BD1EBA}"/>
              </a:ext>
            </a:extLst>
          </p:cNvPr>
          <p:cNvSpPr/>
          <p:nvPr/>
        </p:nvSpPr>
        <p:spPr>
          <a:xfrm>
            <a:off x="8672016" y="3210482"/>
            <a:ext cx="1816472" cy="932720"/>
          </a:xfrm>
          <a:prstGeom prst="wedgeRoundRectCallout">
            <a:avLst>
              <a:gd name="adj1" fmla="val 66841"/>
              <a:gd name="adj2" fmla="val 4579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If the event is not stopped, it bubbles up</a:t>
            </a:r>
            <a:endParaRPr lang="cs-CZ" sz="1600" dirty="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6206C11-66C0-EDC6-29E0-B4BFCD93C972}"/>
              </a:ext>
            </a:extLst>
          </p:cNvPr>
          <p:cNvGrpSpPr/>
          <p:nvPr/>
        </p:nvGrpSpPr>
        <p:grpSpPr>
          <a:xfrm>
            <a:off x="10789904" y="3213434"/>
            <a:ext cx="941504" cy="307777"/>
            <a:chOff x="7922143" y="2927895"/>
            <a:chExt cx="941504" cy="307777"/>
          </a:xfrm>
        </p:grpSpPr>
        <p:sp>
          <p:nvSpPr>
            <p:cNvPr id="35" name="Ovál 40">
              <a:extLst>
                <a:ext uri="{FF2B5EF4-FFF2-40B4-BE49-F238E27FC236}">
                  <a16:creationId xmlns:a16="http://schemas.microsoft.com/office/drawing/2014/main" id="{11EE0636-451E-510E-8973-28CFBB0EB1E1}"/>
                </a:ext>
              </a:extLst>
            </p:cNvPr>
            <p:cNvSpPr/>
            <p:nvPr/>
          </p:nvSpPr>
          <p:spPr>
            <a:xfrm>
              <a:off x="7922143" y="3012673"/>
              <a:ext cx="144016" cy="132784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6" name="TextovéPole 43">
              <a:extLst>
                <a:ext uri="{FF2B5EF4-FFF2-40B4-BE49-F238E27FC236}">
                  <a16:creationId xmlns:a16="http://schemas.microsoft.com/office/drawing/2014/main" id="{EC31325E-AA8E-D76E-B0DC-C4DCF8DA620E}"/>
                </a:ext>
              </a:extLst>
            </p:cNvPr>
            <p:cNvSpPr txBox="1"/>
            <p:nvPr/>
          </p:nvSpPr>
          <p:spPr>
            <a:xfrm>
              <a:off x="8071442" y="2927895"/>
              <a:ext cx="79220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default</a:t>
              </a:r>
              <a:endParaRPr lang="cs-CZ" sz="1400" dirty="0"/>
            </a:p>
          </p:txBody>
        </p:sp>
      </p:grpSp>
      <p:sp>
        <p:nvSpPr>
          <p:cNvPr id="37" name="Zaoblený obdélníkový popisek 47">
            <a:extLst>
              <a:ext uri="{FF2B5EF4-FFF2-40B4-BE49-F238E27FC236}">
                <a16:creationId xmlns:a16="http://schemas.microsoft.com/office/drawing/2014/main" id="{6BBFD41B-E25F-C8D7-A37A-9B8844D5099B}"/>
              </a:ext>
            </a:extLst>
          </p:cNvPr>
          <p:cNvSpPr/>
          <p:nvPr/>
        </p:nvSpPr>
        <p:spPr>
          <a:xfrm>
            <a:off x="9092619" y="1796202"/>
            <a:ext cx="2764021" cy="1122636"/>
          </a:xfrm>
          <a:prstGeom prst="wedgeRoundRectCallout">
            <a:avLst>
              <a:gd name="adj1" fmla="val 14116"/>
              <a:gd name="adj2" fmla="val 8142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Some events (e.g., clicking on a hyperlink) may have default actions</a:t>
            </a:r>
            <a:endParaRPr lang="cs-CZ" sz="1600" dirty="0"/>
          </a:p>
        </p:txBody>
      </p:sp>
      <p:pic>
        <p:nvPicPr>
          <p:cNvPr id="38" name="Picture 2">
            <a:extLst>
              <a:ext uri="{FF2B5EF4-FFF2-40B4-BE49-F238E27FC236}">
                <a16:creationId xmlns:a16="http://schemas.microsoft.com/office/drawing/2014/main" id="{65C2E0D5-4EBF-C306-2A09-322EE26E8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449" y="3210482"/>
            <a:ext cx="2755967" cy="3122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496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2" grpId="0" animBg="1"/>
      <p:bldP spid="27" grpId="0" animBg="1"/>
      <p:bldP spid="29" grpId="0"/>
      <p:bldP spid="30" grpId="0" animBg="1"/>
      <p:bldP spid="31" grpId="0" animBg="1"/>
      <p:bldP spid="32" grpId="0" animBg="1"/>
      <p:bldP spid="33" grpId="0" animBg="1"/>
      <p:bldP spid="3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BB1C5-EE64-AF34-858D-D46034599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handling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974BA-C84B-7458-0C95-1D9F80399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Events may be handled by callback functions</a:t>
            </a:r>
          </a:p>
          <a:p>
            <a:r>
              <a:rPr lang="en-US" dirty="0"/>
              <a:t>Attached directly in HTML (only in special cases!)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By JavaScript code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endParaRPr lang="en-US" dirty="0"/>
          </a:p>
          <a:p>
            <a:r>
              <a:rPr lang="en-US" dirty="0"/>
              <a:t>Allows multiple handlers on one event.</a:t>
            </a:r>
          </a:p>
          <a:p>
            <a:r>
              <a:rPr lang="en-US" dirty="0"/>
              <a:t>Works on any DOM element (not just visual elements).</a:t>
            </a:r>
          </a:p>
          <a:p>
            <a:r>
              <a:rPr lang="en-US" dirty="0"/>
              <a:t>Allows early event capturing.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271F5C-D15A-A1C3-BD98-05D8C308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29</a:t>
            </a:fld>
            <a:endParaRPr lang="cs-CZ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E34162B-93A3-3968-B77E-D0942BD7B898}"/>
              </a:ext>
            </a:extLst>
          </p:cNvPr>
          <p:cNvSpPr/>
          <p:nvPr/>
        </p:nvSpPr>
        <p:spPr>
          <a:xfrm>
            <a:off x="407368" y="2132856"/>
            <a:ext cx="7223429" cy="39604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onclick="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js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-code-handling-the-event"&gt;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1E98CF0-727A-FA9B-82DF-2504A18A2EF7}"/>
              </a:ext>
            </a:extLst>
          </p:cNvPr>
          <p:cNvSpPr/>
          <p:nvPr/>
        </p:nvSpPr>
        <p:spPr>
          <a:xfrm>
            <a:off x="407368" y="3392996"/>
            <a:ext cx="7223429" cy="3960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myButton.onclick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(event) { ... }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1592BF-46AB-F55D-0AFF-B63EC8ADEBDC}"/>
              </a:ext>
            </a:extLst>
          </p:cNvPr>
          <p:cNvSpPr/>
          <p:nvPr/>
        </p:nvSpPr>
        <p:spPr>
          <a:xfrm>
            <a:off x="407367" y="4455114"/>
            <a:ext cx="7776865" cy="396044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myButton.addEventListener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("click", function, capture);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Zaoblený obdélníkový popisek 6">
            <a:extLst>
              <a:ext uri="{FF2B5EF4-FFF2-40B4-BE49-F238E27FC236}">
                <a16:creationId xmlns:a16="http://schemas.microsoft.com/office/drawing/2014/main" id="{46D17FED-E91A-0BDC-1369-0AE1835C91CD}"/>
              </a:ext>
            </a:extLst>
          </p:cNvPr>
          <p:cNvSpPr/>
          <p:nvPr/>
        </p:nvSpPr>
        <p:spPr>
          <a:xfrm>
            <a:off x="7799502" y="2977239"/>
            <a:ext cx="3816424" cy="451761"/>
          </a:xfrm>
          <a:prstGeom prst="wedgeRoundRectCallout">
            <a:avLst>
              <a:gd name="adj1" fmla="val -57153"/>
              <a:gd name="adj2" fmla="val 8146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 not use this.</a:t>
            </a:r>
            <a:endParaRPr lang="cs-CZ" b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6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F2355-C5F8-3BB8-24F1-3D4ADE3BC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Client-side scripting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8E9C5F-2129-22FF-F562-5663179F91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Utilizations:</a:t>
            </a:r>
          </a:p>
          <a:p>
            <a:r>
              <a:rPr lang="en-US" dirty="0"/>
              <a:t>User input processing and verification</a:t>
            </a:r>
          </a:p>
          <a:p>
            <a:r>
              <a:rPr lang="en-US" dirty="0"/>
              <a:t>Background data retrieval and synchronization</a:t>
            </a:r>
          </a:p>
          <a:p>
            <a:r>
              <a:rPr lang="en-US" dirty="0"/>
              <a:t>Generating graphics, like SVG or with the canvas element</a:t>
            </a:r>
          </a:p>
          <a:p>
            <a:r>
              <a:rPr lang="en-US" dirty="0"/>
              <a:t>Single Page Applications (SPA)</a:t>
            </a:r>
          </a:p>
          <a:p>
            <a:r>
              <a:rPr lang="en-US" dirty="0"/>
              <a:t>…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C5F2CE-DFAC-2B62-0E50-444FD126A73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Technologies:</a:t>
            </a:r>
          </a:p>
          <a:p>
            <a:r>
              <a:rPr lang="en-US" dirty="0"/>
              <a:t>JavaScript - dominating in current web applications</a:t>
            </a:r>
          </a:p>
          <a:p>
            <a:r>
              <a:rPr lang="en-US" dirty="0"/>
              <a:t>VBScript - used in MSIE in the past</a:t>
            </a:r>
          </a:p>
          <a:p>
            <a:r>
              <a:rPr lang="en-US" dirty="0"/>
              <a:t>3rd party technologies (Flash, Silverlight, …)</a:t>
            </a:r>
          </a:p>
          <a:p>
            <a:r>
              <a:rPr lang="cs-CZ" dirty="0"/>
              <a:t>Python </a:t>
            </a:r>
            <a:r>
              <a:rPr lang="en-US" dirty="0"/>
              <a:t>: </a:t>
            </a:r>
            <a:r>
              <a:rPr lang="cs-CZ" dirty="0">
                <a:hlinkClick r:id="rId2"/>
              </a:rPr>
              <a:t>https://pyscript.net/</a:t>
            </a:r>
            <a:endParaRPr lang="en-US" dirty="0"/>
          </a:p>
          <a:p>
            <a:r>
              <a:rPr lang="en-US" dirty="0"/>
              <a:t>PHP</a:t>
            </a:r>
          </a:p>
          <a:p>
            <a:r>
              <a:rPr lang="en-US" dirty="0"/>
              <a:t>...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287D86-0C7D-7571-15A3-DD450C3B1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8944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FEB7F-D852-361D-1E48-0C337891A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object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FA68E-8DBB-DF5F-0BB2-DA548850E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Event is represented by an object implementing </a:t>
            </a:r>
            <a:r>
              <a:rPr lang="en-US" dirty="0">
                <a:solidFill>
                  <a:schemeClr val="accent2"/>
                </a:solidFill>
              </a:rPr>
              <a:t>Event</a:t>
            </a:r>
            <a:r>
              <a:rPr lang="en-US" dirty="0"/>
              <a:t> interface. </a:t>
            </a:r>
            <a:br>
              <a:rPr lang="en-US" dirty="0"/>
            </a:br>
            <a:r>
              <a:rPr lang="en-US" dirty="0"/>
              <a:t>Special events may implement some other interface derived from </a:t>
            </a:r>
            <a:r>
              <a:rPr lang="en-US" dirty="0">
                <a:solidFill>
                  <a:schemeClr val="accent2"/>
                </a:solidFill>
              </a:rPr>
              <a:t>Event</a:t>
            </a:r>
            <a:r>
              <a:rPr lang="en-US" dirty="0"/>
              <a:t>, e.g., </a:t>
            </a:r>
            <a:r>
              <a:rPr lang="en-US" dirty="0" err="1">
                <a:solidFill>
                  <a:schemeClr val="accent2"/>
                </a:solidFill>
              </a:rPr>
              <a:t>MouseEvent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The object carries event information: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Event.target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2"/>
                </a:solidFill>
              </a:rPr>
              <a:t>Event.currentTarget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Event.bubbles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2"/>
                </a:solidFill>
              </a:rPr>
              <a:t>Event.cancelable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/>
              <a:t>Event specific information, e.g., mouse coordinates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The event propagation may be disrupted: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Event.preventDefault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Event.stopPropagation</a:t>
            </a:r>
            <a:r>
              <a:rPr lang="en-US" dirty="0"/>
              <a:t>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F87BA8-6393-FF9A-3AED-4DA961CDB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43062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CDBADB-13FF-A14A-EF47-2D5CF65D77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Demo</a:t>
            </a:r>
            <a:endParaRPr lang="cs-CZ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3585E3-F13A-6D65-B4D4-0B4D8F1BCA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Events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3CC92A-2CF2-A174-F22F-CDB7E109A2C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880725" y="6570663"/>
            <a:ext cx="1311275" cy="254000"/>
          </a:xfrm>
        </p:spPr>
        <p:txBody>
          <a:bodyPr/>
          <a:lstStyle/>
          <a:p>
            <a:fld id="{452BA717-4DED-4A38-BDE4-30D0F0A142DB}" type="slidenum">
              <a:rPr lang="cs-CZ" smtClean="0"/>
              <a:pPr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808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F915F-E76A-47ED-84F0-C18B5C75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 functions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1C9EE-EC47-7561-A1A4-063229B90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User interaction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window.alert</a:t>
            </a:r>
            <a:r>
              <a:rPr lang="en-US" dirty="0"/>
              <a:t>(message), </a:t>
            </a:r>
            <a:r>
              <a:rPr lang="en-US" dirty="0" err="1">
                <a:solidFill>
                  <a:schemeClr val="accent2"/>
                </a:solidFill>
              </a:rPr>
              <a:t>window.confirm</a:t>
            </a:r>
            <a:r>
              <a:rPr lang="en-US" dirty="0"/>
              <a:t>(message)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window.prompt</a:t>
            </a:r>
            <a:r>
              <a:rPr lang="en-US" dirty="0"/>
              <a:t>(message, </a:t>
            </a:r>
            <a:r>
              <a:rPr lang="en-US" dirty="0" err="1"/>
              <a:t>defaultText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Important events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window.onload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window.onresize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window.onbeforeunload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2"/>
                </a:solidFill>
              </a:rPr>
              <a:t>window.onunload</a:t>
            </a:r>
            <a:endParaRPr lang="en-US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dirty="0"/>
              <a:t>Timers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window.setTimeout</a:t>
            </a:r>
            <a:r>
              <a:rPr lang="en-US" dirty="0"/>
              <a:t>(code, </a:t>
            </a:r>
            <a:r>
              <a:rPr lang="en-US" dirty="0" err="1"/>
              <a:t>ms</a:t>
            </a:r>
            <a:r>
              <a:rPr lang="en-US" dirty="0"/>
              <a:t>), </a:t>
            </a:r>
            <a:r>
              <a:rPr lang="en-US" dirty="0" err="1">
                <a:solidFill>
                  <a:schemeClr val="accent2"/>
                </a:solidFill>
              </a:rPr>
              <a:t>window.clearTimeout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window.setInterval</a:t>
            </a:r>
            <a:r>
              <a:rPr lang="en-US" dirty="0"/>
              <a:t>(code, </a:t>
            </a:r>
            <a:r>
              <a:rPr lang="en-US" dirty="0" err="1"/>
              <a:t>ms</a:t>
            </a:r>
            <a:r>
              <a:rPr lang="en-US" dirty="0"/>
              <a:t>), , </a:t>
            </a:r>
            <a:r>
              <a:rPr lang="en-US" dirty="0" err="1">
                <a:solidFill>
                  <a:schemeClr val="accent2"/>
                </a:solidFill>
              </a:rPr>
              <a:t>window.clearInterval</a:t>
            </a:r>
            <a:r>
              <a:rPr lang="en-US" dirty="0"/>
              <a:t>()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FE43A-1932-8821-0B92-2479AD959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497463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8B30-31F3-6768-2DA8-126B7FCE8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C1984-703E-ABBF-E712-9D64F41C2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Location API to read/write value gets/sets URL in address bar.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location.host</a:t>
            </a:r>
            <a:r>
              <a:rPr lang="en-US" dirty="0"/>
              <a:t>, </a:t>
            </a:r>
            <a:r>
              <a:rPr lang="en-US" dirty="0" err="1">
                <a:solidFill>
                  <a:schemeClr val="accent2"/>
                </a:solidFill>
              </a:rPr>
              <a:t>location.pathname</a:t>
            </a:r>
            <a:r>
              <a:rPr lang="en-US" dirty="0"/>
              <a:t>, …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location.assign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), </a:t>
            </a:r>
            <a:r>
              <a:rPr lang="en-US" dirty="0" err="1">
                <a:solidFill>
                  <a:schemeClr val="accent2"/>
                </a:solidFill>
              </a:rPr>
              <a:t>location.replace</a:t>
            </a:r>
            <a:r>
              <a:rPr lang="en-US" dirty="0"/>
              <a:t>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location.reload</a:t>
            </a:r>
            <a:r>
              <a:rPr lang="en-US" dirty="0"/>
              <a:t>()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History API to manipulate the browser history of navigation.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history.length</a:t>
            </a:r>
            <a:r>
              <a:rPr lang="en-US" dirty="0">
                <a:solidFill>
                  <a:schemeClr val="tx1"/>
                </a:solidFill>
              </a:rPr>
              <a:t> -</a:t>
            </a:r>
            <a:r>
              <a:rPr lang="en-US" dirty="0"/>
              <a:t> number of items in history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history.back</a:t>
            </a:r>
            <a:r>
              <a:rPr lang="en-US" dirty="0"/>
              <a:t>(), </a:t>
            </a:r>
            <a:r>
              <a:rPr lang="en-US" dirty="0" err="1">
                <a:solidFill>
                  <a:schemeClr val="accent2"/>
                </a:solidFill>
              </a:rPr>
              <a:t>history.forward</a:t>
            </a:r>
            <a:r>
              <a:rPr lang="en-US" dirty="0"/>
              <a:t>()</a:t>
            </a:r>
          </a:p>
          <a:p>
            <a:r>
              <a:rPr lang="en-US" dirty="0" err="1">
                <a:solidFill>
                  <a:schemeClr val="accent2"/>
                </a:solidFill>
              </a:rPr>
              <a:t>history.go</a:t>
            </a:r>
            <a:r>
              <a:rPr lang="en-US" dirty="0"/>
              <a:t>(offset) - move in history by offset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61DFF5-4D19-8E28-4FEB-90D18F9B7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1023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15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401CB-E990-925F-C568-67E9535C3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vs Java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1BF8E-86AF-2978-2E97-9396C122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0A158A-63DC-B3E5-7F11-8C1B89BEED72}"/>
              </a:ext>
            </a:extLst>
          </p:cNvPr>
          <p:cNvSpPr txBox="1"/>
          <p:nvPr/>
        </p:nvSpPr>
        <p:spPr>
          <a:xfrm>
            <a:off x="0" y="6516052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2024/2025 Consider</a:t>
            </a:r>
          </a:p>
        </p:txBody>
      </p:sp>
      <p:pic>
        <p:nvPicPr>
          <p:cNvPr id="1026" name="Picture 2" descr="r/ProgrammerHumor - Java vs Javascript">
            <a:extLst>
              <a:ext uri="{FF2B5EF4-FFF2-40B4-BE49-F238E27FC236}">
                <a16:creationId xmlns:a16="http://schemas.microsoft.com/office/drawing/2014/main" id="{2FD6C5F4-3B9E-E309-F1AA-D03BE3432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636" y="1268760"/>
            <a:ext cx="5715000" cy="300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30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68B0E-FF38-1833-1D1C-3F91D0A3D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E3250-11FE-6A54-227F-67E3398B8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First Appearance</a:t>
            </a:r>
          </a:p>
          <a:p>
            <a:r>
              <a:rPr lang="en-US" dirty="0"/>
              <a:t>Developed by Brendan Eich in Netscape as a scripting language for web browser (early 90’s)</a:t>
            </a:r>
          </a:p>
          <a:p>
            <a:r>
              <a:rPr lang="en-US" dirty="0"/>
              <a:t>Named after Java for marketing reasons</a:t>
            </a:r>
          </a:p>
          <a:p>
            <a:r>
              <a:rPr lang="en-US" dirty="0"/>
              <a:t>Adopted by Microsoft in MSIE 3.0 (1996)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Standardization</a:t>
            </a:r>
          </a:p>
          <a:p>
            <a:r>
              <a:rPr lang="en-US" dirty="0"/>
              <a:t>Language part standardized as ECMAScript (1997)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At Server Side</a:t>
            </a:r>
          </a:p>
          <a:p>
            <a:r>
              <a:rPr lang="en-US" dirty="0"/>
              <a:t>Netscape Enterprise Server (1994)</a:t>
            </a:r>
          </a:p>
          <a:p>
            <a:r>
              <a:rPr lang="en-US" dirty="0"/>
              <a:t>Node.js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F3B23-A0DD-0905-E418-FC6F2F1D1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083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E1FD2-1D57-D2EA-1667-A7C40D47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ECMAScript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44C22-EC42-5AF9-361F-88442BD61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Ecma</a:t>
            </a:r>
            <a:r>
              <a:rPr lang="en-US" dirty="0"/>
              <a:t> International is Non-profit standards organization.</a:t>
            </a:r>
          </a:p>
          <a:p>
            <a:r>
              <a:rPr lang="en-US" dirty="0"/>
              <a:t>Standardizes only the language</a:t>
            </a:r>
          </a:p>
          <a:p>
            <a:r>
              <a:rPr lang="en-US" dirty="0"/>
              <a:t>We will cover mostly ES v5.1 (June 2011) and v6.0 (June 2015, ES2015).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Scripting Languages:</a:t>
            </a:r>
          </a:p>
          <a:p>
            <a:r>
              <a:rPr lang="en-US" dirty="0"/>
              <a:t>JavaScript : ECMAScript adapted for web browser</a:t>
            </a:r>
          </a:p>
          <a:p>
            <a:r>
              <a:rPr lang="en-US" dirty="0"/>
              <a:t>JScript : Microsoft variation on the JavaScript theme, version 11 release Jun 2024</a:t>
            </a:r>
          </a:p>
          <a:p>
            <a:r>
              <a:rPr lang="en-US" dirty="0"/>
              <a:t>ActionScript : ECMAScript used in Adobe Flash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5328E3-35D1-295B-C51B-1052231F4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F6DA06-B343-F7DB-BDE0-DC67A8F83370}"/>
              </a:ext>
            </a:extLst>
          </p:cNvPr>
          <p:cNvSpPr txBox="1"/>
          <p:nvPr/>
        </p:nvSpPr>
        <p:spPr>
          <a:xfrm>
            <a:off x="0" y="602128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</a:rPr>
              <a:t>Advanced Programming of Web Applications - NSWI153</a:t>
            </a:r>
          </a:p>
        </p:txBody>
      </p:sp>
    </p:spTree>
    <p:extLst>
      <p:ext uri="{BB962C8B-B14F-4D97-AF65-F5344CB8AC3E}">
        <p14:creationId xmlns:p14="http://schemas.microsoft.com/office/powerpoint/2010/main" val="4146829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F9325-5D05-A2E3-FDA3-78DA91B9D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fundamentals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C2188-DE2F-C729-1429-3E77D47AB7E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Syntax is C-like.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Expressions:</a:t>
            </a:r>
          </a:p>
          <a:p>
            <a:r>
              <a:rPr lang="en-US" dirty="0"/>
              <a:t>Arithmetic =, +, -, *, /, %, …</a:t>
            </a:r>
          </a:p>
          <a:p>
            <a:r>
              <a:rPr lang="en-US" dirty="0"/>
              <a:t>Comparisons &lt;, &gt;, ==, !=, ===, !==, &lt;=, &gt;=, …</a:t>
            </a:r>
          </a:p>
          <a:p>
            <a:r>
              <a:rPr lang="en-US" dirty="0"/>
              <a:t>Logical &amp;&amp;, ||, !, …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7B1120-C787-9B81-393C-4F3EC5E778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Statements:</a:t>
            </a:r>
          </a:p>
          <a:p>
            <a:r>
              <a:rPr lang="en-US" dirty="0"/>
              <a:t>if (</a:t>
            </a:r>
            <a:r>
              <a:rPr lang="en-US" dirty="0" err="1"/>
              <a:t>cond</a:t>
            </a:r>
            <a:r>
              <a:rPr lang="en-US" dirty="0"/>
              <a:t>) stm1; else stm2;</a:t>
            </a:r>
          </a:p>
          <a:p>
            <a:r>
              <a:rPr lang="en-US" dirty="0"/>
              <a:t>while (</a:t>
            </a:r>
            <a:r>
              <a:rPr lang="en-US" dirty="0" err="1"/>
              <a:t>cond</a:t>
            </a:r>
            <a:r>
              <a:rPr lang="en-US" dirty="0"/>
              <a:t>) </a:t>
            </a:r>
            <a:r>
              <a:rPr lang="en-US" dirty="0" err="1"/>
              <a:t>stm</a:t>
            </a:r>
            <a:r>
              <a:rPr lang="en-US" dirty="0"/>
              <a:t>;</a:t>
            </a:r>
          </a:p>
          <a:p>
            <a:r>
              <a:rPr lang="en-US" dirty="0"/>
              <a:t>for (</a:t>
            </a:r>
            <a:r>
              <a:rPr lang="en-US" dirty="0" err="1"/>
              <a:t>init</a:t>
            </a:r>
            <a:r>
              <a:rPr lang="en-US" dirty="0"/>
              <a:t>; </a:t>
            </a:r>
            <a:r>
              <a:rPr lang="en-US" dirty="0" err="1"/>
              <a:t>cond</a:t>
            </a:r>
            <a:r>
              <a:rPr lang="en-US" dirty="0"/>
              <a:t>; </a:t>
            </a:r>
            <a:r>
              <a:rPr lang="en-US" dirty="0" err="1"/>
              <a:t>inc</a:t>
            </a:r>
            <a:r>
              <a:rPr lang="en-US" dirty="0"/>
              <a:t>) </a:t>
            </a:r>
            <a:r>
              <a:rPr lang="en-US" dirty="0" err="1"/>
              <a:t>stm</a:t>
            </a:r>
            <a:r>
              <a:rPr lang="en-US" dirty="0"/>
              <a:t>;</a:t>
            </a:r>
          </a:p>
          <a:p>
            <a:r>
              <a:rPr lang="en-US" dirty="0"/>
              <a:t>for (variable in obj) </a:t>
            </a:r>
            <a:r>
              <a:rPr lang="en-US" dirty="0" err="1"/>
              <a:t>stm</a:t>
            </a:r>
            <a:r>
              <a:rPr lang="en-US" dirty="0"/>
              <a:t>;</a:t>
            </a:r>
          </a:p>
          <a:p>
            <a:r>
              <a:rPr lang="en-US" dirty="0"/>
              <a:t>switch (expr) { case </a:t>
            </a:r>
            <a:r>
              <a:rPr lang="en-US" dirty="0" err="1"/>
              <a:t>lbl</a:t>
            </a:r>
            <a:r>
              <a:rPr lang="en-US" dirty="0"/>
              <a:t>: ... }</a:t>
            </a:r>
          </a:p>
          <a:p>
            <a:endParaRPr lang="en-US" dirty="0"/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F4A35F-4F2A-1655-0127-93123FB4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8642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B270F-F185-469C-BB95-954BE732D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11E2B-1BDB-192B-DC8B-784F24B22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268760"/>
            <a:ext cx="11449272" cy="2448272"/>
          </a:xfrm>
        </p:spPr>
        <p:txBody>
          <a:bodyPr/>
          <a:lstStyle/>
          <a:p>
            <a:r>
              <a:rPr lang="en-US" dirty="0"/>
              <a:t>Any expression or literal produces a value</a:t>
            </a:r>
          </a:p>
          <a:p>
            <a:r>
              <a:rPr lang="en-US" dirty="0"/>
              <a:t>There are following value types: number, string, </a:t>
            </a:r>
            <a:r>
              <a:rPr lang="en-US" dirty="0" err="1"/>
              <a:t>boolean</a:t>
            </a:r>
            <a:r>
              <a:rPr lang="en-US" dirty="0"/>
              <a:t>, object, function, and undefined, …</a:t>
            </a:r>
          </a:p>
          <a:p>
            <a:r>
              <a:rPr lang="en-US" dirty="0"/>
              <a:t>Operator </a:t>
            </a:r>
            <a:r>
              <a:rPr lang="en-US" dirty="0" err="1">
                <a:solidFill>
                  <a:schemeClr val="accent2"/>
                </a:solidFill>
              </a:rPr>
              <a:t>typeof</a:t>
            </a:r>
            <a:r>
              <a:rPr lang="en-US" dirty="0"/>
              <a:t> returns the type of an expression</a:t>
            </a:r>
          </a:p>
          <a:p>
            <a:r>
              <a:rPr lang="en-US" dirty="0"/>
              <a:t>Values are automatically garbage-collected when no longer needed</a:t>
            </a:r>
          </a:p>
          <a:p>
            <a:r>
              <a:rPr lang="en-US" dirty="0"/>
              <a:t>Some type conversions are performed automatically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908D29-2CDB-72DC-6B24-D04D7D5DE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BB766E-774B-AC9B-87E7-88CAF9B047AE}"/>
              </a:ext>
            </a:extLst>
          </p:cNvPr>
          <p:cNvSpPr/>
          <p:nvPr/>
        </p:nvSpPr>
        <p:spPr>
          <a:xfrm>
            <a:off x="302876" y="3789040"/>
            <a:ext cx="7233283" cy="100811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"5" + 4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is "54" (string)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"5" * 4 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is  20  (number)</a:t>
            </a:r>
          </a:p>
          <a:p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console.log(</a:t>
            </a:r>
            <a:r>
              <a:rPr lang="en-US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myObject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.</a:t>
            </a:r>
            <a:r>
              <a:rPr lang="en-US" b="1" dirty="0" err="1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en-US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invoked</a:t>
            </a:r>
          </a:p>
          <a:p>
            <a:endParaRPr lang="en-US" b="1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Zaoblený obdélníkový popisek 6">
            <a:extLst>
              <a:ext uri="{FF2B5EF4-FFF2-40B4-BE49-F238E27FC236}">
                <a16:creationId xmlns:a16="http://schemas.microsoft.com/office/drawing/2014/main" id="{C1B27886-A2D1-15A9-3C2B-D0E768F3A13D}"/>
              </a:ext>
            </a:extLst>
          </p:cNvPr>
          <p:cNvSpPr/>
          <p:nvPr/>
        </p:nvSpPr>
        <p:spPr>
          <a:xfrm>
            <a:off x="3503712" y="4941168"/>
            <a:ext cx="2160240" cy="648072"/>
          </a:xfrm>
          <a:prstGeom prst="wedgeRoundRectCallout">
            <a:avLst>
              <a:gd name="adj1" fmla="val -37421"/>
              <a:gd name="adj2" fmla="val -79227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Beware of </a:t>
            </a:r>
            <a:r>
              <a:rPr lang="en-US" dirty="0" err="1"/>
              <a:t>NaNs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367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CA2E9-7F51-67E8-7A46-65B50BC01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D63E1-DC90-B8D2-A054-EED06F314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Variables act like mnemonic holders for values:</a:t>
            </a:r>
          </a:p>
          <a:p>
            <a:r>
              <a:rPr lang="en-US" dirty="0"/>
              <a:t>They have no type; the type is carried by the value.</a:t>
            </a:r>
          </a:p>
          <a:p>
            <a:r>
              <a:rPr lang="en-US" dirty="0"/>
              <a:t>They are rather "attachments" to values than "memory boxes". 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dirty="0"/>
              <a:t>Declaration: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declaration can be affected by the current scope! Prefer use of const/let as they use function and block scope.</a:t>
            </a:r>
            <a:endParaRPr lang="cs-C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CC1A4-0884-6887-09DD-846577CAE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BA717-4DED-4A38-BDE4-30D0F0A142DB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D5743472-824F-1647-2356-44400A956E9A}"/>
              </a:ext>
            </a:extLst>
          </p:cNvPr>
          <p:cNvSpPr/>
          <p:nvPr/>
        </p:nvSpPr>
        <p:spPr>
          <a:xfrm>
            <a:off x="887425" y="3717032"/>
            <a:ext cx="2304254" cy="658728"/>
          </a:xfrm>
          <a:prstGeom prst="snip1Rect">
            <a:avLst>
              <a:gd name="adj" fmla="val 6849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80000" tIns="144000" rIns="180000" bIns="180000" rtlCol="0" anchor="t"/>
          <a:lstStyle/>
          <a:p>
            <a:pPr algn="ctr"/>
            <a:r>
              <a:rPr lang="en-US" dirty="0"/>
              <a:t>const count = 1;</a:t>
            </a:r>
          </a:p>
        </p:txBody>
      </p:sp>
      <p:sp>
        <p:nvSpPr>
          <p:cNvPr id="6" name="Rectangle: Single Corner Snipped 5">
            <a:extLst>
              <a:ext uri="{FF2B5EF4-FFF2-40B4-BE49-F238E27FC236}">
                <a16:creationId xmlns:a16="http://schemas.microsoft.com/office/drawing/2014/main" id="{A4D11304-C07E-9B9C-0726-F971DE9B0D31}"/>
              </a:ext>
            </a:extLst>
          </p:cNvPr>
          <p:cNvSpPr/>
          <p:nvPr/>
        </p:nvSpPr>
        <p:spPr>
          <a:xfrm>
            <a:off x="3503712" y="3717032"/>
            <a:ext cx="2304254" cy="658728"/>
          </a:xfrm>
          <a:prstGeom prst="snip1Rect">
            <a:avLst>
              <a:gd name="adj" fmla="val 684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80000" tIns="144000" rIns="180000" bIns="180000" rtlCol="0" anchor="t"/>
          <a:lstStyle/>
          <a:p>
            <a:pPr algn="ctr"/>
            <a:r>
              <a:rPr lang="en-US" dirty="0"/>
              <a:t>let count = 1;</a:t>
            </a:r>
          </a:p>
        </p:txBody>
      </p:sp>
      <p:sp>
        <p:nvSpPr>
          <p:cNvPr id="7" name="Rectangle: Single Corner Snipped 6">
            <a:extLst>
              <a:ext uri="{FF2B5EF4-FFF2-40B4-BE49-F238E27FC236}">
                <a16:creationId xmlns:a16="http://schemas.microsoft.com/office/drawing/2014/main" id="{69FD1244-B5C4-F851-BDD4-CC82E1EB2B01}"/>
              </a:ext>
            </a:extLst>
          </p:cNvPr>
          <p:cNvSpPr/>
          <p:nvPr/>
        </p:nvSpPr>
        <p:spPr>
          <a:xfrm>
            <a:off x="6119999" y="3717032"/>
            <a:ext cx="2304254" cy="658728"/>
          </a:xfrm>
          <a:prstGeom prst="snip1Rect">
            <a:avLst>
              <a:gd name="adj" fmla="val 684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80000" tIns="144000" rIns="180000" bIns="180000" rtlCol="0" anchor="t"/>
          <a:lstStyle/>
          <a:p>
            <a:pPr algn="ctr"/>
            <a:r>
              <a:rPr lang="en-US" dirty="0"/>
              <a:t>var count = 1;</a:t>
            </a:r>
          </a:p>
        </p:txBody>
      </p:sp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7DE2A1A9-C6F3-FDEB-7BDF-176354D272EE}"/>
              </a:ext>
            </a:extLst>
          </p:cNvPr>
          <p:cNvSpPr/>
          <p:nvPr/>
        </p:nvSpPr>
        <p:spPr>
          <a:xfrm>
            <a:off x="8739394" y="3717032"/>
            <a:ext cx="2304254" cy="658728"/>
          </a:xfrm>
          <a:prstGeom prst="snip1Rect">
            <a:avLst>
              <a:gd name="adj" fmla="val 6849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80000" tIns="144000" rIns="180000" bIns="180000" rtlCol="0" anchor="t"/>
          <a:lstStyle/>
          <a:p>
            <a:pPr algn="ctr"/>
            <a:r>
              <a:rPr lang="en-US" dirty="0"/>
              <a:t>count = 1;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057E285-DD36-51AC-0BB9-85B9DDB5BC2E}"/>
              </a:ext>
            </a:extLst>
          </p:cNvPr>
          <p:cNvSpPr txBox="1"/>
          <p:nvPr/>
        </p:nvSpPr>
        <p:spPr>
          <a:xfrm>
            <a:off x="6504049" y="3295640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Do not use !</a:t>
            </a:r>
          </a:p>
        </p:txBody>
      </p:sp>
      <p:sp>
        <p:nvSpPr>
          <p:cNvPr id="10" name="Zaoblený obdélníkový popisek 6">
            <a:extLst>
              <a:ext uri="{FF2B5EF4-FFF2-40B4-BE49-F238E27FC236}">
                <a16:creationId xmlns:a16="http://schemas.microsoft.com/office/drawing/2014/main" id="{0AD5CAA9-2AFB-8FD9-08F9-2EB23F4872D3}"/>
              </a:ext>
            </a:extLst>
          </p:cNvPr>
          <p:cNvSpPr/>
          <p:nvPr/>
        </p:nvSpPr>
        <p:spPr>
          <a:xfrm>
            <a:off x="8883408" y="2715612"/>
            <a:ext cx="2613192" cy="369332"/>
          </a:xfrm>
          <a:prstGeom prst="wedgeRoundRectCallout">
            <a:avLst>
              <a:gd name="adj1" fmla="val -43169"/>
              <a:gd name="adj2" fmla="val 9496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Documentation only ...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697481"/>
      </p:ext>
    </p:extLst>
  </p:cSld>
  <p:clrMapOvr>
    <a:masterClrMapping/>
  </p:clrMapOvr>
</p:sld>
</file>

<file path=ppt/theme/theme1.xml><?xml version="1.0" encoding="utf-8"?>
<a:theme xmlns:a="http://schemas.openxmlformats.org/drawingml/2006/main" name="2024 presentation theme">
  <a:themeElements>
    <a:clrScheme name="Research Group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4 presentation theme" id="{B11F140C-9B55-4BCA-BFF9-CABB9E915944}" vid="{395D06B6-9D47-4D1E-9828-FD1B18F4067F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2024 presentation theme</Template>
  <TotalTime>10074</TotalTime>
  <Words>2435</Words>
  <Application>Microsoft Office PowerPoint</Application>
  <PresentationFormat>Widescreen</PresentationFormat>
  <Paragraphs>405</Paragraphs>
  <Slides>34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Courier New</vt:lpstr>
      <vt:lpstr>2024 presentation theme</vt:lpstr>
      <vt:lpstr>JavaScript Introduction</vt:lpstr>
      <vt:lpstr>Client-side scripting</vt:lpstr>
      <vt:lpstr>Client-side scripting</vt:lpstr>
      <vt:lpstr>JavaScript vs Java</vt:lpstr>
      <vt:lpstr>History</vt:lpstr>
      <vt:lpstr>ECMAScript</vt:lpstr>
      <vt:lpstr>Language fundamentals</vt:lpstr>
      <vt:lpstr>Values</vt:lpstr>
      <vt:lpstr>Variables</vt:lpstr>
      <vt:lpstr>Example of variable scoping</vt:lpstr>
      <vt:lpstr>Functions</vt:lpstr>
      <vt:lpstr>Objects</vt:lpstr>
      <vt:lpstr>Arrays</vt:lpstr>
      <vt:lpstr>Array methods</vt:lpstr>
      <vt:lpstr>Strings</vt:lpstr>
      <vt:lpstr>String methods</vt:lpstr>
      <vt:lpstr>PowerPoint Presentation</vt:lpstr>
      <vt:lpstr>JavaScript in HTML</vt:lpstr>
      <vt:lpstr>PowerPoint Presentation</vt:lpstr>
      <vt:lpstr>JavaScript in Web Browser</vt:lpstr>
      <vt:lpstr>Document object model (DOM)</vt:lpstr>
      <vt:lpstr>Levels</vt:lpstr>
      <vt:lpstr>Mostly node traversing ...</vt:lpstr>
      <vt:lpstr>Mostly content manipulation ...</vt:lpstr>
      <vt:lpstr>PowerPoint Presentation</vt:lpstr>
      <vt:lpstr>Cascading Style Sheets</vt:lpstr>
      <vt:lpstr>PowerPoint Presentation</vt:lpstr>
      <vt:lpstr>Event model</vt:lpstr>
      <vt:lpstr>Event handling</vt:lpstr>
      <vt:lpstr>Event object</vt:lpstr>
      <vt:lpstr>PowerPoint Presentation</vt:lpstr>
      <vt:lpstr>Window functions</vt:lpstr>
      <vt:lpstr>Window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Beaver</dc:creator>
  <cp:lastModifiedBy>Petr Škoda</cp:lastModifiedBy>
  <cp:revision>327</cp:revision>
  <dcterms:created xsi:type="dcterms:W3CDTF">2011-06-05T13:18:40Z</dcterms:created>
  <dcterms:modified xsi:type="dcterms:W3CDTF">2025-11-19T11:04:15Z</dcterms:modified>
</cp:coreProperties>
</file>