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35"/>
  </p:notesMasterIdLst>
  <p:handoutMasterIdLst>
    <p:handoutMasterId r:id="rId36"/>
  </p:handoutMasterIdLst>
  <p:sldIdLst>
    <p:sldId id="407" r:id="rId2"/>
    <p:sldId id="409" r:id="rId3"/>
    <p:sldId id="410" r:id="rId4"/>
    <p:sldId id="411" r:id="rId5"/>
    <p:sldId id="412" r:id="rId6"/>
    <p:sldId id="413" r:id="rId7"/>
    <p:sldId id="414" r:id="rId8"/>
    <p:sldId id="415" r:id="rId9"/>
    <p:sldId id="417" r:id="rId10"/>
    <p:sldId id="418" r:id="rId11"/>
    <p:sldId id="416" r:id="rId12"/>
    <p:sldId id="419" r:id="rId13"/>
    <p:sldId id="421" r:id="rId14"/>
    <p:sldId id="420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429" r:id="rId23"/>
    <p:sldId id="430" r:id="rId24"/>
    <p:sldId id="431" r:id="rId25"/>
    <p:sldId id="432" r:id="rId26"/>
    <p:sldId id="433" r:id="rId27"/>
    <p:sldId id="434" r:id="rId28"/>
    <p:sldId id="435" r:id="rId29"/>
    <p:sldId id="436" r:id="rId30"/>
    <p:sldId id="437" r:id="rId31"/>
    <p:sldId id="438" r:id="rId32"/>
    <p:sldId id="439" r:id="rId33"/>
    <p:sldId id="40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  <a:srgbClr val="83C937"/>
    <a:srgbClr val="E69400"/>
    <a:srgbClr val="934757"/>
    <a:srgbClr val="823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67918" autoAdjust="0"/>
  </p:normalViewPr>
  <p:slideViewPr>
    <p:cSldViewPr>
      <p:cViewPr varScale="1">
        <p:scale>
          <a:sx n="79" d="100"/>
          <a:sy n="79" d="100"/>
        </p:scale>
        <p:origin x="18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D51BE-CF1C-4F11-AAD2-453C1B638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7A43-62AF-46D8-B926-E9D562EE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FAD5-DDCA-4654-93B6-DBD29433097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DF6F5-1C99-4B6A-AC45-DDD6F7377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ECF2A-32D0-4276-8956-589BA28243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95301-4204-4F3F-ACA4-B38DAA633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5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62FB9-24EC-482A-A27C-5C03C0816037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69DF-6110-41A2-A008-13AD35443C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465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767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078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309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https://www.php.net/manual/en/book.pdo.php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https://github.com/dg/dibi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8611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2082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5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424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1775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9039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spcBef>
                <a:spcPts val="0"/>
              </a:spcBef>
              <a:spcAft>
                <a:spcPts val="0"/>
              </a:spcAft>
            </a:pPr>
            <a:endParaRPr lang="en-US" sz="1200" b="0" i="0" u="none" strike="noStrike" noProof="0" dirty="0"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algn="l" rtl="0"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noProof="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Resource</a:t>
            </a:r>
            <a:r>
              <a:rPr lang="fr-FR" sz="12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17145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200" b="0" i="0" u="none" strike="noStrike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https://martinfowler.com/articles/richardsonMaturityModel.html</a:t>
            </a:r>
          </a:p>
          <a:p>
            <a:pPr marL="0" indent="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fr-FR" b="0" dirty="0">
              <a:effectLst/>
            </a:endParaRP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1511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https://micro-frontends.org/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304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https://memegenerator.net/instance/51707203/dog-scientist-science-in-progress-do-not-disturb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https://martinfowler.com/eaaCatalog/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https://sourcemaking.com/design_patterns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https://www.geeksforgeeks.org/software-design-patterns/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https://refactoring.guru/design-patterns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557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Tx/>
              <a:buChar char="-"/>
            </a:pPr>
            <a:r>
              <a:rPr lang="en-US" dirty="0"/>
              <a:t>https://dev.to/dmitry-kabanov/model-view-controller-mvc-origins-of-design-pattern-1677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830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627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868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634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Comment more at Model-View-Presenter.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840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6735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62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024: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42CB01-0606-AD8B-8CDE-0F8FFB8E3C47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15635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7948277" cy="439653"/>
          </a:xfrm>
        </p:spPr>
        <p:txBody>
          <a:bodyPr wrap="none" lIns="91440" rIns="91440" anchor="ctr" anchorCtr="0">
            <a:noAutofit/>
          </a:bodyPr>
          <a:lstStyle>
            <a:lvl1pPr marL="0" indent="0" algn="l">
              <a:buNone/>
              <a:defRPr sz="2400" b="1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Presentation group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6510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65A35-B15A-1F1B-E7BB-06D54184D5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64650" y="4456113"/>
            <a:ext cx="1891030" cy="503237"/>
          </a:xfrm>
        </p:spPr>
        <p:txBody>
          <a:bodyPr rIns="90000" anchor="ctr" anchorCtr="0"/>
          <a:lstStyle>
            <a:lvl1pPr marL="0" indent="0" algn="r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E211867-31A4-8500-D606-C5CD767A26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814" y="4942294"/>
            <a:ext cx="7948277" cy="437358"/>
          </a:xfrm>
        </p:spPr>
        <p:txBody>
          <a:bodyPr wrap="none" lIns="90000" rIns="90000" anchor="ctr" anchorCtr="0"/>
          <a:lstStyle>
            <a:lvl1pPr marL="0" indent="0" algn="l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Presenting person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EE7B3D2-877F-B924-8BD1-76C44B2778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279" y="5592755"/>
            <a:ext cx="7948277" cy="809511"/>
          </a:xfrm>
        </p:spPr>
        <p:txBody>
          <a:bodyPr wrap="none" lIns="90000" rIns="90000"/>
          <a:lstStyle>
            <a:lvl1pPr marL="0" indent="0" algn="l">
              <a:buNone/>
              <a:defRPr lang="en-US" sz="18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Links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A90CBFD-96D4-7287-CE2C-B361F455B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86" y="6503336"/>
            <a:ext cx="983432" cy="34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5EABA8-3BA1-5923-66BA-C39DF4CA777F}"/>
              </a:ext>
            </a:extLst>
          </p:cNvPr>
          <p:cNvSpPr txBox="1"/>
          <p:nvPr/>
        </p:nvSpPr>
        <p:spPr>
          <a:xfrm>
            <a:off x="2035126" y="6513154"/>
            <a:ext cx="81653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This work is licensed under a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 4.0 International License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6124011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Sub-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535DF1-3CEE-4FC7-9E2D-6DF64CF095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9650" y="1980093"/>
            <a:ext cx="7561263" cy="86335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cap="none" baseline="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999B4DE-4528-497E-83DE-B439F1DB2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5480" y="3140968"/>
            <a:ext cx="9217023" cy="187220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3600">
                <a:latin typeface="+mj-lt"/>
              </a:defRPr>
            </a:lvl1pPr>
          </a:lstStyle>
          <a:p>
            <a:pPr lvl="0"/>
            <a:r>
              <a:rPr lang="en-US" dirty="0"/>
              <a:t>Click to edit sub heading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B46B549-2DF5-2605-A7E2-507EC6741B81}"/>
              </a:ext>
            </a:extLst>
          </p:cNvPr>
          <p:cNvCxnSpPr>
            <a:cxnSpLocks/>
          </p:cNvCxnSpPr>
          <p:nvPr/>
        </p:nvCxnSpPr>
        <p:spPr>
          <a:xfrm>
            <a:off x="335360" y="2996952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92209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24: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9272" cy="766132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7F9E1D-3FFE-E5D5-8168-CE30DC4521EC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968096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024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C59EFB-1B84-A66B-9566-F2885C8BF9CA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96586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024: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1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6BAB6C-A9D1-4572-ED9D-D7E9722E3C65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147065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070375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99277"/>
            <a:ext cx="10058400" cy="76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268759"/>
            <a:ext cx="11449272" cy="515200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571397"/>
            <a:ext cx="1312025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7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i.mff.cuni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kodapetr.github.io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49/iet-sen.2018.544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85887-24DB-AA59-B38B-B1798CAE0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API &amp; Design patterns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FCE0B-459B-75C1-4CF2-A1736338F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NSWI142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BCEFED-43A3-D6AE-CA70-178FE2949C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noProof="0" dirty="0"/>
              <a:t>2025/2026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08EA3-0C4C-DF4B-BEE9-FA560AD3F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Škoda Petr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E92FBF-DAEE-E57B-BE52-80B3471209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noProof="0" dirty="0">
                <a:hlinkClick r:id="rId3"/>
              </a:rPr>
              <a:t>https://www.ksi.mff.cuni.cz/</a:t>
            </a:r>
            <a:endParaRPr lang="en-US" noProof="0" dirty="0"/>
          </a:p>
          <a:p>
            <a:r>
              <a:rPr lang="en-US" noProof="0" dirty="0">
                <a:hlinkClick r:id="rId4"/>
              </a:rPr>
              <a:t>https://skodapetr.github.io/</a:t>
            </a:r>
            <a:r>
              <a:rPr lang="en-US" noProof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6343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09BD7-BE0F-8CB8-6D56-73F514866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Presenter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BA78FE-6A0F-6643-7224-741D4F54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10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24B4F4-F1BB-DCCB-318D-AAE13E94879D}"/>
              </a:ext>
            </a:extLst>
          </p:cNvPr>
          <p:cNvSpPr/>
          <p:nvPr/>
        </p:nvSpPr>
        <p:spPr>
          <a:xfrm>
            <a:off x="479376" y="1268760"/>
            <a:ext cx="11089232" cy="47525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EditPresenter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BasePresenter</a:t>
            </a:r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Handler function.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actionShowEditForm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(string $id)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Get data from model.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$object = $this-&gt;model-&gt;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getItem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($id);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Prepare view, no direct communication between view and model.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($object !== null)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$this-&gt;view-&gt;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setArg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('id', $id);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$this-&gt;view-&gt;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setArg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editedObject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$object);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Render view.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$this-&gt;view-&gt;render();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047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F7868-ACD3-7CAA-EC00-29E406C4C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757E-A44F-3A28-2225-8BF24334C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MV</a:t>
            </a:r>
            <a:r>
              <a:rPr lang="en-US" dirty="0"/>
              <a:t>P</a:t>
            </a:r>
            <a:r>
              <a:rPr lang="en-US" noProof="0" dirty="0"/>
              <a:t>: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697AA-32A7-DF7E-E3D2-A120D8D57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Model is responsible for reflecting the application domain and the data we are working with.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noProof="0" dirty="0"/>
              <a:t>Direct SQL writing is "inconvenient". Better to use some data abstraction layer. This can be a tiny helper to write SQL or all the way up to the Object-Relational Mapping (ORM) solutions.</a:t>
            </a:r>
            <a:endParaRPr lang="en-US" dirty="0"/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dirty="0"/>
              <a:t>But where do we store data and what data do we store?</a:t>
            </a:r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3C00EC-17E4-430E-991F-ABBDA0944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11786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5E8AA3-3B67-EA88-3D61-24999B5865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Database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77F7D-ADEB-711B-8D5A-17C661AECE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9231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C94FD-6E6F-621F-293F-59D627EF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Data model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95A887-C19F-A51F-3491-4E527112DF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Allows you express data entities naturally.</a:t>
            </a:r>
          </a:p>
          <a:p>
            <a:r>
              <a:rPr lang="en-US" noProof="0" dirty="0"/>
              <a:t>Customer, Product, Order, …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Offers benefits like inheritance</a:t>
            </a:r>
          </a:p>
          <a:p>
            <a:r>
              <a:rPr lang="en-US" noProof="0" dirty="0"/>
              <a:t>Customer, Seller, Admin ~ User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Promotes encapsulation</a:t>
            </a:r>
          </a:p>
          <a:p>
            <a:r>
              <a:rPr lang="en-US" noProof="0" dirty="0"/>
              <a:t>Well defined interface</a:t>
            </a:r>
          </a:p>
          <a:p>
            <a:r>
              <a:rPr lang="en-US" noProof="0" dirty="0"/>
              <a:t>Hides the details of actual data representation/storage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A51EF6-905A-97FF-2350-B812C0EA1D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Improves readability</a:t>
            </a:r>
          </a:p>
          <a:p>
            <a:r>
              <a:rPr lang="en-US" noProof="0" dirty="0"/>
              <a:t>Self documented code</a:t>
            </a:r>
          </a:p>
          <a:p>
            <a:r>
              <a:rPr lang="en-US" noProof="0" dirty="0"/>
              <a:t>Decorated with doc comments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Object persistence</a:t>
            </a:r>
          </a:p>
          <a:p>
            <a:r>
              <a:rPr lang="en-US" noProof="0" dirty="0"/>
              <a:t>Explicit way to flush objects to persistent storage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Object relations</a:t>
            </a:r>
          </a:p>
          <a:p>
            <a:r>
              <a:rPr lang="en-US" noProof="0" dirty="0"/>
              <a:t>Like database relations (1:1, 1:N, …)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FBF63A-6C81-11F9-0A07-4E7A07BC8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33883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46FE-A7B4-FF6B-9EFA-5E4F566CC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F43D0-5301-B5F8-90BA-75AB0E500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MySQLi</a:t>
            </a:r>
            <a:endParaRPr lang="en-US" noProof="0" dirty="0"/>
          </a:p>
          <a:p>
            <a:r>
              <a:rPr lang="en-US" noProof="0" dirty="0"/>
              <a:t>Database Abstraction Layers</a:t>
            </a:r>
            <a:br>
              <a:rPr lang="en-US" noProof="0" dirty="0"/>
            </a:br>
            <a:r>
              <a:rPr lang="en-US" noProof="0" dirty="0"/>
              <a:t>….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1D5967-9715-D211-7EDA-97C71978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14</a:t>
            </a:fld>
            <a:endParaRPr lang="en-US" noProof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8EB5E9-A034-D789-96A2-3CDC00EE2D3A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317825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805A2-1B17-465A-7DC6-DB09AA7C4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Object-Relational Mapping (ORM)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BDA72-64E9-4168-99D5-0EE102E15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4066967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Technique which creates object-oriented API over (relational) database. Much simpler for the programmer (no need for SQL) and less error prone (no SQL).</a:t>
            </a:r>
          </a:p>
          <a:p>
            <a:pPr marL="0" indent="0">
              <a:buNone/>
            </a:pPr>
            <a:br>
              <a:rPr lang="en-US" noProof="0" dirty="0"/>
            </a:br>
            <a:r>
              <a:rPr lang="en-US" noProof="0" dirty="0"/>
              <a:t>Object-relational impedance mismatch:</a:t>
            </a:r>
          </a:p>
          <a:p>
            <a:r>
              <a:rPr lang="en-US" noProof="0" dirty="0"/>
              <a:t>How to save objects into database?</a:t>
            </a:r>
          </a:p>
          <a:p>
            <a:r>
              <a:rPr lang="en-US" noProof="0" dirty="0"/>
              <a:t>Mapping IS-A hierarchy, private members, references,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BA1F4-BEA6-B450-6DC3-C20637726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15</a:t>
            </a:fld>
            <a:endParaRPr lang="en-US" noProof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89C999-8000-DA34-4D98-CB155350F8AF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4022077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0B8B2-7833-6616-E17B-C4D457354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5A6FDD-F83D-EF14-CDE7-395BF46C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16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7025C4-5E2B-66D0-1775-683DAA212F61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281A20-DFC0-9CD1-2A05-3592A2224AF7}"/>
              </a:ext>
            </a:extLst>
          </p:cNvPr>
          <p:cNvSpPr/>
          <p:nvPr/>
        </p:nvSpPr>
        <p:spPr>
          <a:xfrm>
            <a:off x="479376" y="1268760"/>
            <a:ext cx="11089232" cy="47525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 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@Entity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@Table(name="subjects")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**/</a:t>
            </a:r>
          </a:p>
          <a:p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Lecture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 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 @Id 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 @Column(type="integer")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 @GeneratedValue </a:t>
            </a:r>
            <a:b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**/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$id;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/** 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 @Column(type="string")</a:t>
            </a:r>
            <a:b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**/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</p:spTree>
    <p:extLst>
      <p:ext uri="{BB962C8B-B14F-4D97-AF65-F5344CB8AC3E}">
        <p14:creationId xmlns:p14="http://schemas.microsoft.com/office/powerpoint/2010/main" val="2159880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B2598-E5CD-4B85-D832-E39C26CE7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44676-6051-F15F-2A73-02D0924B6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621341-4860-9284-3A77-BEED5242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17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0A3082-D5E5-CFAF-5AAE-CB82016BAA4E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CC6A76-4B37-FD98-E3B4-FD3F1CA0616E}"/>
              </a:ext>
            </a:extLst>
          </p:cNvPr>
          <p:cNvSpPr/>
          <p:nvPr/>
        </p:nvSpPr>
        <p:spPr>
          <a:xfrm>
            <a:off x="479376" y="1268760"/>
            <a:ext cx="11089232" cy="47525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entityManager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noProof="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EntityManager</a:t>
            </a:r>
            <a:r>
              <a:rPr lang="en-US" b="1" noProof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::create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($conn, $config);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Get record with given identifier.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$subj = $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entityManager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noProof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('Lecture', (int)$id); 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Modify record, just like any other object in our application.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$subj-&gt;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setName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('Web Applications');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Save changes to database.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entityManager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noProof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flush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PHP Magic incoming ..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$subjs = $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entityManager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b="1" noProof="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getRepository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('Lecture')-&gt;</a:t>
            </a:r>
            <a:r>
              <a:rPr lang="en-US" b="1" noProof="0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findBy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[ '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programme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=&gt; 'I2' ]);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($subjs as $subj)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print($subj-&gt;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getFullname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873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BC91BE-3484-D66F-7BB8-01EBEA7D15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Components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22E3A-2589-2B15-6350-EBF6E2EDD2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24644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9E949-39A0-8B7F-AC59-33E3AE4D4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099A8B-45A3-5CEF-FC9C-9C900E36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19</a:t>
            </a:fld>
            <a:endParaRPr lang="en-US" noProof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563E30-9A72-571D-D756-1D584FD4E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3" y="1196752"/>
            <a:ext cx="12060333" cy="519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3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D56B-60B8-B3DB-98CC-140CD2A30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Software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8B7AD-A846-2216-E7D8-B0480018A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Analysis</a:t>
            </a:r>
          </a:p>
          <a:p>
            <a:r>
              <a:rPr lang="en-US" noProof="0" dirty="0"/>
              <a:t>Gathering/anticipating user requirements.</a:t>
            </a:r>
          </a:p>
          <a:p>
            <a:r>
              <a:rPr lang="en-US" noProof="0" dirty="0"/>
              <a:t>Pay extra attention to scaling problems.</a:t>
            </a:r>
          </a:p>
          <a:p>
            <a:pPr marL="0" indent="0">
              <a:buNone/>
            </a:pPr>
            <a:r>
              <a:rPr lang="en-US" noProof="0" dirty="0"/>
              <a:t>Development</a:t>
            </a:r>
          </a:p>
          <a:p>
            <a:r>
              <a:rPr lang="en-US" noProof="0" dirty="0"/>
              <a:t>Use appropriate scope.</a:t>
            </a:r>
          </a:p>
          <a:p>
            <a:r>
              <a:rPr lang="en-US" noProof="0" dirty="0"/>
              <a:t>Trivial custom PHP for trivial applications, robust frameworks and design patterns for complex applications.</a:t>
            </a:r>
          </a:p>
          <a:p>
            <a:pPr marL="0" indent="0">
              <a:buNone/>
            </a:pPr>
            <a:r>
              <a:rPr lang="en-US" noProof="0" dirty="0"/>
              <a:t>Testing</a:t>
            </a:r>
          </a:p>
          <a:p>
            <a:r>
              <a:rPr lang="en-US" noProof="0" dirty="0"/>
              <a:t>User/Application Testing, e.g., Selenium.</a:t>
            </a:r>
          </a:p>
          <a:p>
            <a:r>
              <a:rPr lang="en-US" noProof="0" dirty="0"/>
              <a:t>Unit testing, e.g., </a:t>
            </a:r>
            <a:r>
              <a:rPr lang="en-US" noProof="0" dirty="0" err="1"/>
              <a:t>PHPUnit</a:t>
            </a:r>
            <a:r>
              <a:rPr lang="en-US" noProof="0" dirty="0"/>
              <a:t>.</a:t>
            </a:r>
          </a:p>
          <a:p>
            <a:r>
              <a:rPr lang="en-US" noProof="0" dirty="0"/>
              <a:t>Continuous Integration, e.g., Travis CI, GitHub Actions.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EB2605-8424-DBFD-7313-3173C772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8520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B5E60-3765-59AC-3E42-05ED97423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Component-Based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76651-3B39-73E7-F7DD-4EBDA7541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Modern applications use components to promote encapsulation and separation of concerns.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Component </a:t>
            </a:r>
          </a:p>
          <a:p>
            <a:r>
              <a:rPr lang="en-US" noProof="0" dirty="0"/>
              <a:t>A software module that provides some functionality through a well-defined interface.</a:t>
            </a:r>
          </a:p>
          <a:p>
            <a:r>
              <a:rPr lang="en-US" noProof="0" dirty="0"/>
              <a:t>Typically, a class that implements an interface (in the code terminology).</a:t>
            </a:r>
          </a:p>
          <a:p>
            <a:r>
              <a:rPr lang="en-US" noProof="0" dirty="0"/>
              <a:t>Possibly a facade for a small set of classes.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Component may depend on other components:</a:t>
            </a:r>
          </a:p>
          <a:p>
            <a:r>
              <a:rPr lang="en-US" noProof="0" dirty="0"/>
              <a:t>Typically declares a list of (code) interfaces </a:t>
            </a:r>
          </a:p>
          <a:p>
            <a:r>
              <a:rPr lang="en-US" noProof="0" dirty="0"/>
              <a:t>Dependencies must be satisfied by providing components that implement given interfaces (allows some level of modularity)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FD68A-8C6F-1ACA-250B-C3EC2E59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17582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1A89-EF00-4AC3-C319-B5E7A04EE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Component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7AD0B-F89A-2D82-0EDE-15D4153CA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Creation and interlinking may be tedious. Just a few things we need to take care of:</a:t>
            </a:r>
          </a:p>
          <a:p>
            <a:r>
              <a:rPr lang="en-US" noProof="0" dirty="0"/>
              <a:t>Who creates components?</a:t>
            </a:r>
          </a:p>
          <a:p>
            <a:r>
              <a:rPr lang="en-US" noProof="0" dirty="0"/>
              <a:t>When are the components created?</a:t>
            </a:r>
          </a:p>
          <a:p>
            <a:r>
              <a:rPr lang="en-US" noProof="0" dirty="0"/>
              <a:t>Where is the component configuration?</a:t>
            </a:r>
          </a:p>
          <a:p>
            <a:r>
              <a:rPr lang="en-US" noProof="0" dirty="0"/>
              <a:t>How do one component find other components it needs to use?</a:t>
            </a:r>
          </a:p>
          <a:p>
            <a:r>
              <a:rPr lang="en-US" noProof="0" dirty="0"/>
              <a:t>What about different implementations of the same component “types”?</a:t>
            </a:r>
          </a:p>
          <a:p>
            <a:r>
              <a:rPr lang="en-US" noProof="0" dirty="0"/>
              <a:t>…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D245F-B560-0740-CAC3-596E4B23A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28828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6328-983F-1370-872B-EB8BA8921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044BD-CC9A-59D9-04CF-BA2384CD8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432048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Our controller component requires a log component. How can we solve this?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E7D45-F3AD-E510-B8D4-D92EDE6E0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22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C485A3-0247-9C34-26AA-5DC48B8FB78E}"/>
              </a:ext>
            </a:extLst>
          </p:cNvPr>
          <p:cNvSpPr/>
          <p:nvPr/>
        </p:nvSpPr>
        <p:spPr>
          <a:xfrm>
            <a:off x="479376" y="1628800"/>
            <a:ext cx="11089232" cy="8640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function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action() {  </a:t>
            </a:r>
            <a:r>
              <a:rPr lang="en-US" b="1" noProof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$log = …?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EE3C28-D036-6F06-A0CA-43E147132428}"/>
              </a:ext>
            </a:extLst>
          </p:cNvPr>
          <p:cNvSpPr txBox="1">
            <a:spLocks/>
          </p:cNvSpPr>
          <p:nvPr/>
        </p:nvSpPr>
        <p:spPr>
          <a:xfrm>
            <a:off x="335360" y="2564904"/>
            <a:ext cx="11449272" cy="432048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noProof="0" dirty="0"/>
              <a:t>Create on demand.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BF2D08-5F57-C551-5381-2D52E5E570A8}"/>
              </a:ext>
            </a:extLst>
          </p:cNvPr>
          <p:cNvSpPr txBox="1">
            <a:spLocks/>
          </p:cNvSpPr>
          <p:nvPr/>
        </p:nvSpPr>
        <p:spPr>
          <a:xfrm>
            <a:off x="299356" y="3429000"/>
            <a:ext cx="11449272" cy="432048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noProof="0" dirty="0"/>
              <a:t>Use singleton design pattern.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7041459-5951-21AF-A5B6-A223A936771E}"/>
              </a:ext>
            </a:extLst>
          </p:cNvPr>
          <p:cNvSpPr txBox="1">
            <a:spLocks/>
          </p:cNvSpPr>
          <p:nvPr/>
        </p:nvSpPr>
        <p:spPr>
          <a:xfrm>
            <a:off x="299356" y="4293096"/>
            <a:ext cx="11449272" cy="432048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noProof="0" dirty="0"/>
              <a:t>Log is looked up/created by a registry.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F6E82C-E0D5-E39C-70D4-C3E806F70D41}"/>
              </a:ext>
            </a:extLst>
          </p:cNvPr>
          <p:cNvSpPr/>
          <p:nvPr/>
        </p:nvSpPr>
        <p:spPr>
          <a:xfrm>
            <a:off x="479376" y="2924944"/>
            <a:ext cx="5184576" cy="40609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$log = new Log();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52A13B-E580-3C2E-2E46-DCCAD254E451}"/>
              </a:ext>
            </a:extLst>
          </p:cNvPr>
          <p:cNvSpPr/>
          <p:nvPr/>
        </p:nvSpPr>
        <p:spPr>
          <a:xfrm>
            <a:off x="479376" y="3814995"/>
            <a:ext cx="5184576" cy="40609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$log = Log::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getInstance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86FFC9-1E35-3320-EA1A-3C37FB11DD74}"/>
              </a:ext>
            </a:extLst>
          </p:cNvPr>
          <p:cNvSpPr/>
          <p:nvPr/>
        </p:nvSpPr>
        <p:spPr>
          <a:xfrm>
            <a:off x="479376" y="4725144"/>
            <a:ext cx="5184576" cy="40609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$log = Registry::get('Log');</a:t>
            </a:r>
          </a:p>
        </p:txBody>
      </p:sp>
      <p:sp>
        <p:nvSpPr>
          <p:cNvPr id="12" name="Zaoblený obdélníkový popisek 52">
            <a:extLst>
              <a:ext uri="{FF2B5EF4-FFF2-40B4-BE49-F238E27FC236}">
                <a16:creationId xmlns:a16="http://schemas.microsoft.com/office/drawing/2014/main" id="{2951CBE5-3A13-298D-5E49-438A50515EA8}"/>
              </a:ext>
            </a:extLst>
          </p:cNvPr>
          <p:cNvSpPr/>
          <p:nvPr/>
        </p:nvSpPr>
        <p:spPr>
          <a:xfrm>
            <a:off x="6537930" y="2754650"/>
            <a:ext cx="3984060" cy="406093"/>
          </a:xfrm>
          <a:prstGeom prst="wedgeRoundRectCallout">
            <a:avLst>
              <a:gd name="adj1" fmla="val -68650"/>
              <a:gd name="adj2" fmla="val 3510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Multiple instances of log are created!</a:t>
            </a:r>
          </a:p>
        </p:txBody>
      </p:sp>
      <p:sp>
        <p:nvSpPr>
          <p:cNvPr id="13" name="Zaoblený obdélníkový popisek 52">
            <a:extLst>
              <a:ext uri="{FF2B5EF4-FFF2-40B4-BE49-F238E27FC236}">
                <a16:creationId xmlns:a16="http://schemas.microsoft.com/office/drawing/2014/main" id="{C100E603-2C47-3448-C272-D51B6CD6107A}"/>
              </a:ext>
            </a:extLst>
          </p:cNvPr>
          <p:cNvSpPr/>
          <p:nvPr/>
        </p:nvSpPr>
        <p:spPr>
          <a:xfrm>
            <a:off x="6528050" y="3634205"/>
            <a:ext cx="3984060" cy="406093"/>
          </a:xfrm>
          <a:prstGeom prst="wedgeRoundRectCallout">
            <a:avLst>
              <a:gd name="adj1" fmla="val -68432"/>
              <a:gd name="adj2" fmla="val 2640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Implementation bound</a:t>
            </a:r>
          </a:p>
        </p:txBody>
      </p:sp>
      <p:sp>
        <p:nvSpPr>
          <p:cNvPr id="14" name="Zaoblený obdélníkový popisek 52">
            <a:extLst>
              <a:ext uri="{FF2B5EF4-FFF2-40B4-BE49-F238E27FC236}">
                <a16:creationId xmlns:a16="http://schemas.microsoft.com/office/drawing/2014/main" id="{833B7F09-ED0B-67B6-5D2F-4BD502F0367C}"/>
              </a:ext>
            </a:extLst>
          </p:cNvPr>
          <p:cNvSpPr/>
          <p:nvPr/>
        </p:nvSpPr>
        <p:spPr>
          <a:xfrm>
            <a:off x="6537930" y="4725144"/>
            <a:ext cx="4018540" cy="406093"/>
          </a:xfrm>
          <a:prstGeom prst="wedgeRoundRectCallout">
            <a:avLst>
              <a:gd name="adj1" fmla="val -71838"/>
              <a:gd name="adj2" fmla="val -1879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Better, but tedious ..</a:t>
            </a:r>
          </a:p>
        </p:txBody>
      </p:sp>
    </p:spTree>
    <p:extLst>
      <p:ext uri="{BB962C8B-B14F-4D97-AF65-F5344CB8AC3E}">
        <p14:creationId xmlns:p14="http://schemas.microsoft.com/office/powerpoint/2010/main" val="377998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25CD0-1720-44C8-30FA-83D680D75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Dependency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43D01-0E52-8540-7307-AC1857A67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Design pattern that implements inversion of control.</a:t>
            </a:r>
          </a:p>
          <a:p>
            <a:r>
              <a:rPr lang="en-US" noProof="0" dirty="0"/>
              <a:t>Component is not responsible for seeking its own dependencies.</a:t>
            </a:r>
          </a:p>
          <a:p>
            <a:r>
              <a:rPr lang="en-US" noProof="0" dirty="0"/>
              <a:t>Dependencies are injected externally (by the component manager).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Declaring required dependencies:</a:t>
            </a:r>
          </a:p>
          <a:p>
            <a:r>
              <a:rPr lang="en-US" noProof="0" dirty="0"/>
              <a:t>In configuration, by annotations, using reflection, …</a:t>
            </a:r>
          </a:p>
          <a:p>
            <a:r>
              <a:rPr lang="en-US" noProof="0" dirty="0"/>
              <a:t>The problem of cyclic dependencies:</a:t>
            </a:r>
            <a:br>
              <a:rPr lang="en-US" noProof="0" dirty="0"/>
            </a:br>
            <a:r>
              <a:rPr lang="en-US" noProof="0" dirty="0"/>
              <a:t>DB component requires Log component to log errors; Log component requires DB component to save messages.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Central Component Manager</a:t>
            </a:r>
          </a:p>
          <a:p>
            <a:r>
              <a:rPr lang="en-US" noProof="0" dirty="0"/>
              <a:t>Responsible for creating and initializing components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33593-D44B-9FE8-F9F3-169ECFC95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105679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14E92-3C64-36E3-C816-E213F2D27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5476-C8B9-CF23-EE39-E1387A580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Dependency Injection 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FA3BB7-3C0D-3ED7-1191-F6E2EC1D6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24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A0B96A-C5FB-E7A0-5250-972311894029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CBF2A0-E6EF-74C0-9442-8C1B0FC0EBB4}"/>
              </a:ext>
            </a:extLst>
          </p:cNvPr>
          <p:cNvSpPr/>
          <p:nvPr/>
        </p:nvSpPr>
        <p:spPr>
          <a:xfrm>
            <a:off x="479376" y="1268760"/>
            <a:ext cx="11089232" cy="47525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 @component </a:t>
            </a:r>
            <a:r>
              <a:rPr lang="en-US" b="1" noProof="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WelcomePage</a:t>
            </a:r>
            <a:endParaRPr lang="en-US" b="1" noProof="0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</a:p>
          <a:p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WelcomePagePresenter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implements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Presenter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/**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 @inject Database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$database;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/**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 @inject name="</a:t>
            </a:r>
            <a:r>
              <a:rPr lang="en-US" b="1" noProof="0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NewsService</a:t>
            </a:r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noProof="0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*/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$news;</a:t>
            </a:r>
          </a:p>
          <a:p>
            <a:endParaRPr lang="en-US" b="1" noProof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noProof="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__construct(Log $log) { ... }</a:t>
            </a:r>
          </a:p>
          <a:p>
            <a:r>
              <a:rPr lang="en-US" b="1" noProof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11" name="Zaoblený obdélníkový popisek 52">
            <a:extLst>
              <a:ext uri="{FF2B5EF4-FFF2-40B4-BE49-F238E27FC236}">
                <a16:creationId xmlns:a16="http://schemas.microsoft.com/office/drawing/2014/main" id="{18D3D15E-9C44-A7BC-ACC3-98F2165A976D}"/>
              </a:ext>
            </a:extLst>
          </p:cNvPr>
          <p:cNvSpPr/>
          <p:nvPr/>
        </p:nvSpPr>
        <p:spPr>
          <a:xfrm>
            <a:off x="4519363" y="1464372"/>
            <a:ext cx="3461233" cy="324428"/>
          </a:xfrm>
          <a:prstGeom prst="wedgeRoundRectCallout">
            <a:avLst>
              <a:gd name="adj1" fmla="val -58739"/>
              <a:gd name="adj2" fmla="val 3034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Component naming convention.</a:t>
            </a:r>
          </a:p>
        </p:txBody>
      </p:sp>
      <p:sp>
        <p:nvSpPr>
          <p:cNvPr id="12" name="Zaoblený obdélníkový popisek 52">
            <a:extLst>
              <a:ext uri="{FF2B5EF4-FFF2-40B4-BE49-F238E27FC236}">
                <a16:creationId xmlns:a16="http://schemas.microsoft.com/office/drawing/2014/main" id="{70BE23B6-5635-7029-3332-0084B76DE1DF}"/>
              </a:ext>
            </a:extLst>
          </p:cNvPr>
          <p:cNvSpPr/>
          <p:nvPr/>
        </p:nvSpPr>
        <p:spPr>
          <a:xfrm>
            <a:off x="4362959" y="2568134"/>
            <a:ext cx="3461233" cy="324428"/>
          </a:xfrm>
          <a:prstGeom prst="wedgeRoundRectCallout">
            <a:avLst>
              <a:gd name="adj1" fmla="val -55053"/>
              <a:gd name="adj2" fmla="val 11957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Annotations, inject by interface.</a:t>
            </a:r>
          </a:p>
        </p:txBody>
      </p:sp>
      <p:sp>
        <p:nvSpPr>
          <p:cNvPr id="13" name="Zaoblený obdélníkový popisek 52">
            <a:extLst>
              <a:ext uri="{FF2B5EF4-FFF2-40B4-BE49-F238E27FC236}">
                <a16:creationId xmlns:a16="http://schemas.microsoft.com/office/drawing/2014/main" id="{E03FF765-B0F2-9F92-1537-8C001A77CFDD}"/>
              </a:ext>
            </a:extLst>
          </p:cNvPr>
          <p:cNvSpPr/>
          <p:nvPr/>
        </p:nvSpPr>
        <p:spPr>
          <a:xfrm>
            <a:off x="4007768" y="3752825"/>
            <a:ext cx="2952328" cy="321455"/>
          </a:xfrm>
          <a:prstGeom prst="wedgeRoundRectCallout">
            <a:avLst>
              <a:gd name="adj1" fmla="val -47589"/>
              <a:gd name="adj2" fmla="val 11109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Annotations, inject by name.</a:t>
            </a:r>
          </a:p>
        </p:txBody>
      </p:sp>
      <p:sp>
        <p:nvSpPr>
          <p:cNvPr id="14" name="Zaoblený obdélníkový popisek 52">
            <a:extLst>
              <a:ext uri="{FF2B5EF4-FFF2-40B4-BE49-F238E27FC236}">
                <a16:creationId xmlns:a16="http://schemas.microsoft.com/office/drawing/2014/main" id="{8B2EC54D-E427-88FE-342F-93EC59C2B7EC}"/>
              </a:ext>
            </a:extLst>
          </p:cNvPr>
          <p:cNvSpPr/>
          <p:nvPr/>
        </p:nvSpPr>
        <p:spPr>
          <a:xfrm>
            <a:off x="4670432" y="4887056"/>
            <a:ext cx="4075272" cy="321456"/>
          </a:xfrm>
          <a:prstGeom prst="wedgeRoundRectCallout">
            <a:avLst>
              <a:gd name="adj1" fmla="val -43046"/>
              <a:gd name="adj2" fmla="val 10255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noProof="0" dirty="0"/>
              <a:t>Constructor injection, by type hinting.</a:t>
            </a:r>
          </a:p>
        </p:txBody>
      </p:sp>
    </p:spTree>
    <p:extLst>
      <p:ext uri="{BB962C8B-B14F-4D97-AF65-F5344CB8AC3E}">
        <p14:creationId xmlns:p14="http://schemas.microsoft.com/office/powerpoint/2010/main" val="121912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5F681B-B7CD-F851-78B3-099125AD80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Representational State Transfer (REST)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A27B2-2467-B653-E658-B97BA0CB0D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26024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038B-DBCF-5C43-77CD-11E7BB8DF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REST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A145E-6D94-9970-83F7-94C841842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Server API which offers retrieval and manipulation with application resources in a HTTP-compliant way. Resources are identified by URIs, and operations are performed by HTTP requests.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REST formal constraints are</a:t>
            </a:r>
          </a:p>
          <a:p>
            <a:r>
              <a:rPr lang="en-US" noProof="0" dirty="0"/>
              <a:t>Client-server model</a:t>
            </a:r>
          </a:p>
          <a:p>
            <a:r>
              <a:rPr lang="en-US" noProof="0" dirty="0"/>
              <a:t>Stateless interface (no client context is cached at server)</a:t>
            </a:r>
          </a:p>
          <a:p>
            <a:r>
              <a:rPr lang="en-US" noProof="0" dirty="0"/>
              <a:t>Cacheable (response defines whether it can be cached)</a:t>
            </a:r>
          </a:p>
          <a:p>
            <a:r>
              <a:rPr lang="en-US" noProof="0" dirty="0"/>
              <a:t>Uniform interface</a:t>
            </a:r>
          </a:p>
          <a:p>
            <a:r>
              <a:rPr lang="en-US" noProof="0" dirty="0"/>
              <a:t>Layered system (proxies, servers may be replicated)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Roy T. Fielding , Dissertation, Doctor of Philosophy 2000 :</a:t>
            </a:r>
            <a:br>
              <a:rPr lang="en-US" noProof="0" dirty="0"/>
            </a:br>
            <a:r>
              <a:rPr lang="en-US" noProof="0" dirty="0"/>
              <a:t>Architectural Styles and the Design of Network-based Software Architectures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BA2F3-1B54-3D74-56B3-D48E38E0A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43377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5A6C-029A-40E5-1321-A41FC365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59777-B8A2-A758-DF6D-409BF3142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HTTP request methods reflect desired operations:</a:t>
            </a:r>
          </a:p>
          <a:p>
            <a:r>
              <a:rPr lang="en-US" noProof="0" dirty="0"/>
              <a:t>GET - retrieve the resource (nullipotent)</a:t>
            </a:r>
          </a:p>
          <a:p>
            <a:r>
              <a:rPr lang="en-US" noProof="0" dirty="0"/>
              <a:t>POST - append new sub-entity in the resource</a:t>
            </a:r>
          </a:p>
          <a:p>
            <a:r>
              <a:rPr lang="en-US" noProof="0" dirty="0"/>
              <a:t>PUT - insert/replace the resource (idempotent)</a:t>
            </a:r>
          </a:p>
          <a:p>
            <a:r>
              <a:rPr lang="en-US" noProof="0" dirty="0"/>
              <a:t>DELETE - remove the resource (idempotent)</a:t>
            </a:r>
          </a:p>
          <a:p>
            <a:r>
              <a:rPr lang="en-US" noProof="0" dirty="0"/>
              <a:t>...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EF18B-33B1-1DA0-4236-EAC11F75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27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443168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3A732-D20B-419E-92D9-E0208B1E7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7F9FD4-67AA-E7CF-DFC3-59796B170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28</a:t>
            </a:fld>
            <a:endParaRPr lang="en-US" noProof="0" dirty="0"/>
          </a:p>
        </p:txBody>
      </p:sp>
      <p:graphicFrame>
        <p:nvGraphicFramePr>
          <p:cNvPr id="4" name="Tabulka 6">
            <a:extLst>
              <a:ext uri="{FF2B5EF4-FFF2-40B4-BE49-F238E27FC236}">
                <a16:creationId xmlns:a16="http://schemas.microsoft.com/office/drawing/2014/main" id="{574EFF91-6AC6-571A-5725-1E12E070F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190560"/>
              </p:ext>
            </p:extLst>
          </p:nvPr>
        </p:nvGraphicFramePr>
        <p:xfrm>
          <a:off x="335359" y="1484785"/>
          <a:ext cx="11617291" cy="388843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93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60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7686">
                <a:tc>
                  <a:txBody>
                    <a:bodyPr/>
                    <a:lstStyle/>
                    <a:p>
                      <a:pPr algn="ctr"/>
                      <a:endParaRPr lang="en-U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>
                          <a:solidFill>
                            <a:schemeClr val="accent1"/>
                          </a:solidFill>
                        </a:rPr>
                        <a:t>/gallery</a:t>
                      </a:r>
                    </a:p>
                    <a:p>
                      <a:pPr algn="ctr"/>
                      <a:r>
                        <a:rPr lang="en-US" sz="1600" b="1" noProof="0" dirty="0">
                          <a:solidFill>
                            <a:schemeClr val="tx1"/>
                          </a:solidFill>
                        </a:rPr>
                        <a:t>(collection</a:t>
                      </a:r>
                      <a:r>
                        <a:rPr lang="en-US" sz="1600" b="1" baseline="0" noProof="0" dirty="0">
                          <a:solidFill>
                            <a:schemeClr val="tx1"/>
                          </a:solidFill>
                        </a:rPr>
                        <a:t> of galleries)</a:t>
                      </a:r>
                      <a:endParaRPr lang="en-US" sz="1600" b="1" noProof="0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>
                          <a:solidFill>
                            <a:schemeClr val="accent1"/>
                          </a:solidFill>
                        </a:rPr>
                        <a:t>/gallery/kittens</a:t>
                      </a:r>
                    </a:p>
                    <a:p>
                      <a:pPr algn="ctr"/>
                      <a:r>
                        <a:rPr lang="en-US" sz="1600" b="1" noProof="0" dirty="0">
                          <a:solidFill>
                            <a:schemeClr val="tx1"/>
                          </a:solidFill>
                        </a:rPr>
                        <a:t>(photos in gallery)</a:t>
                      </a:r>
                      <a:endParaRPr lang="en-US" sz="1600" b="1" noProof="0" dirty="0">
                        <a:solidFill>
                          <a:schemeClr val="tx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dirty="0">
                          <a:solidFill>
                            <a:schemeClr val="accent1"/>
                          </a:solidFill>
                        </a:rPr>
                        <a:t>/gallery/kittens/kitten01</a:t>
                      </a:r>
                    </a:p>
                    <a:p>
                      <a:pPr algn="ctr"/>
                      <a:r>
                        <a:rPr lang="en-US" sz="1600" b="1" noProof="0" dirty="0">
                          <a:solidFill>
                            <a:schemeClr val="tx1"/>
                          </a:solidFill>
                        </a:rPr>
                        <a:t>(single photo)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accent1"/>
                          </a:solidFill>
                        </a:rPr>
                        <a:t>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Get the list of</a:t>
                      </a:r>
                      <a:r>
                        <a:rPr lang="en-US" sz="1600" b="1" baseline="0" noProof="0" dirty="0"/>
                        <a:t> all galleries </a:t>
                      </a:r>
                      <a:br>
                        <a:rPr lang="en-US" sz="1600" b="1" baseline="0" noProof="0" dirty="0"/>
                      </a:br>
                      <a:r>
                        <a:rPr lang="en-US" sz="1600" b="1" baseline="0" noProof="0" dirty="0"/>
                        <a:t>(JSON)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Get</a:t>
                      </a:r>
                      <a:r>
                        <a:rPr lang="en-US" sz="1600" b="1" baseline="0" noProof="0" dirty="0"/>
                        <a:t> the list of photos in the gallery (JSON)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Get</a:t>
                      </a:r>
                      <a:r>
                        <a:rPr lang="en-US" sz="1600" b="1" baseline="0" noProof="0" dirty="0"/>
                        <a:t> the image </a:t>
                      </a:r>
                      <a:br>
                        <a:rPr lang="en-US" sz="1600" b="1" baseline="0" noProof="0" dirty="0"/>
                      </a:br>
                      <a:r>
                        <a:rPr lang="en-US" sz="1600" b="1" baseline="0" noProof="0" dirty="0"/>
                        <a:t>(jpeg)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accent1"/>
                          </a:solidFill>
                        </a:rPr>
                        <a:t>POST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Create a new gallery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Create a new photo in a gallery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Atypical. </a:t>
                      </a:r>
                      <a:br>
                        <a:rPr lang="en-US" sz="1600" b="1" noProof="0" dirty="0"/>
                      </a:br>
                      <a:r>
                        <a:rPr lang="en-US" sz="1600" b="1" noProof="0" dirty="0"/>
                        <a:t>Add image metadata…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accent1"/>
                          </a:solidFill>
                        </a:rPr>
                        <a:t>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Atypical. </a:t>
                      </a:r>
                      <a:br>
                        <a:rPr lang="en-US" sz="1600" b="1" noProof="0" dirty="0"/>
                      </a:br>
                      <a:r>
                        <a:rPr lang="en-US" sz="1600" b="1" noProof="0" dirty="0"/>
                        <a:t>Replace list</a:t>
                      </a:r>
                      <a:r>
                        <a:rPr lang="en-US" sz="1600" b="1" baseline="0" noProof="0" dirty="0"/>
                        <a:t> of galleries.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Replace entire list of</a:t>
                      </a:r>
                      <a:r>
                        <a:rPr lang="en-US" sz="1600" b="1" baseline="0" noProof="0" dirty="0"/>
                        <a:t> photos in gallery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Replace/insert</a:t>
                      </a:r>
                      <a:r>
                        <a:rPr lang="en-US" sz="1600" b="1" baseline="0" noProof="0" dirty="0"/>
                        <a:t> an image</a:t>
                      </a:r>
                      <a:br>
                        <a:rPr lang="en-US" sz="1600" b="1" baseline="0" noProof="0" dirty="0"/>
                      </a:br>
                      <a:r>
                        <a:rPr lang="en-US" sz="1600" b="1" baseline="0" noProof="0" dirty="0"/>
                        <a:t> (of given ID)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>
                          <a:solidFill>
                            <a:schemeClr val="accent1"/>
                          </a:solidFill>
                        </a:rPr>
                        <a:t>DELETE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Empty</a:t>
                      </a:r>
                      <a:r>
                        <a:rPr lang="en-US" sz="1600" b="1" baseline="0" noProof="0" dirty="0"/>
                        <a:t> the whole application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Remove all photos</a:t>
                      </a:r>
                      <a:r>
                        <a:rPr lang="en-US" sz="1600" b="1" baseline="0" noProof="0" dirty="0"/>
                        <a:t> of a gallery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0" dirty="0"/>
                        <a:t>Remove</a:t>
                      </a:r>
                      <a:r>
                        <a:rPr lang="en-US" sz="1600" b="1" baseline="0" noProof="0" dirty="0"/>
                        <a:t> the given image</a:t>
                      </a:r>
                      <a:endParaRPr lang="en-U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1997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47ADE-695A-DE46-8282-390E00954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REST API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8D1E27-D017-08FA-873B-008CAAF2D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29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16D427-3561-8576-637C-9D9C1D4F80C0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CAF253-1A78-8598-1F3D-E22B10F8FB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608" y="1340768"/>
            <a:ext cx="7792786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84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9C474-8128-6840-8DBF-6EE5DEDD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Software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13B53-8FD5-3372-7003-30A8F8DC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Introduction to Software Engineering (NSWI041)</a:t>
            </a:r>
          </a:p>
          <a:p>
            <a:r>
              <a:rPr lang="en-US" noProof="0" dirty="0"/>
              <a:t>Software Engineering in Practice (NSWI149)</a:t>
            </a:r>
          </a:p>
          <a:p>
            <a:r>
              <a:rPr lang="en-US" noProof="0" dirty="0"/>
              <a:t>Software System Architectures (NSWI130)</a:t>
            </a:r>
          </a:p>
          <a:p>
            <a:r>
              <a:rPr lang="en-US" noProof="0" dirty="0"/>
              <a:t>Advanced aspects of software engineering (NSWI026)</a:t>
            </a:r>
          </a:p>
          <a:p>
            <a:r>
              <a:rPr lang="en-US" noProof="0" dirty="0"/>
              <a:t>Software Testing (NTIN070)</a:t>
            </a:r>
          </a:p>
          <a:p>
            <a:r>
              <a:rPr lang="en-US" noProof="0" dirty="0"/>
              <a:t>Design Patterns (NPRG024)</a:t>
            </a:r>
          </a:p>
          <a:p>
            <a:r>
              <a:rPr lang="en-US" noProof="0" dirty="0"/>
              <a:t>Software Development Tools (NSWI154)</a:t>
            </a:r>
          </a:p>
          <a:p>
            <a:r>
              <a:rPr lang="en-US" noProof="0" dirty="0"/>
              <a:t>Advanced Tools for Software Development and Monitoring (NSWI126)</a:t>
            </a:r>
          </a:p>
          <a:p>
            <a:r>
              <a:rPr lang="en-US" noProof="0" dirty="0"/>
              <a:t>Recommended Programming Practices (NPRG043)</a:t>
            </a:r>
          </a:p>
          <a:p>
            <a:r>
              <a:rPr lang="en-US" noProof="0" dirty="0"/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2EFE9F-B6A2-6E5B-5828-89637F5B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896907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5DD8F6-E22D-E826-F9F3-642EC78EB2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Trends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C3B90-AC72-CB5C-B083-444C1F60E9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4972BD-4999-3FE7-34F4-836D379143A7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25361936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35D6-30C3-8151-A447-BEDA835A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Single-Page-Application (SPA)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831-5471-A205-A894-B480FBE4F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184576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The application logic runs in the browser. The aim is to provide more desktop-like user experience. HTTP requests are handled asynchronously and covertly. As traditional browsing is typically discouraged, state changes are handled internally by changing DOM dynamically.</a:t>
            </a: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Thin server architecture</a:t>
            </a:r>
          </a:p>
          <a:p>
            <a:r>
              <a:rPr lang="en-US" noProof="0" dirty="0"/>
              <a:t>Data storage, security verifications, HTTP/REST API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Disadvantages</a:t>
            </a:r>
          </a:p>
          <a:p>
            <a:r>
              <a:rPr lang="en-US" noProof="0" dirty="0"/>
              <a:t>Application boot - loading and initialization time</a:t>
            </a:r>
          </a:p>
          <a:p>
            <a:r>
              <a:rPr lang="en-US" noProof="0" dirty="0"/>
              <a:t>Less stable execution environment (many browser types)</a:t>
            </a:r>
          </a:p>
          <a:p>
            <a:r>
              <a:rPr lang="en-US" noProof="0" dirty="0"/>
              <a:t>SEO, scraping, size, ..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97F73-2304-D9B0-42CA-8E708306F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31</a:t>
            </a:fld>
            <a:endParaRPr lang="en-US" noProof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C7A15C-0924-2632-6EC7-E9402AC03531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34591268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6E92F-74D0-1C36-1437-738AF9F9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Micro Frontends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3CB72-2101-C83C-A4F7-9A3A3C2D0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Website or web applications as a composition of features.</a:t>
            </a:r>
          </a:p>
          <a:p>
            <a:r>
              <a:rPr lang="en-US" noProof="0" dirty="0">
                <a:solidFill>
                  <a:schemeClr val="accent2"/>
                </a:solidFill>
              </a:rPr>
              <a:t>Independent teams</a:t>
            </a:r>
            <a:r>
              <a:rPr lang="en-US" noProof="0" dirty="0"/>
              <a:t>.</a:t>
            </a:r>
          </a:p>
          <a:p>
            <a:r>
              <a:rPr lang="en-US" noProof="0" dirty="0"/>
              <a:t>Distinct area of business.</a:t>
            </a:r>
          </a:p>
          <a:p>
            <a:r>
              <a:rPr lang="en-US" noProof="0" dirty="0"/>
              <a:t>A team is cross functional and develops its features end-to-end.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196D8-9459-48E9-5214-3FA36616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32</a:t>
            </a:fld>
            <a:endParaRPr lang="en-US" noProof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3F2ED8-CB68-CA9A-E83A-0F23DCAB6AC9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8514680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34EE7B-BE6B-0C8F-92E0-90CF3BB59F41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394590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09CC9-C9B3-F530-CC88-1BD800DB2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Design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CC75A-4909-999F-0752-397538D6E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>
                <a:hlinkClick r:id="rId3"/>
              </a:rPr>
              <a:t>Impact of design patterns on software quality: a systematic literature review</a:t>
            </a:r>
            <a:br>
              <a:rPr lang="en-US" noProof="0" dirty="0"/>
            </a:br>
            <a:r>
              <a:rPr lang="en-US" noProof="0" dirty="0"/>
              <a:t>Published: 01 February 2020</a:t>
            </a:r>
          </a:p>
          <a:p>
            <a:pPr marL="0" indent="0">
              <a:buNone/>
            </a:pPr>
            <a:br>
              <a:rPr lang="en-US" noProof="0" dirty="0"/>
            </a:br>
            <a:r>
              <a:rPr lang="en-US" noProof="0" dirty="0"/>
              <a:t>Design patterns represent solutions to frequently occurring software problems for designing good quality software. </a:t>
            </a:r>
          </a:p>
          <a:p>
            <a:pPr marL="0" indent="0">
              <a:buNone/>
            </a:pPr>
            <a:r>
              <a:rPr lang="en-US" noProof="0" dirty="0"/>
              <a:t>… </a:t>
            </a:r>
          </a:p>
          <a:p>
            <a:pPr marL="0" indent="0">
              <a:buNone/>
            </a:pPr>
            <a:r>
              <a:rPr lang="en-US" noProof="0" dirty="0"/>
              <a:t>23 design patterns called gang of four (</a:t>
            </a:r>
            <a:r>
              <a:rPr lang="en-US" noProof="0" dirty="0" err="1"/>
              <a:t>GoF</a:t>
            </a:r>
            <a:r>
              <a:rPr lang="en-US" noProof="0" dirty="0"/>
              <a:t>) patterns. </a:t>
            </a:r>
            <a:r>
              <a:rPr lang="en-US" noProof="0" dirty="0" err="1"/>
              <a:t>GoF</a:t>
            </a:r>
            <a:r>
              <a:rPr lang="en-US" noProof="0" dirty="0"/>
              <a:t> design patterns are classified into three categories: </a:t>
            </a:r>
            <a:r>
              <a:rPr lang="en-US" noProof="0" dirty="0">
                <a:solidFill>
                  <a:schemeClr val="accent2"/>
                </a:solidFill>
              </a:rPr>
              <a:t>structural</a:t>
            </a:r>
            <a:r>
              <a:rPr lang="en-US" noProof="0" dirty="0"/>
              <a:t>, </a:t>
            </a:r>
            <a:r>
              <a:rPr lang="en-US" noProof="0" dirty="0">
                <a:solidFill>
                  <a:schemeClr val="accent2"/>
                </a:solidFill>
              </a:rPr>
              <a:t>creational</a:t>
            </a:r>
            <a:r>
              <a:rPr lang="en-US" noProof="0" dirty="0"/>
              <a:t>, and </a:t>
            </a:r>
            <a:r>
              <a:rPr lang="en-US" noProof="0" dirty="0">
                <a:solidFill>
                  <a:schemeClr val="accent2"/>
                </a:solidFill>
              </a:rPr>
              <a:t>behavioral</a:t>
            </a:r>
            <a:r>
              <a:rPr lang="en-US" noProof="0" dirty="0"/>
              <a:t> patterns.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9531AA-DCCA-525E-876E-2E922C6E0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4</a:t>
            </a:fld>
            <a:endParaRPr lang="en-US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A01DA0-54E6-9E12-CA52-7D7D5E017F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616" y="4993809"/>
            <a:ext cx="1195496" cy="1446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8788923-62AD-8219-19A3-19C2505A9B35}"/>
              </a:ext>
            </a:extLst>
          </p:cNvPr>
          <p:cNvSpPr txBox="1"/>
          <p:nvPr/>
        </p:nvSpPr>
        <p:spPr>
          <a:xfrm>
            <a:off x="1703512" y="4879514"/>
            <a:ext cx="610209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Design patterns are typical solutions to common problems in software design. Each pattern is like a blueprint that you can customize to solve a particular design problem in your code.</a:t>
            </a:r>
          </a:p>
        </p:txBody>
      </p:sp>
    </p:spTree>
    <p:extLst>
      <p:ext uri="{BB962C8B-B14F-4D97-AF65-F5344CB8AC3E}">
        <p14:creationId xmlns:p14="http://schemas.microsoft.com/office/powerpoint/2010/main" val="104047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55D8F5-1EA8-06ED-6E31-5353F6C9D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noProof="0" dirty="0"/>
              <a:t>Model-View-Controller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BDC18-3063-9258-1159-94C7CCB0D4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2586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4EA25-6460-C98D-7A89-6B0A871B3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0" dirty="0"/>
              <a:t>Model-View-Controller (MVC) Presenter (MVP)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C3490-33FC-B389-AB84-4C5C5C342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3240360"/>
          </a:xfrm>
        </p:spPr>
        <p:txBody>
          <a:bodyPr/>
          <a:lstStyle/>
          <a:p>
            <a:pPr marL="0" indent="0">
              <a:buNone/>
            </a:pPr>
            <a:r>
              <a:rPr lang="en-US" noProof="0" dirty="0"/>
              <a:t>A guideline how to divide code and responsibility, it was introduced in 1970s and 1980s. MVC is a basis for many frameworks. There </a:t>
            </a:r>
            <a:r>
              <a:rPr lang="en-US" dirty="0"/>
              <a:t>term MVC is, unfortunately, little ambiguous.</a:t>
            </a:r>
            <a:br>
              <a:rPr lang="en-US" noProof="0" dirty="0"/>
            </a:b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Alternatives </a:t>
            </a:r>
          </a:p>
          <a:p>
            <a:r>
              <a:rPr lang="en-US" noProof="0" dirty="0"/>
              <a:t>Model-View-Presenter - separate Model and View</a:t>
            </a:r>
          </a:p>
          <a:p>
            <a:r>
              <a:rPr lang="en-US" noProof="0" dirty="0"/>
              <a:t>Model-View-</a:t>
            </a:r>
            <a:r>
              <a:rPr lang="en-US" noProof="0" dirty="0" err="1"/>
              <a:t>ViewModel</a:t>
            </a:r>
            <a:endParaRPr lang="en-US" noProof="0" dirty="0"/>
          </a:p>
          <a:p>
            <a:r>
              <a:rPr lang="en-US" noProof="0" dirty="0"/>
              <a:t>...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B4E8A-2559-6021-62C6-27F4484E1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0FE258-FA67-6B35-E90D-26784F61AEDA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noProof="0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407556-1728-8DD8-FF7F-69F249949807}"/>
              </a:ext>
            </a:extLst>
          </p:cNvPr>
          <p:cNvCxnSpPr/>
          <p:nvPr/>
        </p:nvCxnSpPr>
        <p:spPr>
          <a:xfrm flipV="1">
            <a:off x="3575720" y="404664"/>
            <a:ext cx="4032448" cy="28803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170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CFC27-709F-0764-604A-54A0734FD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Model-View-Presenter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D0A2F1-F8A9-1C36-C3DC-3F3934D7C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noProof="0" smtClean="0"/>
              <a:t>7</a:t>
            </a:fld>
            <a:endParaRPr lang="en-US" noProof="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30FBBA6-1D67-CDD5-74C9-FAA58A3B711D}"/>
              </a:ext>
            </a:extLst>
          </p:cNvPr>
          <p:cNvGrpSpPr/>
          <p:nvPr/>
        </p:nvGrpSpPr>
        <p:grpSpPr>
          <a:xfrm>
            <a:off x="2783632" y="1412776"/>
            <a:ext cx="6471576" cy="4299789"/>
            <a:chOff x="2699792" y="1957350"/>
            <a:chExt cx="4156300" cy="341638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632C5BB-702E-B98E-BC3A-33177B06704B}"/>
                </a:ext>
              </a:extLst>
            </p:cNvPr>
            <p:cNvSpPr/>
            <p:nvPr/>
          </p:nvSpPr>
          <p:spPr>
            <a:xfrm>
              <a:off x="2699792" y="1957350"/>
              <a:ext cx="4156300" cy="3416388"/>
            </a:xfrm>
            <a:prstGeom prst="rect">
              <a:avLst/>
            </a:prstGeom>
            <a:noFill/>
            <a:ln w="31750" cap="rnd" cmpd="sng"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5D69FB7-8607-3B6D-D55D-4868DFB1EF59}"/>
                </a:ext>
              </a:extLst>
            </p:cNvPr>
            <p:cNvSpPr txBox="1"/>
            <p:nvPr/>
          </p:nvSpPr>
          <p:spPr>
            <a:xfrm>
              <a:off x="5782960" y="2006255"/>
              <a:ext cx="1001125" cy="2445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noProof="0" dirty="0"/>
                <a:t>Business Logic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ACC73AC7-BBC3-277F-353D-8634F4CF6640}"/>
              </a:ext>
            </a:extLst>
          </p:cNvPr>
          <p:cNvSpPr/>
          <p:nvPr/>
        </p:nvSpPr>
        <p:spPr>
          <a:xfrm>
            <a:off x="9360605" y="1399801"/>
            <a:ext cx="2361233" cy="4312765"/>
          </a:xfrm>
          <a:prstGeom prst="rect">
            <a:avLst/>
          </a:prstGeom>
          <a:noFill/>
          <a:ln w="31750" cap="rnd" cmpd="sng"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1B02E4A-82A8-F00A-2AE1-6C766D1D1712}"/>
              </a:ext>
            </a:extLst>
          </p:cNvPr>
          <p:cNvGrpSpPr/>
          <p:nvPr/>
        </p:nvGrpSpPr>
        <p:grpSpPr>
          <a:xfrm>
            <a:off x="455494" y="1399801"/>
            <a:ext cx="2256129" cy="4312766"/>
            <a:chOff x="962578" y="1957350"/>
            <a:chExt cx="1509114" cy="341638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4841899-DE01-D64D-B5CB-96F5CEE85B9F}"/>
                </a:ext>
              </a:extLst>
            </p:cNvPr>
            <p:cNvSpPr/>
            <p:nvPr/>
          </p:nvSpPr>
          <p:spPr>
            <a:xfrm>
              <a:off x="962578" y="1957350"/>
              <a:ext cx="1509114" cy="3416388"/>
            </a:xfrm>
            <a:prstGeom prst="rect">
              <a:avLst/>
            </a:prstGeom>
            <a:noFill/>
            <a:ln w="31750" cap="rnd" cmpd="sng"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noProof="0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3B001B6-849E-B3DC-947D-062D13F26515}"/>
                </a:ext>
              </a:extLst>
            </p:cNvPr>
            <p:cNvSpPr txBox="1"/>
            <p:nvPr/>
          </p:nvSpPr>
          <p:spPr>
            <a:xfrm>
              <a:off x="1010744" y="2005674"/>
              <a:ext cx="1163762" cy="24380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noProof="0" dirty="0"/>
                <a:t>Presentation Tier</a:t>
              </a:r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921889D-F44A-78FA-8625-AA617B524855}"/>
              </a:ext>
            </a:extLst>
          </p:cNvPr>
          <p:cNvSpPr/>
          <p:nvPr/>
        </p:nvSpPr>
        <p:spPr>
          <a:xfrm>
            <a:off x="4991998" y="2446963"/>
            <a:ext cx="1824445" cy="91002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0" dirty="0"/>
              <a:t>Presenter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E32A1FD-B158-662A-E806-F2E062227E38}"/>
              </a:ext>
            </a:extLst>
          </p:cNvPr>
          <p:cNvSpPr/>
          <p:nvPr/>
        </p:nvSpPr>
        <p:spPr>
          <a:xfrm>
            <a:off x="1823646" y="4344415"/>
            <a:ext cx="1824445" cy="91002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0" dirty="0"/>
              <a:t>View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32C4D54-B466-3728-FC30-64346F70C2E7}"/>
              </a:ext>
            </a:extLst>
          </p:cNvPr>
          <p:cNvSpPr/>
          <p:nvPr/>
        </p:nvSpPr>
        <p:spPr>
          <a:xfrm>
            <a:off x="8448382" y="4344414"/>
            <a:ext cx="1824445" cy="91002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0" dirty="0"/>
              <a:t>Model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DF3FD84-8D0C-C907-E19F-7027374A3787}"/>
              </a:ext>
            </a:extLst>
          </p:cNvPr>
          <p:cNvCxnSpPr>
            <a:stCxn id="11" idx="1"/>
            <a:endCxn id="12" idx="0"/>
          </p:cNvCxnSpPr>
          <p:nvPr/>
        </p:nvCxnSpPr>
        <p:spPr>
          <a:xfrm flipH="1">
            <a:off x="2735869" y="2901978"/>
            <a:ext cx="2256129" cy="144243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588C0C4-4DC6-CB57-4828-700931E1C5F4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 flipV="1">
            <a:off x="3648091" y="4799429"/>
            <a:ext cx="4800291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42F1DE-8C79-F4E3-9CD0-3E38B1C360FA}"/>
              </a:ext>
            </a:extLst>
          </p:cNvPr>
          <p:cNvCxnSpPr>
            <a:cxnSpLocks/>
            <a:stCxn id="11" idx="3"/>
            <a:endCxn id="13" idx="0"/>
          </p:cNvCxnSpPr>
          <p:nvPr/>
        </p:nvCxnSpPr>
        <p:spPr>
          <a:xfrm>
            <a:off x="6816443" y="2901978"/>
            <a:ext cx="2544162" cy="144243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BA5FEB8-231D-AEBF-430E-25ACDA8E2DDF}"/>
              </a:ext>
            </a:extLst>
          </p:cNvPr>
          <p:cNvSpPr txBox="1"/>
          <p:nvPr/>
        </p:nvSpPr>
        <p:spPr>
          <a:xfrm rot="1777689">
            <a:off x="6816443" y="3181824"/>
            <a:ext cx="25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/>
              <a:t>Manipulates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45318E-B9A7-C8CB-AEA7-E0FF6643E51B}"/>
              </a:ext>
            </a:extLst>
          </p:cNvPr>
          <p:cNvSpPr txBox="1"/>
          <p:nvPr/>
        </p:nvSpPr>
        <p:spPr>
          <a:xfrm>
            <a:off x="4846566" y="4430096"/>
            <a:ext cx="25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>
                <a:solidFill>
                  <a:schemeClr val="accent3"/>
                </a:solidFill>
              </a:rPr>
              <a:t>Load data from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2ECE0C-72D5-DD4C-642B-D6E9ADF01DE1}"/>
              </a:ext>
            </a:extLst>
          </p:cNvPr>
          <p:cNvSpPr txBox="1"/>
          <p:nvPr/>
        </p:nvSpPr>
        <p:spPr>
          <a:xfrm rot="19634486">
            <a:off x="2444829" y="3273290"/>
            <a:ext cx="25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noProof="0" dirty="0"/>
              <a:t>Prepares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BB15D67-3810-67FC-9A58-42E5086E0B05}"/>
              </a:ext>
            </a:extLst>
          </p:cNvPr>
          <p:cNvSpPr txBox="1"/>
          <p:nvPr/>
        </p:nvSpPr>
        <p:spPr>
          <a:xfrm>
            <a:off x="10707545" y="1460804"/>
            <a:ext cx="97975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US" sz="1400" noProof="0" dirty="0"/>
              <a:t>Data Tier</a:t>
            </a: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EEC7F9C4-985B-94F1-BAF7-F9A6DEE0B85F}"/>
              </a:ext>
            </a:extLst>
          </p:cNvPr>
          <p:cNvSpPr/>
          <p:nvPr/>
        </p:nvSpPr>
        <p:spPr>
          <a:xfrm>
            <a:off x="9431080" y="5827619"/>
            <a:ext cx="2220282" cy="571310"/>
          </a:xfrm>
          <a:prstGeom prst="wedgeRoundRectCallout">
            <a:avLst>
              <a:gd name="adj1" fmla="val -37600"/>
              <a:gd name="adj2" fmla="val -14278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Uniform data API</a:t>
            </a: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18667F75-DD7E-F7A9-578E-8BD962237CF5}"/>
              </a:ext>
            </a:extLst>
          </p:cNvPr>
          <p:cNvSpPr/>
          <p:nvPr/>
        </p:nvSpPr>
        <p:spPr>
          <a:xfrm>
            <a:off x="911424" y="5822245"/>
            <a:ext cx="2220282" cy="571310"/>
          </a:xfrm>
          <a:prstGeom prst="wedgeRoundRectCallout">
            <a:avLst>
              <a:gd name="adj1" fmla="val 16763"/>
              <a:gd name="adj2" fmla="val -13851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User interface</a:t>
            </a:r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C6472A9F-9171-2DE9-222D-26511DE4567D}"/>
              </a:ext>
            </a:extLst>
          </p:cNvPr>
          <p:cNvSpPr/>
          <p:nvPr/>
        </p:nvSpPr>
        <p:spPr>
          <a:xfrm>
            <a:off x="4794079" y="1254693"/>
            <a:ext cx="2220282" cy="571310"/>
          </a:xfrm>
          <a:prstGeom prst="wedgeRoundRectCallout">
            <a:avLst>
              <a:gd name="adj1" fmla="val 2486"/>
              <a:gd name="adj2" fmla="val 14104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Request processing</a:t>
            </a: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46DD929A-F584-2050-D3FF-58DB661B5D65}"/>
              </a:ext>
            </a:extLst>
          </p:cNvPr>
          <p:cNvSpPr/>
          <p:nvPr/>
        </p:nvSpPr>
        <p:spPr>
          <a:xfrm>
            <a:off x="4336246" y="5634966"/>
            <a:ext cx="3054482" cy="571310"/>
          </a:xfrm>
          <a:prstGeom prst="wedgeRoundRectCallout">
            <a:avLst>
              <a:gd name="adj1" fmla="val 2486"/>
              <a:gd name="adj2" fmla="val -16199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noProof="0" dirty="0"/>
              <a:t>This is not part of MVP;</a:t>
            </a:r>
            <a:br>
              <a:rPr lang="en-US" noProof="0" dirty="0"/>
            </a:br>
            <a:r>
              <a:rPr lang="en-US" noProof="0" dirty="0"/>
              <a:t> but may be part of MVC.</a:t>
            </a:r>
          </a:p>
        </p:txBody>
      </p:sp>
    </p:spTree>
    <p:extLst>
      <p:ext uri="{BB962C8B-B14F-4D97-AF65-F5344CB8AC3E}">
        <p14:creationId xmlns:p14="http://schemas.microsoft.com/office/powerpoint/2010/main" val="3576117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55361-B579-1883-8BBD-E1E65AB7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MVP: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5DFCA-3EF3-1F6C-0DDF-0FCC3F430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noProof="0" dirty="0"/>
              <a:t>View is about user interface and data presentation. For server-side web-application view is typically responsible for generating HTML. It provides automatic sanitization of presented data (&lt;,&gt; chars). It can also deal with translations for multilingual applications.</a:t>
            </a:r>
          </a:p>
          <a:p>
            <a:pPr marL="0" indent="0">
              <a:buNone/>
            </a:pP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Can use templates:</a:t>
            </a:r>
          </a:p>
          <a:p>
            <a:r>
              <a:rPr lang="en-US" noProof="0" dirty="0"/>
              <a:t>Mechanisms that separate HTML coding from application programming</a:t>
            </a:r>
          </a:p>
          <a:p>
            <a:r>
              <a:rPr lang="en-US" noProof="0" dirty="0"/>
              <a:t>Allow implementing View features (mentioned above) in declarative (instead of imperative) manner</a:t>
            </a:r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571F5-BF0D-396A-BC72-AC9069AA1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01632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B13E7-56C8-DD55-6DAB-DD40E75B2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7FB4-162F-9FD8-83F9-5DDB8F686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MVP: </a:t>
            </a:r>
            <a:r>
              <a:rPr lang="en-US" dirty="0"/>
              <a:t>Presenter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48E3D-9C9B-04E7-616C-BB1F61149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Presenter</a:t>
            </a:r>
            <a:r>
              <a:rPr lang="en-US" noProof="0" dirty="0"/>
              <a:t> is non-</a:t>
            </a:r>
            <a:r>
              <a:rPr lang="en-US" noProof="0" dirty="0" err="1"/>
              <a:t>ui</a:t>
            </a:r>
            <a:r>
              <a:rPr lang="en-US" noProof="0" dirty="0"/>
              <a:t> class that integrates business/application logic. It issues commands to view and model. It do so based on the user requests:</a:t>
            </a:r>
          </a:p>
          <a:p>
            <a:r>
              <a:rPr lang="en-US" noProof="0" dirty="0"/>
              <a:t>Requests for displaying content (typically GET request)</a:t>
            </a:r>
          </a:p>
          <a:p>
            <a:r>
              <a:rPr lang="en-US" noProof="0" dirty="0"/>
              <a:t>Requests for modifying app. status (typically POST req.)</a:t>
            </a:r>
          </a:p>
          <a:p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We can view similarities and potential integration in other patterns such as:</a:t>
            </a:r>
          </a:p>
          <a:p>
            <a:r>
              <a:rPr lang="en-US" noProof="0" dirty="0"/>
              <a:t>Front controller pattern</a:t>
            </a:r>
          </a:p>
          <a:p>
            <a:r>
              <a:rPr lang="en-US" noProof="0" dirty="0"/>
              <a:t>Command pattern</a:t>
            </a:r>
          </a:p>
          <a:p>
            <a:r>
              <a:rPr lang="en-US" noProof="0" dirty="0"/>
              <a:t>…</a:t>
            </a:r>
          </a:p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FF2B25-46D0-6B8F-AEC3-0F50A0EC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en-US" noProof="0" smtClean="0"/>
              <a:pPr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87086859"/>
      </p:ext>
    </p:extLst>
  </p:cSld>
  <p:clrMapOvr>
    <a:masterClrMapping/>
  </p:clrMapOvr>
</p:sld>
</file>

<file path=ppt/theme/theme1.xml><?xml version="1.0" encoding="utf-8"?>
<a:theme xmlns:a="http://schemas.openxmlformats.org/drawingml/2006/main" name="2024 presentation theme">
  <a:themeElements>
    <a:clrScheme name="Research Grou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4 presentation theme" id="{B11F140C-9B55-4BCA-BFF9-CABB9E915944}" vid="{395D06B6-9D47-4D1E-9828-FD1B18F4067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 presentation theme</Template>
  <TotalTime>10975</TotalTime>
  <Words>2006</Words>
  <Application>Microsoft Office PowerPoint</Application>
  <PresentationFormat>Widescreen</PresentationFormat>
  <Paragraphs>347</Paragraphs>
  <Slides>33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Courier New</vt:lpstr>
      <vt:lpstr>2024 presentation theme</vt:lpstr>
      <vt:lpstr>API &amp; Design patterns</vt:lpstr>
      <vt:lpstr>Software Engineering</vt:lpstr>
      <vt:lpstr>Software Engineering</vt:lpstr>
      <vt:lpstr>Design patterns</vt:lpstr>
      <vt:lpstr>PowerPoint Presentation</vt:lpstr>
      <vt:lpstr>Model-View-Controller (MVC) Presenter (MVP)</vt:lpstr>
      <vt:lpstr>Model-View-Presenter</vt:lpstr>
      <vt:lpstr>MVP: View</vt:lpstr>
      <vt:lpstr>MVP: Presenter</vt:lpstr>
      <vt:lpstr>Presenter example</vt:lpstr>
      <vt:lpstr>MVP: Model</vt:lpstr>
      <vt:lpstr>PowerPoint Presentation</vt:lpstr>
      <vt:lpstr>Data model</vt:lpstr>
      <vt:lpstr>Database</vt:lpstr>
      <vt:lpstr>Object-Relational Mapping (ORM)</vt:lpstr>
      <vt:lpstr>Example</vt:lpstr>
      <vt:lpstr>Example</vt:lpstr>
      <vt:lpstr>PowerPoint Presentation</vt:lpstr>
      <vt:lpstr>Example</vt:lpstr>
      <vt:lpstr>Component-Based Development</vt:lpstr>
      <vt:lpstr>Component Management</vt:lpstr>
      <vt:lpstr>Example</vt:lpstr>
      <vt:lpstr>Dependency Injection</vt:lpstr>
      <vt:lpstr>Dependency Injection Example</vt:lpstr>
      <vt:lpstr>PowerPoint Presentation</vt:lpstr>
      <vt:lpstr>REST API</vt:lpstr>
      <vt:lpstr>Operations</vt:lpstr>
      <vt:lpstr>Example</vt:lpstr>
      <vt:lpstr>REST API</vt:lpstr>
      <vt:lpstr>PowerPoint Presentation</vt:lpstr>
      <vt:lpstr>Single-Page-Application (SPA)</vt:lpstr>
      <vt:lpstr>Micro Frontends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Beaver</dc:creator>
  <cp:lastModifiedBy>Petr Škoda</cp:lastModifiedBy>
  <cp:revision>329</cp:revision>
  <dcterms:created xsi:type="dcterms:W3CDTF">2011-06-05T13:18:40Z</dcterms:created>
  <dcterms:modified xsi:type="dcterms:W3CDTF">2025-11-03T19:07:33Z</dcterms:modified>
</cp:coreProperties>
</file>