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9" r:id="rId1"/>
  </p:sldMasterIdLst>
  <p:notesMasterIdLst>
    <p:notesMasterId r:id="rId43"/>
  </p:notesMasterIdLst>
  <p:handoutMasterIdLst>
    <p:handoutMasterId r:id="rId44"/>
  </p:handoutMasterIdLst>
  <p:sldIdLst>
    <p:sldId id="400" r:id="rId2"/>
    <p:sldId id="403" r:id="rId3"/>
    <p:sldId id="404" r:id="rId4"/>
    <p:sldId id="405" r:id="rId5"/>
    <p:sldId id="406" r:id="rId6"/>
    <p:sldId id="407" r:id="rId7"/>
    <p:sldId id="408" r:id="rId8"/>
    <p:sldId id="409" r:id="rId9"/>
    <p:sldId id="410" r:id="rId10"/>
    <p:sldId id="411" r:id="rId11"/>
    <p:sldId id="412" r:id="rId12"/>
    <p:sldId id="413" r:id="rId13"/>
    <p:sldId id="414" r:id="rId14"/>
    <p:sldId id="415" r:id="rId15"/>
    <p:sldId id="416" r:id="rId16"/>
    <p:sldId id="417" r:id="rId17"/>
    <p:sldId id="421" r:id="rId18"/>
    <p:sldId id="418" r:id="rId19"/>
    <p:sldId id="419" r:id="rId20"/>
    <p:sldId id="422" r:id="rId21"/>
    <p:sldId id="420" r:id="rId22"/>
    <p:sldId id="423" r:id="rId23"/>
    <p:sldId id="424" r:id="rId24"/>
    <p:sldId id="425" r:id="rId25"/>
    <p:sldId id="426" r:id="rId26"/>
    <p:sldId id="427" r:id="rId27"/>
    <p:sldId id="428" r:id="rId28"/>
    <p:sldId id="429" r:id="rId29"/>
    <p:sldId id="430" r:id="rId30"/>
    <p:sldId id="431" r:id="rId31"/>
    <p:sldId id="432" r:id="rId32"/>
    <p:sldId id="433" r:id="rId33"/>
    <p:sldId id="434" r:id="rId34"/>
    <p:sldId id="435" r:id="rId35"/>
    <p:sldId id="436" r:id="rId36"/>
    <p:sldId id="437" r:id="rId37"/>
    <p:sldId id="439" r:id="rId38"/>
    <p:sldId id="438" r:id="rId39"/>
    <p:sldId id="440" r:id="rId40"/>
    <p:sldId id="441" r:id="rId41"/>
    <p:sldId id="401"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8B832"/>
    <a:srgbClr val="83C937"/>
    <a:srgbClr val="E69400"/>
    <a:srgbClr val="934757"/>
    <a:srgbClr val="823E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742" autoAdjust="0"/>
    <p:restoredTop sz="83505" autoAdjust="0"/>
  </p:normalViewPr>
  <p:slideViewPr>
    <p:cSldViewPr>
      <p:cViewPr varScale="1">
        <p:scale>
          <a:sx n="92" d="100"/>
          <a:sy n="92" d="100"/>
        </p:scale>
        <p:origin x="984" y="90"/>
      </p:cViewPr>
      <p:guideLst>
        <p:guide orient="horz" pos="2160"/>
        <p:guide pos="3840"/>
      </p:guideLst>
    </p:cSldViewPr>
  </p:slideViewPr>
  <p:notesTextViewPr>
    <p:cViewPr>
      <p:scale>
        <a:sx n="1" d="1"/>
        <a:sy n="1" d="1"/>
      </p:scale>
      <p:origin x="0" y="0"/>
    </p:cViewPr>
  </p:notesTextViewPr>
  <p:notesViewPr>
    <p:cSldViewPr>
      <p:cViewPr varScale="1">
        <p:scale>
          <a:sx n="88" d="100"/>
          <a:sy n="88" d="100"/>
        </p:scale>
        <p:origin x="3822" y="6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90D51BE-CF1C-4F11-AAD2-453C1B638B0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1787A43-62AF-46D8-B926-E9D562EE489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816FAD5-DDCA-4654-93B6-DBD29433097C}" type="datetimeFigureOut">
              <a:rPr lang="en-US" smtClean="0"/>
              <a:t>11/4/2025</a:t>
            </a:fld>
            <a:endParaRPr lang="en-US"/>
          </a:p>
        </p:txBody>
      </p:sp>
      <p:sp>
        <p:nvSpPr>
          <p:cNvPr id="4" name="Footer Placeholder 3">
            <a:extLst>
              <a:ext uri="{FF2B5EF4-FFF2-40B4-BE49-F238E27FC236}">
                <a16:creationId xmlns:a16="http://schemas.microsoft.com/office/drawing/2014/main" id="{353DF6F5-1C99-4B6A-AC45-DDD6F7377CC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76ECF2A-32D0-4276-8956-589BA282433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4295301-4204-4F3F-ACA4-B38DAA633788}" type="slidenum">
              <a:rPr lang="en-US" smtClean="0"/>
              <a:t>‹#›</a:t>
            </a:fld>
            <a:endParaRPr lang="en-US"/>
          </a:p>
        </p:txBody>
      </p:sp>
    </p:spTree>
    <p:extLst>
      <p:ext uri="{BB962C8B-B14F-4D97-AF65-F5344CB8AC3E}">
        <p14:creationId xmlns:p14="http://schemas.microsoft.com/office/powerpoint/2010/main" val="88506500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A62FB9-24EC-482A-A27C-5C03C0816037}" type="datetimeFigureOut">
              <a:rPr lang="cs-CZ" smtClean="0"/>
              <a:t>04.11.2025</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C869DF-6110-41A2-A008-13AD35443CEC}" type="slidenum">
              <a:rPr lang="cs-CZ" smtClean="0"/>
              <a:t>‹#›</a:t>
            </a:fld>
            <a:endParaRPr lang="cs-CZ"/>
          </a:p>
        </p:txBody>
      </p:sp>
    </p:spTree>
    <p:extLst>
      <p:ext uri="{BB962C8B-B14F-4D97-AF65-F5344CB8AC3E}">
        <p14:creationId xmlns:p14="http://schemas.microsoft.com/office/powerpoint/2010/main" val="270346570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5"/>
          </p:nvPr>
        </p:nvSpPr>
        <p:spPr/>
        <p:txBody>
          <a:bodyPr/>
          <a:lstStyle/>
          <a:p>
            <a:fld id="{FEC869DF-6110-41A2-A008-13AD35443CEC}" type="slidenum">
              <a:rPr lang="cs-CZ" smtClean="0"/>
              <a:t>1</a:t>
            </a:fld>
            <a:endParaRPr lang="cs-CZ"/>
          </a:p>
        </p:txBody>
      </p:sp>
    </p:spTree>
    <p:extLst>
      <p:ext uri="{BB962C8B-B14F-4D97-AF65-F5344CB8AC3E}">
        <p14:creationId xmlns:p14="http://schemas.microsoft.com/office/powerpoint/2010/main" val="31076759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5"/>
          </p:nvPr>
        </p:nvSpPr>
        <p:spPr/>
        <p:txBody>
          <a:bodyPr/>
          <a:lstStyle/>
          <a:p>
            <a:fld id="{FEC869DF-6110-41A2-A008-13AD35443CEC}" type="slidenum">
              <a:rPr lang="cs-CZ" smtClean="0"/>
              <a:t>17</a:t>
            </a:fld>
            <a:endParaRPr lang="cs-CZ"/>
          </a:p>
        </p:txBody>
      </p:sp>
    </p:spTree>
    <p:extLst>
      <p:ext uri="{BB962C8B-B14F-4D97-AF65-F5344CB8AC3E}">
        <p14:creationId xmlns:p14="http://schemas.microsoft.com/office/powerpoint/2010/main" val="41708487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5"/>
          </p:nvPr>
        </p:nvSpPr>
        <p:spPr/>
        <p:txBody>
          <a:bodyPr/>
          <a:lstStyle/>
          <a:p>
            <a:fld id="{FEC869DF-6110-41A2-A008-13AD35443CEC}" type="slidenum">
              <a:rPr lang="cs-CZ" smtClean="0"/>
              <a:t>18</a:t>
            </a:fld>
            <a:endParaRPr lang="cs-CZ"/>
          </a:p>
        </p:txBody>
      </p:sp>
    </p:spTree>
    <p:extLst>
      <p:ext uri="{BB962C8B-B14F-4D97-AF65-F5344CB8AC3E}">
        <p14:creationId xmlns:p14="http://schemas.microsoft.com/office/powerpoint/2010/main" val="23238008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Sessions store with Redis</a:t>
            </a:r>
          </a:p>
          <a:p>
            <a:r>
              <a:rPr lang="en-US" sz="1200" b="0" kern="1200" dirty="0">
                <a:solidFill>
                  <a:schemeClr val="tx1"/>
                </a:solidFill>
                <a:effectLst/>
                <a:latin typeface="+mn-lt"/>
                <a:ea typeface="+mn-ea"/>
                <a:cs typeface="+mn-cs"/>
              </a:rPr>
              <a:t>https://www.digitalocean.com/community/tutorials/how-to-set-up-a-redis-server-as-a-session-handler-for-php-on-ubuntu-14-04.</a:t>
            </a:r>
          </a:p>
          <a:p>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We can also write custom handler</a:t>
            </a:r>
          </a:p>
          <a:p>
            <a:r>
              <a:rPr lang="en-US" sz="1200" b="0" kern="1200" dirty="0">
                <a:solidFill>
                  <a:schemeClr val="tx1"/>
                </a:solidFill>
                <a:effectLst/>
                <a:latin typeface="+mn-lt"/>
                <a:ea typeface="+mn-ea"/>
                <a:cs typeface="+mn-cs"/>
              </a:rPr>
              <a:t>https://www.php.net/manual/en/class.sessionhandlerinterface.php</a:t>
            </a:r>
          </a:p>
          <a:p>
            <a:br>
              <a:rPr lang="en-US" sz="1200" b="0" kern="1200" dirty="0">
                <a:solidFill>
                  <a:schemeClr val="tx1"/>
                </a:solidFill>
                <a:effectLst/>
                <a:latin typeface="+mn-lt"/>
                <a:ea typeface="+mn-ea"/>
                <a:cs typeface="+mn-cs"/>
              </a:rPr>
            </a:br>
            <a:endParaRPr lang="en-US" sz="1200" b="0" kern="1200" dirty="0">
              <a:solidFill>
                <a:schemeClr val="tx1"/>
              </a:solidFill>
              <a:effectLst/>
              <a:latin typeface="+mn-lt"/>
              <a:ea typeface="+mn-ea"/>
              <a:cs typeface="+mn-cs"/>
            </a:endParaRPr>
          </a:p>
          <a:p>
            <a:endParaRPr lang="cs-CZ" dirty="0"/>
          </a:p>
        </p:txBody>
      </p:sp>
      <p:sp>
        <p:nvSpPr>
          <p:cNvPr id="4" name="Slide Number Placeholder 3"/>
          <p:cNvSpPr>
            <a:spLocks noGrp="1"/>
          </p:cNvSpPr>
          <p:nvPr>
            <p:ph type="sldNum" sz="quarter" idx="5"/>
          </p:nvPr>
        </p:nvSpPr>
        <p:spPr/>
        <p:txBody>
          <a:bodyPr/>
          <a:lstStyle/>
          <a:p>
            <a:fld id="{FEC869DF-6110-41A2-A008-13AD35443CEC}" type="slidenum">
              <a:rPr lang="cs-CZ" smtClean="0"/>
              <a:t>21</a:t>
            </a:fld>
            <a:endParaRPr lang="cs-CZ"/>
          </a:p>
        </p:txBody>
      </p:sp>
    </p:spTree>
    <p:extLst>
      <p:ext uri="{BB962C8B-B14F-4D97-AF65-F5344CB8AC3E}">
        <p14:creationId xmlns:p14="http://schemas.microsoft.com/office/powerpoint/2010/main" val="4048489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5"/>
          </p:nvPr>
        </p:nvSpPr>
        <p:spPr/>
        <p:txBody>
          <a:bodyPr/>
          <a:lstStyle/>
          <a:p>
            <a:fld id="{FEC869DF-6110-41A2-A008-13AD35443CEC}" type="slidenum">
              <a:rPr lang="cs-CZ" smtClean="0"/>
              <a:t>36</a:t>
            </a:fld>
            <a:endParaRPr lang="cs-CZ"/>
          </a:p>
        </p:txBody>
      </p:sp>
    </p:spTree>
    <p:extLst>
      <p:ext uri="{BB962C8B-B14F-4D97-AF65-F5344CB8AC3E}">
        <p14:creationId xmlns:p14="http://schemas.microsoft.com/office/powerpoint/2010/main" val="10088500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5"/>
          </p:nvPr>
        </p:nvSpPr>
        <p:spPr/>
        <p:txBody>
          <a:bodyPr/>
          <a:lstStyle/>
          <a:p>
            <a:fld id="{FEC869DF-6110-41A2-A008-13AD35443CEC}" type="slidenum">
              <a:rPr lang="cs-CZ" smtClean="0"/>
              <a:t>37</a:t>
            </a:fld>
            <a:endParaRPr lang="cs-CZ"/>
          </a:p>
        </p:txBody>
      </p:sp>
    </p:spTree>
    <p:extLst>
      <p:ext uri="{BB962C8B-B14F-4D97-AF65-F5344CB8AC3E}">
        <p14:creationId xmlns:p14="http://schemas.microsoft.com/office/powerpoint/2010/main" val="10040375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5"/>
          </p:nvPr>
        </p:nvSpPr>
        <p:spPr/>
        <p:txBody>
          <a:bodyPr/>
          <a:lstStyle/>
          <a:p>
            <a:fld id="{FEC869DF-6110-41A2-A008-13AD35443CEC}" type="slidenum">
              <a:rPr lang="cs-CZ" smtClean="0"/>
              <a:t>39</a:t>
            </a:fld>
            <a:endParaRPr lang="cs-CZ"/>
          </a:p>
        </p:txBody>
      </p:sp>
    </p:spTree>
    <p:extLst>
      <p:ext uri="{BB962C8B-B14F-4D97-AF65-F5344CB8AC3E}">
        <p14:creationId xmlns:p14="http://schemas.microsoft.com/office/powerpoint/2010/main" val="4601302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Resources:</a:t>
            </a:r>
          </a:p>
          <a:p>
            <a:pPr marL="171450" indent="-171450">
              <a:buFont typeface="Arial" panose="020B0604020202020204" pitchFamily="34" charset="0"/>
              <a:buChar char="•"/>
            </a:pPr>
            <a:r>
              <a:rPr lang="en-US" dirty="0"/>
              <a:t>https://symfony.com/doc/current/templates.html</a:t>
            </a:r>
          </a:p>
          <a:p>
            <a:endParaRPr lang="cs-CZ" dirty="0"/>
          </a:p>
        </p:txBody>
      </p:sp>
      <p:sp>
        <p:nvSpPr>
          <p:cNvPr id="4" name="Slide Number Placeholder 3"/>
          <p:cNvSpPr>
            <a:spLocks noGrp="1"/>
          </p:cNvSpPr>
          <p:nvPr>
            <p:ph type="sldNum" sz="quarter" idx="5"/>
          </p:nvPr>
        </p:nvSpPr>
        <p:spPr/>
        <p:txBody>
          <a:bodyPr/>
          <a:lstStyle/>
          <a:p>
            <a:fld id="{FEC869DF-6110-41A2-A008-13AD35443CEC}" type="slidenum">
              <a:rPr lang="cs-CZ" smtClean="0"/>
              <a:t>40</a:t>
            </a:fld>
            <a:endParaRPr lang="cs-CZ"/>
          </a:p>
        </p:txBody>
      </p:sp>
    </p:spTree>
    <p:extLst>
      <p:ext uri="{BB962C8B-B14F-4D97-AF65-F5344CB8AC3E}">
        <p14:creationId xmlns:p14="http://schemas.microsoft.com/office/powerpoint/2010/main" val="42395316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cs-CZ" dirty="0"/>
          </a:p>
        </p:txBody>
      </p:sp>
      <p:sp>
        <p:nvSpPr>
          <p:cNvPr id="4" name="Slide Number Placeholder 3"/>
          <p:cNvSpPr>
            <a:spLocks noGrp="1"/>
          </p:cNvSpPr>
          <p:nvPr>
            <p:ph type="sldNum" sz="quarter" idx="5"/>
          </p:nvPr>
        </p:nvSpPr>
        <p:spPr/>
        <p:txBody>
          <a:bodyPr/>
          <a:lstStyle/>
          <a:p>
            <a:fld id="{FEC869DF-6110-41A2-A008-13AD35443CEC}" type="slidenum">
              <a:rPr lang="cs-CZ" smtClean="0"/>
              <a:t>3</a:t>
            </a:fld>
            <a:endParaRPr lang="cs-CZ"/>
          </a:p>
        </p:txBody>
      </p:sp>
    </p:spTree>
    <p:extLst>
      <p:ext uri="{BB962C8B-B14F-4D97-AF65-F5344CB8AC3E}">
        <p14:creationId xmlns:p14="http://schemas.microsoft.com/office/powerpoint/2010/main" val="12077995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5"/>
          </p:nvPr>
        </p:nvSpPr>
        <p:spPr/>
        <p:txBody>
          <a:bodyPr/>
          <a:lstStyle/>
          <a:p>
            <a:fld id="{FEC869DF-6110-41A2-A008-13AD35443CEC}" type="slidenum">
              <a:rPr lang="cs-CZ" smtClean="0"/>
              <a:t>5</a:t>
            </a:fld>
            <a:endParaRPr lang="cs-CZ"/>
          </a:p>
        </p:txBody>
      </p:sp>
    </p:spTree>
    <p:extLst>
      <p:ext uri="{BB962C8B-B14F-4D97-AF65-F5344CB8AC3E}">
        <p14:creationId xmlns:p14="http://schemas.microsoft.com/office/powerpoint/2010/main" val="2697868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5"/>
          </p:nvPr>
        </p:nvSpPr>
        <p:spPr/>
        <p:txBody>
          <a:bodyPr/>
          <a:lstStyle/>
          <a:p>
            <a:fld id="{FEC869DF-6110-41A2-A008-13AD35443CEC}" type="slidenum">
              <a:rPr lang="cs-CZ" smtClean="0"/>
              <a:t>6</a:t>
            </a:fld>
            <a:endParaRPr lang="cs-CZ"/>
          </a:p>
        </p:txBody>
      </p:sp>
    </p:spTree>
    <p:extLst>
      <p:ext uri="{BB962C8B-B14F-4D97-AF65-F5344CB8AC3E}">
        <p14:creationId xmlns:p14="http://schemas.microsoft.com/office/powerpoint/2010/main" val="4150225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5"/>
          </p:nvPr>
        </p:nvSpPr>
        <p:spPr/>
        <p:txBody>
          <a:bodyPr/>
          <a:lstStyle/>
          <a:p>
            <a:fld id="{FEC869DF-6110-41A2-A008-13AD35443CEC}" type="slidenum">
              <a:rPr lang="cs-CZ" smtClean="0"/>
              <a:t>8</a:t>
            </a:fld>
            <a:endParaRPr lang="cs-CZ"/>
          </a:p>
        </p:txBody>
      </p:sp>
    </p:spTree>
    <p:extLst>
      <p:ext uri="{BB962C8B-B14F-4D97-AF65-F5344CB8AC3E}">
        <p14:creationId xmlns:p14="http://schemas.microsoft.com/office/powerpoint/2010/main" val="24252787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9</a:t>
            </a:fld>
            <a:endParaRPr lang="cs-CZ"/>
          </a:p>
        </p:txBody>
      </p:sp>
    </p:spTree>
    <p:extLst>
      <p:ext uri="{BB962C8B-B14F-4D97-AF65-F5344CB8AC3E}">
        <p14:creationId xmlns:p14="http://schemas.microsoft.com/office/powerpoint/2010/main" val="14203983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5"/>
          </p:nvPr>
        </p:nvSpPr>
        <p:spPr/>
        <p:txBody>
          <a:bodyPr/>
          <a:lstStyle/>
          <a:p>
            <a:fld id="{FEC869DF-6110-41A2-A008-13AD35443CEC}" type="slidenum">
              <a:rPr lang="cs-CZ" smtClean="0"/>
              <a:t>10</a:t>
            </a:fld>
            <a:endParaRPr lang="cs-CZ"/>
          </a:p>
        </p:txBody>
      </p:sp>
    </p:spTree>
    <p:extLst>
      <p:ext uri="{BB962C8B-B14F-4D97-AF65-F5344CB8AC3E}">
        <p14:creationId xmlns:p14="http://schemas.microsoft.com/office/powerpoint/2010/main" val="34827217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noProof="0" dirty="0"/>
          </a:p>
        </p:txBody>
      </p:sp>
      <p:sp>
        <p:nvSpPr>
          <p:cNvPr id="4" name="Slide Number Placeholder 3"/>
          <p:cNvSpPr>
            <a:spLocks noGrp="1"/>
          </p:cNvSpPr>
          <p:nvPr>
            <p:ph type="sldNum" sz="quarter" idx="5"/>
          </p:nvPr>
        </p:nvSpPr>
        <p:spPr/>
        <p:txBody>
          <a:bodyPr/>
          <a:lstStyle/>
          <a:p>
            <a:fld id="{FEC869DF-6110-41A2-A008-13AD35443CEC}" type="slidenum">
              <a:rPr lang="cs-CZ" smtClean="0"/>
              <a:t>13</a:t>
            </a:fld>
            <a:endParaRPr lang="cs-CZ"/>
          </a:p>
        </p:txBody>
      </p:sp>
    </p:spTree>
    <p:extLst>
      <p:ext uri="{BB962C8B-B14F-4D97-AF65-F5344CB8AC3E}">
        <p14:creationId xmlns:p14="http://schemas.microsoft.com/office/powerpoint/2010/main" val="39485287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Resources:</a:t>
            </a:r>
          </a:p>
          <a:p>
            <a:pPr marL="171450" indent="-171450">
              <a:buFont typeface="Arial" panose="020B0604020202020204" pitchFamily="34" charset="0"/>
              <a:buChar char="•"/>
            </a:pPr>
            <a:r>
              <a:rPr lang="en-US" dirty="0"/>
              <a:t>https://github.com/brave/brave-browser/wiki/Deviations-from-Chromium-(features-we-disable-or-remove)#modified-features-and-functionality</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16</a:t>
            </a:fld>
            <a:endParaRPr lang="cs-CZ"/>
          </a:p>
        </p:txBody>
      </p:sp>
    </p:spTree>
    <p:extLst>
      <p:ext uri="{BB962C8B-B14F-4D97-AF65-F5344CB8AC3E}">
        <p14:creationId xmlns:p14="http://schemas.microsoft.com/office/powerpoint/2010/main" val="36790993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creativecommons.org/licenses/by/4.0/"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2024: 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142CB01-0606-AD8B-8CDE-0F8FFB8E3C47}"/>
              </a:ext>
            </a:extLst>
          </p:cNvPr>
          <p:cNvSpPr/>
          <p:nvPr/>
        </p:nvSpPr>
        <p:spPr>
          <a:xfrm>
            <a:off x="0" y="6492784"/>
            <a:ext cx="12192001" cy="365125"/>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15635"/>
          </a:xfrm>
        </p:spPr>
        <p:txBody>
          <a:bodyPr anchor="b">
            <a:no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hasCustomPrompt="1"/>
          </p:nvPr>
        </p:nvSpPr>
        <p:spPr>
          <a:xfrm>
            <a:off x="1100051" y="4455620"/>
            <a:ext cx="7948277" cy="439653"/>
          </a:xfrm>
        </p:spPr>
        <p:txBody>
          <a:bodyPr wrap="none" lIns="91440" rIns="91440" anchor="ctr" anchorCtr="0">
            <a:noAutofit/>
          </a:bodyPr>
          <a:lstStyle>
            <a:lvl1pPr marL="0" indent="0" algn="l">
              <a:buNone/>
              <a:defRPr sz="2400" b="1" cap="none"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Presentation group</a:t>
            </a:r>
          </a:p>
        </p:txBody>
      </p:sp>
      <p:cxnSp>
        <p:nvCxnSpPr>
          <p:cNvPr id="9" name="Straight Connector 8"/>
          <p:cNvCxnSpPr/>
          <p:nvPr/>
        </p:nvCxnSpPr>
        <p:spPr>
          <a:xfrm>
            <a:off x="1207658" y="4365104"/>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 name="Text Placeholder 5">
            <a:extLst>
              <a:ext uri="{FF2B5EF4-FFF2-40B4-BE49-F238E27FC236}">
                <a16:creationId xmlns:a16="http://schemas.microsoft.com/office/drawing/2014/main" id="{65665A35-B15A-1F1B-E7BB-06D54184D5F9}"/>
              </a:ext>
            </a:extLst>
          </p:cNvPr>
          <p:cNvSpPr>
            <a:spLocks noGrp="1"/>
          </p:cNvSpPr>
          <p:nvPr>
            <p:ph type="body" sz="quarter" idx="12" hasCustomPrompt="1"/>
          </p:nvPr>
        </p:nvSpPr>
        <p:spPr>
          <a:xfrm>
            <a:off x="9264650" y="4456113"/>
            <a:ext cx="1891030" cy="503237"/>
          </a:xfrm>
        </p:spPr>
        <p:txBody>
          <a:bodyPr rIns="90000" anchor="ctr" anchorCtr="0"/>
          <a:lstStyle>
            <a:lvl1pPr marL="0" indent="0" algn="r">
              <a:buNone/>
              <a:defRPr lang="en-US" sz="2400" b="1" kern="1200" cap="none" spc="200" baseline="0" dirty="0">
                <a:solidFill>
                  <a:schemeClr val="tx2"/>
                </a:solidFill>
                <a:latin typeface="+mj-lt"/>
                <a:ea typeface="+mn-ea"/>
                <a:cs typeface="+mn-cs"/>
              </a:defRPr>
            </a:lvl1pPr>
          </a:lstStyle>
          <a:p>
            <a:pPr lvl="0"/>
            <a:r>
              <a:rPr lang="en-US" dirty="0"/>
              <a:t>Year</a:t>
            </a:r>
          </a:p>
        </p:txBody>
      </p:sp>
      <p:sp>
        <p:nvSpPr>
          <p:cNvPr id="12" name="Text Placeholder 11">
            <a:extLst>
              <a:ext uri="{FF2B5EF4-FFF2-40B4-BE49-F238E27FC236}">
                <a16:creationId xmlns:a16="http://schemas.microsoft.com/office/drawing/2014/main" id="{FE211867-31A4-8500-D606-C5CD767A2639}"/>
              </a:ext>
            </a:extLst>
          </p:cNvPr>
          <p:cNvSpPr>
            <a:spLocks noGrp="1"/>
          </p:cNvSpPr>
          <p:nvPr>
            <p:ph type="body" sz="quarter" idx="13" hasCustomPrompt="1"/>
          </p:nvPr>
        </p:nvSpPr>
        <p:spPr>
          <a:xfrm>
            <a:off x="1097814" y="4942294"/>
            <a:ext cx="7948277" cy="437358"/>
          </a:xfrm>
        </p:spPr>
        <p:txBody>
          <a:bodyPr wrap="none" lIns="90000" rIns="90000" anchor="ctr" anchorCtr="0"/>
          <a:lstStyle>
            <a:lvl1pPr marL="0" indent="0" algn="l">
              <a:buNone/>
              <a:defRPr lang="en-US" sz="2400" b="1" kern="1200" cap="none" spc="200" baseline="0" dirty="0">
                <a:solidFill>
                  <a:schemeClr val="tx2"/>
                </a:solidFill>
                <a:latin typeface="+mj-lt"/>
                <a:ea typeface="+mn-ea"/>
                <a:cs typeface="+mn-cs"/>
              </a:defRPr>
            </a:lvl1pPr>
          </a:lstStyle>
          <a:p>
            <a:pPr lvl="0"/>
            <a:r>
              <a:rPr lang="en-US" dirty="0"/>
              <a:t>Presenting person</a:t>
            </a:r>
          </a:p>
        </p:txBody>
      </p:sp>
      <p:sp>
        <p:nvSpPr>
          <p:cNvPr id="13" name="Text Placeholder 11">
            <a:extLst>
              <a:ext uri="{FF2B5EF4-FFF2-40B4-BE49-F238E27FC236}">
                <a16:creationId xmlns:a16="http://schemas.microsoft.com/office/drawing/2014/main" id="{3EE7B3D2-877F-B924-8BD1-76C44B2778D5}"/>
              </a:ext>
            </a:extLst>
          </p:cNvPr>
          <p:cNvSpPr>
            <a:spLocks noGrp="1"/>
          </p:cNvSpPr>
          <p:nvPr>
            <p:ph type="body" sz="quarter" idx="14" hasCustomPrompt="1"/>
          </p:nvPr>
        </p:nvSpPr>
        <p:spPr>
          <a:xfrm>
            <a:off x="1097279" y="5592755"/>
            <a:ext cx="7948277" cy="809511"/>
          </a:xfrm>
        </p:spPr>
        <p:txBody>
          <a:bodyPr wrap="none" lIns="90000" rIns="90000"/>
          <a:lstStyle>
            <a:lvl1pPr marL="0" indent="0" algn="l">
              <a:buNone/>
              <a:defRPr lang="en-US" sz="1800" b="1" kern="1200" cap="none" spc="200" baseline="0" dirty="0">
                <a:solidFill>
                  <a:schemeClr val="tx2"/>
                </a:solidFill>
                <a:latin typeface="+mj-lt"/>
                <a:ea typeface="+mn-ea"/>
                <a:cs typeface="+mn-cs"/>
              </a:defRPr>
            </a:lvl1pPr>
          </a:lstStyle>
          <a:p>
            <a:pPr lvl="0"/>
            <a:r>
              <a:rPr lang="en-US" dirty="0"/>
              <a:t>Links</a:t>
            </a:r>
          </a:p>
        </p:txBody>
      </p:sp>
      <p:pic>
        <p:nvPicPr>
          <p:cNvPr id="1026" name="Picture 2">
            <a:extLst>
              <a:ext uri="{FF2B5EF4-FFF2-40B4-BE49-F238E27FC236}">
                <a16:creationId xmlns:a16="http://schemas.microsoft.com/office/drawing/2014/main" id="{1A90CBFD-96D4-7287-CE2C-B361F455B9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486" y="6503336"/>
            <a:ext cx="983432" cy="346436"/>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315EABA8-3BA1-5923-66BA-C39DF4CA777F}"/>
              </a:ext>
            </a:extLst>
          </p:cNvPr>
          <p:cNvSpPr txBox="1"/>
          <p:nvPr/>
        </p:nvSpPr>
        <p:spPr>
          <a:xfrm>
            <a:off x="2035126" y="6513154"/>
            <a:ext cx="8165330" cy="369332"/>
          </a:xfrm>
          <a:prstGeom prst="rect">
            <a:avLst/>
          </a:prstGeom>
          <a:noFill/>
        </p:spPr>
        <p:txBody>
          <a:bodyPr wrap="square">
            <a:spAutoFit/>
          </a:bodyPr>
          <a:lstStyle/>
          <a:p>
            <a:r>
              <a:rPr lang="en-US" dirty="0">
                <a:solidFill>
                  <a:schemeClr val="bg1"/>
                </a:solidFill>
              </a:rPr>
              <a:t>This work is licensed under a </a:t>
            </a:r>
            <a:r>
              <a:rPr lang="en-US" dirty="0">
                <a:solidFill>
                  <a:schemeClr val="bg1"/>
                </a:solidFill>
                <a:hlinkClick r:id="rId3">
                  <a:extLst>
                    <a:ext uri="{A12FA001-AC4F-418D-AE19-62706E023703}">
                      <ahyp:hlinkClr xmlns:ahyp="http://schemas.microsoft.com/office/drawing/2018/hyperlinkcolor" val="tx"/>
                    </a:ext>
                  </a:extLst>
                </a:hlinkClick>
              </a:rPr>
              <a:t>Creative Commons Attribution 4.0 International License</a:t>
            </a:r>
            <a:r>
              <a:rPr lang="en-US" dirty="0">
                <a:solidFill>
                  <a:schemeClr val="bg1"/>
                </a:solidFill>
              </a:rPr>
              <a:t>.</a:t>
            </a:r>
          </a:p>
        </p:txBody>
      </p:sp>
    </p:spTree>
    <p:extLst>
      <p:ext uri="{BB962C8B-B14F-4D97-AF65-F5344CB8AC3E}">
        <p14:creationId xmlns:p14="http://schemas.microsoft.com/office/powerpoint/2010/main" val="2026186654"/>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024: Sub-heading">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99535DF1-3CEE-4FC7-9E2D-6DF64CF0951A}"/>
              </a:ext>
            </a:extLst>
          </p:cNvPr>
          <p:cNvSpPr>
            <a:spLocks noGrp="1"/>
          </p:cNvSpPr>
          <p:nvPr>
            <p:ph type="body" sz="quarter" idx="13" hasCustomPrompt="1"/>
          </p:nvPr>
        </p:nvSpPr>
        <p:spPr>
          <a:xfrm>
            <a:off x="2279650" y="1980093"/>
            <a:ext cx="7561263" cy="863352"/>
          </a:xfrm>
          <a:prstGeom prst="rect">
            <a:avLst/>
          </a:prstGeom>
        </p:spPr>
        <p:txBody>
          <a:bodyPr anchor="ctr"/>
          <a:lstStyle>
            <a:lvl1pPr marL="0" indent="0" algn="ctr">
              <a:buNone/>
              <a:defRPr sz="3600" cap="none" baseline="0">
                <a:latin typeface="+mj-lt"/>
              </a:defRPr>
            </a:lvl1pPr>
          </a:lstStyle>
          <a:p>
            <a:pPr lvl="0"/>
            <a:r>
              <a:rPr lang="en-US" dirty="0"/>
              <a:t>Click to edit heading</a:t>
            </a:r>
          </a:p>
        </p:txBody>
      </p:sp>
      <p:sp>
        <p:nvSpPr>
          <p:cNvPr id="11" name="Text Placeholder 9">
            <a:extLst>
              <a:ext uri="{FF2B5EF4-FFF2-40B4-BE49-F238E27FC236}">
                <a16:creationId xmlns:a16="http://schemas.microsoft.com/office/drawing/2014/main" id="{5999B4DE-4528-497E-83DE-B439F1DB28BA}"/>
              </a:ext>
            </a:extLst>
          </p:cNvPr>
          <p:cNvSpPr>
            <a:spLocks noGrp="1"/>
          </p:cNvSpPr>
          <p:nvPr>
            <p:ph type="body" sz="quarter" idx="14" hasCustomPrompt="1"/>
          </p:nvPr>
        </p:nvSpPr>
        <p:spPr>
          <a:xfrm>
            <a:off x="1415480" y="3140968"/>
            <a:ext cx="9217023" cy="1872208"/>
          </a:xfrm>
          <a:prstGeom prst="rect">
            <a:avLst/>
          </a:prstGeom>
        </p:spPr>
        <p:txBody>
          <a:bodyPr anchor="t"/>
          <a:lstStyle>
            <a:lvl1pPr marL="0" indent="0" algn="ctr">
              <a:buNone/>
              <a:defRPr sz="3600">
                <a:latin typeface="+mj-lt"/>
              </a:defRPr>
            </a:lvl1pPr>
          </a:lstStyle>
          <a:p>
            <a:pPr lvl="0"/>
            <a:r>
              <a:rPr lang="en-US" dirty="0"/>
              <a:t>Click to edit sub heading</a:t>
            </a:r>
          </a:p>
        </p:txBody>
      </p:sp>
      <p:cxnSp>
        <p:nvCxnSpPr>
          <p:cNvPr id="2" name="Straight Connector 1">
            <a:extLst>
              <a:ext uri="{FF2B5EF4-FFF2-40B4-BE49-F238E27FC236}">
                <a16:creationId xmlns:a16="http://schemas.microsoft.com/office/drawing/2014/main" id="{9B46B549-2DF5-2605-A7E2-507EC6741B81}"/>
              </a:ext>
            </a:extLst>
          </p:cNvPr>
          <p:cNvCxnSpPr>
            <a:cxnSpLocks/>
          </p:cNvCxnSpPr>
          <p:nvPr/>
        </p:nvCxnSpPr>
        <p:spPr>
          <a:xfrm>
            <a:off x="335360" y="2996952"/>
            <a:ext cx="114492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3819185"/>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024: Content">
    <p:spTree>
      <p:nvGrpSpPr>
        <p:cNvPr id="1" name=""/>
        <p:cNvGrpSpPr/>
        <p:nvPr/>
      </p:nvGrpSpPr>
      <p:grpSpPr>
        <a:xfrm>
          <a:off x="0" y="0"/>
          <a:ext cx="0" cy="0"/>
          <a:chOff x="0" y="0"/>
          <a:chExt cx="0" cy="0"/>
        </a:xfrm>
      </p:grpSpPr>
      <p:sp>
        <p:nvSpPr>
          <p:cNvPr id="2" name="Title 1"/>
          <p:cNvSpPr>
            <a:spLocks noGrp="1"/>
          </p:cNvSpPr>
          <p:nvPr>
            <p:ph type="title"/>
          </p:nvPr>
        </p:nvSpPr>
        <p:spPr>
          <a:xfrm>
            <a:off x="360000" y="180000"/>
            <a:ext cx="11449272" cy="766132"/>
          </a:xfrm>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a:xfrm>
            <a:off x="335360" y="1268760"/>
            <a:ext cx="11449272" cy="5040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452BA717-4DED-4A38-BDE4-30D0F0A142DB}" type="slidenum">
              <a:rPr lang="cs-CZ" smtClean="0"/>
              <a:pPr/>
              <a:t>‹#›</a:t>
            </a:fld>
            <a:endParaRPr lang="cs-CZ"/>
          </a:p>
        </p:txBody>
      </p:sp>
      <p:cxnSp>
        <p:nvCxnSpPr>
          <p:cNvPr id="7" name="Straight Connector 6">
            <a:extLst>
              <a:ext uri="{FF2B5EF4-FFF2-40B4-BE49-F238E27FC236}">
                <a16:creationId xmlns:a16="http://schemas.microsoft.com/office/drawing/2014/main" id="{6D7F9E1D-3FFE-E5D5-8168-CE30DC4521EC}"/>
              </a:ext>
            </a:extLst>
          </p:cNvPr>
          <p:cNvCxnSpPr>
            <a:cxnSpLocks/>
          </p:cNvCxnSpPr>
          <p:nvPr/>
        </p:nvCxnSpPr>
        <p:spPr>
          <a:xfrm>
            <a:off x="335360" y="1124744"/>
            <a:ext cx="114492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3508351"/>
      </p:ext>
    </p:extLst>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024: Two Content">
    <p:spTree>
      <p:nvGrpSpPr>
        <p:cNvPr id="1" name=""/>
        <p:cNvGrpSpPr/>
        <p:nvPr/>
      </p:nvGrpSpPr>
      <p:grpSpPr>
        <a:xfrm>
          <a:off x="0" y="0"/>
          <a:ext cx="0" cy="0"/>
          <a:chOff x="0" y="0"/>
          <a:chExt cx="0" cy="0"/>
        </a:xfrm>
      </p:grpSpPr>
      <p:sp>
        <p:nvSpPr>
          <p:cNvPr id="8" name="Title 7"/>
          <p:cNvSpPr>
            <a:spLocks noGrp="1"/>
          </p:cNvSpPr>
          <p:nvPr>
            <p:ph type="title"/>
          </p:nvPr>
        </p:nvSpPr>
        <p:spPr>
          <a:xfrm>
            <a:off x="360000" y="180000"/>
            <a:ext cx="11448000" cy="766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35360" y="1260583"/>
            <a:ext cx="5699679" cy="50487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260583"/>
            <a:ext cx="5566712" cy="50487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51B8B48-CD68-422A-981A-F7D1D2E08DD1}" type="slidenum">
              <a:rPr lang="en-US" smtClean="0"/>
              <a:t>‹#›</a:t>
            </a:fld>
            <a:endParaRPr lang="en-US"/>
          </a:p>
        </p:txBody>
      </p:sp>
      <p:cxnSp>
        <p:nvCxnSpPr>
          <p:cNvPr id="2" name="Straight Connector 1">
            <a:extLst>
              <a:ext uri="{FF2B5EF4-FFF2-40B4-BE49-F238E27FC236}">
                <a16:creationId xmlns:a16="http://schemas.microsoft.com/office/drawing/2014/main" id="{2EC59EFB-1B84-A66B-9566-F2885C8BF9CA}"/>
              </a:ext>
            </a:extLst>
          </p:cNvPr>
          <p:cNvCxnSpPr>
            <a:cxnSpLocks/>
          </p:cNvCxnSpPr>
          <p:nvPr/>
        </p:nvCxnSpPr>
        <p:spPr>
          <a:xfrm>
            <a:off x="335360" y="1124744"/>
            <a:ext cx="114492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2711961"/>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2024: Title">
    <p:spTree>
      <p:nvGrpSpPr>
        <p:cNvPr id="1" name=""/>
        <p:cNvGrpSpPr/>
        <p:nvPr/>
      </p:nvGrpSpPr>
      <p:grpSpPr>
        <a:xfrm>
          <a:off x="0" y="0"/>
          <a:ext cx="0" cy="0"/>
          <a:chOff x="0" y="0"/>
          <a:chExt cx="0" cy="0"/>
        </a:xfrm>
      </p:grpSpPr>
      <p:sp>
        <p:nvSpPr>
          <p:cNvPr id="2" name="Title 1"/>
          <p:cNvSpPr>
            <a:spLocks noGrp="1"/>
          </p:cNvSpPr>
          <p:nvPr>
            <p:ph type="title"/>
          </p:nvPr>
        </p:nvSpPr>
        <p:spPr>
          <a:xfrm>
            <a:off x="360000" y="180000"/>
            <a:ext cx="11448000" cy="766132"/>
          </a:xfrm>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51B8B48-CD68-422A-981A-F7D1D2E08DD1}" type="slidenum">
              <a:rPr lang="en-US" smtClean="0"/>
              <a:t>‹#›</a:t>
            </a:fld>
            <a:endParaRPr lang="en-US"/>
          </a:p>
        </p:txBody>
      </p:sp>
      <p:cxnSp>
        <p:nvCxnSpPr>
          <p:cNvPr id="6" name="Straight Connector 5">
            <a:extLst>
              <a:ext uri="{FF2B5EF4-FFF2-40B4-BE49-F238E27FC236}">
                <a16:creationId xmlns:a16="http://schemas.microsoft.com/office/drawing/2014/main" id="{AF6BAB6C-A9D1-4572-ED9D-D7E9722E3C65}"/>
              </a:ext>
            </a:extLst>
          </p:cNvPr>
          <p:cNvCxnSpPr>
            <a:cxnSpLocks/>
          </p:cNvCxnSpPr>
          <p:nvPr/>
        </p:nvCxnSpPr>
        <p:spPr>
          <a:xfrm>
            <a:off x="335360" y="1124744"/>
            <a:ext cx="114492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7129037"/>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024: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0682152"/>
      </p:ext>
    </p:extLst>
  </p:cSld>
  <p:clrMapOvr>
    <a:masterClrMapping/>
  </p:clrMapOvr>
  <p:hf hdr="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6492784"/>
            <a:ext cx="12192001" cy="365125"/>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66800" y="199277"/>
            <a:ext cx="10058400" cy="76613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335360" y="1268759"/>
            <a:ext cx="11449272" cy="5152007"/>
          </a:xfrm>
          <a:prstGeom prst="rect">
            <a:avLst/>
          </a:prstGeom>
        </p:spPr>
        <p:txBody>
          <a:bodyPr vert="horz" lIns="0" tIns="36000" rIns="0" bIns="360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9900458" y="6571397"/>
            <a:ext cx="1312025" cy="253513"/>
          </a:xfrm>
          <a:prstGeom prst="rect">
            <a:avLst/>
          </a:prstGeom>
        </p:spPr>
        <p:txBody>
          <a:bodyPr vert="horz" lIns="91440" tIns="45720" rIns="91440" bIns="45720" rtlCol="0" anchor="ctr"/>
          <a:lstStyle>
            <a:lvl1pPr algn="r">
              <a:defRPr sz="1050">
                <a:solidFill>
                  <a:srgbClr val="FFFFFF"/>
                </a:solidFill>
              </a:defRPr>
            </a:lvl1pPr>
          </a:lstStyle>
          <a:p>
            <a:fld id="{651B8B48-CD68-422A-981A-F7D1D2E08DD1}" type="slidenum">
              <a:rPr lang="en-US" smtClean="0"/>
              <a:t>‹#›</a:t>
            </a:fld>
            <a:endParaRPr lang="en-US"/>
          </a:p>
        </p:txBody>
      </p:sp>
    </p:spTree>
    <p:extLst>
      <p:ext uri="{BB962C8B-B14F-4D97-AF65-F5344CB8AC3E}">
        <p14:creationId xmlns:p14="http://schemas.microsoft.com/office/powerpoint/2010/main" val="1923249871"/>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Lst>
  <p:hf hd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ksi.mff.cuni.cz/"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skodapetr.github.io/"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8.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cdr.cz/clanek/od-1-ledna-vejdou-v-platnost-nova-pravidla-pro-sbirani-cookies-co-se-zmeni"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hyperlink" Target="https://developer.mozilla.org/en-US/docs/Web/HTTP/Cookiest"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1.xml"/><Relationship Id="rId1" Type="http://schemas.openxmlformats.org/officeDocument/2006/relationships/slideLayout" Target="../slideLayouts/slideLayout5.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85887-24DB-AA59-B38B-B1798CAE073E}"/>
              </a:ext>
            </a:extLst>
          </p:cNvPr>
          <p:cNvSpPr>
            <a:spLocks noGrp="1"/>
          </p:cNvSpPr>
          <p:nvPr>
            <p:ph type="ctrTitle"/>
          </p:nvPr>
        </p:nvSpPr>
        <p:spPr/>
        <p:txBody>
          <a:bodyPr/>
          <a:lstStyle/>
          <a:p>
            <a:r>
              <a:rPr lang="en-US" dirty="0"/>
              <a:t>Web applications with</a:t>
            </a:r>
            <a:br>
              <a:rPr lang="en-US" dirty="0"/>
            </a:br>
            <a:r>
              <a:rPr lang="en-US" dirty="0"/>
              <a:t>PHP</a:t>
            </a:r>
          </a:p>
        </p:txBody>
      </p:sp>
      <p:sp>
        <p:nvSpPr>
          <p:cNvPr id="3" name="Subtitle 2">
            <a:extLst>
              <a:ext uri="{FF2B5EF4-FFF2-40B4-BE49-F238E27FC236}">
                <a16:creationId xmlns:a16="http://schemas.microsoft.com/office/drawing/2014/main" id="{42EFCE0B-459B-75C1-4CF2-A1736338F7D3}"/>
              </a:ext>
            </a:extLst>
          </p:cNvPr>
          <p:cNvSpPr>
            <a:spLocks noGrp="1"/>
          </p:cNvSpPr>
          <p:nvPr>
            <p:ph type="subTitle" idx="1"/>
          </p:nvPr>
        </p:nvSpPr>
        <p:spPr/>
        <p:txBody>
          <a:bodyPr/>
          <a:lstStyle/>
          <a:p>
            <a:r>
              <a:rPr lang="cs-CZ" dirty="0"/>
              <a:t>NSWI142</a:t>
            </a:r>
          </a:p>
        </p:txBody>
      </p:sp>
      <p:sp>
        <p:nvSpPr>
          <p:cNvPr id="4" name="Text Placeholder 3">
            <a:extLst>
              <a:ext uri="{FF2B5EF4-FFF2-40B4-BE49-F238E27FC236}">
                <a16:creationId xmlns:a16="http://schemas.microsoft.com/office/drawing/2014/main" id="{CABCEFED-43A3-D6AE-CA70-178FE2949C2F}"/>
              </a:ext>
            </a:extLst>
          </p:cNvPr>
          <p:cNvSpPr>
            <a:spLocks noGrp="1"/>
          </p:cNvSpPr>
          <p:nvPr>
            <p:ph type="body" sz="quarter" idx="12"/>
          </p:nvPr>
        </p:nvSpPr>
        <p:spPr/>
        <p:txBody>
          <a:bodyPr/>
          <a:lstStyle/>
          <a:p>
            <a:r>
              <a:rPr lang="en-US" dirty="0"/>
              <a:t>2025/2026</a:t>
            </a:r>
            <a:endParaRPr lang="cs-CZ" dirty="0"/>
          </a:p>
        </p:txBody>
      </p:sp>
      <p:sp>
        <p:nvSpPr>
          <p:cNvPr id="5" name="Text Placeholder 4">
            <a:extLst>
              <a:ext uri="{FF2B5EF4-FFF2-40B4-BE49-F238E27FC236}">
                <a16:creationId xmlns:a16="http://schemas.microsoft.com/office/drawing/2014/main" id="{5D608EA3-0C4C-DF4B-BEE9-FA560AD3F10C}"/>
              </a:ext>
            </a:extLst>
          </p:cNvPr>
          <p:cNvSpPr>
            <a:spLocks noGrp="1"/>
          </p:cNvSpPr>
          <p:nvPr>
            <p:ph type="body" sz="quarter" idx="13"/>
          </p:nvPr>
        </p:nvSpPr>
        <p:spPr/>
        <p:txBody>
          <a:bodyPr/>
          <a:lstStyle/>
          <a:p>
            <a:r>
              <a:rPr lang="cs-CZ" dirty="0"/>
              <a:t>Škoda Petr</a:t>
            </a:r>
          </a:p>
        </p:txBody>
      </p:sp>
      <p:sp>
        <p:nvSpPr>
          <p:cNvPr id="6" name="Text Placeholder 5">
            <a:extLst>
              <a:ext uri="{FF2B5EF4-FFF2-40B4-BE49-F238E27FC236}">
                <a16:creationId xmlns:a16="http://schemas.microsoft.com/office/drawing/2014/main" id="{A8E92FBF-DAEE-E57B-BE52-80B347120909}"/>
              </a:ext>
            </a:extLst>
          </p:cNvPr>
          <p:cNvSpPr>
            <a:spLocks noGrp="1"/>
          </p:cNvSpPr>
          <p:nvPr>
            <p:ph type="body" sz="quarter" idx="14"/>
          </p:nvPr>
        </p:nvSpPr>
        <p:spPr/>
        <p:txBody>
          <a:bodyPr/>
          <a:lstStyle/>
          <a:p>
            <a:r>
              <a:rPr lang="cs-CZ" dirty="0">
                <a:hlinkClick r:id="rId3"/>
              </a:rPr>
              <a:t>https://www.ksi.mff.cuni.cz/</a:t>
            </a:r>
            <a:endParaRPr lang="en-US" dirty="0"/>
          </a:p>
          <a:p>
            <a:r>
              <a:rPr lang="cs-CZ" dirty="0">
                <a:hlinkClick r:id="rId4"/>
              </a:rPr>
              <a:t>https://skodapetr.github.io/</a:t>
            </a:r>
            <a:r>
              <a:rPr lang="en-US" dirty="0"/>
              <a:t> </a:t>
            </a:r>
            <a:endParaRPr lang="cs-CZ" dirty="0"/>
          </a:p>
        </p:txBody>
      </p:sp>
      <p:sp>
        <p:nvSpPr>
          <p:cNvPr id="7" name="Speech Bubble: Rectangle with Corners Rounded 6">
            <a:extLst>
              <a:ext uri="{FF2B5EF4-FFF2-40B4-BE49-F238E27FC236}">
                <a16:creationId xmlns:a16="http://schemas.microsoft.com/office/drawing/2014/main" id="{D9DC2629-5C2F-0D1A-2C0C-65E669EDD87F}"/>
              </a:ext>
            </a:extLst>
          </p:cNvPr>
          <p:cNvSpPr/>
          <p:nvPr/>
        </p:nvSpPr>
        <p:spPr>
          <a:xfrm>
            <a:off x="3071664" y="4182141"/>
            <a:ext cx="3672408" cy="905534"/>
          </a:xfrm>
          <a:prstGeom prst="wedgeRoundRectCallout">
            <a:avLst>
              <a:gd name="adj1" fmla="val -51492"/>
              <a:gd name="adj2" fmla="val -102558"/>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 but also, other languages as the concepts are language neutral.</a:t>
            </a:r>
          </a:p>
        </p:txBody>
      </p:sp>
    </p:spTree>
    <p:extLst>
      <p:ext uri="{BB962C8B-B14F-4D97-AF65-F5344CB8AC3E}">
        <p14:creationId xmlns:p14="http://schemas.microsoft.com/office/powerpoint/2010/main" val="10463431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4C86F-D2B8-86B7-CBDC-95261DECFA50}"/>
              </a:ext>
            </a:extLst>
          </p:cNvPr>
          <p:cNvSpPr>
            <a:spLocks noGrp="1"/>
          </p:cNvSpPr>
          <p:nvPr>
            <p:ph type="title"/>
          </p:nvPr>
        </p:nvSpPr>
        <p:spPr/>
        <p:txBody>
          <a:bodyPr/>
          <a:lstStyle/>
          <a:p>
            <a:r>
              <a:rPr lang="en-US" dirty="0"/>
              <a:t>Raw request body</a:t>
            </a:r>
          </a:p>
        </p:txBody>
      </p:sp>
      <p:sp>
        <p:nvSpPr>
          <p:cNvPr id="3" name="Content Placeholder 2">
            <a:extLst>
              <a:ext uri="{FF2B5EF4-FFF2-40B4-BE49-F238E27FC236}">
                <a16:creationId xmlns:a16="http://schemas.microsoft.com/office/drawing/2014/main" id="{E6315B73-3CFA-14E7-F67A-3E968524964E}"/>
              </a:ext>
            </a:extLst>
          </p:cNvPr>
          <p:cNvSpPr>
            <a:spLocks noGrp="1"/>
          </p:cNvSpPr>
          <p:nvPr>
            <p:ph idx="1"/>
          </p:nvPr>
        </p:nvSpPr>
        <p:spPr>
          <a:xfrm>
            <a:off x="335360" y="1268760"/>
            <a:ext cx="11311329" cy="5040560"/>
          </a:xfrm>
        </p:spPr>
        <p:txBody>
          <a:bodyPr/>
          <a:lstStyle/>
          <a:p>
            <a:pPr marL="0" indent="0">
              <a:buNone/>
            </a:pPr>
            <a:r>
              <a:rPr lang="en-US" dirty="0"/>
              <a:t>In case the data are sent in special format, e.g., JSON, using  other HTTP methods, e.g., PUT.</a:t>
            </a:r>
          </a:p>
          <a:p>
            <a:pPr marL="0" indent="0">
              <a:buNone/>
            </a:pPr>
            <a:r>
              <a:rPr lang="en-US" dirty="0"/>
              <a:t>HTTP bode can be accessed using tread-only stream </a:t>
            </a:r>
            <a:r>
              <a:rPr lang="en-US" dirty="0">
                <a:solidFill>
                  <a:schemeClr val="accent2"/>
                </a:solidFill>
              </a:rPr>
              <a:t>php://input</a:t>
            </a:r>
            <a:br>
              <a:rPr lang="en-US" dirty="0"/>
            </a:br>
            <a:endParaRPr lang="en-US" dirty="0"/>
          </a:p>
          <a:p>
            <a:pPr marL="0" indent="0">
              <a:buNone/>
            </a:pPr>
            <a:br>
              <a:rPr lang="en-US" dirty="0"/>
            </a:br>
            <a:endParaRPr lang="en-US" dirty="0"/>
          </a:p>
          <a:p>
            <a:pPr marL="0" indent="0">
              <a:buNone/>
            </a:pPr>
            <a:r>
              <a:rPr lang="en-US" dirty="0"/>
              <a:t>There are other streams worth mentioning:</a:t>
            </a:r>
          </a:p>
          <a:p>
            <a:r>
              <a:rPr lang="en-US" dirty="0"/>
              <a:t>php://output</a:t>
            </a:r>
          </a:p>
          <a:p>
            <a:r>
              <a:rPr lang="en-US" dirty="0"/>
              <a:t>php://stdin,  php://stdout,  php://stderr</a:t>
            </a:r>
          </a:p>
          <a:p>
            <a:r>
              <a:rPr lang="en-US" dirty="0"/>
              <a:t>php://memory,  php://temp</a:t>
            </a:r>
          </a:p>
          <a:p>
            <a:endParaRPr lang="en-US" dirty="0"/>
          </a:p>
          <a:p>
            <a:endParaRPr lang="en-US" dirty="0"/>
          </a:p>
        </p:txBody>
      </p:sp>
      <p:sp>
        <p:nvSpPr>
          <p:cNvPr id="4" name="Slide Number Placeholder 3">
            <a:extLst>
              <a:ext uri="{FF2B5EF4-FFF2-40B4-BE49-F238E27FC236}">
                <a16:creationId xmlns:a16="http://schemas.microsoft.com/office/drawing/2014/main" id="{0825480A-2AFA-2703-388A-E18B4AE0CCD4}"/>
              </a:ext>
            </a:extLst>
          </p:cNvPr>
          <p:cNvSpPr>
            <a:spLocks noGrp="1"/>
          </p:cNvSpPr>
          <p:nvPr>
            <p:ph type="sldNum" sz="quarter" idx="12"/>
          </p:nvPr>
        </p:nvSpPr>
        <p:spPr/>
        <p:txBody>
          <a:bodyPr/>
          <a:lstStyle/>
          <a:p>
            <a:fld id="{452BA717-4DED-4A38-BDE4-30D0F0A142DB}" type="slidenum">
              <a:rPr lang="cs-CZ" smtClean="0"/>
              <a:pPr/>
              <a:t>10</a:t>
            </a:fld>
            <a:endParaRPr lang="cs-CZ"/>
          </a:p>
        </p:txBody>
      </p:sp>
      <p:sp>
        <p:nvSpPr>
          <p:cNvPr id="5" name="Rectangle 4">
            <a:extLst>
              <a:ext uri="{FF2B5EF4-FFF2-40B4-BE49-F238E27FC236}">
                <a16:creationId xmlns:a16="http://schemas.microsoft.com/office/drawing/2014/main" id="{ED109783-DD6F-28EC-DFF5-EF0C62380469}"/>
              </a:ext>
            </a:extLst>
          </p:cNvPr>
          <p:cNvSpPr/>
          <p:nvPr/>
        </p:nvSpPr>
        <p:spPr>
          <a:xfrm>
            <a:off x="335360" y="2204864"/>
            <a:ext cx="5904656" cy="347474"/>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tx1"/>
                </a:solidFill>
                <a:latin typeface="Courier New" panose="02070309020205020404" pitchFamily="49" charset="0"/>
                <a:cs typeface="Courier New" panose="02070309020205020404" pitchFamily="49" charset="0"/>
              </a:rPr>
              <a:t>$body = </a:t>
            </a:r>
            <a:r>
              <a:rPr lang="en-US" b="1" dirty="0" err="1">
                <a:solidFill>
                  <a:schemeClr val="tx1"/>
                </a:solidFill>
                <a:latin typeface="Courier New" panose="02070309020205020404" pitchFamily="49" charset="0"/>
                <a:cs typeface="Courier New" panose="02070309020205020404" pitchFamily="49" charset="0"/>
              </a:rPr>
              <a:t>file_get_contents</a:t>
            </a:r>
            <a:r>
              <a:rPr lang="en-US" b="1" dirty="0">
                <a:solidFill>
                  <a:schemeClr val="tx1"/>
                </a:solidFill>
                <a:latin typeface="Courier New" panose="02070309020205020404" pitchFamily="49" charset="0"/>
                <a:cs typeface="Courier New" panose="02070309020205020404" pitchFamily="49" charset="0"/>
              </a:rPr>
              <a:t>('</a:t>
            </a:r>
            <a:r>
              <a:rPr lang="en-US" b="1" dirty="0" err="1">
                <a:solidFill>
                  <a:schemeClr val="accent2"/>
                </a:solidFill>
                <a:latin typeface="Courier New" panose="02070309020205020404" pitchFamily="49" charset="0"/>
                <a:cs typeface="Courier New" panose="02070309020205020404" pitchFamily="49" charset="0"/>
              </a:rPr>
              <a:t>php</a:t>
            </a:r>
            <a:r>
              <a:rPr lang="en-US" b="1" dirty="0">
                <a:solidFill>
                  <a:schemeClr val="accent2"/>
                </a:solidFill>
                <a:latin typeface="Courier New" panose="02070309020205020404" pitchFamily="49" charset="0"/>
                <a:cs typeface="Courier New" panose="02070309020205020404" pitchFamily="49" charset="0"/>
              </a:rPr>
              <a:t>://input</a:t>
            </a:r>
            <a:r>
              <a:rPr lang="en-US" b="1" dirty="0">
                <a:solidFill>
                  <a:schemeClr val="tx1"/>
                </a:solidFill>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811936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990B37C-DDAA-7448-E659-96A8DA16DD6C}"/>
              </a:ext>
            </a:extLst>
          </p:cNvPr>
          <p:cNvSpPr>
            <a:spLocks noGrp="1"/>
          </p:cNvSpPr>
          <p:nvPr>
            <p:ph type="body" sz="quarter" idx="13"/>
          </p:nvPr>
        </p:nvSpPr>
        <p:spPr/>
        <p:txBody>
          <a:bodyPr/>
          <a:lstStyle/>
          <a:p>
            <a:r>
              <a:rPr lang="en-US" dirty="0"/>
              <a:t>Demo</a:t>
            </a:r>
            <a:endParaRPr lang="cs-CZ" dirty="0"/>
          </a:p>
        </p:txBody>
      </p:sp>
      <p:sp>
        <p:nvSpPr>
          <p:cNvPr id="3" name="Text Placeholder 2">
            <a:extLst>
              <a:ext uri="{FF2B5EF4-FFF2-40B4-BE49-F238E27FC236}">
                <a16:creationId xmlns:a16="http://schemas.microsoft.com/office/drawing/2014/main" id="{264981BB-FA8C-9E99-6BE6-CC1F7AF18155}"/>
              </a:ext>
            </a:extLst>
          </p:cNvPr>
          <p:cNvSpPr>
            <a:spLocks noGrp="1"/>
          </p:cNvSpPr>
          <p:nvPr>
            <p:ph type="body" sz="quarter" idx="14"/>
          </p:nvPr>
        </p:nvSpPr>
        <p:spPr/>
        <p:txBody>
          <a:bodyPr/>
          <a:lstStyle/>
          <a:p>
            <a:r>
              <a:rPr lang="en-US" dirty="0"/>
              <a:t>Form (re-)submit</a:t>
            </a:r>
            <a:endParaRPr lang="cs-CZ" dirty="0"/>
          </a:p>
        </p:txBody>
      </p:sp>
    </p:spTree>
    <p:extLst>
      <p:ext uri="{BB962C8B-B14F-4D97-AF65-F5344CB8AC3E}">
        <p14:creationId xmlns:p14="http://schemas.microsoft.com/office/powerpoint/2010/main" val="423442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89C2C-E3CD-6D04-26F0-50F729646A0D}"/>
              </a:ext>
            </a:extLst>
          </p:cNvPr>
          <p:cNvSpPr>
            <a:spLocks noGrp="1"/>
          </p:cNvSpPr>
          <p:nvPr>
            <p:ph type="title"/>
          </p:nvPr>
        </p:nvSpPr>
        <p:spPr/>
        <p:txBody>
          <a:bodyPr/>
          <a:lstStyle/>
          <a:p>
            <a:r>
              <a:rPr lang="en-US" dirty="0"/>
              <a:t>HTTP redirect mechanism</a:t>
            </a:r>
            <a:endParaRPr lang="cs-CZ" dirty="0"/>
          </a:p>
        </p:txBody>
      </p:sp>
      <p:sp>
        <p:nvSpPr>
          <p:cNvPr id="3" name="Content Placeholder 2">
            <a:extLst>
              <a:ext uri="{FF2B5EF4-FFF2-40B4-BE49-F238E27FC236}">
                <a16:creationId xmlns:a16="http://schemas.microsoft.com/office/drawing/2014/main" id="{136E2CAE-07C6-735E-13D2-911068DD6419}"/>
              </a:ext>
            </a:extLst>
          </p:cNvPr>
          <p:cNvSpPr>
            <a:spLocks noGrp="1"/>
          </p:cNvSpPr>
          <p:nvPr>
            <p:ph idx="1"/>
          </p:nvPr>
        </p:nvSpPr>
        <p:spPr/>
        <p:txBody>
          <a:bodyPr/>
          <a:lstStyle/>
          <a:p>
            <a:pPr marL="0" indent="0">
              <a:buNone/>
            </a:pPr>
            <a:r>
              <a:rPr lang="en-US" dirty="0"/>
              <a:t>Status codes:</a:t>
            </a:r>
          </a:p>
          <a:p>
            <a:r>
              <a:rPr lang="en-US" dirty="0"/>
              <a:t>3xx response code</a:t>
            </a:r>
          </a:p>
          <a:p>
            <a:r>
              <a:rPr lang="en-US" dirty="0"/>
              <a:t>301 Moved Permanently</a:t>
            </a:r>
          </a:p>
          <a:p>
            <a:r>
              <a:rPr lang="en-US" dirty="0"/>
              <a:t>302 Found (originally named Moved Temporarily)</a:t>
            </a:r>
          </a:p>
          <a:p>
            <a:r>
              <a:rPr lang="en-US" dirty="0"/>
              <a:t>303 See Other</a:t>
            </a:r>
          </a:p>
          <a:p>
            <a:pPr marL="0" indent="0">
              <a:buNone/>
            </a:pPr>
            <a:r>
              <a:rPr lang="en-US" dirty="0"/>
              <a:t>Additional header </a:t>
            </a:r>
            <a:r>
              <a:rPr lang="en-US" dirty="0">
                <a:solidFill>
                  <a:schemeClr val="accent2"/>
                </a:solidFill>
              </a:rPr>
              <a:t>'Location</a:t>
            </a:r>
            <a:r>
              <a:rPr lang="en-US" dirty="0"/>
              <a:t>' has the new URL. Browser must try to load the new URL using GET method. Browser also detects loops in redirections.</a:t>
            </a:r>
          </a:p>
          <a:p>
            <a:pPr marL="0" indent="0">
              <a:buNone/>
            </a:pPr>
            <a:br>
              <a:rPr lang="en-US" dirty="0"/>
            </a:br>
            <a:r>
              <a:rPr lang="en-US" dirty="0"/>
              <a:t>Using PHP redirect can be easily crated using </a:t>
            </a:r>
            <a:r>
              <a:rPr lang="en-US" dirty="0">
                <a:solidFill>
                  <a:schemeClr val="accent2"/>
                </a:solidFill>
              </a:rPr>
              <a:t>header</a:t>
            </a:r>
            <a:r>
              <a:rPr lang="en-US" dirty="0"/>
              <a:t>() function. PHP automatically changes the response code to 302. Remember this must be called before anything hits the output.</a:t>
            </a:r>
          </a:p>
          <a:p>
            <a:endParaRPr lang="en-US" dirty="0"/>
          </a:p>
          <a:p>
            <a:endParaRPr lang="cs-CZ" dirty="0"/>
          </a:p>
        </p:txBody>
      </p:sp>
      <p:sp>
        <p:nvSpPr>
          <p:cNvPr id="4" name="Slide Number Placeholder 3">
            <a:extLst>
              <a:ext uri="{FF2B5EF4-FFF2-40B4-BE49-F238E27FC236}">
                <a16:creationId xmlns:a16="http://schemas.microsoft.com/office/drawing/2014/main" id="{B1B20962-A4AE-1426-BBC2-1F05215237F3}"/>
              </a:ext>
            </a:extLst>
          </p:cNvPr>
          <p:cNvSpPr>
            <a:spLocks noGrp="1"/>
          </p:cNvSpPr>
          <p:nvPr>
            <p:ph type="sldNum" sz="quarter" idx="12"/>
          </p:nvPr>
        </p:nvSpPr>
        <p:spPr/>
        <p:txBody>
          <a:bodyPr/>
          <a:lstStyle/>
          <a:p>
            <a:fld id="{452BA717-4DED-4A38-BDE4-30D0F0A142DB}" type="slidenum">
              <a:rPr lang="cs-CZ" smtClean="0"/>
              <a:pPr/>
              <a:t>12</a:t>
            </a:fld>
            <a:endParaRPr lang="cs-CZ"/>
          </a:p>
        </p:txBody>
      </p:sp>
      <p:sp>
        <p:nvSpPr>
          <p:cNvPr id="5" name="Rectangle 4">
            <a:extLst>
              <a:ext uri="{FF2B5EF4-FFF2-40B4-BE49-F238E27FC236}">
                <a16:creationId xmlns:a16="http://schemas.microsoft.com/office/drawing/2014/main" id="{33513213-82F3-50D6-C0CB-409314454B26}"/>
              </a:ext>
            </a:extLst>
          </p:cNvPr>
          <p:cNvSpPr/>
          <p:nvPr/>
        </p:nvSpPr>
        <p:spPr>
          <a:xfrm>
            <a:off x="335360" y="5445224"/>
            <a:ext cx="4464496" cy="347474"/>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tx1"/>
                </a:solidFill>
                <a:latin typeface="Courier New" panose="02070309020205020404" pitchFamily="49" charset="0"/>
                <a:cs typeface="Courier New" panose="02070309020205020404" pitchFamily="49" charset="0"/>
              </a:rPr>
              <a:t>header('Location: my-new-</a:t>
            </a:r>
            <a:r>
              <a:rPr lang="en-US" b="1" dirty="0" err="1">
                <a:solidFill>
                  <a:schemeClr val="tx1"/>
                </a:solidFill>
                <a:latin typeface="Courier New" panose="02070309020205020404" pitchFamily="49" charset="0"/>
                <a:cs typeface="Courier New" panose="02070309020205020404" pitchFamily="49" charset="0"/>
              </a:rPr>
              <a:t>url</a:t>
            </a:r>
            <a:r>
              <a:rPr lang="en-US" b="1" dirty="0">
                <a:solidFill>
                  <a:schemeClr val="tx1"/>
                </a:solidFill>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765663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2BEFC-5455-F6A6-4D5A-E2FE9C5D3CA5}"/>
              </a:ext>
            </a:extLst>
          </p:cNvPr>
          <p:cNvSpPr>
            <a:spLocks noGrp="1"/>
          </p:cNvSpPr>
          <p:nvPr>
            <p:ph type="title"/>
          </p:nvPr>
        </p:nvSpPr>
        <p:spPr/>
        <p:txBody>
          <a:bodyPr/>
          <a:lstStyle/>
          <a:p>
            <a:r>
              <a:rPr lang="en-US" dirty="0"/>
              <a:t>POST request processing with redirect</a:t>
            </a:r>
          </a:p>
        </p:txBody>
      </p:sp>
      <p:sp>
        <p:nvSpPr>
          <p:cNvPr id="3" name="Slide Number Placeholder 2">
            <a:extLst>
              <a:ext uri="{FF2B5EF4-FFF2-40B4-BE49-F238E27FC236}">
                <a16:creationId xmlns:a16="http://schemas.microsoft.com/office/drawing/2014/main" id="{1660E3B1-A303-F391-1411-BBEA68F40A4F}"/>
              </a:ext>
            </a:extLst>
          </p:cNvPr>
          <p:cNvSpPr>
            <a:spLocks noGrp="1"/>
          </p:cNvSpPr>
          <p:nvPr>
            <p:ph type="sldNum" sz="quarter" idx="12"/>
          </p:nvPr>
        </p:nvSpPr>
        <p:spPr/>
        <p:txBody>
          <a:bodyPr/>
          <a:lstStyle/>
          <a:p>
            <a:fld id="{651B8B48-CD68-422A-981A-F7D1D2E08DD1}" type="slidenum">
              <a:rPr lang="en-US" smtClean="0"/>
              <a:t>13</a:t>
            </a:fld>
            <a:endParaRPr lang="en-US"/>
          </a:p>
        </p:txBody>
      </p:sp>
      <p:pic>
        <p:nvPicPr>
          <p:cNvPr id="4" name="Picture 4" descr="j0285750">
            <a:extLst>
              <a:ext uri="{FF2B5EF4-FFF2-40B4-BE49-F238E27FC236}">
                <a16:creationId xmlns:a16="http://schemas.microsoft.com/office/drawing/2014/main" id="{DCDC2D78-6B83-D47D-902E-F104119B27E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22746" y="2862887"/>
            <a:ext cx="1274934" cy="783494"/>
          </a:xfrm>
          <a:prstGeom prst="rect">
            <a:avLst/>
          </a:prstGeom>
          <a:noFill/>
          <a:extLst>
            <a:ext uri="{909E8E84-426E-40DD-AFC4-6F175D3DCCD1}">
              <a14:hiddenFill xmlns:a14="http://schemas.microsoft.com/office/drawing/2010/main">
                <a:solidFill>
                  <a:srgbClr val="FFFFFF"/>
                </a:solidFill>
              </a14:hiddenFill>
            </a:ext>
          </a:extLst>
        </p:spPr>
      </p:pic>
      <p:sp>
        <p:nvSpPr>
          <p:cNvPr id="5" name="TextovéPole 6">
            <a:extLst>
              <a:ext uri="{FF2B5EF4-FFF2-40B4-BE49-F238E27FC236}">
                <a16:creationId xmlns:a16="http://schemas.microsoft.com/office/drawing/2014/main" id="{3AE197E1-AB61-0F5C-2734-6C32C206B8B0}"/>
              </a:ext>
            </a:extLst>
          </p:cNvPr>
          <p:cNvSpPr txBox="1"/>
          <p:nvPr/>
        </p:nvSpPr>
        <p:spPr>
          <a:xfrm>
            <a:off x="2022747" y="3791927"/>
            <a:ext cx="1221809" cy="646331"/>
          </a:xfrm>
          <a:prstGeom prst="rect">
            <a:avLst/>
          </a:prstGeom>
          <a:noFill/>
        </p:spPr>
        <p:txBody>
          <a:bodyPr wrap="none" rtlCol="0">
            <a:spAutoFit/>
          </a:bodyPr>
          <a:lstStyle/>
          <a:p>
            <a:pPr algn="ctr"/>
            <a:r>
              <a:rPr lang="en-US" dirty="0"/>
              <a:t>Client</a:t>
            </a:r>
            <a:br>
              <a:rPr lang="en-US" dirty="0"/>
            </a:br>
            <a:r>
              <a:rPr lang="en-US" dirty="0"/>
              <a:t>(Browser)</a:t>
            </a:r>
            <a:endParaRPr lang="cs-CZ" dirty="0"/>
          </a:p>
        </p:txBody>
      </p:sp>
      <p:grpSp>
        <p:nvGrpSpPr>
          <p:cNvPr id="6" name="Skupina 19">
            <a:extLst>
              <a:ext uri="{FF2B5EF4-FFF2-40B4-BE49-F238E27FC236}">
                <a16:creationId xmlns:a16="http://schemas.microsoft.com/office/drawing/2014/main" id="{01077D07-588E-8BF4-81C1-0EC60DC486F5}"/>
              </a:ext>
            </a:extLst>
          </p:cNvPr>
          <p:cNvGrpSpPr/>
          <p:nvPr/>
        </p:nvGrpSpPr>
        <p:grpSpPr>
          <a:xfrm>
            <a:off x="8091497" y="2832780"/>
            <a:ext cx="1800225" cy="1744557"/>
            <a:chOff x="6372199" y="3093244"/>
            <a:chExt cx="1800225" cy="1744557"/>
          </a:xfrm>
        </p:grpSpPr>
        <p:pic>
          <p:nvPicPr>
            <p:cNvPr id="7" name="Picture 5" descr="Medion Home Server">
              <a:extLst>
                <a:ext uri="{FF2B5EF4-FFF2-40B4-BE49-F238E27FC236}">
                  <a16:creationId xmlns:a16="http://schemas.microsoft.com/office/drawing/2014/main" id="{7E2B22E4-3BBD-4567-62B3-2F6CB2D43D2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72199" y="3093244"/>
              <a:ext cx="1800225" cy="1349375"/>
            </a:xfrm>
            <a:prstGeom prst="rect">
              <a:avLst/>
            </a:prstGeom>
            <a:noFill/>
            <a:extLst>
              <a:ext uri="{909E8E84-426E-40DD-AFC4-6F175D3DCCD1}">
                <a14:hiddenFill xmlns:a14="http://schemas.microsoft.com/office/drawing/2010/main">
                  <a:solidFill>
                    <a:schemeClr val="bg1"/>
                  </a:solidFill>
                </a14:hiddenFill>
              </a:ext>
            </a:extLst>
          </p:spPr>
        </p:pic>
        <p:sp>
          <p:nvSpPr>
            <p:cNvPr id="8" name="TextovéPole 9">
              <a:extLst>
                <a:ext uri="{FF2B5EF4-FFF2-40B4-BE49-F238E27FC236}">
                  <a16:creationId xmlns:a16="http://schemas.microsoft.com/office/drawing/2014/main" id="{29DBDB20-7D91-FAFB-8ACE-DE31040CBDBB}"/>
                </a:ext>
              </a:extLst>
            </p:cNvPr>
            <p:cNvSpPr txBox="1"/>
            <p:nvPr/>
          </p:nvSpPr>
          <p:spPr>
            <a:xfrm>
              <a:off x="6562021" y="4468469"/>
              <a:ext cx="1420582" cy="369332"/>
            </a:xfrm>
            <a:prstGeom prst="rect">
              <a:avLst/>
            </a:prstGeom>
            <a:noFill/>
          </p:spPr>
          <p:txBody>
            <a:bodyPr wrap="none" rtlCol="0">
              <a:spAutoFit/>
            </a:bodyPr>
            <a:lstStyle/>
            <a:p>
              <a:r>
                <a:rPr lang="en-US" dirty="0"/>
                <a:t>Web Server</a:t>
              </a:r>
              <a:endParaRPr lang="cs-CZ" dirty="0"/>
            </a:p>
          </p:txBody>
        </p:sp>
      </p:grpSp>
      <p:grpSp>
        <p:nvGrpSpPr>
          <p:cNvPr id="9" name="Skupina 10">
            <a:extLst>
              <a:ext uri="{FF2B5EF4-FFF2-40B4-BE49-F238E27FC236}">
                <a16:creationId xmlns:a16="http://schemas.microsoft.com/office/drawing/2014/main" id="{9407D314-28D3-96D2-D52B-C55DBCCE670F}"/>
              </a:ext>
            </a:extLst>
          </p:cNvPr>
          <p:cNvGrpSpPr/>
          <p:nvPr/>
        </p:nvGrpSpPr>
        <p:grpSpPr>
          <a:xfrm>
            <a:off x="3455926" y="1830227"/>
            <a:ext cx="3456384" cy="383168"/>
            <a:chOff x="2029971" y="2534277"/>
            <a:chExt cx="3456384" cy="383168"/>
          </a:xfrm>
        </p:grpSpPr>
        <p:cxnSp>
          <p:nvCxnSpPr>
            <p:cNvPr id="10" name="Přímá spojnice se šipkou 11">
              <a:extLst>
                <a:ext uri="{FF2B5EF4-FFF2-40B4-BE49-F238E27FC236}">
                  <a16:creationId xmlns:a16="http://schemas.microsoft.com/office/drawing/2014/main" id="{8ABEC9E5-94A9-3419-C3BD-F7E8E71398C2}"/>
                </a:ext>
              </a:extLst>
            </p:cNvPr>
            <p:cNvCxnSpPr/>
            <p:nvPr/>
          </p:nvCxnSpPr>
          <p:spPr>
            <a:xfrm>
              <a:off x="2029971" y="2917445"/>
              <a:ext cx="3456384" cy="0"/>
            </a:xfrm>
            <a:prstGeom prst="straightConnector1">
              <a:avLst/>
            </a:prstGeom>
            <a:ln w="9525" cap="flat" cmpd="sng" algn="ctr">
              <a:solidFill>
                <a:schemeClr val="accent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1" name="TextovéPole 12">
              <a:extLst>
                <a:ext uri="{FF2B5EF4-FFF2-40B4-BE49-F238E27FC236}">
                  <a16:creationId xmlns:a16="http://schemas.microsoft.com/office/drawing/2014/main" id="{85878D40-0CDF-1A09-D25B-CA6609620DAF}"/>
                </a:ext>
              </a:extLst>
            </p:cNvPr>
            <p:cNvSpPr txBox="1"/>
            <p:nvPr/>
          </p:nvSpPr>
          <p:spPr>
            <a:xfrm>
              <a:off x="2090882" y="2534277"/>
              <a:ext cx="3334567" cy="369332"/>
            </a:xfrm>
            <a:prstGeom prst="rect">
              <a:avLst/>
            </a:prstGeom>
            <a:noFill/>
          </p:spPr>
          <p:txBody>
            <a:bodyPr wrap="none" rtlCol="0">
              <a:spAutoFit/>
            </a:bodyPr>
            <a:lstStyle/>
            <a:p>
              <a:pPr algn="ctr"/>
              <a:r>
                <a:rPr lang="en-US" dirty="0"/>
                <a:t>POST Request</a:t>
              </a:r>
              <a:r>
                <a:rPr lang="cs-CZ" dirty="0"/>
                <a:t> (</a:t>
              </a:r>
              <a:r>
                <a:rPr lang="cs-CZ" b="1" dirty="0" err="1">
                  <a:latin typeface="Courier New" panose="02070309020205020404" pitchFamily="49" charset="0"/>
                  <a:cs typeface="Courier New" panose="02070309020205020404" pitchFamily="49" charset="0"/>
                </a:rPr>
                <a:t>action.php</a:t>
              </a:r>
              <a:r>
                <a:rPr lang="cs-CZ" dirty="0"/>
                <a:t>)</a:t>
              </a:r>
            </a:p>
          </p:txBody>
        </p:sp>
      </p:grpSp>
      <p:grpSp>
        <p:nvGrpSpPr>
          <p:cNvPr id="12" name="Skupina 21">
            <a:extLst>
              <a:ext uri="{FF2B5EF4-FFF2-40B4-BE49-F238E27FC236}">
                <a16:creationId xmlns:a16="http://schemas.microsoft.com/office/drawing/2014/main" id="{27AC7EFD-C0CA-6164-18CB-5060B4BFCBF4}"/>
              </a:ext>
            </a:extLst>
          </p:cNvPr>
          <p:cNvGrpSpPr/>
          <p:nvPr/>
        </p:nvGrpSpPr>
        <p:grpSpPr>
          <a:xfrm>
            <a:off x="3455926" y="2700565"/>
            <a:ext cx="3456384" cy="408190"/>
            <a:chOff x="2915816" y="4149080"/>
            <a:chExt cx="3456384" cy="408190"/>
          </a:xfrm>
        </p:grpSpPr>
        <p:cxnSp>
          <p:nvCxnSpPr>
            <p:cNvPr id="13" name="Přímá spojnice se šipkou 14">
              <a:extLst>
                <a:ext uri="{FF2B5EF4-FFF2-40B4-BE49-F238E27FC236}">
                  <a16:creationId xmlns:a16="http://schemas.microsoft.com/office/drawing/2014/main" id="{32A7B20E-6706-9D2A-679E-CA93AAFFCE13}"/>
                </a:ext>
              </a:extLst>
            </p:cNvPr>
            <p:cNvCxnSpPr/>
            <p:nvPr/>
          </p:nvCxnSpPr>
          <p:spPr>
            <a:xfrm flipH="1">
              <a:off x="2915816" y="4149080"/>
              <a:ext cx="3456384" cy="0"/>
            </a:xfrm>
            <a:prstGeom prst="straightConnector1">
              <a:avLst/>
            </a:prstGeom>
            <a:ln w="9525" cap="flat" cmpd="sng" algn="ctr">
              <a:solidFill>
                <a:schemeClr val="accent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4" name="TextovéPole 20">
              <a:extLst>
                <a:ext uri="{FF2B5EF4-FFF2-40B4-BE49-F238E27FC236}">
                  <a16:creationId xmlns:a16="http://schemas.microsoft.com/office/drawing/2014/main" id="{75A0221C-13B9-1443-18F4-83606053080B}"/>
                </a:ext>
              </a:extLst>
            </p:cNvPr>
            <p:cNvSpPr txBox="1"/>
            <p:nvPr/>
          </p:nvSpPr>
          <p:spPr>
            <a:xfrm>
              <a:off x="3210769" y="4187938"/>
              <a:ext cx="2866490" cy="369332"/>
            </a:xfrm>
            <a:prstGeom prst="rect">
              <a:avLst/>
            </a:prstGeom>
            <a:noFill/>
          </p:spPr>
          <p:txBody>
            <a:bodyPr wrap="none" rtlCol="0">
              <a:spAutoFit/>
            </a:bodyPr>
            <a:lstStyle/>
            <a:p>
              <a:pPr algn="ctr"/>
              <a:r>
                <a:rPr lang="en-US" dirty="0"/>
                <a:t>Redirect (</a:t>
              </a:r>
              <a:r>
                <a:rPr lang="cs-CZ" dirty="0"/>
                <a:t>to </a:t>
              </a:r>
              <a:r>
                <a:rPr lang="cs-CZ" b="1" dirty="0" err="1">
                  <a:latin typeface="Courier New" panose="02070309020205020404" pitchFamily="49" charset="0"/>
                  <a:cs typeface="Courier New" panose="02070309020205020404" pitchFamily="49" charset="0"/>
                </a:rPr>
                <a:t>index.php</a:t>
              </a:r>
              <a:r>
                <a:rPr lang="en-US" dirty="0"/>
                <a:t>)</a:t>
              </a:r>
              <a:endParaRPr lang="cs-CZ" dirty="0"/>
            </a:p>
          </p:txBody>
        </p:sp>
      </p:grpSp>
      <p:pic>
        <p:nvPicPr>
          <p:cNvPr id="15" name="Picture 2" descr="http://blog.zdenekvecera.cz/wp-content/uploads/PHP-logo.png">
            <a:extLst>
              <a:ext uri="{FF2B5EF4-FFF2-40B4-BE49-F238E27FC236}">
                <a16:creationId xmlns:a16="http://schemas.microsoft.com/office/drawing/2014/main" id="{5C109BE6-A0D8-5720-758F-9F301D6FE39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078076" y="2262276"/>
            <a:ext cx="634975" cy="334137"/>
          </a:xfrm>
          <a:prstGeom prst="rect">
            <a:avLst/>
          </a:prstGeom>
          <a:noFill/>
          <a:extLst>
            <a:ext uri="{909E8E84-426E-40DD-AFC4-6F175D3DCCD1}">
              <a14:hiddenFill xmlns:a14="http://schemas.microsoft.com/office/drawing/2010/main">
                <a:solidFill>
                  <a:srgbClr val="FFFFFF"/>
                </a:solidFill>
              </a14:hiddenFill>
            </a:ext>
          </a:extLst>
        </p:spPr>
      </p:pic>
      <p:sp>
        <p:nvSpPr>
          <p:cNvPr id="16" name="TextovéPole 1026">
            <a:extLst>
              <a:ext uri="{FF2B5EF4-FFF2-40B4-BE49-F238E27FC236}">
                <a16:creationId xmlns:a16="http://schemas.microsoft.com/office/drawing/2014/main" id="{AC30701A-0678-FE4C-B5A3-D21B1D3B50C7}"/>
              </a:ext>
            </a:extLst>
          </p:cNvPr>
          <p:cNvSpPr txBox="1"/>
          <p:nvPr/>
        </p:nvSpPr>
        <p:spPr>
          <a:xfrm>
            <a:off x="8079929" y="1697017"/>
            <a:ext cx="1654620" cy="923330"/>
          </a:xfrm>
          <a:prstGeom prst="rect">
            <a:avLst/>
          </a:prstGeom>
          <a:noFill/>
        </p:spPr>
        <p:txBody>
          <a:bodyPr wrap="none" rtlCol="0">
            <a:spAutoFit/>
          </a:bodyPr>
          <a:lstStyle/>
          <a:p>
            <a:pPr algn="ctr"/>
            <a:r>
              <a:rPr lang="cs-CZ" b="1" dirty="0" err="1">
                <a:latin typeface="Courier New" panose="02070309020205020404" pitchFamily="49" charset="0"/>
                <a:cs typeface="Courier New" panose="02070309020205020404" pitchFamily="49" charset="0"/>
              </a:rPr>
              <a:t>action.php</a:t>
            </a:r>
            <a:endParaRPr lang="cs-CZ" b="1" dirty="0">
              <a:latin typeface="Courier New" panose="02070309020205020404" pitchFamily="49" charset="0"/>
              <a:cs typeface="Courier New" panose="02070309020205020404" pitchFamily="49" charset="0"/>
            </a:endParaRPr>
          </a:p>
          <a:p>
            <a:pPr algn="ctr"/>
            <a:r>
              <a:rPr lang="en-US" dirty="0"/>
              <a:t>add/change</a:t>
            </a:r>
          </a:p>
          <a:p>
            <a:pPr algn="ctr"/>
            <a:r>
              <a:rPr lang="en-US" dirty="0"/>
              <a:t>something</a:t>
            </a:r>
            <a:endParaRPr lang="cs-CZ" dirty="0"/>
          </a:p>
        </p:txBody>
      </p:sp>
      <p:sp>
        <p:nvSpPr>
          <p:cNvPr id="17" name="Zaoblený obdélník 1031">
            <a:extLst>
              <a:ext uri="{FF2B5EF4-FFF2-40B4-BE49-F238E27FC236}">
                <a16:creationId xmlns:a16="http://schemas.microsoft.com/office/drawing/2014/main" id="{7FE80A44-C929-CF29-9388-D4680EB54DC9}"/>
              </a:ext>
            </a:extLst>
          </p:cNvPr>
          <p:cNvSpPr/>
          <p:nvPr/>
        </p:nvSpPr>
        <p:spPr>
          <a:xfrm>
            <a:off x="1965507" y="4781965"/>
            <a:ext cx="1224136" cy="607423"/>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a:t>Refresh</a:t>
            </a:r>
            <a:endParaRPr lang="cs-CZ" dirty="0"/>
          </a:p>
        </p:txBody>
      </p:sp>
      <p:grpSp>
        <p:nvGrpSpPr>
          <p:cNvPr id="18" name="Skupina 29">
            <a:extLst>
              <a:ext uri="{FF2B5EF4-FFF2-40B4-BE49-F238E27FC236}">
                <a16:creationId xmlns:a16="http://schemas.microsoft.com/office/drawing/2014/main" id="{A1FC7BBF-4D6A-ACE9-3352-BA749E18E452}"/>
              </a:ext>
            </a:extLst>
          </p:cNvPr>
          <p:cNvGrpSpPr/>
          <p:nvPr/>
        </p:nvGrpSpPr>
        <p:grpSpPr>
          <a:xfrm>
            <a:off x="3456917" y="4035530"/>
            <a:ext cx="3456384" cy="383168"/>
            <a:chOff x="2029971" y="2534277"/>
            <a:chExt cx="3456384" cy="383168"/>
          </a:xfrm>
        </p:grpSpPr>
        <p:cxnSp>
          <p:nvCxnSpPr>
            <p:cNvPr id="19" name="Přímá spojnice se šipkou 31">
              <a:extLst>
                <a:ext uri="{FF2B5EF4-FFF2-40B4-BE49-F238E27FC236}">
                  <a16:creationId xmlns:a16="http://schemas.microsoft.com/office/drawing/2014/main" id="{403D02AA-E3A8-20BA-481A-06FC0687F286}"/>
                </a:ext>
              </a:extLst>
            </p:cNvPr>
            <p:cNvCxnSpPr/>
            <p:nvPr/>
          </p:nvCxnSpPr>
          <p:spPr>
            <a:xfrm>
              <a:off x="2029971" y="2917445"/>
              <a:ext cx="3456384" cy="0"/>
            </a:xfrm>
            <a:prstGeom prst="straightConnector1">
              <a:avLst/>
            </a:prstGeom>
            <a:ln w="9525" cap="flat" cmpd="sng" algn="ctr">
              <a:solidFill>
                <a:schemeClr val="accent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0" name="TextovéPole 32">
              <a:extLst>
                <a:ext uri="{FF2B5EF4-FFF2-40B4-BE49-F238E27FC236}">
                  <a16:creationId xmlns:a16="http://schemas.microsoft.com/office/drawing/2014/main" id="{CB55794B-8FAD-7A91-0133-435BE4086F88}"/>
                </a:ext>
              </a:extLst>
            </p:cNvPr>
            <p:cNvSpPr txBox="1"/>
            <p:nvPr/>
          </p:nvSpPr>
          <p:spPr>
            <a:xfrm>
              <a:off x="2714450" y="2534277"/>
              <a:ext cx="2087431" cy="369332"/>
            </a:xfrm>
            <a:prstGeom prst="rect">
              <a:avLst/>
            </a:prstGeom>
            <a:noFill/>
          </p:spPr>
          <p:txBody>
            <a:bodyPr wrap="none" rtlCol="0">
              <a:spAutoFit/>
            </a:bodyPr>
            <a:lstStyle/>
            <a:p>
              <a:pPr algn="ctr"/>
              <a:r>
                <a:rPr lang="en-US" dirty="0"/>
                <a:t>GET (</a:t>
              </a:r>
              <a:r>
                <a:rPr lang="cs-CZ" b="1" dirty="0" err="1">
                  <a:latin typeface="Courier New" panose="02070309020205020404" pitchFamily="49" charset="0"/>
                  <a:cs typeface="Courier New" panose="02070309020205020404" pitchFamily="49" charset="0"/>
                </a:rPr>
                <a:t>index.php</a:t>
              </a:r>
              <a:r>
                <a:rPr lang="en-US" dirty="0"/>
                <a:t>)</a:t>
              </a:r>
              <a:endParaRPr lang="cs-CZ" dirty="0"/>
            </a:p>
          </p:txBody>
        </p:sp>
      </p:grpSp>
      <p:grpSp>
        <p:nvGrpSpPr>
          <p:cNvPr id="21" name="Skupina 33">
            <a:extLst>
              <a:ext uri="{FF2B5EF4-FFF2-40B4-BE49-F238E27FC236}">
                <a16:creationId xmlns:a16="http://schemas.microsoft.com/office/drawing/2014/main" id="{E7560964-1612-A4A1-3650-42DBF5B54B69}"/>
              </a:ext>
            </a:extLst>
          </p:cNvPr>
          <p:cNvGrpSpPr/>
          <p:nvPr/>
        </p:nvGrpSpPr>
        <p:grpSpPr>
          <a:xfrm>
            <a:off x="3456504" y="4876882"/>
            <a:ext cx="3456384" cy="408190"/>
            <a:chOff x="2915816" y="4149080"/>
            <a:chExt cx="3456384" cy="408190"/>
          </a:xfrm>
        </p:grpSpPr>
        <p:cxnSp>
          <p:nvCxnSpPr>
            <p:cNvPr id="22" name="Přímá spojnice se šipkou 34">
              <a:extLst>
                <a:ext uri="{FF2B5EF4-FFF2-40B4-BE49-F238E27FC236}">
                  <a16:creationId xmlns:a16="http://schemas.microsoft.com/office/drawing/2014/main" id="{98A8DE4A-DB04-7A17-BD8C-34E600B90747}"/>
                </a:ext>
              </a:extLst>
            </p:cNvPr>
            <p:cNvCxnSpPr/>
            <p:nvPr/>
          </p:nvCxnSpPr>
          <p:spPr>
            <a:xfrm flipH="1">
              <a:off x="2915816" y="4149080"/>
              <a:ext cx="3456384" cy="0"/>
            </a:xfrm>
            <a:prstGeom prst="straightConnector1">
              <a:avLst/>
            </a:prstGeom>
            <a:ln w="9525" cap="flat" cmpd="sng" algn="ctr">
              <a:solidFill>
                <a:schemeClr val="accent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3" name="TextovéPole 35">
              <a:extLst>
                <a:ext uri="{FF2B5EF4-FFF2-40B4-BE49-F238E27FC236}">
                  <a16:creationId xmlns:a16="http://schemas.microsoft.com/office/drawing/2014/main" id="{9EA6160E-725E-92C1-9ECE-EED7C80CECF3}"/>
                </a:ext>
              </a:extLst>
            </p:cNvPr>
            <p:cNvSpPr txBox="1"/>
            <p:nvPr/>
          </p:nvSpPr>
          <p:spPr>
            <a:xfrm>
              <a:off x="3931319" y="4187938"/>
              <a:ext cx="1425390" cy="369332"/>
            </a:xfrm>
            <a:prstGeom prst="rect">
              <a:avLst/>
            </a:prstGeom>
            <a:noFill/>
          </p:spPr>
          <p:txBody>
            <a:bodyPr wrap="none" rtlCol="0">
              <a:spAutoFit/>
            </a:bodyPr>
            <a:lstStyle/>
            <a:p>
              <a:pPr algn="ctr"/>
              <a:r>
                <a:rPr lang="en-US" dirty="0"/>
                <a:t>HTML Page</a:t>
              </a:r>
              <a:endParaRPr lang="cs-CZ" dirty="0"/>
            </a:p>
          </p:txBody>
        </p:sp>
      </p:grpSp>
      <p:sp>
        <p:nvSpPr>
          <p:cNvPr id="24" name="Oblouk 40">
            <a:extLst>
              <a:ext uri="{FF2B5EF4-FFF2-40B4-BE49-F238E27FC236}">
                <a16:creationId xmlns:a16="http://schemas.microsoft.com/office/drawing/2014/main" id="{3F43AFC8-D3BF-C3AA-9023-A45F9094F354}"/>
              </a:ext>
            </a:extLst>
          </p:cNvPr>
          <p:cNvSpPr/>
          <p:nvPr/>
        </p:nvSpPr>
        <p:spPr>
          <a:xfrm>
            <a:off x="6646027" y="2411996"/>
            <a:ext cx="2232248" cy="1146423"/>
          </a:xfrm>
          <a:prstGeom prst="arc">
            <a:avLst>
              <a:gd name="adj1" fmla="val 16200000"/>
              <a:gd name="adj2" fmla="val 20933454"/>
            </a:avLst>
          </a:prstGeom>
          <a:ln w="38100">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grpSp>
        <p:nvGrpSpPr>
          <p:cNvPr id="25" name="Skupina 45">
            <a:extLst>
              <a:ext uri="{FF2B5EF4-FFF2-40B4-BE49-F238E27FC236}">
                <a16:creationId xmlns:a16="http://schemas.microsoft.com/office/drawing/2014/main" id="{50DB236C-D197-56FD-6582-E38EC4D09981}"/>
              </a:ext>
            </a:extLst>
          </p:cNvPr>
          <p:cNvGrpSpPr/>
          <p:nvPr/>
        </p:nvGrpSpPr>
        <p:grpSpPr>
          <a:xfrm>
            <a:off x="6430003" y="3918459"/>
            <a:ext cx="3459910" cy="1635632"/>
            <a:chOff x="5310449" y="4210282"/>
            <a:chExt cx="3459910" cy="1635632"/>
          </a:xfrm>
        </p:grpSpPr>
        <p:pic>
          <p:nvPicPr>
            <p:cNvPr id="26" name="Picture 2" descr="http://blog.zdenekvecera.cz/wp-content/uploads/PHP-logo.png">
              <a:extLst>
                <a:ext uri="{FF2B5EF4-FFF2-40B4-BE49-F238E27FC236}">
                  <a16:creationId xmlns:a16="http://schemas.microsoft.com/office/drawing/2014/main" id="{2EA47B82-9EEE-3FCA-DFB1-666506E0AE96}"/>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959099" y="4791822"/>
              <a:ext cx="634975" cy="334137"/>
            </a:xfrm>
            <a:prstGeom prst="rect">
              <a:avLst/>
            </a:prstGeom>
            <a:noFill/>
            <a:extLst>
              <a:ext uri="{909E8E84-426E-40DD-AFC4-6F175D3DCCD1}">
                <a14:hiddenFill xmlns:a14="http://schemas.microsoft.com/office/drawing/2010/main">
                  <a:solidFill>
                    <a:srgbClr val="FFFFFF"/>
                  </a:solidFill>
                </a14:hiddenFill>
              </a:ext>
            </a:extLst>
          </p:spPr>
        </p:pic>
        <p:sp>
          <p:nvSpPr>
            <p:cNvPr id="27" name="TextovéPole 37">
              <a:extLst>
                <a:ext uri="{FF2B5EF4-FFF2-40B4-BE49-F238E27FC236}">
                  <a16:creationId xmlns:a16="http://schemas.microsoft.com/office/drawing/2014/main" id="{6AB71CE4-7E78-3F4E-6095-F3F5ADF6634B}"/>
                </a:ext>
              </a:extLst>
            </p:cNvPr>
            <p:cNvSpPr txBox="1"/>
            <p:nvPr/>
          </p:nvSpPr>
          <p:spPr>
            <a:xfrm>
              <a:off x="6894524" y="4922584"/>
              <a:ext cx="1875835" cy="923330"/>
            </a:xfrm>
            <a:prstGeom prst="rect">
              <a:avLst/>
            </a:prstGeom>
            <a:noFill/>
          </p:spPr>
          <p:txBody>
            <a:bodyPr wrap="none" rtlCol="0">
              <a:spAutoFit/>
            </a:bodyPr>
            <a:lstStyle/>
            <a:p>
              <a:pPr algn="ctr"/>
              <a:r>
                <a:rPr lang="cs-CZ" b="1" dirty="0" err="1">
                  <a:latin typeface="Courier New" panose="02070309020205020404" pitchFamily="49" charset="0"/>
                  <a:cs typeface="Courier New" panose="02070309020205020404" pitchFamily="49" charset="0"/>
                </a:rPr>
                <a:t>index.php</a:t>
              </a:r>
              <a:br>
                <a:rPr lang="cs-CZ" dirty="0"/>
              </a:br>
              <a:r>
                <a:rPr lang="cs-CZ" dirty="0" err="1"/>
                <a:t>generate</a:t>
              </a:r>
              <a:r>
                <a:rPr lang="cs-CZ" dirty="0"/>
                <a:t> HTML</a:t>
              </a:r>
              <a:br>
                <a:rPr lang="cs-CZ" dirty="0"/>
              </a:br>
              <a:r>
                <a:rPr lang="cs-CZ" dirty="0"/>
                <a:t>(</a:t>
              </a:r>
              <a:r>
                <a:rPr lang="cs-CZ" dirty="0" err="1"/>
                <a:t>only</a:t>
              </a:r>
              <a:r>
                <a:rPr lang="cs-CZ" dirty="0"/>
                <a:t> </a:t>
              </a:r>
              <a:r>
                <a:rPr lang="cs-CZ" dirty="0" err="1"/>
                <a:t>reads</a:t>
              </a:r>
              <a:r>
                <a:rPr lang="cs-CZ" dirty="0"/>
                <a:t> DB)</a:t>
              </a:r>
            </a:p>
          </p:txBody>
        </p:sp>
        <p:sp>
          <p:nvSpPr>
            <p:cNvPr id="28" name="Oblouk 46">
              <a:extLst>
                <a:ext uri="{FF2B5EF4-FFF2-40B4-BE49-F238E27FC236}">
                  <a16:creationId xmlns:a16="http://schemas.microsoft.com/office/drawing/2014/main" id="{B8DC1089-F539-694D-2EE7-FA64C4634D2B}"/>
                </a:ext>
              </a:extLst>
            </p:cNvPr>
            <p:cNvSpPr/>
            <p:nvPr/>
          </p:nvSpPr>
          <p:spPr>
            <a:xfrm>
              <a:off x="5310449" y="4210282"/>
              <a:ext cx="2631136" cy="748607"/>
            </a:xfrm>
            <a:prstGeom prst="arc">
              <a:avLst>
                <a:gd name="adj1" fmla="val 253135"/>
                <a:gd name="adj2" fmla="val 5333916"/>
              </a:avLst>
            </a:prstGeom>
            <a:ln w="38100">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grpSp>
      <p:grpSp>
        <p:nvGrpSpPr>
          <p:cNvPr id="29" name="Skupina 44">
            <a:extLst>
              <a:ext uri="{FF2B5EF4-FFF2-40B4-BE49-F238E27FC236}">
                <a16:creationId xmlns:a16="http://schemas.microsoft.com/office/drawing/2014/main" id="{B7E844BB-962C-066F-6D71-5228F758DB52}"/>
              </a:ext>
            </a:extLst>
          </p:cNvPr>
          <p:cNvGrpSpPr/>
          <p:nvPr/>
        </p:nvGrpSpPr>
        <p:grpSpPr>
          <a:xfrm>
            <a:off x="3455927" y="2924090"/>
            <a:ext cx="3099723" cy="1309943"/>
            <a:chOff x="2336372" y="3215912"/>
            <a:chExt cx="3099723" cy="1309943"/>
          </a:xfrm>
        </p:grpSpPr>
        <p:cxnSp>
          <p:nvCxnSpPr>
            <p:cNvPr id="30" name="Přímá spojnice se šipkou 42">
              <a:extLst>
                <a:ext uri="{FF2B5EF4-FFF2-40B4-BE49-F238E27FC236}">
                  <a16:creationId xmlns:a16="http://schemas.microsoft.com/office/drawing/2014/main" id="{DDCC5F23-CAC4-8B4A-82A5-53F484C02FDE}"/>
                </a:ext>
              </a:extLst>
            </p:cNvPr>
            <p:cNvCxnSpPr/>
            <p:nvPr/>
          </p:nvCxnSpPr>
          <p:spPr>
            <a:xfrm>
              <a:off x="2336372" y="3215912"/>
              <a:ext cx="0" cy="1309943"/>
            </a:xfrm>
            <a:prstGeom prst="straightConnector1">
              <a:avLst/>
            </a:prstGeom>
            <a:ln w="38100">
              <a:solidFill>
                <a:srgbClr val="FFC00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31" name="TextovéPole 43">
              <a:extLst>
                <a:ext uri="{FF2B5EF4-FFF2-40B4-BE49-F238E27FC236}">
                  <a16:creationId xmlns:a16="http://schemas.microsoft.com/office/drawing/2014/main" id="{17CF1536-0F86-DAAD-DB98-8834A9B2B678}"/>
                </a:ext>
              </a:extLst>
            </p:cNvPr>
            <p:cNvSpPr txBox="1"/>
            <p:nvPr/>
          </p:nvSpPr>
          <p:spPr>
            <a:xfrm>
              <a:off x="2390068" y="3573015"/>
              <a:ext cx="3046027" cy="646331"/>
            </a:xfrm>
            <a:prstGeom prst="rect">
              <a:avLst/>
            </a:prstGeom>
            <a:noFill/>
          </p:spPr>
          <p:txBody>
            <a:bodyPr wrap="none" rtlCol="0">
              <a:spAutoFit/>
            </a:bodyPr>
            <a:lstStyle/>
            <a:p>
              <a:pPr algn="ctr"/>
              <a:r>
                <a:rPr lang="en-US" dirty="0"/>
                <a:t>Redirects to a new URL</a:t>
              </a:r>
              <a:br>
                <a:rPr lang="en-US" dirty="0"/>
              </a:br>
              <a:r>
                <a:rPr lang="en-US" dirty="0"/>
                <a:t>(without updating history)</a:t>
              </a:r>
              <a:endParaRPr lang="cs-CZ" dirty="0"/>
            </a:p>
          </p:txBody>
        </p:sp>
      </p:grpSp>
    </p:spTree>
    <p:extLst>
      <p:ext uri="{BB962C8B-B14F-4D97-AF65-F5344CB8AC3E}">
        <p14:creationId xmlns:p14="http://schemas.microsoft.com/office/powerpoint/2010/main" val="13919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fade">
                                      <p:cBhvr>
                                        <p:cTn id="10" dur="500"/>
                                        <p:tgtEl>
                                          <p:spTgt spid="1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500"/>
                                        <p:tgtEl>
                                          <p:spTgt spid="1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4"/>
                                        </p:tgtEl>
                                        <p:attrNameLst>
                                          <p:attrName>style.visibility</p:attrName>
                                        </p:attrNameLst>
                                      </p:cBhvr>
                                      <p:to>
                                        <p:strVal val="visible"/>
                                      </p:to>
                                    </p:set>
                                    <p:animEffect transition="in" filter="fade">
                                      <p:cBhvr>
                                        <p:cTn id="16" dur="500"/>
                                        <p:tgtEl>
                                          <p:spTgt spid="24"/>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500"/>
                                        <p:tgtEl>
                                          <p:spTgt spid="12"/>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29"/>
                                        </p:tgtEl>
                                        <p:attrNameLst>
                                          <p:attrName>style.visibility</p:attrName>
                                        </p:attrNameLst>
                                      </p:cBhvr>
                                      <p:to>
                                        <p:strVal val="visible"/>
                                      </p:to>
                                    </p:set>
                                    <p:animEffect transition="in" filter="fade">
                                      <p:cBhvr>
                                        <p:cTn id="26" dur="500"/>
                                        <p:tgtEl>
                                          <p:spTgt spid="29"/>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fade">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fade">
                                      <p:cBhvr>
                                        <p:cTn id="36" dur="500"/>
                                        <p:tgtEl>
                                          <p:spTgt spid="25"/>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21"/>
                                        </p:tgtEl>
                                        <p:attrNameLst>
                                          <p:attrName>style.visibility</p:attrName>
                                        </p:attrNameLst>
                                      </p:cBhvr>
                                      <p:to>
                                        <p:strVal val="visible"/>
                                      </p:to>
                                    </p:set>
                                    <p:animEffect transition="in" filter="fade">
                                      <p:cBhvr>
                                        <p:cTn id="41" dur="500"/>
                                        <p:tgtEl>
                                          <p:spTgt spid="21"/>
                                        </p:tgtEl>
                                      </p:cBhvr>
                                    </p:animEffect>
                                  </p:childTnLst>
                                </p:cTn>
                              </p:par>
                            </p:childTnLst>
                          </p:cTn>
                        </p:par>
                      </p:childTnLst>
                    </p:cTn>
                  </p:par>
                  <p:par>
                    <p:cTn id="42" fill="hold">
                      <p:stCondLst>
                        <p:cond delay="indefinite"/>
                      </p:stCondLst>
                      <p:childTnLst>
                        <p:par>
                          <p:cTn id="43" fill="hold">
                            <p:stCondLst>
                              <p:cond delay="0"/>
                            </p:stCondLst>
                            <p:childTnLst>
                              <p:par>
                                <p:cTn id="44" presetID="26" presetClass="entr" presetSubtype="0" fill="hold" grpId="0" nodeType="click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wipe(down)">
                                      <p:cBhvr>
                                        <p:cTn id="46" dur="580">
                                          <p:stCondLst>
                                            <p:cond delay="0"/>
                                          </p:stCondLst>
                                        </p:cTn>
                                        <p:tgtEl>
                                          <p:spTgt spid="17"/>
                                        </p:tgtEl>
                                      </p:cBhvr>
                                    </p:animEffect>
                                    <p:anim calcmode="lin" valueType="num">
                                      <p:cBhvr>
                                        <p:cTn id="47"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48"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49"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50"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51"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52" dur="26">
                                          <p:stCondLst>
                                            <p:cond delay="650"/>
                                          </p:stCondLst>
                                        </p:cTn>
                                        <p:tgtEl>
                                          <p:spTgt spid="17"/>
                                        </p:tgtEl>
                                      </p:cBhvr>
                                      <p:to x="100000" y="60000"/>
                                    </p:animScale>
                                    <p:animScale>
                                      <p:cBhvr>
                                        <p:cTn id="53" dur="166" decel="50000">
                                          <p:stCondLst>
                                            <p:cond delay="676"/>
                                          </p:stCondLst>
                                        </p:cTn>
                                        <p:tgtEl>
                                          <p:spTgt spid="17"/>
                                        </p:tgtEl>
                                      </p:cBhvr>
                                      <p:to x="100000" y="100000"/>
                                    </p:animScale>
                                    <p:animScale>
                                      <p:cBhvr>
                                        <p:cTn id="54" dur="26">
                                          <p:stCondLst>
                                            <p:cond delay="1312"/>
                                          </p:stCondLst>
                                        </p:cTn>
                                        <p:tgtEl>
                                          <p:spTgt spid="17"/>
                                        </p:tgtEl>
                                      </p:cBhvr>
                                      <p:to x="100000" y="80000"/>
                                    </p:animScale>
                                    <p:animScale>
                                      <p:cBhvr>
                                        <p:cTn id="55" dur="166" decel="50000">
                                          <p:stCondLst>
                                            <p:cond delay="1338"/>
                                          </p:stCondLst>
                                        </p:cTn>
                                        <p:tgtEl>
                                          <p:spTgt spid="17"/>
                                        </p:tgtEl>
                                      </p:cBhvr>
                                      <p:to x="100000" y="100000"/>
                                    </p:animScale>
                                    <p:animScale>
                                      <p:cBhvr>
                                        <p:cTn id="56" dur="26">
                                          <p:stCondLst>
                                            <p:cond delay="1642"/>
                                          </p:stCondLst>
                                        </p:cTn>
                                        <p:tgtEl>
                                          <p:spTgt spid="17"/>
                                        </p:tgtEl>
                                      </p:cBhvr>
                                      <p:to x="100000" y="90000"/>
                                    </p:animScale>
                                    <p:animScale>
                                      <p:cBhvr>
                                        <p:cTn id="57" dur="166" decel="50000">
                                          <p:stCondLst>
                                            <p:cond delay="1668"/>
                                          </p:stCondLst>
                                        </p:cTn>
                                        <p:tgtEl>
                                          <p:spTgt spid="17"/>
                                        </p:tgtEl>
                                      </p:cBhvr>
                                      <p:to x="100000" y="100000"/>
                                    </p:animScale>
                                    <p:animScale>
                                      <p:cBhvr>
                                        <p:cTn id="58" dur="26">
                                          <p:stCondLst>
                                            <p:cond delay="1808"/>
                                          </p:stCondLst>
                                        </p:cTn>
                                        <p:tgtEl>
                                          <p:spTgt spid="17"/>
                                        </p:tgtEl>
                                      </p:cBhvr>
                                      <p:to x="100000" y="95000"/>
                                    </p:animScale>
                                    <p:animScale>
                                      <p:cBhvr>
                                        <p:cTn id="59" dur="166" decel="50000">
                                          <p:stCondLst>
                                            <p:cond delay="1834"/>
                                          </p:stCondLst>
                                        </p:cTn>
                                        <p:tgtEl>
                                          <p:spTgt spid="17"/>
                                        </p:tgtEl>
                                      </p:cBhvr>
                                      <p:to x="100000" y="100000"/>
                                    </p:animScale>
                                  </p:childTnLst>
                                </p:cTn>
                              </p:par>
                            </p:childTnLst>
                          </p:cTn>
                        </p:par>
                        <p:par>
                          <p:cTn id="60" fill="hold">
                            <p:stCondLst>
                              <p:cond delay="2000"/>
                            </p:stCondLst>
                            <p:childTnLst>
                              <p:par>
                                <p:cTn id="61" presetID="26" presetClass="emph" presetSubtype="0" fill="hold" nodeType="afterEffect">
                                  <p:stCondLst>
                                    <p:cond delay="0"/>
                                  </p:stCondLst>
                                  <p:childTnLst>
                                    <p:animEffect transition="out" filter="fade">
                                      <p:cBhvr>
                                        <p:cTn id="62" dur="500" tmFilter="0, 0; .2, .5; .8, .5; 1, 0"/>
                                        <p:tgtEl>
                                          <p:spTgt spid="18"/>
                                        </p:tgtEl>
                                      </p:cBhvr>
                                    </p:animEffect>
                                    <p:animScale>
                                      <p:cBhvr>
                                        <p:cTn id="63" dur="250" autoRev="1" fill="hold"/>
                                        <p:tgtEl>
                                          <p:spTgt spid="18"/>
                                        </p:tgtEl>
                                      </p:cBhvr>
                                      <p:by x="105000" y="105000"/>
                                    </p:animScale>
                                  </p:childTnLst>
                                </p:cTn>
                              </p:par>
                            </p:childTnLst>
                          </p:cTn>
                        </p:par>
                        <p:par>
                          <p:cTn id="64" fill="hold">
                            <p:stCondLst>
                              <p:cond delay="2500"/>
                            </p:stCondLst>
                            <p:childTnLst>
                              <p:par>
                                <p:cTn id="65" presetID="26" presetClass="emph" presetSubtype="0" fill="hold" nodeType="afterEffect">
                                  <p:stCondLst>
                                    <p:cond delay="0"/>
                                  </p:stCondLst>
                                  <p:childTnLst>
                                    <p:animEffect transition="out" filter="fade">
                                      <p:cBhvr>
                                        <p:cTn id="66" dur="500" tmFilter="0, 0; .2, .5; .8, .5; 1, 0"/>
                                        <p:tgtEl>
                                          <p:spTgt spid="25"/>
                                        </p:tgtEl>
                                      </p:cBhvr>
                                    </p:animEffect>
                                    <p:animScale>
                                      <p:cBhvr>
                                        <p:cTn id="67" dur="250" autoRev="1" fill="hold"/>
                                        <p:tgtEl>
                                          <p:spTgt spid="25"/>
                                        </p:tgtEl>
                                      </p:cBhvr>
                                      <p:by x="105000" y="105000"/>
                                    </p:animScale>
                                  </p:childTnLst>
                                </p:cTn>
                              </p:par>
                            </p:childTnLst>
                          </p:cTn>
                        </p:par>
                        <p:par>
                          <p:cTn id="68" fill="hold">
                            <p:stCondLst>
                              <p:cond delay="3000"/>
                            </p:stCondLst>
                            <p:childTnLst>
                              <p:par>
                                <p:cTn id="69" presetID="26" presetClass="emph" presetSubtype="0" fill="hold" nodeType="afterEffect">
                                  <p:stCondLst>
                                    <p:cond delay="0"/>
                                  </p:stCondLst>
                                  <p:childTnLst>
                                    <p:animEffect transition="out" filter="fade">
                                      <p:cBhvr>
                                        <p:cTn id="70" dur="500" tmFilter="0, 0; .2, .5; .8, .5; 1, 0"/>
                                        <p:tgtEl>
                                          <p:spTgt spid="21"/>
                                        </p:tgtEl>
                                      </p:cBhvr>
                                    </p:animEffect>
                                    <p:animScale>
                                      <p:cBhvr>
                                        <p:cTn id="71" dur="250" autoRev="1" fill="hold"/>
                                        <p:tgtEl>
                                          <p:spTgt spid="2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animBg="1"/>
      <p:bldP spid="2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4874AFE-FB99-EF07-3D48-5D03C74E0D08}"/>
              </a:ext>
            </a:extLst>
          </p:cNvPr>
          <p:cNvSpPr>
            <a:spLocks noGrp="1"/>
          </p:cNvSpPr>
          <p:nvPr>
            <p:ph type="body" sz="quarter" idx="13"/>
          </p:nvPr>
        </p:nvSpPr>
        <p:spPr/>
        <p:txBody>
          <a:bodyPr/>
          <a:lstStyle/>
          <a:p>
            <a:r>
              <a:rPr lang="en-US" dirty="0"/>
              <a:t>Session management</a:t>
            </a:r>
          </a:p>
        </p:txBody>
      </p:sp>
      <p:sp>
        <p:nvSpPr>
          <p:cNvPr id="3" name="Text Placeholder 2">
            <a:extLst>
              <a:ext uri="{FF2B5EF4-FFF2-40B4-BE49-F238E27FC236}">
                <a16:creationId xmlns:a16="http://schemas.microsoft.com/office/drawing/2014/main" id="{660F17CA-19E2-9F5D-3226-755D5C429268}"/>
              </a:ext>
            </a:extLst>
          </p:cNvPr>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1146209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2E9A8-A6E3-57D0-8FAE-86CCF4E70DA1}"/>
              </a:ext>
            </a:extLst>
          </p:cNvPr>
          <p:cNvSpPr>
            <a:spLocks noGrp="1"/>
          </p:cNvSpPr>
          <p:nvPr>
            <p:ph type="title"/>
          </p:nvPr>
        </p:nvSpPr>
        <p:spPr/>
        <p:txBody>
          <a:bodyPr>
            <a:normAutofit/>
          </a:bodyPr>
          <a:lstStyle/>
          <a:p>
            <a:r>
              <a:rPr lang="en-US" dirty="0"/>
              <a:t>Sessions</a:t>
            </a:r>
          </a:p>
        </p:txBody>
      </p:sp>
      <p:sp>
        <p:nvSpPr>
          <p:cNvPr id="3" name="Content Placeholder 2">
            <a:extLst>
              <a:ext uri="{FF2B5EF4-FFF2-40B4-BE49-F238E27FC236}">
                <a16:creationId xmlns:a16="http://schemas.microsoft.com/office/drawing/2014/main" id="{895FA43E-B6D0-BA08-1D59-EFFC100AEA53}"/>
              </a:ext>
            </a:extLst>
          </p:cNvPr>
          <p:cNvSpPr>
            <a:spLocks noGrp="1"/>
          </p:cNvSpPr>
          <p:nvPr>
            <p:ph idx="1"/>
          </p:nvPr>
        </p:nvSpPr>
        <p:spPr/>
        <p:txBody>
          <a:bodyPr/>
          <a:lstStyle/>
          <a:p>
            <a:pPr marL="0" indent="0">
              <a:buNone/>
            </a:pPr>
            <a:r>
              <a:rPr lang="en-US" dirty="0"/>
              <a:t>We want to build a notion of sessions. A session allows us to store data for a given user.</a:t>
            </a:r>
            <a:br>
              <a:rPr lang="en-US" dirty="0"/>
            </a:br>
            <a:r>
              <a:rPr lang="en-US" dirty="0"/>
              <a:t>By doing so we can overcome the stateless nature of HTTP. What state to persists using a session:</a:t>
            </a:r>
          </a:p>
          <a:p>
            <a:r>
              <a:rPr lang="en-US" dirty="0"/>
              <a:t>Intermediate state, not persisted in a database.</a:t>
            </a:r>
          </a:p>
          <a:p>
            <a:r>
              <a:rPr lang="en-US" dirty="0"/>
              <a:t>User identity, after authentication.</a:t>
            </a:r>
          </a:p>
          <a:p>
            <a:r>
              <a:rPr lang="en-US" dirty="0"/>
              <a:t>Work in progress, e.g., a shopping cart.</a:t>
            </a:r>
          </a:p>
          <a:p>
            <a:pPr marL="0" indent="0">
              <a:buNone/>
            </a:pPr>
            <a:endParaRPr lang="en-US" dirty="0"/>
          </a:p>
          <a:p>
            <a:pPr marL="0" indent="0">
              <a:buNone/>
            </a:pPr>
            <a:r>
              <a:rPr lang="en-US" dirty="0"/>
              <a:t>Technology:</a:t>
            </a:r>
          </a:p>
          <a:p>
            <a:r>
              <a:rPr lang="en-US" dirty="0"/>
              <a:t>Cookies</a:t>
            </a:r>
          </a:p>
          <a:p>
            <a:r>
              <a:rPr lang="en-US" dirty="0"/>
              <a:t>PHP session API</a:t>
            </a:r>
          </a:p>
          <a:p>
            <a:r>
              <a:rPr lang="en-US" dirty="0"/>
              <a:t>Cryptographic approach, e.g., security tokens.</a:t>
            </a:r>
          </a:p>
          <a:p>
            <a:endParaRPr lang="en-US" dirty="0"/>
          </a:p>
          <a:p>
            <a:endParaRPr lang="en-US" dirty="0"/>
          </a:p>
        </p:txBody>
      </p:sp>
      <p:sp>
        <p:nvSpPr>
          <p:cNvPr id="4" name="Slide Number Placeholder 3">
            <a:extLst>
              <a:ext uri="{FF2B5EF4-FFF2-40B4-BE49-F238E27FC236}">
                <a16:creationId xmlns:a16="http://schemas.microsoft.com/office/drawing/2014/main" id="{6467EBC9-7039-5783-1EE2-F1AED2A09878}"/>
              </a:ext>
            </a:extLst>
          </p:cNvPr>
          <p:cNvSpPr>
            <a:spLocks noGrp="1"/>
          </p:cNvSpPr>
          <p:nvPr>
            <p:ph type="sldNum" sz="quarter" idx="12"/>
          </p:nvPr>
        </p:nvSpPr>
        <p:spPr/>
        <p:txBody>
          <a:bodyPr/>
          <a:lstStyle/>
          <a:p>
            <a:fld id="{452BA717-4DED-4A38-BDE4-30D0F0A142DB}" type="slidenum">
              <a:rPr lang="cs-CZ" smtClean="0"/>
              <a:pPr/>
              <a:t>15</a:t>
            </a:fld>
            <a:endParaRPr lang="cs-CZ"/>
          </a:p>
        </p:txBody>
      </p:sp>
    </p:spTree>
    <p:extLst>
      <p:ext uri="{BB962C8B-B14F-4D97-AF65-F5344CB8AC3E}">
        <p14:creationId xmlns:p14="http://schemas.microsoft.com/office/powerpoint/2010/main" val="4344859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942F7-6717-D8A5-C4D2-8EDC0B104BC3}"/>
              </a:ext>
            </a:extLst>
          </p:cNvPr>
          <p:cNvSpPr>
            <a:spLocks noGrp="1"/>
          </p:cNvSpPr>
          <p:nvPr>
            <p:ph type="title"/>
          </p:nvPr>
        </p:nvSpPr>
        <p:spPr/>
        <p:txBody>
          <a:bodyPr/>
          <a:lstStyle/>
          <a:p>
            <a:r>
              <a:rPr lang="en-US" dirty="0"/>
              <a:t>Cookies 1/2</a:t>
            </a:r>
          </a:p>
        </p:txBody>
      </p:sp>
      <p:sp>
        <p:nvSpPr>
          <p:cNvPr id="3" name="Content Placeholder 2">
            <a:extLst>
              <a:ext uri="{FF2B5EF4-FFF2-40B4-BE49-F238E27FC236}">
                <a16:creationId xmlns:a16="http://schemas.microsoft.com/office/drawing/2014/main" id="{4D2C525D-45DE-3B18-C5C4-A5F92A911A79}"/>
              </a:ext>
            </a:extLst>
          </p:cNvPr>
          <p:cNvSpPr>
            <a:spLocks noGrp="1"/>
          </p:cNvSpPr>
          <p:nvPr>
            <p:ph idx="1"/>
          </p:nvPr>
        </p:nvSpPr>
        <p:spPr/>
        <p:txBody>
          <a:bodyPr/>
          <a:lstStyle/>
          <a:p>
            <a:pPr marL="0" indent="0">
              <a:buNone/>
            </a:pPr>
            <a:r>
              <a:rPr lang="en-US" dirty="0"/>
              <a:t>A way to deal with stateless nature of the HTTP.</a:t>
            </a:r>
          </a:p>
          <a:p>
            <a:pPr marL="0" indent="0">
              <a:buNone/>
            </a:pPr>
            <a:r>
              <a:rPr lang="en-US" dirty="0"/>
              <a:t>Cookies are basically key-value pairs (of strings) stored in the web browser.</a:t>
            </a:r>
          </a:p>
          <a:p>
            <a:r>
              <a:rPr lang="en-US" dirty="0"/>
              <a:t>Set by special HTTP response header.</a:t>
            </a:r>
          </a:p>
          <a:p>
            <a:r>
              <a:rPr lang="en-US" dirty="0"/>
              <a:t>Automatically re-sent in headers with every request.</a:t>
            </a:r>
          </a:p>
          <a:p>
            <a:r>
              <a:rPr lang="en-US" dirty="0"/>
              <a:t>Each page, domain, has it own set of cookies.</a:t>
            </a:r>
          </a:p>
          <a:p>
            <a:r>
              <a:rPr lang="en-US" dirty="0"/>
              <a:t>Web browser can limit lifetime!</a:t>
            </a:r>
          </a:p>
          <a:p>
            <a:pPr marL="0" indent="0">
              <a:buNone/>
            </a:pPr>
            <a:endParaRPr lang="en-US" dirty="0"/>
          </a:p>
          <a:p>
            <a:pPr marL="0" indent="0">
              <a:buNone/>
            </a:pPr>
            <a:r>
              <a:rPr lang="en-US" dirty="0"/>
              <a:t>Cookies in PHP</a:t>
            </a:r>
          </a:p>
          <a:p>
            <a:r>
              <a:rPr lang="en-US" dirty="0"/>
              <a:t>Cookies are set/modified/removed by </a:t>
            </a:r>
            <a:r>
              <a:rPr lang="en-US" dirty="0" err="1">
                <a:solidFill>
                  <a:schemeClr val="accent2"/>
                </a:solidFill>
              </a:rPr>
              <a:t>setcookie</a:t>
            </a:r>
            <a:r>
              <a:rPr lang="en-US" dirty="0"/>
              <a:t>(), the function modifies HTTP response headers.</a:t>
            </a:r>
          </a:p>
          <a:p>
            <a:r>
              <a:rPr lang="en-US" dirty="0"/>
              <a:t>Cookies sent by browser are loaded to </a:t>
            </a:r>
            <a:r>
              <a:rPr lang="en-US" dirty="0">
                <a:solidFill>
                  <a:schemeClr val="accent2"/>
                </a:solidFill>
              </a:rPr>
              <a:t>$_COOKIE</a:t>
            </a:r>
            <a:endParaRPr lang="en-US" dirty="0"/>
          </a:p>
        </p:txBody>
      </p:sp>
      <p:sp>
        <p:nvSpPr>
          <p:cNvPr id="4" name="Slide Number Placeholder 3">
            <a:extLst>
              <a:ext uri="{FF2B5EF4-FFF2-40B4-BE49-F238E27FC236}">
                <a16:creationId xmlns:a16="http://schemas.microsoft.com/office/drawing/2014/main" id="{D6F5801E-3F44-925C-D636-EE079FFD2D77}"/>
              </a:ext>
            </a:extLst>
          </p:cNvPr>
          <p:cNvSpPr>
            <a:spLocks noGrp="1"/>
          </p:cNvSpPr>
          <p:nvPr>
            <p:ph type="sldNum" sz="quarter" idx="12"/>
          </p:nvPr>
        </p:nvSpPr>
        <p:spPr/>
        <p:txBody>
          <a:bodyPr/>
          <a:lstStyle/>
          <a:p>
            <a:fld id="{452BA717-4DED-4A38-BDE4-30D0F0A142DB}" type="slidenum">
              <a:rPr lang="cs-CZ" smtClean="0"/>
              <a:pPr/>
              <a:t>16</a:t>
            </a:fld>
            <a:endParaRPr lang="cs-CZ"/>
          </a:p>
        </p:txBody>
      </p:sp>
      <p:sp>
        <p:nvSpPr>
          <p:cNvPr id="5" name="Zaoblený obdélníkový popisek 7">
            <a:extLst>
              <a:ext uri="{FF2B5EF4-FFF2-40B4-BE49-F238E27FC236}">
                <a16:creationId xmlns:a16="http://schemas.microsoft.com/office/drawing/2014/main" id="{4C09DD7A-3BD5-4F59-6E7D-AC51D5BBFC68}"/>
              </a:ext>
            </a:extLst>
          </p:cNvPr>
          <p:cNvSpPr/>
          <p:nvPr/>
        </p:nvSpPr>
        <p:spPr>
          <a:xfrm>
            <a:off x="4727848" y="3573016"/>
            <a:ext cx="4320480" cy="864096"/>
          </a:xfrm>
          <a:prstGeom prst="wedgeRoundRectCallout">
            <a:avLst>
              <a:gd name="adj1" fmla="val -63264"/>
              <a:gd name="adj2" fmla="val -1885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cs typeface="Courier New" pitchFamily="49" charset="0"/>
              </a:rPr>
              <a:t>Brave limits to 7 day and 6 months for cookies set by JavaScript and HTTP respectively.</a:t>
            </a:r>
            <a:endParaRPr lang="cs-CZ" sz="16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7052836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722ED-6FAB-DF70-50D9-0958CA79E97D}"/>
              </a:ext>
            </a:extLst>
          </p:cNvPr>
          <p:cNvSpPr>
            <a:spLocks noGrp="1"/>
          </p:cNvSpPr>
          <p:nvPr>
            <p:ph type="title"/>
          </p:nvPr>
        </p:nvSpPr>
        <p:spPr/>
        <p:txBody>
          <a:bodyPr/>
          <a:lstStyle/>
          <a:p>
            <a:r>
              <a:rPr lang="en-US" dirty="0"/>
              <a:t>Cookies 2/2</a:t>
            </a:r>
            <a:endParaRPr lang="cs-CZ" dirty="0"/>
          </a:p>
        </p:txBody>
      </p:sp>
      <p:sp>
        <p:nvSpPr>
          <p:cNvPr id="3" name="Content Placeholder 2">
            <a:extLst>
              <a:ext uri="{FF2B5EF4-FFF2-40B4-BE49-F238E27FC236}">
                <a16:creationId xmlns:a16="http://schemas.microsoft.com/office/drawing/2014/main" id="{55A22913-B35E-0C9E-40AA-19FC7F6F0FB3}"/>
              </a:ext>
            </a:extLst>
          </p:cNvPr>
          <p:cNvSpPr>
            <a:spLocks noGrp="1"/>
          </p:cNvSpPr>
          <p:nvPr>
            <p:ph idx="1"/>
          </p:nvPr>
        </p:nvSpPr>
        <p:spPr>
          <a:xfrm>
            <a:off x="335360" y="1268760"/>
            <a:ext cx="11449272" cy="2448272"/>
          </a:xfrm>
        </p:spPr>
        <p:txBody>
          <a:bodyPr/>
          <a:lstStyle/>
          <a:p>
            <a:r>
              <a:rPr lang="en-US" dirty="0"/>
              <a:t>[CS] </a:t>
            </a:r>
            <a:r>
              <a:rPr lang="en-US" dirty="0">
                <a:hlinkClick r:id="rId3"/>
              </a:rPr>
              <a:t>Od 1. </a:t>
            </a:r>
            <a:r>
              <a:rPr lang="en-US" dirty="0" err="1">
                <a:hlinkClick r:id="rId3"/>
              </a:rPr>
              <a:t>ledna</a:t>
            </a:r>
            <a:r>
              <a:rPr lang="en-US" dirty="0">
                <a:hlinkClick r:id="rId3"/>
              </a:rPr>
              <a:t> 2022 </a:t>
            </a:r>
            <a:r>
              <a:rPr lang="en-US" dirty="0" err="1">
                <a:hlinkClick r:id="rId3"/>
              </a:rPr>
              <a:t>vejdou</a:t>
            </a:r>
            <a:r>
              <a:rPr lang="en-US" dirty="0">
                <a:hlinkClick r:id="rId3"/>
              </a:rPr>
              <a:t> v </a:t>
            </a:r>
            <a:r>
              <a:rPr lang="en-US" dirty="0" err="1">
                <a:hlinkClick r:id="rId3"/>
              </a:rPr>
              <a:t>platnost</a:t>
            </a:r>
            <a:r>
              <a:rPr lang="en-US" dirty="0">
                <a:hlinkClick r:id="rId3"/>
              </a:rPr>
              <a:t> </a:t>
            </a:r>
            <a:r>
              <a:rPr lang="en-US" dirty="0" err="1">
                <a:hlinkClick r:id="rId3"/>
              </a:rPr>
              <a:t>nová</a:t>
            </a:r>
            <a:r>
              <a:rPr lang="en-US" dirty="0">
                <a:hlinkClick r:id="rId3"/>
              </a:rPr>
              <a:t> </a:t>
            </a:r>
            <a:r>
              <a:rPr lang="en-US" dirty="0" err="1">
                <a:hlinkClick r:id="rId3"/>
              </a:rPr>
              <a:t>pravidla</a:t>
            </a:r>
            <a:r>
              <a:rPr lang="en-US" dirty="0">
                <a:hlinkClick r:id="rId3"/>
              </a:rPr>
              <a:t> pro </a:t>
            </a:r>
            <a:r>
              <a:rPr lang="en-US" dirty="0" err="1">
                <a:hlinkClick r:id="rId3"/>
              </a:rPr>
              <a:t>sbírání</a:t>
            </a:r>
            <a:r>
              <a:rPr lang="en-US" dirty="0">
                <a:hlinkClick r:id="rId3"/>
              </a:rPr>
              <a:t> cookies</a:t>
            </a:r>
            <a:endParaRPr lang="en-US" dirty="0"/>
          </a:p>
          <a:p>
            <a:r>
              <a:rPr lang="en-US" dirty="0"/>
              <a:t>The General Data Privacy Regulation (GDPR) in the European Union</a:t>
            </a:r>
          </a:p>
          <a:p>
            <a:r>
              <a:rPr lang="en-US" dirty="0"/>
              <a:t>The </a:t>
            </a:r>
            <a:r>
              <a:rPr lang="en-US" dirty="0" err="1"/>
              <a:t>ePrivacy</a:t>
            </a:r>
            <a:r>
              <a:rPr lang="en-US" dirty="0"/>
              <a:t> Directive in the EU</a:t>
            </a:r>
          </a:p>
          <a:p>
            <a:r>
              <a:rPr lang="en-US" dirty="0"/>
              <a:t>The California Consumer Privacy Act</a:t>
            </a:r>
          </a:p>
          <a:p>
            <a:r>
              <a:rPr lang="en-US" dirty="0">
                <a:hlinkClick r:id="rId4"/>
              </a:rPr>
              <a:t>https://developer.mozilla.org/en-US/docs/Web/HTTP/Cookiest</a:t>
            </a:r>
            <a:endParaRPr lang="en-US" dirty="0"/>
          </a:p>
        </p:txBody>
      </p:sp>
      <p:sp>
        <p:nvSpPr>
          <p:cNvPr id="4" name="Slide Number Placeholder 3">
            <a:extLst>
              <a:ext uri="{FF2B5EF4-FFF2-40B4-BE49-F238E27FC236}">
                <a16:creationId xmlns:a16="http://schemas.microsoft.com/office/drawing/2014/main" id="{E7DCC4F9-4801-6096-B074-207CB5D95B79}"/>
              </a:ext>
            </a:extLst>
          </p:cNvPr>
          <p:cNvSpPr>
            <a:spLocks noGrp="1"/>
          </p:cNvSpPr>
          <p:nvPr>
            <p:ph type="sldNum" sz="quarter" idx="12"/>
          </p:nvPr>
        </p:nvSpPr>
        <p:spPr/>
        <p:txBody>
          <a:bodyPr/>
          <a:lstStyle/>
          <a:p>
            <a:fld id="{452BA717-4DED-4A38-BDE4-30D0F0A142DB}" type="slidenum">
              <a:rPr lang="cs-CZ" smtClean="0"/>
              <a:pPr/>
              <a:t>17</a:t>
            </a:fld>
            <a:endParaRPr lang="cs-CZ"/>
          </a:p>
        </p:txBody>
      </p:sp>
      <p:sp>
        <p:nvSpPr>
          <p:cNvPr id="5" name="Rectangle 4">
            <a:extLst>
              <a:ext uri="{FF2B5EF4-FFF2-40B4-BE49-F238E27FC236}">
                <a16:creationId xmlns:a16="http://schemas.microsoft.com/office/drawing/2014/main" id="{81506709-B6A9-0B24-43E7-E35525D6DFD8}"/>
              </a:ext>
            </a:extLst>
          </p:cNvPr>
          <p:cNvSpPr/>
          <p:nvPr/>
        </p:nvSpPr>
        <p:spPr>
          <a:xfrm>
            <a:off x="191344" y="4154352"/>
            <a:ext cx="11881320" cy="347474"/>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sz="1600" b="1" dirty="0">
                <a:solidFill>
                  <a:schemeClr val="tx1"/>
                </a:solidFill>
                <a:latin typeface="Courier New" panose="02070309020205020404" pitchFamily="49" charset="0"/>
                <a:cs typeface="Courier New" panose="02070309020205020404" pitchFamily="49" charset="0"/>
              </a:rPr>
              <a:t>Set-Cookie: id=a3fWa; Expires=Thu, 21 Oct 2021 07:28:00 GMT; Secure; </a:t>
            </a:r>
            <a:r>
              <a:rPr lang="en-US" sz="1600" b="1" dirty="0" err="1">
                <a:solidFill>
                  <a:schemeClr val="tx1"/>
                </a:solidFill>
                <a:latin typeface="Courier New" panose="02070309020205020404" pitchFamily="49" charset="0"/>
                <a:cs typeface="Courier New" panose="02070309020205020404" pitchFamily="49" charset="0"/>
              </a:rPr>
              <a:t>HttpOnly</a:t>
            </a:r>
            <a:r>
              <a:rPr lang="en-US" sz="1600" b="1" dirty="0">
                <a:solidFill>
                  <a:schemeClr val="tx1"/>
                </a:solidFill>
                <a:latin typeface="Courier New" panose="02070309020205020404" pitchFamily="49" charset="0"/>
                <a:cs typeface="Courier New" panose="02070309020205020404" pitchFamily="49" charset="0"/>
              </a:rPr>
              <a:t>; </a:t>
            </a:r>
            <a:r>
              <a:rPr lang="en-US" sz="1600" b="1" dirty="0" err="1">
                <a:solidFill>
                  <a:schemeClr val="tx1"/>
                </a:solidFill>
                <a:latin typeface="Courier New" panose="02070309020205020404" pitchFamily="49" charset="0"/>
                <a:cs typeface="Courier New" panose="02070309020205020404" pitchFamily="49" charset="0"/>
              </a:rPr>
              <a:t>SameSite</a:t>
            </a:r>
            <a:r>
              <a:rPr lang="en-US" sz="1600" b="1" dirty="0">
                <a:solidFill>
                  <a:schemeClr val="tx1"/>
                </a:solidFill>
                <a:latin typeface="Courier New" panose="02070309020205020404" pitchFamily="49" charset="0"/>
                <a:cs typeface="Courier New" panose="02070309020205020404" pitchFamily="49" charset="0"/>
              </a:rPr>
              <a:t>=Strict</a:t>
            </a:r>
          </a:p>
        </p:txBody>
      </p:sp>
      <p:sp>
        <p:nvSpPr>
          <p:cNvPr id="6" name="Zaoblený obdélníkový popisek 7">
            <a:extLst>
              <a:ext uri="{FF2B5EF4-FFF2-40B4-BE49-F238E27FC236}">
                <a16:creationId xmlns:a16="http://schemas.microsoft.com/office/drawing/2014/main" id="{92FE9263-4CF7-106D-11DD-8B34D6297754}"/>
              </a:ext>
            </a:extLst>
          </p:cNvPr>
          <p:cNvSpPr/>
          <p:nvPr/>
        </p:nvSpPr>
        <p:spPr>
          <a:xfrm>
            <a:off x="4295800" y="4824454"/>
            <a:ext cx="3256905" cy="792088"/>
          </a:xfrm>
          <a:prstGeom prst="wedgeRoundRectCallout">
            <a:avLst>
              <a:gd name="adj1" fmla="val 56307"/>
              <a:gd name="adj2" fmla="val -85293"/>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cs typeface="Courier New" pitchFamily="49" charset="0"/>
              </a:rPr>
              <a:t>Is only sent to the server with an encrypted request over the HTTPS protocol.</a:t>
            </a:r>
          </a:p>
        </p:txBody>
      </p:sp>
      <p:sp>
        <p:nvSpPr>
          <p:cNvPr id="7" name="Zaoblený obdélníkový popisek 7">
            <a:extLst>
              <a:ext uri="{FF2B5EF4-FFF2-40B4-BE49-F238E27FC236}">
                <a16:creationId xmlns:a16="http://schemas.microsoft.com/office/drawing/2014/main" id="{A942C44A-A0C4-3532-065F-70B39EF2B808}"/>
              </a:ext>
            </a:extLst>
          </p:cNvPr>
          <p:cNvSpPr/>
          <p:nvPr/>
        </p:nvSpPr>
        <p:spPr>
          <a:xfrm>
            <a:off x="435234" y="4780258"/>
            <a:ext cx="3256905" cy="648072"/>
          </a:xfrm>
          <a:prstGeom prst="wedgeRoundRectCallout">
            <a:avLst>
              <a:gd name="adj1" fmla="val 39317"/>
              <a:gd name="adj2" fmla="val -86130"/>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r>
              <a:rPr lang="en-US" sz="1600" dirty="0"/>
              <a:t>Expire is relative to the time it was set not the server time.</a:t>
            </a:r>
          </a:p>
        </p:txBody>
      </p:sp>
      <p:sp>
        <p:nvSpPr>
          <p:cNvPr id="8" name="Zaoblený obdélníkový popisek 7">
            <a:extLst>
              <a:ext uri="{FF2B5EF4-FFF2-40B4-BE49-F238E27FC236}">
                <a16:creationId xmlns:a16="http://schemas.microsoft.com/office/drawing/2014/main" id="{873FDB73-F068-0937-3AA1-7B0D48C555C9}"/>
              </a:ext>
            </a:extLst>
          </p:cNvPr>
          <p:cNvSpPr/>
          <p:nvPr/>
        </p:nvSpPr>
        <p:spPr>
          <a:xfrm>
            <a:off x="8617100" y="2174328"/>
            <a:ext cx="3256905" cy="1008112"/>
          </a:xfrm>
          <a:prstGeom prst="wedgeRoundRectCallout">
            <a:avLst>
              <a:gd name="adj1" fmla="val -26846"/>
              <a:gd name="adj2" fmla="val 142298"/>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cs typeface="Courier New" pitchFamily="49" charset="0"/>
              </a:rPr>
              <a:t>A cookie is inaccessible to the JavaScript </a:t>
            </a:r>
            <a:r>
              <a:rPr lang="en-US" sz="1600" dirty="0" err="1">
                <a:cs typeface="Courier New" pitchFamily="49" charset="0"/>
              </a:rPr>
              <a:t>Document.cookie</a:t>
            </a:r>
            <a:r>
              <a:rPr lang="en-US" sz="1600" dirty="0">
                <a:cs typeface="Courier New" pitchFamily="49" charset="0"/>
              </a:rPr>
              <a:t> API; it's only sent to the server.</a:t>
            </a:r>
          </a:p>
        </p:txBody>
      </p:sp>
      <p:sp>
        <p:nvSpPr>
          <p:cNvPr id="9" name="Zaoblený obdélníkový popisek 7">
            <a:extLst>
              <a:ext uri="{FF2B5EF4-FFF2-40B4-BE49-F238E27FC236}">
                <a16:creationId xmlns:a16="http://schemas.microsoft.com/office/drawing/2014/main" id="{DC624AC6-1430-CCB9-ADD3-B02628DA34DC}"/>
              </a:ext>
            </a:extLst>
          </p:cNvPr>
          <p:cNvSpPr/>
          <p:nvPr/>
        </p:nvSpPr>
        <p:spPr>
          <a:xfrm>
            <a:off x="8617100" y="5301208"/>
            <a:ext cx="2904322" cy="1008112"/>
          </a:xfrm>
          <a:prstGeom prst="wedgeRoundRectCallout">
            <a:avLst>
              <a:gd name="adj1" fmla="val 21411"/>
              <a:gd name="adj2" fmla="val -117943"/>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cs typeface="Courier New" pitchFamily="49" charset="0"/>
              </a:rPr>
              <a:t>Specify whether/when cookies are sent with cross-site requests. </a:t>
            </a:r>
          </a:p>
        </p:txBody>
      </p:sp>
    </p:spTree>
    <p:extLst>
      <p:ext uri="{BB962C8B-B14F-4D97-AF65-F5344CB8AC3E}">
        <p14:creationId xmlns:p14="http://schemas.microsoft.com/office/powerpoint/2010/main" val="1203391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96919-10B3-7358-586A-21B380726887}"/>
              </a:ext>
            </a:extLst>
          </p:cNvPr>
          <p:cNvSpPr>
            <a:spLocks noGrp="1"/>
          </p:cNvSpPr>
          <p:nvPr>
            <p:ph type="title"/>
          </p:nvPr>
        </p:nvSpPr>
        <p:spPr/>
        <p:txBody>
          <a:bodyPr/>
          <a:lstStyle/>
          <a:p>
            <a:r>
              <a:rPr lang="en-US" dirty="0"/>
              <a:t>Sessions</a:t>
            </a:r>
            <a:endParaRPr lang="cs-CZ" dirty="0"/>
          </a:p>
        </p:txBody>
      </p:sp>
      <p:sp>
        <p:nvSpPr>
          <p:cNvPr id="3" name="Slide Number Placeholder 2">
            <a:extLst>
              <a:ext uri="{FF2B5EF4-FFF2-40B4-BE49-F238E27FC236}">
                <a16:creationId xmlns:a16="http://schemas.microsoft.com/office/drawing/2014/main" id="{3D0AD5FE-2BD9-C4BE-8CEA-905D69797B98}"/>
              </a:ext>
            </a:extLst>
          </p:cNvPr>
          <p:cNvSpPr>
            <a:spLocks noGrp="1"/>
          </p:cNvSpPr>
          <p:nvPr>
            <p:ph type="sldNum" sz="quarter" idx="12"/>
          </p:nvPr>
        </p:nvSpPr>
        <p:spPr/>
        <p:txBody>
          <a:bodyPr/>
          <a:lstStyle/>
          <a:p>
            <a:fld id="{651B8B48-CD68-422A-981A-F7D1D2E08DD1}" type="slidenum">
              <a:rPr lang="en-US" smtClean="0"/>
              <a:t>18</a:t>
            </a:fld>
            <a:endParaRPr lang="en-US"/>
          </a:p>
        </p:txBody>
      </p:sp>
      <p:pic>
        <p:nvPicPr>
          <p:cNvPr id="4" name="Picture 4" descr="j0285750">
            <a:extLst>
              <a:ext uri="{FF2B5EF4-FFF2-40B4-BE49-F238E27FC236}">
                <a16:creationId xmlns:a16="http://schemas.microsoft.com/office/drawing/2014/main" id="{0502C1D1-3868-A363-CBF7-F86D630E020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72138" y="2949492"/>
            <a:ext cx="1274934" cy="783494"/>
          </a:xfrm>
          <a:prstGeom prst="rect">
            <a:avLst/>
          </a:prstGeom>
          <a:noFill/>
          <a:extLst>
            <a:ext uri="{909E8E84-426E-40DD-AFC4-6F175D3DCCD1}">
              <a14:hiddenFill xmlns:a14="http://schemas.microsoft.com/office/drawing/2010/main">
                <a:solidFill>
                  <a:srgbClr val="FFFFFF"/>
                </a:solidFill>
              </a14:hiddenFill>
            </a:ext>
          </a:extLst>
        </p:spPr>
      </p:pic>
      <p:sp>
        <p:nvSpPr>
          <p:cNvPr id="5" name="TextovéPole 6">
            <a:extLst>
              <a:ext uri="{FF2B5EF4-FFF2-40B4-BE49-F238E27FC236}">
                <a16:creationId xmlns:a16="http://schemas.microsoft.com/office/drawing/2014/main" id="{CD538B28-ECE1-9487-B358-F0C16E2FC197}"/>
              </a:ext>
            </a:extLst>
          </p:cNvPr>
          <p:cNvSpPr txBox="1"/>
          <p:nvPr/>
        </p:nvSpPr>
        <p:spPr>
          <a:xfrm>
            <a:off x="2372139" y="3878532"/>
            <a:ext cx="1221809" cy="646331"/>
          </a:xfrm>
          <a:prstGeom prst="rect">
            <a:avLst/>
          </a:prstGeom>
          <a:noFill/>
        </p:spPr>
        <p:txBody>
          <a:bodyPr wrap="none" rtlCol="0">
            <a:spAutoFit/>
          </a:bodyPr>
          <a:lstStyle/>
          <a:p>
            <a:pPr algn="ctr"/>
            <a:r>
              <a:rPr lang="en-US" dirty="0"/>
              <a:t>Client</a:t>
            </a:r>
            <a:br>
              <a:rPr lang="en-US" dirty="0"/>
            </a:br>
            <a:r>
              <a:rPr lang="en-US" dirty="0"/>
              <a:t>(Browser)</a:t>
            </a:r>
            <a:endParaRPr lang="cs-CZ" dirty="0"/>
          </a:p>
        </p:txBody>
      </p:sp>
      <p:grpSp>
        <p:nvGrpSpPr>
          <p:cNvPr id="6" name="Skupina 19">
            <a:extLst>
              <a:ext uri="{FF2B5EF4-FFF2-40B4-BE49-F238E27FC236}">
                <a16:creationId xmlns:a16="http://schemas.microsoft.com/office/drawing/2014/main" id="{9A5074EE-941F-AA80-1D46-1B95DAA0D020}"/>
              </a:ext>
            </a:extLst>
          </p:cNvPr>
          <p:cNvGrpSpPr/>
          <p:nvPr/>
        </p:nvGrpSpPr>
        <p:grpSpPr>
          <a:xfrm>
            <a:off x="8440889" y="2760747"/>
            <a:ext cx="1800225" cy="1744557"/>
            <a:chOff x="6372199" y="3093244"/>
            <a:chExt cx="1800225" cy="1744557"/>
          </a:xfrm>
        </p:grpSpPr>
        <p:pic>
          <p:nvPicPr>
            <p:cNvPr id="7" name="Picture 5" descr="Medion Home Server">
              <a:extLst>
                <a:ext uri="{FF2B5EF4-FFF2-40B4-BE49-F238E27FC236}">
                  <a16:creationId xmlns:a16="http://schemas.microsoft.com/office/drawing/2014/main" id="{3C793B5F-58E1-AAEB-E49E-54275DA3096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72199" y="3093244"/>
              <a:ext cx="1800225" cy="1349375"/>
            </a:xfrm>
            <a:prstGeom prst="rect">
              <a:avLst/>
            </a:prstGeom>
            <a:noFill/>
            <a:extLst>
              <a:ext uri="{909E8E84-426E-40DD-AFC4-6F175D3DCCD1}">
                <a14:hiddenFill xmlns:a14="http://schemas.microsoft.com/office/drawing/2010/main">
                  <a:solidFill>
                    <a:schemeClr val="bg1"/>
                  </a:solidFill>
                </a14:hiddenFill>
              </a:ext>
            </a:extLst>
          </p:spPr>
        </p:pic>
        <p:sp>
          <p:nvSpPr>
            <p:cNvPr id="8" name="TextovéPole 9">
              <a:extLst>
                <a:ext uri="{FF2B5EF4-FFF2-40B4-BE49-F238E27FC236}">
                  <a16:creationId xmlns:a16="http://schemas.microsoft.com/office/drawing/2014/main" id="{77AF6377-E388-7CC0-6760-773CD9F0EC72}"/>
                </a:ext>
              </a:extLst>
            </p:cNvPr>
            <p:cNvSpPr txBox="1"/>
            <p:nvPr/>
          </p:nvSpPr>
          <p:spPr>
            <a:xfrm>
              <a:off x="6562021" y="4468469"/>
              <a:ext cx="1420582" cy="369332"/>
            </a:xfrm>
            <a:prstGeom prst="rect">
              <a:avLst/>
            </a:prstGeom>
            <a:noFill/>
          </p:spPr>
          <p:txBody>
            <a:bodyPr wrap="none" rtlCol="0">
              <a:spAutoFit/>
            </a:bodyPr>
            <a:lstStyle/>
            <a:p>
              <a:r>
                <a:rPr lang="en-US" dirty="0"/>
                <a:t>Web Server</a:t>
              </a:r>
              <a:endParaRPr lang="cs-CZ" dirty="0"/>
            </a:p>
          </p:txBody>
        </p:sp>
      </p:grpSp>
      <p:grpSp>
        <p:nvGrpSpPr>
          <p:cNvPr id="9" name="Skupina 10">
            <a:extLst>
              <a:ext uri="{FF2B5EF4-FFF2-40B4-BE49-F238E27FC236}">
                <a16:creationId xmlns:a16="http://schemas.microsoft.com/office/drawing/2014/main" id="{3906AEF9-6040-E10C-6E42-DB6B5FFA666B}"/>
              </a:ext>
            </a:extLst>
          </p:cNvPr>
          <p:cNvGrpSpPr/>
          <p:nvPr/>
        </p:nvGrpSpPr>
        <p:grpSpPr>
          <a:xfrm>
            <a:off x="3805483" y="1916832"/>
            <a:ext cx="3456384" cy="383168"/>
            <a:chOff x="2029971" y="2534277"/>
            <a:chExt cx="3456384" cy="383168"/>
          </a:xfrm>
        </p:grpSpPr>
        <p:cxnSp>
          <p:nvCxnSpPr>
            <p:cNvPr id="10" name="Přímá spojnice se šipkou 11">
              <a:extLst>
                <a:ext uri="{FF2B5EF4-FFF2-40B4-BE49-F238E27FC236}">
                  <a16:creationId xmlns:a16="http://schemas.microsoft.com/office/drawing/2014/main" id="{FC0E9451-2451-1691-10CB-5403B2E11876}"/>
                </a:ext>
              </a:extLst>
            </p:cNvPr>
            <p:cNvCxnSpPr/>
            <p:nvPr/>
          </p:nvCxnSpPr>
          <p:spPr>
            <a:xfrm>
              <a:off x="2029971" y="2917445"/>
              <a:ext cx="3456384" cy="0"/>
            </a:xfrm>
            <a:prstGeom prst="straightConnector1">
              <a:avLst/>
            </a:prstGeom>
            <a:ln w="9525" cap="flat" cmpd="sng" algn="ctr">
              <a:solidFill>
                <a:schemeClr val="accent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1" name="TextovéPole 12">
              <a:extLst>
                <a:ext uri="{FF2B5EF4-FFF2-40B4-BE49-F238E27FC236}">
                  <a16:creationId xmlns:a16="http://schemas.microsoft.com/office/drawing/2014/main" id="{E055EC9E-2FAA-1CFF-2173-518796816A33}"/>
                </a:ext>
              </a:extLst>
            </p:cNvPr>
            <p:cNvSpPr txBox="1"/>
            <p:nvPr/>
          </p:nvSpPr>
          <p:spPr>
            <a:xfrm>
              <a:off x="2651936" y="2534277"/>
              <a:ext cx="2212465" cy="369332"/>
            </a:xfrm>
            <a:prstGeom prst="rect">
              <a:avLst/>
            </a:prstGeom>
            <a:noFill/>
          </p:spPr>
          <p:txBody>
            <a:bodyPr wrap="none" rtlCol="0">
              <a:spAutoFit/>
            </a:bodyPr>
            <a:lstStyle/>
            <a:p>
              <a:pPr algn="ctr"/>
              <a:r>
                <a:rPr lang="en-US" dirty="0"/>
                <a:t>POST (credentials)</a:t>
              </a:r>
              <a:endParaRPr lang="cs-CZ" dirty="0"/>
            </a:p>
          </p:txBody>
        </p:sp>
      </p:grpSp>
      <p:grpSp>
        <p:nvGrpSpPr>
          <p:cNvPr id="12" name="Skupina 21">
            <a:extLst>
              <a:ext uri="{FF2B5EF4-FFF2-40B4-BE49-F238E27FC236}">
                <a16:creationId xmlns:a16="http://schemas.microsoft.com/office/drawing/2014/main" id="{514612C0-E543-76B7-030D-8FE14EE3CD72}"/>
              </a:ext>
            </a:extLst>
          </p:cNvPr>
          <p:cNvGrpSpPr/>
          <p:nvPr/>
        </p:nvGrpSpPr>
        <p:grpSpPr>
          <a:xfrm>
            <a:off x="3805318" y="2787170"/>
            <a:ext cx="3456384" cy="408190"/>
            <a:chOff x="2915816" y="4149080"/>
            <a:chExt cx="3456384" cy="408190"/>
          </a:xfrm>
        </p:grpSpPr>
        <p:cxnSp>
          <p:nvCxnSpPr>
            <p:cNvPr id="13" name="Přímá spojnice se šipkou 14">
              <a:extLst>
                <a:ext uri="{FF2B5EF4-FFF2-40B4-BE49-F238E27FC236}">
                  <a16:creationId xmlns:a16="http://schemas.microsoft.com/office/drawing/2014/main" id="{B000EE97-8E99-C297-FBFC-800FB3986581}"/>
                </a:ext>
              </a:extLst>
            </p:cNvPr>
            <p:cNvCxnSpPr/>
            <p:nvPr/>
          </p:nvCxnSpPr>
          <p:spPr>
            <a:xfrm flipH="1">
              <a:off x="2915816" y="4149080"/>
              <a:ext cx="3456384" cy="0"/>
            </a:xfrm>
            <a:prstGeom prst="straightConnector1">
              <a:avLst/>
            </a:prstGeom>
            <a:ln w="9525" cap="flat" cmpd="sng" algn="ctr">
              <a:solidFill>
                <a:schemeClr val="accent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4" name="TextovéPole 20">
              <a:extLst>
                <a:ext uri="{FF2B5EF4-FFF2-40B4-BE49-F238E27FC236}">
                  <a16:creationId xmlns:a16="http://schemas.microsoft.com/office/drawing/2014/main" id="{AE68E9AE-F3C6-F2B6-897E-A65707C7F2C5}"/>
                </a:ext>
              </a:extLst>
            </p:cNvPr>
            <p:cNvSpPr txBox="1"/>
            <p:nvPr/>
          </p:nvSpPr>
          <p:spPr>
            <a:xfrm>
              <a:off x="3235626" y="4187938"/>
              <a:ext cx="2816797" cy="369332"/>
            </a:xfrm>
            <a:prstGeom prst="rect">
              <a:avLst/>
            </a:prstGeom>
            <a:noFill/>
          </p:spPr>
          <p:txBody>
            <a:bodyPr wrap="none" rtlCol="0">
              <a:spAutoFit/>
            </a:bodyPr>
            <a:lstStyle/>
            <a:p>
              <a:pPr algn="ctr"/>
              <a:r>
                <a:rPr lang="en-US" dirty="0"/>
                <a:t>Set cookie (user: token)</a:t>
              </a:r>
              <a:endParaRPr lang="cs-CZ" dirty="0"/>
            </a:p>
          </p:txBody>
        </p:sp>
      </p:grpSp>
      <p:pic>
        <p:nvPicPr>
          <p:cNvPr id="15" name="Picture 2" descr="http://blog.zdenekvecera.cz/wp-content/uploads/PHP-logo.png">
            <a:extLst>
              <a:ext uri="{FF2B5EF4-FFF2-40B4-BE49-F238E27FC236}">
                <a16:creationId xmlns:a16="http://schemas.microsoft.com/office/drawing/2014/main" id="{0D4C5C49-6D82-AA40-4524-A82E63B45051}"/>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27468" y="2348881"/>
            <a:ext cx="634975" cy="334137"/>
          </a:xfrm>
          <a:prstGeom prst="rect">
            <a:avLst/>
          </a:prstGeom>
          <a:noFill/>
          <a:extLst>
            <a:ext uri="{909E8E84-426E-40DD-AFC4-6F175D3DCCD1}">
              <a14:hiddenFill xmlns:a14="http://schemas.microsoft.com/office/drawing/2010/main">
                <a:solidFill>
                  <a:srgbClr val="FFFFFF"/>
                </a:solidFill>
              </a14:hiddenFill>
            </a:ext>
          </a:extLst>
        </p:spPr>
      </p:pic>
      <p:grpSp>
        <p:nvGrpSpPr>
          <p:cNvPr id="16" name="Skupina 29">
            <a:extLst>
              <a:ext uri="{FF2B5EF4-FFF2-40B4-BE49-F238E27FC236}">
                <a16:creationId xmlns:a16="http://schemas.microsoft.com/office/drawing/2014/main" id="{200ED7F7-DEC9-97F4-40E0-76907B417FF3}"/>
              </a:ext>
            </a:extLst>
          </p:cNvPr>
          <p:cNvGrpSpPr/>
          <p:nvPr/>
        </p:nvGrpSpPr>
        <p:grpSpPr>
          <a:xfrm>
            <a:off x="3806309" y="4122135"/>
            <a:ext cx="3456384" cy="383168"/>
            <a:chOff x="2029971" y="2534277"/>
            <a:chExt cx="3456384" cy="383168"/>
          </a:xfrm>
        </p:grpSpPr>
        <p:cxnSp>
          <p:nvCxnSpPr>
            <p:cNvPr id="17" name="Přímá spojnice se šipkou 31">
              <a:extLst>
                <a:ext uri="{FF2B5EF4-FFF2-40B4-BE49-F238E27FC236}">
                  <a16:creationId xmlns:a16="http://schemas.microsoft.com/office/drawing/2014/main" id="{47FE3E21-959A-FE63-CDDD-F1F4E16F95E3}"/>
                </a:ext>
              </a:extLst>
            </p:cNvPr>
            <p:cNvCxnSpPr/>
            <p:nvPr/>
          </p:nvCxnSpPr>
          <p:spPr>
            <a:xfrm>
              <a:off x="2029971" y="2917445"/>
              <a:ext cx="3456384" cy="0"/>
            </a:xfrm>
            <a:prstGeom prst="straightConnector1">
              <a:avLst/>
            </a:prstGeom>
            <a:ln w="9525" cap="flat" cmpd="sng" algn="ctr">
              <a:solidFill>
                <a:schemeClr val="accent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8" name="TextovéPole 32">
              <a:extLst>
                <a:ext uri="{FF2B5EF4-FFF2-40B4-BE49-F238E27FC236}">
                  <a16:creationId xmlns:a16="http://schemas.microsoft.com/office/drawing/2014/main" id="{1AD5928A-A523-F0A3-9796-4731F4E4AAD5}"/>
                </a:ext>
              </a:extLst>
            </p:cNvPr>
            <p:cNvSpPr txBox="1"/>
            <p:nvPr/>
          </p:nvSpPr>
          <p:spPr>
            <a:xfrm>
              <a:off x="2535719" y="2534277"/>
              <a:ext cx="2444900" cy="369332"/>
            </a:xfrm>
            <a:prstGeom prst="rect">
              <a:avLst/>
            </a:prstGeom>
            <a:noFill/>
          </p:spPr>
          <p:txBody>
            <a:bodyPr wrap="none" rtlCol="0">
              <a:spAutoFit/>
            </a:bodyPr>
            <a:lstStyle/>
            <a:p>
              <a:pPr algn="ctr"/>
              <a:r>
                <a:rPr lang="en-US" dirty="0"/>
                <a:t>Cookie (user: token)</a:t>
              </a:r>
              <a:endParaRPr lang="cs-CZ" dirty="0"/>
            </a:p>
          </p:txBody>
        </p:sp>
      </p:grpSp>
      <p:grpSp>
        <p:nvGrpSpPr>
          <p:cNvPr id="19" name="Skupina 33">
            <a:extLst>
              <a:ext uri="{FF2B5EF4-FFF2-40B4-BE49-F238E27FC236}">
                <a16:creationId xmlns:a16="http://schemas.microsoft.com/office/drawing/2014/main" id="{5D0BF7A7-E574-7A18-6EE8-311A7CFF8041}"/>
              </a:ext>
            </a:extLst>
          </p:cNvPr>
          <p:cNvGrpSpPr/>
          <p:nvPr/>
        </p:nvGrpSpPr>
        <p:grpSpPr>
          <a:xfrm>
            <a:off x="3805896" y="4963487"/>
            <a:ext cx="3456384" cy="408190"/>
            <a:chOff x="2915816" y="4149080"/>
            <a:chExt cx="3456384" cy="408190"/>
          </a:xfrm>
        </p:grpSpPr>
        <p:cxnSp>
          <p:nvCxnSpPr>
            <p:cNvPr id="20" name="Přímá spojnice se šipkou 34">
              <a:extLst>
                <a:ext uri="{FF2B5EF4-FFF2-40B4-BE49-F238E27FC236}">
                  <a16:creationId xmlns:a16="http://schemas.microsoft.com/office/drawing/2014/main" id="{A4A7433E-4280-5C76-3CFF-BFBE5FC52D9E}"/>
                </a:ext>
              </a:extLst>
            </p:cNvPr>
            <p:cNvCxnSpPr/>
            <p:nvPr/>
          </p:nvCxnSpPr>
          <p:spPr>
            <a:xfrm flipH="1">
              <a:off x="2915816" y="4149080"/>
              <a:ext cx="3456384" cy="0"/>
            </a:xfrm>
            <a:prstGeom prst="straightConnector1">
              <a:avLst/>
            </a:prstGeom>
            <a:ln w="9525" cap="flat" cmpd="sng" algn="ctr">
              <a:solidFill>
                <a:schemeClr val="accent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1" name="TextovéPole 35">
              <a:extLst>
                <a:ext uri="{FF2B5EF4-FFF2-40B4-BE49-F238E27FC236}">
                  <a16:creationId xmlns:a16="http://schemas.microsoft.com/office/drawing/2014/main" id="{2ED42C73-AF6C-F829-FBF7-536BFA1738D9}"/>
                </a:ext>
              </a:extLst>
            </p:cNvPr>
            <p:cNvSpPr txBox="1"/>
            <p:nvPr/>
          </p:nvSpPr>
          <p:spPr>
            <a:xfrm>
              <a:off x="3072111" y="4187938"/>
              <a:ext cx="3143810" cy="369332"/>
            </a:xfrm>
            <a:prstGeom prst="rect">
              <a:avLst/>
            </a:prstGeom>
            <a:noFill/>
          </p:spPr>
          <p:txBody>
            <a:bodyPr wrap="none" rtlCol="0">
              <a:spAutoFit/>
            </a:bodyPr>
            <a:lstStyle/>
            <a:p>
              <a:pPr algn="ctr"/>
              <a:r>
                <a:rPr lang="en-US" dirty="0"/>
                <a:t>Page with private contents</a:t>
              </a:r>
              <a:endParaRPr lang="cs-CZ" dirty="0"/>
            </a:p>
          </p:txBody>
        </p:sp>
      </p:grpSp>
      <p:pic>
        <p:nvPicPr>
          <p:cNvPr id="22" name="Picture 2" descr="http://blog.zdenekvecera.cz/wp-content/uploads/PHP-logo.png">
            <a:extLst>
              <a:ext uri="{FF2B5EF4-FFF2-40B4-BE49-F238E27FC236}">
                <a16:creationId xmlns:a16="http://schemas.microsoft.com/office/drawing/2014/main" id="{84C84CA9-C8DC-E964-0CEB-E0D0DE693E40}"/>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60930" y="4560951"/>
            <a:ext cx="634975" cy="334137"/>
          </a:xfrm>
          <a:prstGeom prst="rect">
            <a:avLst/>
          </a:prstGeom>
          <a:noFill/>
          <a:extLst>
            <a:ext uri="{909E8E84-426E-40DD-AFC4-6F175D3DCCD1}">
              <a14:hiddenFill xmlns:a14="http://schemas.microsoft.com/office/drawing/2010/main">
                <a:solidFill>
                  <a:srgbClr val="FFFFFF"/>
                </a:solidFill>
              </a14:hiddenFill>
            </a:ext>
          </a:extLst>
        </p:spPr>
      </p:pic>
      <p:sp>
        <p:nvSpPr>
          <p:cNvPr id="23" name="Oblouk 46">
            <a:extLst>
              <a:ext uri="{FF2B5EF4-FFF2-40B4-BE49-F238E27FC236}">
                <a16:creationId xmlns:a16="http://schemas.microsoft.com/office/drawing/2014/main" id="{69FB8FC1-1AA3-2D63-D609-70FDD5801256}"/>
              </a:ext>
            </a:extLst>
          </p:cNvPr>
          <p:cNvSpPr/>
          <p:nvPr/>
        </p:nvSpPr>
        <p:spPr>
          <a:xfrm>
            <a:off x="6812280" y="3979411"/>
            <a:ext cx="3981194" cy="748607"/>
          </a:xfrm>
          <a:prstGeom prst="arc">
            <a:avLst>
              <a:gd name="adj1" fmla="val 21568901"/>
              <a:gd name="adj2" fmla="val 8701018"/>
            </a:avLst>
          </a:prstGeom>
          <a:ln w="38100">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24" name="Zaoblený obdélníkový popisek 7">
            <a:extLst>
              <a:ext uri="{FF2B5EF4-FFF2-40B4-BE49-F238E27FC236}">
                <a16:creationId xmlns:a16="http://schemas.microsoft.com/office/drawing/2014/main" id="{C15982AE-C642-A1DA-C907-766FF336B3B1}"/>
              </a:ext>
            </a:extLst>
          </p:cNvPr>
          <p:cNvSpPr/>
          <p:nvPr/>
        </p:nvSpPr>
        <p:spPr>
          <a:xfrm>
            <a:off x="7253725" y="1281784"/>
            <a:ext cx="1496048" cy="703194"/>
          </a:xfrm>
          <a:prstGeom prst="wedgeRoundRectCallout">
            <a:avLst>
              <a:gd name="adj1" fmla="val -14117"/>
              <a:gd name="adj2" fmla="val 74893"/>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cs typeface="Courier New" pitchFamily="49" charset="0"/>
              </a:rPr>
              <a:t>Verifies credentials</a:t>
            </a:r>
            <a:endParaRPr lang="cs-CZ" sz="1600" b="1" dirty="0">
              <a:latin typeface="Courier New" panose="02070309020205020404" pitchFamily="49" charset="0"/>
              <a:cs typeface="Courier New" panose="02070309020205020404" pitchFamily="49" charset="0"/>
            </a:endParaRPr>
          </a:p>
        </p:txBody>
      </p:sp>
      <p:grpSp>
        <p:nvGrpSpPr>
          <p:cNvPr id="25" name="Group 24">
            <a:extLst>
              <a:ext uri="{FF2B5EF4-FFF2-40B4-BE49-F238E27FC236}">
                <a16:creationId xmlns:a16="http://schemas.microsoft.com/office/drawing/2014/main" id="{F86DE098-4A23-C265-578A-15CB23CCD52C}"/>
              </a:ext>
            </a:extLst>
          </p:cNvPr>
          <p:cNvGrpSpPr/>
          <p:nvPr/>
        </p:nvGrpSpPr>
        <p:grpSpPr>
          <a:xfrm>
            <a:off x="10262639" y="3046671"/>
            <a:ext cx="1220206" cy="1237988"/>
            <a:chOff x="6554266" y="3680544"/>
            <a:chExt cx="1220206" cy="1237988"/>
          </a:xfrm>
        </p:grpSpPr>
        <p:pic>
          <p:nvPicPr>
            <p:cNvPr id="26" name="Picture 8" descr="https://encrypted-tbn2.gstatic.com/images?q=tbn:ANd9GcTC9RFUue4Mj0I2TIO_KeGifgWRcGfqciCYwmrx6jiQ78y4Gh8mqw">
              <a:extLst>
                <a:ext uri="{FF2B5EF4-FFF2-40B4-BE49-F238E27FC236}">
                  <a16:creationId xmlns:a16="http://schemas.microsoft.com/office/drawing/2014/main" id="{C0C1C8D1-F43B-46F4-AF7E-E172CD94BBCC}"/>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754314" y="3680544"/>
              <a:ext cx="849255" cy="849255"/>
            </a:xfrm>
            <a:prstGeom prst="rect">
              <a:avLst/>
            </a:prstGeom>
            <a:noFill/>
            <a:extLst>
              <a:ext uri="{909E8E84-426E-40DD-AFC4-6F175D3DCCD1}">
                <a14:hiddenFill xmlns:a14="http://schemas.microsoft.com/office/drawing/2010/main">
                  <a:solidFill>
                    <a:srgbClr val="FFFFFF"/>
                  </a:solidFill>
                </a14:hiddenFill>
              </a:ext>
            </a:extLst>
          </p:spPr>
        </p:pic>
        <p:sp>
          <p:nvSpPr>
            <p:cNvPr id="27" name="TextovéPole 9">
              <a:extLst>
                <a:ext uri="{FF2B5EF4-FFF2-40B4-BE49-F238E27FC236}">
                  <a16:creationId xmlns:a16="http://schemas.microsoft.com/office/drawing/2014/main" id="{1C985752-5FC5-259F-B468-92E5F57B560A}"/>
                </a:ext>
              </a:extLst>
            </p:cNvPr>
            <p:cNvSpPr txBox="1"/>
            <p:nvPr/>
          </p:nvSpPr>
          <p:spPr>
            <a:xfrm>
              <a:off x="6554266" y="4549200"/>
              <a:ext cx="1220206" cy="369332"/>
            </a:xfrm>
            <a:prstGeom prst="rect">
              <a:avLst/>
            </a:prstGeom>
            <a:noFill/>
          </p:spPr>
          <p:txBody>
            <a:bodyPr wrap="none" rtlCol="0">
              <a:spAutoFit/>
            </a:bodyPr>
            <a:lstStyle/>
            <a:p>
              <a:pPr algn="ctr"/>
              <a:r>
                <a:rPr lang="en-US" dirty="0"/>
                <a:t>Database</a:t>
              </a:r>
              <a:endParaRPr lang="cs-CZ" dirty="0"/>
            </a:p>
          </p:txBody>
        </p:sp>
      </p:grpSp>
      <p:sp>
        <p:nvSpPr>
          <p:cNvPr id="28" name="Oblouk 40">
            <a:extLst>
              <a:ext uri="{FF2B5EF4-FFF2-40B4-BE49-F238E27FC236}">
                <a16:creationId xmlns:a16="http://schemas.microsoft.com/office/drawing/2014/main" id="{33D2B86F-5C4F-FB9A-7459-3525B2050EC5}"/>
              </a:ext>
            </a:extLst>
          </p:cNvPr>
          <p:cNvSpPr/>
          <p:nvPr/>
        </p:nvSpPr>
        <p:spPr>
          <a:xfrm>
            <a:off x="5680905" y="2489321"/>
            <a:ext cx="5112569" cy="1376657"/>
          </a:xfrm>
          <a:prstGeom prst="arc">
            <a:avLst>
              <a:gd name="adj1" fmla="val 15664582"/>
              <a:gd name="adj2" fmla="val 21360120"/>
            </a:avLst>
          </a:prstGeom>
          <a:ln w="38100">
            <a:solidFill>
              <a:schemeClr val="tx1">
                <a:lumMod val="50000"/>
                <a:lumOff val="50000"/>
              </a:schemeClr>
            </a:solidFill>
            <a:headEnd type="arrow"/>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29" name="Zaoblený obdélníkový popisek 7">
            <a:extLst>
              <a:ext uri="{FF2B5EF4-FFF2-40B4-BE49-F238E27FC236}">
                <a16:creationId xmlns:a16="http://schemas.microsoft.com/office/drawing/2014/main" id="{0B489248-A812-9FD2-724D-FE3C1BB1D4FA}"/>
              </a:ext>
            </a:extLst>
          </p:cNvPr>
          <p:cNvSpPr/>
          <p:nvPr/>
        </p:nvSpPr>
        <p:spPr>
          <a:xfrm>
            <a:off x="8914322" y="1594286"/>
            <a:ext cx="2860862" cy="645092"/>
          </a:xfrm>
          <a:prstGeom prst="wedgeRoundRectCallout">
            <a:avLst>
              <a:gd name="adj1" fmla="val -52921"/>
              <a:gd name="adj2" fmla="val 78313"/>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cs typeface="Courier New" pitchFamily="49" charset="0"/>
              </a:rPr>
              <a:t>Generates random token and pair it with the user</a:t>
            </a:r>
            <a:endParaRPr lang="cs-CZ" sz="1600" b="1" dirty="0">
              <a:latin typeface="Courier New" panose="02070309020205020404" pitchFamily="49" charset="0"/>
              <a:cs typeface="Courier New" panose="02070309020205020404" pitchFamily="49" charset="0"/>
            </a:endParaRPr>
          </a:p>
        </p:txBody>
      </p:sp>
      <p:sp>
        <p:nvSpPr>
          <p:cNvPr id="30" name="Zaoblený obdélníkový popisek 7">
            <a:extLst>
              <a:ext uri="{FF2B5EF4-FFF2-40B4-BE49-F238E27FC236}">
                <a16:creationId xmlns:a16="http://schemas.microsoft.com/office/drawing/2014/main" id="{F1000280-B0B3-5D17-002C-2D1147AD379B}"/>
              </a:ext>
            </a:extLst>
          </p:cNvPr>
          <p:cNvSpPr/>
          <p:nvPr/>
        </p:nvSpPr>
        <p:spPr>
          <a:xfrm>
            <a:off x="7841146" y="5024033"/>
            <a:ext cx="3256905" cy="645092"/>
          </a:xfrm>
          <a:prstGeom prst="wedgeRoundRectCallout">
            <a:avLst>
              <a:gd name="adj1" fmla="val -30707"/>
              <a:gd name="adj2" fmla="val -81861"/>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cs typeface="Courier New" pitchFamily="49" charset="0"/>
              </a:rPr>
              <a:t>Finds/verifies user (by) token</a:t>
            </a:r>
            <a:endParaRPr lang="cs-CZ" sz="1600" b="1" dirty="0">
              <a:latin typeface="Courier New" panose="02070309020205020404" pitchFamily="49" charset="0"/>
              <a:cs typeface="Courier New" panose="02070309020205020404" pitchFamily="49" charset="0"/>
            </a:endParaRPr>
          </a:p>
        </p:txBody>
      </p:sp>
      <p:sp>
        <p:nvSpPr>
          <p:cNvPr id="31" name="Zaoblený obdélníkový popisek 7">
            <a:extLst>
              <a:ext uri="{FF2B5EF4-FFF2-40B4-BE49-F238E27FC236}">
                <a16:creationId xmlns:a16="http://schemas.microsoft.com/office/drawing/2014/main" id="{27B96F2E-F014-B529-7150-7D1CB76A6CAE}"/>
              </a:ext>
            </a:extLst>
          </p:cNvPr>
          <p:cNvSpPr/>
          <p:nvPr/>
        </p:nvSpPr>
        <p:spPr>
          <a:xfrm>
            <a:off x="869753" y="2214919"/>
            <a:ext cx="2177703" cy="567363"/>
          </a:xfrm>
          <a:prstGeom prst="wedgeRoundRectCallout">
            <a:avLst>
              <a:gd name="adj1" fmla="val 71016"/>
              <a:gd name="adj2" fmla="val 56159"/>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cs typeface="Courier New" pitchFamily="49" charset="0"/>
              </a:rPr>
              <a:t>Saves the cookie</a:t>
            </a:r>
            <a:endParaRPr lang="cs-CZ" sz="1600" b="1" dirty="0">
              <a:latin typeface="Courier New" panose="02070309020205020404" pitchFamily="49" charset="0"/>
              <a:cs typeface="Courier New" panose="02070309020205020404" pitchFamily="49" charset="0"/>
            </a:endParaRPr>
          </a:p>
        </p:txBody>
      </p:sp>
      <p:sp>
        <p:nvSpPr>
          <p:cNvPr id="32" name="Zaoblený obdélníkový popisek 7">
            <a:extLst>
              <a:ext uri="{FF2B5EF4-FFF2-40B4-BE49-F238E27FC236}">
                <a16:creationId xmlns:a16="http://schemas.microsoft.com/office/drawing/2014/main" id="{DD98DEFB-92DA-6186-365C-1AFEDBE1866C}"/>
              </a:ext>
            </a:extLst>
          </p:cNvPr>
          <p:cNvSpPr/>
          <p:nvPr/>
        </p:nvSpPr>
        <p:spPr>
          <a:xfrm>
            <a:off x="623392" y="4670409"/>
            <a:ext cx="2858179" cy="789338"/>
          </a:xfrm>
          <a:prstGeom prst="wedgeRoundRectCallout">
            <a:avLst>
              <a:gd name="adj1" fmla="val 58859"/>
              <a:gd name="adj2" fmla="val -85171"/>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cs typeface="Courier New" pitchFamily="49" charset="0"/>
              </a:rPr>
              <a:t>Resends the cookie with every other request</a:t>
            </a:r>
            <a:endParaRPr lang="cs-CZ" sz="16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908956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fade">
                                      <p:cBhvr>
                                        <p:cTn id="15" dur="500"/>
                                        <p:tgtEl>
                                          <p:spTgt spid="24"/>
                                        </p:tgtEl>
                                      </p:cBhvr>
                                    </p:animEffect>
                                  </p:childTnLst>
                                </p:cTn>
                              </p:par>
                            </p:childTnLst>
                          </p:cTn>
                        </p:par>
                        <p:par>
                          <p:cTn id="16" fill="hold">
                            <p:stCondLst>
                              <p:cond delay="500"/>
                            </p:stCondLst>
                            <p:childTnLst>
                              <p:par>
                                <p:cTn id="17" presetID="10" presetClass="entr" presetSubtype="0" fill="hold" grpId="0" nodeType="afterEffect">
                                  <p:stCondLst>
                                    <p:cond delay="0"/>
                                  </p:stCondLst>
                                  <p:childTnLst>
                                    <p:set>
                                      <p:cBhvr>
                                        <p:cTn id="18" dur="1" fill="hold">
                                          <p:stCondLst>
                                            <p:cond delay="0"/>
                                          </p:stCondLst>
                                        </p:cTn>
                                        <p:tgtEl>
                                          <p:spTgt spid="28"/>
                                        </p:tgtEl>
                                        <p:attrNameLst>
                                          <p:attrName>style.visibility</p:attrName>
                                        </p:attrNameLst>
                                      </p:cBhvr>
                                      <p:to>
                                        <p:strVal val="visible"/>
                                      </p:to>
                                    </p:set>
                                    <p:animEffect transition="in" filter="fade">
                                      <p:cBhvr>
                                        <p:cTn id="19" dur="500"/>
                                        <p:tgtEl>
                                          <p:spTgt spid="2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9"/>
                                        </p:tgtEl>
                                        <p:attrNameLst>
                                          <p:attrName>style.visibility</p:attrName>
                                        </p:attrNameLst>
                                      </p:cBhvr>
                                      <p:to>
                                        <p:strVal val="visible"/>
                                      </p:to>
                                    </p:set>
                                    <p:animEffect transition="in" filter="fade">
                                      <p:cBhvr>
                                        <p:cTn id="22" dur="500"/>
                                        <p:tgtEl>
                                          <p:spTgt spid="2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par>
                          <p:cTn id="28" fill="hold">
                            <p:stCondLst>
                              <p:cond delay="500"/>
                            </p:stCondLst>
                            <p:childTnLst>
                              <p:par>
                                <p:cTn id="29" presetID="10" presetClass="entr" presetSubtype="0" fill="hold" grpId="0" nodeType="afterEffect">
                                  <p:stCondLst>
                                    <p:cond delay="0"/>
                                  </p:stCondLst>
                                  <p:childTnLst>
                                    <p:set>
                                      <p:cBhvr>
                                        <p:cTn id="30" dur="1" fill="hold">
                                          <p:stCondLst>
                                            <p:cond delay="0"/>
                                          </p:stCondLst>
                                        </p:cTn>
                                        <p:tgtEl>
                                          <p:spTgt spid="31"/>
                                        </p:tgtEl>
                                        <p:attrNameLst>
                                          <p:attrName>style.visibility</p:attrName>
                                        </p:attrNameLst>
                                      </p:cBhvr>
                                      <p:to>
                                        <p:strVal val="visible"/>
                                      </p:to>
                                    </p:set>
                                    <p:animEffect transition="in" filter="fade">
                                      <p:cBhvr>
                                        <p:cTn id="31" dur="500"/>
                                        <p:tgtEl>
                                          <p:spTgt spid="31"/>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fade">
                                      <p:cBhvr>
                                        <p:cTn id="36" dur="500"/>
                                        <p:tgtEl>
                                          <p:spTgt spid="16"/>
                                        </p:tgtEl>
                                      </p:cBhvr>
                                    </p:animEffect>
                                  </p:childTnLst>
                                </p:cTn>
                              </p:par>
                            </p:childTnLst>
                          </p:cTn>
                        </p:par>
                        <p:par>
                          <p:cTn id="37" fill="hold">
                            <p:stCondLst>
                              <p:cond delay="500"/>
                            </p:stCondLst>
                            <p:childTnLst>
                              <p:par>
                                <p:cTn id="38" presetID="10" presetClass="entr" presetSubtype="0" fill="hold" grpId="0" nodeType="afterEffect">
                                  <p:stCondLst>
                                    <p:cond delay="0"/>
                                  </p:stCondLst>
                                  <p:childTnLst>
                                    <p:set>
                                      <p:cBhvr>
                                        <p:cTn id="39" dur="1" fill="hold">
                                          <p:stCondLst>
                                            <p:cond delay="0"/>
                                          </p:stCondLst>
                                        </p:cTn>
                                        <p:tgtEl>
                                          <p:spTgt spid="32"/>
                                        </p:tgtEl>
                                        <p:attrNameLst>
                                          <p:attrName>style.visibility</p:attrName>
                                        </p:attrNameLst>
                                      </p:cBhvr>
                                      <p:to>
                                        <p:strVal val="visible"/>
                                      </p:to>
                                    </p:set>
                                    <p:animEffect transition="in" filter="fade">
                                      <p:cBhvr>
                                        <p:cTn id="40" dur="500"/>
                                        <p:tgtEl>
                                          <p:spTgt spid="32"/>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22"/>
                                        </p:tgtEl>
                                        <p:attrNameLst>
                                          <p:attrName>style.visibility</p:attrName>
                                        </p:attrNameLst>
                                      </p:cBhvr>
                                      <p:to>
                                        <p:strVal val="visible"/>
                                      </p:to>
                                    </p:set>
                                    <p:animEffect transition="in" filter="fade">
                                      <p:cBhvr>
                                        <p:cTn id="45" dur="500"/>
                                        <p:tgtEl>
                                          <p:spTgt spid="22"/>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23"/>
                                        </p:tgtEl>
                                        <p:attrNameLst>
                                          <p:attrName>style.visibility</p:attrName>
                                        </p:attrNameLst>
                                      </p:cBhvr>
                                      <p:to>
                                        <p:strVal val="visible"/>
                                      </p:to>
                                    </p:set>
                                    <p:animEffect transition="in" filter="fade">
                                      <p:cBhvr>
                                        <p:cTn id="48" dur="500"/>
                                        <p:tgtEl>
                                          <p:spTgt spid="23"/>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30"/>
                                        </p:tgtEl>
                                        <p:attrNameLst>
                                          <p:attrName>style.visibility</p:attrName>
                                        </p:attrNameLst>
                                      </p:cBhvr>
                                      <p:to>
                                        <p:strVal val="visible"/>
                                      </p:to>
                                    </p:set>
                                    <p:animEffect transition="in" filter="fade">
                                      <p:cBhvr>
                                        <p:cTn id="51" dur="500"/>
                                        <p:tgtEl>
                                          <p:spTgt spid="30"/>
                                        </p:tgtEl>
                                      </p:cBhvr>
                                    </p:animEffect>
                                  </p:childTnLst>
                                </p:cTn>
                              </p:par>
                            </p:childTnLst>
                          </p:cTn>
                        </p:par>
                        <p:par>
                          <p:cTn id="52" fill="hold">
                            <p:stCondLst>
                              <p:cond delay="500"/>
                            </p:stCondLst>
                            <p:childTnLst>
                              <p:par>
                                <p:cTn id="53" presetID="10" presetClass="entr" presetSubtype="0" fill="hold" nodeType="afterEffect">
                                  <p:stCondLst>
                                    <p:cond delay="0"/>
                                  </p:stCondLst>
                                  <p:childTnLst>
                                    <p:set>
                                      <p:cBhvr>
                                        <p:cTn id="54" dur="1" fill="hold">
                                          <p:stCondLst>
                                            <p:cond delay="0"/>
                                          </p:stCondLst>
                                        </p:cTn>
                                        <p:tgtEl>
                                          <p:spTgt spid="19"/>
                                        </p:tgtEl>
                                        <p:attrNameLst>
                                          <p:attrName>style.visibility</p:attrName>
                                        </p:attrNameLst>
                                      </p:cBhvr>
                                      <p:to>
                                        <p:strVal val="visible"/>
                                      </p:to>
                                    </p:set>
                                    <p:animEffect transition="in" filter="fade">
                                      <p:cBhvr>
                                        <p:cTn id="5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P spid="28" grpId="0" animBg="1"/>
      <p:bldP spid="29" grpId="0" animBg="1"/>
      <p:bldP spid="30" grpId="0" animBg="1"/>
      <p:bldP spid="31" grpId="0" animBg="1"/>
      <p:bldP spid="3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ABE40-C7A2-C69A-E5FC-E5E39B292EC9}"/>
              </a:ext>
            </a:extLst>
          </p:cNvPr>
          <p:cNvSpPr>
            <a:spLocks noGrp="1"/>
          </p:cNvSpPr>
          <p:nvPr>
            <p:ph type="title"/>
          </p:nvPr>
        </p:nvSpPr>
        <p:spPr/>
        <p:txBody>
          <a:bodyPr/>
          <a:lstStyle/>
          <a:p>
            <a:r>
              <a:rPr lang="en-US" dirty="0"/>
              <a:t>Sessions and PHP</a:t>
            </a:r>
            <a:endParaRPr lang="cs-CZ" dirty="0"/>
          </a:p>
        </p:txBody>
      </p:sp>
      <p:sp>
        <p:nvSpPr>
          <p:cNvPr id="3" name="Content Placeholder 2">
            <a:extLst>
              <a:ext uri="{FF2B5EF4-FFF2-40B4-BE49-F238E27FC236}">
                <a16:creationId xmlns:a16="http://schemas.microsoft.com/office/drawing/2014/main" id="{978B0119-B4D9-36A6-F25C-0C4C7C97B0F7}"/>
              </a:ext>
            </a:extLst>
          </p:cNvPr>
          <p:cNvSpPr>
            <a:spLocks noGrp="1"/>
          </p:cNvSpPr>
          <p:nvPr>
            <p:ph idx="1"/>
          </p:nvPr>
        </p:nvSpPr>
        <p:spPr/>
        <p:txBody>
          <a:bodyPr/>
          <a:lstStyle/>
          <a:p>
            <a:pPr marL="0" indent="0">
              <a:buNone/>
            </a:pPr>
            <a:r>
              <a:rPr lang="en-US" dirty="0"/>
              <a:t>PHP Session API</a:t>
            </a:r>
          </a:p>
          <a:p>
            <a:r>
              <a:rPr lang="en-US" dirty="0"/>
              <a:t>Simple call to </a:t>
            </a:r>
            <a:r>
              <a:rPr lang="en-US" dirty="0" err="1">
                <a:solidFill>
                  <a:schemeClr val="accent2"/>
                </a:solidFill>
              </a:rPr>
              <a:t>session_start</a:t>
            </a:r>
            <a:r>
              <a:rPr lang="en-US" dirty="0"/>
              <a:t>() method</a:t>
            </a:r>
          </a:p>
          <a:p>
            <a:r>
              <a:rPr lang="en-US" dirty="0"/>
              <a:t>Checks </a:t>
            </a:r>
            <a:r>
              <a:rPr lang="en-US" dirty="0">
                <a:solidFill>
                  <a:schemeClr val="accent2"/>
                </a:solidFill>
              </a:rPr>
              <a:t>$_COOKIE</a:t>
            </a:r>
            <a:r>
              <a:rPr lang="en-US" dirty="0"/>
              <a:t> and </a:t>
            </a:r>
            <a:r>
              <a:rPr lang="en-US" dirty="0">
                <a:solidFill>
                  <a:schemeClr val="accent2"/>
                </a:solidFill>
              </a:rPr>
              <a:t>$_GET</a:t>
            </a:r>
            <a:r>
              <a:rPr lang="en-US" dirty="0"/>
              <a:t> arrays for </a:t>
            </a:r>
            <a:r>
              <a:rPr lang="en-US" dirty="0">
                <a:solidFill>
                  <a:schemeClr val="accent2"/>
                </a:solidFill>
              </a:rPr>
              <a:t>PHPSESSID</a:t>
            </a:r>
            <a:r>
              <a:rPr lang="en-US" dirty="0"/>
              <a:t> variable which should have the ID</a:t>
            </a:r>
          </a:p>
          <a:p>
            <a:r>
              <a:rPr lang="en-US" dirty="0"/>
              <a:t>If the variable is missing, new session is started and a cookie with the new ID is set, if php.ini says so.</a:t>
            </a:r>
          </a:p>
          <a:p>
            <a:endParaRPr lang="en-US" dirty="0"/>
          </a:p>
          <a:p>
            <a:pPr marL="0" indent="0">
              <a:buNone/>
            </a:pPr>
            <a:r>
              <a:rPr lang="en-US" dirty="0"/>
              <a:t>Accessing Session Data</a:t>
            </a:r>
          </a:p>
          <a:p>
            <a:r>
              <a:rPr lang="en-US" dirty="0"/>
              <a:t>In the </a:t>
            </a:r>
            <a:r>
              <a:rPr lang="en-US" dirty="0">
                <a:solidFill>
                  <a:schemeClr val="accent2"/>
                </a:solidFill>
              </a:rPr>
              <a:t>$_SESSION </a:t>
            </a:r>
            <a:r>
              <a:rPr lang="en-US" dirty="0"/>
              <a:t>global array. It is automatically loaded when the session is opened and serialized (saved) at the end of the script.</a:t>
            </a:r>
          </a:p>
          <a:p>
            <a:r>
              <a:rPr lang="en-US" dirty="0"/>
              <a:t>It can be read and written, including calling </a:t>
            </a:r>
            <a:r>
              <a:rPr lang="en-US" dirty="0">
                <a:solidFill>
                  <a:schemeClr val="accent2"/>
                </a:solidFill>
              </a:rPr>
              <a:t>unset</a:t>
            </a:r>
            <a:r>
              <a:rPr lang="en-US" dirty="0"/>
              <a:t>() on items.</a:t>
            </a:r>
          </a:p>
          <a:p>
            <a:endParaRPr lang="en-US" dirty="0"/>
          </a:p>
          <a:p>
            <a:endParaRPr lang="cs-CZ" dirty="0"/>
          </a:p>
        </p:txBody>
      </p:sp>
      <p:sp>
        <p:nvSpPr>
          <p:cNvPr id="4" name="Slide Number Placeholder 3">
            <a:extLst>
              <a:ext uri="{FF2B5EF4-FFF2-40B4-BE49-F238E27FC236}">
                <a16:creationId xmlns:a16="http://schemas.microsoft.com/office/drawing/2014/main" id="{75432316-B0B6-D605-CAD9-3129784EB483}"/>
              </a:ext>
            </a:extLst>
          </p:cNvPr>
          <p:cNvSpPr>
            <a:spLocks noGrp="1"/>
          </p:cNvSpPr>
          <p:nvPr>
            <p:ph type="sldNum" sz="quarter" idx="12"/>
          </p:nvPr>
        </p:nvSpPr>
        <p:spPr/>
        <p:txBody>
          <a:bodyPr/>
          <a:lstStyle/>
          <a:p>
            <a:fld id="{452BA717-4DED-4A38-BDE4-30D0F0A142DB}" type="slidenum">
              <a:rPr lang="cs-CZ" smtClean="0"/>
              <a:pPr/>
              <a:t>19</a:t>
            </a:fld>
            <a:endParaRPr lang="cs-CZ"/>
          </a:p>
        </p:txBody>
      </p:sp>
    </p:spTree>
    <p:extLst>
      <p:ext uri="{BB962C8B-B14F-4D97-AF65-F5344CB8AC3E}">
        <p14:creationId xmlns:p14="http://schemas.microsoft.com/office/powerpoint/2010/main" val="2138540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42719-8A56-0DCD-D4D7-8FD318186200}"/>
              </a:ext>
            </a:extLst>
          </p:cNvPr>
          <p:cNvSpPr>
            <a:spLocks noGrp="1"/>
          </p:cNvSpPr>
          <p:nvPr>
            <p:ph type="title"/>
          </p:nvPr>
        </p:nvSpPr>
        <p:spPr/>
        <p:txBody>
          <a:bodyPr/>
          <a:lstStyle/>
          <a:p>
            <a:r>
              <a:rPr lang="en-US" dirty="0"/>
              <a:t>Verifications and sanitization</a:t>
            </a:r>
            <a:endParaRPr lang="cs-CZ" dirty="0"/>
          </a:p>
        </p:txBody>
      </p:sp>
      <p:sp>
        <p:nvSpPr>
          <p:cNvPr id="3" name="Content Placeholder 2">
            <a:extLst>
              <a:ext uri="{FF2B5EF4-FFF2-40B4-BE49-F238E27FC236}">
                <a16:creationId xmlns:a16="http://schemas.microsoft.com/office/drawing/2014/main" id="{69EEAB89-C3C2-298C-098D-051AEBE8D73B}"/>
              </a:ext>
            </a:extLst>
          </p:cNvPr>
          <p:cNvSpPr>
            <a:spLocks noGrp="1"/>
          </p:cNvSpPr>
          <p:nvPr>
            <p:ph idx="1"/>
          </p:nvPr>
        </p:nvSpPr>
        <p:spPr>
          <a:xfrm>
            <a:off x="335360" y="1268760"/>
            <a:ext cx="7056784" cy="5040560"/>
          </a:xfrm>
        </p:spPr>
        <p:txBody>
          <a:bodyPr/>
          <a:lstStyle/>
          <a:p>
            <a:pPr marL="0" indent="0">
              <a:buNone/>
            </a:pPr>
            <a:r>
              <a:rPr lang="en-US" dirty="0"/>
              <a:t>What:</a:t>
            </a:r>
          </a:p>
          <a:p>
            <a:r>
              <a:rPr lang="en-US" dirty="0"/>
              <a:t>Everything that possibly comes from users: </a:t>
            </a:r>
            <a:br>
              <a:rPr lang="en-US" dirty="0"/>
            </a:br>
            <a:r>
              <a:rPr lang="en-US" dirty="0">
                <a:solidFill>
                  <a:schemeClr val="accent2"/>
                </a:solidFill>
              </a:rPr>
              <a:t>$_GET</a:t>
            </a:r>
            <a:r>
              <a:rPr lang="en-US" dirty="0"/>
              <a:t>, </a:t>
            </a:r>
            <a:r>
              <a:rPr lang="en-US" dirty="0">
                <a:solidFill>
                  <a:schemeClr val="accent2"/>
                </a:solidFill>
              </a:rPr>
              <a:t>$_POST</a:t>
            </a:r>
            <a:r>
              <a:rPr lang="en-US" dirty="0"/>
              <a:t>, </a:t>
            </a:r>
            <a:r>
              <a:rPr lang="en-US" dirty="0">
                <a:solidFill>
                  <a:schemeClr val="accent2"/>
                </a:solidFill>
              </a:rPr>
              <a:t>$_COOKIE</a:t>
            </a:r>
            <a:r>
              <a:rPr lang="en-US" dirty="0"/>
              <a:t>, …</a:t>
            </a:r>
          </a:p>
          <a:p>
            <a:r>
              <a:rPr lang="en-US" dirty="0"/>
              <a:t>Data that comes from external sources:</a:t>
            </a:r>
            <a:br>
              <a:rPr lang="en-US" dirty="0"/>
            </a:br>
            <a:r>
              <a:rPr lang="en-US" dirty="0"/>
              <a:t>Database, text files, HTTP request …</a:t>
            </a:r>
          </a:p>
          <a:p>
            <a:pPr marL="0" indent="0">
              <a:buNone/>
            </a:pPr>
            <a:endParaRPr lang="en-US" dirty="0"/>
          </a:p>
          <a:p>
            <a:pPr marL="0" indent="0">
              <a:buNone/>
            </a:pPr>
            <a:r>
              <a:rPr lang="en-US" dirty="0"/>
              <a:t>When:</a:t>
            </a:r>
          </a:p>
          <a:p>
            <a:r>
              <a:rPr lang="en-US" dirty="0"/>
              <a:t>Verify correctness on input, i.e., before you start using data.</a:t>
            </a:r>
            <a:br>
              <a:rPr lang="en-US" dirty="0"/>
            </a:br>
            <a:r>
              <a:rPr lang="en-US" dirty="0"/>
              <a:t> </a:t>
            </a:r>
            <a:r>
              <a:rPr lang="en-US" dirty="0">
                <a:solidFill>
                  <a:schemeClr val="accent2"/>
                </a:solidFill>
              </a:rPr>
              <a:t>$_GET</a:t>
            </a:r>
            <a:r>
              <a:rPr lang="en-US" dirty="0"/>
              <a:t>, </a:t>
            </a:r>
            <a:r>
              <a:rPr lang="en-US" dirty="0">
                <a:solidFill>
                  <a:schemeClr val="accent2"/>
                </a:solidFill>
              </a:rPr>
              <a:t>$_POST</a:t>
            </a:r>
            <a:r>
              <a:rPr lang="en-US" dirty="0"/>
              <a:t>, </a:t>
            </a:r>
            <a:r>
              <a:rPr lang="en-US" dirty="0">
                <a:solidFill>
                  <a:schemeClr val="accent2"/>
                </a:solidFill>
              </a:rPr>
              <a:t>$_COOKIE</a:t>
            </a:r>
            <a:r>
              <a:rPr lang="en-US" dirty="0"/>
              <a:t>, …</a:t>
            </a:r>
          </a:p>
          <a:p>
            <a:r>
              <a:rPr lang="en-US" dirty="0"/>
              <a:t>Sanitize on output to prevent injections.</a:t>
            </a:r>
            <a:br>
              <a:rPr lang="en-US" dirty="0"/>
            </a:br>
            <a:r>
              <a:rPr lang="en-US" dirty="0"/>
              <a:t>When data are inserted into HTML, SQL queries, …</a:t>
            </a:r>
          </a:p>
          <a:p>
            <a:pPr marL="0" indent="0">
              <a:buNone/>
            </a:pPr>
            <a:endParaRPr lang="cs-CZ" dirty="0"/>
          </a:p>
        </p:txBody>
      </p:sp>
      <p:sp>
        <p:nvSpPr>
          <p:cNvPr id="4" name="Slide Number Placeholder 3">
            <a:extLst>
              <a:ext uri="{FF2B5EF4-FFF2-40B4-BE49-F238E27FC236}">
                <a16:creationId xmlns:a16="http://schemas.microsoft.com/office/drawing/2014/main" id="{18D9A84C-4461-74BC-F5A1-8742427241F9}"/>
              </a:ext>
            </a:extLst>
          </p:cNvPr>
          <p:cNvSpPr>
            <a:spLocks noGrp="1"/>
          </p:cNvSpPr>
          <p:nvPr>
            <p:ph type="sldNum" sz="quarter" idx="12"/>
          </p:nvPr>
        </p:nvSpPr>
        <p:spPr/>
        <p:txBody>
          <a:bodyPr/>
          <a:lstStyle/>
          <a:p>
            <a:fld id="{452BA717-4DED-4A38-BDE4-30D0F0A142DB}" type="slidenum">
              <a:rPr lang="cs-CZ" smtClean="0"/>
              <a:pPr/>
              <a:t>2</a:t>
            </a:fld>
            <a:endParaRPr lang="cs-CZ"/>
          </a:p>
        </p:txBody>
      </p:sp>
      <p:sp>
        <p:nvSpPr>
          <p:cNvPr id="5" name="Rectangle 4">
            <a:extLst>
              <a:ext uri="{FF2B5EF4-FFF2-40B4-BE49-F238E27FC236}">
                <a16:creationId xmlns:a16="http://schemas.microsoft.com/office/drawing/2014/main" id="{09700330-F969-D03B-8C0C-B7B44BB38792}"/>
              </a:ext>
            </a:extLst>
          </p:cNvPr>
          <p:cNvSpPr/>
          <p:nvPr/>
        </p:nvSpPr>
        <p:spPr>
          <a:xfrm>
            <a:off x="8646318" y="2276872"/>
            <a:ext cx="2808312" cy="57606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Verification</a:t>
            </a:r>
          </a:p>
        </p:txBody>
      </p:sp>
      <p:sp>
        <p:nvSpPr>
          <p:cNvPr id="6" name="Rectangle 5">
            <a:extLst>
              <a:ext uri="{FF2B5EF4-FFF2-40B4-BE49-F238E27FC236}">
                <a16:creationId xmlns:a16="http://schemas.microsoft.com/office/drawing/2014/main" id="{7CD179D6-F020-4916-D525-D6890F1EAEB6}"/>
              </a:ext>
            </a:extLst>
          </p:cNvPr>
          <p:cNvSpPr/>
          <p:nvPr/>
        </p:nvSpPr>
        <p:spPr>
          <a:xfrm>
            <a:off x="8655778" y="3415288"/>
            <a:ext cx="2808312" cy="57606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Processing</a:t>
            </a:r>
          </a:p>
        </p:txBody>
      </p:sp>
      <p:sp>
        <p:nvSpPr>
          <p:cNvPr id="7" name="Rectangle 6">
            <a:extLst>
              <a:ext uri="{FF2B5EF4-FFF2-40B4-BE49-F238E27FC236}">
                <a16:creationId xmlns:a16="http://schemas.microsoft.com/office/drawing/2014/main" id="{AFB46610-5D21-6368-38B7-BF6C5DB173A2}"/>
              </a:ext>
            </a:extLst>
          </p:cNvPr>
          <p:cNvSpPr/>
          <p:nvPr/>
        </p:nvSpPr>
        <p:spPr>
          <a:xfrm>
            <a:off x="8661810" y="4581128"/>
            <a:ext cx="2808312" cy="57606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Sanitization</a:t>
            </a:r>
          </a:p>
        </p:txBody>
      </p:sp>
      <p:cxnSp>
        <p:nvCxnSpPr>
          <p:cNvPr id="9" name="Straight Arrow Connector 8">
            <a:extLst>
              <a:ext uri="{FF2B5EF4-FFF2-40B4-BE49-F238E27FC236}">
                <a16:creationId xmlns:a16="http://schemas.microsoft.com/office/drawing/2014/main" id="{62C929FF-7B88-6C76-F40A-985292539504}"/>
              </a:ext>
            </a:extLst>
          </p:cNvPr>
          <p:cNvCxnSpPr>
            <a:stCxn id="5" idx="2"/>
            <a:endCxn id="6" idx="0"/>
          </p:cNvCxnSpPr>
          <p:nvPr/>
        </p:nvCxnSpPr>
        <p:spPr>
          <a:xfrm>
            <a:off x="10050474" y="2852936"/>
            <a:ext cx="9460" cy="56235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 name="Straight Arrow Connector 9">
            <a:extLst>
              <a:ext uri="{FF2B5EF4-FFF2-40B4-BE49-F238E27FC236}">
                <a16:creationId xmlns:a16="http://schemas.microsoft.com/office/drawing/2014/main" id="{168422C5-79CB-C7BC-7E1D-CC9BD6893E09}"/>
              </a:ext>
            </a:extLst>
          </p:cNvPr>
          <p:cNvCxnSpPr>
            <a:cxnSpLocks/>
          </p:cNvCxnSpPr>
          <p:nvPr/>
        </p:nvCxnSpPr>
        <p:spPr>
          <a:xfrm>
            <a:off x="10041014" y="1687096"/>
            <a:ext cx="9460" cy="56235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 name="Straight Arrow Connector 11">
            <a:extLst>
              <a:ext uri="{FF2B5EF4-FFF2-40B4-BE49-F238E27FC236}">
                <a16:creationId xmlns:a16="http://schemas.microsoft.com/office/drawing/2014/main" id="{735DE668-CAFC-8B35-A22C-A4EF8FE6397C}"/>
              </a:ext>
            </a:extLst>
          </p:cNvPr>
          <p:cNvCxnSpPr/>
          <p:nvPr/>
        </p:nvCxnSpPr>
        <p:spPr>
          <a:xfrm>
            <a:off x="10059934" y="5157192"/>
            <a:ext cx="9460" cy="56235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Straight Arrow Connector 12">
            <a:extLst>
              <a:ext uri="{FF2B5EF4-FFF2-40B4-BE49-F238E27FC236}">
                <a16:creationId xmlns:a16="http://schemas.microsoft.com/office/drawing/2014/main" id="{72652E4A-9193-42FF-2BEC-B31B6C78AFC2}"/>
              </a:ext>
            </a:extLst>
          </p:cNvPr>
          <p:cNvCxnSpPr>
            <a:cxnSpLocks/>
            <a:stCxn id="6" idx="2"/>
            <a:endCxn id="7" idx="0"/>
          </p:cNvCxnSpPr>
          <p:nvPr/>
        </p:nvCxnSpPr>
        <p:spPr>
          <a:xfrm>
            <a:off x="10059934" y="3991352"/>
            <a:ext cx="6032" cy="58977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2462306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64D20-C102-977F-7057-4E802FA01FA7}"/>
              </a:ext>
            </a:extLst>
          </p:cNvPr>
          <p:cNvSpPr>
            <a:spLocks noGrp="1"/>
          </p:cNvSpPr>
          <p:nvPr>
            <p:ph type="title"/>
          </p:nvPr>
        </p:nvSpPr>
        <p:spPr/>
        <p:txBody>
          <a:bodyPr/>
          <a:lstStyle/>
          <a:p>
            <a:r>
              <a:rPr lang="en-US" dirty="0"/>
              <a:t>Security tokens</a:t>
            </a:r>
          </a:p>
        </p:txBody>
      </p:sp>
      <p:sp>
        <p:nvSpPr>
          <p:cNvPr id="3" name="Content Placeholder 2">
            <a:extLst>
              <a:ext uri="{FF2B5EF4-FFF2-40B4-BE49-F238E27FC236}">
                <a16:creationId xmlns:a16="http://schemas.microsoft.com/office/drawing/2014/main" id="{8A4CDBCB-FD8D-9FA7-0AE5-DD4B7B8A2191}"/>
              </a:ext>
            </a:extLst>
          </p:cNvPr>
          <p:cNvSpPr>
            <a:spLocks noGrp="1"/>
          </p:cNvSpPr>
          <p:nvPr>
            <p:ph idx="1"/>
          </p:nvPr>
        </p:nvSpPr>
        <p:spPr/>
        <p:txBody>
          <a:bodyPr/>
          <a:lstStyle/>
          <a:p>
            <a:pPr marL="0" indent="0">
              <a:buNone/>
            </a:pPr>
            <a:r>
              <a:rPr lang="en-US" dirty="0"/>
              <a:t>Tokens </a:t>
            </a:r>
            <a:r>
              <a:rPr lang="cs-CZ" dirty="0"/>
              <a:t>c</a:t>
            </a:r>
            <a:r>
              <a:rPr lang="en-US" dirty="0"/>
              <a:t>an be generate</a:t>
            </a:r>
            <a:r>
              <a:rPr lang="cs-CZ" dirty="0"/>
              <a:t>d and </a:t>
            </a:r>
            <a:r>
              <a:rPr lang="en-US" dirty="0"/>
              <a:t>verified only at server that owns a private information.</a:t>
            </a:r>
          </a:p>
          <a:p>
            <a:r>
              <a:rPr lang="en-US" dirty="0"/>
              <a:t>Tokens has public payload that holds selected data</a:t>
            </a:r>
            <a:br>
              <a:rPr lang="en-US" dirty="0"/>
            </a:br>
            <a:r>
              <a:rPr lang="en-US" dirty="0"/>
              <a:t>E.g., user identity, expiration time, …</a:t>
            </a:r>
          </a:p>
          <a:p>
            <a:r>
              <a:rPr lang="en-US" dirty="0"/>
              <a:t>Tokens are digitally signed using crypto hash functions</a:t>
            </a:r>
            <a:br>
              <a:rPr lang="en-US" dirty="0"/>
            </a:br>
            <a:r>
              <a:rPr lang="en-US" dirty="0" err="1"/>
              <a:t>payload:salt:</a:t>
            </a:r>
            <a:r>
              <a:rPr lang="en-US" dirty="0" err="1">
                <a:solidFill>
                  <a:schemeClr val="accent2"/>
                </a:solidFill>
              </a:rPr>
              <a:t>hash</a:t>
            </a:r>
            <a:r>
              <a:rPr lang="en-US" dirty="0"/>
              <a:t>(</a:t>
            </a:r>
            <a:r>
              <a:rPr lang="en-US" dirty="0" err="1"/>
              <a:t>payload:salt:</a:t>
            </a:r>
            <a:r>
              <a:rPr lang="en-US" i="1" dirty="0" err="1"/>
              <a:t>secret</a:t>
            </a:r>
            <a:r>
              <a:rPr lang="en-US" dirty="0"/>
              <a:t>)</a:t>
            </a:r>
          </a:p>
          <a:p>
            <a:r>
              <a:rPr lang="en-US" dirty="0"/>
              <a:t>Tokens can be entirely stored only at client side, unlike session IDs, or shared using a link.</a:t>
            </a:r>
          </a:p>
          <a:p>
            <a:r>
              <a:rPr lang="en-US" dirty="0"/>
              <a:t>As a result, tokens can be stolen and are not easy to invalidate!</a:t>
            </a:r>
          </a:p>
          <a:p>
            <a:r>
              <a:rPr lang="en-US" dirty="0"/>
              <a:t>JSON Web Tokens (JWT)</a:t>
            </a:r>
          </a:p>
          <a:p>
            <a:pPr marL="0" indent="0">
              <a:buNone/>
            </a:pPr>
            <a:endParaRPr lang="en-US" dirty="0"/>
          </a:p>
          <a:p>
            <a:pPr marL="0" indent="0">
              <a:buNone/>
            </a:pPr>
            <a:r>
              <a:rPr lang="en-US" dirty="0"/>
              <a:t>More in the security lecture.</a:t>
            </a:r>
          </a:p>
        </p:txBody>
      </p:sp>
      <p:sp>
        <p:nvSpPr>
          <p:cNvPr id="4" name="Slide Number Placeholder 3">
            <a:extLst>
              <a:ext uri="{FF2B5EF4-FFF2-40B4-BE49-F238E27FC236}">
                <a16:creationId xmlns:a16="http://schemas.microsoft.com/office/drawing/2014/main" id="{68C84B36-43D1-D955-1689-6F52925C5EA7}"/>
              </a:ext>
            </a:extLst>
          </p:cNvPr>
          <p:cNvSpPr>
            <a:spLocks noGrp="1"/>
          </p:cNvSpPr>
          <p:nvPr>
            <p:ph type="sldNum" sz="quarter" idx="12"/>
          </p:nvPr>
        </p:nvSpPr>
        <p:spPr/>
        <p:txBody>
          <a:bodyPr/>
          <a:lstStyle/>
          <a:p>
            <a:fld id="{452BA717-4DED-4A38-BDE4-30D0F0A142DB}" type="slidenum">
              <a:rPr lang="cs-CZ" smtClean="0"/>
              <a:pPr/>
              <a:t>20</a:t>
            </a:fld>
            <a:endParaRPr lang="cs-CZ"/>
          </a:p>
        </p:txBody>
      </p:sp>
      <p:sp>
        <p:nvSpPr>
          <p:cNvPr id="5" name="TextBox 4">
            <a:extLst>
              <a:ext uri="{FF2B5EF4-FFF2-40B4-BE49-F238E27FC236}">
                <a16:creationId xmlns:a16="http://schemas.microsoft.com/office/drawing/2014/main" id="{A562E290-F190-6ED3-AA69-83731F31ED6B}"/>
              </a:ext>
            </a:extLst>
          </p:cNvPr>
          <p:cNvSpPr txBox="1"/>
          <p:nvPr/>
        </p:nvSpPr>
        <p:spPr>
          <a:xfrm>
            <a:off x="0" y="6516052"/>
            <a:ext cx="12192000" cy="369332"/>
          </a:xfrm>
          <a:prstGeom prst="rect">
            <a:avLst/>
          </a:prstGeom>
          <a:noFill/>
        </p:spPr>
        <p:txBody>
          <a:bodyPr wrap="square" rtlCol="0">
            <a:spAutoFit/>
          </a:bodyPr>
          <a:lstStyle/>
          <a:p>
            <a:r>
              <a:rPr lang="en-US" dirty="0">
                <a:solidFill>
                  <a:schemeClr val="bg1"/>
                </a:solidFill>
              </a:rPr>
              <a:t>2023/2024 Bonus content</a:t>
            </a:r>
          </a:p>
        </p:txBody>
      </p:sp>
    </p:spTree>
    <p:extLst>
      <p:ext uri="{BB962C8B-B14F-4D97-AF65-F5344CB8AC3E}">
        <p14:creationId xmlns:p14="http://schemas.microsoft.com/office/powerpoint/2010/main" val="15985164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61D5BAC-736D-9194-A4F6-A1EDECCFF1E8}"/>
              </a:ext>
            </a:extLst>
          </p:cNvPr>
          <p:cNvSpPr>
            <a:spLocks noGrp="1"/>
          </p:cNvSpPr>
          <p:nvPr>
            <p:ph type="body" sz="quarter" idx="13"/>
          </p:nvPr>
        </p:nvSpPr>
        <p:spPr/>
        <p:txBody>
          <a:bodyPr/>
          <a:lstStyle/>
          <a:p>
            <a:r>
              <a:rPr lang="en-US" dirty="0"/>
              <a:t>Demo</a:t>
            </a:r>
            <a:endParaRPr lang="cs-CZ" dirty="0"/>
          </a:p>
        </p:txBody>
      </p:sp>
      <p:sp>
        <p:nvSpPr>
          <p:cNvPr id="3" name="Text Placeholder 2">
            <a:extLst>
              <a:ext uri="{FF2B5EF4-FFF2-40B4-BE49-F238E27FC236}">
                <a16:creationId xmlns:a16="http://schemas.microsoft.com/office/drawing/2014/main" id="{FB2A6A26-6A81-1CB2-64D6-2820851C5040}"/>
              </a:ext>
            </a:extLst>
          </p:cNvPr>
          <p:cNvSpPr>
            <a:spLocks noGrp="1"/>
          </p:cNvSpPr>
          <p:nvPr>
            <p:ph type="body" sz="quarter" idx="14"/>
          </p:nvPr>
        </p:nvSpPr>
        <p:spPr/>
        <p:txBody>
          <a:bodyPr/>
          <a:lstStyle/>
          <a:p>
            <a:r>
              <a:rPr lang="en-US" dirty="0"/>
              <a:t>Sessions</a:t>
            </a:r>
            <a:endParaRPr lang="cs-CZ" dirty="0"/>
          </a:p>
        </p:txBody>
      </p:sp>
    </p:spTree>
    <p:extLst>
      <p:ext uri="{BB962C8B-B14F-4D97-AF65-F5344CB8AC3E}">
        <p14:creationId xmlns:p14="http://schemas.microsoft.com/office/powerpoint/2010/main" val="11811545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DFA564E-5132-909C-A23E-2231A85C43F6}"/>
              </a:ext>
            </a:extLst>
          </p:cNvPr>
          <p:cNvSpPr>
            <a:spLocks noGrp="1"/>
          </p:cNvSpPr>
          <p:nvPr>
            <p:ph type="body" sz="quarter" idx="13"/>
          </p:nvPr>
        </p:nvSpPr>
        <p:spPr/>
        <p:txBody>
          <a:bodyPr/>
          <a:lstStyle/>
          <a:p>
            <a:r>
              <a:rPr lang="en-US" dirty="0"/>
              <a:t>Database and MySQL</a:t>
            </a:r>
            <a:endParaRPr lang="cs-CZ" dirty="0"/>
          </a:p>
        </p:txBody>
      </p:sp>
      <p:sp>
        <p:nvSpPr>
          <p:cNvPr id="3" name="Text Placeholder 2">
            <a:extLst>
              <a:ext uri="{FF2B5EF4-FFF2-40B4-BE49-F238E27FC236}">
                <a16:creationId xmlns:a16="http://schemas.microsoft.com/office/drawing/2014/main" id="{90B0C89E-774C-B709-7974-53F8B79C4F8E}"/>
              </a:ext>
            </a:extLst>
          </p:cNvPr>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34199325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D6376-686A-9D1E-E592-01B86968A8BC}"/>
              </a:ext>
            </a:extLst>
          </p:cNvPr>
          <p:cNvSpPr>
            <a:spLocks noGrp="1"/>
          </p:cNvSpPr>
          <p:nvPr>
            <p:ph type="title"/>
          </p:nvPr>
        </p:nvSpPr>
        <p:spPr/>
        <p:txBody>
          <a:bodyPr/>
          <a:lstStyle/>
          <a:p>
            <a:r>
              <a:rPr lang="en-US" dirty="0"/>
              <a:t>MySQL</a:t>
            </a:r>
            <a:endParaRPr lang="cs-CZ" dirty="0"/>
          </a:p>
        </p:txBody>
      </p:sp>
      <p:sp>
        <p:nvSpPr>
          <p:cNvPr id="3" name="Content Placeholder 2">
            <a:extLst>
              <a:ext uri="{FF2B5EF4-FFF2-40B4-BE49-F238E27FC236}">
                <a16:creationId xmlns:a16="http://schemas.microsoft.com/office/drawing/2014/main" id="{56F6CA09-76F5-8B14-D083-2BBA3DC4348A}"/>
              </a:ext>
            </a:extLst>
          </p:cNvPr>
          <p:cNvSpPr>
            <a:spLocks noGrp="1"/>
          </p:cNvSpPr>
          <p:nvPr>
            <p:ph idx="1"/>
          </p:nvPr>
        </p:nvSpPr>
        <p:spPr/>
        <p:txBody>
          <a:bodyPr/>
          <a:lstStyle/>
          <a:p>
            <a:pPr marL="0" indent="0">
              <a:buNone/>
            </a:pPr>
            <a:r>
              <a:rPr lang="en-US" dirty="0"/>
              <a:t>Original </a:t>
            </a:r>
            <a:r>
              <a:rPr lang="en-US" dirty="0" err="1">
                <a:solidFill>
                  <a:schemeClr val="accent2"/>
                </a:solidFill>
              </a:rPr>
              <a:t>mysql</a:t>
            </a:r>
            <a:r>
              <a:rPr lang="en-US" dirty="0"/>
              <a:t> API is </a:t>
            </a:r>
            <a:r>
              <a:rPr lang="en-US" dirty="0">
                <a:solidFill>
                  <a:schemeClr val="accent2"/>
                </a:solidFill>
              </a:rPr>
              <a:t>deprecated</a:t>
            </a:r>
            <a:r>
              <a:rPr lang="en-US" dirty="0"/>
              <a:t> as of PHP 5.5, use MySQL Improved (</a:t>
            </a:r>
            <a:r>
              <a:rPr lang="en-US" dirty="0" err="1">
                <a:solidFill>
                  <a:schemeClr val="accent2"/>
                </a:solidFill>
              </a:rPr>
              <a:t>mysqli</a:t>
            </a:r>
            <a:r>
              <a:rPr lang="en-US" dirty="0"/>
              <a:t>) API instead!</a:t>
            </a:r>
          </a:p>
          <a:p>
            <a:r>
              <a:rPr lang="en-US" dirty="0"/>
              <a:t>Dual object/procedural interface</a:t>
            </a:r>
            <a:br>
              <a:rPr lang="en-US" dirty="0"/>
            </a:br>
            <a:r>
              <a:rPr lang="en-US" dirty="0"/>
              <a:t>Procedural interface is like original and deprecated API.</a:t>
            </a:r>
          </a:p>
          <a:p>
            <a:r>
              <a:rPr lang="en-US" dirty="0"/>
              <a:t>Advanced connectivity features</a:t>
            </a:r>
            <a:br>
              <a:rPr lang="en-US" dirty="0"/>
            </a:br>
            <a:r>
              <a:rPr lang="en-US" dirty="0"/>
              <a:t>Persistent connections, compression, encryption.</a:t>
            </a:r>
          </a:p>
          <a:p>
            <a:r>
              <a:rPr lang="en-US" dirty="0"/>
              <a:t>Directly supports transactions</a:t>
            </a:r>
          </a:p>
          <a:p>
            <a:pPr marL="0" indent="0">
              <a:buNone/>
            </a:pPr>
            <a:endParaRPr lang="en-US" dirty="0"/>
          </a:p>
          <a:p>
            <a:pPr marL="0" indent="0">
              <a:buNone/>
            </a:pPr>
            <a:r>
              <a:rPr lang="en-US" dirty="0"/>
              <a:t>There are other drivers like MySQL Native Driver (</a:t>
            </a:r>
            <a:r>
              <a:rPr lang="en-US" dirty="0" err="1">
                <a:solidFill>
                  <a:schemeClr val="accent2"/>
                </a:solidFill>
              </a:rPr>
              <a:t>mysqlnd</a:t>
            </a:r>
            <a:r>
              <a:rPr lang="en-US" dirty="0"/>
              <a:t>).</a:t>
            </a:r>
          </a:p>
          <a:p>
            <a:r>
              <a:rPr lang="en-US" dirty="0"/>
              <a:t>More direct access to MySQL server.</a:t>
            </a:r>
          </a:p>
          <a:p>
            <a:r>
              <a:rPr lang="en-US" dirty="0"/>
              <a:t>Additional features, e.g., asynchronous queries.</a:t>
            </a:r>
          </a:p>
          <a:p>
            <a:endParaRPr lang="en-US" dirty="0"/>
          </a:p>
          <a:p>
            <a:endParaRPr lang="en-US" dirty="0"/>
          </a:p>
        </p:txBody>
      </p:sp>
      <p:sp>
        <p:nvSpPr>
          <p:cNvPr id="4" name="Slide Number Placeholder 3">
            <a:extLst>
              <a:ext uri="{FF2B5EF4-FFF2-40B4-BE49-F238E27FC236}">
                <a16:creationId xmlns:a16="http://schemas.microsoft.com/office/drawing/2014/main" id="{AC4E633B-296D-408C-1DA4-814F836352A7}"/>
              </a:ext>
            </a:extLst>
          </p:cNvPr>
          <p:cNvSpPr>
            <a:spLocks noGrp="1"/>
          </p:cNvSpPr>
          <p:nvPr>
            <p:ph type="sldNum" sz="quarter" idx="12"/>
          </p:nvPr>
        </p:nvSpPr>
        <p:spPr/>
        <p:txBody>
          <a:bodyPr/>
          <a:lstStyle/>
          <a:p>
            <a:fld id="{452BA717-4DED-4A38-BDE4-30D0F0A142DB}" type="slidenum">
              <a:rPr lang="cs-CZ" smtClean="0"/>
              <a:pPr/>
              <a:t>23</a:t>
            </a:fld>
            <a:endParaRPr lang="cs-CZ"/>
          </a:p>
        </p:txBody>
      </p:sp>
      <p:pic>
        <p:nvPicPr>
          <p:cNvPr id="5" name="Picture 4">
            <a:extLst>
              <a:ext uri="{FF2B5EF4-FFF2-40B4-BE49-F238E27FC236}">
                <a16:creationId xmlns:a16="http://schemas.microsoft.com/office/drawing/2014/main" id="{7273873D-4E49-8BA1-40FE-328DB94E1BD9}"/>
              </a:ext>
            </a:extLst>
          </p:cNvPr>
          <p:cNvPicPr>
            <a:picLocks noChangeAspect="1"/>
          </p:cNvPicPr>
          <p:nvPr/>
        </p:nvPicPr>
        <p:blipFill>
          <a:blip r:embed="rId2"/>
          <a:stretch>
            <a:fillRect/>
          </a:stretch>
        </p:blipFill>
        <p:spPr>
          <a:xfrm>
            <a:off x="7248128" y="1844824"/>
            <a:ext cx="3168352" cy="2163431"/>
          </a:xfrm>
          <a:prstGeom prst="rect">
            <a:avLst/>
          </a:prstGeom>
        </p:spPr>
      </p:pic>
    </p:spTree>
    <p:extLst>
      <p:ext uri="{BB962C8B-B14F-4D97-AF65-F5344CB8AC3E}">
        <p14:creationId xmlns:p14="http://schemas.microsoft.com/office/powerpoint/2010/main" val="31592380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31B04-0853-97A2-2B45-0DD9BDFB579D}"/>
              </a:ext>
            </a:extLst>
          </p:cNvPr>
          <p:cNvSpPr>
            <a:spLocks noGrp="1"/>
          </p:cNvSpPr>
          <p:nvPr>
            <p:ph type="title"/>
          </p:nvPr>
        </p:nvSpPr>
        <p:spPr/>
        <p:txBody>
          <a:bodyPr/>
          <a:lstStyle/>
          <a:p>
            <a:r>
              <a:rPr lang="en-US" dirty="0" err="1"/>
              <a:t>MySQLi</a:t>
            </a:r>
            <a:r>
              <a:rPr lang="en-US" dirty="0"/>
              <a:t> with object API</a:t>
            </a:r>
          </a:p>
        </p:txBody>
      </p:sp>
      <p:sp>
        <p:nvSpPr>
          <p:cNvPr id="3" name="Content Placeholder 2">
            <a:extLst>
              <a:ext uri="{FF2B5EF4-FFF2-40B4-BE49-F238E27FC236}">
                <a16:creationId xmlns:a16="http://schemas.microsoft.com/office/drawing/2014/main" id="{4C08A910-8E1A-634B-755E-D39BD8BD2A5A}"/>
              </a:ext>
            </a:extLst>
          </p:cNvPr>
          <p:cNvSpPr>
            <a:spLocks noGrp="1"/>
          </p:cNvSpPr>
          <p:nvPr>
            <p:ph idx="1"/>
          </p:nvPr>
        </p:nvSpPr>
        <p:spPr/>
        <p:txBody>
          <a:bodyPr/>
          <a:lstStyle/>
          <a:p>
            <a:pPr marL="0" indent="0">
              <a:buNone/>
            </a:pPr>
            <a:r>
              <a:rPr lang="en-US" dirty="0"/>
              <a:t>Establishing connection with MySQL server by creating a new object.</a:t>
            </a:r>
            <a:br>
              <a:rPr lang="en-US" dirty="0"/>
            </a:br>
            <a:br>
              <a:rPr lang="en-US" dirty="0"/>
            </a:br>
            <a:br>
              <a:rPr lang="en-US" dirty="0"/>
            </a:br>
            <a:endParaRPr lang="en-US" dirty="0"/>
          </a:p>
          <a:p>
            <a:pPr marL="0" indent="0">
              <a:buNone/>
            </a:pPr>
            <a:r>
              <a:rPr lang="en-US" dirty="0"/>
              <a:t>Performing a query.</a:t>
            </a:r>
            <a:br>
              <a:rPr lang="en-US" dirty="0"/>
            </a:br>
            <a:br>
              <a:rPr lang="en-US" dirty="0"/>
            </a:br>
            <a:endParaRPr lang="en-US" dirty="0"/>
          </a:p>
          <a:p>
            <a:pPr marL="0" indent="0">
              <a:buNone/>
            </a:pPr>
            <a:r>
              <a:rPr lang="en-US" dirty="0"/>
              <a:t>Safe way to include strings in SQL query, but better to use prepare statements.</a:t>
            </a:r>
            <a:br>
              <a:rPr lang="en-US" dirty="0"/>
            </a:br>
            <a:br>
              <a:rPr lang="en-US" dirty="0"/>
            </a:br>
            <a:endParaRPr lang="en-US" dirty="0"/>
          </a:p>
          <a:p>
            <a:pPr marL="0" indent="0">
              <a:buNone/>
            </a:pPr>
            <a:r>
              <a:rPr lang="en-US" dirty="0"/>
              <a:t>Terminate connection explicitly as soon as you do not need it!</a:t>
            </a:r>
          </a:p>
          <a:p>
            <a:pPr marL="0" indent="0">
              <a:buNone/>
            </a:pPr>
            <a:endParaRPr lang="cs-CZ" dirty="0"/>
          </a:p>
        </p:txBody>
      </p:sp>
      <p:sp>
        <p:nvSpPr>
          <p:cNvPr id="4" name="Slide Number Placeholder 3">
            <a:extLst>
              <a:ext uri="{FF2B5EF4-FFF2-40B4-BE49-F238E27FC236}">
                <a16:creationId xmlns:a16="http://schemas.microsoft.com/office/drawing/2014/main" id="{ED454D99-0290-394F-4443-96DBEE659ECE}"/>
              </a:ext>
            </a:extLst>
          </p:cNvPr>
          <p:cNvSpPr>
            <a:spLocks noGrp="1"/>
          </p:cNvSpPr>
          <p:nvPr>
            <p:ph type="sldNum" sz="quarter" idx="12"/>
          </p:nvPr>
        </p:nvSpPr>
        <p:spPr/>
        <p:txBody>
          <a:bodyPr/>
          <a:lstStyle/>
          <a:p>
            <a:fld id="{452BA717-4DED-4A38-BDE4-30D0F0A142DB}" type="slidenum">
              <a:rPr lang="cs-CZ" smtClean="0"/>
              <a:pPr/>
              <a:t>24</a:t>
            </a:fld>
            <a:endParaRPr lang="cs-CZ"/>
          </a:p>
        </p:txBody>
      </p:sp>
      <p:sp>
        <p:nvSpPr>
          <p:cNvPr id="5" name="Rectangle 4">
            <a:extLst>
              <a:ext uri="{FF2B5EF4-FFF2-40B4-BE49-F238E27FC236}">
                <a16:creationId xmlns:a16="http://schemas.microsoft.com/office/drawing/2014/main" id="{1E9217AF-3142-43D8-7EB8-7E901111AE34}"/>
              </a:ext>
            </a:extLst>
          </p:cNvPr>
          <p:cNvSpPr/>
          <p:nvPr/>
        </p:nvSpPr>
        <p:spPr>
          <a:xfrm>
            <a:off x="479376" y="1700808"/>
            <a:ext cx="9505056" cy="648072"/>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tx1"/>
                </a:solidFill>
                <a:latin typeface="Courier New" panose="02070309020205020404" pitchFamily="49" charset="0"/>
                <a:cs typeface="Courier New" panose="02070309020205020404" pitchFamily="49" charset="0"/>
              </a:rPr>
              <a:t>$</a:t>
            </a:r>
            <a:r>
              <a:rPr lang="en-US" b="1" dirty="0" err="1">
                <a:solidFill>
                  <a:schemeClr val="tx1"/>
                </a:solidFill>
                <a:latin typeface="Courier New" panose="02070309020205020404" pitchFamily="49" charset="0"/>
                <a:cs typeface="Courier New" panose="02070309020205020404" pitchFamily="49" charset="0"/>
              </a:rPr>
              <a:t>mysqli</a:t>
            </a:r>
            <a:r>
              <a:rPr lang="en-US" b="1" dirty="0">
                <a:solidFill>
                  <a:schemeClr val="tx1"/>
                </a:solidFill>
                <a:latin typeface="Courier New" panose="02070309020205020404" pitchFamily="49" charset="0"/>
                <a:cs typeface="Courier New" panose="02070309020205020404" pitchFamily="49" charset="0"/>
              </a:rPr>
              <a:t> = </a:t>
            </a:r>
            <a:r>
              <a:rPr lang="en-US" b="1" dirty="0" err="1">
                <a:solidFill>
                  <a:schemeClr val="tx1"/>
                </a:solidFill>
                <a:latin typeface="Courier New" panose="02070309020205020404" pitchFamily="49" charset="0"/>
                <a:cs typeface="Courier New" panose="02070309020205020404" pitchFamily="49" charset="0"/>
              </a:rPr>
              <a:t>mysqli_connect</a:t>
            </a:r>
            <a:r>
              <a:rPr lang="en-US" b="1" dirty="0">
                <a:solidFill>
                  <a:schemeClr val="tx1"/>
                </a:solidFill>
                <a:latin typeface="Courier New" panose="02070309020205020404" pitchFamily="49" charset="0"/>
                <a:cs typeface="Courier New" panose="02070309020205020404" pitchFamily="49" charset="0"/>
              </a:rPr>
              <a:t>('server', 'login', 'password', '</a:t>
            </a:r>
            <a:r>
              <a:rPr lang="en-US" b="1" dirty="0" err="1">
                <a:solidFill>
                  <a:schemeClr val="tx1"/>
                </a:solidFill>
                <a:latin typeface="Courier New" panose="02070309020205020404" pitchFamily="49" charset="0"/>
                <a:cs typeface="Courier New" panose="02070309020205020404" pitchFamily="49" charset="0"/>
              </a:rPr>
              <a:t>db_name</a:t>
            </a:r>
            <a:r>
              <a:rPr lang="en-US" b="1" dirty="0">
                <a:solidFill>
                  <a:schemeClr val="tx1"/>
                </a:solidFill>
                <a:latin typeface="Courier New" panose="02070309020205020404" pitchFamily="49" charset="0"/>
                <a:cs typeface="Courier New" panose="02070309020205020404" pitchFamily="49" charset="0"/>
              </a:rPr>
              <a:t>');</a:t>
            </a:r>
            <a:br>
              <a:rPr lang="en-US" b="1" dirty="0">
                <a:solidFill>
                  <a:schemeClr val="tx1"/>
                </a:solidFill>
                <a:latin typeface="Courier New" panose="02070309020205020404" pitchFamily="49" charset="0"/>
                <a:cs typeface="Courier New" panose="02070309020205020404" pitchFamily="49" charset="0"/>
              </a:rPr>
            </a:br>
            <a:r>
              <a:rPr lang="en-US" b="1" dirty="0">
                <a:solidFill>
                  <a:schemeClr val="tx1"/>
                </a:solidFill>
                <a:latin typeface="Courier New" panose="02070309020205020404" pitchFamily="49" charset="0"/>
                <a:cs typeface="Courier New" panose="02070309020205020404" pitchFamily="49" charset="0"/>
              </a:rPr>
              <a:t>$</a:t>
            </a:r>
            <a:r>
              <a:rPr lang="en-US" b="1" dirty="0" err="1">
                <a:solidFill>
                  <a:schemeClr val="tx1"/>
                </a:solidFill>
                <a:latin typeface="Courier New" panose="02070309020205020404" pitchFamily="49" charset="0"/>
                <a:cs typeface="Courier New" panose="02070309020205020404" pitchFamily="49" charset="0"/>
              </a:rPr>
              <a:t>mysqli</a:t>
            </a:r>
            <a:r>
              <a:rPr lang="en-US" b="1" dirty="0">
                <a:solidFill>
                  <a:schemeClr val="tx1"/>
                </a:solidFill>
                <a:latin typeface="Courier New" panose="02070309020205020404" pitchFamily="49" charset="0"/>
                <a:cs typeface="Courier New" panose="02070309020205020404" pitchFamily="49" charset="0"/>
              </a:rPr>
              <a:t>-&gt;</a:t>
            </a:r>
            <a:r>
              <a:rPr lang="en-US" b="1" dirty="0" err="1">
                <a:solidFill>
                  <a:schemeClr val="tx1"/>
                </a:solidFill>
                <a:latin typeface="Courier New" panose="02070309020205020404" pitchFamily="49" charset="0"/>
                <a:cs typeface="Courier New" panose="02070309020205020404" pitchFamily="49" charset="0"/>
              </a:rPr>
              <a:t>set_charset</a:t>
            </a:r>
            <a:r>
              <a:rPr lang="en-US" b="1" dirty="0">
                <a:solidFill>
                  <a:schemeClr val="tx1"/>
                </a:solidFill>
                <a:latin typeface="Courier New" panose="02070309020205020404" pitchFamily="49" charset="0"/>
                <a:cs typeface="Courier New" panose="02070309020205020404" pitchFamily="49" charset="0"/>
              </a:rPr>
              <a:t>(…);</a:t>
            </a:r>
          </a:p>
        </p:txBody>
      </p:sp>
      <p:sp>
        <p:nvSpPr>
          <p:cNvPr id="6" name="Rectangle 5">
            <a:extLst>
              <a:ext uri="{FF2B5EF4-FFF2-40B4-BE49-F238E27FC236}">
                <a16:creationId xmlns:a16="http://schemas.microsoft.com/office/drawing/2014/main" id="{2D8EB2EC-7BC3-6A55-751E-407CF12D7A73}"/>
              </a:ext>
            </a:extLst>
          </p:cNvPr>
          <p:cNvSpPr/>
          <p:nvPr/>
        </p:nvSpPr>
        <p:spPr>
          <a:xfrm>
            <a:off x="479376" y="3067432"/>
            <a:ext cx="9505056" cy="360040"/>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tx1"/>
                </a:solidFill>
                <a:latin typeface="Courier New" panose="02070309020205020404" pitchFamily="49" charset="0"/>
                <a:cs typeface="Courier New" panose="02070309020205020404" pitchFamily="49" charset="0"/>
              </a:rPr>
              <a:t>$result = $</a:t>
            </a:r>
            <a:r>
              <a:rPr lang="en-US" b="1" dirty="0" err="1">
                <a:solidFill>
                  <a:schemeClr val="tx1"/>
                </a:solidFill>
                <a:latin typeface="Courier New" panose="02070309020205020404" pitchFamily="49" charset="0"/>
                <a:cs typeface="Courier New" panose="02070309020205020404" pitchFamily="49" charset="0"/>
              </a:rPr>
              <a:t>mysqli</a:t>
            </a:r>
            <a:r>
              <a:rPr lang="en-US" b="1" dirty="0">
                <a:solidFill>
                  <a:schemeClr val="tx1"/>
                </a:solidFill>
                <a:latin typeface="Courier New" panose="02070309020205020404" pitchFamily="49" charset="0"/>
                <a:cs typeface="Courier New" panose="02070309020205020404" pitchFamily="49" charset="0"/>
              </a:rPr>
              <a:t>-&gt;query('SELECT …');</a:t>
            </a:r>
          </a:p>
        </p:txBody>
      </p:sp>
      <p:sp>
        <p:nvSpPr>
          <p:cNvPr id="8" name="Rectangle 7">
            <a:extLst>
              <a:ext uri="{FF2B5EF4-FFF2-40B4-BE49-F238E27FC236}">
                <a16:creationId xmlns:a16="http://schemas.microsoft.com/office/drawing/2014/main" id="{80D17C30-BB77-795B-684F-DA7408956CFA}"/>
              </a:ext>
            </a:extLst>
          </p:cNvPr>
          <p:cNvSpPr/>
          <p:nvPr/>
        </p:nvSpPr>
        <p:spPr>
          <a:xfrm>
            <a:off x="451178" y="4149081"/>
            <a:ext cx="9505056" cy="360040"/>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tx1"/>
                </a:solidFill>
                <a:latin typeface="Courier New" panose="02070309020205020404" pitchFamily="49" charset="0"/>
                <a:cs typeface="Courier New" panose="02070309020205020404" pitchFamily="49" charset="0"/>
              </a:rPr>
              <a:t>$</a:t>
            </a:r>
            <a:r>
              <a:rPr lang="en-US" b="1" dirty="0" err="1">
                <a:solidFill>
                  <a:schemeClr val="tx1"/>
                </a:solidFill>
                <a:latin typeface="Courier New" panose="02070309020205020404" pitchFamily="49" charset="0"/>
                <a:cs typeface="Courier New" panose="02070309020205020404" pitchFamily="49" charset="0"/>
              </a:rPr>
              <a:t>sanitize_query</a:t>
            </a:r>
            <a:r>
              <a:rPr lang="en-US" b="1" dirty="0">
                <a:solidFill>
                  <a:schemeClr val="tx1"/>
                </a:solidFill>
                <a:latin typeface="Courier New" panose="02070309020205020404" pitchFamily="49" charset="0"/>
                <a:cs typeface="Courier New" panose="02070309020205020404" pitchFamily="49" charset="0"/>
              </a:rPr>
              <a:t> = </a:t>
            </a:r>
            <a:r>
              <a:rPr lang="en-US" b="1" dirty="0" err="1">
                <a:solidFill>
                  <a:schemeClr val="tx1"/>
                </a:solidFill>
                <a:latin typeface="Courier New" panose="02070309020205020404" pitchFamily="49" charset="0"/>
                <a:cs typeface="Courier New" panose="02070309020205020404" pitchFamily="49" charset="0"/>
              </a:rPr>
              <a:t>mysqli_real_escape_string</a:t>
            </a:r>
            <a:r>
              <a:rPr lang="en-US" b="1" dirty="0">
                <a:solidFill>
                  <a:schemeClr val="tx1"/>
                </a:solidFill>
                <a:latin typeface="Courier New" panose="02070309020205020404" pitchFamily="49" charset="0"/>
                <a:cs typeface="Courier New" panose="02070309020205020404" pitchFamily="49" charset="0"/>
              </a:rPr>
              <a:t>($</a:t>
            </a:r>
            <a:r>
              <a:rPr lang="en-US" b="1" dirty="0" err="1">
                <a:solidFill>
                  <a:schemeClr val="tx1"/>
                </a:solidFill>
                <a:latin typeface="Courier New" panose="02070309020205020404" pitchFamily="49" charset="0"/>
                <a:cs typeface="Courier New" panose="02070309020205020404" pitchFamily="49" charset="0"/>
              </a:rPr>
              <a:t>mysqli</a:t>
            </a:r>
            <a:r>
              <a:rPr lang="en-US" b="1" dirty="0">
                <a:solidFill>
                  <a:schemeClr val="tx1"/>
                </a:solidFill>
                <a:latin typeface="Courier New" panose="02070309020205020404" pitchFamily="49" charset="0"/>
                <a:cs typeface="Courier New" panose="02070309020205020404" pitchFamily="49" charset="0"/>
              </a:rPr>
              <a:t>, $query);</a:t>
            </a:r>
          </a:p>
        </p:txBody>
      </p:sp>
      <p:sp>
        <p:nvSpPr>
          <p:cNvPr id="9" name="Rectangle 8">
            <a:extLst>
              <a:ext uri="{FF2B5EF4-FFF2-40B4-BE49-F238E27FC236}">
                <a16:creationId xmlns:a16="http://schemas.microsoft.com/office/drawing/2014/main" id="{07F9AC6D-D0A6-867A-7FC3-C5FC0A42FA91}"/>
              </a:ext>
            </a:extLst>
          </p:cNvPr>
          <p:cNvSpPr/>
          <p:nvPr/>
        </p:nvSpPr>
        <p:spPr>
          <a:xfrm>
            <a:off x="451178" y="5208221"/>
            <a:ext cx="9505056" cy="360040"/>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tx1"/>
                </a:solidFill>
                <a:latin typeface="Courier New" panose="02070309020205020404" pitchFamily="49" charset="0"/>
                <a:cs typeface="Courier New" panose="02070309020205020404" pitchFamily="49" charset="0"/>
              </a:rPr>
              <a:t>$</a:t>
            </a:r>
            <a:r>
              <a:rPr lang="en-US" b="1" dirty="0" err="1">
                <a:solidFill>
                  <a:schemeClr val="tx1"/>
                </a:solidFill>
                <a:latin typeface="Courier New" panose="02070309020205020404" pitchFamily="49" charset="0"/>
                <a:cs typeface="Courier New" panose="02070309020205020404" pitchFamily="49" charset="0"/>
              </a:rPr>
              <a:t>mysqli</a:t>
            </a:r>
            <a:r>
              <a:rPr lang="en-US" b="1" dirty="0">
                <a:solidFill>
                  <a:schemeClr val="tx1"/>
                </a:solidFill>
                <a:latin typeface="Courier New" panose="02070309020205020404" pitchFamily="49" charset="0"/>
                <a:cs typeface="Courier New" panose="02070309020205020404" pitchFamily="49" charset="0"/>
              </a:rPr>
              <a:t>-&gt;close();</a:t>
            </a:r>
          </a:p>
        </p:txBody>
      </p:sp>
    </p:spTree>
    <p:extLst>
      <p:ext uri="{BB962C8B-B14F-4D97-AF65-F5344CB8AC3E}">
        <p14:creationId xmlns:p14="http://schemas.microsoft.com/office/powerpoint/2010/main" val="1386710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FB91D-D8FD-D665-95A3-FB303D436CDE}"/>
              </a:ext>
            </a:extLst>
          </p:cNvPr>
          <p:cNvSpPr>
            <a:spLocks noGrp="1"/>
          </p:cNvSpPr>
          <p:nvPr>
            <p:ph type="title"/>
          </p:nvPr>
        </p:nvSpPr>
        <p:spPr/>
        <p:txBody>
          <a:bodyPr/>
          <a:lstStyle/>
          <a:p>
            <a:r>
              <a:rPr lang="en-US" dirty="0" err="1"/>
              <a:t>MySQLi</a:t>
            </a:r>
            <a:endParaRPr lang="cs-CZ" dirty="0"/>
          </a:p>
        </p:txBody>
      </p:sp>
      <p:sp>
        <p:nvSpPr>
          <p:cNvPr id="3" name="Content Placeholder 2">
            <a:extLst>
              <a:ext uri="{FF2B5EF4-FFF2-40B4-BE49-F238E27FC236}">
                <a16:creationId xmlns:a16="http://schemas.microsoft.com/office/drawing/2014/main" id="{39EB4EAF-8C8B-A8DE-9AD8-6D5F505CC02F}"/>
              </a:ext>
            </a:extLst>
          </p:cNvPr>
          <p:cNvSpPr>
            <a:spLocks noGrp="1"/>
          </p:cNvSpPr>
          <p:nvPr>
            <p:ph idx="1"/>
          </p:nvPr>
        </p:nvSpPr>
        <p:spPr/>
        <p:txBody>
          <a:bodyPr/>
          <a:lstStyle/>
          <a:p>
            <a:pPr marL="0" indent="0">
              <a:buNone/>
            </a:pPr>
            <a:r>
              <a:rPr lang="en-US" dirty="0" err="1">
                <a:solidFill>
                  <a:schemeClr val="accent2"/>
                </a:solidFill>
              </a:rPr>
              <a:t>mysqli</a:t>
            </a:r>
            <a:r>
              <a:rPr lang="en-US" dirty="0">
                <a:solidFill>
                  <a:schemeClr val="accent2"/>
                </a:solidFill>
              </a:rPr>
              <a:t>::query</a:t>
            </a:r>
            <a:r>
              <a:rPr lang="en-US" dirty="0"/>
              <a:t>() result depends on the query type.</a:t>
            </a:r>
          </a:p>
          <a:p>
            <a:r>
              <a:rPr lang="en-US" dirty="0"/>
              <a:t>false on failure</a:t>
            </a:r>
          </a:p>
          <a:p>
            <a:r>
              <a:rPr lang="en-US" dirty="0"/>
              <a:t>true for successful modification query</a:t>
            </a:r>
          </a:p>
          <a:p>
            <a:r>
              <a:rPr lang="en-US" dirty="0"/>
              <a:t>or </a:t>
            </a:r>
            <a:r>
              <a:rPr lang="en-US" dirty="0" err="1">
                <a:solidFill>
                  <a:schemeClr val="accent2"/>
                </a:solidFill>
              </a:rPr>
              <a:t>mysqli_result</a:t>
            </a:r>
            <a:r>
              <a:rPr lang="en-US" dirty="0"/>
              <a:t> object, for SELECT</a:t>
            </a:r>
          </a:p>
          <a:p>
            <a:pPr lvl="1"/>
            <a:r>
              <a:rPr lang="en-US" dirty="0" err="1">
                <a:solidFill>
                  <a:schemeClr val="accent2"/>
                </a:solidFill>
              </a:rPr>
              <a:t>mysqli_result</a:t>
            </a:r>
            <a:r>
              <a:rPr lang="en-US" dirty="0">
                <a:solidFill>
                  <a:schemeClr val="accent2"/>
                </a:solidFill>
              </a:rPr>
              <a:t>::</a:t>
            </a:r>
            <a:r>
              <a:rPr lang="en-US" dirty="0" err="1">
                <a:solidFill>
                  <a:schemeClr val="accent2"/>
                </a:solidFill>
              </a:rPr>
              <a:t>fetch_assoc</a:t>
            </a:r>
            <a:r>
              <a:rPr lang="en-US" dirty="0"/>
              <a:t>()</a:t>
            </a:r>
            <a:br>
              <a:rPr lang="en-US" dirty="0"/>
            </a:br>
            <a:r>
              <a:rPr lang="en-US" dirty="0"/>
              <a:t>Returns next result as an associative array or null.</a:t>
            </a:r>
          </a:p>
          <a:p>
            <a:pPr lvl="1"/>
            <a:r>
              <a:rPr lang="en-US" dirty="0" err="1">
                <a:solidFill>
                  <a:schemeClr val="accent2"/>
                </a:solidFill>
              </a:rPr>
              <a:t>mysqli_result</a:t>
            </a:r>
            <a:r>
              <a:rPr lang="en-US" dirty="0">
                <a:solidFill>
                  <a:schemeClr val="accent2"/>
                </a:solidFill>
              </a:rPr>
              <a:t>::</a:t>
            </a:r>
            <a:r>
              <a:rPr lang="en-US" dirty="0" err="1">
                <a:solidFill>
                  <a:schemeClr val="accent2"/>
                </a:solidFill>
              </a:rPr>
              <a:t>fetch_object</a:t>
            </a:r>
            <a:r>
              <a:rPr lang="en-US" dirty="0"/>
              <a:t>()</a:t>
            </a:r>
            <a:br>
              <a:rPr lang="en-US" dirty="0"/>
            </a:br>
            <a:r>
              <a:rPr lang="en-US" dirty="0"/>
              <a:t>Returns next result as on object or null.</a:t>
            </a:r>
          </a:p>
          <a:p>
            <a:pPr lvl="1"/>
            <a:r>
              <a:rPr lang="en-US" dirty="0" err="1">
                <a:solidFill>
                  <a:schemeClr val="accent2"/>
                </a:solidFill>
              </a:rPr>
              <a:t>mysqli_result</a:t>
            </a:r>
            <a:r>
              <a:rPr lang="en-US" dirty="0">
                <a:solidFill>
                  <a:schemeClr val="accent2"/>
                </a:solidFill>
              </a:rPr>
              <a:t>::</a:t>
            </a:r>
            <a:r>
              <a:rPr lang="en-US" dirty="0" err="1">
                <a:solidFill>
                  <a:schemeClr val="accent2"/>
                </a:solidFill>
              </a:rPr>
              <a:t>fetch_all</a:t>
            </a:r>
            <a:r>
              <a:rPr lang="en-US" dirty="0"/>
              <a:t>($format)</a:t>
            </a:r>
          </a:p>
          <a:p>
            <a:pPr lvl="1"/>
            <a:r>
              <a:rPr lang="en-US" dirty="0" err="1">
                <a:solidFill>
                  <a:schemeClr val="accent2"/>
                </a:solidFill>
              </a:rPr>
              <a:t>mysqli_result</a:t>
            </a:r>
            <a:r>
              <a:rPr lang="en-US" dirty="0">
                <a:solidFill>
                  <a:schemeClr val="accent2"/>
                </a:solidFill>
              </a:rPr>
              <a:t>::</a:t>
            </a:r>
            <a:r>
              <a:rPr lang="en-US" dirty="0" err="1">
                <a:solidFill>
                  <a:schemeClr val="accent2"/>
                </a:solidFill>
              </a:rPr>
              <a:t>fetch_fields</a:t>
            </a:r>
            <a:r>
              <a:rPr lang="en-US" dirty="0"/>
              <a:t>()</a:t>
            </a:r>
          </a:p>
          <a:p>
            <a:pPr lvl="1"/>
            <a:r>
              <a:rPr lang="en-US" dirty="0" err="1">
                <a:solidFill>
                  <a:schemeClr val="accent2"/>
                </a:solidFill>
              </a:rPr>
              <a:t>mysqli_result</a:t>
            </a:r>
            <a:r>
              <a:rPr lang="en-US" dirty="0">
                <a:solidFill>
                  <a:schemeClr val="accent2"/>
                </a:solidFill>
              </a:rPr>
              <a:t>::</a:t>
            </a:r>
            <a:r>
              <a:rPr lang="en-US" dirty="0" err="1">
                <a:solidFill>
                  <a:schemeClr val="accent2"/>
                </a:solidFill>
              </a:rPr>
              <a:t>num_rows</a:t>
            </a:r>
            <a:r>
              <a:rPr lang="en-US" dirty="0"/>
              <a:t>()</a:t>
            </a:r>
          </a:p>
          <a:p>
            <a:pPr lvl="1"/>
            <a:r>
              <a:rPr lang="en-US" dirty="0" err="1">
                <a:solidFill>
                  <a:schemeClr val="accent2"/>
                </a:solidFill>
              </a:rPr>
              <a:t>mysqli_result</a:t>
            </a:r>
            <a:r>
              <a:rPr lang="en-US" dirty="0">
                <a:solidFill>
                  <a:schemeClr val="accent2"/>
                </a:solidFill>
              </a:rPr>
              <a:t>::</a:t>
            </a:r>
            <a:r>
              <a:rPr lang="en-US" dirty="0" err="1">
                <a:solidFill>
                  <a:schemeClr val="accent2"/>
                </a:solidFill>
              </a:rPr>
              <a:t>free_result</a:t>
            </a:r>
            <a:r>
              <a:rPr lang="en-US" dirty="0"/>
              <a:t>()</a:t>
            </a:r>
          </a:p>
          <a:p>
            <a:endParaRPr lang="en-US" dirty="0"/>
          </a:p>
        </p:txBody>
      </p:sp>
      <p:sp>
        <p:nvSpPr>
          <p:cNvPr id="4" name="Slide Number Placeholder 3">
            <a:extLst>
              <a:ext uri="{FF2B5EF4-FFF2-40B4-BE49-F238E27FC236}">
                <a16:creationId xmlns:a16="http://schemas.microsoft.com/office/drawing/2014/main" id="{6F7971F0-3D4D-B126-7866-CEE32070BA32}"/>
              </a:ext>
            </a:extLst>
          </p:cNvPr>
          <p:cNvSpPr>
            <a:spLocks noGrp="1"/>
          </p:cNvSpPr>
          <p:nvPr>
            <p:ph type="sldNum" sz="quarter" idx="12"/>
          </p:nvPr>
        </p:nvSpPr>
        <p:spPr/>
        <p:txBody>
          <a:bodyPr/>
          <a:lstStyle/>
          <a:p>
            <a:fld id="{452BA717-4DED-4A38-BDE4-30D0F0A142DB}" type="slidenum">
              <a:rPr lang="cs-CZ" smtClean="0"/>
              <a:pPr/>
              <a:t>25</a:t>
            </a:fld>
            <a:endParaRPr lang="cs-CZ"/>
          </a:p>
        </p:txBody>
      </p:sp>
    </p:spTree>
    <p:extLst>
      <p:ext uri="{BB962C8B-B14F-4D97-AF65-F5344CB8AC3E}">
        <p14:creationId xmlns:p14="http://schemas.microsoft.com/office/powerpoint/2010/main" val="16345850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DACD1-7D5C-F069-7741-0316BFD66AE6}"/>
              </a:ext>
            </a:extLst>
          </p:cNvPr>
          <p:cNvSpPr>
            <a:spLocks noGrp="1"/>
          </p:cNvSpPr>
          <p:nvPr>
            <p:ph type="title"/>
          </p:nvPr>
        </p:nvSpPr>
        <p:spPr/>
        <p:txBody>
          <a:bodyPr>
            <a:normAutofit/>
          </a:bodyPr>
          <a:lstStyle/>
          <a:p>
            <a:r>
              <a:rPr lang="en-US" dirty="0" err="1"/>
              <a:t>MySQLi</a:t>
            </a:r>
            <a:r>
              <a:rPr lang="en-US" dirty="0"/>
              <a:t> prepared statements</a:t>
            </a:r>
          </a:p>
        </p:txBody>
      </p:sp>
      <p:sp>
        <p:nvSpPr>
          <p:cNvPr id="3" name="Content Placeholder 2">
            <a:extLst>
              <a:ext uri="{FF2B5EF4-FFF2-40B4-BE49-F238E27FC236}">
                <a16:creationId xmlns:a16="http://schemas.microsoft.com/office/drawing/2014/main" id="{2BF03A21-7BB1-344A-ECE4-59C966E86E69}"/>
              </a:ext>
            </a:extLst>
          </p:cNvPr>
          <p:cNvSpPr>
            <a:spLocks noGrp="1"/>
          </p:cNvSpPr>
          <p:nvPr>
            <p:ph idx="1"/>
          </p:nvPr>
        </p:nvSpPr>
        <p:spPr/>
        <p:txBody>
          <a:bodyPr/>
          <a:lstStyle/>
          <a:p>
            <a:pPr marL="0" indent="0">
              <a:buNone/>
            </a:pPr>
            <a:r>
              <a:rPr lang="en-US" dirty="0"/>
              <a:t>Prepare new MySQL statement</a:t>
            </a:r>
          </a:p>
          <a:p>
            <a:pPr marL="0" indent="0">
              <a:buNone/>
            </a:pPr>
            <a:br>
              <a:rPr lang="en-US" dirty="0"/>
            </a:br>
            <a:br>
              <a:rPr lang="en-US" dirty="0"/>
            </a:br>
            <a:endParaRPr lang="en-US" dirty="0"/>
          </a:p>
          <a:p>
            <a:pPr marL="0" indent="0">
              <a:buNone/>
            </a:pPr>
            <a:r>
              <a:rPr lang="en-US" dirty="0"/>
              <a:t>Binding parameters, by positional placeholders</a:t>
            </a:r>
            <a:br>
              <a:rPr lang="en-US" dirty="0"/>
            </a:br>
            <a:br>
              <a:rPr lang="en-US" dirty="0"/>
            </a:br>
            <a:br>
              <a:rPr lang="en-US" dirty="0"/>
            </a:br>
            <a:r>
              <a:rPr lang="en-US" dirty="0"/>
              <a:t>The first argument contains one char per parameter and determined a respective type.</a:t>
            </a:r>
            <a:br>
              <a:rPr lang="en-US" dirty="0"/>
            </a:br>
            <a:br>
              <a:rPr lang="en-US" dirty="0"/>
            </a:br>
            <a:endParaRPr lang="en-US" dirty="0"/>
          </a:p>
          <a:p>
            <a:pPr marL="0" indent="0">
              <a:buNone/>
            </a:pPr>
            <a:r>
              <a:rPr lang="en-US" dirty="0"/>
              <a:t>Execute and get a result object</a:t>
            </a:r>
          </a:p>
          <a:p>
            <a:endParaRPr lang="en-US" dirty="0"/>
          </a:p>
          <a:p>
            <a:endParaRPr lang="en-US" dirty="0"/>
          </a:p>
        </p:txBody>
      </p:sp>
      <p:sp>
        <p:nvSpPr>
          <p:cNvPr id="4" name="Slide Number Placeholder 3">
            <a:extLst>
              <a:ext uri="{FF2B5EF4-FFF2-40B4-BE49-F238E27FC236}">
                <a16:creationId xmlns:a16="http://schemas.microsoft.com/office/drawing/2014/main" id="{28EC1A61-F6BF-93CA-A7F9-6527CAC8ABA5}"/>
              </a:ext>
            </a:extLst>
          </p:cNvPr>
          <p:cNvSpPr>
            <a:spLocks noGrp="1"/>
          </p:cNvSpPr>
          <p:nvPr>
            <p:ph type="sldNum" sz="quarter" idx="12"/>
          </p:nvPr>
        </p:nvSpPr>
        <p:spPr/>
        <p:txBody>
          <a:bodyPr/>
          <a:lstStyle/>
          <a:p>
            <a:fld id="{452BA717-4DED-4A38-BDE4-30D0F0A142DB}" type="slidenum">
              <a:rPr lang="cs-CZ" smtClean="0"/>
              <a:pPr/>
              <a:t>26</a:t>
            </a:fld>
            <a:endParaRPr lang="cs-CZ"/>
          </a:p>
        </p:txBody>
      </p:sp>
      <p:sp>
        <p:nvSpPr>
          <p:cNvPr id="5" name="Rectangle 4">
            <a:extLst>
              <a:ext uri="{FF2B5EF4-FFF2-40B4-BE49-F238E27FC236}">
                <a16:creationId xmlns:a16="http://schemas.microsoft.com/office/drawing/2014/main" id="{4F895AF2-F456-FE5C-50AF-8A594F1E8CD1}"/>
              </a:ext>
            </a:extLst>
          </p:cNvPr>
          <p:cNvSpPr/>
          <p:nvPr/>
        </p:nvSpPr>
        <p:spPr>
          <a:xfrm>
            <a:off x="451178" y="1700808"/>
            <a:ext cx="9505056" cy="648072"/>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tx1"/>
                </a:solidFill>
                <a:latin typeface="Courier New" panose="02070309020205020404" pitchFamily="49" charset="0"/>
                <a:cs typeface="Courier New" panose="02070309020205020404" pitchFamily="49" charset="0"/>
              </a:rPr>
              <a:t>$</a:t>
            </a:r>
            <a:r>
              <a:rPr lang="en-US" b="1" dirty="0" err="1">
                <a:solidFill>
                  <a:schemeClr val="tx1"/>
                </a:solidFill>
                <a:latin typeface="Courier New" panose="02070309020205020404" pitchFamily="49" charset="0"/>
                <a:cs typeface="Courier New" panose="02070309020205020404" pitchFamily="49" charset="0"/>
              </a:rPr>
              <a:t>stmt</a:t>
            </a:r>
            <a:r>
              <a:rPr lang="en-US" b="1" dirty="0">
                <a:solidFill>
                  <a:schemeClr val="tx1"/>
                </a:solidFill>
                <a:latin typeface="Courier New" panose="02070309020205020404" pitchFamily="49" charset="0"/>
                <a:cs typeface="Courier New" panose="02070309020205020404" pitchFamily="49" charset="0"/>
              </a:rPr>
              <a:t> = </a:t>
            </a:r>
            <a:r>
              <a:rPr lang="en-US" b="1" dirty="0" err="1">
                <a:solidFill>
                  <a:schemeClr val="tx1"/>
                </a:solidFill>
                <a:latin typeface="Courier New" panose="02070309020205020404" pitchFamily="49" charset="0"/>
                <a:cs typeface="Courier New" panose="02070309020205020404" pitchFamily="49" charset="0"/>
              </a:rPr>
              <a:t>mysqli</a:t>
            </a:r>
            <a:r>
              <a:rPr lang="en-US" b="1" dirty="0">
                <a:solidFill>
                  <a:schemeClr val="tx1"/>
                </a:solidFill>
                <a:latin typeface="Courier New" panose="02070309020205020404" pitchFamily="49" charset="0"/>
                <a:cs typeface="Courier New" panose="02070309020205020404" pitchFamily="49" charset="0"/>
              </a:rPr>
              <a:t>::</a:t>
            </a:r>
            <a:r>
              <a:rPr lang="en-US" b="1" dirty="0" err="1">
                <a:solidFill>
                  <a:schemeClr val="tx1"/>
                </a:solidFill>
                <a:latin typeface="Courier New" panose="02070309020205020404" pitchFamily="49" charset="0"/>
                <a:cs typeface="Courier New" panose="02070309020205020404" pitchFamily="49" charset="0"/>
              </a:rPr>
              <a:t>stmt_init</a:t>
            </a:r>
            <a:r>
              <a:rPr lang="en-US" b="1" dirty="0">
                <a:solidFill>
                  <a:schemeClr val="tx1"/>
                </a:solidFill>
                <a:latin typeface="Courier New" panose="02070309020205020404" pitchFamily="49" charset="0"/>
                <a:cs typeface="Courier New" panose="02070309020205020404" pitchFamily="49" charset="0"/>
              </a:rPr>
              <a:t>(); </a:t>
            </a:r>
          </a:p>
          <a:p>
            <a:r>
              <a:rPr lang="en-US" b="1" dirty="0" err="1">
                <a:solidFill>
                  <a:schemeClr val="tx1"/>
                </a:solidFill>
                <a:latin typeface="Courier New" panose="02070309020205020404" pitchFamily="49" charset="0"/>
                <a:cs typeface="Courier New" panose="02070309020205020404" pitchFamily="49" charset="0"/>
              </a:rPr>
              <a:t>mysqli_stmt</a:t>
            </a:r>
            <a:r>
              <a:rPr lang="en-US" b="1" dirty="0">
                <a:solidFill>
                  <a:schemeClr val="tx1"/>
                </a:solidFill>
                <a:latin typeface="Courier New" panose="02070309020205020404" pitchFamily="49" charset="0"/>
                <a:cs typeface="Courier New" panose="02070309020205020404" pitchFamily="49" charset="0"/>
              </a:rPr>
              <a:t>::prepare('SELECT ...');</a:t>
            </a:r>
          </a:p>
        </p:txBody>
      </p:sp>
      <p:sp>
        <p:nvSpPr>
          <p:cNvPr id="6" name="Rectangle 5">
            <a:extLst>
              <a:ext uri="{FF2B5EF4-FFF2-40B4-BE49-F238E27FC236}">
                <a16:creationId xmlns:a16="http://schemas.microsoft.com/office/drawing/2014/main" id="{51BE50F7-50DF-B688-F3DF-2AFD3493E3E4}"/>
              </a:ext>
            </a:extLst>
          </p:cNvPr>
          <p:cNvSpPr/>
          <p:nvPr/>
        </p:nvSpPr>
        <p:spPr>
          <a:xfrm>
            <a:off x="438662" y="3284984"/>
            <a:ext cx="9505056" cy="360040"/>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err="1">
                <a:solidFill>
                  <a:schemeClr val="tx1"/>
                </a:solidFill>
                <a:latin typeface="Courier New" panose="02070309020205020404" pitchFamily="49" charset="0"/>
                <a:cs typeface="Courier New" panose="02070309020205020404" pitchFamily="49" charset="0"/>
              </a:rPr>
              <a:t>mysqli_stmt</a:t>
            </a:r>
            <a:r>
              <a:rPr lang="en-US" b="1" dirty="0">
                <a:solidFill>
                  <a:schemeClr val="tx1"/>
                </a:solidFill>
                <a:latin typeface="Courier New" panose="02070309020205020404" pitchFamily="49" charset="0"/>
                <a:cs typeface="Courier New" panose="02070309020205020404" pitchFamily="49" charset="0"/>
              </a:rPr>
              <a:t>::</a:t>
            </a:r>
            <a:r>
              <a:rPr lang="en-US" b="1" dirty="0" err="1">
                <a:solidFill>
                  <a:schemeClr val="tx1"/>
                </a:solidFill>
                <a:latin typeface="Courier New" panose="02070309020205020404" pitchFamily="49" charset="0"/>
                <a:cs typeface="Courier New" panose="02070309020205020404" pitchFamily="49" charset="0"/>
              </a:rPr>
              <a:t>bind_param</a:t>
            </a:r>
            <a:r>
              <a:rPr lang="en-US" b="1" dirty="0">
                <a:solidFill>
                  <a:schemeClr val="tx1"/>
                </a:solidFill>
                <a:latin typeface="Courier New" panose="02070309020205020404" pitchFamily="49" charset="0"/>
                <a:cs typeface="Courier New" panose="02070309020205020404" pitchFamily="49" charset="0"/>
              </a:rPr>
              <a:t>($types, $var1, …);</a:t>
            </a:r>
          </a:p>
        </p:txBody>
      </p:sp>
      <p:sp>
        <p:nvSpPr>
          <p:cNvPr id="7" name="Rectangle 6">
            <a:extLst>
              <a:ext uri="{FF2B5EF4-FFF2-40B4-BE49-F238E27FC236}">
                <a16:creationId xmlns:a16="http://schemas.microsoft.com/office/drawing/2014/main" id="{5EE179D1-FFCE-5FE2-21C4-24797D0C29C2}"/>
              </a:ext>
            </a:extLst>
          </p:cNvPr>
          <p:cNvSpPr/>
          <p:nvPr/>
        </p:nvSpPr>
        <p:spPr>
          <a:xfrm>
            <a:off x="438662" y="5229200"/>
            <a:ext cx="9505056" cy="648072"/>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err="1">
                <a:solidFill>
                  <a:schemeClr val="tx1"/>
                </a:solidFill>
                <a:latin typeface="Courier New" panose="02070309020205020404" pitchFamily="49" charset="0"/>
                <a:cs typeface="Courier New" panose="02070309020205020404" pitchFamily="49" charset="0"/>
              </a:rPr>
              <a:t>mysqli_stmt</a:t>
            </a:r>
            <a:r>
              <a:rPr lang="en-US" b="1" dirty="0">
                <a:solidFill>
                  <a:schemeClr val="tx1"/>
                </a:solidFill>
                <a:latin typeface="Courier New" panose="02070309020205020404" pitchFamily="49" charset="0"/>
                <a:cs typeface="Courier New" panose="02070309020205020404" pitchFamily="49" charset="0"/>
              </a:rPr>
              <a:t>::execute();</a:t>
            </a:r>
          </a:p>
          <a:p>
            <a:r>
              <a:rPr lang="en-US" b="1" dirty="0">
                <a:solidFill>
                  <a:schemeClr val="tx1"/>
                </a:solidFill>
                <a:latin typeface="Courier New" panose="02070309020205020404" pitchFamily="49" charset="0"/>
                <a:cs typeface="Courier New" panose="02070309020205020404" pitchFamily="49" charset="0"/>
              </a:rPr>
              <a:t>$res = </a:t>
            </a:r>
            <a:r>
              <a:rPr lang="en-US" b="1" dirty="0" err="1">
                <a:solidFill>
                  <a:schemeClr val="tx1"/>
                </a:solidFill>
                <a:latin typeface="Courier New" panose="02070309020205020404" pitchFamily="49" charset="0"/>
                <a:cs typeface="Courier New" panose="02070309020205020404" pitchFamily="49" charset="0"/>
              </a:rPr>
              <a:t>mysqli_stmt</a:t>
            </a:r>
            <a:r>
              <a:rPr lang="en-US" b="1" dirty="0">
                <a:solidFill>
                  <a:schemeClr val="tx1"/>
                </a:solidFill>
                <a:latin typeface="Courier New" panose="02070309020205020404" pitchFamily="49" charset="0"/>
                <a:cs typeface="Courier New" panose="02070309020205020404" pitchFamily="49" charset="0"/>
              </a:rPr>
              <a:t>::</a:t>
            </a:r>
            <a:r>
              <a:rPr lang="en-US" b="1" dirty="0" err="1">
                <a:solidFill>
                  <a:schemeClr val="tx1"/>
                </a:solidFill>
                <a:latin typeface="Courier New" panose="02070309020205020404" pitchFamily="49" charset="0"/>
                <a:cs typeface="Courier New" panose="02070309020205020404" pitchFamily="49" charset="0"/>
              </a:rPr>
              <a:t>get_result</a:t>
            </a:r>
            <a:r>
              <a:rPr lang="en-US" b="1" dirty="0">
                <a:solidFill>
                  <a:schemeClr val="tx1"/>
                </a:solidFill>
                <a:latin typeface="Courier New" panose="02070309020205020404" pitchFamily="49" charset="0"/>
                <a:cs typeface="Courier New" panose="02070309020205020404" pitchFamily="49" charset="0"/>
              </a:rPr>
              <a:t>();</a:t>
            </a:r>
          </a:p>
        </p:txBody>
      </p:sp>
      <p:sp>
        <p:nvSpPr>
          <p:cNvPr id="8" name="Zaoblený obdélníkový popisek 7">
            <a:extLst>
              <a:ext uri="{FF2B5EF4-FFF2-40B4-BE49-F238E27FC236}">
                <a16:creationId xmlns:a16="http://schemas.microsoft.com/office/drawing/2014/main" id="{35A4F42C-A269-6BA7-55B8-AB95EE319833}"/>
              </a:ext>
            </a:extLst>
          </p:cNvPr>
          <p:cNvSpPr/>
          <p:nvPr/>
        </p:nvSpPr>
        <p:spPr>
          <a:xfrm>
            <a:off x="4871864" y="1213453"/>
            <a:ext cx="4264084" cy="401461"/>
          </a:xfrm>
          <a:prstGeom prst="wedgeRoundRectCallout">
            <a:avLst>
              <a:gd name="adj1" fmla="val -54020"/>
              <a:gd name="adj2" fmla="val 130156"/>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cs typeface="Courier New" pitchFamily="49" charset="0"/>
              </a:rPr>
              <a:t>Placeholders </a:t>
            </a:r>
            <a:r>
              <a:rPr lang="en-US" sz="1600" b="1" dirty="0">
                <a:latin typeface="Courier New" panose="02070309020205020404" pitchFamily="49" charset="0"/>
                <a:cs typeface="Courier New" panose="02070309020205020404" pitchFamily="49" charset="0"/>
              </a:rPr>
              <a:t>?</a:t>
            </a:r>
            <a:r>
              <a:rPr lang="en-US" sz="1600" dirty="0">
                <a:cs typeface="Courier New" pitchFamily="49" charset="0"/>
              </a:rPr>
              <a:t> can be used for bound variables</a:t>
            </a:r>
            <a:endParaRPr lang="cs-CZ" sz="1600" dirty="0">
              <a:cs typeface="Courier New" pitchFamily="49" charset="0"/>
            </a:endParaRPr>
          </a:p>
        </p:txBody>
      </p:sp>
    </p:spTree>
    <p:extLst>
      <p:ext uri="{BB962C8B-B14F-4D97-AF65-F5344CB8AC3E}">
        <p14:creationId xmlns:p14="http://schemas.microsoft.com/office/powerpoint/2010/main" val="27505923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807B4-A64C-2B99-1ACC-2361DF7EBFC0}"/>
              </a:ext>
            </a:extLst>
          </p:cNvPr>
          <p:cNvSpPr>
            <a:spLocks noGrp="1"/>
          </p:cNvSpPr>
          <p:nvPr>
            <p:ph type="title"/>
          </p:nvPr>
        </p:nvSpPr>
        <p:spPr/>
        <p:txBody>
          <a:bodyPr/>
          <a:lstStyle/>
          <a:p>
            <a:r>
              <a:rPr lang="en-US" dirty="0" err="1"/>
              <a:t>MySQLi</a:t>
            </a:r>
            <a:r>
              <a:rPr lang="en-US" dirty="0"/>
              <a:t> example</a:t>
            </a:r>
            <a:endParaRPr lang="cs-CZ" dirty="0"/>
          </a:p>
        </p:txBody>
      </p:sp>
      <p:sp>
        <p:nvSpPr>
          <p:cNvPr id="3" name="Slide Number Placeholder 2">
            <a:extLst>
              <a:ext uri="{FF2B5EF4-FFF2-40B4-BE49-F238E27FC236}">
                <a16:creationId xmlns:a16="http://schemas.microsoft.com/office/drawing/2014/main" id="{3CAD63D8-B690-BBB1-79DA-332DF7C01CA1}"/>
              </a:ext>
            </a:extLst>
          </p:cNvPr>
          <p:cNvSpPr>
            <a:spLocks noGrp="1"/>
          </p:cNvSpPr>
          <p:nvPr>
            <p:ph type="sldNum" sz="quarter" idx="12"/>
          </p:nvPr>
        </p:nvSpPr>
        <p:spPr/>
        <p:txBody>
          <a:bodyPr/>
          <a:lstStyle/>
          <a:p>
            <a:fld id="{651B8B48-CD68-422A-981A-F7D1D2E08DD1}" type="slidenum">
              <a:rPr lang="en-US" smtClean="0"/>
              <a:t>27</a:t>
            </a:fld>
            <a:endParaRPr lang="en-US"/>
          </a:p>
        </p:txBody>
      </p:sp>
      <p:sp>
        <p:nvSpPr>
          <p:cNvPr id="4" name="Rectangle 3">
            <a:extLst>
              <a:ext uri="{FF2B5EF4-FFF2-40B4-BE49-F238E27FC236}">
                <a16:creationId xmlns:a16="http://schemas.microsoft.com/office/drawing/2014/main" id="{4AF91405-D623-7354-36FA-670ADB1528EE}"/>
              </a:ext>
            </a:extLst>
          </p:cNvPr>
          <p:cNvSpPr/>
          <p:nvPr/>
        </p:nvSpPr>
        <p:spPr>
          <a:xfrm>
            <a:off x="360000" y="1340768"/>
            <a:ext cx="11448000" cy="4896544"/>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tx1"/>
                </a:solidFill>
                <a:latin typeface="Courier New" panose="02070309020205020404" pitchFamily="49" charset="0"/>
                <a:cs typeface="Courier New" panose="02070309020205020404" pitchFamily="49" charset="0"/>
              </a:rPr>
              <a:t>$</a:t>
            </a:r>
            <a:r>
              <a:rPr lang="en-US" b="1" dirty="0" err="1">
                <a:solidFill>
                  <a:schemeClr val="tx1"/>
                </a:solidFill>
                <a:latin typeface="Courier New" panose="02070309020205020404" pitchFamily="49" charset="0"/>
                <a:cs typeface="Courier New" panose="02070309020205020404" pitchFamily="49" charset="0"/>
              </a:rPr>
              <a:t>mysqli</a:t>
            </a:r>
            <a:r>
              <a:rPr lang="en-US" b="1" dirty="0">
                <a:solidFill>
                  <a:schemeClr val="tx1"/>
                </a:solidFill>
                <a:latin typeface="Courier New" panose="02070309020205020404" pitchFamily="49" charset="0"/>
                <a:cs typeface="Courier New" panose="02070309020205020404" pitchFamily="49" charset="0"/>
              </a:rPr>
              <a:t> = </a:t>
            </a:r>
            <a:r>
              <a:rPr lang="en-US" b="1" dirty="0" err="1">
                <a:solidFill>
                  <a:schemeClr val="tx1"/>
                </a:solidFill>
                <a:latin typeface="Courier New" panose="02070309020205020404" pitchFamily="49" charset="0"/>
                <a:cs typeface="Courier New" panose="02070309020205020404" pitchFamily="49" charset="0"/>
              </a:rPr>
              <a:t>mysqli_connect</a:t>
            </a:r>
            <a:r>
              <a:rPr lang="en-US" b="1" dirty="0">
                <a:solidFill>
                  <a:schemeClr val="tx1"/>
                </a:solidFill>
                <a:latin typeface="Courier New" panose="02070309020205020404" pitchFamily="49" charset="0"/>
                <a:cs typeface="Courier New" panose="02070309020205020404" pitchFamily="49" charset="0"/>
              </a:rPr>
              <a:t>('localhost', 'admin', '1234', 'students');</a:t>
            </a:r>
          </a:p>
          <a:p>
            <a:r>
              <a:rPr lang="en-US" b="1" dirty="0">
                <a:solidFill>
                  <a:schemeClr val="accent1"/>
                </a:solidFill>
                <a:latin typeface="Courier New" panose="02070309020205020404" pitchFamily="49" charset="0"/>
                <a:cs typeface="Courier New" panose="02070309020205020404" pitchFamily="49" charset="0"/>
              </a:rPr>
              <a:t>if</a:t>
            </a:r>
            <a:r>
              <a:rPr lang="en-US" b="1" dirty="0">
                <a:solidFill>
                  <a:schemeClr val="tx1"/>
                </a:solidFill>
                <a:latin typeface="Courier New" panose="02070309020205020404" pitchFamily="49" charset="0"/>
                <a:cs typeface="Courier New" panose="02070309020205020404" pitchFamily="49" charset="0"/>
              </a:rPr>
              <a:t> (!$</a:t>
            </a:r>
            <a:r>
              <a:rPr lang="en-US" b="1" dirty="0" err="1">
                <a:solidFill>
                  <a:schemeClr val="tx1"/>
                </a:solidFill>
                <a:latin typeface="Courier New" panose="02070309020205020404" pitchFamily="49" charset="0"/>
                <a:cs typeface="Courier New" panose="02070309020205020404" pitchFamily="49" charset="0"/>
              </a:rPr>
              <a:t>mysqli</a:t>
            </a:r>
            <a:r>
              <a:rPr lang="en-US" b="1" dirty="0">
                <a:solidFill>
                  <a:schemeClr val="tx1"/>
                </a:solidFill>
                <a:latin typeface="Courier New" panose="02070309020205020404" pitchFamily="49" charset="0"/>
                <a:cs typeface="Courier New" panose="02070309020205020404" pitchFamily="49" charset="0"/>
              </a:rPr>
              <a:t>) ... </a:t>
            </a:r>
            <a:r>
              <a:rPr lang="en-US" b="1" dirty="0">
                <a:solidFill>
                  <a:schemeClr val="accent6"/>
                </a:solidFill>
                <a:latin typeface="Courier New" panose="02070309020205020404" pitchFamily="49" charset="0"/>
                <a:cs typeface="Courier New" panose="02070309020205020404" pitchFamily="49" charset="0"/>
              </a:rPr>
              <a:t>// handle connection failure</a:t>
            </a:r>
          </a:p>
          <a:p>
            <a:r>
              <a:rPr lang="en-US" b="1" dirty="0">
                <a:solidFill>
                  <a:schemeClr val="tx1"/>
                </a:solidFill>
                <a:latin typeface="Courier New" panose="02070309020205020404" pitchFamily="49" charset="0"/>
                <a:cs typeface="Courier New" panose="02070309020205020404" pitchFamily="49" charset="0"/>
              </a:rPr>
              <a:t>$</a:t>
            </a:r>
            <a:r>
              <a:rPr lang="en-US" b="1" dirty="0" err="1">
                <a:solidFill>
                  <a:schemeClr val="tx1"/>
                </a:solidFill>
                <a:latin typeface="Courier New" panose="02070309020205020404" pitchFamily="49" charset="0"/>
                <a:cs typeface="Courier New" panose="02070309020205020404" pitchFamily="49" charset="0"/>
              </a:rPr>
              <a:t>mysqli</a:t>
            </a:r>
            <a:r>
              <a:rPr lang="en-US" b="1" dirty="0">
                <a:solidFill>
                  <a:schemeClr val="tx1"/>
                </a:solidFill>
                <a:latin typeface="Courier New" panose="02070309020205020404" pitchFamily="49" charset="0"/>
                <a:cs typeface="Courier New" panose="02070309020205020404" pitchFamily="49" charset="0"/>
              </a:rPr>
              <a:t>-&gt;</a:t>
            </a:r>
            <a:r>
              <a:rPr lang="en-US" b="1" dirty="0" err="1">
                <a:solidFill>
                  <a:schemeClr val="tx1"/>
                </a:solidFill>
                <a:latin typeface="Courier New" panose="02070309020205020404" pitchFamily="49" charset="0"/>
                <a:cs typeface="Courier New" panose="02070309020205020404" pitchFamily="49" charset="0"/>
              </a:rPr>
              <a:t>set_charset</a:t>
            </a:r>
            <a:r>
              <a:rPr lang="en-US" b="1" dirty="0">
                <a:solidFill>
                  <a:schemeClr val="tx1"/>
                </a:solidFill>
                <a:latin typeface="Courier New" panose="02070309020205020404" pitchFamily="49" charset="0"/>
                <a:cs typeface="Courier New" panose="02070309020205020404" pitchFamily="49" charset="0"/>
              </a:rPr>
              <a:t>('utf8');</a:t>
            </a:r>
          </a:p>
          <a:p>
            <a:endParaRPr lang="en-US" b="1" dirty="0">
              <a:solidFill>
                <a:schemeClr val="tx1"/>
              </a:solidFill>
              <a:latin typeface="Courier New" panose="02070309020205020404" pitchFamily="49" charset="0"/>
              <a:cs typeface="Courier New" panose="02070309020205020404" pitchFamily="49" charset="0"/>
            </a:endParaRPr>
          </a:p>
          <a:p>
            <a:r>
              <a:rPr lang="en-US" b="1" dirty="0">
                <a:solidFill>
                  <a:schemeClr val="tx1"/>
                </a:solidFill>
                <a:latin typeface="Courier New" panose="02070309020205020404" pitchFamily="49" charset="0"/>
                <a:cs typeface="Courier New" panose="02070309020205020404" pitchFamily="49" charset="0"/>
              </a:rPr>
              <a:t>$</a:t>
            </a:r>
            <a:r>
              <a:rPr lang="en-US" b="1" dirty="0" err="1">
                <a:solidFill>
                  <a:schemeClr val="tx1"/>
                </a:solidFill>
                <a:latin typeface="Courier New" panose="02070309020205020404" pitchFamily="49" charset="0"/>
                <a:cs typeface="Courier New" panose="02070309020205020404" pitchFamily="49" charset="0"/>
              </a:rPr>
              <a:t>stmt</a:t>
            </a:r>
            <a:r>
              <a:rPr lang="en-US" b="1" dirty="0">
                <a:solidFill>
                  <a:schemeClr val="tx1"/>
                </a:solidFill>
                <a:latin typeface="Courier New" panose="02070309020205020404" pitchFamily="49" charset="0"/>
                <a:cs typeface="Courier New" panose="02070309020205020404" pitchFamily="49" charset="0"/>
              </a:rPr>
              <a:t> = </a:t>
            </a:r>
            <a:r>
              <a:rPr lang="en-US" b="1" dirty="0">
                <a:solidFill>
                  <a:schemeClr val="accent1"/>
                </a:solidFill>
                <a:latin typeface="Courier New" panose="02070309020205020404" pitchFamily="49" charset="0"/>
                <a:cs typeface="Courier New" panose="02070309020205020404" pitchFamily="49" charset="0"/>
              </a:rPr>
              <a:t>new</a:t>
            </a:r>
            <a:r>
              <a:rPr lang="en-US" b="1" dirty="0">
                <a:solidFill>
                  <a:schemeClr val="tx1"/>
                </a:solidFill>
                <a:latin typeface="Courier New" panose="02070309020205020404" pitchFamily="49" charset="0"/>
                <a:cs typeface="Courier New" panose="02070309020205020404" pitchFamily="49" charset="0"/>
              </a:rPr>
              <a:t> </a:t>
            </a:r>
            <a:r>
              <a:rPr lang="en-US" b="1" dirty="0" err="1">
                <a:solidFill>
                  <a:schemeClr val="tx1"/>
                </a:solidFill>
                <a:latin typeface="Courier New" panose="02070309020205020404" pitchFamily="49" charset="0"/>
                <a:cs typeface="Courier New" panose="02070309020205020404" pitchFamily="49" charset="0"/>
              </a:rPr>
              <a:t>mysqli_stmt</a:t>
            </a:r>
            <a:r>
              <a:rPr lang="en-US" b="1" dirty="0">
                <a:solidFill>
                  <a:schemeClr val="tx1"/>
                </a:solidFill>
                <a:latin typeface="Courier New" panose="02070309020205020404" pitchFamily="49" charset="0"/>
                <a:cs typeface="Courier New" panose="02070309020205020404" pitchFamily="49" charset="0"/>
              </a:rPr>
              <a:t>($</a:t>
            </a:r>
            <a:r>
              <a:rPr lang="en-US" b="1" dirty="0" err="1">
                <a:solidFill>
                  <a:schemeClr val="tx1"/>
                </a:solidFill>
                <a:latin typeface="Courier New" panose="02070309020205020404" pitchFamily="49" charset="0"/>
                <a:cs typeface="Courier New" panose="02070309020205020404" pitchFamily="49" charset="0"/>
              </a:rPr>
              <a:t>mysqli</a:t>
            </a:r>
            <a:r>
              <a:rPr lang="en-US" b="1" dirty="0">
                <a:solidFill>
                  <a:schemeClr val="tx1"/>
                </a:solidFill>
                <a:latin typeface="Courier New" panose="02070309020205020404" pitchFamily="49" charset="0"/>
                <a:cs typeface="Courier New" panose="02070309020205020404" pitchFamily="49" charset="0"/>
              </a:rPr>
              <a:t>, 'SELECT * FROM lectures WHERE group = ?');</a:t>
            </a:r>
          </a:p>
          <a:p>
            <a:r>
              <a:rPr lang="en-US" b="1" dirty="0">
                <a:solidFill>
                  <a:schemeClr val="tx1"/>
                </a:solidFill>
                <a:latin typeface="Courier New" panose="02070309020205020404" pitchFamily="49" charset="0"/>
                <a:cs typeface="Courier New" panose="02070309020205020404" pitchFamily="49" charset="0"/>
              </a:rPr>
              <a:t>$</a:t>
            </a:r>
            <a:r>
              <a:rPr lang="en-US" b="1" dirty="0" err="1">
                <a:solidFill>
                  <a:schemeClr val="tx1"/>
                </a:solidFill>
                <a:latin typeface="Courier New" panose="02070309020205020404" pitchFamily="49" charset="0"/>
                <a:cs typeface="Courier New" panose="02070309020205020404" pitchFamily="49" charset="0"/>
              </a:rPr>
              <a:t>studentGroup</a:t>
            </a:r>
            <a:r>
              <a:rPr lang="en-US" b="1" dirty="0">
                <a:solidFill>
                  <a:schemeClr val="tx1"/>
                </a:solidFill>
                <a:latin typeface="Courier New" panose="02070309020205020404" pitchFamily="49" charset="0"/>
                <a:cs typeface="Courier New" panose="02070309020205020404" pitchFamily="49" charset="0"/>
              </a:rPr>
              <a:t> = '3rdyears';</a:t>
            </a:r>
          </a:p>
          <a:p>
            <a:r>
              <a:rPr lang="en-US" b="1" dirty="0">
                <a:solidFill>
                  <a:schemeClr val="tx1"/>
                </a:solidFill>
                <a:latin typeface="Courier New" panose="02070309020205020404" pitchFamily="49" charset="0"/>
                <a:cs typeface="Courier New" panose="02070309020205020404" pitchFamily="49" charset="0"/>
              </a:rPr>
              <a:t>$</a:t>
            </a:r>
            <a:r>
              <a:rPr lang="en-US" b="1" dirty="0" err="1">
                <a:solidFill>
                  <a:schemeClr val="tx1"/>
                </a:solidFill>
                <a:latin typeface="Courier New" panose="02070309020205020404" pitchFamily="49" charset="0"/>
                <a:cs typeface="Courier New" panose="02070309020205020404" pitchFamily="49" charset="0"/>
              </a:rPr>
              <a:t>stmt</a:t>
            </a:r>
            <a:r>
              <a:rPr lang="en-US" b="1" dirty="0">
                <a:solidFill>
                  <a:schemeClr val="tx1"/>
                </a:solidFill>
                <a:latin typeface="Courier New" panose="02070309020205020404" pitchFamily="49" charset="0"/>
                <a:cs typeface="Courier New" panose="02070309020205020404" pitchFamily="49" charset="0"/>
              </a:rPr>
              <a:t>-&gt;</a:t>
            </a:r>
            <a:r>
              <a:rPr lang="en-US" b="1" dirty="0" err="1">
                <a:solidFill>
                  <a:schemeClr val="tx1"/>
                </a:solidFill>
                <a:latin typeface="Courier New" panose="02070309020205020404" pitchFamily="49" charset="0"/>
                <a:cs typeface="Courier New" panose="02070309020205020404" pitchFamily="49" charset="0"/>
              </a:rPr>
              <a:t>bind_param</a:t>
            </a:r>
            <a:r>
              <a:rPr lang="en-US" b="1" dirty="0">
                <a:solidFill>
                  <a:schemeClr val="tx1"/>
                </a:solidFill>
                <a:latin typeface="Courier New" panose="02070309020205020404" pitchFamily="49" charset="0"/>
                <a:cs typeface="Courier New" panose="02070309020205020404" pitchFamily="49" charset="0"/>
              </a:rPr>
              <a:t>("s", $</a:t>
            </a:r>
            <a:r>
              <a:rPr lang="en-US" b="1" dirty="0" err="1">
                <a:solidFill>
                  <a:schemeClr val="tx1"/>
                </a:solidFill>
                <a:latin typeface="Courier New" panose="02070309020205020404" pitchFamily="49" charset="0"/>
                <a:cs typeface="Courier New" panose="02070309020205020404" pitchFamily="49" charset="0"/>
              </a:rPr>
              <a:t>studentGroup</a:t>
            </a:r>
            <a:r>
              <a:rPr lang="en-US" b="1" dirty="0">
                <a:solidFill>
                  <a:schemeClr val="tx1"/>
                </a:solidFill>
                <a:latin typeface="Courier New" panose="02070309020205020404" pitchFamily="49" charset="0"/>
                <a:cs typeface="Courier New" panose="02070309020205020404" pitchFamily="49" charset="0"/>
              </a:rPr>
              <a:t>);</a:t>
            </a:r>
          </a:p>
          <a:p>
            <a:r>
              <a:rPr lang="en-US" b="1" dirty="0">
                <a:solidFill>
                  <a:schemeClr val="accent6"/>
                </a:solidFill>
                <a:latin typeface="Courier New" panose="02070309020205020404" pitchFamily="49" charset="0"/>
                <a:cs typeface="Courier New" panose="02070309020205020404" pitchFamily="49" charset="0"/>
              </a:rPr>
              <a:t>// Execute the query</a:t>
            </a:r>
          </a:p>
          <a:p>
            <a:r>
              <a:rPr lang="en-US" b="1" dirty="0">
                <a:solidFill>
                  <a:schemeClr val="tx1"/>
                </a:solidFill>
                <a:latin typeface="Courier New" panose="02070309020205020404" pitchFamily="49" charset="0"/>
                <a:cs typeface="Courier New" panose="02070309020205020404" pitchFamily="49" charset="0"/>
              </a:rPr>
              <a:t>$</a:t>
            </a:r>
            <a:r>
              <a:rPr lang="en-US" b="1" dirty="0" err="1">
                <a:solidFill>
                  <a:schemeClr val="tx1"/>
                </a:solidFill>
                <a:latin typeface="Courier New" panose="02070309020205020404" pitchFamily="49" charset="0"/>
                <a:cs typeface="Courier New" panose="02070309020205020404" pitchFamily="49" charset="0"/>
              </a:rPr>
              <a:t>stmt</a:t>
            </a:r>
            <a:r>
              <a:rPr lang="en-US" b="1" dirty="0">
                <a:solidFill>
                  <a:schemeClr val="tx1"/>
                </a:solidFill>
                <a:latin typeface="Courier New" panose="02070309020205020404" pitchFamily="49" charset="0"/>
                <a:cs typeface="Courier New" panose="02070309020205020404" pitchFamily="49" charset="0"/>
              </a:rPr>
              <a:t>-&gt;execute();</a:t>
            </a:r>
          </a:p>
          <a:p>
            <a:r>
              <a:rPr lang="en-US" b="1" dirty="0">
                <a:solidFill>
                  <a:schemeClr val="tx1"/>
                </a:solidFill>
                <a:latin typeface="Courier New" panose="02070309020205020404" pitchFamily="49" charset="0"/>
                <a:cs typeface="Courier New" panose="02070309020205020404" pitchFamily="49" charset="0"/>
              </a:rPr>
              <a:t>$res = $</a:t>
            </a:r>
            <a:r>
              <a:rPr lang="en-US" b="1" dirty="0" err="1">
                <a:solidFill>
                  <a:schemeClr val="tx1"/>
                </a:solidFill>
                <a:latin typeface="Courier New" panose="02070309020205020404" pitchFamily="49" charset="0"/>
                <a:cs typeface="Courier New" panose="02070309020205020404" pitchFamily="49" charset="0"/>
              </a:rPr>
              <a:t>stmt</a:t>
            </a:r>
            <a:r>
              <a:rPr lang="en-US" b="1" dirty="0">
                <a:solidFill>
                  <a:schemeClr val="tx1"/>
                </a:solidFill>
                <a:latin typeface="Courier New" panose="02070309020205020404" pitchFamily="49" charset="0"/>
                <a:cs typeface="Courier New" panose="02070309020205020404" pitchFamily="49" charset="0"/>
              </a:rPr>
              <a:t>-&gt;</a:t>
            </a:r>
            <a:r>
              <a:rPr lang="en-US" b="1" dirty="0" err="1">
                <a:solidFill>
                  <a:schemeClr val="tx1"/>
                </a:solidFill>
                <a:latin typeface="Courier New" panose="02070309020205020404" pitchFamily="49" charset="0"/>
                <a:cs typeface="Courier New" panose="02070309020205020404" pitchFamily="49" charset="0"/>
              </a:rPr>
              <a:t>get_result</a:t>
            </a:r>
            <a:r>
              <a:rPr lang="en-US" b="1" dirty="0">
                <a:solidFill>
                  <a:schemeClr val="tx1"/>
                </a:solidFill>
                <a:latin typeface="Courier New" panose="02070309020205020404" pitchFamily="49" charset="0"/>
                <a:cs typeface="Courier New" panose="02070309020205020404" pitchFamily="49" charset="0"/>
              </a:rPr>
              <a:t>();</a:t>
            </a:r>
          </a:p>
          <a:p>
            <a:r>
              <a:rPr lang="en-US" b="1" dirty="0">
                <a:solidFill>
                  <a:schemeClr val="accent6"/>
                </a:solidFill>
                <a:latin typeface="Courier New" panose="02070309020205020404" pitchFamily="49" charset="0"/>
                <a:cs typeface="Courier New" panose="02070309020205020404" pitchFamily="49" charset="0"/>
              </a:rPr>
              <a:t>// Iterate over the result</a:t>
            </a:r>
          </a:p>
          <a:p>
            <a:r>
              <a:rPr lang="en-US" b="1" dirty="0">
                <a:solidFill>
                  <a:schemeClr val="accent1"/>
                </a:solidFill>
                <a:latin typeface="Courier New" panose="02070309020205020404" pitchFamily="49" charset="0"/>
                <a:cs typeface="Courier New" panose="02070309020205020404" pitchFamily="49" charset="0"/>
              </a:rPr>
              <a:t>while</a:t>
            </a:r>
            <a:r>
              <a:rPr lang="en-US" b="1" dirty="0">
                <a:solidFill>
                  <a:schemeClr val="tx1"/>
                </a:solidFill>
                <a:latin typeface="Courier New" panose="02070309020205020404" pitchFamily="49" charset="0"/>
                <a:cs typeface="Courier New" panose="02070309020205020404" pitchFamily="49" charset="0"/>
              </a:rPr>
              <a:t> (($lecture = $res-&gt;</a:t>
            </a:r>
            <a:r>
              <a:rPr lang="en-US" b="1" dirty="0" err="1">
                <a:solidFill>
                  <a:schemeClr val="tx1"/>
                </a:solidFill>
                <a:latin typeface="Courier New" panose="02070309020205020404" pitchFamily="49" charset="0"/>
                <a:cs typeface="Courier New" panose="02070309020205020404" pitchFamily="49" charset="0"/>
              </a:rPr>
              <a:t>fetch_object</a:t>
            </a:r>
            <a:r>
              <a:rPr lang="en-US" b="1" dirty="0">
                <a:solidFill>
                  <a:schemeClr val="tx1"/>
                </a:solidFill>
                <a:latin typeface="Courier New" panose="02070309020205020404" pitchFamily="49" charset="0"/>
                <a:cs typeface="Courier New" panose="02070309020205020404" pitchFamily="49" charset="0"/>
              </a:rPr>
              <a:t>()) !== null) {</a:t>
            </a:r>
          </a:p>
          <a:p>
            <a:r>
              <a:rPr lang="en-US" b="1" dirty="0">
                <a:solidFill>
                  <a:schemeClr val="tx1"/>
                </a:solidFill>
                <a:latin typeface="Courier New" panose="02070309020205020404" pitchFamily="49" charset="0"/>
                <a:cs typeface="Courier New" panose="02070309020205020404" pitchFamily="49" charset="0"/>
              </a:rPr>
              <a:t>    print("$lecture-&gt;id: $lecture-&gt;name");</a:t>
            </a:r>
          </a:p>
          <a:p>
            <a:r>
              <a:rPr lang="en-US" b="1" dirty="0">
                <a:solidFill>
                  <a:schemeClr val="tx1"/>
                </a:solidFill>
                <a:latin typeface="Courier New" panose="02070309020205020404" pitchFamily="49" charset="0"/>
                <a:cs typeface="Courier New" panose="02070309020205020404" pitchFamily="49" charset="0"/>
              </a:rPr>
              <a:t>}</a:t>
            </a:r>
          </a:p>
          <a:p>
            <a:endParaRPr lang="en-US" b="1" dirty="0">
              <a:solidFill>
                <a:schemeClr val="tx1"/>
              </a:solidFill>
              <a:latin typeface="Courier New" panose="02070309020205020404" pitchFamily="49" charset="0"/>
              <a:cs typeface="Courier New" panose="02070309020205020404" pitchFamily="49" charset="0"/>
            </a:endParaRPr>
          </a:p>
          <a:p>
            <a:r>
              <a:rPr lang="en-US" b="1" dirty="0">
                <a:solidFill>
                  <a:schemeClr val="accent6"/>
                </a:solidFill>
                <a:latin typeface="Courier New" panose="02070309020205020404" pitchFamily="49" charset="0"/>
                <a:cs typeface="Courier New" panose="02070309020205020404" pitchFamily="49" charset="0"/>
              </a:rPr>
              <a:t>// Close connection so others can use it.</a:t>
            </a:r>
          </a:p>
          <a:p>
            <a:r>
              <a:rPr lang="en-US" b="1" dirty="0">
                <a:solidFill>
                  <a:schemeClr val="tx1"/>
                </a:solidFill>
                <a:latin typeface="Courier New" panose="02070309020205020404" pitchFamily="49" charset="0"/>
                <a:cs typeface="Courier New" panose="02070309020205020404" pitchFamily="49" charset="0"/>
              </a:rPr>
              <a:t>$</a:t>
            </a:r>
            <a:r>
              <a:rPr lang="en-US" b="1" dirty="0" err="1">
                <a:solidFill>
                  <a:schemeClr val="tx1"/>
                </a:solidFill>
                <a:latin typeface="Courier New" panose="02070309020205020404" pitchFamily="49" charset="0"/>
                <a:cs typeface="Courier New" panose="02070309020205020404" pitchFamily="49" charset="0"/>
              </a:rPr>
              <a:t>mysqli</a:t>
            </a:r>
            <a:r>
              <a:rPr lang="en-US" b="1" dirty="0">
                <a:solidFill>
                  <a:schemeClr val="tx1"/>
                </a:solidFill>
                <a:latin typeface="Courier New" panose="02070309020205020404" pitchFamily="49" charset="0"/>
                <a:cs typeface="Courier New" panose="02070309020205020404" pitchFamily="49" charset="0"/>
              </a:rPr>
              <a:t>-&gt;close();</a:t>
            </a:r>
          </a:p>
          <a:p>
            <a:endParaRPr lang="en-US" b="1" dirty="0">
              <a:solidFill>
                <a:schemeClr val="tx1"/>
              </a:solidFill>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8515A816-DBE1-8B80-ED0B-94D26D2E1722}"/>
              </a:ext>
            </a:extLst>
          </p:cNvPr>
          <p:cNvSpPr txBox="1"/>
          <p:nvPr/>
        </p:nvSpPr>
        <p:spPr>
          <a:xfrm>
            <a:off x="6456040" y="5711857"/>
            <a:ext cx="5256584" cy="461665"/>
          </a:xfrm>
          <a:prstGeom prst="rect">
            <a:avLst/>
          </a:prstGeom>
          <a:noFill/>
        </p:spPr>
        <p:txBody>
          <a:bodyPr wrap="square">
            <a:spAutoFit/>
          </a:bodyPr>
          <a:lstStyle/>
          <a:p>
            <a:r>
              <a:rPr lang="en-US" sz="2400" b="1" dirty="0">
                <a:solidFill>
                  <a:srgbClr val="FF0000"/>
                </a:solidFill>
              </a:rPr>
              <a:t>How many vulnerabilities can you spot?</a:t>
            </a:r>
          </a:p>
        </p:txBody>
      </p:sp>
    </p:spTree>
    <p:extLst>
      <p:ext uri="{BB962C8B-B14F-4D97-AF65-F5344CB8AC3E}">
        <p14:creationId xmlns:p14="http://schemas.microsoft.com/office/powerpoint/2010/main" val="1738442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227DA1A-3EC3-E381-FB3A-DD4F0EA0FDF6}"/>
              </a:ext>
            </a:extLst>
          </p:cNvPr>
          <p:cNvSpPr>
            <a:spLocks noGrp="1"/>
          </p:cNvSpPr>
          <p:nvPr>
            <p:ph type="body" sz="quarter" idx="13"/>
          </p:nvPr>
        </p:nvSpPr>
        <p:spPr/>
        <p:txBody>
          <a:bodyPr/>
          <a:lstStyle/>
          <a:p>
            <a:r>
              <a:rPr lang="en-US" dirty="0"/>
              <a:t>Front controller</a:t>
            </a:r>
          </a:p>
        </p:txBody>
      </p:sp>
      <p:sp>
        <p:nvSpPr>
          <p:cNvPr id="3" name="Text Placeholder 2">
            <a:extLst>
              <a:ext uri="{FF2B5EF4-FFF2-40B4-BE49-F238E27FC236}">
                <a16:creationId xmlns:a16="http://schemas.microsoft.com/office/drawing/2014/main" id="{19E59095-6190-C78A-A2FC-C70509196763}"/>
              </a:ext>
            </a:extLst>
          </p:cNvPr>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7866416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8D9C8-BFAC-68B6-BEDE-2A9CA89BCC8E}"/>
              </a:ext>
            </a:extLst>
          </p:cNvPr>
          <p:cNvSpPr>
            <a:spLocks noGrp="1"/>
          </p:cNvSpPr>
          <p:nvPr>
            <p:ph type="title"/>
          </p:nvPr>
        </p:nvSpPr>
        <p:spPr/>
        <p:txBody>
          <a:bodyPr/>
          <a:lstStyle/>
          <a:p>
            <a:r>
              <a:rPr lang="en-US" dirty="0"/>
              <a:t>Motivation</a:t>
            </a:r>
            <a:endParaRPr lang="cs-CZ" dirty="0"/>
          </a:p>
        </p:txBody>
      </p:sp>
      <p:sp>
        <p:nvSpPr>
          <p:cNvPr id="3" name="Content Placeholder 2">
            <a:extLst>
              <a:ext uri="{FF2B5EF4-FFF2-40B4-BE49-F238E27FC236}">
                <a16:creationId xmlns:a16="http://schemas.microsoft.com/office/drawing/2014/main" id="{0F02DCB4-5A10-4673-FA74-4C373859EBAA}"/>
              </a:ext>
            </a:extLst>
          </p:cNvPr>
          <p:cNvSpPr>
            <a:spLocks noGrp="1"/>
          </p:cNvSpPr>
          <p:nvPr>
            <p:ph idx="1"/>
          </p:nvPr>
        </p:nvSpPr>
        <p:spPr>
          <a:xfrm>
            <a:off x="335360" y="1268760"/>
            <a:ext cx="11449272" cy="360040"/>
          </a:xfrm>
        </p:spPr>
        <p:txBody>
          <a:bodyPr/>
          <a:lstStyle/>
          <a:p>
            <a:pPr marL="0" indent="0">
              <a:buNone/>
            </a:pPr>
            <a:r>
              <a:rPr lang="en-US" dirty="0"/>
              <a:t>What you need to do in your application?</a:t>
            </a:r>
            <a:endParaRPr lang="cs-CZ" dirty="0"/>
          </a:p>
        </p:txBody>
      </p:sp>
      <p:sp>
        <p:nvSpPr>
          <p:cNvPr id="4" name="Slide Number Placeholder 3">
            <a:extLst>
              <a:ext uri="{FF2B5EF4-FFF2-40B4-BE49-F238E27FC236}">
                <a16:creationId xmlns:a16="http://schemas.microsoft.com/office/drawing/2014/main" id="{96427D7E-1C58-1912-E239-51904D8FD706}"/>
              </a:ext>
            </a:extLst>
          </p:cNvPr>
          <p:cNvSpPr>
            <a:spLocks noGrp="1"/>
          </p:cNvSpPr>
          <p:nvPr>
            <p:ph type="sldNum" sz="quarter" idx="12"/>
          </p:nvPr>
        </p:nvSpPr>
        <p:spPr/>
        <p:txBody>
          <a:bodyPr/>
          <a:lstStyle/>
          <a:p>
            <a:fld id="{452BA717-4DED-4A38-BDE4-30D0F0A142DB}" type="slidenum">
              <a:rPr lang="cs-CZ" smtClean="0"/>
              <a:pPr/>
              <a:t>29</a:t>
            </a:fld>
            <a:endParaRPr lang="cs-CZ"/>
          </a:p>
        </p:txBody>
      </p:sp>
      <p:sp>
        <p:nvSpPr>
          <p:cNvPr id="5" name="Zaoblený obdélník 6">
            <a:extLst>
              <a:ext uri="{FF2B5EF4-FFF2-40B4-BE49-F238E27FC236}">
                <a16:creationId xmlns:a16="http://schemas.microsoft.com/office/drawing/2014/main" id="{802AE13A-64A5-25C9-DE2B-65637176DE3A}"/>
              </a:ext>
            </a:extLst>
          </p:cNvPr>
          <p:cNvSpPr/>
          <p:nvPr/>
        </p:nvSpPr>
        <p:spPr>
          <a:xfrm>
            <a:off x="1648986" y="2207981"/>
            <a:ext cx="2304256" cy="50405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600" b="1" dirty="0" err="1">
                <a:latin typeface="Courier New" panose="02070309020205020404" pitchFamily="49" charset="0"/>
                <a:cs typeface="Courier New" panose="02070309020205020404" pitchFamily="49" charset="0"/>
              </a:rPr>
              <a:t>index.php</a:t>
            </a:r>
            <a:endParaRPr lang="cs-CZ" sz="1600" dirty="0"/>
          </a:p>
        </p:txBody>
      </p:sp>
      <p:sp>
        <p:nvSpPr>
          <p:cNvPr id="6" name="Zaoblený obdélník 6">
            <a:extLst>
              <a:ext uri="{FF2B5EF4-FFF2-40B4-BE49-F238E27FC236}">
                <a16:creationId xmlns:a16="http://schemas.microsoft.com/office/drawing/2014/main" id="{6DB172B1-AA8E-9BF4-64E6-3EE15DBF733F}"/>
              </a:ext>
            </a:extLst>
          </p:cNvPr>
          <p:cNvSpPr/>
          <p:nvPr/>
        </p:nvSpPr>
        <p:spPr>
          <a:xfrm>
            <a:off x="1648986" y="2960948"/>
            <a:ext cx="2304256" cy="50405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600" b="1" dirty="0" err="1">
                <a:latin typeface="Courier New" panose="02070309020205020404" pitchFamily="49" charset="0"/>
                <a:cs typeface="Courier New" panose="02070309020205020404" pitchFamily="49" charset="0"/>
              </a:rPr>
              <a:t>product.php</a:t>
            </a:r>
            <a:endParaRPr lang="cs-CZ" sz="1600" dirty="0"/>
          </a:p>
        </p:txBody>
      </p:sp>
      <p:sp>
        <p:nvSpPr>
          <p:cNvPr id="7" name="Zaoblený obdélník 6">
            <a:extLst>
              <a:ext uri="{FF2B5EF4-FFF2-40B4-BE49-F238E27FC236}">
                <a16:creationId xmlns:a16="http://schemas.microsoft.com/office/drawing/2014/main" id="{DA372E34-976F-CBA0-34A9-8013E1A0539F}"/>
              </a:ext>
            </a:extLst>
          </p:cNvPr>
          <p:cNvSpPr/>
          <p:nvPr/>
        </p:nvSpPr>
        <p:spPr>
          <a:xfrm>
            <a:off x="1648986" y="3681137"/>
            <a:ext cx="2304256" cy="50405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600" b="1" dirty="0" err="1">
                <a:latin typeface="Courier New" panose="02070309020205020404" pitchFamily="49" charset="0"/>
                <a:cs typeface="Courier New" panose="02070309020205020404" pitchFamily="49" charset="0"/>
              </a:rPr>
              <a:t>products.php</a:t>
            </a:r>
            <a:endParaRPr lang="cs-CZ" sz="1600" dirty="0"/>
          </a:p>
        </p:txBody>
      </p:sp>
      <p:sp>
        <p:nvSpPr>
          <p:cNvPr id="8" name="Zaoblený obdélník 6">
            <a:extLst>
              <a:ext uri="{FF2B5EF4-FFF2-40B4-BE49-F238E27FC236}">
                <a16:creationId xmlns:a16="http://schemas.microsoft.com/office/drawing/2014/main" id="{9FA17FC0-42AF-B02C-FE9A-2CC40B11911F}"/>
              </a:ext>
            </a:extLst>
          </p:cNvPr>
          <p:cNvSpPr/>
          <p:nvPr/>
        </p:nvSpPr>
        <p:spPr>
          <a:xfrm>
            <a:off x="1648986" y="4355008"/>
            <a:ext cx="2304256" cy="50405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600" b="1" dirty="0">
                <a:latin typeface="Courier New" panose="02070309020205020404" pitchFamily="49" charset="0"/>
                <a:cs typeface="Courier New" panose="02070309020205020404" pitchFamily="49" charset="0"/>
              </a:rPr>
              <a:t>…</a:t>
            </a:r>
            <a:endParaRPr lang="cs-CZ" sz="1600" dirty="0"/>
          </a:p>
        </p:txBody>
      </p:sp>
      <p:sp>
        <p:nvSpPr>
          <p:cNvPr id="9" name="TextovéPole 22">
            <a:extLst>
              <a:ext uri="{FF2B5EF4-FFF2-40B4-BE49-F238E27FC236}">
                <a16:creationId xmlns:a16="http://schemas.microsoft.com/office/drawing/2014/main" id="{7C78DE77-432D-9B87-A4FF-278D2BAE9A32}"/>
              </a:ext>
            </a:extLst>
          </p:cNvPr>
          <p:cNvSpPr txBox="1"/>
          <p:nvPr/>
        </p:nvSpPr>
        <p:spPr>
          <a:xfrm>
            <a:off x="689771" y="2143058"/>
            <a:ext cx="622285" cy="338554"/>
          </a:xfrm>
          <a:prstGeom prst="rect">
            <a:avLst/>
          </a:prstGeom>
          <a:noFill/>
        </p:spPr>
        <p:txBody>
          <a:bodyPr wrap="none" rtlCol="0">
            <a:spAutoFit/>
          </a:bodyPr>
          <a:lstStyle/>
          <a:p>
            <a:pPr algn="ctr"/>
            <a:r>
              <a:rPr lang="en-US" sz="1600" dirty="0"/>
              <a:t>HTTP</a:t>
            </a:r>
            <a:endParaRPr lang="cs-CZ" sz="1600" dirty="0"/>
          </a:p>
        </p:txBody>
      </p:sp>
      <p:cxnSp>
        <p:nvCxnSpPr>
          <p:cNvPr id="10" name="Straight Connector 9">
            <a:extLst>
              <a:ext uri="{FF2B5EF4-FFF2-40B4-BE49-F238E27FC236}">
                <a16:creationId xmlns:a16="http://schemas.microsoft.com/office/drawing/2014/main" id="{C2B74B1C-30A7-7A7B-113E-2163A7655E49}"/>
              </a:ext>
            </a:extLst>
          </p:cNvPr>
          <p:cNvCxnSpPr>
            <a:cxnSpLocks/>
            <a:endCxn id="5" idx="1"/>
          </p:cNvCxnSpPr>
          <p:nvPr/>
        </p:nvCxnSpPr>
        <p:spPr>
          <a:xfrm flipV="1">
            <a:off x="352842" y="2460009"/>
            <a:ext cx="1296144" cy="13327"/>
          </a:xfrm>
          <a:prstGeom prst="line">
            <a:avLst/>
          </a:prstGeom>
        </p:spPr>
        <p:style>
          <a:lnRef idx="1">
            <a:schemeClr val="dk1"/>
          </a:lnRef>
          <a:fillRef idx="0">
            <a:schemeClr val="dk1"/>
          </a:fillRef>
          <a:effectRef idx="0">
            <a:schemeClr val="dk1"/>
          </a:effectRef>
          <a:fontRef idx="minor">
            <a:schemeClr val="tx1"/>
          </a:fontRef>
        </p:style>
      </p:cxnSp>
      <p:sp>
        <p:nvSpPr>
          <p:cNvPr id="11" name="Rectangle: Rounded Corners 10">
            <a:extLst>
              <a:ext uri="{FF2B5EF4-FFF2-40B4-BE49-F238E27FC236}">
                <a16:creationId xmlns:a16="http://schemas.microsoft.com/office/drawing/2014/main" id="{79509795-42D9-98FE-7251-EBA117BE771F}"/>
              </a:ext>
            </a:extLst>
          </p:cNvPr>
          <p:cNvSpPr/>
          <p:nvPr/>
        </p:nvSpPr>
        <p:spPr>
          <a:xfrm>
            <a:off x="4223792" y="4194700"/>
            <a:ext cx="1944216" cy="504056"/>
          </a:xfrm>
          <a:prstGeom prst="roundRect">
            <a:avLst/>
          </a:prstGeom>
          <a:noFill/>
          <a:ln>
            <a:solidFill>
              <a:schemeClr val="tx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600" dirty="0">
                <a:solidFill>
                  <a:schemeClr val="tx1"/>
                </a:solidFill>
              </a:rPr>
              <a:t>Authentication</a:t>
            </a:r>
          </a:p>
        </p:txBody>
      </p:sp>
      <p:sp>
        <p:nvSpPr>
          <p:cNvPr id="12" name="Rectangle: Rounded Corners 11">
            <a:extLst>
              <a:ext uri="{FF2B5EF4-FFF2-40B4-BE49-F238E27FC236}">
                <a16:creationId xmlns:a16="http://schemas.microsoft.com/office/drawing/2014/main" id="{7CEC7BCD-5853-14A0-D1FF-5546AF4E7381}"/>
              </a:ext>
            </a:extLst>
          </p:cNvPr>
          <p:cNvSpPr/>
          <p:nvPr/>
        </p:nvSpPr>
        <p:spPr>
          <a:xfrm>
            <a:off x="6384032" y="4194700"/>
            <a:ext cx="1944216" cy="504056"/>
          </a:xfrm>
          <a:prstGeom prst="roundRect">
            <a:avLst/>
          </a:prstGeom>
          <a:noFill/>
          <a:ln>
            <a:solidFill>
              <a:schemeClr val="tx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600" dirty="0">
                <a:solidFill>
                  <a:schemeClr val="tx1"/>
                </a:solidFill>
              </a:rPr>
              <a:t>Authorization</a:t>
            </a:r>
          </a:p>
        </p:txBody>
      </p:sp>
      <p:sp>
        <p:nvSpPr>
          <p:cNvPr id="13" name="Rectangle: Rounded Corners 12">
            <a:extLst>
              <a:ext uri="{FF2B5EF4-FFF2-40B4-BE49-F238E27FC236}">
                <a16:creationId xmlns:a16="http://schemas.microsoft.com/office/drawing/2014/main" id="{62934D64-8C7C-0F77-4681-8F2CC1014068}"/>
              </a:ext>
            </a:extLst>
          </p:cNvPr>
          <p:cNvSpPr/>
          <p:nvPr/>
        </p:nvSpPr>
        <p:spPr>
          <a:xfrm>
            <a:off x="4223792" y="4878667"/>
            <a:ext cx="1944216" cy="504056"/>
          </a:xfrm>
          <a:prstGeom prst="roundRect">
            <a:avLst/>
          </a:prstGeom>
          <a:noFill/>
          <a:ln>
            <a:solidFill>
              <a:schemeClr val="tx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600" dirty="0">
                <a:solidFill>
                  <a:schemeClr val="tx1"/>
                </a:solidFill>
              </a:rPr>
              <a:t>Validation</a:t>
            </a:r>
          </a:p>
        </p:txBody>
      </p:sp>
      <p:sp>
        <p:nvSpPr>
          <p:cNvPr id="14" name="Rectangle: Rounded Corners 13">
            <a:extLst>
              <a:ext uri="{FF2B5EF4-FFF2-40B4-BE49-F238E27FC236}">
                <a16:creationId xmlns:a16="http://schemas.microsoft.com/office/drawing/2014/main" id="{D0132477-6AB6-1027-41F3-7F4E802E7CE5}"/>
              </a:ext>
            </a:extLst>
          </p:cNvPr>
          <p:cNvSpPr/>
          <p:nvPr/>
        </p:nvSpPr>
        <p:spPr>
          <a:xfrm>
            <a:off x="5537418" y="2194768"/>
            <a:ext cx="1944216" cy="504056"/>
          </a:xfrm>
          <a:prstGeom prst="roundRect">
            <a:avLst/>
          </a:prstGeom>
          <a:noFill/>
          <a:ln>
            <a:solidFill>
              <a:schemeClr val="tx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600" dirty="0">
                <a:solidFill>
                  <a:schemeClr val="tx1"/>
                </a:solidFill>
              </a:rPr>
              <a:t>Render HTML</a:t>
            </a:r>
          </a:p>
        </p:txBody>
      </p:sp>
      <p:sp>
        <p:nvSpPr>
          <p:cNvPr id="15" name="Rectangle: Rounded Corners 14">
            <a:extLst>
              <a:ext uri="{FF2B5EF4-FFF2-40B4-BE49-F238E27FC236}">
                <a16:creationId xmlns:a16="http://schemas.microsoft.com/office/drawing/2014/main" id="{FCA7CC4B-98FA-166B-8FDE-DECF1885E492}"/>
              </a:ext>
            </a:extLst>
          </p:cNvPr>
          <p:cNvSpPr/>
          <p:nvPr/>
        </p:nvSpPr>
        <p:spPr>
          <a:xfrm>
            <a:off x="4345924" y="3274888"/>
            <a:ext cx="1944216" cy="504056"/>
          </a:xfrm>
          <a:prstGeom prst="roundRect">
            <a:avLst/>
          </a:prstGeom>
          <a:noFill/>
          <a:ln>
            <a:solidFill>
              <a:schemeClr val="tx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600" dirty="0">
                <a:solidFill>
                  <a:schemeClr val="tx1"/>
                </a:solidFill>
              </a:rPr>
              <a:t>Read request</a:t>
            </a:r>
          </a:p>
        </p:txBody>
      </p:sp>
      <p:sp>
        <p:nvSpPr>
          <p:cNvPr id="16" name="Rectangle: Rounded Corners 15">
            <a:extLst>
              <a:ext uri="{FF2B5EF4-FFF2-40B4-BE49-F238E27FC236}">
                <a16:creationId xmlns:a16="http://schemas.microsoft.com/office/drawing/2014/main" id="{EFA9BFB6-31F4-B3FC-2321-3657312EF15C}"/>
              </a:ext>
            </a:extLst>
          </p:cNvPr>
          <p:cNvSpPr/>
          <p:nvPr/>
        </p:nvSpPr>
        <p:spPr>
          <a:xfrm>
            <a:off x="6617538" y="3274888"/>
            <a:ext cx="1944216" cy="504056"/>
          </a:xfrm>
          <a:prstGeom prst="roundRect">
            <a:avLst/>
          </a:prstGeom>
          <a:noFill/>
          <a:ln>
            <a:solidFill>
              <a:schemeClr val="tx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600" dirty="0">
                <a:solidFill>
                  <a:schemeClr val="tx1"/>
                </a:solidFill>
              </a:rPr>
              <a:t>Render response</a:t>
            </a:r>
          </a:p>
        </p:txBody>
      </p:sp>
      <p:sp>
        <p:nvSpPr>
          <p:cNvPr id="17" name="Rectangle: Rounded Corners 16">
            <a:extLst>
              <a:ext uri="{FF2B5EF4-FFF2-40B4-BE49-F238E27FC236}">
                <a16:creationId xmlns:a16="http://schemas.microsoft.com/office/drawing/2014/main" id="{1B0D5D96-0941-7D03-9D2C-7E638B2C09D4}"/>
              </a:ext>
            </a:extLst>
          </p:cNvPr>
          <p:cNvSpPr/>
          <p:nvPr/>
        </p:nvSpPr>
        <p:spPr>
          <a:xfrm>
            <a:off x="6380986" y="4879190"/>
            <a:ext cx="1944216" cy="504056"/>
          </a:xfrm>
          <a:prstGeom prst="roundRect">
            <a:avLst/>
          </a:prstGeom>
          <a:noFill/>
          <a:ln>
            <a:solidFill>
              <a:schemeClr val="tx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600" dirty="0">
                <a:solidFill>
                  <a:schemeClr val="tx1"/>
                </a:solidFill>
              </a:rPr>
              <a:t>Database connection</a:t>
            </a:r>
          </a:p>
        </p:txBody>
      </p:sp>
      <p:sp>
        <p:nvSpPr>
          <p:cNvPr id="18" name="Rectangle: Rounded Corners 17">
            <a:extLst>
              <a:ext uri="{FF2B5EF4-FFF2-40B4-BE49-F238E27FC236}">
                <a16:creationId xmlns:a16="http://schemas.microsoft.com/office/drawing/2014/main" id="{9222313C-6220-9B16-5CEA-4C3A886AA58C}"/>
              </a:ext>
            </a:extLst>
          </p:cNvPr>
          <p:cNvSpPr/>
          <p:nvPr/>
        </p:nvSpPr>
        <p:spPr>
          <a:xfrm>
            <a:off x="4223792" y="5552647"/>
            <a:ext cx="1944216" cy="504056"/>
          </a:xfrm>
          <a:prstGeom prst="roundRect">
            <a:avLst/>
          </a:prstGeom>
          <a:noFill/>
          <a:ln>
            <a:solidFill>
              <a:schemeClr val="tx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600" dirty="0">
                <a:solidFill>
                  <a:schemeClr val="tx1"/>
                </a:solidFill>
              </a:rPr>
              <a:t>Logging</a:t>
            </a:r>
          </a:p>
        </p:txBody>
      </p:sp>
      <p:sp>
        <p:nvSpPr>
          <p:cNvPr id="19" name="Rectangle: Rounded Corners 18">
            <a:extLst>
              <a:ext uri="{FF2B5EF4-FFF2-40B4-BE49-F238E27FC236}">
                <a16:creationId xmlns:a16="http://schemas.microsoft.com/office/drawing/2014/main" id="{6CC07DE1-0EE8-BE6A-8FC5-E523F18D60DA}"/>
              </a:ext>
            </a:extLst>
          </p:cNvPr>
          <p:cNvSpPr/>
          <p:nvPr/>
        </p:nvSpPr>
        <p:spPr>
          <a:xfrm>
            <a:off x="6380986" y="5552647"/>
            <a:ext cx="1944216" cy="504056"/>
          </a:xfrm>
          <a:prstGeom prst="roundRect">
            <a:avLst/>
          </a:prstGeom>
          <a:noFill/>
          <a:ln>
            <a:solidFill>
              <a:schemeClr val="tx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600" dirty="0">
                <a:solidFill>
                  <a:schemeClr val="tx1"/>
                </a:solidFill>
              </a:rPr>
              <a:t>Exception handling</a:t>
            </a:r>
          </a:p>
        </p:txBody>
      </p:sp>
      <p:sp>
        <p:nvSpPr>
          <p:cNvPr id="20" name="Rectangle: Rounded Corners 19">
            <a:extLst>
              <a:ext uri="{FF2B5EF4-FFF2-40B4-BE49-F238E27FC236}">
                <a16:creationId xmlns:a16="http://schemas.microsoft.com/office/drawing/2014/main" id="{8C91197A-7026-394B-3B52-72486B0E835C}"/>
              </a:ext>
            </a:extLst>
          </p:cNvPr>
          <p:cNvSpPr/>
          <p:nvPr/>
        </p:nvSpPr>
        <p:spPr>
          <a:xfrm>
            <a:off x="8544272" y="4194700"/>
            <a:ext cx="1944216" cy="504056"/>
          </a:xfrm>
          <a:prstGeom prst="roundRect">
            <a:avLst/>
          </a:prstGeom>
          <a:noFill/>
          <a:ln>
            <a:solidFill>
              <a:schemeClr val="tx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600" dirty="0">
                <a:solidFill>
                  <a:schemeClr val="tx1"/>
                </a:solidFill>
              </a:rPr>
              <a:t>Sanitization</a:t>
            </a:r>
          </a:p>
        </p:txBody>
      </p:sp>
      <p:sp>
        <p:nvSpPr>
          <p:cNvPr id="21" name="Rectangle: Rounded Corners 20">
            <a:extLst>
              <a:ext uri="{FF2B5EF4-FFF2-40B4-BE49-F238E27FC236}">
                <a16:creationId xmlns:a16="http://schemas.microsoft.com/office/drawing/2014/main" id="{6EF66C4D-0A94-E150-50B7-E742EB8DC90D}"/>
              </a:ext>
            </a:extLst>
          </p:cNvPr>
          <p:cNvSpPr/>
          <p:nvPr/>
        </p:nvSpPr>
        <p:spPr>
          <a:xfrm>
            <a:off x="8544272" y="4878667"/>
            <a:ext cx="1944216" cy="504056"/>
          </a:xfrm>
          <a:prstGeom prst="roundRect">
            <a:avLst/>
          </a:prstGeom>
          <a:noFill/>
          <a:ln>
            <a:solidFill>
              <a:schemeClr val="tx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600" dirty="0">
                <a:solidFill>
                  <a:schemeClr val="tx1"/>
                </a:solidFill>
              </a:rPr>
              <a:t>Invalid request handling</a:t>
            </a:r>
          </a:p>
        </p:txBody>
      </p:sp>
      <p:sp>
        <p:nvSpPr>
          <p:cNvPr id="22" name="Rectangle: Rounded Corners 21">
            <a:extLst>
              <a:ext uri="{FF2B5EF4-FFF2-40B4-BE49-F238E27FC236}">
                <a16:creationId xmlns:a16="http://schemas.microsoft.com/office/drawing/2014/main" id="{570A857F-5283-B9AA-2B90-C313FAF39947}"/>
              </a:ext>
            </a:extLst>
          </p:cNvPr>
          <p:cNvSpPr/>
          <p:nvPr/>
        </p:nvSpPr>
        <p:spPr>
          <a:xfrm>
            <a:off x="8544272" y="5576437"/>
            <a:ext cx="1944216" cy="504056"/>
          </a:xfrm>
          <a:prstGeom prst="roundRect">
            <a:avLst/>
          </a:prstGeom>
          <a:noFill/>
          <a:ln>
            <a:solidFill>
              <a:schemeClr val="tx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600" dirty="0">
                <a:solidFill>
                  <a:schemeClr val="tx1"/>
                </a:solidFill>
              </a:rPr>
              <a:t>Response rendering</a:t>
            </a:r>
          </a:p>
        </p:txBody>
      </p:sp>
      <p:sp>
        <p:nvSpPr>
          <p:cNvPr id="23" name="Rectangle: Rounded Corners 22">
            <a:extLst>
              <a:ext uri="{FF2B5EF4-FFF2-40B4-BE49-F238E27FC236}">
                <a16:creationId xmlns:a16="http://schemas.microsoft.com/office/drawing/2014/main" id="{A546C785-A0E2-1311-89D6-C1B3DB805826}"/>
              </a:ext>
            </a:extLst>
          </p:cNvPr>
          <p:cNvSpPr/>
          <p:nvPr/>
        </p:nvSpPr>
        <p:spPr>
          <a:xfrm>
            <a:off x="10704512" y="4194700"/>
            <a:ext cx="1104122" cy="504056"/>
          </a:xfrm>
          <a:prstGeom prst="roundRect">
            <a:avLst/>
          </a:prstGeom>
          <a:noFill/>
          <a:ln>
            <a:solidFill>
              <a:schemeClr val="tx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600" dirty="0">
                <a:solidFill>
                  <a:schemeClr val="tx1"/>
                </a:solidFill>
              </a:rPr>
              <a:t>…</a:t>
            </a:r>
          </a:p>
        </p:txBody>
      </p:sp>
      <p:sp>
        <p:nvSpPr>
          <p:cNvPr id="24" name="Rectangle: Rounded Corners 23">
            <a:extLst>
              <a:ext uri="{FF2B5EF4-FFF2-40B4-BE49-F238E27FC236}">
                <a16:creationId xmlns:a16="http://schemas.microsoft.com/office/drawing/2014/main" id="{73A881BA-330D-95DF-A436-8A136A6D94D0}"/>
              </a:ext>
            </a:extLst>
          </p:cNvPr>
          <p:cNvSpPr/>
          <p:nvPr/>
        </p:nvSpPr>
        <p:spPr>
          <a:xfrm>
            <a:off x="10729724" y="4878940"/>
            <a:ext cx="1104122" cy="504056"/>
          </a:xfrm>
          <a:prstGeom prst="roundRect">
            <a:avLst/>
          </a:prstGeom>
          <a:noFill/>
          <a:ln>
            <a:solidFill>
              <a:schemeClr val="tx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600" dirty="0">
                <a:solidFill>
                  <a:schemeClr val="tx1"/>
                </a:solidFill>
              </a:rPr>
              <a:t>…</a:t>
            </a:r>
          </a:p>
        </p:txBody>
      </p:sp>
      <p:sp>
        <p:nvSpPr>
          <p:cNvPr id="25" name="Rectangle: Rounded Corners 24">
            <a:extLst>
              <a:ext uri="{FF2B5EF4-FFF2-40B4-BE49-F238E27FC236}">
                <a16:creationId xmlns:a16="http://schemas.microsoft.com/office/drawing/2014/main" id="{3A3BA1B5-97D4-43F6-6AC4-209C7EEB4245}"/>
              </a:ext>
            </a:extLst>
          </p:cNvPr>
          <p:cNvSpPr/>
          <p:nvPr/>
        </p:nvSpPr>
        <p:spPr>
          <a:xfrm>
            <a:off x="10741456" y="5579144"/>
            <a:ext cx="1104122" cy="504056"/>
          </a:xfrm>
          <a:prstGeom prst="roundRect">
            <a:avLst/>
          </a:prstGeom>
          <a:noFill/>
          <a:ln>
            <a:solidFill>
              <a:schemeClr val="tx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600" dirty="0">
                <a:solidFill>
                  <a:schemeClr val="tx1"/>
                </a:solidFill>
              </a:rPr>
              <a:t>…</a:t>
            </a:r>
          </a:p>
        </p:txBody>
      </p:sp>
      <p:pic>
        <p:nvPicPr>
          <p:cNvPr id="26" name="Picture 25">
            <a:extLst>
              <a:ext uri="{FF2B5EF4-FFF2-40B4-BE49-F238E27FC236}">
                <a16:creationId xmlns:a16="http://schemas.microsoft.com/office/drawing/2014/main" id="{B0275A7D-8100-9D89-130D-3A79E77B0380}"/>
              </a:ext>
            </a:extLst>
          </p:cNvPr>
          <p:cNvPicPr>
            <a:picLocks noChangeAspect="1"/>
          </p:cNvPicPr>
          <p:nvPr/>
        </p:nvPicPr>
        <p:blipFill>
          <a:blip r:embed="rId2"/>
          <a:stretch>
            <a:fillRect/>
          </a:stretch>
        </p:blipFill>
        <p:spPr>
          <a:xfrm>
            <a:off x="8889152" y="1339865"/>
            <a:ext cx="2828040" cy="2089135"/>
          </a:xfrm>
          <a:prstGeom prst="rect">
            <a:avLst/>
          </a:prstGeom>
        </p:spPr>
      </p:pic>
      <p:sp>
        <p:nvSpPr>
          <p:cNvPr id="27" name="TextBox 26">
            <a:extLst>
              <a:ext uri="{FF2B5EF4-FFF2-40B4-BE49-F238E27FC236}">
                <a16:creationId xmlns:a16="http://schemas.microsoft.com/office/drawing/2014/main" id="{8D02E707-519F-823D-5A0A-953F06F5B54F}"/>
              </a:ext>
            </a:extLst>
          </p:cNvPr>
          <p:cNvSpPr txBox="1"/>
          <p:nvPr/>
        </p:nvSpPr>
        <p:spPr>
          <a:xfrm>
            <a:off x="8889152" y="3409612"/>
            <a:ext cx="2828040" cy="369332"/>
          </a:xfrm>
          <a:prstGeom prst="rect">
            <a:avLst/>
          </a:prstGeom>
          <a:solidFill>
            <a:schemeClr val="bg1"/>
          </a:solidFill>
        </p:spPr>
        <p:txBody>
          <a:bodyPr wrap="square" rtlCol="0">
            <a:spAutoFit/>
          </a:bodyPr>
          <a:lstStyle/>
          <a:p>
            <a:r>
              <a:rPr lang="en-US" dirty="0"/>
              <a:t>New contributor …</a:t>
            </a:r>
          </a:p>
        </p:txBody>
      </p:sp>
    </p:spTree>
    <p:extLst>
      <p:ext uri="{BB962C8B-B14F-4D97-AF65-F5344CB8AC3E}">
        <p14:creationId xmlns:p14="http://schemas.microsoft.com/office/powerpoint/2010/main" val="2954095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fade">
                                      <p:cBhvr>
                                        <p:cTn id="15" dur="500"/>
                                        <p:tgtEl>
                                          <p:spTgt spid="1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500"/>
                                        <p:tgtEl>
                                          <p:spTgt spid="13"/>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fade">
                                      <p:cBhvr>
                                        <p:cTn id="29" dur="500"/>
                                        <p:tgtEl>
                                          <p:spTgt spid="17"/>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fade">
                                      <p:cBhvr>
                                        <p:cTn id="32" dur="500"/>
                                        <p:tgtEl>
                                          <p:spTgt spid="18"/>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fade">
                                      <p:cBhvr>
                                        <p:cTn id="35" dur="500"/>
                                        <p:tgtEl>
                                          <p:spTgt spid="19"/>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fade">
                                      <p:cBhvr>
                                        <p:cTn id="38" dur="500"/>
                                        <p:tgtEl>
                                          <p:spTgt spid="20"/>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visible"/>
                                      </p:to>
                                    </p:set>
                                    <p:animEffect transition="in" filter="fade">
                                      <p:cBhvr>
                                        <p:cTn id="41" dur="500"/>
                                        <p:tgtEl>
                                          <p:spTgt spid="21"/>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22"/>
                                        </p:tgtEl>
                                        <p:attrNameLst>
                                          <p:attrName>style.visibility</p:attrName>
                                        </p:attrNameLst>
                                      </p:cBhvr>
                                      <p:to>
                                        <p:strVal val="visible"/>
                                      </p:to>
                                    </p:set>
                                    <p:animEffect transition="in" filter="fade">
                                      <p:cBhvr>
                                        <p:cTn id="44" dur="500"/>
                                        <p:tgtEl>
                                          <p:spTgt spid="22"/>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fade">
                                      <p:cBhvr>
                                        <p:cTn id="47" dur="500"/>
                                        <p:tgtEl>
                                          <p:spTgt spid="23"/>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24"/>
                                        </p:tgtEl>
                                        <p:attrNameLst>
                                          <p:attrName>style.visibility</p:attrName>
                                        </p:attrNameLst>
                                      </p:cBhvr>
                                      <p:to>
                                        <p:strVal val="visible"/>
                                      </p:to>
                                    </p:set>
                                    <p:animEffect transition="in" filter="fade">
                                      <p:cBhvr>
                                        <p:cTn id="50" dur="500"/>
                                        <p:tgtEl>
                                          <p:spTgt spid="24"/>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25"/>
                                        </p:tgtEl>
                                        <p:attrNameLst>
                                          <p:attrName>style.visibility</p:attrName>
                                        </p:attrNameLst>
                                      </p:cBhvr>
                                      <p:to>
                                        <p:strVal val="visible"/>
                                      </p:to>
                                    </p:set>
                                    <p:animEffect transition="in" filter="fade">
                                      <p:cBhvr>
                                        <p:cTn id="53" dur="500"/>
                                        <p:tgtEl>
                                          <p:spTgt spid="25"/>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6"/>
                                        </p:tgtEl>
                                        <p:attrNameLst>
                                          <p:attrName>style.visibility</p:attrName>
                                        </p:attrNameLst>
                                      </p:cBhvr>
                                      <p:to>
                                        <p:strVal val="visible"/>
                                      </p:to>
                                    </p:set>
                                    <p:animEffect transition="in" filter="fade">
                                      <p:cBhvr>
                                        <p:cTn id="58" dur="500"/>
                                        <p:tgtEl>
                                          <p:spTgt spid="6"/>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7"/>
                                        </p:tgtEl>
                                        <p:attrNameLst>
                                          <p:attrName>style.visibility</p:attrName>
                                        </p:attrNameLst>
                                      </p:cBhvr>
                                      <p:to>
                                        <p:strVal val="visible"/>
                                      </p:to>
                                    </p:set>
                                    <p:animEffect transition="in" filter="fade">
                                      <p:cBhvr>
                                        <p:cTn id="61" dur="500"/>
                                        <p:tgtEl>
                                          <p:spTgt spid="7"/>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8"/>
                                        </p:tgtEl>
                                        <p:attrNameLst>
                                          <p:attrName>style.visibility</p:attrName>
                                        </p:attrNameLst>
                                      </p:cBhvr>
                                      <p:to>
                                        <p:strVal val="visible"/>
                                      </p:to>
                                    </p:set>
                                    <p:animEffect transition="in" filter="fade">
                                      <p:cBhvr>
                                        <p:cTn id="64" dur="500"/>
                                        <p:tgtEl>
                                          <p:spTgt spid="8"/>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26"/>
                                        </p:tgtEl>
                                        <p:attrNameLst>
                                          <p:attrName>style.visibility</p:attrName>
                                        </p:attrNameLst>
                                      </p:cBhvr>
                                      <p:to>
                                        <p:strVal val="visible"/>
                                      </p:to>
                                    </p:set>
                                    <p:animEffect transition="in" filter="fade">
                                      <p:cBhvr>
                                        <p:cTn id="69" dur="500"/>
                                        <p:tgtEl>
                                          <p:spTgt spid="26"/>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27"/>
                                        </p:tgtEl>
                                        <p:attrNameLst>
                                          <p:attrName>style.visibility</p:attrName>
                                        </p:attrNameLst>
                                      </p:cBhvr>
                                      <p:to>
                                        <p:strVal val="visible"/>
                                      </p:to>
                                    </p:set>
                                    <p:animEffect transition="in" filter="fade">
                                      <p:cBhvr>
                                        <p:cTn id="72"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F822C-DC8C-5C93-6258-05325CE0A8F6}"/>
              </a:ext>
            </a:extLst>
          </p:cNvPr>
          <p:cNvSpPr>
            <a:spLocks noGrp="1"/>
          </p:cNvSpPr>
          <p:nvPr>
            <p:ph type="title"/>
          </p:nvPr>
        </p:nvSpPr>
        <p:spPr/>
        <p:txBody>
          <a:bodyPr/>
          <a:lstStyle/>
          <a:p>
            <a:r>
              <a:rPr lang="en-US" dirty="0"/>
              <a:t>Input verification</a:t>
            </a:r>
            <a:endParaRPr lang="cs-CZ" dirty="0"/>
          </a:p>
        </p:txBody>
      </p:sp>
      <p:sp>
        <p:nvSpPr>
          <p:cNvPr id="3" name="Content Placeholder 2">
            <a:extLst>
              <a:ext uri="{FF2B5EF4-FFF2-40B4-BE49-F238E27FC236}">
                <a16:creationId xmlns:a16="http://schemas.microsoft.com/office/drawing/2014/main" id="{D77F05E9-BDB2-2314-5BB5-1B2665434A3E}"/>
              </a:ext>
            </a:extLst>
          </p:cNvPr>
          <p:cNvSpPr>
            <a:spLocks noGrp="1"/>
          </p:cNvSpPr>
          <p:nvPr>
            <p:ph idx="1"/>
          </p:nvPr>
        </p:nvSpPr>
        <p:spPr/>
        <p:txBody>
          <a:bodyPr/>
          <a:lstStyle/>
          <a:p>
            <a:pPr marL="0" indent="0">
              <a:buNone/>
            </a:pPr>
            <a:r>
              <a:rPr lang="en-US" dirty="0"/>
              <a:t>How?</a:t>
            </a:r>
          </a:p>
          <a:p>
            <a:r>
              <a:rPr lang="en-US" dirty="0"/>
              <a:t>Built-in string functions, regular expressions, …</a:t>
            </a:r>
          </a:p>
          <a:p>
            <a:r>
              <a:rPr lang="en-US" dirty="0"/>
              <a:t>Filter functions</a:t>
            </a:r>
            <a:br>
              <a:rPr lang="en-US" dirty="0"/>
            </a:br>
            <a:r>
              <a:rPr lang="en-US" dirty="0" err="1">
                <a:solidFill>
                  <a:schemeClr val="accent2"/>
                </a:solidFill>
              </a:rPr>
              <a:t>filter_input</a:t>
            </a:r>
            <a:r>
              <a:rPr lang="en-US" dirty="0"/>
              <a:t>(), </a:t>
            </a:r>
            <a:r>
              <a:rPr lang="en-US" dirty="0" err="1">
                <a:solidFill>
                  <a:schemeClr val="accent2"/>
                </a:solidFill>
              </a:rPr>
              <a:t>filter_var</a:t>
            </a:r>
            <a:r>
              <a:rPr lang="en-US" dirty="0"/>
              <a:t>(), …</a:t>
            </a:r>
          </a:p>
          <a:p>
            <a:pPr marL="0" indent="0">
              <a:buNone/>
            </a:pPr>
            <a:endParaRPr lang="en-US" dirty="0"/>
          </a:p>
          <a:p>
            <a:endParaRPr lang="en-US" dirty="0"/>
          </a:p>
          <a:p>
            <a:pPr marL="0" indent="0">
              <a:buNone/>
            </a:pPr>
            <a:br>
              <a:rPr lang="en-US" dirty="0"/>
            </a:br>
            <a:r>
              <a:rPr lang="en-US" dirty="0"/>
              <a:t>Handling invalid inputs</a:t>
            </a:r>
          </a:p>
          <a:p>
            <a:r>
              <a:rPr lang="en-US" dirty="0"/>
              <a:t>Ostrich algorithm</a:t>
            </a:r>
          </a:p>
          <a:p>
            <a:r>
              <a:rPr lang="en-US" dirty="0"/>
              <a:t>Attempt to fix, e.g., select a valid part</a:t>
            </a:r>
          </a:p>
          <a:p>
            <a:r>
              <a:rPr lang="en-US" dirty="0"/>
              <a:t>Produce an error</a:t>
            </a:r>
          </a:p>
          <a:p>
            <a:endParaRPr lang="en-US" dirty="0"/>
          </a:p>
          <a:p>
            <a:endParaRPr lang="en-US" dirty="0"/>
          </a:p>
        </p:txBody>
      </p:sp>
      <p:sp>
        <p:nvSpPr>
          <p:cNvPr id="4" name="Slide Number Placeholder 3">
            <a:extLst>
              <a:ext uri="{FF2B5EF4-FFF2-40B4-BE49-F238E27FC236}">
                <a16:creationId xmlns:a16="http://schemas.microsoft.com/office/drawing/2014/main" id="{F6449608-1F16-3F22-EAB2-09D6EFB8AD2F}"/>
              </a:ext>
            </a:extLst>
          </p:cNvPr>
          <p:cNvSpPr>
            <a:spLocks noGrp="1"/>
          </p:cNvSpPr>
          <p:nvPr>
            <p:ph type="sldNum" sz="quarter" idx="12"/>
          </p:nvPr>
        </p:nvSpPr>
        <p:spPr/>
        <p:txBody>
          <a:bodyPr/>
          <a:lstStyle/>
          <a:p>
            <a:fld id="{452BA717-4DED-4A38-BDE4-30D0F0A142DB}" type="slidenum">
              <a:rPr lang="cs-CZ" smtClean="0"/>
              <a:pPr/>
              <a:t>3</a:t>
            </a:fld>
            <a:endParaRPr lang="cs-CZ"/>
          </a:p>
        </p:txBody>
      </p:sp>
      <p:sp>
        <p:nvSpPr>
          <p:cNvPr id="5" name="Rectangle 4">
            <a:extLst>
              <a:ext uri="{FF2B5EF4-FFF2-40B4-BE49-F238E27FC236}">
                <a16:creationId xmlns:a16="http://schemas.microsoft.com/office/drawing/2014/main" id="{4192672F-2EFA-3F1C-8607-047178411E44}"/>
              </a:ext>
            </a:extLst>
          </p:cNvPr>
          <p:cNvSpPr/>
          <p:nvPr/>
        </p:nvSpPr>
        <p:spPr>
          <a:xfrm>
            <a:off x="335360" y="3185294"/>
            <a:ext cx="9721080" cy="381127"/>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tx1"/>
                </a:solidFill>
                <a:latin typeface="Courier New" panose="02070309020205020404" pitchFamily="49" charset="0"/>
                <a:cs typeface="Courier New" panose="02070309020205020404" pitchFamily="49" charset="0"/>
              </a:rPr>
              <a:t>$foo = </a:t>
            </a:r>
            <a:r>
              <a:rPr lang="en-US" b="1" dirty="0" err="1">
                <a:solidFill>
                  <a:schemeClr val="tx1"/>
                </a:solidFill>
                <a:latin typeface="Courier New" panose="02070309020205020404" pitchFamily="49" charset="0"/>
                <a:cs typeface="Courier New" panose="02070309020205020404" pitchFamily="49" charset="0"/>
              </a:rPr>
              <a:t>filter_input</a:t>
            </a:r>
            <a:r>
              <a:rPr lang="en-US" b="1" dirty="0">
                <a:solidFill>
                  <a:schemeClr val="tx1"/>
                </a:solidFill>
                <a:latin typeface="Courier New" panose="02070309020205020404" pitchFamily="49" charset="0"/>
                <a:cs typeface="Courier New" panose="02070309020205020404" pitchFamily="49" charset="0"/>
              </a:rPr>
              <a:t>(INPUT_GET, 'foo', FILTER_VALIDATE_INT, $options);</a:t>
            </a:r>
          </a:p>
        </p:txBody>
      </p:sp>
      <p:sp>
        <p:nvSpPr>
          <p:cNvPr id="6" name="Zaoblený obdélníkový popisek 7">
            <a:extLst>
              <a:ext uri="{FF2B5EF4-FFF2-40B4-BE49-F238E27FC236}">
                <a16:creationId xmlns:a16="http://schemas.microsoft.com/office/drawing/2014/main" id="{BD6777AB-F967-4123-E476-4D857D5427BB}"/>
              </a:ext>
            </a:extLst>
          </p:cNvPr>
          <p:cNvSpPr/>
          <p:nvPr/>
        </p:nvSpPr>
        <p:spPr>
          <a:xfrm>
            <a:off x="7392144" y="2126261"/>
            <a:ext cx="3528392" cy="618663"/>
          </a:xfrm>
          <a:prstGeom prst="wedgeRoundRectCallout">
            <a:avLst>
              <a:gd name="adj1" fmla="val -114288"/>
              <a:gd name="adj2" fmla="val 98677"/>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cs typeface="Courier New" pitchFamily="49" charset="0"/>
              </a:rPr>
              <a:t>Safely retrieves </a:t>
            </a:r>
            <a:r>
              <a:rPr lang="en-US" sz="1600" b="1" dirty="0">
                <a:latin typeface="Courier New" panose="02070309020205020404" pitchFamily="49" charset="0"/>
                <a:cs typeface="Courier New" panose="02070309020205020404" pitchFamily="49" charset="0"/>
              </a:rPr>
              <a:t>$_GET['foo']</a:t>
            </a:r>
            <a:endParaRPr lang="cs-CZ" sz="1600" b="1" dirty="0">
              <a:latin typeface="Courier New" panose="02070309020205020404" pitchFamily="49" charset="0"/>
              <a:cs typeface="Courier New" panose="02070309020205020404" pitchFamily="49" charset="0"/>
            </a:endParaRPr>
          </a:p>
        </p:txBody>
      </p:sp>
      <p:sp>
        <p:nvSpPr>
          <p:cNvPr id="7" name="Zaoblený obdélníkový popisek 7">
            <a:extLst>
              <a:ext uri="{FF2B5EF4-FFF2-40B4-BE49-F238E27FC236}">
                <a16:creationId xmlns:a16="http://schemas.microsoft.com/office/drawing/2014/main" id="{70B329DB-5C4D-5BA7-A5FF-D07336DFF206}"/>
              </a:ext>
            </a:extLst>
          </p:cNvPr>
          <p:cNvSpPr/>
          <p:nvPr/>
        </p:nvSpPr>
        <p:spPr>
          <a:xfrm>
            <a:off x="8316282" y="4293096"/>
            <a:ext cx="3168352" cy="792088"/>
          </a:xfrm>
          <a:prstGeom prst="wedgeRoundRectCallout">
            <a:avLst>
              <a:gd name="adj1" fmla="val -20213"/>
              <a:gd name="adj2" fmla="val -124985"/>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cs typeface="Courier New" pitchFamily="49" charset="0"/>
              </a:rPr>
              <a:t>Additional options based on input type (default, range…)</a:t>
            </a:r>
            <a:endParaRPr lang="cs-CZ" sz="1600" b="1" dirty="0">
              <a:latin typeface="Courier New" panose="02070309020205020404" pitchFamily="49" charset="0"/>
              <a:cs typeface="Courier New" panose="02070309020205020404" pitchFamily="49" charset="0"/>
            </a:endParaRPr>
          </a:p>
        </p:txBody>
      </p:sp>
      <p:sp>
        <p:nvSpPr>
          <p:cNvPr id="8" name="Zaoblený obdélníkový popisek 7">
            <a:extLst>
              <a:ext uri="{FF2B5EF4-FFF2-40B4-BE49-F238E27FC236}">
                <a16:creationId xmlns:a16="http://schemas.microsoft.com/office/drawing/2014/main" id="{37D2FDFA-C3CB-9A48-A29F-BF198380F23C}"/>
              </a:ext>
            </a:extLst>
          </p:cNvPr>
          <p:cNvSpPr/>
          <p:nvPr/>
        </p:nvSpPr>
        <p:spPr>
          <a:xfrm>
            <a:off x="5208838" y="4293096"/>
            <a:ext cx="2904252" cy="792088"/>
          </a:xfrm>
          <a:prstGeom prst="wedgeRoundRectCallout">
            <a:avLst>
              <a:gd name="adj1" fmla="val -10473"/>
              <a:gd name="adj2" fmla="val -123542"/>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cs typeface="Courier New" pitchFamily="49" charset="0"/>
              </a:rPr>
              <a:t>FILTER_VALIDATE_BOOLEAN</a:t>
            </a:r>
          </a:p>
          <a:p>
            <a:pPr algn="ctr"/>
            <a:r>
              <a:rPr lang="en-US" sz="1600" dirty="0">
                <a:cs typeface="Courier New" pitchFamily="49" charset="0"/>
              </a:rPr>
              <a:t>FILTER_VALIDATE_DOMAIN</a:t>
            </a:r>
          </a:p>
          <a:p>
            <a:pPr algn="ctr"/>
            <a:r>
              <a:rPr lang="en-US" sz="1600" dirty="0">
                <a:cs typeface="Courier New" pitchFamily="49" charset="0"/>
              </a:rPr>
              <a:t>FILTER_VALIDATE_EMAIL, …</a:t>
            </a:r>
          </a:p>
        </p:txBody>
      </p:sp>
    </p:spTree>
    <p:extLst>
      <p:ext uri="{BB962C8B-B14F-4D97-AF65-F5344CB8AC3E}">
        <p14:creationId xmlns:p14="http://schemas.microsoft.com/office/powerpoint/2010/main" val="19732702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EF5A1-E5A7-F205-7E3D-565E971CCACE}"/>
              </a:ext>
            </a:extLst>
          </p:cNvPr>
          <p:cNvSpPr>
            <a:spLocks noGrp="1"/>
          </p:cNvSpPr>
          <p:nvPr>
            <p:ph type="title"/>
          </p:nvPr>
        </p:nvSpPr>
        <p:spPr/>
        <p:txBody>
          <a:bodyPr>
            <a:normAutofit/>
          </a:bodyPr>
          <a:lstStyle/>
          <a:p>
            <a:r>
              <a:rPr lang="en-US" dirty="0"/>
              <a:t>Front controller 1/2</a:t>
            </a:r>
            <a:endParaRPr lang="cs-CZ" dirty="0"/>
          </a:p>
        </p:txBody>
      </p:sp>
      <p:sp>
        <p:nvSpPr>
          <p:cNvPr id="3" name="Content Placeholder 2">
            <a:extLst>
              <a:ext uri="{FF2B5EF4-FFF2-40B4-BE49-F238E27FC236}">
                <a16:creationId xmlns:a16="http://schemas.microsoft.com/office/drawing/2014/main" id="{27820BCD-D143-C368-19F6-C96E00EEFD31}"/>
              </a:ext>
            </a:extLst>
          </p:cNvPr>
          <p:cNvSpPr>
            <a:spLocks noGrp="1"/>
          </p:cNvSpPr>
          <p:nvPr>
            <p:ph idx="1"/>
          </p:nvPr>
        </p:nvSpPr>
        <p:spPr>
          <a:xfrm>
            <a:off x="335360" y="1268759"/>
            <a:ext cx="11449272" cy="2423141"/>
          </a:xfrm>
        </p:spPr>
        <p:txBody>
          <a:bodyPr/>
          <a:lstStyle/>
          <a:p>
            <a:pPr marL="0" indent="0">
              <a:buNone/>
            </a:pPr>
            <a:r>
              <a:rPr lang="en-US" dirty="0"/>
              <a:t>Application has a single point of entry, called Front controller (FC), that accepts and handles all requests. </a:t>
            </a:r>
          </a:p>
          <a:p>
            <a:r>
              <a:rPr lang="en-US" dirty="0"/>
              <a:t>Bootstrap: FV bootstrap/initializes the application.</a:t>
            </a:r>
          </a:p>
          <a:p>
            <a:r>
              <a:rPr lang="en-US" dirty="0"/>
              <a:t>Routing: FV  utilizes the HTTP request parameters, like method, URL query, or path, to determine actual script/class/method/… responsible for handling the request.</a:t>
            </a:r>
          </a:p>
          <a:p>
            <a:r>
              <a:rPr lang="en-US" dirty="0"/>
              <a:t>Dispatching: FV invokes the identified script/class/method/… responsible for handling the request.</a:t>
            </a:r>
          </a:p>
        </p:txBody>
      </p:sp>
      <p:sp>
        <p:nvSpPr>
          <p:cNvPr id="4" name="Slide Number Placeholder 3">
            <a:extLst>
              <a:ext uri="{FF2B5EF4-FFF2-40B4-BE49-F238E27FC236}">
                <a16:creationId xmlns:a16="http://schemas.microsoft.com/office/drawing/2014/main" id="{5D7CBEA1-B2C5-7A26-BEFF-6AA7344AB21C}"/>
              </a:ext>
            </a:extLst>
          </p:cNvPr>
          <p:cNvSpPr>
            <a:spLocks noGrp="1"/>
          </p:cNvSpPr>
          <p:nvPr>
            <p:ph type="sldNum" sz="quarter" idx="12"/>
          </p:nvPr>
        </p:nvSpPr>
        <p:spPr/>
        <p:txBody>
          <a:bodyPr/>
          <a:lstStyle/>
          <a:p>
            <a:fld id="{452BA717-4DED-4A38-BDE4-30D0F0A142DB}" type="slidenum">
              <a:rPr lang="cs-CZ" smtClean="0"/>
              <a:pPr/>
              <a:t>30</a:t>
            </a:fld>
            <a:endParaRPr lang="cs-CZ"/>
          </a:p>
        </p:txBody>
      </p:sp>
      <p:grpSp>
        <p:nvGrpSpPr>
          <p:cNvPr id="5" name="Skupina 12">
            <a:extLst>
              <a:ext uri="{FF2B5EF4-FFF2-40B4-BE49-F238E27FC236}">
                <a16:creationId xmlns:a16="http://schemas.microsoft.com/office/drawing/2014/main" id="{5C5BDD1B-3207-79E9-B5D2-7183B2F656A6}"/>
              </a:ext>
            </a:extLst>
          </p:cNvPr>
          <p:cNvGrpSpPr/>
          <p:nvPr/>
        </p:nvGrpSpPr>
        <p:grpSpPr>
          <a:xfrm>
            <a:off x="5352381" y="4152904"/>
            <a:ext cx="2615827" cy="1940392"/>
            <a:chOff x="4150049" y="3729070"/>
            <a:chExt cx="2615827" cy="1940392"/>
          </a:xfrm>
        </p:grpSpPr>
        <p:sp>
          <p:nvSpPr>
            <p:cNvPr id="6" name="Zaoblený obdélník 7">
              <a:extLst>
                <a:ext uri="{FF2B5EF4-FFF2-40B4-BE49-F238E27FC236}">
                  <a16:creationId xmlns:a16="http://schemas.microsoft.com/office/drawing/2014/main" id="{B7780ADE-B2D5-D77C-709C-4687330FD189}"/>
                </a:ext>
              </a:extLst>
            </p:cNvPr>
            <p:cNvSpPr/>
            <p:nvPr/>
          </p:nvSpPr>
          <p:spPr>
            <a:xfrm>
              <a:off x="4150049" y="3729070"/>
              <a:ext cx="2615827" cy="49634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Controller/Presenter</a:t>
              </a:r>
              <a:endParaRPr lang="cs-CZ" dirty="0"/>
            </a:p>
          </p:txBody>
        </p:sp>
        <p:sp>
          <p:nvSpPr>
            <p:cNvPr id="7" name="Zaoblený obdélník 8">
              <a:extLst>
                <a:ext uri="{FF2B5EF4-FFF2-40B4-BE49-F238E27FC236}">
                  <a16:creationId xmlns:a16="http://schemas.microsoft.com/office/drawing/2014/main" id="{28756695-C6A2-FE4D-E6EF-3874C595927D}"/>
                </a:ext>
              </a:extLst>
            </p:cNvPr>
            <p:cNvSpPr/>
            <p:nvPr/>
          </p:nvSpPr>
          <p:spPr>
            <a:xfrm>
              <a:off x="4150049" y="5173113"/>
              <a:ext cx="2615827" cy="49634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Controller/Presenter</a:t>
              </a:r>
              <a:endParaRPr lang="cs-CZ" dirty="0"/>
            </a:p>
          </p:txBody>
        </p:sp>
        <p:sp>
          <p:nvSpPr>
            <p:cNvPr id="8" name="TextovéPole 11">
              <a:extLst>
                <a:ext uri="{FF2B5EF4-FFF2-40B4-BE49-F238E27FC236}">
                  <a16:creationId xmlns:a16="http://schemas.microsoft.com/office/drawing/2014/main" id="{874A8B15-83DF-C99C-0918-88CD2C262D67}"/>
                </a:ext>
              </a:extLst>
            </p:cNvPr>
            <p:cNvSpPr txBox="1"/>
            <p:nvPr/>
          </p:nvSpPr>
          <p:spPr>
            <a:xfrm>
              <a:off x="5178205" y="4492693"/>
              <a:ext cx="415498" cy="369332"/>
            </a:xfrm>
            <a:prstGeom prst="rect">
              <a:avLst/>
            </a:prstGeom>
            <a:noFill/>
          </p:spPr>
          <p:txBody>
            <a:bodyPr wrap="none" rtlCol="0">
              <a:spAutoFit/>
            </a:bodyPr>
            <a:lstStyle/>
            <a:p>
              <a:r>
                <a:rPr lang="en-US" dirty="0"/>
                <a:t>…</a:t>
              </a:r>
              <a:endParaRPr lang="cs-CZ" dirty="0"/>
            </a:p>
          </p:txBody>
        </p:sp>
      </p:grpSp>
      <p:grpSp>
        <p:nvGrpSpPr>
          <p:cNvPr id="9" name="Skupina 14">
            <a:extLst>
              <a:ext uri="{FF2B5EF4-FFF2-40B4-BE49-F238E27FC236}">
                <a16:creationId xmlns:a16="http://schemas.microsoft.com/office/drawing/2014/main" id="{33DC7A7D-0A0E-B07E-5F68-B3F162871E33}"/>
              </a:ext>
            </a:extLst>
          </p:cNvPr>
          <p:cNvGrpSpPr/>
          <p:nvPr/>
        </p:nvGrpSpPr>
        <p:grpSpPr>
          <a:xfrm>
            <a:off x="10056440" y="4195566"/>
            <a:ext cx="1368152" cy="1200742"/>
            <a:chOff x="7003076" y="3528285"/>
            <a:chExt cx="1368152" cy="1200742"/>
          </a:xfrm>
        </p:grpSpPr>
        <p:sp>
          <p:nvSpPr>
            <p:cNvPr id="10" name="Ovál 9">
              <a:extLst>
                <a:ext uri="{FF2B5EF4-FFF2-40B4-BE49-F238E27FC236}">
                  <a16:creationId xmlns:a16="http://schemas.microsoft.com/office/drawing/2014/main" id="{F2D6DA74-D5CB-0B5C-1809-809E61BA114E}"/>
                </a:ext>
              </a:extLst>
            </p:cNvPr>
            <p:cNvSpPr/>
            <p:nvPr/>
          </p:nvSpPr>
          <p:spPr>
            <a:xfrm>
              <a:off x="7003076" y="3528285"/>
              <a:ext cx="1368152" cy="432048"/>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Action</a:t>
              </a:r>
              <a:endParaRPr lang="cs-CZ" dirty="0"/>
            </a:p>
          </p:txBody>
        </p:sp>
        <p:sp>
          <p:nvSpPr>
            <p:cNvPr id="11" name="Ovál 10">
              <a:extLst>
                <a:ext uri="{FF2B5EF4-FFF2-40B4-BE49-F238E27FC236}">
                  <a16:creationId xmlns:a16="http://schemas.microsoft.com/office/drawing/2014/main" id="{0CDB17D8-E9F4-77A5-9707-871D8D521790}"/>
                </a:ext>
              </a:extLst>
            </p:cNvPr>
            <p:cNvSpPr/>
            <p:nvPr/>
          </p:nvSpPr>
          <p:spPr>
            <a:xfrm>
              <a:off x="7003076" y="4296979"/>
              <a:ext cx="1368152" cy="432048"/>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Action</a:t>
              </a:r>
              <a:endParaRPr lang="cs-CZ" dirty="0"/>
            </a:p>
          </p:txBody>
        </p:sp>
        <p:sp>
          <p:nvSpPr>
            <p:cNvPr id="12" name="TextovéPole 13">
              <a:extLst>
                <a:ext uri="{FF2B5EF4-FFF2-40B4-BE49-F238E27FC236}">
                  <a16:creationId xmlns:a16="http://schemas.microsoft.com/office/drawing/2014/main" id="{C01279F1-FD42-72DA-3A84-2658BA76C9CE}"/>
                </a:ext>
              </a:extLst>
            </p:cNvPr>
            <p:cNvSpPr txBox="1"/>
            <p:nvPr/>
          </p:nvSpPr>
          <p:spPr>
            <a:xfrm>
              <a:off x="7479403" y="3911987"/>
              <a:ext cx="415498" cy="369332"/>
            </a:xfrm>
            <a:prstGeom prst="rect">
              <a:avLst/>
            </a:prstGeom>
            <a:noFill/>
          </p:spPr>
          <p:txBody>
            <a:bodyPr wrap="none" rtlCol="0">
              <a:spAutoFit/>
            </a:bodyPr>
            <a:lstStyle/>
            <a:p>
              <a:r>
                <a:rPr lang="en-US" dirty="0"/>
                <a:t>…</a:t>
              </a:r>
              <a:endParaRPr lang="cs-CZ" dirty="0"/>
            </a:p>
          </p:txBody>
        </p:sp>
      </p:grpSp>
      <p:cxnSp>
        <p:nvCxnSpPr>
          <p:cNvPr id="13" name="Přímá spojnice se šipkou 16">
            <a:extLst>
              <a:ext uri="{FF2B5EF4-FFF2-40B4-BE49-F238E27FC236}">
                <a16:creationId xmlns:a16="http://schemas.microsoft.com/office/drawing/2014/main" id="{59029593-3D4F-A3A3-BB36-09AA7828B5E9}"/>
              </a:ext>
            </a:extLst>
          </p:cNvPr>
          <p:cNvCxnSpPr>
            <a:cxnSpLocks/>
            <a:stCxn id="6" idx="3"/>
            <a:endCxn id="10" idx="2"/>
          </p:cNvCxnSpPr>
          <p:nvPr/>
        </p:nvCxnSpPr>
        <p:spPr>
          <a:xfrm>
            <a:off x="7968208" y="4401079"/>
            <a:ext cx="2088232" cy="10511"/>
          </a:xfrm>
          <a:prstGeom prst="straightConnector1">
            <a:avLst/>
          </a:prstGeom>
          <a:ln w="25400" cap="rnd">
            <a:solidFill>
              <a:srgbClr val="FF0000"/>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14" name="Přímá spojnice se šipkou 17">
            <a:extLst>
              <a:ext uri="{FF2B5EF4-FFF2-40B4-BE49-F238E27FC236}">
                <a16:creationId xmlns:a16="http://schemas.microsoft.com/office/drawing/2014/main" id="{93CDCAFA-AC3A-E0CA-A3C3-E0FE8188EF75}"/>
              </a:ext>
            </a:extLst>
          </p:cNvPr>
          <p:cNvCxnSpPr>
            <a:cxnSpLocks/>
            <a:stCxn id="16" idx="3"/>
            <a:endCxn id="6" idx="1"/>
          </p:cNvCxnSpPr>
          <p:nvPr/>
        </p:nvCxnSpPr>
        <p:spPr>
          <a:xfrm flipV="1">
            <a:off x="3115723" y="4401079"/>
            <a:ext cx="2236658" cy="751781"/>
          </a:xfrm>
          <a:prstGeom prst="straightConnector1">
            <a:avLst/>
          </a:prstGeom>
          <a:ln w="25400" cap="rnd">
            <a:solidFill>
              <a:srgbClr val="FF0000"/>
            </a:solidFill>
            <a:headEnd type="none"/>
            <a:tailEnd type="stealth" w="lg" len="lg"/>
          </a:ln>
        </p:spPr>
        <p:style>
          <a:lnRef idx="1">
            <a:schemeClr val="accent1"/>
          </a:lnRef>
          <a:fillRef idx="0">
            <a:schemeClr val="accent1"/>
          </a:fillRef>
          <a:effectRef idx="0">
            <a:schemeClr val="accent1"/>
          </a:effectRef>
          <a:fontRef idx="minor">
            <a:schemeClr val="tx1"/>
          </a:fontRef>
        </p:style>
      </p:cxnSp>
      <p:grpSp>
        <p:nvGrpSpPr>
          <p:cNvPr id="15" name="Skupina 27">
            <a:extLst>
              <a:ext uri="{FF2B5EF4-FFF2-40B4-BE49-F238E27FC236}">
                <a16:creationId xmlns:a16="http://schemas.microsoft.com/office/drawing/2014/main" id="{20B9410A-D58F-88BB-06CC-902AE1D5F894}"/>
              </a:ext>
            </a:extLst>
          </p:cNvPr>
          <p:cNvGrpSpPr/>
          <p:nvPr/>
        </p:nvGrpSpPr>
        <p:grpSpPr>
          <a:xfrm>
            <a:off x="263352" y="4792820"/>
            <a:ext cx="2852371" cy="720080"/>
            <a:chOff x="536520" y="4730968"/>
            <a:chExt cx="2852371" cy="720080"/>
          </a:xfrm>
        </p:grpSpPr>
        <p:sp>
          <p:nvSpPr>
            <p:cNvPr id="16" name="Zaoblený obdélník 6">
              <a:extLst>
                <a:ext uri="{FF2B5EF4-FFF2-40B4-BE49-F238E27FC236}">
                  <a16:creationId xmlns:a16="http://schemas.microsoft.com/office/drawing/2014/main" id="{730EAE17-E76A-8DD5-C89D-4CC30969F652}"/>
                </a:ext>
              </a:extLst>
            </p:cNvPr>
            <p:cNvSpPr/>
            <p:nvPr/>
          </p:nvSpPr>
          <p:spPr>
            <a:xfrm>
              <a:off x="1228651" y="4730968"/>
              <a:ext cx="2160240" cy="72008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Front Controller</a:t>
              </a:r>
            </a:p>
            <a:p>
              <a:pPr algn="ctr"/>
              <a:r>
                <a:rPr lang="en-US" sz="1600" dirty="0"/>
                <a:t>(</a:t>
              </a:r>
              <a:r>
                <a:rPr lang="en-US" sz="1600" b="1" dirty="0" err="1">
                  <a:latin typeface="Courier New" panose="02070309020205020404" pitchFamily="49" charset="0"/>
                  <a:cs typeface="Courier New" panose="02070309020205020404" pitchFamily="49" charset="0"/>
                </a:rPr>
                <a:t>index.php</a:t>
              </a:r>
              <a:r>
                <a:rPr lang="en-US" sz="1600" dirty="0"/>
                <a:t>)</a:t>
              </a:r>
              <a:endParaRPr lang="cs-CZ" sz="1600" dirty="0"/>
            </a:p>
          </p:txBody>
        </p:sp>
        <p:cxnSp>
          <p:nvCxnSpPr>
            <p:cNvPr id="17" name="Přímá spojnice se šipkou 19">
              <a:extLst>
                <a:ext uri="{FF2B5EF4-FFF2-40B4-BE49-F238E27FC236}">
                  <a16:creationId xmlns:a16="http://schemas.microsoft.com/office/drawing/2014/main" id="{7514C952-731C-4B07-7957-2B101AE7A139}"/>
                </a:ext>
              </a:extLst>
            </p:cNvPr>
            <p:cNvCxnSpPr>
              <a:endCxn id="16" idx="1"/>
            </p:cNvCxnSpPr>
            <p:nvPr/>
          </p:nvCxnSpPr>
          <p:spPr>
            <a:xfrm>
              <a:off x="539552" y="5091008"/>
              <a:ext cx="689099" cy="0"/>
            </a:xfrm>
            <a:prstGeom prst="straightConnector1">
              <a:avLst/>
            </a:prstGeom>
            <a:ln w="25400" cap="rnd">
              <a:solidFill>
                <a:schemeClr val="tx1">
                  <a:lumMod val="50000"/>
                  <a:lumOff val="50000"/>
                </a:schemeClr>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18" name="TextovéPole 22">
              <a:extLst>
                <a:ext uri="{FF2B5EF4-FFF2-40B4-BE49-F238E27FC236}">
                  <a16:creationId xmlns:a16="http://schemas.microsoft.com/office/drawing/2014/main" id="{80CDE846-EFBC-4F63-AEE1-27000180BBD4}"/>
                </a:ext>
              </a:extLst>
            </p:cNvPr>
            <p:cNvSpPr txBox="1"/>
            <p:nvPr/>
          </p:nvSpPr>
          <p:spPr>
            <a:xfrm>
              <a:off x="536520" y="4743179"/>
              <a:ext cx="708848" cy="338554"/>
            </a:xfrm>
            <a:prstGeom prst="rect">
              <a:avLst/>
            </a:prstGeom>
            <a:noFill/>
          </p:spPr>
          <p:txBody>
            <a:bodyPr wrap="none" rtlCol="0">
              <a:spAutoFit/>
            </a:bodyPr>
            <a:lstStyle/>
            <a:p>
              <a:r>
                <a:rPr lang="en-US" sz="1600" dirty="0"/>
                <a:t>HTTP</a:t>
              </a:r>
              <a:endParaRPr lang="cs-CZ" sz="1600" dirty="0"/>
            </a:p>
          </p:txBody>
        </p:sp>
      </p:grpSp>
      <p:sp>
        <p:nvSpPr>
          <p:cNvPr id="19" name="Zaoblený obdélníkový popisek 52">
            <a:extLst>
              <a:ext uri="{FF2B5EF4-FFF2-40B4-BE49-F238E27FC236}">
                <a16:creationId xmlns:a16="http://schemas.microsoft.com/office/drawing/2014/main" id="{67DD9E1A-4E98-195C-BB81-31AD5FEC9050}"/>
              </a:ext>
            </a:extLst>
          </p:cNvPr>
          <p:cNvSpPr/>
          <p:nvPr/>
        </p:nvSpPr>
        <p:spPr>
          <a:xfrm>
            <a:off x="263352" y="4038427"/>
            <a:ext cx="4464496" cy="487313"/>
          </a:xfrm>
          <a:prstGeom prst="wedgeRoundRectCallout">
            <a:avLst>
              <a:gd name="adj1" fmla="val -14501"/>
              <a:gd name="adj2" fmla="val 101333"/>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t>Initializing the libraries, setting up the container</a:t>
            </a:r>
            <a:endParaRPr lang="cs-CZ" sz="1600" dirty="0"/>
          </a:p>
        </p:txBody>
      </p:sp>
      <p:sp>
        <p:nvSpPr>
          <p:cNvPr id="20" name="Zaoblený obdélníkový popisek 52">
            <a:extLst>
              <a:ext uri="{FF2B5EF4-FFF2-40B4-BE49-F238E27FC236}">
                <a16:creationId xmlns:a16="http://schemas.microsoft.com/office/drawing/2014/main" id="{2029AB2C-DF1A-38B2-5B0C-E37858AF47AB}"/>
              </a:ext>
            </a:extLst>
          </p:cNvPr>
          <p:cNvSpPr/>
          <p:nvPr/>
        </p:nvSpPr>
        <p:spPr>
          <a:xfrm>
            <a:off x="3375743" y="5515511"/>
            <a:ext cx="1716617" cy="716704"/>
          </a:xfrm>
          <a:prstGeom prst="wedgeRoundRectCallout">
            <a:avLst>
              <a:gd name="adj1" fmla="val 14814"/>
              <a:gd name="adj2" fmla="val -158783"/>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t>Routing and</a:t>
            </a:r>
            <a:br>
              <a:rPr lang="en-US" sz="1600" dirty="0"/>
            </a:br>
            <a:r>
              <a:rPr lang="en-US" sz="1600" dirty="0"/>
              <a:t>dispatching</a:t>
            </a:r>
            <a:endParaRPr lang="cs-CZ" sz="1600" dirty="0"/>
          </a:p>
        </p:txBody>
      </p:sp>
      <p:sp>
        <p:nvSpPr>
          <p:cNvPr id="21" name="Zaoblený obdélníkový popisek 52">
            <a:extLst>
              <a:ext uri="{FF2B5EF4-FFF2-40B4-BE49-F238E27FC236}">
                <a16:creationId xmlns:a16="http://schemas.microsoft.com/office/drawing/2014/main" id="{3D0646CC-86A6-DF0C-D445-A307C457A75A}"/>
              </a:ext>
            </a:extLst>
          </p:cNvPr>
          <p:cNvSpPr/>
          <p:nvPr/>
        </p:nvSpPr>
        <p:spPr>
          <a:xfrm>
            <a:off x="7449468" y="4903809"/>
            <a:ext cx="2178984" cy="433919"/>
          </a:xfrm>
          <a:prstGeom prst="wedgeRoundRectCallout">
            <a:avLst>
              <a:gd name="adj1" fmla="val -35322"/>
              <a:gd name="adj2" fmla="val -94508"/>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t>Class/file/module</a:t>
            </a:r>
            <a:endParaRPr lang="cs-CZ" sz="1600" dirty="0"/>
          </a:p>
        </p:txBody>
      </p:sp>
      <p:sp>
        <p:nvSpPr>
          <p:cNvPr id="22" name="Zaoblený obdélníkový popisek 52">
            <a:extLst>
              <a:ext uri="{FF2B5EF4-FFF2-40B4-BE49-F238E27FC236}">
                <a16:creationId xmlns:a16="http://schemas.microsoft.com/office/drawing/2014/main" id="{EE9AED2C-59B7-01BE-1872-B1C8385FF982}"/>
              </a:ext>
            </a:extLst>
          </p:cNvPr>
          <p:cNvSpPr/>
          <p:nvPr/>
        </p:nvSpPr>
        <p:spPr>
          <a:xfrm>
            <a:off x="9605648" y="5613444"/>
            <a:ext cx="2178984" cy="433919"/>
          </a:xfrm>
          <a:prstGeom prst="wedgeRoundRectCallout">
            <a:avLst>
              <a:gd name="adj1" fmla="val 7203"/>
              <a:gd name="adj2" fmla="val -91593"/>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t>Method/function</a:t>
            </a:r>
            <a:endParaRPr lang="cs-CZ" sz="1600" dirty="0"/>
          </a:p>
        </p:txBody>
      </p:sp>
    </p:spTree>
    <p:extLst>
      <p:ext uri="{BB962C8B-B14F-4D97-AF65-F5344CB8AC3E}">
        <p14:creationId xmlns:p14="http://schemas.microsoft.com/office/powerpoint/2010/main" val="3449296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par>
                          <p:cTn id="18" fill="hold">
                            <p:stCondLst>
                              <p:cond delay="500"/>
                            </p:stCondLst>
                            <p:childTnLst>
                              <p:par>
                                <p:cTn id="19" presetID="10" presetClass="entr" presetSubtype="0" fill="hold" nodeType="after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500"/>
                                        <p:tgtEl>
                                          <p:spTgt spid="14"/>
                                        </p:tgtEl>
                                      </p:cBhvr>
                                    </p:animEffect>
                                  </p:childTnLst>
                                </p:cTn>
                              </p:par>
                            </p:childTnLst>
                          </p:cTn>
                        </p:par>
                        <p:par>
                          <p:cTn id="27" fill="hold">
                            <p:stCondLst>
                              <p:cond delay="500"/>
                            </p:stCondLst>
                            <p:childTnLst>
                              <p:par>
                                <p:cTn id="28" presetID="10" presetClass="entr" presetSubtype="0" fill="hold" nodeType="after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fade">
                                      <p:cBhvr>
                                        <p:cTn id="30" dur="500"/>
                                        <p:tgtEl>
                                          <p:spTgt spid="13"/>
                                        </p:tgtEl>
                                      </p:cBhvr>
                                    </p:animEffect>
                                  </p:childTnLst>
                                </p:cTn>
                              </p:par>
                            </p:childTnLst>
                          </p:cTn>
                        </p:par>
                        <p:par>
                          <p:cTn id="31" fill="hold">
                            <p:stCondLst>
                              <p:cond delay="1000"/>
                            </p:stCondLst>
                            <p:childTnLst>
                              <p:par>
                                <p:cTn id="32" presetID="10" presetClass="entr" presetSubtype="0" fill="hold" grpId="0" nodeType="afterEffect">
                                  <p:stCondLst>
                                    <p:cond delay="0"/>
                                  </p:stCondLst>
                                  <p:childTnLst>
                                    <p:set>
                                      <p:cBhvr>
                                        <p:cTn id="33" dur="1" fill="hold">
                                          <p:stCondLst>
                                            <p:cond delay="0"/>
                                          </p:stCondLst>
                                        </p:cTn>
                                        <p:tgtEl>
                                          <p:spTgt spid="20"/>
                                        </p:tgtEl>
                                        <p:attrNameLst>
                                          <p:attrName>style.visibility</p:attrName>
                                        </p:attrNameLst>
                                      </p:cBhvr>
                                      <p:to>
                                        <p:strVal val="visible"/>
                                      </p:to>
                                    </p:set>
                                    <p:animEffect transition="in" filter="fade">
                                      <p:cBhvr>
                                        <p:cTn id="34" dur="500"/>
                                        <p:tgtEl>
                                          <p:spTgt spid="20"/>
                                        </p:tgtEl>
                                      </p:cBhvr>
                                    </p:animEffect>
                                  </p:childTnLst>
                                </p:cTn>
                              </p:par>
                            </p:childTnLst>
                          </p:cTn>
                        </p:par>
                        <p:par>
                          <p:cTn id="35" fill="hold">
                            <p:stCondLst>
                              <p:cond delay="1500"/>
                            </p:stCondLst>
                            <p:childTnLst>
                              <p:par>
                                <p:cTn id="36" presetID="10" presetClass="entr" presetSubtype="0" fill="hold" grpId="0" nodeType="afterEffect">
                                  <p:stCondLst>
                                    <p:cond delay="0"/>
                                  </p:stCondLst>
                                  <p:childTnLst>
                                    <p:set>
                                      <p:cBhvr>
                                        <p:cTn id="37" dur="1" fill="hold">
                                          <p:stCondLst>
                                            <p:cond delay="0"/>
                                          </p:stCondLst>
                                        </p:cTn>
                                        <p:tgtEl>
                                          <p:spTgt spid="21"/>
                                        </p:tgtEl>
                                        <p:attrNameLst>
                                          <p:attrName>style.visibility</p:attrName>
                                        </p:attrNameLst>
                                      </p:cBhvr>
                                      <p:to>
                                        <p:strVal val="visible"/>
                                      </p:to>
                                    </p:set>
                                    <p:animEffect transition="in" filter="fade">
                                      <p:cBhvr>
                                        <p:cTn id="38" dur="500"/>
                                        <p:tgtEl>
                                          <p:spTgt spid="21"/>
                                        </p:tgtEl>
                                      </p:cBhvr>
                                    </p:animEffect>
                                  </p:childTnLst>
                                </p:cTn>
                              </p:par>
                            </p:childTnLst>
                          </p:cTn>
                        </p:par>
                        <p:par>
                          <p:cTn id="39" fill="hold">
                            <p:stCondLst>
                              <p:cond delay="2000"/>
                            </p:stCondLst>
                            <p:childTnLst>
                              <p:par>
                                <p:cTn id="40" presetID="10" presetClass="entr" presetSubtype="0" fill="hold" grpId="0" nodeType="after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fade">
                                      <p:cBhvr>
                                        <p:cTn id="4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22"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61745-FBAA-4D06-8DA2-5A99D3E86BF5}"/>
              </a:ext>
            </a:extLst>
          </p:cNvPr>
          <p:cNvSpPr>
            <a:spLocks noGrp="1"/>
          </p:cNvSpPr>
          <p:nvPr>
            <p:ph type="title"/>
          </p:nvPr>
        </p:nvSpPr>
        <p:spPr/>
        <p:txBody>
          <a:bodyPr/>
          <a:lstStyle/>
          <a:p>
            <a:r>
              <a:rPr lang="en-US" dirty="0"/>
              <a:t>Front controller 2/2</a:t>
            </a:r>
          </a:p>
        </p:txBody>
      </p:sp>
      <p:sp>
        <p:nvSpPr>
          <p:cNvPr id="3" name="Content Placeholder 2">
            <a:extLst>
              <a:ext uri="{FF2B5EF4-FFF2-40B4-BE49-F238E27FC236}">
                <a16:creationId xmlns:a16="http://schemas.microsoft.com/office/drawing/2014/main" id="{5FD75715-9BC6-290B-76CD-87F6569AAB68}"/>
              </a:ext>
            </a:extLst>
          </p:cNvPr>
          <p:cNvSpPr>
            <a:spLocks noGrp="1"/>
          </p:cNvSpPr>
          <p:nvPr>
            <p:ph idx="1"/>
          </p:nvPr>
        </p:nvSpPr>
        <p:spPr>
          <a:xfrm>
            <a:off x="335360" y="1268760"/>
            <a:ext cx="11449272" cy="1944216"/>
          </a:xfrm>
        </p:spPr>
        <p:txBody>
          <a:bodyPr/>
          <a:lstStyle/>
          <a:p>
            <a:pPr marL="0" indent="0">
              <a:buNone/>
            </a:pPr>
            <a:r>
              <a:rPr lang="en-US" dirty="0"/>
              <a:t>Front controller is a software design pattern that provides centralized entry point for all request. The idea of a single-entry points is, in one way or another, used by many frameworks. It play well with Model View Controller (MVC). The FC is then responsible for selecting the right C, from MVC, to handle the request.</a:t>
            </a:r>
          </a:p>
          <a:p>
            <a:pPr marL="0" indent="0">
              <a:buNone/>
            </a:pPr>
            <a:r>
              <a:rPr lang="en-US" dirty="0"/>
              <a:t>For PHP entry point file can be ./public/</a:t>
            </a:r>
            <a:r>
              <a:rPr lang="en-US" dirty="0" err="1"/>
              <a:t>index.php</a:t>
            </a:r>
            <a:r>
              <a:rPr lang="en-US" dirty="0"/>
              <a:t> file.</a:t>
            </a:r>
          </a:p>
        </p:txBody>
      </p:sp>
      <p:sp>
        <p:nvSpPr>
          <p:cNvPr id="4" name="Slide Number Placeholder 3">
            <a:extLst>
              <a:ext uri="{FF2B5EF4-FFF2-40B4-BE49-F238E27FC236}">
                <a16:creationId xmlns:a16="http://schemas.microsoft.com/office/drawing/2014/main" id="{36559C09-C8BD-258D-673E-815E8248CDA6}"/>
              </a:ext>
            </a:extLst>
          </p:cNvPr>
          <p:cNvSpPr>
            <a:spLocks noGrp="1"/>
          </p:cNvSpPr>
          <p:nvPr>
            <p:ph type="sldNum" sz="quarter" idx="12"/>
          </p:nvPr>
        </p:nvSpPr>
        <p:spPr/>
        <p:txBody>
          <a:bodyPr/>
          <a:lstStyle/>
          <a:p>
            <a:fld id="{452BA717-4DED-4A38-BDE4-30D0F0A142DB}" type="slidenum">
              <a:rPr lang="cs-CZ" smtClean="0"/>
              <a:pPr/>
              <a:t>31</a:t>
            </a:fld>
            <a:endParaRPr lang="cs-CZ"/>
          </a:p>
        </p:txBody>
      </p:sp>
      <p:sp>
        <p:nvSpPr>
          <p:cNvPr id="6" name="TextBox 5">
            <a:extLst>
              <a:ext uri="{FF2B5EF4-FFF2-40B4-BE49-F238E27FC236}">
                <a16:creationId xmlns:a16="http://schemas.microsoft.com/office/drawing/2014/main" id="{9697B89F-008B-5595-9C1C-EF26822BD92E}"/>
              </a:ext>
            </a:extLst>
          </p:cNvPr>
          <p:cNvSpPr txBox="1"/>
          <p:nvPr/>
        </p:nvSpPr>
        <p:spPr>
          <a:xfrm>
            <a:off x="335360" y="3413704"/>
            <a:ext cx="6264696" cy="1446550"/>
          </a:xfrm>
          <a:prstGeom prst="rect">
            <a:avLst/>
          </a:prstGeom>
          <a:noFill/>
        </p:spPr>
        <p:txBody>
          <a:bodyPr wrap="square">
            <a:spAutoFit/>
          </a:bodyPr>
          <a:lstStyle/>
          <a:p>
            <a:pPr marL="0" indent="0">
              <a:buNone/>
            </a:pPr>
            <a:r>
              <a:rPr lang="en-US" sz="2200" dirty="0"/>
              <a:t>Advantages:</a:t>
            </a:r>
          </a:p>
          <a:p>
            <a:pPr marL="342900" indent="-342900">
              <a:buFont typeface="Arial" panose="020B0604020202020204" pitchFamily="34" charset="0"/>
              <a:buChar char="•"/>
            </a:pPr>
            <a:r>
              <a:rPr lang="en-US" sz="2200" dirty="0"/>
              <a:t>Better security as there is only one gate to fortify.</a:t>
            </a:r>
          </a:p>
          <a:p>
            <a:pPr marL="342900" indent="-342900">
              <a:buFont typeface="Arial" panose="020B0604020202020204" pitchFamily="34" charset="0"/>
              <a:buChar char="•"/>
            </a:pPr>
            <a:r>
              <a:rPr lang="en-US" sz="2200" dirty="0"/>
              <a:t>Less error-prone for programmers</a:t>
            </a:r>
          </a:p>
          <a:p>
            <a:endParaRPr lang="en-US" sz="2200" dirty="0"/>
          </a:p>
        </p:txBody>
      </p:sp>
      <p:sp>
        <p:nvSpPr>
          <p:cNvPr id="7" name="TextBox 6">
            <a:extLst>
              <a:ext uri="{FF2B5EF4-FFF2-40B4-BE49-F238E27FC236}">
                <a16:creationId xmlns:a16="http://schemas.microsoft.com/office/drawing/2014/main" id="{EC949421-EF61-D9CB-B508-A75BE2B6E5CF}"/>
              </a:ext>
            </a:extLst>
          </p:cNvPr>
          <p:cNvSpPr txBox="1"/>
          <p:nvPr/>
        </p:nvSpPr>
        <p:spPr>
          <a:xfrm>
            <a:off x="6624863" y="3413704"/>
            <a:ext cx="5159769" cy="1107996"/>
          </a:xfrm>
          <a:prstGeom prst="rect">
            <a:avLst/>
          </a:prstGeom>
          <a:noFill/>
        </p:spPr>
        <p:txBody>
          <a:bodyPr wrap="square">
            <a:spAutoFit/>
          </a:bodyPr>
          <a:lstStyle/>
          <a:p>
            <a:pPr marL="0" indent="0">
              <a:buNone/>
            </a:pPr>
            <a:r>
              <a:rPr lang="en-US" sz="2200" dirty="0"/>
              <a:t>Disadvantages:</a:t>
            </a:r>
          </a:p>
          <a:p>
            <a:pPr marL="342900" indent="-342900">
              <a:buFont typeface="Arial" panose="020B0604020202020204" pitchFamily="34" charset="0"/>
              <a:buChar char="•"/>
            </a:pPr>
            <a:r>
              <a:rPr lang="en-US" sz="2200" dirty="0"/>
              <a:t>Boiler plate code.</a:t>
            </a:r>
          </a:p>
          <a:p>
            <a:pPr marL="342900" indent="-342900">
              <a:buFont typeface="Arial" panose="020B0604020202020204" pitchFamily="34" charset="0"/>
              <a:buChar char="•"/>
            </a:pPr>
            <a:r>
              <a:rPr lang="en-US" sz="2200" dirty="0"/>
              <a:t>Less freedom.</a:t>
            </a:r>
          </a:p>
        </p:txBody>
      </p:sp>
    </p:spTree>
    <p:extLst>
      <p:ext uri="{BB962C8B-B14F-4D97-AF65-F5344CB8AC3E}">
        <p14:creationId xmlns:p14="http://schemas.microsoft.com/office/powerpoint/2010/main" val="5014611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64846-218A-F601-DD96-C0CC30AE78F2}"/>
              </a:ext>
            </a:extLst>
          </p:cNvPr>
          <p:cNvSpPr>
            <a:spLocks noGrp="1"/>
          </p:cNvSpPr>
          <p:nvPr>
            <p:ph type="title"/>
          </p:nvPr>
        </p:nvSpPr>
        <p:spPr/>
        <p:txBody>
          <a:bodyPr/>
          <a:lstStyle/>
          <a:p>
            <a:r>
              <a:rPr lang="en-US" dirty="0"/>
              <a:t>Getting ready for front controller </a:t>
            </a:r>
          </a:p>
        </p:txBody>
      </p:sp>
      <p:sp>
        <p:nvSpPr>
          <p:cNvPr id="3" name="Content Placeholder 2">
            <a:extLst>
              <a:ext uri="{FF2B5EF4-FFF2-40B4-BE49-F238E27FC236}">
                <a16:creationId xmlns:a16="http://schemas.microsoft.com/office/drawing/2014/main" id="{2C59A6E9-8A93-86E8-0AB6-07622116B3D4}"/>
              </a:ext>
            </a:extLst>
          </p:cNvPr>
          <p:cNvSpPr>
            <a:spLocks noGrp="1"/>
          </p:cNvSpPr>
          <p:nvPr>
            <p:ph idx="1"/>
          </p:nvPr>
        </p:nvSpPr>
        <p:spPr>
          <a:xfrm>
            <a:off x="335360" y="1268759"/>
            <a:ext cx="11449272" cy="1050425"/>
          </a:xfrm>
        </p:spPr>
        <p:txBody>
          <a:bodyPr/>
          <a:lstStyle/>
          <a:p>
            <a:pPr marL="0" indent="0">
              <a:buNone/>
            </a:pPr>
            <a:r>
              <a:rPr lang="en-US" dirty="0"/>
              <a:t>We may need to configure the HTTP server to redirecting everything to bootstrap script. Optionally, there can be some URL rewriting, to hide the internals from the user. The rewrite can be simple, just put all request to a single file, or can parse the query to extract some information.</a:t>
            </a:r>
          </a:p>
        </p:txBody>
      </p:sp>
      <p:sp>
        <p:nvSpPr>
          <p:cNvPr id="4" name="Slide Number Placeholder 3">
            <a:extLst>
              <a:ext uri="{FF2B5EF4-FFF2-40B4-BE49-F238E27FC236}">
                <a16:creationId xmlns:a16="http://schemas.microsoft.com/office/drawing/2014/main" id="{B210217D-B41F-B424-8E04-12911F3C1ED5}"/>
              </a:ext>
            </a:extLst>
          </p:cNvPr>
          <p:cNvSpPr>
            <a:spLocks noGrp="1"/>
          </p:cNvSpPr>
          <p:nvPr>
            <p:ph type="sldNum" sz="quarter" idx="12"/>
          </p:nvPr>
        </p:nvSpPr>
        <p:spPr/>
        <p:txBody>
          <a:bodyPr/>
          <a:lstStyle/>
          <a:p>
            <a:fld id="{452BA717-4DED-4A38-BDE4-30D0F0A142DB}" type="slidenum">
              <a:rPr lang="cs-CZ" smtClean="0"/>
              <a:pPr/>
              <a:t>32</a:t>
            </a:fld>
            <a:endParaRPr lang="cs-CZ"/>
          </a:p>
        </p:txBody>
      </p:sp>
      <p:sp>
        <p:nvSpPr>
          <p:cNvPr id="5" name="Rectangle 4">
            <a:extLst>
              <a:ext uri="{FF2B5EF4-FFF2-40B4-BE49-F238E27FC236}">
                <a16:creationId xmlns:a16="http://schemas.microsoft.com/office/drawing/2014/main" id="{6A50D899-A4F1-5283-8FF6-9243CD329DA0}"/>
              </a:ext>
            </a:extLst>
          </p:cNvPr>
          <p:cNvSpPr/>
          <p:nvPr/>
        </p:nvSpPr>
        <p:spPr>
          <a:xfrm>
            <a:off x="767408" y="2993807"/>
            <a:ext cx="9505056" cy="1472999"/>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a:solidFill>
                  <a:schemeClr val="tx1"/>
                </a:solidFill>
                <a:latin typeface="Courier New" panose="02070309020205020404" pitchFamily="49" charset="0"/>
                <a:cs typeface="Courier New" panose="02070309020205020404" pitchFamily="49" charset="0"/>
              </a:rPr>
              <a:t>RewriteEngine On</a:t>
            </a:r>
          </a:p>
          <a:p>
            <a:r>
              <a:rPr lang="en-US" b="1">
                <a:solidFill>
                  <a:schemeClr val="tx1"/>
                </a:solidFill>
                <a:latin typeface="Courier New" panose="02070309020205020404" pitchFamily="49" charset="0"/>
                <a:cs typeface="Courier New" panose="02070309020205020404" pitchFamily="49" charset="0"/>
              </a:rPr>
              <a:t>RewriteBase /examples/1-12-best/</a:t>
            </a:r>
          </a:p>
          <a:p>
            <a:r>
              <a:rPr lang="en-US" b="1">
                <a:solidFill>
                  <a:schemeClr val="tx1"/>
                </a:solidFill>
                <a:latin typeface="Courier New" panose="02070309020205020404" pitchFamily="49" charset="0"/>
                <a:cs typeface="Courier New" panose="02070309020205020404" pitchFamily="49" charset="0"/>
              </a:rPr>
              <a:t>RewriteCond %{REQUEST_URI} !index\.php</a:t>
            </a:r>
          </a:p>
          <a:p>
            <a:r>
              <a:rPr lang="en-US" b="1">
                <a:solidFill>
                  <a:schemeClr val="tx1"/>
                </a:solidFill>
                <a:latin typeface="Courier New" panose="02070309020205020404" pitchFamily="49" charset="0"/>
                <a:cs typeface="Courier New" panose="02070309020205020404" pitchFamily="49" charset="0"/>
              </a:rPr>
              <a:t>RewriteRule ^([-a-zA-Z0-9_]+)(/([-a-zA-Z0-9_]+))?/?$</a:t>
            </a:r>
          </a:p>
          <a:p>
            <a:r>
              <a:rPr lang="en-US" b="1">
                <a:solidFill>
                  <a:schemeClr val="tx1"/>
                </a:solidFill>
                <a:latin typeface="Courier New" panose="02070309020205020404" pitchFamily="49" charset="0"/>
                <a:cs typeface="Courier New" panose="02070309020205020404" pitchFamily="49" charset="0"/>
              </a:rPr>
              <a:t>index.php?%{QUERY_STRING}&amp;page=$1&amp;action=$3 [L]</a:t>
            </a:r>
            <a:endParaRPr lang="en-US" b="1" dirty="0">
              <a:solidFill>
                <a:schemeClr val="tx1"/>
              </a:solidFill>
              <a:latin typeface="Courier New" panose="02070309020205020404" pitchFamily="49" charset="0"/>
              <a:cs typeface="Courier New" panose="02070309020205020404" pitchFamily="49" charset="0"/>
            </a:endParaRPr>
          </a:p>
        </p:txBody>
      </p:sp>
      <p:sp>
        <p:nvSpPr>
          <p:cNvPr id="6" name="Zaoblený obdélníkový popisek 52">
            <a:extLst>
              <a:ext uri="{FF2B5EF4-FFF2-40B4-BE49-F238E27FC236}">
                <a16:creationId xmlns:a16="http://schemas.microsoft.com/office/drawing/2014/main" id="{8373CE70-1BAF-F64D-AE25-776888D8153B}"/>
              </a:ext>
            </a:extLst>
          </p:cNvPr>
          <p:cNvSpPr/>
          <p:nvPr/>
        </p:nvSpPr>
        <p:spPr>
          <a:xfrm>
            <a:off x="2968362" y="5258894"/>
            <a:ext cx="7560840" cy="1050426"/>
          </a:xfrm>
          <a:prstGeom prst="wedgeRoundRectCallout">
            <a:avLst>
              <a:gd name="adj1" fmla="val -21397"/>
              <a:gd name="adj2" fmla="val -104805"/>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b="1" dirty="0">
                <a:latin typeface="Courier New" panose="02070309020205020404" pitchFamily="49" charset="0"/>
                <a:cs typeface="Courier New" panose="02070309020205020404" pitchFamily="49" charset="0"/>
              </a:rPr>
              <a:t>/examples/1-12-best/</a:t>
            </a:r>
            <a:r>
              <a:rPr lang="en-US" sz="1600" b="1" dirty="0">
                <a:solidFill>
                  <a:srgbClr val="C00000"/>
                </a:solidFill>
                <a:latin typeface="Courier New" panose="02070309020205020404" pitchFamily="49" charset="0"/>
                <a:cs typeface="Courier New" panose="02070309020205020404" pitchFamily="49" charset="0"/>
              </a:rPr>
              <a:t>foo</a:t>
            </a:r>
            <a:r>
              <a:rPr lang="en-US" sz="1600" b="1" dirty="0">
                <a:latin typeface="Courier New" panose="02070309020205020404" pitchFamily="49" charset="0"/>
                <a:cs typeface="Courier New" panose="02070309020205020404" pitchFamily="49" charset="0"/>
              </a:rPr>
              <a:t>/</a:t>
            </a:r>
            <a:r>
              <a:rPr lang="en-US" sz="1600" b="1" dirty="0">
                <a:solidFill>
                  <a:srgbClr val="C00000"/>
                </a:solidFill>
                <a:latin typeface="Courier New" panose="02070309020205020404" pitchFamily="49" charset="0"/>
                <a:cs typeface="Courier New" panose="02070309020205020404" pitchFamily="49" charset="0"/>
              </a:rPr>
              <a:t>bar</a:t>
            </a:r>
            <a:br>
              <a:rPr lang="en-US" sz="1600" b="1" dirty="0">
                <a:latin typeface="Courier New" panose="02070309020205020404" pitchFamily="49" charset="0"/>
                <a:cs typeface="Courier New" panose="02070309020205020404" pitchFamily="49" charset="0"/>
              </a:rPr>
            </a:br>
            <a:r>
              <a:rPr lang="en-US" sz="1600" dirty="0">
                <a:cs typeface="Courier New" panose="02070309020205020404" pitchFamily="49" charset="0"/>
              </a:rPr>
              <a:t>is internally rewritten to</a:t>
            </a:r>
            <a:br>
              <a:rPr lang="en-US" sz="1600" b="1" dirty="0">
                <a:latin typeface="Courier New" panose="02070309020205020404" pitchFamily="49" charset="0"/>
                <a:cs typeface="Courier New" panose="02070309020205020404" pitchFamily="49" charset="0"/>
              </a:rPr>
            </a:br>
            <a:r>
              <a:rPr lang="en-US" sz="1600" b="1" dirty="0">
                <a:latin typeface="Courier New" panose="02070309020205020404" pitchFamily="49" charset="0"/>
                <a:cs typeface="Courier New" panose="02070309020205020404" pitchFamily="49" charset="0"/>
              </a:rPr>
              <a:t>/examples/1-12-best/</a:t>
            </a:r>
            <a:r>
              <a:rPr lang="en-US" sz="1600" b="1" dirty="0" err="1">
                <a:latin typeface="Courier New" panose="02070309020205020404" pitchFamily="49" charset="0"/>
                <a:cs typeface="Courier New" panose="02070309020205020404" pitchFamily="49" charset="0"/>
              </a:rPr>
              <a:t>index.php?page</a:t>
            </a:r>
            <a:r>
              <a:rPr lang="en-US" sz="1600" b="1" dirty="0">
                <a:latin typeface="Courier New" panose="02070309020205020404" pitchFamily="49" charset="0"/>
                <a:cs typeface="Courier New" panose="02070309020205020404" pitchFamily="49" charset="0"/>
              </a:rPr>
              <a:t>=</a:t>
            </a:r>
            <a:r>
              <a:rPr lang="en-US" sz="1600" b="1" dirty="0" err="1">
                <a:solidFill>
                  <a:srgbClr val="C00000"/>
                </a:solidFill>
                <a:latin typeface="Courier New" panose="02070309020205020404" pitchFamily="49" charset="0"/>
                <a:cs typeface="Courier New" panose="02070309020205020404" pitchFamily="49" charset="0"/>
              </a:rPr>
              <a:t>foo</a:t>
            </a:r>
            <a:r>
              <a:rPr lang="en-US" sz="1600" b="1" dirty="0" err="1">
                <a:latin typeface="Courier New" panose="02070309020205020404" pitchFamily="49" charset="0"/>
                <a:cs typeface="Courier New" panose="02070309020205020404" pitchFamily="49" charset="0"/>
              </a:rPr>
              <a:t>&amp;action</a:t>
            </a:r>
            <a:r>
              <a:rPr lang="en-US" sz="1600" b="1" dirty="0">
                <a:latin typeface="Courier New" panose="02070309020205020404" pitchFamily="49" charset="0"/>
                <a:cs typeface="Courier New" panose="02070309020205020404" pitchFamily="49" charset="0"/>
              </a:rPr>
              <a:t>=</a:t>
            </a:r>
            <a:r>
              <a:rPr lang="en-US" sz="1600" b="1" dirty="0">
                <a:solidFill>
                  <a:srgbClr val="C00000"/>
                </a:solidFill>
                <a:latin typeface="Courier New" panose="02070309020205020404" pitchFamily="49" charset="0"/>
                <a:cs typeface="Courier New" panose="02070309020205020404" pitchFamily="49" charset="0"/>
              </a:rPr>
              <a:t>bar</a:t>
            </a:r>
          </a:p>
        </p:txBody>
      </p:sp>
      <p:sp>
        <p:nvSpPr>
          <p:cNvPr id="8" name="TextBox 7">
            <a:extLst>
              <a:ext uri="{FF2B5EF4-FFF2-40B4-BE49-F238E27FC236}">
                <a16:creationId xmlns:a16="http://schemas.microsoft.com/office/drawing/2014/main" id="{395DD46E-31B2-8727-B514-66005D6944E7}"/>
              </a:ext>
            </a:extLst>
          </p:cNvPr>
          <p:cNvSpPr txBox="1"/>
          <p:nvPr/>
        </p:nvSpPr>
        <p:spPr>
          <a:xfrm>
            <a:off x="767408" y="2547064"/>
            <a:ext cx="6105832" cy="430887"/>
          </a:xfrm>
          <a:prstGeom prst="rect">
            <a:avLst/>
          </a:prstGeom>
          <a:noFill/>
        </p:spPr>
        <p:txBody>
          <a:bodyPr wrap="square">
            <a:spAutoFit/>
          </a:bodyPr>
          <a:lstStyle/>
          <a:p>
            <a:r>
              <a:rPr lang="en-US" sz="2200" dirty="0"/>
              <a:t>Apache</a:t>
            </a:r>
            <a:r>
              <a:rPr lang="en-US" sz="2200" dirty="0">
                <a:solidFill>
                  <a:schemeClr val="accent2"/>
                </a:solidFill>
              </a:rPr>
              <a:t> .</a:t>
            </a:r>
            <a:r>
              <a:rPr lang="en-US" sz="2200" dirty="0" err="1">
                <a:solidFill>
                  <a:schemeClr val="accent2"/>
                </a:solidFill>
              </a:rPr>
              <a:t>htaccess</a:t>
            </a:r>
            <a:r>
              <a:rPr lang="en-US" sz="2200" dirty="0">
                <a:solidFill>
                  <a:schemeClr val="accent2"/>
                </a:solidFill>
              </a:rPr>
              <a:t> </a:t>
            </a:r>
            <a:r>
              <a:rPr lang="en-US" sz="2200" dirty="0"/>
              <a:t>file:</a:t>
            </a:r>
          </a:p>
        </p:txBody>
      </p:sp>
    </p:spTree>
    <p:extLst>
      <p:ext uri="{BB962C8B-B14F-4D97-AF65-F5344CB8AC3E}">
        <p14:creationId xmlns:p14="http://schemas.microsoft.com/office/powerpoint/2010/main" val="20673012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A5865-4428-BA09-1D97-8EC894691C6C}"/>
              </a:ext>
            </a:extLst>
          </p:cNvPr>
          <p:cNvSpPr>
            <a:spLocks noGrp="1"/>
          </p:cNvSpPr>
          <p:nvPr>
            <p:ph type="title"/>
          </p:nvPr>
        </p:nvSpPr>
        <p:spPr/>
        <p:txBody>
          <a:bodyPr/>
          <a:lstStyle/>
          <a:p>
            <a:r>
              <a:rPr lang="en-US" dirty="0"/>
              <a:t>Front Controller Example</a:t>
            </a:r>
          </a:p>
        </p:txBody>
      </p:sp>
      <p:sp>
        <p:nvSpPr>
          <p:cNvPr id="4" name="Slide Number Placeholder 3">
            <a:extLst>
              <a:ext uri="{FF2B5EF4-FFF2-40B4-BE49-F238E27FC236}">
                <a16:creationId xmlns:a16="http://schemas.microsoft.com/office/drawing/2014/main" id="{6CD7BCF6-F94B-B4BA-4606-58787E006458}"/>
              </a:ext>
            </a:extLst>
          </p:cNvPr>
          <p:cNvSpPr>
            <a:spLocks noGrp="1"/>
          </p:cNvSpPr>
          <p:nvPr>
            <p:ph type="sldNum" sz="quarter" idx="12"/>
          </p:nvPr>
        </p:nvSpPr>
        <p:spPr/>
        <p:txBody>
          <a:bodyPr/>
          <a:lstStyle/>
          <a:p>
            <a:fld id="{452BA717-4DED-4A38-BDE4-30D0F0A142DB}" type="slidenum">
              <a:rPr lang="cs-CZ" smtClean="0"/>
              <a:pPr/>
              <a:t>33</a:t>
            </a:fld>
            <a:endParaRPr lang="cs-CZ"/>
          </a:p>
        </p:txBody>
      </p:sp>
      <p:sp>
        <p:nvSpPr>
          <p:cNvPr id="5" name="Rectangle 4">
            <a:extLst>
              <a:ext uri="{FF2B5EF4-FFF2-40B4-BE49-F238E27FC236}">
                <a16:creationId xmlns:a16="http://schemas.microsoft.com/office/drawing/2014/main" id="{7C65080D-E9A6-86CE-E344-6F7E0A89F2F4}"/>
              </a:ext>
            </a:extLst>
          </p:cNvPr>
          <p:cNvSpPr/>
          <p:nvPr/>
        </p:nvSpPr>
        <p:spPr>
          <a:xfrm>
            <a:off x="360000" y="1268760"/>
            <a:ext cx="11424632" cy="4536504"/>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accent6"/>
                </a:solidFill>
                <a:latin typeface="Courier New" panose="02070309020205020404" pitchFamily="49" charset="0"/>
                <a:cs typeface="Courier New" panose="02070309020205020404" pitchFamily="49" charset="0"/>
              </a:rPr>
              <a:t>// Better yet, use autoloading!</a:t>
            </a:r>
          </a:p>
          <a:p>
            <a:r>
              <a:rPr lang="en-US" b="1" dirty="0">
                <a:solidFill>
                  <a:schemeClr val="accent1"/>
                </a:solidFill>
                <a:latin typeface="Courier New" panose="02070309020205020404" pitchFamily="49" charset="0"/>
                <a:cs typeface="Courier New" panose="02070309020205020404" pitchFamily="49" charset="0"/>
              </a:rPr>
              <a:t>foreach</a:t>
            </a:r>
            <a:r>
              <a:rPr lang="en-US" b="1" dirty="0">
                <a:solidFill>
                  <a:schemeClr val="tx1"/>
                </a:solidFill>
                <a:latin typeface="Courier New" panose="02070309020205020404" pitchFamily="49" charset="0"/>
                <a:cs typeface="Courier New" panose="02070309020205020404" pitchFamily="49" charset="0"/>
              </a:rPr>
              <a:t> (glob("*.</a:t>
            </a:r>
            <a:r>
              <a:rPr lang="en-US" b="1" dirty="0" err="1">
                <a:solidFill>
                  <a:schemeClr val="tx1"/>
                </a:solidFill>
                <a:latin typeface="Courier New" panose="02070309020205020404" pitchFamily="49" charset="0"/>
                <a:cs typeface="Courier New" panose="02070309020205020404" pitchFamily="49" charset="0"/>
              </a:rPr>
              <a:t>php</a:t>
            </a:r>
            <a:r>
              <a:rPr lang="en-US" b="1" dirty="0">
                <a:solidFill>
                  <a:schemeClr val="tx1"/>
                </a:solidFill>
                <a:latin typeface="Courier New" panose="02070309020205020404" pitchFamily="49" charset="0"/>
                <a:cs typeface="Courier New" panose="02070309020205020404" pitchFamily="49" charset="0"/>
              </a:rPr>
              <a:t>") as $include) { </a:t>
            </a:r>
            <a:r>
              <a:rPr lang="en-US" b="1" dirty="0" err="1">
                <a:solidFill>
                  <a:schemeClr val="accent1"/>
                </a:solidFill>
                <a:latin typeface="Courier New" panose="02070309020205020404" pitchFamily="49" charset="0"/>
                <a:cs typeface="Courier New" panose="02070309020205020404" pitchFamily="49" charset="0"/>
              </a:rPr>
              <a:t>require_once</a:t>
            </a:r>
            <a:r>
              <a:rPr lang="en-US" b="1" dirty="0">
                <a:solidFill>
                  <a:schemeClr val="tx1"/>
                </a:solidFill>
                <a:latin typeface="Courier New" panose="02070309020205020404" pitchFamily="49" charset="0"/>
                <a:cs typeface="Courier New" panose="02070309020205020404" pitchFamily="49" charset="0"/>
              </a:rPr>
              <a:t>(__DIR__ . "/$include"); }</a:t>
            </a:r>
            <a:br>
              <a:rPr lang="en-US" b="1" dirty="0">
                <a:solidFill>
                  <a:schemeClr val="tx1"/>
                </a:solidFill>
                <a:latin typeface="Courier New" panose="02070309020205020404" pitchFamily="49" charset="0"/>
                <a:cs typeface="Courier New" panose="02070309020205020404" pitchFamily="49" charset="0"/>
              </a:rPr>
            </a:br>
            <a:endParaRPr lang="en-US" b="1" dirty="0">
              <a:solidFill>
                <a:schemeClr val="tx1"/>
              </a:solidFill>
              <a:latin typeface="Courier New" panose="02070309020205020404" pitchFamily="49" charset="0"/>
              <a:cs typeface="Courier New" panose="02070309020205020404" pitchFamily="49" charset="0"/>
            </a:endParaRPr>
          </a:p>
          <a:p>
            <a:r>
              <a:rPr lang="en-US" b="1" dirty="0">
                <a:solidFill>
                  <a:schemeClr val="accent1"/>
                </a:solidFill>
                <a:latin typeface="Courier New" panose="02070309020205020404" pitchFamily="49" charset="0"/>
                <a:cs typeface="Courier New" panose="02070309020205020404" pitchFamily="49" charset="0"/>
              </a:rPr>
              <a:t>try</a:t>
            </a:r>
            <a:r>
              <a:rPr lang="en-US" b="1" dirty="0">
                <a:solidFill>
                  <a:schemeClr val="tx1"/>
                </a:solidFill>
                <a:latin typeface="Courier New" panose="02070309020205020404" pitchFamily="49" charset="0"/>
                <a:cs typeface="Courier New" panose="02070309020205020404" pitchFamily="49" charset="0"/>
              </a:rPr>
              <a:t> {</a:t>
            </a:r>
          </a:p>
          <a:p>
            <a:r>
              <a:rPr lang="en-US" b="1" dirty="0">
                <a:solidFill>
                  <a:schemeClr val="tx1"/>
                </a:solidFill>
                <a:latin typeface="Courier New" panose="02070309020205020404" pitchFamily="49" charset="0"/>
                <a:cs typeface="Courier New" panose="02070309020205020404" pitchFamily="49" charset="0"/>
              </a:rPr>
              <a:t>  $config = </a:t>
            </a:r>
            <a:r>
              <a:rPr lang="en-US" b="1" dirty="0">
                <a:solidFill>
                  <a:schemeClr val="accent1"/>
                </a:solidFill>
                <a:latin typeface="Courier New" panose="02070309020205020404" pitchFamily="49" charset="0"/>
                <a:cs typeface="Courier New" panose="02070309020205020404" pitchFamily="49" charset="0"/>
              </a:rPr>
              <a:t>require</a:t>
            </a:r>
            <a:r>
              <a:rPr lang="en-US" b="1" dirty="0">
                <a:solidFill>
                  <a:schemeClr val="tx1"/>
                </a:solidFill>
                <a:latin typeface="Courier New" panose="02070309020205020404" pitchFamily="49" charset="0"/>
                <a:cs typeface="Courier New" panose="02070309020205020404" pitchFamily="49" charset="0"/>
              </a:rPr>
              <a:t>(_DIR__ . '/config/</a:t>
            </a:r>
            <a:r>
              <a:rPr lang="en-US" b="1" dirty="0" err="1">
                <a:solidFill>
                  <a:schemeClr val="tx1"/>
                </a:solidFill>
                <a:latin typeface="Courier New" panose="02070309020205020404" pitchFamily="49" charset="0"/>
                <a:cs typeface="Courier New" panose="02070309020205020404" pitchFamily="49" charset="0"/>
              </a:rPr>
              <a:t>config.ini.php</a:t>
            </a:r>
            <a:r>
              <a:rPr lang="en-US" b="1" dirty="0">
                <a:solidFill>
                  <a:schemeClr val="tx1"/>
                </a:solidFill>
                <a:latin typeface="Courier New" panose="02070309020205020404" pitchFamily="49" charset="0"/>
                <a:cs typeface="Courier New" panose="02070309020205020404" pitchFamily="49" charset="0"/>
              </a:rPr>
              <a:t>');</a:t>
            </a:r>
            <a:br>
              <a:rPr lang="en-US" b="1" dirty="0">
                <a:solidFill>
                  <a:schemeClr val="tx1"/>
                </a:solidFill>
                <a:latin typeface="Courier New" panose="02070309020205020404" pitchFamily="49" charset="0"/>
                <a:cs typeface="Courier New" panose="02070309020205020404" pitchFamily="49" charset="0"/>
              </a:rPr>
            </a:br>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6"/>
                </a:solidFill>
                <a:latin typeface="Courier New" panose="02070309020205020404" pitchFamily="49" charset="0"/>
                <a:cs typeface="Courier New" panose="02070309020205020404" pitchFamily="49" charset="0"/>
              </a:rPr>
              <a:t>// Application container, responsible for working with controllers.</a:t>
            </a:r>
          </a:p>
          <a:p>
            <a:r>
              <a:rPr lang="en-US" b="1" dirty="0">
                <a:solidFill>
                  <a:schemeClr val="tx1"/>
                </a:solidFill>
                <a:latin typeface="Courier New" panose="02070309020205020404" pitchFamily="49" charset="0"/>
                <a:cs typeface="Courier New" panose="02070309020205020404" pitchFamily="49" charset="0"/>
              </a:rPr>
              <a:t>  $container = new Container();</a:t>
            </a:r>
          </a:p>
          <a:p>
            <a:r>
              <a:rPr lang="en-US" b="1" dirty="0">
                <a:solidFill>
                  <a:schemeClr val="tx1"/>
                </a:solidFill>
                <a:latin typeface="Courier New" panose="02070309020205020404" pitchFamily="49" charset="0"/>
                <a:cs typeface="Courier New" panose="02070309020205020404" pitchFamily="49" charset="0"/>
              </a:rPr>
              <a:t>  $container-&gt;</a:t>
            </a:r>
            <a:r>
              <a:rPr lang="en-US" b="1" dirty="0" err="1">
                <a:solidFill>
                  <a:schemeClr val="tx1"/>
                </a:solidFill>
                <a:latin typeface="Courier New" panose="02070309020205020404" pitchFamily="49" charset="0"/>
                <a:cs typeface="Courier New" panose="02070309020205020404" pitchFamily="49" charset="0"/>
              </a:rPr>
              <a:t>init</a:t>
            </a:r>
            <a:r>
              <a:rPr lang="en-US" b="1" dirty="0">
                <a:solidFill>
                  <a:schemeClr val="tx1"/>
                </a:solidFill>
                <a:latin typeface="Courier New" panose="02070309020205020404" pitchFamily="49" charset="0"/>
                <a:cs typeface="Courier New" panose="02070309020205020404" pitchFamily="49" charset="0"/>
              </a:rPr>
              <a:t>($config);</a:t>
            </a:r>
          </a:p>
          <a:p>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6"/>
                </a:solidFill>
                <a:latin typeface="Courier New" panose="02070309020205020404" pitchFamily="49" charset="0"/>
                <a:cs typeface="Courier New" panose="02070309020205020404" pitchFamily="49" charset="0"/>
              </a:rPr>
              <a:t>// Get router.</a:t>
            </a:r>
          </a:p>
          <a:p>
            <a:r>
              <a:rPr lang="en-US" b="1" dirty="0">
                <a:solidFill>
                  <a:schemeClr val="tx1"/>
                </a:solidFill>
                <a:latin typeface="Courier New" panose="02070309020205020404" pitchFamily="49" charset="0"/>
                <a:cs typeface="Courier New" panose="02070309020205020404" pitchFamily="49" charset="0"/>
              </a:rPr>
              <a:t>  $router = $container-&gt;</a:t>
            </a:r>
            <a:r>
              <a:rPr lang="en-US" b="1" dirty="0" err="1">
                <a:solidFill>
                  <a:schemeClr val="tx1"/>
                </a:solidFill>
                <a:latin typeface="Courier New" panose="02070309020205020404" pitchFamily="49" charset="0"/>
                <a:cs typeface="Courier New" panose="02070309020205020404" pitchFamily="49" charset="0"/>
              </a:rPr>
              <a:t>getRouter</a:t>
            </a:r>
            <a:r>
              <a:rPr lang="en-US" b="1" dirty="0">
                <a:solidFill>
                  <a:schemeClr val="tx1"/>
                </a:solidFill>
                <a:latin typeface="Courier New" panose="02070309020205020404" pitchFamily="49" charset="0"/>
                <a:cs typeface="Courier New" panose="02070309020205020404" pitchFamily="49" charset="0"/>
              </a:rPr>
              <a:t>();</a:t>
            </a:r>
          </a:p>
          <a:p>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6"/>
                </a:solidFill>
                <a:latin typeface="Courier New" panose="02070309020205020404" pitchFamily="49" charset="0"/>
                <a:cs typeface="Courier New" panose="02070309020205020404" pitchFamily="49" charset="0"/>
              </a:rPr>
              <a:t>// Routing and dispatching, could be two functions instead, here to save space.</a:t>
            </a:r>
          </a:p>
          <a:p>
            <a:r>
              <a:rPr lang="en-US" b="1" dirty="0">
                <a:solidFill>
                  <a:schemeClr val="tx1"/>
                </a:solidFill>
                <a:latin typeface="Courier New" panose="02070309020205020404" pitchFamily="49" charset="0"/>
                <a:cs typeface="Courier New" panose="02070309020205020404" pitchFamily="49" charset="0"/>
              </a:rPr>
              <a:t>  $router-&gt;</a:t>
            </a:r>
            <a:r>
              <a:rPr lang="en-US" b="1" dirty="0" err="1">
                <a:solidFill>
                  <a:schemeClr val="tx1"/>
                </a:solidFill>
                <a:latin typeface="Courier New" panose="02070309020205020404" pitchFamily="49" charset="0"/>
                <a:cs typeface="Courier New" panose="02070309020205020404" pitchFamily="49" charset="0"/>
              </a:rPr>
              <a:t>routeAndDispatch</a:t>
            </a:r>
            <a:r>
              <a:rPr lang="en-US" b="1" dirty="0">
                <a:solidFill>
                  <a:schemeClr val="tx1"/>
                </a:solidFill>
                <a:latin typeface="Courier New" panose="02070309020205020404" pitchFamily="49" charset="0"/>
                <a:cs typeface="Courier New" panose="02070309020205020404" pitchFamily="49" charset="0"/>
              </a:rPr>
              <a:t>();</a:t>
            </a:r>
          </a:p>
          <a:p>
            <a:r>
              <a:rPr lang="en-US" b="1" dirty="0">
                <a:solidFill>
                  <a:schemeClr val="tx1"/>
                </a:solidFill>
                <a:latin typeface="Courier New" panose="02070309020205020404" pitchFamily="49" charset="0"/>
                <a:cs typeface="Courier New" panose="02070309020205020404" pitchFamily="49" charset="0"/>
              </a:rPr>
              <a:t>}</a:t>
            </a:r>
          </a:p>
          <a:p>
            <a:r>
              <a:rPr lang="en-US" b="1" dirty="0">
                <a:solidFill>
                  <a:schemeClr val="accent1"/>
                </a:solidFill>
                <a:latin typeface="Courier New" panose="02070309020205020404" pitchFamily="49" charset="0"/>
                <a:cs typeface="Courier New" panose="02070309020205020404" pitchFamily="49" charset="0"/>
              </a:rPr>
              <a:t>catch</a:t>
            </a:r>
            <a:r>
              <a:rPr lang="en-US" b="1" dirty="0">
                <a:solidFill>
                  <a:schemeClr val="tx1"/>
                </a:solidFill>
                <a:latin typeface="Courier New" panose="02070309020205020404" pitchFamily="49" charset="0"/>
                <a:cs typeface="Courier New" panose="02070309020205020404" pitchFamily="49" charset="0"/>
              </a:rPr>
              <a:t> (Exception $e) {  ... }</a:t>
            </a:r>
          </a:p>
          <a:p>
            <a:endParaRPr lang="en-US" b="1" dirty="0">
              <a:solidFill>
                <a:schemeClr val="tx1"/>
              </a:solidFill>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EE7764C9-FCEB-0539-C776-F99E0E3C993A}"/>
              </a:ext>
            </a:extLst>
          </p:cNvPr>
          <p:cNvSpPr txBox="1"/>
          <p:nvPr/>
        </p:nvSpPr>
        <p:spPr>
          <a:xfrm>
            <a:off x="0" y="6021288"/>
            <a:ext cx="12192000" cy="461665"/>
          </a:xfrm>
          <a:prstGeom prst="rect">
            <a:avLst/>
          </a:prstGeom>
          <a:noFill/>
        </p:spPr>
        <p:txBody>
          <a:bodyPr wrap="square">
            <a:spAutoFit/>
          </a:bodyPr>
          <a:lstStyle/>
          <a:p>
            <a:pPr algn="ctr"/>
            <a:r>
              <a:rPr lang="en-US" sz="2400" b="1" dirty="0">
                <a:solidFill>
                  <a:schemeClr val="accent2"/>
                </a:solidFill>
              </a:rPr>
              <a:t>Advanced Programming of Web Applications - NSWI153</a:t>
            </a:r>
          </a:p>
        </p:txBody>
      </p:sp>
    </p:spTree>
    <p:extLst>
      <p:ext uri="{BB962C8B-B14F-4D97-AF65-F5344CB8AC3E}">
        <p14:creationId xmlns:p14="http://schemas.microsoft.com/office/powerpoint/2010/main" val="8636006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021726-AB78-0F1B-0D39-82431ED123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FD1475-B451-9BC6-9EC2-33F0BC3A4297}"/>
              </a:ext>
            </a:extLst>
          </p:cNvPr>
          <p:cNvSpPr>
            <a:spLocks noGrp="1"/>
          </p:cNvSpPr>
          <p:nvPr>
            <p:ph type="title"/>
          </p:nvPr>
        </p:nvSpPr>
        <p:spPr/>
        <p:txBody>
          <a:bodyPr/>
          <a:lstStyle/>
          <a:p>
            <a:r>
              <a:rPr lang="en-US" dirty="0"/>
              <a:t>Front Controller Example</a:t>
            </a:r>
          </a:p>
        </p:txBody>
      </p:sp>
      <p:sp>
        <p:nvSpPr>
          <p:cNvPr id="4" name="Slide Number Placeholder 3">
            <a:extLst>
              <a:ext uri="{FF2B5EF4-FFF2-40B4-BE49-F238E27FC236}">
                <a16:creationId xmlns:a16="http://schemas.microsoft.com/office/drawing/2014/main" id="{DDBC6B16-F704-02B1-1569-A5EF93675FA3}"/>
              </a:ext>
            </a:extLst>
          </p:cNvPr>
          <p:cNvSpPr>
            <a:spLocks noGrp="1"/>
          </p:cNvSpPr>
          <p:nvPr>
            <p:ph type="sldNum" sz="quarter" idx="12"/>
          </p:nvPr>
        </p:nvSpPr>
        <p:spPr/>
        <p:txBody>
          <a:bodyPr/>
          <a:lstStyle/>
          <a:p>
            <a:fld id="{452BA717-4DED-4A38-BDE4-30D0F0A142DB}" type="slidenum">
              <a:rPr lang="cs-CZ" smtClean="0"/>
              <a:pPr/>
              <a:t>34</a:t>
            </a:fld>
            <a:endParaRPr lang="cs-CZ"/>
          </a:p>
        </p:txBody>
      </p:sp>
      <p:sp>
        <p:nvSpPr>
          <p:cNvPr id="5" name="Rectangle 4">
            <a:extLst>
              <a:ext uri="{FF2B5EF4-FFF2-40B4-BE49-F238E27FC236}">
                <a16:creationId xmlns:a16="http://schemas.microsoft.com/office/drawing/2014/main" id="{A8F68580-4950-3837-0B89-91F0B01B39C7}"/>
              </a:ext>
            </a:extLst>
          </p:cNvPr>
          <p:cNvSpPr/>
          <p:nvPr/>
        </p:nvSpPr>
        <p:spPr>
          <a:xfrm>
            <a:off x="360000" y="1268760"/>
            <a:ext cx="11448000" cy="5040560"/>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accent1"/>
                </a:solidFill>
                <a:latin typeface="Courier New" panose="02070309020205020404" pitchFamily="49" charset="0"/>
                <a:cs typeface="Courier New" panose="02070309020205020404" pitchFamily="49" charset="0"/>
              </a:rPr>
              <a:t>class</a:t>
            </a:r>
            <a:r>
              <a:rPr lang="en-US" b="1" dirty="0">
                <a:solidFill>
                  <a:schemeClr val="tx1"/>
                </a:solidFill>
                <a:latin typeface="Courier New" panose="02070309020205020404" pitchFamily="49" charset="0"/>
                <a:cs typeface="Courier New" panose="02070309020205020404" pitchFamily="49" charset="0"/>
              </a:rPr>
              <a:t> Router { </a:t>
            </a:r>
            <a:r>
              <a:rPr lang="en-US" b="1" dirty="0">
                <a:solidFill>
                  <a:schemeClr val="accent6"/>
                </a:solidFill>
                <a:latin typeface="Courier New" panose="02070309020205020404" pitchFamily="49" charset="0"/>
                <a:cs typeface="Courier New" panose="02070309020205020404" pitchFamily="49" charset="0"/>
              </a:rPr>
              <a:t>// /</a:t>
            </a:r>
            <a:r>
              <a:rPr lang="en-US" b="1" dirty="0" err="1">
                <a:solidFill>
                  <a:schemeClr val="accent6"/>
                </a:solidFill>
                <a:latin typeface="Courier New" panose="02070309020205020404" pitchFamily="49" charset="0"/>
                <a:cs typeface="Courier New" panose="02070309020205020404" pitchFamily="49" charset="0"/>
              </a:rPr>
              <a:t>vyuka</a:t>
            </a:r>
            <a:r>
              <a:rPr lang="en-US" b="1" dirty="0">
                <a:solidFill>
                  <a:schemeClr val="accent6"/>
                </a:solidFill>
                <a:latin typeface="Courier New" panose="02070309020205020404" pitchFamily="49" charset="0"/>
                <a:cs typeface="Courier New" panose="02070309020205020404" pitchFamily="49" charset="0"/>
              </a:rPr>
              <a:t>/examples/1-12-best/</a:t>
            </a:r>
            <a:r>
              <a:rPr lang="en-US" b="1" dirty="0" err="1">
                <a:solidFill>
                  <a:schemeClr val="accent6"/>
                </a:solidFill>
                <a:latin typeface="Courier New" panose="02070309020205020404" pitchFamily="49" charset="0"/>
                <a:cs typeface="Courier New" panose="02070309020205020404" pitchFamily="49" charset="0"/>
              </a:rPr>
              <a:t>index.php?page</a:t>
            </a:r>
            <a:r>
              <a:rPr lang="en-US" b="1" dirty="0">
                <a:solidFill>
                  <a:schemeClr val="accent6"/>
                </a:solidFill>
                <a:latin typeface="Courier New" panose="02070309020205020404" pitchFamily="49" charset="0"/>
                <a:cs typeface="Courier New" panose="02070309020205020404" pitchFamily="49" charset="0"/>
              </a:rPr>
              <a:t>=</a:t>
            </a:r>
            <a:r>
              <a:rPr lang="en-US" b="1" dirty="0" err="1">
                <a:solidFill>
                  <a:schemeClr val="accent6"/>
                </a:solidFill>
                <a:latin typeface="Courier New" panose="02070309020205020404" pitchFamily="49" charset="0"/>
                <a:cs typeface="Courier New" panose="02070309020205020404" pitchFamily="49" charset="0"/>
              </a:rPr>
              <a:t>foo&amp;action</a:t>
            </a:r>
            <a:r>
              <a:rPr lang="en-US" b="1" dirty="0">
                <a:solidFill>
                  <a:schemeClr val="accent6"/>
                </a:solidFill>
                <a:latin typeface="Courier New" panose="02070309020205020404" pitchFamily="49" charset="0"/>
                <a:cs typeface="Courier New" panose="02070309020205020404" pitchFamily="49" charset="0"/>
              </a:rPr>
              <a:t>=bar</a:t>
            </a:r>
          </a:p>
          <a:p>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1"/>
                </a:solidFill>
                <a:latin typeface="Courier New" panose="02070309020205020404" pitchFamily="49" charset="0"/>
                <a:cs typeface="Courier New" panose="02070309020205020404" pitchFamily="49" charset="0"/>
              </a:rPr>
              <a:t>public function </a:t>
            </a:r>
            <a:r>
              <a:rPr lang="en-US" b="1" dirty="0" err="1">
                <a:solidFill>
                  <a:schemeClr val="tx1"/>
                </a:solidFill>
                <a:latin typeface="Courier New" panose="02070309020205020404" pitchFamily="49" charset="0"/>
                <a:cs typeface="Courier New" panose="02070309020205020404" pitchFamily="49" charset="0"/>
              </a:rPr>
              <a:t>routeAndDispatch</a:t>
            </a:r>
            <a:r>
              <a:rPr lang="en-US" b="1" dirty="0">
                <a:solidFill>
                  <a:schemeClr val="tx1"/>
                </a:solidFill>
                <a:latin typeface="Courier New" panose="02070309020205020404" pitchFamily="49" charset="0"/>
                <a:cs typeface="Courier New" panose="02070309020205020404" pitchFamily="49" charset="0"/>
              </a:rPr>
              <a:t>() {</a:t>
            </a:r>
            <a:br>
              <a:rPr lang="en-US" b="1" dirty="0">
                <a:solidFill>
                  <a:schemeClr val="tx1"/>
                </a:solidFill>
                <a:latin typeface="Courier New" panose="02070309020205020404" pitchFamily="49" charset="0"/>
                <a:cs typeface="Courier New" panose="02070309020205020404" pitchFamily="49" charset="0"/>
              </a:rPr>
            </a:br>
            <a:r>
              <a:rPr lang="en-US" b="1" dirty="0">
                <a:solidFill>
                  <a:schemeClr val="accent6"/>
                </a:solidFill>
                <a:latin typeface="Courier New" panose="02070309020205020404" pitchFamily="49" charset="0"/>
                <a:cs typeface="Courier New" panose="02070309020205020404" pitchFamily="49" charset="0"/>
              </a:rPr>
              <a:t>    // Get the page requested or use default.</a:t>
            </a:r>
          </a:p>
          <a:p>
            <a:r>
              <a:rPr lang="en-US" b="1" dirty="0">
                <a:solidFill>
                  <a:schemeClr val="tx1"/>
                </a:solidFill>
                <a:latin typeface="Courier New" panose="02070309020205020404" pitchFamily="49" charset="0"/>
                <a:cs typeface="Courier New" panose="02070309020205020404" pitchFamily="49" charset="0"/>
              </a:rPr>
              <a:t>    $page = empty($_GET['page']) ? $this-&gt;default : trim($_GET['page']);</a:t>
            </a:r>
          </a:p>
          <a:p>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6"/>
                </a:solidFill>
                <a:latin typeface="Courier New" panose="02070309020205020404" pitchFamily="49" charset="0"/>
                <a:cs typeface="Courier New" panose="02070309020205020404" pitchFamily="49" charset="0"/>
              </a:rPr>
              <a:t>// Get controller by name.</a:t>
            </a:r>
          </a:p>
          <a:p>
            <a:r>
              <a:rPr lang="en-US" b="1" dirty="0">
                <a:solidFill>
                  <a:schemeClr val="tx1"/>
                </a:solidFill>
                <a:latin typeface="Courier New" panose="02070309020205020404" pitchFamily="49" charset="0"/>
                <a:cs typeface="Courier New" panose="02070309020205020404" pitchFamily="49" charset="0"/>
              </a:rPr>
              <a:t>    $controller = $this-&gt;</a:t>
            </a:r>
            <a:r>
              <a:rPr lang="en-US" b="1" dirty="0" err="1">
                <a:solidFill>
                  <a:schemeClr val="tx1"/>
                </a:solidFill>
                <a:latin typeface="Courier New" panose="02070309020205020404" pitchFamily="49" charset="0"/>
                <a:cs typeface="Courier New" panose="02070309020205020404" pitchFamily="49" charset="0"/>
              </a:rPr>
              <a:t>getByName</a:t>
            </a:r>
            <a:r>
              <a:rPr lang="en-US" b="1" dirty="0">
                <a:solidFill>
                  <a:schemeClr val="tx1"/>
                </a:solidFill>
                <a:latin typeface="Courier New" panose="02070309020205020404" pitchFamily="49" charset="0"/>
                <a:cs typeface="Courier New" panose="02070309020205020404" pitchFamily="49" charset="0"/>
              </a:rPr>
              <a:t>($page . 'Controller'); </a:t>
            </a:r>
          </a:p>
          <a:p>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1"/>
                </a:solidFill>
                <a:latin typeface="Courier New" panose="02070309020205020404" pitchFamily="49" charset="0"/>
                <a:cs typeface="Courier New" panose="02070309020205020404" pitchFamily="49" charset="0"/>
              </a:rPr>
              <a:t>if</a:t>
            </a:r>
            <a:r>
              <a:rPr lang="en-US" b="1" dirty="0">
                <a:solidFill>
                  <a:schemeClr val="tx1"/>
                </a:solidFill>
                <a:latin typeface="Courier New" panose="02070309020205020404" pitchFamily="49" charset="0"/>
                <a:cs typeface="Courier New" panose="02070309020205020404" pitchFamily="49" charset="0"/>
              </a:rPr>
              <a:t> (!$controller) </a:t>
            </a:r>
            <a:r>
              <a:rPr lang="en-US" b="1" dirty="0">
                <a:solidFill>
                  <a:schemeClr val="accent1"/>
                </a:solidFill>
                <a:latin typeface="Courier New" panose="02070309020205020404" pitchFamily="49" charset="0"/>
                <a:cs typeface="Courier New" panose="02070309020205020404" pitchFamily="49" charset="0"/>
              </a:rPr>
              <a:t>throw new </a:t>
            </a:r>
            <a:r>
              <a:rPr lang="en-US" b="1" dirty="0">
                <a:solidFill>
                  <a:schemeClr val="tx1"/>
                </a:solidFill>
                <a:latin typeface="Courier New" panose="02070309020205020404" pitchFamily="49" charset="0"/>
                <a:cs typeface="Courier New" panose="02070309020205020404" pitchFamily="49" charset="0"/>
              </a:rPr>
              <a:t>Exception("Unknown page '$page'.");</a:t>
            </a:r>
          </a:p>
          <a:p>
            <a:r>
              <a:rPr lang="en-US" b="1" dirty="0">
                <a:solidFill>
                  <a:schemeClr val="accent6"/>
                </a:solidFill>
                <a:latin typeface="Courier New" panose="02070309020205020404" pitchFamily="49" charset="0"/>
                <a:cs typeface="Courier New" panose="02070309020205020404" pitchFamily="49" charset="0"/>
              </a:rPr>
              <a:t>    // Prepare name of the method.</a:t>
            </a:r>
          </a:p>
          <a:p>
            <a:r>
              <a:rPr lang="en-US" b="1" dirty="0">
                <a:solidFill>
                  <a:schemeClr val="tx1"/>
                </a:solidFill>
                <a:latin typeface="Courier New" panose="02070309020205020404" pitchFamily="49" charset="0"/>
                <a:cs typeface="Courier New" panose="02070309020205020404" pitchFamily="49" charset="0"/>
              </a:rPr>
              <a:t>    $</a:t>
            </a:r>
            <a:r>
              <a:rPr lang="en-US" b="1" dirty="0" err="1">
                <a:solidFill>
                  <a:schemeClr val="tx1"/>
                </a:solidFill>
                <a:latin typeface="Courier New" panose="02070309020205020404" pitchFamily="49" charset="0"/>
                <a:cs typeface="Courier New" panose="02070309020205020404" pitchFamily="49" charset="0"/>
              </a:rPr>
              <a:t>reqMethod</a:t>
            </a:r>
            <a:r>
              <a:rPr lang="en-US" b="1" dirty="0">
                <a:solidFill>
                  <a:schemeClr val="tx1"/>
                </a:solidFill>
                <a:latin typeface="Courier New" panose="02070309020205020404" pitchFamily="49" charset="0"/>
                <a:cs typeface="Courier New" panose="02070309020205020404" pitchFamily="49" charset="0"/>
              </a:rPr>
              <a:t> = </a:t>
            </a:r>
            <a:r>
              <a:rPr lang="en-US" b="1" dirty="0" err="1">
                <a:solidFill>
                  <a:schemeClr val="tx1"/>
                </a:solidFill>
                <a:latin typeface="Courier New" panose="02070309020205020404" pitchFamily="49" charset="0"/>
                <a:cs typeface="Courier New" panose="02070309020205020404" pitchFamily="49" charset="0"/>
              </a:rPr>
              <a:t>strtolower</a:t>
            </a:r>
            <a:r>
              <a:rPr lang="en-US" b="1" dirty="0">
                <a:solidFill>
                  <a:schemeClr val="tx1"/>
                </a:solidFill>
                <a:latin typeface="Courier New" panose="02070309020205020404" pitchFamily="49" charset="0"/>
                <a:cs typeface="Courier New" panose="02070309020205020404" pitchFamily="49" charset="0"/>
              </a:rPr>
              <a:t>($_SERVER['REQUEST_METHOD']);</a:t>
            </a:r>
          </a:p>
          <a:p>
            <a:r>
              <a:rPr lang="en-US" b="1" dirty="0">
                <a:solidFill>
                  <a:schemeClr val="tx1"/>
                </a:solidFill>
                <a:latin typeface="Courier New" panose="02070309020205020404" pitchFamily="49" charset="0"/>
                <a:cs typeface="Courier New" panose="02070309020205020404" pitchFamily="49" charset="0"/>
              </a:rPr>
              <a:t>    $action = empty($_GET['action']) ? </a:t>
            </a:r>
            <a:br>
              <a:rPr lang="en-US" b="1" dirty="0">
                <a:solidFill>
                  <a:schemeClr val="tx1"/>
                </a:solidFill>
                <a:latin typeface="Courier New" panose="02070309020205020404" pitchFamily="49" charset="0"/>
                <a:cs typeface="Courier New" panose="02070309020205020404" pitchFamily="49" charset="0"/>
              </a:rPr>
            </a:br>
            <a:r>
              <a:rPr lang="en-US" b="1" dirty="0">
                <a:solidFill>
                  <a:schemeClr val="tx1"/>
                </a:solidFill>
                <a:latin typeface="Courier New" panose="02070309020205020404" pitchFamily="49" charset="0"/>
                <a:cs typeface="Courier New" panose="02070309020205020404" pitchFamily="49" charset="0"/>
              </a:rPr>
              <a:t>      '' : </a:t>
            </a:r>
            <a:r>
              <a:rPr lang="en-US" b="1" dirty="0" err="1">
                <a:solidFill>
                  <a:schemeClr val="tx1"/>
                </a:solidFill>
                <a:latin typeface="Courier New" panose="02070309020205020404" pitchFamily="49" charset="0"/>
                <a:cs typeface="Courier New" panose="02070309020205020404" pitchFamily="49" charset="0"/>
              </a:rPr>
              <a:t>ucfirst</a:t>
            </a:r>
            <a:r>
              <a:rPr lang="en-US" b="1" dirty="0">
                <a:solidFill>
                  <a:schemeClr val="tx1"/>
                </a:solidFill>
                <a:latin typeface="Courier New" panose="02070309020205020404" pitchFamily="49" charset="0"/>
                <a:cs typeface="Courier New" panose="02070309020205020404" pitchFamily="49" charset="0"/>
              </a:rPr>
              <a:t>(</a:t>
            </a:r>
            <a:r>
              <a:rPr lang="en-US" b="1" dirty="0" err="1">
                <a:solidFill>
                  <a:schemeClr val="tx1"/>
                </a:solidFill>
                <a:latin typeface="Courier New" panose="02070309020205020404" pitchFamily="49" charset="0"/>
                <a:cs typeface="Courier New" panose="02070309020205020404" pitchFamily="49" charset="0"/>
              </a:rPr>
              <a:t>strtolower</a:t>
            </a:r>
            <a:r>
              <a:rPr lang="en-US" b="1" dirty="0">
                <a:solidFill>
                  <a:schemeClr val="tx1"/>
                </a:solidFill>
                <a:latin typeface="Courier New" panose="02070309020205020404" pitchFamily="49" charset="0"/>
                <a:cs typeface="Courier New" panose="02070309020205020404" pitchFamily="49" charset="0"/>
              </a:rPr>
              <a:t>(trim($_GET['action'])));</a:t>
            </a:r>
          </a:p>
          <a:p>
            <a:r>
              <a:rPr lang="en-US" b="1" dirty="0">
                <a:solidFill>
                  <a:schemeClr val="tx1"/>
                </a:solidFill>
                <a:latin typeface="Courier New" panose="02070309020205020404" pitchFamily="49" charset="0"/>
                <a:cs typeface="Courier New" panose="02070309020205020404" pitchFamily="49" charset="0"/>
              </a:rPr>
              <a:t>    $method = $</a:t>
            </a:r>
            <a:r>
              <a:rPr lang="en-US" b="1" dirty="0" err="1">
                <a:solidFill>
                  <a:schemeClr val="tx1"/>
                </a:solidFill>
                <a:latin typeface="Courier New" panose="02070309020205020404" pitchFamily="49" charset="0"/>
                <a:cs typeface="Courier New" panose="02070309020205020404" pitchFamily="49" charset="0"/>
              </a:rPr>
              <a:t>reqMethod</a:t>
            </a:r>
            <a:r>
              <a:rPr lang="en-US" b="1" dirty="0">
                <a:solidFill>
                  <a:schemeClr val="tx1"/>
                </a:solidFill>
                <a:latin typeface="Courier New" panose="02070309020205020404" pitchFamily="49" charset="0"/>
                <a:cs typeface="Courier New" panose="02070309020205020404" pitchFamily="49" charset="0"/>
              </a:rPr>
              <a:t> . $action . 'Action';</a:t>
            </a:r>
          </a:p>
          <a:p>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1"/>
                </a:solidFill>
                <a:latin typeface="Courier New" panose="02070309020205020404" pitchFamily="49" charset="0"/>
                <a:cs typeface="Courier New" panose="02070309020205020404" pitchFamily="49" charset="0"/>
              </a:rPr>
              <a:t>if</a:t>
            </a:r>
            <a:r>
              <a:rPr lang="en-US" b="1" dirty="0">
                <a:solidFill>
                  <a:schemeClr val="tx1"/>
                </a:solidFill>
                <a:latin typeface="Courier New" panose="02070309020205020404" pitchFamily="49" charset="0"/>
                <a:cs typeface="Courier New" panose="02070309020205020404" pitchFamily="49" charset="0"/>
              </a:rPr>
              <a:t> (!</a:t>
            </a:r>
            <a:r>
              <a:rPr lang="en-US" b="1" dirty="0" err="1">
                <a:solidFill>
                  <a:schemeClr val="tx1"/>
                </a:solidFill>
                <a:latin typeface="Courier New" panose="02070309020205020404" pitchFamily="49" charset="0"/>
                <a:cs typeface="Courier New" panose="02070309020205020404" pitchFamily="49" charset="0"/>
              </a:rPr>
              <a:t>method_exists</a:t>
            </a:r>
            <a:r>
              <a:rPr lang="en-US" b="1" dirty="0">
                <a:solidFill>
                  <a:schemeClr val="tx1"/>
                </a:solidFill>
                <a:latin typeface="Courier New" panose="02070309020205020404" pitchFamily="49" charset="0"/>
                <a:cs typeface="Courier New" panose="02070309020205020404" pitchFamily="49" charset="0"/>
              </a:rPr>
              <a:t>($controller, $method)) </a:t>
            </a:r>
            <a:r>
              <a:rPr lang="en-US" b="1" dirty="0">
                <a:solidFill>
                  <a:schemeClr val="accent1"/>
                </a:solidFill>
                <a:latin typeface="Courier New" panose="02070309020205020404" pitchFamily="49" charset="0"/>
                <a:cs typeface="Courier New" panose="02070309020205020404" pitchFamily="49" charset="0"/>
              </a:rPr>
              <a:t>throw new </a:t>
            </a:r>
            <a:r>
              <a:rPr lang="en-US" b="1" dirty="0">
                <a:solidFill>
                  <a:schemeClr val="tx1"/>
                </a:solidFill>
                <a:latin typeface="Courier New" panose="02070309020205020404" pitchFamily="49" charset="0"/>
                <a:cs typeface="Courier New" panose="02070309020205020404" pitchFamily="49" charset="0"/>
              </a:rPr>
              <a:t>Exception("...");</a:t>
            </a:r>
          </a:p>
          <a:p>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6"/>
                </a:solidFill>
                <a:latin typeface="Courier New" panose="02070309020205020404" pitchFamily="49" charset="0"/>
                <a:cs typeface="Courier New" panose="02070309020205020404" pitchFamily="49" charset="0"/>
              </a:rPr>
              <a:t>// Invoke method to server the request - here using PHP's variable variables.</a:t>
            </a:r>
          </a:p>
          <a:p>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1"/>
                </a:solidFill>
                <a:latin typeface="Courier New" panose="02070309020205020404" pitchFamily="49" charset="0"/>
                <a:cs typeface="Courier New" panose="02070309020205020404" pitchFamily="49" charset="0"/>
              </a:rPr>
              <a:t>if</a:t>
            </a:r>
            <a:r>
              <a:rPr lang="en-US" b="1" dirty="0">
                <a:solidFill>
                  <a:schemeClr val="tx1"/>
                </a:solidFill>
                <a:latin typeface="Courier New" panose="02070309020205020404" pitchFamily="49" charset="0"/>
                <a:cs typeface="Courier New" panose="02070309020205020404" pitchFamily="49" charset="0"/>
              </a:rPr>
              <a:t> ($</a:t>
            </a:r>
            <a:r>
              <a:rPr lang="en-US" b="1" dirty="0" err="1">
                <a:solidFill>
                  <a:schemeClr val="tx1"/>
                </a:solidFill>
                <a:latin typeface="Courier New" panose="02070309020205020404" pitchFamily="49" charset="0"/>
                <a:cs typeface="Courier New" panose="02070309020205020404" pitchFamily="49" charset="0"/>
              </a:rPr>
              <a:t>reqMethod</a:t>
            </a:r>
            <a:r>
              <a:rPr lang="en-US" b="1" dirty="0">
                <a:solidFill>
                  <a:schemeClr val="tx1"/>
                </a:solidFill>
                <a:latin typeface="Courier New" panose="02070309020205020404" pitchFamily="49" charset="0"/>
                <a:cs typeface="Courier New" panose="02070309020205020404" pitchFamily="49" charset="0"/>
              </a:rPr>
              <a:t> === 'post') $controller-&gt;$method($_POST, $_GET);</a:t>
            </a:r>
          </a:p>
          <a:p>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1"/>
                </a:solidFill>
                <a:latin typeface="Courier New" panose="02070309020205020404" pitchFamily="49" charset="0"/>
                <a:cs typeface="Courier New" panose="02070309020205020404" pitchFamily="49" charset="0"/>
              </a:rPr>
              <a:t>else</a:t>
            </a:r>
            <a:r>
              <a:rPr lang="en-US" b="1" dirty="0">
                <a:solidFill>
                  <a:schemeClr val="tx1"/>
                </a:solidFill>
                <a:latin typeface="Courier New" panose="02070309020205020404" pitchFamily="49" charset="0"/>
                <a:cs typeface="Courier New" panose="02070309020205020404" pitchFamily="49" charset="0"/>
              </a:rPr>
              <a:t> $controller-&gt;$method($_GET);</a:t>
            </a:r>
          </a:p>
          <a:p>
            <a:r>
              <a:rPr lang="en-US" b="1" dirty="0">
                <a:solidFill>
                  <a:schemeClr val="tx1"/>
                </a:solidFill>
                <a:latin typeface="Courier New" panose="02070309020205020404" pitchFamily="49" charset="0"/>
                <a:cs typeface="Courier New" panose="02070309020205020404" pitchFamily="49" charset="0"/>
              </a:rPr>
              <a:t>  }</a:t>
            </a:r>
          </a:p>
          <a:p>
            <a:r>
              <a:rPr lang="en-US" b="1" dirty="0">
                <a:solidFill>
                  <a:schemeClr val="tx1"/>
                </a:solidFill>
                <a:latin typeface="Courier New" panose="02070309020205020404" pitchFamily="49" charset="0"/>
                <a:cs typeface="Courier New" panose="02070309020205020404" pitchFamily="49" charset="0"/>
              </a:rPr>
              <a:t>}</a:t>
            </a:r>
          </a:p>
          <a:p>
            <a:endParaRPr lang="en-US" b="1" dirty="0">
              <a:solidFill>
                <a:schemeClr val="tx1"/>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6934315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0C4ED-9AA3-F567-974A-59DB73F8CC07}"/>
              </a:ext>
            </a:extLst>
          </p:cNvPr>
          <p:cNvSpPr>
            <a:spLocks noGrp="1"/>
          </p:cNvSpPr>
          <p:nvPr>
            <p:ph type="title"/>
          </p:nvPr>
        </p:nvSpPr>
        <p:spPr/>
        <p:txBody>
          <a:bodyPr/>
          <a:lstStyle/>
          <a:p>
            <a:r>
              <a:rPr lang="en-US" dirty="0"/>
              <a:t>Imperative vs Declarative approach</a:t>
            </a:r>
          </a:p>
        </p:txBody>
      </p:sp>
      <p:sp>
        <p:nvSpPr>
          <p:cNvPr id="3" name="Content Placeholder 2">
            <a:extLst>
              <a:ext uri="{FF2B5EF4-FFF2-40B4-BE49-F238E27FC236}">
                <a16:creationId xmlns:a16="http://schemas.microsoft.com/office/drawing/2014/main" id="{032BF566-7732-75A5-EA8A-6FBD17F512E5}"/>
              </a:ext>
            </a:extLst>
          </p:cNvPr>
          <p:cNvSpPr>
            <a:spLocks noGrp="1"/>
          </p:cNvSpPr>
          <p:nvPr>
            <p:ph idx="1"/>
          </p:nvPr>
        </p:nvSpPr>
        <p:spPr>
          <a:xfrm>
            <a:off x="335360" y="1268760"/>
            <a:ext cx="11449272" cy="766132"/>
          </a:xfrm>
        </p:spPr>
        <p:txBody>
          <a:bodyPr/>
          <a:lstStyle/>
          <a:p>
            <a:pPr marL="0" indent="0">
              <a:buNone/>
            </a:pPr>
            <a:r>
              <a:rPr lang="en-US" dirty="0"/>
              <a:t>Roughly speaking imperative is a sequence of commands and declarative employs data to define the actions. There is no superior approach , it depends!</a:t>
            </a:r>
          </a:p>
          <a:p>
            <a:endParaRPr lang="en-US" dirty="0"/>
          </a:p>
        </p:txBody>
      </p:sp>
      <p:sp>
        <p:nvSpPr>
          <p:cNvPr id="4" name="Slide Number Placeholder 3">
            <a:extLst>
              <a:ext uri="{FF2B5EF4-FFF2-40B4-BE49-F238E27FC236}">
                <a16:creationId xmlns:a16="http://schemas.microsoft.com/office/drawing/2014/main" id="{96F65669-7851-D4F0-5D22-8FBBC74E5F8D}"/>
              </a:ext>
            </a:extLst>
          </p:cNvPr>
          <p:cNvSpPr>
            <a:spLocks noGrp="1"/>
          </p:cNvSpPr>
          <p:nvPr>
            <p:ph type="sldNum" sz="quarter" idx="12"/>
          </p:nvPr>
        </p:nvSpPr>
        <p:spPr/>
        <p:txBody>
          <a:bodyPr/>
          <a:lstStyle/>
          <a:p>
            <a:fld id="{452BA717-4DED-4A38-BDE4-30D0F0A142DB}" type="slidenum">
              <a:rPr lang="cs-CZ" smtClean="0"/>
              <a:pPr/>
              <a:t>35</a:t>
            </a:fld>
            <a:endParaRPr lang="cs-CZ"/>
          </a:p>
        </p:txBody>
      </p:sp>
      <p:sp>
        <p:nvSpPr>
          <p:cNvPr id="5" name="Rectangle 4">
            <a:extLst>
              <a:ext uri="{FF2B5EF4-FFF2-40B4-BE49-F238E27FC236}">
                <a16:creationId xmlns:a16="http://schemas.microsoft.com/office/drawing/2014/main" id="{92BFC57F-F147-97B2-E340-2E8FADAEC775}"/>
              </a:ext>
            </a:extLst>
          </p:cNvPr>
          <p:cNvSpPr/>
          <p:nvPr/>
        </p:nvSpPr>
        <p:spPr>
          <a:xfrm>
            <a:off x="335360" y="1988841"/>
            <a:ext cx="5657338" cy="3168352"/>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accent1"/>
                </a:solidFill>
                <a:latin typeface="Courier New" panose="02070309020205020404" pitchFamily="49" charset="0"/>
                <a:cs typeface="Courier New" panose="02070309020205020404" pitchFamily="49" charset="0"/>
              </a:rPr>
              <a:t>switch</a:t>
            </a:r>
            <a:r>
              <a:rPr lang="en-US" b="1" dirty="0">
                <a:solidFill>
                  <a:schemeClr val="tx1"/>
                </a:solidFill>
                <a:latin typeface="Courier New" panose="02070309020205020404" pitchFamily="49" charset="0"/>
                <a:cs typeface="Courier New" panose="02070309020205020404" pitchFamily="49" charset="0"/>
              </a:rPr>
              <a:t> ($_GET['page']) {</a:t>
            </a:r>
          </a:p>
          <a:p>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1"/>
                </a:solidFill>
                <a:latin typeface="Courier New" panose="02070309020205020404" pitchFamily="49" charset="0"/>
                <a:cs typeface="Courier New" panose="02070309020205020404" pitchFamily="49" charset="0"/>
              </a:rPr>
              <a:t>case</a:t>
            </a:r>
            <a:r>
              <a:rPr lang="en-US" b="1" dirty="0">
                <a:solidFill>
                  <a:schemeClr val="tx1"/>
                </a:solidFill>
                <a:latin typeface="Courier New" panose="02070309020205020404" pitchFamily="49" charset="0"/>
                <a:cs typeface="Courier New" panose="02070309020205020404" pitchFamily="49" charset="0"/>
              </a:rPr>
              <a:t> 'home':</a:t>
            </a:r>
          </a:p>
          <a:p>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1"/>
                </a:solidFill>
                <a:latin typeface="Courier New" panose="02070309020205020404" pitchFamily="49" charset="0"/>
                <a:cs typeface="Courier New" panose="02070309020205020404" pitchFamily="49" charset="0"/>
              </a:rPr>
              <a:t>require</a:t>
            </a:r>
            <a:r>
              <a:rPr lang="en-US" b="1" dirty="0">
                <a:solidFill>
                  <a:schemeClr val="tx1"/>
                </a:solidFill>
                <a:latin typeface="Courier New" panose="02070309020205020404" pitchFamily="49" charset="0"/>
                <a:cs typeface="Courier New" panose="02070309020205020404" pitchFamily="49" charset="0"/>
              </a:rPr>
              <a:t> '</a:t>
            </a:r>
            <a:r>
              <a:rPr lang="en-US" b="1" dirty="0" err="1">
                <a:solidFill>
                  <a:schemeClr val="tx1"/>
                </a:solidFill>
                <a:latin typeface="Courier New" panose="02070309020205020404" pitchFamily="49" charset="0"/>
                <a:cs typeface="Courier New" panose="02070309020205020404" pitchFamily="49" charset="0"/>
              </a:rPr>
              <a:t>home.php</a:t>
            </a:r>
            <a:r>
              <a:rPr lang="en-US" b="1" dirty="0">
                <a:solidFill>
                  <a:schemeClr val="tx1"/>
                </a:solidFill>
                <a:latin typeface="Courier New" panose="02070309020205020404" pitchFamily="49" charset="0"/>
                <a:cs typeface="Courier New" panose="02070309020205020404" pitchFamily="49" charset="0"/>
              </a:rPr>
              <a:t>';</a:t>
            </a:r>
          </a:p>
          <a:p>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1"/>
                </a:solidFill>
                <a:latin typeface="Courier New" panose="02070309020205020404" pitchFamily="49" charset="0"/>
                <a:cs typeface="Courier New" panose="02070309020205020404" pitchFamily="49" charset="0"/>
              </a:rPr>
              <a:t>break</a:t>
            </a:r>
            <a:r>
              <a:rPr lang="en-US" b="1" dirty="0">
                <a:solidFill>
                  <a:schemeClr val="tx1"/>
                </a:solidFill>
                <a:latin typeface="Courier New" panose="02070309020205020404" pitchFamily="49" charset="0"/>
                <a:cs typeface="Courier New" panose="02070309020205020404" pitchFamily="49" charset="0"/>
              </a:rPr>
              <a:t>;</a:t>
            </a:r>
          </a:p>
          <a:p>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1"/>
                </a:solidFill>
                <a:latin typeface="Courier New" panose="02070309020205020404" pitchFamily="49" charset="0"/>
                <a:cs typeface="Courier New" panose="02070309020205020404" pitchFamily="49" charset="0"/>
              </a:rPr>
              <a:t>case</a:t>
            </a:r>
            <a:r>
              <a:rPr lang="en-US" b="1" dirty="0">
                <a:solidFill>
                  <a:schemeClr val="tx1"/>
                </a:solidFill>
                <a:latin typeface="Courier New" panose="02070309020205020404" pitchFamily="49" charset="0"/>
                <a:cs typeface="Courier New" panose="02070309020205020404" pitchFamily="49" charset="0"/>
              </a:rPr>
              <a:t> 'settings':</a:t>
            </a:r>
          </a:p>
          <a:p>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1"/>
                </a:solidFill>
                <a:latin typeface="Courier New" panose="02070309020205020404" pitchFamily="49" charset="0"/>
                <a:cs typeface="Courier New" panose="02070309020205020404" pitchFamily="49" charset="0"/>
              </a:rPr>
              <a:t>require</a:t>
            </a:r>
            <a:r>
              <a:rPr lang="en-US" b="1" dirty="0">
                <a:solidFill>
                  <a:schemeClr val="tx1"/>
                </a:solidFill>
                <a:latin typeface="Courier New" panose="02070309020205020404" pitchFamily="49" charset="0"/>
                <a:cs typeface="Courier New" panose="02070309020205020404" pitchFamily="49" charset="0"/>
              </a:rPr>
              <a:t> '</a:t>
            </a:r>
            <a:r>
              <a:rPr lang="en-US" b="1" dirty="0" err="1">
                <a:solidFill>
                  <a:schemeClr val="tx1"/>
                </a:solidFill>
                <a:latin typeface="Courier New" panose="02070309020205020404" pitchFamily="49" charset="0"/>
                <a:cs typeface="Courier New" panose="02070309020205020404" pitchFamily="49" charset="0"/>
              </a:rPr>
              <a:t>settings.php</a:t>
            </a:r>
            <a:r>
              <a:rPr lang="en-US" b="1" dirty="0">
                <a:solidFill>
                  <a:schemeClr val="tx1"/>
                </a:solidFill>
                <a:latin typeface="Courier New" panose="02070309020205020404" pitchFamily="49" charset="0"/>
                <a:cs typeface="Courier New" panose="02070309020205020404" pitchFamily="49" charset="0"/>
              </a:rPr>
              <a:t>';</a:t>
            </a:r>
          </a:p>
          <a:p>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1"/>
                </a:solidFill>
                <a:latin typeface="Courier New" panose="02070309020205020404" pitchFamily="49" charset="0"/>
                <a:cs typeface="Courier New" panose="02070309020205020404" pitchFamily="49" charset="0"/>
              </a:rPr>
              <a:t>break</a:t>
            </a:r>
            <a:r>
              <a:rPr lang="en-US" b="1" dirty="0">
                <a:solidFill>
                  <a:schemeClr val="tx1"/>
                </a:solidFill>
                <a:latin typeface="Courier New" panose="02070309020205020404" pitchFamily="49" charset="0"/>
                <a:cs typeface="Courier New" panose="02070309020205020404" pitchFamily="49" charset="0"/>
              </a:rPr>
              <a:t>;</a:t>
            </a:r>
          </a:p>
          <a:p>
            <a:r>
              <a:rPr lang="en-US" b="1" dirty="0">
                <a:solidFill>
                  <a:schemeClr val="tx1"/>
                </a:solidFill>
                <a:latin typeface="Courier New" panose="02070309020205020404" pitchFamily="49" charset="0"/>
                <a:cs typeface="Courier New" panose="02070309020205020404" pitchFamily="49" charset="0"/>
              </a:rPr>
              <a:t>  ...</a:t>
            </a:r>
          </a:p>
          <a:p>
            <a:r>
              <a:rPr lang="en-US" b="1" dirty="0">
                <a:solidFill>
                  <a:schemeClr val="tx1"/>
                </a:solidFill>
                <a:latin typeface="Courier New" panose="02070309020205020404" pitchFamily="49" charset="0"/>
                <a:cs typeface="Courier New" panose="02070309020205020404" pitchFamily="49" charset="0"/>
              </a:rPr>
              <a:t>}</a:t>
            </a:r>
          </a:p>
          <a:p>
            <a:endParaRPr lang="en-US" b="1" dirty="0">
              <a:solidFill>
                <a:schemeClr val="tx1"/>
              </a:solidFill>
              <a:latin typeface="Courier New" panose="02070309020205020404" pitchFamily="49" charset="0"/>
              <a:cs typeface="Courier New" panose="02070309020205020404" pitchFamily="49" charset="0"/>
            </a:endParaRPr>
          </a:p>
          <a:p>
            <a:r>
              <a:rPr lang="en-US" b="1" dirty="0">
                <a:solidFill>
                  <a:schemeClr val="tx1"/>
                </a:solidFill>
                <a:latin typeface="Courier New" panose="02070309020205020404" pitchFamily="49" charset="0"/>
                <a:cs typeface="Courier New" panose="02070309020205020404" pitchFamily="49" charset="0"/>
              </a:rPr>
              <a:t>   </a:t>
            </a:r>
          </a:p>
        </p:txBody>
      </p:sp>
      <p:sp>
        <p:nvSpPr>
          <p:cNvPr id="6" name="Rectangle 5">
            <a:extLst>
              <a:ext uri="{FF2B5EF4-FFF2-40B4-BE49-F238E27FC236}">
                <a16:creationId xmlns:a16="http://schemas.microsoft.com/office/drawing/2014/main" id="{135CEC3F-C7A6-9D29-2F0F-86E7094AC450}"/>
              </a:ext>
            </a:extLst>
          </p:cNvPr>
          <p:cNvSpPr/>
          <p:nvPr/>
        </p:nvSpPr>
        <p:spPr>
          <a:xfrm>
            <a:off x="6199304" y="1988840"/>
            <a:ext cx="5657338" cy="3168352"/>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tx1"/>
                </a:solidFill>
                <a:latin typeface="Courier New" panose="02070309020205020404" pitchFamily="49" charset="0"/>
                <a:cs typeface="Courier New" panose="02070309020205020404" pitchFamily="49" charset="0"/>
              </a:rPr>
              <a:t>$pages = [</a:t>
            </a:r>
          </a:p>
          <a:p>
            <a:r>
              <a:rPr lang="en-US" b="1" dirty="0">
                <a:solidFill>
                  <a:schemeClr val="tx1"/>
                </a:solidFill>
                <a:latin typeface="Courier New" panose="02070309020205020404" pitchFamily="49" charset="0"/>
                <a:cs typeface="Courier New" panose="02070309020205020404" pitchFamily="49" charset="0"/>
              </a:rPr>
              <a:t>  'home'     =&gt; '</a:t>
            </a:r>
            <a:r>
              <a:rPr lang="en-US" b="1" dirty="0" err="1">
                <a:solidFill>
                  <a:schemeClr val="tx1"/>
                </a:solidFill>
                <a:latin typeface="Courier New" panose="02070309020205020404" pitchFamily="49" charset="0"/>
                <a:cs typeface="Courier New" panose="02070309020205020404" pitchFamily="49" charset="0"/>
              </a:rPr>
              <a:t>home.php</a:t>
            </a:r>
            <a:r>
              <a:rPr lang="en-US" b="1" dirty="0">
                <a:solidFill>
                  <a:schemeClr val="tx1"/>
                </a:solidFill>
                <a:latin typeface="Courier New" panose="02070309020205020404" pitchFamily="49" charset="0"/>
                <a:cs typeface="Courier New" panose="02070309020205020404" pitchFamily="49" charset="0"/>
              </a:rPr>
              <a:t>',</a:t>
            </a:r>
          </a:p>
          <a:p>
            <a:r>
              <a:rPr lang="en-US" b="1" dirty="0">
                <a:solidFill>
                  <a:schemeClr val="tx1"/>
                </a:solidFill>
                <a:latin typeface="Courier New" panose="02070309020205020404" pitchFamily="49" charset="0"/>
                <a:cs typeface="Courier New" panose="02070309020205020404" pitchFamily="49" charset="0"/>
              </a:rPr>
              <a:t>  'settings' =&gt; '</a:t>
            </a:r>
            <a:r>
              <a:rPr lang="en-US" b="1" dirty="0" err="1">
                <a:solidFill>
                  <a:schemeClr val="tx1"/>
                </a:solidFill>
                <a:latin typeface="Courier New" panose="02070309020205020404" pitchFamily="49" charset="0"/>
                <a:cs typeface="Courier New" panose="02070309020205020404" pitchFamily="49" charset="0"/>
              </a:rPr>
              <a:t>settings.php</a:t>
            </a:r>
            <a:r>
              <a:rPr lang="en-US" b="1" dirty="0">
                <a:solidFill>
                  <a:schemeClr val="tx1"/>
                </a:solidFill>
                <a:latin typeface="Courier New" panose="02070309020205020404" pitchFamily="49" charset="0"/>
                <a:cs typeface="Courier New" panose="02070309020205020404" pitchFamily="49" charset="0"/>
              </a:rPr>
              <a:t>',</a:t>
            </a:r>
          </a:p>
          <a:p>
            <a:r>
              <a:rPr lang="en-US" b="1" dirty="0">
                <a:solidFill>
                  <a:schemeClr val="tx1"/>
                </a:solidFill>
                <a:latin typeface="Courier New" panose="02070309020205020404" pitchFamily="49" charset="0"/>
                <a:cs typeface="Courier New" panose="02070309020205020404" pitchFamily="49" charset="0"/>
              </a:rPr>
              <a:t>  ...</a:t>
            </a:r>
          </a:p>
          <a:p>
            <a:r>
              <a:rPr lang="en-US" b="1" dirty="0">
                <a:solidFill>
                  <a:schemeClr val="tx1"/>
                </a:solidFill>
                <a:latin typeface="Courier New" panose="02070309020205020404" pitchFamily="49" charset="0"/>
                <a:cs typeface="Courier New" panose="02070309020205020404" pitchFamily="49" charset="0"/>
              </a:rPr>
              <a:t>];</a:t>
            </a:r>
          </a:p>
          <a:p>
            <a:endParaRPr lang="en-US" b="1" dirty="0">
              <a:solidFill>
                <a:schemeClr val="tx1"/>
              </a:solidFill>
              <a:latin typeface="Courier New" panose="02070309020205020404" pitchFamily="49" charset="0"/>
              <a:cs typeface="Courier New" panose="02070309020205020404" pitchFamily="49" charset="0"/>
            </a:endParaRPr>
          </a:p>
          <a:p>
            <a:r>
              <a:rPr lang="en-US" b="1" dirty="0">
                <a:solidFill>
                  <a:schemeClr val="tx1"/>
                </a:solidFill>
                <a:latin typeface="Courier New" panose="02070309020205020404" pitchFamily="49" charset="0"/>
                <a:cs typeface="Courier New" panose="02070309020205020404" pitchFamily="49" charset="0"/>
              </a:rPr>
              <a:t>$page = $_GET['page’];</a:t>
            </a:r>
          </a:p>
          <a:p>
            <a:endParaRPr lang="en-US" b="1" dirty="0">
              <a:solidFill>
                <a:schemeClr val="tx1"/>
              </a:solidFill>
              <a:latin typeface="Courier New" panose="02070309020205020404" pitchFamily="49" charset="0"/>
              <a:cs typeface="Courier New" panose="02070309020205020404" pitchFamily="49" charset="0"/>
            </a:endParaRPr>
          </a:p>
          <a:p>
            <a:r>
              <a:rPr lang="en-US" b="1" dirty="0">
                <a:solidFill>
                  <a:schemeClr val="accent1"/>
                </a:solidFill>
                <a:latin typeface="Courier New" panose="02070309020205020404" pitchFamily="49" charset="0"/>
                <a:cs typeface="Courier New" panose="02070309020205020404" pitchFamily="49" charset="0"/>
              </a:rPr>
              <a:t>if</a:t>
            </a:r>
            <a:r>
              <a:rPr lang="en-US" b="1" dirty="0">
                <a:solidFill>
                  <a:schemeClr val="tx1"/>
                </a:solidFill>
                <a:latin typeface="Courier New" panose="02070309020205020404" pitchFamily="49" charset="0"/>
                <a:cs typeface="Courier New" panose="02070309020205020404" pitchFamily="49" charset="0"/>
              </a:rPr>
              <a:t> (</a:t>
            </a:r>
            <a:r>
              <a:rPr lang="en-US" b="1" dirty="0" err="1">
                <a:solidFill>
                  <a:schemeClr val="tx1"/>
                </a:solidFill>
                <a:latin typeface="Courier New" panose="02070309020205020404" pitchFamily="49" charset="0"/>
                <a:cs typeface="Courier New" panose="02070309020205020404" pitchFamily="49" charset="0"/>
              </a:rPr>
              <a:t>isset</a:t>
            </a:r>
            <a:r>
              <a:rPr lang="en-US" b="1" dirty="0">
                <a:solidFill>
                  <a:schemeClr val="tx1"/>
                </a:solidFill>
                <a:latin typeface="Courier New" panose="02070309020205020404" pitchFamily="49" charset="0"/>
                <a:cs typeface="Courier New" panose="02070309020205020404" pitchFamily="49" charset="0"/>
              </a:rPr>
              <a:t>($pages[$page])) {</a:t>
            </a:r>
          </a:p>
          <a:p>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1"/>
                </a:solidFill>
                <a:latin typeface="Courier New" panose="02070309020205020404" pitchFamily="49" charset="0"/>
                <a:cs typeface="Courier New" panose="02070309020205020404" pitchFamily="49" charset="0"/>
              </a:rPr>
              <a:t>require</a:t>
            </a:r>
            <a:r>
              <a:rPr lang="en-US" b="1" dirty="0">
                <a:solidFill>
                  <a:schemeClr val="tx1"/>
                </a:solidFill>
                <a:latin typeface="Courier New" panose="02070309020205020404" pitchFamily="49" charset="0"/>
                <a:cs typeface="Courier New" panose="02070309020205020404" pitchFamily="49" charset="0"/>
              </a:rPr>
              <a:t> $pages[$page];</a:t>
            </a:r>
          </a:p>
          <a:p>
            <a:r>
              <a:rPr lang="en-US" b="1" dirty="0">
                <a:solidFill>
                  <a:schemeClr val="tx1"/>
                </a:solidFill>
                <a:latin typeface="Courier New" panose="02070309020205020404" pitchFamily="49" charset="0"/>
                <a:cs typeface="Courier New" panose="02070309020205020404" pitchFamily="49" charset="0"/>
              </a:rPr>
              <a:t>}</a:t>
            </a:r>
          </a:p>
          <a:p>
            <a:r>
              <a:rPr lang="en-US" b="1" dirty="0">
                <a:solidFill>
                  <a:schemeClr val="tx1"/>
                </a:solidFill>
                <a:latin typeface="Courier New" panose="02070309020205020404" pitchFamily="49" charset="0"/>
                <a:cs typeface="Courier New" panose="02070309020205020404" pitchFamily="49" charset="0"/>
              </a:rPr>
              <a:t>   </a:t>
            </a:r>
          </a:p>
        </p:txBody>
      </p:sp>
      <p:sp>
        <p:nvSpPr>
          <p:cNvPr id="7" name="Zaoblený obdélníkový bublinový popisek 10">
            <a:extLst>
              <a:ext uri="{FF2B5EF4-FFF2-40B4-BE49-F238E27FC236}">
                <a16:creationId xmlns:a16="http://schemas.microsoft.com/office/drawing/2014/main" id="{B1D1CBC1-96C8-EBDA-3D36-E14F949CF38A}"/>
              </a:ext>
            </a:extLst>
          </p:cNvPr>
          <p:cNvSpPr/>
          <p:nvPr/>
        </p:nvSpPr>
        <p:spPr>
          <a:xfrm>
            <a:off x="6199304" y="5422229"/>
            <a:ext cx="3327154" cy="746269"/>
          </a:xfrm>
          <a:prstGeom prst="wedgeRoundRectCallout">
            <a:avLst>
              <a:gd name="adj1" fmla="val -23059"/>
              <a:gd name="adj2" fmla="val -117340"/>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t>Can be optimized further with classes, annotations, attributes.</a:t>
            </a:r>
            <a:endParaRPr lang="cs-CZ" sz="1600" dirty="0"/>
          </a:p>
        </p:txBody>
      </p:sp>
    </p:spTree>
    <p:extLst>
      <p:ext uri="{BB962C8B-B14F-4D97-AF65-F5344CB8AC3E}">
        <p14:creationId xmlns:p14="http://schemas.microsoft.com/office/powerpoint/2010/main" val="34420694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B2E5520-FD3E-AF53-3319-1D0727396682}"/>
              </a:ext>
            </a:extLst>
          </p:cNvPr>
          <p:cNvSpPr>
            <a:spLocks noGrp="1"/>
          </p:cNvSpPr>
          <p:nvPr>
            <p:ph type="body" sz="quarter" idx="13"/>
          </p:nvPr>
        </p:nvSpPr>
        <p:spPr/>
        <p:txBody>
          <a:bodyPr/>
          <a:lstStyle/>
          <a:p>
            <a:r>
              <a:rPr lang="en-US" dirty="0"/>
              <a:t>Templates</a:t>
            </a:r>
            <a:endParaRPr lang="cs-CZ" dirty="0"/>
          </a:p>
        </p:txBody>
      </p:sp>
      <p:sp>
        <p:nvSpPr>
          <p:cNvPr id="3" name="Text Placeholder 2">
            <a:extLst>
              <a:ext uri="{FF2B5EF4-FFF2-40B4-BE49-F238E27FC236}">
                <a16:creationId xmlns:a16="http://schemas.microsoft.com/office/drawing/2014/main" id="{5A86BC71-CC3F-8BCE-F34A-745374270D43}"/>
              </a:ext>
            </a:extLst>
          </p:cNvPr>
          <p:cNvSpPr>
            <a:spLocks noGrp="1"/>
          </p:cNvSpPr>
          <p:nvPr>
            <p:ph type="body" sz="quarter" idx="14"/>
          </p:nvPr>
        </p:nvSpPr>
        <p:spPr/>
        <p:txBody>
          <a:bodyPr/>
          <a:lstStyle/>
          <a:p>
            <a:r>
              <a:rPr lang="en-US" dirty="0"/>
              <a:t>How to render and HTML?</a:t>
            </a:r>
            <a:endParaRPr lang="cs-CZ" dirty="0"/>
          </a:p>
        </p:txBody>
      </p:sp>
    </p:spTree>
    <p:extLst>
      <p:ext uri="{BB962C8B-B14F-4D97-AF65-F5344CB8AC3E}">
        <p14:creationId xmlns:p14="http://schemas.microsoft.com/office/powerpoint/2010/main" val="956539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756E7-9E9A-F4ED-AF01-06DC98938490}"/>
              </a:ext>
            </a:extLst>
          </p:cNvPr>
          <p:cNvSpPr>
            <a:spLocks noGrp="1"/>
          </p:cNvSpPr>
          <p:nvPr>
            <p:ph type="title"/>
          </p:nvPr>
        </p:nvSpPr>
        <p:spPr/>
        <p:txBody>
          <a:bodyPr/>
          <a:lstStyle/>
          <a:p>
            <a:r>
              <a:rPr lang="en-US" dirty="0"/>
              <a:t>Templates</a:t>
            </a:r>
            <a:endParaRPr lang="cs-CZ" dirty="0"/>
          </a:p>
        </p:txBody>
      </p:sp>
      <p:sp>
        <p:nvSpPr>
          <p:cNvPr id="3" name="Content Placeholder 2">
            <a:extLst>
              <a:ext uri="{FF2B5EF4-FFF2-40B4-BE49-F238E27FC236}">
                <a16:creationId xmlns:a16="http://schemas.microsoft.com/office/drawing/2014/main" id="{D5578B68-D046-268A-FEE9-484F5000A4BE}"/>
              </a:ext>
            </a:extLst>
          </p:cNvPr>
          <p:cNvSpPr>
            <a:spLocks noGrp="1"/>
          </p:cNvSpPr>
          <p:nvPr>
            <p:ph idx="1"/>
          </p:nvPr>
        </p:nvSpPr>
        <p:spPr>
          <a:xfrm>
            <a:off x="335360" y="1268760"/>
            <a:ext cx="11449272" cy="3535264"/>
          </a:xfrm>
        </p:spPr>
        <p:txBody>
          <a:bodyPr/>
          <a:lstStyle/>
          <a:p>
            <a:pPr marL="0" indent="0">
              <a:buNone/>
            </a:pPr>
            <a:r>
              <a:rPr lang="en-US" dirty="0"/>
              <a:t>Basic idea of templates:</a:t>
            </a:r>
          </a:p>
          <a:p>
            <a:r>
              <a:rPr lang="en-US" dirty="0"/>
              <a:t>Separate HTML (CSS, …) code from PHP scripts</a:t>
            </a:r>
          </a:p>
          <a:p>
            <a:r>
              <a:rPr lang="en-US" dirty="0"/>
              <a:t>Division of work (HTML coders vs. PHP programmers)</a:t>
            </a:r>
          </a:p>
          <a:p>
            <a:pPr marL="0" indent="0">
              <a:buNone/>
            </a:pPr>
            <a:br>
              <a:rPr lang="en-US" dirty="0"/>
            </a:br>
            <a:r>
              <a:rPr lang="en-US" dirty="0"/>
              <a:t>PHP-based systems are using PHP to create a template. The template is just another PHP file. The PHP-template only includes data into the HTML.</a:t>
            </a:r>
          </a:p>
          <a:p>
            <a:pPr marL="0" indent="0">
              <a:buNone/>
            </a:pPr>
            <a:br>
              <a:rPr lang="en-US" dirty="0"/>
            </a:br>
            <a:r>
              <a:rPr lang="en-US" dirty="0"/>
              <a:t>Text-based systems often employ special tags in HTML. They are typically compiled into PHP-case templates for performance.</a:t>
            </a:r>
          </a:p>
          <a:p>
            <a:endParaRPr lang="en-US" dirty="0"/>
          </a:p>
        </p:txBody>
      </p:sp>
      <p:sp>
        <p:nvSpPr>
          <p:cNvPr id="4" name="Slide Number Placeholder 3">
            <a:extLst>
              <a:ext uri="{FF2B5EF4-FFF2-40B4-BE49-F238E27FC236}">
                <a16:creationId xmlns:a16="http://schemas.microsoft.com/office/drawing/2014/main" id="{26553FB0-8044-AD99-EA8F-C3C7A2C4AC7B}"/>
              </a:ext>
            </a:extLst>
          </p:cNvPr>
          <p:cNvSpPr>
            <a:spLocks noGrp="1"/>
          </p:cNvSpPr>
          <p:nvPr>
            <p:ph type="sldNum" sz="quarter" idx="12"/>
          </p:nvPr>
        </p:nvSpPr>
        <p:spPr/>
        <p:txBody>
          <a:bodyPr/>
          <a:lstStyle/>
          <a:p>
            <a:fld id="{452BA717-4DED-4A38-BDE4-30D0F0A142DB}" type="slidenum">
              <a:rPr lang="cs-CZ" smtClean="0"/>
              <a:pPr/>
              <a:t>37</a:t>
            </a:fld>
            <a:endParaRPr lang="cs-CZ"/>
          </a:p>
        </p:txBody>
      </p:sp>
      <p:sp>
        <p:nvSpPr>
          <p:cNvPr id="5" name="Rectangle 4">
            <a:extLst>
              <a:ext uri="{FF2B5EF4-FFF2-40B4-BE49-F238E27FC236}">
                <a16:creationId xmlns:a16="http://schemas.microsoft.com/office/drawing/2014/main" id="{2CF45A06-9D07-AE97-31B4-8A1D1C0E4111}"/>
              </a:ext>
            </a:extLst>
          </p:cNvPr>
          <p:cNvSpPr/>
          <p:nvPr/>
        </p:nvSpPr>
        <p:spPr>
          <a:xfrm>
            <a:off x="407368" y="4869160"/>
            <a:ext cx="2160240" cy="360040"/>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tx1"/>
                </a:solidFill>
                <a:latin typeface="Courier New" panose="02070309020205020404" pitchFamily="49" charset="0"/>
                <a:cs typeface="Courier New" panose="02070309020205020404" pitchFamily="49" charset="0"/>
              </a:rPr>
              <a:t>{{</a:t>
            </a:r>
            <a:r>
              <a:rPr lang="en-US" b="1" dirty="0" err="1">
                <a:solidFill>
                  <a:schemeClr val="tx1"/>
                </a:solidFill>
                <a:latin typeface="Courier New" panose="02070309020205020404" pitchFamily="49" charset="0"/>
                <a:cs typeface="Courier New" panose="02070309020205020404" pitchFamily="49" charset="0"/>
              </a:rPr>
              <a:t>tag_name</a:t>
            </a:r>
            <a:r>
              <a:rPr lang="en-US" b="1" dirty="0">
                <a:solidFill>
                  <a:schemeClr val="tx1"/>
                </a:solidFill>
                <a:latin typeface="Courier New" panose="02070309020205020404" pitchFamily="49" charset="0"/>
                <a:cs typeface="Courier New" panose="02070309020205020404" pitchFamily="49" charset="0"/>
              </a:rPr>
              <a:t>}}</a:t>
            </a:r>
          </a:p>
        </p:txBody>
      </p:sp>
      <p:sp>
        <p:nvSpPr>
          <p:cNvPr id="6" name="Rectangle 5">
            <a:extLst>
              <a:ext uri="{FF2B5EF4-FFF2-40B4-BE49-F238E27FC236}">
                <a16:creationId xmlns:a16="http://schemas.microsoft.com/office/drawing/2014/main" id="{62867816-8C97-3159-9A91-46DFFE8C5F9B}"/>
              </a:ext>
            </a:extLst>
          </p:cNvPr>
          <p:cNvSpPr/>
          <p:nvPr/>
        </p:nvSpPr>
        <p:spPr>
          <a:xfrm>
            <a:off x="2711624" y="4869160"/>
            <a:ext cx="2160240" cy="360040"/>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tx1"/>
                </a:solidFill>
                <a:latin typeface="Courier New" panose="02070309020205020404" pitchFamily="49" charset="0"/>
                <a:cs typeface="Courier New" panose="02070309020205020404" pitchFamily="49" charset="0"/>
              </a:rPr>
              <a:t>&lt;%</a:t>
            </a:r>
            <a:r>
              <a:rPr lang="en-US" b="1" dirty="0" err="1">
                <a:solidFill>
                  <a:schemeClr val="tx1"/>
                </a:solidFill>
                <a:latin typeface="Courier New" panose="02070309020205020404" pitchFamily="49" charset="0"/>
                <a:cs typeface="Courier New" panose="02070309020205020404" pitchFamily="49" charset="0"/>
              </a:rPr>
              <a:t>tag_name</a:t>
            </a:r>
            <a:r>
              <a:rPr lang="en-US" b="1" dirty="0">
                <a:solidFill>
                  <a:schemeClr val="tx1"/>
                </a:solidFill>
                <a:latin typeface="Courier New" panose="02070309020205020404" pitchFamily="49" charset="0"/>
                <a:cs typeface="Courier New" panose="02070309020205020404" pitchFamily="49" charset="0"/>
              </a:rPr>
              <a:t>%&gt;</a:t>
            </a:r>
          </a:p>
        </p:txBody>
      </p:sp>
      <p:sp>
        <p:nvSpPr>
          <p:cNvPr id="7" name="Rectangle 6">
            <a:extLst>
              <a:ext uri="{FF2B5EF4-FFF2-40B4-BE49-F238E27FC236}">
                <a16:creationId xmlns:a16="http://schemas.microsoft.com/office/drawing/2014/main" id="{F9BF251F-6BE2-3D3A-D705-2378BFF56FE8}"/>
              </a:ext>
            </a:extLst>
          </p:cNvPr>
          <p:cNvSpPr/>
          <p:nvPr/>
        </p:nvSpPr>
        <p:spPr>
          <a:xfrm>
            <a:off x="5015880" y="4869160"/>
            <a:ext cx="2160240" cy="360040"/>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tx1"/>
                </a:solidFill>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8560295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70C3D-B271-7171-BDE4-CA8F0EBB68F0}"/>
              </a:ext>
            </a:extLst>
          </p:cNvPr>
          <p:cNvSpPr>
            <a:spLocks noGrp="1"/>
          </p:cNvSpPr>
          <p:nvPr>
            <p:ph type="title"/>
          </p:nvPr>
        </p:nvSpPr>
        <p:spPr/>
        <p:txBody>
          <a:bodyPr/>
          <a:lstStyle/>
          <a:p>
            <a:r>
              <a:rPr lang="en-US" dirty="0"/>
              <a:t>Libraries</a:t>
            </a:r>
            <a:endParaRPr lang="cs-CZ" dirty="0"/>
          </a:p>
        </p:txBody>
      </p:sp>
      <p:sp>
        <p:nvSpPr>
          <p:cNvPr id="3" name="Content Placeholder 2">
            <a:extLst>
              <a:ext uri="{FF2B5EF4-FFF2-40B4-BE49-F238E27FC236}">
                <a16:creationId xmlns:a16="http://schemas.microsoft.com/office/drawing/2014/main" id="{642C6FC5-6741-12FE-B0CD-C7CBEA5C6F04}"/>
              </a:ext>
            </a:extLst>
          </p:cNvPr>
          <p:cNvSpPr>
            <a:spLocks noGrp="1"/>
          </p:cNvSpPr>
          <p:nvPr>
            <p:ph idx="1"/>
          </p:nvPr>
        </p:nvSpPr>
        <p:spPr/>
        <p:txBody>
          <a:bodyPr/>
          <a:lstStyle/>
          <a:p>
            <a:r>
              <a:rPr lang="cs-CZ" dirty="0" err="1"/>
              <a:t>Handlebars</a:t>
            </a:r>
            <a:r>
              <a:rPr lang="cs-CZ" dirty="0"/>
              <a:t> - https://handlebarsjs.com/ </a:t>
            </a:r>
          </a:p>
          <a:p>
            <a:r>
              <a:rPr lang="cs-CZ" dirty="0" err="1"/>
              <a:t>SquirrellyJS</a:t>
            </a:r>
            <a:r>
              <a:rPr lang="cs-CZ" dirty="0"/>
              <a:t> - https://squirrelly.js.org/</a:t>
            </a:r>
          </a:p>
          <a:p>
            <a:r>
              <a:rPr lang="cs-CZ" dirty="0" err="1"/>
              <a:t>Nunjucks</a:t>
            </a:r>
            <a:r>
              <a:rPr lang="cs-CZ" dirty="0"/>
              <a:t> - https://mozilla.github.io/nunjucks/</a:t>
            </a:r>
          </a:p>
          <a:p>
            <a:r>
              <a:rPr lang="cs-CZ" dirty="0"/>
              <a:t>EJS - https://ejs.co/</a:t>
            </a:r>
          </a:p>
          <a:p>
            <a:r>
              <a:rPr lang="cs-CZ" dirty="0"/>
              <a:t>PHP </a:t>
            </a:r>
            <a:r>
              <a:rPr lang="cs-CZ" dirty="0" err="1"/>
              <a:t>Laravel</a:t>
            </a:r>
            <a:r>
              <a:rPr lang="cs-CZ" dirty="0"/>
              <a:t> </a:t>
            </a:r>
            <a:r>
              <a:rPr lang="cs-CZ" dirty="0" err="1"/>
              <a:t>Blade</a:t>
            </a:r>
            <a:r>
              <a:rPr lang="cs-CZ" dirty="0"/>
              <a:t> - https://laravel.com/docs/10.x/blade</a:t>
            </a:r>
          </a:p>
          <a:p>
            <a:endParaRPr lang="cs-CZ" dirty="0"/>
          </a:p>
          <a:p>
            <a:endParaRPr lang="cs-CZ" dirty="0"/>
          </a:p>
        </p:txBody>
      </p:sp>
      <p:sp>
        <p:nvSpPr>
          <p:cNvPr id="4" name="Slide Number Placeholder 3">
            <a:extLst>
              <a:ext uri="{FF2B5EF4-FFF2-40B4-BE49-F238E27FC236}">
                <a16:creationId xmlns:a16="http://schemas.microsoft.com/office/drawing/2014/main" id="{7BFF8405-8027-48EA-FB13-5A332850BDED}"/>
              </a:ext>
            </a:extLst>
          </p:cNvPr>
          <p:cNvSpPr>
            <a:spLocks noGrp="1"/>
          </p:cNvSpPr>
          <p:nvPr>
            <p:ph type="sldNum" sz="quarter" idx="12"/>
          </p:nvPr>
        </p:nvSpPr>
        <p:spPr/>
        <p:txBody>
          <a:bodyPr/>
          <a:lstStyle/>
          <a:p>
            <a:fld id="{452BA717-4DED-4A38-BDE4-30D0F0A142DB}" type="slidenum">
              <a:rPr lang="cs-CZ" smtClean="0"/>
              <a:pPr/>
              <a:t>38</a:t>
            </a:fld>
            <a:endParaRPr lang="cs-CZ"/>
          </a:p>
        </p:txBody>
      </p:sp>
      <p:sp>
        <p:nvSpPr>
          <p:cNvPr id="5" name="TextBox 4">
            <a:extLst>
              <a:ext uri="{FF2B5EF4-FFF2-40B4-BE49-F238E27FC236}">
                <a16:creationId xmlns:a16="http://schemas.microsoft.com/office/drawing/2014/main" id="{62521B90-C86A-DE2A-4B4B-E0F1EBEA8CB6}"/>
              </a:ext>
            </a:extLst>
          </p:cNvPr>
          <p:cNvSpPr txBox="1"/>
          <p:nvPr/>
        </p:nvSpPr>
        <p:spPr>
          <a:xfrm>
            <a:off x="0" y="6516052"/>
            <a:ext cx="12192000" cy="369332"/>
          </a:xfrm>
          <a:prstGeom prst="rect">
            <a:avLst/>
          </a:prstGeom>
          <a:noFill/>
        </p:spPr>
        <p:txBody>
          <a:bodyPr wrap="square" rtlCol="0">
            <a:spAutoFit/>
          </a:bodyPr>
          <a:lstStyle/>
          <a:p>
            <a:r>
              <a:rPr lang="en-US" dirty="0">
                <a:solidFill>
                  <a:schemeClr val="bg1"/>
                </a:solidFill>
              </a:rPr>
              <a:t>2023/2024 Bonus content</a:t>
            </a:r>
          </a:p>
        </p:txBody>
      </p:sp>
    </p:spTree>
    <p:extLst>
      <p:ext uri="{BB962C8B-B14F-4D97-AF65-F5344CB8AC3E}">
        <p14:creationId xmlns:p14="http://schemas.microsoft.com/office/powerpoint/2010/main" val="41817668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1D6E0-5A87-D365-E17D-A39C0E03E546}"/>
              </a:ext>
            </a:extLst>
          </p:cNvPr>
          <p:cNvSpPr>
            <a:spLocks noGrp="1"/>
          </p:cNvSpPr>
          <p:nvPr>
            <p:ph type="title"/>
          </p:nvPr>
        </p:nvSpPr>
        <p:spPr/>
        <p:txBody>
          <a:bodyPr/>
          <a:lstStyle/>
          <a:p>
            <a:r>
              <a:rPr lang="en-US" dirty="0"/>
              <a:t>Latte example</a:t>
            </a:r>
          </a:p>
        </p:txBody>
      </p:sp>
      <p:sp>
        <p:nvSpPr>
          <p:cNvPr id="3" name="Slide Number Placeholder 2">
            <a:extLst>
              <a:ext uri="{FF2B5EF4-FFF2-40B4-BE49-F238E27FC236}">
                <a16:creationId xmlns:a16="http://schemas.microsoft.com/office/drawing/2014/main" id="{B4C0E9CE-56EA-92C1-977F-B94EEDCA6B62}"/>
              </a:ext>
            </a:extLst>
          </p:cNvPr>
          <p:cNvSpPr>
            <a:spLocks noGrp="1"/>
          </p:cNvSpPr>
          <p:nvPr>
            <p:ph type="sldNum" sz="quarter" idx="12"/>
          </p:nvPr>
        </p:nvSpPr>
        <p:spPr/>
        <p:txBody>
          <a:bodyPr/>
          <a:lstStyle/>
          <a:p>
            <a:fld id="{651B8B48-CD68-422A-981A-F7D1D2E08DD1}" type="slidenum">
              <a:rPr lang="en-US" smtClean="0"/>
              <a:t>39</a:t>
            </a:fld>
            <a:endParaRPr lang="en-US"/>
          </a:p>
        </p:txBody>
      </p:sp>
      <p:sp>
        <p:nvSpPr>
          <p:cNvPr id="4" name="Rectangle 3">
            <a:extLst>
              <a:ext uri="{FF2B5EF4-FFF2-40B4-BE49-F238E27FC236}">
                <a16:creationId xmlns:a16="http://schemas.microsoft.com/office/drawing/2014/main" id="{4DFCE5A2-2BBB-875C-8898-7E9D6D12EC8C}"/>
              </a:ext>
            </a:extLst>
          </p:cNvPr>
          <p:cNvSpPr/>
          <p:nvPr/>
        </p:nvSpPr>
        <p:spPr>
          <a:xfrm>
            <a:off x="438662" y="1268760"/>
            <a:ext cx="11201954" cy="3680456"/>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tx1"/>
                </a:solidFill>
                <a:latin typeface="Courier New" panose="02070309020205020404" pitchFamily="49" charset="0"/>
                <a:cs typeface="Courier New" panose="02070309020205020404" pitchFamily="49" charset="0"/>
              </a:rPr>
              <a:t>&lt;h1 </a:t>
            </a:r>
            <a:r>
              <a:rPr lang="en-US" b="1" dirty="0">
                <a:solidFill>
                  <a:schemeClr val="accent1"/>
                </a:solidFill>
                <a:latin typeface="Courier New" panose="02070309020205020404" pitchFamily="49" charset="0"/>
                <a:cs typeface="Courier New" panose="02070309020205020404" pitchFamily="49" charset="0"/>
              </a:rPr>
              <a:t>n:block=title</a:t>
            </a:r>
            <a:r>
              <a:rPr lang="en-US" b="1" dirty="0">
                <a:solidFill>
                  <a:schemeClr val="tx1"/>
                </a:solidFill>
                <a:latin typeface="Courier New" panose="02070309020205020404" pitchFamily="49" charset="0"/>
                <a:cs typeface="Courier New" panose="02070309020205020404" pitchFamily="49" charset="0"/>
              </a:rPr>
              <a:t>&gt;Latte Example&lt;/h1&gt;</a:t>
            </a:r>
          </a:p>
          <a:p>
            <a:br>
              <a:rPr lang="en-US" b="1" dirty="0">
                <a:solidFill>
                  <a:schemeClr val="tx1"/>
                </a:solidFill>
                <a:latin typeface="Courier New" panose="02070309020205020404" pitchFamily="49" charset="0"/>
                <a:cs typeface="Courier New" panose="02070309020205020404" pitchFamily="49" charset="0"/>
              </a:rPr>
            </a:br>
            <a:endParaRPr lang="en-US" b="1" dirty="0">
              <a:solidFill>
                <a:schemeClr val="tx1"/>
              </a:solidFill>
              <a:latin typeface="Courier New" panose="02070309020205020404" pitchFamily="49" charset="0"/>
              <a:cs typeface="Courier New" panose="02070309020205020404" pitchFamily="49" charset="0"/>
            </a:endParaRPr>
          </a:p>
          <a:p>
            <a:r>
              <a:rPr lang="en-US" b="1" dirty="0">
                <a:solidFill>
                  <a:schemeClr val="tx1"/>
                </a:solidFill>
                <a:latin typeface="Courier New" panose="02070309020205020404" pitchFamily="49" charset="0"/>
                <a:cs typeface="Courier New" panose="02070309020205020404" pitchFamily="49" charset="0"/>
              </a:rPr>
              <a:t>&lt;</a:t>
            </a:r>
            <a:r>
              <a:rPr lang="en-US" b="1" dirty="0" err="1">
                <a:solidFill>
                  <a:schemeClr val="tx1"/>
                </a:solidFill>
                <a:latin typeface="Courier New" panose="02070309020205020404" pitchFamily="49" charset="0"/>
                <a:cs typeface="Courier New" panose="02070309020205020404" pitchFamily="49" charset="0"/>
              </a:rPr>
              <a:t>ul</a:t>
            </a:r>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1"/>
                </a:solidFill>
                <a:latin typeface="Courier New" panose="02070309020205020404" pitchFamily="49" charset="0"/>
                <a:cs typeface="Courier New" panose="02070309020205020404" pitchFamily="49" charset="0"/>
              </a:rPr>
              <a:t>n:if="$items"</a:t>
            </a:r>
            <a:r>
              <a:rPr lang="en-US" b="1" dirty="0">
                <a:solidFill>
                  <a:schemeClr val="tx1"/>
                </a:solidFill>
                <a:latin typeface="Courier New" panose="02070309020205020404" pitchFamily="49" charset="0"/>
                <a:cs typeface="Courier New" panose="02070309020205020404" pitchFamily="49" charset="0"/>
              </a:rPr>
              <a:t>&gt;</a:t>
            </a:r>
          </a:p>
          <a:p>
            <a:r>
              <a:rPr lang="en-US" b="1" dirty="0">
                <a:solidFill>
                  <a:schemeClr val="tx1"/>
                </a:solidFill>
                <a:latin typeface="Courier New" panose="02070309020205020404" pitchFamily="49" charset="0"/>
                <a:cs typeface="Courier New" panose="02070309020205020404" pitchFamily="49" charset="0"/>
              </a:rPr>
              <a:t>  &lt;li </a:t>
            </a:r>
            <a:r>
              <a:rPr lang="en-US" b="1" dirty="0">
                <a:solidFill>
                  <a:schemeClr val="accent1"/>
                </a:solidFill>
                <a:latin typeface="Courier New" panose="02070309020205020404" pitchFamily="49" charset="0"/>
                <a:cs typeface="Courier New" panose="02070309020205020404" pitchFamily="49" charset="0"/>
              </a:rPr>
              <a:t>n:foreach="$items as $item"</a:t>
            </a:r>
            <a:r>
              <a:rPr lang="en-US" b="1" dirty="0">
                <a:solidFill>
                  <a:schemeClr val="tx1"/>
                </a:solidFill>
                <a:latin typeface="Courier New" panose="02070309020205020404" pitchFamily="49" charset="0"/>
                <a:cs typeface="Courier New" panose="02070309020205020404" pitchFamily="49" charset="0"/>
              </a:rPr>
              <a:t>&gt;</a:t>
            </a:r>
            <a:r>
              <a:rPr lang="en-US" b="1" dirty="0">
                <a:solidFill>
                  <a:schemeClr val="accent1"/>
                </a:solidFill>
                <a:latin typeface="Courier New" panose="02070309020205020404" pitchFamily="49" charset="0"/>
                <a:cs typeface="Courier New" panose="02070309020205020404" pitchFamily="49" charset="0"/>
              </a:rPr>
              <a:t>{$item | capitalize}</a:t>
            </a:r>
            <a:r>
              <a:rPr lang="en-US" b="1" dirty="0">
                <a:solidFill>
                  <a:schemeClr val="tx1"/>
                </a:solidFill>
                <a:latin typeface="Courier New" panose="02070309020205020404" pitchFamily="49" charset="0"/>
                <a:cs typeface="Courier New" panose="02070309020205020404" pitchFamily="49" charset="0"/>
              </a:rPr>
              <a:t>&lt;/li&gt;</a:t>
            </a:r>
          </a:p>
          <a:p>
            <a:r>
              <a:rPr lang="en-US" b="1" dirty="0">
                <a:solidFill>
                  <a:schemeClr val="tx1"/>
                </a:solidFill>
                <a:latin typeface="Courier New" panose="02070309020205020404" pitchFamily="49" charset="0"/>
                <a:cs typeface="Courier New" panose="02070309020205020404" pitchFamily="49" charset="0"/>
              </a:rPr>
              <a:t>&lt;/</a:t>
            </a:r>
            <a:r>
              <a:rPr lang="en-US" b="1" dirty="0" err="1">
                <a:solidFill>
                  <a:schemeClr val="tx1"/>
                </a:solidFill>
                <a:latin typeface="Courier New" panose="02070309020205020404" pitchFamily="49" charset="0"/>
                <a:cs typeface="Courier New" panose="02070309020205020404" pitchFamily="49" charset="0"/>
              </a:rPr>
              <a:t>ul</a:t>
            </a:r>
            <a:r>
              <a:rPr lang="en-US" b="1" dirty="0">
                <a:solidFill>
                  <a:schemeClr val="tx1"/>
                </a:solidFill>
                <a:latin typeface="Courier New" panose="02070309020205020404" pitchFamily="49" charset="0"/>
                <a:cs typeface="Courier New" panose="02070309020205020404" pitchFamily="49" charset="0"/>
              </a:rPr>
              <a:t>&gt;</a:t>
            </a:r>
          </a:p>
          <a:p>
            <a:endParaRPr lang="en-US" b="1" dirty="0">
              <a:solidFill>
                <a:schemeClr val="tx1"/>
              </a:solidFill>
              <a:latin typeface="Courier New" panose="02070309020205020404" pitchFamily="49" charset="0"/>
              <a:cs typeface="Courier New" panose="02070309020205020404" pitchFamily="49" charset="0"/>
            </a:endParaRPr>
          </a:p>
          <a:p>
            <a:endParaRPr lang="en-US" b="1" dirty="0">
              <a:solidFill>
                <a:schemeClr val="tx1"/>
              </a:solidFill>
              <a:latin typeface="Courier New" panose="02070309020205020404" pitchFamily="49" charset="0"/>
              <a:cs typeface="Courier New" panose="02070309020205020404" pitchFamily="49" charset="0"/>
            </a:endParaRPr>
          </a:p>
          <a:p>
            <a:r>
              <a:rPr lang="en-US" b="1" dirty="0">
                <a:solidFill>
                  <a:schemeClr val="accent1"/>
                </a:solidFill>
                <a:latin typeface="Courier New" panose="02070309020205020404" pitchFamily="49" charset="0"/>
                <a:cs typeface="Courier New" panose="02070309020205020404" pitchFamily="49" charset="0"/>
              </a:rPr>
              <a:t>{if ($user)}</a:t>
            </a:r>
          </a:p>
          <a:p>
            <a:r>
              <a:rPr lang="en-US" b="1" dirty="0">
                <a:solidFill>
                  <a:schemeClr val="tx1"/>
                </a:solidFill>
                <a:latin typeface="Courier New" panose="02070309020205020404" pitchFamily="49" charset="0"/>
                <a:cs typeface="Courier New" panose="02070309020205020404" pitchFamily="49" charset="0"/>
              </a:rPr>
              <a:t>&lt;h2&gt;User </a:t>
            </a:r>
            <a:r>
              <a:rPr lang="en-US" b="1" dirty="0">
                <a:solidFill>
                  <a:schemeClr val="accent1"/>
                </a:solidFill>
                <a:latin typeface="Courier New" panose="02070309020205020404" pitchFamily="49" charset="0"/>
                <a:cs typeface="Courier New" panose="02070309020205020404" pitchFamily="49" charset="0"/>
              </a:rPr>
              <a:t>{$user-&gt;login}</a:t>
            </a:r>
            <a:r>
              <a:rPr lang="en-US" b="1" dirty="0">
                <a:solidFill>
                  <a:schemeClr val="tx1"/>
                </a:solidFill>
                <a:latin typeface="Courier New" panose="02070309020205020404" pitchFamily="49" charset="0"/>
                <a:cs typeface="Courier New" panose="02070309020205020404" pitchFamily="49" charset="0"/>
              </a:rPr>
              <a:t>&lt;/h2&gt;</a:t>
            </a:r>
          </a:p>
          <a:p>
            <a:r>
              <a:rPr lang="en-US" b="1" dirty="0">
                <a:solidFill>
                  <a:schemeClr val="tx1"/>
                </a:solidFill>
                <a:latin typeface="Courier New" panose="02070309020205020404" pitchFamily="49" charset="0"/>
                <a:cs typeface="Courier New" panose="02070309020205020404" pitchFamily="49" charset="0"/>
              </a:rPr>
              <a:t>Name: </a:t>
            </a:r>
            <a:r>
              <a:rPr lang="en-US" b="1" dirty="0">
                <a:solidFill>
                  <a:schemeClr val="accent1"/>
                </a:solidFill>
                <a:latin typeface="Courier New" panose="02070309020205020404" pitchFamily="49" charset="0"/>
                <a:cs typeface="Courier New" panose="02070309020205020404" pitchFamily="49" charset="0"/>
              </a:rPr>
              <a:t>{$user-&gt;name}</a:t>
            </a:r>
          </a:p>
          <a:p>
            <a:r>
              <a:rPr lang="en-US" b="1" dirty="0">
                <a:solidFill>
                  <a:schemeClr val="tx1"/>
                </a:solidFill>
                <a:latin typeface="Courier New" panose="02070309020205020404" pitchFamily="49" charset="0"/>
                <a:cs typeface="Courier New" panose="02070309020205020404" pitchFamily="49" charset="0"/>
              </a:rPr>
              <a:t>Home page: &lt;a </a:t>
            </a:r>
            <a:r>
              <a:rPr lang="en-US" b="1" dirty="0">
                <a:solidFill>
                  <a:schemeClr val="accent1"/>
                </a:solidFill>
                <a:latin typeface="Courier New" panose="02070309020205020404" pitchFamily="49" charset="0"/>
                <a:cs typeface="Courier New" panose="02070309020205020404" pitchFamily="49" charset="0"/>
              </a:rPr>
              <a:t>n:href="$user-&gt;homepage"</a:t>
            </a:r>
            <a:r>
              <a:rPr lang="en-US" b="1" dirty="0">
                <a:solidFill>
                  <a:schemeClr val="tx1"/>
                </a:solidFill>
                <a:latin typeface="Courier New" panose="02070309020205020404" pitchFamily="49" charset="0"/>
                <a:cs typeface="Courier New" panose="02070309020205020404" pitchFamily="49" charset="0"/>
              </a:rPr>
              <a:t>&gt;</a:t>
            </a:r>
            <a:r>
              <a:rPr lang="en-US" b="1" dirty="0">
                <a:solidFill>
                  <a:schemeClr val="accent1"/>
                </a:solidFill>
                <a:latin typeface="Courier New" panose="02070309020205020404" pitchFamily="49" charset="0"/>
                <a:cs typeface="Courier New" panose="02070309020205020404" pitchFamily="49" charset="0"/>
              </a:rPr>
              <a:t>{$user-&gt;homepage}</a:t>
            </a:r>
            <a:r>
              <a:rPr lang="en-US" b="1" dirty="0">
                <a:solidFill>
                  <a:schemeClr val="tx1"/>
                </a:solidFill>
                <a:latin typeface="Courier New" panose="02070309020205020404" pitchFamily="49" charset="0"/>
                <a:cs typeface="Courier New" panose="02070309020205020404" pitchFamily="49" charset="0"/>
              </a:rPr>
              <a:t>&lt;/a&gt;</a:t>
            </a:r>
          </a:p>
          <a:p>
            <a:r>
              <a:rPr lang="en-US" b="1" dirty="0">
                <a:solidFill>
                  <a:schemeClr val="accent1"/>
                </a:solidFill>
                <a:latin typeface="Courier New" panose="02070309020205020404" pitchFamily="49" charset="0"/>
                <a:cs typeface="Courier New" panose="02070309020205020404" pitchFamily="49" charset="0"/>
              </a:rPr>
              <a:t>{/if}</a:t>
            </a:r>
          </a:p>
        </p:txBody>
      </p:sp>
      <p:sp>
        <p:nvSpPr>
          <p:cNvPr id="5" name="Zaoblený obdélníkový popisek 52">
            <a:extLst>
              <a:ext uri="{FF2B5EF4-FFF2-40B4-BE49-F238E27FC236}">
                <a16:creationId xmlns:a16="http://schemas.microsoft.com/office/drawing/2014/main" id="{499B06F3-FCFF-F7EF-C48B-94B414478A6C}"/>
              </a:ext>
            </a:extLst>
          </p:cNvPr>
          <p:cNvSpPr/>
          <p:nvPr/>
        </p:nvSpPr>
        <p:spPr>
          <a:xfrm>
            <a:off x="6456040" y="1382389"/>
            <a:ext cx="4891236" cy="318419"/>
          </a:xfrm>
          <a:prstGeom prst="wedgeRoundRectCallout">
            <a:avLst>
              <a:gd name="adj1" fmla="val -67421"/>
              <a:gd name="adj2" fmla="val -34861"/>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t>The same text will appear in the title of the page.</a:t>
            </a:r>
            <a:endParaRPr lang="cs-CZ" sz="1600" dirty="0"/>
          </a:p>
        </p:txBody>
      </p:sp>
      <p:sp>
        <p:nvSpPr>
          <p:cNvPr id="6" name="Zaoblený obdélníkový popisek 52">
            <a:extLst>
              <a:ext uri="{FF2B5EF4-FFF2-40B4-BE49-F238E27FC236}">
                <a16:creationId xmlns:a16="http://schemas.microsoft.com/office/drawing/2014/main" id="{8453DC35-4EE4-6C47-E0FB-E94443E65167}"/>
              </a:ext>
            </a:extLst>
          </p:cNvPr>
          <p:cNvSpPr/>
          <p:nvPr/>
        </p:nvSpPr>
        <p:spPr>
          <a:xfrm>
            <a:off x="3594021" y="1852872"/>
            <a:ext cx="4891236" cy="354510"/>
          </a:xfrm>
          <a:prstGeom prst="wedgeRoundRectCallout">
            <a:avLst>
              <a:gd name="adj1" fmla="val -58484"/>
              <a:gd name="adj2" fmla="val 40446"/>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t>If and foreach are translated in PHP structures.</a:t>
            </a:r>
            <a:endParaRPr lang="cs-CZ" sz="1600" dirty="0"/>
          </a:p>
        </p:txBody>
      </p:sp>
      <p:sp>
        <p:nvSpPr>
          <p:cNvPr id="7" name="Zaoblený obdélníkový popisek 52">
            <a:extLst>
              <a:ext uri="{FF2B5EF4-FFF2-40B4-BE49-F238E27FC236}">
                <a16:creationId xmlns:a16="http://schemas.microsoft.com/office/drawing/2014/main" id="{8F83B962-3CC3-A473-F9BF-BC2AB6166028}"/>
              </a:ext>
            </a:extLst>
          </p:cNvPr>
          <p:cNvSpPr/>
          <p:nvPr/>
        </p:nvSpPr>
        <p:spPr>
          <a:xfrm>
            <a:off x="5947782" y="2858467"/>
            <a:ext cx="1800200" cy="354511"/>
          </a:xfrm>
          <a:prstGeom prst="wedgeRoundRectCallout">
            <a:avLst>
              <a:gd name="adj1" fmla="val -30676"/>
              <a:gd name="adj2" fmla="val -90839"/>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t>Value filtering</a:t>
            </a:r>
            <a:endParaRPr lang="cs-CZ" sz="1600" dirty="0"/>
          </a:p>
        </p:txBody>
      </p:sp>
      <p:sp>
        <p:nvSpPr>
          <p:cNvPr id="8" name="Zaoblený obdélníkový popisek 52">
            <a:extLst>
              <a:ext uri="{FF2B5EF4-FFF2-40B4-BE49-F238E27FC236}">
                <a16:creationId xmlns:a16="http://schemas.microsoft.com/office/drawing/2014/main" id="{282D48E3-387B-5658-B796-8E6141FE22F3}"/>
              </a:ext>
            </a:extLst>
          </p:cNvPr>
          <p:cNvSpPr/>
          <p:nvPr/>
        </p:nvSpPr>
        <p:spPr>
          <a:xfrm>
            <a:off x="1631504" y="2858467"/>
            <a:ext cx="3667100" cy="354510"/>
          </a:xfrm>
          <a:prstGeom prst="wedgeRoundRectCallout">
            <a:avLst>
              <a:gd name="adj1" fmla="val -49545"/>
              <a:gd name="adj2" fmla="val 9856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t>Alternative syntax for if statement</a:t>
            </a:r>
            <a:endParaRPr lang="cs-CZ" sz="1600" dirty="0"/>
          </a:p>
        </p:txBody>
      </p:sp>
      <p:sp>
        <p:nvSpPr>
          <p:cNvPr id="9" name="Zaoblený obdélníkový popisek 52">
            <a:extLst>
              <a:ext uri="{FF2B5EF4-FFF2-40B4-BE49-F238E27FC236}">
                <a16:creationId xmlns:a16="http://schemas.microsoft.com/office/drawing/2014/main" id="{0343E135-5C8A-9B4D-FD9F-E89B062150D6}"/>
              </a:ext>
            </a:extLst>
          </p:cNvPr>
          <p:cNvSpPr/>
          <p:nvPr/>
        </p:nvSpPr>
        <p:spPr>
          <a:xfrm>
            <a:off x="4975438" y="3783061"/>
            <a:ext cx="2808312" cy="354512"/>
          </a:xfrm>
          <a:prstGeom prst="wedgeRoundRectCallout">
            <a:avLst>
              <a:gd name="adj1" fmla="val -41463"/>
              <a:gd name="adj2" fmla="val 92122"/>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t>Context-aware escaping</a:t>
            </a:r>
            <a:endParaRPr lang="cs-CZ" sz="1600" dirty="0"/>
          </a:p>
        </p:txBody>
      </p:sp>
    </p:spTree>
    <p:extLst>
      <p:ext uri="{BB962C8B-B14F-4D97-AF65-F5344CB8AC3E}">
        <p14:creationId xmlns:p14="http://schemas.microsoft.com/office/powerpoint/2010/main" val="1348049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99B1E-94EC-CD33-D625-0329D84B2D3C}"/>
              </a:ext>
            </a:extLst>
          </p:cNvPr>
          <p:cNvSpPr>
            <a:spLocks noGrp="1"/>
          </p:cNvSpPr>
          <p:nvPr>
            <p:ph type="title"/>
          </p:nvPr>
        </p:nvSpPr>
        <p:spPr/>
        <p:txBody>
          <a:bodyPr/>
          <a:lstStyle/>
          <a:p>
            <a:r>
              <a:rPr lang="en-US" dirty="0"/>
              <a:t>Output sanitization</a:t>
            </a:r>
            <a:endParaRPr lang="cs-CZ" dirty="0"/>
          </a:p>
        </p:txBody>
      </p:sp>
      <p:sp>
        <p:nvSpPr>
          <p:cNvPr id="3" name="Content Placeholder 2">
            <a:extLst>
              <a:ext uri="{FF2B5EF4-FFF2-40B4-BE49-F238E27FC236}">
                <a16:creationId xmlns:a16="http://schemas.microsoft.com/office/drawing/2014/main" id="{355D7D35-C9CE-CFDA-965E-E18A1893A283}"/>
              </a:ext>
            </a:extLst>
          </p:cNvPr>
          <p:cNvSpPr>
            <a:spLocks noGrp="1"/>
          </p:cNvSpPr>
          <p:nvPr>
            <p:ph idx="1"/>
          </p:nvPr>
        </p:nvSpPr>
        <p:spPr/>
        <p:txBody>
          <a:bodyPr/>
          <a:lstStyle/>
          <a:p>
            <a:pPr marL="0" indent="0">
              <a:buNone/>
            </a:pPr>
            <a:r>
              <a:rPr lang="en-US" dirty="0"/>
              <a:t>Making sure the output matches target context. Automated solutions, like templates, are preferred to manual sanitization.</a:t>
            </a:r>
          </a:p>
          <a:p>
            <a:pPr marL="0" indent="0">
              <a:buNone/>
            </a:pPr>
            <a:br>
              <a:rPr lang="en-US" dirty="0"/>
            </a:br>
            <a:r>
              <a:rPr lang="en-US" dirty="0"/>
              <a:t>How?</a:t>
            </a:r>
          </a:p>
          <a:p>
            <a:r>
              <a:rPr lang="en-US" dirty="0"/>
              <a:t>String and filter functions, regular expressions</a:t>
            </a:r>
          </a:p>
          <a:p>
            <a:r>
              <a:rPr lang="en-US" dirty="0" err="1">
                <a:solidFill>
                  <a:schemeClr val="accent2"/>
                </a:solidFill>
              </a:rPr>
              <a:t>htmlspecialchars</a:t>
            </a:r>
            <a:r>
              <a:rPr lang="en-US" dirty="0"/>
              <a:t>() - encoding for HTML</a:t>
            </a:r>
          </a:p>
          <a:p>
            <a:r>
              <a:rPr lang="en-US" dirty="0" err="1">
                <a:solidFill>
                  <a:schemeClr val="accent2"/>
                </a:solidFill>
              </a:rPr>
              <a:t>urlencode</a:t>
            </a:r>
            <a:r>
              <a:rPr lang="en-US" dirty="0"/>
              <a:t>() - encoding for URL</a:t>
            </a:r>
          </a:p>
          <a:p>
            <a:r>
              <a:rPr lang="en-US" dirty="0"/>
              <a:t>DBMS-specific functions, like </a:t>
            </a:r>
            <a:r>
              <a:rPr lang="en-US" dirty="0" err="1">
                <a:solidFill>
                  <a:schemeClr val="accent2"/>
                </a:solidFill>
              </a:rPr>
              <a:t>mysqli_escape_string</a:t>
            </a:r>
            <a:r>
              <a:rPr lang="en-US" dirty="0"/>
              <a:t>(), or </a:t>
            </a:r>
            <a:r>
              <a:rPr lang="en-US" b="1" dirty="0">
                <a:solidFill>
                  <a:schemeClr val="tx1"/>
                </a:solidFill>
              </a:rPr>
              <a:t>prepared statements</a:t>
            </a:r>
          </a:p>
        </p:txBody>
      </p:sp>
      <p:sp>
        <p:nvSpPr>
          <p:cNvPr id="4" name="Slide Number Placeholder 3">
            <a:extLst>
              <a:ext uri="{FF2B5EF4-FFF2-40B4-BE49-F238E27FC236}">
                <a16:creationId xmlns:a16="http://schemas.microsoft.com/office/drawing/2014/main" id="{F5D5D8C0-ED83-BF54-B6FB-8DA46F2422CF}"/>
              </a:ext>
            </a:extLst>
          </p:cNvPr>
          <p:cNvSpPr>
            <a:spLocks noGrp="1"/>
          </p:cNvSpPr>
          <p:nvPr>
            <p:ph type="sldNum" sz="quarter" idx="12"/>
          </p:nvPr>
        </p:nvSpPr>
        <p:spPr/>
        <p:txBody>
          <a:bodyPr/>
          <a:lstStyle/>
          <a:p>
            <a:fld id="{452BA717-4DED-4A38-BDE4-30D0F0A142DB}" type="slidenum">
              <a:rPr lang="cs-CZ" smtClean="0"/>
              <a:pPr/>
              <a:t>4</a:t>
            </a:fld>
            <a:endParaRPr lang="cs-CZ"/>
          </a:p>
        </p:txBody>
      </p:sp>
    </p:spTree>
    <p:extLst>
      <p:ext uri="{BB962C8B-B14F-4D97-AF65-F5344CB8AC3E}">
        <p14:creationId xmlns:p14="http://schemas.microsoft.com/office/powerpoint/2010/main" val="33749139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0B775-1997-468E-EF4F-5E6642B23F0E}"/>
              </a:ext>
            </a:extLst>
          </p:cNvPr>
          <p:cNvSpPr>
            <a:spLocks noGrp="1"/>
          </p:cNvSpPr>
          <p:nvPr>
            <p:ph type="title"/>
          </p:nvPr>
        </p:nvSpPr>
        <p:spPr/>
        <p:txBody>
          <a:bodyPr/>
          <a:lstStyle/>
          <a:p>
            <a:r>
              <a:rPr lang="en-US" dirty="0"/>
              <a:t>Symfony example</a:t>
            </a:r>
            <a:endParaRPr lang="cs-CZ" dirty="0"/>
          </a:p>
        </p:txBody>
      </p:sp>
      <p:sp>
        <p:nvSpPr>
          <p:cNvPr id="3" name="Slide Number Placeholder 2">
            <a:extLst>
              <a:ext uri="{FF2B5EF4-FFF2-40B4-BE49-F238E27FC236}">
                <a16:creationId xmlns:a16="http://schemas.microsoft.com/office/drawing/2014/main" id="{83DF6E8B-2D5B-33A0-D070-C346A47C2413}"/>
              </a:ext>
            </a:extLst>
          </p:cNvPr>
          <p:cNvSpPr>
            <a:spLocks noGrp="1"/>
          </p:cNvSpPr>
          <p:nvPr>
            <p:ph type="sldNum" sz="quarter" idx="12"/>
          </p:nvPr>
        </p:nvSpPr>
        <p:spPr/>
        <p:txBody>
          <a:bodyPr/>
          <a:lstStyle/>
          <a:p>
            <a:fld id="{651B8B48-CD68-422A-981A-F7D1D2E08DD1}" type="slidenum">
              <a:rPr lang="en-US" smtClean="0"/>
              <a:t>40</a:t>
            </a:fld>
            <a:endParaRPr lang="en-US"/>
          </a:p>
        </p:txBody>
      </p:sp>
      <p:sp>
        <p:nvSpPr>
          <p:cNvPr id="4" name="Rectangle 3">
            <a:extLst>
              <a:ext uri="{FF2B5EF4-FFF2-40B4-BE49-F238E27FC236}">
                <a16:creationId xmlns:a16="http://schemas.microsoft.com/office/drawing/2014/main" id="{B9A855DF-8ECE-AE0B-0760-1450F3E3AFD8}"/>
              </a:ext>
            </a:extLst>
          </p:cNvPr>
          <p:cNvSpPr/>
          <p:nvPr/>
        </p:nvSpPr>
        <p:spPr>
          <a:xfrm>
            <a:off x="438662" y="1268760"/>
            <a:ext cx="11201954" cy="648072"/>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tx1"/>
                </a:solidFill>
                <a:latin typeface="Courier New" panose="02070309020205020404" pitchFamily="49" charset="0"/>
                <a:cs typeface="Courier New" panose="02070309020205020404" pitchFamily="49" charset="0"/>
              </a:rPr>
              <a:t>&lt;h1&gt;Hello </a:t>
            </a:r>
            <a:r>
              <a:rPr lang="en-US" b="1" dirty="0">
                <a:solidFill>
                  <a:schemeClr val="accent1"/>
                </a:solidFill>
                <a:latin typeface="Courier New" panose="02070309020205020404" pitchFamily="49" charset="0"/>
                <a:cs typeface="Courier New" panose="02070309020205020404" pitchFamily="49" charset="0"/>
              </a:rPr>
              <a:t>{{ </a:t>
            </a:r>
            <a:r>
              <a:rPr lang="en-US" b="1" dirty="0" err="1">
                <a:solidFill>
                  <a:schemeClr val="accent1"/>
                </a:solidFill>
                <a:latin typeface="Courier New" panose="02070309020205020404" pitchFamily="49" charset="0"/>
                <a:cs typeface="Courier New" panose="02070309020205020404" pitchFamily="49" charset="0"/>
              </a:rPr>
              <a:t>user_first_name</a:t>
            </a:r>
            <a:r>
              <a:rPr lang="en-US" b="1" dirty="0">
                <a:solidFill>
                  <a:schemeClr val="accent1"/>
                </a:solidFill>
                <a:latin typeface="Courier New" panose="02070309020205020404" pitchFamily="49" charset="0"/>
                <a:cs typeface="Courier New" panose="02070309020205020404" pitchFamily="49" charset="0"/>
              </a:rPr>
              <a:t> }}</a:t>
            </a:r>
            <a:r>
              <a:rPr lang="en-US" b="1" dirty="0">
                <a:solidFill>
                  <a:schemeClr val="tx1"/>
                </a:solidFill>
                <a:latin typeface="Courier New" panose="02070309020205020404" pitchFamily="49" charset="0"/>
                <a:cs typeface="Courier New" panose="02070309020205020404" pitchFamily="49" charset="0"/>
              </a:rPr>
              <a:t>!&lt;/h1&gt;</a:t>
            </a:r>
          </a:p>
          <a:p>
            <a:r>
              <a:rPr lang="en-US" b="1" dirty="0">
                <a:solidFill>
                  <a:schemeClr val="tx1"/>
                </a:solidFill>
                <a:latin typeface="Courier New" panose="02070309020205020404" pitchFamily="49" charset="0"/>
                <a:cs typeface="Courier New" panose="02070309020205020404" pitchFamily="49" charset="0"/>
              </a:rPr>
              <a:t>&lt;p&gt;You have </a:t>
            </a:r>
            <a:r>
              <a:rPr lang="en-US" b="1" dirty="0">
                <a:solidFill>
                  <a:schemeClr val="accent1"/>
                </a:solidFill>
                <a:latin typeface="Courier New" panose="02070309020205020404" pitchFamily="49" charset="0"/>
                <a:cs typeface="Courier New" panose="02070309020205020404" pitchFamily="49" charset="0"/>
              </a:rPr>
              <a:t>{{ notifications | length }}</a:t>
            </a:r>
            <a:r>
              <a:rPr lang="en-US" b="1" dirty="0">
                <a:solidFill>
                  <a:schemeClr val="tx1"/>
                </a:solidFill>
                <a:latin typeface="Courier New" panose="02070309020205020404" pitchFamily="49" charset="0"/>
                <a:cs typeface="Courier New" panose="02070309020205020404" pitchFamily="49" charset="0"/>
              </a:rPr>
              <a:t> new notifications.&lt;/p&gt;</a:t>
            </a:r>
          </a:p>
          <a:p>
            <a:r>
              <a:rPr lang="en-US" b="1" dirty="0">
                <a:solidFill>
                  <a:schemeClr val="tx1"/>
                </a:solidFill>
                <a:latin typeface="Courier New" panose="02070309020205020404" pitchFamily="49" charset="0"/>
                <a:cs typeface="Courier New" panose="02070309020205020404" pitchFamily="49" charset="0"/>
              </a:rPr>
              <a:t> </a:t>
            </a:r>
            <a:endParaRPr lang="en-US" b="1" dirty="0">
              <a:solidFill>
                <a:schemeClr val="accent1"/>
              </a:solidFill>
              <a:latin typeface="Courier New" panose="02070309020205020404" pitchFamily="49" charset="0"/>
              <a:cs typeface="Courier New" panose="02070309020205020404" pitchFamily="49" charset="0"/>
            </a:endParaRPr>
          </a:p>
        </p:txBody>
      </p:sp>
      <p:sp>
        <p:nvSpPr>
          <p:cNvPr id="5" name="Rectangle 4">
            <a:extLst>
              <a:ext uri="{FF2B5EF4-FFF2-40B4-BE49-F238E27FC236}">
                <a16:creationId xmlns:a16="http://schemas.microsoft.com/office/drawing/2014/main" id="{9FD20F39-17D1-0272-D0C3-148EFE505C8D}"/>
              </a:ext>
            </a:extLst>
          </p:cNvPr>
          <p:cNvSpPr/>
          <p:nvPr/>
        </p:nvSpPr>
        <p:spPr>
          <a:xfrm>
            <a:off x="435586" y="2208617"/>
            <a:ext cx="11201954" cy="3668655"/>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accent1"/>
                </a:solidFill>
                <a:latin typeface="Courier New" panose="02070309020205020404" pitchFamily="49" charset="0"/>
                <a:cs typeface="Courier New" panose="02070309020205020404" pitchFamily="49" charset="0"/>
              </a:rPr>
              <a:t>class</a:t>
            </a:r>
            <a:r>
              <a:rPr lang="en-US" b="1" dirty="0">
                <a:solidFill>
                  <a:schemeClr val="tx1"/>
                </a:solidFill>
                <a:latin typeface="Courier New" panose="02070309020205020404" pitchFamily="49" charset="0"/>
                <a:cs typeface="Courier New" panose="02070309020205020404" pitchFamily="49" charset="0"/>
              </a:rPr>
              <a:t> </a:t>
            </a:r>
            <a:r>
              <a:rPr lang="en-US" b="1" dirty="0" err="1">
                <a:solidFill>
                  <a:schemeClr val="tx1"/>
                </a:solidFill>
                <a:latin typeface="Courier New" panose="02070309020205020404" pitchFamily="49" charset="0"/>
                <a:cs typeface="Courier New" panose="02070309020205020404" pitchFamily="49" charset="0"/>
              </a:rPr>
              <a:t>UserController</a:t>
            </a:r>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1"/>
                </a:solidFill>
                <a:latin typeface="Courier New" panose="02070309020205020404" pitchFamily="49" charset="0"/>
                <a:cs typeface="Courier New" panose="02070309020205020404" pitchFamily="49" charset="0"/>
              </a:rPr>
              <a:t>extends</a:t>
            </a:r>
            <a:r>
              <a:rPr lang="en-US" b="1" dirty="0">
                <a:solidFill>
                  <a:schemeClr val="tx1"/>
                </a:solidFill>
                <a:latin typeface="Courier New" panose="02070309020205020404" pitchFamily="49" charset="0"/>
                <a:cs typeface="Courier New" panose="02070309020205020404" pitchFamily="49" charset="0"/>
              </a:rPr>
              <a:t> </a:t>
            </a:r>
            <a:r>
              <a:rPr lang="en-US" b="1" dirty="0" err="1">
                <a:solidFill>
                  <a:schemeClr val="tx1"/>
                </a:solidFill>
                <a:latin typeface="Courier New" panose="02070309020205020404" pitchFamily="49" charset="0"/>
                <a:cs typeface="Courier New" panose="02070309020205020404" pitchFamily="49" charset="0"/>
              </a:rPr>
              <a:t>AbstractController</a:t>
            </a:r>
            <a:r>
              <a:rPr lang="en-US" b="1" dirty="0">
                <a:solidFill>
                  <a:schemeClr val="tx1"/>
                </a:solidFill>
                <a:latin typeface="Courier New" panose="02070309020205020404" pitchFamily="49" charset="0"/>
                <a:cs typeface="Courier New" panose="02070309020205020404" pitchFamily="49" charset="0"/>
              </a:rPr>
              <a:t> {</a:t>
            </a:r>
            <a:br>
              <a:rPr lang="en-US" b="1" dirty="0">
                <a:solidFill>
                  <a:schemeClr val="tx1"/>
                </a:solidFill>
                <a:latin typeface="Courier New" panose="02070309020205020404" pitchFamily="49" charset="0"/>
                <a:cs typeface="Courier New" panose="02070309020205020404" pitchFamily="49" charset="0"/>
              </a:rPr>
            </a:br>
            <a:endParaRPr lang="en-US" b="1" dirty="0">
              <a:solidFill>
                <a:schemeClr val="tx1"/>
              </a:solidFill>
              <a:latin typeface="Courier New" panose="02070309020205020404" pitchFamily="49" charset="0"/>
              <a:cs typeface="Courier New" panose="02070309020205020404" pitchFamily="49" charset="0"/>
            </a:endParaRPr>
          </a:p>
          <a:p>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1"/>
                </a:solidFill>
                <a:latin typeface="Courier New" panose="02070309020205020404" pitchFamily="49" charset="0"/>
                <a:cs typeface="Courier New" panose="02070309020205020404" pitchFamily="49" charset="0"/>
              </a:rPr>
              <a:t>public function</a:t>
            </a:r>
            <a:r>
              <a:rPr lang="en-US" b="1" dirty="0">
                <a:solidFill>
                  <a:schemeClr val="tx1"/>
                </a:solidFill>
                <a:latin typeface="Courier New" panose="02070309020205020404" pitchFamily="49" charset="0"/>
                <a:cs typeface="Courier New" panose="02070309020205020404" pitchFamily="49" charset="0"/>
              </a:rPr>
              <a:t> notifications(): Response {</a:t>
            </a:r>
          </a:p>
          <a:p>
            <a:r>
              <a:rPr lang="en-US" b="1" dirty="0">
                <a:solidFill>
                  <a:schemeClr val="tx1"/>
                </a:solidFill>
                <a:latin typeface="Courier New" panose="02070309020205020404" pitchFamily="49" charset="0"/>
                <a:cs typeface="Courier New" panose="02070309020205020404" pitchFamily="49" charset="0"/>
              </a:rPr>
              <a:t>    $</a:t>
            </a:r>
            <a:r>
              <a:rPr lang="en-US" b="1" dirty="0" err="1">
                <a:solidFill>
                  <a:schemeClr val="tx1"/>
                </a:solidFill>
                <a:latin typeface="Courier New" panose="02070309020205020404" pitchFamily="49" charset="0"/>
                <a:cs typeface="Courier New" panose="02070309020205020404" pitchFamily="49" charset="0"/>
              </a:rPr>
              <a:t>userFirstName</a:t>
            </a:r>
            <a:r>
              <a:rPr lang="en-US" b="1" dirty="0">
                <a:solidFill>
                  <a:schemeClr val="tx1"/>
                </a:solidFill>
                <a:latin typeface="Courier New" panose="02070309020205020404" pitchFamily="49" charset="0"/>
                <a:cs typeface="Courier New" panose="02070309020205020404" pitchFamily="49" charset="0"/>
              </a:rPr>
              <a:t> = '...';</a:t>
            </a:r>
          </a:p>
          <a:p>
            <a:r>
              <a:rPr lang="en-US" b="1" dirty="0">
                <a:solidFill>
                  <a:schemeClr val="tx1"/>
                </a:solidFill>
                <a:latin typeface="Courier New" panose="02070309020205020404" pitchFamily="49" charset="0"/>
                <a:cs typeface="Courier New" panose="02070309020205020404" pitchFamily="49" charset="0"/>
              </a:rPr>
              <a:t>    $</a:t>
            </a:r>
            <a:r>
              <a:rPr lang="en-US" b="1" dirty="0" err="1">
                <a:solidFill>
                  <a:schemeClr val="tx1"/>
                </a:solidFill>
                <a:latin typeface="Courier New" panose="02070309020205020404" pitchFamily="49" charset="0"/>
                <a:cs typeface="Courier New" panose="02070309020205020404" pitchFamily="49" charset="0"/>
              </a:rPr>
              <a:t>userNotifications</a:t>
            </a:r>
            <a:r>
              <a:rPr lang="en-US" b="1" dirty="0">
                <a:solidFill>
                  <a:schemeClr val="tx1"/>
                </a:solidFill>
                <a:latin typeface="Courier New" panose="02070309020205020404" pitchFamily="49" charset="0"/>
                <a:cs typeface="Courier New" panose="02070309020205020404" pitchFamily="49" charset="0"/>
              </a:rPr>
              <a:t> = ['...', '...'];</a:t>
            </a:r>
          </a:p>
          <a:p>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6"/>
                </a:solidFill>
                <a:latin typeface="Courier New" panose="02070309020205020404" pitchFamily="49" charset="0"/>
                <a:cs typeface="Courier New" panose="02070309020205020404" pitchFamily="49" charset="0"/>
              </a:rPr>
              <a:t>//	Render template with given attributes.</a:t>
            </a:r>
          </a:p>
          <a:p>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1"/>
                </a:solidFill>
                <a:latin typeface="Courier New" panose="02070309020205020404" pitchFamily="49" charset="0"/>
                <a:cs typeface="Courier New" panose="02070309020205020404" pitchFamily="49" charset="0"/>
              </a:rPr>
              <a:t>return</a:t>
            </a:r>
            <a:r>
              <a:rPr lang="en-US" b="1" dirty="0">
                <a:solidFill>
                  <a:schemeClr val="tx1"/>
                </a:solidFill>
                <a:latin typeface="Courier New" panose="02070309020205020404" pitchFamily="49" charset="0"/>
                <a:cs typeface="Courier New" panose="02070309020205020404" pitchFamily="49" charset="0"/>
              </a:rPr>
              <a:t> $this-&gt;render('user/</a:t>
            </a:r>
            <a:r>
              <a:rPr lang="en-US" b="1" dirty="0" err="1">
                <a:solidFill>
                  <a:schemeClr val="tx1"/>
                </a:solidFill>
                <a:latin typeface="Courier New" panose="02070309020205020404" pitchFamily="49" charset="0"/>
                <a:cs typeface="Courier New" panose="02070309020205020404" pitchFamily="49" charset="0"/>
              </a:rPr>
              <a:t>notifications.html.twig</a:t>
            </a:r>
            <a:r>
              <a:rPr lang="en-US" b="1" dirty="0">
                <a:solidFill>
                  <a:schemeClr val="tx1"/>
                </a:solidFill>
                <a:latin typeface="Courier New" panose="02070309020205020404" pitchFamily="49" charset="0"/>
                <a:cs typeface="Courier New" panose="02070309020205020404" pitchFamily="49" charset="0"/>
              </a:rPr>
              <a:t>', [</a:t>
            </a:r>
          </a:p>
          <a:p>
            <a:r>
              <a:rPr lang="en-US" b="1" dirty="0">
                <a:solidFill>
                  <a:schemeClr val="tx1"/>
                </a:solidFill>
                <a:latin typeface="Courier New" panose="02070309020205020404" pitchFamily="49" charset="0"/>
                <a:cs typeface="Courier New" panose="02070309020205020404" pitchFamily="49" charset="0"/>
              </a:rPr>
              <a:t>      '</a:t>
            </a:r>
            <a:r>
              <a:rPr lang="en-US" b="1" dirty="0" err="1">
                <a:solidFill>
                  <a:schemeClr val="tx1"/>
                </a:solidFill>
                <a:latin typeface="Courier New" panose="02070309020205020404" pitchFamily="49" charset="0"/>
                <a:cs typeface="Courier New" panose="02070309020205020404" pitchFamily="49" charset="0"/>
              </a:rPr>
              <a:t>user_first_name</a:t>
            </a:r>
            <a:r>
              <a:rPr lang="en-US" b="1" dirty="0">
                <a:solidFill>
                  <a:schemeClr val="tx1"/>
                </a:solidFill>
                <a:latin typeface="Courier New" panose="02070309020205020404" pitchFamily="49" charset="0"/>
                <a:cs typeface="Courier New" panose="02070309020205020404" pitchFamily="49" charset="0"/>
              </a:rPr>
              <a:t>' =&gt; $</a:t>
            </a:r>
            <a:r>
              <a:rPr lang="en-US" b="1" dirty="0" err="1">
                <a:solidFill>
                  <a:schemeClr val="tx1"/>
                </a:solidFill>
                <a:latin typeface="Courier New" panose="02070309020205020404" pitchFamily="49" charset="0"/>
                <a:cs typeface="Courier New" panose="02070309020205020404" pitchFamily="49" charset="0"/>
              </a:rPr>
              <a:t>userFirstName</a:t>
            </a:r>
            <a:r>
              <a:rPr lang="en-US" b="1" dirty="0">
                <a:solidFill>
                  <a:schemeClr val="tx1"/>
                </a:solidFill>
                <a:latin typeface="Courier New" panose="02070309020205020404" pitchFamily="49" charset="0"/>
                <a:cs typeface="Courier New" panose="02070309020205020404" pitchFamily="49" charset="0"/>
              </a:rPr>
              <a:t>,</a:t>
            </a:r>
          </a:p>
          <a:p>
            <a:r>
              <a:rPr lang="en-US" b="1" dirty="0">
                <a:solidFill>
                  <a:schemeClr val="tx1"/>
                </a:solidFill>
                <a:latin typeface="Courier New" panose="02070309020205020404" pitchFamily="49" charset="0"/>
                <a:cs typeface="Courier New" panose="02070309020205020404" pitchFamily="49" charset="0"/>
              </a:rPr>
              <a:t>      'notifications' =&gt; $</a:t>
            </a:r>
            <a:r>
              <a:rPr lang="en-US" b="1" dirty="0" err="1">
                <a:solidFill>
                  <a:schemeClr val="tx1"/>
                </a:solidFill>
                <a:latin typeface="Courier New" panose="02070309020205020404" pitchFamily="49" charset="0"/>
                <a:cs typeface="Courier New" panose="02070309020205020404" pitchFamily="49" charset="0"/>
              </a:rPr>
              <a:t>userNotifications</a:t>
            </a:r>
            <a:r>
              <a:rPr lang="en-US" b="1" dirty="0">
                <a:solidFill>
                  <a:schemeClr val="tx1"/>
                </a:solidFill>
                <a:latin typeface="Courier New" panose="02070309020205020404" pitchFamily="49" charset="0"/>
                <a:cs typeface="Courier New" panose="02070309020205020404" pitchFamily="49" charset="0"/>
              </a:rPr>
              <a:t>,</a:t>
            </a:r>
          </a:p>
          <a:p>
            <a:r>
              <a:rPr lang="en-US" b="1" dirty="0">
                <a:solidFill>
                  <a:schemeClr val="tx1"/>
                </a:solidFill>
                <a:latin typeface="Courier New" panose="02070309020205020404" pitchFamily="49" charset="0"/>
                <a:cs typeface="Courier New" panose="02070309020205020404" pitchFamily="49" charset="0"/>
              </a:rPr>
              <a:t>    ]);</a:t>
            </a:r>
          </a:p>
          <a:p>
            <a:r>
              <a:rPr lang="en-US" b="1" dirty="0">
                <a:solidFill>
                  <a:schemeClr val="tx1"/>
                </a:solidFill>
                <a:latin typeface="Courier New" panose="02070309020205020404" pitchFamily="49" charset="0"/>
                <a:cs typeface="Courier New" panose="02070309020205020404" pitchFamily="49" charset="0"/>
              </a:rPr>
              <a:t>  }</a:t>
            </a:r>
          </a:p>
          <a:p>
            <a:endParaRPr lang="en-US" b="1" dirty="0">
              <a:solidFill>
                <a:schemeClr val="tx1"/>
              </a:solidFill>
              <a:latin typeface="Courier New" panose="02070309020205020404" pitchFamily="49" charset="0"/>
              <a:cs typeface="Courier New" panose="02070309020205020404" pitchFamily="49" charset="0"/>
            </a:endParaRPr>
          </a:p>
          <a:p>
            <a:r>
              <a:rPr lang="en-US" b="1" dirty="0">
                <a:solidFill>
                  <a:schemeClr val="tx1"/>
                </a:solidFill>
                <a:latin typeface="Courier New" panose="02070309020205020404" pitchFamily="49" charset="0"/>
                <a:cs typeface="Courier New" panose="02070309020205020404" pitchFamily="49" charset="0"/>
              </a:rPr>
              <a:t>}</a:t>
            </a:r>
          </a:p>
          <a:p>
            <a:endParaRPr lang="en-US" b="1" dirty="0">
              <a:solidFill>
                <a:schemeClr val="accent1"/>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5660884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5992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EFA44-0140-CD18-FB3E-BCA1F820A2AA}"/>
              </a:ext>
            </a:extLst>
          </p:cNvPr>
          <p:cNvSpPr>
            <a:spLocks noGrp="1"/>
          </p:cNvSpPr>
          <p:nvPr>
            <p:ph type="title"/>
          </p:nvPr>
        </p:nvSpPr>
        <p:spPr/>
        <p:txBody>
          <a:bodyPr/>
          <a:lstStyle/>
          <a:p>
            <a:r>
              <a:rPr lang="en-US" dirty="0"/>
              <a:t>Formatted data</a:t>
            </a:r>
          </a:p>
        </p:txBody>
      </p:sp>
      <p:sp>
        <p:nvSpPr>
          <p:cNvPr id="3" name="Content Placeholder 2">
            <a:extLst>
              <a:ext uri="{FF2B5EF4-FFF2-40B4-BE49-F238E27FC236}">
                <a16:creationId xmlns:a16="http://schemas.microsoft.com/office/drawing/2014/main" id="{113BDBE8-554A-0033-8301-54C4898643C2}"/>
              </a:ext>
            </a:extLst>
          </p:cNvPr>
          <p:cNvSpPr>
            <a:spLocks noGrp="1"/>
          </p:cNvSpPr>
          <p:nvPr>
            <p:ph idx="1"/>
          </p:nvPr>
        </p:nvSpPr>
        <p:spPr/>
        <p:txBody>
          <a:bodyPr/>
          <a:lstStyle/>
          <a:p>
            <a:pPr marL="0" indent="0">
              <a:buNone/>
            </a:pPr>
            <a:r>
              <a:rPr lang="en-US" dirty="0"/>
              <a:t>URL Handling</a:t>
            </a:r>
          </a:p>
          <a:p>
            <a:r>
              <a:rPr lang="en-US" dirty="0" err="1">
                <a:solidFill>
                  <a:schemeClr val="accent2"/>
                </a:solidFill>
              </a:rPr>
              <a:t>http_build_query</a:t>
            </a:r>
            <a:r>
              <a:rPr lang="en-US" dirty="0"/>
              <a:t>() - construct URL query string</a:t>
            </a:r>
          </a:p>
          <a:p>
            <a:r>
              <a:rPr lang="en-US" dirty="0" err="1">
                <a:solidFill>
                  <a:schemeClr val="accent2"/>
                </a:solidFill>
              </a:rPr>
              <a:t>parse_url</a:t>
            </a:r>
            <a:r>
              <a:rPr lang="en-US" dirty="0"/>
              <a:t>()</a:t>
            </a:r>
            <a:br>
              <a:rPr lang="en-US" dirty="0"/>
            </a:br>
            <a:endParaRPr lang="en-US" dirty="0"/>
          </a:p>
          <a:p>
            <a:pPr marL="0" indent="0">
              <a:buNone/>
            </a:pPr>
            <a:r>
              <a:rPr lang="en-US" dirty="0"/>
              <a:t>Base64</a:t>
            </a:r>
          </a:p>
          <a:p>
            <a:r>
              <a:rPr lang="en-US" dirty="0"/>
              <a:t>Encode (any) data into text-safe form (6-bits/char)</a:t>
            </a:r>
          </a:p>
          <a:p>
            <a:r>
              <a:rPr lang="en-US" dirty="0">
                <a:solidFill>
                  <a:schemeClr val="accent2"/>
                </a:solidFill>
              </a:rPr>
              <a:t>base64_encode</a:t>
            </a:r>
            <a:r>
              <a:rPr lang="en-US" dirty="0"/>
              <a:t>(), </a:t>
            </a:r>
            <a:r>
              <a:rPr lang="en-US" dirty="0">
                <a:solidFill>
                  <a:schemeClr val="accent2"/>
                </a:solidFill>
              </a:rPr>
              <a:t>base64_decode</a:t>
            </a:r>
            <a:r>
              <a:rPr lang="en-US" dirty="0"/>
              <a:t>()</a:t>
            </a:r>
            <a:br>
              <a:rPr lang="en-US" dirty="0"/>
            </a:br>
            <a:endParaRPr lang="en-US" dirty="0"/>
          </a:p>
          <a:p>
            <a:pPr marL="0" indent="0">
              <a:buNone/>
            </a:pPr>
            <a:r>
              <a:rPr lang="en-US" dirty="0"/>
              <a:t>JSON</a:t>
            </a:r>
          </a:p>
          <a:p>
            <a:r>
              <a:rPr lang="en-US" dirty="0" err="1">
                <a:solidFill>
                  <a:schemeClr val="accent2"/>
                </a:solidFill>
              </a:rPr>
              <a:t>json_encode</a:t>
            </a:r>
            <a:r>
              <a:rPr lang="en-US" dirty="0"/>
              <a:t>(), </a:t>
            </a:r>
            <a:r>
              <a:rPr lang="en-US" dirty="0" err="1">
                <a:solidFill>
                  <a:schemeClr val="accent2"/>
                </a:solidFill>
              </a:rPr>
              <a:t>json_decode</a:t>
            </a:r>
            <a:r>
              <a:rPr lang="en-US" dirty="0"/>
              <a:t>(), </a:t>
            </a:r>
            <a:r>
              <a:rPr lang="en-US" dirty="0" err="1">
                <a:solidFill>
                  <a:schemeClr val="accent2"/>
                </a:solidFill>
              </a:rPr>
              <a:t>json_last_error</a:t>
            </a:r>
            <a:r>
              <a:rPr lang="en-US" dirty="0"/>
              <a:t>()</a:t>
            </a:r>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55E9586D-5599-DDE4-58BC-F02DD73DBF96}"/>
              </a:ext>
            </a:extLst>
          </p:cNvPr>
          <p:cNvSpPr>
            <a:spLocks noGrp="1"/>
          </p:cNvSpPr>
          <p:nvPr>
            <p:ph type="sldNum" sz="quarter" idx="12"/>
          </p:nvPr>
        </p:nvSpPr>
        <p:spPr/>
        <p:txBody>
          <a:bodyPr/>
          <a:lstStyle/>
          <a:p>
            <a:fld id="{452BA717-4DED-4A38-BDE4-30D0F0A142DB}" type="slidenum">
              <a:rPr lang="cs-CZ" smtClean="0"/>
              <a:pPr/>
              <a:t>5</a:t>
            </a:fld>
            <a:endParaRPr lang="cs-CZ"/>
          </a:p>
        </p:txBody>
      </p:sp>
      <p:sp>
        <p:nvSpPr>
          <p:cNvPr id="5" name="Zaoblený obdélníkový popisek 7">
            <a:extLst>
              <a:ext uri="{FF2B5EF4-FFF2-40B4-BE49-F238E27FC236}">
                <a16:creationId xmlns:a16="http://schemas.microsoft.com/office/drawing/2014/main" id="{1287AC2B-5D67-D273-6BD7-CB05B9934681}"/>
              </a:ext>
            </a:extLst>
          </p:cNvPr>
          <p:cNvSpPr/>
          <p:nvPr/>
        </p:nvSpPr>
        <p:spPr>
          <a:xfrm>
            <a:off x="7104112" y="3212976"/>
            <a:ext cx="3312368" cy="432048"/>
          </a:xfrm>
          <a:prstGeom prst="wedgeRoundRectCallout">
            <a:avLst>
              <a:gd name="adj1" fmla="val -74403"/>
              <a:gd name="adj2" fmla="val 50999"/>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cs typeface="Courier New" pitchFamily="49" charset="0"/>
              </a:rPr>
              <a:t>Not entirely safe for URL though</a:t>
            </a:r>
            <a:endParaRPr lang="cs-CZ" sz="16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164390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53B36-6938-F717-18FB-916E7AF3D308}"/>
              </a:ext>
            </a:extLst>
          </p:cNvPr>
          <p:cNvSpPr>
            <a:spLocks noGrp="1"/>
          </p:cNvSpPr>
          <p:nvPr>
            <p:ph type="title"/>
          </p:nvPr>
        </p:nvSpPr>
        <p:spPr/>
        <p:txBody>
          <a:bodyPr/>
          <a:lstStyle/>
          <a:p>
            <a:r>
              <a:rPr lang="en-US" dirty="0"/>
              <a:t>Select your charset</a:t>
            </a:r>
          </a:p>
        </p:txBody>
      </p:sp>
      <p:sp>
        <p:nvSpPr>
          <p:cNvPr id="3" name="Content Placeholder 2">
            <a:extLst>
              <a:ext uri="{FF2B5EF4-FFF2-40B4-BE49-F238E27FC236}">
                <a16:creationId xmlns:a16="http://schemas.microsoft.com/office/drawing/2014/main" id="{10E720A2-2B33-0F45-6387-DF3370CA3CCF}"/>
              </a:ext>
            </a:extLst>
          </p:cNvPr>
          <p:cNvSpPr>
            <a:spLocks noGrp="1"/>
          </p:cNvSpPr>
          <p:nvPr>
            <p:ph idx="1"/>
          </p:nvPr>
        </p:nvSpPr>
        <p:spPr/>
        <p:txBody>
          <a:bodyPr/>
          <a:lstStyle/>
          <a:p>
            <a:pPr marL="0" indent="0">
              <a:buNone/>
            </a:pPr>
            <a:r>
              <a:rPr lang="en-US" dirty="0"/>
              <a:t>One charset to tule them all!</a:t>
            </a:r>
          </a:p>
          <a:p>
            <a:r>
              <a:rPr lang="en-US" dirty="0"/>
              <a:t>HTML, PHP, database (connection), text files, …</a:t>
            </a:r>
          </a:p>
          <a:p>
            <a:r>
              <a:rPr lang="en-US" dirty="0"/>
              <a:t>Determined by your language of choice. </a:t>
            </a:r>
          </a:p>
          <a:p>
            <a:r>
              <a:rPr lang="en-US" dirty="0"/>
              <a:t>Early incoming, late outgoing conversions</a:t>
            </a:r>
          </a:p>
          <a:p>
            <a:r>
              <a:rPr lang="en-US" dirty="0"/>
              <a:t>Charset in Meta-data</a:t>
            </a:r>
            <a:br>
              <a:rPr lang="en-US" dirty="0"/>
            </a:br>
            <a:r>
              <a:rPr lang="en-US" dirty="0"/>
              <a:t>Must be in HTTP headers</a:t>
            </a:r>
          </a:p>
          <a:p>
            <a:pPr marL="0" indent="0">
              <a:buNone/>
            </a:pPr>
            <a:endParaRPr lang="en-US" dirty="0"/>
          </a:p>
          <a:p>
            <a:pPr marL="0" indent="0">
              <a:buNone/>
            </a:pPr>
            <a:endParaRPr lang="en-US" dirty="0"/>
          </a:p>
          <a:p>
            <a:pPr marL="0" indent="0">
              <a:buNone/>
            </a:pPr>
            <a:r>
              <a:rPr lang="en-US" dirty="0"/>
              <a:t>Localization (l10n) and internationalization (i18n):</a:t>
            </a:r>
          </a:p>
          <a:p>
            <a:r>
              <a:rPr lang="en-US" dirty="0"/>
              <a:t>Ordering and sorting</a:t>
            </a:r>
          </a:p>
          <a:p>
            <a:r>
              <a:rPr lang="en-US" dirty="0"/>
              <a:t>Dates, numbers, etc..</a:t>
            </a:r>
          </a:p>
          <a:p>
            <a:endParaRPr lang="en-US" dirty="0"/>
          </a:p>
        </p:txBody>
      </p:sp>
      <p:sp>
        <p:nvSpPr>
          <p:cNvPr id="4" name="Slide Number Placeholder 3">
            <a:extLst>
              <a:ext uri="{FF2B5EF4-FFF2-40B4-BE49-F238E27FC236}">
                <a16:creationId xmlns:a16="http://schemas.microsoft.com/office/drawing/2014/main" id="{9A82182F-F936-02A6-85CC-4491BE2978C8}"/>
              </a:ext>
            </a:extLst>
          </p:cNvPr>
          <p:cNvSpPr>
            <a:spLocks noGrp="1"/>
          </p:cNvSpPr>
          <p:nvPr>
            <p:ph type="sldNum" sz="quarter" idx="12"/>
          </p:nvPr>
        </p:nvSpPr>
        <p:spPr/>
        <p:txBody>
          <a:bodyPr/>
          <a:lstStyle/>
          <a:p>
            <a:fld id="{452BA717-4DED-4A38-BDE4-30D0F0A142DB}" type="slidenum">
              <a:rPr lang="cs-CZ" smtClean="0"/>
              <a:pPr/>
              <a:t>6</a:t>
            </a:fld>
            <a:endParaRPr lang="cs-CZ"/>
          </a:p>
        </p:txBody>
      </p:sp>
      <p:sp>
        <p:nvSpPr>
          <p:cNvPr id="5" name="Rectangle 4">
            <a:extLst>
              <a:ext uri="{FF2B5EF4-FFF2-40B4-BE49-F238E27FC236}">
                <a16:creationId xmlns:a16="http://schemas.microsoft.com/office/drawing/2014/main" id="{9822BA91-720F-BB45-B12C-3D5A24941494}"/>
              </a:ext>
            </a:extLst>
          </p:cNvPr>
          <p:cNvSpPr/>
          <p:nvPr/>
        </p:nvSpPr>
        <p:spPr>
          <a:xfrm>
            <a:off x="3359696" y="3321650"/>
            <a:ext cx="6984776" cy="360040"/>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tx1"/>
                </a:solidFill>
                <a:latin typeface="Courier New" panose="02070309020205020404" pitchFamily="49" charset="0"/>
                <a:cs typeface="Courier New" panose="02070309020205020404" pitchFamily="49" charset="0"/>
              </a:rPr>
              <a:t>header('Content-Type: text/html; charset=utf-8');</a:t>
            </a:r>
          </a:p>
        </p:txBody>
      </p:sp>
      <p:sp>
        <p:nvSpPr>
          <p:cNvPr id="6" name="Speech Bubble: Rectangle 5">
            <a:extLst>
              <a:ext uri="{FF2B5EF4-FFF2-40B4-BE49-F238E27FC236}">
                <a16:creationId xmlns:a16="http://schemas.microsoft.com/office/drawing/2014/main" id="{A49E166D-C964-42E8-EC4B-E5276A223A4B}"/>
              </a:ext>
            </a:extLst>
          </p:cNvPr>
          <p:cNvSpPr/>
          <p:nvPr/>
        </p:nvSpPr>
        <p:spPr>
          <a:xfrm>
            <a:off x="3169169" y="5517232"/>
            <a:ext cx="5978093" cy="576064"/>
          </a:xfrm>
          <a:prstGeom prst="wedgeRectCallout">
            <a:avLst>
              <a:gd name="adj1" fmla="val -33463"/>
              <a:gd name="adj2" fmla="val -84285"/>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t>It involves designing and developing an application so it can be adapted and localized to different cultures, regions, and languages.</a:t>
            </a:r>
          </a:p>
        </p:txBody>
      </p:sp>
      <p:sp>
        <p:nvSpPr>
          <p:cNvPr id="7" name="Speech Bubble: Rectangle 6">
            <a:extLst>
              <a:ext uri="{FF2B5EF4-FFF2-40B4-BE49-F238E27FC236}">
                <a16:creationId xmlns:a16="http://schemas.microsoft.com/office/drawing/2014/main" id="{DB57C114-18BB-4A9A-86E6-7A01F8FAA298}"/>
              </a:ext>
            </a:extLst>
          </p:cNvPr>
          <p:cNvSpPr/>
          <p:nvPr/>
        </p:nvSpPr>
        <p:spPr>
          <a:xfrm>
            <a:off x="335360" y="4131409"/>
            <a:ext cx="8811902" cy="576064"/>
          </a:xfrm>
          <a:prstGeom prst="wedgeRectCallout">
            <a:avLst>
              <a:gd name="adj1" fmla="val -32107"/>
              <a:gd name="adj2" fmla="val 86395"/>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t>Localization involves translating and adapting the content and design of your software. Localization is typically carried out by translators, but also involve data formats, currency, images ...</a:t>
            </a:r>
          </a:p>
        </p:txBody>
      </p:sp>
    </p:spTree>
    <p:extLst>
      <p:ext uri="{BB962C8B-B14F-4D97-AF65-F5344CB8AC3E}">
        <p14:creationId xmlns:p14="http://schemas.microsoft.com/office/powerpoint/2010/main" val="2037615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13C2118-0045-6C60-DE71-A22BC8911D80}"/>
              </a:ext>
            </a:extLst>
          </p:cNvPr>
          <p:cNvSpPr>
            <a:spLocks noGrp="1"/>
          </p:cNvSpPr>
          <p:nvPr>
            <p:ph type="body" sz="quarter" idx="13"/>
          </p:nvPr>
        </p:nvSpPr>
        <p:spPr/>
        <p:txBody>
          <a:bodyPr/>
          <a:lstStyle/>
          <a:p>
            <a:r>
              <a:rPr lang="en-US" dirty="0"/>
              <a:t>File uploads</a:t>
            </a:r>
            <a:endParaRPr lang="cs-CZ" dirty="0"/>
          </a:p>
        </p:txBody>
      </p:sp>
      <p:sp>
        <p:nvSpPr>
          <p:cNvPr id="3" name="Text Placeholder 2">
            <a:extLst>
              <a:ext uri="{FF2B5EF4-FFF2-40B4-BE49-F238E27FC236}">
                <a16:creationId xmlns:a16="http://schemas.microsoft.com/office/drawing/2014/main" id="{DCB15EC8-C403-EF30-F555-2626B2B94AE8}"/>
              </a:ext>
            </a:extLst>
          </p:cNvPr>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2081823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E965D-1A28-EE1F-9772-DD0C7262E9AA}"/>
              </a:ext>
            </a:extLst>
          </p:cNvPr>
          <p:cNvSpPr>
            <a:spLocks noGrp="1"/>
          </p:cNvSpPr>
          <p:nvPr>
            <p:ph type="title"/>
          </p:nvPr>
        </p:nvSpPr>
        <p:spPr/>
        <p:txBody>
          <a:bodyPr/>
          <a:lstStyle/>
          <a:p>
            <a:r>
              <a:rPr lang="en-US" dirty="0"/>
              <a:t>File upload with HTTP wrapper</a:t>
            </a:r>
            <a:endParaRPr lang="cs-CZ" dirty="0"/>
          </a:p>
        </p:txBody>
      </p:sp>
      <p:sp>
        <p:nvSpPr>
          <p:cNvPr id="3" name="Content Placeholder 2">
            <a:extLst>
              <a:ext uri="{FF2B5EF4-FFF2-40B4-BE49-F238E27FC236}">
                <a16:creationId xmlns:a16="http://schemas.microsoft.com/office/drawing/2014/main" id="{DBFBB37D-FBC4-4D9A-B044-021A23CA15BF}"/>
              </a:ext>
            </a:extLst>
          </p:cNvPr>
          <p:cNvSpPr>
            <a:spLocks noGrp="1"/>
          </p:cNvSpPr>
          <p:nvPr>
            <p:ph idx="1"/>
          </p:nvPr>
        </p:nvSpPr>
        <p:spPr/>
        <p:txBody>
          <a:bodyPr/>
          <a:lstStyle/>
          <a:p>
            <a:pPr marL="0" indent="0">
              <a:buNone/>
            </a:pPr>
            <a:r>
              <a:rPr lang="en-US" dirty="0"/>
              <a:t>Client side can be solved using HTML forms. A browser provides a user with a save way to select and upload a file. </a:t>
            </a:r>
          </a:p>
          <a:p>
            <a:pPr marL="0" indent="0">
              <a:buNone/>
            </a:pPr>
            <a:br>
              <a:rPr lang="en-US" dirty="0"/>
            </a:br>
            <a:endParaRPr lang="en-US" dirty="0"/>
          </a:p>
          <a:p>
            <a:pPr marL="0" indent="0">
              <a:buNone/>
            </a:pPr>
            <a:r>
              <a:rPr lang="en-US" dirty="0"/>
              <a:t>HTTP wrapper handles the file upload:</a:t>
            </a:r>
          </a:p>
          <a:p>
            <a:pPr lvl="1"/>
            <a:r>
              <a:rPr lang="en-US" dirty="0"/>
              <a:t>It stores it in temporary location.</a:t>
            </a:r>
          </a:p>
          <a:p>
            <a:pPr lvl="1"/>
            <a:r>
              <a:rPr lang="en-US" dirty="0"/>
              <a:t>It stores metadata in </a:t>
            </a:r>
            <a:r>
              <a:rPr lang="en-US" dirty="0">
                <a:solidFill>
                  <a:schemeClr val="accent2"/>
                </a:solidFill>
              </a:rPr>
              <a:t>$_FILES</a:t>
            </a:r>
            <a:r>
              <a:rPr lang="en-US" dirty="0"/>
              <a:t>[name]</a:t>
            </a:r>
          </a:p>
          <a:p>
            <a:pPr lvl="2"/>
            <a:r>
              <a:rPr lang="en-US" dirty="0"/>
              <a:t>'</a:t>
            </a:r>
            <a:r>
              <a:rPr lang="en-US" dirty="0" err="1">
                <a:solidFill>
                  <a:schemeClr val="accent2"/>
                </a:solidFill>
              </a:rPr>
              <a:t>tmp_name</a:t>
            </a:r>
            <a:r>
              <a:rPr lang="en-US" dirty="0"/>
              <a:t>'  -  path to the file in temp directory</a:t>
            </a:r>
          </a:p>
          <a:p>
            <a:pPr lvl="2"/>
            <a:r>
              <a:rPr lang="en-US" dirty="0"/>
              <a:t>'</a:t>
            </a:r>
            <a:r>
              <a:rPr lang="en-US" dirty="0">
                <a:solidFill>
                  <a:schemeClr val="accent2"/>
                </a:solidFill>
              </a:rPr>
              <a:t>error</a:t>
            </a:r>
            <a:r>
              <a:rPr lang="en-US" dirty="0"/>
              <a:t>' 	    - error code (e.g., UPLOAD_ERR_OK)</a:t>
            </a:r>
          </a:p>
          <a:p>
            <a:pPr lvl="2"/>
            <a:r>
              <a:rPr lang="en-US" dirty="0"/>
              <a:t>'</a:t>
            </a:r>
            <a:r>
              <a:rPr lang="en-US" dirty="0">
                <a:solidFill>
                  <a:schemeClr val="accent2"/>
                </a:solidFill>
              </a:rPr>
              <a:t>name</a:t>
            </a:r>
            <a:r>
              <a:rPr lang="en-US" dirty="0"/>
              <a:t>', '</a:t>
            </a:r>
            <a:r>
              <a:rPr lang="en-US" dirty="0">
                <a:solidFill>
                  <a:schemeClr val="accent2"/>
                </a:solidFill>
              </a:rPr>
              <a:t>type</a:t>
            </a:r>
            <a:r>
              <a:rPr lang="en-US" dirty="0"/>
              <a:t>', '</a:t>
            </a:r>
            <a:r>
              <a:rPr lang="en-US" dirty="0">
                <a:solidFill>
                  <a:schemeClr val="accent2"/>
                </a:solidFill>
              </a:rPr>
              <a:t>size</a:t>
            </a:r>
            <a:r>
              <a:rPr lang="en-US" dirty="0"/>
              <a:t>', …</a:t>
            </a:r>
          </a:p>
          <a:p>
            <a:pPr lvl="1"/>
            <a:r>
              <a:rPr lang="en-US" dirty="0"/>
              <a:t>File exists only as long as the script runs, then is removed.</a:t>
            </a:r>
          </a:p>
          <a:p>
            <a:pPr lvl="1"/>
            <a:r>
              <a:rPr lang="en-US" dirty="0" err="1">
                <a:solidFill>
                  <a:schemeClr val="accent2"/>
                </a:solidFill>
              </a:rPr>
              <a:t>is_uploaded_file</a:t>
            </a:r>
            <a:r>
              <a:rPr lang="en-US" dirty="0"/>
              <a:t>() – verification.</a:t>
            </a:r>
          </a:p>
          <a:p>
            <a:pPr lvl="1"/>
            <a:r>
              <a:rPr lang="en-US" dirty="0" err="1">
                <a:solidFill>
                  <a:schemeClr val="accent2"/>
                </a:solidFill>
              </a:rPr>
              <a:t>move_uploaded_file</a:t>
            </a:r>
            <a:r>
              <a:rPr lang="en-US" dirty="0"/>
              <a:t>() – a safe way to move files.</a:t>
            </a:r>
          </a:p>
          <a:p>
            <a:endParaRPr lang="en-US" dirty="0"/>
          </a:p>
          <a:p>
            <a:endParaRPr lang="en-US" dirty="0"/>
          </a:p>
        </p:txBody>
      </p:sp>
      <p:sp>
        <p:nvSpPr>
          <p:cNvPr id="4" name="Slide Number Placeholder 3">
            <a:extLst>
              <a:ext uri="{FF2B5EF4-FFF2-40B4-BE49-F238E27FC236}">
                <a16:creationId xmlns:a16="http://schemas.microsoft.com/office/drawing/2014/main" id="{AD01D116-4556-2340-FEC0-800A150C9602}"/>
              </a:ext>
            </a:extLst>
          </p:cNvPr>
          <p:cNvSpPr>
            <a:spLocks noGrp="1"/>
          </p:cNvSpPr>
          <p:nvPr>
            <p:ph type="sldNum" sz="quarter" idx="12"/>
          </p:nvPr>
        </p:nvSpPr>
        <p:spPr/>
        <p:txBody>
          <a:bodyPr/>
          <a:lstStyle/>
          <a:p>
            <a:fld id="{452BA717-4DED-4A38-BDE4-30D0F0A142DB}" type="slidenum">
              <a:rPr lang="cs-CZ" smtClean="0"/>
              <a:pPr/>
              <a:t>8</a:t>
            </a:fld>
            <a:endParaRPr lang="cs-CZ"/>
          </a:p>
        </p:txBody>
      </p:sp>
      <p:sp>
        <p:nvSpPr>
          <p:cNvPr id="5" name="Rectangle 4">
            <a:extLst>
              <a:ext uri="{FF2B5EF4-FFF2-40B4-BE49-F238E27FC236}">
                <a16:creationId xmlns:a16="http://schemas.microsoft.com/office/drawing/2014/main" id="{6F2C093D-1A30-1F5F-E70D-47B1D8856EB5}"/>
              </a:ext>
            </a:extLst>
          </p:cNvPr>
          <p:cNvSpPr/>
          <p:nvPr/>
        </p:nvSpPr>
        <p:spPr>
          <a:xfrm>
            <a:off x="1991544" y="1700808"/>
            <a:ext cx="4392488" cy="347474"/>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tx1"/>
                </a:solidFill>
                <a:latin typeface="Courier New" panose="02070309020205020404" pitchFamily="49" charset="0"/>
                <a:cs typeface="Courier New" panose="02070309020205020404" pitchFamily="49" charset="0"/>
              </a:rPr>
              <a:t>&lt;input type="file" name=... /&gt;</a:t>
            </a:r>
          </a:p>
        </p:txBody>
      </p:sp>
    </p:spTree>
    <p:extLst>
      <p:ext uri="{BB962C8B-B14F-4D97-AF65-F5344CB8AC3E}">
        <p14:creationId xmlns:p14="http://schemas.microsoft.com/office/powerpoint/2010/main" val="557038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8FD7A-237E-745D-9B4A-2F06BBB6644B}"/>
              </a:ext>
            </a:extLst>
          </p:cNvPr>
          <p:cNvSpPr>
            <a:spLocks noGrp="1"/>
          </p:cNvSpPr>
          <p:nvPr>
            <p:ph type="title"/>
          </p:nvPr>
        </p:nvSpPr>
        <p:spPr/>
        <p:txBody>
          <a:bodyPr/>
          <a:lstStyle/>
          <a:p>
            <a:r>
              <a:rPr lang="en-US" dirty="0"/>
              <a:t>File upload example</a:t>
            </a:r>
            <a:endParaRPr lang="cs-CZ" dirty="0"/>
          </a:p>
        </p:txBody>
      </p:sp>
      <p:sp>
        <p:nvSpPr>
          <p:cNvPr id="4" name="Slide Number Placeholder 3">
            <a:extLst>
              <a:ext uri="{FF2B5EF4-FFF2-40B4-BE49-F238E27FC236}">
                <a16:creationId xmlns:a16="http://schemas.microsoft.com/office/drawing/2014/main" id="{4052481E-5AEC-6408-26CF-992641211400}"/>
              </a:ext>
            </a:extLst>
          </p:cNvPr>
          <p:cNvSpPr>
            <a:spLocks noGrp="1"/>
          </p:cNvSpPr>
          <p:nvPr>
            <p:ph type="sldNum" sz="quarter" idx="12"/>
          </p:nvPr>
        </p:nvSpPr>
        <p:spPr/>
        <p:txBody>
          <a:bodyPr/>
          <a:lstStyle/>
          <a:p>
            <a:fld id="{452BA717-4DED-4A38-BDE4-30D0F0A142DB}" type="slidenum">
              <a:rPr lang="cs-CZ" smtClean="0"/>
              <a:pPr/>
              <a:t>9</a:t>
            </a:fld>
            <a:endParaRPr lang="cs-CZ"/>
          </a:p>
        </p:txBody>
      </p:sp>
      <p:sp>
        <p:nvSpPr>
          <p:cNvPr id="5" name="Rectangle 4">
            <a:extLst>
              <a:ext uri="{FF2B5EF4-FFF2-40B4-BE49-F238E27FC236}">
                <a16:creationId xmlns:a16="http://schemas.microsoft.com/office/drawing/2014/main" id="{72415957-09E6-F5EC-C072-53ADAAF59051}"/>
              </a:ext>
            </a:extLst>
          </p:cNvPr>
          <p:cNvSpPr/>
          <p:nvPr/>
        </p:nvSpPr>
        <p:spPr>
          <a:xfrm>
            <a:off x="335360" y="1268760"/>
            <a:ext cx="11448000" cy="936104"/>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tx1"/>
                </a:solidFill>
                <a:latin typeface="Courier New" panose="02070309020205020404" pitchFamily="49" charset="0"/>
                <a:cs typeface="Courier New" panose="02070309020205020404" pitchFamily="49" charset="0"/>
              </a:rPr>
              <a:t>&lt;form action="..." method="</a:t>
            </a:r>
            <a:r>
              <a:rPr lang="en-US" b="1" dirty="0">
                <a:solidFill>
                  <a:schemeClr val="accent2"/>
                </a:solidFill>
                <a:latin typeface="Courier New" panose="02070309020205020404" pitchFamily="49" charset="0"/>
                <a:cs typeface="Courier New" panose="02070309020205020404" pitchFamily="49" charset="0"/>
              </a:rPr>
              <a:t>post</a:t>
            </a:r>
            <a:r>
              <a:rPr lang="en-US" b="1" dirty="0">
                <a:solidFill>
                  <a:schemeClr val="tx1"/>
                </a:solidFill>
                <a:latin typeface="Courier New" panose="02070309020205020404" pitchFamily="49" charset="0"/>
                <a:cs typeface="Courier New" panose="02070309020205020404" pitchFamily="49" charset="0"/>
              </a:rPr>
              <a:t>" </a:t>
            </a:r>
            <a:r>
              <a:rPr lang="en-US" b="1" dirty="0" err="1">
                <a:solidFill>
                  <a:schemeClr val="tx1"/>
                </a:solidFill>
                <a:latin typeface="Courier New" panose="02070309020205020404" pitchFamily="49" charset="0"/>
                <a:cs typeface="Courier New" panose="02070309020205020404" pitchFamily="49" charset="0"/>
              </a:rPr>
              <a:t>enctype</a:t>
            </a:r>
            <a:r>
              <a:rPr lang="en-US" b="1" dirty="0">
                <a:solidFill>
                  <a:schemeClr val="tx1"/>
                </a:solidFill>
                <a:latin typeface="Courier New" panose="02070309020205020404" pitchFamily="49" charset="0"/>
                <a:cs typeface="Courier New" panose="02070309020205020404" pitchFamily="49" charset="0"/>
              </a:rPr>
              <a:t>="</a:t>
            </a:r>
            <a:r>
              <a:rPr lang="en-US" b="1" dirty="0">
                <a:solidFill>
                  <a:schemeClr val="accent2"/>
                </a:solidFill>
                <a:latin typeface="Courier New" panose="02070309020205020404" pitchFamily="49" charset="0"/>
                <a:cs typeface="Courier New" panose="02070309020205020404" pitchFamily="49" charset="0"/>
              </a:rPr>
              <a:t>multipart/form-data</a:t>
            </a:r>
            <a:r>
              <a:rPr lang="en-US" b="1" dirty="0">
                <a:solidFill>
                  <a:schemeClr val="tx1"/>
                </a:solidFill>
                <a:latin typeface="Courier New" panose="02070309020205020404" pitchFamily="49" charset="0"/>
                <a:cs typeface="Courier New" panose="02070309020205020404" pitchFamily="49" charset="0"/>
              </a:rPr>
              <a:t>"&gt;</a:t>
            </a:r>
          </a:p>
          <a:p>
            <a:r>
              <a:rPr lang="en-US" b="1" dirty="0">
                <a:solidFill>
                  <a:schemeClr val="tx1"/>
                </a:solidFill>
                <a:latin typeface="Courier New" panose="02070309020205020404" pitchFamily="49" charset="0"/>
                <a:cs typeface="Courier New" panose="02070309020205020404" pitchFamily="49" charset="0"/>
              </a:rPr>
              <a:t>    &lt;input type="file" name="</a:t>
            </a:r>
            <a:r>
              <a:rPr lang="en-US" b="1" dirty="0" err="1">
                <a:solidFill>
                  <a:schemeClr val="accent2"/>
                </a:solidFill>
                <a:latin typeface="Courier New" panose="02070309020205020404" pitchFamily="49" charset="0"/>
                <a:cs typeface="Courier New" panose="02070309020205020404" pitchFamily="49" charset="0"/>
              </a:rPr>
              <a:t>newfile</a:t>
            </a:r>
            <a:r>
              <a:rPr lang="en-US" b="1" dirty="0">
                <a:solidFill>
                  <a:schemeClr val="tx1"/>
                </a:solidFill>
                <a:latin typeface="Courier New" panose="02070309020205020404" pitchFamily="49" charset="0"/>
                <a:cs typeface="Courier New" panose="02070309020205020404" pitchFamily="49" charset="0"/>
              </a:rPr>
              <a:t>"&gt;</a:t>
            </a:r>
          </a:p>
          <a:p>
            <a:r>
              <a:rPr lang="en-US" b="1" dirty="0">
                <a:solidFill>
                  <a:schemeClr val="tx1"/>
                </a:solidFill>
                <a:latin typeface="Courier New" panose="02070309020205020404" pitchFamily="49" charset="0"/>
                <a:cs typeface="Courier New" panose="02070309020205020404" pitchFamily="49" charset="0"/>
              </a:rPr>
              <a:t>&lt;/form&gt;</a:t>
            </a:r>
          </a:p>
        </p:txBody>
      </p:sp>
      <p:sp>
        <p:nvSpPr>
          <p:cNvPr id="6" name="Rectangle 5">
            <a:extLst>
              <a:ext uri="{FF2B5EF4-FFF2-40B4-BE49-F238E27FC236}">
                <a16:creationId xmlns:a16="http://schemas.microsoft.com/office/drawing/2014/main" id="{48A88145-ADFD-5A84-6544-D2A91A87AE5F}"/>
              </a:ext>
            </a:extLst>
          </p:cNvPr>
          <p:cNvSpPr/>
          <p:nvPr/>
        </p:nvSpPr>
        <p:spPr>
          <a:xfrm>
            <a:off x="336416" y="2733501"/>
            <a:ext cx="11446944" cy="3395112"/>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lang="en-US" b="1" dirty="0">
                <a:solidFill>
                  <a:schemeClr val="tx1"/>
                </a:solidFill>
                <a:latin typeface="Courier New" panose="02070309020205020404" pitchFamily="49" charset="0"/>
                <a:cs typeface="Courier New" panose="02070309020205020404" pitchFamily="49" charset="0"/>
              </a:rPr>
              <a:t>if ($_SERVER['REQUEST_METHOD'] == 'POST') {</a:t>
            </a:r>
          </a:p>
          <a:p>
            <a:r>
              <a:rPr lang="en-US" b="1" dirty="0">
                <a:solidFill>
                  <a:schemeClr val="tx1"/>
                </a:solidFill>
                <a:latin typeface="Courier New" panose="02070309020205020404" pitchFamily="49" charset="0"/>
                <a:cs typeface="Courier New" panose="02070309020205020404" pitchFamily="49" charset="0"/>
              </a:rPr>
              <a:t>  if (!empty($_FILES['</a:t>
            </a:r>
            <a:r>
              <a:rPr lang="en-US" b="1" dirty="0" err="1">
                <a:solidFill>
                  <a:schemeClr val="tx1"/>
                </a:solidFill>
                <a:latin typeface="Courier New" panose="02070309020205020404" pitchFamily="49" charset="0"/>
                <a:cs typeface="Courier New" panose="02070309020205020404" pitchFamily="49" charset="0"/>
              </a:rPr>
              <a:t>newfile</a:t>
            </a:r>
            <a:r>
              <a:rPr lang="en-US" b="1" dirty="0">
                <a:solidFill>
                  <a:schemeClr val="tx1"/>
                </a:solidFill>
                <a:latin typeface="Courier New" panose="02070309020205020404" pitchFamily="49" charset="0"/>
                <a:cs typeface="Courier New" panose="02070309020205020404" pitchFamily="49" charset="0"/>
              </a:rPr>
              <a:t>'])) {</a:t>
            </a:r>
          </a:p>
          <a:p>
            <a:r>
              <a:rPr lang="en-US" b="1" dirty="0">
                <a:solidFill>
                  <a:schemeClr val="tx1"/>
                </a:solidFill>
                <a:latin typeface="Courier New" panose="02070309020205020404" pitchFamily="49" charset="0"/>
                <a:cs typeface="Courier New" panose="02070309020205020404" pitchFamily="49" charset="0"/>
              </a:rPr>
              <a:t>    if ($_FILES['</a:t>
            </a:r>
            <a:r>
              <a:rPr lang="en-US" b="1" dirty="0" err="1">
                <a:solidFill>
                  <a:schemeClr val="tx1"/>
                </a:solidFill>
                <a:latin typeface="Courier New" panose="02070309020205020404" pitchFamily="49" charset="0"/>
                <a:cs typeface="Courier New" panose="02070309020205020404" pitchFamily="49" charset="0"/>
              </a:rPr>
              <a:t>newfile</a:t>
            </a:r>
            <a:r>
              <a:rPr lang="en-US" b="1" dirty="0">
                <a:solidFill>
                  <a:schemeClr val="tx1"/>
                </a:solidFill>
                <a:latin typeface="Courier New" panose="02070309020205020404" pitchFamily="49" charset="0"/>
                <a:cs typeface="Courier New" panose="02070309020205020404" pitchFamily="49" charset="0"/>
              </a:rPr>
              <a:t>']['error'] != UPLOAD_ERR_OK) {</a:t>
            </a:r>
          </a:p>
          <a:p>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6"/>
                </a:solidFill>
                <a:latin typeface="Courier New" panose="02070309020205020404" pitchFamily="49" charset="0"/>
                <a:cs typeface="Courier New" panose="02070309020205020404" pitchFamily="49" charset="0"/>
              </a:rPr>
              <a:t>// Show error message ...</a:t>
            </a:r>
          </a:p>
          <a:p>
            <a:r>
              <a:rPr lang="en-US" b="1" dirty="0">
                <a:solidFill>
                  <a:schemeClr val="tx1"/>
                </a:solidFill>
                <a:latin typeface="Courier New" panose="02070309020205020404" pitchFamily="49" charset="0"/>
                <a:cs typeface="Courier New" panose="02070309020205020404" pitchFamily="49" charset="0"/>
              </a:rPr>
              <a:t>    }</a:t>
            </a:r>
            <a:br>
              <a:rPr lang="en-US" b="1" dirty="0">
                <a:solidFill>
                  <a:schemeClr val="tx1"/>
                </a:solidFill>
                <a:latin typeface="Courier New" panose="02070309020205020404" pitchFamily="49" charset="0"/>
                <a:cs typeface="Courier New" panose="02070309020205020404" pitchFamily="49" charset="0"/>
              </a:rPr>
            </a:br>
            <a:endParaRPr lang="en-US" b="1" dirty="0">
              <a:solidFill>
                <a:schemeClr val="tx1"/>
              </a:solidFill>
              <a:latin typeface="Courier New" panose="02070309020205020404" pitchFamily="49" charset="0"/>
              <a:cs typeface="Courier New" panose="02070309020205020404" pitchFamily="49" charset="0"/>
            </a:endParaRPr>
          </a:p>
          <a:p>
            <a:r>
              <a:rPr lang="en-US" b="1" dirty="0">
                <a:solidFill>
                  <a:schemeClr val="tx1"/>
                </a:solidFill>
                <a:latin typeface="Courier New" panose="02070309020205020404" pitchFamily="49" charset="0"/>
                <a:cs typeface="Courier New" panose="02070309020205020404" pitchFamily="49" charset="0"/>
              </a:rPr>
              <a:t>    if (!</a:t>
            </a:r>
            <a:r>
              <a:rPr lang="en-US" b="1" dirty="0" err="1">
                <a:solidFill>
                  <a:schemeClr val="tx1"/>
                </a:solidFill>
                <a:latin typeface="Courier New" panose="02070309020205020404" pitchFamily="49" charset="0"/>
                <a:cs typeface="Courier New" panose="02070309020205020404" pitchFamily="49" charset="0"/>
              </a:rPr>
              <a:t>move_uploaded_file</a:t>
            </a:r>
            <a:r>
              <a:rPr lang="en-US" b="1" dirty="0">
                <a:solidFill>
                  <a:schemeClr val="tx1"/>
                </a:solidFill>
                <a:latin typeface="Courier New" panose="02070309020205020404" pitchFamily="49" charset="0"/>
                <a:cs typeface="Courier New" panose="02070309020205020404" pitchFamily="49" charset="0"/>
              </a:rPr>
              <a:t>(</a:t>
            </a:r>
            <a:br>
              <a:rPr lang="en-US" b="1" dirty="0">
                <a:solidFill>
                  <a:schemeClr val="tx1"/>
                </a:solidFill>
                <a:latin typeface="Courier New" panose="02070309020205020404" pitchFamily="49" charset="0"/>
                <a:cs typeface="Courier New" panose="02070309020205020404" pitchFamily="49" charset="0"/>
              </a:rPr>
            </a:br>
            <a:r>
              <a:rPr lang="en-US" b="1" dirty="0">
                <a:solidFill>
                  <a:schemeClr val="tx1"/>
                </a:solidFill>
                <a:latin typeface="Courier New" panose="02070309020205020404" pitchFamily="49" charset="0"/>
                <a:cs typeface="Courier New" panose="02070309020205020404" pitchFamily="49" charset="0"/>
              </a:rPr>
              <a:t>        $_FILES['</a:t>
            </a:r>
            <a:r>
              <a:rPr lang="en-US" b="1" dirty="0" err="1">
                <a:solidFill>
                  <a:schemeClr val="tx1"/>
                </a:solidFill>
                <a:latin typeface="Courier New" panose="02070309020205020404" pitchFamily="49" charset="0"/>
                <a:cs typeface="Courier New" panose="02070309020205020404" pitchFamily="49" charset="0"/>
              </a:rPr>
              <a:t>newfile</a:t>
            </a:r>
            <a:r>
              <a:rPr lang="en-US" b="1" dirty="0">
                <a:solidFill>
                  <a:schemeClr val="tx1"/>
                </a:solidFill>
                <a:latin typeface="Courier New" panose="02070309020205020404" pitchFamily="49" charset="0"/>
                <a:cs typeface="Courier New" panose="02070309020205020404" pitchFamily="49" charset="0"/>
              </a:rPr>
              <a:t>']['</a:t>
            </a:r>
            <a:r>
              <a:rPr lang="en-US" b="1" dirty="0" err="1">
                <a:solidFill>
                  <a:schemeClr val="tx1"/>
                </a:solidFill>
                <a:latin typeface="Courier New" panose="02070309020205020404" pitchFamily="49" charset="0"/>
                <a:cs typeface="Courier New" panose="02070309020205020404" pitchFamily="49" charset="0"/>
              </a:rPr>
              <a:t>tmp_name</a:t>
            </a:r>
            <a:r>
              <a:rPr lang="en-US" b="1" dirty="0">
                <a:solidFill>
                  <a:schemeClr val="tx1"/>
                </a:solidFill>
                <a:latin typeface="Courier New" panose="02070309020205020404" pitchFamily="49" charset="0"/>
                <a:cs typeface="Courier New" panose="02070309020205020404" pitchFamily="49" charset="0"/>
              </a:rPr>
              <a:t>'],</a:t>
            </a:r>
          </a:p>
          <a:p>
            <a:r>
              <a:rPr lang="en-US" b="1" dirty="0">
                <a:solidFill>
                  <a:schemeClr val="tx1"/>
                </a:solidFill>
                <a:latin typeface="Courier New" panose="02070309020205020404" pitchFamily="49" charset="0"/>
                <a:cs typeface="Courier New" panose="02070309020205020404" pitchFamily="49" charset="0"/>
              </a:rPr>
              <a:t>        'upload/' . $_FILES['</a:t>
            </a:r>
            <a:r>
              <a:rPr lang="en-US" b="1" dirty="0" err="1">
                <a:solidFill>
                  <a:schemeClr val="tx1"/>
                </a:solidFill>
                <a:latin typeface="Courier New" panose="02070309020205020404" pitchFamily="49" charset="0"/>
                <a:cs typeface="Courier New" panose="02070309020205020404" pitchFamily="49" charset="0"/>
              </a:rPr>
              <a:t>newfile</a:t>
            </a:r>
            <a:r>
              <a:rPr lang="en-US" b="1" dirty="0">
                <a:solidFill>
                  <a:schemeClr val="tx1"/>
                </a:solidFill>
                <a:latin typeface="Courier New" panose="02070309020205020404" pitchFamily="49" charset="0"/>
                <a:cs typeface="Courier New" panose="02070309020205020404" pitchFamily="49" charset="0"/>
              </a:rPr>
              <a:t>']['name'])) {</a:t>
            </a:r>
          </a:p>
          <a:p>
            <a:r>
              <a:rPr lang="en-US" b="1" dirty="0">
                <a:solidFill>
                  <a:schemeClr val="tx1"/>
                </a:solidFill>
                <a:latin typeface="Courier New" panose="02070309020205020404" pitchFamily="49" charset="0"/>
                <a:cs typeface="Courier New" panose="02070309020205020404" pitchFamily="49" charset="0"/>
              </a:rPr>
              <a:t>      </a:t>
            </a:r>
            <a:r>
              <a:rPr lang="en-US" b="1" dirty="0">
                <a:solidFill>
                  <a:schemeClr val="accent6"/>
                </a:solidFill>
                <a:latin typeface="Courier New" panose="02070309020205020404" pitchFamily="49" charset="0"/>
                <a:cs typeface="Courier New" panose="02070309020205020404" pitchFamily="49" charset="0"/>
              </a:rPr>
              <a:t>// Show error message ...</a:t>
            </a:r>
          </a:p>
          <a:p>
            <a:r>
              <a:rPr lang="en-US" b="1" dirty="0">
                <a:solidFill>
                  <a:schemeClr val="tx1"/>
                </a:solidFill>
                <a:latin typeface="Courier New" panose="02070309020205020404" pitchFamily="49" charset="0"/>
                <a:cs typeface="Courier New" panose="02070309020205020404" pitchFamily="49" charset="0"/>
              </a:rPr>
              <a:t>    }</a:t>
            </a:r>
          </a:p>
          <a:p>
            <a:r>
              <a:rPr lang="en-US" b="1" dirty="0">
                <a:solidFill>
                  <a:schemeClr val="tx1"/>
                </a:solidFill>
                <a:latin typeface="Courier New" panose="02070309020205020404" pitchFamily="49" charset="0"/>
                <a:cs typeface="Courier New" panose="02070309020205020404" pitchFamily="49" charset="0"/>
              </a:rPr>
              <a:t>}</a:t>
            </a:r>
          </a:p>
        </p:txBody>
      </p:sp>
      <p:sp>
        <p:nvSpPr>
          <p:cNvPr id="7" name="Zaoblený obdélníkový popisek 7">
            <a:extLst>
              <a:ext uri="{FF2B5EF4-FFF2-40B4-BE49-F238E27FC236}">
                <a16:creationId xmlns:a16="http://schemas.microsoft.com/office/drawing/2014/main" id="{9723F80D-5836-A04C-EA94-19BEDAEA31AD}"/>
              </a:ext>
            </a:extLst>
          </p:cNvPr>
          <p:cNvSpPr/>
          <p:nvPr/>
        </p:nvSpPr>
        <p:spPr>
          <a:xfrm>
            <a:off x="6888088" y="1819111"/>
            <a:ext cx="2872344" cy="313745"/>
          </a:xfrm>
          <a:prstGeom prst="wedgeRoundRectCallout">
            <a:avLst>
              <a:gd name="adj1" fmla="val -31811"/>
              <a:gd name="adj2" fmla="val -10042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cs typeface="Courier New" pitchFamily="49" charset="0"/>
              </a:rPr>
              <a:t>Necessary for file upload</a:t>
            </a:r>
            <a:endParaRPr lang="cs-CZ" sz="1600" b="1" dirty="0">
              <a:latin typeface="Courier New" panose="02070309020205020404" pitchFamily="49" charset="0"/>
              <a:cs typeface="Courier New" panose="02070309020205020404" pitchFamily="49" charset="0"/>
            </a:endParaRPr>
          </a:p>
        </p:txBody>
      </p:sp>
      <p:sp>
        <p:nvSpPr>
          <p:cNvPr id="8" name="Zaoblený obdélníkový popisek 7">
            <a:extLst>
              <a:ext uri="{FF2B5EF4-FFF2-40B4-BE49-F238E27FC236}">
                <a16:creationId xmlns:a16="http://schemas.microsoft.com/office/drawing/2014/main" id="{E7966D32-C19F-5D1E-6917-55E3A7D49AE9}"/>
              </a:ext>
            </a:extLst>
          </p:cNvPr>
          <p:cNvSpPr/>
          <p:nvPr/>
        </p:nvSpPr>
        <p:spPr>
          <a:xfrm>
            <a:off x="6477456" y="2820329"/>
            <a:ext cx="3078024" cy="394844"/>
          </a:xfrm>
          <a:prstGeom prst="wedgeRoundRectCallout">
            <a:avLst>
              <a:gd name="adj1" fmla="val -87577"/>
              <a:gd name="adj2" fmla="val 79757"/>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b="1" dirty="0">
                <a:latin typeface="Courier New" panose="02070309020205020404" pitchFamily="49" charset="0"/>
                <a:cs typeface="Courier New" panose="02070309020205020404" pitchFamily="49" charset="0"/>
              </a:rPr>
              <a:t>$_FILES</a:t>
            </a:r>
            <a:r>
              <a:rPr lang="en-US" sz="1600" dirty="0">
                <a:cs typeface="Courier New" pitchFamily="49" charset="0"/>
              </a:rPr>
              <a:t> holds the metadata</a:t>
            </a:r>
            <a:endParaRPr lang="cs-CZ" sz="1600" b="1" dirty="0">
              <a:latin typeface="Courier New" panose="02070309020205020404" pitchFamily="49" charset="0"/>
              <a:cs typeface="Courier New" panose="02070309020205020404" pitchFamily="49" charset="0"/>
            </a:endParaRPr>
          </a:p>
        </p:txBody>
      </p:sp>
      <p:sp>
        <p:nvSpPr>
          <p:cNvPr id="9" name="Zaoblený obdélníkový popisek 7">
            <a:extLst>
              <a:ext uri="{FF2B5EF4-FFF2-40B4-BE49-F238E27FC236}">
                <a16:creationId xmlns:a16="http://schemas.microsoft.com/office/drawing/2014/main" id="{4B44F579-AA6A-3D5B-3E78-8954CF0CF918}"/>
              </a:ext>
            </a:extLst>
          </p:cNvPr>
          <p:cNvSpPr/>
          <p:nvPr/>
        </p:nvSpPr>
        <p:spPr>
          <a:xfrm>
            <a:off x="5599920" y="4385624"/>
            <a:ext cx="2872344" cy="361107"/>
          </a:xfrm>
          <a:prstGeom prst="wedgeRoundRectCallout">
            <a:avLst>
              <a:gd name="adj1" fmla="val -39177"/>
              <a:gd name="adj2" fmla="val 68391"/>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cs typeface="Courier New" pitchFamily="49" charset="0"/>
              </a:rPr>
              <a:t>Path to temporary storage</a:t>
            </a:r>
            <a:endParaRPr lang="cs-CZ" sz="1600" b="1" dirty="0">
              <a:latin typeface="Courier New" panose="02070309020205020404" pitchFamily="49" charset="0"/>
              <a:cs typeface="Courier New" panose="02070309020205020404" pitchFamily="49" charset="0"/>
            </a:endParaRPr>
          </a:p>
        </p:txBody>
      </p:sp>
      <p:sp>
        <p:nvSpPr>
          <p:cNvPr id="10" name="Zaoblený obdélníkový popisek 7">
            <a:extLst>
              <a:ext uri="{FF2B5EF4-FFF2-40B4-BE49-F238E27FC236}">
                <a16:creationId xmlns:a16="http://schemas.microsoft.com/office/drawing/2014/main" id="{29BB53B5-3DDE-93C6-A816-E22FFEC9F165}"/>
              </a:ext>
            </a:extLst>
          </p:cNvPr>
          <p:cNvSpPr/>
          <p:nvPr/>
        </p:nvSpPr>
        <p:spPr>
          <a:xfrm>
            <a:off x="5213764" y="5520394"/>
            <a:ext cx="2527384" cy="455282"/>
          </a:xfrm>
          <a:prstGeom prst="wedgeRoundRectCallout">
            <a:avLst>
              <a:gd name="adj1" fmla="val -13027"/>
              <a:gd name="adj2" fmla="val -110288"/>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solidFill>
                  <a:schemeClr val="tx1"/>
                </a:solidFill>
                <a:cs typeface="Courier New" pitchFamily="49" charset="0"/>
              </a:rPr>
              <a:t>Original file name, better use a generated one.</a:t>
            </a:r>
            <a:endParaRPr lang="cs-CZ" sz="1600" b="1" dirty="0">
              <a:solidFill>
                <a:schemeClr val="tx1"/>
              </a:solidFill>
              <a:latin typeface="Courier New" panose="02070309020205020404" pitchFamily="49" charset="0"/>
              <a:cs typeface="Courier New" panose="02070309020205020404" pitchFamily="49" charset="0"/>
            </a:endParaRPr>
          </a:p>
        </p:txBody>
      </p:sp>
      <p:sp>
        <p:nvSpPr>
          <p:cNvPr id="11" name="Zaoblený obdélníkový popisek 7">
            <a:extLst>
              <a:ext uri="{FF2B5EF4-FFF2-40B4-BE49-F238E27FC236}">
                <a16:creationId xmlns:a16="http://schemas.microsoft.com/office/drawing/2014/main" id="{0E9B0C20-2086-F882-C4BC-9CA6E7F03165}"/>
              </a:ext>
            </a:extLst>
          </p:cNvPr>
          <p:cNvSpPr/>
          <p:nvPr/>
        </p:nvSpPr>
        <p:spPr>
          <a:xfrm>
            <a:off x="3319675" y="3946394"/>
            <a:ext cx="3744416" cy="361107"/>
          </a:xfrm>
          <a:prstGeom prst="wedgeRoundRectCallout">
            <a:avLst>
              <a:gd name="adj1" fmla="val -38864"/>
              <a:gd name="adj2" fmla="val 8126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cs typeface="Courier New" pitchFamily="49" charset="0"/>
              </a:rPr>
              <a:t>Safe way how to move an uploaded file</a:t>
            </a:r>
            <a:endParaRPr lang="cs-CZ" sz="1600" b="1" dirty="0">
              <a:latin typeface="Courier New" panose="02070309020205020404" pitchFamily="49" charset="0"/>
              <a:cs typeface="Courier New" panose="02070309020205020404" pitchFamily="49" charset="0"/>
            </a:endParaRPr>
          </a:p>
        </p:txBody>
      </p:sp>
      <p:sp>
        <p:nvSpPr>
          <p:cNvPr id="12" name="Rounded Rectangle 12">
            <a:extLst>
              <a:ext uri="{FF2B5EF4-FFF2-40B4-BE49-F238E27FC236}">
                <a16:creationId xmlns:a16="http://schemas.microsoft.com/office/drawing/2014/main" id="{A9A2BFA9-8305-247B-EFC7-8D2F5F43ACDB}"/>
              </a:ext>
            </a:extLst>
          </p:cNvPr>
          <p:cNvSpPr/>
          <p:nvPr/>
        </p:nvSpPr>
        <p:spPr>
          <a:xfrm>
            <a:off x="8472264" y="5507200"/>
            <a:ext cx="3528392" cy="78783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t>The uploaded file size is limited!</a:t>
            </a:r>
          </a:p>
          <a:p>
            <a:pPr algn="ctr"/>
            <a:r>
              <a:rPr lang="en-US" sz="1600" dirty="0"/>
              <a:t>Part of php.ini settings.</a:t>
            </a:r>
          </a:p>
        </p:txBody>
      </p:sp>
    </p:spTree>
    <p:extLst>
      <p:ext uri="{BB962C8B-B14F-4D97-AF65-F5344CB8AC3E}">
        <p14:creationId xmlns:p14="http://schemas.microsoft.com/office/powerpoint/2010/main" val="1652858"/>
      </p:ext>
    </p:extLst>
  </p:cSld>
  <p:clrMapOvr>
    <a:masterClrMapping/>
  </p:clrMapOvr>
</p:sld>
</file>

<file path=ppt/theme/theme1.xml><?xml version="1.0" encoding="utf-8"?>
<a:theme xmlns:a="http://schemas.openxmlformats.org/drawingml/2006/main" name="2024 presentation theme">
  <a:themeElements>
    <a:clrScheme name="Research Group">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2024 presentation theme" id="{B11F140C-9B55-4BCA-BFF9-CABB9E915944}" vid="{395D06B6-9D47-4D1E-9828-FD1B18F4067F}"/>
    </a:ext>
  </a:ext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2024 presentation theme</Template>
  <TotalTime>12095</TotalTime>
  <Words>3562</Words>
  <Application>Microsoft Office PowerPoint</Application>
  <PresentationFormat>Widescreen</PresentationFormat>
  <Paragraphs>490</Paragraphs>
  <Slides>41</Slides>
  <Notes>16</Notes>
  <HiddenSlides>2</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Arial</vt:lpstr>
      <vt:lpstr>Calibri</vt:lpstr>
      <vt:lpstr>Calibri Light</vt:lpstr>
      <vt:lpstr>Courier New</vt:lpstr>
      <vt:lpstr>2024 presentation theme</vt:lpstr>
      <vt:lpstr>Web applications with PHP</vt:lpstr>
      <vt:lpstr>Verifications and sanitization</vt:lpstr>
      <vt:lpstr>Input verification</vt:lpstr>
      <vt:lpstr>Output sanitization</vt:lpstr>
      <vt:lpstr>Formatted data</vt:lpstr>
      <vt:lpstr>Select your charset</vt:lpstr>
      <vt:lpstr>PowerPoint Presentation</vt:lpstr>
      <vt:lpstr>File upload with HTTP wrapper</vt:lpstr>
      <vt:lpstr>File upload example</vt:lpstr>
      <vt:lpstr>Raw request body</vt:lpstr>
      <vt:lpstr>PowerPoint Presentation</vt:lpstr>
      <vt:lpstr>HTTP redirect mechanism</vt:lpstr>
      <vt:lpstr>POST request processing with redirect</vt:lpstr>
      <vt:lpstr>PowerPoint Presentation</vt:lpstr>
      <vt:lpstr>Sessions</vt:lpstr>
      <vt:lpstr>Cookies 1/2</vt:lpstr>
      <vt:lpstr>Cookies 2/2</vt:lpstr>
      <vt:lpstr>Sessions</vt:lpstr>
      <vt:lpstr>Sessions and PHP</vt:lpstr>
      <vt:lpstr>Security tokens</vt:lpstr>
      <vt:lpstr>PowerPoint Presentation</vt:lpstr>
      <vt:lpstr>PowerPoint Presentation</vt:lpstr>
      <vt:lpstr>MySQL</vt:lpstr>
      <vt:lpstr>MySQLi with object API</vt:lpstr>
      <vt:lpstr>MySQLi</vt:lpstr>
      <vt:lpstr>MySQLi prepared statements</vt:lpstr>
      <vt:lpstr>MySQLi example</vt:lpstr>
      <vt:lpstr>PowerPoint Presentation</vt:lpstr>
      <vt:lpstr>Motivation</vt:lpstr>
      <vt:lpstr>Front controller 1/2</vt:lpstr>
      <vt:lpstr>Front controller 2/2</vt:lpstr>
      <vt:lpstr>Getting ready for front controller </vt:lpstr>
      <vt:lpstr>Front Controller Example</vt:lpstr>
      <vt:lpstr>Front Controller Example</vt:lpstr>
      <vt:lpstr>Imperative vs Declarative approach</vt:lpstr>
      <vt:lpstr>PowerPoint Presentation</vt:lpstr>
      <vt:lpstr>Templates</vt:lpstr>
      <vt:lpstr>Libraries</vt:lpstr>
      <vt:lpstr>Latte example</vt:lpstr>
      <vt:lpstr>Symfony example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Beaver</dc:creator>
  <cp:lastModifiedBy>Petr Škoda</cp:lastModifiedBy>
  <cp:revision>331</cp:revision>
  <dcterms:created xsi:type="dcterms:W3CDTF">2011-06-05T13:18:40Z</dcterms:created>
  <dcterms:modified xsi:type="dcterms:W3CDTF">2025-11-04T20:24:19Z</dcterms:modified>
</cp:coreProperties>
</file>