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37"/>
  </p:notesMasterIdLst>
  <p:handoutMasterIdLst>
    <p:handoutMasterId r:id="rId38"/>
  </p:handoutMasterIdLst>
  <p:sldIdLst>
    <p:sldId id="403" r:id="rId2"/>
    <p:sldId id="404" r:id="rId3"/>
    <p:sldId id="389" r:id="rId4"/>
    <p:sldId id="361" r:id="rId5"/>
    <p:sldId id="417" r:id="rId6"/>
    <p:sldId id="410" r:id="rId7"/>
    <p:sldId id="411" r:id="rId8"/>
    <p:sldId id="415" r:id="rId9"/>
    <p:sldId id="416" r:id="rId10"/>
    <p:sldId id="422" r:id="rId11"/>
    <p:sldId id="421" r:id="rId12"/>
    <p:sldId id="382" r:id="rId13"/>
    <p:sldId id="383" r:id="rId14"/>
    <p:sldId id="384" r:id="rId15"/>
    <p:sldId id="385" r:id="rId16"/>
    <p:sldId id="386" r:id="rId17"/>
    <p:sldId id="387" r:id="rId18"/>
    <p:sldId id="418" r:id="rId19"/>
    <p:sldId id="379" r:id="rId20"/>
    <p:sldId id="380" r:id="rId21"/>
    <p:sldId id="381" r:id="rId22"/>
    <p:sldId id="390" r:id="rId23"/>
    <p:sldId id="378" r:id="rId24"/>
    <p:sldId id="391" r:id="rId25"/>
    <p:sldId id="392" r:id="rId26"/>
    <p:sldId id="393" r:id="rId27"/>
    <p:sldId id="394" r:id="rId28"/>
    <p:sldId id="395" r:id="rId29"/>
    <p:sldId id="396" r:id="rId30"/>
    <p:sldId id="397" r:id="rId31"/>
    <p:sldId id="398" r:id="rId32"/>
    <p:sldId id="399" r:id="rId33"/>
    <p:sldId id="420" r:id="rId34"/>
    <p:sldId id="402" r:id="rId35"/>
    <p:sldId id="41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002" autoAdjust="0"/>
  </p:normalViewPr>
  <p:slideViewPr>
    <p:cSldViewPr>
      <p:cViewPr varScale="1">
        <p:scale>
          <a:sx n="81" d="100"/>
          <a:sy n="81" d="100"/>
        </p:scale>
        <p:origin x="1716" y="78"/>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10/22/2025</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22.10.2025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10767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32010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2764571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cs-CZ" dirty="0"/>
              <a:t>http://zeroturnaround.com/rebellabs/java-tools-and-technologies-landscape-2016/</a:t>
            </a:r>
            <a:endParaRPr lang="en-US" dirty="0"/>
          </a:p>
          <a:p>
            <a:pPr marL="171450" indent="-171450">
              <a:buFont typeface="Arial" panose="020B0604020202020204" pitchFamily="34" charset="0"/>
              <a:buChar char="•"/>
            </a:pPr>
            <a:r>
              <a:rPr lang="cs-CZ" dirty="0"/>
              <a:t>http://zeroturnaround.com/rebellabs/the-curious-coders-java-web-frameworks-comparison-spring-mvc-grails-vaadin-gwt-wicket-play-struts-and-jsf/</a:t>
            </a:r>
          </a:p>
          <a:p>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157280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cs-CZ" dirty="0"/>
              <a:t>https://w3techs.com/technologies/overview/programming_language</a:t>
            </a:r>
          </a:p>
        </p:txBody>
      </p:sp>
      <p:sp>
        <p:nvSpPr>
          <p:cNvPr id="4" name="Slide Number Placeholder 3"/>
          <p:cNvSpPr>
            <a:spLocks noGrp="1"/>
          </p:cNvSpPr>
          <p:nvPr>
            <p:ph type="sldNum" sz="quarter" idx="5"/>
          </p:nvPr>
        </p:nvSpPr>
        <p:spPr/>
        <p:txBody>
          <a:bodyPr/>
          <a:lstStyle/>
          <a:p>
            <a:fld id="{FEC869DF-6110-41A2-A008-13AD35443CEC}" type="slidenum">
              <a:rPr lang="cs-CZ" smtClean="0"/>
              <a:t>34</a:t>
            </a:fld>
            <a:endParaRPr lang="cs-CZ"/>
          </a:p>
        </p:txBody>
      </p:sp>
    </p:spTree>
    <p:extLst>
      <p:ext uri="{BB962C8B-B14F-4D97-AF65-F5344CB8AC3E}">
        <p14:creationId xmlns:p14="http://schemas.microsoft.com/office/powerpoint/2010/main" val="381940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35</a:t>
            </a:fld>
            <a:endParaRPr lang="cs-CZ"/>
          </a:p>
        </p:txBody>
      </p:sp>
    </p:spTree>
    <p:extLst>
      <p:ext uri="{BB962C8B-B14F-4D97-AF65-F5344CB8AC3E}">
        <p14:creationId xmlns:p14="http://schemas.microsoft.com/office/powerpoint/2010/main" val="353239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reuse variables. Especially, if they are references.</a:t>
            </a:r>
          </a:p>
          <a:p>
            <a:endParaRPr lang="en-US" dirty="0"/>
          </a:p>
          <a:p>
            <a:r>
              <a:rPr lang="en-US" dirty="0"/>
              <a:t>Explanation: The first foreach increase values in array, yet in $value we are kept with reference to the last array member.</a:t>
            </a:r>
          </a:p>
          <a:p>
            <a:r>
              <a:rPr lang="en-US" dirty="0"/>
              <a:t>In the second for each we iterate the array again, we assign 43 to $value. Now $value is 43, but this is reference to last array member. </a:t>
            </a:r>
          </a:p>
          <a:p>
            <a:r>
              <a:rPr lang="en-US" dirty="0"/>
              <a:t>As a result, the array is now [43,55,43]. Next iteration change array to [43, 55, 55]. In the last iteration 55, the last array elements, is assigned to $value.</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214003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Fact that “Parent’s constructor is not called implicitly” is not typical for OO</a:t>
            </a:r>
            <a:r>
              <a:rPr lang="en-US" baseline="0" dirty="0"/>
              <a:t> languages (e.g., C++ or C# calls parent constructors implicitly when possible or enforce explicit call).</a:t>
            </a:r>
            <a:endParaRPr lang="en-US" dirty="0"/>
          </a:p>
          <a:p>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130242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Objects are reference types, like in Java or C#.</a:t>
            </a:r>
          </a:p>
          <a:p>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226405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https://www.php-fig.org/psr/</a:t>
            </a:r>
          </a:p>
          <a:p>
            <a:pPr marL="171450" indent="-171450">
              <a:buFont typeface="Arial" panose="020B0604020202020204" pitchFamily="34" charset="0"/>
              <a:buChar char="•"/>
            </a:pPr>
            <a:endParaRPr lang="en-US" dirty="0"/>
          </a:p>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2359881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406859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380443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322271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1651011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024: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pic>
        <p:nvPicPr>
          <p:cNvPr id="1026" name="Picture 2">
            <a:extLst>
              <a:ext uri="{FF2B5EF4-FFF2-40B4-BE49-F238E27FC236}">
                <a16:creationId xmlns:a16="http://schemas.microsoft.com/office/drawing/2014/main" id="{1A90CBFD-96D4-7287-CE2C-B361F455B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86" y="6503336"/>
            <a:ext cx="983432" cy="346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5EABA8-3BA1-5923-66BA-C39DF4CA777F}"/>
              </a:ext>
            </a:extLst>
          </p:cNvPr>
          <p:cNvSpPr txBox="1"/>
          <p:nvPr/>
        </p:nvSpPr>
        <p:spPr>
          <a:xfrm>
            <a:off x="2035126" y="6513154"/>
            <a:ext cx="8165330" cy="369332"/>
          </a:xfrm>
          <a:prstGeom prst="rect">
            <a:avLst/>
          </a:prstGeom>
          <a:noFill/>
        </p:spPr>
        <p:txBody>
          <a:bodyPr wrap="square">
            <a:spAutoFit/>
          </a:bodyPr>
          <a:lstStyle/>
          <a:p>
            <a:r>
              <a:rPr lang="en-US" dirty="0">
                <a:solidFill>
                  <a:schemeClr val="bg1"/>
                </a:solidFill>
              </a:rPr>
              <a:t>This work is licensed under a </a:t>
            </a:r>
            <a:r>
              <a:rPr lang="en-US" dirty="0">
                <a:solidFill>
                  <a:schemeClr val="bg1"/>
                </a:solidFill>
                <a:hlinkClick r:id="rId3">
                  <a:extLst>
                    <a:ext uri="{A12FA001-AC4F-418D-AE19-62706E023703}">
                      <ahyp:hlinkClr xmlns:ahyp="http://schemas.microsoft.com/office/drawing/2018/hyperlinkcolor" val="tx"/>
                    </a:ext>
                  </a:extLst>
                </a:hlinkClick>
              </a:rPr>
              <a:t>Creative Commons Attribution 4.0 International License</a:t>
            </a:r>
            <a:r>
              <a:rPr lang="en-US" dirty="0">
                <a:solidFill>
                  <a:schemeClr val="bg1"/>
                </a:solidFill>
              </a:rPr>
              <a:t>.</a:t>
            </a:r>
          </a:p>
        </p:txBody>
      </p:sp>
    </p:spTree>
    <p:extLst>
      <p:ext uri="{BB962C8B-B14F-4D97-AF65-F5344CB8AC3E}">
        <p14:creationId xmlns:p14="http://schemas.microsoft.com/office/powerpoint/2010/main" val="40629068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024: 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55497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24: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52BA717-4DED-4A38-BDE4-30D0F0A142DB}" type="slidenum">
              <a:rPr lang="cs-CZ" smtClean="0"/>
              <a:pPr/>
              <a:t>‹#›</a:t>
            </a:fld>
            <a:endParaRPr lang="cs-CZ"/>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21594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024: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51B8B48-CD68-422A-981A-F7D1D2E08DD1}" type="slidenum">
              <a:rPr lang="en-US" smtClean="0"/>
              <a:t>‹#›</a:t>
            </a:fld>
            <a:endParaRPr lang="en-US"/>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61074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024: Title">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51B8B48-CD68-422A-981A-F7D1D2E08DD1}" type="slidenum">
              <a:rPr lang="en-US" smtClean="0"/>
              <a:t>‹#›</a:t>
            </a:fld>
            <a:endParaRPr lang="en-US"/>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06455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024: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364592"/>
      </p:ext>
    </p:extLst>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651B8B48-CD68-422A-981A-F7D1D2E08DD1}" type="slidenum">
              <a:rPr lang="en-US" smtClean="0"/>
              <a:t>‹#›</a:t>
            </a:fld>
            <a:endParaRPr lang="en-US"/>
          </a:p>
        </p:txBody>
      </p:sp>
    </p:spTree>
    <p:extLst>
      <p:ext uri="{BB962C8B-B14F-4D97-AF65-F5344CB8AC3E}">
        <p14:creationId xmlns:p14="http://schemas.microsoft.com/office/powerpoint/2010/main" val="266537208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si.mff.c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kodapetr.github.i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wmf"/><Relationship Id="rId5" Type="http://schemas.openxmlformats.org/officeDocument/2006/relationships/image" Target="../media/image3.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pradoframework.net/site/"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85887-24DB-AA59-B38B-B1798CAE073E}"/>
              </a:ext>
            </a:extLst>
          </p:cNvPr>
          <p:cNvSpPr>
            <a:spLocks noGrp="1"/>
          </p:cNvSpPr>
          <p:nvPr>
            <p:ph type="ctrTitle"/>
          </p:nvPr>
        </p:nvSpPr>
        <p:spPr/>
        <p:txBody>
          <a:bodyPr/>
          <a:lstStyle/>
          <a:p>
            <a:r>
              <a:rPr lang="en-US" dirty="0"/>
              <a:t>Web Applications Fundamentals &amp; PHP II.</a:t>
            </a:r>
          </a:p>
        </p:txBody>
      </p:sp>
      <p:sp>
        <p:nvSpPr>
          <p:cNvPr id="3" name="Subtitle 2">
            <a:extLst>
              <a:ext uri="{FF2B5EF4-FFF2-40B4-BE49-F238E27FC236}">
                <a16:creationId xmlns:a16="http://schemas.microsoft.com/office/drawing/2014/main" id="{42EFCE0B-459B-75C1-4CF2-A1736338F7D3}"/>
              </a:ext>
            </a:extLst>
          </p:cNvPr>
          <p:cNvSpPr>
            <a:spLocks noGrp="1"/>
          </p:cNvSpPr>
          <p:nvPr>
            <p:ph type="subTitle" idx="1"/>
          </p:nvPr>
        </p:nvSpPr>
        <p:spPr/>
        <p:txBody>
          <a:bodyPr/>
          <a:lstStyle/>
          <a:p>
            <a:r>
              <a:rPr lang="cs-CZ" dirty="0"/>
              <a:t>NSWI142</a:t>
            </a:r>
          </a:p>
        </p:txBody>
      </p:sp>
      <p:sp>
        <p:nvSpPr>
          <p:cNvPr id="4" name="Text Placeholder 3">
            <a:extLst>
              <a:ext uri="{FF2B5EF4-FFF2-40B4-BE49-F238E27FC236}">
                <a16:creationId xmlns:a16="http://schemas.microsoft.com/office/drawing/2014/main" id="{CABCEFED-43A3-D6AE-CA70-178FE2949C2F}"/>
              </a:ext>
            </a:extLst>
          </p:cNvPr>
          <p:cNvSpPr>
            <a:spLocks noGrp="1"/>
          </p:cNvSpPr>
          <p:nvPr>
            <p:ph type="body" sz="quarter" idx="12"/>
          </p:nvPr>
        </p:nvSpPr>
        <p:spPr/>
        <p:txBody>
          <a:bodyPr/>
          <a:lstStyle/>
          <a:p>
            <a:r>
              <a:rPr lang="en-US" dirty="0"/>
              <a:t>2024/2025</a:t>
            </a:r>
            <a:endParaRPr lang="cs-CZ" dirty="0"/>
          </a:p>
        </p:txBody>
      </p:sp>
      <p:sp>
        <p:nvSpPr>
          <p:cNvPr id="5" name="Text Placeholder 4">
            <a:extLst>
              <a:ext uri="{FF2B5EF4-FFF2-40B4-BE49-F238E27FC236}">
                <a16:creationId xmlns:a16="http://schemas.microsoft.com/office/drawing/2014/main" id="{5D608EA3-0C4C-DF4B-BEE9-FA560AD3F10C}"/>
              </a:ext>
            </a:extLst>
          </p:cNvPr>
          <p:cNvSpPr>
            <a:spLocks noGrp="1"/>
          </p:cNvSpPr>
          <p:nvPr>
            <p:ph type="body" sz="quarter" idx="13"/>
          </p:nvPr>
        </p:nvSpPr>
        <p:spPr/>
        <p:txBody>
          <a:bodyPr/>
          <a:lstStyle/>
          <a:p>
            <a:r>
              <a:rPr lang="cs-CZ" dirty="0"/>
              <a:t>Škoda Petr</a:t>
            </a:r>
          </a:p>
        </p:txBody>
      </p:sp>
      <p:sp>
        <p:nvSpPr>
          <p:cNvPr id="6" name="Text Placeholder 5">
            <a:extLst>
              <a:ext uri="{FF2B5EF4-FFF2-40B4-BE49-F238E27FC236}">
                <a16:creationId xmlns:a16="http://schemas.microsoft.com/office/drawing/2014/main" id="{A8E92FBF-DAEE-E57B-BE52-80B347120909}"/>
              </a:ext>
            </a:extLst>
          </p:cNvPr>
          <p:cNvSpPr>
            <a:spLocks noGrp="1"/>
          </p:cNvSpPr>
          <p:nvPr>
            <p:ph type="body" sz="quarter" idx="14"/>
          </p:nvPr>
        </p:nvSpPr>
        <p:spPr/>
        <p:txBody>
          <a:bodyPr/>
          <a:lstStyle/>
          <a:p>
            <a:r>
              <a:rPr lang="cs-CZ" dirty="0">
                <a:hlinkClick r:id="rId3"/>
              </a:rPr>
              <a:t>https://www.ksi.mff.cuni.cz/</a:t>
            </a:r>
            <a:endParaRPr lang="en-US" dirty="0"/>
          </a:p>
          <a:p>
            <a:r>
              <a:rPr lang="cs-CZ" dirty="0">
                <a:hlinkClick r:id="rId4"/>
              </a:rPr>
              <a:t>https://skodapetr.github.io/</a:t>
            </a:r>
            <a:r>
              <a:rPr lang="en-US" dirty="0"/>
              <a:t> </a:t>
            </a:r>
            <a:endParaRPr lang="cs-CZ" dirty="0"/>
          </a:p>
        </p:txBody>
      </p:sp>
    </p:spTree>
    <p:extLst>
      <p:ext uri="{BB962C8B-B14F-4D97-AF65-F5344CB8AC3E}">
        <p14:creationId xmlns:p14="http://schemas.microsoft.com/office/powerpoint/2010/main" val="250826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1F5D-8EAB-881C-3137-B68F0DAB1976}"/>
              </a:ext>
            </a:extLst>
          </p:cNvPr>
          <p:cNvSpPr>
            <a:spLocks noGrp="1"/>
          </p:cNvSpPr>
          <p:nvPr>
            <p:ph type="title"/>
          </p:nvPr>
        </p:nvSpPr>
        <p:spPr/>
        <p:txBody>
          <a:bodyPr/>
          <a:lstStyle/>
          <a:p>
            <a:r>
              <a:rPr lang="en-US" dirty="0"/>
              <a:t>Namespace</a:t>
            </a:r>
            <a:endParaRPr lang="cs-CZ" dirty="0"/>
          </a:p>
        </p:txBody>
      </p:sp>
      <p:sp>
        <p:nvSpPr>
          <p:cNvPr id="3" name="Content Placeholder 2">
            <a:extLst>
              <a:ext uri="{FF2B5EF4-FFF2-40B4-BE49-F238E27FC236}">
                <a16:creationId xmlns:a16="http://schemas.microsoft.com/office/drawing/2014/main" id="{5CA850EE-738E-5343-57C0-DAAF39EA91EC}"/>
              </a:ext>
            </a:extLst>
          </p:cNvPr>
          <p:cNvSpPr>
            <a:spLocks noGrp="1"/>
          </p:cNvSpPr>
          <p:nvPr>
            <p:ph idx="1"/>
          </p:nvPr>
        </p:nvSpPr>
        <p:spPr>
          <a:xfrm>
            <a:off x="335360" y="1268760"/>
            <a:ext cx="11449272" cy="4632188"/>
          </a:xfrm>
        </p:spPr>
        <p:txBody>
          <a:bodyPr/>
          <a:lstStyle/>
          <a:p>
            <a:pPr marL="0" indent="0">
              <a:buNone/>
            </a:pPr>
            <a:r>
              <a:rPr lang="en-US" dirty="0"/>
              <a:t>Namespaces are another way how to encapsulate space of identifiers:</a:t>
            </a:r>
          </a:p>
          <a:p>
            <a:r>
              <a:rPr lang="en-US" dirty="0"/>
              <a:t>Affect classes, traits, interfaces, functions, constants.</a:t>
            </a:r>
          </a:p>
          <a:p>
            <a:r>
              <a:rPr lang="en-US" dirty="0"/>
              <a:t>Similar to directories and files.</a:t>
            </a:r>
          </a:p>
          <a:p>
            <a:pPr marL="0" indent="0">
              <a:buNone/>
            </a:pPr>
            <a:r>
              <a:rPr lang="en-US" dirty="0"/>
              <a:t>Declaration: </a:t>
            </a:r>
            <a:r>
              <a:rPr lang="en-US" dirty="0">
                <a:solidFill>
                  <a:schemeClr val="accent1"/>
                </a:solidFill>
              </a:rPr>
              <a:t>namespace identifier</a:t>
            </a:r>
            <a:r>
              <a:rPr lang="en-US" dirty="0"/>
              <a:t>;</a:t>
            </a:r>
          </a:p>
          <a:p>
            <a:r>
              <a:rPr lang="en-US" dirty="0"/>
              <a:t>First statement in the file</a:t>
            </a:r>
          </a:p>
          <a:p>
            <a:r>
              <a:rPr lang="en-US" dirty="0"/>
              <a:t>Identifier may be hierarchical (separator is backslash)</a:t>
            </a:r>
          </a:p>
          <a:p>
            <a:pPr marL="0" indent="0">
              <a:buNone/>
            </a:pPr>
            <a:r>
              <a:rPr lang="en-US" dirty="0"/>
              <a:t>Dereferencing</a:t>
            </a:r>
            <a:br>
              <a:rPr lang="en-US" dirty="0"/>
            </a:br>
            <a:br>
              <a:rPr lang="en-US" dirty="0"/>
            </a:br>
            <a:br>
              <a:rPr lang="en-US" dirty="0"/>
            </a:br>
            <a:endParaRPr lang="en-US" dirty="0"/>
          </a:p>
          <a:p>
            <a:pPr marL="0" indent="0">
              <a:buNone/>
            </a:pPr>
            <a:r>
              <a:rPr lang="en-US" dirty="0"/>
              <a:t>Aliasing</a:t>
            </a:r>
          </a:p>
        </p:txBody>
      </p:sp>
      <p:sp>
        <p:nvSpPr>
          <p:cNvPr id="4" name="Slide Number Placeholder 3">
            <a:extLst>
              <a:ext uri="{FF2B5EF4-FFF2-40B4-BE49-F238E27FC236}">
                <a16:creationId xmlns:a16="http://schemas.microsoft.com/office/drawing/2014/main" id="{AFF69037-02DA-3923-E7AF-C40D7C11D42C}"/>
              </a:ext>
            </a:extLst>
          </p:cNvPr>
          <p:cNvSpPr>
            <a:spLocks noGrp="1"/>
          </p:cNvSpPr>
          <p:nvPr>
            <p:ph type="sldNum" sz="quarter" idx="12"/>
          </p:nvPr>
        </p:nvSpPr>
        <p:spPr/>
        <p:txBody>
          <a:bodyPr/>
          <a:lstStyle/>
          <a:p>
            <a:fld id="{452BA717-4DED-4A38-BDE4-30D0F0A142DB}" type="slidenum">
              <a:rPr lang="cs-CZ" smtClean="0"/>
              <a:pPr/>
              <a:t>10</a:t>
            </a:fld>
            <a:endParaRPr lang="cs-CZ"/>
          </a:p>
        </p:txBody>
      </p:sp>
      <p:sp>
        <p:nvSpPr>
          <p:cNvPr id="5" name="Rectangle 4">
            <a:extLst>
              <a:ext uri="{FF2B5EF4-FFF2-40B4-BE49-F238E27FC236}">
                <a16:creationId xmlns:a16="http://schemas.microsoft.com/office/drawing/2014/main" id="{C7DD5B3D-0E16-7D8B-0A0A-06C60A8D697C}"/>
              </a:ext>
            </a:extLst>
          </p:cNvPr>
          <p:cNvSpPr/>
          <p:nvPr/>
        </p:nvSpPr>
        <p:spPr>
          <a:xfrm>
            <a:off x="335360" y="4509120"/>
            <a:ext cx="8184272" cy="936104"/>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err="1">
                <a:solidFill>
                  <a:schemeClr val="tx1"/>
                </a:solidFill>
                <a:latin typeface="Courier New" panose="02070309020205020404" pitchFamily="49" charset="0"/>
                <a:cs typeface="Courier New" panose="02070309020205020404" pitchFamily="49" charset="0"/>
              </a:rPr>
              <a:t>myClass</a:t>
            </a:r>
            <a:r>
              <a:rPr lang="en-US" b="1" dirty="0">
                <a:solidFill>
                  <a:schemeClr val="tx1"/>
                </a:solidFill>
                <a:latin typeface="Courier New" panose="02070309020205020404" pitchFamily="49" charset="0"/>
                <a:cs typeface="Courier New" panose="02070309020205020404" pitchFamily="49" charset="0"/>
              </a:rPr>
              <a:t>  -&gt;  </a:t>
            </a:r>
            <a:r>
              <a:rPr lang="en-US" b="1" dirty="0" err="1">
                <a:solidFill>
                  <a:schemeClr val="tx1"/>
                </a:solidFill>
                <a:latin typeface="Courier New" panose="02070309020205020404" pitchFamily="49" charset="0"/>
                <a:cs typeface="Courier New" panose="02070309020205020404" pitchFamily="49" charset="0"/>
              </a:rPr>
              <a:t>currentNS</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myClass</a:t>
            </a: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name\space\</a:t>
            </a:r>
            <a:r>
              <a:rPr lang="en-US" b="1" dirty="0" err="1">
                <a:solidFill>
                  <a:schemeClr val="tx1"/>
                </a:solidFill>
                <a:latin typeface="Courier New" panose="02070309020205020404" pitchFamily="49" charset="0"/>
                <a:cs typeface="Courier New" panose="02070309020205020404" pitchFamily="49" charset="0"/>
              </a:rPr>
              <a:t>myClass</a:t>
            </a:r>
            <a:r>
              <a:rPr lang="en-US" b="1" dirty="0">
                <a:solidFill>
                  <a:schemeClr val="tx1"/>
                </a:solidFill>
                <a:latin typeface="Courier New" panose="02070309020205020404" pitchFamily="49" charset="0"/>
                <a:cs typeface="Courier New" panose="02070309020205020404" pitchFamily="49" charset="0"/>
              </a:rPr>
              <a:t>  -&gt;  </a:t>
            </a:r>
            <a:r>
              <a:rPr lang="en-US" b="1" dirty="0" err="1">
                <a:solidFill>
                  <a:schemeClr val="tx1"/>
                </a:solidFill>
                <a:latin typeface="Courier New" panose="02070309020205020404" pitchFamily="49" charset="0"/>
                <a:cs typeface="Courier New" panose="02070309020205020404" pitchFamily="49" charset="0"/>
              </a:rPr>
              <a:t>currentNS</a:t>
            </a:r>
            <a:r>
              <a:rPr lang="en-US" b="1" dirty="0">
                <a:solidFill>
                  <a:schemeClr val="tx1"/>
                </a:solidFill>
                <a:latin typeface="Courier New" panose="02070309020205020404" pitchFamily="49" charset="0"/>
                <a:cs typeface="Courier New" panose="02070309020205020404" pitchFamily="49" charset="0"/>
              </a:rPr>
              <a:t>\name\space\</a:t>
            </a:r>
            <a:r>
              <a:rPr lang="en-US" b="1" dirty="0" err="1">
                <a:solidFill>
                  <a:schemeClr val="tx1"/>
                </a:solidFill>
                <a:latin typeface="Courier New" panose="02070309020205020404" pitchFamily="49" charset="0"/>
                <a:cs typeface="Courier New" panose="02070309020205020404" pitchFamily="49" charset="0"/>
              </a:rPr>
              <a:t>myClass</a:t>
            </a: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\name\space\</a:t>
            </a:r>
            <a:r>
              <a:rPr lang="en-US" b="1" dirty="0" err="1">
                <a:solidFill>
                  <a:schemeClr val="tx1"/>
                </a:solidFill>
                <a:latin typeface="Courier New" panose="02070309020205020404" pitchFamily="49" charset="0"/>
                <a:cs typeface="Courier New" panose="02070309020205020404" pitchFamily="49" charset="0"/>
              </a:rPr>
              <a:t>myClass</a:t>
            </a:r>
            <a:r>
              <a:rPr lang="en-US" b="1" dirty="0">
                <a:solidFill>
                  <a:schemeClr val="tx1"/>
                </a:solidFill>
                <a:latin typeface="Courier New" panose="02070309020205020404" pitchFamily="49" charset="0"/>
                <a:cs typeface="Courier New" panose="02070309020205020404" pitchFamily="49" charset="0"/>
              </a:rPr>
              <a:t> – absolute path, no modifications</a:t>
            </a:r>
          </a:p>
          <a:p>
            <a:endParaRPr lang="en-US" b="1" dirty="0">
              <a:solidFill>
                <a:schemeClr val="tx1"/>
              </a:solidFill>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65BB7C06-5B60-6C23-6404-7A86E352A8E0}"/>
              </a:ext>
            </a:extLst>
          </p:cNvPr>
          <p:cNvSpPr/>
          <p:nvPr/>
        </p:nvSpPr>
        <p:spPr>
          <a:xfrm>
            <a:off x="335360" y="5900948"/>
            <a:ext cx="8184272" cy="40837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use</a:t>
            </a:r>
            <a:r>
              <a:rPr lang="en-US" b="1" dirty="0">
                <a:solidFill>
                  <a:schemeClr val="tx1"/>
                </a:solidFill>
                <a:latin typeface="Courier New" panose="02070309020205020404" pitchFamily="49" charset="0"/>
                <a:cs typeface="Courier New" panose="02070309020205020404" pitchFamily="49" charset="0"/>
              </a:rPr>
              <a:t> identifier [</a:t>
            </a:r>
            <a:r>
              <a:rPr lang="en-US" b="1" dirty="0">
                <a:solidFill>
                  <a:schemeClr val="accent1"/>
                </a:solidFill>
                <a:latin typeface="Courier New" panose="02070309020205020404" pitchFamily="49" charset="0"/>
                <a:cs typeface="Courier New" panose="02070309020205020404" pitchFamily="49" charset="0"/>
              </a:rPr>
              <a:t>as</a:t>
            </a:r>
            <a:r>
              <a:rPr lang="en-US" b="1" dirty="0">
                <a:solidFill>
                  <a:schemeClr val="tx1"/>
                </a:solidFill>
                <a:latin typeface="Courier New" panose="02070309020205020404" pitchFamily="49" charset="0"/>
                <a:cs typeface="Courier New" panose="02070309020205020404" pitchFamily="49" charset="0"/>
              </a:rPr>
              <a:t> identifier];</a:t>
            </a:r>
          </a:p>
          <a:p>
            <a:endParaRPr lang="en-US"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1061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C798-D87E-010E-0FE1-57A05597158B}"/>
              </a:ext>
            </a:extLst>
          </p:cNvPr>
          <p:cNvSpPr>
            <a:spLocks noGrp="1"/>
          </p:cNvSpPr>
          <p:nvPr>
            <p:ph type="title"/>
          </p:nvPr>
        </p:nvSpPr>
        <p:spPr/>
        <p:txBody>
          <a:bodyPr/>
          <a:lstStyle/>
          <a:p>
            <a:r>
              <a:rPr lang="en-US" dirty="0"/>
              <a:t>PHP Standardization</a:t>
            </a:r>
          </a:p>
        </p:txBody>
      </p:sp>
      <p:sp>
        <p:nvSpPr>
          <p:cNvPr id="3" name="Content Placeholder 2">
            <a:extLst>
              <a:ext uri="{FF2B5EF4-FFF2-40B4-BE49-F238E27FC236}">
                <a16:creationId xmlns:a16="http://schemas.microsoft.com/office/drawing/2014/main" id="{9A013361-9476-0728-28C8-2981BC1B2167}"/>
              </a:ext>
            </a:extLst>
          </p:cNvPr>
          <p:cNvSpPr>
            <a:spLocks noGrp="1"/>
          </p:cNvSpPr>
          <p:nvPr>
            <p:ph idx="1"/>
          </p:nvPr>
        </p:nvSpPr>
        <p:spPr>
          <a:xfrm>
            <a:off x="335360" y="1268760"/>
            <a:ext cx="11449272" cy="766132"/>
          </a:xfrm>
        </p:spPr>
        <p:txBody>
          <a:bodyPr/>
          <a:lstStyle/>
          <a:p>
            <a:pPr marL="0" indent="0">
              <a:buNone/>
            </a:pPr>
            <a:r>
              <a:rPr lang="en-US" dirty="0"/>
              <a:t>The standardization goes beyond language specifications. It aims to improve cooperation, library designs, … There are accepted, drafted, abandoned and deprecated proposals.</a:t>
            </a:r>
          </a:p>
        </p:txBody>
      </p:sp>
      <p:sp>
        <p:nvSpPr>
          <p:cNvPr id="4" name="Slide Number Placeholder 3">
            <a:extLst>
              <a:ext uri="{FF2B5EF4-FFF2-40B4-BE49-F238E27FC236}">
                <a16:creationId xmlns:a16="http://schemas.microsoft.com/office/drawing/2014/main" id="{37BF5E6A-959F-AC09-1A84-986D8CBD7A25}"/>
              </a:ext>
            </a:extLst>
          </p:cNvPr>
          <p:cNvSpPr>
            <a:spLocks noGrp="1"/>
          </p:cNvSpPr>
          <p:nvPr>
            <p:ph type="sldNum" sz="quarter" idx="12"/>
          </p:nvPr>
        </p:nvSpPr>
        <p:spPr/>
        <p:txBody>
          <a:bodyPr/>
          <a:lstStyle/>
          <a:p>
            <a:fld id="{452BA717-4DED-4A38-BDE4-30D0F0A142DB}" type="slidenum">
              <a:rPr lang="cs-CZ" smtClean="0"/>
              <a:pPr/>
              <a:t>11</a:t>
            </a:fld>
            <a:endParaRPr lang="cs-CZ"/>
          </a:p>
        </p:txBody>
      </p:sp>
      <p:sp>
        <p:nvSpPr>
          <p:cNvPr id="5" name="Content Placeholder 2">
            <a:extLst>
              <a:ext uri="{FF2B5EF4-FFF2-40B4-BE49-F238E27FC236}">
                <a16:creationId xmlns:a16="http://schemas.microsoft.com/office/drawing/2014/main" id="{8FE34AEC-7C5E-9E44-6C88-97FC6CE15544}"/>
              </a:ext>
            </a:extLst>
          </p:cNvPr>
          <p:cNvSpPr txBox="1">
            <a:spLocks/>
          </p:cNvSpPr>
          <p:nvPr/>
        </p:nvSpPr>
        <p:spPr>
          <a:xfrm>
            <a:off x="360000" y="2001818"/>
            <a:ext cx="5736000" cy="3803446"/>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Accepted:</a:t>
            </a:r>
          </a:p>
          <a:p>
            <a:r>
              <a:rPr lang="en-US" dirty="0"/>
              <a:t>PSR-1: Basic Coding Standard</a:t>
            </a:r>
          </a:p>
          <a:p>
            <a:r>
              <a:rPr lang="en-US" dirty="0"/>
              <a:t>PSR-2: Coding Style Guide</a:t>
            </a:r>
          </a:p>
          <a:p>
            <a:r>
              <a:rPr lang="en-US" dirty="0"/>
              <a:t>PSR-3 Logger interface</a:t>
            </a:r>
          </a:p>
          <a:p>
            <a:r>
              <a:rPr lang="en-US" dirty="0"/>
              <a:t>PSR-4 Autoloading (classes)</a:t>
            </a:r>
          </a:p>
          <a:p>
            <a:r>
              <a:rPr lang="en-US" dirty="0"/>
              <a:t>PSR-7 HTTP message interface</a:t>
            </a:r>
          </a:p>
          <a:p>
            <a:r>
              <a:rPr lang="en-US" dirty="0"/>
              <a:t>PSR-12 Coding style guidelines</a:t>
            </a:r>
          </a:p>
          <a:p>
            <a:r>
              <a:rPr lang="en-US" dirty="0"/>
              <a:t>...</a:t>
            </a:r>
          </a:p>
        </p:txBody>
      </p:sp>
      <p:sp>
        <p:nvSpPr>
          <p:cNvPr id="6" name="Content Placeholder 2">
            <a:extLst>
              <a:ext uri="{FF2B5EF4-FFF2-40B4-BE49-F238E27FC236}">
                <a16:creationId xmlns:a16="http://schemas.microsoft.com/office/drawing/2014/main" id="{B342C492-7533-0F53-41EC-B194CAC2898A}"/>
              </a:ext>
            </a:extLst>
          </p:cNvPr>
          <p:cNvSpPr txBox="1">
            <a:spLocks/>
          </p:cNvSpPr>
          <p:nvPr/>
        </p:nvSpPr>
        <p:spPr>
          <a:xfrm>
            <a:off x="6240016" y="1979276"/>
            <a:ext cx="5736000" cy="3803446"/>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Draft:</a:t>
            </a:r>
          </a:p>
          <a:p>
            <a:r>
              <a:rPr lang="en-US" dirty="0"/>
              <a:t>PSR-5: </a:t>
            </a:r>
            <a:r>
              <a:rPr lang="en-US" dirty="0" err="1"/>
              <a:t>PHPDoc</a:t>
            </a:r>
            <a:r>
              <a:rPr lang="en-US" dirty="0"/>
              <a:t> Standard</a:t>
            </a:r>
          </a:p>
          <a:p>
            <a:r>
              <a:rPr lang="en-US" dirty="0"/>
              <a:t>...</a:t>
            </a:r>
          </a:p>
        </p:txBody>
      </p:sp>
    </p:spTree>
    <p:extLst>
      <p:ext uri="{BB962C8B-B14F-4D97-AF65-F5344CB8AC3E}">
        <p14:creationId xmlns:p14="http://schemas.microsoft.com/office/powerpoint/2010/main" val="1971521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8552B-007A-E490-7CCA-848F545A5D74}"/>
              </a:ext>
            </a:extLst>
          </p:cNvPr>
          <p:cNvSpPr>
            <a:spLocks noGrp="1"/>
          </p:cNvSpPr>
          <p:nvPr>
            <p:ph type="body" sz="quarter" idx="13"/>
          </p:nvPr>
        </p:nvSpPr>
        <p:spPr/>
        <p:txBody>
          <a:bodyPr/>
          <a:lstStyle/>
          <a:p>
            <a:r>
              <a:rPr lang="en-US" dirty="0"/>
              <a:t>Application State</a:t>
            </a:r>
            <a:endParaRPr lang="cs-CZ" dirty="0"/>
          </a:p>
        </p:txBody>
      </p:sp>
      <p:sp>
        <p:nvSpPr>
          <p:cNvPr id="3" name="Text Placeholder 2">
            <a:extLst>
              <a:ext uri="{FF2B5EF4-FFF2-40B4-BE49-F238E27FC236}">
                <a16:creationId xmlns:a16="http://schemas.microsoft.com/office/drawing/2014/main" id="{6093EBB3-ADFA-1732-DFD4-61D6AC2B2EBD}"/>
              </a:ext>
            </a:extLst>
          </p:cNvPr>
          <p:cNvSpPr>
            <a:spLocks noGrp="1"/>
          </p:cNvSpPr>
          <p:nvPr>
            <p:ph type="body" sz="quarter" idx="14"/>
          </p:nvPr>
        </p:nvSpPr>
        <p:spPr/>
        <p:txBody>
          <a:bodyPr/>
          <a:lstStyle/>
          <a:p>
            <a:r>
              <a:rPr lang="en-US" dirty="0"/>
              <a:t>Back to our web application ...</a:t>
            </a:r>
            <a:endParaRPr lang="cs-CZ" dirty="0"/>
          </a:p>
        </p:txBody>
      </p:sp>
    </p:spTree>
    <p:extLst>
      <p:ext uri="{BB962C8B-B14F-4D97-AF65-F5344CB8AC3E}">
        <p14:creationId xmlns:p14="http://schemas.microsoft.com/office/powerpoint/2010/main" val="72361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2E66-6C7A-69D7-F5AA-EAB17DFB1AC5}"/>
              </a:ext>
            </a:extLst>
          </p:cNvPr>
          <p:cNvSpPr>
            <a:spLocks noGrp="1"/>
          </p:cNvSpPr>
          <p:nvPr>
            <p:ph type="title"/>
          </p:nvPr>
        </p:nvSpPr>
        <p:spPr/>
        <p:txBody>
          <a:bodyPr/>
          <a:lstStyle/>
          <a:p>
            <a:r>
              <a:rPr lang="en-US" dirty="0"/>
              <a:t>Application State</a:t>
            </a:r>
          </a:p>
        </p:txBody>
      </p:sp>
      <p:sp>
        <p:nvSpPr>
          <p:cNvPr id="3" name="Content Placeholder 2">
            <a:extLst>
              <a:ext uri="{FF2B5EF4-FFF2-40B4-BE49-F238E27FC236}">
                <a16:creationId xmlns:a16="http://schemas.microsoft.com/office/drawing/2014/main" id="{0099AA1A-EC95-0F6B-7F48-DC02159637F6}"/>
              </a:ext>
            </a:extLst>
          </p:cNvPr>
          <p:cNvSpPr>
            <a:spLocks noGrp="1"/>
          </p:cNvSpPr>
          <p:nvPr>
            <p:ph idx="1"/>
          </p:nvPr>
        </p:nvSpPr>
        <p:spPr>
          <a:xfrm>
            <a:off x="335360" y="1268760"/>
            <a:ext cx="11449272" cy="1872208"/>
          </a:xfrm>
        </p:spPr>
        <p:txBody>
          <a:bodyPr/>
          <a:lstStyle/>
          <a:p>
            <a:pPr marL="0" indent="0">
              <a:buNone/>
            </a:pPr>
            <a:r>
              <a:rPr lang="en-US" dirty="0"/>
              <a:t>We have two interconnected applications - client and server.</a:t>
            </a:r>
          </a:p>
          <a:p>
            <a:r>
              <a:rPr lang="en-US" dirty="0"/>
              <a:t>What state do we have and where is the state stored?</a:t>
            </a:r>
          </a:p>
          <a:p>
            <a:r>
              <a:rPr lang="en-US" dirty="0"/>
              <a:t>Who is responsible for state management?</a:t>
            </a:r>
          </a:p>
          <a:p>
            <a:r>
              <a:rPr lang="en-US" dirty="0"/>
              <a:t>Should the state be persistent? If so for how long?</a:t>
            </a:r>
          </a:p>
        </p:txBody>
      </p:sp>
      <p:sp>
        <p:nvSpPr>
          <p:cNvPr id="4" name="Slide Number Placeholder 3">
            <a:extLst>
              <a:ext uri="{FF2B5EF4-FFF2-40B4-BE49-F238E27FC236}">
                <a16:creationId xmlns:a16="http://schemas.microsoft.com/office/drawing/2014/main" id="{28D49D0F-6DB9-260C-49A5-651285F62883}"/>
              </a:ext>
            </a:extLst>
          </p:cNvPr>
          <p:cNvSpPr>
            <a:spLocks noGrp="1"/>
          </p:cNvSpPr>
          <p:nvPr>
            <p:ph type="sldNum" sz="quarter" idx="12"/>
          </p:nvPr>
        </p:nvSpPr>
        <p:spPr/>
        <p:txBody>
          <a:bodyPr/>
          <a:lstStyle/>
          <a:p>
            <a:fld id="{452BA717-4DED-4A38-BDE4-30D0F0A142DB}" type="slidenum">
              <a:rPr lang="cs-CZ" smtClean="0"/>
              <a:pPr/>
              <a:t>13</a:t>
            </a:fld>
            <a:endParaRPr lang="cs-CZ"/>
          </a:p>
        </p:txBody>
      </p:sp>
      <p:sp>
        <p:nvSpPr>
          <p:cNvPr id="5" name="Mrak 12">
            <a:extLst>
              <a:ext uri="{FF2B5EF4-FFF2-40B4-BE49-F238E27FC236}">
                <a16:creationId xmlns:a16="http://schemas.microsoft.com/office/drawing/2014/main" id="{A512C748-8E50-0F94-CEF1-9ED4367512EC}"/>
              </a:ext>
            </a:extLst>
          </p:cNvPr>
          <p:cNvSpPr/>
          <p:nvPr/>
        </p:nvSpPr>
        <p:spPr>
          <a:xfrm>
            <a:off x="4627064" y="3680173"/>
            <a:ext cx="1678707" cy="940434"/>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Internet</a:t>
            </a:r>
            <a:endParaRPr lang="cs-CZ" dirty="0"/>
          </a:p>
        </p:txBody>
      </p:sp>
      <p:sp>
        <p:nvSpPr>
          <p:cNvPr id="6" name="Rectangle 5">
            <a:extLst>
              <a:ext uri="{FF2B5EF4-FFF2-40B4-BE49-F238E27FC236}">
                <a16:creationId xmlns:a16="http://schemas.microsoft.com/office/drawing/2014/main" id="{A49AD824-5ECB-0FC1-66B4-78183E83B8F9}"/>
              </a:ext>
            </a:extLst>
          </p:cNvPr>
          <p:cNvSpPr/>
          <p:nvPr/>
        </p:nvSpPr>
        <p:spPr>
          <a:xfrm>
            <a:off x="7988178" y="3401139"/>
            <a:ext cx="1412114"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main</a:t>
            </a:r>
            <a:br>
              <a:rPr lang="en-US" dirty="0"/>
            </a:br>
            <a:r>
              <a:rPr lang="en-US" dirty="0"/>
              <a:t>   memory</a:t>
            </a:r>
          </a:p>
        </p:txBody>
      </p:sp>
      <p:sp>
        <p:nvSpPr>
          <p:cNvPr id="7" name="Rounded Rectangle 21">
            <a:extLst>
              <a:ext uri="{FF2B5EF4-FFF2-40B4-BE49-F238E27FC236}">
                <a16:creationId xmlns:a16="http://schemas.microsoft.com/office/drawing/2014/main" id="{E39851C5-EA3A-011B-3892-9232F99BEB9A}"/>
              </a:ext>
            </a:extLst>
          </p:cNvPr>
          <p:cNvSpPr/>
          <p:nvPr/>
        </p:nvSpPr>
        <p:spPr>
          <a:xfrm>
            <a:off x="6627247" y="3479526"/>
            <a:ext cx="1550572"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8" name="Rounded Rectangle 22">
            <a:extLst>
              <a:ext uri="{FF2B5EF4-FFF2-40B4-BE49-F238E27FC236}">
                <a16:creationId xmlns:a16="http://schemas.microsoft.com/office/drawing/2014/main" id="{92035489-D473-F057-0001-8FA45F2D3235}"/>
              </a:ext>
            </a:extLst>
          </p:cNvPr>
          <p:cNvSpPr/>
          <p:nvPr/>
        </p:nvSpPr>
        <p:spPr>
          <a:xfrm>
            <a:off x="6627247" y="3972041"/>
            <a:ext cx="1550572"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9" name="Rounded Rectangle 23">
            <a:extLst>
              <a:ext uri="{FF2B5EF4-FFF2-40B4-BE49-F238E27FC236}">
                <a16:creationId xmlns:a16="http://schemas.microsoft.com/office/drawing/2014/main" id="{C75D1C93-837B-F67A-3602-4C8F63E94CA2}"/>
              </a:ext>
            </a:extLst>
          </p:cNvPr>
          <p:cNvSpPr/>
          <p:nvPr/>
        </p:nvSpPr>
        <p:spPr>
          <a:xfrm>
            <a:off x="6627247" y="4446609"/>
            <a:ext cx="1550572"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sp>
        <p:nvSpPr>
          <p:cNvPr id="10" name="Flowchart: Document 9">
            <a:extLst>
              <a:ext uri="{FF2B5EF4-FFF2-40B4-BE49-F238E27FC236}">
                <a16:creationId xmlns:a16="http://schemas.microsoft.com/office/drawing/2014/main" id="{423F2D8D-72D5-CF1E-A31B-0D21A96D83BA}"/>
              </a:ext>
            </a:extLst>
          </p:cNvPr>
          <p:cNvSpPr/>
          <p:nvPr/>
        </p:nvSpPr>
        <p:spPr>
          <a:xfrm>
            <a:off x="10526457" y="3184838"/>
            <a:ext cx="864096" cy="1080120"/>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grpSp>
        <p:nvGrpSpPr>
          <p:cNvPr id="11" name="Group 10">
            <a:extLst>
              <a:ext uri="{FF2B5EF4-FFF2-40B4-BE49-F238E27FC236}">
                <a16:creationId xmlns:a16="http://schemas.microsoft.com/office/drawing/2014/main" id="{5E7100ED-61CD-1676-10A8-7D3C8479AC32}"/>
              </a:ext>
            </a:extLst>
          </p:cNvPr>
          <p:cNvGrpSpPr/>
          <p:nvPr/>
        </p:nvGrpSpPr>
        <p:grpSpPr>
          <a:xfrm>
            <a:off x="10348401" y="4440560"/>
            <a:ext cx="1220207" cy="1514987"/>
            <a:chOff x="6554266" y="3680544"/>
            <a:chExt cx="1220207" cy="1514987"/>
          </a:xfrm>
        </p:grpSpPr>
        <p:pic>
          <p:nvPicPr>
            <p:cNvPr id="12" name="Picture 8" descr="https://encrypted-tbn2.gstatic.com/images?q=tbn:ANd9GcTC9RFUue4Mj0I2TIO_KeGifgWRcGfqciCYwmrx6jiQ78y4Gh8mqw">
              <a:extLst>
                <a:ext uri="{FF2B5EF4-FFF2-40B4-BE49-F238E27FC236}">
                  <a16:creationId xmlns:a16="http://schemas.microsoft.com/office/drawing/2014/main" id="{E13177F7-0FC3-2C33-A11D-C42DAB8A33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314" y="3680544"/>
              <a:ext cx="849255" cy="8492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9">
              <a:extLst>
                <a:ext uri="{FF2B5EF4-FFF2-40B4-BE49-F238E27FC236}">
                  <a16:creationId xmlns:a16="http://schemas.microsoft.com/office/drawing/2014/main" id="{75598990-6A2A-0F9B-16D9-B414DE3B363F}"/>
                </a:ext>
              </a:extLst>
            </p:cNvPr>
            <p:cNvSpPr txBox="1"/>
            <p:nvPr/>
          </p:nvSpPr>
          <p:spPr>
            <a:xfrm>
              <a:off x="6554266" y="4549200"/>
              <a:ext cx="1220207" cy="646331"/>
            </a:xfrm>
            <a:prstGeom prst="rect">
              <a:avLst/>
            </a:prstGeom>
            <a:noFill/>
          </p:spPr>
          <p:txBody>
            <a:bodyPr wrap="none" rtlCol="0">
              <a:spAutoFit/>
            </a:bodyPr>
            <a:lstStyle/>
            <a:p>
              <a:pPr algn="ctr"/>
              <a:r>
                <a:rPr lang="en-US" dirty="0"/>
                <a:t>Database</a:t>
              </a:r>
              <a:br>
                <a:rPr lang="en-US" dirty="0"/>
              </a:br>
              <a:r>
                <a:rPr lang="en-US" dirty="0"/>
                <a:t>Module</a:t>
              </a:r>
              <a:endParaRPr lang="cs-CZ" dirty="0"/>
            </a:p>
          </p:txBody>
        </p:sp>
      </p:grpSp>
      <p:cxnSp>
        <p:nvCxnSpPr>
          <p:cNvPr id="14" name="Straight Arrow Connector 13">
            <a:extLst>
              <a:ext uri="{FF2B5EF4-FFF2-40B4-BE49-F238E27FC236}">
                <a16:creationId xmlns:a16="http://schemas.microsoft.com/office/drawing/2014/main" id="{3DB6F857-76DD-AAF6-08B7-BC37EC00F8D6}"/>
              </a:ext>
            </a:extLst>
          </p:cNvPr>
          <p:cNvCxnSpPr>
            <a:endCxn id="10" idx="1"/>
          </p:cNvCxnSpPr>
          <p:nvPr/>
        </p:nvCxnSpPr>
        <p:spPr>
          <a:xfrm>
            <a:off x="9393956" y="3724898"/>
            <a:ext cx="1132501" cy="0"/>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4718BB-825C-0193-F41B-7CC7AA5133B5}"/>
              </a:ext>
            </a:extLst>
          </p:cNvPr>
          <p:cNvCxnSpPr>
            <a:endCxn id="12" idx="1"/>
          </p:cNvCxnSpPr>
          <p:nvPr/>
        </p:nvCxnSpPr>
        <p:spPr>
          <a:xfrm>
            <a:off x="9393956" y="4440560"/>
            <a:ext cx="1154493" cy="424628"/>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75BAA2B-23BD-4CF3-614C-7AB2AFF70BCD}"/>
              </a:ext>
            </a:extLst>
          </p:cNvPr>
          <p:cNvSpPr/>
          <p:nvPr/>
        </p:nvSpPr>
        <p:spPr>
          <a:xfrm>
            <a:off x="1854368" y="3401139"/>
            <a:ext cx="2193469"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en-US" dirty="0"/>
          </a:p>
          <a:p>
            <a:pPr algn="ctr"/>
            <a:r>
              <a:rPr lang="en-US" dirty="0"/>
              <a:t>main</a:t>
            </a:r>
            <a:br>
              <a:rPr lang="en-US" dirty="0"/>
            </a:br>
            <a:r>
              <a:rPr lang="en-US" dirty="0"/>
              <a:t>memory</a:t>
            </a:r>
            <a:br>
              <a:rPr lang="en-US" dirty="0"/>
            </a:br>
            <a:r>
              <a:rPr lang="en-US" dirty="0"/>
              <a:t>(HTML, DOM)</a:t>
            </a:r>
            <a:br>
              <a:rPr lang="en-US" dirty="0"/>
            </a:br>
            <a:endParaRPr lang="en-US" dirty="0"/>
          </a:p>
        </p:txBody>
      </p:sp>
      <p:cxnSp>
        <p:nvCxnSpPr>
          <p:cNvPr id="17" name="Straight Arrow Connector 16">
            <a:extLst>
              <a:ext uri="{FF2B5EF4-FFF2-40B4-BE49-F238E27FC236}">
                <a16:creationId xmlns:a16="http://schemas.microsoft.com/office/drawing/2014/main" id="{9C13DCBA-BA8C-42C2-670E-8E18BAA46A46}"/>
              </a:ext>
            </a:extLst>
          </p:cNvPr>
          <p:cNvCxnSpPr>
            <a:cxnSpLocks/>
          </p:cNvCxnSpPr>
          <p:nvPr/>
        </p:nvCxnSpPr>
        <p:spPr>
          <a:xfrm>
            <a:off x="4047837" y="3698757"/>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A984AE8-B5CB-54DB-0B58-1EA801EFC482}"/>
              </a:ext>
            </a:extLst>
          </p:cNvPr>
          <p:cNvCxnSpPr>
            <a:cxnSpLocks/>
          </p:cNvCxnSpPr>
          <p:nvPr/>
        </p:nvCxnSpPr>
        <p:spPr>
          <a:xfrm flipH="1">
            <a:off x="4047837" y="4665840"/>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Rounded Rectangle 32">
            <a:extLst>
              <a:ext uri="{FF2B5EF4-FFF2-40B4-BE49-F238E27FC236}">
                <a16:creationId xmlns:a16="http://schemas.microsoft.com/office/drawing/2014/main" id="{6AC40D65-EAB3-B9E3-D431-3EE704673462}"/>
              </a:ext>
            </a:extLst>
          </p:cNvPr>
          <p:cNvSpPr/>
          <p:nvPr/>
        </p:nvSpPr>
        <p:spPr>
          <a:xfrm>
            <a:off x="551384" y="3479526"/>
            <a:ext cx="1454276"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20" name="Rounded Rectangle 33">
            <a:extLst>
              <a:ext uri="{FF2B5EF4-FFF2-40B4-BE49-F238E27FC236}">
                <a16:creationId xmlns:a16="http://schemas.microsoft.com/office/drawing/2014/main" id="{C0BF7283-8614-EA78-222B-0FF8F6821F80}"/>
              </a:ext>
            </a:extLst>
          </p:cNvPr>
          <p:cNvSpPr/>
          <p:nvPr/>
        </p:nvSpPr>
        <p:spPr>
          <a:xfrm>
            <a:off x="551384" y="3972041"/>
            <a:ext cx="1454276"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21" name="Rounded Rectangle 34">
            <a:extLst>
              <a:ext uri="{FF2B5EF4-FFF2-40B4-BE49-F238E27FC236}">
                <a16:creationId xmlns:a16="http://schemas.microsoft.com/office/drawing/2014/main" id="{7FD2F893-8F04-6374-02EC-7A91E6F47EE0}"/>
              </a:ext>
            </a:extLst>
          </p:cNvPr>
          <p:cNvSpPr/>
          <p:nvPr/>
        </p:nvSpPr>
        <p:spPr>
          <a:xfrm>
            <a:off x="551384" y="4446609"/>
            <a:ext cx="1454276"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grpSp>
        <p:nvGrpSpPr>
          <p:cNvPr id="22" name="Group 21">
            <a:extLst>
              <a:ext uri="{FF2B5EF4-FFF2-40B4-BE49-F238E27FC236}">
                <a16:creationId xmlns:a16="http://schemas.microsoft.com/office/drawing/2014/main" id="{607428C1-87E5-F5E1-12D9-EE8AA18AE444}"/>
              </a:ext>
            </a:extLst>
          </p:cNvPr>
          <p:cNvGrpSpPr/>
          <p:nvPr/>
        </p:nvGrpSpPr>
        <p:grpSpPr>
          <a:xfrm>
            <a:off x="2454799" y="5130996"/>
            <a:ext cx="1136622" cy="1394348"/>
            <a:chOff x="1844675" y="3965401"/>
            <a:chExt cx="1136622" cy="1394348"/>
          </a:xfrm>
        </p:grpSpPr>
        <p:pic>
          <p:nvPicPr>
            <p:cNvPr id="23" name="Picture 3">
              <a:extLst>
                <a:ext uri="{FF2B5EF4-FFF2-40B4-BE49-F238E27FC236}">
                  <a16:creationId xmlns:a16="http://schemas.microsoft.com/office/drawing/2014/main" id="{A8020FA9-FDF4-4D8E-8C05-A987A08D3B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675" y="3965401"/>
              <a:ext cx="1136622" cy="100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ovéPole 13">
              <a:extLst>
                <a:ext uri="{FF2B5EF4-FFF2-40B4-BE49-F238E27FC236}">
                  <a16:creationId xmlns:a16="http://schemas.microsoft.com/office/drawing/2014/main" id="{BA889B57-2D69-E9DE-F3CE-D4E1DB6C8AEA}"/>
                </a:ext>
              </a:extLst>
            </p:cNvPr>
            <p:cNvSpPr txBox="1"/>
            <p:nvPr/>
          </p:nvSpPr>
          <p:spPr>
            <a:xfrm>
              <a:off x="1877422" y="4990417"/>
              <a:ext cx="1071127" cy="369332"/>
            </a:xfrm>
            <a:prstGeom prst="rect">
              <a:avLst/>
            </a:prstGeom>
            <a:noFill/>
          </p:spPr>
          <p:txBody>
            <a:bodyPr wrap="none" rtlCol="0">
              <a:spAutoFit/>
            </a:bodyPr>
            <a:lstStyle/>
            <a:p>
              <a:pPr algn="ctr"/>
              <a:r>
                <a:rPr lang="en-US" dirty="0"/>
                <a:t>Browser</a:t>
              </a:r>
              <a:endParaRPr lang="cs-CZ" dirty="0"/>
            </a:p>
          </p:txBody>
        </p:sp>
      </p:grpSp>
    </p:spTree>
    <p:extLst>
      <p:ext uri="{BB962C8B-B14F-4D97-AF65-F5344CB8AC3E}">
        <p14:creationId xmlns:p14="http://schemas.microsoft.com/office/powerpoint/2010/main" val="107093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6CF0-B7DE-AC56-2816-A174DD088F76}"/>
              </a:ext>
            </a:extLst>
          </p:cNvPr>
          <p:cNvSpPr>
            <a:spLocks noGrp="1"/>
          </p:cNvSpPr>
          <p:nvPr>
            <p:ph type="title"/>
          </p:nvPr>
        </p:nvSpPr>
        <p:spPr/>
        <p:txBody>
          <a:bodyPr/>
          <a:lstStyle/>
          <a:p>
            <a:r>
              <a:rPr lang="en-US" dirty="0"/>
              <a:t>Application State 1/3</a:t>
            </a:r>
          </a:p>
        </p:txBody>
      </p:sp>
      <p:sp>
        <p:nvSpPr>
          <p:cNvPr id="3" name="Content Placeholder 2">
            <a:extLst>
              <a:ext uri="{FF2B5EF4-FFF2-40B4-BE49-F238E27FC236}">
                <a16:creationId xmlns:a16="http://schemas.microsoft.com/office/drawing/2014/main" id="{4A0281D5-74A8-C51D-E765-B838EA75A601}"/>
              </a:ext>
            </a:extLst>
          </p:cNvPr>
          <p:cNvSpPr>
            <a:spLocks noGrp="1"/>
          </p:cNvSpPr>
          <p:nvPr>
            <p:ph idx="1"/>
          </p:nvPr>
        </p:nvSpPr>
        <p:spPr>
          <a:xfrm>
            <a:off x="335360" y="1268760"/>
            <a:ext cx="11449272" cy="3600400"/>
          </a:xfrm>
        </p:spPr>
        <p:txBody>
          <a:bodyPr/>
          <a:lstStyle/>
          <a:p>
            <a:pPr marL="0" indent="0">
              <a:buNone/>
            </a:pPr>
            <a:r>
              <a:rPr lang="en-US" dirty="0"/>
              <a:t>Logical and UI State</a:t>
            </a:r>
          </a:p>
          <a:p>
            <a:r>
              <a:rPr lang="en-US" dirty="0"/>
              <a:t>Focus, mouse cursor location</a:t>
            </a:r>
          </a:p>
          <a:p>
            <a:r>
              <a:rPr lang="en-US" dirty="0"/>
              <a:t>Component Micro-States</a:t>
            </a:r>
            <a:br>
              <a:rPr lang="en-US" dirty="0"/>
            </a:br>
            <a:r>
              <a:rPr lang="en-US" dirty="0"/>
              <a:t>Open-selection of a control box, …</a:t>
            </a:r>
          </a:p>
          <a:p>
            <a:r>
              <a:rPr lang="en-US" dirty="0"/>
              <a:t>Scroll location</a:t>
            </a:r>
          </a:p>
          <a:p>
            <a:r>
              <a:rPr lang="en-US" dirty="0"/>
              <a:t>Values filled in form controls</a:t>
            </a:r>
          </a:p>
          <a:p>
            <a:r>
              <a:rPr lang="en-US" dirty="0"/>
              <a:t>Which application screen is visible</a:t>
            </a:r>
          </a:p>
          <a:p>
            <a:r>
              <a:rPr lang="en-US" dirty="0"/>
              <a:t>Work in progress in an open transaction</a:t>
            </a:r>
          </a:p>
        </p:txBody>
      </p:sp>
      <p:sp>
        <p:nvSpPr>
          <p:cNvPr id="4" name="Slide Number Placeholder 3">
            <a:extLst>
              <a:ext uri="{FF2B5EF4-FFF2-40B4-BE49-F238E27FC236}">
                <a16:creationId xmlns:a16="http://schemas.microsoft.com/office/drawing/2014/main" id="{AE32978F-2F5C-AD4A-5C03-E69C70B6B6F5}"/>
              </a:ext>
            </a:extLst>
          </p:cNvPr>
          <p:cNvSpPr>
            <a:spLocks noGrp="1"/>
          </p:cNvSpPr>
          <p:nvPr>
            <p:ph type="sldNum" sz="quarter" idx="12"/>
          </p:nvPr>
        </p:nvSpPr>
        <p:spPr/>
        <p:txBody>
          <a:bodyPr/>
          <a:lstStyle/>
          <a:p>
            <a:fld id="{452BA717-4DED-4A38-BDE4-30D0F0A142DB}" type="slidenum">
              <a:rPr lang="cs-CZ" smtClean="0"/>
              <a:pPr/>
              <a:t>14</a:t>
            </a:fld>
            <a:endParaRPr lang="cs-CZ"/>
          </a:p>
        </p:txBody>
      </p:sp>
      <p:sp>
        <p:nvSpPr>
          <p:cNvPr id="5" name="Rectangle 4">
            <a:extLst>
              <a:ext uri="{FF2B5EF4-FFF2-40B4-BE49-F238E27FC236}">
                <a16:creationId xmlns:a16="http://schemas.microsoft.com/office/drawing/2014/main" id="{F0A654AF-ED98-FECE-4E03-457DD0AE6EA7}"/>
              </a:ext>
            </a:extLst>
          </p:cNvPr>
          <p:cNvSpPr/>
          <p:nvPr/>
        </p:nvSpPr>
        <p:spPr>
          <a:xfrm>
            <a:off x="335360" y="5445224"/>
            <a:ext cx="1152128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solidFill>
                  <a:schemeClr val="tx1"/>
                </a:solidFill>
              </a:rPr>
              <a:t>Handled in HTML/CSS (i.e., by browser) or with little help from JavaScript.</a:t>
            </a:r>
          </a:p>
        </p:txBody>
      </p:sp>
    </p:spTree>
    <p:extLst>
      <p:ext uri="{BB962C8B-B14F-4D97-AF65-F5344CB8AC3E}">
        <p14:creationId xmlns:p14="http://schemas.microsoft.com/office/powerpoint/2010/main" val="299366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62CBD-ADDF-7408-112B-5548F8479779}"/>
              </a:ext>
            </a:extLst>
          </p:cNvPr>
          <p:cNvSpPr>
            <a:spLocks noGrp="1"/>
          </p:cNvSpPr>
          <p:nvPr>
            <p:ph type="title"/>
          </p:nvPr>
        </p:nvSpPr>
        <p:spPr/>
        <p:txBody>
          <a:bodyPr/>
          <a:lstStyle/>
          <a:p>
            <a:r>
              <a:rPr lang="en-US" dirty="0"/>
              <a:t>Application State 2/2</a:t>
            </a:r>
            <a:endParaRPr lang="cs-CZ" dirty="0"/>
          </a:p>
        </p:txBody>
      </p:sp>
      <p:sp>
        <p:nvSpPr>
          <p:cNvPr id="3" name="Content Placeholder 2">
            <a:extLst>
              <a:ext uri="{FF2B5EF4-FFF2-40B4-BE49-F238E27FC236}">
                <a16:creationId xmlns:a16="http://schemas.microsoft.com/office/drawing/2014/main" id="{E00F28EC-4E96-12BA-65A9-992FD408993A}"/>
              </a:ext>
            </a:extLst>
          </p:cNvPr>
          <p:cNvSpPr>
            <a:spLocks noGrp="1"/>
          </p:cNvSpPr>
          <p:nvPr>
            <p:ph idx="1"/>
          </p:nvPr>
        </p:nvSpPr>
        <p:spPr>
          <a:xfrm>
            <a:off x="335360" y="1268760"/>
            <a:ext cx="11449272" cy="3384376"/>
          </a:xfrm>
        </p:spPr>
        <p:txBody>
          <a:bodyPr/>
          <a:lstStyle/>
          <a:p>
            <a:pPr marL="0" indent="0">
              <a:buNone/>
            </a:pPr>
            <a:r>
              <a:rPr lang="en-US" dirty="0"/>
              <a:t>User Interface State</a:t>
            </a:r>
          </a:p>
          <a:p>
            <a:r>
              <a:rPr lang="en-US" dirty="0"/>
              <a:t>Selected screen</a:t>
            </a:r>
          </a:p>
          <a:p>
            <a:r>
              <a:rPr lang="en-US" dirty="0"/>
              <a:t>User transaction progress</a:t>
            </a:r>
          </a:p>
          <a:p>
            <a:r>
              <a:rPr lang="en-US" dirty="0"/>
              <a:t>User login</a:t>
            </a:r>
          </a:p>
          <a:p>
            <a:r>
              <a:rPr lang="en-US" dirty="0"/>
              <a:t>…</a:t>
            </a:r>
          </a:p>
        </p:txBody>
      </p:sp>
      <p:sp>
        <p:nvSpPr>
          <p:cNvPr id="4" name="Slide Number Placeholder 3">
            <a:extLst>
              <a:ext uri="{FF2B5EF4-FFF2-40B4-BE49-F238E27FC236}">
                <a16:creationId xmlns:a16="http://schemas.microsoft.com/office/drawing/2014/main" id="{2FAEFA66-3BDA-633D-363E-D63EE76DD72E}"/>
              </a:ext>
            </a:extLst>
          </p:cNvPr>
          <p:cNvSpPr>
            <a:spLocks noGrp="1"/>
          </p:cNvSpPr>
          <p:nvPr>
            <p:ph type="sldNum" sz="quarter" idx="12"/>
          </p:nvPr>
        </p:nvSpPr>
        <p:spPr/>
        <p:txBody>
          <a:bodyPr/>
          <a:lstStyle/>
          <a:p>
            <a:fld id="{452BA717-4DED-4A38-BDE4-30D0F0A142DB}" type="slidenum">
              <a:rPr lang="cs-CZ" smtClean="0"/>
              <a:pPr/>
              <a:t>15</a:t>
            </a:fld>
            <a:endParaRPr lang="cs-CZ"/>
          </a:p>
        </p:txBody>
      </p:sp>
      <p:sp>
        <p:nvSpPr>
          <p:cNvPr id="5" name="Rectangle 4">
            <a:extLst>
              <a:ext uri="{FF2B5EF4-FFF2-40B4-BE49-F238E27FC236}">
                <a16:creationId xmlns:a16="http://schemas.microsoft.com/office/drawing/2014/main" id="{9AB5AF68-FA0D-ABDB-F7E0-A31532706597}"/>
              </a:ext>
            </a:extLst>
          </p:cNvPr>
          <p:cNvSpPr/>
          <p:nvPr/>
        </p:nvSpPr>
        <p:spPr>
          <a:xfrm>
            <a:off x="335360" y="5445224"/>
            <a:ext cx="1152128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solidFill>
                  <a:schemeClr val="tx1"/>
                </a:solidFill>
              </a:rPr>
              <a:t>Handled  using URL, Cookies, Sessions, </a:t>
            </a:r>
            <a:r>
              <a:rPr lang="en-US" dirty="0" err="1">
                <a:solidFill>
                  <a:schemeClr val="tx1"/>
                </a:solidFill>
              </a:rPr>
              <a:t>IndexeDB</a:t>
            </a:r>
            <a:r>
              <a:rPr lang="en-US" dirty="0">
                <a:solidFill>
                  <a:schemeClr val="tx1"/>
                </a:solidFill>
              </a:rPr>
              <a:t>, </a:t>
            </a:r>
            <a:r>
              <a:rPr lang="en-US" dirty="0" err="1">
                <a:solidFill>
                  <a:schemeClr val="tx1"/>
                </a:solidFill>
              </a:rPr>
              <a:t>LocalStorage</a:t>
            </a:r>
            <a:r>
              <a:rPr lang="en-US" dirty="0">
                <a:solidFill>
                  <a:schemeClr val="tx1"/>
                </a:solidFill>
              </a:rPr>
              <a:t>, …</a:t>
            </a:r>
          </a:p>
        </p:txBody>
      </p:sp>
    </p:spTree>
    <p:extLst>
      <p:ext uri="{BB962C8B-B14F-4D97-AF65-F5344CB8AC3E}">
        <p14:creationId xmlns:p14="http://schemas.microsoft.com/office/powerpoint/2010/main" val="32933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2EBD9-262B-EA04-B3F8-A4BC6A806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50F0A-101B-C73D-DBD8-867A1093963E}"/>
              </a:ext>
            </a:extLst>
          </p:cNvPr>
          <p:cNvSpPr>
            <a:spLocks noGrp="1"/>
          </p:cNvSpPr>
          <p:nvPr>
            <p:ph type="title"/>
          </p:nvPr>
        </p:nvSpPr>
        <p:spPr/>
        <p:txBody>
          <a:bodyPr/>
          <a:lstStyle/>
          <a:p>
            <a:r>
              <a:rPr lang="en-US" dirty="0"/>
              <a:t>Application State 3/3</a:t>
            </a:r>
            <a:endParaRPr lang="cs-CZ" dirty="0"/>
          </a:p>
        </p:txBody>
      </p:sp>
      <p:sp>
        <p:nvSpPr>
          <p:cNvPr id="3" name="Content Placeholder 2">
            <a:extLst>
              <a:ext uri="{FF2B5EF4-FFF2-40B4-BE49-F238E27FC236}">
                <a16:creationId xmlns:a16="http://schemas.microsoft.com/office/drawing/2014/main" id="{5E85A6D7-2791-7BF1-61C5-6303D439630E}"/>
              </a:ext>
            </a:extLst>
          </p:cNvPr>
          <p:cNvSpPr>
            <a:spLocks noGrp="1"/>
          </p:cNvSpPr>
          <p:nvPr>
            <p:ph idx="1"/>
          </p:nvPr>
        </p:nvSpPr>
        <p:spPr>
          <a:xfrm>
            <a:off x="335360" y="1268760"/>
            <a:ext cx="11449272" cy="3384376"/>
          </a:xfrm>
        </p:spPr>
        <p:txBody>
          <a:bodyPr/>
          <a:lstStyle/>
          <a:p>
            <a:pPr marL="0" indent="0">
              <a:buNone/>
            </a:pPr>
            <a:r>
              <a:rPr lang="en-US" dirty="0"/>
              <a:t>Business Logic State, Complex UI States</a:t>
            </a:r>
          </a:p>
          <a:p>
            <a:r>
              <a:rPr lang="en-US" dirty="0"/>
              <a:t>Modifications in an opened data file</a:t>
            </a:r>
          </a:p>
          <a:p>
            <a:r>
              <a:rPr lang="en-US" dirty="0"/>
              <a:t>Content of a shopping card</a:t>
            </a:r>
          </a:p>
          <a:p>
            <a:r>
              <a:rPr lang="en-US" dirty="0"/>
              <a:t>…</a:t>
            </a:r>
          </a:p>
          <a:p>
            <a:endParaRPr lang="en-US" dirty="0"/>
          </a:p>
        </p:txBody>
      </p:sp>
      <p:sp>
        <p:nvSpPr>
          <p:cNvPr id="4" name="Slide Number Placeholder 3">
            <a:extLst>
              <a:ext uri="{FF2B5EF4-FFF2-40B4-BE49-F238E27FC236}">
                <a16:creationId xmlns:a16="http://schemas.microsoft.com/office/drawing/2014/main" id="{1A18933E-CCC2-243D-2A82-10DDD42B5E9A}"/>
              </a:ext>
            </a:extLst>
          </p:cNvPr>
          <p:cNvSpPr>
            <a:spLocks noGrp="1"/>
          </p:cNvSpPr>
          <p:nvPr>
            <p:ph type="sldNum" sz="quarter" idx="12"/>
          </p:nvPr>
        </p:nvSpPr>
        <p:spPr/>
        <p:txBody>
          <a:bodyPr/>
          <a:lstStyle/>
          <a:p>
            <a:fld id="{452BA717-4DED-4A38-BDE4-30D0F0A142DB}" type="slidenum">
              <a:rPr lang="cs-CZ" smtClean="0"/>
              <a:pPr/>
              <a:t>16</a:t>
            </a:fld>
            <a:endParaRPr lang="cs-CZ"/>
          </a:p>
        </p:txBody>
      </p:sp>
      <p:sp>
        <p:nvSpPr>
          <p:cNvPr id="5" name="Rectangle 4">
            <a:extLst>
              <a:ext uri="{FF2B5EF4-FFF2-40B4-BE49-F238E27FC236}">
                <a16:creationId xmlns:a16="http://schemas.microsoft.com/office/drawing/2014/main" id="{ECDBF64F-465B-8B60-186D-A2BF36DE643A}"/>
              </a:ext>
            </a:extLst>
          </p:cNvPr>
          <p:cNvSpPr/>
          <p:nvPr/>
        </p:nvSpPr>
        <p:spPr>
          <a:xfrm>
            <a:off x="335360" y="5445224"/>
            <a:ext cx="11521280"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solidFill>
                  <a:schemeClr val="tx1"/>
                </a:solidFill>
              </a:rPr>
              <a:t>Handled per-user using application files or database.</a:t>
            </a:r>
          </a:p>
        </p:txBody>
      </p:sp>
    </p:spTree>
    <p:extLst>
      <p:ext uri="{BB962C8B-B14F-4D97-AF65-F5344CB8AC3E}">
        <p14:creationId xmlns:p14="http://schemas.microsoft.com/office/powerpoint/2010/main" val="381995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36BC5-332A-D9CF-DBE6-7920CD4478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74324-FA6B-90A8-A50E-DA1760627759}"/>
              </a:ext>
            </a:extLst>
          </p:cNvPr>
          <p:cNvSpPr>
            <a:spLocks noGrp="1"/>
          </p:cNvSpPr>
          <p:nvPr>
            <p:ph type="title"/>
          </p:nvPr>
        </p:nvSpPr>
        <p:spPr/>
        <p:txBody>
          <a:bodyPr/>
          <a:lstStyle/>
          <a:p>
            <a:r>
              <a:rPr lang="en-US" dirty="0"/>
              <a:t>Application State Implementation</a:t>
            </a:r>
            <a:endParaRPr lang="cs-CZ" dirty="0"/>
          </a:p>
        </p:txBody>
      </p:sp>
      <p:sp>
        <p:nvSpPr>
          <p:cNvPr id="3" name="Content Placeholder 2">
            <a:extLst>
              <a:ext uri="{FF2B5EF4-FFF2-40B4-BE49-F238E27FC236}">
                <a16:creationId xmlns:a16="http://schemas.microsoft.com/office/drawing/2014/main" id="{50BBE023-8A56-B8A0-0E25-F47323196A83}"/>
              </a:ext>
            </a:extLst>
          </p:cNvPr>
          <p:cNvSpPr>
            <a:spLocks noGrp="1"/>
          </p:cNvSpPr>
          <p:nvPr>
            <p:ph idx="1"/>
          </p:nvPr>
        </p:nvSpPr>
        <p:spPr>
          <a:xfrm>
            <a:off x="335360" y="1268760"/>
            <a:ext cx="11449272" cy="432048"/>
          </a:xfrm>
        </p:spPr>
        <p:txBody>
          <a:bodyPr/>
          <a:lstStyle/>
          <a:p>
            <a:pPr marL="0" indent="0">
              <a:buNone/>
            </a:pPr>
            <a:r>
              <a:rPr lang="en-US" dirty="0"/>
              <a:t>Traditional (CGI-like) Web Applications</a:t>
            </a:r>
          </a:p>
        </p:txBody>
      </p:sp>
      <p:sp>
        <p:nvSpPr>
          <p:cNvPr id="4" name="Slide Number Placeholder 3">
            <a:extLst>
              <a:ext uri="{FF2B5EF4-FFF2-40B4-BE49-F238E27FC236}">
                <a16:creationId xmlns:a16="http://schemas.microsoft.com/office/drawing/2014/main" id="{782BBB6D-0EF3-BDAE-B227-E8E924ED9FD4}"/>
              </a:ext>
            </a:extLst>
          </p:cNvPr>
          <p:cNvSpPr>
            <a:spLocks noGrp="1"/>
          </p:cNvSpPr>
          <p:nvPr>
            <p:ph type="sldNum" sz="quarter" idx="12"/>
          </p:nvPr>
        </p:nvSpPr>
        <p:spPr/>
        <p:txBody>
          <a:bodyPr/>
          <a:lstStyle/>
          <a:p>
            <a:fld id="{452BA717-4DED-4A38-BDE4-30D0F0A142DB}" type="slidenum">
              <a:rPr lang="cs-CZ" smtClean="0"/>
              <a:pPr/>
              <a:t>17</a:t>
            </a:fld>
            <a:endParaRPr lang="cs-CZ"/>
          </a:p>
        </p:txBody>
      </p:sp>
      <p:pic>
        <p:nvPicPr>
          <p:cNvPr id="6" name="Picture 8" descr="https://encrypted-tbn2.gstatic.com/images?q=tbn:ANd9GcTC9RFUue4Mj0I2TIO_KeGifgWRcGfqciCYwmrx6jiQ78y4Gh8mqw">
            <a:extLst>
              <a:ext uri="{FF2B5EF4-FFF2-40B4-BE49-F238E27FC236}">
                <a16:creationId xmlns:a16="http://schemas.microsoft.com/office/drawing/2014/main" id="{8A0EC6FE-8E37-AD75-8EDC-6DC6197140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3549" y="2280368"/>
            <a:ext cx="849255" cy="84925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11">
            <a:extLst>
              <a:ext uri="{FF2B5EF4-FFF2-40B4-BE49-F238E27FC236}">
                <a16:creationId xmlns:a16="http://schemas.microsoft.com/office/drawing/2014/main" id="{27590E89-3134-359B-41FC-4D247F190B2D}"/>
              </a:ext>
            </a:extLst>
          </p:cNvPr>
          <p:cNvSpPr txBox="1"/>
          <p:nvPr/>
        </p:nvSpPr>
        <p:spPr>
          <a:xfrm>
            <a:off x="8123579" y="1677576"/>
            <a:ext cx="1749197" cy="584775"/>
          </a:xfrm>
          <a:prstGeom prst="rect">
            <a:avLst/>
          </a:prstGeom>
          <a:noFill/>
        </p:spPr>
        <p:txBody>
          <a:bodyPr wrap="none" rtlCol="0">
            <a:spAutoFit/>
          </a:bodyPr>
          <a:lstStyle/>
          <a:p>
            <a:pPr algn="ctr"/>
            <a:r>
              <a:rPr lang="en-US" sz="1600" dirty="0"/>
              <a:t>Database, Files,</a:t>
            </a:r>
          </a:p>
          <a:p>
            <a:pPr algn="ctr"/>
            <a:r>
              <a:rPr lang="en-US" sz="1600" dirty="0"/>
              <a:t>Session storage</a:t>
            </a:r>
            <a:endParaRPr lang="cs-CZ" sz="1600" dirty="0"/>
          </a:p>
        </p:txBody>
      </p:sp>
      <p:grpSp>
        <p:nvGrpSpPr>
          <p:cNvPr id="8" name="Skupina 16">
            <a:extLst>
              <a:ext uri="{FF2B5EF4-FFF2-40B4-BE49-F238E27FC236}">
                <a16:creationId xmlns:a16="http://schemas.microsoft.com/office/drawing/2014/main" id="{63726F3E-3048-EB16-533F-84E2F7B4E30F}"/>
              </a:ext>
            </a:extLst>
          </p:cNvPr>
          <p:cNvGrpSpPr/>
          <p:nvPr/>
        </p:nvGrpSpPr>
        <p:grpSpPr>
          <a:xfrm>
            <a:off x="2071161" y="2898973"/>
            <a:ext cx="1136622" cy="1389442"/>
            <a:chOff x="723920" y="2638696"/>
            <a:chExt cx="1136622" cy="1389442"/>
          </a:xfrm>
        </p:grpSpPr>
        <p:pic>
          <p:nvPicPr>
            <p:cNvPr id="9" name="Picture 3">
              <a:extLst>
                <a:ext uri="{FF2B5EF4-FFF2-40B4-BE49-F238E27FC236}">
                  <a16:creationId xmlns:a16="http://schemas.microsoft.com/office/drawing/2014/main" id="{C133F4D1-CAAF-CC12-18B8-CB37975781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20" y="3018782"/>
              <a:ext cx="1136622" cy="100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ovéPole 13">
              <a:extLst>
                <a:ext uri="{FF2B5EF4-FFF2-40B4-BE49-F238E27FC236}">
                  <a16:creationId xmlns:a16="http://schemas.microsoft.com/office/drawing/2014/main" id="{B67D296F-7EAF-79A5-A374-0C07FCA3A40E}"/>
                </a:ext>
              </a:extLst>
            </p:cNvPr>
            <p:cNvSpPr txBox="1"/>
            <p:nvPr/>
          </p:nvSpPr>
          <p:spPr>
            <a:xfrm>
              <a:off x="805559" y="2638696"/>
              <a:ext cx="973343" cy="338554"/>
            </a:xfrm>
            <a:prstGeom prst="rect">
              <a:avLst/>
            </a:prstGeom>
            <a:noFill/>
          </p:spPr>
          <p:txBody>
            <a:bodyPr wrap="none" rtlCol="0">
              <a:spAutoFit/>
            </a:bodyPr>
            <a:lstStyle/>
            <a:p>
              <a:pPr algn="ctr"/>
              <a:r>
                <a:rPr lang="en-US" sz="1600" dirty="0"/>
                <a:t>Browser</a:t>
              </a:r>
              <a:endParaRPr lang="cs-CZ" sz="1600" dirty="0"/>
            </a:p>
          </p:txBody>
        </p:sp>
      </p:grpSp>
      <p:pic>
        <p:nvPicPr>
          <p:cNvPr id="12" name="Picture 2" descr="http://www.veryicon.com/icon/png/System/Artists%20Valley%20Sample/Document%20Code%20HTML.png">
            <a:extLst>
              <a:ext uri="{FF2B5EF4-FFF2-40B4-BE49-F238E27FC236}">
                <a16:creationId xmlns:a16="http://schemas.microsoft.com/office/drawing/2014/main" id="{99AE538F-0D64-1ADF-1C63-BF15C58F3D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0144" y="4273637"/>
            <a:ext cx="1553760" cy="1553760"/>
          </a:xfrm>
          <a:prstGeom prst="rect">
            <a:avLst/>
          </a:prstGeom>
          <a:noFill/>
          <a:extLst>
            <a:ext uri="{909E8E84-426E-40DD-AFC4-6F175D3DCCD1}">
              <a14:hiddenFill xmlns:a14="http://schemas.microsoft.com/office/drawing/2010/main">
                <a:solidFill>
                  <a:srgbClr val="FFFFFF"/>
                </a:solidFill>
              </a14:hiddenFill>
            </a:ext>
          </a:extLst>
        </p:spPr>
      </p:pic>
      <p:sp>
        <p:nvSpPr>
          <p:cNvPr id="13" name="Snip Diagonal Corner Rectangle 17">
            <a:extLst>
              <a:ext uri="{FF2B5EF4-FFF2-40B4-BE49-F238E27FC236}">
                <a16:creationId xmlns:a16="http://schemas.microsoft.com/office/drawing/2014/main" id="{16825797-B77A-504E-5C31-0915DB53352F}"/>
              </a:ext>
            </a:extLst>
          </p:cNvPr>
          <p:cNvSpPr/>
          <p:nvPr/>
        </p:nvSpPr>
        <p:spPr>
          <a:xfrm>
            <a:off x="4339961" y="5584878"/>
            <a:ext cx="954126" cy="634074"/>
          </a:xfrm>
          <a:prstGeom prst="snip2Diag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t>New</a:t>
            </a:r>
          </a:p>
          <a:p>
            <a:pPr algn="ctr"/>
            <a:r>
              <a:rPr lang="en-US" sz="1400" dirty="0"/>
              <a:t>State</a:t>
            </a:r>
            <a:endParaRPr lang="cs-CZ" sz="1400" dirty="0"/>
          </a:p>
        </p:txBody>
      </p:sp>
      <p:sp>
        <p:nvSpPr>
          <p:cNvPr id="14" name="Rounded Rectangle 18">
            <a:extLst>
              <a:ext uri="{FF2B5EF4-FFF2-40B4-BE49-F238E27FC236}">
                <a16:creationId xmlns:a16="http://schemas.microsoft.com/office/drawing/2014/main" id="{99A3167C-E989-A8E6-E8D2-D40D787FC19D}"/>
              </a:ext>
            </a:extLst>
          </p:cNvPr>
          <p:cNvSpPr/>
          <p:nvPr/>
        </p:nvSpPr>
        <p:spPr>
          <a:xfrm>
            <a:off x="1602521" y="3561402"/>
            <a:ext cx="914894" cy="4720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Event</a:t>
            </a:r>
            <a:endParaRPr lang="cs-CZ" dirty="0"/>
          </a:p>
        </p:txBody>
      </p:sp>
      <p:sp>
        <p:nvSpPr>
          <p:cNvPr id="15" name="Snip Diagonal Corner Rectangle 22">
            <a:extLst>
              <a:ext uri="{FF2B5EF4-FFF2-40B4-BE49-F238E27FC236}">
                <a16:creationId xmlns:a16="http://schemas.microsoft.com/office/drawing/2014/main" id="{E3A65410-DF8C-3936-9956-B8E310B2A7A9}"/>
              </a:ext>
            </a:extLst>
          </p:cNvPr>
          <p:cNvSpPr/>
          <p:nvPr/>
        </p:nvSpPr>
        <p:spPr>
          <a:xfrm>
            <a:off x="8341092" y="3213238"/>
            <a:ext cx="1314166" cy="634074"/>
          </a:xfrm>
          <a:prstGeom prst="snip2Diag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t>Application</a:t>
            </a:r>
          </a:p>
          <a:p>
            <a:pPr algn="ctr"/>
            <a:r>
              <a:rPr lang="en-US" sz="1400" dirty="0"/>
              <a:t>State</a:t>
            </a:r>
            <a:endParaRPr lang="cs-CZ" sz="1400" dirty="0"/>
          </a:p>
        </p:txBody>
      </p:sp>
      <p:sp>
        <p:nvSpPr>
          <p:cNvPr id="17" name="Rectangle 16">
            <a:extLst>
              <a:ext uri="{FF2B5EF4-FFF2-40B4-BE49-F238E27FC236}">
                <a16:creationId xmlns:a16="http://schemas.microsoft.com/office/drawing/2014/main" id="{38E7D5FF-0FAD-F0DD-7D89-C1555C045B5C}"/>
              </a:ext>
            </a:extLst>
          </p:cNvPr>
          <p:cNvSpPr/>
          <p:nvPr/>
        </p:nvSpPr>
        <p:spPr>
          <a:xfrm>
            <a:off x="4352872" y="2353253"/>
            <a:ext cx="2939794" cy="918665"/>
          </a:xfrm>
          <a:prstGeom prst="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lIns="180000" rtlCol="0" anchor="ctr"/>
          <a:lstStyle/>
          <a:p>
            <a:r>
              <a:rPr lang="en-US" sz="1600" dirty="0"/>
              <a:t>URL</a:t>
            </a:r>
          </a:p>
          <a:p>
            <a:r>
              <a:rPr lang="en-US" sz="1600" dirty="0"/>
              <a:t>Cookies</a:t>
            </a:r>
          </a:p>
          <a:p>
            <a:r>
              <a:rPr lang="en-US" sz="1600" dirty="0"/>
              <a:t>(POST Data)</a:t>
            </a:r>
          </a:p>
        </p:txBody>
      </p:sp>
      <p:sp>
        <p:nvSpPr>
          <p:cNvPr id="18" name="Snip Diagonal Corner Rectangle 23">
            <a:extLst>
              <a:ext uri="{FF2B5EF4-FFF2-40B4-BE49-F238E27FC236}">
                <a16:creationId xmlns:a16="http://schemas.microsoft.com/office/drawing/2014/main" id="{D1CB749E-4192-6535-248B-70C9E2098E87}"/>
              </a:ext>
            </a:extLst>
          </p:cNvPr>
          <p:cNvSpPr/>
          <p:nvPr/>
        </p:nvSpPr>
        <p:spPr>
          <a:xfrm>
            <a:off x="5853637" y="2495549"/>
            <a:ext cx="1314166" cy="634074"/>
          </a:xfrm>
          <a:prstGeom prst="snip2Diag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a:t>Application</a:t>
            </a:r>
          </a:p>
          <a:p>
            <a:pPr algn="ctr"/>
            <a:r>
              <a:rPr lang="en-US" sz="1400" dirty="0"/>
              <a:t>State</a:t>
            </a:r>
            <a:endParaRPr lang="cs-CZ" sz="1400" dirty="0"/>
          </a:p>
        </p:txBody>
      </p:sp>
      <p:sp>
        <p:nvSpPr>
          <p:cNvPr id="20" name="Rectangle 19">
            <a:extLst>
              <a:ext uri="{FF2B5EF4-FFF2-40B4-BE49-F238E27FC236}">
                <a16:creationId xmlns:a16="http://schemas.microsoft.com/office/drawing/2014/main" id="{5A162E4B-2E30-7E8C-7D73-F97B3C22E1DD}"/>
              </a:ext>
            </a:extLst>
          </p:cNvPr>
          <p:cNvSpPr/>
          <p:nvPr/>
        </p:nvSpPr>
        <p:spPr>
          <a:xfrm>
            <a:off x="6624459" y="4610216"/>
            <a:ext cx="1579126" cy="1395376"/>
          </a:xfrm>
          <a:prstGeom prst="rect">
            <a:avLst/>
          </a:prstGeom>
          <a:ln>
            <a:noFill/>
          </a:ln>
        </p:spPr>
        <p:style>
          <a:lnRef idx="1">
            <a:schemeClr val="accent4"/>
          </a:lnRef>
          <a:fillRef idx="2">
            <a:schemeClr val="accent4"/>
          </a:fillRef>
          <a:effectRef idx="1">
            <a:schemeClr val="accent4"/>
          </a:effectRef>
          <a:fontRef idx="minor">
            <a:schemeClr val="dk1"/>
          </a:fontRef>
        </p:style>
        <p:txBody>
          <a:bodyPr tIns="144000" rtlCol="0" anchor="t"/>
          <a:lstStyle/>
          <a:p>
            <a:pPr algn="ctr"/>
            <a:r>
              <a:rPr lang="en-US" sz="1600" dirty="0"/>
              <a:t>Processing</a:t>
            </a:r>
            <a:br>
              <a:rPr lang="en-US" sz="1600" dirty="0"/>
            </a:br>
            <a:r>
              <a:rPr lang="en-US" sz="1600" dirty="0"/>
              <a:t>Script</a:t>
            </a:r>
            <a:endParaRPr lang="cs-CZ" sz="1600" dirty="0"/>
          </a:p>
        </p:txBody>
      </p:sp>
      <p:pic>
        <p:nvPicPr>
          <p:cNvPr id="21" name="Picture 2" descr="http://www.webhostingreviewjam.com/wp-content/uploads/2013/03/gears-icon.png">
            <a:extLst>
              <a:ext uri="{FF2B5EF4-FFF2-40B4-BE49-F238E27FC236}">
                <a16:creationId xmlns:a16="http://schemas.microsoft.com/office/drawing/2014/main" id="{57A7AD05-5E27-063B-89D0-CA559341AF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70123">
            <a:off x="7034542" y="5202616"/>
            <a:ext cx="758960" cy="75896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A0FBE457-6572-DC61-2B1C-A1C8CBB271A2}"/>
              </a:ext>
            </a:extLst>
          </p:cNvPr>
          <p:cNvSpPr/>
          <p:nvPr/>
        </p:nvSpPr>
        <p:spPr>
          <a:xfrm>
            <a:off x="8203585" y="4610216"/>
            <a:ext cx="1233654" cy="1395376"/>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Memory</a:t>
            </a:r>
            <a:endParaRPr lang="cs-CZ" sz="1600" dirty="0"/>
          </a:p>
        </p:txBody>
      </p:sp>
      <p:sp>
        <p:nvSpPr>
          <p:cNvPr id="23" name="Zaoblený obdélníkový popisek 52">
            <a:extLst>
              <a:ext uri="{FF2B5EF4-FFF2-40B4-BE49-F238E27FC236}">
                <a16:creationId xmlns:a16="http://schemas.microsoft.com/office/drawing/2014/main" id="{1B1A929B-63B8-C972-970B-CFAC7173B856}"/>
              </a:ext>
            </a:extLst>
          </p:cNvPr>
          <p:cNvSpPr/>
          <p:nvPr/>
        </p:nvSpPr>
        <p:spPr>
          <a:xfrm>
            <a:off x="1487488" y="4574040"/>
            <a:ext cx="1887470" cy="638163"/>
          </a:xfrm>
          <a:prstGeom prst="wedgeRoundRectCallout">
            <a:avLst>
              <a:gd name="adj1" fmla="val -35644"/>
              <a:gd name="adj2" fmla="val -146161"/>
              <a:gd name="adj3" fmla="val 16667"/>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Browsing,</a:t>
            </a:r>
            <a:br>
              <a:rPr lang="en-US" sz="1600" dirty="0"/>
            </a:br>
            <a:r>
              <a:rPr lang="en-US" sz="1600" dirty="0"/>
              <a:t>submitting form</a:t>
            </a:r>
            <a:endParaRPr lang="cs-CZ" sz="1600" dirty="0"/>
          </a:p>
        </p:txBody>
      </p:sp>
      <p:cxnSp>
        <p:nvCxnSpPr>
          <p:cNvPr id="24" name="Přímá spojnice se šipkou 43">
            <a:extLst>
              <a:ext uri="{FF2B5EF4-FFF2-40B4-BE49-F238E27FC236}">
                <a16:creationId xmlns:a16="http://schemas.microsoft.com/office/drawing/2014/main" id="{9C579F8C-0787-9554-151F-2C8046A27418}"/>
              </a:ext>
            </a:extLst>
          </p:cNvPr>
          <p:cNvCxnSpPr/>
          <p:nvPr/>
        </p:nvCxnSpPr>
        <p:spPr>
          <a:xfrm flipV="1">
            <a:off x="3374959" y="2940223"/>
            <a:ext cx="799611" cy="297305"/>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43">
            <a:extLst>
              <a:ext uri="{FF2B5EF4-FFF2-40B4-BE49-F238E27FC236}">
                <a16:creationId xmlns:a16="http://schemas.microsoft.com/office/drawing/2014/main" id="{9EFF5BFC-0209-1BF3-F0C9-FC7BFA0845AA}"/>
              </a:ext>
            </a:extLst>
          </p:cNvPr>
          <p:cNvCxnSpPr/>
          <p:nvPr/>
        </p:nvCxnSpPr>
        <p:spPr>
          <a:xfrm flipH="1" flipV="1">
            <a:off x="3431084" y="4301153"/>
            <a:ext cx="552935" cy="367851"/>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43">
            <a:extLst>
              <a:ext uri="{FF2B5EF4-FFF2-40B4-BE49-F238E27FC236}">
                <a16:creationId xmlns:a16="http://schemas.microsoft.com/office/drawing/2014/main" id="{BA130146-990F-0A9D-D40A-6B13BEB77960}"/>
              </a:ext>
            </a:extLst>
          </p:cNvPr>
          <p:cNvCxnSpPr/>
          <p:nvPr/>
        </p:nvCxnSpPr>
        <p:spPr>
          <a:xfrm>
            <a:off x="7414022" y="3440361"/>
            <a:ext cx="1159526" cy="1044716"/>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41">
            <a:extLst>
              <a:ext uri="{FF2B5EF4-FFF2-40B4-BE49-F238E27FC236}">
                <a16:creationId xmlns:a16="http://schemas.microsoft.com/office/drawing/2014/main" id="{9AF5984B-7692-5F44-CD56-8CC07984B452}"/>
              </a:ext>
            </a:extLst>
          </p:cNvPr>
          <p:cNvCxnSpPr/>
          <p:nvPr/>
        </p:nvCxnSpPr>
        <p:spPr>
          <a:xfrm>
            <a:off x="8876842" y="3968217"/>
            <a:ext cx="0" cy="51686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41">
            <a:extLst>
              <a:ext uri="{FF2B5EF4-FFF2-40B4-BE49-F238E27FC236}">
                <a16:creationId xmlns:a16="http://schemas.microsoft.com/office/drawing/2014/main" id="{C7FC5430-3BC3-BDA9-CD9B-F301AD4623FA}"/>
              </a:ext>
            </a:extLst>
          </p:cNvPr>
          <p:cNvCxnSpPr/>
          <p:nvPr/>
        </p:nvCxnSpPr>
        <p:spPr>
          <a:xfrm flipH="1">
            <a:off x="5588570" y="5296527"/>
            <a:ext cx="852804" cy="0"/>
          </a:xfrm>
          <a:prstGeom prst="straightConnector1">
            <a:avLst/>
          </a:prstGeom>
          <a:ln w="38100" cap="rnd">
            <a:solidFill>
              <a:srgbClr val="E694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Zaoblený obdélníkový popisek 52">
            <a:extLst>
              <a:ext uri="{FF2B5EF4-FFF2-40B4-BE49-F238E27FC236}">
                <a16:creationId xmlns:a16="http://schemas.microsoft.com/office/drawing/2014/main" id="{D49AB315-CE54-9807-9931-985BCA9E1F24}"/>
              </a:ext>
            </a:extLst>
          </p:cNvPr>
          <p:cNvSpPr/>
          <p:nvPr/>
        </p:nvSpPr>
        <p:spPr>
          <a:xfrm>
            <a:off x="5071237" y="3414214"/>
            <a:ext cx="1887470" cy="483199"/>
          </a:xfrm>
          <a:prstGeom prst="wedgeRoundRectCallout">
            <a:avLst>
              <a:gd name="adj1" fmla="val 74873"/>
              <a:gd name="adj2" fmla="val -39714"/>
              <a:gd name="adj3" fmla="val 16667"/>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Check integrity</a:t>
            </a:r>
            <a:endParaRPr lang="cs-CZ" sz="1600" dirty="0"/>
          </a:p>
        </p:txBody>
      </p:sp>
      <p:sp>
        <p:nvSpPr>
          <p:cNvPr id="30" name="Zaoblený obdélníkový popisek 52">
            <a:extLst>
              <a:ext uri="{FF2B5EF4-FFF2-40B4-BE49-F238E27FC236}">
                <a16:creationId xmlns:a16="http://schemas.microsoft.com/office/drawing/2014/main" id="{DC7F254C-49CB-E1EA-0769-E0FA5319F1A4}"/>
              </a:ext>
            </a:extLst>
          </p:cNvPr>
          <p:cNvSpPr/>
          <p:nvPr/>
        </p:nvSpPr>
        <p:spPr>
          <a:xfrm>
            <a:off x="5375920" y="3977379"/>
            <a:ext cx="2187909" cy="483199"/>
          </a:xfrm>
          <a:prstGeom prst="wedgeRoundRectCallout">
            <a:avLst>
              <a:gd name="adj1" fmla="val 32991"/>
              <a:gd name="adj2" fmla="val 102215"/>
              <a:gd name="adj3" fmla="val 16667"/>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Batch-like processing</a:t>
            </a:r>
            <a:endParaRPr lang="cs-CZ" sz="1600" dirty="0"/>
          </a:p>
        </p:txBody>
      </p:sp>
    </p:spTree>
    <p:extLst>
      <p:ext uri="{BB962C8B-B14F-4D97-AF65-F5344CB8AC3E}">
        <p14:creationId xmlns:p14="http://schemas.microsoft.com/office/powerpoint/2010/main" val="142372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6B89FE-32FE-DA03-565C-DFFB52DD509A}"/>
              </a:ext>
            </a:extLst>
          </p:cNvPr>
          <p:cNvSpPr>
            <a:spLocks noGrp="1"/>
          </p:cNvSpPr>
          <p:nvPr>
            <p:ph type="body" sz="quarter" idx="13"/>
          </p:nvPr>
        </p:nvSpPr>
        <p:spPr/>
        <p:txBody>
          <a:bodyPr/>
          <a:lstStyle/>
          <a:p>
            <a:r>
              <a:rPr lang="en-US" dirty="0"/>
              <a:t>Web application</a:t>
            </a:r>
          </a:p>
        </p:txBody>
      </p:sp>
      <p:sp>
        <p:nvSpPr>
          <p:cNvPr id="3" name="Text Placeholder 2">
            <a:extLst>
              <a:ext uri="{FF2B5EF4-FFF2-40B4-BE49-F238E27FC236}">
                <a16:creationId xmlns:a16="http://schemas.microsoft.com/office/drawing/2014/main" id="{F1B4A041-45D5-71D1-F559-9C220D00A37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696326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21422-0695-AB06-DECA-72874A5E6C92}"/>
              </a:ext>
            </a:extLst>
          </p:cNvPr>
          <p:cNvSpPr>
            <a:spLocks noGrp="1"/>
          </p:cNvSpPr>
          <p:nvPr>
            <p:ph type="title"/>
          </p:nvPr>
        </p:nvSpPr>
        <p:spPr/>
        <p:txBody>
          <a:bodyPr/>
          <a:lstStyle/>
          <a:p>
            <a:r>
              <a:rPr lang="en-US" dirty="0"/>
              <a:t>Web Applications in General</a:t>
            </a:r>
          </a:p>
        </p:txBody>
      </p:sp>
      <p:sp>
        <p:nvSpPr>
          <p:cNvPr id="3" name="Content Placeholder 2">
            <a:extLst>
              <a:ext uri="{FF2B5EF4-FFF2-40B4-BE49-F238E27FC236}">
                <a16:creationId xmlns:a16="http://schemas.microsoft.com/office/drawing/2014/main" id="{DD47E1DF-4C13-EC8D-5E72-CD67958C275E}"/>
              </a:ext>
            </a:extLst>
          </p:cNvPr>
          <p:cNvSpPr>
            <a:spLocks noGrp="1"/>
          </p:cNvSpPr>
          <p:nvPr>
            <p:ph idx="1"/>
          </p:nvPr>
        </p:nvSpPr>
        <p:spPr>
          <a:xfrm>
            <a:off x="335360" y="1268760"/>
            <a:ext cx="11449272" cy="432048"/>
          </a:xfrm>
        </p:spPr>
        <p:txBody>
          <a:bodyPr/>
          <a:lstStyle/>
          <a:p>
            <a:pPr marL="0" indent="0">
              <a:buNone/>
            </a:pPr>
            <a:r>
              <a:rPr lang="en-US" dirty="0"/>
              <a:t>Two interconnected applications - client (GUI) and server (batch CLI).</a:t>
            </a:r>
          </a:p>
          <a:p>
            <a:pPr marL="0" indent="0">
              <a:buNone/>
            </a:pPr>
            <a:endParaRPr lang="cs-CZ" dirty="0"/>
          </a:p>
        </p:txBody>
      </p:sp>
      <p:sp>
        <p:nvSpPr>
          <p:cNvPr id="4" name="Slide Number Placeholder 3">
            <a:extLst>
              <a:ext uri="{FF2B5EF4-FFF2-40B4-BE49-F238E27FC236}">
                <a16:creationId xmlns:a16="http://schemas.microsoft.com/office/drawing/2014/main" id="{8D0F9766-F68C-C3E3-838B-90580C20F221}"/>
              </a:ext>
            </a:extLst>
          </p:cNvPr>
          <p:cNvSpPr>
            <a:spLocks noGrp="1"/>
          </p:cNvSpPr>
          <p:nvPr>
            <p:ph type="sldNum" sz="quarter" idx="12"/>
          </p:nvPr>
        </p:nvSpPr>
        <p:spPr/>
        <p:txBody>
          <a:bodyPr/>
          <a:lstStyle/>
          <a:p>
            <a:fld id="{452BA717-4DED-4A38-BDE4-30D0F0A142DB}" type="slidenum">
              <a:rPr lang="cs-CZ" smtClean="0"/>
              <a:pPr/>
              <a:t>19</a:t>
            </a:fld>
            <a:endParaRPr lang="cs-CZ"/>
          </a:p>
        </p:txBody>
      </p:sp>
      <p:grpSp>
        <p:nvGrpSpPr>
          <p:cNvPr id="5" name="Skupina 7">
            <a:extLst>
              <a:ext uri="{FF2B5EF4-FFF2-40B4-BE49-F238E27FC236}">
                <a16:creationId xmlns:a16="http://schemas.microsoft.com/office/drawing/2014/main" id="{8EAB57C1-70D9-4D2D-034C-80B05EC6EEA8}"/>
              </a:ext>
            </a:extLst>
          </p:cNvPr>
          <p:cNvGrpSpPr/>
          <p:nvPr/>
        </p:nvGrpSpPr>
        <p:grpSpPr>
          <a:xfrm>
            <a:off x="9192344" y="1556792"/>
            <a:ext cx="1800225" cy="1744557"/>
            <a:chOff x="6372199" y="3093244"/>
            <a:chExt cx="1800225" cy="1744557"/>
          </a:xfrm>
        </p:grpSpPr>
        <p:pic>
          <p:nvPicPr>
            <p:cNvPr id="6" name="Picture 5" descr="Medion Home Server">
              <a:extLst>
                <a:ext uri="{FF2B5EF4-FFF2-40B4-BE49-F238E27FC236}">
                  <a16:creationId xmlns:a16="http://schemas.microsoft.com/office/drawing/2014/main" id="{A39CBA88-0727-6BB7-ADAC-257B9E0609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093244"/>
              <a:ext cx="1800225" cy="1349375"/>
            </a:xfrm>
            <a:prstGeom prst="rect">
              <a:avLst/>
            </a:prstGeom>
            <a:noFill/>
            <a:extLst>
              <a:ext uri="{909E8E84-426E-40DD-AFC4-6F175D3DCCD1}">
                <a14:hiddenFill xmlns:a14="http://schemas.microsoft.com/office/drawing/2010/main">
                  <a:solidFill>
                    <a:schemeClr val="bg1"/>
                  </a:solidFill>
                </a14:hiddenFill>
              </a:ext>
            </a:extLst>
          </p:spPr>
        </p:pic>
        <p:sp>
          <p:nvSpPr>
            <p:cNvPr id="7" name="TextovéPole 9">
              <a:extLst>
                <a:ext uri="{FF2B5EF4-FFF2-40B4-BE49-F238E27FC236}">
                  <a16:creationId xmlns:a16="http://schemas.microsoft.com/office/drawing/2014/main" id="{20EE0A28-A875-218A-2BDF-6ACFC58B1457}"/>
                </a:ext>
              </a:extLst>
            </p:cNvPr>
            <p:cNvSpPr txBox="1"/>
            <p:nvPr/>
          </p:nvSpPr>
          <p:spPr>
            <a:xfrm>
              <a:off x="6562021" y="4468469"/>
              <a:ext cx="1420582" cy="369332"/>
            </a:xfrm>
            <a:prstGeom prst="rect">
              <a:avLst/>
            </a:prstGeom>
            <a:noFill/>
          </p:spPr>
          <p:txBody>
            <a:bodyPr wrap="none" rtlCol="0">
              <a:spAutoFit/>
            </a:bodyPr>
            <a:lstStyle/>
            <a:p>
              <a:r>
                <a:rPr lang="en-US" dirty="0"/>
                <a:t>Web Server</a:t>
              </a:r>
              <a:endParaRPr lang="cs-CZ" dirty="0"/>
            </a:p>
          </p:txBody>
        </p:sp>
      </p:grpSp>
      <p:grpSp>
        <p:nvGrpSpPr>
          <p:cNvPr id="8" name="Skupina 11">
            <a:extLst>
              <a:ext uri="{FF2B5EF4-FFF2-40B4-BE49-F238E27FC236}">
                <a16:creationId xmlns:a16="http://schemas.microsoft.com/office/drawing/2014/main" id="{CC5B7FAF-9C76-F90F-69B8-33F2976771AC}"/>
              </a:ext>
            </a:extLst>
          </p:cNvPr>
          <p:cNvGrpSpPr/>
          <p:nvPr/>
        </p:nvGrpSpPr>
        <p:grpSpPr>
          <a:xfrm>
            <a:off x="467144" y="2053852"/>
            <a:ext cx="1274934" cy="1290361"/>
            <a:chOff x="899592" y="3324244"/>
            <a:chExt cx="1274934" cy="1290361"/>
          </a:xfrm>
        </p:grpSpPr>
        <p:pic>
          <p:nvPicPr>
            <p:cNvPr id="9" name="Picture 4" descr="j0285750">
              <a:extLst>
                <a:ext uri="{FF2B5EF4-FFF2-40B4-BE49-F238E27FC236}">
                  <a16:creationId xmlns:a16="http://schemas.microsoft.com/office/drawing/2014/main" id="{C31B4014-D0C6-A0F8-497A-4946292F05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324244"/>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10">
              <a:extLst>
                <a:ext uri="{FF2B5EF4-FFF2-40B4-BE49-F238E27FC236}">
                  <a16:creationId xmlns:a16="http://schemas.microsoft.com/office/drawing/2014/main" id="{3AB1EA51-126E-8A8E-7D90-3998B99D1B3D}"/>
                </a:ext>
              </a:extLst>
            </p:cNvPr>
            <p:cNvSpPr txBox="1"/>
            <p:nvPr/>
          </p:nvSpPr>
          <p:spPr>
            <a:xfrm>
              <a:off x="1118514" y="4245273"/>
              <a:ext cx="837089" cy="369332"/>
            </a:xfrm>
            <a:prstGeom prst="rect">
              <a:avLst/>
            </a:prstGeom>
            <a:noFill/>
          </p:spPr>
          <p:txBody>
            <a:bodyPr wrap="none" rtlCol="0">
              <a:spAutoFit/>
            </a:bodyPr>
            <a:lstStyle/>
            <a:p>
              <a:r>
                <a:rPr lang="en-US" dirty="0"/>
                <a:t>Client</a:t>
              </a:r>
              <a:endParaRPr lang="cs-CZ" dirty="0"/>
            </a:p>
          </p:txBody>
        </p:sp>
      </p:grpSp>
      <p:grpSp>
        <p:nvGrpSpPr>
          <p:cNvPr id="11" name="Group 10">
            <a:extLst>
              <a:ext uri="{FF2B5EF4-FFF2-40B4-BE49-F238E27FC236}">
                <a16:creationId xmlns:a16="http://schemas.microsoft.com/office/drawing/2014/main" id="{F1E642C0-D2E2-62B9-708D-3F41DFA04164}"/>
              </a:ext>
            </a:extLst>
          </p:cNvPr>
          <p:cNvGrpSpPr/>
          <p:nvPr/>
        </p:nvGrpSpPr>
        <p:grpSpPr>
          <a:xfrm>
            <a:off x="2552807" y="1949865"/>
            <a:ext cx="1136622" cy="1394348"/>
            <a:chOff x="1844675" y="3965401"/>
            <a:chExt cx="1136622" cy="1394348"/>
          </a:xfrm>
        </p:grpSpPr>
        <p:pic>
          <p:nvPicPr>
            <p:cNvPr id="12" name="Picture 3">
              <a:extLst>
                <a:ext uri="{FF2B5EF4-FFF2-40B4-BE49-F238E27FC236}">
                  <a16:creationId xmlns:a16="http://schemas.microsoft.com/office/drawing/2014/main" id="{469AFB41-114A-657C-64AC-86638A076E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4675" y="3965401"/>
              <a:ext cx="1136622" cy="100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ovéPole 13">
              <a:extLst>
                <a:ext uri="{FF2B5EF4-FFF2-40B4-BE49-F238E27FC236}">
                  <a16:creationId xmlns:a16="http://schemas.microsoft.com/office/drawing/2014/main" id="{B6856048-7AA4-61FB-A4A1-57A4F8223418}"/>
                </a:ext>
              </a:extLst>
            </p:cNvPr>
            <p:cNvSpPr txBox="1"/>
            <p:nvPr/>
          </p:nvSpPr>
          <p:spPr>
            <a:xfrm>
              <a:off x="1877422" y="4990417"/>
              <a:ext cx="1071127" cy="369332"/>
            </a:xfrm>
            <a:prstGeom prst="rect">
              <a:avLst/>
            </a:prstGeom>
            <a:noFill/>
          </p:spPr>
          <p:txBody>
            <a:bodyPr wrap="none" rtlCol="0">
              <a:spAutoFit/>
            </a:bodyPr>
            <a:lstStyle/>
            <a:p>
              <a:pPr algn="ctr"/>
              <a:r>
                <a:rPr lang="en-US" dirty="0"/>
                <a:t>Browser</a:t>
              </a:r>
              <a:endParaRPr lang="cs-CZ" dirty="0"/>
            </a:p>
          </p:txBody>
        </p:sp>
      </p:grpSp>
      <p:grpSp>
        <p:nvGrpSpPr>
          <p:cNvPr id="14" name="Group 13">
            <a:extLst>
              <a:ext uri="{FF2B5EF4-FFF2-40B4-BE49-F238E27FC236}">
                <a16:creationId xmlns:a16="http://schemas.microsoft.com/office/drawing/2014/main" id="{23F220D3-D185-BFDE-FE73-AB9E3466BC75}"/>
              </a:ext>
            </a:extLst>
          </p:cNvPr>
          <p:cNvGrpSpPr/>
          <p:nvPr/>
        </p:nvGrpSpPr>
        <p:grpSpPr>
          <a:xfrm>
            <a:off x="7138037" y="1996453"/>
            <a:ext cx="1399742" cy="1349375"/>
            <a:chOff x="8961922" y="2298295"/>
            <a:chExt cx="1399742" cy="1349375"/>
          </a:xfrm>
        </p:grpSpPr>
        <p:pic>
          <p:nvPicPr>
            <p:cNvPr id="15" name="Picture 14">
              <a:extLst>
                <a:ext uri="{FF2B5EF4-FFF2-40B4-BE49-F238E27FC236}">
                  <a16:creationId xmlns:a16="http://schemas.microsoft.com/office/drawing/2014/main" id="{9DB4CFBD-0370-5269-1C3C-A20233A3BE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5316" y="2298295"/>
              <a:ext cx="1312954" cy="822814"/>
            </a:xfrm>
            <a:prstGeom prst="rect">
              <a:avLst/>
            </a:prstGeom>
          </p:spPr>
        </p:pic>
        <p:sp>
          <p:nvSpPr>
            <p:cNvPr id="16" name="TextovéPole 9">
              <a:extLst>
                <a:ext uri="{FF2B5EF4-FFF2-40B4-BE49-F238E27FC236}">
                  <a16:creationId xmlns:a16="http://schemas.microsoft.com/office/drawing/2014/main" id="{4C1501D6-9493-401A-20FF-E3158EB4C2F6}"/>
                </a:ext>
              </a:extLst>
            </p:cNvPr>
            <p:cNvSpPr txBox="1"/>
            <p:nvPr/>
          </p:nvSpPr>
          <p:spPr>
            <a:xfrm>
              <a:off x="8961922" y="3278338"/>
              <a:ext cx="1399742" cy="369332"/>
            </a:xfrm>
            <a:prstGeom prst="rect">
              <a:avLst/>
            </a:prstGeom>
            <a:noFill/>
          </p:spPr>
          <p:txBody>
            <a:bodyPr wrap="none" rtlCol="0">
              <a:spAutoFit/>
            </a:bodyPr>
            <a:lstStyle/>
            <a:p>
              <a:r>
                <a:rPr lang="en-US" dirty="0"/>
                <a:t>Server App</a:t>
              </a:r>
              <a:endParaRPr lang="cs-CZ" dirty="0"/>
            </a:p>
          </p:txBody>
        </p:sp>
      </p:grpSp>
      <p:sp>
        <p:nvSpPr>
          <p:cNvPr id="17" name="Rectangle 16">
            <a:extLst>
              <a:ext uri="{FF2B5EF4-FFF2-40B4-BE49-F238E27FC236}">
                <a16:creationId xmlns:a16="http://schemas.microsoft.com/office/drawing/2014/main" id="{03F67B2A-2192-682A-E45A-5C27DA9C751D}"/>
              </a:ext>
            </a:extLst>
          </p:cNvPr>
          <p:cNvSpPr/>
          <p:nvPr/>
        </p:nvSpPr>
        <p:spPr>
          <a:xfrm>
            <a:off x="8214082" y="3669449"/>
            <a:ext cx="1412114"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main</a:t>
            </a:r>
            <a:br>
              <a:rPr lang="en-US" dirty="0"/>
            </a:br>
            <a:r>
              <a:rPr lang="en-US" dirty="0"/>
              <a:t>   memory</a:t>
            </a:r>
          </a:p>
        </p:txBody>
      </p:sp>
      <p:sp>
        <p:nvSpPr>
          <p:cNvPr id="18" name="Rounded Rectangle 21">
            <a:extLst>
              <a:ext uri="{FF2B5EF4-FFF2-40B4-BE49-F238E27FC236}">
                <a16:creationId xmlns:a16="http://schemas.microsoft.com/office/drawing/2014/main" id="{24F36936-6268-9393-3F52-7A7FDF1CD4FA}"/>
              </a:ext>
            </a:extLst>
          </p:cNvPr>
          <p:cNvSpPr/>
          <p:nvPr/>
        </p:nvSpPr>
        <p:spPr>
          <a:xfrm>
            <a:off x="6853151" y="3747836"/>
            <a:ext cx="1550572"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19" name="Rounded Rectangle 22">
            <a:extLst>
              <a:ext uri="{FF2B5EF4-FFF2-40B4-BE49-F238E27FC236}">
                <a16:creationId xmlns:a16="http://schemas.microsoft.com/office/drawing/2014/main" id="{348F3335-3AED-9925-D8B2-164B123462EB}"/>
              </a:ext>
            </a:extLst>
          </p:cNvPr>
          <p:cNvSpPr/>
          <p:nvPr/>
        </p:nvSpPr>
        <p:spPr>
          <a:xfrm>
            <a:off x="6853151" y="4240351"/>
            <a:ext cx="1550572"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20" name="Rounded Rectangle 23">
            <a:extLst>
              <a:ext uri="{FF2B5EF4-FFF2-40B4-BE49-F238E27FC236}">
                <a16:creationId xmlns:a16="http://schemas.microsoft.com/office/drawing/2014/main" id="{C87142FA-ACE4-BEDD-1606-6D9CBEB867AF}"/>
              </a:ext>
            </a:extLst>
          </p:cNvPr>
          <p:cNvSpPr/>
          <p:nvPr/>
        </p:nvSpPr>
        <p:spPr>
          <a:xfrm>
            <a:off x="6853151" y="4714919"/>
            <a:ext cx="1550572"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sp>
        <p:nvSpPr>
          <p:cNvPr id="21" name="Flowchart: Document 20">
            <a:extLst>
              <a:ext uri="{FF2B5EF4-FFF2-40B4-BE49-F238E27FC236}">
                <a16:creationId xmlns:a16="http://schemas.microsoft.com/office/drawing/2014/main" id="{35C1F4C6-6F4F-2567-CEC6-9EFFFBB0E14C}"/>
              </a:ext>
            </a:extLst>
          </p:cNvPr>
          <p:cNvSpPr/>
          <p:nvPr/>
        </p:nvSpPr>
        <p:spPr>
          <a:xfrm>
            <a:off x="10752361" y="3453148"/>
            <a:ext cx="864096" cy="1080120"/>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sp>
        <p:nvSpPr>
          <p:cNvPr id="22" name="Rectangle 21">
            <a:extLst>
              <a:ext uri="{FF2B5EF4-FFF2-40B4-BE49-F238E27FC236}">
                <a16:creationId xmlns:a16="http://schemas.microsoft.com/office/drawing/2014/main" id="{D8694D73-5F1B-BBC8-BC1C-8273F8C69F1A}"/>
              </a:ext>
            </a:extLst>
          </p:cNvPr>
          <p:cNvSpPr/>
          <p:nvPr/>
        </p:nvSpPr>
        <p:spPr>
          <a:xfrm>
            <a:off x="2080272" y="3669449"/>
            <a:ext cx="2193469"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en-US" dirty="0"/>
          </a:p>
          <a:p>
            <a:pPr algn="ctr"/>
            <a:r>
              <a:rPr lang="en-US" dirty="0"/>
              <a:t>main</a:t>
            </a:r>
            <a:br>
              <a:rPr lang="en-US" dirty="0"/>
            </a:br>
            <a:r>
              <a:rPr lang="en-US" dirty="0"/>
              <a:t>      memory</a:t>
            </a:r>
            <a:br>
              <a:rPr lang="en-US" dirty="0"/>
            </a:br>
            <a:r>
              <a:rPr lang="en-US" dirty="0"/>
              <a:t>     (HTML, DOM)</a:t>
            </a:r>
            <a:br>
              <a:rPr lang="en-US" dirty="0"/>
            </a:br>
            <a:endParaRPr lang="en-US" dirty="0"/>
          </a:p>
        </p:txBody>
      </p:sp>
      <p:sp>
        <p:nvSpPr>
          <p:cNvPr id="23" name="Rounded Rectangle 32">
            <a:extLst>
              <a:ext uri="{FF2B5EF4-FFF2-40B4-BE49-F238E27FC236}">
                <a16:creationId xmlns:a16="http://schemas.microsoft.com/office/drawing/2014/main" id="{9D7DEBAA-862B-3CDE-C76A-C35C5F42FC9B}"/>
              </a:ext>
            </a:extLst>
          </p:cNvPr>
          <p:cNvSpPr/>
          <p:nvPr/>
        </p:nvSpPr>
        <p:spPr>
          <a:xfrm>
            <a:off x="1091095" y="3747836"/>
            <a:ext cx="1454276"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24" name="Rounded Rectangle 33">
            <a:extLst>
              <a:ext uri="{FF2B5EF4-FFF2-40B4-BE49-F238E27FC236}">
                <a16:creationId xmlns:a16="http://schemas.microsoft.com/office/drawing/2014/main" id="{E378612C-E333-C0D7-C4FE-685BBE662336}"/>
              </a:ext>
            </a:extLst>
          </p:cNvPr>
          <p:cNvSpPr/>
          <p:nvPr/>
        </p:nvSpPr>
        <p:spPr>
          <a:xfrm>
            <a:off x="1091095" y="4240351"/>
            <a:ext cx="1454276"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25" name="Rounded Rectangle 34">
            <a:extLst>
              <a:ext uri="{FF2B5EF4-FFF2-40B4-BE49-F238E27FC236}">
                <a16:creationId xmlns:a16="http://schemas.microsoft.com/office/drawing/2014/main" id="{C3E7DC7C-C4B6-042B-982B-A8F764CF6C5F}"/>
              </a:ext>
            </a:extLst>
          </p:cNvPr>
          <p:cNvSpPr/>
          <p:nvPr/>
        </p:nvSpPr>
        <p:spPr>
          <a:xfrm>
            <a:off x="1091095" y="4714919"/>
            <a:ext cx="1454276"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cxnSp>
        <p:nvCxnSpPr>
          <p:cNvPr id="27" name="Straight Arrow Connector 26">
            <a:extLst>
              <a:ext uri="{FF2B5EF4-FFF2-40B4-BE49-F238E27FC236}">
                <a16:creationId xmlns:a16="http://schemas.microsoft.com/office/drawing/2014/main" id="{DD139756-6AE5-AD04-F62C-F05E517652E1}"/>
              </a:ext>
            </a:extLst>
          </p:cNvPr>
          <p:cNvCxnSpPr>
            <a:endCxn id="21" idx="1"/>
          </p:cNvCxnSpPr>
          <p:nvPr/>
        </p:nvCxnSpPr>
        <p:spPr>
          <a:xfrm>
            <a:off x="9619860" y="3993208"/>
            <a:ext cx="1132501" cy="0"/>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540FC06-EFD5-4E92-DF8D-0E527B98B656}"/>
              </a:ext>
            </a:extLst>
          </p:cNvPr>
          <p:cNvCxnSpPr/>
          <p:nvPr/>
        </p:nvCxnSpPr>
        <p:spPr>
          <a:xfrm>
            <a:off x="9619860" y="4708870"/>
            <a:ext cx="1154493" cy="424628"/>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0" name="Freeform 58">
            <a:extLst>
              <a:ext uri="{FF2B5EF4-FFF2-40B4-BE49-F238E27FC236}">
                <a16:creationId xmlns:a16="http://schemas.microsoft.com/office/drawing/2014/main" id="{CED9F126-10FC-4691-464E-EC14126CE078}"/>
              </a:ext>
            </a:extLst>
          </p:cNvPr>
          <p:cNvSpPr/>
          <p:nvPr/>
        </p:nvSpPr>
        <p:spPr>
          <a:xfrm>
            <a:off x="3077651" y="1663862"/>
            <a:ext cx="1011400" cy="822814"/>
          </a:xfrm>
          <a:custGeom>
            <a:avLst/>
            <a:gdLst>
              <a:gd name="connsiteX0" fmla="*/ 3124200 w 3124200"/>
              <a:gd name="connsiteY0" fmla="*/ 45926 h 598376"/>
              <a:gd name="connsiteX1" fmla="*/ 638175 w 3124200"/>
              <a:gd name="connsiteY1" fmla="*/ 55451 h 598376"/>
              <a:gd name="connsiteX2" fmla="*/ 0 w 3124200"/>
              <a:gd name="connsiteY2" fmla="*/ 598376 h 598376"/>
              <a:gd name="connsiteX0" fmla="*/ 3257550 w 3257550"/>
              <a:gd name="connsiteY0" fmla="*/ 8419 h 751369"/>
              <a:gd name="connsiteX1" fmla="*/ 638175 w 3257550"/>
              <a:gd name="connsiteY1" fmla="*/ 208444 h 751369"/>
              <a:gd name="connsiteX2" fmla="*/ 0 w 3257550"/>
              <a:gd name="connsiteY2" fmla="*/ 751369 h 751369"/>
              <a:gd name="connsiteX0" fmla="*/ 3257550 w 3257550"/>
              <a:gd name="connsiteY0" fmla="*/ 92 h 743042"/>
              <a:gd name="connsiteX1" fmla="*/ 638175 w 3257550"/>
              <a:gd name="connsiteY1" fmla="*/ 200117 h 743042"/>
              <a:gd name="connsiteX2" fmla="*/ 0 w 3257550"/>
              <a:gd name="connsiteY2" fmla="*/ 743042 h 743042"/>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28975 w 3228975"/>
              <a:gd name="connsiteY0" fmla="*/ 292124 h 292229"/>
              <a:gd name="connsiteX1" fmla="*/ 0 w 3228975"/>
              <a:gd name="connsiteY1" fmla="*/ 244499 h 292229"/>
              <a:gd name="connsiteX0" fmla="*/ 3228975 w 3228975"/>
              <a:gd name="connsiteY0" fmla="*/ 417414 h 417414"/>
              <a:gd name="connsiteX1" fmla="*/ 0 w 3228975"/>
              <a:gd name="connsiteY1" fmla="*/ 369789 h 417414"/>
              <a:gd name="connsiteX0" fmla="*/ 3495675 w 3495675"/>
              <a:gd name="connsiteY0" fmla="*/ 928651 h 928651"/>
              <a:gd name="connsiteX1" fmla="*/ 0 w 3495675"/>
              <a:gd name="connsiteY1" fmla="*/ 195226 h 928651"/>
              <a:gd name="connsiteX0" fmla="*/ 3495675 w 3495675"/>
              <a:gd name="connsiteY0" fmla="*/ 733425 h 733425"/>
              <a:gd name="connsiteX1" fmla="*/ 0 w 3495675"/>
              <a:gd name="connsiteY1" fmla="*/ 0 h 733425"/>
              <a:gd name="connsiteX0" fmla="*/ 728390 w 1429168"/>
              <a:gd name="connsiteY0" fmla="*/ 639062 h 639062"/>
              <a:gd name="connsiteX1" fmla="*/ 0 w 1429168"/>
              <a:gd name="connsiteY1" fmla="*/ 0 h 639062"/>
              <a:gd name="connsiteX0" fmla="*/ 728390 w 2257919"/>
              <a:gd name="connsiteY0" fmla="*/ 639062 h 639068"/>
              <a:gd name="connsiteX1" fmla="*/ 0 w 2257919"/>
              <a:gd name="connsiteY1" fmla="*/ 0 h 639068"/>
              <a:gd name="connsiteX0" fmla="*/ 1363840 w 2651284"/>
              <a:gd name="connsiteY0" fmla="*/ 261608 h 261623"/>
              <a:gd name="connsiteX1" fmla="*/ 0 w 2651284"/>
              <a:gd name="connsiteY1" fmla="*/ 0 h 261623"/>
              <a:gd name="connsiteX0" fmla="*/ 1363840 w 2380535"/>
              <a:gd name="connsiteY0" fmla="*/ 358580 h 358586"/>
              <a:gd name="connsiteX1" fmla="*/ 0 w 2380535"/>
              <a:gd name="connsiteY1" fmla="*/ 96972 h 358586"/>
              <a:gd name="connsiteX0" fmla="*/ 1363840 w 2344129"/>
              <a:gd name="connsiteY0" fmla="*/ 387172 h 387172"/>
              <a:gd name="connsiteX1" fmla="*/ 0 w 2344129"/>
              <a:gd name="connsiteY1" fmla="*/ 125564 h 387172"/>
              <a:gd name="connsiteX0" fmla="*/ 1363840 w 2159008"/>
              <a:gd name="connsiteY0" fmla="*/ 417610 h 417610"/>
              <a:gd name="connsiteX1" fmla="*/ 0 w 2159008"/>
              <a:gd name="connsiteY1" fmla="*/ 156002 h 417610"/>
              <a:gd name="connsiteX0" fmla="*/ 1363840 w 2176597"/>
              <a:gd name="connsiteY0" fmla="*/ 423542 h 423542"/>
              <a:gd name="connsiteX1" fmla="*/ 0 w 2176597"/>
              <a:gd name="connsiteY1" fmla="*/ 161934 h 423542"/>
            </a:gdLst>
            <a:ahLst/>
            <a:cxnLst>
              <a:cxn ang="0">
                <a:pos x="connsiteX0" y="connsiteY0"/>
              </a:cxn>
              <a:cxn ang="0">
                <a:pos x="connsiteX1" y="connsiteY1"/>
              </a:cxn>
            </a:cxnLst>
            <a:rect l="l" t="t" r="r" b="b"/>
            <a:pathLst>
              <a:path w="2176597" h="423542">
                <a:moveTo>
                  <a:pt x="1363840" y="423542"/>
                </a:moveTo>
                <a:cubicBezTo>
                  <a:pt x="3590089" y="183788"/>
                  <a:pt x="601842" y="-230612"/>
                  <a:pt x="0" y="161934"/>
                </a:cubicBezTo>
              </a:path>
            </a:pathLst>
          </a:custGeom>
          <a:noFill/>
          <a:ln w="38100" cap="rnd" cmpd="sng">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3A3C5ED4-673A-F696-BB92-1985628F1D50}"/>
              </a:ext>
            </a:extLst>
          </p:cNvPr>
          <p:cNvSpPr txBox="1"/>
          <p:nvPr/>
        </p:nvSpPr>
        <p:spPr>
          <a:xfrm>
            <a:off x="4125169" y="1795322"/>
            <a:ext cx="1359668" cy="369332"/>
          </a:xfrm>
          <a:prstGeom prst="rect">
            <a:avLst/>
          </a:prstGeom>
          <a:noFill/>
        </p:spPr>
        <p:txBody>
          <a:bodyPr wrap="none" rtlCol="0">
            <a:spAutoFit/>
          </a:bodyPr>
          <a:lstStyle/>
          <a:p>
            <a:r>
              <a:rPr lang="en-US" dirty="0"/>
              <a:t>event loop</a:t>
            </a:r>
          </a:p>
        </p:txBody>
      </p:sp>
      <p:cxnSp>
        <p:nvCxnSpPr>
          <p:cNvPr id="32" name="Straight Arrow Connector 31">
            <a:extLst>
              <a:ext uri="{FF2B5EF4-FFF2-40B4-BE49-F238E27FC236}">
                <a16:creationId xmlns:a16="http://schemas.microsoft.com/office/drawing/2014/main" id="{00395C25-CE0F-032E-E716-ADB254135700}"/>
              </a:ext>
            </a:extLst>
          </p:cNvPr>
          <p:cNvCxnSpPr/>
          <p:nvPr/>
        </p:nvCxnSpPr>
        <p:spPr>
          <a:xfrm>
            <a:off x="8494385" y="3787187"/>
            <a:ext cx="0" cy="134631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306970F-F535-7784-533D-A8F9165B42CF}"/>
              </a:ext>
            </a:extLst>
          </p:cNvPr>
          <p:cNvSpPr/>
          <p:nvPr/>
        </p:nvSpPr>
        <p:spPr>
          <a:xfrm>
            <a:off x="1500696" y="5431238"/>
            <a:ext cx="2773045" cy="4264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cookies, local storage</a:t>
            </a:r>
          </a:p>
        </p:txBody>
      </p:sp>
      <p:cxnSp>
        <p:nvCxnSpPr>
          <p:cNvPr id="34" name="Straight Arrow Connector 33">
            <a:extLst>
              <a:ext uri="{FF2B5EF4-FFF2-40B4-BE49-F238E27FC236}">
                <a16:creationId xmlns:a16="http://schemas.microsoft.com/office/drawing/2014/main" id="{872698C3-1121-2D4E-AE0F-193840842740}"/>
              </a:ext>
            </a:extLst>
          </p:cNvPr>
          <p:cNvCxnSpPr/>
          <p:nvPr/>
        </p:nvCxnSpPr>
        <p:spPr>
          <a:xfrm>
            <a:off x="3567684" y="5133497"/>
            <a:ext cx="0" cy="392251"/>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5" name="Mrak 12">
            <a:extLst>
              <a:ext uri="{FF2B5EF4-FFF2-40B4-BE49-F238E27FC236}">
                <a16:creationId xmlns:a16="http://schemas.microsoft.com/office/drawing/2014/main" id="{7D48D1AD-A9EA-7785-5DE3-C8D2F83C6F68}"/>
              </a:ext>
            </a:extLst>
          </p:cNvPr>
          <p:cNvSpPr/>
          <p:nvPr/>
        </p:nvSpPr>
        <p:spPr>
          <a:xfrm>
            <a:off x="4852968" y="3948483"/>
            <a:ext cx="1678707" cy="940434"/>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Internet</a:t>
            </a:r>
            <a:endParaRPr lang="cs-CZ" dirty="0"/>
          </a:p>
        </p:txBody>
      </p:sp>
      <p:cxnSp>
        <p:nvCxnSpPr>
          <p:cNvPr id="36" name="Straight Arrow Connector 35">
            <a:extLst>
              <a:ext uri="{FF2B5EF4-FFF2-40B4-BE49-F238E27FC236}">
                <a16:creationId xmlns:a16="http://schemas.microsoft.com/office/drawing/2014/main" id="{6A352DC5-B315-6470-ABC2-B0A85C37E4E7}"/>
              </a:ext>
            </a:extLst>
          </p:cNvPr>
          <p:cNvCxnSpPr>
            <a:cxnSpLocks/>
            <a:endCxn id="18" idx="1"/>
          </p:cNvCxnSpPr>
          <p:nvPr/>
        </p:nvCxnSpPr>
        <p:spPr>
          <a:xfrm>
            <a:off x="4273741" y="3967067"/>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339269B-5D04-406A-1BF8-23FBEF74A88E}"/>
              </a:ext>
            </a:extLst>
          </p:cNvPr>
          <p:cNvCxnSpPr>
            <a:cxnSpLocks/>
            <a:stCxn id="20" idx="1"/>
          </p:cNvCxnSpPr>
          <p:nvPr/>
        </p:nvCxnSpPr>
        <p:spPr>
          <a:xfrm flipH="1">
            <a:off x="4273741" y="4934150"/>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Zaoblený obdélníkový popisek 52">
            <a:extLst>
              <a:ext uri="{FF2B5EF4-FFF2-40B4-BE49-F238E27FC236}">
                <a16:creationId xmlns:a16="http://schemas.microsoft.com/office/drawing/2014/main" id="{2E2EB9D2-4229-A883-598E-C9C3F577D7D1}"/>
              </a:ext>
            </a:extLst>
          </p:cNvPr>
          <p:cNvSpPr/>
          <p:nvPr/>
        </p:nvSpPr>
        <p:spPr>
          <a:xfrm>
            <a:off x="4720213" y="2967379"/>
            <a:ext cx="1944216" cy="687757"/>
          </a:xfrm>
          <a:prstGeom prst="wedgeRoundRectCallout">
            <a:avLst>
              <a:gd name="adj1" fmla="val 14621"/>
              <a:gd name="adj2" fmla="val 12014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Potential source of many errors</a:t>
            </a:r>
            <a:endParaRPr lang="cs-CZ" sz="1600" dirty="0"/>
          </a:p>
        </p:txBody>
      </p:sp>
      <p:sp>
        <p:nvSpPr>
          <p:cNvPr id="39" name="Zaoblený obdélníkový popisek 52">
            <a:extLst>
              <a:ext uri="{FF2B5EF4-FFF2-40B4-BE49-F238E27FC236}">
                <a16:creationId xmlns:a16="http://schemas.microsoft.com/office/drawing/2014/main" id="{C1798D11-03E5-3C44-72F9-16BD3074C6C6}"/>
              </a:ext>
            </a:extLst>
          </p:cNvPr>
          <p:cNvSpPr/>
          <p:nvPr/>
        </p:nvSpPr>
        <p:spPr>
          <a:xfrm>
            <a:off x="5860099" y="5361832"/>
            <a:ext cx="4414935" cy="478395"/>
          </a:xfrm>
          <a:prstGeom prst="wedgeRoundRectCallout">
            <a:avLst>
              <a:gd name="adj1" fmla="val 21537"/>
              <a:gd name="adj2" fmla="val -8786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Each request is separate batch process</a:t>
            </a:r>
            <a:endParaRPr lang="cs-CZ" sz="1600" dirty="0"/>
          </a:p>
        </p:txBody>
      </p:sp>
      <p:grpSp>
        <p:nvGrpSpPr>
          <p:cNvPr id="45" name="Group 44">
            <a:extLst>
              <a:ext uri="{FF2B5EF4-FFF2-40B4-BE49-F238E27FC236}">
                <a16:creationId xmlns:a16="http://schemas.microsoft.com/office/drawing/2014/main" id="{8EAFFEF3-6E5D-1968-8B21-520508761BA9}"/>
              </a:ext>
            </a:extLst>
          </p:cNvPr>
          <p:cNvGrpSpPr/>
          <p:nvPr/>
        </p:nvGrpSpPr>
        <p:grpSpPr>
          <a:xfrm>
            <a:off x="10586896" y="4666451"/>
            <a:ext cx="1220207" cy="1514987"/>
            <a:chOff x="6554266" y="3680544"/>
            <a:chExt cx="1220207" cy="1514987"/>
          </a:xfrm>
        </p:grpSpPr>
        <p:pic>
          <p:nvPicPr>
            <p:cNvPr id="46" name="Picture 8" descr="https://encrypted-tbn2.gstatic.com/images?q=tbn:ANd9GcTC9RFUue4Mj0I2TIO_KeGifgWRcGfqciCYwmrx6jiQ78y4Gh8mqw">
              <a:extLst>
                <a:ext uri="{FF2B5EF4-FFF2-40B4-BE49-F238E27FC236}">
                  <a16:creationId xmlns:a16="http://schemas.microsoft.com/office/drawing/2014/main" id="{757119F3-6963-9F82-B010-455A883F5F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4314" y="3680544"/>
              <a:ext cx="849255" cy="849255"/>
            </a:xfrm>
            <a:prstGeom prst="rect">
              <a:avLst/>
            </a:prstGeom>
            <a:noFill/>
            <a:extLst>
              <a:ext uri="{909E8E84-426E-40DD-AFC4-6F175D3DCCD1}">
                <a14:hiddenFill xmlns:a14="http://schemas.microsoft.com/office/drawing/2010/main">
                  <a:solidFill>
                    <a:srgbClr val="FFFFFF"/>
                  </a:solidFill>
                </a14:hiddenFill>
              </a:ext>
            </a:extLst>
          </p:spPr>
        </p:pic>
        <p:sp>
          <p:nvSpPr>
            <p:cNvPr id="47" name="TextovéPole 9">
              <a:extLst>
                <a:ext uri="{FF2B5EF4-FFF2-40B4-BE49-F238E27FC236}">
                  <a16:creationId xmlns:a16="http://schemas.microsoft.com/office/drawing/2014/main" id="{AD13E615-68B3-9836-1CC8-346AF4953EC6}"/>
                </a:ext>
              </a:extLst>
            </p:cNvPr>
            <p:cNvSpPr txBox="1"/>
            <p:nvPr/>
          </p:nvSpPr>
          <p:spPr>
            <a:xfrm>
              <a:off x="6554266" y="4549200"/>
              <a:ext cx="1220207" cy="646331"/>
            </a:xfrm>
            <a:prstGeom prst="rect">
              <a:avLst/>
            </a:prstGeom>
            <a:noFill/>
          </p:spPr>
          <p:txBody>
            <a:bodyPr wrap="none" rtlCol="0">
              <a:spAutoFit/>
            </a:bodyPr>
            <a:lstStyle/>
            <a:p>
              <a:pPr algn="ctr"/>
              <a:r>
                <a:rPr lang="en-US" dirty="0"/>
                <a:t>Database</a:t>
              </a:r>
              <a:br>
                <a:rPr lang="en-US" dirty="0"/>
              </a:br>
              <a:r>
                <a:rPr lang="en-US" dirty="0"/>
                <a:t>Module</a:t>
              </a:r>
              <a:endParaRPr lang="cs-CZ" dirty="0"/>
            </a:p>
          </p:txBody>
        </p:sp>
      </p:grpSp>
    </p:spTree>
    <p:extLst>
      <p:ext uri="{BB962C8B-B14F-4D97-AF65-F5344CB8AC3E}">
        <p14:creationId xmlns:p14="http://schemas.microsoft.com/office/powerpoint/2010/main" val="3615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10FF-27F3-D876-BF98-7C5693743679}"/>
              </a:ext>
            </a:extLst>
          </p:cNvPr>
          <p:cNvSpPr>
            <a:spLocks noGrp="1"/>
          </p:cNvSpPr>
          <p:nvPr>
            <p:ph type="title"/>
          </p:nvPr>
        </p:nvSpPr>
        <p:spPr/>
        <p:txBody>
          <a:bodyPr/>
          <a:lstStyle/>
          <a:p>
            <a:r>
              <a:rPr lang="en-US" dirty="0"/>
              <a:t>References</a:t>
            </a:r>
            <a:endParaRPr lang="cs-CZ" dirty="0"/>
          </a:p>
        </p:txBody>
      </p:sp>
      <p:sp>
        <p:nvSpPr>
          <p:cNvPr id="3" name="Content Placeholder 2">
            <a:extLst>
              <a:ext uri="{FF2B5EF4-FFF2-40B4-BE49-F238E27FC236}">
                <a16:creationId xmlns:a16="http://schemas.microsoft.com/office/drawing/2014/main" id="{706F1097-2916-AC2E-06A0-99DCD832FC9A}"/>
              </a:ext>
            </a:extLst>
          </p:cNvPr>
          <p:cNvSpPr>
            <a:spLocks noGrp="1"/>
          </p:cNvSpPr>
          <p:nvPr>
            <p:ph sz="half" idx="1"/>
          </p:nvPr>
        </p:nvSpPr>
        <p:spPr>
          <a:xfrm>
            <a:off x="335360" y="1260583"/>
            <a:ext cx="5699679" cy="1952393"/>
          </a:xfrm>
        </p:spPr>
        <p:txBody>
          <a:bodyPr/>
          <a:lstStyle/>
          <a:p>
            <a:pPr marL="0" indent="0">
              <a:buNone/>
            </a:pPr>
            <a:r>
              <a:rPr lang="en-US" dirty="0"/>
              <a:t>References are like Unix hard-links in FS, multiple variables attached to the same data. A reference is taken by the </a:t>
            </a:r>
            <a:r>
              <a:rPr lang="en-US" dirty="0">
                <a:solidFill>
                  <a:schemeClr val="accent1"/>
                </a:solidFill>
              </a:rPr>
              <a:t>&amp;</a:t>
            </a:r>
            <a:r>
              <a:rPr lang="en-US" dirty="0"/>
              <a:t> operator. </a:t>
            </a:r>
            <a:br>
              <a:rPr lang="en-US" dirty="0"/>
            </a:br>
            <a:br>
              <a:rPr lang="en-US" dirty="0"/>
            </a:br>
            <a:r>
              <a:rPr lang="en-US" dirty="0"/>
              <a:t>References are independent on object references.</a:t>
            </a:r>
            <a:br>
              <a:rPr lang="en-US" dirty="0"/>
            </a:br>
            <a:r>
              <a:rPr lang="en-US" dirty="0"/>
              <a:t>A reference to an object can be created.</a:t>
            </a:r>
          </a:p>
          <a:p>
            <a:endParaRPr lang="cs-CZ" dirty="0"/>
          </a:p>
        </p:txBody>
      </p:sp>
      <p:sp>
        <p:nvSpPr>
          <p:cNvPr id="13" name="Content Placeholder 12">
            <a:extLst>
              <a:ext uri="{FF2B5EF4-FFF2-40B4-BE49-F238E27FC236}">
                <a16:creationId xmlns:a16="http://schemas.microsoft.com/office/drawing/2014/main" id="{4FA7F2FA-9794-3D3C-2B0B-BDC5CA7AACDD}"/>
              </a:ext>
            </a:extLst>
          </p:cNvPr>
          <p:cNvSpPr>
            <a:spLocks noGrp="1"/>
          </p:cNvSpPr>
          <p:nvPr>
            <p:ph sz="half" idx="2"/>
          </p:nvPr>
        </p:nvSpPr>
        <p:spPr>
          <a:xfrm>
            <a:off x="6217920" y="1260583"/>
            <a:ext cx="5566712" cy="1952393"/>
          </a:xfrm>
        </p:spPr>
        <p:txBody>
          <a:bodyPr/>
          <a:lstStyle/>
          <a:p>
            <a:pPr marL="0" indent="0">
              <a:buNone/>
            </a:pPr>
            <a:r>
              <a:rPr lang="en-US" dirty="0"/>
              <a:t>It is common to employ references for function arguments. It prevent copy operation and provide ability to modify the argument.</a:t>
            </a:r>
          </a:p>
        </p:txBody>
      </p:sp>
      <p:sp>
        <p:nvSpPr>
          <p:cNvPr id="4" name="Slide Number Placeholder 3">
            <a:extLst>
              <a:ext uri="{FF2B5EF4-FFF2-40B4-BE49-F238E27FC236}">
                <a16:creationId xmlns:a16="http://schemas.microsoft.com/office/drawing/2014/main" id="{B02EE9EA-A28F-C0F0-6477-C0353BCB90FF}"/>
              </a:ext>
            </a:extLst>
          </p:cNvPr>
          <p:cNvSpPr>
            <a:spLocks noGrp="1"/>
          </p:cNvSpPr>
          <p:nvPr>
            <p:ph type="sldNum" sz="quarter" idx="12"/>
          </p:nvPr>
        </p:nvSpPr>
        <p:spPr/>
        <p:txBody>
          <a:bodyPr/>
          <a:lstStyle/>
          <a:p>
            <a:fld id="{452BA717-4DED-4A38-BDE4-30D0F0A142DB}" type="slidenum">
              <a:rPr lang="cs-CZ" smtClean="0"/>
              <a:pPr/>
              <a:t>2</a:t>
            </a:fld>
            <a:endParaRPr lang="cs-CZ"/>
          </a:p>
        </p:txBody>
      </p:sp>
      <p:sp>
        <p:nvSpPr>
          <p:cNvPr id="7" name="Rectangle 6">
            <a:extLst>
              <a:ext uri="{FF2B5EF4-FFF2-40B4-BE49-F238E27FC236}">
                <a16:creationId xmlns:a16="http://schemas.microsoft.com/office/drawing/2014/main" id="{86604E1A-99EB-6053-F8A7-68F75422F1E9}"/>
              </a:ext>
            </a:extLst>
          </p:cNvPr>
          <p:cNvSpPr/>
          <p:nvPr/>
        </p:nvSpPr>
        <p:spPr>
          <a:xfrm>
            <a:off x="479168" y="3537012"/>
            <a:ext cx="4841196" cy="126014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tx1"/>
                </a:solidFill>
                <a:latin typeface="Courier New" panose="02070309020205020404" pitchFamily="49" charset="0"/>
                <a:cs typeface="Courier New" panose="02070309020205020404" pitchFamily="49" charset="0"/>
              </a:rPr>
              <a:t>$a = 1;</a:t>
            </a:r>
          </a:p>
          <a:p>
            <a:r>
              <a:rPr lang="en-US" b="1" dirty="0">
                <a:solidFill>
                  <a:schemeClr val="tx1"/>
                </a:solidFill>
                <a:latin typeface="Courier New" panose="02070309020205020404" pitchFamily="49" charset="0"/>
                <a:cs typeface="Courier New" panose="02070309020205020404" pitchFamily="49" charset="0"/>
              </a:rPr>
              <a:t>$b = </a:t>
            </a:r>
            <a:r>
              <a:rPr lang="en-US" b="1" dirty="0">
                <a:solidFill>
                  <a:schemeClr val="accent1"/>
                </a:solidFill>
                <a:latin typeface="Courier New" panose="02070309020205020404" pitchFamily="49" charset="0"/>
                <a:cs typeface="Courier New" panose="02070309020205020404" pitchFamily="49" charset="0"/>
              </a:rPr>
              <a:t>&amp;</a:t>
            </a:r>
            <a:r>
              <a:rPr lang="en-US" b="1" dirty="0">
                <a:solidFill>
                  <a:schemeClr val="tx1"/>
                </a:solidFill>
                <a:latin typeface="Courier New" panose="02070309020205020404" pitchFamily="49" charset="0"/>
                <a:cs typeface="Courier New" panose="02070309020205020404" pitchFamily="49" charset="0"/>
              </a:rPr>
              <a:t>$a;</a:t>
            </a:r>
          </a:p>
          <a:p>
            <a:r>
              <a:rPr lang="en-US" b="1" dirty="0">
                <a:solidFill>
                  <a:schemeClr val="tx1"/>
                </a:solidFill>
                <a:latin typeface="Courier New" panose="02070309020205020404" pitchFamily="49" charset="0"/>
                <a:cs typeface="Courier New" panose="02070309020205020404" pitchFamily="49" charset="0"/>
              </a:rPr>
              <a:t>$b++;</a:t>
            </a:r>
          </a:p>
          <a:p>
            <a:r>
              <a:rPr lang="en-US" b="1" dirty="0">
                <a:solidFill>
                  <a:schemeClr val="tx1"/>
                </a:solidFill>
                <a:latin typeface="Courier New" panose="02070309020205020404" pitchFamily="49" charset="0"/>
                <a:cs typeface="Courier New" panose="02070309020205020404" pitchFamily="49" charset="0"/>
              </a:rPr>
              <a:t>echo $a;  </a:t>
            </a:r>
            <a:r>
              <a:rPr lang="en-US" b="1" dirty="0">
                <a:solidFill>
                  <a:schemeClr val="accent6"/>
                </a:solidFill>
                <a:latin typeface="Courier New" panose="02070309020205020404" pitchFamily="49" charset="0"/>
                <a:cs typeface="Courier New" panose="02070309020205020404" pitchFamily="49" charset="0"/>
              </a:rPr>
              <a:t>// prints 2</a:t>
            </a:r>
            <a:endParaRPr lang="en-US" b="1" dirty="0">
              <a:solidFill>
                <a:schemeClr val="tx1"/>
              </a:solidFill>
              <a:latin typeface="Courier New" panose="02070309020205020404" pitchFamily="49" charset="0"/>
              <a:cs typeface="Courier New" panose="02070309020205020404" pitchFamily="49" charset="0"/>
            </a:endParaRPr>
          </a:p>
        </p:txBody>
      </p:sp>
      <p:sp>
        <p:nvSpPr>
          <p:cNvPr id="6" name="Zaoblený obdélník 7">
            <a:extLst>
              <a:ext uri="{FF2B5EF4-FFF2-40B4-BE49-F238E27FC236}">
                <a16:creationId xmlns:a16="http://schemas.microsoft.com/office/drawing/2014/main" id="{D439FCCB-BCEF-7A27-C42F-9F7B0468E6EF}"/>
              </a:ext>
            </a:extLst>
          </p:cNvPr>
          <p:cNvSpPr/>
          <p:nvPr/>
        </p:nvSpPr>
        <p:spPr>
          <a:xfrm>
            <a:off x="1055440" y="5127393"/>
            <a:ext cx="914400" cy="3560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latin typeface="Courier New" pitchFamily="49" charset="0"/>
                <a:cs typeface="Courier New" pitchFamily="49" charset="0"/>
              </a:rPr>
              <a:t>$a</a:t>
            </a:r>
            <a:endParaRPr lang="cs-CZ" sz="2000" b="1" dirty="0">
              <a:latin typeface="Courier New" pitchFamily="49" charset="0"/>
              <a:cs typeface="Courier New" pitchFamily="49" charset="0"/>
            </a:endParaRPr>
          </a:p>
        </p:txBody>
      </p:sp>
      <p:cxnSp>
        <p:nvCxnSpPr>
          <p:cNvPr id="8" name="Přímá spojnice 10">
            <a:extLst>
              <a:ext uri="{FF2B5EF4-FFF2-40B4-BE49-F238E27FC236}">
                <a16:creationId xmlns:a16="http://schemas.microsoft.com/office/drawing/2014/main" id="{46977831-19EA-0789-5BF7-F78429719340}"/>
              </a:ext>
            </a:extLst>
          </p:cNvPr>
          <p:cNvCxnSpPr>
            <a:cxnSpLocks/>
            <a:stCxn id="6" idx="3"/>
          </p:cNvCxnSpPr>
          <p:nvPr/>
        </p:nvCxnSpPr>
        <p:spPr>
          <a:xfrm>
            <a:off x="1969840" y="5305442"/>
            <a:ext cx="753006" cy="401958"/>
          </a:xfrm>
          <a:prstGeom prst="line">
            <a:avLst/>
          </a:prstGeom>
          <a:ln/>
        </p:spPr>
        <p:style>
          <a:lnRef idx="2">
            <a:schemeClr val="dk1"/>
          </a:lnRef>
          <a:fillRef idx="1">
            <a:schemeClr val="lt1"/>
          </a:fillRef>
          <a:effectRef idx="0">
            <a:schemeClr val="dk1"/>
          </a:effectRef>
          <a:fontRef idx="minor">
            <a:schemeClr val="dk1"/>
          </a:fontRef>
        </p:style>
      </p:cxnSp>
      <p:cxnSp>
        <p:nvCxnSpPr>
          <p:cNvPr id="9" name="Přímá spojnice 12">
            <a:extLst>
              <a:ext uri="{FF2B5EF4-FFF2-40B4-BE49-F238E27FC236}">
                <a16:creationId xmlns:a16="http://schemas.microsoft.com/office/drawing/2014/main" id="{BDC010B5-6736-B227-6D45-B5C6C344B292}"/>
              </a:ext>
            </a:extLst>
          </p:cNvPr>
          <p:cNvCxnSpPr>
            <a:cxnSpLocks/>
            <a:stCxn id="10" idx="3"/>
          </p:cNvCxnSpPr>
          <p:nvPr/>
        </p:nvCxnSpPr>
        <p:spPr>
          <a:xfrm flipV="1">
            <a:off x="1969840" y="5707400"/>
            <a:ext cx="753006" cy="390130"/>
          </a:xfrm>
          <a:prstGeom prst="line">
            <a:avLst/>
          </a:prstGeom>
          <a:ln/>
        </p:spPr>
        <p:style>
          <a:lnRef idx="2">
            <a:schemeClr val="dk1"/>
          </a:lnRef>
          <a:fillRef idx="1">
            <a:schemeClr val="lt1"/>
          </a:fillRef>
          <a:effectRef idx="0">
            <a:schemeClr val="dk1"/>
          </a:effectRef>
          <a:fontRef idx="minor">
            <a:schemeClr val="dk1"/>
          </a:fontRef>
        </p:style>
      </p:cxnSp>
      <p:sp>
        <p:nvSpPr>
          <p:cNvPr id="10" name="Zaoblený obdélník 8">
            <a:extLst>
              <a:ext uri="{FF2B5EF4-FFF2-40B4-BE49-F238E27FC236}">
                <a16:creationId xmlns:a16="http://schemas.microsoft.com/office/drawing/2014/main" id="{69488102-5662-E6DB-ACBB-4430C52E6146}"/>
              </a:ext>
            </a:extLst>
          </p:cNvPr>
          <p:cNvSpPr/>
          <p:nvPr/>
        </p:nvSpPr>
        <p:spPr>
          <a:xfrm>
            <a:off x="1055440" y="5919481"/>
            <a:ext cx="914400" cy="3560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latin typeface="Courier New" pitchFamily="49" charset="0"/>
                <a:cs typeface="Courier New" pitchFamily="49" charset="0"/>
              </a:rPr>
              <a:t>$b</a:t>
            </a:r>
            <a:endParaRPr lang="cs-CZ" sz="2000" b="1" dirty="0">
              <a:latin typeface="Courier New" pitchFamily="49" charset="0"/>
              <a:cs typeface="Courier New" pitchFamily="49" charset="0"/>
            </a:endParaRPr>
          </a:p>
        </p:txBody>
      </p:sp>
      <p:sp>
        <p:nvSpPr>
          <p:cNvPr id="12" name="Obdélník 15">
            <a:extLst>
              <a:ext uri="{FF2B5EF4-FFF2-40B4-BE49-F238E27FC236}">
                <a16:creationId xmlns:a16="http://schemas.microsoft.com/office/drawing/2014/main" id="{A03944D8-37BB-6A88-F689-2A6D419BDA37}"/>
              </a:ext>
            </a:extLst>
          </p:cNvPr>
          <p:cNvSpPr/>
          <p:nvPr/>
        </p:nvSpPr>
        <p:spPr>
          <a:xfrm>
            <a:off x="2737146" y="5517232"/>
            <a:ext cx="1800200" cy="3560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latin typeface="Courier New" pitchFamily="49" charset="0"/>
                <a:cs typeface="Courier New" pitchFamily="49" charset="0"/>
              </a:rPr>
              <a:t>int (...)</a:t>
            </a:r>
            <a:endParaRPr lang="cs-CZ" sz="2000" b="1" dirty="0">
              <a:latin typeface="Courier New" pitchFamily="49" charset="0"/>
              <a:cs typeface="Courier New" pitchFamily="49" charset="0"/>
            </a:endParaRPr>
          </a:p>
        </p:txBody>
      </p:sp>
      <p:sp>
        <p:nvSpPr>
          <p:cNvPr id="16" name="Rectangle 15">
            <a:extLst>
              <a:ext uri="{FF2B5EF4-FFF2-40B4-BE49-F238E27FC236}">
                <a16:creationId xmlns:a16="http://schemas.microsoft.com/office/drawing/2014/main" id="{CAE24D86-D7FE-E0E5-D108-9520FC4B0C85}"/>
              </a:ext>
            </a:extLst>
          </p:cNvPr>
          <p:cNvSpPr/>
          <p:nvPr/>
        </p:nvSpPr>
        <p:spPr>
          <a:xfrm>
            <a:off x="6580678" y="3537012"/>
            <a:ext cx="4841196" cy="126014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6"/>
                </a:solidFill>
                <a:latin typeface="Courier New" panose="02070309020205020404" pitchFamily="49" charset="0"/>
                <a:cs typeface="Courier New" panose="02070309020205020404" pitchFamily="49" charset="0"/>
              </a:rPr>
              <a:t>// Change given argument</a:t>
            </a:r>
          </a:p>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increase(&amp;$x) {</a:t>
            </a:r>
          </a:p>
          <a:p>
            <a:r>
              <a:rPr lang="en-US" b="1" dirty="0">
                <a:solidFill>
                  <a:schemeClr val="tx1"/>
                </a:solidFill>
                <a:latin typeface="Courier New" panose="02070309020205020404" pitchFamily="49" charset="0"/>
                <a:cs typeface="Courier New" panose="02070309020205020404" pitchFamily="49" charset="0"/>
              </a:rPr>
              <a:t>    $x++;</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5779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D1271-B87C-40A6-2897-B06A213C1374}"/>
              </a:ext>
            </a:extLst>
          </p:cNvPr>
          <p:cNvSpPr>
            <a:spLocks noGrp="1"/>
          </p:cNvSpPr>
          <p:nvPr>
            <p:ph type="title"/>
          </p:nvPr>
        </p:nvSpPr>
        <p:spPr/>
        <p:txBody>
          <a:bodyPr/>
          <a:lstStyle/>
          <a:p>
            <a:r>
              <a:rPr lang="en-US" dirty="0"/>
              <a:t>Single Page Web Applications</a:t>
            </a:r>
            <a:endParaRPr lang="cs-CZ" dirty="0"/>
          </a:p>
        </p:txBody>
      </p:sp>
      <p:sp>
        <p:nvSpPr>
          <p:cNvPr id="3" name="Content Placeholder 2">
            <a:extLst>
              <a:ext uri="{FF2B5EF4-FFF2-40B4-BE49-F238E27FC236}">
                <a16:creationId xmlns:a16="http://schemas.microsoft.com/office/drawing/2014/main" id="{C98FA9DD-E886-D1E4-C737-21384B8FB0CC}"/>
              </a:ext>
            </a:extLst>
          </p:cNvPr>
          <p:cNvSpPr>
            <a:spLocks noGrp="1"/>
          </p:cNvSpPr>
          <p:nvPr>
            <p:ph idx="1"/>
          </p:nvPr>
        </p:nvSpPr>
        <p:spPr>
          <a:xfrm>
            <a:off x="335360" y="1268760"/>
            <a:ext cx="11449272" cy="432048"/>
          </a:xfrm>
        </p:spPr>
        <p:txBody>
          <a:bodyPr/>
          <a:lstStyle/>
          <a:p>
            <a:pPr marL="0" indent="0">
              <a:buNone/>
            </a:pPr>
            <a:r>
              <a:rPr lang="en-US" dirty="0"/>
              <a:t>Single Page Web Applications.</a:t>
            </a:r>
            <a:endParaRPr lang="cs-CZ" dirty="0"/>
          </a:p>
        </p:txBody>
      </p:sp>
      <p:sp>
        <p:nvSpPr>
          <p:cNvPr id="4" name="Slide Number Placeholder 3">
            <a:extLst>
              <a:ext uri="{FF2B5EF4-FFF2-40B4-BE49-F238E27FC236}">
                <a16:creationId xmlns:a16="http://schemas.microsoft.com/office/drawing/2014/main" id="{2F197D0A-49C3-EF3F-B6CF-E0A584E09C0D}"/>
              </a:ext>
            </a:extLst>
          </p:cNvPr>
          <p:cNvSpPr>
            <a:spLocks noGrp="1"/>
          </p:cNvSpPr>
          <p:nvPr>
            <p:ph type="sldNum" sz="quarter" idx="12"/>
          </p:nvPr>
        </p:nvSpPr>
        <p:spPr/>
        <p:txBody>
          <a:bodyPr/>
          <a:lstStyle/>
          <a:p>
            <a:fld id="{452BA717-4DED-4A38-BDE4-30D0F0A142DB}" type="slidenum">
              <a:rPr lang="cs-CZ" smtClean="0"/>
              <a:pPr/>
              <a:t>20</a:t>
            </a:fld>
            <a:endParaRPr lang="cs-CZ"/>
          </a:p>
        </p:txBody>
      </p:sp>
      <p:sp>
        <p:nvSpPr>
          <p:cNvPr id="5" name="Zaoblený obdélníkový popisek 52">
            <a:extLst>
              <a:ext uri="{FF2B5EF4-FFF2-40B4-BE49-F238E27FC236}">
                <a16:creationId xmlns:a16="http://schemas.microsoft.com/office/drawing/2014/main" id="{85E596DC-D029-FD01-69DD-650717BB330E}"/>
              </a:ext>
            </a:extLst>
          </p:cNvPr>
          <p:cNvSpPr/>
          <p:nvPr/>
        </p:nvSpPr>
        <p:spPr>
          <a:xfrm>
            <a:off x="4558392" y="5334803"/>
            <a:ext cx="2363119" cy="687757"/>
          </a:xfrm>
          <a:prstGeom prst="wedgeRoundRectCallout">
            <a:avLst>
              <a:gd name="adj1" fmla="val 15787"/>
              <a:gd name="adj2" fmla="val -10698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Data requested by client (e.g. in JSON)</a:t>
            </a:r>
            <a:endParaRPr lang="cs-CZ" sz="1600" dirty="0"/>
          </a:p>
        </p:txBody>
      </p:sp>
      <p:sp>
        <p:nvSpPr>
          <p:cNvPr id="6" name="Zaoblený obdélníkový popisek 52">
            <a:extLst>
              <a:ext uri="{FF2B5EF4-FFF2-40B4-BE49-F238E27FC236}">
                <a16:creationId xmlns:a16="http://schemas.microsoft.com/office/drawing/2014/main" id="{E1777225-E846-6113-D4CC-2BB5631B8303}"/>
              </a:ext>
            </a:extLst>
          </p:cNvPr>
          <p:cNvSpPr/>
          <p:nvPr/>
        </p:nvSpPr>
        <p:spPr>
          <a:xfrm>
            <a:off x="4619095" y="2987180"/>
            <a:ext cx="2179648" cy="687757"/>
          </a:xfrm>
          <a:prstGeom prst="wedgeRoundRectCallout">
            <a:avLst>
              <a:gd name="adj1" fmla="val 10980"/>
              <a:gd name="adj2" fmla="val 855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Fetching/updating data</a:t>
            </a:r>
            <a:endParaRPr lang="cs-CZ" sz="1600" dirty="0"/>
          </a:p>
        </p:txBody>
      </p:sp>
      <p:sp>
        <p:nvSpPr>
          <p:cNvPr id="7" name="Zaoblený obdélníkový popisek 52">
            <a:extLst>
              <a:ext uri="{FF2B5EF4-FFF2-40B4-BE49-F238E27FC236}">
                <a16:creationId xmlns:a16="http://schemas.microsoft.com/office/drawing/2014/main" id="{71121329-DD8B-34AD-2390-DDC2D99D2F6B}"/>
              </a:ext>
            </a:extLst>
          </p:cNvPr>
          <p:cNvSpPr/>
          <p:nvPr/>
        </p:nvSpPr>
        <p:spPr>
          <a:xfrm>
            <a:off x="4202809" y="2114267"/>
            <a:ext cx="2602804" cy="687757"/>
          </a:xfrm>
          <a:prstGeom prst="wedgeRoundRectCallout">
            <a:avLst>
              <a:gd name="adj1" fmla="val -74023"/>
              <a:gd name="adj2" fmla="val 370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JS implementing most of business logic</a:t>
            </a:r>
            <a:endParaRPr lang="cs-CZ" sz="1600" dirty="0"/>
          </a:p>
        </p:txBody>
      </p:sp>
      <p:sp>
        <p:nvSpPr>
          <p:cNvPr id="8" name="Mrak 12">
            <a:extLst>
              <a:ext uri="{FF2B5EF4-FFF2-40B4-BE49-F238E27FC236}">
                <a16:creationId xmlns:a16="http://schemas.microsoft.com/office/drawing/2014/main" id="{E311A8A8-0BC2-3C5D-4C9F-CF474AABE6E5}"/>
              </a:ext>
            </a:extLst>
          </p:cNvPr>
          <p:cNvSpPr/>
          <p:nvPr/>
        </p:nvSpPr>
        <p:spPr>
          <a:xfrm>
            <a:off x="4855561" y="3948483"/>
            <a:ext cx="1678707" cy="940434"/>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Internet</a:t>
            </a:r>
            <a:endParaRPr lang="cs-CZ" dirty="0"/>
          </a:p>
        </p:txBody>
      </p:sp>
      <p:grpSp>
        <p:nvGrpSpPr>
          <p:cNvPr id="9" name="Skupina 7">
            <a:extLst>
              <a:ext uri="{FF2B5EF4-FFF2-40B4-BE49-F238E27FC236}">
                <a16:creationId xmlns:a16="http://schemas.microsoft.com/office/drawing/2014/main" id="{B100672B-9073-D4CD-1503-5EE6FA146607}"/>
              </a:ext>
            </a:extLst>
          </p:cNvPr>
          <p:cNvGrpSpPr/>
          <p:nvPr/>
        </p:nvGrpSpPr>
        <p:grpSpPr>
          <a:xfrm>
            <a:off x="9194937" y="1556792"/>
            <a:ext cx="1800225" cy="1744557"/>
            <a:chOff x="6372199" y="3093244"/>
            <a:chExt cx="1800225" cy="1744557"/>
          </a:xfrm>
        </p:grpSpPr>
        <p:pic>
          <p:nvPicPr>
            <p:cNvPr id="10" name="Picture 5" descr="Medion Home Server">
              <a:extLst>
                <a:ext uri="{FF2B5EF4-FFF2-40B4-BE49-F238E27FC236}">
                  <a16:creationId xmlns:a16="http://schemas.microsoft.com/office/drawing/2014/main" id="{D23BB092-21ED-85BA-C102-337A2560D3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093244"/>
              <a:ext cx="1800225" cy="1349375"/>
            </a:xfrm>
            <a:prstGeom prst="rect">
              <a:avLst/>
            </a:prstGeom>
            <a:noFill/>
            <a:extLst>
              <a:ext uri="{909E8E84-426E-40DD-AFC4-6F175D3DCCD1}">
                <a14:hiddenFill xmlns:a14="http://schemas.microsoft.com/office/drawing/2010/main">
                  <a:solidFill>
                    <a:schemeClr val="bg1"/>
                  </a:solidFill>
                </a14:hiddenFill>
              </a:ext>
            </a:extLst>
          </p:spPr>
        </p:pic>
        <p:sp>
          <p:nvSpPr>
            <p:cNvPr id="11" name="TextovéPole 9">
              <a:extLst>
                <a:ext uri="{FF2B5EF4-FFF2-40B4-BE49-F238E27FC236}">
                  <a16:creationId xmlns:a16="http://schemas.microsoft.com/office/drawing/2014/main" id="{2C5A3841-C408-A507-64E8-9A5B9C8E16AF}"/>
                </a:ext>
              </a:extLst>
            </p:cNvPr>
            <p:cNvSpPr txBox="1"/>
            <p:nvPr/>
          </p:nvSpPr>
          <p:spPr>
            <a:xfrm>
              <a:off x="6562021" y="4468469"/>
              <a:ext cx="1420582" cy="369332"/>
            </a:xfrm>
            <a:prstGeom prst="rect">
              <a:avLst/>
            </a:prstGeom>
            <a:noFill/>
          </p:spPr>
          <p:txBody>
            <a:bodyPr wrap="none" rtlCol="0">
              <a:spAutoFit/>
            </a:bodyPr>
            <a:lstStyle/>
            <a:p>
              <a:r>
                <a:rPr lang="en-US" dirty="0"/>
                <a:t>Web Server</a:t>
              </a:r>
              <a:endParaRPr lang="cs-CZ" dirty="0"/>
            </a:p>
          </p:txBody>
        </p:sp>
      </p:grpSp>
      <p:grpSp>
        <p:nvGrpSpPr>
          <p:cNvPr id="12" name="Group 11">
            <a:extLst>
              <a:ext uri="{FF2B5EF4-FFF2-40B4-BE49-F238E27FC236}">
                <a16:creationId xmlns:a16="http://schemas.microsoft.com/office/drawing/2014/main" id="{DBA5D88C-7672-3DF9-2604-E60430D1076E}"/>
              </a:ext>
            </a:extLst>
          </p:cNvPr>
          <p:cNvGrpSpPr/>
          <p:nvPr/>
        </p:nvGrpSpPr>
        <p:grpSpPr>
          <a:xfrm>
            <a:off x="7140630" y="1996453"/>
            <a:ext cx="1417376" cy="1626374"/>
            <a:chOff x="8961922" y="2298295"/>
            <a:chExt cx="1417376" cy="1626374"/>
          </a:xfrm>
        </p:grpSpPr>
        <p:pic>
          <p:nvPicPr>
            <p:cNvPr id="13" name="Picture 12">
              <a:extLst>
                <a:ext uri="{FF2B5EF4-FFF2-40B4-BE49-F238E27FC236}">
                  <a16:creationId xmlns:a16="http://schemas.microsoft.com/office/drawing/2014/main" id="{60B9FF14-11B5-B664-15FB-3C0F496F71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5316" y="2298295"/>
              <a:ext cx="1312954" cy="822814"/>
            </a:xfrm>
            <a:prstGeom prst="rect">
              <a:avLst/>
            </a:prstGeom>
          </p:spPr>
        </p:pic>
        <p:sp>
          <p:nvSpPr>
            <p:cNvPr id="14" name="TextovéPole 9">
              <a:extLst>
                <a:ext uri="{FF2B5EF4-FFF2-40B4-BE49-F238E27FC236}">
                  <a16:creationId xmlns:a16="http://schemas.microsoft.com/office/drawing/2014/main" id="{8C5B243B-8224-12A5-17C5-17E8E917A1A6}"/>
                </a:ext>
              </a:extLst>
            </p:cNvPr>
            <p:cNvSpPr txBox="1"/>
            <p:nvPr/>
          </p:nvSpPr>
          <p:spPr>
            <a:xfrm>
              <a:off x="8961922" y="3278338"/>
              <a:ext cx="1417376" cy="646331"/>
            </a:xfrm>
            <a:prstGeom prst="rect">
              <a:avLst/>
            </a:prstGeom>
            <a:noFill/>
          </p:spPr>
          <p:txBody>
            <a:bodyPr wrap="none" rtlCol="0">
              <a:spAutoFit/>
            </a:bodyPr>
            <a:lstStyle/>
            <a:p>
              <a:r>
                <a:rPr lang="en-US" dirty="0"/>
                <a:t>Server App</a:t>
              </a:r>
              <a:br>
                <a:rPr lang="en-US" dirty="0"/>
              </a:br>
              <a:r>
                <a:rPr lang="en-US" dirty="0"/>
                <a:t>(REST API)</a:t>
              </a:r>
              <a:endParaRPr lang="cs-CZ" dirty="0"/>
            </a:p>
          </p:txBody>
        </p:sp>
      </p:grpSp>
      <p:sp>
        <p:nvSpPr>
          <p:cNvPr id="15" name="Rectangle 14">
            <a:extLst>
              <a:ext uri="{FF2B5EF4-FFF2-40B4-BE49-F238E27FC236}">
                <a16:creationId xmlns:a16="http://schemas.microsoft.com/office/drawing/2014/main" id="{90AAA328-29A7-5F64-A5BE-4CABEE6F1E69}"/>
              </a:ext>
            </a:extLst>
          </p:cNvPr>
          <p:cNvSpPr/>
          <p:nvPr/>
        </p:nvSpPr>
        <p:spPr>
          <a:xfrm>
            <a:off x="8216675" y="3669449"/>
            <a:ext cx="1412114"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main</a:t>
            </a:r>
            <a:br>
              <a:rPr lang="en-US" dirty="0"/>
            </a:br>
            <a:r>
              <a:rPr lang="en-US" dirty="0"/>
              <a:t>   memory</a:t>
            </a:r>
          </a:p>
        </p:txBody>
      </p:sp>
      <p:sp>
        <p:nvSpPr>
          <p:cNvPr id="16" name="Rounded Rectangle 21">
            <a:extLst>
              <a:ext uri="{FF2B5EF4-FFF2-40B4-BE49-F238E27FC236}">
                <a16:creationId xmlns:a16="http://schemas.microsoft.com/office/drawing/2014/main" id="{BFBCC4F3-8B78-0434-FDD9-BE0C2FEBC1F9}"/>
              </a:ext>
            </a:extLst>
          </p:cNvPr>
          <p:cNvSpPr/>
          <p:nvPr/>
        </p:nvSpPr>
        <p:spPr>
          <a:xfrm>
            <a:off x="6855744" y="3747836"/>
            <a:ext cx="1550572"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17" name="Rounded Rectangle 22">
            <a:extLst>
              <a:ext uri="{FF2B5EF4-FFF2-40B4-BE49-F238E27FC236}">
                <a16:creationId xmlns:a16="http://schemas.microsoft.com/office/drawing/2014/main" id="{D5495410-2BED-E5B8-49F0-7836F4341986}"/>
              </a:ext>
            </a:extLst>
          </p:cNvPr>
          <p:cNvSpPr/>
          <p:nvPr/>
        </p:nvSpPr>
        <p:spPr>
          <a:xfrm>
            <a:off x="6855744" y="4240351"/>
            <a:ext cx="1550572"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18" name="Rounded Rectangle 23">
            <a:extLst>
              <a:ext uri="{FF2B5EF4-FFF2-40B4-BE49-F238E27FC236}">
                <a16:creationId xmlns:a16="http://schemas.microsoft.com/office/drawing/2014/main" id="{A1BD39FA-A258-EE00-A2DA-B76CED0C6C13}"/>
              </a:ext>
            </a:extLst>
          </p:cNvPr>
          <p:cNvSpPr/>
          <p:nvPr/>
        </p:nvSpPr>
        <p:spPr>
          <a:xfrm>
            <a:off x="6855744" y="4714919"/>
            <a:ext cx="1550572"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sp>
        <p:nvSpPr>
          <p:cNvPr id="19" name="Flowchart: Document 18">
            <a:extLst>
              <a:ext uri="{FF2B5EF4-FFF2-40B4-BE49-F238E27FC236}">
                <a16:creationId xmlns:a16="http://schemas.microsoft.com/office/drawing/2014/main" id="{F0E5C9E4-4358-1D03-5FD3-AEF821FB1031}"/>
              </a:ext>
            </a:extLst>
          </p:cNvPr>
          <p:cNvSpPr/>
          <p:nvPr/>
        </p:nvSpPr>
        <p:spPr>
          <a:xfrm>
            <a:off x="10754954" y="3453148"/>
            <a:ext cx="864096" cy="1080120"/>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file</a:t>
            </a:r>
          </a:p>
        </p:txBody>
      </p:sp>
      <p:cxnSp>
        <p:nvCxnSpPr>
          <p:cNvPr id="20" name="Straight Arrow Connector 19">
            <a:extLst>
              <a:ext uri="{FF2B5EF4-FFF2-40B4-BE49-F238E27FC236}">
                <a16:creationId xmlns:a16="http://schemas.microsoft.com/office/drawing/2014/main" id="{772C44C1-198B-0633-C833-0D75C58D8159}"/>
              </a:ext>
            </a:extLst>
          </p:cNvPr>
          <p:cNvCxnSpPr>
            <a:endCxn id="19" idx="1"/>
          </p:cNvCxnSpPr>
          <p:nvPr/>
        </p:nvCxnSpPr>
        <p:spPr>
          <a:xfrm>
            <a:off x="9622453" y="3993208"/>
            <a:ext cx="1132501" cy="0"/>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D6857C1-09EB-44A5-B96D-C21C00308ACC}"/>
              </a:ext>
            </a:extLst>
          </p:cNvPr>
          <p:cNvCxnSpPr/>
          <p:nvPr/>
        </p:nvCxnSpPr>
        <p:spPr>
          <a:xfrm>
            <a:off x="9622453" y="4708870"/>
            <a:ext cx="1154493" cy="424628"/>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2" name="Zaoblený obdélníkový popisek 52">
            <a:extLst>
              <a:ext uri="{FF2B5EF4-FFF2-40B4-BE49-F238E27FC236}">
                <a16:creationId xmlns:a16="http://schemas.microsoft.com/office/drawing/2014/main" id="{B3CB86BB-0DAE-E465-7C05-851EB67D3E0F}"/>
              </a:ext>
            </a:extLst>
          </p:cNvPr>
          <p:cNvSpPr/>
          <p:nvPr/>
        </p:nvSpPr>
        <p:spPr>
          <a:xfrm>
            <a:off x="7680632" y="5390254"/>
            <a:ext cx="2193685" cy="687757"/>
          </a:xfrm>
          <a:prstGeom prst="wedgeRoundRectCallout">
            <a:avLst>
              <a:gd name="adj1" fmla="val 17159"/>
              <a:gd name="adj2" fmla="val -9590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Slightly smarter database interface</a:t>
            </a:r>
            <a:endParaRPr lang="cs-CZ" sz="1600" dirty="0"/>
          </a:p>
        </p:txBody>
      </p:sp>
      <p:sp>
        <p:nvSpPr>
          <p:cNvPr id="23" name="Rectangle 22">
            <a:extLst>
              <a:ext uri="{FF2B5EF4-FFF2-40B4-BE49-F238E27FC236}">
                <a16:creationId xmlns:a16="http://schemas.microsoft.com/office/drawing/2014/main" id="{759E2C73-4D72-CA7F-660D-AFDDFE7E96DA}"/>
              </a:ext>
            </a:extLst>
          </p:cNvPr>
          <p:cNvSpPr/>
          <p:nvPr/>
        </p:nvSpPr>
        <p:spPr>
          <a:xfrm>
            <a:off x="2082865" y="3669449"/>
            <a:ext cx="2193469" cy="1580266"/>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en-US" dirty="0"/>
          </a:p>
          <a:p>
            <a:pPr algn="ctr"/>
            <a:r>
              <a:rPr lang="en-US" dirty="0"/>
              <a:t>main</a:t>
            </a:r>
            <a:br>
              <a:rPr lang="en-US" dirty="0"/>
            </a:br>
            <a:r>
              <a:rPr lang="en-US" dirty="0"/>
              <a:t>      memory</a:t>
            </a:r>
            <a:br>
              <a:rPr lang="en-US" dirty="0"/>
            </a:br>
            <a:r>
              <a:rPr lang="en-US" dirty="0"/>
              <a:t>     (HTML, DOM)</a:t>
            </a:r>
            <a:br>
              <a:rPr lang="en-US" dirty="0"/>
            </a:br>
            <a:endParaRPr lang="en-US" dirty="0"/>
          </a:p>
        </p:txBody>
      </p:sp>
      <p:sp>
        <p:nvSpPr>
          <p:cNvPr id="24" name="Rectangle 23">
            <a:extLst>
              <a:ext uri="{FF2B5EF4-FFF2-40B4-BE49-F238E27FC236}">
                <a16:creationId xmlns:a16="http://schemas.microsoft.com/office/drawing/2014/main" id="{617F419C-A39F-120E-1D80-4A1C7AF4DDFC}"/>
              </a:ext>
            </a:extLst>
          </p:cNvPr>
          <p:cNvSpPr/>
          <p:nvPr/>
        </p:nvSpPr>
        <p:spPr>
          <a:xfrm>
            <a:off x="1503289" y="5431238"/>
            <a:ext cx="2773045" cy="4264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cookies, local storage</a:t>
            </a:r>
          </a:p>
        </p:txBody>
      </p:sp>
      <p:cxnSp>
        <p:nvCxnSpPr>
          <p:cNvPr id="25" name="Straight Arrow Connector 24">
            <a:extLst>
              <a:ext uri="{FF2B5EF4-FFF2-40B4-BE49-F238E27FC236}">
                <a16:creationId xmlns:a16="http://schemas.microsoft.com/office/drawing/2014/main" id="{46386852-F5D1-05E1-2F76-BCA7DFF3E943}"/>
              </a:ext>
            </a:extLst>
          </p:cNvPr>
          <p:cNvCxnSpPr/>
          <p:nvPr/>
        </p:nvCxnSpPr>
        <p:spPr>
          <a:xfrm>
            <a:off x="3570277" y="5133497"/>
            <a:ext cx="0" cy="392251"/>
          </a:xfrm>
          <a:prstGeom prst="straightConnector1">
            <a:avLst/>
          </a:prstGeom>
          <a:ln w="38100" cap="rnd">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59D6BA5-A6CF-B615-6B7B-9328067266DE}"/>
              </a:ext>
            </a:extLst>
          </p:cNvPr>
          <p:cNvCxnSpPr>
            <a:cxnSpLocks/>
          </p:cNvCxnSpPr>
          <p:nvPr/>
        </p:nvCxnSpPr>
        <p:spPr>
          <a:xfrm>
            <a:off x="4276334" y="3967067"/>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C6B26B4-46E2-D9C4-8B4E-B476E3407DA1}"/>
              </a:ext>
            </a:extLst>
          </p:cNvPr>
          <p:cNvCxnSpPr>
            <a:cxnSpLocks/>
          </p:cNvCxnSpPr>
          <p:nvPr/>
        </p:nvCxnSpPr>
        <p:spPr>
          <a:xfrm flipH="1">
            <a:off x="4276334" y="4934150"/>
            <a:ext cx="2579410" cy="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Rounded Rectangle 46">
            <a:extLst>
              <a:ext uri="{FF2B5EF4-FFF2-40B4-BE49-F238E27FC236}">
                <a16:creationId xmlns:a16="http://schemas.microsoft.com/office/drawing/2014/main" id="{A0DCD9B1-1CAE-51D7-0C54-435CEAE13513}"/>
              </a:ext>
            </a:extLst>
          </p:cNvPr>
          <p:cNvSpPr/>
          <p:nvPr/>
        </p:nvSpPr>
        <p:spPr>
          <a:xfrm>
            <a:off x="3892037" y="3800604"/>
            <a:ext cx="1254926" cy="7406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Fetch API</a:t>
            </a:r>
            <a:br>
              <a:rPr lang="en-US" dirty="0"/>
            </a:br>
            <a:r>
              <a:rPr lang="en-US" dirty="0"/>
              <a:t>requests</a:t>
            </a:r>
          </a:p>
        </p:txBody>
      </p:sp>
      <p:sp>
        <p:nvSpPr>
          <p:cNvPr id="29" name="Rounded Rectangle 32">
            <a:extLst>
              <a:ext uri="{FF2B5EF4-FFF2-40B4-BE49-F238E27FC236}">
                <a16:creationId xmlns:a16="http://schemas.microsoft.com/office/drawing/2014/main" id="{11D4FE0F-FE83-2CB3-4A22-D3E3EFA5DCBE}"/>
              </a:ext>
            </a:extLst>
          </p:cNvPr>
          <p:cNvSpPr/>
          <p:nvPr/>
        </p:nvSpPr>
        <p:spPr>
          <a:xfrm>
            <a:off x="1093688" y="3747836"/>
            <a:ext cx="1454276" cy="4384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input</a:t>
            </a:r>
          </a:p>
        </p:txBody>
      </p:sp>
      <p:sp>
        <p:nvSpPr>
          <p:cNvPr id="30" name="Rounded Rectangle 33">
            <a:extLst>
              <a:ext uri="{FF2B5EF4-FFF2-40B4-BE49-F238E27FC236}">
                <a16:creationId xmlns:a16="http://schemas.microsoft.com/office/drawing/2014/main" id="{ED68BB3D-6A22-1AE4-E770-6BCE09B18A87}"/>
              </a:ext>
            </a:extLst>
          </p:cNvPr>
          <p:cNvSpPr/>
          <p:nvPr/>
        </p:nvSpPr>
        <p:spPr>
          <a:xfrm>
            <a:off x="1093688" y="4240351"/>
            <a:ext cx="1454276" cy="43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processing</a:t>
            </a:r>
          </a:p>
        </p:txBody>
      </p:sp>
      <p:sp>
        <p:nvSpPr>
          <p:cNvPr id="31" name="Rounded Rectangle 34">
            <a:extLst>
              <a:ext uri="{FF2B5EF4-FFF2-40B4-BE49-F238E27FC236}">
                <a16:creationId xmlns:a16="http://schemas.microsoft.com/office/drawing/2014/main" id="{3F36A910-E57D-B930-7218-23AF4734C44E}"/>
              </a:ext>
            </a:extLst>
          </p:cNvPr>
          <p:cNvSpPr/>
          <p:nvPr/>
        </p:nvSpPr>
        <p:spPr>
          <a:xfrm>
            <a:off x="1093688" y="4714919"/>
            <a:ext cx="1454276" cy="4384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a:t>
            </a:r>
          </a:p>
        </p:txBody>
      </p:sp>
      <p:grpSp>
        <p:nvGrpSpPr>
          <p:cNvPr id="32" name="Group 31">
            <a:extLst>
              <a:ext uri="{FF2B5EF4-FFF2-40B4-BE49-F238E27FC236}">
                <a16:creationId xmlns:a16="http://schemas.microsoft.com/office/drawing/2014/main" id="{62B52CE5-9F46-291E-8581-52131B567E26}"/>
              </a:ext>
            </a:extLst>
          </p:cNvPr>
          <p:cNvGrpSpPr/>
          <p:nvPr/>
        </p:nvGrpSpPr>
        <p:grpSpPr>
          <a:xfrm>
            <a:off x="2555400" y="1949865"/>
            <a:ext cx="1136622" cy="1394348"/>
            <a:chOff x="1844675" y="3965401"/>
            <a:chExt cx="1136622" cy="1394348"/>
          </a:xfrm>
        </p:grpSpPr>
        <p:pic>
          <p:nvPicPr>
            <p:cNvPr id="33" name="Picture 3">
              <a:extLst>
                <a:ext uri="{FF2B5EF4-FFF2-40B4-BE49-F238E27FC236}">
                  <a16:creationId xmlns:a16="http://schemas.microsoft.com/office/drawing/2014/main" id="{E6E9440D-792C-9708-330C-D9BF67F5CF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4675" y="3965401"/>
              <a:ext cx="1136622" cy="100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ovéPole 13">
              <a:extLst>
                <a:ext uri="{FF2B5EF4-FFF2-40B4-BE49-F238E27FC236}">
                  <a16:creationId xmlns:a16="http://schemas.microsoft.com/office/drawing/2014/main" id="{0E45AB03-0529-18EF-DC42-EB309AF15A77}"/>
                </a:ext>
              </a:extLst>
            </p:cNvPr>
            <p:cNvSpPr txBox="1"/>
            <p:nvPr/>
          </p:nvSpPr>
          <p:spPr>
            <a:xfrm>
              <a:off x="1877422" y="4990417"/>
              <a:ext cx="1071127" cy="369332"/>
            </a:xfrm>
            <a:prstGeom prst="rect">
              <a:avLst/>
            </a:prstGeom>
            <a:noFill/>
          </p:spPr>
          <p:txBody>
            <a:bodyPr wrap="none" rtlCol="0">
              <a:spAutoFit/>
            </a:bodyPr>
            <a:lstStyle/>
            <a:p>
              <a:pPr algn="ctr"/>
              <a:r>
                <a:rPr lang="en-US" dirty="0"/>
                <a:t>Browser</a:t>
              </a:r>
              <a:endParaRPr lang="cs-CZ" dirty="0"/>
            </a:p>
          </p:txBody>
        </p:sp>
      </p:grpSp>
      <p:sp>
        <p:nvSpPr>
          <p:cNvPr id="35" name="Freeform 58">
            <a:extLst>
              <a:ext uri="{FF2B5EF4-FFF2-40B4-BE49-F238E27FC236}">
                <a16:creationId xmlns:a16="http://schemas.microsoft.com/office/drawing/2014/main" id="{48EAF86D-31A2-B44C-5BE2-2B1B28B01928}"/>
              </a:ext>
            </a:extLst>
          </p:cNvPr>
          <p:cNvSpPr/>
          <p:nvPr/>
        </p:nvSpPr>
        <p:spPr>
          <a:xfrm>
            <a:off x="3080244" y="1663862"/>
            <a:ext cx="1011400" cy="822814"/>
          </a:xfrm>
          <a:custGeom>
            <a:avLst/>
            <a:gdLst>
              <a:gd name="connsiteX0" fmla="*/ 3124200 w 3124200"/>
              <a:gd name="connsiteY0" fmla="*/ 45926 h 598376"/>
              <a:gd name="connsiteX1" fmla="*/ 638175 w 3124200"/>
              <a:gd name="connsiteY1" fmla="*/ 55451 h 598376"/>
              <a:gd name="connsiteX2" fmla="*/ 0 w 3124200"/>
              <a:gd name="connsiteY2" fmla="*/ 598376 h 598376"/>
              <a:gd name="connsiteX0" fmla="*/ 3257550 w 3257550"/>
              <a:gd name="connsiteY0" fmla="*/ 8419 h 751369"/>
              <a:gd name="connsiteX1" fmla="*/ 638175 w 3257550"/>
              <a:gd name="connsiteY1" fmla="*/ 208444 h 751369"/>
              <a:gd name="connsiteX2" fmla="*/ 0 w 3257550"/>
              <a:gd name="connsiteY2" fmla="*/ 751369 h 751369"/>
              <a:gd name="connsiteX0" fmla="*/ 3257550 w 3257550"/>
              <a:gd name="connsiteY0" fmla="*/ 92 h 743042"/>
              <a:gd name="connsiteX1" fmla="*/ 638175 w 3257550"/>
              <a:gd name="connsiteY1" fmla="*/ 200117 h 743042"/>
              <a:gd name="connsiteX2" fmla="*/ 0 w 3257550"/>
              <a:gd name="connsiteY2" fmla="*/ 743042 h 743042"/>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57550 w 3257550"/>
              <a:gd name="connsiteY0" fmla="*/ 0 h 742950"/>
              <a:gd name="connsiteX1" fmla="*/ 0 w 3257550"/>
              <a:gd name="connsiteY1" fmla="*/ 742950 h 742950"/>
              <a:gd name="connsiteX0" fmla="*/ 3228975 w 3228975"/>
              <a:gd name="connsiteY0" fmla="*/ 292124 h 292229"/>
              <a:gd name="connsiteX1" fmla="*/ 0 w 3228975"/>
              <a:gd name="connsiteY1" fmla="*/ 244499 h 292229"/>
              <a:gd name="connsiteX0" fmla="*/ 3228975 w 3228975"/>
              <a:gd name="connsiteY0" fmla="*/ 417414 h 417414"/>
              <a:gd name="connsiteX1" fmla="*/ 0 w 3228975"/>
              <a:gd name="connsiteY1" fmla="*/ 369789 h 417414"/>
              <a:gd name="connsiteX0" fmla="*/ 3495675 w 3495675"/>
              <a:gd name="connsiteY0" fmla="*/ 928651 h 928651"/>
              <a:gd name="connsiteX1" fmla="*/ 0 w 3495675"/>
              <a:gd name="connsiteY1" fmla="*/ 195226 h 928651"/>
              <a:gd name="connsiteX0" fmla="*/ 3495675 w 3495675"/>
              <a:gd name="connsiteY0" fmla="*/ 733425 h 733425"/>
              <a:gd name="connsiteX1" fmla="*/ 0 w 3495675"/>
              <a:gd name="connsiteY1" fmla="*/ 0 h 733425"/>
              <a:gd name="connsiteX0" fmla="*/ 728390 w 1429168"/>
              <a:gd name="connsiteY0" fmla="*/ 639062 h 639062"/>
              <a:gd name="connsiteX1" fmla="*/ 0 w 1429168"/>
              <a:gd name="connsiteY1" fmla="*/ 0 h 639062"/>
              <a:gd name="connsiteX0" fmla="*/ 728390 w 2257919"/>
              <a:gd name="connsiteY0" fmla="*/ 639062 h 639068"/>
              <a:gd name="connsiteX1" fmla="*/ 0 w 2257919"/>
              <a:gd name="connsiteY1" fmla="*/ 0 h 639068"/>
              <a:gd name="connsiteX0" fmla="*/ 1363840 w 2651284"/>
              <a:gd name="connsiteY0" fmla="*/ 261608 h 261623"/>
              <a:gd name="connsiteX1" fmla="*/ 0 w 2651284"/>
              <a:gd name="connsiteY1" fmla="*/ 0 h 261623"/>
              <a:gd name="connsiteX0" fmla="*/ 1363840 w 2380535"/>
              <a:gd name="connsiteY0" fmla="*/ 358580 h 358586"/>
              <a:gd name="connsiteX1" fmla="*/ 0 w 2380535"/>
              <a:gd name="connsiteY1" fmla="*/ 96972 h 358586"/>
              <a:gd name="connsiteX0" fmla="*/ 1363840 w 2344129"/>
              <a:gd name="connsiteY0" fmla="*/ 387172 h 387172"/>
              <a:gd name="connsiteX1" fmla="*/ 0 w 2344129"/>
              <a:gd name="connsiteY1" fmla="*/ 125564 h 387172"/>
              <a:gd name="connsiteX0" fmla="*/ 1363840 w 2159008"/>
              <a:gd name="connsiteY0" fmla="*/ 417610 h 417610"/>
              <a:gd name="connsiteX1" fmla="*/ 0 w 2159008"/>
              <a:gd name="connsiteY1" fmla="*/ 156002 h 417610"/>
              <a:gd name="connsiteX0" fmla="*/ 1363840 w 2176597"/>
              <a:gd name="connsiteY0" fmla="*/ 423542 h 423542"/>
              <a:gd name="connsiteX1" fmla="*/ 0 w 2176597"/>
              <a:gd name="connsiteY1" fmla="*/ 161934 h 423542"/>
            </a:gdLst>
            <a:ahLst/>
            <a:cxnLst>
              <a:cxn ang="0">
                <a:pos x="connsiteX0" y="connsiteY0"/>
              </a:cxn>
              <a:cxn ang="0">
                <a:pos x="connsiteX1" y="connsiteY1"/>
              </a:cxn>
            </a:cxnLst>
            <a:rect l="l" t="t" r="r" b="b"/>
            <a:pathLst>
              <a:path w="2176597" h="423542">
                <a:moveTo>
                  <a:pt x="1363840" y="423542"/>
                </a:moveTo>
                <a:cubicBezTo>
                  <a:pt x="3590089" y="183788"/>
                  <a:pt x="601842" y="-230612"/>
                  <a:pt x="0" y="161934"/>
                </a:cubicBezTo>
              </a:path>
            </a:pathLst>
          </a:custGeom>
          <a:noFill/>
          <a:ln w="38100" cap="rnd" cmpd="sng">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7D64ADC3-EB57-183F-075A-D25A2605FC15}"/>
              </a:ext>
            </a:extLst>
          </p:cNvPr>
          <p:cNvSpPr txBox="1"/>
          <p:nvPr/>
        </p:nvSpPr>
        <p:spPr>
          <a:xfrm>
            <a:off x="4127762" y="1795322"/>
            <a:ext cx="1359668" cy="369332"/>
          </a:xfrm>
          <a:prstGeom prst="rect">
            <a:avLst/>
          </a:prstGeom>
          <a:noFill/>
        </p:spPr>
        <p:txBody>
          <a:bodyPr wrap="none" rtlCol="0">
            <a:spAutoFit/>
          </a:bodyPr>
          <a:lstStyle/>
          <a:p>
            <a:r>
              <a:rPr lang="en-US" dirty="0"/>
              <a:t>event loop</a:t>
            </a:r>
          </a:p>
        </p:txBody>
      </p:sp>
      <p:grpSp>
        <p:nvGrpSpPr>
          <p:cNvPr id="37" name="Skupina 11">
            <a:extLst>
              <a:ext uri="{FF2B5EF4-FFF2-40B4-BE49-F238E27FC236}">
                <a16:creationId xmlns:a16="http://schemas.microsoft.com/office/drawing/2014/main" id="{255B0347-76BB-5C8E-4AA6-2EF90E50BE14}"/>
              </a:ext>
            </a:extLst>
          </p:cNvPr>
          <p:cNvGrpSpPr/>
          <p:nvPr/>
        </p:nvGrpSpPr>
        <p:grpSpPr>
          <a:xfrm>
            <a:off x="469737" y="2053852"/>
            <a:ext cx="1274934" cy="1290361"/>
            <a:chOff x="899592" y="3324244"/>
            <a:chExt cx="1274934" cy="1290361"/>
          </a:xfrm>
        </p:grpSpPr>
        <p:pic>
          <p:nvPicPr>
            <p:cNvPr id="38" name="Picture 4" descr="j0285750">
              <a:extLst>
                <a:ext uri="{FF2B5EF4-FFF2-40B4-BE49-F238E27FC236}">
                  <a16:creationId xmlns:a16="http://schemas.microsoft.com/office/drawing/2014/main" id="{1793F5B0-3652-8984-EFDA-90BF3CECAD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3324244"/>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39" name="TextovéPole 10">
              <a:extLst>
                <a:ext uri="{FF2B5EF4-FFF2-40B4-BE49-F238E27FC236}">
                  <a16:creationId xmlns:a16="http://schemas.microsoft.com/office/drawing/2014/main" id="{1FBE688B-B549-C7B1-2E13-872049F5D30D}"/>
                </a:ext>
              </a:extLst>
            </p:cNvPr>
            <p:cNvSpPr txBox="1"/>
            <p:nvPr/>
          </p:nvSpPr>
          <p:spPr>
            <a:xfrm>
              <a:off x="1118514" y="4245273"/>
              <a:ext cx="837089" cy="369332"/>
            </a:xfrm>
            <a:prstGeom prst="rect">
              <a:avLst/>
            </a:prstGeom>
            <a:noFill/>
          </p:spPr>
          <p:txBody>
            <a:bodyPr wrap="none" rtlCol="0">
              <a:spAutoFit/>
            </a:bodyPr>
            <a:lstStyle/>
            <a:p>
              <a:r>
                <a:rPr lang="en-US" dirty="0"/>
                <a:t>Client</a:t>
              </a:r>
              <a:endParaRPr lang="cs-CZ" dirty="0"/>
            </a:p>
          </p:txBody>
        </p:sp>
      </p:grpSp>
      <p:cxnSp>
        <p:nvCxnSpPr>
          <p:cNvPr id="40" name="Straight Arrow Connector 39">
            <a:extLst>
              <a:ext uri="{FF2B5EF4-FFF2-40B4-BE49-F238E27FC236}">
                <a16:creationId xmlns:a16="http://schemas.microsoft.com/office/drawing/2014/main" id="{23B40882-7FD8-16FB-B723-663F6A426957}"/>
              </a:ext>
            </a:extLst>
          </p:cNvPr>
          <p:cNvCxnSpPr/>
          <p:nvPr/>
        </p:nvCxnSpPr>
        <p:spPr>
          <a:xfrm>
            <a:off x="8510512" y="3787187"/>
            <a:ext cx="0" cy="1346310"/>
          </a:xfrm>
          <a:prstGeom prst="straightConnector1">
            <a:avLst/>
          </a:prstGeom>
          <a:ln w="38100" cap="rnd">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DA8636A3-D585-C187-5DF3-523919CEA934}"/>
              </a:ext>
            </a:extLst>
          </p:cNvPr>
          <p:cNvGrpSpPr/>
          <p:nvPr/>
        </p:nvGrpSpPr>
        <p:grpSpPr>
          <a:xfrm>
            <a:off x="10625144" y="4632760"/>
            <a:ext cx="1220207" cy="1514987"/>
            <a:chOff x="6554266" y="3680544"/>
            <a:chExt cx="1220207" cy="1514987"/>
          </a:xfrm>
        </p:grpSpPr>
        <p:pic>
          <p:nvPicPr>
            <p:cNvPr id="44" name="Picture 8" descr="https://encrypted-tbn2.gstatic.com/images?q=tbn:ANd9GcTC9RFUue4Mj0I2TIO_KeGifgWRcGfqciCYwmrx6jiQ78y4Gh8mqw">
              <a:extLst>
                <a:ext uri="{FF2B5EF4-FFF2-40B4-BE49-F238E27FC236}">
                  <a16:creationId xmlns:a16="http://schemas.microsoft.com/office/drawing/2014/main" id="{1A1E5153-45F0-C24C-9B4B-C877D6884F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4314" y="3680544"/>
              <a:ext cx="849255" cy="849255"/>
            </a:xfrm>
            <a:prstGeom prst="rect">
              <a:avLst/>
            </a:prstGeom>
            <a:noFill/>
            <a:extLst>
              <a:ext uri="{909E8E84-426E-40DD-AFC4-6F175D3DCCD1}">
                <a14:hiddenFill xmlns:a14="http://schemas.microsoft.com/office/drawing/2010/main">
                  <a:solidFill>
                    <a:srgbClr val="FFFFFF"/>
                  </a:solidFill>
                </a14:hiddenFill>
              </a:ext>
            </a:extLst>
          </p:spPr>
        </p:pic>
        <p:sp>
          <p:nvSpPr>
            <p:cNvPr id="45" name="TextovéPole 9">
              <a:extLst>
                <a:ext uri="{FF2B5EF4-FFF2-40B4-BE49-F238E27FC236}">
                  <a16:creationId xmlns:a16="http://schemas.microsoft.com/office/drawing/2014/main" id="{7E248F90-0F03-1755-FBC4-B1B6305C28E2}"/>
                </a:ext>
              </a:extLst>
            </p:cNvPr>
            <p:cNvSpPr txBox="1"/>
            <p:nvPr/>
          </p:nvSpPr>
          <p:spPr>
            <a:xfrm>
              <a:off x="6554266" y="4549200"/>
              <a:ext cx="1220207" cy="646331"/>
            </a:xfrm>
            <a:prstGeom prst="rect">
              <a:avLst/>
            </a:prstGeom>
            <a:noFill/>
          </p:spPr>
          <p:txBody>
            <a:bodyPr wrap="none" rtlCol="0">
              <a:spAutoFit/>
            </a:bodyPr>
            <a:lstStyle/>
            <a:p>
              <a:pPr algn="ctr"/>
              <a:r>
                <a:rPr lang="en-US" dirty="0"/>
                <a:t>Database</a:t>
              </a:r>
              <a:br>
                <a:rPr lang="en-US" dirty="0"/>
              </a:br>
              <a:r>
                <a:rPr lang="en-US" dirty="0"/>
                <a:t>Module</a:t>
              </a:r>
              <a:endParaRPr lang="cs-CZ" dirty="0"/>
            </a:p>
          </p:txBody>
        </p:sp>
      </p:grpSp>
      <p:sp>
        <p:nvSpPr>
          <p:cNvPr id="41" name="TextBox 40">
            <a:extLst>
              <a:ext uri="{FF2B5EF4-FFF2-40B4-BE49-F238E27FC236}">
                <a16:creationId xmlns:a16="http://schemas.microsoft.com/office/drawing/2014/main" id="{1527AA94-914E-7F08-E636-7623A3EC8E55}"/>
              </a:ext>
            </a:extLst>
          </p:cNvPr>
          <p:cNvSpPr txBox="1"/>
          <p:nvPr/>
        </p:nvSpPr>
        <p:spPr>
          <a:xfrm>
            <a:off x="0" y="6021288"/>
            <a:ext cx="12192000" cy="461665"/>
          </a:xfrm>
          <a:prstGeom prst="rect">
            <a:avLst/>
          </a:prstGeom>
          <a:noFill/>
        </p:spPr>
        <p:txBody>
          <a:bodyPr wrap="square">
            <a:spAutoFit/>
          </a:bodyPr>
          <a:lstStyle/>
          <a:p>
            <a:pPr algn="ctr"/>
            <a:r>
              <a:rPr lang="en-US" sz="2400" b="1" dirty="0">
                <a:solidFill>
                  <a:schemeClr val="accent2"/>
                </a:solidFill>
              </a:rPr>
              <a:t>Advanced Programming of Web Applications - NSWI153</a:t>
            </a:r>
          </a:p>
        </p:txBody>
      </p:sp>
    </p:spTree>
    <p:extLst>
      <p:ext uri="{BB962C8B-B14F-4D97-AF65-F5344CB8AC3E}">
        <p14:creationId xmlns:p14="http://schemas.microsoft.com/office/powerpoint/2010/main" val="4067214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FB11-C3C2-613E-3DC0-BB5709FBE243}"/>
              </a:ext>
            </a:extLst>
          </p:cNvPr>
          <p:cNvSpPr>
            <a:spLocks noGrp="1"/>
          </p:cNvSpPr>
          <p:nvPr>
            <p:ph type="title"/>
          </p:nvPr>
        </p:nvSpPr>
        <p:spPr/>
        <p:txBody>
          <a:bodyPr/>
          <a:lstStyle/>
          <a:p>
            <a:r>
              <a:rPr lang="en-US" dirty="0"/>
              <a:t>Web Applications</a:t>
            </a:r>
            <a:endParaRPr lang="cs-CZ" dirty="0"/>
          </a:p>
        </p:txBody>
      </p:sp>
      <p:sp>
        <p:nvSpPr>
          <p:cNvPr id="3" name="Content Placeholder 2">
            <a:extLst>
              <a:ext uri="{FF2B5EF4-FFF2-40B4-BE49-F238E27FC236}">
                <a16:creationId xmlns:a16="http://schemas.microsoft.com/office/drawing/2014/main" id="{4D6FFF25-3C28-6486-6DF0-8598DB610574}"/>
              </a:ext>
            </a:extLst>
          </p:cNvPr>
          <p:cNvSpPr>
            <a:spLocks noGrp="1"/>
          </p:cNvSpPr>
          <p:nvPr>
            <p:ph idx="1"/>
          </p:nvPr>
        </p:nvSpPr>
        <p:spPr/>
        <p:txBody>
          <a:bodyPr/>
          <a:lstStyle/>
          <a:p>
            <a:pPr marL="0" indent="0">
              <a:buNone/>
            </a:pPr>
            <a:r>
              <a:rPr lang="en-US" dirty="0"/>
              <a:t>Hybrid Web Applications</a:t>
            </a:r>
          </a:p>
          <a:p>
            <a:pPr marL="0" indent="0">
              <a:buNone/>
            </a:pPr>
            <a:r>
              <a:rPr lang="en-US" dirty="0"/>
              <a:t>Many shades of gray in between MPA (traditional) and SPA web applications. E.g., traditional web application may perform asynchronous HTTP requests for selected simple operations. </a:t>
            </a:r>
            <a:r>
              <a:rPr lang="en-US" dirty="0">
                <a:solidFill>
                  <a:schemeClr val="accent3"/>
                </a:solidFill>
              </a:rPr>
              <a:t>This is often the case of legacy applications maintained for a long time.</a:t>
            </a:r>
          </a:p>
          <a:p>
            <a:pPr marL="0" indent="0">
              <a:buNone/>
            </a:pPr>
            <a:endParaRPr lang="en-US" dirty="0"/>
          </a:p>
          <a:p>
            <a:pPr marL="0" indent="0">
              <a:buNone/>
            </a:pPr>
            <a:r>
              <a:rPr lang="en-US" dirty="0"/>
              <a:t>Overlapping with other application types:</a:t>
            </a:r>
          </a:p>
          <a:p>
            <a:r>
              <a:rPr lang="en-US" dirty="0"/>
              <a:t>Mobile Applications</a:t>
            </a:r>
          </a:p>
          <a:p>
            <a:r>
              <a:rPr lang="en-US" dirty="0"/>
              <a:t>Cloud services may replace some server functions</a:t>
            </a:r>
          </a:p>
          <a:p>
            <a:r>
              <a:rPr lang="en-US" dirty="0"/>
              <a:t>Databases, file storages, computing complex tasks asynchronously</a:t>
            </a:r>
          </a:p>
          <a:p>
            <a:r>
              <a:rPr lang="en-US" dirty="0"/>
              <a:t>Native applications (Electron, ..)</a:t>
            </a:r>
          </a:p>
          <a:p>
            <a:endParaRPr lang="en-US" dirty="0"/>
          </a:p>
          <a:p>
            <a:endParaRPr lang="cs-CZ" dirty="0"/>
          </a:p>
        </p:txBody>
      </p:sp>
      <p:sp>
        <p:nvSpPr>
          <p:cNvPr id="4" name="Slide Number Placeholder 3">
            <a:extLst>
              <a:ext uri="{FF2B5EF4-FFF2-40B4-BE49-F238E27FC236}">
                <a16:creationId xmlns:a16="http://schemas.microsoft.com/office/drawing/2014/main" id="{CD61C582-237B-2620-7788-704A798C7A20}"/>
              </a:ext>
            </a:extLst>
          </p:cNvPr>
          <p:cNvSpPr>
            <a:spLocks noGrp="1"/>
          </p:cNvSpPr>
          <p:nvPr>
            <p:ph type="sldNum" sz="quarter" idx="12"/>
          </p:nvPr>
        </p:nvSpPr>
        <p:spPr/>
        <p:txBody>
          <a:bodyPr/>
          <a:lstStyle/>
          <a:p>
            <a:fld id="{452BA717-4DED-4A38-BDE4-30D0F0A142DB}" type="slidenum">
              <a:rPr lang="cs-CZ" smtClean="0"/>
              <a:pPr/>
              <a:t>21</a:t>
            </a:fld>
            <a:endParaRPr lang="cs-CZ"/>
          </a:p>
        </p:txBody>
      </p:sp>
      <p:sp>
        <p:nvSpPr>
          <p:cNvPr id="5" name="TextBox 4">
            <a:extLst>
              <a:ext uri="{FF2B5EF4-FFF2-40B4-BE49-F238E27FC236}">
                <a16:creationId xmlns:a16="http://schemas.microsoft.com/office/drawing/2014/main" id="{4259B75C-EF0B-3E52-40B1-B273C63D8CC4}"/>
              </a:ext>
            </a:extLst>
          </p:cNvPr>
          <p:cNvSpPr txBox="1"/>
          <p:nvPr/>
        </p:nvSpPr>
        <p:spPr>
          <a:xfrm>
            <a:off x="0" y="6021288"/>
            <a:ext cx="12192000" cy="461665"/>
          </a:xfrm>
          <a:prstGeom prst="rect">
            <a:avLst/>
          </a:prstGeom>
          <a:noFill/>
        </p:spPr>
        <p:txBody>
          <a:bodyPr wrap="square">
            <a:spAutoFit/>
          </a:bodyPr>
          <a:lstStyle/>
          <a:p>
            <a:pPr algn="ctr"/>
            <a:r>
              <a:rPr lang="en-US" sz="2400" b="1" dirty="0">
                <a:solidFill>
                  <a:schemeClr val="accent2"/>
                </a:solidFill>
              </a:rPr>
              <a:t>Advanced Programming of Web Applications - NSWI153</a:t>
            </a:r>
          </a:p>
        </p:txBody>
      </p:sp>
    </p:spTree>
    <p:extLst>
      <p:ext uri="{BB962C8B-B14F-4D97-AF65-F5344CB8AC3E}">
        <p14:creationId xmlns:p14="http://schemas.microsoft.com/office/powerpoint/2010/main" val="169892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4774-B3D3-DA30-3FB8-5EA6ECE6EB0B}"/>
              </a:ext>
            </a:extLst>
          </p:cNvPr>
          <p:cNvSpPr>
            <a:spLocks noGrp="1"/>
          </p:cNvSpPr>
          <p:nvPr>
            <p:ph type="title"/>
          </p:nvPr>
        </p:nvSpPr>
        <p:spPr/>
        <p:txBody>
          <a:bodyPr/>
          <a:lstStyle/>
          <a:p>
            <a:r>
              <a:rPr lang="en-US" dirty="0"/>
              <a:t>Serving with Integrated Web Server </a:t>
            </a:r>
            <a:endParaRPr lang="cs-CZ" dirty="0"/>
          </a:p>
        </p:txBody>
      </p:sp>
      <p:sp>
        <p:nvSpPr>
          <p:cNvPr id="3" name="Content Placeholder 2">
            <a:extLst>
              <a:ext uri="{FF2B5EF4-FFF2-40B4-BE49-F238E27FC236}">
                <a16:creationId xmlns:a16="http://schemas.microsoft.com/office/drawing/2014/main" id="{F3427533-F36B-CF38-45AF-AC95A7DABD12}"/>
              </a:ext>
            </a:extLst>
          </p:cNvPr>
          <p:cNvSpPr>
            <a:spLocks noGrp="1"/>
          </p:cNvSpPr>
          <p:nvPr>
            <p:ph idx="1"/>
          </p:nvPr>
        </p:nvSpPr>
        <p:spPr>
          <a:xfrm>
            <a:off x="335360" y="1268760"/>
            <a:ext cx="11449272" cy="432048"/>
          </a:xfrm>
        </p:spPr>
        <p:txBody>
          <a:bodyPr/>
          <a:lstStyle/>
          <a:p>
            <a:pPr marL="0" indent="0">
              <a:buNone/>
            </a:pPr>
            <a:r>
              <a:rPr lang="en-US" dirty="0"/>
              <a:t>Dedicated Web Server for an Application.</a:t>
            </a:r>
          </a:p>
        </p:txBody>
      </p:sp>
      <p:sp>
        <p:nvSpPr>
          <p:cNvPr id="4" name="Slide Number Placeholder 3">
            <a:extLst>
              <a:ext uri="{FF2B5EF4-FFF2-40B4-BE49-F238E27FC236}">
                <a16:creationId xmlns:a16="http://schemas.microsoft.com/office/drawing/2014/main" id="{118C0E51-B769-DA2B-A762-7E6CFBC49A30}"/>
              </a:ext>
            </a:extLst>
          </p:cNvPr>
          <p:cNvSpPr>
            <a:spLocks noGrp="1"/>
          </p:cNvSpPr>
          <p:nvPr>
            <p:ph type="sldNum" sz="quarter" idx="12"/>
          </p:nvPr>
        </p:nvSpPr>
        <p:spPr/>
        <p:txBody>
          <a:bodyPr/>
          <a:lstStyle/>
          <a:p>
            <a:fld id="{452BA717-4DED-4A38-BDE4-30D0F0A142DB}" type="slidenum">
              <a:rPr lang="cs-CZ" smtClean="0"/>
              <a:pPr/>
              <a:t>22</a:t>
            </a:fld>
            <a:endParaRPr lang="cs-CZ"/>
          </a:p>
        </p:txBody>
      </p:sp>
      <p:sp>
        <p:nvSpPr>
          <p:cNvPr id="5" name="Rectangle 4">
            <a:extLst>
              <a:ext uri="{FF2B5EF4-FFF2-40B4-BE49-F238E27FC236}">
                <a16:creationId xmlns:a16="http://schemas.microsoft.com/office/drawing/2014/main" id="{C823F9C1-C74F-FF0B-80BF-C44B11AD3AC9}"/>
              </a:ext>
            </a:extLst>
          </p:cNvPr>
          <p:cNvSpPr/>
          <p:nvPr/>
        </p:nvSpPr>
        <p:spPr>
          <a:xfrm>
            <a:off x="8405224" y="1913387"/>
            <a:ext cx="2190030" cy="3052096"/>
          </a:xfrm>
          <a:prstGeom prst="rect">
            <a:avLst/>
          </a:prstGeom>
          <a:noFill/>
          <a:ln w="25400" cap="rnd" cmpd="sng">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6" name="Group 5">
            <a:extLst>
              <a:ext uri="{FF2B5EF4-FFF2-40B4-BE49-F238E27FC236}">
                <a16:creationId xmlns:a16="http://schemas.microsoft.com/office/drawing/2014/main" id="{0E4FE2DD-E6CD-7358-2E0A-EDB79D746B25}"/>
              </a:ext>
            </a:extLst>
          </p:cNvPr>
          <p:cNvGrpSpPr/>
          <p:nvPr/>
        </p:nvGrpSpPr>
        <p:grpSpPr>
          <a:xfrm>
            <a:off x="8983442" y="2119670"/>
            <a:ext cx="1420582" cy="1291838"/>
            <a:chOff x="6964626" y="3090333"/>
            <a:chExt cx="1420582" cy="1291838"/>
          </a:xfrm>
        </p:grpSpPr>
        <p:pic>
          <p:nvPicPr>
            <p:cNvPr id="7" name="Picture 5" descr="Medion Home Server">
              <a:extLst>
                <a:ext uri="{FF2B5EF4-FFF2-40B4-BE49-F238E27FC236}">
                  <a16:creationId xmlns:a16="http://schemas.microsoft.com/office/drawing/2014/main" id="{89DE7368-FEB7-05D0-1ACB-B8799BD297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844" y="3090333"/>
              <a:ext cx="864369" cy="647896"/>
            </a:xfrm>
            <a:prstGeom prst="rect">
              <a:avLst/>
            </a:prstGeom>
            <a:noFill/>
            <a:extLst>
              <a:ext uri="{909E8E84-426E-40DD-AFC4-6F175D3DCCD1}">
                <a14:hiddenFill xmlns:a14="http://schemas.microsoft.com/office/drawing/2010/main">
                  <a:solidFill>
                    <a:schemeClr val="bg1"/>
                  </a:solidFill>
                </a14:hiddenFill>
              </a:ext>
            </a:extLst>
          </p:spPr>
        </p:pic>
        <p:sp>
          <p:nvSpPr>
            <p:cNvPr id="8" name="TextovéPole 9">
              <a:extLst>
                <a:ext uri="{FF2B5EF4-FFF2-40B4-BE49-F238E27FC236}">
                  <a16:creationId xmlns:a16="http://schemas.microsoft.com/office/drawing/2014/main" id="{07A4FDF1-8ED8-F907-6955-E67D7B83D7BD}"/>
                </a:ext>
              </a:extLst>
            </p:cNvPr>
            <p:cNvSpPr txBox="1"/>
            <p:nvPr/>
          </p:nvSpPr>
          <p:spPr>
            <a:xfrm>
              <a:off x="6964626" y="3735840"/>
              <a:ext cx="1420582" cy="646331"/>
            </a:xfrm>
            <a:prstGeom prst="rect">
              <a:avLst/>
            </a:prstGeom>
            <a:noFill/>
          </p:spPr>
          <p:txBody>
            <a:bodyPr wrap="none" rtlCol="0">
              <a:spAutoFit/>
            </a:bodyPr>
            <a:lstStyle/>
            <a:p>
              <a:pPr algn="ctr"/>
              <a:r>
                <a:rPr lang="en-US" dirty="0"/>
                <a:t>Web Server</a:t>
              </a:r>
              <a:br>
                <a:rPr lang="en-US" dirty="0"/>
              </a:br>
              <a:r>
                <a:rPr lang="en-US" dirty="0"/>
                <a:t>Module</a:t>
              </a:r>
              <a:endParaRPr lang="cs-CZ" dirty="0"/>
            </a:p>
          </p:txBody>
        </p:sp>
      </p:grpSp>
      <p:grpSp>
        <p:nvGrpSpPr>
          <p:cNvPr id="9" name="Skupina 11">
            <a:extLst>
              <a:ext uri="{FF2B5EF4-FFF2-40B4-BE49-F238E27FC236}">
                <a16:creationId xmlns:a16="http://schemas.microsoft.com/office/drawing/2014/main" id="{870A1553-9AA6-3D0A-F2D4-63C89BCEA355}"/>
              </a:ext>
            </a:extLst>
          </p:cNvPr>
          <p:cNvGrpSpPr/>
          <p:nvPr/>
        </p:nvGrpSpPr>
        <p:grpSpPr>
          <a:xfrm>
            <a:off x="1191599" y="2937869"/>
            <a:ext cx="1274934" cy="1290361"/>
            <a:chOff x="899592" y="3324244"/>
            <a:chExt cx="1274934" cy="1290361"/>
          </a:xfrm>
        </p:grpSpPr>
        <p:pic>
          <p:nvPicPr>
            <p:cNvPr id="10" name="Picture 4" descr="j0285750">
              <a:extLst>
                <a:ext uri="{FF2B5EF4-FFF2-40B4-BE49-F238E27FC236}">
                  <a16:creationId xmlns:a16="http://schemas.microsoft.com/office/drawing/2014/main" id="{682ABC6B-96E0-567E-006E-6C40716A18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324244"/>
              <a:ext cx="1274934" cy="7834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C2A6A799-B2C3-9188-581A-6A5BBFFE3B4B}"/>
                </a:ext>
              </a:extLst>
            </p:cNvPr>
            <p:cNvSpPr txBox="1"/>
            <p:nvPr/>
          </p:nvSpPr>
          <p:spPr>
            <a:xfrm>
              <a:off x="1118514" y="4245273"/>
              <a:ext cx="837089" cy="369332"/>
            </a:xfrm>
            <a:prstGeom prst="rect">
              <a:avLst/>
            </a:prstGeom>
            <a:noFill/>
          </p:spPr>
          <p:txBody>
            <a:bodyPr wrap="none" rtlCol="0">
              <a:spAutoFit/>
            </a:bodyPr>
            <a:lstStyle/>
            <a:p>
              <a:r>
                <a:rPr lang="en-US" dirty="0"/>
                <a:t>Client</a:t>
              </a:r>
              <a:endParaRPr lang="cs-CZ" dirty="0"/>
            </a:p>
          </p:txBody>
        </p:sp>
      </p:grpSp>
      <p:sp>
        <p:nvSpPr>
          <p:cNvPr id="12" name="Volný tvar 13">
            <a:extLst>
              <a:ext uri="{FF2B5EF4-FFF2-40B4-BE49-F238E27FC236}">
                <a16:creationId xmlns:a16="http://schemas.microsoft.com/office/drawing/2014/main" id="{F6AA47CE-2857-5615-2BB5-BC3BB5947A20}"/>
              </a:ext>
            </a:extLst>
          </p:cNvPr>
          <p:cNvSpPr/>
          <p:nvPr/>
        </p:nvSpPr>
        <p:spPr>
          <a:xfrm>
            <a:off x="2466533" y="2695918"/>
            <a:ext cx="4015281" cy="487577"/>
          </a:xfrm>
          <a:custGeom>
            <a:avLst/>
            <a:gdLst>
              <a:gd name="connsiteX0" fmla="*/ 0 w 2311400"/>
              <a:gd name="connsiteY0" fmla="*/ 562515 h 562515"/>
              <a:gd name="connsiteX1" fmla="*/ 1100666 w 2311400"/>
              <a:gd name="connsiteY1" fmla="*/ 71448 h 562515"/>
              <a:gd name="connsiteX2" fmla="*/ 1168400 w 2311400"/>
              <a:gd name="connsiteY2" fmla="*/ 54515 h 562515"/>
              <a:gd name="connsiteX3" fmla="*/ 2311400 w 2311400"/>
              <a:gd name="connsiteY3" fmla="*/ 562515 h 562515"/>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067 h 491067"/>
              <a:gd name="connsiteX1" fmla="*/ 1100666 w 2311400"/>
              <a:gd name="connsiteY1" fmla="*/ 0 h 491067"/>
              <a:gd name="connsiteX2" fmla="*/ 2311400 w 2311400"/>
              <a:gd name="connsiteY2" fmla="*/ 491067 h 491067"/>
              <a:gd name="connsiteX0" fmla="*/ 0 w 2311400"/>
              <a:gd name="connsiteY0" fmla="*/ 491361 h 491361"/>
              <a:gd name="connsiteX1" fmla="*/ 1100666 w 2311400"/>
              <a:gd name="connsiteY1" fmla="*/ 294 h 491361"/>
              <a:gd name="connsiteX2" fmla="*/ 2311400 w 2311400"/>
              <a:gd name="connsiteY2" fmla="*/ 491361 h 491361"/>
              <a:gd name="connsiteX0" fmla="*/ 0 w 2311400"/>
              <a:gd name="connsiteY0" fmla="*/ 491301 h 491347"/>
              <a:gd name="connsiteX1" fmla="*/ 1100666 w 2311400"/>
              <a:gd name="connsiteY1" fmla="*/ 234 h 491347"/>
              <a:gd name="connsiteX2" fmla="*/ 2311400 w 2311400"/>
              <a:gd name="connsiteY2" fmla="*/ 491301 h 491347"/>
              <a:gd name="connsiteX0" fmla="*/ 0 w 2311400"/>
              <a:gd name="connsiteY0" fmla="*/ 491301 h 491347"/>
              <a:gd name="connsiteX1" fmla="*/ 1146258 w 2311400"/>
              <a:gd name="connsiteY1" fmla="*/ 234 h 491347"/>
              <a:gd name="connsiteX2" fmla="*/ 2311400 w 2311400"/>
              <a:gd name="connsiteY2" fmla="*/ 491301 h 491347"/>
              <a:gd name="connsiteX0" fmla="*/ 0 w 2311400"/>
              <a:gd name="connsiteY0" fmla="*/ 453220 h 453270"/>
              <a:gd name="connsiteX1" fmla="*/ 1169055 w 2311400"/>
              <a:gd name="connsiteY1" fmla="*/ 253 h 453270"/>
              <a:gd name="connsiteX2" fmla="*/ 2311400 w 2311400"/>
              <a:gd name="connsiteY2" fmla="*/ 453220 h 453270"/>
              <a:gd name="connsiteX0" fmla="*/ 0 w 2311400"/>
              <a:gd name="connsiteY0" fmla="*/ 484953 h 485000"/>
              <a:gd name="connsiteX1" fmla="*/ 1169055 w 2311400"/>
              <a:gd name="connsiteY1" fmla="*/ 236 h 485000"/>
              <a:gd name="connsiteX2" fmla="*/ 2311400 w 2311400"/>
              <a:gd name="connsiteY2" fmla="*/ 484953 h 485000"/>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825"/>
              <a:gd name="connsiteX1" fmla="*/ 1169055 w 2311400"/>
              <a:gd name="connsiteY1" fmla="*/ 61 h 484825"/>
              <a:gd name="connsiteX2" fmla="*/ 2311400 w 2311400"/>
              <a:gd name="connsiteY2" fmla="*/ 484778 h 484825"/>
              <a:gd name="connsiteX0" fmla="*/ 0 w 2311400"/>
              <a:gd name="connsiteY0" fmla="*/ 484778 h 484778"/>
              <a:gd name="connsiteX1" fmla="*/ 1169055 w 2311400"/>
              <a:gd name="connsiteY1" fmla="*/ 61 h 484778"/>
              <a:gd name="connsiteX2" fmla="*/ 2311400 w 2311400"/>
              <a:gd name="connsiteY2" fmla="*/ 484778 h 484778"/>
              <a:gd name="connsiteX0" fmla="*/ 0 w 2260108"/>
              <a:gd name="connsiteY0" fmla="*/ 496286 h 496286"/>
              <a:gd name="connsiteX1" fmla="*/ 1169055 w 2260108"/>
              <a:gd name="connsiteY1" fmla="*/ 11569 h 496286"/>
              <a:gd name="connsiteX2" fmla="*/ 2260108 w 2260108"/>
              <a:gd name="connsiteY2" fmla="*/ 140686 h 496286"/>
              <a:gd name="connsiteX0" fmla="*/ 0 w 2260108"/>
              <a:gd name="connsiteY0" fmla="*/ 490916 h 490916"/>
              <a:gd name="connsiteX1" fmla="*/ 1169055 w 2260108"/>
              <a:gd name="connsiteY1" fmla="*/ 6199 h 490916"/>
              <a:gd name="connsiteX2" fmla="*/ 2260108 w 2260108"/>
              <a:gd name="connsiteY2" fmla="*/ 135316 h 490916"/>
              <a:gd name="connsiteX0" fmla="*/ 0 w 2672176"/>
              <a:gd name="connsiteY0" fmla="*/ 487577 h 487577"/>
              <a:gd name="connsiteX1" fmla="*/ 1169055 w 2672176"/>
              <a:gd name="connsiteY1" fmla="*/ 2860 h 487577"/>
              <a:gd name="connsiteX2" fmla="*/ 2672176 w 2672176"/>
              <a:gd name="connsiteY2" fmla="*/ 360577 h 487577"/>
            </a:gdLst>
            <a:ahLst/>
            <a:cxnLst>
              <a:cxn ang="0">
                <a:pos x="connsiteX0" y="connsiteY0"/>
              </a:cxn>
              <a:cxn ang="0">
                <a:pos x="connsiteX1" y="connsiteY1"/>
              </a:cxn>
              <a:cxn ang="0">
                <a:pos x="connsiteX2" y="connsiteY2"/>
              </a:cxn>
            </a:cxnLst>
            <a:rect l="l" t="t" r="r" b="b"/>
            <a:pathLst>
              <a:path w="2672176" h="487577">
                <a:moveTo>
                  <a:pt x="0" y="487577"/>
                </a:moveTo>
                <a:cubicBezTo>
                  <a:pt x="360539" y="158788"/>
                  <a:pt x="701184" y="43077"/>
                  <a:pt x="1169055" y="2860"/>
                </a:cubicBezTo>
                <a:cubicBezTo>
                  <a:pt x="1636926" y="-37357"/>
                  <a:pt x="2321754" y="359872"/>
                  <a:pt x="2672176" y="360577"/>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cs-CZ" dirty="0"/>
          </a:p>
        </p:txBody>
      </p:sp>
      <p:sp>
        <p:nvSpPr>
          <p:cNvPr id="13" name="Obdélník 14">
            <a:extLst>
              <a:ext uri="{FF2B5EF4-FFF2-40B4-BE49-F238E27FC236}">
                <a16:creationId xmlns:a16="http://schemas.microsoft.com/office/drawing/2014/main" id="{27848723-6625-4DB1-63DD-45F408053D27}"/>
              </a:ext>
            </a:extLst>
          </p:cNvPr>
          <p:cNvSpPr/>
          <p:nvPr/>
        </p:nvSpPr>
        <p:spPr>
          <a:xfrm>
            <a:off x="2423592" y="1700808"/>
            <a:ext cx="247238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a:t>HTTP Request</a:t>
            </a:r>
          </a:p>
          <a:p>
            <a:r>
              <a:rPr lang="en-US" sz="1400" b="1" dirty="0">
                <a:latin typeface="Courier New" pitchFamily="49" charset="0"/>
                <a:cs typeface="Courier New" pitchFamily="49" charset="0"/>
              </a:rPr>
              <a:t>GET /</a:t>
            </a:r>
            <a:r>
              <a:rPr lang="en-US" sz="1400" b="1" dirty="0" err="1">
                <a:latin typeface="Courier New" pitchFamily="49" charset="0"/>
                <a:cs typeface="Courier New" pitchFamily="49" charset="0"/>
              </a:rPr>
              <a:t>myweb</a:t>
            </a:r>
            <a:r>
              <a:rPr lang="en-US" sz="1400" b="1" dirty="0">
                <a:latin typeface="Courier New" pitchFamily="49" charset="0"/>
                <a:cs typeface="Courier New" pitchFamily="49" charset="0"/>
              </a:rPr>
              <a:t>/index</a:t>
            </a:r>
          </a:p>
          <a:p>
            <a:r>
              <a:rPr lang="en-US" sz="1400" b="1" dirty="0">
                <a:latin typeface="Courier New" pitchFamily="49" charset="0"/>
                <a:cs typeface="Courier New" pitchFamily="49" charset="0"/>
              </a:rPr>
              <a:t>...</a:t>
            </a:r>
            <a:endParaRPr lang="cs-CZ" sz="1400" b="1" dirty="0">
              <a:latin typeface="Courier New" pitchFamily="49" charset="0"/>
              <a:cs typeface="Courier New" pitchFamily="49" charset="0"/>
            </a:endParaRPr>
          </a:p>
        </p:txBody>
      </p:sp>
      <p:cxnSp>
        <p:nvCxnSpPr>
          <p:cNvPr id="14" name="Přímá spojnice 16">
            <a:extLst>
              <a:ext uri="{FF2B5EF4-FFF2-40B4-BE49-F238E27FC236}">
                <a16:creationId xmlns:a16="http://schemas.microsoft.com/office/drawing/2014/main" id="{FCB84381-66FB-1B6B-341E-EE6DC7C30C40}"/>
              </a:ext>
            </a:extLst>
          </p:cNvPr>
          <p:cNvCxnSpPr/>
          <p:nvPr/>
        </p:nvCxnSpPr>
        <p:spPr>
          <a:xfrm flipV="1">
            <a:off x="2346626" y="3311170"/>
            <a:ext cx="4272152" cy="18447"/>
          </a:xfrm>
          <a:prstGeom prst="line">
            <a:avLst/>
          </a:prstGeom>
          <a:ln w="38100"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Obdélník 26">
            <a:extLst>
              <a:ext uri="{FF2B5EF4-FFF2-40B4-BE49-F238E27FC236}">
                <a16:creationId xmlns:a16="http://schemas.microsoft.com/office/drawing/2014/main" id="{6E4B7775-78AC-71A1-5C3A-A6B6A39DAD5E}"/>
              </a:ext>
            </a:extLst>
          </p:cNvPr>
          <p:cNvSpPr/>
          <p:nvPr/>
        </p:nvSpPr>
        <p:spPr>
          <a:xfrm>
            <a:off x="2241093" y="4228229"/>
            <a:ext cx="2837378" cy="15525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a:t>HTTP Response</a:t>
            </a:r>
          </a:p>
          <a:p>
            <a:r>
              <a:rPr lang="en-US" sz="1400" b="1" dirty="0">
                <a:latin typeface="Courier New" pitchFamily="49" charset="0"/>
              </a:rPr>
              <a:t>HTTP/1.1 200 OK</a:t>
            </a:r>
          </a:p>
          <a:p>
            <a:r>
              <a:rPr lang="en-US" sz="1400" b="1" dirty="0">
                <a:latin typeface="Courier New" pitchFamily="49" charset="0"/>
              </a:rPr>
              <a:t>Content-Length: 1984</a:t>
            </a:r>
          </a:p>
          <a:p>
            <a:r>
              <a:rPr lang="en-US" sz="1400" b="1" dirty="0">
                <a:latin typeface="Courier New" pitchFamily="49" charset="0"/>
              </a:rPr>
              <a:t>Content-Type: text/html;</a:t>
            </a:r>
          </a:p>
          <a:p>
            <a:r>
              <a:rPr lang="en-US" sz="1400" b="1" dirty="0">
                <a:latin typeface="Courier New" pitchFamily="49" charset="0"/>
                <a:cs typeface="Courier New" pitchFamily="49" charset="0"/>
              </a:rPr>
              <a:t>...</a:t>
            </a:r>
          </a:p>
          <a:p>
            <a:r>
              <a:rPr lang="en-US" sz="1400" dirty="0">
                <a:cs typeface="Courier New" pitchFamily="49" charset="0"/>
              </a:rPr>
              <a:t>&lt;contents generated by app&gt;</a:t>
            </a:r>
            <a:endParaRPr lang="cs-CZ" sz="1400" dirty="0">
              <a:cs typeface="Courier New" pitchFamily="49" charset="0"/>
            </a:endParaRPr>
          </a:p>
        </p:txBody>
      </p:sp>
      <p:sp>
        <p:nvSpPr>
          <p:cNvPr id="16" name="Volný tvar 28">
            <a:extLst>
              <a:ext uri="{FF2B5EF4-FFF2-40B4-BE49-F238E27FC236}">
                <a16:creationId xmlns:a16="http://schemas.microsoft.com/office/drawing/2014/main" id="{2AF702B0-7279-5898-26F1-062DFE7E13C6}"/>
              </a:ext>
            </a:extLst>
          </p:cNvPr>
          <p:cNvSpPr/>
          <p:nvPr/>
        </p:nvSpPr>
        <p:spPr>
          <a:xfrm>
            <a:off x="2476524" y="3383417"/>
            <a:ext cx="4171160" cy="551980"/>
          </a:xfrm>
          <a:custGeom>
            <a:avLst/>
            <a:gdLst>
              <a:gd name="connsiteX0" fmla="*/ 2451100 w 2451100"/>
              <a:gd name="connsiteY0" fmla="*/ 50800 h 438412"/>
              <a:gd name="connsiteX1" fmla="*/ 1339850 w 2451100"/>
              <a:gd name="connsiteY1" fmla="*/ 438150 h 438412"/>
              <a:gd name="connsiteX2" fmla="*/ 0 w 2451100"/>
              <a:gd name="connsiteY2" fmla="*/ 0 h 438412"/>
              <a:gd name="connsiteX0" fmla="*/ 2508250 w 2508250"/>
              <a:gd name="connsiteY0" fmla="*/ 0 h 387997"/>
              <a:gd name="connsiteX1" fmla="*/ 1397000 w 2508250"/>
              <a:gd name="connsiteY1" fmla="*/ 387350 h 387997"/>
              <a:gd name="connsiteX2" fmla="*/ 0 w 2508250"/>
              <a:gd name="connsiteY2" fmla="*/ 63500 h 387997"/>
              <a:gd name="connsiteX0" fmla="*/ 2508250 w 2508250"/>
              <a:gd name="connsiteY0" fmla="*/ 0 h 375365"/>
              <a:gd name="connsiteX1" fmla="*/ 1270000 w 2508250"/>
              <a:gd name="connsiteY1" fmla="*/ 374650 h 375365"/>
              <a:gd name="connsiteX2" fmla="*/ 0 w 2508250"/>
              <a:gd name="connsiteY2" fmla="*/ 63500 h 375365"/>
              <a:gd name="connsiteX0" fmla="*/ 2508250 w 2508250"/>
              <a:gd name="connsiteY0" fmla="*/ 0 h 380530"/>
              <a:gd name="connsiteX1" fmla="*/ 1270000 w 2508250"/>
              <a:gd name="connsiteY1" fmla="*/ 374650 h 380530"/>
              <a:gd name="connsiteX2" fmla="*/ 0 w 2508250"/>
              <a:gd name="connsiteY2" fmla="*/ 63500 h 380530"/>
              <a:gd name="connsiteX0" fmla="*/ 2953361 w 2953361"/>
              <a:gd name="connsiteY0" fmla="*/ 0 h 551980"/>
              <a:gd name="connsiteX1" fmla="*/ 1270000 w 2953361"/>
              <a:gd name="connsiteY1" fmla="*/ 546100 h 551980"/>
              <a:gd name="connsiteX2" fmla="*/ 0 w 2953361"/>
              <a:gd name="connsiteY2" fmla="*/ 234950 h 551980"/>
            </a:gdLst>
            <a:ahLst/>
            <a:cxnLst>
              <a:cxn ang="0">
                <a:pos x="connsiteX0" y="connsiteY0"/>
              </a:cxn>
              <a:cxn ang="0">
                <a:pos x="connsiteX1" y="connsiteY1"/>
              </a:cxn>
              <a:cxn ang="0">
                <a:pos x="connsiteX2" y="connsiteY2"/>
              </a:cxn>
            </a:cxnLst>
            <a:rect l="l" t="t" r="r" b="b"/>
            <a:pathLst>
              <a:path w="2953361" h="551980">
                <a:moveTo>
                  <a:pt x="2953361" y="0"/>
                </a:moveTo>
                <a:cubicBezTo>
                  <a:pt x="2601994" y="197908"/>
                  <a:pt x="1764242" y="510117"/>
                  <a:pt x="1270000" y="546100"/>
                </a:cubicBezTo>
                <a:cubicBezTo>
                  <a:pt x="775758" y="582083"/>
                  <a:pt x="465666" y="449791"/>
                  <a:pt x="0" y="234950"/>
                </a:cubicBezTo>
              </a:path>
            </a:pathLst>
          </a:custGeom>
          <a:noFill/>
          <a:ln w="38100" cap="rnd" cmpd="sng">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Volný tvar 23">
            <a:extLst>
              <a:ext uri="{FF2B5EF4-FFF2-40B4-BE49-F238E27FC236}">
                <a16:creationId xmlns:a16="http://schemas.microsoft.com/office/drawing/2014/main" id="{8440B312-0272-0BBC-64F4-2C5AFFAEBAA1}"/>
              </a:ext>
            </a:extLst>
          </p:cNvPr>
          <p:cNvSpPr/>
          <p:nvPr/>
        </p:nvSpPr>
        <p:spPr>
          <a:xfrm>
            <a:off x="5006731" y="1957323"/>
            <a:ext cx="3278050" cy="772970"/>
          </a:xfrm>
          <a:custGeom>
            <a:avLst/>
            <a:gdLst>
              <a:gd name="connsiteX0" fmla="*/ 0 w 1490133"/>
              <a:gd name="connsiteY0" fmla="*/ 0 h 1041400"/>
              <a:gd name="connsiteX1" fmla="*/ 1193800 w 1490133"/>
              <a:gd name="connsiteY1" fmla="*/ 321733 h 1041400"/>
              <a:gd name="connsiteX2" fmla="*/ 1490133 w 1490133"/>
              <a:gd name="connsiteY2" fmla="*/ 1041400 h 1041400"/>
              <a:gd name="connsiteX0" fmla="*/ 0 w 1490133"/>
              <a:gd name="connsiteY0" fmla="*/ 10925 h 1052325"/>
              <a:gd name="connsiteX1" fmla="*/ 1193800 w 1490133"/>
              <a:gd name="connsiteY1" fmla="*/ 332658 h 1052325"/>
              <a:gd name="connsiteX2" fmla="*/ 1490133 w 1490133"/>
              <a:gd name="connsiteY2" fmla="*/ 1052325 h 1052325"/>
              <a:gd name="connsiteX0" fmla="*/ 0 w 1490133"/>
              <a:gd name="connsiteY0" fmla="*/ 10925 h 1052613"/>
              <a:gd name="connsiteX1" fmla="*/ 1193800 w 1490133"/>
              <a:gd name="connsiteY1" fmla="*/ 332658 h 1052613"/>
              <a:gd name="connsiteX2" fmla="*/ 1490133 w 1490133"/>
              <a:gd name="connsiteY2" fmla="*/ 1052325 h 1052613"/>
              <a:gd name="connsiteX0" fmla="*/ 0 w 1490133"/>
              <a:gd name="connsiteY0" fmla="*/ 15850 h 1057500"/>
              <a:gd name="connsiteX1" fmla="*/ 1227666 w 1490133"/>
              <a:gd name="connsiteY1" fmla="*/ 252917 h 1057500"/>
              <a:gd name="connsiteX2" fmla="*/ 1490133 w 1490133"/>
              <a:gd name="connsiteY2" fmla="*/ 1057250 h 1057500"/>
              <a:gd name="connsiteX0" fmla="*/ 0 w 1490133"/>
              <a:gd name="connsiteY0" fmla="*/ 40334 h 1082065"/>
              <a:gd name="connsiteX1" fmla="*/ 1227666 w 1490133"/>
              <a:gd name="connsiteY1" fmla="*/ 277401 h 1082065"/>
              <a:gd name="connsiteX2" fmla="*/ 1490133 w 1490133"/>
              <a:gd name="connsiteY2" fmla="*/ 1081734 h 1082065"/>
              <a:gd name="connsiteX0" fmla="*/ 0 w 1490133"/>
              <a:gd name="connsiteY0" fmla="*/ 28297 h 1070066"/>
              <a:gd name="connsiteX1" fmla="*/ 1286933 w 1490133"/>
              <a:gd name="connsiteY1" fmla="*/ 316164 h 1070066"/>
              <a:gd name="connsiteX2" fmla="*/ 1490133 w 1490133"/>
              <a:gd name="connsiteY2" fmla="*/ 1069697 h 1070066"/>
              <a:gd name="connsiteX0" fmla="*/ 0 w 1490133"/>
              <a:gd name="connsiteY0" fmla="*/ 44271 h 1086115"/>
              <a:gd name="connsiteX1" fmla="*/ 1286933 w 1490133"/>
              <a:gd name="connsiteY1" fmla="*/ 332138 h 1086115"/>
              <a:gd name="connsiteX2" fmla="*/ 1490133 w 1490133"/>
              <a:gd name="connsiteY2" fmla="*/ 1085671 h 1086115"/>
              <a:gd name="connsiteX0" fmla="*/ 0 w 1490133"/>
              <a:gd name="connsiteY0" fmla="*/ 49559 h 1091384"/>
              <a:gd name="connsiteX1" fmla="*/ 1236133 w 1490133"/>
              <a:gd name="connsiteY1" fmla="*/ 320493 h 1091384"/>
              <a:gd name="connsiteX2" fmla="*/ 1490133 w 1490133"/>
              <a:gd name="connsiteY2" fmla="*/ 1090959 h 1091384"/>
              <a:gd name="connsiteX0" fmla="*/ 0 w 1490133"/>
              <a:gd name="connsiteY0" fmla="*/ 72555 h 1114482"/>
              <a:gd name="connsiteX1" fmla="*/ 1236133 w 1490133"/>
              <a:gd name="connsiteY1" fmla="*/ 343489 h 1114482"/>
              <a:gd name="connsiteX2" fmla="*/ 1490133 w 1490133"/>
              <a:gd name="connsiteY2" fmla="*/ 1113955 h 1114482"/>
              <a:gd name="connsiteX0" fmla="*/ 0 w 1490133"/>
              <a:gd name="connsiteY0" fmla="*/ 31760 h 1073515"/>
              <a:gd name="connsiteX1" fmla="*/ 1236133 w 1490133"/>
              <a:gd name="connsiteY1" fmla="*/ 302694 h 1073515"/>
              <a:gd name="connsiteX2" fmla="*/ 1490133 w 1490133"/>
              <a:gd name="connsiteY2" fmla="*/ 1073160 h 1073515"/>
              <a:gd name="connsiteX0" fmla="*/ 0 w 1490133"/>
              <a:gd name="connsiteY0" fmla="*/ 31760 h 1073160"/>
              <a:gd name="connsiteX1" fmla="*/ 1236133 w 1490133"/>
              <a:gd name="connsiteY1" fmla="*/ 302694 h 1073160"/>
              <a:gd name="connsiteX2" fmla="*/ 1490133 w 1490133"/>
              <a:gd name="connsiteY2" fmla="*/ 1073160 h 1073160"/>
              <a:gd name="connsiteX0" fmla="*/ 0 w 1557866"/>
              <a:gd name="connsiteY0" fmla="*/ 10690 h 696490"/>
              <a:gd name="connsiteX1" fmla="*/ 1236133 w 1557866"/>
              <a:gd name="connsiteY1" fmla="*/ 281624 h 696490"/>
              <a:gd name="connsiteX2" fmla="*/ 1557866 w 1557866"/>
              <a:gd name="connsiteY2" fmla="*/ 696490 h 696490"/>
              <a:gd name="connsiteX0" fmla="*/ 0 w 1557866"/>
              <a:gd name="connsiteY0" fmla="*/ 0 h 685800"/>
              <a:gd name="connsiteX1" fmla="*/ 1557866 w 1557866"/>
              <a:gd name="connsiteY1" fmla="*/ 685800 h 685800"/>
              <a:gd name="connsiteX0" fmla="*/ 0 w 1430866"/>
              <a:gd name="connsiteY0" fmla="*/ 0 h 753533"/>
              <a:gd name="connsiteX1" fmla="*/ 1430866 w 1430866"/>
              <a:gd name="connsiteY1" fmla="*/ 753533 h 753533"/>
              <a:gd name="connsiteX0" fmla="*/ 0 w 1430866"/>
              <a:gd name="connsiteY0" fmla="*/ 0 h 753533"/>
              <a:gd name="connsiteX1" fmla="*/ 1430866 w 1430866"/>
              <a:gd name="connsiteY1" fmla="*/ 753533 h 753533"/>
              <a:gd name="connsiteX0" fmla="*/ 0 w 1430866"/>
              <a:gd name="connsiteY0" fmla="*/ 19437 h 772970"/>
              <a:gd name="connsiteX1" fmla="*/ 1430866 w 1430866"/>
              <a:gd name="connsiteY1" fmla="*/ 772970 h 772970"/>
            </a:gdLst>
            <a:ahLst/>
            <a:cxnLst>
              <a:cxn ang="0">
                <a:pos x="connsiteX0" y="connsiteY0"/>
              </a:cxn>
              <a:cxn ang="0">
                <a:pos x="connsiteX1" y="connsiteY1"/>
              </a:cxn>
            </a:cxnLst>
            <a:rect l="l" t="t" r="r" b="b"/>
            <a:pathLst>
              <a:path w="1430866" h="772970">
                <a:moveTo>
                  <a:pt x="0" y="19437"/>
                </a:moveTo>
                <a:cubicBezTo>
                  <a:pt x="976488" y="-68052"/>
                  <a:pt x="1402644" y="132325"/>
                  <a:pt x="1430866" y="772970"/>
                </a:cubicBezTo>
              </a:path>
            </a:pathLst>
          </a:custGeom>
          <a:noFill/>
          <a:ln w="38100" cap="rnd" cmpd="sng">
            <a:solidFill>
              <a:srgbClr val="E694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Picture 2" descr="http://iconbug.com/data/37/507/ac829ddeecc44c12987cab354ba6ae7e.png">
            <a:extLst>
              <a:ext uri="{FF2B5EF4-FFF2-40B4-BE49-F238E27FC236}">
                <a16:creationId xmlns:a16="http://schemas.microsoft.com/office/drawing/2014/main" id="{F126E00D-4756-1253-DD85-D79B6C80BC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9585" y="2685363"/>
            <a:ext cx="1183632" cy="107373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1E12315D-09AA-D4F6-56D3-A281653AEE7E}"/>
              </a:ext>
            </a:extLst>
          </p:cNvPr>
          <p:cNvGrpSpPr/>
          <p:nvPr/>
        </p:nvGrpSpPr>
        <p:grpSpPr>
          <a:xfrm>
            <a:off x="9083630" y="3359574"/>
            <a:ext cx="1220207" cy="1514987"/>
            <a:chOff x="6554266" y="3680544"/>
            <a:chExt cx="1220207" cy="1514987"/>
          </a:xfrm>
        </p:grpSpPr>
        <p:pic>
          <p:nvPicPr>
            <p:cNvPr id="20" name="Picture 8" descr="https://encrypted-tbn2.gstatic.com/images?q=tbn:ANd9GcTC9RFUue4Mj0I2TIO_KeGifgWRcGfqciCYwmrx6jiQ78y4Gh8mqw">
              <a:extLst>
                <a:ext uri="{FF2B5EF4-FFF2-40B4-BE49-F238E27FC236}">
                  <a16:creationId xmlns:a16="http://schemas.microsoft.com/office/drawing/2014/main" id="{5483FF87-33FF-A6E3-C968-BB8367ED8E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4314" y="3680544"/>
              <a:ext cx="849255" cy="8492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ovéPole 9">
              <a:extLst>
                <a:ext uri="{FF2B5EF4-FFF2-40B4-BE49-F238E27FC236}">
                  <a16:creationId xmlns:a16="http://schemas.microsoft.com/office/drawing/2014/main" id="{E6BF55C0-9C22-1F9F-C8AF-7A37E9C1B0E3}"/>
                </a:ext>
              </a:extLst>
            </p:cNvPr>
            <p:cNvSpPr txBox="1"/>
            <p:nvPr/>
          </p:nvSpPr>
          <p:spPr>
            <a:xfrm>
              <a:off x="6554266" y="4549200"/>
              <a:ext cx="1220207" cy="646331"/>
            </a:xfrm>
            <a:prstGeom prst="rect">
              <a:avLst/>
            </a:prstGeom>
            <a:noFill/>
          </p:spPr>
          <p:txBody>
            <a:bodyPr wrap="none" rtlCol="0">
              <a:spAutoFit/>
            </a:bodyPr>
            <a:lstStyle/>
            <a:p>
              <a:pPr algn="ctr"/>
              <a:r>
                <a:rPr lang="en-US" dirty="0"/>
                <a:t>Database</a:t>
              </a:r>
              <a:br>
                <a:rPr lang="en-US" dirty="0"/>
              </a:br>
              <a:r>
                <a:rPr lang="en-US" dirty="0"/>
                <a:t>Module</a:t>
              </a:r>
              <a:endParaRPr lang="cs-CZ" dirty="0"/>
            </a:p>
          </p:txBody>
        </p:sp>
      </p:grpSp>
      <p:sp>
        <p:nvSpPr>
          <p:cNvPr id="22" name="Volný tvar 23">
            <a:extLst>
              <a:ext uri="{FF2B5EF4-FFF2-40B4-BE49-F238E27FC236}">
                <a16:creationId xmlns:a16="http://schemas.microsoft.com/office/drawing/2014/main" id="{2B2EA84D-01F0-23DC-E363-468492359D90}"/>
              </a:ext>
            </a:extLst>
          </p:cNvPr>
          <p:cNvSpPr/>
          <p:nvPr/>
        </p:nvSpPr>
        <p:spPr>
          <a:xfrm rot="5400000">
            <a:off x="6067568" y="2709204"/>
            <a:ext cx="1235629" cy="3198796"/>
          </a:xfrm>
          <a:custGeom>
            <a:avLst/>
            <a:gdLst>
              <a:gd name="connsiteX0" fmla="*/ 0 w 1490133"/>
              <a:gd name="connsiteY0" fmla="*/ 0 h 1041400"/>
              <a:gd name="connsiteX1" fmla="*/ 1193800 w 1490133"/>
              <a:gd name="connsiteY1" fmla="*/ 321733 h 1041400"/>
              <a:gd name="connsiteX2" fmla="*/ 1490133 w 1490133"/>
              <a:gd name="connsiteY2" fmla="*/ 1041400 h 1041400"/>
              <a:gd name="connsiteX0" fmla="*/ 0 w 1490133"/>
              <a:gd name="connsiteY0" fmla="*/ 10925 h 1052325"/>
              <a:gd name="connsiteX1" fmla="*/ 1193800 w 1490133"/>
              <a:gd name="connsiteY1" fmla="*/ 332658 h 1052325"/>
              <a:gd name="connsiteX2" fmla="*/ 1490133 w 1490133"/>
              <a:gd name="connsiteY2" fmla="*/ 1052325 h 1052325"/>
              <a:gd name="connsiteX0" fmla="*/ 0 w 1490133"/>
              <a:gd name="connsiteY0" fmla="*/ 10925 h 1052613"/>
              <a:gd name="connsiteX1" fmla="*/ 1193800 w 1490133"/>
              <a:gd name="connsiteY1" fmla="*/ 332658 h 1052613"/>
              <a:gd name="connsiteX2" fmla="*/ 1490133 w 1490133"/>
              <a:gd name="connsiteY2" fmla="*/ 1052325 h 1052613"/>
              <a:gd name="connsiteX0" fmla="*/ 0 w 1490133"/>
              <a:gd name="connsiteY0" fmla="*/ 15850 h 1057500"/>
              <a:gd name="connsiteX1" fmla="*/ 1227666 w 1490133"/>
              <a:gd name="connsiteY1" fmla="*/ 252917 h 1057500"/>
              <a:gd name="connsiteX2" fmla="*/ 1490133 w 1490133"/>
              <a:gd name="connsiteY2" fmla="*/ 1057250 h 1057500"/>
              <a:gd name="connsiteX0" fmla="*/ 0 w 1490133"/>
              <a:gd name="connsiteY0" fmla="*/ 40334 h 1082065"/>
              <a:gd name="connsiteX1" fmla="*/ 1227666 w 1490133"/>
              <a:gd name="connsiteY1" fmla="*/ 277401 h 1082065"/>
              <a:gd name="connsiteX2" fmla="*/ 1490133 w 1490133"/>
              <a:gd name="connsiteY2" fmla="*/ 1081734 h 1082065"/>
              <a:gd name="connsiteX0" fmla="*/ 0 w 1490133"/>
              <a:gd name="connsiteY0" fmla="*/ 28297 h 1070066"/>
              <a:gd name="connsiteX1" fmla="*/ 1286933 w 1490133"/>
              <a:gd name="connsiteY1" fmla="*/ 316164 h 1070066"/>
              <a:gd name="connsiteX2" fmla="*/ 1490133 w 1490133"/>
              <a:gd name="connsiteY2" fmla="*/ 1069697 h 1070066"/>
              <a:gd name="connsiteX0" fmla="*/ 0 w 1490133"/>
              <a:gd name="connsiteY0" fmla="*/ 44271 h 1086115"/>
              <a:gd name="connsiteX1" fmla="*/ 1286933 w 1490133"/>
              <a:gd name="connsiteY1" fmla="*/ 332138 h 1086115"/>
              <a:gd name="connsiteX2" fmla="*/ 1490133 w 1490133"/>
              <a:gd name="connsiteY2" fmla="*/ 1085671 h 1086115"/>
              <a:gd name="connsiteX0" fmla="*/ 0 w 1490133"/>
              <a:gd name="connsiteY0" fmla="*/ 49559 h 1091384"/>
              <a:gd name="connsiteX1" fmla="*/ 1236133 w 1490133"/>
              <a:gd name="connsiteY1" fmla="*/ 320493 h 1091384"/>
              <a:gd name="connsiteX2" fmla="*/ 1490133 w 1490133"/>
              <a:gd name="connsiteY2" fmla="*/ 1090959 h 1091384"/>
              <a:gd name="connsiteX0" fmla="*/ 0 w 1490133"/>
              <a:gd name="connsiteY0" fmla="*/ 72555 h 1114482"/>
              <a:gd name="connsiteX1" fmla="*/ 1236133 w 1490133"/>
              <a:gd name="connsiteY1" fmla="*/ 343489 h 1114482"/>
              <a:gd name="connsiteX2" fmla="*/ 1490133 w 1490133"/>
              <a:gd name="connsiteY2" fmla="*/ 1113955 h 1114482"/>
              <a:gd name="connsiteX0" fmla="*/ 0 w 1490133"/>
              <a:gd name="connsiteY0" fmla="*/ 31760 h 1073515"/>
              <a:gd name="connsiteX1" fmla="*/ 1236133 w 1490133"/>
              <a:gd name="connsiteY1" fmla="*/ 302694 h 1073515"/>
              <a:gd name="connsiteX2" fmla="*/ 1490133 w 1490133"/>
              <a:gd name="connsiteY2" fmla="*/ 1073160 h 1073515"/>
              <a:gd name="connsiteX0" fmla="*/ 0 w 1490133"/>
              <a:gd name="connsiteY0" fmla="*/ 31760 h 1073160"/>
              <a:gd name="connsiteX1" fmla="*/ 1236133 w 1490133"/>
              <a:gd name="connsiteY1" fmla="*/ 302694 h 1073160"/>
              <a:gd name="connsiteX2" fmla="*/ 1490133 w 1490133"/>
              <a:gd name="connsiteY2" fmla="*/ 1073160 h 1073160"/>
              <a:gd name="connsiteX0" fmla="*/ 0 w 1557866"/>
              <a:gd name="connsiteY0" fmla="*/ 10690 h 696490"/>
              <a:gd name="connsiteX1" fmla="*/ 1236133 w 1557866"/>
              <a:gd name="connsiteY1" fmla="*/ 281624 h 696490"/>
              <a:gd name="connsiteX2" fmla="*/ 1557866 w 1557866"/>
              <a:gd name="connsiteY2" fmla="*/ 696490 h 696490"/>
              <a:gd name="connsiteX0" fmla="*/ 0 w 1557866"/>
              <a:gd name="connsiteY0" fmla="*/ 0 h 685800"/>
              <a:gd name="connsiteX1" fmla="*/ 1557866 w 1557866"/>
              <a:gd name="connsiteY1" fmla="*/ 685800 h 685800"/>
              <a:gd name="connsiteX0" fmla="*/ 0 w 1430866"/>
              <a:gd name="connsiteY0" fmla="*/ 0 h 753533"/>
              <a:gd name="connsiteX1" fmla="*/ 1430866 w 1430866"/>
              <a:gd name="connsiteY1" fmla="*/ 753533 h 753533"/>
              <a:gd name="connsiteX0" fmla="*/ 0 w 1430866"/>
              <a:gd name="connsiteY0" fmla="*/ 0 h 753533"/>
              <a:gd name="connsiteX1" fmla="*/ 1430866 w 1430866"/>
              <a:gd name="connsiteY1" fmla="*/ 753533 h 753533"/>
              <a:gd name="connsiteX0" fmla="*/ 0 w 1430866"/>
              <a:gd name="connsiteY0" fmla="*/ 19437 h 772970"/>
              <a:gd name="connsiteX1" fmla="*/ 1430866 w 1430866"/>
              <a:gd name="connsiteY1" fmla="*/ 772970 h 772970"/>
              <a:gd name="connsiteX0" fmla="*/ 0 w 1430866"/>
              <a:gd name="connsiteY0" fmla="*/ 0 h 753533"/>
              <a:gd name="connsiteX1" fmla="*/ 1430866 w 1430866"/>
              <a:gd name="connsiteY1" fmla="*/ 753533 h 753533"/>
            </a:gdLst>
            <a:ahLst/>
            <a:cxnLst>
              <a:cxn ang="0">
                <a:pos x="connsiteX0" y="connsiteY0"/>
              </a:cxn>
              <a:cxn ang="0">
                <a:pos x="connsiteX1" y="connsiteY1"/>
              </a:cxn>
            </a:cxnLst>
            <a:rect l="l" t="t" r="r" b="b"/>
            <a:pathLst>
              <a:path w="1430866" h="753533">
                <a:moveTo>
                  <a:pt x="0" y="0"/>
                </a:moveTo>
                <a:cubicBezTo>
                  <a:pt x="965024" y="17286"/>
                  <a:pt x="1402644" y="112888"/>
                  <a:pt x="1430866" y="753533"/>
                </a:cubicBezTo>
              </a:path>
            </a:pathLst>
          </a:custGeom>
          <a:noFill/>
          <a:ln w="38100" cap="rnd" cmpd="sng">
            <a:solidFill>
              <a:srgbClr val="E694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3" name="Group 22">
            <a:extLst>
              <a:ext uri="{FF2B5EF4-FFF2-40B4-BE49-F238E27FC236}">
                <a16:creationId xmlns:a16="http://schemas.microsoft.com/office/drawing/2014/main" id="{737CC445-086E-6E40-164D-163BA1DCC5C5}"/>
              </a:ext>
            </a:extLst>
          </p:cNvPr>
          <p:cNvGrpSpPr/>
          <p:nvPr/>
        </p:nvGrpSpPr>
        <p:grpSpPr>
          <a:xfrm>
            <a:off x="6164654" y="2813085"/>
            <a:ext cx="1574470" cy="1014839"/>
            <a:chOff x="6887683" y="3090333"/>
            <a:chExt cx="1574470" cy="1014839"/>
          </a:xfrm>
        </p:grpSpPr>
        <p:pic>
          <p:nvPicPr>
            <p:cNvPr id="24" name="Picture 5" descr="Medion Home Server">
              <a:extLst>
                <a:ext uri="{FF2B5EF4-FFF2-40B4-BE49-F238E27FC236}">
                  <a16:creationId xmlns:a16="http://schemas.microsoft.com/office/drawing/2014/main" id="{52B3A049-C8AE-4AD7-7DBB-19573564D5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844" y="3090333"/>
              <a:ext cx="864369" cy="647896"/>
            </a:xfrm>
            <a:prstGeom prst="rect">
              <a:avLst/>
            </a:prstGeom>
            <a:noFill/>
            <a:extLst>
              <a:ext uri="{909E8E84-426E-40DD-AFC4-6F175D3DCCD1}">
                <a14:hiddenFill xmlns:a14="http://schemas.microsoft.com/office/drawing/2010/main">
                  <a:solidFill>
                    <a:schemeClr val="bg1"/>
                  </a:solidFill>
                </a14:hiddenFill>
              </a:ext>
            </a:extLst>
          </p:spPr>
        </p:pic>
        <p:sp>
          <p:nvSpPr>
            <p:cNvPr id="25" name="TextovéPole 9">
              <a:extLst>
                <a:ext uri="{FF2B5EF4-FFF2-40B4-BE49-F238E27FC236}">
                  <a16:creationId xmlns:a16="http://schemas.microsoft.com/office/drawing/2014/main" id="{355C7CD3-543F-4565-E198-4F3F704561F8}"/>
                </a:ext>
              </a:extLst>
            </p:cNvPr>
            <p:cNvSpPr txBox="1"/>
            <p:nvPr/>
          </p:nvSpPr>
          <p:spPr>
            <a:xfrm>
              <a:off x="6887683" y="3735840"/>
              <a:ext cx="1574470" cy="369332"/>
            </a:xfrm>
            <a:prstGeom prst="rect">
              <a:avLst/>
            </a:prstGeom>
            <a:noFill/>
          </p:spPr>
          <p:txBody>
            <a:bodyPr wrap="none" rtlCol="0">
              <a:spAutoFit/>
            </a:bodyPr>
            <a:lstStyle/>
            <a:p>
              <a:pPr algn="ctr"/>
              <a:r>
                <a:rPr lang="en-US" dirty="0"/>
                <a:t>Proxy Server</a:t>
              </a:r>
              <a:endParaRPr lang="cs-CZ" dirty="0"/>
            </a:p>
          </p:txBody>
        </p:sp>
      </p:grpSp>
      <p:cxnSp>
        <p:nvCxnSpPr>
          <p:cNvPr id="26" name="Straight Arrow Connector 25">
            <a:extLst>
              <a:ext uri="{FF2B5EF4-FFF2-40B4-BE49-F238E27FC236}">
                <a16:creationId xmlns:a16="http://schemas.microsoft.com/office/drawing/2014/main" id="{94F68A48-97A0-F3BE-FC1D-662238E400D0}"/>
              </a:ext>
            </a:extLst>
          </p:cNvPr>
          <p:cNvCxnSpPr/>
          <p:nvPr/>
        </p:nvCxnSpPr>
        <p:spPr>
          <a:xfrm>
            <a:off x="7309390" y="3183129"/>
            <a:ext cx="625993" cy="732"/>
          </a:xfrm>
          <a:prstGeom prst="straightConnector1">
            <a:avLst/>
          </a:prstGeom>
          <a:ln w="38100" cap="rnd">
            <a:solidFill>
              <a:srgbClr val="0070C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7" name="Zaoblený obdélníkový popisek 52">
            <a:extLst>
              <a:ext uri="{FF2B5EF4-FFF2-40B4-BE49-F238E27FC236}">
                <a16:creationId xmlns:a16="http://schemas.microsoft.com/office/drawing/2014/main" id="{D623E683-E193-BC68-A792-0CFE6B948A14}"/>
              </a:ext>
            </a:extLst>
          </p:cNvPr>
          <p:cNvSpPr/>
          <p:nvPr/>
        </p:nvSpPr>
        <p:spPr>
          <a:xfrm>
            <a:off x="5485818" y="5048779"/>
            <a:ext cx="3255425" cy="832010"/>
          </a:xfrm>
          <a:prstGeom prst="wedgeRoundRectCallout">
            <a:avLst>
              <a:gd name="adj1" fmla="val 1053"/>
              <a:gd name="adj2" fmla="val -183768"/>
              <a:gd name="adj3" fmla="val 16667"/>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Handles static pages, proxies requests for web app(s)</a:t>
            </a:r>
            <a:endParaRPr lang="cs-CZ" sz="1600" dirty="0"/>
          </a:p>
        </p:txBody>
      </p:sp>
      <p:sp>
        <p:nvSpPr>
          <p:cNvPr id="28" name="TextBox 27">
            <a:extLst>
              <a:ext uri="{FF2B5EF4-FFF2-40B4-BE49-F238E27FC236}">
                <a16:creationId xmlns:a16="http://schemas.microsoft.com/office/drawing/2014/main" id="{2B13C4B6-F285-4953-3B0A-9692622A48B2}"/>
              </a:ext>
            </a:extLst>
          </p:cNvPr>
          <p:cNvSpPr txBox="1"/>
          <p:nvPr/>
        </p:nvSpPr>
        <p:spPr>
          <a:xfrm>
            <a:off x="0" y="6021288"/>
            <a:ext cx="12192000" cy="461665"/>
          </a:xfrm>
          <a:prstGeom prst="rect">
            <a:avLst/>
          </a:prstGeom>
          <a:noFill/>
        </p:spPr>
        <p:txBody>
          <a:bodyPr wrap="square">
            <a:spAutoFit/>
          </a:bodyPr>
          <a:lstStyle/>
          <a:p>
            <a:pPr algn="ctr"/>
            <a:r>
              <a:rPr lang="en-US" sz="2400" b="1" dirty="0">
                <a:solidFill>
                  <a:schemeClr val="accent2"/>
                </a:solidFill>
              </a:rPr>
              <a:t>Advanced Programming of Web Applications - NSWI153</a:t>
            </a:r>
          </a:p>
        </p:txBody>
      </p:sp>
    </p:spTree>
    <p:extLst>
      <p:ext uri="{BB962C8B-B14F-4D97-AF65-F5344CB8AC3E}">
        <p14:creationId xmlns:p14="http://schemas.microsoft.com/office/powerpoint/2010/main" val="3783467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3C24-88B5-7237-2518-46B649E03FE7}"/>
              </a:ext>
            </a:extLst>
          </p:cNvPr>
          <p:cNvSpPr>
            <a:spLocks noGrp="1"/>
          </p:cNvSpPr>
          <p:nvPr>
            <p:ph type="title"/>
          </p:nvPr>
        </p:nvSpPr>
        <p:spPr/>
        <p:txBody>
          <a:bodyPr/>
          <a:lstStyle/>
          <a:p>
            <a:r>
              <a:rPr lang="en-US" dirty="0"/>
              <a:t>What is a Server?</a:t>
            </a:r>
          </a:p>
        </p:txBody>
      </p:sp>
      <p:sp>
        <p:nvSpPr>
          <p:cNvPr id="3" name="Content Placeholder 2">
            <a:extLst>
              <a:ext uri="{FF2B5EF4-FFF2-40B4-BE49-F238E27FC236}">
                <a16:creationId xmlns:a16="http://schemas.microsoft.com/office/drawing/2014/main" id="{060901FA-5D6D-DF6B-A5BF-FD008D514506}"/>
              </a:ext>
            </a:extLst>
          </p:cNvPr>
          <p:cNvSpPr>
            <a:spLocks noGrp="1"/>
          </p:cNvSpPr>
          <p:nvPr>
            <p:ph idx="1"/>
          </p:nvPr>
        </p:nvSpPr>
        <p:spPr>
          <a:xfrm>
            <a:off x="335360" y="1268760"/>
            <a:ext cx="6552728" cy="4392488"/>
          </a:xfrm>
        </p:spPr>
        <p:txBody>
          <a:bodyPr/>
          <a:lstStyle/>
          <a:p>
            <a:pPr marL="0" indent="0">
              <a:buNone/>
            </a:pPr>
            <a:r>
              <a:rPr lang="en-US" dirty="0"/>
              <a:t>Mail Server</a:t>
            </a:r>
          </a:p>
          <a:p>
            <a:r>
              <a:rPr lang="en-US" dirty="0"/>
              <a:t>Handles sending, receiving, and routing of emails</a:t>
            </a:r>
            <a:br>
              <a:rPr lang="en-US" dirty="0"/>
            </a:br>
            <a:r>
              <a:rPr lang="en-US" dirty="0"/>
              <a:t>across networks.</a:t>
            </a:r>
            <a:br>
              <a:rPr lang="en-US" dirty="0"/>
            </a:br>
            <a:endParaRPr lang="en-US" dirty="0"/>
          </a:p>
          <a:p>
            <a:pPr marL="0" indent="0">
              <a:buNone/>
            </a:pPr>
            <a:r>
              <a:rPr lang="en-US" dirty="0"/>
              <a:t>DNS Server</a:t>
            </a:r>
          </a:p>
          <a:p>
            <a:r>
              <a:rPr lang="en-US" dirty="0"/>
              <a:t>Translates domain names into IP addresses.</a:t>
            </a:r>
            <a:br>
              <a:rPr lang="en-US" dirty="0"/>
            </a:br>
            <a:endParaRPr lang="en-US" dirty="0"/>
          </a:p>
          <a:p>
            <a:pPr marL="0" indent="0">
              <a:buNone/>
            </a:pPr>
            <a:r>
              <a:rPr lang="en-US" dirty="0"/>
              <a:t>Web Server</a:t>
            </a:r>
          </a:p>
          <a:p>
            <a:r>
              <a:rPr lang="en-US" dirty="0"/>
              <a:t>Hosts websites and deliver web content over a network.</a:t>
            </a:r>
          </a:p>
          <a:p>
            <a:r>
              <a:rPr lang="en-US" dirty="0"/>
              <a:t>Examples: Apache, Nginx, …</a:t>
            </a:r>
          </a:p>
        </p:txBody>
      </p:sp>
      <p:sp>
        <p:nvSpPr>
          <p:cNvPr id="4" name="Slide Number Placeholder 3">
            <a:extLst>
              <a:ext uri="{FF2B5EF4-FFF2-40B4-BE49-F238E27FC236}">
                <a16:creationId xmlns:a16="http://schemas.microsoft.com/office/drawing/2014/main" id="{1FEBE831-7FEF-D01B-CB91-CE36EB53EABD}"/>
              </a:ext>
            </a:extLst>
          </p:cNvPr>
          <p:cNvSpPr>
            <a:spLocks noGrp="1"/>
          </p:cNvSpPr>
          <p:nvPr>
            <p:ph type="sldNum" sz="quarter" idx="12"/>
          </p:nvPr>
        </p:nvSpPr>
        <p:spPr/>
        <p:txBody>
          <a:bodyPr/>
          <a:lstStyle/>
          <a:p>
            <a:fld id="{452BA717-4DED-4A38-BDE4-30D0F0A142DB}" type="slidenum">
              <a:rPr lang="cs-CZ" smtClean="0"/>
              <a:pPr/>
              <a:t>23</a:t>
            </a:fld>
            <a:endParaRPr lang="cs-CZ"/>
          </a:p>
        </p:txBody>
      </p:sp>
      <p:pic>
        <p:nvPicPr>
          <p:cNvPr id="5" name="Content Placeholder 5">
            <a:extLst>
              <a:ext uri="{FF2B5EF4-FFF2-40B4-BE49-F238E27FC236}">
                <a16:creationId xmlns:a16="http://schemas.microsoft.com/office/drawing/2014/main" id="{B5E65CC7-E7A0-0F49-30AC-7CA9FA3E7E37}"/>
              </a:ext>
            </a:extLst>
          </p:cNvPr>
          <p:cNvPicPr>
            <a:picLocks noChangeAspect="1"/>
          </p:cNvPicPr>
          <p:nvPr/>
        </p:nvPicPr>
        <p:blipFill>
          <a:blip r:embed="rId3"/>
          <a:stretch>
            <a:fillRect/>
          </a:stretch>
        </p:blipFill>
        <p:spPr>
          <a:xfrm>
            <a:off x="7248127" y="1196752"/>
            <a:ext cx="4536505" cy="4521787"/>
          </a:xfrm>
          <a:prstGeom prst="rect">
            <a:avLst/>
          </a:prstGeom>
        </p:spPr>
      </p:pic>
      <p:sp>
        <p:nvSpPr>
          <p:cNvPr id="6" name="TextovéPole 11">
            <a:extLst>
              <a:ext uri="{FF2B5EF4-FFF2-40B4-BE49-F238E27FC236}">
                <a16:creationId xmlns:a16="http://schemas.microsoft.com/office/drawing/2014/main" id="{E992206B-0C85-A6B4-EA34-BDE2EA3CBACE}"/>
              </a:ext>
            </a:extLst>
          </p:cNvPr>
          <p:cNvSpPr txBox="1"/>
          <p:nvPr/>
        </p:nvSpPr>
        <p:spPr>
          <a:xfrm>
            <a:off x="7248127" y="5733779"/>
            <a:ext cx="1267398" cy="276999"/>
          </a:xfrm>
          <a:prstGeom prst="rect">
            <a:avLst/>
          </a:prstGeom>
          <a:noFill/>
        </p:spPr>
        <p:txBody>
          <a:bodyPr wrap="none" rtlCol="0">
            <a:spAutoFit/>
          </a:bodyPr>
          <a:lstStyle/>
          <a:p>
            <a:r>
              <a:rPr lang="en-US" sz="1200" dirty="0"/>
              <a:t>From 2023-07-24</a:t>
            </a:r>
            <a:endParaRPr lang="cs-CZ" sz="1200" dirty="0"/>
          </a:p>
        </p:txBody>
      </p:sp>
      <p:sp>
        <p:nvSpPr>
          <p:cNvPr id="8" name="TextBox 7">
            <a:extLst>
              <a:ext uri="{FF2B5EF4-FFF2-40B4-BE49-F238E27FC236}">
                <a16:creationId xmlns:a16="http://schemas.microsoft.com/office/drawing/2014/main" id="{A1B4C2AA-3D2A-6E06-1D86-2CB3D9181574}"/>
              </a:ext>
            </a:extLst>
          </p:cNvPr>
          <p:cNvSpPr txBox="1"/>
          <p:nvPr/>
        </p:nvSpPr>
        <p:spPr>
          <a:xfrm>
            <a:off x="0" y="6021288"/>
            <a:ext cx="12192000" cy="461665"/>
          </a:xfrm>
          <a:prstGeom prst="rect">
            <a:avLst/>
          </a:prstGeom>
          <a:noFill/>
        </p:spPr>
        <p:txBody>
          <a:bodyPr wrap="square">
            <a:spAutoFit/>
          </a:bodyPr>
          <a:lstStyle/>
          <a:p>
            <a:pPr algn="ctr"/>
            <a:r>
              <a:rPr lang="en-US" sz="2400" b="1" dirty="0">
                <a:solidFill>
                  <a:schemeClr val="accent2"/>
                </a:solidFill>
              </a:rPr>
              <a:t>Advanced Programming of Web Applications - NSWI153</a:t>
            </a:r>
          </a:p>
        </p:txBody>
      </p:sp>
    </p:spTree>
    <p:extLst>
      <p:ext uri="{BB962C8B-B14F-4D97-AF65-F5344CB8AC3E}">
        <p14:creationId xmlns:p14="http://schemas.microsoft.com/office/powerpoint/2010/main" val="4250956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2C8C7-37B9-7B37-BE3E-F2810C83A2AE}"/>
              </a:ext>
            </a:extLst>
          </p:cNvPr>
          <p:cNvSpPr>
            <a:spLocks noGrp="1"/>
          </p:cNvSpPr>
          <p:nvPr>
            <p:ph type="body" sz="quarter" idx="13"/>
          </p:nvPr>
        </p:nvSpPr>
        <p:spPr/>
        <p:txBody>
          <a:bodyPr/>
          <a:lstStyle/>
          <a:p>
            <a:r>
              <a:rPr lang="en-US" dirty="0"/>
              <a:t>Can I use My language?</a:t>
            </a:r>
            <a:endParaRPr lang="cs-CZ" dirty="0"/>
          </a:p>
        </p:txBody>
      </p:sp>
      <p:pic>
        <p:nvPicPr>
          <p:cNvPr id="6" name="Picture 5">
            <a:extLst>
              <a:ext uri="{FF2B5EF4-FFF2-40B4-BE49-F238E27FC236}">
                <a16:creationId xmlns:a16="http://schemas.microsoft.com/office/drawing/2014/main" id="{ACE54CFA-D7BB-7A8E-40EB-A5E80D897951}"/>
              </a:ext>
            </a:extLst>
          </p:cNvPr>
          <p:cNvPicPr>
            <a:picLocks noChangeAspect="1"/>
          </p:cNvPicPr>
          <p:nvPr/>
        </p:nvPicPr>
        <p:blipFill>
          <a:blip r:embed="rId2"/>
          <a:stretch>
            <a:fillRect/>
          </a:stretch>
        </p:blipFill>
        <p:spPr>
          <a:xfrm>
            <a:off x="3294000" y="3140968"/>
            <a:ext cx="5603999" cy="3094787"/>
          </a:xfrm>
          <a:prstGeom prst="rect">
            <a:avLst/>
          </a:prstGeom>
        </p:spPr>
      </p:pic>
    </p:spTree>
    <p:extLst>
      <p:ext uri="{BB962C8B-B14F-4D97-AF65-F5344CB8AC3E}">
        <p14:creationId xmlns:p14="http://schemas.microsoft.com/office/powerpoint/2010/main" val="352327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9E48E-30FA-F8D0-B14C-36760C5901DD}"/>
              </a:ext>
            </a:extLst>
          </p:cNvPr>
          <p:cNvSpPr>
            <a:spLocks noGrp="1"/>
          </p:cNvSpPr>
          <p:nvPr>
            <p:ph type="title"/>
          </p:nvPr>
        </p:nvSpPr>
        <p:spPr/>
        <p:txBody>
          <a:bodyPr/>
          <a:lstStyle/>
          <a:p>
            <a:r>
              <a:rPr lang="en-US" dirty="0"/>
              <a:t>Python : WSGI</a:t>
            </a:r>
            <a:endParaRPr lang="cs-CZ" dirty="0"/>
          </a:p>
        </p:txBody>
      </p:sp>
      <p:sp>
        <p:nvSpPr>
          <p:cNvPr id="3" name="Content Placeholder 2">
            <a:extLst>
              <a:ext uri="{FF2B5EF4-FFF2-40B4-BE49-F238E27FC236}">
                <a16:creationId xmlns:a16="http://schemas.microsoft.com/office/drawing/2014/main" id="{C8378B72-42D5-E0E2-6D0F-1B1E6FB4F603}"/>
              </a:ext>
            </a:extLst>
          </p:cNvPr>
          <p:cNvSpPr>
            <a:spLocks noGrp="1"/>
          </p:cNvSpPr>
          <p:nvPr>
            <p:ph idx="1"/>
          </p:nvPr>
        </p:nvSpPr>
        <p:spPr/>
        <p:txBody>
          <a:bodyPr/>
          <a:lstStyle/>
          <a:p>
            <a:pPr marL="0" indent="0">
              <a:buNone/>
            </a:pPr>
            <a:r>
              <a:rPr lang="en-US" dirty="0"/>
              <a:t>Web Server Gateway Interface</a:t>
            </a:r>
          </a:p>
          <a:p>
            <a:r>
              <a:rPr lang="en-US" dirty="0"/>
              <a:t>Universal interface between web servers and web applications designed for the Python language.</a:t>
            </a:r>
          </a:p>
          <a:p>
            <a:r>
              <a:rPr lang="en-US" dirty="0"/>
              <a:t>Interface is called WSGI middleware, and it is implemented by both sides (server and application).</a:t>
            </a:r>
          </a:p>
          <a:p>
            <a:r>
              <a:rPr lang="en-US" dirty="0"/>
              <a:t>Other languages have they're with similar API: Rack (Ruby), PSGI (Perl), JSGI (JavaScript), SAPI (PHP).</a:t>
            </a:r>
            <a:br>
              <a:rPr lang="en-US" dirty="0"/>
            </a:br>
            <a:endParaRPr lang="en-US" dirty="0"/>
          </a:p>
          <a:p>
            <a:pPr marL="0" indent="0">
              <a:buNone/>
            </a:pPr>
            <a:r>
              <a:rPr lang="en-US" dirty="0"/>
              <a:t>Selected features:</a:t>
            </a:r>
          </a:p>
          <a:p>
            <a:r>
              <a:rPr lang="en-US" dirty="0"/>
              <a:t>Routing requests to application objects by URL.</a:t>
            </a:r>
          </a:p>
          <a:p>
            <a:r>
              <a:rPr lang="en-US" dirty="0"/>
              <a:t>Multiple applications may run in one process.</a:t>
            </a:r>
          </a:p>
          <a:p>
            <a:r>
              <a:rPr lang="en-US" dirty="0"/>
              <a:t>Load balancing (remote processing, forwarding, …).</a:t>
            </a:r>
          </a:p>
          <a:p>
            <a:pPr marL="0" indent="0">
              <a:buNone/>
            </a:pPr>
            <a:endParaRPr lang="cs-CZ" dirty="0"/>
          </a:p>
        </p:txBody>
      </p:sp>
      <p:sp>
        <p:nvSpPr>
          <p:cNvPr id="4" name="Slide Number Placeholder 3">
            <a:extLst>
              <a:ext uri="{FF2B5EF4-FFF2-40B4-BE49-F238E27FC236}">
                <a16:creationId xmlns:a16="http://schemas.microsoft.com/office/drawing/2014/main" id="{A2481A08-F246-E2AD-9717-73D9EDF96820}"/>
              </a:ext>
            </a:extLst>
          </p:cNvPr>
          <p:cNvSpPr>
            <a:spLocks noGrp="1"/>
          </p:cNvSpPr>
          <p:nvPr>
            <p:ph type="sldNum" sz="quarter" idx="12"/>
          </p:nvPr>
        </p:nvSpPr>
        <p:spPr/>
        <p:txBody>
          <a:bodyPr/>
          <a:lstStyle/>
          <a:p>
            <a:fld id="{452BA717-4DED-4A38-BDE4-30D0F0A142DB}" type="slidenum">
              <a:rPr lang="cs-CZ" smtClean="0"/>
              <a:pPr/>
              <a:t>25</a:t>
            </a:fld>
            <a:endParaRPr lang="cs-CZ"/>
          </a:p>
        </p:txBody>
      </p:sp>
    </p:spTree>
    <p:extLst>
      <p:ext uri="{BB962C8B-B14F-4D97-AF65-F5344CB8AC3E}">
        <p14:creationId xmlns:p14="http://schemas.microsoft.com/office/powerpoint/2010/main" val="569858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E5B55-D4E7-69FD-FE9E-A5F7EFCC4A2E}"/>
              </a:ext>
            </a:extLst>
          </p:cNvPr>
          <p:cNvSpPr>
            <a:spLocks noGrp="1"/>
          </p:cNvSpPr>
          <p:nvPr>
            <p:ph type="title"/>
          </p:nvPr>
        </p:nvSpPr>
        <p:spPr/>
        <p:txBody>
          <a:bodyPr/>
          <a:lstStyle/>
          <a:p>
            <a:r>
              <a:rPr lang="en-US" dirty="0"/>
              <a:t>Python (Micro) Frameworks</a:t>
            </a:r>
            <a:endParaRPr lang="cs-CZ" dirty="0"/>
          </a:p>
        </p:txBody>
      </p:sp>
      <p:sp>
        <p:nvSpPr>
          <p:cNvPr id="3" name="Content Placeholder 2">
            <a:extLst>
              <a:ext uri="{FF2B5EF4-FFF2-40B4-BE49-F238E27FC236}">
                <a16:creationId xmlns:a16="http://schemas.microsoft.com/office/drawing/2014/main" id="{4E68DAB2-A87B-3B87-6BE0-0A5731B3A919}"/>
              </a:ext>
            </a:extLst>
          </p:cNvPr>
          <p:cNvSpPr>
            <a:spLocks noGrp="1"/>
          </p:cNvSpPr>
          <p:nvPr>
            <p:ph idx="1"/>
          </p:nvPr>
        </p:nvSpPr>
        <p:spPr/>
        <p:txBody>
          <a:bodyPr/>
          <a:lstStyle/>
          <a:p>
            <a:pPr marL="0" indent="0">
              <a:buNone/>
            </a:pPr>
            <a:r>
              <a:rPr lang="en-US" dirty="0"/>
              <a:t>Flask</a:t>
            </a:r>
          </a:p>
          <a:p>
            <a:r>
              <a:rPr lang="en-US" dirty="0"/>
              <a:t>WSGI micro framework</a:t>
            </a:r>
          </a:p>
          <a:p>
            <a:r>
              <a:rPr lang="en-US" dirty="0"/>
              <a:t>Web server included (for development)</a:t>
            </a:r>
          </a:p>
          <a:p>
            <a:r>
              <a:rPr lang="en-US" dirty="0"/>
              <a:t>Suitable for small REST APIs</a:t>
            </a:r>
            <a:br>
              <a:rPr lang="en-US" dirty="0"/>
            </a:br>
            <a:endParaRPr lang="en-US" dirty="0"/>
          </a:p>
          <a:p>
            <a:pPr marL="0" indent="0">
              <a:buNone/>
            </a:pPr>
            <a:r>
              <a:rPr lang="en-US" dirty="0"/>
              <a:t>Django</a:t>
            </a:r>
          </a:p>
          <a:p>
            <a:r>
              <a:rPr lang="en-US" dirty="0"/>
              <a:t>Complex web framework</a:t>
            </a:r>
          </a:p>
          <a:p>
            <a:r>
              <a:rPr lang="en-US" dirty="0"/>
              <a:t>MTV (Model-Template-View) pattern</a:t>
            </a:r>
          </a:p>
          <a:p>
            <a:r>
              <a:rPr lang="en-US" dirty="0"/>
              <a:t>Can be deployed via WSGI or using integrated server</a:t>
            </a:r>
            <a:br>
              <a:rPr lang="en-US" dirty="0"/>
            </a:br>
            <a:endParaRPr lang="en-US" dirty="0"/>
          </a:p>
          <a:p>
            <a:pPr marL="0" indent="0">
              <a:buNone/>
            </a:pPr>
            <a:r>
              <a:rPr lang="en-US" dirty="0"/>
              <a: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92CA187-7CE5-9BCE-FEA7-6AC0C966BC15}"/>
              </a:ext>
            </a:extLst>
          </p:cNvPr>
          <p:cNvSpPr>
            <a:spLocks noGrp="1"/>
          </p:cNvSpPr>
          <p:nvPr>
            <p:ph type="sldNum" sz="quarter" idx="12"/>
          </p:nvPr>
        </p:nvSpPr>
        <p:spPr/>
        <p:txBody>
          <a:bodyPr/>
          <a:lstStyle/>
          <a:p>
            <a:fld id="{452BA717-4DED-4A38-BDE4-30D0F0A142DB}" type="slidenum">
              <a:rPr lang="cs-CZ" smtClean="0"/>
              <a:pPr/>
              <a:t>26</a:t>
            </a:fld>
            <a:endParaRPr lang="cs-CZ"/>
          </a:p>
        </p:txBody>
      </p:sp>
    </p:spTree>
    <p:extLst>
      <p:ext uri="{BB962C8B-B14F-4D97-AF65-F5344CB8AC3E}">
        <p14:creationId xmlns:p14="http://schemas.microsoft.com/office/powerpoint/2010/main" val="1592420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8548-6BF9-276F-AD5F-839AF288C85A}"/>
              </a:ext>
            </a:extLst>
          </p:cNvPr>
          <p:cNvSpPr>
            <a:spLocks noGrp="1"/>
          </p:cNvSpPr>
          <p:nvPr>
            <p:ph type="title"/>
          </p:nvPr>
        </p:nvSpPr>
        <p:spPr/>
        <p:txBody>
          <a:bodyPr/>
          <a:lstStyle/>
          <a:p>
            <a:r>
              <a:rPr lang="en-US" dirty="0"/>
              <a:t>ASP.NET</a:t>
            </a:r>
            <a:endParaRPr lang="cs-CZ" dirty="0"/>
          </a:p>
        </p:txBody>
      </p:sp>
      <p:sp>
        <p:nvSpPr>
          <p:cNvPr id="3" name="Content Placeholder 2">
            <a:extLst>
              <a:ext uri="{FF2B5EF4-FFF2-40B4-BE49-F238E27FC236}">
                <a16:creationId xmlns:a16="http://schemas.microsoft.com/office/drawing/2014/main" id="{C2D3B24C-535B-C606-4D71-EF109F569FA6}"/>
              </a:ext>
            </a:extLst>
          </p:cNvPr>
          <p:cNvSpPr>
            <a:spLocks noGrp="1"/>
          </p:cNvSpPr>
          <p:nvPr>
            <p:ph idx="1"/>
          </p:nvPr>
        </p:nvSpPr>
        <p:spPr/>
        <p:txBody>
          <a:bodyPr/>
          <a:lstStyle/>
          <a:p>
            <a:r>
              <a:rPr lang="en-US" dirty="0"/>
              <a:t>Microsoft solution built on .NET platform</a:t>
            </a:r>
            <a:br>
              <a:rPr lang="en-US" dirty="0"/>
            </a:br>
            <a:r>
              <a:rPr lang="en-US" dirty="0"/>
              <a:t>Supports all .NET languages (C#, VB, …)</a:t>
            </a:r>
          </a:p>
          <a:p>
            <a:r>
              <a:rPr lang="en-US" dirty="0"/>
              <a:t>Successor to Microsoft’s Active Server Pages</a:t>
            </a:r>
          </a:p>
          <a:p>
            <a:r>
              <a:rPr lang="en-US" dirty="0"/>
              <a:t>Now with .NET Core available on multiple platforms</a:t>
            </a:r>
          </a:p>
          <a:p>
            <a:r>
              <a:rPr lang="en-US" dirty="0"/>
              <a:t>Keywords:</a:t>
            </a:r>
          </a:p>
          <a:p>
            <a:pPr lvl="1"/>
            <a:r>
              <a:rPr lang="en-US" dirty="0"/>
              <a:t>ASP.NET </a:t>
            </a:r>
            <a:r>
              <a:rPr lang="en-US" dirty="0" err="1"/>
              <a:t>WebForms</a:t>
            </a:r>
            <a:endParaRPr lang="en-US" dirty="0"/>
          </a:p>
          <a:p>
            <a:pPr lvl="1"/>
            <a:r>
              <a:rPr lang="en-US" dirty="0"/>
              <a:t>ASP.NET MVC</a:t>
            </a:r>
          </a:p>
          <a:p>
            <a:pPr lvl="1"/>
            <a:r>
              <a:rPr lang="en-US" dirty="0"/>
              <a:t>ASP.NET Web Pages (Razor Pages)</a:t>
            </a:r>
          </a:p>
          <a:p>
            <a:pPr lvl="1"/>
            <a:r>
              <a:rPr lang="en-US" dirty="0"/>
              <a:t>ASP.NET Single Page Applications</a:t>
            </a:r>
          </a:p>
          <a:p>
            <a:r>
              <a:rPr lang="en-US" dirty="0"/>
              <a:t>Razor syntax for interleaving HTML with executive code</a:t>
            </a:r>
          </a:p>
          <a:p>
            <a:r>
              <a:rPr lang="en-US" dirty="0"/>
              <a:t>Block starts with @ and does not require explicit closing </a:t>
            </a:r>
          </a:p>
        </p:txBody>
      </p:sp>
      <p:sp>
        <p:nvSpPr>
          <p:cNvPr id="4" name="Slide Number Placeholder 3">
            <a:extLst>
              <a:ext uri="{FF2B5EF4-FFF2-40B4-BE49-F238E27FC236}">
                <a16:creationId xmlns:a16="http://schemas.microsoft.com/office/drawing/2014/main" id="{DE4488C1-E2C7-83BE-DD6D-54E614D29011}"/>
              </a:ext>
            </a:extLst>
          </p:cNvPr>
          <p:cNvSpPr>
            <a:spLocks noGrp="1"/>
          </p:cNvSpPr>
          <p:nvPr>
            <p:ph type="sldNum" sz="quarter" idx="12"/>
          </p:nvPr>
        </p:nvSpPr>
        <p:spPr/>
        <p:txBody>
          <a:bodyPr/>
          <a:lstStyle/>
          <a:p>
            <a:fld id="{452BA717-4DED-4A38-BDE4-30D0F0A142DB}" type="slidenum">
              <a:rPr lang="cs-CZ" smtClean="0"/>
              <a:pPr/>
              <a:t>27</a:t>
            </a:fld>
            <a:endParaRPr lang="cs-CZ"/>
          </a:p>
        </p:txBody>
      </p:sp>
    </p:spTree>
    <p:extLst>
      <p:ext uri="{BB962C8B-B14F-4D97-AF65-F5344CB8AC3E}">
        <p14:creationId xmlns:p14="http://schemas.microsoft.com/office/powerpoint/2010/main" val="1814196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58D3-62A2-1025-A2E5-3F3AF0FAB566}"/>
              </a:ext>
            </a:extLst>
          </p:cNvPr>
          <p:cNvSpPr>
            <a:spLocks noGrp="1"/>
          </p:cNvSpPr>
          <p:nvPr>
            <p:ph type="title"/>
          </p:nvPr>
        </p:nvSpPr>
        <p:spPr/>
        <p:txBody>
          <a:bodyPr/>
          <a:lstStyle/>
          <a:p>
            <a:r>
              <a:rPr lang="en-US" dirty="0"/>
              <a:t>ASP.NET</a:t>
            </a:r>
            <a:endParaRPr lang="cs-CZ" dirty="0"/>
          </a:p>
        </p:txBody>
      </p:sp>
      <p:sp>
        <p:nvSpPr>
          <p:cNvPr id="3" name="Content Placeholder 2">
            <a:extLst>
              <a:ext uri="{FF2B5EF4-FFF2-40B4-BE49-F238E27FC236}">
                <a16:creationId xmlns:a16="http://schemas.microsoft.com/office/drawing/2014/main" id="{7D33166C-3034-E922-8A85-7F5F6948B200}"/>
              </a:ext>
            </a:extLst>
          </p:cNvPr>
          <p:cNvSpPr>
            <a:spLocks noGrp="1"/>
          </p:cNvSpPr>
          <p:nvPr>
            <p:ph idx="1"/>
          </p:nvPr>
        </p:nvSpPr>
        <p:spPr/>
        <p:txBody>
          <a:bodyPr/>
          <a:lstStyle/>
          <a:p>
            <a:pPr marL="0" indent="0">
              <a:buNone/>
            </a:pPr>
            <a:r>
              <a:rPr lang="en-US" dirty="0"/>
              <a:t>ASP.NET </a:t>
            </a:r>
            <a:r>
              <a:rPr lang="en-US" dirty="0" err="1"/>
              <a:t>WebForms</a:t>
            </a:r>
            <a:r>
              <a:rPr lang="en-US" dirty="0"/>
              <a:t> </a:t>
            </a:r>
          </a:p>
          <a:p>
            <a:r>
              <a:rPr lang="en-US" dirty="0"/>
              <a:t>Event-based model, events may be processed at server</a:t>
            </a:r>
          </a:p>
          <a:p>
            <a:r>
              <a:rPr lang="en-US" dirty="0"/>
              <a:t>The forms automatically serializes the whole state</a:t>
            </a:r>
          </a:p>
          <a:p>
            <a:r>
              <a:rPr lang="en-US" dirty="0"/>
              <a:t>The idea is to design web pages in the same manner as desktop applications</a:t>
            </a:r>
          </a:p>
          <a:p>
            <a:r>
              <a:rPr lang="en-US" dirty="0"/>
              <a:t>Visual designer with set of server components</a:t>
            </a:r>
            <a:br>
              <a:rPr lang="en-US" dirty="0"/>
            </a:br>
            <a:endParaRPr lang="en-US" dirty="0"/>
          </a:p>
          <a:p>
            <a:pPr marL="0" indent="0">
              <a:buNone/>
            </a:pPr>
            <a:r>
              <a:rPr lang="en-US" dirty="0"/>
              <a:t>ASP.NET MVC</a:t>
            </a:r>
          </a:p>
          <a:p>
            <a:r>
              <a:rPr lang="en-US" dirty="0"/>
              <a:t>Default view engine is either Razor (.</a:t>
            </a:r>
            <a:r>
              <a:rPr lang="en-US" dirty="0" err="1"/>
              <a:t>cshtml</a:t>
            </a:r>
            <a:r>
              <a:rPr lang="en-US" dirty="0"/>
              <a:t>, .</a:t>
            </a:r>
            <a:r>
              <a:rPr lang="en-US" dirty="0" err="1"/>
              <a:t>vbhtml</a:t>
            </a:r>
            <a:r>
              <a:rPr lang="en-US" dirty="0"/>
              <a:t>), or Web Forms (.</a:t>
            </a:r>
            <a:r>
              <a:rPr lang="en-US" dirty="0" err="1"/>
              <a:t>aspx</a:t>
            </a:r>
            <a:r>
              <a:rPr lang="en-US" dirty="0"/>
              <a:t>).</a:t>
            </a:r>
            <a:br>
              <a:rPr lang="en-US" dirty="0"/>
            </a:br>
            <a:r>
              <a:rPr lang="en-US" dirty="0"/>
              <a:t>More control over HTML.</a:t>
            </a:r>
          </a:p>
          <a:p>
            <a:r>
              <a:rPr lang="en-US" dirty="0"/>
              <a:t>Controllers are .NET classes, methods are actions</a:t>
            </a:r>
          </a:p>
          <a:p>
            <a:r>
              <a:rPr lang="en-US" dirty="0"/>
              <a:t>Routers select controller class and invoke an action</a:t>
            </a:r>
          </a:p>
          <a:p>
            <a:endParaRPr lang="cs-CZ" dirty="0"/>
          </a:p>
        </p:txBody>
      </p:sp>
      <p:sp>
        <p:nvSpPr>
          <p:cNvPr id="4" name="Slide Number Placeholder 3">
            <a:extLst>
              <a:ext uri="{FF2B5EF4-FFF2-40B4-BE49-F238E27FC236}">
                <a16:creationId xmlns:a16="http://schemas.microsoft.com/office/drawing/2014/main" id="{6C1EFCAE-0F01-F824-D3F0-7C82728A11E7}"/>
              </a:ext>
            </a:extLst>
          </p:cNvPr>
          <p:cNvSpPr>
            <a:spLocks noGrp="1"/>
          </p:cNvSpPr>
          <p:nvPr>
            <p:ph type="sldNum" sz="quarter" idx="12"/>
          </p:nvPr>
        </p:nvSpPr>
        <p:spPr/>
        <p:txBody>
          <a:bodyPr/>
          <a:lstStyle/>
          <a:p>
            <a:fld id="{452BA717-4DED-4A38-BDE4-30D0F0A142DB}" type="slidenum">
              <a:rPr lang="cs-CZ" smtClean="0"/>
              <a:pPr/>
              <a:t>28</a:t>
            </a:fld>
            <a:endParaRPr lang="cs-CZ"/>
          </a:p>
        </p:txBody>
      </p:sp>
    </p:spTree>
    <p:extLst>
      <p:ext uri="{BB962C8B-B14F-4D97-AF65-F5344CB8AC3E}">
        <p14:creationId xmlns:p14="http://schemas.microsoft.com/office/powerpoint/2010/main" val="1931243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AFCB-3613-7040-367C-891BADCD5CEA}"/>
              </a:ext>
            </a:extLst>
          </p:cNvPr>
          <p:cNvSpPr>
            <a:spLocks noGrp="1"/>
          </p:cNvSpPr>
          <p:nvPr>
            <p:ph type="title"/>
          </p:nvPr>
        </p:nvSpPr>
        <p:spPr/>
        <p:txBody>
          <a:bodyPr/>
          <a:lstStyle/>
          <a:p>
            <a:r>
              <a:rPr lang="en-US" dirty="0"/>
              <a:t>Java Server Pages (JSP)</a:t>
            </a:r>
          </a:p>
        </p:txBody>
      </p:sp>
      <p:sp>
        <p:nvSpPr>
          <p:cNvPr id="3" name="Content Placeholder 2">
            <a:extLst>
              <a:ext uri="{FF2B5EF4-FFF2-40B4-BE49-F238E27FC236}">
                <a16:creationId xmlns:a16="http://schemas.microsoft.com/office/drawing/2014/main" id="{94FFB35E-E623-57B5-0346-CAD01DEA7E4E}"/>
              </a:ext>
            </a:extLst>
          </p:cNvPr>
          <p:cNvSpPr>
            <a:spLocks noGrp="1"/>
          </p:cNvSpPr>
          <p:nvPr>
            <p:ph idx="1"/>
          </p:nvPr>
        </p:nvSpPr>
        <p:spPr/>
        <p:txBody>
          <a:bodyPr/>
          <a:lstStyle/>
          <a:p>
            <a:r>
              <a:rPr lang="en-US" dirty="0"/>
              <a:t>Java-based solution for dynamic web pages</a:t>
            </a:r>
          </a:p>
          <a:p>
            <a:r>
              <a:rPr lang="en-US" dirty="0"/>
              <a:t>Requires web server with servlet container</a:t>
            </a:r>
          </a:p>
          <a:p>
            <a:pPr lvl="1"/>
            <a:r>
              <a:rPr lang="en-US" dirty="0"/>
              <a:t>Apache Tomcat, Jetty, …</a:t>
            </a:r>
          </a:p>
          <a:p>
            <a:r>
              <a:rPr lang="en-US" dirty="0"/>
              <a:t>Supports both "simple" HTML interleaving approach and MVC</a:t>
            </a:r>
          </a:p>
          <a:p>
            <a:pPr lvl="1"/>
            <a:r>
              <a:rPr lang="en-US" dirty="0"/>
              <a:t>Uses &lt;%, %&gt; marks for </a:t>
            </a:r>
            <a:r>
              <a:rPr lang="en-US" dirty="0" err="1"/>
              <a:t>scriptlets</a:t>
            </a:r>
            <a:r>
              <a:rPr lang="en-US" dirty="0"/>
              <a:t> inside HTML</a:t>
            </a:r>
          </a:p>
          <a:p>
            <a:pPr lvl="1"/>
            <a:r>
              <a:rPr lang="en-US" dirty="0"/>
              <a:t>MVC usually uses JavaBeans as the model and Java servlets as the controller</a:t>
            </a:r>
          </a:p>
          <a:p>
            <a:r>
              <a:rPr lang="en-US" dirty="0"/>
              <a:t>Java compilation</a:t>
            </a:r>
          </a:p>
          <a:p>
            <a:pPr lvl="1"/>
            <a:r>
              <a:rPr lang="en-US" dirty="0"/>
              <a:t>Compiler is integrated in the web server and compiles the page when first needed, or when changed.</a:t>
            </a:r>
          </a:p>
          <a:p>
            <a:r>
              <a:rPr lang="en-US" dirty="0"/>
              <a:t>JSP is (almost) dead…</a:t>
            </a:r>
          </a:p>
          <a:p>
            <a:endParaRPr lang="cs-CZ" dirty="0"/>
          </a:p>
        </p:txBody>
      </p:sp>
      <p:sp>
        <p:nvSpPr>
          <p:cNvPr id="4" name="Slide Number Placeholder 3">
            <a:extLst>
              <a:ext uri="{FF2B5EF4-FFF2-40B4-BE49-F238E27FC236}">
                <a16:creationId xmlns:a16="http://schemas.microsoft.com/office/drawing/2014/main" id="{93DB9041-CE43-9FF7-C843-0068C6707777}"/>
              </a:ext>
            </a:extLst>
          </p:cNvPr>
          <p:cNvSpPr>
            <a:spLocks noGrp="1"/>
          </p:cNvSpPr>
          <p:nvPr>
            <p:ph type="sldNum" sz="quarter" idx="12"/>
          </p:nvPr>
        </p:nvSpPr>
        <p:spPr/>
        <p:txBody>
          <a:bodyPr/>
          <a:lstStyle/>
          <a:p>
            <a:fld id="{452BA717-4DED-4A38-BDE4-30D0F0A142DB}" type="slidenum">
              <a:rPr lang="cs-CZ" smtClean="0"/>
              <a:pPr/>
              <a:t>29</a:t>
            </a:fld>
            <a:endParaRPr lang="cs-CZ"/>
          </a:p>
        </p:txBody>
      </p:sp>
    </p:spTree>
    <p:extLst>
      <p:ext uri="{BB962C8B-B14F-4D97-AF65-F5344CB8AC3E}">
        <p14:creationId xmlns:p14="http://schemas.microsoft.com/office/powerpoint/2010/main" val="226855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9864-81D0-56C6-989E-8242407628D5}"/>
              </a:ext>
            </a:extLst>
          </p:cNvPr>
          <p:cNvSpPr>
            <a:spLocks noGrp="1"/>
          </p:cNvSpPr>
          <p:nvPr>
            <p:ph type="title"/>
          </p:nvPr>
        </p:nvSpPr>
        <p:spPr/>
        <p:txBody>
          <a:bodyPr>
            <a:normAutofit/>
          </a:bodyPr>
          <a:lstStyle/>
          <a:p>
            <a:r>
              <a:rPr lang="en-US" dirty="0"/>
              <a:t>References Pitfalls</a:t>
            </a:r>
          </a:p>
        </p:txBody>
      </p:sp>
      <p:sp>
        <p:nvSpPr>
          <p:cNvPr id="3" name="Content Placeholder 2">
            <a:extLst>
              <a:ext uri="{FF2B5EF4-FFF2-40B4-BE49-F238E27FC236}">
                <a16:creationId xmlns:a16="http://schemas.microsoft.com/office/drawing/2014/main" id="{82289F17-A82B-5A3B-5E17-310EA570FD80}"/>
              </a:ext>
            </a:extLst>
          </p:cNvPr>
          <p:cNvSpPr>
            <a:spLocks noGrp="1"/>
          </p:cNvSpPr>
          <p:nvPr>
            <p:ph idx="1"/>
          </p:nvPr>
        </p:nvSpPr>
        <p:spPr>
          <a:xfrm>
            <a:off x="335360" y="1268760"/>
            <a:ext cx="11449272" cy="432048"/>
          </a:xfrm>
        </p:spPr>
        <p:txBody>
          <a:bodyPr/>
          <a:lstStyle/>
          <a:p>
            <a:pPr marL="0" indent="0">
              <a:buNone/>
            </a:pPr>
            <a:r>
              <a:rPr lang="en-US" dirty="0"/>
              <a:t>References can be useful but there are pitfalls.</a:t>
            </a:r>
            <a:endParaRPr lang="cs-CZ" dirty="0"/>
          </a:p>
        </p:txBody>
      </p:sp>
      <p:sp>
        <p:nvSpPr>
          <p:cNvPr id="4" name="Slide Number Placeholder 3">
            <a:extLst>
              <a:ext uri="{FF2B5EF4-FFF2-40B4-BE49-F238E27FC236}">
                <a16:creationId xmlns:a16="http://schemas.microsoft.com/office/drawing/2014/main" id="{14D1ECB2-E0A9-56A7-6114-765030FEC4A2}"/>
              </a:ext>
            </a:extLst>
          </p:cNvPr>
          <p:cNvSpPr>
            <a:spLocks noGrp="1"/>
          </p:cNvSpPr>
          <p:nvPr>
            <p:ph type="sldNum" sz="quarter" idx="12"/>
          </p:nvPr>
        </p:nvSpPr>
        <p:spPr/>
        <p:txBody>
          <a:bodyPr/>
          <a:lstStyle/>
          <a:p>
            <a:fld id="{452BA717-4DED-4A38-BDE4-30D0F0A142DB}" type="slidenum">
              <a:rPr lang="cs-CZ" smtClean="0"/>
              <a:pPr/>
              <a:t>3</a:t>
            </a:fld>
            <a:endParaRPr lang="cs-CZ"/>
          </a:p>
        </p:txBody>
      </p:sp>
      <p:sp>
        <p:nvSpPr>
          <p:cNvPr id="5" name="Rectangle 4">
            <a:extLst>
              <a:ext uri="{FF2B5EF4-FFF2-40B4-BE49-F238E27FC236}">
                <a16:creationId xmlns:a16="http://schemas.microsoft.com/office/drawing/2014/main" id="{2C7B5478-4069-294D-FD7B-6BDAF1763E7D}"/>
              </a:ext>
            </a:extLst>
          </p:cNvPr>
          <p:cNvSpPr/>
          <p:nvPr/>
        </p:nvSpPr>
        <p:spPr>
          <a:xfrm>
            <a:off x="407368" y="1916832"/>
            <a:ext cx="4611612" cy="259228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tx1"/>
                </a:solidFill>
                <a:latin typeface="Courier New" panose="02070309020205020404" pitchFamily="49" charset="0"/>
                <a:cs typeface="Courier New" panose="02070309020205020404" pitchFamily="49" charset="0"/>
              </a:rPr>
              <a:t>$array = [ 42, 54, 19 ];</a:t>
            </a:r>
          </a:p>
          <a:p>
            <a:r>
              <a:rPr lang="en-US" b="1" dirty="0">
                <a:solidFill>
                  <a:schemeClr val="accent1"/>
                </a:solidFill>
                <a:latin typeface="Courier New" panose="02070309020205020404" pitchFamily="49" charset="0"/>
                <a:cs typeface="Courier New" panose="02070309020205020404" pitchFamily="49" charset="0"/>
              </a:rPr>
              <a:t>foreach</a:t>
            </a:r>
            <a:r>
              <a:rPr lang="en-US" b="1" dirty="0">
                <a:solidFill>
                  <a:schemeClr val="tx1"/>
                </a:solidFill>
                <a:latin typeface="Courier New" panose="02070309020205020404" pitchFamily="49" charset="0"/>
                <a:cs typeface="Courier New" panose="02070309020205020404" pitchFamily="49" charset="0"/>
              </a:rPr>
              <a:t> ($array as &amp;$value) {</a:t>
            </a:r>
          </a:p>
          <a:p>
            <a:r>
              <a:rPr lang="en-US" b="1" dirty="0">
                <a:solidFill>
                  <a:schemeClr val="tx1"/>
                </a:solidFill>
                <a:latin typeface="Courier New" panose="02070309020205020404" pitchFamily="49" charset="0"/>
                <a:cs typeface="Courier New" panose="02070309020205020404" pitchFamily="49" charset="0"/>
              </a:rPr>
              <a:t>	++$value;</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accent1"/>
                </a:solidFill>
                <a:latin typeface="Courier New" panose="02070309020205020404" pitchFamily="49" charset="0"/>
                <a:cs typeface="Courier New" panose="02070309020205020404" pitchFamily="49" charset="0"/>
              </a:rPr>
              <a:t>foreach</a:t>
            </a:r>
            <a:r>
              <a:rPr lang="en-US" b="1" dirty="0">
                <a:solidFill>
                  <a:schemeClr val="tx1"/>
                </a:solidFill>
                <a:latin typeface="Courier New" panose="02070309020205020404" pitchFamily="49" charset="0"/>
                <a:cs typeface="Courier New" panose="02070309020205020404" pitchFamily="49" charset="0"/>
              </a:rPr>
              <a:t> ($array as $value) {</a:t>
            </a:r>
          </a:p>
          <a:p>
            <a:r>
              <a:rPr lang="en-US" b="1" dirty="0">
                <a:solidFill>
                  <a:schemeClr val="tx1"/>
                </a:solidFill>
                <a:latin typeface="Courier New" panose="02070309020205020404" pitchFamily="49" charset="0"/>
                <a:cs typeface="Courier New" panose="02070309020205020404" pitchFamily="49" charset="0"/>
              </a:rPr>
              <a:t>  echo $value;</a:t>
            </a:r>
          </a:p>
          <a:p>
            <a:r>
              <a:rPr lang="en-US" b="1" dirty="0">
                <a:solidFill>
                  <a:schemeClr val="tx1"/>
                </a:solidFill>
                <a:latin typeface="Courier New" panose="02070309020205020404" pitchFamily="49" charset="0"/>
                <a:cs typeface="Courier New" panose="02070309020205020404" pitchFamily="49" charset="0"/>
              </a:rPr>
              <a:t>}</a:t>
            </a:r>
          </a:p>
        </p:txBody>
      </p:sp>
      <p:sp>
        <p:nvSpPr>
          <p:cNvPr id="6" name="Zaoblený obdélníkový bublinový popisek 6">
            <a:extLst>
              <a:ext uri="{FF2B5EF4-FFF2-40B4-BE49-F238E27FC236}">
                <a16:creationId xmlns:a16="http://schemas.microsoft.com/office/drawing/2014/main" id="{12C28E08-A61D-2431-DC03-706B0B9C5AC4}"/>
              </a:ext>
            </a:extLst>
          </p:cNvPr>
          <p:cNvSpPr/>
          <p:nvPr/>
        </p:nvSpPr>
        <p:spPr>
          <a:xfrm>
            <a:off x="479376" y="5070031"/>
            <a:ext cx="4680520" cy="606369"/>
          </a:xfrm>
          <a:prstGeom prst="wedgeRoundRectCallout">
            <a:avLst>
              <a:gd name="adj1" fmla="val -38183"/>
              <a:gd name="adj2" fmla="val -1154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Now, the </a:t>
            </a:r>
            <a:r>
              <a:rPr lang="en-US" sz="1600" b="1" dirty="0">
                <a:latin typeface="Courier New" panose="02070309020205020404" pitchFamily="49" charset="0"/>
                <a:cs typeface="Courier New" panose="02070309020205020404" pitchFamily="49" charset="0"/>
              </a:rPr>
              <a:t>$array</a:t>
            </a:r>
            <a:r>
              <a:rPr lang="en-US" sz="1600" dirty="0"/>
              <a:t> holds </a:t>
            </a:r>
            <a:r>
              <a:rPr lang="en-US" sz="1600" b="1" dirty="0">
                <a:latin typeface="Courier New" panose="02070309020205020404" pitchFamily="49" charset="0"/>
                <a:cs typeface="Courier New" panose="02070309020205020404" pitchFamily="49" charset="0"/>
              </a:rPr>
              <a:t>[ 43, 55, 55 ]</a:t>
            </a:r>
            <a:endParaRPr lang="cs-CZ"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0555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0B29-9E06-EA1C-DECB-BBAD245E9E22}"/>
              </a:ext>
            </a:extLst>
          </p:cNvPr>
          <p:cNvSpPr>
            <a:spLocks noGrp="1"/>
          </p:cNvSpPr>
          <p:nvPr>
            <p:ph type="title"/>
          </p:nvPr>
        </p:nvSpPr>
        <p:spPr/>
        <p:txBody>
          <a:bodyPr/>
          <a:lstStyle/>
          <a:p>
            <a:r>
              <a:rPr lang="en-US" dirty="0"/>
              <a:t>Java</a:t>
            </a:r>
            <a:endParaRPr lang="cs-CZ" dirty="0"/>
          </a:p>
        </p:txBody>
      </p:sp>
      <p:sp>
        <p:nvSpPr>
          <p:cNvPr id="3" name="Content Placeholder 2">
            <a:extLst>
              <a:ext uri="{FF2B5EF4-FFF2-40B4-BE49-F238E27FC236}">
                <a16:creationId xmlns:a16="http://schemas.microsoft.com/office/drawing/2014/main" id="{A5544A59-86E8-CD32-7E1F-AF7D6386DEF5}"/>
              </a:ext>
            </a:extLst>
          </p:cNvPr>
          <p:cNvSpPr>
            <a:spLocks noGrp="1"/>
          </p:cNvSpPr>
          <p:nvPr>
            <p:ph idx="1"/>
          </p:nvPr>
        </p:nvSpPr>
        <p:spPr>
          <a:xfrm>
            <a:off x="335360" y="1268760"/>
            <a:ext cx="11449272" cy="4763561"/>
          </a:xfrm>
        </p:spPr>
        <p:txBody>
          <a:bodyPr/>
          <a:lstStyle/>
          <a:p>
            <a:r>
              <a:rPr lang="en-US" dirty="0"/>
              <a:t>Spring MVC</a:t>
            </a:r>
          </a:p>
          <a:p>
            <a:r>
              <a:rPr lang="en-US" dirty="0"/>
              <a:t>Spring boot</a:t>
            </a:r>
          </a:p>
          <a:p>
            <a:r>
              <a:rPr lang="en-US" dirty="0"/>
              <a:t>JSF</a:t>
            </a:r>
          </a:p>
          <a:p>
            <a:r>
              <a:rPr lang="en-US" dirty="0" err="1"/>
              <a:t>Vaadin</a:t>
            </a:r>
            <a:endParaRPr lang="en-US" dirty="0"/>
          </a:p>
          <a:p>
            <a:r>
              <a:rPr lang="en-US" dirty="0"/>
              <a:t>Play 1, Play 2</a:t>
            </a:r>
          </a:p>
          <a:p>
            <a:r>
              <a:rPr lang="en-US" dirty="0"/>
              <a:t>Struts 1, Struts 2</a:t>
            </a:r>
          </a:p>
          <a:p>
            <a:r>
              <a:rPr lang="en-US" dirty="0"/>
              <a:t>GWT</a:t>
            </a:r>
          </a:p>
          <a:p>
            <a:r>
              <a:rPr lang="en-US" dirty="0"/>
              <a:t>Grails</a:t>
            </a:r>
          </a:p>
          <a:p>
            <a:r>
              <a:rPr lang="en-US" dirty="0"/>
              <a:t>Wicket</a:t>
            </a:r>
          </a:p>
          <a:p>
            <a:r>
              <a:rPr lang="en-US" dirty="0"/>
              <a:t>…</a:t>
            </a:r>
          </a:p>
        </p:txBody>
      </p:sp>
      <p:sp>
        <p:nvSpPr>
          <p:cNvPr id="4" name="Slide Number Placeholder 3">
            <a:extLst>
              <a:ext uri="{FF2B5EF4-FFF2-40B4-BE49-F238E27FC236}">
                <a16:creationId xmlns:a16="http://schemas.microsoft.com/office/drawing/2014/main" id="{E8606956-5EF7-5073-F849-AC85D01806BB}"/>
              </a:ext>
            </a:extLst>
          </p:cNvPr>
          <p:cNvSpPr>
            <a:spLocks noGrp="1"/>
          </p:cNvSpPr>
          <p:nvPr>
            <p:ph type="sldNum" sz="quarter" idx="12"/>
          </p:nvPr>
        </p:nvSpPr>
        <p:spPr/>
        <p:txBody>
          <a:bodyPr/>
          <a:lstStyle/>
          <a:p>
            <a:fld id="{452BA717-4DED-4A38-BDE4-30D0F0A142DB}" type="slidenum">
              <a:rPr lang="cs-CZ" smtClean="0"/>
              <a:pPr/>
              <a:t>30</a:t>
            </a:fld>
            <a:endParaRPr lang="cs-CZ"/>
          </a:p>
        </p:txBody>
      </p:sp>
      <p:sp>
        <p:nvSpPr>
          <p:cNvPr id="5" name="TextovéPole 11">
            <a:extLst>
              <a:ext uri="{FF2B5EF4-FFF2-40B4-BE49-F238E27FC236}">
                <a16:creationId xmlns:a16="http://schemas.microsoft.com/office/drawing/2014/main" id="{58EF5640-00B0-F9AE-EBBC-588BB7C0ABA3}"/>
              </a:ext>
            </a:extLst>
          </p:cNvPr>
          <p:cNvSpPr txBox="1"/>
          <p:nvPr/>
        </p:nvSpPr>
        <p:spPr>
          <a:xfrm>
            <a:off x="360000" y="6049922"/>
            <a:ext cx="1233736" cy="276999"/>
          </a:xfrm>
          <a:prstGeom prst="rect">
            <a:avLst/>
          </a:prstGeom>
          <a:noFill/>
        </p:spPr>
        <p:txBody>
          <a:bodyPr wrap="none" rtlCol="0">
            <a:spAutoFit/>
          </a:bodyPr>
          <a:lstStyle/>
          <a:p>
            <a:r>
              <a:rPr lang="en-US" sz="1200" dirty="0"/>
              <a:t>From 2022/2023</a:t>
            </a:r>
            <a:endParaRPr lang="cs-CZ" sz="1200" dirty="0"/>
          </a:p>
        </p:txBody>
      </p:sp>
    </p:spTree>
    <p:extLst>
      <p:ext uri="{BB962C8B-B14F-4D97-AF65-F5344CB8AC3E}">
        <p14:creationId xmlns:p14="http://schemas.microsoft.com/office/powerpoint/2010/main" val="2065885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D316-FD02-E1B0-F117-9D29C478A4F6}"/>
              </a:ext>
            </a:extLst>
          </p:cNvPr>
          <p:cNvSpPr>
            <a:spLocks noGrp="1"/>
          </p:cNvSpPr>
          <p:nvPr>
            <p:ph type="title"/>
          </p:nvPr>
        </p:nvSpPr>
        <p:spPr/>
        <p:txBody>
          <a:bodyPr/>
          <a:lstStyle/>
          <a:p>
            <a:r>
              <a:rPr lang="cs-CZ" dirty="0"/>
              <a:t>Ruby on </a:t>
            </a:r>
            <a:r>
              <a:rPr lang="cs-CZ" dirty="0" err="1"/>
              <a:t>Rails</a:t>
            </a:r>
            <a:endParaRPr lang="cs-CZ" dirty="0"/>
          </a:p>
        </p:txBody>
      </p:sp>
      <p:sp>
        <p:nvSpPr>
          <p:cNvPr id="3" name="Content Placeholder 2">
            <a:extLst>
              <a:ext uri="{FF2B5EF4-FFF2-40B4-BE49-F238E27FC236}">
                <a16:creationId xmlns:a16="http://schemas.microsoft.com/office/drawing/2014/main" id="{13D1F288-E903-E90C-73A9-ADFFEA4EC4BA}"/>
              </a:ext>
            </a:extLst>
          </p:cNvPr>
          <p:cNvSpPr>
            <a:spLocks noGrp="1"/>
          </p:cNvSpPr>
          <p:nvPr>
            <p:ph idx="1"/>
          </p:nvPr>
        </p:nvSpPr>
        <p:spPr/>
        <p:txBody>
          <a:bodyPr/>
          <a:lstStyle/>
          <a:p>
            <a:r>
              <a:rPr lang="en-US" dirty="0"/>
              <a:t>Ruby scripting language + Rails web framework</a:t>
            </a:r>
          </a:p>
          <a:p>
            <a:r>
              <a:rPr lang="en-US" dirty="0"/>
              <a:t>Basic philosophy</a:t>
            </a:r>
          </a:p>
          <a:p>
            <a:pPr lvl="1"/>
            <a:r>
              <a:rPr lang="en-US" dirty="0"/>
              <a:t>DRY (Don’t Repeat Yourself) – avoid code duplication</a:t>
            </a:r>
          </a:p>
          <a:p>
            <a:pPr lvl="1"/>
            <a:r>
              <a:rPr lang="en-US" dirty="0"/>
              <a:t>Convention Over Configuration – our way is the “best”</a:t>
            </a:r>
          </a:p>
          <a:p>
            <a:pPr lvl="1"/>
            <a:r>
              <a:rPr lang="en-US" dirty="0"/>
              <a:t>Very strict style of application development</a:t>
            </a:r>
            <a:br>
              <a:rPr lang="en-US" dirty="0"/>
            </a:br>
            <a:r>
              <a:rPr lang="en-US" dirty="0"/>
              <a:t>Improves efficiency, but ties your hands</a:t>
            </a:r>
          </a:p>
          <a:p>
            <a:r>
              <a:rPr lang="en-US" dirty="0"/>
              <a:t>Specific structure of the application reflecting the MVC pattern.</a:t>
            </a:r>
          </a:p>
          <a:p>
            <a:pPr marL="0" indent="0">
              <a:buNone/>
            </a:pPr>
            <a:endParaRPr lang="cs-CZ" dirty="0"/>
          </a:p>
        </p:txBody>
      </p:sp>
      <p:sp>
        <p:nvSpPr>
          <p:cNvPr id="4" name="Slide Number Placeholder 3">
            <a:extLst>
              <a:ext uri="{FF2B5EF4-FFF2-40B4-BE49-F238E27FC236}">
                <a16:creationId xmlns:a16="http://schemas.microsoft.com/office/drawing/2014/main" id="{C3E82FE7-8F3E-4A29-7F8E-77B43ED885B1}"/>
              </a:ext>
            </a:extLst>
          </p:cNvPr>
          <p:cNvSpPr>
            <a:spLocks noGrp="1"/>
          </p:cNvSpPr>
          <p:nvPr>
            <p:ph type="sldNum" sz="quarter" idx="12"/>
          </p:nvPr>
        </p:nvSpPr>
        <p:spPr/>
        <p:txBody>
          <a:bodyPr/>
          <a:lstStyle/>
          <a:p>
            <a:fld id="{452BA717-4DED-4A38-BDE4-30D0F0A142DB}" type="slidenum">
              <a:rPr lang="cs-CZ" smtClean="0"/>
              <a:pPr/>
              <a:t>31</a:t>
            </a:fld>
            <a:endParaRPr lang="cs-CZ"/>
          </a:p>
        </p:txBody>
      </p:sp>
      <p:sp>
        <p:nvSpPr>
          <p:cNvPr id="5" name="TextBox 4">
            <a:extLst>
              <a:ext uri="{FF2B5EF4-FFF2-40B4-BE49-F238E27FC236}">
                <a16:creationId xmlns:a16="http://schemas.microsoft.com/office/drawing/2014/main" id="{7C300E9E-4A7E-1601-F704-7F83F70AE758}"/>
              </a:ext>
            </a:extLst>
          </p:cNvPr>
          <p:cNvSpPr txBox="1"/>
          <p:nvPr/>
        </p:nvSpPr>
        <p:spPr>
          <a:xfrm>
            <a:off x="0" y="6493474"/>
            <a:ext cx="6672064" cy="369332"/>
          </a:xfrm>
          <a:prstGeom prst="rect">
            <a:avLst/>
          </a:prstGeom>
          <a:noFill/>
        </p:spPr>
        <p:txBody>
          <a:bodyPr wrap="square" rtlCol="0">
            <a:spAutoFit/>
          </a:bodyPr>
          <a:lstStyle/>
          <a:p>
            <a:r>
              <a:rPr lang="en-US" dirty="0">
                <a:solidFill>
                  <a:schemeClr val="bg1"/>
                </a:solidFill>
              </a:rPr>
              <a:t>2025/2026 Remove</a:t>
            </a:r>
          </a:p>
        </p:txBody>
      </p:sp>
    </p:spTree>
    <p:extLst>
      <p:ext uri="{BB962C8B-B14F-4D97-AF65-F5344CB8AC3E}">
        <p14:creationId xmlns:p14="http://schemas.microsoft.com/office/powerpoint/2010/main" val="449224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6167-DF29-3D38-45F4-F90E4CDBD5DE}"/>
              </a:ext>
            </a:extLst>
          </p:cNvPr>
          <p:cNvSpPr>
            <a:spLocks noGrp="1"/>
          </p:cNvSpPr>
          <p:nvPr>
            <p:ph type="title"/>
          </p:nvPr>
        </p:nvSpPr>
        <p:spPr/>
        <p:txBody>
          <a:bodyPr/>
          <a:lstStyle/>
          <a:p>
            <a:r>
              <a:rPr lang="en-US" dirty="0"/>
              <a:t>JavaScript</a:t>
            </a:r>
            <a:endParaRPr lang="cs-CZ" dirty="0"/>
          </a:p>
        </p:txBody>
      </p:sp>
      <p:sp>
        <p:nvSpPr>
          <p:cNvPr id="3" name="Content Placeholder 2">
            <a:extLst>
              <a:ext uri="{FF2B5EF4-FFF2-40B4-BE49-F238E27FC236}">
                <a16:creationId xmlns:a16="http://schemas.microsoft.com/office/drawing/2014/main" id="{767D16AB-A598-F1BF-E1E1-CD57879352D7}"/>
              </a:ext>
            </a:extLst>
          </p:cNvPr>
          <p:cNvSpPr>
            <a:spLocks noGrp="1"/>
          </p:cNvSpPr>
          <p:nvPr>
            <p:ph idx="1"/>
          </p:nvPr>
        </p:nvSpPr>
        <p:spPr>
          <a:xfrm>
            <a:off x="335360" y="1268760"/>
            <a:ext cx="11449272" cy="2880320"/>
          </a:xfrm>
        </p:spPr>
        <p:txBody>
          <a:bodyPr/>
          <a:lstStyle/>
          <a:p>
            <a:pPr marL="0" indent="0">
              <a:buNone/>
            </a:pPr>
            <a:r>
              <a:rPr lang="en-US" dirty="0"/>
              <a:t>Node.js is JavaScript server-side platform.</a:t>
            </a:r>
          </a:p>
          <a:p>
            <a:r>
              <a:rPr lang="en-US" dirty="0"/>
              <a:t>Basically, a Google V8 JavaScript engine compiled as CLI script interpreter.</a:t>
            </a:r>
            <a:br>
              <a:rPr lang="en-US" dirty="0"/>
            </a:br>
            <a:r>
              <a:rPr lang="en-US" dirty="0"/>
              <a:t>V8 is used in Chrome, and it is the fastest JS interpreter.</a:t>
            </a:r>
          </a:p>
          <a:p>
            <a:r>
              <a:rPr lang="en-US" dirty="0"/>
              <a:t>Contains many pre-built packages for server-side application development (sockets, HTTP, …)</a:t>
            </a:r>
            <a:br>
              <a:rPr lang="en-US" dirty="0"/>
            </a:br>
            <a:r>
              <a:rPr lang="en-US" dirty="0"/>
              <a:t>HTTP server is embedded in the application, so the programmer may tune it for specific needs.</a:t>
            </a:r>
          </a:p>
          <a:p>
            <a:r>
              <a:rPr lang="en-US" dirty="0"/>
              <a:t>Aims for fast developed single-language solutions.</a:t>
            </a:r>
            <a:br>
              <a:rPr lang="en-US" dirty="0"/>
            </a:br>
            <a:r>
              <a:rPr lang="en-US" dirty="0"/>
              <a:t>Using JavaScript on client and server allows some level of code sharing.</a:t>
            </a:r>
          </a:p>
        </p:txBody>
      </p:sp>
      <p:sp>
        <p:nvSpPr>
          <p:cNvPr id="4" name="Slide Number Placeholder 3">
            <a:extLst>
              <a:ext uri="{FF2B5EF4-FFF2-40B4-BE49-F238E27FC236}">
                <a16:creationId xmlns:a16="http://schemas.microsoft.com/office/drawing/2014/main" id="{B508B728-1679-6DE9-A8E7-8F5F455B8388}"/>
              </a:ext>
            </a:extLst>
          </p:cNvPr>
          <p:cNvSpPr>
            <a:spLocks noGrp="1"/>
          </p:cNvSpPr>
          <p:nvPr>
            <p:ph type="sldNum" sz="quarter" idx="12"/>
          </p:nvPr>
        </p:nvSpPr>
        <p:spPr/>
        <p:txBody>
          <a:bodyPr/>
          <a:lstStyle/>
          <a:p>
            <a:fld id="{452BA717-4DED-4A38-BDE4-30D0F0A142DB}" type="slidenum">
              <a:rPr lang="cs-CZ" smtClean="0"/>
              <a:pPr/>
              <a:t>32</a:t>
            </a:fld>
            <a:endParaRPr lang="cs-CZ"/>
          </a:p>
        </p:txBody>
      </p:sp>
      <p:sp>
        <p:nvSpPr>
          <p:cNvPr id="5" name="TextBox 4">
            <a:extLst>
              <a:ext uri="{FF2B5EF4-FFF2-40B4-BE49-F238E27FC236}">
                <a16:creationId xmlns:a16="http://schemas.microsoft.com/office/drawing/2014/main" id="{4F88F9D6-61AB-720E-D908-C4149DC54D73}"/>
              </a:ext>
            </a:extLst>
          </p:cNvPr>
          <p:cNvSpPr txBox="1"/>
          <p:nvPr/>
        </p:nvSpPr>
        <p:spPr>
          <a:xfrm>
            <a:off x="0" y="6021288"/>
            <a:ext cx="12192000" cy="461665"/>
          </a:xfrm>
          <a:prstGeom prst="rect">
            <a:avLst/>
          </a:prstGeom>
          <a:noFill/>
        </p:spPr>
        <p:txBody>
          <a:bodyPr wrap="square">
            <a:spAutoFit/>
          </a:bodyPr>
          <a:lstStyle/>
          <a:p>
            <a:pPr algn="ctr"/>
            <a:r>
              <a:rPr lang="en-US" sz="2400" b="1" dirty="0">
                <a:solidFill>
                  <a:schemeClr val="accent2"/>
                </a:solidFill>
              </a:rPr>
              <a:t>Advanced Programming of Web Applications - NSWI153</a:t>
            </a:r>
          </a:p>
        </p:txBody>
      </p:sp>
    </p:spTree>
    <p:extLst>
      <p:ext uri="{BB962C8B-B14F-4D97-AF65-F5344CB8AC3E}">
        <p14:creationId xmlns:p14="http://schemas.microsoft.com/office/powerpoint/2010/main" val="683900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292B-CEC5-40F3-6CFE-CAF8EE55D617}"/>
              </a:ext>
            </a:extLst>
          </p:cNvPr>
          <p:cNvSpPr>
            <a:spLocks noGrp="1"/>
          </p:cNvSpPr>
          <p:nvPr>
            <p:ph type="title"/>
          </p:nvPr>
        </p:nvSpPr>
        <p:spPr/>
        <p:txBody>
          <a:bodyPr/>
          <a:lstStyle/>
          <a:p>
            <a:r>
              <a:rPr lang="en-US" dirty="0"/>
              <a:t>PHP Frameworks</a:t>
            </a:r>
          </a:p>
        </p:txBody>
      </p:sp>
      <p:sp>
        <p:nvSpPr>
          <p:cNvPr id="3" name="Content Placeholder 2">
            <a:extLst>
              <a:ext uri="{FF2B5EF4-FFF2-40B4-BE49-F238E27FC236}">
                <a16:creationId xmlns:a16="http://schemas.microsoft.com/office/drawing/2014/main" id="{75744931-0A66-BFEB-3CBF-95A54CC12433}"/>
              </a:ext>
            </a:extLst>
          </p:cNvPr>
          <p:cNvSpPr>
            <a:spLocks noGrp="1"/>
          </p:cNvSpPr>
          <p:nvPr>
            <p:ph idx="1"/>
          </p:nvPr>
        </p:nvSpPr>
        <p:spPr/>
        <p:txBody>
          <a:bodyPr/>
          <a:lstStyle/>
          <a:p>
            <a:pPr marL="0" indent="0">
              <a:buNone/>
            </a:pPr>
            <a:r>
              <a:rPr lang="en-US" dirty="0"/>
              <a:t>Listed in a semi-random order!</a:t>
            </a:r>
          </a:p>
          <a:p>
            <a:r>
              <a:rPr lang="en-US" dirty="0"/>
              <a:t>Laravel since 2011</a:t>
            </a:r>
          </a:p>
          <a:p>
            <a:r>
              <a:rPr lang="en-US" dirty="0"/>
              <a:t>Symfony since 2005</a:t>
            </a:r>
          </a:p>
          <a:p>
            <a:r>
              <a:rPr lang="en-US" dirty="0"/>
              <a:t>Laminas (based on Zend Framework) since 2006</a:t>
            </a:r>
          </a:p>
          <a:p>
            <a:r>
              <a:rPr lang="en-US" dirty="0"/>
              <a:t>Nette (developed in Czechia with a large Czech community)</a:t>
            </a:r>
          </a:p>
          <a:p>
            <a:r>
              <a:rPr lang="en-US" dirty="0"/>
              <a:t>Yii since 2008, Yii 2 since 2014, designed to fix </a:t>
            </a:r>
            <a:r>
              <a:rPr lang="en-US" dirty="0">
                <a:hlinkClick r:id="rId2"/>
              </a:rPr>
              <a:t>PRADO</a:t>
            </a:r>
            <a:r>
              <a:rPr lang="en-US" dirty="0"/>
              <a:t> since 2004</a:t>
            </a:r>
          </a:p>
          <a:p>
            <a:r>
              <a:rPr lang="en-US" dirty="0"/>
              <a:t>Slim (NSWI153)</a:t>
            </a:r>
          </a:p>
          <a:p>
            <a:r>
              <a:rPr lang="en-US" dirty="0"/>
              <a:t>CodeIgniter</a:t>
            </a:r>
          </a:p>
          <a:p>
            <a:r>
              <a:rPr lang="en-US" dirty="0"/>
              <a:t>Phalcon</a:t>
            </a:r>
          </a:p>
          <a:p>
            <a:r>
              <a:rPr lang="en-US" dirty="0" err="1"/>
              <a:t>CakePHP</a:t>
            </a:r>
            <a:endParaRPr lang="en-US" dirty="0"/>
          </a:p>
          <a:p>
            <a:r>
              <a:rPr lang="en-US" dirty="0"/>
              <a:t>...</a:t>
            </a:r>
          </a:p>
        </p:txBody>
      </p:sp>
      <p:sp>
        <p:nvSpPr>
          <p:cNvPr id="4" name="Slide Number Placeholder 3">
            <a:extLst>
              <a:ext uri="{FF2B5EF4-FFF2-40B4-BE49-F238E27FC236}">
                <a16:creationId xmlns:a16="http://schemas.microsoft.com/office/drawing/2014/main" id="{A004A272-97A6-8A8B-FC24-3305678F2B25}"/>
              </a:ext>
            </a:extLst>
          </p:cNvPr>
          <p:cNvSpPr>
            <a:spLocks noGrp="1"/>
          </p:cNvSpPr>
          <p:nvPr>
            <p:ph type="sldNum" sz="quarter" idx="12"/>
          </p:nvPr>
        </p:nvSpPr>
        <p:spPr/>
        <p:txBody>
          <a:bodyPr/>
          <a:lstStyle/>
          <a:p>
            <a:fld id="{452BA717-4DED-4A38-BDE4-30D0F0A142DB}" type="slidenum">
              <a:rPr lang="cs-CZ" smtClean="0"/>
              <a:pPr/>
              <a:t>33</a:t>
            </a:fld>
            <a:endParaRPr lang="cs-CZ"/>
          </a:p>
        </p:txBody>
      </p:sp>
      <p:sp>
        <p:nvSpPr>
          <p:cNvPr id="5" name="TextBox 4">
            <a:extLst>
              <a:ext uri="{FF2B5EF4-FFF2-40B4-BE49-F238E27FC236}">
                <a16:creationId xmlns:a16="http://schemas.microsoft.com/office/drawing/2014/main" id="{8BF6B431-CA06-C430-503B-24805584C6D3}"/>
              </a:ext>
            </a:extLst>
          </p:cNvPr>
          <p:cNvSpPr txBox="1"/>
          <p:nvPr/>
        </p:nvSpPr>
        <p:spPr>
          <a:xfrm>
            <a:off x="0" y="6021288"/>
            <a:ext cx="12192000" cy="461665"/>
          </a:xfrm>
          <a:prstGeom prst="rect">
            <a:avLst/>
          </a:prstGeom>
          <a:noFill/>
        </p:spPr>
        <p:txBody>
          <a:bodyPr wrap="square">
            <a:spAutoFit/>
          </a:bodyPr>
          <a:lstStyle/>
          <a:p>
            <a:pPr algn="ctr"/>
            <a:r>
              <a:rPr lang="en-US" sz="2400" b="1" dirty="0">
                <a:solidFill>
                  <a:schemeClr val="accent2"/>
                </a:solidFill>
              </a:rPr>
              <a:t>Advanced Programming of Web Applications - NSWI153</a:t>
            </a:r>
          </a:p>
        </p:txBody>
      </p:sp>
    </p:spTree>
    <p:extLst>
      <p:ext uri="{BB962C8B-B14F-4D97-AF65-F5344CB8AC3E}">
        <p14:creationId xmlns:p14="http://schemas.microsoft.com/office/powerpoint/2010/main" val="2855006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AF8F-89D0-F74B-482C-701CD3F55D2C}"/>
              </a:ext>
            </a:extLst>
          </p:cNvPr>
          <p:cNvSpPr>
            <a:spLocks noGrp="1"/>
          </p:cNvSpPr>
          <p:nvPr>
            <p:ph type="title"/>
          </p:nvPr>
        </p:nvSpPr>
        <p:spPr/>
        <p:txBody>
          <a:bodyPr>
            <a:normAutofit fontScale="90000"/>
          </a:bodyPr>
          <a:lstStyle/>
          <a:p>
            <a:r>
              <a:rPr lang="en-US" dirty="0"/>
              <a:t>Statistics of server-side programming languages</a:t>
            </a:r>
            <a:endParaRPr lang="cs-CZ" dirty="0"/>
          </a:p>
        </p:txBody>
      </p:sp>
      <p:sp>
        <p:nvSpPr>
          <p:cNvPr id="3" name="Slide Number Placeholder 2">
            <a:extLst>
              <a:ext uri="{FF2B5EF4-FFF2-40B4-BE49-F238E27FC236}">
                <a16:creationId xmlns:a16="http://schemas.microsoft.com/office/drawing/2014/main" id="{059D0D68-4CC6-11DF-9C20-8AAAFEFD8229}"/>
              </a:ext>
            </a:extLst>
          </p:cNvPr>
          <p:cNvSpPr>
            <a:spLocks noGrp="1"/>
          </p:cNvSpPr>
          <p:nvPr>
            <p:ph type="sldNum" sz="quarter" idx="12"/>
          </p:nvPr>
        </p:nvSpPr>
        <p:spPr/>
        <p:txBody>
          <a:bodyPr/>
          <a:lstStyle/>
          <a:p>
            <a:fld id="{651B8B48-CD68-422A-981A-F7D1D2E08DD1}" type="slidenum">
              <a:rPr lang="en-US" smtClean="0"/>
              <a:t>34</a:t>
            </a:fld>
            <a:endParaRPr lang="en-US"/>
          </a:p>
        </p:txBody>
      </p:sp>
      <p:pic>
        <p:nvPicPr>
          <p:cNvPr id="5" name="Picture 4">
            <a:extLst>
              <a:ext uri="{FF2B5EF4-FFF2-40B4-BE49-F238E27FC236}">
                <a16:creationId xmlns:a16="http://schemas.microsoft.com/office/drawing/2014/main" id="{0070F10A-95D7-CAD5-1C33-1D3198907D55}"/>
              </a:ext>
            </a:extLst>
          </p:cNvPr>
          <p:cNvPicPr>
            <a:picLocks noChangeAspect="1"/>
          </p:cNvPicPr>
          <p:nvPr/>
        </p:nvPicPr>
        <p:blipFill>
          <a:blip r:embed="rId3"/>
          <a:stretch>
            <a:fillRect/>
          </a:stretch>
        </p:blipFill>
        <p:spPr>
          <a:xfrm>
            <a:off x="263352" y="1268759"/>
            <a:ext cx="6840760" cy="4937485"/>
          </a:xfrm>
          <a:prstGeom prst="rect">
            <a:avLst/>
          </a:prstGeom>
        </p:spPr>
      </p:pic>
      <p:sp>
        <p:nvSpPr>
          <p:cNvPr id="4" name="TextBox 3">
            <a:extLst>
              <a:ext uri="{FF2B5EF4-FFF2-40B4-BE49-F238E27FC236}">
                <a16:creationId xmlns:a16="http://schemas.microsoft.com/office/drawing/2014/main" id="{C40B7D51-9518-B299-ECDA-A7833A04D3B6}"/>
              </a:ext>
            </a:extLst>
          </p:cNvPr>
          <p:cNvSpPr txBox="1"/>
          <p:nvPr/>
        </p:nvSpPr>
        <p:spPr>
          <a:xfrm>
            <a:off x="0" y="6493474"/>
            <a:ext cx="6672064" cy="369332"/>
          </a:xfrm>
          <a:prstGeom prst="rect">
            <a:avLst/>
          </a:prstGeom>
          <a:noFill/>
        </p:spPr>
        <p:txBody>
          <a:bodyPr wrap="square" rtlCol="0">
            <a:spAutoFit/>
          </a:bodyPr>
          <a:lstStyle/>
          <a:p>
            <a:r>
              <a:rPr lang="en-US" dirty="0">
                <a:solidFill>
                  <a:schemeClr val="bg1"/>
                </a:solidFill>
              </a:rPr>
              <a:t>2025/2026 Remove</a:t>
            </a:r>
          </a:p>
        </p:txBody>
      </p:sp>
    </p:spTree>
    <p:extLst>
      <p:ext uri="{BB962C8B-B14F-4D97-AF65-F5344CB8AC3E}">
        <p14:creationId xmlns:p14="http://schemas.microsoft.com/office/powerpoint/2010/main" val="82013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37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F171-FF91-AC29-2260-AE90C051D8FB}"/>
              </a:ext>
            </a:extLst>
          </p:cNvPr>
          <p:cNvSpPr>
            <a:spLocks noGrp="1"/>
          </p:cNvSpPr>
          <p:nvPr>
            <p:ph type="title"/>
          </p:nvPr>
        </p:nvSpPr>
        <p:spPr/>
        <p:txBody>
          <a:bodyPr/>
          <a:lstStyle/>
          <a:p>
            <a:r>
              <a:rPr lang="en-US" dirty="0"/>
              <a:t>Including Files</a:t>
            </a:r>
            <a:endParaRPr lang="cs-CZ" dirty="0"/>
          </a:p>
        </p:txBody>
      </p:sp>
      <p:sp>
        <p:nvSpPr>
          <p:cNvPr id="3" name="Content Placeholder 2">
            <a:extLst>
              <a:ext uri="{FF2B5EF4-FFF2-40B4-BE49-F238E27FC236}">
                <a16:creationId xmlns:a16="http://schemas.microsoft.com/office/drawing/2014/main" id="{4ECF8C33-5CD2-C7AB-6EF2-91FFF37BA770}"/>
              </a:ext>
            </a:extLst>
          </p:cNvPr>
          <p:cNvSpPr>
            <a:spLocks noGrp="1"/>
          </p:cNvSpPr>
          <p:nvPr>
            <p:ph idx="1"/>
          </p:nvPr>
        </p:nvSpPr>
        <p:spPr/>
        <p:txBody>
          <a:bodyPr/>
          <a:lstStyle/>
          <a:p>
            <a:pPr marL="0" indent="0">
              <a:buNone/>
            </a:pPr>
            <a:r>
              <a:rPr lang="en-US" dirty="0"/>
              <a:t>There is a simple way to include files, both scripts and HTML.</a:t>
            </a:r>
            <a:br>
              <a:rPr lang="en-US" dirty="0"/>
            </a:br>
            <a:br>
              <a:rPr lang="en-US" dirty="0"/>
            </a:br>
            <a:br>
              <a:rPr lang="en-US" dirty="0"/>
            </a:br>
            <a:endParaRPr lang="en-US" dirty="0"/>
          </a:p>
          <a:p>
            <a:pPr marL="0" indent="0">
              <a:buNone/>
            </a:pPr>
            <a:r>
              <a:rPr lang="en-US" dirty="0"/>
              <a:t>The </a:t>
            </a:r>
            <a:r>
              <a:rPr lang="en-US" dirty="0">
                <a:solidFill>
                  <a:schemeClr val="accent1"/>
                </a:solidFill>
              </a:rPr>
              <a:t>require</a:t>
            </a:r>
            <a:r>
              <a:rPr lang="en-US" dirty="0"/>
              <a:t> keyword will produce fatal error if the file is missing while </a:t>
            </a:r>
            <a:r>
              <a:rPr lang="en-US" dirty="0">
                <a:solidFill>
                  <a:schemeClr val="accent1"/>
                </a:solidFill>
              </a:rPr>
              <a:t>include</a:t>
            </a:r>
            <a:r>
              <a:rPr lang="en-US" dirty="0"/>
              <a:t> only produce a warning. </a:t>
            </a:r>
          </a:p>
          <a:p>
            <a:pPr marL="0" indent="0">
              <a:buNone/>
            </a:pPr>
            <a:endParaRPr lang="en-US" dirty="0"/>
          </a:p>
          <a:p>
            <a:pPr marL="0" indent="0">
              <a:buNone/>
            </a:pPr>
            <a:r>
              <a:rPr lang="en-US" dirty="0"/>
              <a:t>Included file is subjected to same parsing rules. As a result, any code must be in &lt;?</a:t>
            </a:r>
            <a:r>
              <a:rPr lang="en-US" dirty="0" err="1"/>
              <a:t>php</a:t>
            </a:r>
            <a:r>
              <a:rPr lang="en-US" dirty="0"/>
              <a:t> … ?&gt;, otherwise it is treated as output.</a:t>
            </a:r>
          </a:p>
          <a:p>
            <a:pPr marL="0" indent="0">
              <a:buNone/>
            </a:pPr>
            <a:endParaRPr lang="en-US" dirty="0"/>
          </a:p>
          <a:p>
            <a:pPr marL="0" indent="0">
              <a:buNone/>
            </a:pPr>
            <a:r>
              <a:rPr lang="en-US" dirty="0"/>
              <a:t>Relative paths are resolved using include path configuration parameter and using the base directory of the calling script, not the current file! That might be confusing in transitive includes. It is recommended to use absolute paths prefixed with __DIR__ .</a:t>
            </a:r>
          </a:p>
          <a:p>
            <a:endParaRPr lang="en-US" dirty="0"/>
          </a:p>
          <a:p>
            <a:endParaRPr lang="en-US" dirty="0"/>
          </a:p>
          <a:p>
            <a:endParaRPr lang="cs-CZ" dirty="0"/>
          </a:p>
        </p:txBody>
      </p:sp>
      <p:sp>
        <p:nvSpPr>
          <p:cNvPr id="4" name="Slide Number Placeholder 3">
            <a:extLst>
              <a:ext uri="{FF2B5EF4-FFF2-40B4-BE49-F238E27FC236}">
                <a16:creationId xmlns:a16="http://schemas.microsoft.com/office/drawing/2014/main" id="{1A62DEB1-E830-E6E2-9D62-DD623696377A}"/>
              </a:ext>
            </a:extLst>
          </p:cNvPr>
          <p:cNvSpPr>
            <a:spLocks noGrp="1"/>
          </p:cNvSpPr>
          <p:nvPr>
            <p:ph type="sldNum" sz="quarter" idx="12"/>
          </p:nvPr>
        </p:nvSpPr>
        <p:spPr/>
        <p:txBody>
          <a:bodyPr/>
          <a:lstStyle/>
          <a:p>
            <a:fld id="{452BA717-4DED-4A38-BDE4-30D0F0A142DB}" type="slidenum">
              <a:rPr lang="cs-CZ" smtClean="0"/>
              <a:pPr/>
              <a:t>4</a:t>
            </a:fld>
            <a:endParaRPr lang="cs-CZ"/>
          </a:p>
        </p:txBody>
      </p:sp>
      <p:sp>
        <p:nvSpPr>
          <p:cNvPr id="6" name="Rectangle 5">
            <a:extLst>
              <a:ext uri="{FF2B5EF4-FFF2-40B4-BE49-F238E27FC236}">
                <a16:creationId xmlns:a16="http://schemas.microsoft.com/office/drawing/2014/main" id="{17D96DE5-F3E8-D782-6FAB-58E530132F78}"/>
              </a:ext>
            </a:extLst>
          </p:cNvPr>
          <p:cNvSpPr/>
          <p:nvPr/>
        </p:nvSpPr>
        <p:spPr>
          <a:xfrm>
            <a:off x="408615" y="1700808"/>
            <a:ext cx="7632848" cy="72008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include</a:t>
            </a:r>
            <a:r>
              <a:rPr lang="en-US" b="1" dirty="0">
                <a:solidFill>
                  <a:schemeClr val="tx1"/>
                </a:solidFill>
                <a:latin typeface="Courier New" panose="02070309020205020404" pitchFamily="49" charset="0"/>
                <a:cs typeface="Courier New" panose="02070309020205020404" pitchFamily="49" charset="0"/>
              </a:rPr>
              <a:t> file; </a:t>
            </a:r>
            <a:r>
              <a:rPr lang="en-US" b="1" dirty="0" err="1">
                <a:solidFill>
                  <a:schemeClr val="accent1"/>
                </a:solidFill>
                <a:latin typeface="Courier New" panose="02070309020205020404" pitchFamily="49" charset="0"/>
                <a:cs typeface="Courier New" panose="02070309020205020404" pitchFamily="49" charset="0"/>
              </a:rPr>
              <a:t>include_once</a:t>
            </a:r>
            <a:r>
              <a:rPr lang="en-US" b="1" dirty="0">
                <a:solidFill>
                  <a:schemeClr val="accent1">
                    <a:lumMod val="75000"/>
                  </a:schemeClr>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file;</a:t>
            </a:r>
          </a:p>
          <a:p>
            <a:r>
              <a:rPr lang="en-US" b="1" dirty="0">
                <a:solidFill>
                  <a:schemeClr val="accent1"/>
                </a:solidFill>
                <a:latin typeface="Courier New" panose="02070309020205020404" pitchFamily="49" charset="0"/>
                <a:cs typeface="Courier New" panose="02070309020205020404" pitchFamily="49" charset="0"/>
              </a:rPr>
              <a:t>require</a:t>
            </a:r>
            <a:r>
              <a:rPr lang="en-US" b="1" dirty="0">
                <a:solidFill>
                  <a:schemeClr val="tx1"/>
                </a:solidFill>
                <a:latin typeface="Courier New" panose="02070309020205020404" pitchFamily="49" charset="0"/>
                <a:cs typeface="Courier New" panose="02070309020205020404" pitchFamily="49" charset="0"/>
              </a:rPr>
              <a:t> file; </a:t>
            </a:r>
            <a:r>
              <a:rPr lang="en-US" b="1" dirty="0" err="1">
                <a:solidFill>
                  <a:schemeClr val="accent1"/>
                </a:solidFill>
                <a:latin typeface="Courier New" panose="02070309020205020404" pitchFamily="49" charset="0"/>
                <a:cs typeface="Courier New" panose="02070309020205020404" pitchFamily="49" charset="0"/>
              </a:rPr>
              <a:t>require_once</a:t>
            </a:r>
            <a:r>
              <a:rPr lang="en-US" b="1" dirty="0">
                <a:solidFill>
                  <a:schemeClr val="accent1"/>
                </a:solidFill>
                <a:latin typeface="Courier New" panose="02070309020205020404" pitchFamily="49" charset="0"/>
                <a:cs typeface="Courier New" panose="02070309020205020404" pitchFamily="49" charset="0"/>
              </a:rPr>
              <a:t> </a:t>
            </a:r>
            <a:r>
              <a:rPr lang="en-US" b="1" dirty="0">
                <a:solidFill>
                  <a:schemeClr val="tx1"/>
                </a:solidFill>
                <a:latin typeface="Courier New" panose="02070309020205020404" pitchFamily="49" charset="0"/>
                <a:cs typeface="Courier New" panose="02070309020205020404" pitchFamily="49" charset="0"/>
              </a:rPr>
              <a:t>file;</a:t>
            </a:r>
          </a:p>
        </p:txBody>
      </p:sp>
      <p:sp>
        <p:nvSpPr>
          <p:cNvPr id="7" name="Zaoblený obdélníkový popisek 6">
            <a:extLst>
              <a:ext uri="{FF2B5EF4-FFF2-40B4-BE49-F238E27FC236}">
                <a16:creationId xmlns:a16="http://schemas.microsoft.com/office/drawing/2014/main" id="{EE1AEEAD-0AD9-09A4-0FF3-1C90B31C1EC0}"/>
              </a:ext>
            </a:extLst>
          </p:cNvPr>
          <p:cNvSpPr/>
          <p:nvPr/>
        </p:nvSpPr>
        <p:spPr>
          <a:xfrm>
            <a:off x="5375920" y="1831847"/>
            <a:ext cx="4644587" cy="720080"/>
          </a:xfrm>
          <a:prstGeom prst="wedgeRoundRectCallout">
            <a:avLst>
              <a:gd name="adj1" fmla="val -55496"/>
              <a:gd name="adj2" fmla="val -1540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The </a:t>
            </a:r>
            <a:r>
              <a:rPr lang="en-US" sz="1600" b="1" dirty="0">
                <a:latin typeface="Courier New" panose="02070309020205020404" pitchFamily="49" charset="0"/>
                <a:cs typeface="Courier New" panose="02070309020205020404" pitchFamily="49" charset="0"/>
              </a:rPr>
              <a:t>_once</a:t>
            </a:r>
            <a:r>
              <a:rPr lang="en-US" sz="1600" dirty="0"/>
              <a:t> variants make sure the file is not included multiple times (useful for libraries)</a:t>
            </a:r>
            <a:endParaRPr lang="cs-CZ" sz="1600" b="1" dirty="0">
              <a:latin typeface="Courier New" pitchFamily="49" charset="0"/>
              <a:cs typeface="Courier New" pitchFamily="49" charset="0"/>
            </a:endParaRPr>
          </a:p>
        </p:txBody>
      </p:sp>
    </p:spTree>
    <p:extLst>
      <p:ext uri="{BB962C8B-B14F-4D97-AF65-F5344CB8AC3E}">
        <p14:creationId xmlns:p14="http://schemas.microsoft.com/office/powerpoint/2010/main" val="142635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158E-C98C-CC23-5959-7D4E38EFF109}"/>
              </a:ext>
            </a:extLst>
          </p:cNvPr>
          <p:cNvSpPr>
            <a:spLocks noGrp="1"/>
          </p:cNvSpPr>
          <p:nvPr>
            <p:ph type="title"/>
          </p:nvPr>
        </p:nvSpPr>
        <p:spPr/>
        <p:txBody>
          <a:bodyPr/>
          <a:lstStyle/>
          <a:p>
            <a:r>
              <a:rPr lang="en-US" dirty="0"/>
              <a:t>Object Oriented PHP</a:t>
            </a:r>
          </a:p>
        </p:txBody>
      </p:sp>
      <p:sp>
        <p:nvSpPr>
          <p:cNvPr id="5" name="Content Placeholder 4">
            <a:extLst>
              <a:ext uri="{FF2B5EF4-FFF2-40B4-BE49-F238E27FC236}">
                <a16:creationId xmlns:a16="http://schemas.microsoft.com/office/drawing/2014/main" id="{563745DD-1A04-E19A-C175-D5A253BE5CD1}"/>
              </a:ext>
            </a:extLst>
          </p:cNvPr>
          <p:cNvSpPr>
            <a:spLocks noGrp="1"/>
          </p:cNvSpPr>
          <p:nvPr>
            <p:ph idx="1"/>
          </p:nvPr>
        </p:nvSpPr>
        <p:spPr>
          <a:xfrm>
            <a:off x="335360" y="1268760"/>
            <a:ext cx="6048672" cy="5112568"/>
          </a:xfrm>
        </p:spPr>
        <p:txBody>
          <a:bodyPr/>
          <a:lstStyle/>
          <a:p>
            <a:pPr marL="0" indent="0">
              <a:buNone/>
            </a:pPr>
            <a:r>
              <a:rPr lang="en-US" dirty="0"/>
              <a:t>Design is inspired by languages like Java or C# with adaptations for interpreted loosely-typed language. For example:</a:t>
            </a:r>
          </a:p>
          <a:p>
            <a:r>
              <a:rPr lang="en-US" dirty="0"/>
              <a:t>There are explicitly virtual methods. All methods act as if they are virtual.</a:t>
            </a:r>
          </a:p>
          <a:p>
            <a:r>
              <a:rPr lang="en-US" dirty="0"/>
              <a:t>There are public, protected, private methods. Modifier public is used by default.</a:t>
            </a:r>
          </a:p>
          <a:p>
            <a:r>
              <a:rPr lang="en-US" dirty="0"/>
              <a:t>Current object instance, in a method, is available through </a:t>
            </a:r>
            <a:r>
              <a:rPr lang="en-US" dirty="0">
                <a:solidFill>
                  <a:schemeClr val="accent1"/>
                </a:solidFill>
              </a:rPr>
              <a:t>$this</a:t>
            </a:r>
            <a:r>
              <a:rPr lang="en-US" dirty="0"/>
              <a:t>. It must be used to access member variables, to distinguish members from local variables.</a:t>
            </a:r>
          </a:p>
          <a:p>
            <a:pPr marL="0" indent="0">
              <a:buNone/>
            </a:pPr>
            <a:r>
              <a:rPr lang="en-US" dirty="0"/>
              <a:t>PHP classes are very powerful, especially in combination with PHP-specific features.</a:t>
            </a:r>
          </a:p>
        </p:txBody>
      </p:sp>
      <p:sp>
        <p:nvSpPr>
          <p:cNvPr id="4" name="Slide Number Placeholder 3">
            <a:extLst>
              <a:ext uri="{FF2B5EF4-FFF2-40B4-BE49-F238E27FC236}">
                <a16:creationId xmlns:a16="http://schemas.microsoft.com/office/drawing/2014/main" id="{1FDF307E-C9BF-2967-7589-0E999856EBC3}"/>
              </a:ext>
            </a:extLst>
          </p:cNvPr>
          <p:cNvSpPr>
            <a:spLocks noGrp="1"/>
          </p:cNvSpPr>
          <p:nvPr>
            <p:ph type="sldNum" sz="quarter" idx="12"/>
          </p:nvPr>
        </p:nvSpPr>
        <p:spPr/>
        <p:txBody>
          <a:bodyPr/>
          <a:lstStyle/>
          <a:p>
            <a:fld id="{452BA717-4DED-4A38-BDE4-30D0F0A142DB}" type="slidenum">
              <a:rPr lang="cs-CZ" smtClean="0"/>
              <a:pPr/>
              <a:t>5</a:t>
            </a:fld>
            <a:endParaRPr lang="cs-CZ"/>
          </a:p>
        </p:txBody>
      </p:sp>
      <p:sp>
        <p:nvSpPr>
          <p:cNvPr id="7" name="Rectangle 6">
            <a:extLst>
              <a:ext uri="{FF2B5EF4-FFF2-40B4-BE49-F238E27FC236}">
                <a16:creationId xmlns:a16="http://schemas.microsoft.com/office/drawing/2014/main" id="{88B205B6-882C-2779-CD02-F2EF7A8D1D95}"/>
              </a:ext>
            </a:extLst>
          </p:cNvPr>
          <p:cNvSpPr/>
          <p:nvPr/>
        </p:nvSpPr>
        <p:spPr>
          <a:xfrm>
            <a:off x="7248128" y="1268761"/>
            <a:ext cx="4583872" cy="511256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Foo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A member variable.</a:t>
            </a: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$var = 0;</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A method.</a:t>
            </a: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  public</a:t>
            </a:r>
            <a:r>
              <a:rPr lang="en-US" b="1" dirty="0">
                <a:solidFill>
                  <a:schemeClr val="tx1"/>
                </a:solidFill>
                <a:latin typeface="Courier New" panose="02070309020205020404" pitchFamily="49" charset="0"/>
                <a:cs typeface="Courier New" panose="02070309020205020404" pitchFamily="49" charset="0"/>
              </a:rPr>
              <a:t> function bar() { </a:t>
            </a:r>
            <a:endParaRPr lang="en-US" b="1" dirty="0">
              <a:solidFill>
                <a:schemeClr val="accent6"/>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print($this-&gt;var);</a:t>
            </a:r>
          </a:p>
          <a:p>
            <a:r>
              <a:rPr lang="en-US" b="1" dirty="0">
                <a:solidFill>
                  <a:schemeClr val="tx1"/>
                </a:solidFill>
                <a:latin typeface="Courier New" panose="02070309020205020404" pitchFamily="49" charset="0"/>
                <a:cs typeface="Courier New" panose="02070309020205020404" pitchFamily="49" charset="0"/>
              </a:rPr>
              <a:t>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Create new instance.</a:t>
            </a: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$instance = </a:t>
            </a:r>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Foo();  </a:t>
            </a:r>
            <a:endParaRPr lang="en-US" b="1" dirty="0">
              <a:solidFill>
                <a:schemeClr val="accent6"/>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$instance-&gt;var = 42;</a:t>
            </a:r>
          </a:p>
          <a:p>
            <a:r>
              <a:rPr lang="en-US" b="1" dirty="0">
                <a:solidFill>
                  <a:schemeClr val="tx1"/>
                </a:solidFill>
                <a:latin typeface="Courier New" panose="02070309020205020404" pitchFamily="49" charset="0"/>
                <a:cs typeface="Courier New" panose="02070309020205020404" pitchFamily="49" charset="0"/>
              </a:rPr>
              <a:t>$instance-&gt;bar();</a:t>
            </a:r>
          </a:p>
          <a:p>
            <a:r>
              <a:rPr lang="en-US" b="1" dirty="0">
                <a:solidFill>
                  <a:schemeClr val="accent6"/>
                </a:solidFill>
                <a:latin typeface="Courier New" panose="02070309020205020404" pitchFamily="49" charset="0"/>
                <a:cs typeface="Courier New" panose="02070309020205020404" pitchFamily="49" charset="0"/>
              </a:rPr>
              <a:t>// No explicit destruction.</a:t>
            </a: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$instance = null;</a:t>
            </a:r>
            <a:endParaRPr lang="en-US" b="1" dirty="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589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53CE-39CB-C060-264F-8F7308E128FF}"/>
              </a:ext>
            </a:extLst>
          </p:cNvPr>
          <p:cNvSpPr>
            <a:spLocks noGrp="1"/>
          </p:cNvSpPr>
          <p:nvPr>
            <p:ph type="title"/>
          </p:nvPr>
        </p:nvSpPr>
        <p:spPr/>
        <p:txBody>
          <a:bodyPr/>
          <a:lstStyle/>
          <a:p>
            <a:r>
              <a:rPr lang="en-US" dirty="0"/>
              <a:t>Inheritance and Interfaces</a:t>
            </a:r>
            <a:endParaRPr lang="cs-CZ" dirty="0"/>
          </a:p>
        </p:txBody>
      </p:sp>
      <p:sp>
        <p:nvSpPr>
          <p:cNvPr id="3" name="Content Placeholder 2">
            <a:extLst>
              <a:ext uri="{FF2B5EF4-FFF2-40B4-BE49-F238E27FC236}">
                <a16:creationId xmlns:a16="http://schemas.microsoft.com/office/drawing/2014/main" id="{E9E6F4D7-235A-2E35-E3CF-10049A040118}"/>
              </a:ext>
            </a:extLst>
          </p:cNvPr>
          <p:cNvSpPr>
            <a:spLocks noGrp="1"/>
          </p:cNvSpPr>
          <p:nvPr>
            <p:ph idx="1"/>
          </p:nvPr>
        </p:nvSpPr>
        <p:spPr>
          <a:xfrm>
            <a:off x="335360" y="1268760"/>
            <a:ext cx="6336704" cy="5040560"/>
          </a:xfrm>
        </p:spPr>
        <p:txBody>
          <a:bodyPr/>
          <a:lstStyle/>
          <a:p>
            <a:pPr marL="0" indent="0">
              <a:buNone/>
            </a:pPr>
            <a:r>
              <a:rPr lang="en-US" dirty="0"/>
              <a:t>Standard Inheritance model, like Java or C#. Each class may have only one parent class. Multi-inheritance is achieved by interfaces and traits.</a:t>
            </a:r>
          </a:p>
          <a:p>
            <a:pPr marL="0" indent="0">
              <a:buNone/>
            </a:pPr>
            <a:br>
              <a:rPr lang="en-US" dirty="0"/>
            </a:br>
            <a:r>
              <a:rPr lang="en-US" dirty="0"/>
              <a:t>An interface is a list of public methods a class must implement. Interfaces may be extended like classes. Using the extends operator. Class can implement multiple interfaces.</a:t>
            </a:r>
          </a:p>
          <a:p>
            <a:pPr marL="0" indent="0">
              <a:buNone/>
            </a:pPr>
            <a:br>
              <a:rPr lang="en-US" dirty="0"/>
            </a:br>
            <a:r>
              <a:rPr lang="en-US" dirty="0"/>
              <a:t>Overriding methods:</a:t>
            </a:r>
          </a:p>
          <a:p>
            <a:r>
              <a:rPr lang="en-US" dirty="0"/>
              <a:t>parent::method() – calling overridden version.</a:t>
            </a:r>
          </a:p>
          <a:p>
            <a:r>
              <a:rPr lang="en-US" dirty="0" err="1"/>
              <a:t>AncestorClass</a:t>
            </a:r>
            <a:r>
              <a:rPr lang="en-US" dirty="0"/>
              <a:t>::method() – calling explicit version.</a:t>
            </a:r>
          </a:p>
        </p:txBody>
      </p:sp>
      <p:sp>
        <p:nvSpPr>
          <p:cNvPr id="4" name="Slide Number Placeholder 3">
            <a:extLst>
              <a:ext uri="{FF2B5EF4-FFF2-40B4-BE49-F238E27FC236}">
                <a16:creationId xmlns:a16="http://schemas.microsoft.com/office/drawing/2014/main" id="{9838139B-9966-ABB2-6777-40CE15C35C92}"/>
              </a:ext>
            </a:extLst>
          </p:cNvPr>
          <p:cNvSpPr>
            <a:spLocks noGrp="1"/>
          </p:cNvSpPr>
          <p:nvPr>
            <p:ph type="sldNum" sz="quarter" idx="12"/>
          </p:nvPr>
        </p:nvSpPr>
        <p:spPr/>
        <p:txBody>
          <a:bodyPr/>
          <a:lstStyle/>
          <a:p>
            <a:fld id="{452BA717-4DED-4A38-BDE4-30D0F0A142DB}" type="slidenum">
              <a:rPr lang="cs-CZ" smtClean="0"/>
              <a:pPr/>
              <a:t>6</a:t>
            </a:fld>
            <a:endParaRPr lang="cs-CZ"/>
          </a:p>
        </p:txBody>
      </p:sp>
      <p:sp>
        <p:nvSpPr>
          <p:cNvPr id="5" name="Rectangle 4">
            <a:extLst>
              <a:ext uri="{FF2B5EF4-FFF2-40B4-BE49-F238E27FC236}">
                <a16:creationId xmlns:a16="http://schemas.microsoft.com/office/drawing/2014/main" id="{BDADC482-E8EB-5F83-8AB8-9CBDF6DF148C}"/>
              </a:ext>
            </a:extLst>
          </p:cNvPr>
          <p:cNvSpPr/>
          <p:nvPr/>
        </p:nvSpPr>
        <p:spPr>
          <a:xfrm>
            <a:off x="7173020" y="1302118"/>
            <a:ext cx="4611612" cy="212688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MyFoo</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extends</a:t>
            </a:r>
            <a:r>
              <a:rPr lang="en-US" b="1" dirty="0">
                <a:solidFill>
                  <a:schemeClr val="tx1"/>
                </a:solidFill>
                <a:latin typeface="Courier New" panose="02070309020205020404" pitchFamily="49" charset="0"/>
                <a:cs typeface="Courier New" panose="02070309020205020404" pitchFamily="49" charset="0"/>
              </a:rPr>
              <a:t> Foo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Bar() {</a:t>
            </a:r>
          </a:p>
          <a:p>
            <a:r>
              <a:rPr lang="en-US" b="1" dirty="0">
                <a:solidFill>
                  <a:schemeClr val="tx1"/>
                </a:solidFill>
                <a:latin typeface="Courier New" panose="02070309020205020404" pitchFamily="49" charset="0"/>
                <a:cs typeface="Courier New" panose="02070309020205020404" pitchFamily="49" charset="0"/>
              </a:rPr>
              <a:t>    parent::Bar();</a:t>
            </a:r>
          </a:p>
          <a:p>
            <a:r>
              <a:rPr lang="en-US" b="1" dirty="0">
                <a:solidFill>
                  <a:schemeClr val="tx1"/>
                </a:solidFill>
                <a:latin typeface="Courier New" panose="02070309020205020404" pitchFamily="49" charset="0"/>
                <a:cs typeface="Courier New" panose="02070309020205020404" pitchFamily="49" charset="0"/>
              </a:rPr>
              <a:t>  }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a:t>
            </a:r>
          </a:p>
        </p:txBody>
      </p:sp>
      <p:sp>
        <p:nvSpPr>
          <p:cNvPr id="6" name="Rectangle 5">
            <a:extLst>
              <a:ext uri="{FF2B5EF4-FFF2-40B4-BE49-F238E27FC236}">
                <a16:creationId xmlns:a16="http://schemas.microsoft.com/office/drawing/2014/main" id="{11C81AAB-F3D8-6113-DF0C-673323928822}"/>
              </a:ext>
            </a:extLst>
          </p:cNvPr>
          <p:cNvSpPr/>
          <p:nvPr/>
        </p:nvSpPr>
        <p:spPr>
          <a:xfrm>
            <a:off x="7173020" y="3662892"/>
            <a:ext cx="4599331" cy="264642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interface</a:t>
            </a:r>
            <a:r>
              <a:rPr lang="en-US" b="1" dirty="0">
                <a:solidFill>
                  <a:schemeClr val="tx1"/>
                </a:solidFill>
                <a:latin typeface="Courier New" panose="02070309020205020404" pitchFamily="49" charset="0"/>
                <a:cs typeface="Courier New" panose="02070309020205020404" pitchFamily="49" charset="0"/>
              </a:rPr>
              <a:t> Animal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dirty="0">
                <a:solidFill>
                  <a:schemeClr val="accent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 </a:t>
            </a:r>
            <a:r>
              <a:rPr lang="en-US" b="1" dirty="0">
                <a:solidFill>
                  <a:schemeClr val="tx1"/>
                </a:solidFill>
                <a:latin typeface="Courier New" panose="02070309020205020404" pitchFamily="49" charset="0"/>
                <a:cs typeface="Courier New" panose="02070309020205020404" pitchFamily="49" charset="0"/>
              </a:rPr>
              <a:t>bar($goo);</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Cat </a:t>
            </a:r>
            <a:r>
              <a:rPr lang="en-US" b="1" dirty="0">
                <a:solidFill>
                  <a:schemeClr val="accent1"/>
                </a:solidFill>
                <a:latin typeface="Courier New" panose="02070309020205020404" pitchFamily="49" charset="0"/>
                <a:cs typeface="Courier New" panose="02070309020205020404" pitchFamily="49" charset="0"/>
              </a:rPr>
              <a:t>implements</a:t>
            </a:r>
            <a:r>
              <a:rPr lang="en-US" b="1" dirty="0">
                <a:solidFill>
                  <a:schemeClr val="tx1"/>
                </a:solidFill>
                <a:latin typeface="Courier New" panose="02070309020205020404" pitchFamily="49" charset="0"/>
                <a:cs typeface="Courier New" panose="02070309020205020404" pitchFamily="49" charset="0"/>
              </a:rPr>
              <a:t> Animal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 function </a:t>
            </a:r>
            <a:r>
              <a:rPr lang="en-US" b="1" dirty="0">
                <a:solidFill>
                  <a:schemeClr val="tx1"/>
                </a:solidFill>
                <a:latin typeface="Courier New" panose="02070309020205020404" pitchFamily="49" charset="0"/>
                <a:cs typeface="Courier New" panose="02070309020205020404" pitchFamily="49" charset="0"/>
              </a:rPr>
              <a:t>bar($goo) {</a:t>
            </a:r>
          </a:p>
          <a:p>
            <a:r>
              <a:rPr lang="en-US" b="1" dirty="0">
                <a:solidFill>
                  <a:schemeClr val="tx1"/>
                </a:solidFill>
                <a:latin typeface="Courier New" panose="02070309020205020404" pitchFamily="49" charset="0"/>
                <a:cs typeface="Courier New" panose="02070309020205020404" pitchFamily="49" charset="0"/>
              </a:rPr>
              <a:t>    ...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2499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FA24-9BBB-B0CA-4A97-592AE0D1FC4C}"/>
              </a:ext>
            </a:extLst>
          </p:cNvPr>
          <p:cNvSpPr>
            <a:spLocks noGrp="1"/>
          </p:cNvSpPr>
          <p:nvPr>
            <p:ph type="title"/>
          </p:nvPr>
        </p:nvSpPr>
        <p:spPr/>
        <p:txBody>
          <a:bodyPr/>
          <a:lstStyle/>
          <a:p>
            <a:r>
              <a:rPr lang="en-US" dirty="0"/>
              <a:t>Constructor &amp; Destructor</a:t>
            </a:r>
          </a:p>
        </p:txBody>
      </p:sp>
      <p:sp>
        <p:nvSpPr>
          <p:cNvPr id="3" name="Content Placeholder 2">
            <a:extLst>
              <a:ext uri="{FF2B5EF4-FFF2-40B4-BE49-F238E27FC236}">
                <a16:creationId xmlns:a16="http://schemas.microsoft.com/office/drawing/2014/main" id="{C16DA921-3C3B-7799-4659-5277D3ED1405}"/>
              </a:ext>
            </a:extLst>
          </p:cNvPr>
          <p:cNvSpPr>
            <a:spLocks noGrp="1"/>
          </p:cNvSpPr>
          <p:nvPr>
            <p:ph sz="half" idx="1"/>
          </p:nvPr>
        </p:nvSpPr>
        <p:spPr/>
        <p:txBody>
          <a:bodyPr/>
          <a:lstStyle/>
          <a:p>
            <a:pPr marL="0" indent="0">
              <a:buNone/>
            </a:pPr>
            <a:r>
              <a:rPr lang="en-US" dirty="0"/>
              <a:t>Special method </a:t>
            </a:r>
            <a:r>
              <a:rPr lang="en-US" dirty="0">
                <a:solidFill>
                  <a:schemeClr val="accent1"/>
                </a:solidFill>
              </a:rPr>
              <a:t>__construct</a:t>
            </a:r>
            <a:r>
              <a:rPr lang="en-US" dirty="0"/>
              <a:t>() used to initialize the object. It is called automatically, by the new operator. Like a normal function constructor may have arguments and there is no overloading.</a:t>
            </a:r>
          </a:p>
          <a:p>
            <a:pPr marL="0" indent="0">
              <a:buNone/>
            </a:pPr>
            <a:r>
              <a:rPr lang="en-US" dirty="0"/>
              <a:t>If a constructor is not defined, then parent’s constructor or implicit constructor is used.</a:t>
            </a:r>
          </a:p>
          <a:p>
            <a:pPr marL="0" indent="0">
              <a:buNone/>
            </a:pPr>
            <a:endParaRPr lang="en-US" dirty="0"/>
          </a:p>
          <a:p>
            <a:pPr marL="0" indent="0">
              <a:buNone/>
            </a:pPr>
            <a:r>
              <a:rPr lang="en-US" dirty="0"/>
              <a:t>Parent’s constructor is </a:t>
            </a:r>
            <a:r>
              <a:rPr lang="en-US" dirty="0">
                <a:solidFill>
                  <a:schemeClr val="accent2"/>
                </a:solidFill>
              </a:rPr>
              <a:t>not</a:t>
            </a:r>
            <a:r>
              <a:rPr lang="en-US" dirty="0"/>
              <a:t> called implicitly!</a:t>
            </a:r>
          </a:p>
          <a:p>
            <a:pPr marL="0" indent="0">
              <a:buNone/>
            </a:pPr>
            <a:endParaRPr lang="en-US" dirty="0"/>
          </a:p>
          <a:p>
            <a:pPr marL="0" indent="0">
              <a:buNone/>
            </a:pPr>
            <a:r>
              <a:rPr lang="en-US" dirty="0"/>
              <a:t>Constructor should be public. Except for some special cases like Singleton or Factory Method design patterns.</a:t>
            </a:r>
          </a:p>
          <a:p>
            <a:endParaRPr lang="cs-CZ" dirty="0"/>
          </a:p>
        </p:txBody>
      </p:sp>
      <p:sp>
        <p:nvSpPr>
          <p:cNvPr id="5" name="Content Placeholder 4">
            <a:extLst>
              <a:ext uri="{FF2B5EF4-FFF2-40B4-BE49-F238E27FC236}">
                <a16:creationId xmlns:a16="http://schemas.microsoft.com/office/drawing/2014/main" id="{889311BB-FDDB-2585-2E68-6A050C7844D2}"/>
              </a:ext>
            </a:extLst>
          </p:cNvPr>
          <p:cNvSpPr>
            <a:spLocks noGrp="1"/>
          </p:cNvSpPr>
          <p:nvPr>
            <p:ph sz="half" idx="2"/>
          </p:nvPr>
        </p:nvSpPr>
        <p:spPr/>
        <p:txBody>
          <a:bodyPr/>
          <a:lstStyle/>
          <a:p>
            <a:pPr marL="0" indent="0">
              <a:buNone/>
            </a:pPr>
            <a:r>
              <a:rPr lang="en-US" dirty="0"/>
              <a:t>Special Method </a:t>
            </a:r>
            <a:r>
              <a:rPr lang="en-US" dirty="0">
                <a:solidFill>
                  <a:schemeClr val="accent1"/>
                </a:solidFill>
              </a:rPr>
              <a:t>__destruct</a:t>
            </a:r>
            <a:r>
              <a:rPr lang="en-US" dirty="0"/>
              <a:t>() called when the object is </a:t>
            </a:r>
            <a:r>
              <a:rPr lang="en-US" dirty="0">
                <a:solidFill>
                  <a:schemeClr val="accent2"/>
                </a:solidFill>
              </a:rPr>
              <a:t>garbage-collected</a:t>
            </a:r>
            <a:r>
              <a:rPr lang="en-US" dirty="0"/>
              <a:t>. This can be when reference count reaches 0 or at the end of the script.</a:t>
            </a:r>
          </a:p>
          <a:p>
            <a:pPr marL="0" indent="0">
              <a:buNone/>
            </a:pPr>
            <a:r>
              <a:rPr lang="en-US" dirty="0"/>
              <a:t>It a destructor is not defined, then parent’s destructor or implicit destructor is used.</a:t>
            </a:r>
          </a:p>
          <a:p>
            <a:pPr marL="0" indent="0">
              <a:buNone/>
            </a:pPr>
            <a:endParaRPr lang="en-US" dirty="0"/>
          </a:p>
          <a:p>
            <a:pPr marL="0" indent="0">
              <a:buNone/>
            </a:pPr>
            <a:r>
              <a:rPr lang="en-US" dirty="0"/>
              <a:t>Parent’s destructor is </a:t>
            </a:r>
            <a:r>
              <a:rPr lang="en-US" dirty="0">
                <a:solidFill>
                  <a:schemeClr val="accent2"/>
                </a:solidFill>
              </a:rPr>
              <a:t>not</a:t>
            </a:r>
            <a:r>
              <a:rPr lang="en-US" dirty="0"/>
              <a:t> called implicitly.</a:t>
            </a:r>
          </a:p>
          <a:p>
            <a:pPr marL="0" indent="0">
              <a:buNone/>
            </a:pPr>
            <a:endParaRPr lang="en-US" dirty="0"/>
          </a:p>
          <a:p>
            <a:pPr marL="0" indent="0">
              <a:buNone/>
            </a:pPr>
            <a:r>
              <a:rPr lang="en-US" dirty="0"/>
              <a:t>Destructor should not throw exceptions as they may not be handled properly. Is should be public, there are no reasonable exceptions!</a:t>
            </a:r>
          </a:p>
          <a:p>
            <a:pPr marL="0" indent="0">
              <a:buNone/>
            </a:pPr>
            <a:endParaRPr lang="en-US" dirty="0"/>
          </a:p>
        </p:txBody>
      </p:sp>
      <p:sp>
        <p:nvSpPr>
          <p:cNvPr id="4" name="Slide Number Placeholder 3">
            <a:extLst>
              <a:ext uri="{FF2B5EF4-FFF2-40B4-BE49-F238E27FC236}">
                <a16:creationId xmlns:a16="http://schemas.microsoft.com/office/drawing/2014/main" id="{18A348F3-8BA3-64EA-EE5E-21134BF673CD}"/>
              </a:ext>
            </a:extLst>
          </p:cNvPr>
          <p:cNvSpPr>
            <a:spLocks noGrp="1"/>
          </p:cNvSpPr>
          <p:nvPr>
            <p:ph type="sldNum" sz="quarter" idx="12"/>
          </p:nvPr>
        </p:nvSpPr>
        <p:spPr/>
        <p:txBody>
          <a:bodyPr/>
          <a:lstStyle/>
          <a:p>
            <a:fld id="{452BA717-4DED-4A38-BDE4-30D0F0A142DB}" type="slidenum">
              <a:rPr lang="cs-CZ" smtClean="0"/>
              <a:pPr/>
              <a:t>7</a:t>
            </a:fld>
            <a:endParaRPr lang="cs-CZ"/>
          </a:p>
        </p:txBody>
      </p:sp>
    </p:spTree>
    <p:extLst>
      <p:ext uri="{BB962C8B-B14F-4D97-AF65-F5344CB8AC3E}">
        <p14:creationId xmlns:p14="http://schemas.microsoft.com/office/powerpoint/2010/main" val="3982175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768B-3807-ED5B-5F7B-3FE7948B0884}"/>
              </a:ext>
            </a:extLst>
          </p:cNvPr>
          <p:cNvSpPr>
            <a:spLocks noGrp="1"/>
          </p:cNvSpPr>
          <p:nvPr>
            <p:ph type="title"/>
          </p:nvPr>
        </p:nvSpPr>
        <p:spPr/>
        <p:txBody>
          <a:bodyPr/>
          <a:lstStyle/>
          <a:p>
            <a:r>
              <a:rPr lang="en-US" dirty="0"/>
              <a:t>Objects References</a:t>
            </a:r>
          </a:p>
        </p:txBody>
      </p:sp>
      <p:sp>
        <p:nvSpPr>
          <p:cNvPr id="3" name="Content Placeholder 2">
            <a:extLst>
              <a:ext uri="{FF2B5EF4-FFF2-40B4-BE49-F238E27FC236}">
                <a16:creationId xmlns:a16="http://schemas.microsoft.com/office/drawing/2014/main" id="{F859DEFD-4121-9E21-3221-138C6195958A}"/>
              </a:ext>
            </a:extLst>
          </p:cNvPr>
          <p:cNvSpPr>
            <a:spLocks noGrp="1"/>
          </p:cNvSpPr>
          <p:nvPr>
            <p:ph idx="1"/>
          </p:nvPr>
        </p:nvSpPr>
        <p:spPr>
          <a:xfrm>
            <a:off x="335360" y="1268760"/>
            <a:ext cx="11449272" cy="825047"/>
          </a:xfrm>
        </p:spPr>
        <p:txBody>
          <a:bodyPr/>
          <a:lstStyle/>
          <a:p>
            <a:pPr marL="0" indent="0">
              <a:buNone/>
            </a:pPr>
            <a:r>
              <a:rPr lang="en-US" dirty="0"/>
              <a:t>Class instances are passed by a reference by default. As a result, there is no need to create a reference for them. Yet, it is still possible to create a class reference.</a:t>
            </a:r>
          </a:p>
          <a:p>
            <a:endParaRPr lang="en-US" dirty="0"/>
          </a:p>
        </p:txBody>
      </p:sp>
      <p:sp>
        <p:nvSpPr>
          <p:cNvPr id="4" name="Slide Number Placeholder 3">
            <a:extLst>
              <a:ext uri="{FF2B5EF4-FFF2-40B4-BE49-F238E27FC236}">
                <a16:creationId xmlns:a16="http://schemas.microsoft.com/office/drawing/2014/main" id="{FA90F289-846D-1213-E3C2-22F00DFE8B2D}"/>
              </a:ext>
            </a:extLst>
          </p:cNvPr>
          <p:cNvSpPr>
            <a:spLocks noGrp="1"/>
          </p:cNvSpPr>
          <p:nvPr>
            <p:ph type="sldNum" sz="quarter" idx="12"/>
          </p:nvPr>
        </p:nvSpPr>
        <p:spPr/>
        <p:txBody>
          <a:bodyPr/>
          <a:lstStyle/>
          <a:p>
            <a:fld id="{452BA717-4DED-4A38-BDE4-30D0F0A142DB}" type="slidenum">
              <a:rPr lang="cs-CZ" smtClean="0"/>
              <a:pPr/>
              <a:t>8</a:t>
            </a:fld>
            <a:endParaRPr lang="cs-CZ"/>
          </a:p>
        </p:txBody>
      </p:sp>
      <p:sp>
        <p:nvSpPr>
          <p:cNvPr id="5" name="Rectangle 4">
            <a:extLst>
              <a:ext uri="{FF2B5EF4-FFF2-40B4-BE49-F238E27FC236}">
                <a16:creationId xmlns:a16="http://schemas.microsoft.com/office/drawing/2014/main" id="{1779127D-1873-BC58-056C-3D9C4F56ED06}"/>
              </a:ext>
            </a:extLst>
          </p:cNvPr>
          <p:cNvSpPr/>
          <p:nvPr/>
        </p:nvSpPr>
        <p:spPr>
          <a:xfrm>
            <a:off x="388096" y="2348880"/>
            <a:ext cx="5419871" cy="3888432"/>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Foo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$bar = 0;</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__construct($b) { </a:t>
            </a:r>
            <a:br>
              <a:rPr lang="en-US" b="1" dirty="0">
                <a:solidFill>
                  <a:schemeClr val="tx1"/>
                </a:solidFill>
                <a:latin typeface="Courier New" panose="02070309020205020404" pitchFamily="49" charset="0"/>
                <a:cs typeface="Courier New" panose="02070309020205020404" pitchFamily="49" charset="0"/>
              </a:rPr>
            </a:br>
            <a:r>
              <a:rPr lang="en-US" b="1" dirty="0">
                <a:solidFill>
                  <a:schemeClr val="tx1"/>
                </a:solidFill>
                <a:latin typeface="Courier New" panose="02070309020205020404" pitchFamily="49" charset="0"/>
                <a:cs typeface="Courier New" panose="02070309020205020404" pitchFamily="49" charset="0"/>
              </a:rPr>
              <a:t>    $this-&gt;bar = $b; </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$foo1 = </a:t>
            </a:r>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Foo(10);</a:t>
            </a:r>
          </a:p>
          <a:p>
            <a:r>
              <a:rPr lang="en-US" b="1" dirty="0">
                <a:solidFill>
                  <a:schemeClr val="tx1"/>
                </a:solidFill>
                <a:latin typeface="Courier New" panose="02070309020205020404" pitchFamily="49" charset="0"/>
                <a:cs typeface="Courier New" panose="02070309020205020404" pitchFamily="49" charset="0"/>
              </a:rPr>
              <a:t>$foo2 = $foo1;</a:t>
            </a:r>
          </a:p>
          <a:p>
            <a:r>
              <a:rPr lang="en-US" b="1" dirty="0">
                <a:solidFill>
                  <a:schemeClr val="tx1"/>
                </a:solidFill>
                <a:latin typeface="Courier New" panose="02070309020205020404" pitchFamily="49" charset="0"/>
                <a:cs typeface="Courier New" panose="02070309020205020404" pitchFamily="49" charset="0"/>
              </a:rPr>
              <a:t>$foo3 = &amp;$foo1;</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$foo2 = </a:t>
            </a:r>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Foo(20);</a:t>
            </a:r>
          </a:p>
          <a:p>
            <a:r>
              <a:rPr lang="en-US" b="1" dirty="0">
                <a:solidFill>
                  <a:schemeClr val="tx1"/>
                </a:solidFill>
                <a:latin typeface="Courier New" panose="02070309020205020404" pitchFamily="49" charset="0"/>
                <a:cs typeface="Courier New" panose="02070309020205020404" pitchFamily="49" charset="0"/>
              </a:rPr>
              <a:t>$foo3 = </a:t>
            </a:r>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Foo(30);</a:t>
            </a:r>
          </a:p>
        </p:txBody>
      </p:sp>
      <p:sp>
        <p:nvSpPr>
          <p:cNvPr id="6" name="Zaoblený obdélník 7">
            <a:extLst>
              <a:ext uri="{FF2B5EF4-FFF2-40B4-BE49-F238E27FC236}">
                <a16:creationId xmlns:a16="http://schemas.microsoft.com/office/drawing/2014/main" id="{0FE1B992-8323-CA1B-A3D3-A8072501162D}"/>
              </a:ext>
            </a:extLst>
          </p:cNvPr>
          <p:cNvSpPr/>
          <p:nvPr/>
        </p:nvSpPr>
        <p:spPr>
          <a:xfrm>
            <a:off x="6312024" y="3426590"/>
            <a:ext cx="1056024"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latin typeface="Courier New" pitchFamily="49" charset="0"/>
                <a:cs typeface="Courier New" pitchFamily="49" charset="0"/>
              </a:rPr>
              <a:t>$foo2</a:t>
            </a:r>
            <a:endParaRPr lang="cs-CZ" sz="2000" b="1" dirty="0">
              <a:latin typeface="Courier New" pitchFamily="49" charset="0"/>
              <a:cs typeface="Courier New" pitchFamily="49" charset="0"/>
            </a:endParaRPr>
          </a:p>
        </p:txBody>
      </p:sp>
      <p:cxnSp>
        <p:nvCxnSpPr>
          <p:cNvPr id="7" name="Přímá spojnice 10">
            <a:extLst>
              <a:ext uri="{FF2B5EF4-FFF2-40B4-BE49-F238E27FC236}">
                <a16:creationId xmlns:a16="http://schemas.microsoft.com/office/drawing/2014/main" id="{800EFDE0-F310-C258-D514-DCEBD67E5494}"/>
              </a:ext>
            </a:extLst>
          </p:cNvPr>
          <p:cNvCxnSpPr>
            <a:stCxn id="10" idx="3"/>
          </p:cNvCxnSpPr>
          <p:nvPr/>
        </p:nvCxnSpPr>
        <p:spPr>
          <a:xfrm flipV="1">
            <a:off x="7368048" y="4461145"/>
            <a:ext cx="439972" cy="2563"/>
          </a:xfrm>
          <a:prstGeom prst="line">
            <a:avLst/>
          </a:prstGeom>
          <a:ln/>
        </p:spPr>
        <p:style>
          <a:lnRef idx="2">
            <a:schemeClr val="dk1"/>
          </a:lnRef>
          <a:fillRef idx="1">
            <a:schemeClr val="lt1"/>
          </a:fillRef>
          <a:effectRef idx="0">
            <a:schemeClr val="dk1"/>
          </a:effectRef>
          <a:fontRef idx="minor">
            <a:schemeClr val="dk1"/>
          </a:fontRef>
        </p:style>
      </p:cxnSp>
      <p:cxnSp>
        <p:nvCxnSpPr>
          <p:cNvPr id="8" name="Přímá spojnice 12">
            <a:extLst>
              <a:ext uri="{FF2B5EF4-FFF2-40B4-BE49-F238E27FC236}">
                <a16:creationId xmlns:a16="http://schemas.microsoft.com/office/drawing/2014/main" id="{54F1E886-BA97-DA4E-9567-9FD0CFF2CA38}"/>
              </a:ext>
            </a:extLst>
          </p:cNvPr>
          <p:cNvCxnSpPr>
            <a:stCxn id="9" idx="3"/>
            <a:endCxn id="12" idx="1"/>
          </p:cNvCxnSpPr>
          <p:nvPr/>
        </p:nvCxnSpPr>
        <p:spPr>
          <a:xfrm>
            <a:off x="9344942" y="3678618"/>
            <a:ext cx="495474" cy="785089"/>
          </a:xfrm>
          <a:prstGeom prst="line">
            <a:avLst/>
          </a:prstGeom>
          <a:ln/>
        </p:spPr>
        <p:style>
          <a:lnRef idx="2">
            <a:schemeClr val="dk1"/>
          </a:lnRef>
          <a:fillRef idx="1">
            <a:schemeClr val="lt1"/>
          </a:fillRef>
          <a:effectRef idx="0">
            <a:schemeClr val="dk1"/>
          </a:effectRef>
          <a:fontRef idx="minor">
            <a:schemeClr val="dk1"/>
          </a:fontRef>
        </p:style>
      </p:cxnSp>
      <p:sp>
        <p:nvSpPr>
          <p:cNvPr id="9" name="Obdélník 15">
            <a:extLst>
              <a:ext uri="{FF2B5EF4-FFF2-40B4-BE49-F238E27FC236}">
                <a16:creationId xmlns:a16="http://schemas.microsoft.com/office/drawing/2014/main" id="{12329E5D-6798-DCA6-46DF-BD44F85D6862}"/>
              </a:ext>
            </a:extLst>
          </p:cNvPr>
          <p:cNvSpPr/>
          <p:nvPr/>
        </p:nvSpPr>
        <p:spPr>
          <a:xfrm>
            <a:off x="7818474" y="3426590"/>
            <a:ext cx="1526468"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latin typeface="Courier New" pitchFamily="49" charset="0"/>
                <a:cs typeface="Courier New" pitchFamily="49" charset="0"/>
              </a:rPr>
              <a:t>objref#1</a:t>
            </a:r>
            <a:endParaRPr lang="cs-CZ" sz="2000" b="1" dirty="0">
              <a:latin typeface="Courier New" pitchFamily="49" charset="0"/>
              <a:cs typeface="Courier New" pitchFamily="49" charset="0"/>
            </a:endParaRPr>
          </a:p>
        </p:txBody>
      </p:sp>
      <p:sp>
        <p:nvSpPr>
          <p:cNvPr id="10" name="Zaoblený obdélník 7">
            <a:extLst>
              <a:ext uri="{FF2B5EF4-FFF2-40B4-BE49-F238E27FC236}">
                <a16:creationId xmlns:a16="http://schemas.microsoft.com/office/drawing/2014/main" id="{8DFE5375-34C4-821D-A507-ED5E924DB972}"/>
              </a:ext>
            </a:extLst>
          </p:cNvPr>
          <p:cNvSpPr/>
          <p:nvPr/>
        </p:nvSpPr>
        <p:spPr>
          <a:xfrm>
            <a:off x="6312024" y="4211679"/>
            <a:ext cx="1056024"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latin typeface="Courier New" pitchFamily="49" charset="0"/>
                <a:cs typeface="Courier New" pitchFamily="49" charset="0"/>
              </a:rPr>
              <a:t>$foo1</a:t>
            </a:r>
            <a:endParaRPr lang="cs-CZ" sz="2000" b="1" dirty="0">
              <a:latin typeface="Courier New" pitchFamily="49" charset="0"/>
              <a:cs typeface="Courier New" pitchFamily="49" charset="0"/>
            </a:endParaRPr>
          </a:p>
        </p:txBody>
      </p:sp>
      <p:sp>
        <p:nvSpPr>
          <p:cNvPr id="11" name="Zaoblený obdélník 7">
            <a:extLst>
              <a:ext uri="{FF2B5EF4-FFF2-40B4-BE49-F238E27FC236}">
                <a16:creationId xmlns:a16="http://schemas.microsoft.com/office/drawing/2014/main" id="{8C559AFF-D7E7-3000-C93C-2E941A482AA1}"/>
              </a:ext>
            </a:extLst>
          </p:cNvPr>
          <p:cNvSpPr/>
          <p:nvPr/>
        </p:nvSpPr>
        <p:spPr>
          <a:xfrm>
            <a:off x="6312024" y="4997087"/>
            <a:ext cx="1056024"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latin typeface="Courier New" pitchFamily="49" charset="0"/>
                <a:cs typeface="Courier New" pitchFamily="49" charset="0"/>
              </a:rPr>
              <a:t>$foo3</a:t>
            </a:r>
            <a:endParaRPr lang="cs-CZ" sz="2000" b="1" dirty="0">
              <a:latin typeface="Courier New" pitchFamily="49" charset="0"/>
              <a:cs typeface="Courier New" pitchFamily="49" charset="0"/>
            </a:endParaRPr>
          </a:p>
        </p:txBody>
      </p:sp>
      <p:sp>
        <p:nvSpPr>
          <p:cNvPr id="12" name="Obdélník 15">
            <a:extLst>
              <a:ext uri="{FF2B5EF4-FFF2-40B4-BE49-F238E27FC236}">
                <a16:creationId xmlns:a16="http://schemas.microsoft.com/office/drawing/2014/main" id="{871CEE50-09A6-3133-1B87-6405D64D0470}"/>
              </a:ext>
            </a:extLst>
          </p:cNvPr>
          <p:cNvSpPr/>
          <p:nvPr/>
        </p:nvSpPr>
        <p:spPr>
          <a:xfrm>
            <a:off x="9840416" y="4211679"/>
            <a:ext cx="142482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Courier New" pitchFamily="49" charset="0"/>
                <a:cs typeface="Courier New" pitchFamily="49" charset="0"/>
              </a:rPr>
              <a:t>Foo(10)</a:t>
            </a:r>
            <a:endParaRPr lang="cs-CZ" sz="2000" b="1" dirty="0">
              <a:latin typeface="Courier New" pitchFamily="49" charset="0"/>
              <a:cs typeface="Courier New" pitchFamily="49" charset="0"/>
            </a:endParaRPr>
          </a:p>
        </p:txBody>
      </p:sp>
      <p:sp>
        <p:nvSpPr>
          <p:cNvPr id="13" name="Obdélník 15">
            <a:extLst>
              <a:ext uri="{FF2B5EF4-FFF2-40B4-BE49-F238E27FC236}">
                <a16:creationId xmlns:a16="http://schemas.microsoft.com/office/drawing/2014/main" id="{0B740737-45D5-B8E8-AEFA-164D6601EDA7}"/>
              </a:ext>
            </a:extLst>
          </p:cNvPr>
          <p:cNvSpPr/>
          <p:nvPr/>
        </p:nvSpPr>
        <p:spPr>
          <a:xfrm>
            <a:off x="7821791" y="4211679"/>
            <a:ext cx="1526468"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latin typeface="Courier New" pitchFamily="49" charset="0"/>
                <a:cs typeface="Courier New" pitchFamily="49" charset="0"/>
              </a:rPr>
              <a:t>objref#1</a:t>
            </a:r>
            <a:endParaRPr lang="cs-CZ" sz="2000" b="1" dirty="0">
              <a:latin typeface="Courier New" pitchFamily="49" charset="0"/>
              <a:cs typeface="Courier New" pitchFamily="49" charset="0"/>
            </a:endParaRPr>
          </a:p>
        </p:txBody>
      </p:sp>
      <p:sp>
        <p:nvSpPr>
          <p:cNvPr id="14" name="Obdélník 15">
            <a:extLst>
              <a:ext uri="{FF2B5EF4-FFF2-40B4-BE49-F238E27FC236}">
                <a16:creationId xmlns:a16="http://schemas.microsoft.com/office/drawing/2014/main" id="{633B1ACF-1085-49FE-1E65-DA1BED1A38B3}"/>
              </a:ext>
            </a:extLst>
          </p:cNvPr>
          <p:cNvSpPr/>
          <p:nvPr/>
        </p:nvSpPr>
        <p:spPr>
          <a:xfrm>
            <a:off x="9840416" y="3425955"/>
            <a:ext cx="142482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Courier New" pitchFamily="49" charset="0"/>
                <a:cs typeface="Courier New" pitchFamily="49" charset="0"/>
              </a:rPr>
              <a:t>Foo(20)</a:t>
            </a:r>
            <a:endParaRPr lang="cs-CZ" sz="2000" b="1" dirty="0">
              <a:latin typeface="Courier New" pitchFamily="49" charset="0"/>
              <a:cs typeface="Courier New" pitchFamily="49" charset="0"/>
            </a:endParaRPr>
          </a:p>
        </p:txBody>
      </p:sp>
      <p:cxnSp>
        <p:nvCxnSpPr>
          <p:cNvPr id="15" name="Přímá spojnice 10">
            <a:extLst>
              <a:ext uri="{FF2B5EF4-FFF2-40B4-BE49-F238E27FC236}">
                <a16:creationId xmlns:a16="http://schemas.microsoft.com/office/drawing/2014/main" id="{D1349360-9E1A-FB07-1C5A-5051A86AB41F}"/>
              </a:ext>
            </a:extLst>
          </p:cNvPr>
          <p:cNvCxnSpPr>
            <a:stCxn id="6" idx="3"/>
            <a:endCxn id="9" idx="1"/>
          </p:cNvCxnSpPr>
          <p:nvPr/>
        </p:nvCxnSpPr>
        <p:spPr>
          <a:xfrm>
            <a:off x="7368048" y="3678618"/>
            <a:ext cx="450426" cy="0"/>
          </a:xfrm>
          <a:prstGeom prst="line">
            <a:avLst/>
          </a:prstGeom>
          <a:ln/>
        </p:spPr>
        <p:style>
          <a:lnRef idx="2">
            <a:schemeClr val="dk1"/>
          </a:lnRef>
          <a:fillRef idx="1">
            <a:schemeClr val="lt1"/>
          </a:fillRef>
          <a:effectRef idx="0">
            <a:schemeClr val="dk1"/>
          </a:effectRef>
          <a:fontRef idx="minor">
            <a:schemeClr val="dk1"/>
          </a:fontRef>
        </p:style>
      </p:cxnSp>
      <p:cxnSp>
        <p:nvCxnSpPr>
          <p:cNvPr id="16" name="Přímá spojnice 10">
            <a:extLst>
              <a:ext uri="{FF2B5EF4-FFF2-40B4-BE49-F238E27FC236}">
                <a16:creationId xmlns:a16="http://schemas.microsoft.com/office/drawing/2014/main" id="{217C9AEF-02FD-33AF-B645-E69E99F6A217}"/>
              </a:ext>
            </a:extLst>
          </p:cNvPr>
          <p:cNvCxnSpPr>
            <a:stCxn id="13" idx="3"/>
            <a:endCxn id="12" idx="1"/>
          </p:cNvCxnSpPr>
          <p:nvPr/>
        </p:nvCxnSpPr>
        <p:spPr>
          <a:xfrm>
            <a:off x="9348259" y="4463707"/>
            <a:ext cx="492157" cy="0"/>
          </a:xfrm>
          <a:prstGeom prst="line">
            <a:avLst/>
          </a:prstGeom>
          <a:ln/>
        </p:spPr>
        <p:style>
          <a:lnRef idx="2">
            <a:schemeClr val="dk1"/>
          </a:lnRef>
          <a:fillRef idx="1">
            <a:schemeClr val="lt1"/>
          </a:fillRef>
          <a:effectRef idx="0">
            <a:schemeClr val="dk1"/>
          </a:effectRef>
          <a:fontRef idx="minor">
            <a:schemeClr val="dk1"/>
          </a:fontRef>
        </p:style>
      </p:cxnSp>
      <p:cxnSp>
        <p:nvCxnSpPr>
          <p:cNvPr id="17" name="Přímá spojnice 12">
            <a:extLst>
              <a:ext uri="{FF2B5EF4-FFF2-40B4-BE49-F238E27FC236}">
                <a16:creationId xmlns:a16="http://schemas.microsoft.com/office/drawing/2014/main" id="{FAEE0AB0-6F22-7A2E-76BF-D68309D80BA2}"/>
              </a:ext>
            </a:extLst>
          </p:cNvPr>
          <p:cNvCxnSpPr>
            <a:stCxn id="11" idx="3"/>
            <a:endCxn id="13" idx="1"/>
          </p:cNvCxnSpPr>
          <p:nvPr/>
        </p:nvCxnSpPr>
        <p:spPr>
          <a:xfrm flipV="1">
            <a:off x="7368049" y="4463707"/>
            <a:ext cx="453743" cy="785408"/>
          </a:xfrm>
          <a:prstGeom prst="line">
            <a:avLst/>
          </a:prstGeom>
          <a:ln/>
        </p:spPr>
        <p:style>
          <a:lnRef idx="2">
            <a:schemeClr val="dk1"/>
          </a:lnRef>
          <a:fillRef idx="1">
            <a:schemeClr val="lt1"/>
          </a:fillRef>
          <a:effectRef idx="0">
            <a:schemeClr val="dk1"/>
          </a:effectRef>
          <a:fontRef idx="minor">
            <a:schemeClr val="dk1"/>
          </a:fontRef>
        </p:style>
      </p:cxnSp>
      <p:sp>
        <p:nvSpPr>
          <p:cNvPr id="18" name="Obdélník 15">
            <a:extLst>
              <a:ext uri="{FF2B5EF4-FFF2-40B4-BE49-F238E27FC236}">
                <a16:creationId xmlns:a16="http://schemas.microsoft.com/office/drawing/2014/main" id="{22534540-322D-DC5D-C826-2EB85D918812}"/>
              </a:ext>
            </a:extLst>
          </p:cNvPr>
          <p:cNvSpPr/>
          <p:nvPr/>
        </p:nvSpPr>
        <p:spPr>
          <a:xfrm>
            <a:off x="9840416" y="4996768"/>
            <a:ext cx="1424820"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Courier New" pitchFamily="49" charset="0"/>
                <a:cs typeface="Courier New" pitchFamily="49" charset="0"/>
              </a:rPr>
              <a:t>Foo(30)</a:t>
            </a:r>
            <a:endParaRPr lang="cs-CZ" sz="2000" b="1" dirty="0">
              <a:latin typeface="Courier New" pitchFamily="49" charset="0"/>
              <a:cs typeface="Courier New" pitchFamily="49" charset="0"/>
            </a:endParaRPr>
          </a:p>
        </p:txBody>
      </p:sp>
      <p:cxnSp>
        <p:nvCxnSpPr>
          <p:cNvPr id="19" name="Přímá spojnice 10">
            <a:extLst>
              <a:ext uri="{FF2B5EF4-FFF2-40B4-BE49-F238E27FC236}">
                <a16:creationId xmlns:a16="http://schemas.microsoft.com/office/drawing/2014/main" id="{0D96731D-7D5B-14B1-8ABD-A471BB0068E9}"/>
              </a:ext>
            </a:extLst>
          </p:cNvPr>
          <p:cNvCxnSpPr>
            <a:stCxn id="9" idx="3"/>
            <a:endCxn id="14" idx="1"/>
          </p:cNvCxnSpPr>
          <p:nvPr/>
        </p:nvCxnSpPr>
        <p:spPr>
          <a:xfrm flipV="1">
            <a:off x="9344942" y="3677983"/>
            <a:ext cx="495474" cy="635"/>
          </a:xfrm>
          <a:prstGeom prst="line">
            <a:avLst/>
          </a:prstGeom>
          <a:ln/>
        </p:spPr>
        <p:style>
          <a:lnRef idx="2">
            <a:schemeClr val="dk1"/>
          </a:lnRef>
          <a:fillRef idx="1">
            <a:schemeClr val="lt1"/>
          </a:fillRef>
          <a:effectRef idx="0">
            <a:schemeClr val="dk1"/>
          </a:effectRef>
          <a:fontRef idx="minor">
            <a:schemeClr val="dk1"/>
          </a:fontRef>
        </p:style>
      </p:cxnSp>
      <p:sp>
        <p:nvSpPr>
          <p:cNvPr id="20" name="Obdélník 15">
            <a:extLst>
              <a:ext uri="{FF2B5EF4-FFF2-40B4-BE49-F238E27FC236}">
                <a16:creationId xmlns:a16="http://schemas.microsoft.com/office/drawing/2014/main" id="{2D8068EF-65C6-D808-36D1-21CB9B35CB31}"/>
              </a:ext>
            </a:extLst>
          </p:cNvPr>
          <p:cNvSpPr/>
          <p:nvPr/>
        </p:nvSpPr>
        <p:spPr>
          <a:xfrm>
            <a:off x="7818474" y="3429000"/>
            <a:ext cx="1526468"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latin typeface="Courier New" pitchFamily="49" charset="0"/>
                <a:cs typeface="Courier New" pitchFamily="49" charset="0"/>
              </a:rPr>
              <a:t>objref#2</a:t>
            </a:r>
            <a:endParaRPr lang="cs-CZ" sz="2000" b="1" dirty="0">
              <a:latin typeface="Courier New" pitchFamily="49" charset="0"/>
              <a:cs typeface="Courier New" pitchFamily="49" charset="0"/>
            </a:endParaRPr>
          </a:p>
        </p:txBody>
      </p:sp>
      <p:cxnSp>
        <p:nvCxnSpPr>
          <p:cNvPr id="21" name="Přímá spojnice 12">
            <a:extLst>
              <a:ext uri="{FF2B5EF4-FFF2-40B4-BE49-F238E27FC236}">
                <a16:creationId xmlns:a16="http://schemas.microsoft.com/office/drawing/2014/main" id="{467D3DE0-98ED-3180-9385-23A88593FC67}"/>
              </a:ext>
            </a:extLst>
          </p:cNvPr>
          <p:cNvCxnSpPr>
            <a:stCxn id="13" idx="3"/>
            <a:endCxn id="18" idx="1"/>
          </p:cNvCxnSpPr>
          <p:nvPr/>
        </p:nvCxnSpPr>
        <p:spPr>
          <a:xfrm>
            <a:off x="9348259" y="4463707"/>
            <a:ext cx="492157" cy="785089"/>
          </a:xfrm>
          <a:prstGeom prst="line">
            <a:avLst/>
          </a:prstGeom>
          <a:ln/>
        </p:spPr>
        <p:style>
          <a:lnRef idx="2">
            <a:schemeClr val="dk1"/>
          </a:lnRef>
          <a:fillRef idx="1">
            <a:schemeClr val="lt1"/>
          </a:fillRef>
          <a:effectRef idx="0">
            <a:schemeClr val="dk1"/>
          </a:effectRef>
          <a:fontRef idx="minor">
            <a:schemeClr val="dk1"/>
          </a:fontRef>
        </p:style>
      </p:cxnSp>
      <p:sp>
        <p:nvSpPr>
          <p:cNvPr id="22" name="Obdélník 15">
            <a:extLst>
              <a:ext uri="{FF2B5EF4-FFF2-40B4-BE49-F238E27FC236}">
                <a16:creationId xmlns:a16="http://schemas.microsoft.com/office/drawing/2014/main" id="{DD588B08-DA12-6FF7-CD03-B266E56BACCD}"/>
              </a:ext>
            </a:extLst>
          </p:cNvPr>
          <p:cNvSpPr/>
          <p:nvPr/>
        </p:nvSpPr>
        <p:spPr>
          <a:xfrm>
            <a:off x="7821791" y="4221088"/>
            <a:ext cx="1526468"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latin typeface="Courier New" pitchFamily="49" charset="0"/>
                <a:cs typeface="Courier New" pitchFamily="49" charset="0"/>
              </a:rPr>
              <a:t>objref#3</a:t>
            </a:r>
            <a:endParaRPr lang="cs-CZ" sz="2000" b="1" dirty="0">
              <a:latin typeface="Courier New" pitchFamily="49" charset="0"/>
              <a:cs typeface="Courier New" pitchFamily="49" charset="0"/>
            </a:endParaRPr>
          </a:p>
        </p:txBody>
      </p:sp>
    </p:spTree>
    <p:extLst>
      <p:ext uri="{BB962C8B-B14F-4D97-AF65-F5344CB8AC3E}">
        <p14:creationId xmlns:p14="http://schemas.microsoft.com/office/powerpoint/2010/main" val="122923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500"/>
                            </p:stCondLst>
                            <p:childTnLst>
                              <p:par>
                                <p:cTn id="71" presetID="10" presetClass="exit" presetSubtype="0" fill="hold" grpId="1" nodeType="afterEffect">
                                  <p:stCondLst>
                                    <p:cond delay="100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2" grpId="1" animBg="1"/>
      <p:bldP spid="13" grpId="0" animBg="1"/>
      <p:bldP spid="14" grpId="0" animBg="1"/>
      <p:bldP spid="18" grpId="0" animBg="1"/>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4FAB-3788-8CDD-15D9-89023B549832}"/>
              </a:ext>
            </a:extLst>
          </p:cNvPr>
          <p:cNvSpPr>
            <a:spLocks noGrp="1"/>
          </p:cNvSpPr>
          <p:nvPr>
            <p:ph type="title"/>
          </p:nvPr>
        </p:nvSpPr>
        <p:spPr/>
        <p:txBody>
          <a:bodyPr/>
          <a:lstStyle/>
          <a:p>
            <a:r>
              <a:rPr lang="en-US" dirty="0"/>
              <a:t>Comparing objects</a:t>
            </a:r>
          </a:p>
        </p:txBody>
      </p:sp>
      <p:sp>
        <p:nvSpPr>
          <p:cNvPr id="3" name="Content Placeholder 2">
            <a:extLst>
              <a:ext uri="{FF2B5EF4-FFF2-40B4-BE49-F238E27FC236}">
                <a16:creationId xmlns:a16="http://schemas.microsoft.com/office/drawing/2014/main" id="{1F80D8E1-70CE-FE85-31AB-F7C7CBB912B5}"/>
              </a:ext>
            </a:extLst>
          </p:cNvPr>
          <p:cNvSpPr>
            <a:spLocks noGrp="1"/>
          </p:cNvSpPr>
          <p:nvPr>
            <p:ph idx="1"/>
          </p:nvPr>
        </p:nvSpPr>
        <p:spPr/>
        <p:txBody>
          <a:bodyPr/>
          <a:lstStyle/>
          <a:p>
            <a:pPr marL="0" indent="0">
              <a:buNone/>
            </a:pPr>
            <a:r>
              <a:rPr lang="en-US" dirty="0"/>
              <a:t>Reference comparison behavior.</a:t>
            </a:r>
          </a:p>
          <a:p>
            <a:pPr marL="0" indent="0">
              <a:buNone/>
            </a:pPr>
            <a:br>
              <a:rPr lang="en-US" dirty="0"/>
            </a:br>
            <a:r>
              <a:rPr lang="en-US" dirty="0"/>
              <a:t>$object1 </a:t>
            </a:r>
            <a:r>
              <a:rPr lang="en-US" dirty="0">
                <a:solidFill>
                  <a:schemeClr val="accent1"/>
                </a:solidFill>
              </a:rPr>
              <a:t>==</a:t>
            </a:r>
            <a:r>
              <a:rPr lang="en-US" dirty="0"/>
              <a:t> $object2</a:t>
            </a:r>
          </a:p>
          <a:p>
            <a:r>
              <a:rPr lang="en-US" dirty="0"/>
              <a:t>True if both object are of the same class and all member variables are equal</a:t>
            </a:r>
          </a:p>
          <a:p>
            <a:r>
              <a:rPr lang="en-US" dirty="0"/>
              <a:t>That can take some time (in case of larger objects)</a:t>
            </a:r>
          </a:p>
          <a:p>
            <a:endParaRPr lang="en-US" dirty="0"/>
          </a:p>
          <a:p>
            <a:pPr marL="0" indent="0">
              <a:buNone/>
            </a:pPr>
            <a:r>
              <a:rPr lang="en-US" dirty="0"/>
              <a:t>$object1 </a:t>
            </a:r>
            <a:r>
              <a:rPr lang="en-US" dirty="0">
                <a:solidFill>
                  <a:schemeClr val="accent1"/>
                </a:solidFill>
              </a:rPr>
              <a:t>===</a:t>
            </a:r>
            <a:r>
              <a:rPr lang="en-US" dirty="0"/>
              <a:t> $object2 </a:t>
            </a:r>
            <a:r>
              <a:rPr lang="en-US" dirty="0">
                <a:sym typeface="Wingdings" panose="05000000000000000000" pitchFamily="2" charset="2"/>
              </a:rPr>
              <a:t> JUST USE THIS!</a:t>
            </a:r>
            <a:endParaRPr lang="en-US" dirty="0"/>
          </a:p>
          <a:p>
            <a:r>
              <a:rPr lang="en-US" dirty="0"/>
              <a:t>True if both variables hold a reference to the same object</a:t>
            </a:r>
          </a:p>
          <a:p>
            <a:endParaRPr lang="en-US" dirty="0"/>
          </a:p>
          <a:p>
            <a:pPr marL="0" indent="0">
              <a:buNone/>
            </a:pPr>
            <a:r>
              <a:rPr lang="en-US" dirty="0"/>
              <a:t>Behavior of != and !== operators can be easily extrapolated</a:t>
            </a:r>
          </a:p>
          <a:p>
            <a:endParaRPr lang="en-US" dirty="0"/>
          </a:p>
          <a:p>
            <a:endParaRPr lang="cs-CZ" dirty="0"/>
          </a:p>
        </p:txBody>
      </p:sp>
      <p:sp>
        <p:nvSpPr>
          <p:cNvPr id="4" name="Slide Number Placeholder 3">
            <a:extLst>
              <a:ext uri="{FF2B5EF4-FFF2-40B4-BE49-F238E27FC236}">
                <a16:creationId xmlns:a16="http://schemas.microsoft.com/office/drawing/2014/main" id="{80A12B33-2A10-D3A7-0426-3EFBBF9B25CC}"/>
              </a:ext>
            </a:extLst>
          </p:cNvPr>
          <p:cNvSpPr>
            <a:spLocks noGrp="1"/>
          </p:cNvSpPr>
          <p:nvPr>
            <p:ph type="sldNum" sz="quarter" idx="12"/>
          </p:nvPr>
        </p:nvSpPr>
        <p:spPr/>
        <p:txBody>
          <a:bodyPr/>
          <a:lstStyle/>
          <a:p>
            <a:fld id="{452BA717-4DED-4A38-BDE4-30D0F0A142DB}" type="slidenum">
              <a:rPr lang="cs-CZ" smtClean="0"/>
              <a:pPr/>
              <a:t>9</a:t>
            </a:fld>
            <a:endParaRPr lang="cs-CZ"/>
          </a:p>
        </p:txBody>
      </p:sp>
    </p:spTree>
    <p:extLst>
      <p:ext uri="{BB962C8B-B14F-4D97-AF65-F5344CB8AC3E}">
        <p14:creationId xmlns:p14="http://schemas.microsoft.com/office/powerpoint/2010/main" val="1466504219"/>
      </p:ext>
    </p:extLst>
  </p:cSld>
  <p:clrMapOvr>
    <a:masterClrMapping/>
  </p:clrMapOvr>
</p:sld>
</file>

<file path=ppt/theme/theme1.xml><?xml version="1.0" encoding="utf-8"?>
<a:theme xmlns:a="http://schemas.openxmlformats.org/drawingml/2006/main" name="2024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4 presentation theme" id="{B11F140C-9B55-4BCA-BFF9-CABB9E915944}" vid="{395D06B6-9D47-4D1E-9828-FD1B18F4067F}"/>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 presentation theme</Template>
  <TotalTime>13931</TotalTime>
  <Words>2674</Words>
  <Application>Microsoft Office PowerPoint</Application>
  <PresentationFormat>Widescreen</PresentationFormat>
  <Paragraphs>464</Paragraphs>
  <Slides>35</Slides>
  <Notes>14</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Courier New</vt:lpstr>
      <vt:lpstr>Wingdings</vt:lpstr>
      <vt:lpstr>2024 presentation theme</vt:lpstr>
      <vt:lpstr>Web Applications Fundamentals &amp; PHP II.</vt:lpstr>
      <vt:lpstr>References</vt:lpstr>
      <vt:lpstr>References Pitfalls</vt:lpstr>
      <vt:lpstr>Including Files</vt:lpstr>
      <vt:lpstr>Object Oriented PHP</vt:lpstr>
      <vt:lpstr>Inheritance and Interfaces</vt:lpstr>
      <vt:lpstr>Constructor &amp; Destructor</vt:lpstr>
      <vt:lpstr>Objects References</vt:lpstr>
      <vt:lpstr>Comparing objects</vt:lpstr>
      <vt:lpstr>Namespace</vt:lpstr>
      <vt:lpstr>PHP Standardization</vt:lpstr>
      <vt:lpstr>PowerPoint Presentation</vt:lpstr>
      <vt:lpstr>Application State</vt:lpstr>
      <vt:lpstr>Application State 1/3</vt:lpstr>
      <vt:lpstr>Application State 2/2</vt:lpstr>
      <vt:lpstr>Application State 3/3</vt:lpstr>
      <vt:lpstr>Application State Implementation</vt:lpstr>
      <vt:lpstr>PowerPoint Presentation</vt:lpstr>
      <vt:lpstr>Web Applications in General</vt:lpstr>
      <vt:lpstr>Single Page Web Applications</vt:lpstr>
      <vt:lpstr>Web Applications</vt:lpstr>
      <vt:lpstr>Serving with Integrated Web Server </vt:lpstr>
      <vt:lpstr>What is a Server?</vt:lpstr>
      <vt:lpstr>PowerPoint Presentation</vt:lpstr>
      <vt:lpstr>Python : WSGI</vt:lpstr>
      <vt:lpstr>Python (Micro) Frameworks</vt:lpstr>
      <vt:lpstr>ASP.NET</vt:lpstr>
      <vt:lpstr>ASP.NET</vt:lpstr>
      <vt:lpstr>Java Server Pages (JSP)</vt:lpstr>
      <vt:lpstr>Java</vt:lpstr>
      <vt:lpstr>Ruby on Rails</vt:lpstr>
      <vt:lpstr>JavaScript</vt:lpstr>
      <vt:lpstr>PHP Frameworks</vt:lpstr>
      <vt:lpstr>Statistics of server-side programming languages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337</cp:revision>
  <dcterms:created xsi:type="dcterms:W3CDTF">2011-06-05T13:18:40Z</dcterms:created>
  <dcterms:modified xsi:type="dcterms:W3CDTF">2025-10-22T12:01:38Z</dcterms:modified>
</cp:coreProperties>
</file>