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37"/>
  </p:notesMasterIdLst>
  <p:handoutMasterIdLst>
    <p:handoutMasterId r:id="rId38"/>
  </p:handoutMasterIdLst>
  <p:sldIdLst>
    <p:sldId id="337" r:id="rId2"/>
    <p:sldId id="339" r:id="rId3"/>
    <p:sldId id="341" r:id="rId4"/>
    <p:sldId id="342" r:id="rId5"/>
    <p:sldId id="344" r:id="rId6"/>
    <p:sldId id="356" r:id="rId7"/>
    <p:sldId id="357" r:id="rId8"/>
    <p:sldId id="358" r:id="rId9"/>
    <p:sldId id="361" r:id="rId10"/>
    <p:sldId id="359" r:id="rId11"/>
    <p:sldId id="389" r:id="rId12"/>
    <p:sldId id="362" r:id="rId13"/>
    <p:sldId id="365" r:id="rId14"/>
    <p:sldId id="363" r:id="rId15"/>
    <p:sldId id="364" r:id="rId16"/>
    <p:sldId id="340" r:id="rId17"/>
    <p:sldId id="367" r:id="rId18"/>
    <p:sldId id="343" r:id="rId19"/>
    <p:sldId id="372" r:id="rId20"/>
    <p:sldId id="366" r:id="rId21"/>
    <p:sldId id="345" r:id="rId22"/>
    <p:sldId id="346" r:id="rId23"/>
    <p:sldId id="349" r:id="rId24"/>
    <p:sldId id="351" r:id="rId25"/>
    <p:sldId id="352" r:id="rId26"/>
    <p:sldId id="355" r:id="rId27"/>
    <p:sldId id="368" r:id="rId28"/>
    <p:sldId id="371" r:id="rId29"/>
    <p:sldId id="369" r:id="rId30"/>
    <p:sldId id="370" r:id="rId31"/>
    <p:sldId id="392" r:id="rId32"/>
    <p:sldId id="373" r:id="rId33"/>
    <p:sldId id="390" r:id="rId34"/>
    <p:sldId id="391" r:id="rId35"/>
    <p:sldId id="33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5" autoAdjust="0"/>
    <p:restoredTop sz="80412" autoAdjust="0"/>
  </p:normalViewPr>
  <p:slideViewPr>
    <p:cSldViewPr>
      <p:cViewPr varScale="1">
        <p:scale>
          <a:sx n="94" d="100"/>
          <a:sy n="94" d="100"/>
        </p:scale>
        <p:origin x="13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675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https://www.zend.com/blog/state-php-2022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https://www.jetbrains.com/lp/devecosystem-2021/php/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https://www.altamira.ai/blog/build-websites-with-php/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796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r>
              <a:rPr lang="en-US" dirty="0"/>
              <a:t>Resources:</a:t>
            </a:r>
          </a:p>
          <a:p>
            <a:r>
              <a:rPr lang="en-US" dirty="0"/>
              <a:t>* https://www.php.net/ChangeLog-8.php</a:t>
            </a:r>
          </a:p>
          <a:p>
            <a:r>
              <a:rPr lang="en-US" dirty="0"/>
              <a:t>* https://www.php.net/releases/8.0/en.php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451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2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9931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Arrays maintain order independent on keys and  they provide quick access to value given the key.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663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556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 &amp;amp;</a:t>
            </a:r>
            <a:r>
              <a:rPr lang="en-US" baseline="0" dirty="0"/>
              <a:t> entity used in URL, since it is being included in HTML attribute.</a:t>
            </a:r>
            <a:r>
              <a:rPr lang="cs-CZ" baseline="0" dirty="0"/>
              <a:t> </a:t>
            </a:r>
            <a:r>
              <a:rPr lang="en-US" baseline="0" noProof="0" dirty="0"/>
              <a:t>Furthermore, note that all values are strings, despite the fact that some of them contain numbers.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50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control output buffering using </a:t>
            </a:r>
            <a:r>
              <a:rPr lang="en-US" dirty="0" err="1"/>
              <a:t>ob_start</a:t>
            </a:r>
            <a:r>
              <a:rPr lang="en-US" dirty="0"/>
              <a:t>() and </a:t>
            </a:r>
            <a:r>
              <a:rPr lang="en-US" dirty="0" err="1"/>
              <a:t>ob_end_flush</a:t>
            </a:r>
            <a:r>
              <a:rPr lang="en-US" dirty="0"/>
              <a:t>().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384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use this if you find it confusing.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415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84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https://media.makeameme.org/created/lets-start-coding.jpg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93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Since HTTP is text-based protocol we could employ batch application to run our websites..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983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355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5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https://fastcgi-archives.github.io/FastCGI_A_High-Performance_Web_Server_Interface_FastCGI.html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21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do we code the dynamic websites?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993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3366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dirty="0">
                <a:solidFill>
                  <a:srgbClr val="003366"/>
                </a:solidFill>
                <a:effectLst/>
                <a:latin typeface="Arial" panose="020B0604020202020204" pitchFamily="34" charset="0"/>
              </a:rPr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https://httpd.apache.org/mod_fcgid/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https://www.nginx.com/resources/wiki/start/topics/examples/phpfcgi/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https://www.php.net/manual/en/install.fpm.php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https://www.digitalocean.com/community/tutorials/understanding-and-implementing-fastcgi-proxying-in-nginx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4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024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42CB01-0606-AD8B-8CDE-0F8FFB8E3C47}"/>
              </a:ext>
            </a:extLst>
          </p:cNvPr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15635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0"/>
            <a:ext cx="7948277" cy="439653"/>
          </a:xfrm>
        </p:spPr>
        <p:txBody>
          <a:bodyPr wrap="none" lIns="91440" rIns="91440" anchor="ctr" anchorCtr="0">
            <a:noAutofit/>
          </a:bodyPr>
          <a:lstStyle>
            <a:lvl1pPr marL="0" indent="0" algn="l">
              <a:buNone/>
              <a:defRPr sz="2400" b="1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Presentation group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65104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5665A35-B15A-1F1B-E7BB-06D54184D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64650" y="4456113"/>
            <a:ext cx="1891030" cy="503237"/>
          </a:xfrm>
        </p:spPr>
        <p:txBody>
          <a:bodyPr rIns="90000" anchor="ctr" anchorCtr="0"/>
          <a:lstStyle>
            <a:lvl1pPr marL="0" indent="0" algn="r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211867-31A4-8500-D606-C5CD767A26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814" y="4942294"/>
            <a:ext cx="7948277" cy="437358"/>
          </a:xfrm>
        </p:spPr>
        <p:txBody>
          <a:bodyPr wrap="none" lIns="90000" rIns="90000" anchor="ctr" anchorCtr="0"/>
          <a:lstStyle>
            <a:lvl1pPr marL="0" indent="0" algn="l">
              <a:buNone/>
              <a:defRPr lang="en-US" sz="24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Presenting person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E7B3D2-877F-B924-8BD1-76C44B2778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7279" y="5592755"/>
            <a:ext cx="7948277" cy="809511"/>
          </a:xfrm>
        </p:spPr>
        <p:txBody>
          <a:bodyPr wrap="none" lIns="90000" rIns="90000"/>
          <a:lstStyle>
            <a:lvl1pPr marL="0" indent="0" algn="l">
              <a:buNone/>
              <a:defRPr lang="en-US" sz="1800" b="1" kern="1200" cap="none" spc="200" baseline="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Links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90CBFD-96D4-7287-CE2C-B361F455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6" y="6503336"/>
            <a:ext cx="983432" cy="34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5EABA8-3BA1-5923-66BA-C39DF4CA777F}"/>
              </a:ext>
            </a:extLst>
          </p:cNvPr>
          <p:cNvSpPr txBox="1"/>
          <p:nvPr/>
        </p:nvSpPr>
        <p:spPr>
          <a:xfrm>
            <a:off x="2035126" y="6513154"/>
            <a:ext cx="8165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work is licensed under a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4.0 International License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805153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Sub-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1980093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none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B46B549-2DF5-2605-A7E2-507EC6741B81}"/>
              </a:ext>
            </a:extLst>
          </p:cNvPr>
          <p:cNvCxnSpPr>
            <a:cxnSpLocks/>
          </p:cNvCxnSpPr>
          <p:nvPr/>
        </p:nvCxnSpPr>
        <p:spPr>
          <a:xfrm>
            <a:off x="335360" y="2996952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3158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24: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9272" cy="766132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50405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D7F9E1D-3FFE-E5D5-8168-CE30DC4521EC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98660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024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5048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50487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C59EFB-1B84-A66B-9566-F2885C8BF9CA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9089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02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80000"/>
            <a:ext cx="11448000" cy="766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6BAB6C-A9D1-4572-ED9D-D7E9722E3C65}"/>
              </a:ext>
            </a:extLst>
          </p:cNvPr>
          <p:cNvCxnSpPr>
            <a:cxnSpLocks/>
          </p:cNvCxnSpPr>
          <p:nvPr/>
        </p:nvCxnSpPr>
        <p:spPr>
          <a:xfrm>
            <a:off x="335360" y="1124744"/>
            <a:ext cx="1144927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38663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2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215712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92784"/>
            <a:ext cx="1219200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199277"/>
            <a:ext cx="10058400" cy="766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59"/>
            <a:ext cx="11449272" cy="5152007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571397"/>
            <a:ext cx="1312025" cy="253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1B8B48-CD68-422A-981A-F7D1D2E08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i.mff.cuni.cz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kodapetr.github.i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wmf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wmf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p.net/manual/e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5887-24DB-AA59-B38B-B1798CAE0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Applications Fundamentals &amp; PHP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FCE0B-459B-75C1-4CF2-A1736338F7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NSWI142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CEFED-43A3-D6AE-CA70-178FE2949C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2024/2025</a:t>
            </a:r>
            <a:endParaRPr lang="cs-CZ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608EA3-0C4C-DF4B-BEE9-FA560AD3F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Škoda Petr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E92FBF-DAEE-E57B-BE52-80B3471209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https://www.ksi.mff.cuni.cz/</a:t>
            </a:r>
            <a:endParaRPr lang="en-US" dirty="0"/>
          </a:p>
          <a:p>
            <a:r>
              <a:rPr lang="cs-CZ" dirty="0">
                <a:hlinkClick r:id="rId4"/>
              </a:rPr>
              <a:t>https://skodapetr.github.io/</a:t>
            </a:r>
            <a:r>
              <a:rPr lang="en-US" dirty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634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52D2-095B-09A8-8A7F-4C48693E5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 Languages for Web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7B95-4870-DC78-8EA5-94D3C5A3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Benefits</a:t>
            </a:r>
          </a:p>
          <a:p>
            <a:r>
              <a:rPr lang="en-US" dirty="0"/>
              <a:t>No compilation required, thus, much faster and easier deployment.</a:t>
            </a:r>
          </a:p>
          <a:p>
            <a:r>
              <a:rPr lang="en-US" dirty="0"/>
              <a:t>We need scripting language at client-side in the browser anyway.</a:t>
            </a:r>
          </a:p>
          <a:p>
            <a:r>
              <a:rPr lang="en-US" dirty="0"/>
              <a:t>It was a fashion trend in the 90’.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Drawbacks</a:t>
            </a:r>
          </a:p>
          <a:p>
            <a:r>
              <a:rPr lang="en-US" dirty="0"/>
              <a:t>Main concern of web applications was the speed of the network; as a result, application performance was not an issue. This is no longer true.</a:t>
            </a:r>
          </a:p>
          <a:p>
            <a:r>
              <a:rPr lang="en-US" dirty="0"/>
              <a:t>Due to the slow data storage, the bottle neck used to be the database, not the web application.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PHP, Python, JavaScript, Ruby, Perl, …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D1E1C-E5A7-CB6B-633E-01E9A614D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89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4841-9E3B-F217-6858-E131F5AE3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with Integrated Scripting Modules</a:t>
            </a:r>
            <a:endParaRPr lang="cs-CZ" dirty="0"/>
          </a:p>
        </p:txBody>
      </p:sp>
      <p:sp>
        <p:nvSpPr>
          <p:cNvPr id="4" name="Zaoblený obdélník 1032">
            <a:extLst>
              <a:ext uri="{FF2B5EF4-FFF2-40B4-BE49-F238E27FC236}">
                <a16:creationId xmlns:a16="http://schemas.microsoft.com/office/drawing/2014/main" id="{AC6BFE04-C063-7C12-3439-0359E3016898}"/>
              </a:ext>
            </a:extLst>
          </p:cNvPr>
          <p:cNvSpPr/>
          <p:nvPr/>
        </p:nvSpPr>
        <p:spPr>
          <a:xfrm>
            <a:off x="8888106" y="2913410"/>
            <a:ext cx="921048" cy="3077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Skupina 1026">
            <a:extLst>
              <a:ext uri="{FF2B5EF4-FFF2-40B4-BE49-F238E27FC236}">
                <a16:creationId xmlns:a16="http://schemas.microsoft.com/office/drawing/2014/main" id="{A3ABB7E1-5562-D5D8-3565-B23C48D61417}"/>
              </a:ext>
            </a:extLst>
          </p:cNvPr>
          <p:cNvGrpSpPr/>
          <p:nvPr/>
        </p:nvGrpSpPr>
        <p:grpSpPr>
          <a:xfrm>
            <a:off x="8873050" y="2050780"/>
            <a:ext cx="1795684" cy="1170406"/>
            <a:chOff x="6403361" y="1929734"/>
            <a:chExt cx="1795684" cy="1170406"/>
          </a:xfrm>
        </p:grpSpPr>
        <p:pic>
          <p:nvPicPr>
            <p:cNvPr id="17" name="Picture 8" descr="http://www.graphicsfuel.com/wp-content/uploads/2012/03/folder-icon-512x512.png">
              <a:extLst>
                <a:ext uri="{FF2B5EF4-FFF2-40B4-BE49-F238E27FC236}">
                  <a16:creationId xmlns:a16="http://schemas.microsoft.com/office/drawing/2014/main" id="{629F91D7-EF74-1DF3-A333-F11C6A252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361" y="192973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30">
              <a:extLst>
                <a:ext uri="{FF2B5EF4-FFF2-40B4-BE49-F238E27FC236}">
                  <a16:creationId xmlns:a16="http://schemas.microsoft.com/office/drawing/2014/main" id="{D8165562-CDFE-9DB3-8F78-1B21E44A547F}"/>
                </a:ext>
              </a:extLst>
            </p:cNvPr>
            <p:cNvSpPr txBox="1"/>
            <p:nvPr/>
          </p:nvSpPr>
          <p:spPr>
            <a:xfrm>
              <a:off x="6403361" y="2792363"/>
              <a:ext cx="1795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</a:t>
              </a:r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var</a:t>
              </a:r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/www/</a:t>
              </a:r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myweb</a:t>
              </a:r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0" name="Přímá spojnice se šipkou 46">
            <a:extLst>
              <a:ext uri="{FF2B5EF4-FFF2-40B4-BE49-F238E27FC236}">
                <a16:creationId xmlns:a16="http://schemas.microsoft.com/office/drawing/2014/main" id="{7EA7EFD9-A610-9ED5-4BEE-988A6D531F7D}"/>
              </a:ext>
            </a:extLst>
          </p:cNvPr>
          <p:cNvCxnSpPr>
            <a:cxnSpLocks/>
          </p:cNvCxnSpPr>
          <p:nvPr/>
        </p:nvCxnSpPr>
        <p:spPr>
          <a:xfrm>
            <a:off x="6197301" y="2373385"/>
            <a:ext cx="2546428" cy="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50">
            <a:extLst>
              <a:ext uri="{FF2B5EF4-FFF2-40B4-BE49-F238E27FC236}">
                <a16:creationId xmlns:a16="http://schemas.microsoft.com/office/drawing/2014/main" id="{72F7D7EA-6FEE-22E3-B08B-B0BE72AD493B}"/>
              </a:ext>
            </a:extLst>
          </p:cNvPr>
          <p:cNvCxnSpPr>
            <a:cxnSpLocks/>
          </p:cNvCxnSpPr>
          <p:nvPr/>
        </p:nvCxnSpPr>
        <p:spPr>
          <a:xfrm flipH="1">
            <a:off x="6367465" y="5196602"/>
            <a:ext cx="2088232" cy="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Skupina 1024">
            <a:extLst>
              <a:ext uri="{FF2B5EF4-FFF2-40B4-BE49-F238E27FC236}">
                <a16:creationId xmlns:a16="http://schemas.microsoft.com/office/drawing/2014/main" id="{B59B834C-0CBA-000D-BB6A-2257515545F2}"/>
              </a:ext>
            </a:extLst>
          </p:cNvPr>
          <p:cNvGrpSpPr/>
          <p:nvPr/>
        </p:nvGrpSpPr>
        <p:grpSpPr>
          <a:xfrm>
            <a:off x="8599713" y="4871297"/>
            <a:ext cx="1258678" cy="1318512"/>
            <a:chOff x="6383832" y="4086378"/>
            <a:chExt cx="1258678" cy="1318512"/>
          </a:xfrm>
        </p:grpSpPr>
        <p:pic>
          <p:nvPicPr>
            <p:cNvPr id="23" name="Picture 2" descr="http://www.veryicon.com/icon/png/System/Artists%20Valley%20Sample/Document%20Code%20HTML.png">
              <a:extLst>
                <a:ext uri="{FF2B5EF4-FFF2-40B4-BE49-F238E27FC236}">
                  <a16:creationId xmlns:a16="http://schemas.microsoft.com/office/drawing/2014/main" id="{CDCEC264-3D63-B654-46BF-52494B4EF8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280" y="4086378"/>
              <a:ext cx="1003782" cy="100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1023">
              <a:extLst>
                <a:ext uri="{FF2B5EF4-FFF2-40B4-BE49-F238E27FC236}">
                  <a16:creationId xmlns:a16="http://schemas.microsoft.com/office/drawing/2014/main" id="{71199FB5-5585-7B87-A52F-EB065DDED702}"/>
                </a:ext>
              </a:extLst>
            </p:cNvPr>
            <p:cNvSpPr txBox="1"/>
            <p:nvPr/>
          </p:nvSpPr>
          <p:spPr>
            <a:xfrm>
              <a:off x="6383832" y="5097113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index.html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28" name="Skupina 18">
            <a:extLst>
              <a:ext uri="{FF2B5EF4-FFF2-40B4-BE49-F238E27FC236}">
                <a16:creationId xmlns:a16="http://schemas.microsoft.com/office/drawing/2014/main" id="{E031FD01-4ECB-C3E7-C57C-A8E4F27620E5}"/>
              </a:ext>
            </a:extLst>
          </p:cNvPr>
          <p:cNvGrpSpPr/>
          <p:nvPr/>
        </p:nvGrpSpPr>
        <p:grpSpPr>
          <a:xfrm>
            <a:off x="10489339" y="3725369"/>
            <a:ext cx="1151277" cy="1313033"/>
            <a:chOff x="7356853" y="3033942"/>
            <a:chExt cx="1151277" cy="1313033"/>
          </a:xfrm>
        </p:grpSpPr>
        <p:pic>
          <p:nvPicPr>
            <p:cNvPr id="29" name="Picture 2" descr="http://icons.iconarchive.com/icons/untergunter/leaf-mimes/512/app-x-php-icon.png">
              <a:extLst>
                <a:ext uri="{FF2B5EF4-FFF2-40B4-BE49-F238E27FC236}">
                  <a16:creationId xmlns:a16="http://schemas.microsoft.com/office/drawing/2014/main" id="{68BE7E36-75D6-559C-AAE4-61952E10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8036" y="3033942"/>
              <a:ext cx="968913" cy="968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36">
              <a:extLst>
                <a:ext uri="{FF2B5EF4-FFF2-40B4-BE49-F238E27FC236}">
                  <a16:creationId xmlns:a16="http://schemas.microsoft.com/office/drawing/2014/main" id="{DA694B79-4B6B-0F0E-9B5D-C94CD050259F}"/>
                </a:ext>
              </a:extLst>
            </p:cNvPr>
            <p:cNvSpPr txBox="1"/>
            <p:nvPr/>
          </p:nvSpPr>
          <p:spPr>
            <a:xfrm>
              <a:off x="7356853" y="4039198"/>
              <a:ext cx="11512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index.php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31" name="Přímá spojnice se šipkou 39">
            <a:extLst>
              <a:ext uri="{FF2B5EF4-FFF2-40B4-BE49-F238E27FC236}">
                <a16:creationId xmlns:a16="http://schemas.microsoft.com/office/drawing/2014/main" id="{E54B6121-E10D-6928-3935-F950A354810C}"/>
              </a:ext>
            </a:extLst>
          </p:cNvPr>
          <p:cNvCxnSpPr>
            <a:cxnSpLocks/>
            <a:stCxn id="29" idx="1"/>
          </p:cNvCxnSpPr>
          <p:nvPr/>
        </p:nvCxnSpPr>
        <p:spPr>
          <a:xfrm flipH="1" flipV="1">
            <a:off x="8948633" y="3725369"/>
            <a:ext cx="1631889" cy="484457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C38B0E42-DE8C-2F59-64F9-8BB3F2F8B755}"/>
              </a:ext>
            </a:extLst>
          </p:cNvPr>
          <p:cNvSpPr/>
          <p:nvPr/>
        </p:nvSpPr>
        <p:spPr>
          <a:xfrm>
            <a:off x="10092670" y="3108106"/>
            <a:ext cx="1099331" cy="938238"/>
          </a:xfrm>
          <a:prstGeom prst="arc">
            <a:avLst>
              <a:gd name="adj1" fmla="val 16200000"/>
              <a:gd name="adj2" fmla="val 208735"/>
            </a:avLst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Přímá spojnice se šipkou 50">
            <a:extLst>
              <a:ext uri="{FF2B5EF4-FFF2-40B4-BE49-F238E27FC236}">
                <a16:creationId xmlns:a16="http://schemas.microsoft.com/office/drawing/2014/main" id="{A45F4CFA-A804-37C0-BADC-74EF776BEBC3}"/>
              </a:ext>
            </a:extLst>
          </p:cNvPr>
          <p:cNvCxnSpPr>
            <a:cxnSpLocks/>
          </p:cNvCxnSpPr>
          <p:nvPr/>
        </p:nvCxnSpPr>
        <p:spPr>
          <a:xfrm>
            <a:off x="8110547" y="4046344"/>
            <a:ext cx="423139" cy="824953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1034">
            <a:extLst>
              <a:ext uri="{FF2B5EF4-FFF2-40B4-BE49-F238E27FC236}">
                <a16:creationId xmlns:a16="http://schemas.microsoft.com/office/drawing/2014/main" id="{05362DEB-8712-426E-AC38-72F3576C6223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9782011" y="2323089"/>
            <a:ext cx="590999" cy="67239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hnutý roh 1028">
            <a:extLst>
              <a:ext uri="{FF2B5EF4-FFF2-40B4-BE49-F238E27FC236}">
                <a16:creationId xmlns:a16="http://schemas.microsoft.com/office/drawing/2014/main" id="{2181F55B-36EF-DE1D-EBAF-46D6406CCFC9}"/>
              </a:ext>
            </a:extLst>
          </p:cNvPr>
          <p:cNvSpPr/>
          <p:nvPr/>
        </p:nvSpPr>
        <p:spPr>
          <a:xfrm>
            <a:off x="10373010" y="2146954"/>
            <a:ext cx="1406174" cy="35227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Configuration</a:t>
            </a:r>
            <a:endParaRPr lang="cs-CZ" sz="1400" dirty="0"/>
          </a:p>
        </p:txBody>
      </p:sp>
      <p:grpSp>
        <p:nvGrpSpPr>
          <p:cNvPr id="43" name="Skupina 7">
            <a:extLst>
              <a:ext uri="{FF2B5EF4-FFF2-40B4-BE49-F238E27FC236}">
                <a16:creationId xmlns:a16="http://schemas.microsoft.com/office/drawing/2014/main" id="{4F6FCC14-F12B-14AB-CF1E-21C592F875AA}"/>
              </a:ext>
            </a:extLst>
          </p:cNvPr>
          <p:cNvGrpSpPr/>
          <p:nvPr/>
        </p:nvGrpSpPr>
        <p:grpSpPr>
          <a:xfrm>
            <a:off x="5753036" y="3046835"/>
            <a:ext cx="1800225" cy="1744557"/>
            <a:chOff x="6372199" y="3093244"/>
            <a:chExt cx="1800225" cy="1744557"/>
          </a:xfrm>
        </p:grpSpPr>
        <p:pic>
          <p:nvPicPr>
            <p:cNvPr id="44" name="Picture 43" descr="Medion Home Server">
              <a:extLst>
                <a:ext uri="{FF2B5EF4-FFF2-40B4-BE49-F238E27FC236}">
                  <a16:creationId xmlns:a16="http://schemas.microsoft.com/office/drawing/2014/main" id="{AAC24990-DB6B-E5BE-958D-D4DDD67DF5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45" name="TextovéPole 9">
              <a:extLst>
                <a:ext uri="{FF2B5EF4-FFF2-40B4-BE49-F238E27FC236}">
                  <a16:creationId xmlns:a16="http://schemas.microsoft.com/office/drawing/2014/main" id="{B0DFEE2E-48AD-5E7D-F805-4372A2678BDB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grpSp>
        <p:nvGrpSpPr>
          <p:cNvPr id="46" name="Skupina 11">
            <a:extLst>
              <a:ext uri="{FF2B5EF4-FFF2-40B4-BE49-F238E27FC236}">
                <a16:creationId xmlns:a16="http://schemas.microsoft.com/office/drawing/2014/main" id="{4DBEA399-B811-3F8B-E9CB-09C09F807102}"/>
              </a:ext>
            </a:extLst>
          </p:cNvPr>
          <p:cNvGrpSpPr/>
          <p:nvPr/>
        </p:nvGrpSpPr>
        <p:grpSpPr>
          <a:xfrm>
            <a:off x="2415245" y="3501031"/>
            <a:ext cx="1274934" cy="1290361"/>
            <a:chOff x="899592" y="3324244"/>
            <a:chExt cx="1274934" cy="1290361"/>
          </a:xfrm>
        </p:grpSpPr>
        <p:pic>
          <p:nvPicPr>
            <p:cNvPr id="47" name="Picture 4" descr="j0285750">
              <a:extLst>
                <a:ext uri="{FF2B5EF4-FFF2-40B4-BE49-F238E27FC236}">
                  <a16:creationId xmlns:a16="http://schemas.microsoft.com/office/drawing/2014/main" id="{50DC582E-9806-EAC1-C7A7-82891DAA81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24244"/>
              <a:ext cx="1274934" cy="78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ovéPole 10">
              <a:extLst>
                <a:ext uri="{FF2B5EF4-FFF2-40B4-BE49-F238E27FC236}">
                  <a16:creationId xmlns:a16="http://schemas.microsoft.com/office/drawing/2014/main" id="{CA586BA8-B623-B6A1-14E1-647116A5A26B}"/>
                </a:ext>
              </a:extLst>
            </p:cNvPr>
            <p:cNvSpPr txBox="1"/>
            <p:nvPr/>
          </p:nvSpPr>
          <p:spPr>
            <a:xfrm>
              <a:off x="1118514" y="424527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  <a:endParaRPr lang="cs-CZ" dirty="0"/>
            </a:p>
          </p:txBody>
        </p:sp>
      </p:grpSp>
      <p:sp>
        <p:nvSpPr>
          <p:cNvPr id="49" name="Obdélník 14">
            <a:extLst>
              <a:ext uri="{FF2B5EF4-FFF2-40B4-BE49-F238E27FC236}">
                <a16:creationId xmlns:a16="http://schemas.microsoft.com/office/drawing/2014/main" id="{BB1D33CA-C58E-727C-4C56-57829C4DE6D9}"/>
              </a:ext>
            </a:extLst>
          </p:cNvPr>
          <p:cNvSpPr/>
          <p:nvPr/>
        </p:nvSpPr>
        <p:spPr>
          <a:xfrm>
            <a:off x="3647238" y="2263971"/>
            <a:ext cx="247238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Request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GET 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myweb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/index.html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  <a:endParaRPr lang="cs-CZ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0" name="Obdélník 26">
            <a:extLst>
              <a:ext uri="{FF2B5EF4-FFF2-40B4-BE49-F238E27FC236}">
                <a16:creationId xmlns:a16="http://schemas.microsoft.com/office/drawing/2014/main" id="{B8405F37-FED9-6007-E406-C369452961EA}"/>
              </a:ext>
            </a:extLst>
          </p:cNvPr>
          <p:cNvSpPr/>
          <p:nvPr/>
        </p:nvSpPr>
        <p:spPr>
          <a:xfrm>
            <a:off x="3464739" y="4791391"/>
            <a:ext cx="2837378" cy="15525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Response</a:t>
            </a:r>
          </a:p>
          <a:p>
            <a:r>
              <a:rPr lang="en-US" sz="1400" b="1" dirty="0">
                <a:latin typeface="Courier New" pitchFamily="49" charset="0"/>
              </a:rPr>
              <a:t>HTTP/1.1 200 OK</a:t>
            </a:r>
          </a:p>
          <a:p>
            <a:r>
              <a:rPr lang="en-US" sz="1400" b="1" dirty="0">
                <a:latin typeface="Courier New" pitchFamily="49" charset="0"/>
              </a:rPr>
              <a:t>Content-Length: 1019</a:t>
            </a:r>
          </a:p>
          <a:p>
            <a:r>
              <a:rPr lang="en-US" sz="1400" b="1" dirty="0">
                <a:latin typeface="Courier New" pitchFamily="49" charset="0"/>
              </a:rPr>
              <a:t>Content-Type: text/html;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dirty="0">
                <a:cs typeface="Courier New" pitchFamily="49" charset="0"/>
              </a:rPr>
              <a:t>&lt;contents of index.html&gt;</a:t>
            </a:r>
            <a:endParaRPr lang="cs-CZ" sz="1400" dirty="0">
              <a:cs typeface="Courier New" pitchFamily="49" charset="0"/>
            </a:endParaRPr>
          </a:p>
        </p:txBody>
      </p:sp>
      <p:sp>
        <p:nvSpPr>
          <p:cNvPr id="51" name="Volný tvar 28">
            <a:extLst>
              <a:ext uri="{FF2B5EF4-FFF2-40B4-BE49-F238E27FC236}">
                <a16:creationId xmlns:a16="http://schemas.microsoft.com/office/drawing/2014/main" id="{9BA0290B-E21B-A8AB-F913-9D306D8C205C}"/>
              </a:ext>
            </a:extLst>
          </p:cNvPr>
          <p:cNvSpPr/>
          <p:nvPr/>
        </p:nvSpPr>
        <p:spPr>
          <a:xfrm>
            <a:off x="3700170" y="4118029"/>
            <a:ext cx="2508250" cy="380530"/>
          </a:xfrm>
          <a:custGeom>
            <a:avLst/>
            <a:gdLst>
              <a:gd name="connsiteX0" fmla="*/ 2451100 w 2451100"/>
              <a:gd name="connsiteY0" fmla="*/ 50800 h 438412"/>
              <a:gd name="connsiteX1" fmla="*/ 1339850 w 2451100"/>
              <a:gd name="connsiteY1" fmla="*/ 438150 h 438412"/>
              <a:gd name="connsiteX2" fmla="*/ 0 w 2451100"/>
              <a:gd name="connsiteY2" fmla="*/ 0 h 438412"/>
              <a:gd name="connsiteX0" fmla="*/ 2508250 w 2508250"/>
              <a:gd name="connsiteY0" fmla="*/ 0 h 387997"/>
              <a:gd name="connsiteX1" fmla="*/ 1397000 w 2508250"/>
              <a:gd name="connsiteY1" fmla="*/ 387350 h 387997"/>
              <a:gd name="connsiteX2" fmla="*/ 0 w 2508250"/>
              <a:gd name="connsiteY2" fmla="*/ 63500 h 387997"/>
              <a:gd name="connsiteX0" fmla="*/ 2508250 w 2508250"/>
              <a:gd name="connsiteY0" fmla="*/ 0 h 375365"/>
              <a:gd name="connsiteX1" fmla="*/ 1270000 w 2508250"/>
              <a:gd name="connsiteY1" fmla="*/ 374650 h 375365"/>
              <a:gd name="connsiteX2" fmla="*/ 0 w 2508250"/>
              <a:gd name="connsiteY2" fmla="*/ 63500 h 375365"/>
              <a:gd name="connsiteX0" fmla="*/ 2508250 w 2508250"/>
              <a:gd name="connsiteY0" fmla="*/ 0 h 380530"/>
              <a:gd name="connsiteX1" fmla="*/ 1270000 w 2508250"/>
              <a:gd name="connsiteY1" fmla="*/ 374650 h 380530"/>
              <a:gd name="connsiteX2" fmla="*/ 0 w 2508250"/>
              <a:gd name="connsiteY2" fmla="*/ 63500 h 3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250" h="380530">
                <a:moveTo>
                  <a:pt x="2508250" y="0"/>
                </a:moveTo>
                <a:cubicBezTo>
                  <a:pt x="2156883" y="197908"/>
                  <a:pt x="1764242" y="338667"/>
                  <a:pt x="1270000" y="374650"/>
                </a:cubicBezTo>
                <a:cubicBezTo>
                  <a:pt x="775758" y="410633"/>
                  <a:pt x="465666" y="278341"/>
                  <a:pt x="0" y="63500"/>
                </a:cubicBezTo>
              </a:path>
            </a:pathLst>
          </a:custGeom>
          <a:noFill/>
          <a:ln w="38100" cap="rnd" cmpd="sng">
            <a:solidFill>
              <a:srgbClr val="0070C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2" name="Picture 4" descr="http://www.weterede.com/wp-content/uploads/2010/11/logo-apache.png">
            <a:extLst>
              <a:ext uri="{FF2B5EF4-FFF2-40B4-BE49-F238E27FC236}">
                <a16:creationId xmlns:a16="http://schemas.microsoft.com/office/drawing/2014/main" id="{943ABD3C-4DFD-910F-79F8-628C344B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29" y="2826622"/>
            <a:ext cx="771309" cy="5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Mrak 12">
            <a:extLst>
              <a:ext uri="{FF2B5EF4-FFF2-40B4-BE49-F238E27FC236}">
                <a16:creationId xmlns:a16="http://schemas.microsoft.com/office/drawing/2014/main" id="{B419627C-768A-5B8E-96F9-E89FF4FAC9E0}"/>
              </a:ext>
            </a:extLst>
          </p:cNvPr>
          <p:cNvSpPr/>
          <p:nvPr/>
        </p:nvSpPr>
        <p:spPr>
          <a:xfrm>
            <a:off x="4044076" y="3422560"/>
            <a:ext cx="1678707" cy="94043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  <a:endParaRPr lang="cs-CZ" dirty="0"/>
          </a:p>
        </p:txBody>
      </p:sp>
      <p:sp>
        <p:nvSpPr>
          <p:cNvPr id="27" name="Vývojový diagram: uložená data 17">
            <a:extLst>
              <a:ext uri="{FF2B5EF4-FFF2-40B4-BE49-F238E27FC236}">
                <a16:creationId xmlns:a16="http://schemas.microsoft.com/office/drawing/2014/main" id="{2F49FB40-50C5-E4B2-66BF-7EFE4D1B46F5}"/>
              </a:ext>
            </a:extLst>
          </p:cNvPr>
          <p:cNvSpPr/>
          <p:nvPr/>
        </p:nvSpPr>
        <p:spPr>
          <a:xfrm>
            <a:off x="7248128" y="3484693"/>
            <a:ext cx="1728192" cy="481352"/>
          </a:xfrm>
          <a:prstGeom prst="flowChartOnlineStorag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72000" rtlCol="0" anchor="ctr"/>
          <a:lstStyle/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mod_php</a:t>
            </a:r>
            <a:endParaRPr lang="cs-CZ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943F7F7A-9383-C522-3E5B-40358DEA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571397"/>
            <a:ext cx="1312025" cy="253513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40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49C2C-FD8D-06DD-CA0A-C3B21616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with </a:t>
            </a:r>
            <a:r>
              <a:rPr lang="en-US" dirty="0" err="1"/>
              <a:t>FastCGI</a:t>
            </a:r>
            <a:endParaRPr lang="cs-CZ" dirty="0"/>
          </a:p>
        </p:txBody>
      </p:sp>
      <p:grpSp>
        <p:nvGrpSpPr>
          <p:cNvPr id="4" name="Skupina 7">
            <a:extLst>
              <a:ext uri="{FF2B5EF4-FFF2-40B4-BE49-F238E27FC236}">
                <a16:creationId xmlns:a16="http://schemas.microsoft.com/office/drawing/2014/main" id="{A874CA50-857A-35E7-6E7F-9DDB5E647F8B}"/>
              </a:ext>
            </a:extLst>
          </p:cNvPr>
          <p:cNvGrpSpPr/>
          <p:nvPr/>
        </p:nvGrpSpPr>
        <p:grpSpPr>
          <a:xfrm>
            <a:off x="9786695" y="2961473"/>
            <a:ext cx="1834745" cy="1745066"/>
            <a:chOff x="6372199" y="3093244"/>
            <a:chExt cx="1834745" cy="1745066"/>
          </a:xfrm>
        </p:grpSpPr>
        <p:pic>
          <p:nvPicPr>
            <p:cNvPr id="5" name="Picture 5" descr="Medion Home Server">
              <a:extLst>
                <a:ext uri="{FF2B5EF4-FFF2-40B4-BE49-F238E27FC236}">
                  <a16:creationId xmlns:a16="http://schemas.microsoft.com/office/drawing/2014/main" id="{821A212C-7E22-505B-FE2A-3F41C39F5A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6" name="TextovéPole 9">
              <a:extLst>
                <a:ext uri="{FF2B5EF4-FFF2-40B4-BE49-F238E27FC236}">
                  <a16:creationId xmlns:a16="http://schemas.microsoft.com/office/drawing/2014/main" id="{DFA120F0-85C5-5E28-7BA4-DA681D394AD3}"/>
                </a:ext>
              </a:extLst>
            </p:cNvPr>
            <p:cNvSpPr txBox="1"/>
            <p:nvPr/>
          </p:nvSpPr>
          <p:spPr>
            <a:xfrm>
              <a:off x="6409657" y="4468978"/>
              <a:ext cx="179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FastCGI</a:t>
              </a:r>
              <a:r>
                <a:rPr lang="cs-CZ" dirty="0"/>
                <a:t> Server</a:t>
              </a:r>
            </a:p>
          </p:txBody>
        </p:sp>
      </p:grpSp>
      <p:pic>
        <p:nvPicPr>
          <p:cNvPr id="7" name="Picture 2" descr="http://iconbug.com/data/37/507/ac829ddeecc44c12987cab354ba6ae7e.png">
            <a:extLst>
              <a:ext uri="{FF2B5EF4-FFF2-40B4-BE49-F238E27FC236}">
                <a16:creationId xmlns:a16="http://schemas.microsoft.com/office/drawing/2014/main" id="{8F49EA65-3091-D2BD-BA5F-A283E042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81" y="2780862"/>
            <a:ext cx="578407" cy="5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conbug.com/data/37/507/ac829ddeecc44c12987cab354ba6ae7e.png">
            <a:extLst>
              <a:ext uri="{FF2B5EF4-FFF2-40B4-BE49-F238E27FC236}">
                <a16:creationId xmlns:a16="http://schemas.microsoft.com/office/drawing/2014/main" id="{92AE75FA-BFB7-9088-A575-DF6E4DE75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581" y="3305566"/>
            <a:ext cx="578407" cy="5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conbug.com/data/37/507/ac829ddeecc44c12987cab354ba6ae7e.png">
            <a:extLst>
              <a:ext uri="{FF2B5EF4-FFF2-40B4-BE49-F238E27FC236}">
                <a16:creationId xmlns:a16="http://schemas.microsoft.com/office/drawing/2014/main" id="{5E0BD620-A690-54BE-0CAD-D08322610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25" y="3835883"/>
            <a:ext cx="578407" cy="52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Přímá spojnice se šipkou 50">
            <a:extLst>
              <a:ext uri="{FF2B5EF4-FFF2-40B4-BE49-F238E27FC236}">
                <a16:creationId xmlns:a16="http://schemas.microsoft.com/office/drawing/2014/main" id="{D055507A-C1F2-1FD8-E616-694F84321DAB}"/>
              </a:ext>
            </a:extLst>
          </p:cNvPr>
          <p:cNvCxnSpPr>
            <a:cxnSpLocks/>
          </p:cNvCxnSpPr>
          <p:nvPr/>
        </p:nvCxnSpPr>
        <p:spPr>
          <a:xfrm flipH="1">
            <a:off x="6384032" y="5218209"/>
            <a:ext cx="2088232" cy="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Skupina 1024">
            <a:extLst>
              <a:ext uri="{FF2B5EF4-FFF2-40B4-BE49-F238E27FC236}">
                <a16:creationId xmlns:a16="http://schemas.microsoft.com/office/drawing/2014/main" id="{A9772359-57C5-DD50-CE3C-0B5164960BF0}"/>
              </a:ext>
            </a:extLst>
          </p:cNvPr>
          <p:cNvGrpSpPr/>
          <p:nvPr/>
        </p:nvGrpSpPr>
        <p:grpSpPr>
          <a:xfrm>
            <a:off x="8616280" y="4892904"/>
            <a:ext cx="1258678" cy="1318512"/>
            <a:chOff x="6383832" y="4086378"/>
            <a:chExt cx="1258678" cy="1318512"/>
          </a:xfrm>
        </p:grpSpPr>
        <p:pic>
          <p:nvPicPr>
            <p:cNvPr id="24" name="Picture 2" descr="http://www.veryicon.com/icon/png/System/Artists%20Valley%20Sample/Document%20Code%20HTML.png">
              <a:extLst>
                <a:ext uri="{FF2B5EF4-FFF2-40B4-BE49-F238E27FC236}">
                  <a16:creationId xmlns:a16="http://schemas.microsoft.com/office/drawing/2014/main" id="{CCAFC305-558F-2EA7-95EA-165906048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280" y="4086378"/>
              <a:ext cx="1003782" cy="100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1023">
              <a:extLst>
                <a:ext uri="{FF2B5EF4-FFF2-40B4-BE49-F238E27FC236}">
                  <a16:creationId xmlns:a16="http://schemas.microsoft.com/office/drawing/2014/main" id="{96D69323-981E-0E8F-74D1-EA1EF8171F92}"/>
                </a:ext>
              </a:extLst>
            </p:cNvPr>
            <p:cNvSpPr txBox="1"/>
            <p:nvPr/>
          </p:nvSpPr>
          <p:spPr>
            <a:xfrm>
              <a:off x="6383832" y="5097113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index.html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BD8DA5-30F5-B130-8704-6367AA9FE51D}"/>
              </a:ext>
            </a:extLst>
          </p:cNvPr>
          <p:cNvSpPr/>
          <p:nvPr/>
        </p:nvSpPr>
        <p:spPr>
          <a:xfrm>
            <a:off x="6201188" y="2492896"/>
            <a:ext cx="3501736" cy="1063652"/>
          </a:xfrm>
          <a:custGeom>
            <a:avLst/>
            <a:gdLst>
              <a:gd name="connsiteX0" fmla="*/ 0 w 3501736"/>
              <a:gd name="connsiteY0" fmla="*/ 55269 h 1063652"/>
              <a:gd name="connsiteX1" fmla="*/ 1776845 w 3501736"/>
              <a:gd name="connsiteY1" fmla="*/ 96833 h 1063652"/>
              <a:gd name="connsiteX2" fmla="*/ 2473036 w 3501736"/>
              <a:gd name="connsiteY2" fmla="*/ 948888 h 1063652"/>
              <a:gd name="connsiteX3" fmla="*/ 3501736 w 3501736"/>
              <a:gd name="connsiteY3" fmla="*/ 1032015 h 106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1736" h="1063652">
                <a:moveTo>
                  <a:pt x="0" y="55269"/>
                </a:moveTo>
                <a:cubicBezTo>
                  <a:pt x="682336" y="1582"/>
                  <a:pt x="1364672" y="-52104"/>
                  <a:pt x="1776845" y="96833"/>
                </a:cubicBezTo>
                <a:cubicBezTo>
                  <a:pt x="2189018" y="245770"/>
                  <a:pt x="2185554" y="793024"/>
                  <a:pt x="2473036" y="948888"/>
                </a:cubicBezTo>
                <a:cubicBezTo>
                  <a:pt x="2760518" y="1104752"/>
                  <a:pt x="3131127" y="1068383"/>
                  <a:pt x="3501736" y="1032015"/>
                </a:cubicBezTo>
              </a:path>
            </a:pathLst>
          </a:cu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5D6BE25-7C40-A171-294E-9CBFD5A3A299}"/>
              </a:ext>
            </a:extLst>
          </p:cNvPr>
          <p:cNvSpPr/>
          <p:nvPr/>
        </p:nvSpPr>
        <p:spPr>
          <a:xfrm>
            <a:off x="9235333" y="3955362"/>
            <a:ext cx="519546" cy="717618"/>
          </a:xfrm>
          <a:custGeom>
            <a:avLst/>
            <a:gdLst>
              <a:gd name="connsiteX0" fmla="*/ 519546 w 519546"/>
              <a:gd name="connsiteY0" fmla="*/ 62991 h 717618"/>
              <a:gd name="connsiteX1" fmla="*/ 187036 w 519546"/>
              <a:gd name="connsiteY1" fmla="*/ 62991 h 717618"/>
              <a:gd name="connsiteX2" fmla="*/ 0 w 519546"/>
              <a:gd name="connsiteY2" fmla="*/ 717618 h 717618"/>
              <a:gd name="connsiteX3" fmla="*/ 0 w 519546"/>
              <a:gd name="connsiteY3" fmla="*/ 717618 h 71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546" h="717618">
                <a:moveTo>
                  <a:pt x="519546" y="62991"/>
                </a:moveTo>
                <a:cubicBezTo>
                  <a:pt x="396586" y="8438"/>
                  <a:pt x="273627" y="-46114"/>
                  <a:pt x="187036" y="62991"/>
                </a:cubicBezTo>
                <a:cubicBezTo>
                  <a:pt x="100445" y="172096"/>
                  <a:pt x="0" y="717618"/>
                  <a:pt x="0" y="717618"/>
                </a:cubicBezTo>
                <a:lnTo>
                  <a:pt x="0" y="717618"/>
                </a:lnTo>
              </a:path>
            </a:pathLst>
          </a:cu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Single Corner Snipped 27">
            <a:extLst>
              <a:ext uri="{FF2B5EF4-FFF2-40B4-BE49-F238E27FC236}">
                <a16:creationId xmlns:a16="http://schemas.microsoft.com/office/drawing/2014/main" id="{55AE3C0F-59B4-F748-A537-AC7930347E65}"/>
              </a:ext>
            </a:extLst>
          </p:cNvPr>
          <p:cNvSpPr/>
          <p:nvPr/>
        </p:nvSpPr>
        <p:spPr>
          <a:xfrm>
            <a:off x="5993599" y="1329234"/>
            <a:ext cx="6079065" cy="705718"/>
          </a:xfrm>
          <a:prstGeom prst="snip1Rect">
            <a:avLst>
              <a:gd name="adj" fmla="val 684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0"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Configuration</a:t>
            </a:r>
          </a:p>
          <a:p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fastcgi_pass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unix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:/var/run/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/php7.4-fpm.sock;</a:t>
            </a:r>
          </a:p>
        </p:txBody>
      </p:sp>
      <p:grpSp>
        <p:nvGrpSpPr>
          <p:cNvPr id="36" name="Skupina 7">
            <a:extLst>
              <a:ext uri="{FF2B5EF4-FFF2-40B4-BE49-F238E27FC236}">
                <a16:creationId xmlns:a16="http://schemas.microsoft.com/office/drawing/2014/main" id="{9FAB69E1-362C-9CFD-C542-A4C5335358C0}"/>
              </a:ext>
            </a:extLst>
          </p:cNvPr>
          <p:cNvGrpSpPr/>
          <p:nvPr/>
        </p:nvGrpSpPr>
        <p:grpSpPr>
          <a:xfrm>
            <a:off x="5753036" y="3046835"/>
            <a:ext cx="1800225" cy="1744557"/>
            <a:chOff x="6372199" y="3093244"/>
            <a:chExt cx="1800225" cy="1744557"/>
          </a:xfrm>
        </p:grpSpPr>
        <p:pic>
          <p:nvPicPr>
            <p:cNvPr id="37" name="Picture 36" descr="Medion Home Server">
              <a:extLst>
                <a:ext uri="{FF2B5EF4-FFF2-40B4-BE49-F238E27FC236}">
                  <a16:creationId xmlns:a16="http://schemas.microsoft.com/office/drawing/2014/main" id="{F86B5B04-FE5C-89B9-8391-1DA538B441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38" name="TextovéPole 9">
              <a:extLst>
                <a:ext uri="{FF2B5EF4-FFF2-40B4-BE49-F238E27FC236}">
                  <a16:creationId xmlns:a16="http://schemas.microsoft.com/office/drawing/2014/main" id="{A8A03A0C-112B-4EA2-F46D-F3202A401798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grpSp>
        <p:nvGrpSpPr>
          <p:cNvPr id="39" name="Skupina 11">
            <a:extLst>
              <a:ext uri="{FF2B5EF4-FFF2-40B4-BE49-F238E27FC236}">
                <a16:creationId xmlns:a16="http://schemas.microsoft.com/office/drawing/2014/main" id="{C9F486E4-324B-2086-1C6F-5A4551CCF0E8}"/>
              </a:ext>
            </a:extLst>
          </p:cNvPr>
          <p:cNvGrpSpPr/>
          <p:nvPr/>
        </p:nvGrpSpPr>
        <p:grpSpPr>
          <a:xfrm>
            <a:off x="2415245" y="3501031"/>
            <a:ext cx="1274934" cy="1290361"/>
            <a:chOff x="899592" y="3324244"/>
            <a:chExt cx="1274934" cy="1290361"/>
          </a:xfrm>
        </p:grpSpPr>
        <p:pic>
          <p:nvPicPr>
            <p:cNvPr id="40" name="Picture 4" descr="j0285750">
              <a:extLst>
                <a:ext uri="{FF2B5EF4-FFF2-40B4-BE49-F238E27FC236}">
                  <a16:creationId xmlns:a16="http://schemas.microsoft.com/office/drawing/2014/main" id="{8016C648-E395-9EA3-8605-084F7EAB2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24244"/>
              <a:ext cx="1274934" cy="78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véPole 10">
              <a:extLst>
                <a:ext uri="{FF2B5EF4-FFF2-40B4-BE49-F238E27FC236}">
                  <a16:creationId xmlns:a16="http://schemas.microsoft.com/office/drawing/2014/main" id="{C1D50E49-679C-AB32-BDDE-99328A0CAED9}"/>
                </a:ext>
              </a:extLst>
            </p:cNvPr>
            <p:cNvSpPr txBox="1"/>
            <p:nvPr/>
          </p:nvSpPr>
          <p:spPr>
            <a:xfrm>
              <a:off x="1118514" y="424527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  <a:endParaRPr lang="cs-CZ" dirty="0"/>
            </a:p>
          </p:txBody>
        </p:sp>
      </p:grpSp>
      <p:sp>
        <p:nvSpPr>
          <p:cNvPr id="42" name="Obdélník 14">
            <a:extLst>
              <a:ext uri="{FF2B5EF4-FFF2-40B4-BE49-F238E27FC236}">
                <a16:creationId xmlns:a16="http://schemas.microsoft.com/office/drawing/2014/main" id="{6FBDD6C7-959A-9462-70D5-3201DF3E1833}"/>
              </a:ext>
            </a:extLst>
          </p:cNvPr>
          <p:cNvSpPr/>
          <p:nvPr/>
        </p:nvSpPr>
        <p:spPr>
          <a:xfrm>
            <a:off x="3647238" y="2263971"/>
            <a:ext cx="247238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Request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GET 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myweb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/index.html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  <a:endParaRPr lang="cs-CZ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3" name="Obdélník 26">
            <a:extLst>
              <a:ext uri="{FF2B5EF4-FFF2-40B4-BE49-F238E27FC236}">
                <a16:creationId xmlns:a16="http://schemas.microsoft.com/office/drawing/2014/main" id="{091BA540-C976-366A-765E-AC81DD6C271B}"/>
              </a:ext>
            </a:extLst>
          </p:cNvPr>
          <p:cNvSpPr/>
          <p:nvPr/>
        </p:nvSpPr>
        <p:spPr>
          <a:xfrm>
            <a:off x="3464739" y="4791391"/>
            <a:ext cx="2837378" cy="15525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Response</a:t>
            </a:r>
          </a:p>
          <a:p>
            <a:r>
              <a:rPr lang="en-US" sz="1400" b="1" dirty="0">
                <a:latin typeface="Courier New" pitchFamily="49" charset="0"/>
              </a:rPr>
              <a:t>HTTP/1.1 200 OK</a:t>
            </a:r>
          </a:p>
          <a:p>
            <a:r>
              <a:rPr lang="en-US" sz="1400" b="1" dirty="0">
                <a:latin typeface="Courier New" pitchFamily="49" charset="0"/>
              </a:rPr>
              <a:t>Content-Length: 1019</a:t>
            </a:r>
          </a:p>
          <a:p>
            <a:r>
              <a:rPr lang="en-US" sz="1400" b="1" dirty="0">
                <a:latin typeface="Courier New" pitchFamily="49" charset="0"/>
              </a:rPr>
              <a:t>Content-Type: text/html;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dirty="0">
                <a:cs typeface="Courier New" pitchFamily="49" charset="0"/>
              </a:rPr>
              <a:t>&lt;contents of index.html&gt;</a:t>
            </a:r>
            <a:endParaRPr lang="cs-CZ" sz="1400" dirty="0">
              <a:cs typeface="Courier New" pitchFamily="49" charset="0"/>
            </a:endParaRPr>
          </a:p>
        </p:txBody>
      </p:sp>
      <p:sp>
        <p:nvSpPr>
          <p:cNvPr id="44" name="Volný tvar 28">
            <a:extLst>
              <a:ext uri="{FF2B5EF4-FFF2-40B4-BE49-F238E27FC236}">
                <a16:creationId xmlns:a16="http://schemas.microsoft.com/office/drawing/2014/main" id="{1AFD76FD-457A-9313-22FB-2FB959A5EF5F}"/>
              </a:ext>
            </a:extLst>
          </p:cNvPr>
          <p:cNvSpPr/>
          <p:nvPr/>
        </p:nvSpPr>
        <p:spPr>
          <a:xfrm>
            <a:off x="3700170" y="4118029"/>
            <a:ext cx="2508250" cy="380530"/>
          </a:xfrm>
          <a:custGeom>
            <a:avLst/>
            <a:gdLst>
              <a:gd name="connsiteX0" fmla="*/ 2451100 w 2451100"/>
              <a:gd name="connsiteY0" fmla="*/ 50800 h 438412"/>
              <a:gd name="connsiteX1" fmla="*/ 1339850 w 2451100"/>
              <a:gd name="connsiteY1" fmla="*/ 438150 h 438412"/>
              <a:gd name="connsiteX2" fmla="*/ 0 w 2451100"/>
              <a:gd name="connsiteY2" fmla="*/ 0 h 438412"/>
              <a:gd name="connsiteX0" fmla="*/ 2508250 w 2508250"/>
              <a:gd name="connsiteY0" fmla="*/ 0 h 387997"/>
              <a:gd name="connsiteX1" fmla="*/ 1397000 w 2508250"/>
              <a:gd name="connsiteY1" fmla="*/ 387350 h 387997"/>
              <a:gd name="connsiteX2" fmla="*/ 0 w 2508250"/>
              <a:gd name="connsiteY2" fmla="*/ 63500 h 387997"/>
              <a:gd name="connsiteX0" fmla="*/ 2508250 w 2508250"/>
              <a:gd name="connsiteY0" fmla="*/ 0 h 375365"/>
              <a:gd name="connsiteX1" fmla="*/ 1270000 w 2508250"/>
              <a:gd name="connsiteY1" fmla="*/ 374650 h 375365"/>
              <a:gd name="connsiteX2" fmla="*/ 0 w 2508250"/>
              <a:gd name="connsiteY2" fmla="*/ 63500 h 375365"/>
              <a:gd name="connsiteX0" fmla="*/ 2508250 w 2508250"/>
              <a:gd name="connsiteY0" fmla="*/ 0 h 380530"/>
              <a:gd name="connsiteX1" fmla="*/ 1270000 w 2508250"/>
              <a:gd name="connsiteY1" fmla="*/ 374650 h 380530"/>
              <a:gd name="connsiteX2" fmla="*/ 0 w 2508250"/>
              <a:gd name="connsiteY2" fmla="*/ 63500 h 3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250" h="380530">
                <a:moveTo>
                  <a:pt x="2508250" y="0"/>
                </a:moveTo>
                <a:cubicBezTo>
                  <a:pt x="2156883" y="197908"/>
                  <a:pt x="1764242" y="338667"/>
                  <a:pt x="1270000" y="374650"/>
                </a:cubicBezTo>
                <a:cubicBezTo>
                  <a:pt x="775758" y="410633"/>
                  <a:pt x="465666" y="278341"/>
                  <a:pt x="0" y="63500"/>
                </a:cubicBezTo>
              </a:path>
            </a:pathLst>
          </a:custGeom>
          <a:noFill/>
          <a:ln w="38100" cap="rnd" cmpd="sng">
            <a:solidFill>
              <a:srgbClr val="0070C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Mrak 12">
            <a:extLst>
              <a:ext uri="{FF2B5EF4-FFF2-40B4-BE49-F238E27FC236}">
                <a16:creationId xmlns:a16="http://schemas.microsoft.com/office/drawing/2014/main" id="{CCCB2881-11EA-AA22-5D2F-33B81B4278CD}"/>
              </a:ext>
            </a:extLst>
          </p:cNvPr>
          <p:cNvSpPr/>
          <p:nvPr/>
        </p:nvSpPr>
        <p:spPr>
          <a:xfrm>
            <a:off x="4044076" y="3422560"/>
            <a:ext cx="1678707" cy="94043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  <a:endParaRPr lang="cs-CZ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035CCB9-4524-3E2D-C539-B0D22BEC47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0027" y="3543493"/>
            <a:ext cx="1609293" cy="460895"/>
          </a:xfrm>
          <a:prstGeom prst="rect">
            <a:avLst/>
          </a:prstGeom>
        </p:spPr>
      </p:pic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C839E3EB-BCAB-3F1E-6C95-5A746A2F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571397"/>
            <a:ext cx="1312025" cy="253513"/>
          </a:xfrm>
        </p:spPr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6557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643D5-90ED-B8F7-0C9F-EDEA2144DD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Scripting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7C67A-00D9-75AF-939D-CA8C9DF5D8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PHP</a:t>
            </a:r>
          </a:p>
        </p:txBody>
      </p:sp>
    </p:spTree>
    <p:extLst>
      <p:ext uri="{BB962C8B-B14F-4D97-AF65-F5344CB8AC3E}">
        <p14:creationId xmlns:p14="http://schemas.microsoft.com/office/powerpoint/2010/main" val="85015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FDA0-4085-D061-F89D-82A05671A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180000"/>
            <a:ext cx="11424633" cy="766132"/>
          </a:xfrm>
        </p:spPr>
        <p:txBody>
          <a:bodyPr>
            <a:normAutofit/>
          </a:bodyPr>
          <a:lstStyle/>
          <a:p>
            <a:r>
              <a:rPr lang="en-US" dirty="0"/>
              <a:t>PHP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CBB5F8-03E7-7882-CA78-60216DB0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43A92E-88E3-2F0D-E0B7-2EDF59042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935" y="4301425"/>
            <a:ext cx="3435537" cy="1743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8905-D340-0DE5-27DF-065B7A268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454" y="2635855"/>
            <a:ext cx="3636799" cy="1438732"/>
          </a:xfrm>
          <a:prstGeom prst="rect">
            <a:avLst/>
          </a:prstGeom>
        </p:spPr>
      </p:pic>
      <p:pic>
        <p:nvPicPr>
          <p:cNvPr id="6" name="Picture 2" descr="php report">
            <a:extLst>
              <a:ext uri="{FF2B5EF4-FFF2-40B4-BE49-F238E27FC236}">
                <a16:creationId xmlns:a16="http://schemas.microsoft.com/office/drawing/2014/main" id="{9D0B56BF-9551-EE80-69B1-5917D6D5F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136344"/>
            <a:ext cx="4034671" cy="1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7E0962-3F36-9F60-6FD7-547844035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832" y="1379096"/>
            <a:ext cx="6033004" cy="1112533"/>
          </a:xfrm>
          <a:prstGeom prst="rect">
            <a:avLst/>
          </a:prstGeom>
        </p:spPr>
      </p:pic>
      <p:pic>
        <p:nvPicPr>
          <p:cNvPr id="8" name="Picture 4" descr="php for web development">
            <a:extLst>
              <a:ext uri="{FF2B5EF4-FFF2-40B4-BE49-F238E27FC236}">
                <a16:creationId xmlns:a16="http://schemas.microsoft.com/office/drawing/2014/main" id="{BF148626-08A7-A6B1-71AD-479AA873C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4" y="1629477"/>
            <a:ext cx="4198863" cy="42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DE3DA7-BB8F-C7AA-E459-DFC236F8CA25}"/>
              </a:ext>
            </a:extLst>
          </p:cNvPr>
          <p:cNvSpPr txBox="1"/>
          <p:nvPr/>
        </p:nvSpPr>
        <p:spPr>
          <a:xfrm>
            <a:off x="0" y="6481863"/>
            <a:ext cx="5303912" cy="37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Remove 2025/2026</a:t>
            </a:r>
          </a:p>
        </p:txBody>
      </p:sp>
    </p:spTree>
    <p:extLst>
      <p:ext uri="{BB962C8B-B14F-4D97-AF65-F5344CB8AC3E}">
        <p14:creationId xmlns:p14="http://schemas.microsoft.com/office/powerpoint/2010/main" val="340908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EF05-1B47-F872-0FE9-7D3BB7A9D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1/2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9CA7B-C966-871F-8927-12E9C80F8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1994 Rasmus Lerdorf created "Personal Home Page"</a:t>
            </a:r>
            <a:br>
              <a:rPr lang="en-US" dirty="0"/>
            </a:br>
            <a:r>
              <a:rPr lang="en-US" dirty="0"/>
              <a:t>Perl scripts to maintain CGI-like pages, later re-written to C++.</a:t>
            </a:r>
            <a:br>
              <a:rPr lang="en-US" dirty="0"/>
            </a:br>
            <a:r>
              <a:rPr lang="en-US" dirty="0"/>
              <a:t>Mostly for template processing</a:t>
            </a:r>
          </a:p>
          <a:p>
            <a:r>
              <a:rPr lang="en-US" dirty="0"/>
              <a:t>1995  Public release, community formed</a:t>
            </a:r>
          </a:p>
          <a:p>
            <a:r>
              <a:rPr lang="en-US" dirty="0"/>
              <a:t>1997 PHP/FI 2.0 released</a:t>
            </a:r>
            <a:br>
              <a:rPr lang="en-US" dirty="0"/>
            </a:br>
            <a:r>
              <a:rPr lang="en-US" dirty="0"/>
              <a:t>Zeev </a:t>
            </a:r>
            <a:r>
              <a:rPr lang="en-US" dirty="0" err="1"/>
              <a:t>Suraski</a:t>
            </a:r>
            <a:r>
              <a:rPr lang="en-US" dirty="0"/>
              <a:t> and Andi </a:t>
            </a:r>
            <a:r>
              <a:rPr lang="en-US" dirty="0" err="1"/>
              <a:t>Gutmans</a:t>
            </a:r>
            <a:br>
              <a:rPr lang="en-US" dirty="0"/>
            </a:br>
            <a:r>
              <a:rPr lang="en-US" dirty="0"/>
              <a:t>Rebranded to "PHP: Hypertext Preprocessor"</a:t>
            </a:r>
            <a:br>
              <a:rPr lang="en-US" dirty="0"/>
            </a:br>
            <a:r>
              <a:rPr lang="en-US" dirty="0" err="1"/>
              <a:t>ZeEnd</a:t>
            </a:r>
            <a:r>
              <a:rPr lang="en-US" dirty="0"/>
              <a:t>, takes care of PHP</a:t>
            </a:r>
          </a:p>
          <a:p>
            <a:r>
              <a:rPr lang="en-US" dirty="0"/>
              <a:t>1999 PHP core rewritten to Zend Engine</a:t>
            </a:r>
          </a:p>
          <a:p>
            <a:r>
              <a:rPr lang="en-US" dirty="0"/>
              <a:t>2000 PHP 4 released (based on Zend Engine 1.0)</a:t>
            </a:r>
            <a:br>
              <a:rPr lang="en-US" dirty="0"/>
            </a:br>
            <a:r>
              <a:rPr lang="en-US" dirty="0"/>
              <a:t>OOP first introduced to PHP (in a bad way, slow implementation)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6A715-8D58-25CF-DBD1-22B84D3B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436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7FC74-AD09-3673-CAF4-39BB681C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2/2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CDA76-845B-68EC-F247-2D7D4CC5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2004 PHP 5 released (Zend Engine II)</a:t>
            </a:r>
            <a:br>
              <a:rPr lang="en-US" dirty="0"/>
            </a:br>
            <a:r>
              <a:rPr lang="en-US" dirty="0"/>
              <a:t>OOP completely redesigned, concepts from C# and Java</a:t>
            </a:r>
          </a:p>
          <a:p>
            <a:r>
              <a:rPr lang="en-US" dirty="0"/>
              <a:t>2015 PHP 7 released (Zend Engine III, AST-based)</a:t>
            </a:r>
            <a:br>
              <a:rPr lang="en-US" dirty="0"/>
            </a:br>
            <a:r>
              <a:rPr lang="en-US" dirty="0"/>
              <a:t>There was no version 6, as features get implemented into version 5.</a:t>
            </a:r>
          </a:p>
          <a:p>
            <a:r>
              <a:rPr lang="en-US" dirty="0"/>
              <a:t>2020 PHP 8 released</a:t>
            </a:r>
            <a:br>
              <a:rPr lang="en-US" dirty="0"/>
            </a:br>
            <a:r>
              <a:rPr lang="en-US" dirty="0"/>
              <a:t>Introducing JIT, Named arguments, Match expression, Internal function errors …</a:t>
            </a:r>
          </a:p>
          <a:p>
            <a:r>
              <a:rPr lang="en-US" dirty="0"/>
              <a:t>…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B99B9-FBE3-1ABD-860A-8005A447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2" descr="https://upload.wikimedia.org/wikipedia/commons/thumb/3/31/Webysther_20160423_-_Elephpant.svg/350px-Webysther_20160423_-_Elephpant.svg.png">
            <a:extLst>
              <a:ext uri="{FF2B5EF4-FFF2-40B4-BE49-F238E27FC236}">
                <a16:creationId xmlns:a16="http://schemas.microsoft.com/office/drawing/2014/main" id="{53E13EE8-3E04-FDF8-5211-E0AF87284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458" y="5268263"/>
            <a:ext cx="1709305" cy="11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ED22E-C076-E3BF-EE37-16295BC1DA4E}"/>
              </a:ext>
            </a:extLst>
          </p:cNvPr>
          <p:cNvSpPr txBox="1"/>
          <p:nvPr/>
        </p:nvSpPr>
        <p:spPr>
          <a:xfrm>
            <a:off x="9287790" y="549877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Ele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87DFC-5A37-1E98-14FC-3FE17927BBF4}"/>
              </a:ext>
            </a:extLst>
          </p:cNvPr>
          <p:cNvSpPr txBox="1"/>
          <p:nvPr/>
        </p:nvSpPr>
        <p:spPr>
          <a:xfrm>
            <a:off x="11367732" y="5530621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ant</a:t>
            </a:r>
          </a:p>
        </p:txBody>
      </p:sp>
    </p:spTree>
    <p:extLst>
      <p:ext uri="{BB962C8B-B14F-4D97-AF65-F5344CB8AC3E}">
        <p14:creationId xmlns:p14="http://schemas.microsoft.com/office/powerpoint/2010/main" val="3324237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285D2-9C19-FDF4-FD23-254B05B24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Weakly Typed Dynamic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6894-9658-CCFD-F1C4-8F51FE855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260583"/>
            <a:ext cx="5699679" cy="26724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Weak Dynamic Typing</a:t>
            </a:r>
          </a:p>
          <a:p>
            <a:r>
              <a:rPr lang="en-US" dirty="0"/>
              <a:t>PHP, </a:t>
            </a:r>
            <a:r>
              <a:rPr lang="en-US" dirty="0" err="1"/>
              <a:t>Javascript</a:t>
            </a:r>
            <a:r>
              <a:rPr lang="en-US" dirty="0"/>
              <a:t>, Python …</a:t>
            </a:r>
          </a:p>
          <a:p>
            <a:r>
              <a:rPr lang="en-US" dirty="0"/>
              <a:t>Type is held at values</a:t>
            </a:r>
            <a:br>
              <a:rPr lang="en-US" dirty="0"/>
            </a:br>
            <a:r>
              <a:rPr lang="en-US" dirty="0"/>
              <a:t>(variables are type-less)</a:t>
            </a:r>
          </a:p>
          <a:p>
            <a:r>
              <a:rPr lang="en-US" dirty="0"/>
              <a:t>Resolved at runtime</a:t>
            </a:r>
          </a:p>
          <a:p>
            <a:r>
              <a:rPr lang="en-US" dirty="0"/>
              <a:t>Variable is just a registered name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6C53E-4A0C-D26B-4CA0-1A185196C4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260583"/>
            <a:ext cx="5566712" cy="26724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Strong Static Typing</a:t>
            </a:r>
          </a:p>
          <a:p>
            <a:r>
              <a:rPr lang="en-US" dirty="0"/>
              <a:t>C, C++, C#, Java, …</a:t>
            </a:r>
          </a:p>
          <a:p>
            <a:r>
              <a:rPr lang="en-US" dirty="0"/>
              <a:t>Type is held at variables and values</a:t>
            </a:r>
            <a:br>
              <a:rPr lang="en-US" dirty="0"/>
            </a:br>
            <a:r>
              <a:rPr lang="en-US" dirty="0"/>
              <a:t>(mismatch -&gt; type cast or error)</a:t>
            </a:r>
          </a:p>
          <a:p>
            <a:r>
              <a:rPr lang="en-US" dirty="0"/>
              <a:t>Resolved at compile time</a:t>
            </a:r>
          </a:p>
          <a:p>
            <a:r>
              <a:rPr lang="en-US" dirty="0"/>
              <a:t>Variable allocates memory</a:t>
            </a:r>
          </a:p>
          <a:p>
            <a:endParaRPr lang="cs-C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ACB5C-3363-D3A8-EE91-FFDC680D4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F71AB-11DC-E0C6-B5D0-707E6743D2AE}"/>
              </a:ext>
            </a:extLst>
          </p:cNvPr>
          <p:cNvSpPr/>
          <p:nvPr/>
        </p:nvSpPr>
        <p:spPr>
          <a:xfrm>
            <a:off x="334339" y="4293096"/>
            <a:ext cx="3600400" cy="7161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$x = 42;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$x = "hippo";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5A2BD2-4894-90B6-2BD7-1B37C5D09814}"/>
              </a:ext>
            </a:extLst>
          </p:cNvPr>
          <p:cNvSpPr/>
          <p:nvPr/>
        </p:nvSpPr>
        <p:spPr>
          <a:xfrm>
            <a:off x="6182029" y="4253500"/>
            <a:ext cx="3600400" cy="7161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x = 42;</a:t>
            </a:r>
          </a:p>
          <a:p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"hippo";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C56A3-176C-EC7C-B02B-6C397B50052D}"/>
              </a:ext>
            </a:extLst>
          </p:cNvPr>
          <p:cNvSpPr/>
          <p:nvPr/>
        </p:nvSpPr>
        <p:spPr>
          <a:xfrm>
            <a:off x="334339" y="5867980"/>
            <a:ext cx="3600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 foo(int $count)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8D182C-0127-196A-9450-091886B5BEEB}"/>
              </a:ext>
            </a:extLst>
          </p:cNvPr>
          <p:cNvSpPr/>
          <p:nvPr/>
        </p:nvSpPr>
        <p:spPr>
          <a:xfrm>
            <a:off x="6182029" y="5867980"/>
            <a:ext cx="3600400" cy="3693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auto y = 54;</a:t>
            </a:r>
          </a:p>
        </p:txBody>
      </p:sp>
      <p:sp>
        <p:nvSpPr>
          <p:cNvPr id="11" name="Zaoblený obdélníkový popisek 9">
            <a:extLst>
              <a:ext uri="{FF2B5EF4-FFF2-40B4-BE49-F238E27FC236}">
                <a16:creationId xmlns:a16="http://schemas.microsoft.com/office/drawing/2014/main" id="{2B7F8441-6471-7F08-F874-61176BA1824E}"/>
              </a:ext>
            </a:extLst>
          </p:cNvPr>
          <p:cNvSpPr/>
          <p:nvPr/>
        </p:nvSpPr>
        <p:spPr>
          <a:xfrm>
            <a:off x="3215680" y="5200162"/>
            <a:ext cx="2160240" cy="497702"/>
          </a:xfrm>
          <a:prstGeom prst="wedgeRoundRectCallout">
            <a:avLst>
              <a:gd name="adj1" fmla="val -32218"/>
              <a:gd name="adj2" fmla="val 877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Runtime check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Zaoblený obdélníkový popisek 9">
            <a:extLst>
              <a:ext uri="{FF2B5EF4-FFF2-40B4-BE49-F238E27FC236}">
                <a16:creationId xmlns:a16="http://schemas.microsoft.com/office/drawing/2014/main" id="{DF9EF70E-C438-E40F-2437-EB917B1F8C76}"/>
              </a:ext>
            </a:extLst>
          </p:cNvPr>
          <p:cNvSpPr/>
          <p:nvPr/>
        </p:nvSpPr>
        <p:spPr>
          <a:xfrm>
            <a:off x="8040216" y="5245832"/>
            <a:ext cx="2160240" cy="497702"/>
          </a:xfrm>
          <a:prstGeom prst="wedgeRoundRectCallout">
            <a:avLst>
              <a:gd name="adj1" fmla="val -32218"/>
              <a:gd name="adj2" fmla="val 877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Inferred by compiler</a:t>
            </a:r>
          </a:p>
        </p:txBody>
      </p:sp>
      <p:sp>
        <p:nvSpPr>
          <p:cNvPr id="14" name="Zaoblený obdélníkový popisek 9">
            <a:extLst>
              <a:ext uri="{FF2B5EF4-FFF2-40B4-BE49-F238E27FC236}">
                <a16:creationId xmlns:a16="http://schemas.microsoft.com/office/drawing/2014/main" id="{D923E375-C864-3F88-16AA-7F95A8A1DF81}"/>
              </a:ext>
            </a:extLst>
          </p:cNvPr>
          <p:cNvSpPr/>
          <p:nvPr/>
        </p:nvSpPr>
        <p:spPr>
          <a:xfrm>
            <a:off x="8012741" y="3975694"/>
            <a:ext cx="2547756" cy="497702"/>
          </a:xfrm>
          <a:prstGeom prst="wedgeRoundRectCallout">
            <a:avLst>
              <a:gd name="adj1" fmla="val -32218"/>
              <a:gd name="adj2" fmla="val 877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 time error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5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BE623-1134-8EA6-4360-FF5457D2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 Script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54990-F898-7B73-1E22-F2B15DE0B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Pure PHP Scripts</a:t>
            </a:r>
          </a:p>
          <a:p>
            <a:r>
              <a:rPr lang="en-US" dirty="0"/>
              <a:t>Must start with </a:t>
            </a:r>
            <a:r>
              <a:rPr lang="en-US" dirty="0">
                <a:solidFill>
                  <a:schemeClr val="accent1"/>
                </a:solidFill>
              </a:rPr>
              <a:t>&lt;?</a:t>
            </a:r>
            <a:r>
              <a:rPr lang="en-US" dirty="0" err="1">
                <a:solidFill>
                  <a:schemeClr val="accent1"/>
                </a:solidFill>
              </a:rPr>
              <a:t>php</a:t>
            </a:r>
            <a:r>
              <a:rPr lang="en-US" dirty="0"/>
              <a:t>, but no ending mark is required, nor recommended.</a:t>
            </a:r>
          </a:p>
          <a:p>
            <a:r>
              <a:rPr lang="en-US" dirty="0"/>
              <a:t>The opening mark is not required in the interactive mode.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Basic Syntax:</a:t>
            </a:r>
          </a:p>
          <a:p>
            <a:r>
              <a:rPr lang="en-US" dirty="0"/>
              <a:t>C-like syntax with relics from Perl.</a:t>
            </a:r>
          </a:p>
          <a:p>
            <a:r>
              <a:rPr lang="en-US" dirty="0"/>
              <a:t>Statement separated by ';', blocks enclosed in ' {', '} ' .</a:t>
            </a:r>
          </a:p>
          <a:p>
            <a:r>
              <a:rPr lang="en-US" dirty="0"/>
              <a:t>Line comments //…\n, block comments /* … */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a great documentation at </a:t>
            </a:r>
            <a:r>
              <a:rPr lang="cs-CZ" dirty="0">
                <a:hlinkClick r:id="rId3"/>
              </a:rPr>
              <a:t>https://www.php.net/manual/</a:t>
            </a:r>
            <a:r>
              <a:rPr lang="en-US" dirty="0"/>
              <a:t> , check it out!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89A30-8CD1-A380-77DA-5B236693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66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CF3DB-BED6-44B7-B780-0863071E5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7033D9-61BF-BDB5-7369-CA32A3334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01985-430A-19A4-8414-9464192526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PHP</a:t>
            </a:r>
          </a:p>
        </p:txBody>
      </p:sp>
    </p:spTree>
    <p:extLst>
      <p:ext uri="{BB962C8B-B14F-4D97-AF65-F5344CB8AC3E}">
        <p14:creationId xmlns:p14="http://schemas.microsoft.com/office/powerpoint/2010/main" val="213068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CBCB4-34CE-1C89-9F73-53864B6E2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example: HTML document validator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DDDAE-40B3-E352-A2EF-1B962B5AF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4536504" cy="12961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User requirement </a:t>
            </a:r>
          </a:p>
          <a:p>
            <a:pPr marL="0" indent="0">
              <a:buNone/>
            </a:pPr>
            <a:r>
              <a:rPr lang="en-US" dirty="0"/>
              <a:t>I need an application that checks and validates an HTML website.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0C32E-3E7F-7D9F-1F69-DA28CEE4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Picture 2" descr="A diagram of software process">
            <a:extLst>
              <a:ext uri="{FF2B5EF4-FFF2-40B4-BE49-F238E27FC236}">
                <a16:creationId xmlns:a16="http://schemas.microsoft.com/office/drawing/2014/main" id="{1963612A-473B-0AB2-8B23-3406CF8FF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220786"/>
            <a:ext cx="4369846" cy="449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C3AF01-25A9-82B3-632D-8FCC243EF553}"/>
              </a:ext>
            </a:extLst>
          </p:cNvPr>
          <p:cNvSpPr txBox="1">
            <a:spLocks/>
          </p:cNvSpPr>
          <p:nvPr/>
        </p:nvSpPr>
        <p:spPr>
          <a:xfrm>
            <a:off x="6203157" y="5911868"/>
            <a:ext cx="5988843" cy="466644"/>
          </a:xfrm>
          <a:prstGeom prst="rect">
            <a:avLst/>
          </a:prstGeom>
        </p:spPr>
        <p:txBody>
          <a:bodyPr vert="horz" lIns="0" tIns="36000" rIns="0" bIns="3600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For more on software process see NSWI041.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57859C-A5D1-E293-23FC-FA4165A56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14" y="2492896"/>
            <a:ext cx="5099177" cy="38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3DB2-5082-0E64-0223-A44400373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ACD6E-116E-0743-76E8-068E27DAC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Standard control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710D8-592C-D682-C16D-D6D3C353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C63D1-6D19-74E3-596A-EE9E6974057A}"/>
              </a:ext>
            </a:extLst>
          </p:cNvPr>
          <p:cNvSpPr/>
          <p:nvPr/>
        </p:nvSpPr>
        <p:spPr>
          <a:xfrm>
            <a:off x="360000" y="1844824"/>
            <a:ext cx="11424632" cy="28083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(cond2) stmt2;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(array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 $key =&gt; ] $value) 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stmt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77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B1F08-BA12-B2E3-C71C-CF828126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 and Data Types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F1373-17A2-4519-7416-3F9686131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Values in PHP have explicit type.</a:t>
            </a:r>
          </a:p>
          <a:p>
            <a:r>
              <a:rPr lang="en-US" dirty="0"/>
              <a:t>Scalar: </a:t>
            </a:r>
            <a:r>
              <a:rPr lang="en-US" dirty="0" err="1"/>
              <a:t>boolean</a:t>
            </a:r>
            <a:r>
              <a:rPr lang="en-US" dirty="0"/>
              <a:t>, integer, float, or string</a:t>
            </a:r>
          </a:p>
          <a:p>
            <a:r>
              <a:rPr lang="en-US" dirty="0"/>
              <a:t>Compound: array, or object</a:t>
            </a:r>
          </a:p>
          <a:p>
            <a:r>
              <a:rPr lang="en-US" dirty="0"/>
              <a:t>Special: resource, or NULL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Type can be tested by built-in functions: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is_int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1"/>
                </a:solidFill>
              </a:rPr>
              <a:t>is_string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1"/>
                </a:solidFill>
              </a:rPr>
              <a:t>is_numeric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1"/>
                </a:solidFill>
              </a:rPr>
              <a:t>is_scalar</a:t>
            </a:r>
            <a:r>
              <a:rPr lang="en-US" dirty="0"/>
              <a:t>(), …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gettype</a:t>
            </a:r>
            <a:r>
              <a:rPr lang="en-US" dirty="0"/>
              <a:t>() returns human-readable representation</a:t>
            </a:r>
          </a:p>
          <a:p>
            <a:r>
              <a:rPr lang="en-US" dirty="0"/>
              <a:t>Type casting, explicit re-typing, is using C-like syntax (type-name)expression.</a:t>
            </a:r>
          </a:p>
          <a:p>
            <a:r>
              <a:rPr lang="en-US" dirty="0"/>
              <a:t>Type juggling – automatic type casting.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9EE35-5CB4-9058-5A3B-6A9FBCEAF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15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3B9C-E0B1-1EC5-AA8E-8D084D5E6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955E1-004B-FA2F-3104-B956926AC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10801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variables are prefixed with '</a:t>
            </a:r>
            <a:r>
              <a:rPr lang="en-US" dirty="0">
                <a:solidFill>
                  <a:schemeClr val="accent1"/>
                </a:solidFill>
              </a:rPr>
              <a:t>$</a:t>
            </a:r>
            <a:r>
              <a:rPr lang="en-US" dirty="0"/>
              <a:t>' symbol. There are no declarations and statically defined types. A variable is created on the first assignment. Using non-existing variable generates notice and the value is treated as null. Variable has the type of the value assigned to it. 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363FE-1C7E-F6C1-9EF3-4B376CA6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32A691-A8E9-7A83-882A-1FA6587347D2}"/>
              </a:ext>
            </a:extLst>
          </p:cNvPr>
          <p:cNvSpPr/>
          <p:nvPr/>
        </p:nvSpPr>
        <p:spPr>
          <a:xfrm>
            <a:off x="360000" y="4509121"/>
            <a:ext cx="11424632" cy="1800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$name = 'Petr';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$lectures = '2';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$practicals = 3; 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$teaching = $lectures + $practicals; </a:t>
            </a:r>
            <a:r>
              <a:rPr lang="en-US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Type juggling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echo $name . ' is teaching ' . $teaching . ' hours.';</a:t>
            </a:r>
          </a:p>
        </p:txBody>
      </p:sp>
    </p:spTree>
    <p:extLst>
      <p:ext uri="{BB962C8B-B14F-4D97-AF65-F5344CB8AC3E}">
        <p14:creationId xmlns:p14="http://schemas.microsoft.com/office/powerpoint/2010/main" val="816889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529FB-C53A-4BE9-3F57-AA7E17DD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Expressions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6A9E6-805A-6486-AA52-180F4521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59"/>
            <a:ext cx="11449272" cy="396044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Almost every statement is an expression.</a:t>
            </a:r>
          </a:p>
          <a:p>
            <a:r>
              <a:rPr lang="en-US" dirty="0"/>
              <a:t>PHP has all standard C-like operators</a:t>
            </a:r>
          </a:p>
          <a:p>
            <a:pPr lvl="1"/>
            <a:r>
              <a:rPr lang="en-US" dirty="0"/>
              <a:t>Arithmetic, bitwise, logical, …</a:t>
            </a:r>
          </a:p>
          <a:p>
            <a:pPr lvl="1"/>
            <a:r>
              <a:rPr lang="en-US" dirty="0"/>
              <a:t>Identity operator (equality &amp; type equality) '===', '!=='</a:t>
            </a:r>
          </a:p>
          <a:p>
            <a:pPr lvl="1"/>
            <a:r>
              <a:rPr lang="en-US" dirty="0"/>
              <a:t>String concatenation is performed by dot '.'</a:t>
            </a:r>
          </a:p>
          <a:p>
            <a:r>
              <a:rPr lang="en-US" dirty="0"/>
              <a:t>String Literals</a:t>
            </a:r>
          </a:p>
          <a:p>
            <a:r>
              <a:rPr lang="en-US" dirty="0"/>
              <a:t>Single quoted strings ('text') – no special treatment</a:t>
            </a:r>
          </a:p>
          <a:p>
            <a:r>
              <a:rPr lang="en-US" dirty="0"/>
              <a:t>Double quoted strings ("text") – interpreted, i.e. variables are replaced by their contents with double quotes. It also supports special escaped characters \n, \r, \t, ...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C429A-B8C9-A6A8-565D-1CC9F66E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2EB1F1-C075-5B38-752A-1EA01B65EFA2}"/>
              </a:ext>
            </a:extLst>
          </p:cNvPr>
          <p:cNvSpPr/>
          <p:nvPr/>
        </p:nvSpPr>
        <p:spPr>
          <a:xfrm>
            <a:off x="440591" y="5373216"/>
            <a:ext cx="5180526" cy="7161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 = 'foo';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 = "Say $a\n";</a:t>
            </a:r>
          </a:p>
        </p:txBody>
      </p:sp>
      <p:sp>
        <p:nvSpPr>
          <p:cNvPr id="6" name="Zaoblený obdélníkový popisek 7">
            <a:extLst>
              <a:ext uri="{FF2B5EF4-FFF2-40B4-BE49-F238E27FC236}">
                <a16:creationId xmlns:a16="http://schemas.microsoft.com/office/drawing/2014/main" id="{84F7CB7C-D294-4AB5-9495-4C6856A4420B}"/>
              </a:ext>
            </a:extLst>
          </p:cNvPr>
          <p:cNvSpPr/>
          <p:nvPr/>
        </p:nvSpPr>
        <p:spPr>
          <a:xfrm>
            <a:off x="6347706" y="5406316"/>
            <a:ext cx="4645933" cy="576064"/>
          </a:xfrm>
          <a:prstGeom prst="wedgeRoundRectCallout">
            <a:avLst>
              <a:gd name="adj1" fmla="val -62669"/>
              <a:gd name="adj2" fmla="val -23571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$b</a:t>
            </a:r>
            <a:r>
              <a:rPr lang="en-US" sz="1600" dirty="0"/>
              <a:t> value is ‘Say foo’ (ended with newline)</a:t>
            </a:r>
            <a:endParaRPr lang="cs-CZ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Zaoblený obdélníkový popisek 7">
            <a:extLst>
              <a:ext uri="{FF2B5EF4-FFF2-40B4-BE49-F238E27FC236}">
                <a16:creationId xmlns:a16="http://schemas.microsoft.com/office/drawing/2014/main" id="{43CAB43E-2A90-F465-FFB1-9ACFB2FF84F0}"/>
              </a:ext>
            </a:extLst>
          </p:cNvPr>
          <p:cNvSpPr/>
          <p:nvPr/>
        </p:nvSpPr>
        <p:spPr>
          <a:xfrm>
            <a:off x="7680176" y="1628800"/>
            <a:ext cx="2596004" cy="1656184"/>
          </a:xfrm>
          <a:prstGeom prst="wedgeRoundRectCallout">
            <a:avLst>
              <a:gd name="adj1" fmla="val -74476"/>
              <a:gd name="adj2" fmla="val 12379"/>
              <a:gd name="adj3" fmla="val 16667"/>
            </a:avLst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Regular comparison allows type juggling, identity comparison not. I.e.,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 == '42' </a:t>
            </a:r>
            <a:r>
              <a:rPr lang="en-US" sz="1600" dirty="0"/>
              <a:t>but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42 !== '42'</a:t>
            </a:r>
            <a:endParaRPr lang="cs-CZ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540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6E32D-82D5-368D-8322-A309D562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AF1CC-9F62-7510-4049-4D64BD087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Array in PHP is an ordered map of key-value pairs. It can be used as array, list, hash table, dictionary, stack/queue, multi-dimensional array, or tree.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Defining arrays – array language construct.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Accessing elements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Each element may have different type.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F6A2A-5A1B-B931-B50B-515F67705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AF0C10-2E5C-CAB3-42BA-50FAABE3CF39}"/>
              </a:ext>
            </a:extLst>
          </p:cNvPr>
          <p:cNvSpPr/>
          <p:nvPr/>
        </p:nvSpPr>
        <p:spPr>
          <a:xfrm>
            <a:off x="407368" y="2784851"/>
            <a:ext cx="5976664" cy="71615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$a1 = [1, 2, 3];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$a2 = ['foo' =&gt; 42, 'bar' =&gt; 54];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04AEA6-96A1-9DC5-C011-514D631A8662}"/>
              </a:ext>
            </a:extLst>
          </p:cNvPr>
          <p:cNvSpPr/>
          <p:nvPr/>
        </p:nvSpPr>
        <p:spPr>
          <a:xfrm>
            <a:off x="407368" y="4341670"/>
            <a:ext cx="5976664" cy="122643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print($a1[1] + $a2['foo’]);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$a2['spam'] = 19;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$a1[] = 4;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unset($a1[2]);</a:t>
            </a:r>
          </a:p>
        </p:txBody>
      </p:sp>
      <p:sp>
        <p:nvSpPr>
          <p:cNvPr id="9" name="Zaoblený obdélníkový popisek 6">
            <a:extLst>
              <a:ext uri="{FF2B5EF4-FFF2-40B4-BE49-F238E27FC236}">
                <a16:creationId xmlns:a16="http://schemas.microsoft.com/office/drawing/2014/main" id="{400BB1F3-8DA7-27ED-D1FC-D9CDAC5578ED}"/>
              </a:ext>
            </a:extLst>
          </p:cNvPr>
          <p:cNvSpPr/>
          <p:nvPr/>
        </p:nvSpPr>
        <p:spPr>
          <a:xfrm>
            <a:off x="4536905" y="4074578"/>
            <a:ext cx="1523091" cy="504056"/>
          </a:xfrm>
          <a:prstGeom prst="wedgeRoundRectCallout">
            <a:avLst>
              <a:gd name="adj1" fmla="val -64715"/>
              <a:gd name="adj2" fmla="val 367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Prints ’44’</a:t>
            </a:r>
            <a:endParaRPr lang="cs-CZ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Zaoblený obdélníkový popisek 7">
            <a:extLst>
              <a:ext uri="{FF2B5EF4-FFF2-40B4-BE49-F238E27FC236}">
                <a16:creationId xmlns:a16="http://schemas.microsoft.com/office/drawing/2014/main" id="{575E152A-F0E5-B511-26F6-DA19921E90F2}"/>
              </a:ext>
            </a:extLst>
          </p:cNvPr>
          <p:cNvSpPr/>
          <p:nvPr/>
        </p:nvSpPr>
        <p:spPr>
          <a:xfrm>
            <a:off x="3143672" y="4695425"/>
            <a:ext cx="3240360" cy="504056"/>
          </a:xfrm>
          <a:prstGeom prst="wedgeRoundRectCallout">
            <a:avLst>
              <a:gd name="adj1" fmla="val -82764"/>
              <a:gd name="adj2" fmla="val 1901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 following key is assigned</a:t>
            </a:r>
            <a:endParaRPr lang="cs-CZ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Zaoblený obdélníkový popisek 7">
            <a:extLst>
              <a:ext uri="{FF2B5EF4-FFF2-40B4-BE49-F238E27FC236}">
                <a16:creationId xmlns:a16="http://schemas.microsoft.com/office/drawing/2014/main" id="{ACFB44C1-C5AD-B98B-4458-00AB182A1D2C}"/>
              </a:ext>
            </a:extLst>
          </p:cNvPr>
          <p:cNvSpPr/>
          <p:nvPr/>
        </p:nvSpPr>
        <p:spPr>
          <a:xfrm>
            <a:off x="3719736" y="5301208"/>
            <a:ext cx="3420380" cy="504056"/>
          </a:xfrm>
          <a:prstGeom prst="wedgeRoundRectCallout">
            <a:avLst>
              <a:gd name="adj1" fmla="val -83771"/>
              <a:gd name="adj2" fmla="val -2995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itchFamily="49" charset="0"/>
                <a:cs typeface="Courier New" pitchFamily="49" charset="0"/>
              </a:rPr>
              <a:t>$a1 ~ [0=&gt;1, 1=&gt;2, 3=&gt;4]</a:t>
            </a:r>
            <a:endParaRPr lang="cs-CZ" sz="16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4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2E6D-04CC-EDEC-EA2E-D654C158B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C35BD-3DBF-F849-73A9-750FCE849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key can be either an integer or a string.</a:t>
            </a:r>
          </a:p>
          <a:p>
            <a:r>
              <a:rPr lang="en-US" dirty="0"/>
              <a:t>Strings containing valid numbers are casted to integers.</a:t>
            </a:r>
          </a:p>
          <a:p>
            <a:r>
              <a:rPr lang="en-US" dirty="0"/>
              <a:t>Floats are truncated and casted to integers.</a:t>
            </a:r>
          </a:p>
          <a:p>
            <a:r>
              <a:rPr lang="en-US" dirty="0"/>
              <a:t>Booleans are casted to either 0 (false) or 1 (true).</a:t>
            </a:r>
          </a:p>
          <a:p>
            <a:r>
              <a:rPr lang="en-US" dirty="0"/>
              <a:t>null is casted to an empty string.</a:t>
            </a:r>
          </a:p>
          <a:p>
            <a:r>
              <a:rPr lang="en-US" dirty="0"/>
              <a:t>Arrays and objects cannot be used as keys!</a:t>
            </a:r>
          </a:p>
          <a:p>
            <a:r>
              <a:rPr lang="en-US" dirty="0"/>
              <a:t>Built-in functions for array manipulation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</a:rPr>
              <a:t>array_key_exists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1"/>
                </a:solidFill>
              </a:rPr>
              <a:t>in_array</a:t>
            </a:r>
            <a:r>
              <a:rPr lang="en-US" dirty="0"/>
              <a:t>()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</a:rPr>
              <a:t>array_push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1"/>
                </a:solidFill>
              </a:rPr>
              <a:t>array_pop</a:t>
            </a:r>
            <a:r>
              <a:rPr lang="en-US" dirty="0"/>
              <a:t>(), </a:t>
            </a:r>
            <a:r>
              <a:rPr lang="en-US" dirty="0" err="1">
                <a:solidFill>
                  <a:schemeClr val="accent1"/>
                </a:solidFill>
              </a:rPr>
              <a:t>array_shift</a:t>
            </a:r>
            <a:r>
              <a:rPr lang="en-US" dirty="0"/>
              <a:t>()</a:t>
            </a:r>
          </a:p>
          <a:p>
            <a:pPr lvl="1"/>
            <a:r>
              <a:rPr lang="en-US" dirty="0" err="1">
                <a:solidFill>
                  <a:schemeClr val="accent1"/>
                </a:solidFill>
              </a:rPr>
              <a:t>array_merge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...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430AE-E107-6800-4B15-C5551C91E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465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206E4-9194-327F-34A8-75B39C31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FE8E7-32CA-0464-3F29-CD3B01990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 : keyword function followed by the identifier.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The function body can be pretty much anything.</a:t>
            </a:r>
            <a:br>
              <a:rPr lang="en-US" dirty="0"/>
            </a:br>
            <a:r>
              <a:rPr lang="en-US" dirty="0"/>
              <a:t>Even nested function/class declaration, evaluated when function is first called. You probably do not need to use this.</a:t>
            </a:r>
          </a:p>
          <a:p>
            <a:r>
              <a:rPr lang="en-US" dirty="0"/>
              <a:t>A value can be yielded back by the </a:t>
            </a:r>
            <a:r>
              <a:rPr lang="en-US" dirty="0">
                <a:solidFill>
                  <a:schemeClr val="accent1"/>
                </a:solidFill>
              </a:rPr>
              <a:t>return</a:t>
            </a:r>
            <a:r>
              <a:rPr lang="en-US" dirty="0"/>
              <a:t> construct.</a:t>
            </a:r>
          </a:p>
          <a:p>
            <a:r>
              <a:rPr lang="en-US" dirty="0"/>
              <a:t>Invocation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Functions are 2nd level citizens and identifier space is flat, and function can not be re-declared. There are namespaces.</a:t>
            </a:r>
          </a:p>
          <a:p>
            <a:r>
              <a:rPr lang="en-US" dirty="0"/>
              <a:t>Pass by value vs pass by reference (C++ style).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FA4CC-5EC6-C3C5-3A3D-E72775E5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AC4157-D1D3-B995-3DDD-B2CBA9196C22}"/>
              </a:ext>
            </a:extLst>
          </p:cNvPr>
          <p:cNvSpPr/>
          <p:nvPr/>
        </p:nvSpPr>
        <p:spPr>
          <a:xfrm>
            <a:off x="407368" y="4312676"/>
            <a:ext cx="5976664" cy="4124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foo(argument-expressions);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78897D-C997-1FA2-80F8-BE15767FEA1C}"/>
              </a:ext>
            </a:extLst>
          </p:cNvPr>
          <p:cNvSpPr/>
          <p:nvPr/>
        </p:nvSpPr>
        <p:spPr>
          <a:xfrm>
            <a:off x="407368" y="1700808"/>
            <a:ext cx="5976664" cy="41246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foo([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…]) { … body … }</a:t>
            </a:r>
          </a:p>
        </p:txBody>
      </p:sp>
    </p:spTree>
    <p:extLst>
      <p:ext uri="{BB962C8B-B14F-4D97-AF65-F5344CB8AC3E}">
        <p14:creationId xmlns:p14="http://schemas.microsoft.com/office/powerpoint/2010/main" val="321315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8F8CC6-CAAF-CE73-5DBA-686DBBFEB9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HTTP Wrapper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7354F-14C4-6E5F-DF59-1DA5CE211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Reading HTTP request and </a:t>
            </a:r>
            <a:br>
              <a:rPr lang="en-US" dirty="0"/>
            </a:br>
            <a:r>
              <a:rPr lang="en-US" dirty="0"/>
              <a:t>writing HTTP response.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0702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612774-5506-ECDF-3DFA-8566BF165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F77FC-28DB-01F0-179E-10B94B7791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 Wrapper</a:t>
            </a:r>
          </a:p>
        </p:txBody>
      </p:sp>
    </p:spTree>
    <p:extLst>
      <p:ext uri="{BB962C8B-B14F-4D97-AF65-F5344CB8AC3E}">
        <p14:creationId xmlns:p14="http://schemas.microsoft.com/office/powerpoint/2010/main" val="1933736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88395-C6B7-7620-71EB-D70056BB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Wrapper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57DCA-BA41-4A24-8778-FB578F976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are predefined variables, set as a part of initialization process, i.e. before running the script. Request data, headers and server settings are automatically parsed into </a:t>
            </a:r>
            <a:r>
              <a:rPr lang="en-US" dirty="0" err="1"/>
              <a:t>superglobal</a:t>
            </a:r>
            <a:r>
              <a:rPr lang="en-US" dirty="0"/>
              <a:t> arrays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$_GET</a:t>
            </a:r>
            <a:r>
              <a:rPr lang="en-US" dirty="0"/>
              <a:t> – parameters from request URL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$_POST </a:t>
            </a:r>
            <a:r>
              <a:rPr lang="en-US" dirty="0"/>
              <a:t>– parameters posted in HTTP body (form data)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$_FILES </a:t>
            </a:r>
            <a:r>
              <a:rPr lang="en-US" dirty="0"/>
              <a:t>– records about uploaded files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$_SERVER </a:t>
            </a:r>
            <a:r>
              <a:rPr lang="en-US" dirty="0"/>
              <a:t>– server settings and request headers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$_ENV </a:t>
            </a:r>
            <a:r>
              <a:rPr lang="en-US" dirty="0"/>
              <a:t>– environment variables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r>
              <a:rPr lang="en-US" dirty="0" err="1"/>
              <a:t>index.php?name</a:t>
            </a:r>
            <a:r>
              <a:rPr lang="en-US" dirty="0"/>
              <a:t>=Petr 				:	['name' =&gt; 'Petr']</a:t>
            </a:r>
          </a:p>
          <a:p>
            <a:r>
              <a:rPr lang="en-US" dirty="0" err="1"/>
              <a:t>index.php?foo</a:t>
            </a:r>
            <a:r>
              <a:rPr lang="en-US" dirty="0"/>
              <a:t>=</a:t>
            </a:r>
            <a:r>
              <a:rPr lang="en-US" dirty="0" err="1"/>
              <a:t>bar&amp;arr</a:t>
            </a:r>
            <a:r>
              <a:rPr lang="en-US" dirty="0"/>
              <a:t>[]=</a:t>
            </a:r>
            <a:r>
              <a:rPr lang="en-US" dirty="0" err="1"/>
              <a:t>one&amp;arr</a:t>
            </a:r>
            <a:r>
              <a:rPr lang="en-US" dirty="0"/>
              <a:t>[]=two	:	['foo' =&gt; 'bar', '</a:t>
            </a:r>
            <a:r>
              <a:rPr lang="en-US" dirty="0" err="1"/>
              <a:t>arr</a:t>
            </a:r>
            <a:r>
              <a:rPr lang="en-US" dirty="0"/>
              <a:t>' =&gt; ['one', 'two']]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44964-4F3E-9DF3-EC9A-2DFBA0293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88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889F-ACA6-4E34-2D0A-210249236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Processing with Command Line Interface</a:t>
            </a:r>
            <a:endParaRPr lang="cs-CZ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661AEB57-4EFB-DCBE-EE63-22F6A77E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One way data flow with all data available.</a:t>
            </a:r>
          </a:p>
          <a:p>
            <a:pPr marL="0" indent="0">
              <a:buNone/>
            </a:pPr>
            <a:r>
              <a:rPr lang="en-US" dirty="0"/>
              <a:t>Application reads inputs, perform computation, and prints output.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EC141-E45E-B3F9-ADCE-4502113FE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A2C53-5871-33AF-82D3-13CA7BF47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39" y="2255752"/>
            <a:ext cx="1381944" cy="13819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52E85C-EE3E-232B-BFEB-A5C21F92F1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39" y="3550779"/>
            <a:ext cx="936104" cy="936104"/>
          </a:xfrm>
          <a:prstGeom prst="rect">
            <a:avLst/>
          </a:prstGeom>
        </p:spPr>
      </p:pic>
      <p:sp>
        <p:nvSpPr>
          <p:cNvPr id="7" name="Flowchart: Document 6">
            <a:extLst>
              <a:ext uri="{FF2B5EF4-FFF2-40B4-BE49-F238E27FC236}">
                <a16:creationId xmlns:a16="http://schemas.microsoft.com/office/drawing/2014/main" id="{4D60AE13-0DB6-11CD-F333-20A29B118DF9}"/>
              </a:ext>
            </a:extLst>
          </p:cNvPr>
          <p:cNvSpPr/>
          <p:nvPr/>
        </p:nvSpPr>
        <p:spPr>
          <a:xfrm>
            <a:off x="1437692" y="5016780"/>
            <a:ext cx="864096" cy="108012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</a:t>
            </a:r>
          </a:p>
        </p:txBody>
      </p:sp>
      <p:sp>
        <p:nvSpPr>
          <p:cNvPr id="8" name="Flowchart: Document 7">
            <a:extLst>
              <a:ext uri="{FF2B5EF4-FFF2-40B4-BE49-F238E27FC236}">
                <a16:creationId xmlns:a16="http://schemas.microsoft.com/office/drawing/2014/main" id="{73BBE0F9-DDE5-2A0B-458E-87E28F72A6ED}"/>
              </a:ext>
            </a:extLst>
          </p:cNvPr>
          <p:cNvSpPr/>
          <p:nvPr/>
        </p:nvSpPr>
        <p:spPr>
          <a:xfrm>
            <a:off x="9156340" y="5016780"/>
            <a:ext cx="864096" cy="108012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DAE1B-E2B2-BBA7-06FA-59F4B64AF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3550779"/>
            <a:ext cx="936104" cy="9361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6043FC-23B9-AD87-2BED-347D6D72A65B}"/>
              </a:ext>
            </a:extLst>
          </p:cNvPr>
          <p:cNvSpPr/>
          <p:nvPr/>
        </p:nvSpPr>
        <p:spPr>
          <a:xfrm>
            <a:off x="3256747" y="5016780"/>
            <a:ext cx="4968552" cy="12205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main memory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8E6B2B09-BD5A-30C6-166F-18E0D364732F}"/>
              </a:ext>
            </a:extLst>
          </p:cNvPr>
          <p:cNvSpPr/>
          <p:nvPr/>
        </p:nvSpPr>
        <p:spPr>
          <a:xfrm>
            <a:off x="3400763" y="4586018"/>
            <a:ext cx="108012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  <a:br>
              <a:rPr lang="en-US" dirty="0"/>
            </a:br>
            <a:r>
              <a:rPr lang="en-US" dirty="0"/>
              <a:t>(HTML)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A606051E-E902-D7D2-FFE6-2CD7FCAA6372}"/>
              </a:ext>
            </a:extLst>
          </p:cNvPr>
          <p:cNvSpPr/>
          <p:nvPr/>
        </p:nvSpPr>
        <p:spPr>
          <a:xfrm>
            <a:off x="4783469" y="4586018"/>
            <a:ext cx="169908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processing (validation)</a:t>
            </a:r>
          </a:p>
        </p:txBody>
      </p:sp>
      <p:sp>
        <p:nvSpPr>
          <p:cNvPr id="13" name="Rounded Rectangle 11">
            <a:extLst>
              <a:ext uri="{FF2B5EF4-FFF2-40B4-BE49-F238E27FC236}">
                <a16:creationId xmlns:a16="http://schemas.microsoft.com/office/drawing/2014/main" id="{3B5F18BE-4948-D77A-F1E7-071FB92E2996}"/>
              </a:ext>
            </a:extLst>
          </p:cNvPr>
          <p:cNvSpPr/>
          <p:nvPr/>
        </p:nvSpPr>
        <p:spPr>
          <a:xfrm>
            <a:off x="6785139" y="4586018"/>
            <a:ext cx="127222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/>
              <a:t>(errors)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8262283-1808-8A15-197E-E16D1283D076}"/>
              </a:ext>
            </a:extLst>
          </p:cNvPr>
          <p:cNvCxnSpPr>
            <a:stCxn id="6" idx="3"/>
          </p:cNvCxnSpPr>
          <p:nvPr/>
        </p:nvCxnSpPr>
        <p:spPr>
          <a:xfrm>
            <a:off x="2336143" y="4018831"/>
            <a:ext cx="1064620" cy="648293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56ECD2-00E3-67A3-8860-61808FE7580F}"/>
              </a:ext>
            </a:extLst>
          </p:cNvPr>
          <p:cNvCxnSpPr/>
          <p:nvPr/>
        </p:nvCxnSpPr>
        <p:spPr>
          <a:xfrm flipV="1">
            <a:off x="2336143" y="5198587"/>
            <a:ext cx="1064620" cy="349377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F5DAF0-F807-3B07-0C58-86D148B90699}"/>
              </a:ext>
            </a:extLst>
          </p:cNvPr>
          <p:cNvCxnSpPr>
            <a:stCxn id="11" idx="3"/>
            <a:endCxn id="12" idx="1"/>
          </p:cNvCxnSpPr>
          <p:nvPr/>
        </p:nvCxnSpPr>
        <p:spPr>
          <a:xfrm>
            <a:off x="4480883" y="5018066"/>
            <a:ext cx="302586" cy="0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434118-BF40-AA5D-99A1-BC589307E39C}"/>
              </a:ext>
            </a:extLst>
          </p:cNvPr>
          <p:cNvCxnSpPr>
            <a:endCxn id="13" idx="1"/>
          </p:cNvCxnSpPr>
          <p:nvPr/>
        </p:nvCxnSpPr>
        <p:spPr>
          <a:xfrm>
            <a:off x="6482553" y="5016780"/>
            <a:ext cx="302586" cy="1286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83B0ECB-8BFE-806F-361B-D94CDF8EA3C3}"/>
              </a:ext>
            </a:extLst>
          </p:cNvPr>
          <p:cNvCxnSpPr>
            <a:endCxn id="9" idx="1"/>
          </p:cNvCxnSpPr>
          <p:nvPr/>
        </p:nvCxnSpPr>
        <p:spPr>
          <a:xfrm flipV="1">
            <a:off x="8057365" y="4018831"/>
            <a:ext cx="1062971" cy="648293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D5925C-C014-2137-8276-32D2501ABF24}"/>
              </a:ext>
            </a:extLst>
          </p:cNvPr>
          <p:cNvCxnSpPr>
            <a:endCxn id="8" idx="1"/>
          </p:cNvCxnSpPr>
          <p:nvPr/>
        </p:nvCxnSpPr>
        <p:spPr>
          <a:xfrm>
            <a:off x="8075367" y="5197022"/>
            <a:ext cx="1080973" cy="359818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FFDCB7B-1788-B789-6BD7-3FC5DC1EAD77}"/>
              </a:ext>
            </a:extLst>
          </p:cNvPr>
          <p:cNvSpPr txBox="1"/>
          <p:nvPr/>
        </p:nvSpPr>
        <p:spPr>
          <a:xfrm>
            <a:off x="8501170" y="5169961"/>
            <a:ext cx="35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?</a:t>
            </a:r>
            <a:endParaRPr lang="en-US" sz="3200" b="1" dirty="0"/>
          </a:p>
        </p:txBody>
      </p:sp>
      <p:sp>
        <p:nvSpPr>
          <p:cNvPr id="21" name="Freeform 40">
            <a:extLst>
              <a:ext uri="{FF2B5EF4-FFF2-40B4-BE49-F238E27FC236}">
                <a16:creationId xmlns:a16="http://schemas.microsoft.com/office/drawing/2014/main" id="{78356B36-F622-7B93-4BF6-179C3A2CF225}"/>
              </a:ext>
            </a:extLst>
          </p:cNvPr>
          <p:cNvSpPr/>
          <p:nvPr/>
        </p:nvSpPr>
        <p:spPr>
          <a:xfrm>
            <a:off x="1870636" y="2828612"/>
            <a:ext cx="3257550" cy="742950"/>
          </a:xfrm>
          <a:custGeom>
            <a:avLst/>
            <a:gdLst>
              <a:gd name="connsiteX0" fmla="*/ 3124200 w 3124200"/>
              <a:gd name="connsiteY0" fmla="*/ 45926 h 598376"/>
              <a:gd name="connsiteX1" fmla="*/ 638175 w 3124200"/>
              <a:gd name="connsiteY1" fmla="*/ 55451 h 598376"/>
              <a:gd name="connsiteX2" fmla="*/ 0 w 3124200"/>
              <a:gd name="connsiteY2" fmla="*/ 598376 h 598376"/>
              <a:gd name="connsiteX0" fmla="*/ 3257550 w 3257550"/>
              <a:gd name="connsiteY0" fmla="*/ 8419 h 751369"/>
              <a:gd name="connsiteX1" fmla="*/ 638175 w 3257550"/>
              <a:gd name="connsiteY1" fmla="*/ 208444 h 751369"/>
              <a:gd name="connsiteX2" fmla="*/ 0 w 3257550"/>
              <a:gd name="connsiteY2" fmla="*/ 751369 h 751369"/>
              <a:gd name="connsiteX0" fmla="*/ 3257550 w 3257550"/>
              <a:gd name="connsiteY0" fmla="*/ 92 h 743042"/>
              <a:gd name="connsiteX1" fmla="*/ 638175 w 3257550"/>
              <a:gd name="connsiteY1" fmla="*/ 200117 h 743042"/>
              <a:gd name="connsiteX2" fmla="*/ 0 w 3257550"/>
              <a:gd name="connsiteY2" fmla="*/ 743042 h 743042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7550" h="742950">
                <a:moveTo>
                  <a:pt x="3257550" y="0"/>
                </a:moveTo>
                <a:cubicBezTo>
                  <a:pt x="971550" y="9525"/>
                  <a:pt x="19050" y="161925"/>
                  <a:pt x="0" y="742950"/>
                </a:cubicBezTo>
              </a:path>
            </a:pathLst>
          </a:custGeom>
          <a:noFill/>
          <a:ln w="38100" cap="rnd" cmpd="sng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41">
            <a:extLst>
              <a:ext uri="{FF2B5EF4-FFF2-40B4-BE49-F238E27FC236}">
                <a16:creationId xmlns:a16="http://schemas.microsoft.com/office/drawing/2014/main" id="{54116A98-6DF4-2D6F-C11E-DF34CABD2115}"/>
              </a:ext>
            </a:extLst>
          </p:cNvPr>
          <p:cNvSpPr/>
          <p:nvPr/>
        </p:nvSpPr>
        <p:spPr>
          <a:xfrm>
            <a:off x="6064137" y="2838136"/>
            <a:ext cx="3495675" cy="733425"/>
          </a:xfrm>
          <a:custGeom>
            <a:avLst/>
            <a:gdLst>
              <a:gd name="connsiteX0" fmla="*/ 3124200 w 3124200"/>
              <a:gd name="connsiteY0" fmla="*/ 45926 h 598376"/>
              <a:gd name="connsiteX1" fmla="*/ 638175 w 3124200"/>
              <a:gd name="connsiteY1" fmla="*/ 55451 h 598376"/>
              <a:gd name="connsiteX2" fmla="*/ 0 w 3124200"/>
              <a:gd name="connsiteY2" fmla="*/ 598376 h 598376"/>
              <a:gd name="connsiteX0" fmla="*/ 3257550 w 3257550"/>
              <a:gd name="connsiteY0" fmla="*/ 8419 h 751369"/>
              <a:gd name="connsiteX1" fmla="*/ 638175 w 3257550"/>
              <a:gd name="connsiteY1" fmla="*/ 208444 h 751369"/>
              <a:gd name="connsiteX2" fmla="*/ 0 w 3257550"/>
              <a:gd name="connsiteY2" fmla="*/ 751369 h 751369"/>
              <a:gd name="connsiteX0" fmla="*/ 3257550 w 3257550"/>
              <a:gd name="connsiteY0" fmla="*/ 92 h 743042"/>
              <a:gd name="connsiteX1" fmla="*/ 638175 w 3257550"/>
              <a:gd name="connsiteY1" fmla="*/ 200117 h 743042"/>
              <a:gd name="connsiteX2" fmla="*/ 0 w 3257550"/>
              <a:gd name="connsiteY2" fmla="*/ 743042 h 743042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28975 w 3228975"/>
              <a:gd name="connsiteY0" fmla="*/ 292124 h 292229"/>
              <a:gd name="connsiteX1" fmla="*/ 0 w 3228975"/>
              <a:gd name="connsiteY1" fmla="*/ 244499 h 292229"/>
              <a:gd name="connsiteX0" fmla="*/ 3228975 w 3228975"/>
              <a:gd name="connsiteY0" fmla="*/ 417414 h 417414"/>
              <a:gd name="connsiteX1" fmla="*/ 0 w 3228975"/>
              <a:gd name="connsiteY1" fmla="*/ 369789 h 417414"/>
              <a:gd name="connsiteX0" fmla="*/ 3495675 w 3495675"/>
              <a:gd name="connsiteY0" fmla="*/ 928651 h 928651"/>
              <a:gd name="connsiteX1" fmla="*/ 0 w 3495675"/>
              <a:gd name="connsiteY1" fmla="*/ 195226 h 928651"/>
              <a:gd name="connsiteX0" fmla="*/ 3495675 w 3495675"/>
              <a:gd name="connsiteY0" fmla="*/ 733425 h 733425"/>
              <a:gd name="connsiteX1" fmla="*/ 0 w 3495675"/>
              <a:gd name="connsiteY1" fmla="*/ 0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5675" h="733425">
                <a:moveTo>
                  <a:pt x="3495675" y="733425"/>
                </a:moveTo>
                <a:cubicBezTo>
                  <a:pt x="3467100" y="276225"/>
                  <a:pt x="2733675" y="9525"/>
                  <a:pt x="0" y="0"/>
                </a:cubicBezTo>
              </a:path>
            </a:pathLst>
          </a:custGeom>
          <a:noFill/>
          <a:ln w="38100" cap="rnd" cmpd="sng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012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43CE-D2C8-7275-8AB8-A4A8A1A8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$_SERVER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46B7-860F-6A55-F5ED-2532BDA91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Selected keys for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$_SERVER </a:t>
            </a:r>
            <a:r>
              <a:rPr lang="en-US" dirty="0"/>
              <a:t>array:</a:t>
            </a:r>
          </a:p>
          <a:p>
            <a:r>
              <a:rPr lang="en-US" dirty="0"/>
              <a:t>REQUEST_METHOD – used method (“GET” or “POST”)</a:t>
            </a:r>
          </a:p>
          <a:p>
            <a:r>
              <a:rPr lang="en-US" dirty="0"/>
              <a:t>SERVER_PROTOCOL – protocol version (“HTTP/1.1”)</a:t>
            </a:r>
          </a:p>
          <a:p>
            <a:r>
              <a:rPr lang="en-US" dirty="0"/>
              <a:t>REQUEST_URI – request part of URL (“/</a:t>
            </a:r>
            <a:r>
              <a:rPr lang="en-US" dirty="0" err="1"/>
              <a:t>index.php</a:t>
            </a:r>
            <a:r>
              <a:rPr lang="en-US" dirty="0"/>
              <a:t>”)</a:t>
            </a:r>
          </a:p>
          <a:p>
            <a:r>
              <a:rPr lang="en-US" dirty="0"/>
              <a:t>REMOTE_ADDR – clients IP address</a:t>
            </a:r>
          </a:p>
          <a:p>
            <a:r>
              <a:rPr lang="en-US" dirty="0"/>
              <a:t>HTTP_ACCEPT – MIME types that the client accepts</a:t>
            </a:r>
          </a:p>
          <a:p>
            <a:r>
              <a:rPr lang="en-US" dirty="0"/>
              <a:t>HTTP_ACCEPT_LANGUAGE – desired translation</a:t>
            </a:r>
          </a:p>
          <a:p>
            <a:r>
              <a:rPr lang="en-US" dirty="0"/>
              <a:t>HTTP_ACCEPT_ENCODING – desired encodings</a:t>
            </a:r>
          </a:p>
          <a:p>
            <a:r>
              <a:rPr lang="en-US" dirty="0"/>
              <a:t>HTTP_ACCEPT_CHARSET – desired charsets</a:t>
            </a:r>
          </a:p>
          <a:p>
            <a:r>
              <a:rPr lang="en-US" dirty="0"/>
              <a:t>more info about the server and the client’s browser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7CAEE-5E10-06A4-9E57-3F4B49C7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189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2161-B2F9-CCE9-A1BC-CB874814D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4ABC1-10DD-6F6F-9F34-A1303A39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A02116-7B44-BCE8-2C26-E44EEAF6A61A}"/>
              </a:ext>
            </a:extLst>
          </p:cNvPr>
          <p:cNvSpPr/>
          <p:nvPr/>
        </p:nvSpPr>
        <p:spPr>
          <a:xfrm>
            <a:off x="335360" y="1412776"/>
            <a:ext cx="7704856" cy="208823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action="?op=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update&amp;amp;id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=42" method="POST"&gt;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name="name" type="text"&gt;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name="surname" type="text"&gt;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name="nickname" type="text"&gt;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name="age" type="number"&gt;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type="submit" value="Save"&gt;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A3D79-96B2-8DAF-EC9D-0427E28B2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240" y="1183587"/>
            <a:ext cx="2662879" cy="26126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34D40F-D4AF-B2EF-3D0E-A5339057A472}"/>
              </a:ext>
            </a:extLst>
          </p:cNvPr>
          <p:cNvSpPr/>
          <p:nvPr/>
        </p:nvSpPr>
        <p:spPr>
          <a:xfrm>
            <a:off x="227813" y="4523485"/>
            <a:ext cx="2483811" cy="6277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'op' =&gt; 'update'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'id' =&gt; '42'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0E996-D7D6-7FEA-A437-58ABA48E5210}"/>
              </a:ext>
            </a:extLst>
          </p:cNvPr>
          <p:cNvSpPr/>
          <p:nvPr/>
        </p:nvSpPr>
        <p:spPr>
          <a:xfrm>
            <a:off x="2927648" y="4523484"/>
            <a:ext cx="3960440" cy="12498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'name'     =&gt; '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Ailish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'surname'  =&gt; ''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'nickname' =&gt; 'Her Majesty'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'age'      =&gt; '22'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E050F1-1EA9-D382-C65B-18B0ADDFF018}"/>
              </a:ext>
            </a:extLst>
          </p:cNvPr>
          <p:cNvSpPr txBox="1"/>
          <p:nvPr/>
        </p:nvSpPr>
        <p:spPr>
          <a:xfrm>
            <a:off x="1131977" y="407108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$_GET</a:t>
            </a:r>
            <a:endParaRPr 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1E10E7C-9E34-8832-F3DA-6976EFD07392}"/>
              </a:ext>
            </a:extLst>
          </p:cNvPr>
          <p:cNvSpPr txBox="1"/>
          <p:nvPr/>
        </p:nvSpPr>
        <p:spPr>
          <a:xfrm>
            <a:off x="4461883" y="4071089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$_POST</a:t>
            </a:r>
            <a:endParaRPr 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ovéPole 9">
            <a:extLst>
              <a:ext uri="{FF2B5EF4-FFF2-40B4-BE49-F238E27FC236}">
                <a16:creationId xmlns:a16="http://schemas.microsoft.com/office/drawing/2014/main" id="{240FDD9D-1A29-2623-1F0F-DE0B7A866845}"/>
              </a:ext>
            </a:extLst>
          </p:cNvPr>
          <p:cNvSpPr txBox="1"/>
          <p:nvPr/>
        </p:nvSpPr>
        <p:spPr>
          <a:xfrm>
            <a:off x="8688288" y="4071089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$_SERVER</a:t>
            </a:r>
            <a:endParaRPr 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F96736-E4ED-06E9-2552-FA7E61A6BA7F}"/>
              </a:ext>
            </a:extLst>
          </p:cNvPr>
          <p:cNvSpPr/>
          <p:nvPr/>
        </p:nvSpPr>
        <p:spPr>
          <a:xfrm>
            <a:off x="7212124" y="4523483"/>
            <a:ext cx="4500500" cy="1785837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'REQUEST_METHOD' =&gt; 'POST'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'HTTP_HOST' =&gt; 'localhost:8080'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'CONTENT_TYPE' =&gt; '…'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'HTTP_ACCEPT' =&gt; ''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endParaRPr lang="en-US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3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1352-987B-CA91-6C04-C84DDC083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02E4-38D8-DF97-DE23-4A4064483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Any output from the script is considered a response:</a:t>
            </a:r>
          </a:p>
          <a:p>
            <a:r>
              <a:rPr lang="en-US" dirty="0"/>
              <a:t>Text outside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&lt;?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?&gt; </a:t>
            </a:r>
            <a:r>
              <a:rPr lang="en-US" dirty="0"/>
              <a:t>script marks</a:t>
            </a:r>
          </a:p>
          <a:p>
            <a:r>
              <a:rPr lang="en-US" dirty="0"/>
              <a:t>Data written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echo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print</a:t>
            </a:r>
            <a:r>
              <a:rPr lang="en-US" dirty="0"/>
              <a:t>()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Headers may be modified by a function: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header</a:t>
            </a:r>
            <a:r>
              <a:rPr lang="en-US" dirty="0"/>
              <a:t>('header-line');</a:t>
            </a:r>
          </a:p>
          <a:p>
            <a:r>
              <a:rPr lang="en-US" dirty="0"/>
              <a:t>The modifications are parsed and moderated by the web server.</a:t>
            </a:r>
          </a:p>
          <a:p>
            <a:r>
              <a:rPr lang="en-US" dirty="0"/>
              <a:t>Headers must be sent, function called, before any output is sent. Unless you do output buffering.</a:t>
            </a:r>
          </a:p>
          <a:p>
            <a:r>
              <a:rPr lang="en-US" dirty="0"/>
              <a:t>Beware the BOM signatures of </a:t>
            </a:r>
            <a:r>
              <a:rPr lang="en-US" dirty="0" err="1"/>
              <a:t>unicode</a:t>
            </a:r>
            <a:r>
              <a:rPr lang="en-US" dirty="0"/>
              <a:t> files.</a:t>
            </a:r>
          </a:p>
          <a:p>
            <a:pPr marL="0" indent="0">
              <a:buNone/>
            </a:pPr>
            <a:r>
              <a:rPr lang="en-US" dirty="0"/>
              <a:t>By default, the status code is 200, it can be changed together with the headers.</a:t>
            </a: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http_response_code</a:t>
            </a:r>
            <a:r>
              <a:rPr lang="en-US" dirty="0"/>
              <a:t>()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3811A-70B8-9795-99EB-CE3B4674F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1958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126BF-C318-A01B-0688-EE902AFE3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Interleaving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4C757-2AF6-42FB-CC7B-963699D3E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Ability to interleave content  to output, e.g. HTML, and PHP code.</a:t>
            </a:r>
          </a:p>
          <a:p>
            <a:r>
              <a:rPr lang="en-US" dirty="0"/>
              <a:t>PHP script file is treated as text (HTML) document.</a:t>
            </a:r>
          </a:p>
          <a:p>
            <a:r>
              <a:rPr lang="en-US" dirty="0"/>
              <a:t>Contents between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&lt;?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?&gt;</a:t>
            </a:r>
            <a:r>
              <a:rPr lang="en-US" dirty="0"/>
              <a:t> is treated as script.</a:t>
            </a:r>
          </a:p>
          <a:p>
            <a:r>
              <a:rPr lang="en-US" dirty="0"/>
              <a:t>When the file is processed, the interpret removes script parts executes them and replaces them by their output.</a:t>
            </a:r>
          </a:p>
          <a:p>
            <a:r>
              <a:rPr lang="en-US" dirty="0"/>
              <a:t>Script output is generated by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echo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print</a:t>
            </a:r>
            <a:r>
              <a:rPr lang="en-US" dirty="0"/>
              <a:t>().</a:t>
            </a:r>
          </a:p>
          <a:p>
            <a:r>
              <a:rPr lang="en-US" dirty="0"/>
              <a:t>Script controls prevail the HTML code</a:t>
            </a:r>
          </a:p>
          <a:p>
            <a:r>
              <a:rPr lang="en-US" dirty="0"/>
              <a:t>Shorthand mark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&lt;?</a:t>
            </a:r>
            <a:r>
              <a:rPr lang="en-US" dirty="0"/>
              <a:t> is equivalent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&lt;?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php</a:t>
            </a:r>
            <a:r>
              <a:rPr lang="en-US" dirty="0"/>
              <a:t> and shorthand mark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&lt;?=</a:t>
            </a:r>
            <a:r>
              <a:rPr lang="en-US" dirty="0"/>
              <a:t>  is the same as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&lt;?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php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echo</a:t>
            </a:r>
            <a:r>
              <a:rPr lang="en-US" dirty="0">
                <a:solidFill>
                  <a:schemeClr val="tx1"/>
                </a:solidFill>
              </a:rPr>
              <a:t>.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Availability of the </a:t>
            </a:r>
            <a:r>
              <a:rPr lang="en-US" dirty="0" err="1">
                <a:solidFill>
                  <a:schemeClr val="tx1"/>
                </a:solidFill>
              </a:rPr>
              <a:t>shorthands</a:t>
            </a:r>
            <a:r>
              <a:rPr lang="en-US" dirty="0">
                <a:solidFill>
                  <a:schemeClr val="tx1"/>
                </a:solidFill>
              </a:rPr>
              <a:t> is determined by server configuration.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CE948-3797-B863-3BF6-01B11DE8A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5023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42F9D-070A-E784-1A0F-CA8341D66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7A0E-5AB0-33B3-8BA8-8C7B9740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Interleaving Example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404CB0-B479-5E4A-42A2-0A480A1D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617646-E846-1C97-79A8-53E14DED525D}"/>
              </a:ext>
            </a:extLst>
          </p:cNvPr>
          <p:cNvSpPr/>
          <p:nvPr/>
        </p:nvSpPr>
        <p:spPr>
          <a:xfrm>
            <a:off x="335360" y="1268760"/>
            <a:ext cx="5112568" cy="403244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b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&lt;title&gt;PHP Example&lt;/title&gt;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has_headline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 {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&lt;h1&gt;Conditional H1&lt;/h1&gt;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for($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=1; 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&lt;4; ++$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&lt;div&gt;&lt;?= $</a:t>
            </a:r>
            <a:r>
              <a:rPr lang="en-US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?&gt;&lt;/div&gt;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php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&lt;/body&gt;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B81C0F6-5BA7-FCF1-CE7F-20BD1CA0E2D3}"/>
              </a:ext>
            </a:extLst>
          </p:cNvPr>
          <p:cNvSpPr txBox="1">
            <a:spLocks/>
          </p:cNvSpPr>
          <p:nvPr/>
        </p:nvSpPr>
        <p:spPr>
          <a:xfrm>
            <a:off x="6960096" y="1137521"/>
            <a:ext cx="4704522" cy="5184576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&lt;html&gt;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&lt;head&gt;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&lt;title&gt;PHP Example&lt;/title&gt;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&lt;/head&gt;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&lt;body&gt;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&lt;h1&gt;Conditional H1&lt;/h1&gt;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&lt;div&gt;1&lt;/div&gt;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&lt;div&gt;2&lt;/div&gt;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 &lt;div&gt;3&lt;/div&gt;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&lt;/body&gt;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&lt;/html&gt;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7" name="Zakřivená spojovací čára 8">
            <a:extLst>
              <a:ext uri="{FF2B5EF4-FFF2-40B4-BE49-F238E27FC236}">
                <a16:creationId xmlns:a16="http://schemas.microsoft.com/office/drawing/2014/main" id="{8CC1EF4E-DF10-1229-81D5-7554A40C051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95800" y="3345887"/>
            <a:ext cx="2561685" cy="369332"/>
          </a:xfrm>
          <a:prstGeom prst="curvedConnector3">
            <a:avLst>
              <a:gd name="adj1" fmla="val 50000"/>
            </a:avLst>
          </a:prstGeom>
          <a:noFill/>
          <a:ln w="38100" cap="rnd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</p:spPr>
      </p:cxnSp>
      <p:cxnSp>
        <p:nvCxnSpPr>
          <p:cNvPr id="8" name="Zakřivená spojovací čára 8">
            <a:extLst>
              <a:ext uri="{FF2B5EF4-FFF2-40B4-BE49-F238E27FC236}">
                <a16:creationId xmlns:a16="http://schemas.microsoft.com/office/drawing/2014/main" id="{D2CF2861-4C18-8893-10DE-72BB96BF16C5}"/>
              </a:ext>
            </a:extLst>
          </p:cNvPr>
          <p:cNvCxnSpPr>
            <a:cxnSpLocks noChangeShapeType="1"/>
            <a:endCxn id="9" idx="1"/>
          </p:cNvCxnSpPr>
          <p:nvPr/>
        </p:nvCxnSpPr>
        <p:spPr bwMode="auto">
          <a:xfrm>
            <a:off x="4157118" y="4233706"/>
            <a:ext cx="2700367" cy="369332"/>
          </a:xfrm>
          <a:prstGeom prst="curvedConnector3">
            <a:avLst>
              <a:gd name="adj1" fmla="val 50000"/>
            </a:avLst>
          </a:prstGeom>
          <a:noFill/>
          <a:ln w="38100" cap="rnd" algn="ctr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arrow" w="med" len="med"/>
          </a:ln>
        </p:spPr>
      </p:cxnSp>
      <p:sp>
        <p:nvSpPr>
          <p:cNvPr id="9" name="Levá složená závorka 10">
            <a:extLst>
              <a:ext uri="{FF2B5EF4-FFF2-40B4-BE49-F238E27FC236}">
                <a16:creationId xmlns:a16="http://schemas.microsoft.com/office/drawing/2014/main" id="{52878346-5242-8351-B191-EA9CFB6C183B}"/>
              </a:ext>
            </a:extLst>
          </p:cNvPr>
          <p:cNvSpPr>
            <a:spLocks/>
          </p:cNvSpPr>
          <p:nvPr/>
        </p:nvSpPr>
        <p:spPr bwMode="auto">
          <a:xfrm>
            <a:off x="6857485" y="4064689"/>
            <a:ext cx="149350" cy="107669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44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42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28B28-D52E-AAD1-BDC0-38282B53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User Interface Desktop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657E-7B51-0C48-FEF1-5B048EB80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903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Probably multi-thread application with UI and working thread. Build using a UI component library.</a:t>
            </a:r>
          </a:p>
          <a:p>
            <a:pPr marL="0" indent="0">
              <a:buNone/>
            </a:pPr>
            <a:r>
              <a:rPr lang="en-US" dirty="0"/>
              <a:t>Application must be ready to react to user inputs, i.e. events.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CCAB-F89B-C2FD-1A48-AB085044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09A02-9E8D-29D2-CB9F-8D184F8A24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04" y="2445421"/>
            <a:ext cx="1381944" cy="1381944"/>
          </a:xfrm>
          <a:prstGeom prst="rect">
            <a:avLst/>
          </a:prstGeom>
        </p:spPr>
      </p:pic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6FB878E5-06A5-079F-2484-CBD060D761F8}"/>
              </a:ext>
            </a:extLst>
          </p:cNvPr>
          <p:cNvSpPr/>
          <p:nvPr/>
        </p:nvSpPr>
        <p:spPr>
          <a:xfrm>
            <a:off x="1424228" y="4941168"/>
            <a:ext cx="864096" cy="108012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</a:t>
            </a:r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A685E98E-8798-0CF4-98B8-D33C696F5566}"/>
              </a:ext>
            </a:extLst>
          </p:cNvPr>
          <p:cNvSpPr/>
          <p:nvPr/>
        </p:nvSpPr>
        <p:spPr>
          <a:xfrm>
            <a:off x="5453346" y="2644744"/>
            <a:ext cx="1011400" cy="983298"/>
          </a:xfrm>
          <a:custGeom>
            <a:avLst/>
            <a:gdLst>
              <a:gd name="connsiteX0" fmla="*/ 3124200 w 3124200"/>
              <a:gd name="connsiteY0" fmla="*/ 45926 h 598376"/>
              <a:gd name="connsiteX1" fmla="*/ 638175 w 3124200"/>
              <a:gd name="connsiteY1" fmla="*/ 55451 h 598376"/>
              <a:gd name="connsiteX2" fmla="*/ 0 w 3124200"/>
              <a:gd name="connsiteY2" fmla="*/ 598376 h 598376"/>
              <a:gd name="connsiteX0" fmla="*/ 3257550 w 3257550"/>
              <a:gd name="connsiteY0" fmla="*/ 8419 h 751369"/>
              <a:gd name="connsiteX1" fmla="*/ 638175 w 3257550"/>
              <a:gd name="connsiteY1" fmla="*/ 208444 h 751369"/>
              <a:gd name="connsiteX2" fmla="*/ 0 w 3257550"/>
              <a:gd name="connsiteY2" fmla="*/ 751369 h 751369"/>
              <a:gd name="connsiteX0" fmla="*/ 3257550 w 3257550"/>
              <a:gd name="connsiteY0" fmla="*/ 92 h 743042"/>
              <a:gd name="connsiteX1" fmla="*/ 638175 w 3257550"/>
              <a:gd name="connsiteY1" fmla="*/ 200117 h 743042"/>
              <a:gd name="connsiteX2" fmla="*/ 0 w 3257550"/>
              <a:gd name="connsiteY2" fmla="*/ 743042 h 743042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28975 w 3228975"/>
              <a:gd name="connsiteY0" fmla="*/ 292124 h 292229"/>
              <a:gd name="connsiteX1" fmla="*/ 0 w 3228975"/>
              <a:gd name="connsiteY1" fmla="*/ 244499 h 292229"/>
              <a:gd name="connsiteX0" fmla="*/ 3228975 w 3228975"/>
              <a:gd name="connsiteY0" fmla="*/ 417414 h 417414"/>
              <a:gd name="connsiteX1" fmla="*/ 0 w 3228975"/>
              <a:gd name="connsiteY1" fmla="*/ 369789 h 417414"/>
              <a:gd name="connsiteX0" fmla="*/ 3495675 w 3495675"/>
              <a:gd name="connsiteY0" fmla="*/ 928651 h 928651"/>
              <a:gd name="connsiteX1" fmla="*/ 0 w 3495675"/>
              <a:gd name="connsiteY1" fmla="*/ 195226 h 928651"/>
              <a:gd name="connsiteX0" fmla="*/ 3495675 w 3495675"/>
              <a:gd name="connsiteY0" fmla="*/ 733425 h 733425"/>
              <a:gd name="connsiteX1" fmla="*/ 0 w 3495675"/>
              <a:gd name="connsiteY1" fmla="*/ 0 h 733425"/>
              <a:gd name="connsiteX0" fmla="*/ 728390 w 1429168"/>
              <a:gd name="connsiteY0" fmla="*/ 639062 h 639062"/>
              <a:gd name="connsiteX1" fmla="*/ 0 w 1429168"/>
              <a:gd name="connsiteY1" fmla="*/ 0 h 639062"/>
              <a:gd name="connsiteX0" fmla="*/ 728390 w 2257919"/>
              <a:gd name="connsiteY0" fmla="*/ 639062 h 639068"/>
              <a:gd name="connsiteX1" fmla="*/ 0 w 2257919"/>
              <a:gd name="connsiteY1" fmla="*/ 0 h 639068"/>
              <a:gd name="connsiteX0" fmla="*/ 1363840 w 2651284"/>
              <a:gd name="connsiteY0" fmla="*/ 261608 h 261623"/>
              <a:gd name="connsiteX1" fmla="*/ 0 w 2651284"/>
              <a:gd name="connsiteY1" fmla="*/ 0 h 261623"/>
              <a:gd name="connsiteX0" fmla="*/ 1363840 w 2380535"/>
              <a:gd name="connsiteY0" fmla="*/ 358580 h 358586"/>
              <a:gd name="connsiteX1" fmla="*/ 0 w 2380535"/>
              <a:gd name="connsiteY1" fmla="*/ 96972 h 358586"/>
              <a:gd name="connsiteX0" fmla="*/ 1363840 w 2344129"/>
              <a:gd name="connsiteY0" fmla="*/ 387172 h 387172"/>
              <a:gd name="connsiteX1" fmla="*/ 0 w 2344129"/>
              <a:gd name="connsiteY1" fmla="*/ 125564 h 387172"/>
              <a:gd name="connsiteX0" fmla="*/ 1363840 w 2159008"/>
              <a:gd name="connsiteY0" fmla="*/ 417610 h 417610"/>
              <a:gd name="connsiteX1" fmla="*/ 0 w 2159008"/>
              <a:gd name="connsiteY1" fmla="*/ 156002 h 417610"/>
              <a:gd name="connsiteX0" fmla="*/ 1363840 w 2176597"/>
              <a:gd name="connsiteY0" fmla="*/ 423542 h 423542"/>
              <a:gd name="connsiteX1" fmla="*/ 0 w 2176597"/>
              <a:gd name="connsiteY1" fmla="*/ 161934 h 4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6597" h="423542">
                <a:moveTo>
                  <a:pt x="1363840" y="423542"/>
                </a:moveTo>
                <a:cubicBezTo>
                  <a:pt x="3590089" y="183788"/>
                  <a:pt x="601842" y="-230612"/>
                  <a:pt x="0" y="161934"/>
                </a:cubicBezTo>
              </a:path>
            </a:pathLst>
          </a:custGeom>
          <a:noFill/>
          <a:ln w="38100" cap="rnd" cmpd="sng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1E462B-DDEC-4B80-1EC1-19AAD52FBDE9}"/>
              </a:ext>
            </a:extLst>
          </p:cNvPr>
          <p:cNvSpPr/>
          <p:nvPr/>
        </p:nvSpPr>
        <p:spPr>
          <a:xfrm>
            <a:off x="3036566" y="3930744"/>
            <a:ext cx="4968552" cy="15144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 memory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7AD04C1B-D3B6-2CEC-90D2-8C40DB67CDB5}"/>
              </a:ext>
            </a:extLst>
          </p:cNvPr>
          <p:cNvSpPr/>
          <p:nvPr/>
        </p:nvSpPr>
        <p:spPr>
          <a:xfrm>
            <a:off x="3180582" y="5049180"/>
            <a:ext cx="1080120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  <a:br>
              <a:rPr lang="en-US" dirty="0"/>
            </a:br>
            <a:r>
              <a:rPr lang="en-US" dirty="0"/>
              <a:t>(HTML)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67154BBC-BD6D-7754-79CD-7A09104A36B9}"/>
              </a:ext>
            </a:extLst>
          </p:cNvPr>
          <p:cNvSpPr/>
          <p:nvPr/>
        </p:nvSpPr>
        <p:spPr>
          <a:xfrm>
            <a:off x="4563288" y="5049180"/>
            <a:ext cx="1699084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processing (validation)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26849B9E-F8EF-8672-205A-9BCF21011E0F}"/>
              </a:ext>
            </a:extLst>
          </p:cNvPr>
          <p:cNvSpPr/>
          <p:nvPr/>
        </p:nvSpPr>
        <p:spPr>
          <a:xfrm>
            <a:off x="6564958" y="5049180"/>
            <a:ext cx="1272226" cy="8640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/>
              <a:t>(errors)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E4A38B-B7DE-E778-67F3-75D47104AB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84" y="3046555"/>
            <a:ext cx="1150316" cy="1137930"/>
          </a:xfrm>
          <a:prstGeom prst="rect">
            <a:avLst/>
          </a:prstGeom>
        </p:spPr>
      </p:pic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60823B00-714B-9E46-D1EC-FDAB9691BAC2}"/>
              </a:ext>
            </a:extLst>
          </p:cNvPr>
          <p:cNvSpPr/>
          <p:nvPr/>
        </p:nvSpPr>
        <p:spPr>
          <a:xfrm>
            <a:off x="8727113" y="4941168"/>
            <a:ext cx="864096" cy="108012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6B237A-983A-DC24-DDAD-FA338FD05C14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2288324" y="5481228"/>
            <a:ext cx="892258" cy="0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CBCC8DA-2F94-BF56-05B9-CA8BA94870D5}"/>
              </a:ext>
            </a:extLst>
          </p:cNvPr>
          <p:cNvCxnSpPr>
            <a:stCxn id="11" idx="3"/>
            <a:endCxn id="13" idx="1"/>
          </p:cNvCxnSpPr>
          <p:nvPr/>
        </p:nvCxnSpPr>
        <p:spPr>
          <a:xfrm>
            <a:off x="7837184" y="5481228"/>
            <a:ext cx="889929" cy="0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FED8EF-A508-0505-5082-6256B79A6BB0}"/>
              </a:ext>
            </a:extLst>
          </p:cNvPr>
          <p:cNvCxnSpPr>
            <a:stCxn id="9" idx="0"/>
          </p:cNvCxnSpPr>
          <p:nvPr/>
        </p:nvCxnSpPr>
        <p:spPr>
          <a:xfrm flipV="1">
            <a:off x="3720642" y="4184485"/>
            <a:ext cx="1225042" cy="864695"/>
          </a:xfrm>
          <a:prstGeom prst="straightConnector1">
            <a:avLst/>
          </a:prstGeom>
          <a:ln w="38100" cap="rnd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31EA2D1-EBFE-F3C1-7C5D-00BEBA699D10}"/>
              </a:ext>
            </a:extLst>
          </p:cNvPr>
          <p:cNvCxnSpPr>
            <a:stCxn id="10" idx="0"/>
          </p:cNvCxnSpPr>
          <p:nvPr/>
        </p:nvCxnSpPr>
        <p:spPr>
          <a:xfrm flipV="1">
            <a:off x="5412830" y="4184485"/>
            <a:ext cx="72008" cy="864695"/>
          </a:xfrm>
          <a:prstGeom prst="straightConnector1">
            <a:avLst/>
          </a:prstGeom>
          <a:ln w="38100" cap="rnd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E4D063-D15A-1180-9575-B276E9B4E673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6094816" y="4184485"/>
            <a:ext cx="1106255" cy="864695"/>
          </a:xfrm>
          <a:prstGeom prst="straightConnector1">
            <a:avLst/>
          </a:prstGeom>
          <a:ln w="38100" cap="rnd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B0A430-DC31-C1EF-467E-7E57B4B4BACF}"/>
              </a:ext>
            </a:extLst>
          </p:cNvPr>
          <p:cNvCxnSpPr/>
          <p:nvPr/>
        </p:nvCxnSpPr>
        <p:spPr>
          <a:xfrm>
            <a:off x="2460502" y="3263156"/>
            <a:ext cx="2412268" cy="0"/>
          </a:xfrm>
          <a:prstGeom prst="straightConnector1">
            <a:avLst/>
          </a:prstGeom>
          <a:ln w="38100" cap="rnd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FC6762D-413E-7A73-347C-1EEB70FF2711}"/>
              </a:ext>
            </a:extLst>
          </p:cNvPr>
          <p:cNvSpPr txBox="1"/>
          <p:nvPr/>
        </p:nvSpPr>
        <p:spPr>
          <a:xfrm>
            <a:off x="6500864" y="2893824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loop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AEA12-9B7D-51B1-42BC-A75E342B63A2}"/>
              </a:ext>
            </a:extLst>
          </p:cNvPr>
          <p:cNvSpPr txBox="1"/>
          <p:nvPr/>
        </p:nvSpPr>
        <p:spPr>
          <a:xfrm>
            <a:off x="2314342" y="2875794"/>
            <a:ext cx="270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continuous interaction</a:t>
            </a:r>
          </a:p>
        </p:txBody>
      </p:sp>
      <p:sp>
        <p:nvSpPr>
          <p:cNvPr id="22" name="Zaoblený obdélníkový popisek 52">
            <a:extLst>
              <a:ext uri="{FF2B5EF4-FFF2-40B4-BE49-F238E27FC236}">
                <a16:creationId xmlns:a16="http://schemas.microsoft.com/office/drawing/2014/main" id="{AFF2F778-B67D-F7C1-A2B4-C3F70CE09835}"/>
              </a:ext>
            </a:extLst>
          </p:cNvPr>
          <p:cNvSpPr/>
          <p:nvPr/>
        </p:nvSpPr>
        <p:spPr>
          <a:xfrm>
            <a:off x="8005118" y="2927255"/>
            <a:ext cx="3995538" cy="908833"/>
          </a:xfrm>
          <a:prstGeom prst="wedgeRoundRectCallout">
            <a:avLst>
              <a:gd name="adj1" fmla="val -55927"/>
              <a:gd name="adj2" fmla="val 952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Input data are kept in memory. Additional features may be implemented editing, revalidation better visualization, …</a:t>
            </a:r>
            <a:endParaRPr lang="cs-CZ" sz="16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C665FED-B87B-A63D-F45E-8CCB69D12C7C}"/>
              </a:ext>
            </a:extLst>
          </p:cNvPr>
          <p:cNvSpPr/>
          <p:nvPr/>
        </p:nvSpPr>
        <p:spPr>
          <a:xfrm>
            <a:off x="194303" y="6130786"/>
            <a:ext cx="10726233" cy="6941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GTP-5 mini: Take the existing application and rewrite it to use graphical user interface. The objective of the application is to validate given HTML file. Use the </a:t>
            </a:r>
            <a:r>
              <a:rPr lang="en-US" dirty="0" err="1"/>
              <a:t>validate_html</a:t>
            </a:r>
            <a:r>
              <a:rPr lang="en-US" dirty="0"/>
              <a:t> method as is, do not change it!</a:t>
            </a:r>
          </a:p>
        </p:txBody>
      </p:sp>
    </p:spTree>
    <p:extLst>
      <p:ext uri="{BB962C8B-B14F-4D97-AF65-F5344CB8AC3E}">
        <p14:creationId xmlns:p14="http://schemas.microsoft.com/office/powerpoint/2010/main" val="12603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48E4C-80B6-6A95-5217-9BE3DF43C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1EA2-1D17-D5B5-3900-9158875C8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7252-36E6-64DB-E6EB-31CBC2714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68760"/>
            <a:ext cx="11449272" cy="4320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Traditional Common Gateway Interface (CGI)-like / Multi-Page Web Applications.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158EB-4B18-8E8E-2FA1-62FC4865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reeform 58">
            <a:extLst>
              <a:ext uri="{FF2B5EF4-FFF2-40B4-BE49-F238E27FC236}">
                <a16:creationId xmlns:a16="http://schemas.microsoft.com/office/drawing/2014/main" id="{687AC633-A3B0-EBB5-5940-949154658FEC}"/>
              </a:ext>
            </a:extLst>
          </p:cNvPr>
          <p:cNvSpPr/>
          <p:nvPr/>
        </p:nvSpPr>
        <p:spPr>
          <a:xfrm>
            <a:off x="3089883" y="2023436"/>
            <a:ext cx="1011400" cy="822814"/>
          </a:xfrm>
          <a:custGeom>
            <a:avLst/>
            <a:gdLst>
              <a:gd name="connsiteX0" fmla="*/ 3124200 w 3124200"/>
              <a:gd name="connsiteY0" fmla="*/ 45926 h 598376"/>
              <a:gd name="connsiteX1" fmla="*/ 638175 w 3124200"/>
              <a:gd name="connsiteY1" fmla="*/ 55451 h 598376"/>
              <a:gd name="connsiteX2" fmla="*/ 0 w 3124200"/>
              <a:gd name="connsiteY2" fmla="*/ 598376 h 598376"/>
              <a:gd name="connsiteX0" fmla="*/ 3257550 w 3257550"/>
              <a:gd name="connsiteY0" fmla="*/ 8419 h 751369"/>
              <a:gd name="connsiteX1" fmla="*/ 638175 w 3257550"/>
              <a:gd name="connsiteY1" fmla="*/ 208444 h 751369"/>
              <a:gd name="connsiteX2" fmla="*/ 0 w 3257550"/>
              <a:gd name="connsiteY2" fmla="*/ 751369 h 751369"/>
              <a:gd name="connsiteX0" fmla="*/ 3257550 w 3257550"/>
              <a:gd name="connsiteY0" fmla="*/ 92 h 743042"/>
              <a:gd name="connsiteX1" fmla="*/ 638175 w 3257550"/>
              <a:gd name="connsiteY1" fmla="*/ 200117 h 743042"/>
              <a:gd name="connsiteX2" fmla="*/ 0 w 3257550"/>
              <a:gd name="connsiteY2" fmla="*/ 743042 h 743042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57550 w 3257550"/>
              <a:gd name="connsiteY0" fmla="*/ 0 h 742950"/>
              <a:gd name="connsiteX1" fmla="*/ 0 w 3257550"/>
              <a:gd name="connsiteY1" fmla="*/ 742950 h 742950"/>
              <a:gd name="connsiteX0" fmla="*/ 3228975 w 3228975"/>
              <a:gd name="connsiteY0" fmla="*/ 292124 h 292229"/>
              <a:gd name="connsiteX1" fmla="*/ 0 w 3228975"/>
              <a:gd name="connsiteY1" fmla="*/ 244499 h 292229"/>
              <a:gd name="connsiteX0" fmla="*/ 3228975 w 3228975"/>
              <a:gd name="connsiteY0" fmla="*/ 417414 h 417414"/>
              <a:gd name="connsiteX1" fmla="*/ 0 w 3228975"/>
              <a:gd name="connsiteY1" fmla="*/ 369789 h 417414"/>
              <a:gd name="connsiteX0" fmla="*/ 3495675 w 3495675"/>
              <a:gd name="connsiteY0" fmla="*/ 928651 h 928651"/>
              <a:gd name="connsiteX1" fmla="*/ 0 w 3495675"/>
              <a:gd name="connsiteY1" fmla="*/ 195226 h 928651"/>
              <a:gd name="connsiteX0" fmla="*/ 3495675 w 3495675"/>
              <a:gd name="connsiteY0" fmla="*/ 733425 h 733425"/>
              <a:gd name="connsiteX1" fmla="*/ 0 w 3495675"/>
              <a:gd name="connsiteY1" fmla="*/ 0 h 733425"/>
              <a:gd name="connsiteX0" fmla="*/ 728390 w 1429168"/>
              <a:gd name="connsiteY0" fmla="*/ 639062 h 639062"/>
              <a:gd name="connsiteX1" fmla="*/ 0 w 1429168"/>
              <a:gd name="connsiteY1" fmla="*/ 0 h 639062"/>
              <a:gd name="connsiteX0" fmla="*/ 728390 w 2257919"/>
              <a:gd name="connsiteY0" fmla="*/ 639062 h 639068"/>
              <a:gd name="connsiteX1" fmla="*/ 0 w 2257919"/>
              <a:gd name="connsiteY1" fmla="*/ 0 h 639068"/>
              <a:gd name="connsiteX0" fmla="*/ 1363840 w 2651284"/>
              <a:gd name="connsiteY0" fmla="*/ 261608 h 261623"/>
              <a:gd name="connsiteX1" fmla="*/ 0 w 2651284"/>
              <a:gd name="connsiteY1" fmla="*/ 0 h 261623"/>
              <a:gd name="connsiteX0" fmla="*/ 1363840 w 2380535"/>
              <a:gd name="connsiteY0" fmla="*/ 358580 h 358586"/>
              <a:gd name="connsiteX1" fmla="*/ 0 w 2380535"/>
              <a:gd name="connsiteY1" fmla="*/ 96972 h 358586"/>
              <a:gd name="connsiteX0" fmla="*/ 1363840 w 2344129"/>
              <a:gd name="connsiteY0" fmla="*/ 387172 h 387172"/>
              <a:gd name="connsiteX1" fmla="*/ 0 w 2344129"/>
              <a:gd name="connsiteY1" fmla="*/ 125564 h 387172"/>
              <a:gd name="connsiteX0" fmla="*/ 1363840 w 2159008"/>
              <a:gd name="connsiteY0" fmla="*/ 417610 h 417610"/>
              <a:gd name="connsiteX1" fmla="*/ 0 w 2159008"/>
              <a:gd name="connsiteY1" fmla="*/ 156002 h 417610"/>
              <a:gd name="connsiteX0" fmla="*/ 1363840 w 2176597"/>
              <a:gd name="connsiteY0" fmla="*/ 423542 h 423542"/>
              <a:gd name="connsiteX1" fmla="*/ 0 w 2176597"/>
              <a:gd name="connsiteY1" fmla="*/ 161934 h 42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6597" h="423542">
                <a:moveTo>
                  <a:pt x="1363840" y="423542"/>
                </a:moveTo>
                <a:cubicBezTo>
                  <a:pt x="3590089" y="183788"/>
                  <a:pt x="601842" y="-230612"/>
                  <a:pt x="0" y="161934"/>
                </a:cubicBezTo>
              </a:path>
            </a:pathLst>
          </a:custGeom>
          <a:noFill/>
          <a:ln w="38100" cap="rnd" cmpd="sng">
            <a:solidFill>
              <a:srgbClr val="FFC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2DB8F-DE0C-9DDF-3FC1-8F0483733941}"/>
              </a:ext>
            </a:extLst>
          </p:cNvPr>
          <p:cNvSpPr txBox="1"/>
          <p:nvPr/>
        </p:nvSpPr>
        <p:spPr>
          <a:xfrm>
            <a:off x="4137401" y="2154896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loop</a:t>
            </a:r>
          </a:p>
        </p:txBody>
      </p:sp>
      <p:sp>
        <p:nvSpPr>
          <p:cNvPr id="7" name="Zaoblený obdélníkový popisek 52">
            <a:extLst>
              <a:ext uri="{FF2B5EF4-FFF2-40B4-BE49-F238E27FC236}">
                <a16:creationId xmlns:a16="http://schemas.microsoft.com/office/drawing/2014/main" id="{602EBE61-110C-B2E7-A800-021F64F86E9D}"/>
              </a:ext>
            </a:extLst>
          </p:cNvPr>
          <p:cNvSpPr/>
          <p:nvPr/>
        </p:nvSpPr>
        <p:spPr>
          <a:xfrm>
            <a:off x="4212787" y="3122035"/>
            <a:ext cx="2686285" cy="687757"/>
          </a:xfrm>
          <a:prstGeom prst="wedgeRoundRectCallout">
            <a:avLst>
              <a:gd name="adj1" fmla="val 14621"/>
              <a:gd name="adj2" fmla="val 1201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Clicking on a hyperlink, submitting a form</a:t>
            </a:r>
            <a:endParaRPr lang="cs-CZ" sz="1600" dirty="0"/>
          </a:p>
        </p:txBody>
      </p:sp>
      <p:sp>
        <p:nvSpPr>
          <p:cNvPr id="8" name="Zaoblený obdélníkový popisek 52">
            <a:extLst>
              <a:ext uri="{FF2B5EF4-FFF2-40B4-BE49-F238E27FC236}">
                <a16:creationId xmlns:a16="http://schemas.microsoft.com/office/drawing/2014/main" id="{85318005-F332-71F2-E616-26A0F89B949C}"/>
              </a:ext>
            </a:extLst>
          </p:cNvPr>
          <p:cNvSpPr/>
          <p:nvPr/>
        </p:nvSpPr>
        <p:spPr>
          <a:xfrm>
            <a:off x="4169654" y="2048610"/>
            <a:ext cx="2382903" cy="927607"/>
          </a:xfrm>
          <a:prstGeom prst="wedgeRoundRectCallout">
            <a:avLst>
              <a:gd name="adj1" fmla="val -69534"/>
              <a:gd name="adj2" fmla="val 3943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HTML visualization, </a:t>
            </a:r>
            <a:br>
              <a:rPr lang="en-US" sz="1600" dirty="0"/>
            </a:br>
            <a:r>
              <a:rPr lang="en-US" sz="1600" dirty="0"/>
              <a:t>handling standard controls (e.g., forms)</a:t>
            </a:r>
            <a:endParaRPr lang="cs-CZ" sz="1600" dirty="0"/>
          </a:p>
        </p:txBody>
      </p:sp>
      <p:sp>
        <p:nvSpPr>
          <p:cNvPr id="9" name="Zaoblený obdélníkový popisek 52">
            <a:extLst>
              <a:ext uri="{FF2B5EF4-FFF2-40B4-BE49-F238E27FC236}">
                <a16:creationId xmlns:a16="http://schemas.microsoft.com/office/drawing/2014/main" id="{6E6E1B94-4CFF-917F-92C1-8C59E9444B92}"/>
              </a:ext>
            </a:extLst>
          </p:cNvPr>
          <p:cNvSpPr/>
          <p:nvPr/>
        </p:nvSpPr>
        <p:spPr>
          <a:xfrm>
            <a:off x="4117865" y="5711159"/>
            <a:ext cx="3130187" cy="687757"/>
          </a:xfrm>
          <a:prstGeom prst="wedgeRoundRectCallout">
            <a:avLst>
              <a:gd name="adj1" fmla="val 15787"/>
              <a:gd name="adj2" fmla="val -10698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Generated HTML document representing a new state</a:t>
            </a:r>
            <a:endParaRPr lang="cs-CZ" sz="1600" dirty="0"/>
          </a:p>
        </p:txBody>
      </p:sp>
      <p:sp>
        <p:nvSpPr>
          <p:cNvPr id="10" name="Mrak 12">
            <a:extLst>
              <a:ext uri="{FF2B5EF4-FFF2-40B4-BE49-F238E27FC236}">
                <a16:creationId xmlns:a16="http://schemas.microsoft.com/office/drawing/2014/main" id="{DC90528F-F6CF-39FA-C159-0D7217140378}"/>
              </a:ext>
            </a:extLst>
          </p:cNvPr>
          <p:cNvSpPr/>
          <p:nvPr/>
        </p:nvSpPr>
        <p:spPr>
          <a:xfrm>
            <a:off x="4865200" y="4308057"/>
            <a:ext cx="1678707" cy="940434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  <a:endParaRPr lang="cs-CZ" dirty="0"/>
          </a:p>
        </p:txBody>
      </p:sp>
      <p:grpSp>
        <p:nvGrpSpPr>
          <p:cNvPr id="11" name="Skupina 7">
            <a:extLst>
              <a:ext uri="{FF2B5EF4-FFF2-40B4-BE49-F238E27FC236}">
                <a16:creationId xmlns:a16="http://schemas.microsoft.com/office/drawing/2014/main" id="{7BFA3B7F-594E-80FF-CA5B-FBB0B162DE3D}"/>
              </a:ext>
            </a:extLst>
          </p:cNvPr>
          <p:cNvGrpSpPr/>
          <p:nvPr/>
        </p:nvGrpSpPr>
        <p:grpSpPr>
          <a:xfrm>
            <a:off x="8032258" y="2031830"/>
            <a:ext cx="1800225" cy="1744557"/>
            <a:chOff x="6372199" y="3093244"/>
            <a:chExt cx="1800225" cy="1744557"/>
          </a:xfrm>
        </p:grpSpPr>
        <p:pic>
          <p:nvPicPr>
            <p:cNvPr id="12" name="Picture 5" descr="Medion Home Server">
              <a:extLst>
                <a:ext uri="{FF2B5EF4-FFF2-40B4-BE49-F238E27FC236}">
                  <a16:creationId xmlns:a16="http://schemas.microsoft.com/office/drawing/2014/main" id="{BEAF1F15-2BF5-6287-BB34-7E0B4D510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3" name="TextovéPole 9">
              <a:extLst>
                <a:ext uri="{FF2B5EF4-FFF2-40B4-BE49-F238E27FC236}">
                  <a16:creationId xmlns:a16="http://schemas.microsoft.com/office/drawing/2014/main" id="{FA0C0F4C-BF31-F2D8-64FC-65E25D3CF8A8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EE167EF-54EE-750C-88C6-514DB1244F22}"/>
              </a:ext>
            </a:extLst>
          </p:cNvPr>
          <p:cNvSpPr/>
          <p:nvPr/>
        </p:nvSpPr>
        <p:spPr>
          <a:xfrm>
            <a:off x="8226314" y="4029023"/>
            <a:ext cx="1412114" cy="1580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   memory</a:t>
            </a: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19AEE41C-EE32-605E-4B14-6130C2953CD8}"/>
              </a:ext>
            </a:extLst>
          </p:cNvPr>
          <p:cNvSpPr/>
          <p:nvPr/>
        </p:nvSpPr>
        <p:spPr>
          <a:xfrm>
            <a:off x="6865383" y="4107410"/>
            <a:ext cx="1550572" cy="438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599431E2-E867-809B-4E6A-421C5BDF0096}"/>
              </a:ext>
            </a:extLst>
          </p:cNvPr>
          <p:cNvSpPr/>
          <p:nvPr/>
        </p:nvSpPr>
        <p:spPr>
          <a:xfrm>
            <a:off x="6865383" y="4599925"/>
            <a:ext cx="1550572" cy="438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sp>
        <p:nvSpPr>
          <p:cNvPr id="17" name="Rounded Rectangle 23">
            <a:extLst>
              <a:ext uri="{FF2B5EF4-FFF2-40B4-BE49-F238E27FC236}">
                <a16:creationId xmlns:a16="http://schemas.microsoft.com/office/drawing/2014/main" id="{4D4156BE-E770-2E19-A445-DFDF70D0264A}"/>
              </a:ext>
            </a:extLst>
          </p:cNvPr>
          <p:cNvSpPr/>
          <p:nvPr/>
        </p:nvSpPr>
        <p:spPr>
          <a:xfrm>
            <a:off x="6865383" y="5074493"/>
            <a:ext cx="1550572" cy="438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76C3F2A-08AE-424E-12CB-BB7699478654}"/>
              </a:ext>
            </a:extLst>
          </p:cNvPr>
          <p:cNvCxnSpPr/>
          <p:nvPr/>
        </p:nvCxnSpPr>
        <p:spPr>
          <a:xfrm>
            <a:off x="8520151" y="4146761"/>
            <a:ext cx="0" cy="1346310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Document 18">
            <a:extLst>
              <a:ext uri="{FF2B5EF4-FFF2-40B4-BE49-F238E27FC236}">
                <a16:creationId xmlns:a16="http://schemas.microsoft.com/office/drawing/2014/main" id="{AD716B26-591F-0AAD-9661-5BA1DB9CE6A9}"/>
              </a:ext>
            </a:extLst>
          </p:cNvPr>
          <p:cNvSpPr/>
          <p:nvPr/>
        </p:nvSpPr>
        <p:spPr>
          <a:xfrm>
            <a:off x="10764593" y="3812722"/>
            <a:ext cx="864096" cy="1080120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98AA8BA-0E8F-F822-DE29-C3753739AE1F}"/>
              </a:ext>
            </a:extLst>
          </p:cNvPr>
          <p:cNvCxnSpPr>
            <a:endCxn id="19" idx="1"/>
          </p:cNvCxnSpPr>
          <p:nvPr/>
        </p:nvCxnSpPr>
        <p:spPr>
          <a:xfrm>
            <a:off x="9632092" y="4352782"/>
            <a:ext cx="1132501" cy="0"/>
          </a:xfrm>
          <a:prstGeom prst="straightConnector1">
            <a:avLst/>
          </a:prstGeom>
          <a:ln w="38100" cap="rnd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AA6307-0D4A-670A-10C4-D94118CB9CC6}"/>
              </a:ext>
            </a:extLst>
          </p:cNvPr>
          <p:cNvCxnSpPr/>
          <p:nvPr/>
        </p:nvCxnSpPr>
        <p:spPr>
          <a:xfrm>
            <a:off x="9632092" y="5068444"/>
            <a:ext cx="1154493" cy="424628"/>
          </a:xfrm>
          <a:prstGeom prst="straightConnector1">
            <a:avLst/>
          </a:prstGeom>
          <a:ln w="38100" cap="rnd">
            <a:solidFill>
              <a:srgbClr val="FFC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A8EBEED-EA26-AC53-99D9-FC06A4C0CA96}"/>
              </a:ext>
            </a:extLst>
          </p:cNvPr>
          <p:cNvGrpSpPr/>
          <p:nvPr/>
        </p:nvGrpSpPr>
        <p:grpSpPr>
          <a:xfrm>
            <a:off x="2565039" y="2309439"/>
            <a:ext cx="1136622" cy="1394348"/>
            <a:chOff x="1844675" y="3965401"/>
            <a:chExt cx="1136622" cy="1394348"/>
          </a:xfrm>
        </p:grpSpPr>
        <p:pic>
          <p:nvPicPr>
            <p:cNvPr id="26" name="Picture 3">
              <a:extLst>
                <a:ext uri="{FF2B5EF4-FFF2-40B4-BE49-F238E27FC236}">
                  <a16:creationId xmlns:a16="http://schemas.microsoft.com/office/drawing/2014/main" id="{EF5E8DB8-DE94-F76F-6366-0F6082AB0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4675" y="3965401"/>
              <a:ext cx="1136622" cy="100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ovéPole 13">
              <a:extLst>
                <a:ext uri="{FF2B5EF4-FFF2-40B4-BE49-F238E27FC236}">
                  <a16:creationId xmlns:a16="http://schemas.microsoft.com/office/drawing/2014/main" id="{E4428FDA-6C48-A394-FE5A-56CD327F8840}"/>
                </a:ext>
              </a:extLst>
            </p:cNvPr>
            <p:cNvSpPr txBox="1"/>
            <p:nvPr/>
          </p:nvSpPr>
          <p:spPr>
            <a:xfrm>
              <a:off x="1877422" y="4990417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Browser</a:t>
              </a:r>
              <a:endParaRPr lang="cs-CZ" dirty="0"/>
            </a:p>
          </p:txBody>
        </p:sp>
      </p:grpSp>
      <p:grpSp>
        <p:nvGrpSpPr>
          <p:cNvPr id="28" name="Skupina 11">
            <a:extLst>
              <a:ext uri="{FF2B5EF4-FFF2-40B4-BE49-F238E27FC236}">
                <a16:creationId xmlns:a16="http://schemas.microsoft.com/office/drawing/2014/main" id="{B9645ECA-047A-88CF-05A1-2737189E4A73}"/>
              </a:ext>
            </a:extLst>
          </p:cNvPr>
          <p:cNvGrpSpPr/>
          <p:nvPr/>
        </p:nvGrpSpPr>
        <p:grpSpPr>
          <a:xfrm>
            <a:off x="479376" y="2413426"/>
            <a:ext cx="1274934" cy="1290361"/>
            <a:chOff x="899592" y="3324244"/>
            <a:chExt cx="1274934" cy="1290361"/>
          </a:xfrm>
        </p:grpSpPr>
        <p:pic>
          <p:nvPicPr>
            <p:cNvPr id="29" name="Picture 4" descr="j0285750">
              <a:extLst>
                <a:ext uri="{FF2B5EF4-FFF2-40B4-BE49-F238E27FC236}">
                  <a16:creationId xmlns:a16="http://schemas.microsoft.com/office/drawing/2014/main" id="{21414FFC-996D-6D30-BE6A-7A99961BB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24244"/>
              <a:ext cx="1274934" cy="78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ovéPole 10">
              <a:extLst>
                <a:ext uri="{FF2B5EF4-FFF2-40B4-BE49-F238E27FC236}">
                  <a16:creationId xmlns:a16="http://schemas.microsoft.com/office/drawing/2014/main" id="{294420D5-7E07-C8CE-558E-D4EA03C4210A}"/>
                </a:ext>
              </a:extLst>
            </p:cNvPr>
            <p:cNvSpPr txBox="1"/>
            <p:nvPr/>
          </p:nvSpPr>
          <p:spPr>
            <a:xfrm>
              <a:off x="1118514" y="424527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  <a:endParaRPr lang="cs-CZ" dirty="0"/>
            </a:p>
          </p:txBody>
        </p:sp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1939642-11D0-4BD0-9084-94937AD061B6}"/>
              </a:ext>
            </a:extLst>
          </p:cNvPr>
          <p:cNvCxnSpPr>
            <a:cxnSpLocks/>
          </p:cNvCxnSpPr>
          <p:nvPr/>
        </p:nvCxnSpPr>
        <p:spPr>
          <a:xfrm>
            <a:off x="4285973" y="4326641"/>
            <a:ext cx="2579410" cy="0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DEE7E01-24E7-9C6D-A9C3-D2B77E9639FD}"/>
              </a:ext>
            </a:extLst>
          </p:cNvPr>
          <p:cNvCxnSpPr>
            <a:cxnSpLocks/>
          </p:cNvCxnSpPr>
          <p:nvPr/>
        </p:nvCxnSpPr>
        <p:spPr>
          <a:xfrm flipH="1">
            <a:off x="4285973" y="5293724"/>
            <a:ext cx="2579410" cy="0"/>
          </a:xfrm>
          <a:prstGeom prst="straightConnector1">
            <a:avLst/>
          </a:prstGeom>
          <a:ln w="38100" cap="rnd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79660BD8-01D3-F476-89DF-044291B4B122}"/>
              </a:ext>
            </a:extLst>
          </p:cNvPr>
          <p:cNvSpPr/>
          <p:nvPr/>
        </p:nvSpPr>
        <p:spPr>
          <a:xfrm>
            <a:off x="2092504" y="4029023"/>
            <a:ext cx="2193469" cy="15802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dirty="0"/>
          </a:p>
          <a:p>
            <a:pPr algn="ctr"/>
            <a:r>
              <a:rPr lang="en-US" dirty="0"/>
              <a:t>main memory</a:t>
            </a:r>
            <a:br>
              <a:rPr lang="en-US" dirty="0"/>
            </a:br>
            <a:r>
              <a:rPr lang="en-US" dirty="0"/>
              <a:t>(HTML, DOM)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47184BD-CA33-8551-9713-E0857CFDCD8D}"/>
              </a:ext>
            </a:extLst>
          </p:cNvPr>
          <p:cNvGrpSpPr/>
          <p:nvPr/>
        </p:nvGrpSpPr>
        <p:grpSpPr>
          <a:xfrm>
            <a:off x="10586896" y="5026491"/>
            <a:ext cx="1220207" cy="1514987"/>
            <a:chOff x="6554266" y="3680544"/>
            <a:chExt cx="1220207" cy="1514987"/>
          </a:xfrm>
        </p:grpSpPr>
        <p:pic>
          <p:nvPicPr>
            <p:cNvPr id="40" name="Picture 8" descr="https://encrypted-tbn2.gstatic.com/images?q=tbn:ANd9GcTC9RFUue4Mj0I2TIO_KeGifgWRcGfqciCYwmrx6jiQ78y4Gh8mqw">
              <a:extLst>
                <a:ext uri="{FF2B5EF4-FFF2-40B4-BE49-F238E27FC236}">
                  <a16:creationId xmlns:a16="http://schemas.microsoft.com/office/drawing/2014/main" id="{459E5CEA-5B54-D481-6C97-B14AD652A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4314" y="3680544"/>
              <a:ext cx="849255" cy="849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ovéPole 9">
              <a:extLst>
                <a:ext uri="{FF2B5EF4-FFF2-40B4-BE49-F238E27FC236}">
                  <a16:creationId xmlns:a16="http://schemas.microsoft.com/office/drawing/2014/main" id="{B47EDAE3-2201-421A-6895-CDD95A891062}"/>
                </a:ext>
              </a:extLst>
            </p:cNvPr>
            <p:cNvSpPr txBox="1"/>
            <p:nvPr/>
          </p:nvSpPr>
          <p:spPr>
            <a:xfrm>
              <a:off x="6554266" y="4549200"/>
              <a:ext cx="1220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Database</a:t>
              </a:r>
              <a:br>
                <a:rPr lang="en-US" dirty="0"/>
              </a:br>
              <a:r>
                <a:rPr lang="en-US" dirty="0"/>
                <a:t>Module</a:t>
              </a:r>
              <a:endParaRPr lang="cs-CZ" dirty="0"/>
            </a:p>
          </p:txBody>
        </p:sp>
      </p:grp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43EF6A61-454D-0FD2-BF2F-5F775C568792}"/>
              </a:ext>
            </a:extLst>
          </p:cNvPr>
          <p:cNvSpPr/>
          <p:nvPr/>
        </p:nvSpPr>
        <p:spPr>
          <a:xfrm>
            <a:off x="802641" y="4101555"/>
            <a:ext cx="1550572" cy="4384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input</a:t>
            </a:r>
          </a:p>
        </p:txBody>
      </p:sp>
      <p:sp>
        <p:nvSpPr>
          <p:cNvPr id="38" name="Rounded Rectangle 22">
            <a:extLst>
              <a:ext uri="{FF2B5EF4-FFF2-40B4-BE49-F238E27FC236}">
                <a16:creationId xmlns:a16="http://schemas.microsoft.com/office/drawing/2014/main" id="{2CB039FE-1E47-8522-7911-CA6EFB09392C}"/>
              </a:ext>
            </a:extLst>
          </p:cNvPr>
          <p:cNvSpPr/>
          <p:nvPr/>
        </p:nvSpPr>
        <p:spPr>
          <a:xfrm>
            <a:off x="802641" y="4594070"/>
            <a:ext cx="1550572" cy="4384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processing</a:t>
            </a:r>
          </a:p>
        </p:txBody>
      </p:sp>
      <p:sp>
        <p:nvSpPr>
          <p:cNvPr id="42" name="Rounded Rectangle 23">
            <a:extLst>
              <a:ext uri="{FF2B5EF4-FFF2-40B4-BE49-F238E27FC236}">
                <a16:creationId xmlns:a16="http://schemas.microsoft.com/office/drawing/2014/main" id="{9FA2F2B5-DBFE-22F5-B2BE-4EBBDDBD8BE6}"/>
              </a:ext>
            </a:extLst>
          </p:cNvPr>
          <p:cNvSpPr/>
          <p:nvPr/>
        </p:nvSpPr>
        <p:spPr>
          <a:xfrm>
            <a:off x="802641" y="5068638"/>
            <a:ext cx="1550572" cy="4384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53884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483D-30E3-4B90-A3C8-06BCD2D9F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Serving Static Pages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3E95D-D92A-996A-E6CE-83C8BD94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grpSp>
        <p:nvGrpSpPr>
          <p:cNvPr id="5" name="Skupina 7">
            <a:extLst>
              <a:ext uri="{FF2B5EF4-FFF2-40B4-BE49-F238E27FC236}">
                <a16:creationId xmlns:a16="http://schemas.microsoft.com/office/drawing/2014/main" id="{EDE97946-B9C4-5E73-A6DC-853D98777552}"/>
              </a:ext>
            </a:extLst>
          </p:cNvPr>
          <p:cNvGrpSpPr/>
          <p:nvPr/>
        </p:nvGrpSpPr>
        <p:grpSpPr>
          <a:xfrm>
            <a:off x="5753036" y="3046835"/>
            <a:ext cx="1800225" cy="1744557"/>
            <a:chOff x="6372199" y="3093244"/>
            <a:chExt cx="1800225" cy="1744557"/>
          </a:xfrm>
        </p:grpSpPr>
        <p:pic>
          <p:nvPicPr>
            <p:cNvPr id="6" name="Picture 5" descr="Medion Home Server">
              <a:extLst>
                <a:ext uri="{FF2B5EF4-FFF2-40B4-BE49-F238E27FC236}">
                  <a16:creationId xmlns:a16="http://schemas.microsoft.com/office/drawing/2014/main" id="{61678DA2-E944-1089-3D27-9C368D15F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7" name="TextovéPole 9">
              <a:extLst>
                <a:ext uri="{FF2B5EF4-FFF2-40B4-BE49-F238E27FC236}">
                  <a16:creationId xmlns:a16="http://schemas.microsoft.com/office/drawing/2014/main" id="{7BE85957-84DA-67B6-6990-585ECEE0192B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grpSp>
        <p:nvGrpSpPr>
          <p:cNvPr id="8" name="Skupina 11">
            <a:extLst>
              <a:ext uri="{FF2B5EF4-FFF2-40B4-BE49-F238E27FC236}">
                <a16:creationId xmlns:a16="http://schemas.microsoft.com/office/drawing/2014/main" id="{642FCFF7-D660-F992-83F0-0AFC534A56FB}"/>
              </a:ext>
            </a:extLst>
          </p:cNvPr>
          <p:cNvGrpSpPr/>
          <p:nvPr/>
        </p:nvGrpSpPr>
        <p:grpSpPr>
          <a:xfrm>
            <a:off x="2415245" y="3501031"/>
            <a:ext cx="1274934" cy="1290361"/>
            <a:chOff x="899592" y="3324244"/>
            <a:chExt cx="1274934" cy="1290361"/>
          </a:xfrm>
        </p:grpSpPr>
        <p:pic>
          <p:nvPicPr>
            <p:cNvPr id="9" name="Picture 4" descr="j0285750">
              <a:extLst>
                <a:ext uri="{FF2B5EF4-FFF2-40B4-BE49-F238E27FC236}">
                  <a16:creationId xmlns:a16="http://schemas.microsoft.com/office/drawing/2014/main" id="{9D8E38D2-3CF1-FE38-FBAB-4FDFE5D08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24244"/>
              <a:ext cx="1274934" cy="78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ovéPole 10">
              <a:extLst>
                <a:ext uri="{FF2B5EF4-FFF2-40B4-BE49-F238E27FC236}">
                  <a16:creationId xmlns:a16="http://schemas.microsoft.com/office/drawing/2014/main" id="{22D5DE7C-1906-5FE2-B6BC-1D1AD74C442E}"/>
                </a:ext>
              </a:extLst>
            </p:cNvPr>
            <p:cNvSpPr txBox="1"/>
            <p:nvPr/>
          </p:nvSpPr>
          <p:spPr>
            <a:xfrm>
              <a:off x="1118514" y="424527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  <a:endParaRPr lang="cs-CZ" dirty="0"/>
            </a:p>
          </p:txBody>
        </p:sp>
      </p:grpSp>
      <p:sp>
        <p:nvSpPr>
          <p:cNvPr id="13" name="Obdélník 14">
            <a:extLst>
              <a:ext uri="{FF2B5EF4-FFF2-40B4-BE49-F238E27FC236}">
                <a16:creationId xmlns:a16="http://schemas.microsoft.com/office/drawing/2014/main" id="{B3893D1F-1385-CD7C-CA15-81E45567724E}"/>
              </a:ext>
            </a:extLst>
          </p:cNvPr>
          <p:cNvSpPr/>
          <p:nvPr/>
        </p:nvSpPr>
        <p:spPr>
          <a:xfrm>
            <a:off x="3647238" y="2263971"/>
            <a:ext cx="247238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Request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GET 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myweb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/index.html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  <a:endParaRPr lang="cs-CZ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Mrak 12">
            <a:extLst>
              <a:ext uri="{FF2B5EF4-FFF2-40B4-BE49-F238E27FC236}">
                <a16:creationId xmlns:a16="http://schemas.microsoft.com/office/drawing/2014/main" id="{E9B6DA53-273B-0467-5B1C-E42BFFB3D8BB}"/>
              </a:ext>
            </a:extLst>
          </p:cNvPr>
          <p:cNvSpPr/>
          <p:nvPr/>
        </p:nvSpPr>
        <p:spPr>
          <a:xfrm>
            <a:off x="4044076" y="3422560"/>
            <a:ext cx="1678707" cy="94043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  <a:endParaRPr lang="cs-CZ" dirty="0"/>
          </a:p>
        </p:txBody>
      </p:sp>
      <p:sp>
        <p:nvSpPr>
          <p:cNvPr id="15" name="Obdélník 26">
            <a:extLst>
              <a:ext uri="{FF2B5EF4-FFF2-40B4-BE49-F238E27FC236}">
                <a16:creationId xmlns:a16="http://schemas.microsoft.com/office/drawing/2014/main" id="{76D2C1B8-B5B2-6D83-AB12-8CAC1419FF83}"/>
              </a:ext>
            </a:extLst>
          </p:cNvPr>
          <p:cNvSpPr/>
          <p:nvPr/>
        </p:nvSpPr>
        <p:spPr>
          <a:xfrm>
            <a:off x="3464739" y="4791391"/>
            <a:ext cx="2837378" cy="15525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Response</a:t>
            </a:r>
          </a:p>
          <a:p>
            <a:r>
              <a:rPr lang="en-US" sz="1400" b="1" dirty="0">
                <a:latin typeface="Courier New" pitchFamily="49" charset="0"/>
              </a:rPr>
              <a:t>HTTP/1.1 200 OK</a:t>
            </a:r>
          </a:p>
          <a:p>
            <a:r>
              <a:rPr lang="en-US" sz="1400" b="1" dirty="0">
                <a:latin typeface="Courier New" pitchFamily="49" charset="0"/>
              </a:rPr>
              <a:t>Content-Length: 1019</a:t>
            </a:r>
          </a:p>
          <a:p>
            <a:r>
              <a:rPr lang="en-US" sz="1400" b="1" dirty="0">
                <a:latin typeface="Courier New" pitchFamily="49" charset="0"/>
              </a:rPr>
              <a:t>Content-Type: text/html;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dirty="0">
                <a:cs typeface="Courier New" pitchFamily="49" charset="0"/>
              </a:rPr>
              <a:t>&lt;contents of index.html&gt;</a:t>
            </a:r>
            <a:endParaRPr lang="cs-CZ" sz="1400" dirty="0">
              <a:cs typeface="Courier New" pitchFamily="49" charset="0"/>
            </a:endParaRPr>
          </a:p>
        </p:txBody>
      </p:sp>
      <p:sp>
        <p:nvSpPr>
          <p:cNvPr id="16" name="Volný tvar 28">
            <a:extLst>
              <a:ext uri="{FF2B5EF4-FFF2-40B4-BE49-F238E27FC236}">
                <a16:creationId xmlns:a16="http://schemas.microsoft.com/office/drawing/2014/main" id="{1AC05808-CE33-05A4-FD50-CF0F2E20D6E3}"/>
              </a:ext>
            </a:extLst>
          </p:cNvPr>
          <p:cNvSpPr/>
          <p:nvPr/>
        </p:nvSpPr>
        <p:spPr>
          <a:xfrm>
            <a:off x="3700170" y="4118029"/>
            <a:ext cx="2508250" cy="380530"/>
          </a:xfrm>
          <a:custGeom>
            <a:avLst/>
            <a:gdLst>
              <a:gd name="connsiteX0" fmla="*/ 2451100 w 2451100"/>
              <a:gd name="connsiteY0" fmla="*/ 50800 h 438412"/>
              <a:gd name="connsiteX1" fmla="*/ 1339850 w 2451100"/>
              <a:gd name="connsiteY1" fmla="*/ 438150 h 438412"/>
              <a:gd name="connsiteX2" fmla="*/ 0 w 2451100"/>
              <a:gd name="connsiteY2" fmla="*/ 0 h 438412"/>
              <a:gd name="connsiteX0" fmla="*/ 2508250 w 2508250"/>
              <a:gd name="connsiteY0" fmla="*/ 0 h 387997"/>
              <a:gd name="connsiteX1" fmla="*/ 1397000 w 2508250"/>
              <a:gd name="connsiteY1" fmla="*/ 387350 h 387997"/>
              <a:gd name="connsiteX2" fmla="*/ 0 w 2508250"/>
              <a:gd name="connsiteY2" fmla="*/ 63500 h 387997"/>
              <a:gd name="connsiteX0" fmla="*/ 2508250 w 2508250"/>
              <a:gd name="connsiteY0" fmla="*/ 0 h 375365"/>
              <a:gd name="connsiteX1" fmla="*/ 1270000 w 2508250"/>
              <a:gd name="connsiteY1" fmla="*/ 374650 h 375365"/>
              <a:gd name="connsiteX2" fmla="*/ 0 w 2508250"/>
              <a:gd name="connsiteY2" fmla="*/ 63500 h 375365"/>
              <a:gd name="connsiteX0" fmla="*/ 2508250 w 2508250"/>
              <a:gd name="connsiteY0" fmla="*/ 0 h 380530"/>
              <a:gd name="connsiteX1" fmla="*/ 1270000 w 2508250"/>
              <a:gd name="connsiteY1" fmla="*/ 374650 h 380530"/>
              <a:gd name="connsiteX2" fmla="*/ 0 w 2508250"/>
              <a:gd name="connsiteY2" fmla="*/ 63500 h 3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250" h="380530">
                <a:moveTo>
                  <a:pt x="2508250" y="0"/>
                </a:moveTo>
                <a:cubicBezTo>
                  <a:pt x="2156883" y="197908"/>
                  <a:pt x="1764242" y="338667"/>
                  <a:pt x="1270000" y="374650"/>
                </a:cubicBezTo>
                <a:cubicBezTo>
                  <a:pt x="775758" y="410633"/>
                  <a:pt x="465666" y="278341"/>
                  <a:pt x="0" y="63500"/>
                </a:cubicBezTo>
              </a:path>
            </a:pathLst>
          </a:custGeom>
          <a:noFill/>
          <a:ln w="38100" cap="rnd" cmpd="sng">
            <a:solidFill>
              <a:srgbClr val="0070C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Skupina 1024">
            <a:extLst>
              <a:ext uri="{FF2B5EF4-FFF2-40B4-BE49-F238E27FC236}">
                <a16:creationId xmlns:a16="http://schemas.microsoft.com/office/drawing/2014/main" id="{4B68E677-7F1B-B88C-EAC9-A1A6B59B4D5E}"/>
              </a:ext>
            </a:extLst>
          </p:cNvPr>
          <p:cNvGrpSpPr/>
          <p:nvPr/>
        </p:nvGrpSpPr>
        <p:grpSpPr>
          <a:xfrm>
            <a:off x="8610832" y="4953373"/>
            <a:ext cx="1258678" cy="1318512"/>
            <a:chOff x="6383832" y="4086378"/>
            <a:chExt cx="1258678" cy="1318512"/>
          </a:xfrm>
        </p:grpSpPr>
        <p:pic>
          <p:nvPicPr>
            <p:cNvPr id="18" name="Picture 2" descr="http://www.veryicon.com/icon/png/System/Artists%20Valley%20Sample/Document%20Code%20HTML.png">
              <a:extLst>
                <a:ext uri="{FF2B5EF4-FFF2-40B4-BE49-F238E27FC236}">
                  <a16:creationId xmlns:a16="http://schemas.microsoft.com/office/drawing/2014/main" id="{94044659-152F-91E3-6267-681A08C51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280" y="4086378"/>
              <a:ext cx="1003782" cy="100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1023">
              <a:extLst>
                <a:ext uri="{FF2B5EF4-FFF2-40B4-BE49-F238E27FC236}">
                  <a16:creationId xmlns:a16="http://schemas.microsoft.com/office/drawing/2014/main" id="{C09D20D8-760C-D3B2-6D25-434DE48AA24F}"/>
                </a:ext>
              </a:extLst>
            </p:cNvPr>
            <p:cNvSpPr txBox="1"/>
            <p:nvPr/>
          </p:nvSpPr>
          <p:spPr>
            <a:xfrm>
              <a:off x="6383832" y="5097113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index.html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21" name="Zaoblený obdélník 1032">
            <a:extLst>
              <a:ext uri="{FF2B5EF4-FFF2-40B4-BE49-F238E27FC236}">
                <a16:creationId xmlns:a16="http://schemas.microsoft.com/office/drawing/2014/main" id="{DAF9FD72-BA0F-939B-A6C2-80C5328F6276}"/>
              </a:ext>
            </a:extLst>
          </p:cNvPr>
          <p:cNvSpPr/>
          <p:nvPr/>
        </p:nvSpPr>
        <p:spPr>
          <a:xfrm>
            <a:off x="8899225" y="2995486"/>
            <a:ext cx="921048" cy="3077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" name="Skupina 1026">
            <a:extLst>
              <a:ext uri="{FF2B5EF4-FFF2-40B4-BE49-F238E27FC236}">
                <a16:creationId xmlns:a16="http://schemas.microsoft.com/office/drawing/2014/main" id="{0BAC673F-6D3B-3974-257A-4EA387974C1D}"/>
              </a:ext>
            </a:extLst>
          </p:cNvPr>
          <p:cNvGrpSpPr/>
          <p:nvPr/>
        </p:nvGrpSpPr>
        <p:grpSpPr>
          <a:xfrm>
            <a:off x="8884169" y="2132856"/>
            <a:ext cx="1795684" cy="1170406"/>
            <a:chOff x="6403361" y="1929734"/>
            <a:chExt cx="1795684" cy="1170406"/>
          </a:xfrm>
        </p:grpSpPr>
        <p:pic>
          <p:nvPicPr>
            <p:cNvPr id="23" name="Picture 8" descr="http://www.graphicsfuel.com/wp-content/uploads/2012/03/folder-icon-512x512.png">
              <a:extLst>
                <a:ext uri="{FF2B5EF4-FFF2-40B4-BE49-F238E27FC236}">
                  <a16:creationId xmlns:a16="http://schemas.microsoft.com/office/drawing/2014/main" id="{1C5FDB6E-79F2-F4E8-D917-521E4341D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361" y="192973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30">
              <a:extLst>
                <a:ext uri="{FF2B5EF4-FFF2-40B4-BE49-F238E27FC236}">
                  <a16:creationId xmlns:a16="http://schemas.microsoft.com/office/drawing/2014/main" id="{92CD1DA8-AD75-6976-1455-3040429B4E2A}"/>
                </a:ext>
              </a:extLst>
            </p:cNvPr>
            <p:cNvSpPr txBox="1"/>
            <p:nvPr/>
          </p:nvSpPr>
          <p:spPr>
            <a:xfrm>
              <a:off x="6403361" y="2792363"/>
              <a:ext cx="1795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</a:t>
              </a:r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var</a:t>
              </a:r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/www/</a:t>
              </a:r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myweb</a:t>
              </a:r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6" name="Přímá spojnice se šipkou 43">
            <a:extLst>
              <a:ext uri="{FF2B5EF4-FFF2-40B4-BE49-F238E27FC236}">
                <a16:creationId xmlns:a16="http://schemas.microsoft.com/office/drawing/2014/main" id="{84844611-8091-EE8C-013D-F9E18A28FF43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240171" y="3303262"/>
            <a:ext cx="0" cy="1650111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ttp://www.weterede.com/wp-content/uploads/2010/11/logo-apache.png">
            <a:extLst>
              <a:ext uri="{FF2B5EF4-FFF2-40B4-BE49-F238E27FC236}">
                <a16:creationId xmlns:a16="http://schemas.microsoft.com/office/drawing/2014/main" id="{A813ACC0-EB86-AFA4-747F-8E054E9C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94" y="2586408"/>
            <a:ext cx="771309" cy="5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46">
            <a:extLst>
              <a:ext uri="{FF2B5EF4-FFF2-40B4-BE49-F238E27FC236}">
                <a16:creationId xmlns:a16="http://schemas.microsoft.com/office/drawing/2014/main" id="{2D609E78-6D81-C9C7-312E-441DC8CE081C}"/>
              </a:ext>
            </a:extLst>
          </p:cNvPr>
          <p:cNvCxnSpPr>
            <a:cxnSpLocks/>
          </p:cNvCxnSpPr>
          <p:nvPr/>
        </p:nvCxnSpPr>
        <p:spPr>
          <a:xfrm>
            <a:off x="6208420" y="2455461"/>
            <a:ext cx="2546428" cy="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50">
            <a:extLst>
              <a:ext uri="{FF2B5EF4-FFF2-40B4-BE49-F238E27FC236}">
                <a16:creationId xmlns:a16="http://schemas.microsoft.com/office/drawing/2014/main" id="{43586910-8214-FEBF-9125-A4B450C2A198}"/>
              </a:ext>
            </a:extLst>
          </p:cNvPr>
          <p:cNvCxnSpPr>
            <a:cxnSpLocks/>
          </p:cNvCxnSpPr>
          <p:nvPr/>
        </p:nvCxnSpPr>
        <p:spPr>
          <a:xfrm flipH="1">
            <a:off x="6378584" y="5278678"/>
            <a:ext cx="2088232" cy="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hnutý roh 1028">
            <a:extLst>
              <a:ext uri="{FF2B5EF4-FFF2-40B4-BE49-F238E27FC236}">
                <a16:creationId xmlns:a16="http://schemas.microsoft.com/office/drawing/2014/main" id="{598C3E5B-2D92-2605-1477-F79530BC158A}"/>
              </a:ext>
            </a:extLst>
          </p:cNvPr>
          <p:cNvSpPr/>
          <p:nvPr/>
        </p:nvSpPr>
        <p:spPr>
          <a:xfrm>
            <a:off x="10373010" y="2146954"/>
            <a:ext cx="1406174" cy="35227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Configuration</a:t>
            </a:r>
            <a:endParaRPr lang="cs-CZ" sz="1400" dirty="0"/>
          </a:p>
        </p:txBody>
      </p:sp>
      <p:cxnSp>
        <p:nvCxnSpPr>
          <p:cNvPr id="35" name="Přímá spojnice se šipkou 1034">
            <a:extLst>
              <a:ext uri="{FF2B5EF4-FFF2-40B4-BE49-F238E27FC236}">
                <a16:creationId xmlns:a16="http://schemas.microsoft.com/office/drawing/2014/main" id="{BB96B76B-3F6A-5299-A31B-0010992C87A0}"/>
              </a:ext>
            </a:extLst>
          </p:cNvPr>
          <p:cNvCxnSpPr>
            <a:cxnSpLocks/>
            <a:stCxn id="34" idx="1"/>
          </p:cNvCxnSpPr>
          <p:nvPr/>
        </p:nvCxnSpPr>
        <p:spPr>
          <a:xfrm flipH="1">
            <a:off x="9782011" y="2323089"/>
            <a:ext cx="590999" cy="67239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552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6B17-74C2-5C9D-C19F-4046A823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Gateway Interface (CGI)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02249-AA31-1D3D-8A77-AD91C555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NSCA specification from 1993 how to invoke command line applications. It is one of the first standards for generating </a:t>
            </a:r>
            <a:r>
              <a:rPr lang="en-US" b="1" dirty="0"/>
              <a:t>dynamic web content</a:t>
            </a:r>
            <a:r>
              <a:rPr lang="en-US" dirty="0"/>
              <a:t>. The CGI version 1.1 (RFC 3875) is from 2004.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The CGI specifies only the interface.</a:t>
            </a:r>
          </a:p>
          <a:p>
            <a:r>
              <a:rPr lang="en-US" dirty="0"/>
              <a:t>Application may be written in any language as long as it can be executed.</a:t>
            </a:r>
          </a:p>
          <a:p>
            <a:r>
              <a:rPr lang="en-US" dirty="0"/>
              <a:t>Important information and headers are set as environment variables.</a:t>
            </a:r>
          </a:p>
          <a:p>
            <a:r>
              <a:rPr lang="en-US" dirty="0"/>
              <a:t>Request body is directed to standard input.</a:t>
            </a:r>
          </a:p>
          <a:p>
            <a:r>
              <a:rPr lang="en-US" dirty="0"/>
              <a:t>Whole HTTP response is taken from the standard output.</a:t>
            </a:r>
          </a:p>
          <a:p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35A04-BF6E-6027-063A-528A2D26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606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14C7-3ECB-91B3-A905-49910527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with CGI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E18C0-57CD-18F9-0621-51D33A4B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8B48-CD68-422A-981A-F7D1D2E08DD1}" type="slidenum">
              <a:rPr lang="en-US" smtClean="0"/>
              <a:t>8</a:t>
            </a:fld>
            <a:endParaRPr lang="en-US"/>
          </a:p>
        </p:txBody>
      </p:sp>
      <p:grpSp>
        <p:nvGrpSpPr>
          <p:cNvPr id="4" name="Skupina 7">
            <a:extLst>
              <a:ext uri="{FF2B5EF4-FFF2-40B4-BE49-F238E27FC236}">
                <a16:creationId xmlns:a16="http://schemas.microsoft.com/office/drawing/2014/main" id="{07EE3BE8-FFB2-D6DB-9B8A-1301D732662D}"/>
              </a:ext>
            </a:extLst>
          </p:cNvPr>
          <p:cNvGrpSpPr/>
          <p:nvPr/>
        </p:nvGrpSpPr>
        <p:grpSpPr>
          <a:xfrm>
            <a:off x="5753036" y="3046835"/>
            <a:ext cx="1800225" cy="1744557"/>
            <a:chOff x="6372199" y="3093244"/>
            <a:chExt cx="1800225" cy="1744557"/>
          </a:xfrm>
        </p:grpSpPr>
        <p:pic>
          <p:nvPicPr>
            <p:cNvPr id="5" name="Picture 4" descr="Medion Home Server">
              <a:extLst>
                <a:ext uri="{FF2B5EF4-FFF2-40B4-BE49-F238E27FC236}">
                  <a16:creationId xmlns:a16="http://schemas.microsoft.com/office/drawing/2014/main" id="{67EC76CB-B11A-473D-EDF7-A66D7945C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6" name="TextovéPole 9">
              <a:extLst>
                <a:ext uri="{FF2B5EF4-FFF2-40B4-BE49-F238E27FC236}">
                  <a16:creationId xmlns:a16="http://schemas.microsoft.com/office/drawing/2014/main" id="{3765323B-4726-0FE6-0FD7-376DBCE35229}"/>
                </a:ext>
              </a:extLst>
            </p:cNvPr>
            <p:cNvSpPr txBox="1"/>
            <p:nvPr/>
          </p:nvSpPr>
          <p:spPr>
            <a:xfrm>
              <a:off x="6562021" y="4468469"/>
              <a:ext cx="1420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Web Server</a:t>
              </a:r>
              <a:endParaRPr lang="cs-CZ" dirty="0"/>
            </a:p>
          </p:txBody>
        </p:sp>
      </p:grpSp>
      <p:grpSp>
        <p:nvGrpSpPr>
          <p:cNvPr id="7" name="Skupina 11">
            <a:extLst>
              <a:ext uri="{FF2B5EF4-FFF2-40B4-BE49-F238E27FC236}">
                <a16:creationId xmlns:a16="http://schemas.microsoft.com/office/drawing/2014/main" id="{B293B235-F679-7EEB-775B-CBFA04FE2D3C}"/>
              </a:ext>
            </a:extLst>
          </p:cNvPr>
          <p:cNvGrpSpPr/>
          <p:nvPr/>
        </p:nvGrpSpPr>
        <p:grpSpPr>
          <a:xfrm>
            <a:off x="2415245" y="3501031"/>
            <a:ext cx="1274934" cy="1290361"/>
            <a:chOff x="899592" y="3324244"/>
            <a:chExt cx="1274934" cy="1290361"/>
          </a:xfrm>
        </p:grpSpPr>
        <p:pic>
          <p:nvPicPr>
            <p:cNvPr id="8" name="Picture 4" descr="j0285750">
              <a:extLst>
                <a:ext uri="{FF2B5EF4-FFF2-40B4-BE49-F238E27FC236}">
                  <a16:creationId xmlns:a16="http://schemas.microsoft.com/office/drawing/2014/main" id="{73958F31-EA8A-816E-4417-54D5EB03E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24244"/>
              <a:ext cx="1274934" cy="78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10">
              <a:extLst>
                <a:ext uri="{FF2B5EF4-FFF2-40B4-BE49-F238E27FC236}">
                  <a16:creationId xmlns:a16="http://schemas.microsoft.com/office/drawing/2014/main" id="{C9B9156B-96AB-6C11-64F6-BF236D663ED7}"/>
                </a:ext>
              </a:extLst>
            </p:cNvPr>
            <p:cNvSpPr txBox="1"/>
            <p:nvPr/>
          </p:nvSpPr>
          <p:spPr>
            <a:xfrm>
              <a:off x="1118514" y="424527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Client</a:t>
              </a:r>
              <a:endParaRPr lang="cs-CZ" dirty="0"/>
            </a:p>
          </p:txBody>
        </p:sp>
      </p:grpSp>
      <p:sp>
        <p:nvSpPr>
          <p:cNvPr id="12" name="Obdélník 14">
            <a:extLst>
              <a:ext uri="{FF2B5EF4-FFF2-40B4-BE49-F238E27FC236}">
                <a16:creationId xmlns:a16="http://schemas.microsoft.com/office/drawing/2014/main" id="{C7D64618-CBA4-102E-A985-E14B569AE927}"/>
              </a:ext>
            </a:extLst>
          </p:cNvPr>
          <p:cNvSpPr/>
          <p:nvPr/>
        </p:nvSpPr>
        <p:spPr>
          <a:xfrm>
            <a:off x="3647238" y="2263971"/>
            <a:ext cx="2472380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Request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GET /</a:t>
            </a:r>
            <a:r>
              <a:rPr lang="en-US" sz="1400" b="1" dirty="0" err="1">
                <a:latin typeface="Courier New" pitchFamily="49" charset="0"/>
                <a:cs typeface="Courier New" pitchFamily="49" charset="0"/>
              </a:rPr>
              <a:t>myweb</a:t>
            </a:r>
            <a:r>
              <a:rPr lang="en-US" sz="1400" b="1" dirty="0">
                <a:latin typeface="Courier New" pitchFamily="49" charset="0"/>
                <a:cs typeface="Courier New" pitchFamily="49" charset="0"/>
              </a:rPr>
              <a:t>/index.html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  <a:endParaRPr lang="cs-CZ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Obdélník 26">
            <a:extLst>
              <a:ext uri="{FF2B5EF4-FFF2-40B4-BE49-F238E27FC236}">
                <a16:creationId xmlns:a16="http://schemas.microsoft.com/office/drawing/2014/main" id="{6DFC9172-11C7-CA58-1D4F-28A80349076E}"/>
              </a:ext>
            </a:extLst>
          </p:cNvPr>
          <p:cNvSpPr/>
          <p:nvPr/>
        </p:nvSpPr>
        <p:spPr>
          <a:xfrm>
            <a:off x="3464739" y="4791391"/>
            <a:ext cx="2837378" cy="15525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/>
              <a:t>HTTP Response</a:t>
            </a:r>
          </a:p>
          <a:p>
            <a:r>
              <a:rPr lang="en-US" sz="1400" b="1" dirty="0">
                <a:latin typeface="Courier New" pitchFamily="49" charset="0"/>
              </a:rPr>
              <a:t>HTTP/1.1 200 OK</a:t>
            </a:r>
          </a:p>
          <a:p>
            <a:r>
              <a:rPr lang="en-US" sz="1400" b="1" dirty="0">
                <a:latin typeface="Courier New" pitchFamily="49" charset="0"/>
              </a:rPr>
              <a:t>Content-Length: 1019</a:t>
            </a:r>
          </a:p>
          <a:p>
            <a:r>
              <a:rPr lang="en-US" sz="1400" b="1" dirty="0">
                <a:latin typeface="Courier New" pitchFamily="49" charset="0"/>
              </a:rPr>
              <a:t>Content-Type: text/html;</a:t>
            </a:r>
          </a:p>
          <a:p>
            <a:r>
              <a:rPr lang="en-US" sz="1400" b="1" dirty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en-US" sz="1400" dirty="0">
                <a:cs typeface="Courier New" pitchFamily="49" charset="0"/>
              </a:rPr>
              <a:t>&lt;contents of index.html&gt;</a:t>
            </a:r>
            <a:endParaRPr lang="cs-CZ" sz="1400" dirty="0">
              <a:cs typeface="Courier New" pitchFamily="49" charset="0"/>
            </a:endParaRPr>
          </a:p>
        </p:txBody>
      </p:sp>
      <p:sp>
        <p:nvSpPr>
          <p:cNvPr id="15" name="Volný tvar 28">
            <a:extLst>
              <a:ext uri="{FF2B5EF4-FFF2-40B4-BE49-F238E27FC236}">
                <a16:creationId xmlns:a16="http://schemas.microsoft.com/office/drawing/2014/main" id="{E91549D4-DC25-DA66-91E7-6F15B7846782}"/>
              </a:ext>
            </a:extLst>
          </p:cNvPr>
          <p:cNvSpPr/>
          <p:nvPr/>
        </p:nvSpPr>
        <p:spPr>
          <a:xfrm>
            <a:off x="3700170" y="4118029"/>
            <a:ext cx="2508250" cy="380530"/>
          </a:xfrm>
          <a:custGeom>
            <a:avLst/>
            <a:gdLst>
              <a:gd name="connsiteX0" fmla="*/ 2451100 w 2451100"/>
              <a:gd name="connsiteY0" fmla="*/ 50800 h 438412"/>
              <a:gd name="connsiteX1" fmla="*/ 1339850 w 2451100"/>
              <a:gd name="connsiteY1" fmla="*/ 438150 h 438412"/>
              <a:gd name="connsiteX2" fmla="*/ 0 w 2451100"/>
              <a:gd name="connsiteY2" fmla="*/ 0 h 438412"/>
              <a:gd name="connsiteX0" fmla="*/ 2508250 w 2508250"/>
              <a:gd name="connsiteY0" fmla="*/ 0 h 387997"/>
              <a:gd name="connsiteX1" fmla="*/ 1397000 w 2508250"/>
              <a:gd name="connsiteY1" fmla="*/ 387350 h 387997"/>
              <a:gd name="connsiteX2" fmla="*/ 0 w 2508250"/>
              <a:gd name="connsiteY2" fmla="*/ 63500 h 387997"/>
              <a:gd name="connsiteX0" fmla="*/ 2508250 w 2508250"/>
              <a:gd name="connsiteY0" fmla="*/ 0 h 375365"/>
              <a:gd name="connsiteX1" fmla="*/ 1270000 w 2508250"/>
              <a:gd name="connsiteY1" fmla="*/ 374650 h 375365"/>
              <a:gd name="connsiteX2" fmla="*/ 0 w 2508250"/>
              <a:gd name="connsiteY2" fmla="*/ 63500 h 375365"/>
              <a:gd name="connsiteX0" fmla="*/ 2508250 w 2508250"/>
              <a:gd name="connsiteY0" fmla="*/ 0 h 380530"/>
              <a:gd name="connsiteX1" fmla="*/ 1270000 w 2508250"/>
              <a:gd name="connsiteY1" fmla="*/ 374650 h 380530"/>
              <a:gd name="connsiteX2" fmla="*/ 0 w 2508250"/>
              <a:gd name="connsiteY2" fmla="*/ 63500 h 380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8250" h="380530">
                <a:moveTo>
                  <a:pt x="2508250" y="0"/>
                </a:moveTo>
                <a:cubicBezTo>
                  <a:pt x="2156883" y="197908"/>
                  <a:pt x="1764242" y="338667"/>
                  <a:pt x="1270000" y="374650"/>
                </a:cubicBezTo>
                <a:cubicBezTo>
                  <a:pt x="775758" y="410633"/>
                  <a:pt x="465666" y="278341"/>
                  <a:pt x="0" y="63500"/>
                </a:cubicBezTo>
              </a:path>
            </a:pathLst>
          </a:custGeom>
          <a:noFill/>
          <a:ln w="38100" cap="rnd" cmpd="sng">
            <a:solidFill>
              <a:srgbClr val="0070C0"/>
            </a:solidFill>
            <a:tailEnd type="stealth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6" name="Skupina 1024">
            <a:extLst>
              <a:ext uri="{FF2B5EF4-FFF2-40B4-BE49-F238E27FC236}">
                <a16:creationId xmlns:a16="http://schemas.microsoft.com/office/drawing/2014/main" id="{EF2E0200-FA80-7277-81A9-D8CB07460703}"/>
              </a:ext>
            </a:extLst>
          </p:cNvPr>
          <p:cNvGrpSpPr/>
          <p:nvPr/>
        </p:nvGrpSpPr>
        <p:grpSpPr>
          <a:xfrm>
            <a:off x="8610832" y="4953373"/>
            <a:ext cx="1258678" cy="1318512"/>
            <a:chOff x="6383832" y="4086378"/>
            <a:chExt cx="1258678" cy="1318512"/>
          </a:xfrm>
        </p:grpSpPr>
        <p:pic>
          <p:nvPicPr>
            <p:cNvPr id="17" name="Picture 2" descr="http://www.veryicon.com/icon/png/System/Artists%20Valley%20Sample/Document%20Code%20HTML.png">
              <a:extLst>
                <a:ext uri="{FF2B5EF4-FFF2-40B4-BE49-F238E27FC236}">
                  <a16:creationId xmlns:a16="http://schemas.microsoft.com/office/drawing/2014/main" id="{F5E522DF-5C72-3AFA-DA0D-244934DB4F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280" y="4086378"/>
              <a:ext cx="1003782" cy="10037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ovéPole 1023">
              <a:extLst>
                <a:ext uri="{FF2B5EF4-FFF2-40B4-BE49-F238E27FC236}">
                  <a16:creationId xmlns:a16="http://schemas.microsoft.com/office/drawing/2014/main" id="{D22779CA-78D0-C609-27EA-8085786ACCE5}"/>
                </a:ext>
              </a:extLst>
            </p:cNvPr>
            <p:cNvSpPr txBox="1"/>
            <p:nvPr/>
          </p:nvSpPr>
          <p:spPr>
            <a:xfrm>
              <a:off x="6383832" y="5097113"/>
              <a:ext cx="12586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index.html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9" name="Ohnutý roh 1028">
            <a:extLst>
              <a:ext uri="{FF2B5EF4-FFF2-40B4-BE49-F238E27FC236}">
                <a16:creationId xmlns:a16="http://schemas.microsoft.com/office/drawing/2014/main" id="{E2E93CBE-4A9C-4F0D-79A0-6F12AB2AF928}"/>
              </a:ext>
            </a:extLst>
          </p:cNvPr>
          <p:cNvSpPr/>
          <p:nvPr/>
        </p:nvSpPr>
        <p:spPr>
          <a:xfrm>
            <a:off x="10373010" y="2146954"/>
            <a:ext cx="1406174" cy="35227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Configuration</a:t>
            </a:r>
            <a:endParaRPr lang="cs-CZ" sz="1400" dirty="0"/>
          </a:p>
        </p:txBody>
      </p:sp>
      <p:sp>
        <p:nvSpPr>
          <p:cNvPr id="20" name="Zaoblený obdélník 1032">
            <a:extLst>
              <a:ext uri="{FF2B5EF4-FFF2-40B4-BE49-F238E27FC236}">
                <a16:creationId xmlns:a16="http://schemas.microsoft.com/office/drawing/2014/main" id="{5013C57B-0A74-A91E-338F-128D82986B70}"/>
              </a:ext>
            </a:extLst>
          </p:cNvPr>
          <p:cNvSpPr/>
          <p:nvPr/>
        </p:nvSpPr>
        <p:spPr>
          <a:xfrm>
            <a:off x="8899225" y="2995486"/>
            <a:ext cx="921048" cy="30777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" name="Skupina 1026">
            <a:extLst>
              <a:ext uri="{FF2B5EF4-FFF2-40B4-BE49-F238E27FC236}">
                <a16:creationId xmlns:a16="http://schemas.microsoft.com/office/drawing/2014/main" id="{84028C10-104A-0382-1EAD-B7757B927C81}"/>
              </a:ext>
            </a:extLst>
          </p:cNvPr>
          <p:cNvGrpSpPr/>
          <p:nvPr/>
        </p:nvGrpSpPr>
        <p:grpSpPr>
          <a:xfrm>
            <a:off x="8884169" y="2132856"/>
            <a:ext cx="1795684" cy="1170406"/>
            <a:chOff x="6403361" y="1929734"/>
            <a:chExt cx="1795684" cy="1170406"/>
          </a:xfrm>
        </p:grpSpPr>
        <p:pic>
          <p:nvPicPr>
            <p:cNvPr id="22" name="Picture 8" descr="http://www.graphicsfuel.com/wp-content/uploads/2012/03/folder-icon-512x512.png">
              <a:extLst>
                <a:ext uri="{FF2B5EF4-FFF2-40B4-BE49-F238E27FC236}">
                  <a16:creationId xmlns:a16="http://schemas.microsoft.com/office/drawing/2014/main" id="{120B2566-7B7F-A7C0-A85D-40894D589F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3361" y="1929734"/>
              <a:ext cx="936104" cy="93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30">
              <a:extLst>
                <a:ext uri="{FF2B5EF4-FFF2-40B4-BE49-F238E27FC236}">
                  <a16:creationId xmlns:a16="http://schemas.microsoft.com/office/drawing/2014/main" id="{3F18F5FC-ED91-66FD-376F-19B8B3706E90}"/>
                </a:ext>
              </a:extLst>
            </p:cNvPr>
            <p:cNvSpPr txBox="1"/>
            <p:nvPr/>
          </p:nvSpPr>
          <p:spPr>
            <a:xfrm>
              <a:off x="6403361" y="2792363"/>
              <a:ext cx="17956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</a:t>
              </a:r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var</a:t>
              </a:r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/www/</a:t>
              </a:r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myweb</a:t>
              </a:r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/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4" name="Přímá spojnice se šipkou 1034">
            <a:extLst>
              <a:ext uri="{FF2B5EF4-FFF2-40B4-BE49-F238E27FC236}">
                <a16:creationId xmlns:a16="http://schemas.microsoft.com/office/drawing/2014/main" id="{707D49F5-695B-0462-03AE-D3EDFD911B38}"/>
              </a:ext>
            </a:extLst>
          </p:cNvPr>
          <p:cNvCxnSpPr>
            <a:cxnSpLocks/>
            <a:stCxn id="19" idx="1"/>
            <a:endCxn id="23" idx="0"/>
          </p:cNvCxnSpPr>
          <p:nvPr/>
        </p:nvCxnSpPr>
        <p:spPr>
          <a:xfrm flipH="1">
            <a:off x="9782011" y="2323089"/>
            <a:ext cx="590999" cy="672396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http://www.weterede.com/wp-content/uploads/2010/11/logo-apache.png">
            <a:extLst>
              <a:ext uri="{FF2B5EF4-FFF2-40B4-BE49-F238E27FC236}">
                <a16:creationId xmlns:a16="http://schemas.microsoft.com/office/drawing/2014/main" id="{E3FCC9AE-15A9-8B43-121E-A84DFF634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59" y="3361001"/>
            <a:ext cx="771309" cy="5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Přímá spojnice se šipkou 46">
            <a:extLst>
              <a:ext uri="{FF2B5EF4-FFF2-40B4-BE49-F238E27FC236}">
                <a16:creationId xmlns:a16="http://schemas.microsoft.com/office/drawing/2014/main" id="{058B8FA5-00BF-0F97-7B41-B8DC25F4EE74}"/>
              </a:ext>
            </a:extLst>
          </p:cNvPr>
          <p:cNvCxnSpPr>
            <a:cxnSpLocks/>
          </p:cNvCxnSpPr>
          <p:nvPr/>
        </p:nvCxnSpPr>
        <p:spPr>
          <a:xfrm>
            <a:off x="6208420" y="2455461"/>
            <a:ext cx="2546428" cy="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50">
            <a:extLst>
              <a:ext uri="{FF2B5EF4-FFF2-40B4-BE49-F238E27FC236}">
                <a16:creationId xmlns:a16="http://schemas.microsoft.com/office/drawing/2014/main" id="{AC452DB9-9583-C59E-F616-BB573F5EFE18}"/>
              </a:ext>
            </a:extLst>
          </p:cNvPr>
          <p:cNvCxnSpPr>
            <a:cxnSpLocks/>
          </p:cNvCxnSpPr>
          <p:nvPr/>
        </p:nvCxnSpPr>
        <p:spPr>
          <a:xfrm flipH="1">
            <a:off x="6378584" y="5278678"/>
            <a:ext cx="2088232" cy="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Skupina 15">
            <a:extLst>
              <a:ext uri="{FF2B5EF4-FFF2-40B4-BE49-F238E27FC236}">
                <a16:creationId xmlns:a16="http://schemas.microsoft.com/office/drawing/2014/main" id="{D953BB1A-18A1-88FE-2A4E-3774922E655A}"/>
              </a:ext>
            </a:extLst>
          </p:cNvPr>
          <p:cNvGrpSpPr/>
          <p:nvPr/>
        </p:nvGrpSpPr>
        <p:grpSpPr>
          <a:xfrm>
            <a:off x="10875756" y="3764187"/>
            <a:ext cx="804417" cy="991034"/>
            <a:chOff x="6599201" y="2855238"/>
            <a:chExt cx="1049320" cy="1337849"/>
          </a:xfrm>
        </p:grpSpPr>
        <p:sp>
          <p:nvSpPr>
            <p:cNvPr id="30" name="TextovéPole 1023">
              <a:extLst>
                <a:ext uri="{FF2B5EF4-FFF2-40B4-BE49-F238E27FC236}">
                  <a16:creationId xmlns:a16="http://schemas.microsoft.com/office/drawing/2014/main" id="{F74BFCA6-62DE-EA7E-0120-E0EC79018A87}"/>
                </a:ext>
              </a:extLst>
            </p:cNvPr>
            <p:cNvSpPr txBox="1"/>
            <p:nvPr/>
          </p:nvSpPr>
          <p:spPr>
            <a:xfrm>
              <a:off x="6655623" y="3885310"/>
              <a:ext cx="9364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latin typeface="Courier New" pitchFamily="49" charset="0"/>
                  <a:cs typeface="Courier New" pitchFamily="49" charset="0"/>
                </a:rPr>
                <a:t>app.cgi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pic>
          <p:nvPicPr>
            <p:cNvPr id="31" name="Picture 2" descr="http://iconbug.com/data/37/507/ac829ddeecc44c12987cab354ba6ae7e.png">
              <a:extLst>
                <a:ext uri="{FF2B5EF4-FFF2-40B4-BE49-F238E27FC236}">
                  <a16:creationId xmlns:a16="http://schemas.microsoft.com/office/drawing/2014/main" id="{E65CE2E9-EC4F-D2FA-0173-8CB6E1E906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201" y="2855238"/>
              <a:ext cx="1049320" cy="1059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Obdélník 22">
            <a:extLst>
              <a:ext uri="{FF2B5EF4-FFF2-40B4-BE49-F238E27FC236}">
                <a16:creationId xmlns:a16="http://schemas.microsoft.com/office/drawing/2014/main" id="{BA209ADE-9BFA-81AA-2724-F8BC5F8E6D70}"/>
              </a:ext>
            </a:extLst>
          </p:cNvPr>
          <p:cNvSpPr/>
          <p:nvPr/>
        </p:nvSpPr>
        <p:spPr>
          <a:xfrm>
            <a:off x="10512120" y="3764187"/>
            <a:ext cx="553516" cy="2454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stdin</a:t>
            </a:r>
            <a:endParaRPr lang="cs-CZ" sz="1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Obdélník 40">
            <a:extLst>
              <a:ext uri="{FF2B5EF4-FFF2-40B4-BE49-F238E27FC236}">
                <a16:creationId xmlns:a16="http://schemas.microsoft.com/office/drawing/2014/main" id="{9DF00BE1-F01D-291F-3A2F-0980A4F6A9B5}"/>
              </a:ext>
            </a:extLst>
          </p:cNvPr>
          <p:cNvSpPr/>
          <p:nvPr/>
        </p:nvSpPr>
        <p:spPr>
          <a:xfrm>
            <a:off x="10535365" y="4366917"/>
            <a:ext cx="553516" cy="2454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000" b="1" dirty="0" err="1">
                <a:latin typeface="Courier New" pitchFamily="49" charset="0"/>
                <a:cs typeface="Courier New" pitchFamily="49" charset="0"/>
              </a:rPr>
              <a:t>stdout</a:t>
            </a:r>
            <a:endParaRPr lang="cs-CZ" sz="1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4" name="Přímá spojnice se šipkou 43">
            <a:extLst>
              <a:ext uri="{FF2B5EF4-FFF2-40B4-BE49-F238E27FC236}">
                <a16:creationId xmlns:a16="http://schemas.microsoft.com/office/drawing/2014/main" id="{5562AF56-98CD-E21D-C99E-E89AA469D27D}"/>
              </a:ext>
            </a:extLst>
          </p:cNvPr>
          <p:cNvCxnSpPr>
            <a:cxnSpLocks/>
            <a:stCxn id="33" idx="1"/>
          </p:cNvCxnSpPr>
          <p:nvPr/>
        </p:nvCxnSpPr>
        <p:spPr>
          <a:xfrm flipH="1">
            <a:off x="9859075" y="4489646"/>
            <a:ext cx="676290" cy="978200"/>
          </a:xfrm>
          <a:prstGeom prst="straightConnector1">
            <a:avLst/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rc 34">
            <a:extLst>
              <a:ext uri="{FF2B5EF4-FFF2-40B4-BE49-F238E27FC236}">
                <a16:creationId xmlns:a16="http://schemas.microsoft.com/office/drawing/2014/main" id="{9D57DCEF-97F3-0428-1E70-7F9F93ECEE26}"/>
              </a:ext>
            </a:extLst>
          </p:cNvPr>
          <p:cNvSpPr/>
          <p:nvPr/>
        </p:nvSpPr>
        <p:spPr>
          <a:xfrm>
            <a:off x="10220802" y="3202764"/>
            <a:ext cx="1099331" cy="938238"/>
          </a:xfrm>
          <a:prstGeom prst="arc">
            <a:avLst>
              <a:gd name="adj1" fmla="val 16200000"/>
              <a:gd name="adj2" fmla="val 208735"/>
            </a:avLst>
          </a:pr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25C5C6D-1513-3896-4248-5FEA8C7D7445}"/>
              </a:ext>
            </a:extLst>
          </p:cNvPr>
          <p:cNvSpPr/>
          <p:nvPr/>
        </p:nvSpPr>
        <p:spPr>
          <a:xfrm>
            <a:off x="6240016" y="2852936"/>
            <a:ext cx="4322618" cy="1051431"/>
          </a:xfrm>
          <a:custGeom>
            <a:avLst/>
            <a:gdLst>
              <a:gd name="connsiteX0" fmla="*/ 0 w 4322618"/>
              <a:gd name="connsiteY0" fmla="*/ 43513 h 1051431"/>
              <a:gd name="connsiteX1" fmla="*/ 1766455 w 4322618"/>
              <a:gd name="connsiteY1" fmla="*/ 85077 h 1051431"/>
              <a:gd name="connsiteX2" fmla="*/ 2639291 w 4322618"/>
              <a:gd name="connsiteY2" fmla="*/ 812440 h 1051431"/>
              <a:gd name="connsiteX3" fmla="*/ 4322618 w 4322618"/>
              <a:gd name="connsiteY3" fmla="*/ 1051431 h 105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2618" h="1051431">
                <a:moveTo>
                  <a:pt x="0" y="43513"/>
                </a:moveTo>
                <a:cubicBezTo>
                  <a:pt x="663286" y="218"/>
                  <a:pt x="1326573" y="-43077"/>
                  <a:pt x="1766455" y="85077"/>
                </a:cubicBezTo>
                <a:cubicBezTo>
                  <a:pt x="2206337" y="213231"/>
                  <a:pt x="2213264" y="651381"/>
                  <a:pt x="2639291" y="812440"/>
                </a:cubicBezTo>
                <a:cubicBezTo>
                  <a:pt x="3065318" y="973499"/>
                  <a:pt x="3693968" y="1012465"/>
                  <a:pt x="4322618" y="1051431"/>
                </a:cubicBezTo>
              </a:path>
            </a:pathLst>
          </a:custGeom>
          <a:ln w="38100" cap="rnd">
            <a:solidFill>
              <a:srgbClr val="E694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rak 12">
            <a:extLst>
              <a:ext uri="{FF2B5EF4-FFF2-40B4-BE49-F238E27FC236}">
                <a16:creationId xmlns:a16="http://schemas.microsoft.com/office/drawing/2014/main" id="{9CDB538B-05D0-11AD-690B-988EA14F89A1}"/>
              </a:ext>
            </a:extLst>
          </p:cNvPr>
          <p:cNvSpPr/>
          <p:nvPr/>
        </p:nvSpPr>
        <p:spPr>
          <a:xfrm>
            <a:off x="4044076" y="3422560"/>
            <a:ext cx="1678707" cy="940434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44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1595-EC05-050D-1AAE-B7CD8895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FastCGI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F5BC2-6E30-49D1-7A22-B77F6EFD3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CGI Issues</a:t>
            </a:r>
          </a:p>
          <a:p>
            <a:r>
              <a:rPr lang="en-US" dirty="0"/>
              <a:t>Starting a process takes some system time.</a:t>
            </a:r>
          </a:p>
          <a:p>
            <a:r>
              <a:rPr lang="en-US" dirty="0"/>
              <a:t>Each process handles exactly one request.</a:t>
            </a:r>
          </a:p>
          <a:p>
            <a:r>
              <a:rPr lang="en-US" dirty="0"/>
              <a:t>Unable to keep session/shared data in memory.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Fast CGI Improvements</a:t>
            </a:r>
          </a:p>
          <a:p>
            <a:r>
              <a:rPr lang="en-US" dirty="0"/>
              <a:t>Fast CGI server runs independently from web server.</a:t>
            </a:r>
            <a:br>
              <a:rPr lang="en-US" dirty="0"/>
            </a:br>
            <a:r>
              <a:rPr lang="en-US" dirty="0"/>
              <a:t>Keeps the process pool, resources, …</a:t>
            </a:r>
          </a:p>
          <a:p>
            <a:r>
              <a:rPr lang="en-US" dirty="0"/>
              <a:t>Communicates with web server via socket or TCP.</a:t>
            </a:r>
          </a:p>
          <a:p>
            <a:r>
              <a:rPr lang="en-US" dirty="0"/>
              <a:t>Multi-request processing may be achieved by multiplexing, multiple connections, or both.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C6809-2994-7021-1083-6EB53CAA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070783"/>
      </p:ext>
    </p:extLst>
  </p:cSld>
  <p:clrMapOvr>
    <a:masterClrMapping/>
  </p:clrMapOvr>
</p:sld>
</file>

<file path=ppt/theme/theme1.xml><?xml version="1.0" encoding="utf-8"?>
<a:theme xmlns:a="http://schemas.openxmlformats.org/drawingml/2006/main" name="2024 presentation theme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4 presentation theme" id="{B11F140C-9B55-4BCA-BFF9-CABB9E915944}" vid="{395D06B6-9D47-4D1E-9828-FD1B18F4067F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2024 presentation theme</Template>
  <TotalTime>9010</TotalTime>
  <Words>2940</Words>
  <Application>Microsoft Office PowerPoint</Application>
  <PresentationFormat>Widescreen</PresentationFormat>
  <Paragraphs>449</Paragraphs>
  <Slides>35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2024 presentation theme</vt:lpstr>
      <vt:lpstr>Web Applications Fundamentals &amp; PHP I</vt:lpstr>
      <vt:lpstr>Running example: HTML document validator</vt:lpstr>
      <vt:lpstr>Batch Processing with Command Line Interface</vt:lpstr>
      <vt:lpstr>Graphical User Interface Desktop Applications</vt:lpstr>
      <vt:lpstr>Web Applications</vt:lpstr>
      <vt:lpstr>Serving Static Pages</vt:lpstr>
      <vt:lpstr>Common Gateway Interface (CGI)</vt:lpstr>
      <vt:lpstr>Serving with CGI</vt:lpstr>
      <vt:lpstr>FastCGI</vt:lpstr>
      <vt:lpstr>Scripting Languages for Web Applications</vt:lpstr>
      <vt:lpstr>Serving with Integrated Scripting Modules</vt:lpstr>
      <vt:lpstr>Serving with FastCGI</vt:lpstr>
      <vt:lpstr>PowerPoint Presentation</vt:lpstr>
      <vt:lpstr>PHP</vt:lpstr>
      <vt:lpstr>History 1/2</vt:lpstr>
      <vt:lpstr>History 2/2</vt:lpstr>
      <vt:lpstr>Weakly Typed Dynamic Language</vt:lpstr>
      <vt:lpstr>PHP Script</vt:lpstr>
      <vt:lpstr>PowerPoint Presentation</vt:lpstr>
      <vt:lpstr>Control Syntax</vt:lpstr>
      <vt:lpstr>Values and Data Types</vt:lpstr>
      <vt:lpstr>Variables</vt:lpstr>
      <vt:lpstr>Expressions</vt:lpstr>
      <vt:lpstr>Arrays</vt:lpstr>
      <vt:lpstr>Arrays</vt:lpstr>
      <vt:lpstr>Functions</vt:lpstr>
      <vt:lpstr>PowerPoint Presentation</vt:lpstr>
      <vt:lpstr>PowerPoint Presentation</vt:lpstr>
      <vt:lpstr>HTTP Wrapper</vt:lpstr>
      <vt:lpstr>$_SERVER</vt:lpstr>
      <vt:lpstr>Example</vt:lpstr>
      <vt:lpstr>Response</vt:lpstr>
      <vt:lpstr>HTML Interleaving</vt:lpstr>
      <vt:lpstr>HTML Interleaving Example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313</cp:revision>
  <dcterms:created xsi:type="dcterms:W3CDTF">2011-06-05T13:18:40Z</dcterms:created>
  <dcterms:modified xsi:type="dcterms:W3CDTF">2025-10-20T11:39:21Z</dcterms:modified>
</cp:coreProperties>
</file>