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337" r:id="rId2"/>
    <p:sldId id="369" r:id="rId3"/>
    <p:sldId id="339" r:id="rId4"/>
    <p:sldId id="328" r:id="rId5"/>
    <p:sldId id="329" r:id="rId6"/>
    <p:sldId id="342" r:id="rId7"/>
    <p:sldId id="341" r:id="rId8"/>
    <p:sldId id="347" r:id="rId9"/>
    <p:sldId id="343" r:id="rId10"/>
    <p:sldId id="344" r:id="rId11"/>
    <p:sldId id="345" r:id="rId12"/>
    <p:sldId id="346" r:id="rId13"/>
    <p:sldId id="348" r:id="rId14"/>
    <p:sldId id="349" r:id="rId15"/>
    <p:sldId id="354" r:id="rId16"/>
    <p:sldId id="355" r:id="rId17"/>
    <p:sldId id="356" r:id="rId18"/>
    <p:sldId id="357" r:id="rId19"/>
    <p:sldId id="358" r:id="rId20"/>
    <p:sldId id="370" r:id="rId21"/>
    <p:sldId id="350" r:id="rId22"/>
    <p:sldId id="352" r:id="rId23"/>
    <p:sldId id="353" r:id="rId24"/>
    <p:sldId id="351" r:id="rId25"/>
    <p:sldId id="359" r:id="rId26"/>
    <p:sldId id="371" r:id="rId27"/>
    <p:sldId id="360" r:id="rId28"/>
    <p:sldId id="361" r:id="rId29"/>
    <p:sldId id="363" r:id="rId30"/>
    <p:sldId id="364" r:id="rId31"/>
    <p:sldId id="367" r:id="rId32"/>
    <p:sldId id="372" r:id="rId33"/>
    <p:sldId id="368" r:id="rId34"/>
    <p:sldId id="33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73608" autoAdjust="0"/>
  </p:normalViewPr>
  <p:slideViewPr>
    <p:cSldViewPr>
      <p:cViewPr varScale="1">
        <p:scale>
          <a:sx n="86" d="100"/>
          <a:sy n="86" d="100"/>
        </p:scale>
        <p:origin x="15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67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424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510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281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https://css-tricks.com/snippets/css/a-guide-to-flexbox/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91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https://css-tricks.com/snippets/css/a-guide-to-flexbox/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4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583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tax in making display flex just to align content.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706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https://getbootstrap.com/docs/5.1/layout/grid/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234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var() can be used inside calc() and calc() can be used to initialize a variable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var() do also take second argument the default value (fallback).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Declarative – there is no notion of time, cycles are not allowed, value can be changed in the style attribute.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https://developer.mozilla.org/en-US/docs/Web/CSS/var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https://developer.mozilla.org/en-US/docs/Web/CSS/calc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9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https://info.cern.ch/hypertext/WWW/TheProject.html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897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mobile devices, pages have fixed size. Browsers on smaller devices scale down the entire web page to fit the screen.  This was quick fix, yet nothing we want today.</a:t>
            </a:r>
          </a:p>
          <a:p>
            <a:r>
              <a:rPr lang="en-US" dirty="0"/>
              <a:t>The viewport is the user's visible area of a web page e.g. phone display size, browser window size.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https://jecas.cz/meta-viewport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16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of the issues are being addressed by new CSS modules.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497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SASS is recommended over LESS by multiple individual sources on the Internet, so we have selected this preprocessor as a representative. Some of the following examples are inspired by SASS basic guide.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Original SASS was based on </a:t>
            </a:r>
            <a:r>
              <a:rPr lang="en-US" dirty="0" err="1"/>
              <a:t>Haml</a:t>
            </a:r>
            <a:r>
              <a:rPr lang="en-US" dirty="0"/>
              <a:t> language (https://haml.info/) is now considered </a:t>
            </a:r>
            <a:r>
              <a:rPr lang="en-US" b="1" dirty="0"/>
              <a:t>obsolete</a:t>
            </a:r>
            <a:r>
              <a:rPr lang="en-US" dirty="0"/>
              <a:t> and is replaced by syntax similar CSS.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Haml</a:t>
            </a:r>
            <a:r>
              <a:rPr lang="en-US" dirty="0"/>
              <a:t> was similar to YAML.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http://sass-lang.com/guide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https://caniuse.com/css-nesting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89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https://www.youtube.com/watch?v=OGJvhpoE8b4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268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single CSS.</a:t>
            </a:r>
          </a:p>
          <a:p>
            <a:endParaRPr lang="en-US" dirty="0"/>
          </a:p>
          <a:p>
            <a:r>
              <a:rPr lang="en-US" dirty="0"/>
              <a:t>CSS1: Font, text/background colors, alignment, margin, border padding for most elements.</a:t>
            </a:r>
          </a:p>
          <a:p>
            <a:r>
              <a:rPr lang="en-US" dirty="0"/>
              <a:t>CSS2: Add absolute, relative, fixed positioning. Concept of media types.</a:t>
            </a:r>
          </a:p>
          <a:p>
            <a:r>
              <a:rPr lang="en-US" dirty="0"/>
              <a:t>CSS2.1 (2004-2011): Fix bugs, remove poorly supported features and add those implemented by browsers.</a:t>
            </a:r>
          </a:p>
          <a:p>
            <a:r>
              <a:rPr lang="en-US" dirty="0"/>
              <a:t>CSS3: Wider support to CSS2. New selectors, pseudo-elements, style properties and combinators. As a result of modules, the specification is split into multiple documents.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https://www.w3.org/TR/css/#css-levels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https://www.w3.org/Style/CSS/current-work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37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CSS3</a:t>
            </a:r>
            <a:r>
              <a:rPr lang="en-US" baseline="0" dirty="0"/>
              <a:t> introduced flex and inline-flex values along with flex* properties. We will get to that later…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74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talk more in-depth for each of position value on the following slides.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53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Remember the width sets either the width of content or width of border depending on property </a:t>
            </a:r>
            <a:r>
              <a:rPr lang="cs-CZ" dirty="0"/>
              <a:t>box-</a:t>
            </a:r>
            <a:r>
              <a:rPr lang="cs-CZ" dirty="0" err="1"/>
              <a:t>sizing</a:t>
            </a:r>
            <a:r>
              <a:rPr lang="cs-CZ" dirty="0"/>
              <a:t>: </a:t>
            </a:r>
            <a:r>
              <a:rPr lang="cs-CZ" dirty="0" err="1"/>
              <a:t>content</a:t>
            </a:r>
            <a:r>
              <a:rPr lang="cs-CZ" dirty="0"/>
              <a:t>-box | </a:t>
            </a:r>
            <a:r>
              <a:rPr lang="cs-CZ" dirty="0" err="1"/>
              <a:t>border</a:t>
            </a:r>
            <a:r>
              <a:rPr lang="cs-CZ" dirty="0"/>
              <a:t>-box</a:t>
            </a:r>
            <a:r>
              <a:rPr lang="en-US" dirty="0"/>
              <a:t>.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https://developer.mozilla.org/cs/docs/Web/CSS/CSS_Box_Model/Mastering_margin_collapsing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89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9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Anyway, we want you to try and use this at the practical and the seminar.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52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https://css-tricks.com/snippets/css/complete-guide-grid/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37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4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0CBFD-96D4-7287-CE2C-B361F455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6" y="6503336"/>
            <a:ext cx="983432" cy="3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EABA8-3BA1-5923-66BA-C39DF4CA777F}"/>
              </a:ext>
            </a:extLst>
          </p:cNvPr>
          <p:cNvSpPr txBox="1"/>
          <p:nvPr/>
        </p:nvSpPr>
        <p:spPr>
          <a:xfrm>
            <a:off x="2035126" y="6513154"/>
            <a:ext cx="816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work is licensed under a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37499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2996952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061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24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8795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24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0585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2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254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57028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odapetr.github.io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shwcomeau.com/css/interactive-guide-to-flexbox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script.plainenglish.io/dear-developer-this-is-how-you-center-a-div-e526e7cfcc9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etbootstrap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Style/CSS/current-wo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3.material.io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lorhunt.co/" TargetMode="External"/><Relationship Id="rId4" Type="http://schemas.openxmlformats.org/officeDocument/2006/relationships/hyperlink" Target="https://webaim.org/resources/contrastchecker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material.io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ssbattle.dev/" TargetMode="External"/><Relationship Id="rId2" Type="http://schemas.openxmlformats.org/officeDocument/2006/relationships/hyperlink" Target="https://www.w3.org/Style/CSS/current-wor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eb.dev/learn/css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5887-24DB-AA59-B38B-B1798CAE0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Cascading Style Sheets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FCE0B-459B-75C1-4CF2-A1736338F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NSWI142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CEFED-43A3-D6AE-CA70-178FE2949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2025/2026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08EA3-0C4C-DF4B-BEE9-FA560AD3F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Škoda Petr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E92FBF-DAEE-E57B-BE52-80B3471209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https://www.ksi.mff.cuni.cz/</a:t>
            </a:r>
            <a:endParaRPr lang="en-US" dirty="0"/>
          </a:p>
          <a:p>
            <a:r>
              <a:rPr lang="cs-CZ" dirty="0">
                <a:hlinkClick r:id="rId4"/>
              </a:rPr>
              <a:t>https://skodapetr.github.io/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34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5B7A-A330-DCCD-FDDC-6137B905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6901-4617-1F48-0A49-DE2BD1AA9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Absolute positioning</a:t>
            </a:r>
          </a:p>
          <a:p>
            <a:r>
              <a:rPr lang="en-US" dirty="0"/>
              <a:t>The content is taken out of the page layout.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Fixed positioning</a:t>
            </a:r>
          </a:p>
          <a:p>
            <a:r>
              <a:rPr lang="en-US" dirty="0"/>
              <a:t>Like absolute positioning, but the frame of reference is the viewport.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7EA95-8E73-1E87-DA5E-3D049904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BAA75-5E1C-F689-68C1-B385D10D1DD4}"/>
              </a:ext>
            </a:extLst>
          </p:cNvPr>
          <p:cNvSpPr/>
          <p:nvPr/>
        </p:nvSpPr>
        <p:spPr>
          <a:xfrm>
            <a:off x="551384" y="2384884"/>
            <a:ext cx="3600400" cy="20882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#positioned-div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absolute;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10px;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20px;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30px;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50px;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Vývojový diagram: dokument 6">
            <a:extLst>
              <a:ext uri="{FF2B5EF4-FFF2-40B4-BE49-F238E27FC236}">
                <a16:creationId xmlns:a16="http://schemas.microsoft.com/office/drawing/2014/main" id="{4D3F808D-EA30-A2A8-A521-D8FFFA8D7E95}"/>
              </a:ext>
            </a:extLst>
          </p:cNvPr>
          <p:cNvSpPr/>
          <p:nvPr/>
        </p:nvSpPr>
        <p:spPr>
          <a:xfrm>
            <a:off x="7089413" y="2331192"/>
            <a:ext cx="4217048" cy="2364051"/>
          </a:xfrm>
          <a:prstGeom prst="flowChartDocumen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tIns="252000" rIns="144000" rtlCol="0" anchor="t" anchorCtr="0"/>
          <a:lstStyle/>
          <a:p>
            <a:endParaRPr lang="cs-CZ" sz="2000" dirty="0"/>
          </a:p>
        </p:txBody>
      </p:sp>
      <p:grpSp>
        <p:nvGrpSpPr>
          <p:cNvPr id="7" name="Skupina 30">
            <a:extLst>
              <a:ext uri="{FF2B5EF4-FFF2-40B4-BE49-F238E27FC236}">
                <a16:creationId xmlns:a16="http://schemas.microsoft.com/office/drawing/2014/main" id="{64718B57-78A9-290D-CD52-BF538A11C7C2}"/>
              </a:ext>
            </a:extLst>
          </p:cNvPr>
          <p:cNvGrpSpPr/>
          <p:nvPr/>
        </p:nvGrpSpPr>
        <p:grpSpPr>
          <a:xfrm>
            <a:off x="7560425" y="3707528"/>
            <a:ext cx="3024336" cy="1508645"/>
            <a:chOff x="5148064" y="3645024"/>
            <a:chExt cx="3024336" cy="1508645"/>
          </a:xfrm>
        </p:grpSpPr>
        <p:cxnSp>
          <p:nvCxnSpPr>
            <p:cNvPr id="8" name="Přímá spojnice 10">
              <a:extLst>
                <a:ext uri="{FF2B5EF4-FFF2-40B4-BE49-F238E27FC236}">
                  <a16:creationId xmlns:a16="http://schemas.microsoft.com/office/drawing/2014/main" id="{0B621BEC-F8C4-5EBF-0968-D8C5C64CFEB6}"/>
                </a:ext>
              </a:extLst>
            </p:cNvPr>
            <p:cNvCxnSpPr/>
            <p:nvPr/>
          </p:nvCxnSpPr>
          <p:spPr>
            <a:xfrm flipV="1">
              <a:off x="5148064" y="3645024"/>
              <a:ext cx="3024336" cy="11808"/>
            </a:xfrm>
            <a:prstGeom prst="line">
              <a:avLst/>
            </a:prstGeom>
            <a:ln>
              <a:headEnd type="stealth" w="lg" len="lg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" name="Zaoblený obdélníkový bublinový popisek 26">
              <a:extLst>
                <a:ext uri="{FF2B5EF4-FFF2-40B4-BE49-F238E27FC236}">
                  <a16:creationId xmlns:a16="http://schemas.microsoft.com/office/drawing/2014/main" id="{E51993F4-08AD-E70B-3AFE-1083A8DDC2D5}"/>
                </a:ext>
              </a:extLst>
            </p:cNvPr>
            <p:cNvSpPr/>
            <p:nvPr/>
          </p:nvSpPr>
          <p:spPr>
            <a:xfrm>
              <a:off x="6003741" y="4445381"/>
              <a:ext cx="1944216" cy="708288"/>
            </a:xfrm>
            <a:prstGeom prst="wedgeRoundRectCallout">
              <a:avLst>
                <a:gd name="adj1" fmla="val -20306"/>
                <a:gd name="adj2" fmla="val -156736"/>
                <a:gd name="adj3" fmla="val 1666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Determined by parent width.</a:t>
              </a:r>
              <a:endParaRPr lang="cs-CZ" sz="1600" dirty="0"/>
            </a:p>
          </p:txBody>
        </p:sp>
      </p:grpSp>
      <p:sp>
        <p:nvSpPr>
          <p:cNvPr id="10" name="Obdélník 7">
            <a:extLst>
              <a:ext uri="{FF2B5EF4-FFF2-40B4-BE49-F238E27FC236}">
                <a16:creationId xmlns:a16="http://schemas.microsoft.com/office/drawing/2014/main" id="{CE6AA1DE-4273-2108-456D-70A8BBB80A03}"/>
              </a:ext>
            </a:extLst>
          </p:cNvPr>
          <p:cNvSpPr/>
          <p:nvPr/>
        </p:nvSpPr>
        <p:spPr>
          <a:xfrm>
            <a:off x="7566197" y="2907256"/>
            <a:ext cx="3024336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positioned-div</a:t>
            </a:r>
            <a:endParaRPr lang="cs-CZ" dirty="0"/>
          </a:p>
        </p:txBody>
      </p:sp>
      <p:grpSp>
        <p:nvGrpSpPr>
          <p:cNvPr id="11" name="Skupina 28">
            <a:extLst>
              <a:ext uri="{FF2B5EF4-FFF2-40B4-BE49-F238E27FC236}">
                <a16:creationId xmlns:a16="http://schemas.microsoft.com/office/drawing/2014/main" id="{1F317107-DD11-4D27-EA30-52B5412F0578}"/>
              </a:ext>
            </a:extLst>
          </p:cNvPr>
          <p:cNvGrpSpPr/>
          <p:nvPr/>
        </p:nvGrpSpPr>
        <p:grpSpPr>
          <a:xfrm>
            <a:off x="5649261" y="2891622"/>
            <a:ext cx="1925402" cy="807722"/>
            <a:chOff x="4099954" y="2837302"/>
            <a:chExt cx="1048110" cy="807722"/>
          </a:xfrm>
        </p:grpSpPr>
        <p:cxnSp>
          <p:nvCxnSpPr>
            <p:cNvPr id="12" name="Přímá spojnice 8">
              <a:extLst>
                <a:ext uri="{FF2B5EF4-FFF2-40B4-BE49-F238E27FC236}">
                  <a16:creationId xmlns:a16="http://schemas.microsoft.com/office/drawing/2014/main" id="{9ACEBE53-5FDF-B789-5928-839A6448B68C}"/>
                </a:ext>
              </a:extLst>
            </p:cNvPr>
            <p:cNvCxnSpPr/>
            <p:nvPr/>
          </p:nvCxnSpPr>
          <p:spPr>
            <a:xfrm>
              <a:off x="4890828" y="3645024"/>
              <a:ext cx="257236" cy="0"/>
            </a:xfrm>
            <a:prstGeom prst="line">
              <a:avLst/>
            </a:prstGeom>
            <a:ln>
              <a:headEnd type="stealth" w="lg" len="lg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" name="Zaoblený obdélníkový bublinový popisek 21">
              <a:extLst>
                <a:ext uri="{FF2B5EF4-FFF2-40B4-BE49-F238E27FC236}">
                  <a16:creationId xmlns:a16="http://schemas.microsoft.com/office/drawing/2014/main" id="{8F3E171E-245B-55A1-03F7-1B67A06D6804}"/>
                </a:ext>
              </a:extLst>
            </p:cNvPr>
            <p:cNvSpPr/>
            <p:nvPr/>
          </p:nvSpPr>
          <p:spPr>
            <a:xfrm>
              <a:off x="4099954" y="2837302"/>
              <a:ext cx="913731" cy="360040"/>
            </a:xfrm>
            <a:prstGeom prst="wedgeRoundRectCallout">
              <a:avLst>
                <a:gd name="adj1" fmla="val 49977"/>
                <a:gd name="adj2" fmla="val 172698"/>
                <a:gd name="adj3" fmla="val 1666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10px</a:t>
              </a:r>
              <a:endParaRPr lang="cs-CZ" sz="1600" dirty="0"/>
            </a:p>
          </p:txBody>
        </p:sp>
      </p:grpSp>
      <p:grpSp>
        <p:nvGrpSpPr>
          <p:cNvPr id="14" name="Skupina 32">
            <a:extLst>
              <a:ext uri="{FF2B5EF4-FFF2-40B4-BE49-F238E27FC236}">
                <a16:creationId xmlns:a16="http://schemas.microsoft.com/office/drawing/2014/main" id="{5DAD1F73-2FE4-3AF2-3240-D76091FDBAE3}"/>
              </a:ext>
            </a:extLst>
          </p:cNvPr>
          <p:cNvGrpSpPr/>
          <p:nvPr/>
        </p:nvGrpSpPr>
        <p:grpSpPr>
          <a:xfrm>
            <a:off x="8882271" y="2331191"/>
            <a:ext cx="1231478" cy="576064"/>
            <a:chOff x="6455675" y="2276871"/>
            <a:chExt cx="1231478" cy="576064"/>
          </a:xfrm>
        </p:grpSpPr>
        <p:cxnSp>
          <p:nvCxnSpPr>
            <p:cNvPr id="15" name="Přímá spojnice 15">
              <a:extLst>
                <a:ext uri="{FF2B5EF4-FFF2-40B4-BE49-F238E27FC236}">
                  <a16:creationId xmlns:a16="http://schemas.microsoft.com/office/drawing/2014/main" id="{A6A80FF0-7B62-F624-6225-69B69A8F4F33}"/>
                </a:ext>
              </a:extLst>
            </p:cNvPr>
            <p:cNvCxnSpPr/>
            <p:nvPr/>
          </p:nvCxnSpPr>
          <p:spPr>
            <a:xfrm flipH="1" flipV="1">
              <a:off x="7687152" y="2276871"/>
              <a:ext cx="1" cy="576064"/>
            </a:xfrm>
            <a:prstGeom prst="line">
              <a:avLst/>
            </a:prstGeom>
            <a:ln>
              <a:headEnd type="stealth" w="lg" len="lg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" name="Zaoblený obdélníkový bublinový popisek 22">
              <a:extLst>
                <a:ext uri="{FF2B5EF4-FFF2-40B4-BE49-F238E27FC236}">
                  <a16:creationId xmlns:a16="http://schemas.microsoft.com/office/drawing/2014/main" id="{3CDAB0B2-A047-CDB7-277C-AEF16B172480}"/>
                </a:ext>
              </a:extLst>
            </p:cNvPr>
            <p:cNvSpPr/>
            <p:nvPr/>
          </p:nvSpPr>
          <p:spPr>
            <a:xfrm>
              <a:off x="6455675" y="2384884"/>
              <a:ext cx="913731" cy="360040"/>
            </a:xfrm>
            <a:prstGeom prst="wedgeRoundRectCallout">
              <a:avLst>
                <a:gd name="adj1" fmla="val 74078"/>
                <a:gd name="adj2" fmla="val -9627"/>
                <a:gd name="adj3" fmla="val 1666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30px</a:t>
              </a:r>
              <a:endParaRPr lang="cs-CZ" sz="1600" dirty="0"/>
            </a:p>
          </p:txBody>
        </p:sp>
      </p:grpSp>
      <p:grpSp>
        <p:nvGrpSpPr>
          <p:cNvPr id="17" name="Skupina 29">
            <a:extLst>
              <a:ext uri="{FF2B5EF4-FFF2-40B4-BE49-F238E27FC236}">
                <a16:creationId xmlns:a16="http://schemas.microsoft.com/office/drawing/2014/main" id="{93983DCF-C7E4-6E22-0525-523D28C7C56D}"/>
              </a:ext>
            </a:extLst>
          </p:cNvPr>
          <p:cNvGrpSpPr/>
          <p:nvPr/>
        </p:nvGrpSpPr>
        <p:grpSpPr>
          <a:xfrm>
            <a:off x="10427678" y="3707528"/>
            <a:ext cx="1284946" cy="780014"/>
            <a:chOff x="8001081" y="3653208"/>
            <a:chExt cx="913731" cy="780014"/>
          </a:xfrm>
        </p:grpSpPr>
        <p:cxnSp>
          <p:nvCxnSpPr>
            <p:cNvPr id="18" name="Přímá spojnice 12">
              <a:extLst>
                <a:ext uri="{FF2B5EF4-FFF2-40B4-BE49-F238E27FC236}">
                  <a16:creationId xmlns:a16="http://schemas.microsoft.com/office/drawing/2014/main" id="{374CCD4C-C7C3-4B36-7723-1ED615997524}"/>
                </a:ext>
              </a:extLst>
            </p:cNvPr>
            <p:cNvCxnSpPr>
              <a:cxnSpLocks/>
            </p:cNvCxnSpPr>
            <p:nvPr/>
          </p:nvCxnSpPr>
          <p:spPr>
            <a:xfrm>
              <a:off x="8112783" y="3653208"/>
              <a:ext cx="513205" cy="0"/>
            </a:xfrm>
            <a:prstGeom prst="line">
              <a:avLst/>
            </a:prstGeom>
            <a:ln>
              <a:headEnd type="stealth" w="lg" len="lg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9" name="Zaoblený obdélníkový bublinový popisek 23">
              <a:extLst>
                <a:ext uri="{FF2B5EF4-FFF2-40B4-BE49-F238E27FC236}">
                  <a16:creationId xmlns:a16="http://schemas.microsoft.com/office/drawing/2014/main" id="{37228722-2858-40DE-5695-086B0C3D8991}"/>
                </a:ext>
              </a:extLst>
            </p:cNvPr>
            <p:cNvSpPr/>
            <p:nvPr/>
          </p:nvSpPr>
          <p:spPr>
            <a:xfrm>
              <a:off x="8001081" y="4073182"/>
              <a:ext cx="913731" cy="360040"/>
            </a:xfrm>
            <a:prstGeom prst="wedgeRoundRectCallout">
              <a:avLst>
                <a:gd name="adj1" fmla="val -9984"/>
                <a:gd name="adj2" fmla="val -164550"/>
                <a:gd name="adj3" fmla="val 1666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20px</a:t>
              </a:r>
              <a:endParaRPr lang="cs-CZ" sz="1600" dirty="0"/>
            </a:p>
          </p:txBody>
        </p:sp>
      </p:grpSp>
      <p:grpSp>
        <p:nvGrpSpPr>
          <p:cNvPr id="20" name="Skupina 31">
            <a:extLst>
              <a:ext uri="{FF2B5EF4-FFF2-40B4-BE49-F238E27FC236}">
                <a16:creationId xmlns:a16="http://schemas.microsoft.com/office/drawing/2014/main" id="{1C2A2F95-21EC-501A-9469-05E68AC6A993}"/>
              </a:ext>
            </a:extLst>
          </p:cNvPr>
          <p:cNvGrpSpPr/>
          <p:nvPr/>
        </p:nvGrpSpPr>
        <p:grpSpPr>
          <a:xfrm>
            <a:off x="10111837" y="2922954"/>
            <a:ext cx="1194624" cy="992414"/>
            <a:chOff x="7685241" y="2868634"/>
            <a:chExt cx="1194624" cy="992414"/>
          </a:xfrm>
        </p:grpSpPr>
        <p:cxnSp>
          <p:nvCxnSpPr>
            <p:cNvPr id="21" name="Přímá spojnice 19">
              <a:extLst>
                <a:ext uri="{FF2B5EF4-FFF2-40B4-BE49-F238E27FC236}">
                  <a16:creationId xmlns:a16="http://schemas.microsoft.com/office/drawing/2014/main" id="{03682A94-587F-A697-CD31-ADECC9852306}"/>
                </a:ext>
              </a:extLst>
            </p:cNvPr>
            <p:cNvCxnSpPr/>
            <p:nvPr/>
          </p:nvCxnSpPr>
          <p:spPr>
            <a:xfrm flipH="1" flipV="1">
              <a:off x="7685241" y="2868634"/>
              <a:ext cx="1911" cy="992414"/>
            </a:xfrm>
            <a:prstGeom prst="line">
              <a:avLst/>
            </a:prstGeom>
            <a:ln>
              <a:headEnd type="stealth" w="lg" len="lg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2" name="Zaoblený obdélníkový bublinový popisek 24">
              <a:extLst>
                <a:ext uri="{FF2B5EF4-FFF2-40B4-BE49-F238E27FC236}">
                  <a16:creationId xmlns:a16="http://schemas.microsoft.com/office/drawing/2014/main" id="{879A4202-C340-EA3B-E02A-CD1EA34D3270}"/>
                </a:ext>
              </a:extLst>
            </p:cNvPr>
            <p:cNvSpPr/>
            <p:nvPr/>
          </p:nvSpPr>
          <p:spPr>
            <a:xfrm>
              <a:off x="7966134" y="2939404"/>
              <a:ext cx="913731" cy="360040"/>
            </a:xfrm>
            <a:prstGeom prst="wedgeRoundRectCallout">
              <a:avLst>
                <a:gd name="adj1" fmla="val -78034"/>
                <a:gd name="adj2" fmla="val 20849"/>
                <a:gd name="adj3" fmla="val 1666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50px</a:t>
              </a:r>
              <a:endParaRPr lang="cs-CZ" sz="1600" dirty="0"/>
            </a:p>
          </p:txBody>
        </p:sp>
      </p:grpSp>
      <p:sp>
        <p:nvSpPr>
          <p:cNvPr id="23" name="Zaoblený obdélníkový bublinový popisek 26">
            <a:extLst>
              <a:ext uri="{FF2B5EF4-FFF2-40B4-BE49-F238E27FC236}">
                <a16:creationId xmlns:a16="http://schemas.microsoft.com/office/drawing/2014/main" id="{7916A1FD-24A7-742E-7151-18A4D6459EEC}"/>
              </a:ext>
            </a:extLst>
          </p:cNvPr>
          <p:cNvSpPr/>
          <p:nvPr/>
        </p:nvSpPr>
        <p:spPr>
          <a:xfrm>
            <a:off x="7056258" y="1436903"/>
            <a:ext cx="3100876" cy="708288"/>
          </a:xfrm>
          <a:prstGeom prst="wedgeRoundRectCallout">
            <a:avLst>
              <a:gd name="adj1" fmla="val 31643"/>
              <a:gd name="adj2" fmla="val 7117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Nearest </a:t>
            </a:r>
            <a:r>
              <a:rPr lang="en-US" sz="1600" b="1" dirty="0"/>
              <a:t>positioned</a:t>
            </a:r>
            <a:r>
              <a:rPr lang="en-US" sz="1600" dirty="0"/>
              <a:t> element or the whole document.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4930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B905-3262-84E4-96B2-BCC40980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09A92-F175-665E-8115-875C0DF41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Sticky Positioning</a:t>
            </a:r>
          </a:p>
          <a:p>
            <a:r>
              <a:rPr lang="en-US" dirty="0"/>
              <a:t>Hybrid between relative and fixed positioning.</a:t>
            </a:r>
          </a:p>
          <a:p>
            <a:r>
              <a:rPr lang="en-US" dirty="0"/>
              <a:t>Element is positioned regularly if it is entirely visible.</a:t>
            </a:r>
          </a:p>
          <a:p>
            <a:r>
              <a:rPr lang="en-US" dirty="0"/>
              <a:t>When not entirely visible, due to scrolling, it is positioned relatively to its nearest scrolling viewport. Keep in mind there can be more than on scrolling viewport.</a:t>
            </a:r>
          </a:p>
          <a:p>
            <a:r>
              <a:rPr lang="en-US" dirty="0">
                <a:solidFill>
                  <a:schemeClr val="accent1"/>
                </a:solidFill>
              </a:rPr>
              <a:t>top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right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bottom</a:t>
            </a:r>
            <a:r>
              <a:rPr lang="en-US" dirty="0"/>
              <a:t>, or </a:t>
            </a:r>
            <a:r>
              <a:rPr lang="en-US" dirty="0">
                <a:solidFill>
                  <a:schemeClr val="accent1"/>
                </a:solidFill>
              </a:rPr>
              <a:t>left</a:t>
            </a:r>
            <a:r>
              <a:rPr lang="en-US" dirty="0"/>
              <a:t> specify the relative position and the threshold when the scrolling changes the behavior of the element.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1CA85-60C3-CF16-9373-EC4F6183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13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8975-7F9E-BE02-1E53-79BF6380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0A57-7099-30F8-1F05-0128E807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Additional  positioning-related properties</a:t>
            </a:r>
          </a:p>
          <a:p>
            <a:r>
              <a:rPr lang="en-US" dirty="0">
                <a:solidFill>
                  <a:schemeClr val="accent1"/>
                </a:solidFill>
              </a:rPr>
              <a:t>z-index</a:t>
            </a:r>
            <a:r>
              <a:rPr lang="en-US" dirty="0"/>
              <a:t> – depth in the stack of positioned elements.</a:t>
            </a:r>
            <a:br>
              <a:rPr lang="en-US" dirty="0"/>
            </a:br>
            <a:r>
              <a:rPr lang="en-US" dirty="0"/>
              <a:t>Higher number is closer to the top.</a:t>
            </a:r>
          </a:p>
          <a:p>
            <a:r>
              <a:rPr lang="en-US" dirty="0">
                <a:solidFill>
                  <a:schemeClr val="accent1"/>
                </a:solidFill>
              </a:rPr>
              <a:t>opacity</a:t>
            </a:r>
            <a:r>
              <a:rPr lang="en-US" dirty="0"/>
              <a:t> – useful (not only) for overlapping elements.</a:t>
            </a:r>
            <a:br>
              <a:rPr lang="en-US" dirty="0"/>
            </a:br>
            <a:r>
              <a:rPr lang="en-US" dirty="0"/>
              <a:t>0 for fully transparent, and 1 for opaque.</a:t>
            </a:r>
          </a:p>
          <a:p>
            <a:r>
              <a:rPr lang="en-US" dirty="0">
                <a:solidFill>
                  <a:schemeClr val="accent1"/>
                </a:solidFill>
              </a:rPr>
              <a:t>overflow</a:t>
            </a:r>
            <a:r>
              <a:rPr lang="en-US" dirty="0"/>
              <a:t> – when contents does not fit its explicitly-sized element.</a:t>
            </a:r>
          </a:p>
          <a:p>
            <a:pPr lvl="1"/>
            <a:r>
              <a:rPr lang="en-US" dirty="0"/>
              <a:t>visible – content overflows and may overlap.</a:t>
            </a:r>
          </a:p>
          <a:p>
            <a:pPr lvl="1"/>
            <a:r>
              <a:rPr lang="en-US" dirty="0"/>
              <a:t>hidden – content is cropped to the element boundaries.</a:t>
            </a:r>
          </a:p>
          <a:p>
            <a:pPr lvl="1"/>
            <a:r>
              <a:rPr lang="en-US" dirty="0"/>
              <a:t>scroll – scroll bars are added and the element has its own viewport in which the whole content is displayed.</a:t>
            </a:r>
          </a:p>
          <a:p>
            <a:pPr lvl="1"/>
            <a:r>
              <a:rPr lang="en-US" dirty="0"/>
              <a:t>auto – like scroll but scroll bars are initially hidden.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44A54-81A7-63FB-6B1F-91288E1E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02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38CB-1DB2-01FD-A5F6-9CA19B5B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Layout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93EC-CFD4-E241-A153-01CA74953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Visual structure of the content blocks of the whole page or its logical part.</a:t>
            </a:r>
          </a:p>
          <a:p>
            <a:r>
              <a:rPr lang="en-US" dirty="0"/>
              <a:t>Placement of menu-bar, additional sidebar, page header and footer, …</a:t>
            </a:r>
          </a:p>
          <a:p>
            <a:r>
              <a:rPr lang="en-US" dirty="0"/>
              <a:t>Placement of items in navigation, offered goods in e-shop,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different approaches.</a:t>
            </a:r>
          </a:p>
          <a:p>
            <a:r>
              <a:rPr lang="en-US" dirty="0"/>
              <a:t>Whether the page scrolls as whole or not.</a:t>
            </a:r>
          </a:p>
          <a:p>
            <a:r>
              <a:rPr lang="en-US" dirty="0"/>
              <a:t>How each container handle content overflows.</a:t>
            </a:r>
          </a:p>
          <a:p>
            <a:r>
              <a:rPr lang="en-US" dirty="0"/>
              <a:t>… 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E7417-21B7-68C4-AAB3-161986A0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grpSp>
        <p:nvGrpSpPr>
          <p:cNvPr id="5" name="Skupina 11">
            <a:extLst>
              <a:ext uri="{FF2B5EF4-FFF2-40B4-BE49-F238E27FC236}">
                <a16:creationId xmlns:a16="http://schemas.microsoft.com/office/drawing/2014/main" id="{2DFE1E09-EDA4-2ED9-58F6-951B5B0459B0}"/>
              </a:ext>
            </a:extLst>
          </p:cNvPr>
          <p:cNvGrpSpPr/>
          <p:nvPr/>
        </p:nvGrpSpPr>
        <p:grpSpPr>
          <a:xfrm>
            <a:off x="7176120" y="2852936"/>
            <a:ext cx="4608512" cy="3456384"/>
            <a:chOff x="5508104" y="3356039"/>
            <a:chExt cx="2999636" cy="2305526"/>
          </a:xfrm>
        </p:grpSpPr>
        <p:sp>
          <p:nvSpPr>
            <p:cNvPr id="6" name="Obdélník 6">
              <a:extLst>
                <a:ext uri="{FF2B5EF4-FFF2-40B4-BE49-F238E27FC236}">
                  <a16:creationId xmlns:a16="http://schemas.microsoft.com/office/drawing/2014/main" id="{5BEC2F26-2145-CCC2-64F3-0E37B084E87C}"/>
                </a:ext>
              </a:extLst>
            </p:cNvPr>
            <p:cNvSpPr/>
            <p:nvPr/>
          </p:nvSpPr>
          <p:spPr>
            <a:xfrm>
              <a:off x="5508104" y="3356992"/>
              <a:ext cx="2999636" cy="2304256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content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Obdélník 7">
              <a:extLst>
                <a:ext uri="{FF2B5EF4-FFF2-40B4-BE49-F238E27FC236}">
                  <a16:creationId xmlns:a16="http://schemas.microsoft.com/office/drawing/2014/main" id="{B38F5D01-4EA4-2716-1EF1-A75F801BC218}"/>
                </a:ext>
              </a:extLst>
            </p:cNvPr>
            <p:cNvSpPr/>
            <p:nvPr/>
          </p:nvSpPr>
          <p:spPr>
            <a:xfrm>
              <a:off x="5508104" y="3356039"/>
              <a:ext cx="2999636" cy="428592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header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Obdélník 8">
              <a:extLst>
                <a:ext uri="{FF2B5EF4-FFF2-40B4-BE49-F238E27FC236}">
                  <a16:creationId xmlns:a16="http://schemas.microsoft.com/office/drawing/2014/main" id="{BD917FC9-427F-20A4-9066-CBA3CFD7538E}"/>
                </a:ext>
              </a:extLst>
            </p:cNvPr>
            <p:cNvSpPr/>
            <p:nvPr/>
          </p:nvSpPr>
          <p:spPr>
            <a:xfrm>
              <a:off x="5508104" y="5369442"/>
              <a:ext cx="2999636" cy="292123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footer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Obdélník 9">
              <a:extLst>
                <a:ext uri="{FF2B5EF4-FFF2-40B4-BE49-F238E27FC236}">
                  <a16:creationId xmlns:a16="http://schemas.microsoft.com/office/drawing/2014/main" id="{0C41E942-AE48-18E8-08FA-E769F2A3DE21}"/>
                </a:ext>
              </a:extLst>
            </p:cNvPr>
            <p:cNvSpPr/>
            <p:nvPr/>
          </p:nvSpPr>
          <p:spPr>
            <a:xfrm>
              <a:off x="5508104" y="3784948"/>
              <a:ext cx="563714" cy="1583859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menu bar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0" name="Obdélník 10">
              <a:extLst>
                <a:ext uri="{FF2B5EF4-FFF2-40B4-BE49-F238E27FC236}">
                  <a16:creationId xmlns:a16="http://schemas.microsoft.com/office/drawing/2014/main" id="{A6F061F2-6B12-B42C-1AA6-E913E2C21876}"/>
                </a:ext>
              </a:extLst>
            </p:cNvPr>
            <p:cNvSpPr/>
            <p:nvPr/>
          </p:nvSpPr>
          <p:spPr>
            <a:xfrm>
              <a:off x="7944026" y="3784948"/>
              <a:ext cx="563714" cy="1583859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side bar</a:t>
              </a:r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23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0C19-6E93-ECB9-580B-CAD48DD5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Layout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65F78-A031-F47B-ADA6-F978F464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have multiple ways to create a simple layout with sidebars.</a:t>
            </a:r>
          </a:p>
          <a:p>
            <a:r>
              <a:rPr lang="en-US" dirty="0"/>
              <a:t>Tables</a:t>
            </a:r>
          </a:p>
          <a:p>
            <a:r>
              <a:rPr lang="en-US" dirty="0"/>
              <a:t>Floating Sidebars</a:t>
            </a:r>
          </a:p>
          <a:p>
            <a:pPr lvl="1"/>
            <a:r>
              <a:rPr lang="en-US" dirty="0"/>
              <a:t>Quite easy to design, but …</a:t>
            </a:r>
          </a:p>
          <a:p>
            <a:pPr lvl="1"/>
            <a:r>
              <a:rPr lang="en-US" dirty="0"/>
              <a:t>The sidebars must precede main content</a:t>
            </a:r>
          </a:p>
          <a:p>
            <a:pPr lvl="1"/>
            <a:r>
              <a:rPr lang="en-US" dirty="0"/>
              <a:t>It is a little bit tricky to ensure correct sidebar height</a:t>
            </a:r>
          </a:p>
          <a:p>
            <a:r>
              <a:rPr lang="en-US" dirty="0"/>
              <a:t>Absolute / Fixed Sidebars</a:t>
            </a:r>
          </a:p>
          <a:p>
            <a:pPr lvl="1"/>
            <a:r>
              <a:rPr lang="en-US" dirty="0"/>
              <a:t>Cover the contents underneath</a:t>
            </a:r>
          </a:p>
          <a:p>
            <a:pPr lvl="1"/>
            <a:r>
              <a:rPr lang="en-US" dirty="0"/>
              <a:t>Sidebars can be almost anywhere in the document</a:t>
            </a:r>
          </a:p>
          <a:p>
            <a:pPr lvl="1"/>
            <a:r>
              <a:rPr lang="en-US" dirty="0"/>
              <a:t>More modern approach, which can be used for more complex situations than floating sidebars</a:t>
            </a:r>
          </a:p>
          <a:p>
            <a:pPr lvl="1"/>
            <a:r>
              <a:rPr lang="en-US" dirty="0"/>
              <a:t>Slightly more difficult to design and code</a:t>
            </a:r>
          </a:p>
          <a:p>
            <a:r>
              <a:rPr lang="en-US" dirty="0"/>
              <a:t>Grid / Flex 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A3DC2-FB47-D679-1C48-1424B965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DCB0B-D5C4-5E52-A57D-4DC20934F996}"/>
              </a:ext>
            </a:extLst>
          </p:cNvPr>
          <p:cNvSpPr/>
          <p:nvPr/>
        </p:nvSpPr>
        <p:spPr>
          <a:xfrm>
            <a:off x="479376" y="1916832"/>
            <a:ext cx="252028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CC777-356E-4DDF-F6D4-CD3EB1395808}"/>
              </a:ext>
            </a:extLst>
          </p:cNvPr>
          <p:cNvSpPr/>
          <p:nvPr/>
        </p:nvSpPr>
        <p:spPr>
          <a:xfrm>
            <a:off x="479376" y="2420888"/>
            <a:ext cx="252028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E361F-4BA1-FFC2-1780-801A654746E6}"/>
              </a:ext>
            </a:extLst>
          </p:cNvPr>
          <p:cNvSpPr/>
          <p:nvPr/>
        </p:nvSpPr>
        <p:spPr>
          <a:xfrm>
            <a:off x="479376" y="4005063"/>
            <a:ext cx="320068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F6E3-0AE5-F7D5-688D-3D1F2268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9E0C5-D619-5E78-1C19-6AC5FBA3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Container</a:t>
            </a:r>
          </a:p>
          <a:p>
            <a:r>
              <a:rPr lang="en-US" dirty="0"/>
              <a:t>Defines rectangular grid where items can be placed.</a:t>
            </a:r>
          </a:p>
          <a:p>
            <a:r>
              <a:rPr lang="en-US" dirty="0"/>
              <a:t>Column/row sizes can be specified using various units, including new </a:t>
            </a:r>
            <a:r>
              <a:rPr lang="en-US" dirty="0" err="1"/>
              <a:t>fr</a:t>
            </a:r>
            <a:r>
              <a:rPr lang="en-US" dirty="0"/>
              <a:t> unit (fraction).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Items</a:t>
            </a:r>
          </a:p>
          <a:p>
            <a:r>
              <a:rPr lang="en-US" dirty="0"/>
              <a:t>Direct descendants, children, of the container.</a:t>
            </a:r>
          </a:p>
          <a:p>
            <a:r>
              <a:rPr lang="en-US" dirty="0"/>
              <a:t>Aligned within grid lines (i.e., inside a rectangle).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94A81-332C-FBCD-D448-5208E8D3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52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5B4F-3600-E029-9F16-3C33E3FE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D307F-53D3-7355-D9E2-8857C2EE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FE75EA-D1C8-170A-34A6-4E420E1D8784}"/>
              </a:ext>
            </a:extLst>
          </p:cNvPr>
          <p:cNvSpPr/>
          <p:nvPr/>
        </p:nvSpPr>
        <p:spPr>
          <a:xfrm>
            <a:off x="362704" y="1268760"/>
            <a:ext cx="5733296" cy="50405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.container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display: grid;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grid-template-columns: 50px auto 30vw;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grid-template-rows: 40px 80px;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.item1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grid-column: 1 / 2;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grid-row: 1 / 3;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.item2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grid-column: 2 / 3;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grid-row: 2 / 3;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.item3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grid-column: 3 / -1;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grid-row: 2 / 3;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.item4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grid-column: 2 / 4;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grid-row: 1 / 2;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9E1FBF-D1C2-0FFB-4E05-0E3A6BE79DF4}"/>
              </a:ext>
            </a:extLst>
          </p:cNvPr>
          <p:cNvSpPr/>
          <p:nvPr/>
        </p:nvSpPr>
        <p:spPr>
          <a:xfrm>
            <a:off x="6288326" y="1268760"/>
            <a:ext cx="4248472" cy="20882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 class="container"&gt;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class="item1"&gt;…&lt;/div&gt;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class="item2"&gt;…&lt;/div&gt;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class="item3"&gt;…&lt;/div&gt;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class="item4"&gt;…&lt;/div&gt;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99A56B-D7C5-793C-7E45-BB928C6E9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57875"/>
              </p:ext>
            </p:extLst>
          </p:nvPr>
        </p:nvGraphicFramePr>
        <p:xfrm>
          <a:off x="6288326" y="3556401"/>
          <a:ext cx="4229001" cy="1555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027">
                  <a:extLst>
                    <a:ext uri="{9D8B030D-6E8A-4147-A177-3AD203B41FA5}">
                      <a16:colId xmlns:a16="http://schemas.microsoft.com/office/drawing/2014/main" val="341073248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236353867"/>
                    </a:ext>
                  </a:extLst>
                </a:gridCol>
                <a:gridCol w="1196726">
                  <a:extLst>
                    <a:ext uri="{9D8B030D-6E8A-4147-A177-3AD203B41FA5}">
                      <a16:colId xmlns:a16="http://schemas.microsoft.com/office/drawing/2014/main" val="256203310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91598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87757"/>
                  </a:ext>
                </a:extLst>
              </a:tr>
            </a:tbl>
          </a:graphicData>
        </a:graphic>
      </p:graphicFrame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F2AE00A9-1458-0919-4B00-9626AA6E616D}"/>
              </a:ext>
            </a:extLst>
          </p:cNvPr>
          <p:cNvSpPr/>
          <p:nvPr/>
        </p:nvSpPr>
        <p:spPr>
          <a:xfrm>
            <a:off x="6314696" y="3599345"/>
            <a:ext cx="756000" cy="147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item1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E7A718C0-1FAB-47AA-A06E-B89357D0D68F}"/>
              </a:ext>
            </a:extLst>
          </p:cNvPr>
          <p:cNvSpPr/>
          <p:nvPr/>
        </p:nvSpPr>
        <p:spPr>
          <a:xfrm>
            <a:off x="7124696" y="4166481"/>
            <a:ext cx="2160000" cy="9088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item2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EB887330-5E2A-B170-D385-245847C07EDA}"/>
              </a:ext>
            </a:extLst>
          </p:cNvPr>
          <p:cNvSpPr/>
          <p:nvPr/>
        </p:nvSpPr>
        <p:spPr>
          <a:xfrm>
            <a:off x="9356696" y="4165846"/>
            <a:ext cx="1134000" cy="909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item3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CE8B7A4A-D097-95E9-547F-A554C80C6FE8}"/>
              </a:ext>
            </a:extLst>
          </p:cNvPr>
          <p:cNvSpPr/>
          <p:nvPr/>
        </p:nvSpPr>
        <p:spPr>
          <a:xfrm>
            <a:off x="7124696" y="3581345"/>
            <a:ext cx="3366000" cy="52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item4</a:t>
            </a:r>
          </a:p>
        </p:txBody>
      </p:sp>
    </p:spTree>
    <p:extLst>
      <p:ext uri="{BB962C8B-B14F-4D97-AF65-F5344CB8AC3E}">
        <p14:creationId xmlns:p14="http://schemas.microsoft.com/office/powerpoint/2010/main" val="912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5B4F-3600-E029-9F16-3C33E3FE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D307F-53D3-7355-D9E2-8857C2EE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F4842-0E03-2A74-B5EE-F0094BDFCC39}"/>
              </a:ext>
            </a:extLst>
          </p:cNvPr>
          <p:cNvSpPr/>
          <p:nvPr/>
        </p:nvSpPr>
        <p:spPr>
          <a:xfrm>
            <a:off x="362704" y="1268760"/>
            <a:ext cx="5733296" cy="50405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.container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display: grid;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grid-template-columns: ...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grid-template-rows: ...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grid-template-areas: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"header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"main . sidebar"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"footer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.item1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grid-area: header;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.item2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grid-area: main;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.item3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grid-area: sidebar;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.item4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grid-area: footer;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76321B-0FB0-441D-088F-457706CF356B}"/>
              </a:ext>
            </a:extLst>
          </p:cNvPr>
          <p:cNvSpPr/>
          <p:nvPr/>
        </p:nvSpPr>
        <p:spPr>
          <a:xfrm>
            <a:off x="6288326" y="1268760"/>
            <a:ext cx="4248472" cy="20882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 class="container"&gt;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class="item1"&gt;…&lt;/div&gt;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class="item2"&gt;…&lt;/div&gt;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class="item3"&gt;…&lt;/div&gt;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class="item4"&gt;…&lt;/div&gt;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157ABB-8A14-5A6A-860E-134D61F92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46933"/>
              </p:ext>
            </p:extLst>
          </p:nvPr>
        </p:nvGraphicFramePr>
        <p:xfrm>
          <a:off x="6288326" y="3521806"/>
          <a:ext cx="3791364" cy="1824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1">
                  <a:extLst>
                    <a:ext uri="{9D8B030D-6E8A-4147-A177-3AD203B41FA5}">
                      <a16:colId xmlns:a16="http://schemas.microsoft.com/office/drawing/2014/main" val="3410732481"/>
                    </a:ext>
                  </a:extLst>
                </a:gridCol>
                <a:gridCol w="337971">
                  <a:extLst>
                    <a:ext uri="{9D8B030D-6E8A-4147-A177-3AD203B41FA5}">
                      <a16:colId xmlns:a16="http://schemas.microsoft.com/office/drawing/2014/main" val="29794478"/>
                    </a:ext>
                  </a:extLst>
                </a:gridCol>
                <a:gridCol w="933112">
                  <a:extLst>
                    <a:ext uri="{9D8B030D-6E8A-4147-A177-3AD203B41FA5}">
                      <a16:colId xmlns:a16="http://schemas.microsoft.com/office/drawing/2014/main" val="2562033107"/>
                    </a:ext>
                  </a:extLst>
                </a:gridCol>
              </a:tblGrid>
              <a:tr h="324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91598"/>
                  </a:ext>
                </a:extLst>
              </a:tr>
              <a:tr h="1048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87757"/>
                  </a:ext>
                </a:extLst>
              </a:tr>
              <a:tr h="409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276057"/>
                  </a:ext>
                </a:extLst>
              </a:tr>
            </a:tbl>
          </a:graphicData>
        </a:graphic>
      </p:graphicFrame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2F0A048-4155-1F57-7FF7-403FB8D347B9}"/>
              </a:ext>
            </a:extLst>
          </p:cNvPr>
          <p:cNvSpPr/>
          <p:nvPr/>
        </p:nvSpPr>
        <p:spPr>
          <a:xfrm>
            <a:off x="6324735" y="3546750"/>
            <a:ext cx="3726000" cy="30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item1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4DD88919-CFCC-5146-AD68-92E8AA75DBD6}"/>
              </a:ext>
            </a:extLst>
          </p:cNvPr>
          <p:cNvSpPr/>
          <p:nvPr/>
        </p:nvSpPr>
        <p:spPr>
          <a:xfrm>
            <a:off x="6324735" y="3916441"/>
            <a:ext cx="2448000" cy="97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item2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167D22CE-F4CF-010D-BD23-18580182B8D3}"/>
              </a:ext>
            </a:extLst>
          </p:cNvPr>
          <p:cNvSpPr/>
          <p:nvPr/>
        </p:nvSpPr>
        <p:spPr>
          <a:xfrm>
            <a:off x="9186736" y="3916441"/>
            <a:ext cx="864000" cy="9720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item3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516030DB-00B9-9D10-05A7-B519A03DCA18}"/>
              </a:ext>
            </a:extLst>
          </p:cNvPr>
          <p:cNvSpPr/>
          <p:nvPr/>
        </p:nvSpPr>
        <p:spPr>
          <a:xfrm>
            <a:off x="6324736" y="4968750"/>
            <a:ext cx="3726000" cy="34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item4</a:t>
            </a:r>
          </a:p>
        </p:txBody>
      </p:sp>
    </p:spTree>
    <p:extLst>
      <p:ext uri="{BB962C8B-B14F-4D97-AF65-F5344CB8AC3E}">
        <p14:creationId xmlns:p14="http://schemas.microsoft.com/office/powerpoint/2010/main" val="40328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9CC1-B70D-C701-A2D4-6AE3EA57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0E79-448D-9B15-FB6D-487AEBD4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936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Gaps and Alignment</a:t>
            </a:r>
          </a:p>
          <a:p>
            <a:pPr marL="0" indent="0">
              <a:buNone/>
            </a:pPr>
            <a:r>
              <a:rPr lang="en-US" dirty="0"/>
              <a:t>Spacing and alignment can be set for items within the cells as well as for cells themselves.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529FE-324D-4E11-5E20-29185FFA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956B5-C6C7-1714-A887-24372CFA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3055235"/>
            <a:ext cx="2448272" cy="1077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09AFA-643C-373B-4430-A7EFEA90A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4551594"/>
            <a:ext cx="2448272" cy="1596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B18C6-1BAF-E5E2-0AD8-E281397F7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932" y="4551593"/>
            <a:ext cx="2448272" cy="1596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85B300-6E18-4AD6-7522-ECAD5338D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291" y="3055235"/>
            <a:ext cx="2448272" cy="1077772"/>
          </a:xfrm>
          <a:prstGeom prst="rect">
            <a:avLst/>
          </a:prstGeom>
        </p:spPr>
      </p:pic>
      <p:sp>
        <p:nvSpPr>
          <p:cNvPr id="9" name="Zaoblený obdélníkový bublinový popisek 7">
            <a:extLst>
              <a:ext uri="{FF2B5EF4-FFF2-40B4-BE49-F238E27FC236}">
                <a16:creationId xmlns:a16="http://schemas.microsoft.com/office/drawing/2014/main" id="{835DA1E8-D6CF-DA89-0412-B023DC9EED75}"/>
              </a:ext>
            </a:extLst>
          </p:cNvPr>
          <p:cNvSpPr/>
          <p:nvPr/>
        </p:nvSpPr>
        <p:spPr>
          <a:xfrm>
            <a:off x="1292687" y="2832024"/>
            <a:ext cx="2181988" cy="727366"/>
          </a:xfrm>
          <a:prstGeom prst="wedgeRoundRectCallout">
            <a:avLst>
              <a:gd name="adj1" fmla="val 68493"/>
              <a:gd name="adj2" fmla="val 187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Items can be smaller than cells</a:t>
            </a:r>
            <a:endParaRPr lang="cs-CZ" sz="1600" dirty="0"/>
          </a:p>
        </p:txBody>
      </p:sp>
      <p:sp>
        <p:nvSpPr>
          <p:cNvPr id="10" name="Zaoblený obdélníkový bublinový popisek 7">
            <a:extLst>
              <a:ext uri="{FF2B5EF4-FFF2-40B4-BE49-F238E27FC236}">
                <a16:creationId xmlns:a16="http://schemas.microsoft.com/office/drawing/2014/main" id="{971BBBDB-810C-0612-2E05-F2364EC50DE1}"/>
              </a:ext>
            </a:extLst>
          </p:cNvPr>
          <p:cNvSpPr/>
          <p:nvPr/>
        </p:nvSpPr>
        <p:spPr>
          <a:xfrm>
            <a:off x="7868929" y="2625427"/>
            <a:ext cx="2181988" cy="727366"/>
          </a:xfrm>
          <a:prstGeom prst="wedgeRoundRectCallout">
            <a:avLst>
              <a:gd name="adj1" fmla="val -63844"/>
              <a:gd name="adj2" fmla="val 332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Both horizontally and vertically</a:t>
            </a:r>
            <a:endParaRPr lang="cs-CZ" sz="1600" dirty="0"/>
          </a:p>
        </p:txBody>
      </p:sp>
      <p:sp>
        <p:nvSpPr>
          <p:cNvPr id="11" name="Zaoblený obdélníkový bublinový popisek 7">
            <a:extLst>
              <a:ext uri="{FF2B5EF4-FFF2-40B4-BE49-F238E27FC236}">
                <a16:creationId xmlns:a16="http://schemas.microsoft.com/office/drawing/2014/main" id="{030734E8-883A-D458-38E2-6DAB7CBEA9C9}"/>
              </a:ext>
            </a:extLst>
          </p:cNvPr>
          <p:cNvSpPr/>
          <p:nvPr/>
        </p:nvSpPr>
        <p:spPr>
          <a:xfrm>
            <a:off x="1612076" y="4356218"/>
            <a:ext cx="2181988" cy="1010959"/>
          </a:xfrm>
          <a:prstGeom prst="wedgeRoundRectCallout">
            <a:avLst>
              <a:gd name="adj1" fmla="val 54377"/>
              <a:gd name="adj2" fmla="val 647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And the grid may be smaller than container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193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848581-112A-F0FB-34BB-DA96CA1A5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69198-8B4B-F789-F3C9-22AEABB7AC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Grid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58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AE01-1E61-ED0E-E7E0-D1E3900A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Website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D9E622-4AAD-9FD8-4DA1-66A59EB48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9244" y="1392697"/>
            <a:ext cx="9040487" cy="47917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AF793-6CEE-2A9D-BA82-379842FC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25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19EC0-7994-0FDC-411A-B7A809E8D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56F3-A390-F37D-A6D9-9886A7CB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properties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E4BA9-C23E-56A6-3361-158C682BCA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Container properties:</a:t>
            </a:r>
          </a:p>
          <a:p>
            <a:r>
              <a:rPr lang="en-US" dirty="0">
                <a:solidFill>
                  <a:schemeClr val="accent1"/>
                </a:solidFill>
              </a:rPr>
              <a:t>display</a:t>
            </a:r>
            <a:r>
              <a:rPr lang="en-US" dirty="0"/>
              <a:t>: grid</a:t>
            </a:r>
          </a:p>
          <a:p>
            <a:r>
              <a:rPr lang="en-US" dirty="0">
                <a:solidFill>
                  <a:schemeClr val="accent1"/>
                </a:solidFill>
              </a:rPr>
              <a:t>grid-template-rows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grid-template-columns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grid</a:t>
            </a:r>
          </a:p>
          <a:p>
            <a:r>
              <a:rPr lang="en-US" dirty="0">
                <a:solidFill>
                  <a:schemeClr val="accent1"/>
                </a:solidFill>
              </a:rPr>
              <a:t>grid-column-gap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grid-row-gap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grid-gap</a:t>
            </a:r>
          </a:p>
          <a:p>
            <a:r>
              <a:rPr lang="en-US" dirty="0">
                <a:solidFill>
                  <a:schemeClr val="accent1"/>
                </a:solidFill>
              </a:rPr>
              <a:t>align-items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justify-content</a:t>
            </a:r>
            <a:br>
              <a:rPr lang="en-US" dirty="0"/>
            </a:br>
            <a:r>
              <a:rPr lang="en-US" dirty="0"/>
              <a:t>Align grid items inside a cell, using column and row axis.</a:t>
            </a:r>
          </a:p>
          <a:p>
            <a:r>
              <a:rPr lang="en-US" dirty="0">
                <a:solidFill>
                  <a:schemeClr val="accent1"/>
                </a:solidFill>
              </a:rPr>
              <a:t>grid-auto-columns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grid-auto-rows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Size of auto-generated columns and rows.</a:t>
            </a:r>
          </a:p>
          <a:p>
            <a:r>
              <a:rPr lang="en-US" dirty="0">
                <a:solidFill>
                  <a:schemeClr val="accent1"/>
                </a:solidFill>
              </a:rPr>
              <a:t>grid-auto-flow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Automatic placements direction or dense, to fill holes.</a:t>
            </a:r>
          </a:p>
          <a:p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A5CC3-CD43-C216-BDB9-9F45EAEE24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Item properties:</a:t>
            </a:r>
          </a:p>
          <a:p>
            <a:r>
              <a:rPr lang="en-US" dirty="0">
                <a:solidFill>
                  <a:schemeClr val="accent1"/>
                </a:solidFill>
              </a:rPr>
              <a:t>grid-column-start</a:t>
            </a:r>
          </a:p>
          <a:p>
            <a:r>
              <a:rPr lang="en-US" dirty="0">
                <a:solidFill>
                  <a:schemeClr val="accent1"/>
                </a:solidFill>
              </a:rPr>
              <a:t>grid-column-end</a:t>
            </a:r>
          </a:p>
          <a:p>
            <a:r>
              <a:rPr lang="en-US" dirty="0">
                <a:solidFill>
                  <a:schemeClr val="accent1"/>
                </a:solidFill>
              </a:rPr>
              <a:t>grid-row-start</a:t>
            </a:r>
          </a:p>
          <a:p>
            <a:r>
              <a:rPr lang="en-US" dirty="0">
                <a:solidFill>
                  <a:schemeClr val="accent1"/>
                </a:solidFill>
              </a:rPr>
              <a:t>grid-row-end</a:t>
            </a:r>
          </a:p>
          <a:p>
            <a:r>
              <a:rPr lang="en-US" dirty="0">
                <a:solidFill>
                  <a:schemeClr val="accent1"/>
                </a:solidFill>
              </a:rPr>
              <a:t>grid-column</a:t>
            </a:r>
          </a:p>
          <a:p>
            <a:r>
              <a:rPr lang="en-US" dirty="0">
                <a:solidFill>
                  <a:schemeClr val="accent1"/>
                </a:solidFill>
              </a:rPr>
              <a:t>grid-row</a:t>
            </a:r>
          </a:p>
          <a:p>
            <a:r>
              <a:rPr lang="en-US" dirty="0">
                <a:solidFill>
                  <a:schemeClr val="accent1"/>
                </a:solidFill>
              </a:rPr>
              <a:t>grid-area</a:t>
            </a:r>
          </a:p>
          <a:p>
            <a:r>
              <a:rPr lang="en-US" dirty="0">
                <a:solidFill>
                  <a:schemeClr val="accent1"/>
                </a:solidFill>
              </a:rPr>
              <a:t>justify-self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align-self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Align the item inside a cell.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53735-084D-2108-798B-29C7330A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6E12-3A15-674A-782D-989BEEAC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85EF0-96F1-3A11-14DA-E7BA05AF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160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way to create flexible smaller layouts (e.g., flow of UI controls) without too much customization.</a:t>
            </a:r>
            <a:br>
              <a:rPr lang="en-US" dirty="0"/>
            </a:br>
            <a:r>
              <a:rPr lang="en-US" dirty="0"/>
              <a:t>There are many good and </a:t>
            </a:r>
            <a:r>
              <a:rPr lang="en-US" dirty="0">
                <a:hlinkClick r:id="rId3"/>
              </a:rPr>
              <a:t>interactive</a:t>
            </a:r>
            <a:r>
              <a:rPr lang="en-US" dirty="0"/>
              <a:t> Flex tutorials on the internet.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7B22-AFDA-81A7-1371-5F602B59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D05DF-4379-B823-BF77-73C3C5B79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369159"/>
            <a:ext cx="5544616" cy="26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0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A74D-A922-56E2-C0A2-CDEC30D9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properties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37487-DFC8-CE3D-4352-3B40035B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595F0-ECA6-F58A-40F2-4A30629A6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4" r="21007"/>
          <a:stretch/>
        </p:blipFill>
        <p:spPr>
          <a:xfrm>
            <a:off x="551003" y="1404242"/>
            <a:ext cx="2593050" cy="4049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13FD2-2EF3-86C3-BE34-DB57E7A7B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444" y="1403848"/>
            <a:ext cx="4471536" cy="4050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449CC7-8170-FB4B-6E16-0E99A6B1BE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55" r="15890"/>
          <a:stretch/>
        </p:blipFill>
        <p:spPr>
          <a:xfrm>
            <a:off x="8666082" y="1403848"/>
            <a:ext cx="3141918" cy="4050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A88F25-8D90-97B3-F98E-CEF1DE6947F8}"/>
              </a:ext>
            </a:extLst>
          </p:cNvPr>
          <p:cNvSpPr txBox="1"/>
          <p:nvPr/>
        </p:nvSpPr>
        <p:spPr>
          <a:xfrm>
            <a:off x="9423211" y="5491662"/>
            <a:ext cx="1789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align-content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185C2-8962-01D9-3BE9-D87281A3EE47}"/>
              </a:ext>
            </a:extLst>
          </p:cNvPr>
          <p:cNvSpPr/>
          <p:nvPr/>
        </p:nvSpPr>
        <p:spPr>
          <a:xfrm>
            <a:off x="5136007" y="5495128"/>
            <a:ext cx="1542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align-items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1264E-5D12-F0A8-E4E8-F9034B63E92E}"/>
              </a:ext>
            </a:extLst>
          </p:cNvPr>
          <p:cNvSpPr/>
          <p:nvPr/>
        </p:nvSpPr>
        <p:spPr>
          <a:xfrm>
            <a:off x="695400" y="5491662"/>
            <a:ext cx="2036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justify-content</a:t>
            </a:r>
          </a:p>
        </p:txBody>
      </p:sp>
    </p:spTree>
    <p:extLst>
      <p:ext uri="{BB962C8B-B14F-4D97-AF65-F5344CB8AC3E}">
        <p14:creationId xmlns:p14="http://schemas.microsoft.com/office/powerpoint/2010/main" val="427789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848581-112A-F0FB-34BB-DA96CA1A5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69198-8B4B-F789-F3C9-22AEABB7AC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Flex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4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AFCA-9A0C-1A6A-4E3E-21FD41B6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properties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888BE-6343-7BD8-C9AE-0FD52A69A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Container properties:</a:t>
            </a:r>
          </a:p>
          <a:p>
            <a:r>
              <a:rPr lang="en-US" dirty="0">
                <a:solidFill>
                  <a:schemeClr val="accent1"/>
                </a:solidFill>
              </a:rPr>
              <a:t>display</a:t>
            </a:r>
            <a:r>
              <a:rPr lang="en-US" dirty="0"/>
              <a:t>: flex</a:t>
            </a:r>
          </a:p>
          <a:p>
            <a:r>
              <a:rPr lang="en-US" dirty="0">
                <a:solidFill>
                  <a:schemeClr val="accent1"/>
                </a:solidFill>
              </a:rPr>
              <a:t>flex-direction</a:t>
            </a:r>
            <a:br>
              <a:rPr lang="en-US" dirty="0"/>
            </a:br>
            <a:r>
              <a:rPr lang="en-US" dirty="0"/>
              <a:t>Direction of main axis.</a:t>
            </a:r>
          </a:p>
          <a:p>
            <a:r>
              <a:rPr lang="en-US" dirty="0">
                <a:solidFill>
                  <a:schemeClr val="accent1"/>
                </a:solidFill>
              </a:rPr>
              <a:t>flex-wrap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/>
              <a:t>hether wrapping is allowed.</a:t>
            </a:r>
          </a:p>
          <a:p>
            <a:r>
              <a:rPr lang="en-US" dirty="0">
                <a:solidFill>
                  <a:schemeClr val="accent1"/>
                </a:solidFill>
              </a:rPr>
              <a:t>justify-content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Alignment and spacing along the main axis.</a:t>
            </a:r>
          </a:p>
          <a:p>
            <a:r>
              <a:rPr lang="en-US" dirty="0">
                <a:solidFill>
                  <a:schemeClr val="accent1"/>
                </a:solidFill>
              </a:rPr>
              <a:t>align-items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align-content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Alignment, spacing, and padding along the cross axis.</a:t>
            </a:r>
          </a:p>
          <a:p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196D5-45BB-4F3A-5E2B-FEA346F90D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Item properties:</a:t>
            </a:r>
          </a:p>
          <a:p>
            <a:r>
              <a:rPr lang="en-US" dirty="0">
                <a:solidFill>
                  <a:schemeClr val="accent1"/>
                </a:solidFill>
              </a:rPr>
              <a:t>order</a:t>
            </a:r>
            <a:br>
              <a:rPr lang="en-US" dirty="0"/>
            </a:br>
            <a:r>
              <a:rPr lang="en-US" dirty="0"/>
              <a:t>Items are sorted by their order values. Items with the same order are sorted by HTML positions. Do NOT use!</a:t>
            </a:r>
          </a:p>
          <a:p>
            <a:r>
              <a:rPr lang="en-US" dirty="0">
                <a:solidFill>
                  <a:schemeClr val="accent1"/>
                </a:solidFill>
              </a:rPr>
              <a:t>flex-grow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flex-shrink</a:t>
            </a:r>
            <a:br>
              <a:rPr lang="en-US" dirty="0"/>
            </a:br>
            <a:r>
              <a:rPr lang="en-US" dirty="0"/>
              <a:t>How much should the item grow/shrink if there is space left or not enough space.</a:t>
            </a:r>
          </a:p>
          <a:p>
            <a:r>
              <a:rPr lang="en-US" dirty="0">
                <a:solidFill>
                  <a:schemeClr val="accent1"/>
                </a:solidFill>
              </a:rPr>
              <a:t>flex-basis</a:t>
            </a:r>
            <a:br>
              <a:rPr lang="en-US" dirty="0"/>
            </a:br>
            <a:r>
              <a:rPr lang="en-US" dirty="0"/>
              <a:t>Default size of the item, before growing or shrinking.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B1BBF-78F4-C5FB-2B93-84B9A2F6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5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ABBA-CD1C-7BB4-C323-382D6CD5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content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196C2-1BA6-8ED5-5678-7FBD8B30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Question: How do I center a div?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C629A-D079-A411-A755-55A04F45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AE881FC-65A0-C2E9-9068-919F28219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580" y="1269848"/>
            <a:ext cx="5016337" cy="2951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27B44-C33C-8FA6-3E87-856F5B53ADD8}"/>
              </a:ext>
            </a:extLst>
          </p:cNvPr>
          <p:cNvSpPr txBox="1"/>
          <p:nvPr/>
        </p:nvSpPr>
        <p:spPr>
          <a:xfrm>
            <a:off x="330751" y="1988840"/>
            <a:ext cx="66262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Center floating or absolutely positioned elements with fixed width.</a:t>
            </a:r>
            <a:endParaRPr lang="cs-CZ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20BE7-A25F-24A3-278D-69B2BDD07E77}"/>
              </a:ext>
            </a:extLst>
          </p:cNvPr>
          <p:cNvSpPr txBox="1"/>
          <p:nvPr/>
        </p:nvSpPr>
        <p:spPr>
          <a:xfrm>
            <a:off x="361075" y="3430161"/>
            <a:ext cx="66262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Flex</a:t>
            </a:r>
            <a:endParaRPr lang="cs-CZ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BAFC6-DF1A-622E-308F-3589F0B53C4B}"/>
              </a:ext>
            </a:extLst>
          </p:cNvPr>
          <p:cNvSpPr txBox="1"/>
          <p:nvPr/>
        </p:nvSpPr>
        <p:spPr>
          <a:xfrm>
            <a:off x="361075" y="4941168"/>
            <a:ext cx="66262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Grid</a:t>
            </a:r>
            <a:endParaRPr lang="cs-CZ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2F194B-5143-E138-287F-A95D6EDF0B0E}"/>
              </a:ext>
            </a:extLst>
          </p:cNvPr>
          <p:cNvSpPr/>
          <p:nvPr/>
        </p:nvSpPr>
        <p:spPr>
          <a:xfrm>
            <a:off x="433082" y="2759441"/>
            <a:ext cx="6166973" cy="4308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margin-left: auto;  margin-right: auto;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B4FDB-40BC-6081-AC57-B87E58FBBA23}"/>
              </a:ext>
            </a:extLst>
          </p:cNvPr>
          <p:cNvSpPr/>
          <p:nvPr/>
        </p:nvSpPr>
        <p:spPr>
          <a:xfrm>
            <a:off x="433082" y="3849098"/>
            <a:ext cx="6166973" cy="8936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display: flex;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align-items: center;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justify-content: center;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FB4669-753B-DE28-9F2C-E5E94EEB7A76}"/>
              </a:ext>
            </a:extLst>
          </p:cNvPr>
          <p:cNvSpPr/>
          <p:nvPr/>
        </p:nvSpPr>
        <p:spPr>
          <a:xfrm>
            <a:off x="433082" y="5381412"/>
            <a:ext cx="6166973" cy="8558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display: grid;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justify-content: center;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align-content: center;</a:t>
            </a:r>
          </a:p>
        </p:txBody>
      </p:sp>
    </p:spTree>
    <p:extLst>
      <p:ext uri="{BB962C8B-B14F-4D97-AF65-F5344CB8AC3E}">
        <p14:creationId xmlns:p14="http://schemas.microsoft.com/office/powerpoint/2010/main" val="2345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BACC-645A-84BE-D896-C49CF1BE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Page Layout with Flex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A78F2-F3AE-808D-A49D-F366AD200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slide is inspired by </a:t>
            </a:r>
            <a:r>
              <a:rPr lang="en-US" dirty="0">
                <a:hlinkClick r:id="rId3"/>
              </a:rPr>
              <a:t>Bootstrap</a:t>
            </a:r>
            <a:r>
              <a:rPr lang="en-US" dirty="0"/>
              <a:t>. There was a need to create a layout before flex and grid. To tackle this issue, Bootstrap utilize so called "Grid system". The system consists of rows and columns forming a grid. As of 2025, the Grid system, is implemented using Flex.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586FE-77ED-7EF4-B6A6-E5194A6D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D1BC7-4D61-0A51-C6A0-696564390512}"/>
              </a:ext>
            </a:extLst>
          </p:cNvPr>
          <p:cNvSpPr/>
          <p:nvPr/>
        </p:nvSpPr>
        <p:spPr>
          <a:xfrm>
            <a:off x="335360" y="2276872"/>
            <a:ext cx="475252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2E605-8B4D-8682-4727-486446543DB0}"/>
              </a:ext>
            </a:extLst>
          </p:cNvPr>
          <p:cNvSpPr/>
          <p:nvPr/>
        </p:nvSpPr>
        <p:spPr>
          <a:xfrm>
            <a:off x="479376" y="2383476"/>
            <a:ext cx="136815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Column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34FB7-70CF-194A-BD69-5D5BCF55ECDA}"/>
              </a:ext>
            </a:extLst>
          </p:cNvPr>
          <p:cNvSpPr/>
          <p:nvPr/>
        </p:nvSpPr>
        <p:spPr>
          <a:xfrm>
            <a:off x="2022373" y="2383476"/>
            <a:ext cx="136815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Column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DDA2D-DE00-4B00-514C-F6F59539ABAC}"/>
              </a:ext>
            </a:extLst>
          </p:cNvPr>
          <p:cNvSpPr/>
          <p:nvPr/>
        </p:nvSpPr>
        <p:spPr>
          <a:xfrm>
            <a:off x="3565370" y="2383476"/>
            <a:ext cx="136815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Column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5348A-5A42-5DA0-8092-020594F0C515}"/>
              </a:ext>
            </a:extLst>
          </p:cNvPr>
          <p:cNvSpPr/>
          <p:nvPr/>
        </p:nvSpPr>
        <p:spPr>
          <a:xfrm>
            <a:off x="353099" y="3802464"/>
            <a:ext cx="3230010" cy="1372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17F4EC-787C-EBE4-AB51-737BC2A259B7}"/>
              </a:ext>
            </a:extLst>
          </p:cNvPr>
          <p:cNvSpPr/>
          <p:nvPr/>
        </p:nvSpPr>
        <p:spPr>
          <a:xfrm>
            <a:off x="478941" y="3950382"/>
            <a:ext cx="136815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Column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038AC-2C20-A311-F81D-BD29B32B840B}"/>
              </a:ext>
            </a:extLst>
          </p:cNvPr>
          <p:cNvSpPr/>
          <p:nvPr/>
        </p:nvSpPr>
        <p:spPr>
          <a:xfrm>
            <a:off x="2021938" y="3950382"/>
            <a:ext cx="136815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Column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52C04-C754-23F2-C1EF-00A31C874727}"/>
              </a:ext>
            </a:extLst>
          </p:cNvPr>
          <p:cNvSpPr/>
          <p:nvPr/>
        </p:nvSpPr>
        <p:spPr>
          <a:xfrm>
            <a:off x="478941" y="4530348"/>
            <a:ext cx="136815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Column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FB54E8-5649-CD88-3E35-0A20CA1D2AEC}"/>
              </a:ext>
            </a:extLst>
          </p:cNvPr>
          <p:cNvSpPr txBox="1">
            <a:spLocks/>
          </p:cNvSpPr>
          <p:nvPr/>
        </p:nvSpPr>
        <p:spPr>
          <a:xfrm>
            <a:off x="335359" y="3054325"/>
            <a:ext cx="11449271" cy="734715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There are 12 template columns available per row. Thus, each column can be of size 1 to 12. If the column does not fit, it is moved to the next row.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B519A70-C3EE-E206-CEDF-10620255975F}"/>
              </a:ext>
            </a:extLst>
          </p:cNvPr>
          <p:cNvSpPr txBox="1">
            <a:spLocks/>
          </p:cNvSpPr>
          <p:nvPr/>
        </p:nvSpPr>
        <p:spPr>
          <a:xfrm>
            <a:off x="3863752" y="3789040"/>
            <a:ext cx="7945519" cy="111778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/>
              <a:t>Bootstrap defined 6 responsive breakpoints. They represent a screen sizes you may want to consider when designing a layout. You can defined column size for a given breakpoint.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BFF943-571E-F5A5-6F81-B10AE096B7D9}"/>
              </a:ext>
            </a:extLst>
          </p:cNvPr>
          <p:cNvSpPr/>
          <p:nvPr/>
        </p:nvSpPr>
        <p:spPr>
          <a:xfrm>
            <a:off x="4583832" y="4962396"/>
            <a:ext cx="7225439" cy="145659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 class="row container"&gt;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&lt;div class="col-xs-6 col-md-3"&gt;Column&lt;/div&gt;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&lt;div class="col-xs-6 col-md-3"&gt;Column&lt;/div&gt;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&lt;div class="col-xs-6 col-md-3"&gt;Column&lt;/div&gt;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60F1FA-8216-0A95-0B65-F4C57BEC98F0}"/>
              </a:ext>
            </a:extLst>
          </p:cNvPr>
          <p:cNvSpPr txBox="1">
            <a:spLocks/>
          </p:cNvSpPr>
          <p:nvPr/>
        </p:nvSpPr>
        <p:spPr>
          <a:xfrm>
            <a:off x="276686" y="5322436"/>
            <a:ext cx="3803090" cy="1117782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/>
              <a:t>In addition, there is a max-width defined for the container for each breakpoint.</a:t>
            </a:r>
          </a:p>
        </p:txBody>
      </p:sp>
    </p:spTree>
    <p:extLst>
      <p:ext uri="{BB962C8B-B14F-4D97-AF65-F5344CB8AC3E}">
        <p14:creationId xmlns:p14="http://schemas.microsoft.com/office/powerpoint/2010/main" val="26343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BEF6-1D74-09FF-B063-B11F5701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F518-8FF5-F42C-D793-769FAF17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38164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is possible to perform dynamic computations in CSS.</a:t>
            </a:r>
          </a:p>
          <a:p>
            <a:r>
              <a:rPr lang="en-US" dirty="0"/>
              <a:t>--{variable name}</a:t>
            </a:r>
          </a:p>
          <a:p>
            <a:pPr lvl="1"/>
            <a:r>
              <a:rPr lang="en-US" dirty="0"/>
              <a:t>Define a new custom property. The property can be defined multiple times.</a:t>
            </a:r>
          </a:p>
          <a:p>
            <a:r>
              <a:rPr lang="en-US" dirty="0"/>
              <a:t>var()</a:t>
            </a:r>
          </a:p>
          <a:p>
            <a:pPr lvl="1"/>
            <a:r>
              <a:rPr lang="en-US" dirty="0"/>
              <a:t>Reads value of a custom property (CSS variable).</a:t>
            </a:r>
          </a:p>
          <a:p>
            <a:r>
              <a:rPr lang="en-US" dirty="0"/>
              <a:t>calc()</a:t>
            </a:r>
          </a:p>
          <a:p>
            <a:pPr lvl="1"/>
            <a:r>
              <a:rPr lang="en-US" dirty="0"/>
              <a:t>A function which can be used to compute CSS values</a:t>
            </a:r>
          </a:p>
          <a:p>
            <a:pPr lvl="1"/>
            <a:r>
              <a:rPr lang="en-US" dirty="0"/>
              <a:t>Works for numeric values only</a:t>
            </a:r>
          </a:p>
          <a:p>
            <a:pPr lvl="1"/>
            <a:r>
              <a:rPr lang="en-US" dirty="0"/>
              <a:t>Limited to basic operators +, -, *, and /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BA65A-AE74-E992-7F71-3AEEEF66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9CDF7-3293-E61C-9BBE-B236623B081B}"/>
              </a:ext>
            </a:extLst>
          </p:cNvPr>
          <p:cNvSpPr/>
          <p:nvPr/>
        </p:nvSpPr>
        <p:spPr>
          <a:xfrm>
            <a:off x="433082" y="5373216"/>
            <a:ext cx="7895166" cy="9015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:root    { --gap: 20px;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     {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padding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var(--gap);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#somediv {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calc(100vh – 2 * var(--gap)); }</a:t>
            </a:r>
          </a:p>
        </p:txBody>
      </p:sp>
    </p:spTree>
    <p:extLst>
      <p:ext uri="{BB962C8B-B14F-4D97-AF65-F5344CB8AC3E}">
        <p14:creationId xmlns:p14="http://schemas.microsoft.com/office/powerpoint/2010/main" val="3092759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FCE5-E498-E87E-3DB2-8A24FB5A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6F8D8-5C71-35A8-2CD0-1332C7E0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Predefined styles (and possibly scripts) which automatically handle various screen sizes.</a:t>
            </a:r>
          </a:p>
          <a:p>
            <a:pPr marL="0" indent="0">
              <a:buNone/>
            </a:pPr>
            <a:r>
              <a:rPr lang="en-US" dirty="0"/>
              <a:t>Many frameworks currently available</a:t>
            </a:r>
          </a:p>
          <a:p>
            <a:r>
              <a:rPr lang="en-US" dirty="0"/>
              <a:t>Twitter Bootstrap</a:t>
            </a:r>
          </a:p>
          <a:p>
            <a:r>
              <a:rPr lang="en-US" dirty="0"/>
              <a:t>W3.CSS</a:t>
            </a:r>
          </a:p>
          <a:p>
            <a:r>
              <a:rPr lang="en-US" dirty="0"/>
              <a:t>Skeleton</a:t>
            </a:r>
          </a:p>
          <a:p>
            <a:r>
              <a:rPr lang="en-US" dirty="0"/>
              <a:t>Foundation</a:t>
            </a:r>
          </a:p>
          <a:p>
            <a:r>
              <a:rPr lang="en-US" dirty="0"/>
              <a:t>HTML5 Boilerplate</a:t>
            </a:r>
          </a:p>
          <a:p>
            <a:r>
              <a:rPr lang="en-US" dirty="0"/>
              <a:t>HTML </a:t>
            </a:r>
            <a:r>
              <a:rPr lang="en-US" dirty="0" err="1"/>
              <a:t>KickStart</a:t>
            </a:r>
            <a:endParaRPr lang="en-US" dirty="0"/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Responsive design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522D-FD38-9931-EF2C-40E71414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EEA79-031B-F2B5-206A-4DD059DAE935}"/>
              </a:ext>
            </a:extLst>
          </p:cNvPr>
          <p:cNvSpPr/>
          <p:nvPr/>
        </p:nvSpPr>
        <p:spPr>
          <a:xfrm>
            <a:off x="335360" y="5949280"/>
            <a:ext cx="10390806" cy="4190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&lt;meta name="viewport" content="width=device-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width,initial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-scale=1.0"&gt;</a:t>
            </a:r>
          </a:p>
        </p:txBody>
      </p:sp>
    </p:spTree>
    <p:extLst>
      <p:ext uri="{BB962C8B-B14F-4D97-AF65-F5344CB8AC3E}">
        <p14:creationId xmlns:p14="http://schemas.microsoft.com/office/powerpoint/2010/main" val="316904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5955D-D531-CD0D-483B-046271EC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2DAF-5EB1-8816-E440-745CA8EE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8803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CSS Issues</a:t>
            </a:r>
          </a:p>
          <a:p>
            <a:r>
              <a:rPr lang="en-US" dirty="0"/>
              <a:t>Selectors are quite powerful but possibly tedious.</a:t>
            </a:r>
          </a:p>
          <a:p>
            <a:r>
              <a:rPr lang="en-US" dirty="0"/>
              <a:t>Limited possibilities of using variables / calculations.</a:t>
            </a:r>
          </a:p>
          <a:p>
            <a:r>
              <a:rPr lang="en-US" dirty="0"/>
              <a:t>Not particularly DRY-friendly.</a:t>
            </a:r>
          </a:p>
          <a:p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/>
              <a:t>Overall good for a single website but tedious for a general framework.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AFB07-E464-D72B-7BF2-58E913A8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E05012-5B4E-0F6E-68A3-AF4AE6F03209}"/>
              </a:ext>
            </a:extLst>
          </p:cNvPr>
          <p:cNvSpPr txBox="1">
            <a:spLocks/>
          </p:cNvSpPr>
          <p:nvPr/>
        </p:nvSpPr>
        <p:spPr>
          <a:xfrm>
            <a:off x="335360" y="4722059"/>
            <a:ext cx="11449272" cy="1587261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CSS Preprocessing</a:t>
            </a:r>
          </a:p>
          <a:p>
            <a:r>
              <a:rPr lang="en-US" dirty="0"/>
              <a:t>Styles are written in preprocessing language and generated into CSS files.</a:t>
            </a:r>
          </a:p>
          <a:p>
            <a:r>
              <a:rPr lang="en-US" dirty="0"/>
              <a:t>Several languages/tools available (LESS, SASS).</a:t>
            </a:r>
          </a:p>
        </p:txBody>
      </p:sp>
    </p:spTree>
    <p:extLst>
      <p:ext uri="{BB962C8B-B14F-4D97-AF65-F5344CB8AC3E}">
        <p14:creationId xmlns:p14="http://schemas.microsoft.com/office/powerpoint/2010/main" val="19743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8B2E-5E9C-699F-7A4B-36CA9330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7323C-640D-60DC-B899-CFBB133F2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CSS 1 (1996)</a:t>
            </a:r>
            <a:br>
              <a:rPr lang="en-US" dirty="0"/>
            </a:br>
            <a:r>
              <a:rPr lang="en-US" dirty="0"/>
              <a:t>"The CSS Working Group considers the CSS1 specification to be obsolete."</a:t>
            </a:r>
          </a:p>
          <a:p>
            <a:r>
              <a:rPr lang="en-US" dirty="0"/>
              <a:t>CSS 2 (1998)</a:t>
            </a:r>
          </a:p>
          <a:p>
            <a:r>
              <a:rPr lang="en-US" dirty="0"/>
              <a:t>CSS 2.1</a:t>
            </a:r>
            <a:br>
              <a:rPr lang="en-US" dirty="0"/>
            </a:br>
            <a:r>
              <a:rPr lang="en-US" dirty="0"/>
              <a:t>"Once CSS2.1 became Candidate Recommendation - effectively though not officially the same level of stability as CSS2 - obsoleted the CSS2 Recommendation."</a:t>
            </a:r>
          </a:p>
          <a:p>
            <a:r>
              <a:rPr lang="en-US" dirty="0"/>
              <a:t>CSS 3 (1999-present)</a:t>
            </a:r>
            <a:br>
              <a:rPr lang="en-US" dirty="0"/>
            </a:br>
            <a:r>
              <a:rPr lang="en-US" dirty="0"/>
              <a:t>"CSS Level 3 builds on CSS Level 2 module by module, using the CSS2.1 specification as its core. Each module adds functionality and/or replaces part of the CSS2.1 specification."</a:t>
            </a:r>
          </a:p>
          <a:p>
            <a:r>
              <a:rPr lang="en-US" dirty="0"/>
              <a:t>CSS4</a:t>
            </a:r>
            <a:br>
              <a:rPr lang="en-US" dirty="0"/>
            </a:br>
            <a:r>
              <a:rPr lang="en-US" dirty="0"/>
              <a:t>"There is no CSS Level 4. Independent </a:t>
            </a:r>
            <a:r>
              <a:rPr lang="en-US" dirty="0">
                <a:hlinkClick r:id="rId3"/>
              </a:rPr>
              <a:t>modules</a:t>
            </a:r>
            <a:r>
              <a:rPr lang="en-US" dirty="0"/>
              <a:t> can reach level 4 or beyond, but CSS the language no longer has levels."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39F5E-2EFF-18B6-BD65-AAEF34F9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192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E418-2141-2C22-1A63-BD36C550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B975D-8D3A-97F7-DC37-06B80A09C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6120680" cy="36724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Syntactically Awesome Stylesheets (SASS) is a </a:t>
            </a:r>
            <a:br>
              <a:rPr lang="en-US" dirty="0"/>
            </a:br>
            <a:r>
              <a:rPr lang="en-US" dirty="0"/>
              <a:t>style sheet language that extends CSS. It is interpreted into CSS files. Selected features are:</a:t>
            </a:r>
          </a:p>
          <a:p>
            <a:r>
              <a:rPr lang="en-US" dirty="0"/>
              <a:t>Variables  allow single definition of a value.</a:t>
            </a:r>
          </a:p>
          <a:p>
            <a:r>
              <a:rPr lang="en-US" dirty="0" err="1"/>
              <a:t>Mixins</a:t>
            </a:r>
            <a:r>
              <a:rPr lang="en-US" dirty="0"/>
              <a:t> provide CSS templates that can be reused.</a:t>
            </a:r>
          </a:p>
          <a:p>
            <a:r>
              <a:rPr lang="en-US" dirty="0"/>
              <a:t>Selector inheritance simplifies selector construction.</a:t>
            </a:r>
          </a:p>
          <a:p>
            <a:r>
              <a:rPr lang="en-US" dirty="0"/>
              <a:t>Scripting with loops, conditions, expressions, …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87832-4248-F637-0FE0-B7A838C7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021A8-28DC-6B85-63E7-6A7F3F31B3F2}"/>
              </a:ext>
            </a:extLst>
          </p:cNvPr>
          <p:cNvSpPr/>
          <p:nvPr/>
        </p:nvSpPr>
        <p:spPr>
          <a:xfrm>
            <a:off x="326395" y="5481547"/>
            <a:ext cx="5481573" cy="9015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$size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300px;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@mixin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mybox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$width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 width: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$width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#div1 {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@include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mybox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($size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D6A19-0D5F-CADD-E168-08F6AEAC9E0E}"/>
              </a:ext>
            </a:extLst>
          </p:cNvPr>
          <p:cNvSpPr/>
          <p:nvPr/>
        </p:nvSpPr>
        <p:spPr>
          <a:xfrm>
            <a:off x="6384033" y="4690596"/>
            <a:ext cx="5400600" cy="169650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li {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inline-block;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8455D-6DBE-2954-B01E-57527169A1C8}"/>
              </a:ext>
            </a:extLst>
          </p:cNvPr>
          <p:cNvSpPr/>
          <p:nvPr/>
        </p:nvSpPr>
        <p:spPr>
          <a:xfrm>
            <a:off x="6384032" y="2687301"/>
            <a:ext cx="5400599" cy="182181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.message {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3px solid yellow; }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.error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@extend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.message;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border-color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red;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Zaoblený obdélníkový bublinový popisek 6">
            <a:extLst>
              <a:ext uri="{FF2B5EF4-FFF2-40B4-BE49-F238E27FC236}">
                <a16:creationId xmlns:a16="http://schemas.microsoft.com/office/drawing/2014/main" id="{9FAAD81B-9EC5-89C8-0E40-413FAECCA44C}"/>
              </a:ext>
            </a:extLst>
          </p:cNvPr>
          <p:cNvSpPr/>
          <p:nvPr/>
        </p:nvSpPr>
        <p:spPr>
          <a:xfrm>
            <a:off x="6384032" y="2098569"/>
            <a:ext cx="4608512" cy="317538"/>
          </a:xfrm>
          <a:prstGeom prst="wedgeRoundRectCallout">
            <a:avLst>
              <a:gd name="adj1" fmla="val -33233"/>
              <a:gd name="adj2" fmla="val 1388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Selector is updated to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.message, .error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4E05B1-8974-43BB-3BFA-D0F6035F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822CC-F4A4-7B91-74F1-95BBB5F9B1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Container Query, ::has, …</a:t>
            </a:r>
          </a:p>
        </p:txBody>
      </p:sp>
    </p:spTree>
    <p:extLst>
      <p:ext uri="{BB962C8B-B14F-4D97-AF65-F5344CB8AC3E}">
        <p14:creationId xmlns:p14="http://schemas.microsoft.com/office/powerpoint/2010/main" val="1149965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B51C-4DDF-E0DE-4E1F-97BCAD31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Perspective Beyond CSS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0BDF-A1FE-79C2-67FE-61F38DBE2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Text</a:t>
            </a:r>
          </a:p>
          <a:p>
            <a:r>
              <a:rPr lang="en-US" dirty="0"/>
              <a:t>We can use the "</a:t>
            </a:r>
            <a:r>
              <a:rPr lang="en-US" dirty="0" err="1">
                <a:solidFill>
                  <a:schemeClr val="accent1"/>
                </a:solidFill>
              </a:rPr>
              <a:t>ch</a:t>
            </a:r>
            <a:r>
              <a:rPr lang="en-US" dirty="0"/>
              <a:t>" to set a text width. The unit roughly corresponds to a character width.</a:t>
            </a:r>
            <a:br>
              <a:rPr lang="en-US" dirty="0"/>
            </a:br>
            <a:r>
              <a:rPr lang="en-US" dirty="0"/>
              <a:t>It is recommended to put a cap on the text width.</a:t>
            </a:r>
          </a:p>
          <a:p>
            <a:r>
              <a:rPr lang="en-US" dirty="0"/>
              <a:t>Use whitespace to your advantage.</a:t>
            </a:r>
          </a:p>
          <a:p>
            <a:r>
              <a:rPr lang="en-US" dirty="0"/>
              <a:t>Use at least 16px, the default, or more.</a:t>
            </a:r>
          </a:p>
          <a:p>
            <a:r>
              <a:rPr lang="en-US" dirty="0"/>
              <a:t>Limit the number of typefaces to 2 or 3.</a:t>
            </a:r>
            <a:br>
              <a:rPr lang="en-US" dirty="0"/>
            </a:br>
            <a:r>
              <a:rPr lang="en-US" dirty="0">
                <a:hlinkClick r:id="rId3"/>
              </a:rPr>
              <a:t>Material Design</a:t>
            </a:r>
            <a:r>
              <a:rPr lang="en-US" dirty="0"/>
              <a:t> state Roboto as the default for Android. </a:t>
            </a:r>
            <a:br>
              <a:rPr lang="en-US" dirty="0"/>
            </a:br>
            <a:r>
              <a:rPr lang="en-US" dirty="0"/>
              <a:t>There is Serif or Mono version as well.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Colors</a:t>
            </a:r>
          </a:p>
          <a:p>
            <a:r>
              <a:rPr lang="en-US" dirty="0">
                <a:solidFill>
                  <a:schemeClr val="tx1"/>
                </a:solidFill>
              </a:rPr>
              <a:t>Light mode, dark mode, high-contrast mode, color blindness ...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contrast checkers</a:t>
            </a:r>
            <a:r>
              <a:rPr lang="en-US" dirty="0">
                <a:solidFill>
                  <a:schemeClr val="tx1"/>
                </a:solidFill>
              </a:rPr>
              <a:t>, it is not about design but also accessibility.</a:t>
            </a:r>
          </a:p>
          <a:p>
            <a:r>
              <a:rPr lang="en-US" dirty="0">
                <a:solidFill>
                  <a:schemeClr val="tx1"/>
                </a:solidFill>
              </a:rPr>
              <a:t>Color selectors (</a:t>
            </a:r>
            <a:r>
              <a:rPr lang="en-US" dirty="0">
                <a:solidFill>
                  <a:schemeClr val="tx1"/>
                </a:solidFill>
                <a:hlinkClick r:id="rId5"/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..) can help to choose a sensible color </a:t>
            </a:r>
            <a:r>
              <a:rPr lang="en-US" dirty="0" err="1">
                <a:solidFill>
                  <a:schemeClr val="tx1"/>
                </a:solidFill>
              </a:rPr>
              <a:t>palet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B65EA-30A3-85EE-9377-5B4376B5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802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E8E4-B9BB-AB45-8D4F-C5F67BB6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more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1DA25-3BFA-5972-092F-F5528810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33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23A8192-4A0D-189F-B2A2-1A03739C7369}"/>
              </a:ext>
            </a:extLst>
          </p:cNvPr>
          <p:cNvSpPr txBox="1">
            <a:spLocks/>
          </p:cNvSpPr>
          <p:nvPr/>
        </p:nvSpPr>
        <p:spPr>
          <a:xfrm>
            <a:off x="6766381" y="2922795"/>
            <a:ext cx="4324661" cy="56768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CSS current work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CB9A8-EC48-D202-E772-D1CDD8A52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" y="1952095"/>
            <a:ext cx="3372321" cy="140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8D3B53-14BC-D04F-2A8D-418B45475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" y="4370151"/>
            <a:ext cx="5982535" cy="186716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F15AE0-A3D2-71C7-AFAF-C843C75C7899}"/>
              </a:ext>
            </a:extLst>
          </p:cNvPr>
          <p:cNvSpPr txBox="1">
            <a:spLocks/>
          </p:cNvSpPr>
          <p:nvPr/>
        </p:nvSpPr>
        <p:spPr>
          <a:xfrm>
            <a:off x="6749942" y="1232015"/>
            <a:ext cx="5106698" cy="140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YouTube</a:t>
            </a:r>
          </a:p>
          <a:p>
            <a:r>
              <a:rPr lang="en-US" dirty="0"/>
              <a:t>Twitter</a:t>
            </a:r>
          </a:p>
          <a:p>
            <a:r>
              <a:rPr lang="en-US" dirty="0"/>
              <a:t>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1EFF3-B7D0-4BDF-CCB5-A26655224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340" y="3481415"/>
            <a:ext cx="3886742" cy="132416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878355D-1E19-BD9D-B87E-96F260D0016C}"/>
              </a:ext>
            </a:extLst>
          </p:cNvPr>
          <p:cNvSpPr txBox="1">
            <a:spLocks/>
          </p:cNvSpPr>
          <p:nvPr/>
        </p:nvSpPr>
        <p:spPr>
          <a:xfrm>
            <a:off x="295741" y="1384415"/>
            <a:ext cx="5856649" cy="567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6"/>
              </a:rPr>
              <a:t>Learn CSS</a:t>
            </a: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2F59086-BD37-0D01-9B8E-A93DD450A0C2}"/>
              </a:ext>
            </a:extLst>
          </p:cNvPr>
          <p:cNvSpPr txBox="1">
            <a:spLocks/>
          </p:cNvSpPr>
          <p:nvPr/>
        </p:nvSpPr>
        <p:spPr>
          <a:xfrm>
            <a:off x="360000" y="3899260"/>
            <a:ext cx="5856649" cy="4769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hlinkClick r:id="rId7"/>
              </a:rPr>
              <a:t>CSSBattle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49DBDD-1206-69E8-30F3-BB4DEE9017F7}"/>
              </a:ext>
            </a:extLst>
          </p:cNvPr>
          <p:cNvSpPr txBox="1">
            <a:spLocks/>
          </p:cNvSpPr>
          <p:nvPr/>
        </p:nvSpPr>
        <p:spPr>
          <a:xfrm>
            <a:off x="6766381" y="5021154"/>
            <a:ext cx="5106698" cy="140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8"/>
              </a:rPr>
              <a:t>Material Design</a:t>
            </a:r>
            <a:endParaRPr lang="en-US" dirty="0"/>
          </a:p>
          <a:p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1250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96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8B65-60F4-D7B7-F43D-6D476CA8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Display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D8152-E1F7-9F21-1B5D-CD5A98B6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944216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Specify an element display mode.</a:t>
            </a:r>
          </a:p>
          <a:p>
            <a:r>
              <a:rPr lang="en-US" noProof="0" dirty="0"/>
              <a:t>Elements have specific ways of rendering.</a:t>
            </a:r>
          </a:p>
          <a:p>
            <a:r>
              <a:rPr lang="en-US" noProof="0" dirty="0"/>
              <a:t>Inline elements (&lt;</a:t>
            </a:r>
            <a:r>
              <a:rPr lang="en-US" noProof="0" dirty="0" err="1"/>
              <a:t>em</a:t>
            </a:r>
            <a:r>
              <a:rPr lang="en-US" noProof="0" dirty="0"/>
              <a:t>&gt;, ...), block elements (&lt;p&gt;, ...), table elements, lists, …</a:t>
            </a:r>
          </a:p>
          <a:p>
            <a:r>
              <a:rPr lang="en-US" dirty="0"/>
              <a:t>Be warned, the d</a:t>
            </a:r>
            <a:r>
              <a:rPr lang="en-US" noProof="0" dirty="0" err="1"/>
              <a:t>isplay</a:t>
            </a:r>
            <a:r>
              <a:rPr lang="en-US" noProof="0" dirty="0"/>
              <a:t> property can override default behavior. </a:t>
            </a:r>
            <a:br>
              <a:rPr lang="en-US" noProof="0" dirty="0"/>
            </a:br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E4B6E-6D01-D85D-CE06-BDB3393B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4</a:t>
            </a:fld>
            <a:endParaRPr lang="en-US" noProof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413713-D5FE-97ED-455A-8CA3788A8E6D}"/>
              </a:ext>
            </a:extLst>
          </p:cNvPr>
          <p:cNvGraphicFramePr>
            <a:graphicFrameLocks noGrp="1"/>
          </p:cNvGraphicFramePr>
          <p:nvPr/>
        </p:nvGraphicFramePr>
        <p:xfrm>
          <a:off x="335360" y="3284984"/>
          <a:ext cx="8128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3973590938"/>
                    </a:ext>
                  </a:extLst>
                </a:gridCol>
                <a:gridCol w="6255792">
                  <a:extLst>
                    <a:ext uri="{9D8B030D-6E8A-4147-A177-3AD203B41FA5}">
                      <a16:colId xmlns:a16="http://schemas.microsoft.com/office/drawing/2014/main" val="1872018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5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Standard block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7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inline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Element rendered inline with the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90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inline-block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Small block inserted in text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2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Hide element, no effect on layout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95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list-item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Default for &lt;li&gt; 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table, table-*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Table rows and cells have specialized formatting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7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3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90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B2B7-BB4E-EA6C-73D2-CBADCDA8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Box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E4A5-39ED-3830-DBFA-B9B17B0E1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Applied to all block, and inline block, elements.</a:t>
            </a:r>
          </a:p>
          <a:p>
            <a:r>
              <a:rPr lang="en-US" noProof="0" dirty="0"/>
              <a:t>Border </a:t>
            </a:r>
            <a:r>
              <a:rPr lang="en-US" dirty="0"/>
              <a:t>is a</a:t>
            </a:r>
            <a:r>
              <a:rPr lang="en-US" noProof="0" dirty="0"/>
              <a:t> visible bounding box around contents.</a:t>
            </a:r>
          </a:p>
          <a:p>
            <a:pPr lvl="1"/>
            <a:r>
              <a:rPr lang="en-US" noProof="0" dirty="0"/>
              <a:t>Have width, color, and style (solid, dotted, …).</a:t>
            </a:r>
          </a:p>
          <a:p>
            <a:pPr lvl="1"/>
            <a:r>
              <a:rPr lang="en-US" noProof="0" dirty="0"/>
              <a:t>Can be replaced by custom image (like background).</a:t>
            </a:r>
          </a:p>
          <a:p>
            <a:pPr lvl="1"/>
            <a:r>
              <a:rPr lang="en-US" noProof="0" dirty="0"/>
              <a:t>Corners may be rounded (border-radius).</a:t>
            </a:r>
          </a:p>
          <a:p>
            <a:r>
              <a:rPr lang="en-US" noProof="0" dirty="0"/>
              <a:t>Padding is a space between content and border.</a:t>
            </a:r>
          </a:p>
          <a:p>
            <a:r>
              <a:rPr lang="en-US" noProof="0" dirty="0"/>
              <a:t>Margin is a minimal space to nearest border of another element.</a:t>
            </a:r>
            <a:br>
              <a:rPr lang="en-US" dirty="0"/>
            </a:br>
            <a:r>
              <a:rPr lang="en-US" dirty="0"/>
              <a:t>There are exceptions to this rule, e.g. elements of same type.</a:t>
            </a:r>
            <a:endParaRPr lang="en-US" noProof="0" dirty="0"/>
          </a:p>
          <a:p>
            <a:r>
              <a:rPr lang="en-US" noProof="0" dirty="0"/>
              <a:t>Properties can be set for each side separately</a:t>
            </a:r>
            <a:r>
              <a:rPr lang="en-US" dirty="0"/>
              <a:t> with: </a:t>
            </a:r>
            <a:r>
              <a:rPr lang="en-US" noProof="0" dirty="0"/>
              <a:t>*-left, *-right, *-top, *-bottom.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40CBC-53F8-82FF-2AE6-265FE4CE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3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8989-2E06-2EB3-584C-0C0FB03F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10D78-8054-465F-4767-3E6A6E9A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3042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Page Rendering Algorithm</a:t>
            </a:r>
          </a:p>
          <a:p>
            <a:r>
              <a:rPr lang="en-US" dirty="0"/>
              <a:t>The elements and their content are processed from the beginning to the end.</a:t>
            </a:r>
          </a:p>
          <a:p>
            <a:r>
              <a:rPr lang="en-US" dirty="0"/>
              <a:t>Each element is positioned according to its size, margins, and display properties (block, inline, …).</a:t>
            </a:r>
            <a:br>
              <a:rPr lang="en-US" dirty="0"/>
            </a:br>
            <a:r>
              <a:rPr lang="en-US" dirty="0"/>
              <a:t>Except for the floating elements!</a:t>
            </a:r>
          </a:p>
          <a:p>
            <a:r>
              <a:rPr lang="en-US" dirty="0"/>
              <a:t>This behavior can be modified by position property.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72DD8-E71A-B0C2-5A3E-1B480AD5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7D41061-2347-4BF2-A2F5-4943AA1E7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1150"/>
              </p:ext>
            </p:extLst>
          </p:nvPr>
        </p:nvGraphicFramePr>
        <p:xfrm>
          <a:off x="360000" y="3641432"/>
          <a:ext cx="114246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6544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9688088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89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static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Default page rendering algorithm is used.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relative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Like static, but element is moved relative to its computed position after the layout is created.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absolute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is positioned inside closest positioning context.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is fixed within the browser viewport.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sticky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Sticks to ancestor viewport when scrolling.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4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54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6F1D-7429-26B8-3983-C98BB59D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21BE1-E54E-49AA-DCAC-0A887388E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6909124" cy="2952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Size properties, related to box model: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chemeClr val="accent1"/>
                </a:solidFill>
              </a:rPr>
              <a:t>width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height</a:t>
            </a:r>
            <a:r>
              <a:rPr lang="en-US" dirty="0"/>
              <a:t> to set exact size of the element contents.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chemeClr val="accent1"/>
                </a:solidFill>
              </a:rPr>
              <a:t>min-</a:t>
            </a:r>
            <a:r>
              <a:rPr lang="en-US" dirty="0"/>
              <a:t>*, </a:t>
            </a:r>
            <a:r>
              <a:rPr lang="en-US" dirty="0">
                <a:solidFill>
                  <a:schemeClr val="accent1"/>
                </a:solidFill>
              </a:rPr>
              <a:t>max-</a:t>
            </a:r>
            <a:r>
              <a:rPr lang="en-US" dirty="0"/>
              <a:t>* to set size limits.</a:t>
            </a:r>
          </a:p>
          <a:p>
            <a:pPr marL="0" indent="0">
              <a:buNone/>
            </a:pPr>
            <a:r>
              <a:rPr lang="en-US" dirty="0"/>
              <a:t>Location properties, for positioned elements only:</a:t>
            </a:r>
          </a:p>
          <a:p>
            <a:r>
              <a:rPr lang="en-US" dirty="0"/>
              <a:t>Use : </a:t>
            </a:r>
            <a:r>
              <a:rPr lang="en-US" dirty="0">
                <a:solidFill>
                  <a:schemeClr val="accent1"/>
                </a:solidFill>
              </a:rPr>
              <a:t>left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right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top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bottom</a:t>
            </a:r>
            <a:r>
              <a:rPr lang="en-US" dirty="0"/>
              <a:t> to set distance from the edge at the corresponding side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518DA-F835-C2C3-C96E-7CE8663F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grpSp>
        <p:nvGrpSpPr>
          <p:cNvPr id="8" name="Skupina 21">
            <a:extLst>
              <a:ext uri="{FF2B5EF4-FFF2-40B4-BE49-F238E27FC236}">
                <a16:creationId xmlns:a16="http://schemas.microsoft.com/office/drawing/2014/main" id="{466DC099-3E19-C30D-FD8D-03F0B1860C85}"/>
              </a:ext>
            </a:extLst>
          </p:cNvPr>
          <p:cNvGrpSpPr/>
          <p:nvPr/>
        </p:nvGrpSpPr>
        <p:grpSpPr>
          <a:xfrm>
            <a:off x="5830996" y="3804633"/>
            <a:ext cx="3260911" cy="1800200"/>
            <a:chOff x="2555776" y="4385330"/>
            <a:chExt cx="3260911" cy="1800200"/>
          </a:xfrm>
        </p:grpSpPr>
        <p:grpSp>
          <p:nvGrpSpPr>
            <p:cNvPr id="18" name="Skupina 7">
              <a:extLst>
                <a:ext uri="{FF2B5EF4-FFF2-40B4-BE49-F238E27FC236}">
                  <a16:creationId xmlns:a16="http://schemas.microsoft.com/office/drawing/2014/main" id="{C2838398-4AC3-2F96-ED72-613411BB4B7B}"/>
                </a:ext>
              </a:extLst>
            </p:cNvPr>
            <p:cNvGrpSpPr/>
            <p:nvPr/>
          </p:nvGrpSpPr>
          <p:grpSpPr>
            <a:xfrm>
              <a:off x="2555776" y="4385330"/>
              <a:ext cx="3260911" cy="1800200"/>
              <a:chOff x="4625805" y="3320988"/>
              <a:chExt cx="2396815" cy="1800200"/>
            </a:xfrm>
          </p:grpSpPr>
          <p:sp>
            <p:nvSpPr>
              <p:cNvPr id="21" name="Obdélník 14">
                <a:extLst>
                  <a:ext uri="{FF2B5EF4-FFF2-40B4-BE49-F238E27FC236}">
                    <a16:creationId xmlns:a16="http://schemas.microsoft.com/office/drawing/2014/main" id="{507898F9-9BFC-3739-5407-D0A23D94AB45}"/>
                  </a:ext>
                </a:extLst>
              </p:cNvPr>
              <p:cNvSpPr/>
              <p:nvPr/>
            </p:nvSpPr>
            <p:spPr>
              <a:xfrm>
                <a:off x="4625805" y="3320988"/>
                <a:ext cx="2396815" cy="1800200"/>
              </a:xfrm>
              <a:prstGeom prst="rect">
                <a:avLst/>
              </a:prstGeom>
              <a:noFill/>
              <a:ln w="12700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2" name="Obdélník 15">
                <a:extLst>
                  <a:ext uri="{FF2B5EF4-FFF2-40B4-BE49-F238E27FC236}">
                    <a16:creationId xmlns:a16="http://schemas.microsoft.com/office/drawing/2014/main" id="{FB8AE087-6524-E2CB-627F-1A5DF13E6D4E}"/>
                  </a:ext>
                </a:extLst>
              </p:cNvPr>
              <p:cNvSpPr/>
              <p:nvPr/>
            </p:nvSpPr>
            <p:spPr>
              <a:xfrm>
                <a:off x="4953381" y="3650464"/>
                <a:ext cx="1741664" cy="11412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63500" cap="rnd" cmpd="sng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Obdélník 16">
                <a:extLst>
                  <a:ext uri="{FF2B5EF4-FFF2-40B4-BE49-F238E27FC236}">
                    <a16:creationId xmlns:a16="http://schemas.microsoft.com/office/drawing/2014/main" id="{D251769A-DC2E-73D1-3FB1-1A4AE5C2705B}"/>
                  </a:ext>
                </a:extLst>
              </p:cNvPr>
              <p:cNvSpPr/>
              <p:nvPr/>
            </p:nvSpPr>
            <p:spPr>
              <a:xfrm>
                <a:off x="5212145" y="4005064"/>
                <a:ext cx="1224136" cy="432048"/>
              </a:xfrm>
              <a:prstGeom prst="rect">
                <a:avLst/>
              </a:prstGeom>
              <a:noFill/>
              <a:ln w="12700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Content</a:t>
                </a:r>
                <a:endParaRPr lang="cs-CZ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ovéPole 9">
              <a:extLst>
                <a:ext uri="{FF2B5EF4-FFF2-40B4-BE49-F238E27FC236}">
                  <a16:creationId xmlns:a16="http://schemas.microsoft.com/office/drawing/2014/main" id="{A8969340-7A19-A5C3-6EDB-3D229DD5B205}"/>
                </a:ext>
              </a:extLst>
            </p:cNvPr>
            <p:cNvSpPr txBox="1"/>
            <p:nvPr/>
          </p:nvSpPr>
          <p:spPr>
            <a:xfrm>
              <a:off x="3785979" y="4753557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width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0" name="Přímá spojnice 18">
              <a:extLst>
                <a:ext uri="{FF2B5EF4-FFF2-40B4-BE49-F238E27FC236}">
                  <a16:creationId xmlns:a16="http://schemas.microsoft.com/office/drawing/2014/main" id="{DF289EE9-89EF-0DD2-2C56-923B0862C88B}"/>
                </a:ext>
              </a:extLst>
            </p:cNvPr>
            <p:cNvCxnSpPr/>
            <p:nvPr/>
          </p:nvCxnSpPr>
          <p:spPr>
            <a:xfrm>
              <a:off x="3353502" y="5069406"/>
              <a:ext cx="166546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E972C3-B454-4CEC-515D-48C51B473296}"/>
              </a:ext>
            </a:extLst>
          </p:cNvPr>
          <p:cNvGrpSpPr/>
          <p:nvPr/>
        </p:nvGrpSpPr>
        <p:grpSpPr>
          <a:xfrm>
            <a:off x="9087503" y="3804633"/>
            <a:ext cx="1305650" cy="1800200"/>
            <a:chOff x="6794742" y="4385330"/>
            <a:chExt cx="1305650" cy="1800200"/>
          </a:xfrm>
        </p:grpSpPr>
        <p:cxnSp>
          <p:nvCxnSpPr>
            <p:cNvPr id="13" name="Přímá spojnice 19">
              <a:extLst>
                <a:ext uri="{FF2B5EF4-FFF2-40B4-BE49-F238E27FC236}">
                  <a16:creationId xmlns:a16="http://schemas.microsoft.com/office/drawing/2014/main" id="{2F97A0DC-F2D9-172C-8BB5-D67B047EACF3}"/>
                </a:ext>
              </a:extLst>
            </p:cNvPr>
            <p:cNvCxnSpPr/>
            <p:nvPr/>
          </p:nvCxnSpPr>
          <p:spPr>
            <a:xfrm>
              <a:off x="6794742" y="5661248"/>
              <a:ext cx="12336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22">
              <a:extLst>
                <a:ext uri="{FF2B5EF4-FFF2-40B4-BE49-F238E27FC236}">
                  <a16:creationId xmlns:a16="http://schemas.microsoft.com/office/drawing/2014/main" id="{81A27C9B-52CE-0BB8-830F-A76B6A472496}"/>
                </a:ext>
              </a:extLst>
            </p:cNvPr>
            <p:cNvSpPr txBox="1"/>
            <p:nvPr/>
          </p:nvSpPr>
          <p:spPr>
            <a:xfrm>
              <a:off x="7007962" y="5310277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right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5" name="Skupina 31">
              <a:extLst>
                <a:ext uri="{FF2B5EF4-FFF2-40B4-BE49-F238E27FC236}">
                  <a16:creationId xmlns:a16="http://schemas.microsoft.com/office/drawing/2014/main" id="{5FA46E1E-F3ED-C465-A635-1D6CB2368C20}"/>
                </a:ext>
              </a:extLst>
            </p:cNvPr>
            <p:cNvGrpSpPr/>
            <p:nvPr/>
          </p:nvGrpSpPr>
          <p:grpSpPr>
            <a:xfrm>
              <a:off x="8028384" y="4385330"/>
              <a:ext cx="72008" cy="1800200"/>
              <a:chOff x="8028384" y="4385330"/>
              <a:chExt cx="72008" cy="1800200"/>
            </a:xfrm>
          </p:grpSpPr>
          <p:sp>
            <p:nvSpPr>
              <p:cNvPr id="16" name="Obdélník 20">
                <a:extLst>
                  <a:ext uri="{FF2B5EF4-FFF2-40B4-BE49-F238E27FC236}">
                    <a16:creationId xmlns:a16="http://schemas.microsoft.com/office/drawing/2014/main" id="{55DD29A0-9763-3428-605F-CD4CB2D018BB}"/>
                  </a:ext>
                </a:extLst>
              </p:cNvPr>
              <p:cNvSpPr/>
              <p:nvPr/>
            </p:nvSpPr>
            <p:spPr>
              <a:xfrm>
                <a:off x="8028384" y="4385330"/>
                <a:ext cx="72008" cy="1800200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 w="12700" cmpd="sng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7" name="Přímá spojnice 24">
                <a:extLst>
                  <a:ext uri="{FF2B5EF4-FFF2-40B4-BE49-F238E27FC236}">
                    <a16:creationId xmlns:a16="http://schemas.microsoft.com/office/drawing/2014/main" id="{CCEA91CC-DA81-D8E0-FDB7-EFB5C6ABF3D4}"/>
                  </a:ext>
                </a:extLst>
              </p:cNvPr>
              <p:cNvCxnSpPr/>
              <p:nvPr/>
            </p:nvCxnSpPr>
            <p:spPr>
              <a:xfrm>
                <a:off x="8028384" y="4385330"/>
                <a:ext cx="0" cy="1800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Zaoblený obdélníkový bublinový popisek 32">
            <a:extLst>
              <a:ext uri="{FF2B5EF4-FFF2-40B4-BE49-F238E27FC236}">
                <a16:creationId xmlns:a16="http://schemas.microsoft.com/office/drawing/2014/main" id="{9BF18202-C184-1E30-6FED-F18521FE8A31}"/>
              </a:ext>
            </a:extLst>
          </p:cNvPr>
          <p:cNvSpPr/>
          <p:nvPr/>
        </p:nvSpPr>
        <p:spPr>
          <a:xfrm>
            <a:off x="983432" y="4284027"/>
            <a:ext cx="4562812" cy="801157"/>
          </a:xfrm>
          <a:prstGeom prst="wedgeRoundRectCallout">
            <a:avLst>
              <a:gd name="adj1" fmla="val 61068"/>
              <a:gd name="adj2" fmla="val -1216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 does not make sense to set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dirty="0"/>
              <a:t>,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dirty="0"/>
              <a:t> simultaneously.</a:t>
            </a: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647298-0626-3A17-3C40-1B985DE666E0}"/>
              </a:ext>
            </a:extLst>
          </p:cNvPr>
          <p:cNvSpPr txBox="1"/>
          <p:nvPr/>
        </p:nvSpPr>
        <p:spPr>
          <a:xfrm>
            <a:off x="7061199" y="4959558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padding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533C6-328E-33A1-DAD8-5699DFAF99DE}"/>
              </a:ext>
            </a:extLst>
          </p:cNvPr>
          <p:cNvSpPr txBox="1"/>
          <p:nvPr/>
        </p:nvSpPr>
        <p:spPr>
          <a:xfrm>
            <a:off x="7102075" y="531410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margin</a:t>
            </a:r>
          </a:p>
        </p:txBody>
      </p:sp>
      <p:cxnSp>
        <p:nvCxnSpPr>
          <p:cNvPr id="5" name="Přímá spojnice 18">
            <a:extLst>
              <a:ext uri="{FF2B5EF4-FFF2-40B4-BE49-F238E27FC236}">
                <a16:creationId xmlns:a16="http://schemas.microsoft.com/office/drawing/2014/main" id="{C086E47F-DE35-9BFA-3144-B59E1B68EEBC}"/>
              </a:ext>
            </a:extLst>
          </p:cNvPr>
          <p:cNvCxnSpPr>
            <a:cxnSpLocks/>
          </p:cNvCxnSpPr>
          <p:nvPr/>
        </p:nvCxnSpPr>
        <p:spPr>
          <a:xfrm>
            <a:off x="6249725" y="3982210"/>
            <a:ext cx="2415108" cy="0"/>
          </a:xfrm>
          <a:prstGeom prst="line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9">
            <a:extLst>
              <a:ext uri="{FF2B5EF4-FFF2-40B4-BE49-F238E27FC236}">
                <a16:creationId xmlns:a16="http://schemas.microsoft.com/office/drawing/2014/main" id="{F6A6C912-AE1B-897A-2945-2319A2277F41}"/>
              </a:ext>
            </a:extLst>
          </p:cNvPr>
          <p:cNvSpPr txBox="1"/>
          <p:nvPr/>
        </p:nvSpPr>
        <p:spPr>
          <a:xfrm>
            <a:off x="7061199" y="3622151"/>
            <a:ext cx="8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endParaRPr lang="en-US" sz="2000" b="1" noProof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Zaoblený obdélníkový bublinový popisek 26">
            <a:extLst>
              <a:ext uri="{FF2B5EF4-FFF2-40B4-BE49-F238E27FC236}">
                <a16:creationId xmlns:a16="http://schemas.microsoft.com/office/drawing/2014/main" id="{CDB60BC2-EEED-5F37-98CF-1A7BADF42F95}"/>
              </a:ext>
            </a:extLst>
          </p:cNvPr>
          <p:cNvSpPr/>
          <p:nvPr/>
        </p:nvSpPr>
        <p:spPr>
          <a:xfrm>
            <a:off x="7675644" y="2924944"/>
            <a:ext cx="3100876" cy="516615"/>
          </a:xfrm>
          <a:prstGeom prst="wedgeRoundRectCallout">
            <a:avLst>
              <a:gd name="adj1" fmla="val -39233"/>
              <a:gd name="adj2" fmla="val 1083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box-sizing: border-box</a:t>
            </a:r>
          </a:p>
        </p:txBody>
      </p:sp>
      <p:sp>
        <p:nvSpPr>
          <p:cNvPr id="27" name="Zaoblený obdélníkový bublinový popisek 26">
            <a:extLst>
              <a:ext uri="{FF2B5EF4-FFF2-40B4-BE49-F238E27FC236}">
                <a16:creationId xmlns:a16="http://schemas.microsoft.com/office/drawing/2014/main" id="{25E21B9B-3E05-CACC-B61E-DFEB92945522}"/>
              </a:ext>
            </a:extLst>
          </p:cNvPr>
          <p:cNvSpPr/>
          <p:nvPr/>
        </p:nvSpPr>
        <p:spPr>
          <a:xfrm>
            <a:off x="3211148" y="5745048"/>
            <a:ext cx="3100876" cy="708288"/>
          </a:xfrm>
          <a:prstGeom prst="wedgeRoundRectCallout">
            <a:avLst>
              <a:gd name="adj1" fmla="val 66632"/>
              <a:gd name="adj2" fmla="val -2133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box-sizing: content-box</a:t>
            </a:r>
          </a:p>
          <a:p>
            <a:pPr algn="ctr"/>
            <a:r>
              <a:rPr lang="en-US" sz="1600" noProof="0" dirty="0">
                <a:cs typeface="Courier New" panose="02070309020205020404" pitchFamily="49" charset="0"/>
              </a:rPr>
              <a:t>(default)</a:t>
            </a:r>
            <a:endParaRPr lang="en-US" sz="1600" noProof="0" dirty="0"/>
          </a:p>
        </p:txBody>
      </p:sp>
      <p:sp>
        <p:nvSpPr>
          <p:cNvPr id="30" name="Zaoblený obdélníkový bublinový popisek 17">
            <a:extLst>
              <a:ext uri="{FF2B5EF4-FFF2-40B4-BE49-F238E27FC236}">
                <a16:creationId xmlns:a16="http://schemas.microsoft.com/office/drawing/2014/main" id="{CBB005B1-902B-2C12-5EDE-A2A2494C3F9A}"/>
              </a:ext>
            </a:extLst>
          </p:cNvPr>
          <p:cNvSpPr/>
          <p:nvPr/>
        </p:nvSpPr>
        <p:spPr>
          <a:xfrm>
            <a:off x="7639685" y="1266892"/>
            <a:ext cx="4144947" cy="1083945"/>
          </a:xfrm>
          <a:prstGeom prst="wedgeRoundRectCallout">
            <a:avLst>
              <a:gd name="adj1" fmla="val -56267"/>
              <a:gd name="adj2" fmla="val -189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noProof="0" dirty="0"/>
              <a:t>When the contents does not fit width/height constraints, it will overflow,</a:t>
            </a:r>
            <a:br>
              <a:rPr lang="en-US" noProof="0" dirty="0"/>
            </a:br>
            <a:r>
              <a:rPr lang="en-US" noProof="0" dirty="0"/>
              <a:t>see </a:t>
            </a:r>
            <a:r>
              <a:rPr lang="en-US" b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overflow</a:t>
            </a:r>
            <a:r>
              <a:rPr lang="en-US" noProof="0" dirty="0"/>
              <a:t> property.</a:t>
            </a:r>
          </a:p>
        </p:txBody>
      </p:sp>
      <p:sp>
        <p:nvSpPr>
          <p:cNvPr id="31" name="Zaoblený obdélníkový bublinový popisek 32">
            <a:extLst>
              <a:ext uri="{FF2B5EF4-FFF2-40B4-BE49-F238E27FC236}">
                <a16:creationId xmlns:a16="http://schemas.microsoft.com/office/drawing/2014/main" id="{8A4A01EB-7674-4A5A-19F4-1594482B505D}"/>
              </a:ext>
            </a:extLst>
          </p:cNvPr>
          <p:cNvSpPr/>
          <p:nvPr/>
        </p:nvSpPr>
        <p:spPr>
          <a:xfrm>
            <a:off x="7039786" y="5745048"/>
            <a:ext cx="4562812" cy="717525"/>
          </a:xfrm>
          <a:prstGeom prst="wedgeRoundRectCallout">
            <a:avLst>
              <a:gd name="adj1" fmla="val -23248"/>
              <a:gd name="adj2" fmla="val -8676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Margins (typically) collapse,</a:t>
            </a:r>
          </a:p>
          <a:p>
            <a:pPr algn="ctr"/>
            <a:r>
              <a:rPr lang="en-US" dirty="0"/>
              <a:t>i.e., adjacent margins overlap</a:t>
            </a:r>
          </a:p>
        </p:txBody>
      </p:sp>
    </p:spTree>
    <p:extLst>
      <p:ext uri="{BB962C8B-B14F-4D97-AF65-F5344CB8AC3E}">
        <p14:creationId xmlns:p14="http://schemas.microsoft.com/office/powerpoint/2010/main" val="204627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CFAD1A-5FD9-57AF-7AC9-750F5EFAE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45E9D-5208-1784-D801-CC8390A98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Positioning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A9BDD-CF1F-59DC-71B0-9DC5D30FC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3651462"/>
            <a:ext cx="5544134" cy="28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E8B6-233D-D911-2EE7-D1BC1C0D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45B4-173E-D5CA-6360-6478AF9C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7206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Relative positioning</a:t>
            </a:r>
          </a:p>
          <a:p>
            <a:r>
              <a:rPr lang="en-US" dirty="0"/>
              <a:t>Element is positioned by normal rendering algorithm.</a:t>
            </a:r>
          </a:p>
          <a:p>
            <a:r>
              <a:rPr lang="en-US" dirty="0"/>
              <a:t>Afterwards, it is shifted from its computed position relatively.</a:t>
            </a:r>
          </a:p>
          <a:p>
            <a:r>
              <a:rPr lang="en-US" dirty="0"/>
              <a:t>Can be combined with other position-related styles inline-block, floating elements.</a:t>
            </a:r>
          </a:p>
          <a:p>
            <a:r>
              <a:rPr lang="en-US" dirty="0"/>
              <a:t>Often used in combination with absolute positioning.</a:t>
            </a:r>
            <a:br>
              <a:rPr lang="en-US" dirty="0"/>
            </a:br>
            <a:r>
              <a:rPr lang="en-US" dirty="0"/>
              <a:t>Relatively positioned element creates positioning context for its children.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9046D-AB88-4D00-0977-91BEA704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2CE8E0-C74F-A8FF-B30B-2B74D1E425B6}"/>
              </a:ext>
            </a:extLst>
          </p:cNvPr>
          <p:cNvGrpSpPr/>
          <p:nvPr/>
        </p:nvGrpSpPr>
        <p:grpSpPr>
          <a:xfrm>
            <a:off x="8904312" y="3717032"/>
            <a:ext cx="2723005" cy="2417105"/>
            <a:chOff x="8643013" y="1327205"/>
            <a:chExt cx="2723005" cy="2417105"/>
          </a:xfrm>
        </p:grpSpPr>
        <p:sp>
          <p:nvSpPr>
            <p:cNvPr id="6" name="Obdélník 7">
              <a:extLst>
                <a:ext uri="{FF2B5EF4-FFF2-40B4-BE49-F238E27FC236}">
                  <a16:creationId xmlns:a16="http://schemas.microsoft.com/office/drawing/2014/main" id="{99D09312-028C-4F1B-C5E0-F0E9A4125A08}"/>
                </a:ext>
              </a:extLst>
            </p:cNvPr>
            <p:cNvSpPr/>
            <p:nvPr/>
          </p:nvSpPr>
          <p:spPr>
            <a:xfrm>
              <a:off x="8969376" y="1675866"/>
              <a:ext cx="1800200" cy="144015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" name="Obdélník 7">
              <a:extLst>
                <a:ext uri="{FF2B5EF4-FFF2-40B4-BE49-F238E27FC236}">
                  <a16:creationId xmlns:a16="http://schemas.microsoft.com/office/drawing/2014/main" id="{D3871CC7-2898-FB66-75D9-1FF028D0C315}"/>
                </a:ext>
              </a:extLst>
            </p:cNvPr>
            <p:cNvSpPr/>
            <p:nvPr/>
          </p:nvSpPr>
          <p:spPr>
            <a:xfrm>
              <a:off x="9565818" y="2304151"/>
              <a:ext cx="1800200" cy="1440159"/>
            </a:xfrm>
            <a:prstGeom prst="rect">
              <a:avLst/>
            </a:prstGeom>
            <a:solidFill>
              <a:schemeClr val="accent5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Relative div</a:t>
              </a:r>
              <a:endParaRPr lang="cs-CZ" dirty="0"/>
            </a:p>
          </p:txBody>
        </p:sp>
        <p:cxnSp>
          <p:nvCxnSpPr>
            <p:cNvPr id="8" name="Přímá spojnice 15">
              <a:extLst>
                <a:ext uri="{FF2B5EF4-FFF2-40B4-BE49-F238E27FC236}">
                  <a16:creationId xmlns:a16="http://schemas.microsoft.com/office/drawing/2014/main" id="{5E7A2DE4-6AFD-691F-D3DB-7AD0C76D7A73}"/>
                </a:ext>
              </a:extLst>
            </p:cNvPr>
            <p:cNvCxnSpPr/>
            <p:nvPr/>
          </p:nvCxnSpPr>
          <p:spPr>
            <a:xfrm flipH="1" flipV="1">
              <a:off x="10465917" y="1701977"/>
              <a:ext cx="1" cy="576064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aoblený obdélníkový bublinový popisek 22">
              <a:extLst>
                <a:ext uri="{FF2B5EF4-FFF2-40B4-BE49-F238E27FC236}">
                  <a16:creationId xmlns:a16="http://schemas.microsoft.com/office/drawing/2014/main" id="{FE32DA09-876F-83F2-6877-D5C40029B5E5}"/>
                </a:ext>
              </a:extLst>
            </p:cNvPr>
            <p:cNvSpPr/>
            <p:nvPr/>
          </p:nvSpPr>
          <p:spPr>
            <a:xfrm>
              <a:off x="9398150" y="1327205"/>
              <a:ext cx="851386" cy="475654"/>
            </a:xfrm>
            <a:prstGeom prst="wedgeRoundRectCallout">
              <a:avLst>
                <a:gd name="adj1" fmla="val 69024"/>
                <a:gd name="adj2" fmla="val 8310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Top</a:t>
              </a:r>
              <a:endParaRPr lang="cs-CZ" sz="1600" dirty="0"/>
            </a:p>
          </p:txBody>
        </p:sp>
        <p:cxnSp>
          <p:nvCxnSpPr>
            <p:cNvPr id="10" name="Přímá spojnice 10">
              <a:extLst>
                <a:ext uri="{FF2B5EF4-FFF2-40B4-BE49-F238E27FC236}">
                  <a16:creationId xmlns:a16="http://schemas.microsoft.com/office/drawing/2014/main" id="{2FBC3E45-744C-09C1-9F31-79CB513B14CC}"/>
                </a:ext>
              </a:extLst>
            </p:cNvPr>
            <p:cNvCxnSpPr/>
            <p:nvPr/>
          </p:nvCxnSpPr>
          <p:spPr>
            <a:xfrm>
              <a:off x="8969376" y="2703907"/>
              <a:ext cx="5964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aoblený obdélníkový bublinový popisek 22">
              <a:extLst>
                <a:ext uri="{FF2B5EF4-FFF2-40B4-BE49-F238E27FC236}">
                  <a16:creationId xmlns:a16="http://schemas.microsoft.com/office/drawing/2014/main" id="{CB3C4D09-D04F-6F0D-826F-14099DBC06F8}"/>
                </a:ext>
              </a:extLst>
            </p:cNvPr>
            <p:cNvSpPr/>
            <p:nvPr/>
          </p:nvSpPr>
          <p:spPr>
            <a:xfrm>
              <a:off x="8643013" y="3192340"/>
              <a:ext cx="851386" cy="475654"/>
            </a:xfrm>
            <a:prstGeom prst="wedgeRoundRectCallout">
              <a:avLst>
                <a:gd name="adj1" fmla="val 27327"/>
                <a:gd name="adj2" fmla="val -12497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Left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4789383"/>
      </p:ext>
    </p:extLst>
  </p:cSld>
  <p:clrMapOvr>
    <a:masterClrMapping/>
  </p:clrMapOvr>
</p:sld>
</file>

<file path=ppt/theme/theme1.xml><?xml version="1.0" encoding="utf-8"?>
<a:theme xmlns:a="http://schemas.openxmlformats.org/drawingml/2006/main" name="2024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presentation theme" id="{B11F140C-9B55-4BCA-BFF9-CABB9E915944}" vid="{395D06B6-9D47-4D1E-9828-FD1B18F4067F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presentation theme</Template>
  <TotalTime>8933</TotalTime>
  <Words>3063</Words>
  <Application>Microsoft Office PowerPoint</Application>
  <PresentationFormat>Widescreen</PresentationFormat>
  <Paragraphs>478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2024 presentation theme</vt:lpstr>
      <vt:lpstr>Cascading Style Sheets</vt:lpstr>
      <vt:lpstr>The First Website</vt:lpstr>
      <vt:lpstr>Levels</vt:lpstr>
      <vt:lpstr>Display Property</vt:lpstr>
      <vt:lpstr>Box Model</vt:lpstr>
      <vt:lpstr>Position Property</vt:lpstr>
      <vt:lpstr>Content Positioning</vt:lpstr>
      <vt:lpstr>PowerPoint Presentation</vt:lpstr>
      <vt:lpstr>Content Positioning</vt:lpstr>
      <vt:lpstr>Content Positioning</vt:lpstr>
      <vt:lpstr>Content Positioning</vt:lpstr>
      <vt:lpstr>Content Positioning</vt:lpstr>
      <vt:lpstr>Page Layout</vt:lpstr>
      <vt:lpstr>Page Layout</vt:lpstr>
      <vt:lpstr>Grid</vt:lpstr>
      <vt:lpstr>Grid</vt:lpstr>
      <vt:lpstr>Grid</vt:lpstr>
      <vt:lpstr>Grid</vt:lpstr>
      <vt:lpstr>PowerPoint Presentation</vt:lpstr>
      <vt:lpstr>Selected properties</vt:lpstr>
      <vt:lpstr>Flex</vt:lpstr>
      <vt:lpstr>Selected properties</vt:lpstr>
      <vt:lpstr>PowerPoint Presentation</vt:lpstr>
      <vt:lpstr>Selected properties</vt:lpstr>
      <vt:lpstr>Center content</vt:lpstr>
      <vt:lpstr>Responsive Page Layout with Flex</vt:lpstr>
      <vt:lpstr>Calculating values</vt:lpstr>
      <vt:lpstr>Frameworks</vt:lpstr>
      <vt:lpstr>CSS Preprocessing</vt:lpstr>
      <vt:lpstr>SASS</vt:lpstr>
      <vt:lpstr>PowerPoint Presentation</vt:lpstr>
      <vt:lpstr>Design Perspective Beyond CSS </vt:lpstr>
      <vt:lpstr>There is more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333</cp:revision>
  <dcterms:created xsi:type="dcterms:W3CDTF">2011-06-05T13:18:40Z</dcterms:created>
  <dcterms:modified xsi:type="dcterms:W3CDTF">2025-10-08T12:16:52Z</dcterms:modified>
</cp:coreProperties>
</file>