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overhead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CD"/>
    <a:srgbClr val="CC00FF"/>
    <a:srgbClr val="FF9999"/>
    <a:srgbClr val="0099FF"/>
    <a:srgbClr val="FF3399"/>
    <a:srgbClr val="99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34" autoAdjust="0"/>
    <p:restoredTop sz="94571" autoAdjust="0"/>
  </p:normalViewPr>
  <p:slideViewPr>
    <p:cSldViewPr>
      <p:cViewPr varScale="1">
        <p:scale>
          <a:sx n="129" d="100"/>
          <a:sy n="129" d="100"/>
        </p:scale>
        <p:origin x="870" y="13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2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44800" y="533400"/>
            <a:ext cx="3454400" cy="2590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76600"/>
            <a:ext cx="6705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1" smtClean="0"/>
              <a:t>Click to edit Master text styles</a:t>
            </a:r>
          </a:p>
          <a:p>
            <a:pPr lvl="1"/>
            <a:r>
              <a:rPr lang="cs-CZ" noProof="1" smtClean="0"/>
              <a:t>Second level</a:t>
            </a:r>
          </a:p>
          <a:p>
            <a:pPr lvl="2"/>
            <a:r>
              <a:rPr lang="cs-CZ" noProof="1" smtClean="0"/>
              <a:t>Third level</a:t>
            </a:r>
          </a:p>
          <a:p>
            <a:pPr lvl="3"/>
            <a:r>
              <a:rPr lang="cs-CZ" noProof="1" smtClean="0"/>
              <a:t>Fourth level</a:t>
            </a:r>
          </a:p>
          <a:p>
            <a:pPr lvl="4"/>
            <a:r>
              <a:rPr lang="cs-CZ" noProof="1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pPr>
              <a:defRPr/>
            </a:pPr>
            <a:fld id="{53D80ECD-877A-4C58-96D0-91AE5B60954F}" type="slidenum">
              <a:rPr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5476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1288891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42A4F-5B6C-475E-B104-7EB99EEC0D59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4904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0"/>
            <a:ext cx="2209800" cy="6705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477000" cy="6705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7BE31-150A-4843-99BA-DF6AE488D9E7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6025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3434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483E8-855C-4B46-8539-BA7E4E48C122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0069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7765C-1A76-4177-A0AE-EADC12BA6517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5071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533400"/>
            <a:ext cx="4343400" cy="300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695700"/>
            <a:ext cx="4343400" cy="300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8EF62-F676-4B10-8BAF-431D080F05CC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0224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1FE57-3690-4A1D-8A88-C063F0D8302E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4810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82418-0049-49C5-8D20-D771CA776518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5896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3434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83EE3-94DA-42DA-A6CB-4924CEBA1E75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5951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1CB3C-E612-443D-A7FD-5FD98A69BBBB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0200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3DE4E-C967-4C6B-9E55-E706D8E86D90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515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FE798-8F78-4433-BB74-D5505A6EDC5D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72399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2C64E-94B2-4E2D-B5F6-E7700D232CCC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8375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34890-89AA-4915-B737-613808C90A24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88633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533400"/>
            <a:ext cx="8839200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0"/>
            <a:ext cx="1295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99FF99"/>
                </a:solidFill>
              </a:defRPr>
            </a:lvl1pPr>
          </a:lstStyle>
          <a:p>
            <a:pPr>
              <a:defRPr/>
            </a:pPr>
            <a:fld id="{35376E8E-94FB-4D0D-B131-82E7564F7FE5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190500" indent="2667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Ø"/>
        <a:defRPr sz="2400" b="1">
          <a:solidFill>
            <a:schemeClr val="tx1"/>
          </a:solidFill>
          <a:latin typeface="+mj-lt"/>
          <a:cs typeface="+mn-cs"/>
        </a:defRPr>
      </a:lvl2pPr>
      <a:lvl3pPr marL="571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v"/>
        <a:defRPr sz="2400">
          <a:solidFill>
            <a:schemeClr val="tx1"/>
          </a:solidFill>
          <a:latin typeface="+mj-lt"/>
          <a:cs typeface="+mn-cs"/>
        </a:defRPr>
      </a:lvl3pPr>
      <a:lvl4pPr marL="952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j-lt"/>
          <a:cs typeface="+mn-cs"/>
        </a:defRPr>
      </a:lvl4pPr>
      <a:lvl5pPr marL="1333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5pPr>
      <a:lvl6pPr marL="17907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6pPr>
      <a:lvl7pPr marL="22479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7pPr>
      <a:lvl8pPr marL="27051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8pPr>
      <a:lvl9pPr marL="31623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Názvosloví</a:t>
            </a:r>
            <a:endParaRPr lang="cs-CZ" altLang="en-US" noProof="1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E0"/>
                </a:solidFill>
              </a14:hiddenFill>
            </a:ext>
          </a:extLst>
        </p:spPr>
        <p:txBody>
          <a:bodyPr/>
          <a:lstStyle/>
          <a:p>
            <a:pPr marL="0" indent="0" eaLnBrk="1" hangingPunct="1"/>
            <a:endParaRPr lang="en-US" altLang="en-US" noProof="1" smtClean="0"/>
          </a:p>
        </p:txBody>
      </p:sp>
    </p:spTree>
    <p:extLst>
      <p:ext uri="{BB962C8B-B14F-4D97-AF65-F5344CB8AC3E}">
        <p14:creationId xmlns:p14="http://schemas.microsoft.com/office/powerpoint/2010/main" val="33510600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049D159-ED67-421D-87DA-7EADEA9898DA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Činnost překladače, optimalizace</a:t>
            </a:r>
            <a:endParaRPr lang="cs-CZ" altLang="en-US" noProof="1" smtClean="0"/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 smtClean="0"/>
              <a:t>Intraprocedurální</a:t>
            </a:r>
          </a:p>
          <a:p>
            <a:pPr lvl="3" eaLnBrk="1" hangingPunct="1"/>
            <a:r>
              <a:rPr lang="cs-CZ" altLang="en-US" smtClean="0"/>
              <a:t>Uvnitř jedné procedury</a:t>
            </a:r>
          </a:p>
          <a:p>
            <a:pPr lvl="2" eaLnBrk="1" hangingPunct="1"/>
            <a:r>
              <a:rPr lang="cs-CZ" altLang="en-US" smtClean="0"/>
              <a:t>Lokální</a:t>
            </a:r>
          </a:p>
          <a:p>
            <a:pPr lvl="3" eaLnBrk="1" hangingPunct="1"/>
            <a:r>
              <a:rPr lang="cs-CZ" altLang="en-US" smtClean="0"/>
              <a:t>Uvnitř jednoho základního bloku</a:t>
            </a:r>
          </a:p>
          <a:p>
            <a:pPr lvl="4" eaLnBrk="1" hangingPunct="1"/>
            <a:r>
              <a:rPr lang="cs-CZ" altLang="en-US" smtClean="0"/>
              <a:t>Příklad: Jednodušší verze schedulingu nebo CSE</a:t>
            </a:r>
          </a:p>
          <a:p>
            <a:pPr lvl="2" eaLnBrk="1" hangingPunct="1"/>
            <a:r>
              <a:rPr lang="cs-CZ" altLang="en-US" smtClean="0"/>
              <a:t>Globální</a:t>
            </a:r>
          </a:p>
          <a:p>
            <a:pPr lvl="3" eaLnBrk="1" hangingPunct="1"/>
            <a:r>
              <a:rPr lang="cs-CZ" altLang="en-US" smtClean="0"/>
              <a:t>Pro celou proceduru najednou</a:t>
            </a:r>
          </a:p>
          <a:p>
            <a:pPr lvl="4" eaLnBrk="1" hangingPunct="1"/>
            <a:r>
              <a:rPr lang="cs-CZ" altLang="en-US" smtClean="0"/>
              <a:t>Příklad: Přidělování registrů, složitější CSE</a:t>
            </a:r>
          </a:p>
          <a:p>
            <a:pPr lvl="1" indent="0" eaLnBrk="1" hangingPunct="1"/>
            <a:r>
              <a:rPr lang="cs-CZ" altLang="en-US" smtClean="0"/>
              <a:t>Interprocedurální</a:t>
            </a:r>
          </a:p>
          <a:p>
            <a:pPr lvl="3" eaLnBrk="1" hangingPunct="1"/>
            <a:r>
              <a:rPr lang="cs-CZ" altLang="en-US" smtClean="0"/>
              <a:t>Pro celý program najednou</a:t>
            </a:r>
          </a:p>
          <a:p>
            <a:pPr lvl="3" eaLnBrk="1" hangingPunct="1"/>
            <a:r>
              <a:rPr lang="cs-CZ" altLang="en-US" smtClean="0"/>
              <a:t>Při separátním překladu modulů je součástí linkeru</a:t>
            </a:r>
          </a:p>
          <a:p>
            <a:pPr lvl="3" eaLnBrk="1" hangingPunct="1"/>
            <a:r>
              <a:rPr lang="cs-CZ" altLang="en-US" smtClean="0"/>
              <a:t>Obvykle exponenciální nebo algoritmicky neřešitelné úlohy</a:t>
            </a:r>
          </a:p>
          <a:p>
            <a:pPr lvl="4" eaLnBrk="1" hangingPunct="1"/>
            <a:r>
              <a:rPr lang="cs-CZ" altLang="en-US" smtClean="0"/>
              <a:t>Příklad: Interprocedurální analýza aliasů</a:t>
            </a:r>
          </a:p>
          <a:p>
            <a:pPr lvl="3" eaLnBrk="1" hangingPunct="1"/>
            <a:endParaRPr lang="cs-CZ" altLang="en-US" smtClean="0"/>
          </a:p>
          <a:p>
            <a:pPr lvl="4" eaLnBrk="1" hangingPunct="1"/>
            <a:r>
              <a:rPr lang="cs-CZ" altLang="en-US" smtClean="0"/>
              <a:t>Srovnání: In-line expanze procedury patří formálně mezi intraprocedurální optimalizace</a:t>
            </a:r>
          </a:p>
        </p:txBody>
      </p:sp>
    </p:spTree>
    <p:extLst>
      <p:ext uri="{BB962C8B-B14F-4D97-AF65-F5344CB8AC3E}">
        <p14:creationId xmlns:p14="http://schemas.microsoft.com/office/powerpoint/2010/main" val="15335836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1D602F0-0FB8-418C-8098-0164A35F7DDA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Typy</a:t>
            </a:r>
            <a:endParaRPr lang="cs-CZ" altLang="en-US" noProof="1" smtClean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endParaRPr lang="cs-CZ" altLang="en-US" smtClean="0"/>
          </a:p>
          <a:p>
            <a:pPr lvl="2" eaLnBrk="1" hangingPunct="1"/>
            <a:r>
              <a:rPr lang="cs-CZ" altLang="en-US" smtClean="0"/>
              <a:t>Logický typ</a:t>
            </a:r>
          </a:p>
          <a:p>
            <a:pPr lvl="3" eaLnBrk="1" hangingPunct="1"/>
            <a:r>
              <a:rPr lang="cs-CZ" altLang="en-US" smtClean="0"/>
              <a:t>Datový typ definovaný vstupním jazykem</a:t>
            </a:r>
          </a:p>
          <a:p>
            <a:pPr lvl="3" eaLnBrk="1" hangingPunct="1"/>
            <a:r>
              <a:rPr lang="cs-CZ" altLang="en-US" smtClean="0"/>
              <a:t>Základní typy + typové konstrukce</a:t>
            </a:r>
          </a:p>
          <a:p>
            <a:pPr lvl="3" eaLnBrk="1" hangingPunct="1"/>
            <a:r>
              <a:rPr lang="cs-CZ" altLang="en-US" smtClean="0"/>
              <a:t>Neomezená množina typů</a:t>
            </a:r>
          </a:p>
          <a:p>
            <a:pPr lvl="4" eaLnBrk="1" hangingPunct="1"/>
            <a:endParaRPr lang="cs-CZ" altLang="en-US" smtClean="0"/>
          </a:p>
          <a:p>
            <a:pPr lvl="2" eaLnBrk="1" hangingPunct="1"/>
            <a:r>
              <a:rPr lang="cs-CZ" altLang="en-US" smtClean="0"/>
              <a:t>Fyzický typ</a:t>
            </a:r>
          </a:p>
          <a:p>
            <a:pPr lvl="3" eaLnBrk="1" hangingPunct="1"/>
            <a:r>
              <a:rPr lang="cs-CZ" altLang="en-US" smtClean="0"/>
              <a:t>Typ rozeznávaný cílovým strojem</a:t>
            </a:r>
          </a:p>
          <a:p>
            <a:pPr lvl="3" eaLnBrk="1" hangingPunct="1"/>
            <a:r>
              <a:rPr lang="cs-CZ" altLang="en-US" smtClean="0"/>
              <a:t>Konečná množina vestavěných typů</a:t>
            </a:r>
          </a:p>
          <a:p>
            <a:pPr lvl="4" eaLnBrk="1" hangingPunct="1"/>
            <a:r>
              <a:rPr lang="cs-CZ" altLang="en-US" smtClean="0"/>
              <a:t>Celá čísla několika velikostí (znaménková a bezznaménková)</a:t>
            </a:r>
          </a:p>
          <a:p>
            <a:pPr lvl="4" eaLnBrk="1" hangingPunct="1"/>
            <a:r>
              <a:rPr lang="cs-CZ" altLang="en-US" smtClean="0"/>
              <a:t>Ukazatel (pokud nesplývá s celým číslem)</a:t>
            </a:r>
          </a:p>
          <a:p>
            <a:pPr lvl="4" eaLnBrk="1" hangingPunct="1"/>
            <a:r>
              <a:rPr lang="cs-CZ" altLang="en-US" smtClean="0"/>
              <a:t>Reálná čísla několika velikostí/přesností</a:t>
            </a:r>
          </a:p>
          <a:p>
            <a:pPr lvl="3" eaLnBrk="1" hangingPunct="1"/>
            <a:r>
              <a:rPr lang="cs-CZ" altLang="en-US" smtClean="0"/>
              <a:t>Na ostatní typy se pohlíží jako na posloupnost bajtů</a:t>
            </a:r>
          </a:p>
          <a:p>
            <a:pPr lvl="4" eaLnBrk="1" hangingPunct="1"/>
            <a:r>
              <a:rPr lang="cs-CZ" altLang="en-US" smtClean="0"/>
              <a:t>Rozhoduje délka, případně požadavek na zarovnání</a:t>
            </a:r>
          </a:p>
        </p:txBody>
      </p:sp>
    </p:spTree>
    <p:extLst>
      <p:ext uri="{BB962C8B-B14F-4D97-AF65-F5344CB8AC3E}">
        <p14:creationId xmlns:p14="http://schemas.microsoft.com/office/powerpoint/2010/main" val="26834760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A70F736-8BF8-4C4E-8A2E-AFF66B136A51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Základní bloky</a:t>
            </a:r>
            <a:endParaRPr lang="cs-CZ" altLang="en-US" noProof="1" smtClean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>
              <a:lnSpc>
                <a:spcPct val="90000"/>
              </a:lnSpc>
            </a:pPr>
            <a:r>
              <a:rPr lang="cs-CZ" altLang="en-US" smtClean="0"/>
              <a:t>Procedura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/>
              <a:t>Procedura nebo funkce</a:t>
            </a:r>
          </a:p>
          <a:p>
            <a:pPr lvl="1" indent="0" eaLnBrk="1" hangingPunct="1">
              <a:lnSpc>
                <a:spcPct val="90000"/>
              </a:lnSpc>
            </a:pPr>
            <a:r>
              <a:rPr lang="cs-CZ" altLang="en-US" smtClean="0"/>
              <a:t>Call graph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/>
              <a:t>Graf (možného) volání mezi procedurami</a:t>
            </a:r>
          </a:p>
          <a:p>
            <a:pPr lvl="1" indent="0" eaLnBrk="1" hangingPunct="1">
              <a:lnSpc>
                <a:spcPct val="90000"/>
              </a:lnSpc>
            </a:pPr>
            <a:endParaRPr lang="cs-CZ" altLang="en-US" smtClean="0"/>
          </a:p>
          <a:p>
            <a:pPr lvl="1" indent="0" eaLnBrk="1" hangingPunct="1">
              <a:lnSpc>
                <a:spcPct val="90000"/>
              </a:lnSpc>
            </a:pPr>
            <a:r>
              <a:rPr lang="cs-CZ" altLang="en-US" smtClean="0"/>
              <a:t>Základní blok (BB – basic block)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/>
              <a:t>Část procedury bez větvení a smyček, se vstupem pouze na začátku a výstupem pouze na konci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/>
              <a:t>Volání procedury může a nemusí být považováno za předěl BB</a:t>
            </a:r>
          </a:p>
          <a:p>
            <a:pPr lvl="1" indent="0" eaLnBrk="1" hangingPunct="1">
              <a:lnSpc>
                <a:spcPct val="90000"/>
              </a:lnSpc>
            </a:pPr>
            <a:endParaRPr lang="cs-CZ" altLang="en-US" smtClean="0"/>
          </a:p>
          <a:p>
            <a:pPr lvl="1" indent="0" eaLnBrk="1" hangingPunct="1">
              <a:lnSpc>
                <a:spcPct val="90000"/>
              </a:lnSpc>
            </a:pPr>
            <a:r>
              <a:rPr lang="cs-CZ" altLang="en-US" smtClean="0"/>
              <a:t>Tok řízení - control-flow (graph)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/>
              <a:t>Možnosti předávání řízení mezi základními bloky v proceduře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/>
              <a:t>Reprezentováno orientovaným (cyklickým) grafem</a:t>
            </a:r>
          </a:p>
          <a:p>
            <a:pPr lvl="1" indent="0" eaLnBrk="1" hangingPunct="1">
              <a:lnSpc>
                <a:spcPct val="90000"/>
              </a:lnSpc>
            </a:pPr>
            <a:r>
              <a:rPr lang="cs-CZ" altLang="en-US" smtClean="0"/>
              <a:t>Tok dat - data-flow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/>
              <a:t>Předávání dat, obvykle uvnitř jednoho základního bloku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/>
              <a:t>Pro jeden BB může být reprezentováno dagem</a:t>
            </a:r>
          </a:p>
        </p:txBody>
      </p:sp>
    </p:spTree>
    <p:extLst>
      <p:ext uri="{BB962C8B-B14F-4D97-AF65-F5344CB8AC3E}">
        <p14:creationId xmlns:p14="http://schemas.microsoft.com/office/powerpoint/2010/main" val="13790823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1AE2CC1-C59B-4BE3-9220-2A0F7BDF173A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Dag</a:t>
            </a:r>
            <a:endParaRPr lang="cs-CZ" altLang="en-US" noProof="1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endParaRPr lang="cs-CZ" altLang="en-US" smtClean="0"/>
          </a:p>
          <a:p>
            <a:pPr lvl="1" indent="0" eaLnBrk="1" hangingPunct="1"/>
            <a:r>
              <a:rPr lang="cs-CZ" altLang="en-US" smtClean="0"/>
              <a:t>Závislost (dependence)</a:t>
            </a:r>
          </a:p>
          <a:p>
            <a:pPr lvl="3" eaLnBrk="1" hangingPunct="1"/>
            <a:r>
              <a:rPr lang="cs-CZ" altLang="en-US" smtClean="0"/>
              <a:t>Povinnost provést jednu operaci/instrukci po jiné</a:t>
            </a:r>
          </a:p>
          <a:p>
            <a:pPr lvl="3" eaLnBrk="1" hangingPunct="1"/>
            <a:r>
              <a:rPr lang="cs-CZ" altLang="en-US" smtClean="0"/>
              <a:t>Částečné uspořádání operací/instrukcí v jednom BB</a:t>
            </a:r>
          </a:p>
          <a:p>
            <a:pPr lvl="2" eaLnBrk="1" hangingPunct="1"/>
            <a:r>
              <a:rPr lang="cs-CZ" altLang="en-US" smtClean="0"/>
              <a:t>Datová závislost (dependence)</a:t>
            </a:r>
          </a:p>
          <a:p>
            <a:pPr lvl="3" eaLnBrk="1" hangingPunct="1"/>
            <a:r>
              <a:rPr lang="cs-CZ" altLang="en-US" smtClean="0"/>
              <a:t>Závislost producent-konzument v toku dat</a:t>
            </a:r>
          </a:p>
          <a:p>
            <a:pPr lvl="2" eaLnBrk="1" hangingPunct="1"/>
            <a:r>
              <a:rPr lang="cs-CZ" altLang="en-US" smtClean="0"/>
              <a:t>Antidependence</a:t>
            </a:r>
          </a:p>
          <a:p>
            <a:pPr lvl="3" eaLnBrk="1" hangingPunct="1"/>
            <a:r>
              <a:rPr lang="cs-CZ" altLang="en-US" smtClean="0"/>
              <a:t>Read-Write: Čtení se musí stihnout před zápisem</a:t>
            </a:r>
          </a:p>
          <a:p>
            <a:pPr lvl="3" eaLnBrk="1" hangingPunct="1"/>
            <a:r>
              <a:rPr lang="cs-CZ" altLang="en-US" smtClean="0"/>
              <a:t>Write-Write: Pořadí zápisů se nesmí změnit</a:t>
            </a:r>
          </a:p>
          <a:p>
            <a:pPr lvl="3" eaLnBrk="1" hangingPunct="1"/>
            <a:r>
              <a:rPr lang="cs-CZ" altLang="en-US" smtClean="0"/>
              <a:t>Jiné důvody, obvykle nízkoúrovňového původu</a:t>
            </a:r>
          </a:p>
          <a:p>
            <a:pPr lvl="1" indent="0" eaLnBrk="1" hangingPunct="1"/>
            <a:endParaRPr lang="cs-CZ" altLang="en-US" smtClean="0"/>
          </a:p>
          <a:p>
            <a:pPr lvl="1" indent="0" eaLnBrk="1" hangingPunct="1"/>
            <a:r>
              <a:rPr lang="cs-CZ" altLang="en-US" smtClean="0"/>
              <a:t>Dag (directed acyclic graph)</a:t>
            </a:r>
          </a:p>
          <a:p>
            <a:pPr lvl="3" eaLnBrk="1" hangingPunct="1"/>
            <a:r>
              <a:rPr lang="cs-CZ" altLang="en-US" smtClean="0"/>
              <a:t>Orientovaný acyklický graf použitý pro zaznamenání</a:t>
            </a:r>
          </a:p>
          <a:p>
            <a:pPr lvl="4" eaLnBrk="1" hangingPunct="1"/>
            <a:r>
              <a:rPr lang="cs-CZ" altLang="en-US" smtClean="0"/>
              <a:t>data-flow</a:t>
            </a:r>
          </a:p>
          <a:p>
            <a:pPr lvl="4" eaLnBrk="1" hangingPunct="1"/>
            <a:r>
              <a:rPr lang="cs-CZ" altLang="en-US" smtClean="0"/>
              <a:t>závislostí</a:t>
            </a:r>
          </a:p>
          <a:p>
            <a:pPr lvl="3" eaLnBrk="1" hangingPunct="1"/>
            <a:endParaRPr lang="cs-CZ" altLang="en-US" smtClean="0"/>
          </a:p>
        </p:txBody>
      </p:sp>
    </p:spTree>
    <p:extLst>
      <p:ext uri="{BB962C8B-B14F-4D97-AF65-F5344CB8AC3E}">
        <p14:creationId xmlns:p14="http://schemas.microsoft.com/office/powerpoint/2010/main" val="38911692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B933DF1-A063-4E27-94EC-E7F8CB7FFD3F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Typy</a:t>
            </a:r>
            <a:endParaRPr lang="cs-CZ" altLang="en-US" noProof="1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endParaRPr lang="cs-CZ" altLang="en-US" smtClean="0"/>
          </a:p>
          <a:p>
            <a:pPr lvl="1" indent="0" eaLnBrk="1" hangingPunct="1"/>
            <a:r>
              <a:rPr lang="cs-CZ" altLang="en-US" smtClean="0"/>
              <a:t>Skalární/jednoduchý/atomický typ (scalar)</a:t>
            </a:r>
          </a:p>
          <a:p>
            <a:pPr lvl="3" eaLnBrk="1" hangingPunct="1"/>
            <a:r>
              <a:rPr lang="cs-CZ" altLang="en-US" smtClean="0"/>
              <a:t>Typ, s nímž dokáže přímo pracovat cílový stroj</a:t>
            </a:r>
          </a:p>
          <a:p>
            <a:pPr lvl="2" eaLnBrk="1" hangingPunct="1"/>
            <a:endParaRPr lang="cs-CZ" altLang="en-US" smtClean="0"/>
          </a:p>
          <a:p>
            <a:pPr lvl="1" indent="0" eaLnBrk="1" hangingPunct="1"/>
            <a:r>
              <a:rPr lang="cs-CZ" altLang="en-US" smtClean="0"/>
              <a:t>Složený typ (aggregate)</a:t>
            </a:r>
          </a:p>
          <a:p>
            <a:pPr lvl="3" eaLnBrk="1" hangingPunct="1"/>
            <a:r>
              <a:rPr lang="cs-CZ" altLang="en-US" smtClean="0"/>
              <a:t>Pole, struktura, třída, řetězec apod.</a:t>
            </a:r>
          </a:p>
          <a:p>
            <a:pPr lvl="3" eaLnBrk="1" hangingPunct="1"/>
            <a:endParaRPr lang="cs-CZ" altLang="en-US" smtClean="0"/>
          </a:p>
          <a:p>
            <a:pPr lvl="1" indent="0" eaLnBrk="1" hangingPunct="1"/>
            <a:r>
              <a:rPr lang="cs-CZ" altLang="en-US" smtClean="0"/>
              <a:t>Zarovnání (alignment)</a:t>
            </a:r>
          </a:p>
          <a:p>
            <a:pPr lvl="3" eaLnBrk="1" hangingPunct="1"/>
            <a:r>
              <a:rPr lang="cs-CZ" altLang="en-US" smtClean="0"/>
              <a:t>Požadavek na umístění proměnné/paměťového místa na adrese dělitelné 2, 4, 8, nebo 16</a:t>
            </a:r>
          </a:p>
          <a:p>
            <a:pPr lvl="3" eaLnBrk="1" hangingPunct="1"/>
            <a:r>
              <a:rPr lang="cs-CZ" altLang="en-US" smtClean="0"/>
              <a:t>Striktní: Při nedodržení procesor vyvolá výjimku</a:t>
            </a:r>
          </a:p>
          <a:p>
            <a:pPr lvl="3" eaLnBrk="1" hangingPunct="1"/>
            <a:r>
              <a:rPr lang="cs-CZ" altLang="en-US" smtClean="0"/>
              <a:t>Optimalizační: Při nedodržení bude kód pomalejší</a:t>
            </a:r>
          </a:p>
        </p:txBody>
      </p:sp>
    </p:spTree>
    <p:extLst>
      <p:ext uri="{BB962C8B-B14F-4D97-AF65-F5344CB8AC3E}">
        <p14:creationId xmlns:p14="http://schemas.microsoft.com/office/powerpoint/2010/main" val="6057254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B46B685-042C-4452-974A-B36861EC4B32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Proměnné</a:t>
            </a:r>
            <a:endParaRPr lang="cs-CZ" altLang="en-US" noProof="1" smtClean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endParaRPr lang="cs-CZ" altLang="en-US" smtClean="0"/>
          </a:p>
          <a:p>
            <a:pPr lvl="1" indent="0" eaLnBrk="1" hangingPunct="1"/>
            <a:r>
              <a:rPr lang="cs-CZ" altLang="en-US" smtClean="0"/>
              <a:t>Proměnná (variable)</a:t>
            </a:r>
          </a:p>
          <a:p>
            <a:pPr lvl="3" eaLnBrk="1" hangingPunct="1"/>
            <a:r>
              <a:rPr lang="cs-CZ" altLang="en-US" smtClean="0"/>
              <a:t>Proměnná deklarovaná ve vstupním jazyce, včetně parametrů</a:t>
            </a:r>
          </a:p>
          <a:p>
            <a:pPr lvl="3" eaLnBrk="1" hangingPunct="1"/>
            <a:r>
              <a:rPr lang="cs-CZ" altLang="en-US" smtClean="0"/>
              <a:t>Pomocná proměnná (temporary) vytvořená překladačem </a:t>
            </a:r>
          </a:p>
          <a:p>
            <a:pPr lvl="2" eaLnBrk="1" hangingPunct="1"/>
            <a:r>
              <a:rPr lang="cs-CZ" altLang="en-US" smtClean="0"/>
              <a:t>Statická/globální proměnná</a:t>
            </a:r>
          </a:p>
          <a:p>
            <a:pPr lvl="3" eaLnBrk="1" hangingPunct="1"/>
            <a:r>
              <a:rPr lang="cs-CZ" altLang="en-US" smtClean="0"/>
              <a:t>Proměnná s jedinou instancí přístupná všem procedurám</a:t>
            </a:r>
          </a:p>
          <a:p>
            <a:pPr lvl="2" eaLnBrk="1" hangingPunct="1"/>
            <a:r>
              <a:rPr lang="cs-CZ" altLang="en-US" smtClean="0"/>
              <a:t>(Lokální) proměnná</a:t>
            </a:r>
          </a:p>
          <a:p>
            <a:pPr lvl="3" eaLnBrk="1" hangingPunct="1"/>
            <a:r>
              <a:rPr lang="cs-CZ" altLang="en-US" smtClean="0"/>
              <a:t>Parametr, deklarovaná či pomocná proměnná přístupná pouze jedné proceduře</a:t>
            </a:r>
            <a:endParaRPr lang="en-US" altLang="en-US" smtClean="0"/>
          </a:p>
          <a:p>
            <a:pPr lvl="3" eaLnBrk="1" hangingPunct="1"/>
            <a:endParaRPr lang="cs-CZ" altLang="en-US" smtClean="0"/>
          </a:p>
          <a:p>
            <a:pPr lvl="3" eaLnBrk="1" hangingPunct="1"/>
            <a:r>
              <a:rPr lang="en-US" altLang="en-US" smtClean="0"/>
              <a:t>Jazyky s vno</a:t>
            </a:r>
            <a:r>
              <a:rPr lang="cs-CZ" altLang="en-US" smtClean="0"/>
              <a:t>řenými procedurami vyžadují další kategorii proměnných přístupných z vnořených procedur</a:t>
            </a:r>
          </a:p>
          <a:p>
            <a:pPr lvl="3" eaLnBrk="1" hangingPunct="1"/>
            <a:endParaRPr lang="cs-CZ" altLang="en-US" smtClean="0"/>
          </a:p>
          <a:p>
            <a:pPr lvl="1" indent="0" eaLnBrk="1" hangingPunct="1"/>
            <a:r>
              <a:rPr lang="cs-CZ" altLang="en-US" smtClean="0"/>
              <a:t>Paměťové místo</a:t>
            </a:r>
          </a:p>
          <a:p>
            <a:pPr lvl="3" eaLnBrk="1" hangingPunct="1"/>
            <a:r>
              <a:rPr lang="cs-CZ" altLang="en-US" smtClean="0"/>
              <a:t>Část proměnné nebo dynamicky alokované paměti</a:t>
            </a:r>
          </a:p>
          <a:p>
            <a:pPr lvl="3" eaLnBrk="1" hangingPunct="1"/>
            <a:endParaRPr lang="cs-CZ" altLang="en-US" smtClean="0"/>
          </a:p>
        </p:txBody>
      </p:sp>
    </p:spTree>
    <p:extLst>
      <p:ext uri="{BB962C8B-B14F-4D97-AF65-F5344CB8AC3E}">
        <p14:creationId xmlns:p14="http://schemas.microsoft.com/office/powerpoint/2010/main" val="19104194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80FD707-F310-4B8C-BD17-B63DD1E1659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Alias</a:t>
            </a:r>
            <a:endParaRPr lang="cs-CZ" altLang="en-US" noProof="1" smtClean="0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>
              <a:lnSpc>
                <a:spcPct val="90000"/>
              </a:lnSpc>
            </a:pPr>
            <a:endParaRPr lang="cs-CZ" altLang="en-US" smtClean="0"/>
          </a:p>
          <a:p>
            <a:pPr lvl="1" indent="0" eaLnBrk="1" hangingPunct="1">
              <a:lnSpc>
                <a:spcPct val="90000"/>
              </a:lnSpc>
            </a:pPr>
            <a:r>
              <a:rPr lang="cs-CZ" altLang="en-US" smtClean="0"/>
              <a:t>Alias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/>
              <a:t>Situace (nebo možnost výskytu situace), kdy k jedné proměnné, její části, či paměťovému místu, vedou dvě různé přistupové cesty</a:t>
            </a:r>
          </a:p>
          <a:p>
            <a:pPr marL="0" indent="0" eaLnBrk="1" hangingPunct="1">
              <a:lnSpc>
                <a:spcPct val="90000"/>
              </a:lnSpc>
            </a:pPr>
            <a:endParaRPr lang="cs-CZ" altLang="en-US" smtClean="0"/>
          </a:p>
          <a:p>
            <a:pPr marL="0" indent="0" eaLnBrk="1" hangingPunct="1">
              <a:lnSpc>
                <a:spcPct val="90000"/>
              </a:lnSpc>
            </a:pPr>
            <a:r>
              <a:rPr lang="cs-CZ" altLang="en-US" smtClean="0"/>
              <a:t>int x</a:t>
            </a:r>
            <a:r>
              <a:rPr lang="en-US" altLang="en-US" smtClean="0"/>
              <a:t>;						int a[ 20];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mtClean="0"/>
              <a:t>int * p = &amp; x;					a[ i] = ...;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mtClean="0"/>
              <a:t>						a[ j] = ...;</a:t>
            </a:r>
            <a:endParaRPr lang="cs-CZ" altLang="en-US" smtClean="0"/>
          </a:p>
          <a:p>
            <a:pPr lvl="3" eaLnBrk="1" hangingPunct="1">
              <a:lnSpc>
                <a:spcPct val="90000"/>
              </a:lnSpc>
            </a:pPr>
            <a:endParaRPr lang="cs-CZ" altLang="en-US" smtClean="0"/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/>
              <a:t>Rozhodnutí, zda může jít o alias, je obecně algoritmicky neřešitelná úloha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/>
              <a:t>Pokud si překladač není jist, že o alias nejde, musí se chovat, jako by to alias byl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mtClean="0"/>
              <a:t>Nejistý alias je ještě horší, než jistý</a:t>
            </a:r>
          </a:p>
          <a:p>
            <a:pPr marL="0" indent="0" eaLnBrk="1" hangingPunct="1">
              <a:lnSpc>
                <a:spcPct val="90000"/>
              </a:lnSpc>
            </a:pPr>
            <a:endParaRPr lang="cs-CZ" altLang="en-US" smtClean="0"/>
          </a:p>
          <a:p>
            <a:pPr lvl="2" eaLnBrk="1" hangingPunct="1">
              <a:lnSpc>
                <a:spcPct val="90000"/>
              </a:lnSpc>
            </a:pPr>
            <a:r>
              <a:rPr lang="cs-CZ" altLang="en-US" smtClean="0"/>
              <a:t>Proměnná bez aliasu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/>
              <a:t>Lokální proměnná, která prokazatelně nemá alias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mtClean="0"/>
              <a:t>Všechny přístupy k ní lze jednoznačně určit</a:t>
            </a:r>
          </a:p>
        </p:txBody>
      </p:sp>
    </p:spTree>
    <p:extLst>
      <p:ext uri="{BB962C8B-B14F-4D97-AF65-F5344CB8AC3E}">
        <p14:creationId xmlns:p14="http://schemas.microsoft.com/office/powerpoint/2010/main" val="22133660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39DF67D-CA78-4B68-ABEC-B550C820E87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Live range</a:t>
            </a:r>
            <a:endParaRPr lang="cs-CZ" altLang="en-US" noProof="1" smtClean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endParaRPr lang="cs-CZ" altLang="en-US" smtClean="0"/>
          </a:p>
          <a:p>
            <a:pPr lvl="1" indent="0" eaLnBrk="1" hangingPunct="1"/>
            <a:r>
              <a:rPr lang="cs-CZ" altLang="en-US" smtClean="0"/>
              <a:t>Doba života/rozsah platnosti proměnné (live range)</a:t>
            </a:r>
          </a:p>
          <a:p>
            <a:pPr lvl="3" eaLnBrk="1" hangingPunct="1"/>
            <a:r>
              <a:rPr lang="cs-CZ" altLang="en-US" smtClean="0"/>
              <a:t>Množina míst v proceduře, kdy je proměnná zapotřebí</a:t>
            </a:r>
          </a:p>
          <a:p>
            <a:pPr lvl="4" eaLnBrk="1" hangingPunct="1"/>
            <a:r>
              <a:rPr lang="cs-CZ" altLang="en-US" smtClean="0"/>
              <a:t>Tedy existuje možnost, že by ještě byla čtena (před zápisem)</a:t>
            </a:r>
          </a:p>
          <a:p>
            <a:pPr lvl="3" eaLnBrk="1" hangingPunct="1"/>
            <a:r>
              <a:rPr lang="cs-CZ" altLang="en-US" smtClean="0"/>
              <a:t>Zkoumá se obvykle pouze pro skalární lokální proměnné bez aliasu</a:t>
            </a:r>
          </a:p>
          <a:p>
            <a:pPr lvl="3" eaLnBrk="1" hangingPunct="1"/>
            <a:endParaRPr lang="cs-CZ" altLang="en-US" smtClean="0"/>
          </a:p>
          <a:p>
            <a:pPr lvl="2" eaLnBrk="1" hangingPunct="1"/>
            <a:r>
              <a:rPr lang="cs-CZ" altLang="en-US" smtClean="0"/>
              <a:t>Variable splitting/renaming</a:t>
            </a:r>
          </a:p>
          <a:p>
            <a:pPr lvl="3" eaLnBrk="1" hangingPunct="1"/>
            <a:r>
              <a:rPr lang="cs-CZ" altLang="en-US" smtClean="0"/>
              <a:t>Proměnnou s nesouvislým rozsahem platnosti lze nahradit několika jinými</a:t>
            </a:r>
          </a:p>
          <a:p>
            <a:pPr lvl="4" eaLnBrk="1" hangingPunct="1"/>
            <a:r>
              <a:rPr lang="cs-CZ" altLang="en-US" smtClean="0"/>
              <a:t>Odpadne omezení na shodnou alokaci v jednotlivých souvislých oblastích rozsahu platnosti</a:t>
            </a:r>
          </a:p>
        </p:txBody>
      </p:sp>
    </p:spTree>
    <p:extLst>
      <p:ext uri="{BB962C8B-B14F-4D97-AF65-F5344CB8AC3E}">
        <p14:creationId xmlns:p14="http://schemas.microsoft.com/office/powerpoint/2010/main" val="20773697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09C9451-D12C-4D69-B9C8-F888531570BD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Alokace – přidělování místa</a:t>
            </a:r>
            <a:endParaRPr lang="cs-CZ" altLang="en-US" noProof="1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>
              <a:lnSpc>
                <a:spcPct val="90000"/>
              </a:lnSpc>
            </a:pPr>
            <a:r>
              <a:rPr lang="cs-CZ" altLang="en-US" sz="2000" smtClean="0"/>
              <a:t>Statická alokace (static allocation)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800" smtClean="0"/>
              <a:t>Pro statické proměnné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800" smtClean="0"/>
              <a:t>Vyhrazení místa na „pevné“ adrese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z="1600" smtClean="0"/>
              <a:t>Podléhá relokaci při spojování linkerem a zavádění loaderem</a:t>
            </a:r>
          </a:p>
          <a:p>
            <a:pPr lvl="3" eaLnBrk="1" hangingPunct="1">
              <a:lnSpc>
                <a:spcPct val="90000"/>
              </a:lnSpc>
            </a:pPr>
            <a:endParaRPr lang="cs-CZ" altLang="en-US" sz="1800" smtClean="0"/>
          </a:p>
          <a:p>
            <a:pPr lvl="1" indent="0" eaLnBrk="1" hangingPunct="1">
              <a:lnSpc>
                <a:spcPct val="90000"/>
              </a:lnSpc>
            </a:pPr>
            <a:r>
              <a:rPr lang="cs-CZ" altLang="en-US" sz="2000" smtClean="0"/>
              <a:t>Registrová alokace (register allocation)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800" smtClean="0"/>
              <a:t>Pro skalární lokální proměnné bez aliasu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800" smtClean="0"/>
              <a:t>Umístění do fyzického registru cílového stroje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z="1600" smtClean="0"/>
              <a:t>Pouze po dobu života proměnné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z="1600" smtClean="0"/>
              <a:t>Omezeno počtem fyzických registrů</a:t>
            </a:r>
          </a:p>
          <a:p>
            <a:pPr lvl="1" indent="0" eaLnBrk="1" hangingPunct="1">
              <a:lnSpc>
                <a:spcPct val="90000"/>
              </a:lnSpc>
            </a:pPr>
            <a:endParaRPr lang="cs-CZ" altLang="en-US" sz="2000" smtClean="0"/>
          </a:p>
          <a:p>
            <a:pPr lvl="1" indent="0" eaLnBrk="1" hangingPunct="1">
              <a:lnSpc>
                <a:spcPct val="90000"/>
              </a:lnSpc>
            </a:pPr>
            <a:r>
              <a:rPr lang="cs-CZ" altLang="en-US" sz="2000" smtClean="0"/>
              <a:t>Zásobníková alokace (stack allocation)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800" smtClean="0"/>
              <a:t>Umístění na zásobníku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z="1600" smtClean="0"/>
              <a:t>Zásobník může být definován procesorem nebo emulován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800" smtClean="0"/>
              <a:t>Složené nebo aliasované lokální proměnné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800" smtClean="0"/>
              <a:t>Proměnné, které se nevešly do registrů</a:t>
            </a:r>
          </a:p>
          <a:p>
            <a:pPr lvl="3" eaLnBrk="1" hangingPunct="1">
              <a:lnSpc>
                <a:spcPct val="90000"/>
              </a:lnSpc>
            </a:pPr>
            <a:endParaRPr lang="cs-CZ" altLang="en-US" sz="1800" smtClean="0"/>
          </a:p>
          <a:p>
            <a:pPr lvl="2" eaLnBrk="1" hangingPunct="1">
              <a:lnSpc>
                <a:spcPct val="90000"/>
              </a:lnSpc>
            </a:pPr>
            <a:r>
              <a:rPr lang="cs-CZ" altLang="en-US" sz="2000" smtClean="0"/>
              <a:t>Spill-code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z="1800" smtClean="0"/>
              <a:t>Kód „navíc“, který musel být přidán pro manipulaci s proměnnými, které se nevešly do registrů</a:t>
            </a:r>
          </a:p>
        </p:txBody>
      </p:sp>
    </p:spTree>
    <p:extLst>
      <p:ext uri="{BB962C8B-B14F-4D97-AF65-F5344CB8AC3E}">
        <p14:creationId xmlns:p14="http://schemas.microsoft.com/office/powerpoint/2010/main" val="32124659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2999BF9-CB74-4921-8544-27F05BC12E7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 smtClean="0"/>
              <a:t>Volací konvence</a:t>
            </a:r>
            <a:endParaRPr lang="cs-CZ" altLang="en-US" noProof="1" smtClean="0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>
              <a:lnSpc>
                <a:spcPct val="90000"/>
              </a:lnSpc>
            </a:pPr>
            <a:r>
              <a:rPr lang="cs-CZ" altLang="en-US" smtClean="0"/>
              <a:t>Volací konvence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mtClean="0"/>
              <a:t>Úmluva o způsobu spolupráce volající a volané procedury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mtClean="0"/>
              <a:t>Definována cílovým prostředím nebo autorem překladače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/>
              <a:t>Umístění parametrů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mtClean="0"/>
              <a:t>Zásobník nebo registry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mtClean="0"/>
              <a:t>Pořadí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mtClean="0"/>
              <a:t>Přesné umístění je komplikováno zarovnáním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/>
              <a:t>Umístění návratové hodnoty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mtClean="0"/>
              <a:t>Obvykle registr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mtClean="0"/>
              <a:t>Složené typy se obvykle řeší jako parametry předávané odkazem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/>
              <a:t>Odpovědnost za úklid zásobníku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mtClean="0"/>
              <a:t>Volající/volaný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/>
              <a:t>Povinnost zachovat obsah registrů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mtClean="0"/>
              <a:t>Všechny, některé, nebo žádné</a:t>
            </a:r>
          </a:p>
          <a:p>
            <a:pPr lvl="3" eaLnBrk="1" hangingPunct="1">
              <a:lnSpc>
                <a:spcPct val="90000"/>
              </a:lnSpc>
            </a:pPr>
            <a:r>
              <a:rPr lang="cs-CZ" altLang="en-US" smtClean="0"/>
              <a:t>Další technické definice</a:t>
            </a:r>
          </a:p>
          <a:p>
            <a:pPr lvl="4" eaLnBrk="1" hangingPunct="1">
              <a:lnSpc>
                <a:spcPct val="90000"/>
              </a:lnSpc>
            </a:pPr>
            <a:r>
              <a:rPr lang="cs-CZ" altLang="en-US" smtClean="0"/>
              <a:t>Úprava jména procedury jako symbolu pro linker</a:t>
            </a:r>
          </a:p>
          <a:p>
            <a:pPr lvl="4" eaLnBrk="1" hangingPunct="1">
              <a:lnSpc>
                <a:spcPct val="90000"/>
              </a:lnSpc>
            </a:pPr>
            <a:endParaRPr lang="cs-CZ" altLang="en-US" smtClean="0"/>
          </a:p>
          <a:p>
            <a:pPr lvl="4" eaLnBrk="1" hangingPunct="1">
              <a:lnSpc>
                <a:spcPct val="90000"/>
              </a:lnSpc>
            </a:pPr>
            <a:r>
              <a:rPr lang="cs-CZ" altLang="en-US" smtClean="0"/>
              <a:t>Pokročilá interprocedurální optimalizace: Automatická úprava volací konvence podle místních podmínek volaného a všech volajících</a:t>
            </a:r>
          </a:p>
        </p:txBody>
      </p:sp>
    </p:spTree>
    <p:extLst>
      <p:ext uri="{BB962C8B-B14F-4D97-AF65-F5344CB8AC3E}">
        <p14:creationId xmlns:p14="http://schemas.microsoft.com/office/powerpoint/2010/main" val="4058395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">
  <a:themeElements>
    <a:clrScheme name="LECT 2">
      <a:dk1>
        <a:srgbClr val="000000"/>
      </a:dk1>
      <a:lt1>
        <a:srgbClr val="FFFFFF"/>
      </a:lt1>
      <a:dk2>
        <a:srgbClr val="003300"/>
      </a:dk2>
      <a:lt2>
        <a:srgbClr val="5F5F5F"/>
      </a:lt2>
      <a:accent1>
        <a:srgbClr val="009900"/>
      </a:accent1>
      <a:accent2>
        <a:srgbClr val="CC99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B98A00"/>
      </a:accent6>
      <a:hlink>
        <a:srgbClr val="FF3300"/>
      </a:hlink>
      <a:folHlink>
        <a:srgbClr val="663300"/>
      </a:folHlink>
    </a:clrScheme>
    <a:fontScheme name="LECT">
      <a:majorFont>
        <a:latin typeface="Arial"/>
        <a:ea typeface=""/>
        <a:cs typeface="Arial"/>
      </a:majorFont>
      <a:minorFont>
        <a:latin typeface="Courier Ne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LECT 1">
        <a:dk1>
          <a:srgbClr val="000000"/>
        </a:dk1>
        <a:lt1>
          <a:srgbClr val="FFFFFF"/>
        </a:lt1>
        <a:dk2>
          <a:srgbClr val="396F39"/>
        </a:dk2>
        <a:lt2>
          <a:srgbClr val="FFCC00"/>
        </a:lt2>
        <a:accent1>
          <a:srgbClr val="009900"/>
        </a:accent1>
        <a:accent2>
          <a:srgbClr val="CC9900"/>
        </a:accent2>
        <a:accent3>
          <a:srgbClr val="AEBBAE"/>
        </a:accent3>
        <a:accent4>
          <a:srgbClr val="DADADA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 2">
        <a:dk1>
          <a:srgbClr val="000000"/>
        </a:dk1>
        <a:lt1>
          <a:srgbClr val="FFFFFF"/>
        </a:lt1>
        <a:dk2>
          <a:srgbClr val="003300"/>
        </a:dk2>
        <a:lt2>
          <a:srgbClr val="5F5F5F"/>
        </a:lt2>
        <a:accent1>
          <a:srgbClr val="0099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 4">
        <a:dk1>
          <a:srgbClr val="000000"/>
        </a:dk1>
        <a:lt1>
          <a:srgbClr val="FFFFFF"/>
        </a:lt1>
        <a:dk2>
          <a:srgbClr val="FF0000"/>
        </a:dk2>
        <a:lt2>
          <a:srgbClr val="800000"/>
        </a:lt2>
        <a:accent1>
          <a:srgbClr val="00800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AAC0AA"/>
        </a:accent5>
        <a:accent6>
          <a:srgbClr val="E78A00"/>
        </a:accent6>
        <a:hlink>
          <a:srgbClr val="CC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9240</TotalTime>
  <Words>697</Words>
  <Application>Microsoft Office PowerPoint</Application>
  <PresentationFormat>Overhead</PresentationFormat>
  <Paragraphs>165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Courier New</vt:lpstr>
      <vt:lpstr>Wingdings</vt:lpstr>
      <vt:lpstr>LECT</vt:lpstr>
      <vt:lpstr>Názvosloví</vt:lpstr>
      <vt:lpstr>Základní bloky</vt:lpstr>
      <vt:lpstr>Dag</vt:lpstr>
      <vt:lpstr>Typy</vt:lpstr>
      <vt:lpstr>Proměnné</vt:lpstr>
      <vt:lpstr>Alias</vt:lpstr>
      <vt:lpstr>Live range</vt:lpstr>
      <vt:lpstr>Alokace – přidělování místa</vt:lpstr>
      <vt:lpstr>Volací konvence</vt:lpstr>
      <vt:lpstr>Činnost překladače, optimalizace</vt:lpstr>
      <vt:lpstr>Typy</vt:lpstr>
    </vt:vector>
  </TitlesOfParts>
  <Company>Vilma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SWI109 - Konstrukce překladačů - 2008/2009</dc:title>
  <dc:creator>David Bednarek</dc:creator>
  <cp:lastModifiedBy>David Bednárek</cp:lastModifiedBy>
  <cp:revision>1006</cp:revision>
  <dcterms:created xsi:type="dcterms:W3CDTF">2001-09-30T23:30:25Z</dcterms:created>
  <dcterms:modified xsi:type="dcterms:W3CDTF">2020-03-29T10:38:10Z</dcterms:modified>
</cp:coreProperties>
</file>