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571" autoAdjust="0"/>
  </p:normalViewPr>
  <p:slideViewPr>
    <p:cSldViewPr>
      <p:cViewPr varScale="1">
        <p:scale>
          <a:sx n="129" d="100"/>
          <a:sy n="129" d="100"/>
        </p:scale>
        <p:origin x="870" y="1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E0"/>
                </a:solidFill>
              </a14:hiddenFill>
            </a:ext>
          </a:extLst>
        </p:spPr>
        <p:txBody>
          <a:bodyPr/>
          <a:lstStyle/>
          <a:p>
            <a:pPr marL="0" indent="0" eaLnBrk="1" hangingPunct="1"/>
            <a:endParaRPr lang="en-US" altLang="en-US" noProof="1" smtClean="0"/>
          </a:p>
        </p:txBody>
      </p:sp>
    </p:spTree>
    <p:extLst>
      <p:ext uri="{BB962C8B-B14F-4D97-AF65-F5344CB8AC3E}">
        <p14:creationId xmlns:p14="http://schemas.microsoft.com/office/powerpoint/2010/main" val="3224013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4E807D9-2317-4873-AA74-FBF421657E0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Sekvenční mezikód</a:t>
            </a:r>
          </a:p>
        </p:txBody>
      </p:sp>
      <p:sp>
        <p:nvSpPr>
          <p:cNvPr id="58373" name="Text Box 4"/>
          <p:cNvSpPr txBox="1">
            <a:spLocks noChangeArrowheads="1"/>
          </p:cNvSpPr>
          <p:nvPr/>
        </p:nvSpPr>
        <p:spPr bwMode="auto">
          <a:xfrm>
            <a:off x="5219700" y="49196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74" name="Text Box 7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58375" name="Line 10"/>
          <p:cNvSpPr>
            <a:spLocks noChangeShapeType="1"/>
          </p:cNvSpPr>
          <p:nvPr/>
        </p:nvSpPr>
        <p:spPr bwMode="auto">
          <a:xfrm>
            <a:off x="6588125" y="3357563"/>
            <a:ext cx="0" cy="15621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76" name="Text Box 13"/>
          <p:cNvSpPr txBox="1">
            <a:spLocks noChangeArrowheads="1"/>
          </p:cNvSpPr>
          <p:nvPr/>
        </p:nvSpPr>
        <p:spPr bwMode="auto">
          <a:xfrm>
            <a:off x="6588125" y="3933825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77" name="Line 15"/>
          <p:cNvSpPr>
            <a:spLocks noChangeShapeType="1"/>
          </p:cNvSpPr>
          <p:nvPr/>
        </p:nvSpPr>
        <p:spPr bwMode="auto">
          <a:xfrm>
            <a:off x="6588125" y="54229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78" name="Text Box 16"/>
          <p:cNvSpPr txBox="1">
            <a:spLocks noChangeArrowheads="1"/>
          </p:cNvSpPr>
          <p:nvPr/>
        </p:nvSpPr>
        <p:spPr bwMode="auto">
          <a:xfrm>
            <a:off x="827088" y="48688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79" name="Text Box 17"/>
          <p:cNvSpPr txBox="1">
            <a:spLocks noChangeArrowheads="1"/>
          </p:cNvSpPr>
          <p:nvPr/>
        </p:nvSpPr>
        <p:spPr bwMode="auto">
          <a:xfrm>
            <a:off x="755650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80" name="Text Box 18"/>
          <p:cNvSpPr txBox="1">
            <a:spLocks noChangeArrowheads="1"/>
          </p:cNvSpPr>
          <p:nvPr/>
        </p:nvSpPr>
        <p:spPr bwMode="auto">
          <a:xfrm>
            <a:off x="827088" y="38608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58381" name="Text Box 19"/>
          <p:cNvSpPr txBox="1">
            <a:spLocks noChangeArrowheads="1"/>
          </p:cNvSpPr>
          <p:nvPr/>
        </p:nvSpPr>
        <p:spPr bwMode="auto">
          <a:xfrm>
            <a:off x="827088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82" name="Line 20"/>
          <p:cNvSpPr>
            <a:spLocks noChangeShapeType="1"/>
          </p:cNvSpPr>
          <p:nvPr/>
        </p:nvSpPr>
        <p:spPr bwMode="auto">
          <a:xfrm>
            <a:off x="1260475" y="22733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3" name="Line 21"/>
          <p:cNvSpPr>
            <a:spLocks noChangeShapeType="1"/>
          </p:cNvSpPr>
          <p:nvPr/>
        </p:nvSpPr>
        <p:spPr bwMode="auto">
          <a:xfrm>
            <a:off x="1260475" y="33543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4" name="Line 22"/>
          <p:cNvSpPr>
            <a:spLocks noChangeShapeType="1"/>
          </p:cNvSpPr>
          <p:nvPr/>
        </p:nvSpPr>
        <p:spPr bwMode="auto">
          <a:xfrm>
            <a:off x="1258888" y="436562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5" name="Text Box 23"/>
          <p:cNvSpPr txBox="1">
            <a:spLocks noChangeArrowheads="1"/>
          </p:cNvSpPr>
          <p:nvPr/>
        </p:nvSpPr>
        <p:spPr bwMode="auto">
          <a:xfrm>
            <a:off x="1331913" y="2346325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6" name="Text Box 24"/>
          <p:cNvSpPr txBox="1">
            <a:spLocks noChangeArrowheads="1"/>
          </p:cNvSpPr>
          <p:nvPr/>
        </p:nvSpPr>
        <p:spPr bwMode="auto">
          <a:xfrm>
            <a:off x="1331913" y="3425825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7" name="Text Box 25"/>
          <p:cNvSpPr txBox="1">
            <a:spLocks noChangeArrowheads="1"/>
          </p:cNvSpPr>
          <p:nvPr/>
        </p:nvSpPr>
        <p:spPr bwMode="auto">
          <a:xfrm>
            <a:off x="1331913" y="4437063"/>
            <a:ext cx="23764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8" name="Text Box 26"/>
          <p:cNvSpPr txBox="1">
            <a:spLocks noChangeArrowheads="1"/>
          </p:cNvSpPr>
          <p:nvPr/>
        </p:nvSpPr>
        <p:spPr bwMode="auto">
          <a:xfrm>
            <a:off x="4643438" y="3860800"/>
            <a:ext cx="11509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9" name="Line 27"/>
          <p:cNvSpPr>
            <a:spLocks noChangeShapeType="1"/>
          </p:cNvSpPr>
          <p:nvPr/>
        </p:nvSpPr>
        <p:spPr bwMode="auto">
          <a:xfrm flipV="1">
            <a:off x="3708400" y="3068638"/>
            <a:ext cx="1511300" cy="20891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0" name="Line 28"/>
          <p:cNvSpPr>
            <a:spLocks noChangeShapeType="1"/>
          </p:cNvSpPr>
          <p:nvPr/>
        </p:nvSpPr>
        <p:spPr bwMode="auto">
          <a:xfrm>
            <a:off x="1260475" y="11953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1" name="Text Box 29"/>
          <p:cNvSpPr txBox="1">
            <a:spLocks noChangeArrowheads="1"/>
          </p:cNvSpPr>
          <p:nvPr/>
        </p:nvSpPr>
        <p:spPr bwMode="auto">
          <a:xfrm>
            <a:off x="1331913" y="1268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92" name="Text Box 31"/>
          <p:cNvSpPr txBox="1">
            <a:spLocks noChangeArrowheads="1"/>
          </p:cNvSpPr>
          <p:nvPr/>
        </p:nvSpPr>
        <p:spPr bwMode="auto">
          <a:xfrm>
            <a:off x="5219700" y="59499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58393" name="Text Box 32"/>
          <p:cNvSpPr txBox="1">
            <a:spLocks noChangeArrowheads="1"/>
          </p:cNvSpPr>
          <p:nvPr/>
        </p:nvSpPr>
        <p:spPr bwMode="auto">
          <a:xfrm>
            <a:off x="6659563" y="55165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94" name="Line 33"/>
          <p:cNvSpPr>
            <a:spLocks noChangeShapeType="1"/>
          </p:cNvSpPr>
          <p:nvPr/>
        </p:nvSpPr>
        <p:spPr bwMode="auto">
          <a:xfrm flipH="1">
            <a:off x="4716463" y="6237288"/>
            <a:ext cx="503237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5" name="Text Box 34"/>
          <p:cNvSpPr txBox="1">
            <a:spLocks noChangeArrowheads="1"/>
          </p:cNvSpPr>
          <p:nvPr/>
        </p:nvSpPr>
        <p:spPr bwMode="auto">
          <a:xfrm>
            <a:off x="2555875" y="6021388"/>
            <a:ext cx="216058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416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C0F9056-159B-40CA-8504-EA1F4F60ED1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Sekvenční mezikód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 flipV="1">
            <a:off x="3276600" y="4076700"/>
            <a:ext cx="2447925" cy="576263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4" name="Line 13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5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Zjednodušená analýza rozsahů platnosti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6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7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08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09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10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11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2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3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4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5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6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7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8" name="Line 33"/>
          <p:cNvSpPr>
            <a:spLocks noChangeShapeType="1"/>
          </p:cNvSpPr>
          <p:nvPr/>
        </p:nvSpPr>
        <p:spPr bwMode="auto">
          <a:xfrm flipH="1">
            <a:off x="4643438" y="4221163"/>
            <a:ext cx="1800225" cy="12954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9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20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59421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87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98E239B-4C4F-4042-B735-B2BAE7976FE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Částečně sekvenční mezikód bez schedulingu</a:t>
            </a:r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2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0426" name="Line 9"/>
          <p:cNvSpPr>
            <a:spLocks noChangeShapeType="1"/>
          </p:cNvSpPr>
          <p:nvPr/>
        </p:nvSpPr>
        <p:spPr bwMode="auto">
          <a:xfrm flipV="1">
            <a:off x="3276600" y="4076700"/>
            <a:ext cx="2447925" cy="576263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29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0430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31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0432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0433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34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5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6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7" name="Text Box 20"/>
          <p:cNvSpPr txBox="1">
            <a:spLocks noChangeArrowheads="1"/>
          </p:cNvSpPr>
          <p:nvPr/>
        </p:nvSpPr>
        <p:spPr bwMode="auto">
          <a:xfrm>
            <a:off x="4572000" y="1846263"/>
            <a:ext cx="43561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8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9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40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1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2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3" name="Line 26"/>
          <p:cNvSpPr>
            <a:spLocks noChangeShapeType="1"/>
          </p:cNvSpPr>
          <p:nvPr/>
        </p:nvSpPr>
        <p:spPr bwMode="auto">
          <a:xfrm>
            <a:off x="3852863" y="1989138"/>
            <a:ext cx="673100" cy="158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4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5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6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7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8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9" name="Line 32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0" name="Line 33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1" name="Text Box 34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0452" name="Line 35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3" name="Line 36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4" name="Text Box 37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55" name="Line 38"/>
          <p:cNvSpPr>
            <a:spLocks noChangeShapeType="1"/>
          </p:cNvSpPr>
          <p:nvPr/>
        </p:nvSpPr>
        <p:spPr bwMode="auto">
          <a:xfrm>
            <a:off x="7092950" y="4222750"/>
            <a:ext cx="0" cy="1006475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17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DB57640-70D9-48B7-AA85-1ECC7841C69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Částečně sekvenční mezikód se schedulingem</a:t>
            </a:r>
          </a:p>
        </p:txBody>
      </p:sp>
      <p:sp>
        <p:nvSpPr>
          <p:cNvPr id="61445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1447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8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9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50" name="Line 9"/>
          <p:cNvSpPr>
            <a:spLocks noChangeShapeType="1"/>
          </p:cNvSpPr>
          <p:nvPr/>
        </p:nvSpPr>
        <p:spPr bwMode="auto">
          <a:xfrm flipV="1">
            <a:off x="3276600" y="3357563"/>
            <a:ext cx="2447925" cy="12954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1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1452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3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1454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5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1456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1457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8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59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0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1" name="Text Box 20"/>
          <p:cNvSpPr txBox="1">
            <a:spLocks noChangeArrowheads="1"/>
          </p:cNvSpPr>
          <p:nvPr/>
        </p:nvSpPr>
        <p:spPr bwMode="auto">
          <a:xfrm>
            <a:off x="4572000" y="1846263"/>
            <a:ext cx="43561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2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3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4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5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6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7" name="Line 26"/>
          <p:cNvSpPr>
            <a:spLocks noChangeShapeType="1"/>
          </p:cNvSpPr>
          <p:nvPr/>
        </p:nvSpPr>
        <p:spPr bwMode="auto">
          <a:xfrm>
            <a:off x="3852863" y="1989138"/>
            <a:ext cx="673100" cy="158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8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9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0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1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2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3" name="Line 32"/>
          <p:cNvSpPr>
            <a:spLocks noChangeShapeType="1"/>
          </p:cNvSpPr>
          <p:nvPr/>
        </p:nvSpPr>
        <p:spPr bwMode="auto">
          <a:xfrm>
            <a:off x="7092950" y="501650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4" name="Line 33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5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6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1477" name="Line 36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8" name="Line 37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9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80" name="Text Box 39"/>
          <p:cNvSpPr txBox="1">
            <a:spLocks noChangeArrowheads="1"/>
          </p:cNvSpPr>
          <p:nvPr/>
        </p:nvSpPr>
        <p:spPr bwMode="auto">
          <a:xfrm>
            <a:off x="5724525" y="30702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81" name="Text Box 40"/>
          <p:cNvSpPr txBox="1">
            <a:spLocks noChangeArrowheads="1"/>
          </p:cNvSpPr>
          <p:nvPr/>
        </p:nvSpPr>
        <p:spPr bwMode="auto">
          <a:xfrm>
            <a:off x="5724525" y="44386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82" name="Line 41"/>
          <p:cNvSpPr>
            <a:spLocks noChangeShapeType="1"/>
          </p:cNvSpPr>
          <p:nvPr/>
        </p:nvSpPr>
        <p:spPr bwMode="auto">
          <a:xfrm>
            <a:off x="7092950" y="42227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83" name="Line 42"/>
          <p:cNvSpPr>
            <a:spLocks noChangeShapeType="1"/>
          </p:cNvSpPr>
          <p:nvPr/>
        </p:nvSpPr>
        <p:spPr bwMode="auto">
          <a:xfrm>
            <a:off x="7092950" y="3646488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74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F92EA0E-C5FB-40F0-9DBA-074851891B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Nesekvenční mezikód</a:t>
            </a:r>
          </a:p>
        </p:txBody>
      </p:sp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3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474" name="Line 9"/>
          <p:cNvSpPr>
            <a:spLocks noChangeShapeType="1"/>
          </p:cNvSpPr>
          <p:nvPr/>
        </p:nvSpPr>
        <p:spPr bwMode="auto">
          <a:xfrm flipV="1">
            <a:off x="3276600" y="3357563"/>
            <a:ext cx="2447925" cy="1295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5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6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7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8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9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2480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2481" name="Line 16"/>
          <p:cNvSpPr>
            <a:spLocks noChangeShapeType="1"/>
          </p:cNvSpPr>
          <p:nvPr/>
        </p:nvSpPr>
        <p:spPr bwMode="auto">
          <a:xfrm>
            <a:off x="3851275" y="2852738"/>
            <a:ext cx="673100" cy="158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82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3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Nesekvenční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4" name="Text Box 19"/>
          <p:cNvSpPr txBox="1">
            <a:spLocks noChangeArrowheads="1"/>
          </p:cNvSpPr>
          <p:nvPr/>
        </p:nvSpPr>
        <p:spPr bwMode="auto">
          <a:xfrm>
            <a:off x="4570413" y="1844675"/>
            <a:ext cx="439261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5" name="Text Box 20"/>
          <p:cNvSpPr txBox="1">
            <a:spLocks noChangeArrowheads="1"/>
          </p:cNvSpPr>
          <p:nvPr/>
        </p:nvSpPr>
        <p:spPr bwMode="auto">
          <a:xfrm>
            <a:off x="4570413" y="2133600"/>
            <a:ext cx="4356100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6" name="Text Box 21"/>
          <p:cNvSpPr txBox="1">
            <a:spLocks noChangeArrowheads="1"/>
          </p:cNvSpPr>
          <p:nvPr/>
        </p:nvSpPr>
        <p:spPr bwMode="auto">
          <a:xfrm>
            <a:off x="4570413" y="2420938"/>
            <a:ext cx="3814762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7" name="Text Box 22"/>
          <p:cNvSpPr txBox="1">
            <a:spLocks noChangeArrowheads="1"/>
          </p:cNvSpPr>
          <p:nvPr/>
        </p:nvSpPr>
        <p:spPr bwMode="auto">
          <a:xfrm>
            <a:off x="4570413" y="2708275"/>
            <a:ext cx="381476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8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89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0" name="Line 25"/>
          <p:cNvSpPr>
            <a:spLocks noChangeShapeType="1"/>
          </p:cNvSpPr>
          <p:nvPr/>
        </p:nvSpPr>
        <p:spPr bwMode="auto">
          <a:xfrm>
            <a:off x="3851275" y="1989138"/>
            <a:ext cx="673100" cy="1587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1" name="Line 26"/>
          <p:cNvSpPr>
            <a:spLocks noChangeShapeType="1"/>
          </p:cNvSpPr>
          <p:nvPr/>
        </p:nvSpPr>
        <p:spPr bwMode="auto">
          <a:xfrm>
            <a:off x="3851275" y="2276475"/>
            <a:ext cx="673100" cy="1588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2" name="Line 27"/>
          <p:cNvSpPr>
            <a:spLocks noChangeShapeType="1"/>
          </p:cNvSpPr>
          <p:nvPr/>
        </p:nvSpPr>
        <p:spPr bwMode="auto">
          <a:xfrm>
            <a:off x="3851275" y="2565400"/>
            <a:ext cx="673100" cy="1588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3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4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5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6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7" name="Line 32"/>
          <p:cNvSpPr>
            <a:spLocks noChangeShapeType="1"/>
          </p:cNvSpPr>
          <p:nvPr/>
        </p:nvSpPr>
        <p:spPr bwMode="auto">
          <a:xfrm>
            <a:off x="7092950" y="501650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8" name="Line 33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9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0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2501" name="Line 36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2" name="Line 37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3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504" name="Text Box 39"/>
          <p:cNvSpPr txBox="1">
            <a:spLocks noChangeArrowheads="1"/>
          </p:cNvSpPr>
          <p:nvPr/>
        </p:nvSpPr>
        <p:spPr bwMode="auto">
          <a:xfrm>
            <a:off x="5724525" y="30702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505" name="Text Box 40"/>
          <p:cNvSpPr txBox="1">
            <a:spLocks noChangeArrowheads="1"/>
          </p:cNvSpPr>
          <p:nvPr/>
        </p:nvSpPr>
        <p:spPr bwMode="auto">
          <a:xfrm>
            <a:off x="5724525" y="44386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506" name="Line 41"/>
          <p:cNvSpPr>
            <a:spLocks noChangeShapeType="1"/>
          </p:cNvSpPr>
          <p:nvPr/>
        </p:nvSpPr>
        <p:spPr bwMode="auto">
          <a:xfrm>
            <a:off x="7092950" y="42227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7" name="Line 42"/>
          <p:cNvSpPr>
            <a:spLocks noChangeShapeType="1"/>
          </p:cNvSpPr>
          <p:nvPr/>
        </p:nvSpPr>
        <p:spPr bwMode="auto">
          <a:xfrm>
            <a:off x="7092950" y="3646488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8" name="Text Box 43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Nesekvenční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509" name="Line 44"/>
          <p:cNvSpPr>
            <a:spLocks noChangeShapeType="1"/>
          </p:cNvSpPr>
          <p:nvPr/>
        </p:nvSpPr>
        <p:spPr bwMode="auto">
          <a:xfrm>
            <a:off x="3851275" y="1700213"/>
            <a:ext cx="673100" cy="1587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09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4CCF1D8-5B1C-4CDF-9706-23762B0A5BD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mtClean="0"/>
              <a:t>Instruction selection</a:t>
            </a:r>
          </a:p>
          <a:p>
            <a:pPr lvl="3" eaLnBrk="1" hangingPunct="1"/>
            <a:r>
              <a:rPr lang="cs-CZ" altLang="en-US" smtClean="0"/>
              <a:t>Výběr strojových instrukcí</a:t>
            </a:r>
          </a:p>
          <a:p>
            <a:pPr lvl="4" eaLnBrk="1" hangingPunct="1"/>
            <a:r>
              <a:rPr lang="cs-CZ" altLang="en-US" smtClean="0"/>
              <a:t>1:n – přímočaré řešení</a:t>
            </a:r>
          </a:p>
          <a:p>
            <a:pPr lvl="4" eaLnBrk="1" hangingPunct="1"/>
            <a:r>
              <a:rPr lang="cs-CZ" altLang="en-US" smtClean="0"/>
              <a:t>m:n – stromové/grafové gramatiky apod. </a:t>
            </a:r>
          </a:p>
          <a:p>
            <a:pPr lvl="3" eaLnBrk="1" hangingPunct="1"/>
            <a:r>
              <a:rPr lang="cs-CZ" altLang="en-US" smtClean="0"/>
              <a:t>Vliv na kvalitu kódu poklesl</a:t>
            </a:r>
          </a:p>
          <a:p>
            <a:pPr lvl="4" eaLnBrk="1" hangingPunct="1"/>
            <a:r>
              <a:rPr lang="cs-CZ" altLang="en-US" smtClean="0"/>
              <a:t>RISC, load-store kód apod.</a:t>
            </a:r>
          </a:p>
          <a:p>
            <a:pPr lvl="2" eaLnBrk="1" hangingPunct="1"/>
            <a:r>
              <a:rPr lang="cs-CZ" altLang="en-US" smtClean="0"/>
              <a:t>Instruction scheduling</a:t>
            </a:r>
          </a:p>
          <a:p>
            <a:pPr lvl="3" eaLnBrk="1" hangingPunct="1"/>
            <a:r>
              <a:rPr lang="cs-CZ" altLang="en-US" smtClean="0"/>
              <a:t>Řazení instrukcí pro lepší využití ILP (instruction-level parallelism)</a:t>
            </a:r>
          </a:p>
          <a:p>
            <a:pPr lvl="4" eaLnBrk="1" hangingPunct="1"/>
            <a:r>
              <a:rPr lang="cs-CZ" altLang="en-US" smtClean="0"/>
              <a:t>NP-úplná úloha</a:t>
            </a:r>
          </a:p>
          <a:p>
            <a:pPr lvl="3" eaLnBrk="1" hangingPunct="1"/>
            <a:r>
              <a:rPr lang="cs-CZ" altLang="en-US" smtClean="0"/>
              <a:t>Lokální v BB</a:t>
            </a:r>
          </a:p>
          <a:p>
            <a:pPr lvl="4" eaLnBrk="1" hangingPunct="1"/>
            <a:r>
              <a:rPr lang="cs-CZ" altLang="en-US" smtClean="0"/>
              <a:t>Speciální řešení smyček (software pipelining)</a:t>
            </a:r>
          </a:p>
          <a:p>
            <a:pPr lvl="4" eaLnBrk="1" hangingPunct="1"/>
            <a:r>
              <a:rPr lang="cs-CZ" altLang="en-US" smtClean="0"/>
              <a:t>Částečně globální varianty (trace scheduling)</a:t>
            </a:r>
          </a:p>
          <a:p>
            <a:pPr lvl="3" eaLnBrk="1" hangingPunct="1"/>
            <a:r>
              <a:rPr lang="cs-CZ" altLang="en-US" smtClean="0"/>
              <a:t>Z</a:t>
            </a:r>
            <a:r>
              <a:rPr lang="en-US" altLang="en-US" smtClean="0"/>
              <a:t>rychluje</a:t>
            </a:r>
            <a:r>
              <a:rPr lang="cs-CZ" altLang="en-US" smtClean="0"/>
              <a:t> kód o 30-150</a:t>
            </a:r>
            <a:r>
              <a:rPr lang="en-US" altLang="en-US" smtClean="0"/>
              <a:t>%</a:t>
            </a:r>
            <a:endParaRPr lang="cs-CZ" altLang="en-US" smtClean="0"/>
          </a:p>
          <a:p>
            <a:pPr lvl="2" eaLnBrk="1" hangingPunct="1"/>
            <a:r>
              <a:rPr lang="cs-CZ" altLang="en-US" smtClean="0"/>
              <a:t>Register allocation</a:t>
            </a:r>
            <a:endParaRPr lang="en-US" altLang="en-US" smtClean="0"/>
          </a:p>
          <a:p>
            <a:pPr lvl="3" eaLnBrk="1" hangingPunct="1"/>
            <a:r>
              <a:rPr lang="en-US" altLang="en-US" smtClean="0"/>
              <a:t>P</a:t>
            </a:r>
            <a:r>
              <a:rPr lang="cs-CZ" altLang="en-US" smtClean="0"/>
              <a:t>řidělování fyzických registrů</a:t>
            </a:r>
          </a:p>
          <a:p>
            <a:pPr lvl="4" eaLnBrk="1" hangingPunct="1"/>
            <a:r>
              <a:rPr lang="cs-CZ" altLang="en-US" smtClean="0"/>
              <a:t>NP-úplná úloha</a:t>
            </a:r>
          </a:p>
          <a:p>
            <a:pPr lvl="4" eaLnBrk="1" hangingPunct="1"/>
            <a:r>
              <a:rPr lang="cs-CZ" altLang="en-US" smtClean="0"/>
              <a:t>Standardní řešení: Barvení grafu</a:t>
            </a:r>
          </a:p>
        </p:txBody>
      </p:sp>
    </p:spTree>
    <p:extLst>
      <p:ext uri="{BB962C8B-B14F-4D97-AF65-F5344CB8AC3E}">
        <p14:creationId xmlns:p14="http://schemas.microsoft.com/office/powerpoint/2010/main" val="1967877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D0B043C-8188-4056-8053-EFCBE1C7D6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Amatérský pohled</a:t>
            </a:r>
            <a:endParaRPr lang="en-US" altLang="en-US" smtClean="0"/>
          </a:p>
        </p:txBody>
      </p:sp>
      <p:sp>
        <p:nvSpPr>
          <p:cNvPr id="9221" name="Line 14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2" name="Text Box 18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3" name="Text Box 19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4" name="Text Box 22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5" name="Text Box 24"/>
          <p:cNvSpPr txBox="1">
            <a:spLocks noChangeArrowheads="1"/>
          </p:cNvSpPr>
          <p:nvPr/>
        </p:nvSpPr>
        <p:spPr bwMode="auto">
          <a:xfrm>
            <a:off x="755650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9226" name="Line 26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7" name="Line 28"/>
          <p:cNvSpPr>
            <a:spLocks noChangeShapeType="1"/>
          </p:cNvSpPr>
          <p:nvPr/>
        </p:nvSpPr>
        <p:spPr bwMode="auto">
          <a:xfrm>
            <a:off x="1979613" y="40767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8" name="Text Box 33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29" name="Line 34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30" name="Text Box 35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1" name="Text Box 36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2" name="Text Box 39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3" name="Text Box 43"/>
          <p:cNvSpPr txBox="1">
            <a:spLocks noChangeArrowheads="1"/>
          </p:cNvSpPr>
          <p:nvPr/>
        </p:nvSpPr>
        <p:spPr bwMode="auto">
          <a:xfrm>
            <a:off x="2051050" y="5229225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4" name="Line 44"/>
          <p:cNvSpPr>
            <a:spLocks noChangeShapeType="1"/>
          </p:cNvSpPr>
          <p:nvPr/>
        </p:nvSpPr>
        <p:spPr bwMode="auto">
          <a:xfrm>
            <a:off x="1979613" y="51577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4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101372B-7342-4108-8EAA-BBDB5436820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Z velké dálky</a:t>
            </a:r>
            <a:endParaRPr lang="en-US" altLang="en-US" smtClean="0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755650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0" name="Text Box 9"/>
          <p:cNvSpPr txBox="1">
            <a:spLocks noChangeArrowheads="1"/>
          </p:cNvSpPr>
          <p:nvPr/>
        </p:nvSpPr>
        <p:spPr bwMode="auto">
          <a:xfrm>
            <a:off x="5219700" y="27813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>
            <a:off x="1979613" y="40767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3" name="Line 12"/>
          <p:cNvSpPr>
            <a:spLocks noChangeShapeType="1"/>
          </p:cNvSpPr>
          <p:nvPr/>
        </p:nvSpPr>
        <p:spPr bwMode="auto">
          <a:xfrm flipV="1">
            <a:off x="3635375" y="3068638"/>
            <a:ext cx="1584325" cy="18732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5" name="Line 14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3924300" y="3357563"/>
            <a:ext cx="10080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9" name="Text Box 18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0" name="Text Box 19"/>
          <p:cNvSpPr txBox="1">
            <a:spLocks noChangeArrowheads="1"/>
          </p:cNvSpPr>
          <p:nvPr/>
        </p:nvSpPr>
        <p:spPr bwMode="auto">
          <a:xfrm>
            <a:off x="6588125" y="3429000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1" name="Line 20"/>
          <p:cNvSpPr>
            <a:spLocks noChangeShapeType="1"/>
          </p:cNvSpPr>
          <p:nvPr/>
        </p:nvSpPr>
        <p:spPr bwMode="auto">
          <a:xfrm>
            <a:off x="6516688" y="33575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2" name="Line 21"/>
          <p:cNvSpPr>
            <a:spLocks noChangeShapeType="1"/>
          </p:cNvSpPr>
          <p:nvPr/>
        </p:nvSpPr>
        <p:spPr bwMode="auto">
          <a:xfrm flipV="1">
            <a:off x="4572000" y="836613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3" name="Text Box 22"/>
          <p:cNvSpPr txBox="1">
            <a:spLocks noChangeArrowheads="1"/>
          </p:cNvSpPr>
          <p:nvPr/>
        </p:nvSpPr>
        <p:spPr bwMode="auto">
          <a:xfrm>
            <a:off x="2484438" y="765175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4" name="Text Box 23"/>
          <p:cNvSpPr txBox="1">
            <a:spLocks noChangeArrowheads="1"/>
          </p:cNvSpPr>
          <p:nvPr/>
        </p:nvSpPr>
        <p:spPr bwMode="auto">
          <a:xfrm>
            <a:off x="4643438" y="765175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903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A0052DC-C61A-4A95-AA32-4DCB6EB06DD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S optimalizacemi</a:t>
            </a:r>
            <a:endParaRPr lang="en-US" altLang="en-US" smtClean="0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755650" y="46180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55650" y="57340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5219700" y="508317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5148263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5219700" y="39544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9" name="Line 14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>
            <a:off x="1979613" y="40782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1" name="Line 16"/>
          <p:cNvSpPr>
            <a:spLocks noChangeShapeType="1"/>
          </p:cNvSpPr>
          <p:nvPr/>
        </p:nvSpPr>
        <p:spPr bwMode="auto">
          <a:xfrm>
            <a:off x="1979613" y="51593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2" name="Line 17"/>
          <p:cNvSpPr>
            <a:spLocks noChangeShapeType="1"/>
          </p:cNvSpPr>
          <p:nvPr/>
        </p:nvSpPr>
        <p:spPr bwMode="auto">
          <a:xfrm>
            <a:off x="6588125" y="22748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3" name="Line 18"/>
          <p:cNvSpPr>
            <a:spLocks noChangeShapeType="1"/>
          </p:cNvSpPr>
          <p:nvPr/>
        </p:nvSpPr>
        <p:spPr bwMode="auto">
          <a:xfrm>
            <a:off x="6588125" y="3355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>
            <a:off x="6588125" y="45085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 flipV="1">
            <a:off x="3635375" y="2205038"/>
            <a:ext cx="1512888" cy="36004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6" name="Text Box 21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87" name="Line 22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8" name="Text Box 23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89" name="Text Box 24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0" name="Text Box 25"/>
          <p:cNvSpPr txBox="1">
            <a:spLocks noChangeArrowheads="1"/>
          </p:cNvSpPr>
          <p:nvPr/>
        </p:nvSpPr>
        <p:spPr bwMode="auto">
          <a:xfrm>
            <a:off x="2051050" y="52308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1" name="Text Box 26"/>
          <p:cNvSpPr txBox="1">
            <a:spLocks noChangeArrowheads="1"/>
          </p:cNvSpPr>
          <p:nvPr/>
        </p:nvSpPr>
        <p:spPr bwMode="auto">
          <a:xfrm>
            <a:off x="3924300" y="2997200"/>
            <a:ext cx="10080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2" name="Text Box 27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3" name="Text Box 28"/>
          <p:cNvSpPr txBox="1">
            <a:spLocks noChangeArrowheads="1"/>
          </p:cNvSpPr>
          <p:nvPr/>
        </p:nvSpPr>
        <p:spPr bwMode="auto">
          <a:xfrm>
            <a:off x="6659563" y="23479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4" name="Text Box 29"/>
          <p:cNvSpPr txBox="1">
            <a:spLocks noChangeArrowheads="1"/>
          </p:cNvSpPr>
          <p:nvPr/>
        </p:nvSpPr>
        <p:spPr bwMode="auto">
          <a:xfrm>
            <a:off x="6659563" y="3427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5" name="Text Box 30"/>
          <p:cNvSpPr txBox="1">
            <a:spLocks noChangeArrowheads="1"/>
          </p:cNvSpPr>
          <p:nvPr/>
        </p:nvSpPr>
        <p:spPr bwMode="auto">
          <a:xfrm>
            <a:off x="6659563" y="4579938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nízké úrovně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6" name="Text Box 31"/>
          <p:cNvSpPr txBox="1">
            <a:spLocks noChangeArrowheads="1"/>
          </p:cNvSpPr>
          <p:nvPr/>
        </p:nvSpPr>
        <p:spPr bwMode="auto">
          <a:xfrm>
            <a:off x="6659563" y="57324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7" name="Line 32"/>
          <p:cNvSpPr>
            <a:spLocks noChangeShapeType="1"/>
          </p:cNvSpPr>
          <p:nvPr/>
        </p:nvSpPr>
        <p:spPr bwMode="auto">
          <a:xfrm>
            <a:off x="6588125" y="565943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8" name="Line 33"/>
          <p:cNvSpPr>
            <a:spLocks noChangeShapeType="1"/>
          </p:cNvSpPr>
          <p:nvPr/>
        </p:nvSpPr>
        <p:spPr bwMode="auto">
          <a:xfrm flipV="1">
            <a:off x="4572000" y="836613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9" name="Text Box 34"/>
          <p:cNvSpPr txBox="1">
            <a:spLocks noChangeArrowheads="1"/>
          </p:cNvSpPr>
          <p:nvPr/>
        </p:nvSpPr>
        <p:spPr bwMode="auto">
          <a:xfrm>
            <a:off x="2484438" y="765175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300" name="Text Box 35"/>
          <p:cNvSpPr txBox="1">
            <a:spLocks noChangeArrowheads="1"/>
          </p:cNvSpPr>
          <p:nvPr/>
        </p:nvSpPr>
        <p:spPr bwMode="auto">
          <a:xfrm>
            <a:off x="4643438" y="765175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31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DA48034-18AE-4E83-A1D2-48C6636262F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Detailní p</a:t>
            </a:r>
            <a:r>
              <a:rPr lang="en-US" altLang="en-US" smtClean="0"/>
              <a:t>ohled akademika</a:t>
            </a:r>
            <a:r>
              <a:rPr lang="cs-CZ" altLang="en-US" smtClean="0"/>
              <a:t> (pouze optimalizace)</a:t>
            </a:r>
            <a:endParaRPr lang="en-US" altLang="en-US" smtClean="0"/>
          </a:p>
          <a:p>
            <a:pPr lvl="4" eaLnBrk="1" hangingPunct="1"/>
            <a:r>
              <a:rPr lang="cs-CZ" altLang="en-US" smtClean="0"/>
              <a:t>Muchnick: Advanced Compiler Design </a:t>
            </a:r>
            <a:r>
              <a:rPr lang="en-US" altLang="en-US" smtClean="0"/>
              <a:t>and Implementation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37449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Scalar replacement of array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Data-cache optimizations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>
            <a:off x="2195513" y="1773238"/>
            <a:ext cx="73025" cy="36036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827088" y="2133600"/>
            <a:ext cx="3817937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integration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Tail-call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specialization and cloning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Sparse conditional constant propagation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1116013" y="3716338"/>
            <a:ext cx="3816350" cy="2519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Global value numbering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Local and global copy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Local and global common-subexpression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Loop-invariant code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Code hoisting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Induction-variable strength reduction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Linear-function test replacement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Induction-variable removal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Unnecessary bounds-checking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Control-flow optimizations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5292725" y="2349500"/>
            <a:ext cx="2951163" cy="302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In-line expansion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Leaf-routine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Shrink wrapping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Machine idioms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merging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optimizations and conditional moves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Software pipelining, loop unrolling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Intraprocedural I-cache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Data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prediction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5651500" y="5661025"/>
            <a:ext cx="28797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Aggregation of global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I-cache optimization</a:t>
            </a:r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5076825" y="1341438"/>
            <a:ext cx="28797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Constant folding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Algebraic simplification and reassociation</a:t>
            </a:r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2268538" y="3500438"/>
            <a:ext cx="71437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6659563" y="5373688"/>
            <a:ext cx="73025" cy="28733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3" name="Line 14"/>
          <p:cNvSpPr>
            <a:spLocks noChangeShapeType="1"/>
          </p:cNvSpPr>
          <p:nvPr/>
        </p:nvSpPr>
        <p:spPr bwMode="auto">
          <a:xfrm flipV="1">
            <a:off x="8532813" y="602138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4" name="Line 15"/>
          <p:cNvSpPr>
            <a:spLocks noChangeShapeType="1"/>
          </p:cNvSpPr>
          <p:nvPr/>
        </p:nvSpPr>
        <p:spPr bwMode="auto">
          <a:xfrm flipV="1">
            <a:off x="395288" y="15573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6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1F5EE4-393B-4A27-8F2A-5FD72601FC5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mtClean="0"/>
              <a:t>Realita</a:t>
            </a:r>
            <a:endParaRPr lang="en-US" altLang="en-US" smtClean="0"/>
          </a:p>
          <a:p>
            <a:pPr lvl="3" eaLnBrk="1" hangingPunct="1"/>
            <a:r>
              <a:rPr lang="cs-CZ" altLang="en-US" smtClean="0"/>
              <a:t>GNU</a:t>
            </a:r>
            <a:br>
              <a:rPr lang="cs-CZ" altLang="en-US" smtClean="0"/>
            </a:br>
            <a:r>
              <a:rPr lang="cs-CZ" altLang="en-US" smtClean="0"/>
              <a:t>Compiler</a:t>
            </a:r>
            <a:br>
              <a:rPr lang="cs-CZ" altLang="en-US" smtClean="0"/>
            </a:br>
            <a:r>
              <a:rPr lang="cs-CZ" altLang="en-US" smtClean="0"/>
              <a:t>Collection</a:t>
            </a:r>
            <a:br>
              <a:rPr lang="cs-CZ" altLang="en-US" smtClean="0"/>
            </a:br>
            <a:r>
              <a:rPr lang="cs-CZ" altLang="en-US" smtClean="0"/>
              <a:t>Internals</a:t>
            </a:r>
            <a:endParaRPr lang="en-US" altLang="en-US" smtClean="0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611188" y="2492375"/>
            <a:ext cx="1800225" cy="2016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Remove useless statements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Mudflap declaration registration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control flow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exception handling control flow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Build the control flow graph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Find all referenced variables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5795963" y="1268413"/>
            <a:ext cx="2951162" cy="52562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RTL generation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Generate exception handling landing pads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Cleanup control flow graph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Common subexpression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Global common subexpression elimination.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optimization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Jump bypassing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If conversion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Web construction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Life analysis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combination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movement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Optimize mode switching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Modulo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class preferencing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Local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Global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Reloading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 block reordering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Variable tracking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Delayed branch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shortening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Register-to-stack conversion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Final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Debugging information output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b="0">
              <a:latin typeface="Arial" charset="0"/>
            </a:endParaRPr>
          </a:p>
        </p:txBody>
      </p:sp>
      <p:sp>
        <p:nvSpPr>
          <p:cNvPr id="13319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0" name="Line 14"/>
          <p:cNvSpPr>
            <a:spLocks noChangeShapeType="1"/>
          </p:cNvSpPr>
          <p:nvPr/>
        </p:nvSpPr>
        <p:spPr bwMode="auto">
          <a:xfrm flipV="1">
            <a:off x="5651500" y="4076700"/>
            <a:ext cx="144463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1" name="Line 15"/>
          <p:cNvSpPr>
            <a:spLocks noChangeShapeType="1"/>
          </p:cNvSpPr>
          <p:nvPr/>
        </p:nvSpPr>
        <p:spPr bwMode="auto">
          <a:xfrm flipV="1">
            <a:off x="395288" y="30686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2555875" y="765175"/>
            <a:ext cx="3095625" cy="57610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Enter static single assignment form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Warn for uninitialized variables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 code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Dominator optimizations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Redundant phi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Forward propagation of single-use variables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Copy </a:t>
            </a:r>
            <a:r>
              <a:rPr lang="cs-CZ" altLang="en-US" sz="1200" b="0">
                <a:latin typeface="Arial" charset="0"/>
              </a:rPr>
              <a:t>r</a:t>
            </a:r>
            <a:r>
              <a:rPr lang="en-US" altLang="en-US" sz="1200" b="0">
                <a:latin typeface="Arial" charset="0"/>
              </a:rPr>
              <a:t>enaming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PHI node optimizations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May-alias optimization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Profiling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complex arithmetic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 store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recursion</a:t>
            </a:r>
            <a:r>
              <a:rPr lang="en-US" altLang="en-US" b="0">
                <a:latin typeface="Arial" charset="0"/>
              </a:rPr>
              <a:t> </a:t>
            </a:r>
            <a:r>
              <a:rPr lang="en-US" altLang="en-US" sz="1200" b="0">
                <a:latin typeface="Arial" charset="0"/>
              </a:rPr>
              <a:t>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Forward store motion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Partial redundancy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invariant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Canonical induction variable creation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Induction variable optimizations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unswitching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Vectorization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Tree level if-conversion for vectorizer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Conditional constant propagation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Folding builtin functions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Split critical edges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Partial redundancy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Control dependence dead code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call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Warn for function return without value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Mudflap statement annotation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Leave static single assignment form </a:t>
            </a:r>
          </a:p>
        </p:txBody>
      </p:sp>
      <p:sp>
        <p:nvSpPr>
          <p:cNvPr id="13323" name="Line 17"/>
          <p:cNvSpPr>
            <a:spLocks noChangeShapeType="1"/>
          </p:cNvSpPr>
          <p:nvPr/>
        </p:nvSpPr>
        <p:spPr bwMode="auto">
          <a:xfrm flipV="1">
            <a:off x="8748713" y="4652963"/>
            <a:ext cx="1444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4" name="Line 18"/>
          <p:cNvSpPr>
            <a:spLocks noChangeShapeType="1"/>
          </p:cNvSpPr>
          <p:nvPr/>
        </p:nvSpPr>
        <p:spPr bwMode="auto">
          <a:xfrm flipV="1">
            <a:off x="2411413" y="3573463"/>
            <a:ext cx="1444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11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1F5EE4-393B-4A27-8F2A-5FD72601FC5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překladače</a:t>
            </a:r>
            <a:endParaRPr lang="cs-CZ" altLang="en-US" noProof="1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dirty="0" smtClean="0"/>
              <a:t>Realita</a:t>
            </a:r>
            <a:endParaRPr lang="en-US" altLang="en-US" dirty="0" smtClean="0"/>
          </a:p>
          <a:p>
            <a:pPr lvl="3" eaLnBrk="1" hangingPunct="1"/>
            <a:r>
              <a:rPr lang="en-US" altLang="en-US" dirty="0" smtClean="0"/>
              <a:t>LLVM</a:t>
            </a:r>
            <a:r>
              <a:rPr lang="cs-CZ" altLang="en-US" dirty="0" smtClean="0"/>
              <a:t> back-end</a:t>
            </a:r>
            <a:endParaRPr lang="en-US" altLang="en-US" dirty="0" smtClean="0"/>
          </a:p>
        </p:txBody>
      </p:sp>
      <p:pic>
        <p:nvPicPr>
          <p:cNvPr id="1026" name="Picture 2" descr="https://jonathan2251.github.io/lbd/_images/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57" y="1628800"/>
            <a:ext cx="8736905" cy="4555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193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4465"/>
            <a:ext cx="7315200" cy="461665"/>
          </a:xfrm>
        </p:spPr>
        <p:txBody>
          <a:bodyPr/>
          <a:lstStyle/>
          <a:p>
            <a:r>
              <a:rPr lang="en-US" dirty="0" smtClean="0"/>
              <a:t>LLVM 6.0 code generator (AMD64, -O3 -mavx2)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Instruction Selection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Expand ISel Pseudo-instructions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Domain Reassignment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Tail Duplication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Optimize machine instruction PHIs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Merge disjoint stack slots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Local Stack Slot Allocation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Remove dead machine 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Early If-Conversion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InstCombiner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cmov Conversion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Loop Invariant Code Motion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Common Subexpression Elimination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code sinking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Peephole Optimizations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Remove dead machine 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Live Range Shrink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Fixup SetCC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LEA Optimize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Optimize Call Frame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WinAlloca </a:t>
            </a:r>
            <a:r>
              <a:rPr lang="cs-CZ" sz="1200" dirty="0" smtClean="0"/>
              <a:t>Expander</a:t>
            </a:r>
            <a:endParaRPr lang="en-US" sz="1200" dirty="0" smtClean="0"/>
          </a:p>
          <a:p>
            <a:pPr marL="0" lvl="4">
              <a:spcBef>
                <a:spcPts val="0"/>
              </a:spcBef>
            </a:pPr>
            <a:r>
              <a:rPr lang="cs-CZ" sz="1200" dirty="0"/>
              <a:t>Detect Dead Lanes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Process Implicit Definitions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Live Variable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Natural Loop Construction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Eliminate PHI nodes for register allocation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Two-Address instruction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Simple Register Coalescing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Rename Disconnected Subregister Components</a:t>
            </a:r>
          </a:p>
          <a:p>
            <a:pPr marL="0" lvl="4">
              <a:spcBef>
                <a:spcPts val="0"/>
              </a:spcBef>
            </a:pPr>
            <a:endParaRPr lang="cs-CZ" sz="1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4">
              <a:spcBef>
                <a:spcPts val="0"/>
              </a:spcBef>
            </a:pPr>
            <a:r>
              <a:rPr lang="cs-CZ" sz="1200" dirty="0" smtClean="0">
                <a:solidFill>
                  <a:srgbClr val="FF0000"/>
                </a:solidFill>
              </a:rPr>
              <a:t>Machine </a:t>
            </a:r>
            <a:r>
              <a:rPr lang="cs-CZ" sz="1200" dirty="0">
                <a:solidFill>
                  <a:srgbClr val="FF0000"/>
                </a:solidFill>
              </a:rPr>
              <a:t>Instruction Scheduler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Greedy Register Allocator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Virtual Register Rewriter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Stack Slot Coloring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Loop Invariant Code Motion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FP Stackifier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Shrink Wrapping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Prologue/Epilogue Insertion &amp; Frame Finalization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Control Flow Optimizer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Tail Duplication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Copy Propagation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Post-RA pseudo instruction expansion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pseudo instruction expansion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Post RA top-down list latency scheduler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Analyze Machine Code For Garbage Collection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Branch Probability Basic Block Placement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Execution Dependency Fix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vzeroupper inserter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Byte/Word Instruction Fixup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Atom pad short functions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LEA Fixup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Compressing EVEX instrs to VEX encoding when possible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Contiguously Lay Out Funclets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StackMap Liveness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Live DEBUG_VALUE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Insert fentry calls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Insert XRay ops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Implement the 'patchable-function' attribute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Retpoline Thunks</a:t>
            </a:r>
          </a:p>
          <a:p>
            <a:pPr>
              <a:spcBef>
                <a:spcPts val="0"/>
              </a:spcBef>
            </a:pPr>
            <a:endParaRPr lang="cs-C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8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327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4F8FEB2-D223-4D36-9F74-E9CF250DAE6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Architektura </a:t>
            </a:r>
            <a:r>
              <a:rPr lang="en-US" altLang="en-US" smtClean="0"/>
              <a:t>back-endu</a:t>
            </a:r>
            <a:endParaRPr lang="en-US" altLang="en-US" noProof="1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Různé vnitřní reprezentace</a:t>
            </a:r>
          </a:p>
          <a:p>
            <a:pPr lvl="2" eaLnBrk="1" hangingPunct="1"/>
            <a:r>
              <a:rPr lang="cs-CZ" altLang="en-US" smtClean="0"/>
              <a:t>Mezikód střední úrovně</a:t>
            </a:r>
          </a:p>
          <a:p>
            <a:pPr lvl="3" eaLnBrk="1" hangingPunct="1"/>
            <a:r>
              <a:rPr lang="cs-CZ" altLang="en-US" smtClean="0"/>
              <a:t>Nezávislá sada operací</a:t>
            </a:r>
          </a:p>
          <a:p>
            <a:pPr lvl="4" eaLnBrk="1" hangingPunct="1"/>
            <a:r>
              <a:rPr lang="cs-CZ" altLang="en-US" smtClean="0"/>
              <a:t>ADD</a:t>
            </a:r>
            <a:r>
              <a:rPr lang="en-US" altLang="en-US" smtClean="0"/>
              <a:t>_I32 a,b,c</a:t>
            </a:r>
            <a:endParaRPr lang="cs-CZ" altLang="en-US" smtClean="0"/>
          </a:p>
          <a:p>
            <a:pPr lvl="3" eaLnBrk="1" hangingPunct="1"/>
            <a:r>
              <a:rPr lang="cs-CZ" altLang="en-US" smtClean="0"/>
              <a:t>Forma</a:t>
            </a:r>
          </a:p>
          <a:p>
            <a:pPr lvl="4" eaLnBrk="1" hangingPunct="1"/>
            <a:r>
              <a:rPr lang="cs-CZ" altLang="en-US" smtClean="0"/>
              <a:t>Nesekvenční</a:t>
            </a:r>
          </a:p>
          <a:p>
            <a:pPr lvl="4" eaLnBrk="1" hangingPunct="1"/>
            <a:r>
              <a:rPr lang="cs-CZ" altLang="en-US" smtClean="0"/>
              <a:t>Částečně sekvenční</a:t>
            </a:r>
          </a:p>
          <a:p>
            <a:pPr lvl="2" eaLnBrk="1" hangingPunct="1"/>
            <a:r>
              <a:rPr lang="cs-CZ" altLang="en-US" smtClean="0"/>
              <a:t>Mezikód nízké úrovně</a:t>
            </a:r>
          </a:p>
          <a:p>
            <a:pPr lvl="3" eaLnBrk="1" hangingPunct="1"/>
            <a:r>
              <a:rPr lang="cs-CZ" altLang="en-US" smtClean="0"/>
              <a:t>Ekvivalenty strojových instrukcí</a:t>
            </a:r>
            <a:endParaRPr lang="en-US" altLang="en-US" smtClean="0"/>
          </a:p>
          <a:p>
            <a:pPr lvl="4" eaLnBrk="1" hangingPunct="1"/>
            <a:r>
              <a:rPr lang="en-US" altLang="en-US" smtClean="0"/>
              <a:t>add r1,r2</a:t>
            </a:r>
          </a:p>
          <a:p>
            <a:pPr lvl="3" eaLnBrk="1" hangingPunct="1"/>
            <a:r>
              <a:rPr lang="en-US" altLang="en-US" smtClean="0"/>
              <a:t>Forma</a:t>
            </a:r>
          </a:p>
          <a:p>
            <a:pPr lvl="4" eaLnBrk="1" hangingPunct="1"/>
            <a:r>
              <a:rPr lang="cs-CZ" altLang="en-US" smtClean="0"/>
              <a:t>Nesekvenční</a:t>
            </a:r>
            <a:endParaRPr lang="en-US" altLang="en-US" smtClean="0"/>
          </a:p>
          <a:p>
            <a:pPr lvl="4" eaLnBrk="1" hangingPunct="1"/>
            <a:r>
              <a:rPr lang="cs-CZ" altLang="en-US" smtClean="0"/>
              <a:t>Částečně sekvenční</a:t>
            </a:r>
          </a:p>
          <a:p>
            <a:pPr lvl="4" eaLnBrk="1" hangingPunct="1"/>
            <a:r>
              <a:rPr lang="en-US" altLang="en-US" smtClean="0"/>
              <a:t>Sekven</a:t>
            </a:r>
            <a:r>
              <a:rPr lang="cs-CZ" altLang="en-US" smtClean="0"/>
              <a:t>ční</a:t>
            </a:r>
          </a:p>
        </p:txBody>
      </p:sp>
      <p:sp>
        <p:nvSpPr>
          <p:cNvPr id="57349" name="Text Box 6"/>
          <p:cNvSpPr txBox="1">
            <a:spLocks noChangeArrowheads="1"/>
          </p:cNvSpPr>
          <p:nvPr/>
        </p:nvSpPr>
        <p:spPr bwMode="auto">
          <a:xfrm>
            <a:off x="5219700" y="508317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0" name="Text Box 11"/>
          <p:cNvSpPr txBox="1">
            <a:spLocks noChangeArrowheads="1"/>
          </p:cNvSpPr>
          <p:nvPr/>
        </p:nvSpPr>
        <p:spPr bwMode="auto">
          <a:xfrm>
            <a:off x="5148263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1" name="Text Box 12"/>
          <p:cNvSpPr txBox="1">
            <a:spLocks noChangeArrowheads="1"/>
          </p:cNvSpPr>
          <p:nvPr/>
        </p:nvSpPr>
        <p:spPr bwMode="auto">
          <a:xfrm>
            <a:off x="5219700" y="39544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2" name="Text Box 13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3" name="Line 17"/>
          <p:cNvSpPr>
            <a:spLocks noChangeShapeType="1"/>
          </p:cNvSpPr>
          <p:nvPr/>
        </p:nvSpPr>
        <p:spPr bwMode="auto">
          <a:xfrm>
            <a:off x="6588125" y="22748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4" name="Line 18"/>
          <p:cNvSpPr>
            <a:spLocks noChangeShapeType="1"/>
          </p:cNvSpPr>
          <p:nvPr/>
        </p:nvSpPr>
        <p:spPr bwMode="auto">
          <a:xfrm>
            <a:off x="6588125" y="3355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5" name="Line 19"/>
          <p:cNvSpPr>
            <a:spLocks noChangeShapeType="1"/>
          </p:cNvSpPr>
          <p:nvPr/>
        </p:nvSpPr>
        <p:spPr bwMode="auto">
          <a:xfrm>
            <a:off x="6588125" y="45085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6" name="Text Box 28"/>
          <p:cNvSpPr txBox="1">
            <a:spLocks noChangeArrowheads="1"/>
          </p:cNvSpPr>
          <p:nvPr/>
        </p:nvSpPr>
        <p:spPr bwMode="auto">
          <a:xfrm>
            <a:off x="6659563" y="23479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7" name="Text Box 29"/>
          <p:cNvSpPr txBox="1">
            <a:spLocks noChangeArrowheads="1"/>
          </p:cNvSpPr>
          <p:nvPr/>
        </p:nvSpPr>
        <p:spPr bwMode="auto">
          <a:xfrm>
            <a:off x="6659563" y="3427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8" name="Text Box 30"/>
          <p:cNvSpPr txBox="1">
            <a:spLocks noChangeArrowheads="1"/>
          </p:cNvSpPr>
          <p:nvPr/>
        </p:nvSpPr>
        <p:spPr bwMode="auto">
          <a:xfrm>
            <a:off x="6659563" y="4579938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nízké úrovně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9" name="Text Box 31"/>
          <p:cNvSpPr txBox="1">
            <a:spLocks noChangeArrowheads="1"/>
          </p:cNvSpPr>
          <p:nvPr/>
        </p:nvSpPr>
        <p:spPr bwMode="auto">
          <a:xfrm>
            <a:off x="6659563" y="57324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60" name="Line 32"/>
          <p:cNvSpPr>
            <a:spLocks noChangeShapeType="1"/>
          </p:cNvSpPr>
          <p:nvPr/>
        </p:nvSpPr>
        <p:spPr bwMode="auto">
          <a:xfrm>
            <a:off x="6588125" y="565943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61" name="Line 36"/>
          <p:cNvSpPr>
            <a:spLocks noChangeShapeType="1"/>
          </p:cNvSpPr>
          <p:nvPr/>
        </p:nvSpPr>
        <p:spPr bwMode="auto">
          <a:xfrm>
            <a:off x="6588125" y="1196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62" name="Text Box 37"/>
          <p:cNvSpPr txBox="1">
            <a:spLocks noChangeArrowheads="1"/>
          </p:cNvSpPr>
          <p:nvPr/>
        </p:nvSpPr>
        <p:spPr bwMode="auto">
          <a:xfrm>
            <a:off x="6659563" y="1270000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92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1199</Words>
  <Application>Microsoft Office PowerPoint</Application>
  <PresentationFormat>Overhead</PresentationFormat>
  <Paragraphs>400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Wingdings</vt:lpstr>
      <vt:lpstr>LECT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LLVM 6.0 code generator (AMD64, -O3 -mavx2)</vt:lpstr>
      <vt:lpstr>Architektura back-endu</vt:lpstr>
      <vt:lpstr>Architektura back-endu</vt:lpstr>
      <vt:lpstr>Architektura back-endu</vt:lpstr>
      <vt:lpstr>Architektura back-endu</vt:lpstr>
      <vt:lpstr>Architektura back-endu</vt:lpstr>
      <vt:lpstr>Architektura back-endu</vt:lpstr>
      <vt:lpstr>Architektura back-endu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1007</cp:revision>
  <dcterms:created xsi:type="dcterms:W3CDTF">2001-09-30T23:30:25Z</dcterms:created>
  <dcterms:modified xsi:type="dcterms:W3CDTF">2020-03-29T10:42:16Z</dcterms:modified>
</cp:coreProperties>
</file>