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4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 type="screen4x3"/>
  <p:notesSz cx="6858000" cy="9144000"/>
  <p:embeddedFontLst>
    <p:embeddedFont>
      <p:font typeface="Arial Unicode MS" panose="020B0604020202020204" charset="-128"/>
      <p:regular r:id="rId21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134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78F62A4-FD4B-4D09-A1D5-9371514D113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C9BCE7-76D1-445B-9A33-DF21ECBC131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C13CD6-7D72-4EF3-99CB-C4B9BF77930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512804-F4A1-4CD2-A460-DF221A0AF81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FCD26A-2F55-4715-A6E6-8E71558857B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2C45E1-5BF4-4B0D-8EFF-97B22CE48C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33B6DA-85E1-4C6C-B679-DD39EEF6F5B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91022B-5389-4C27-8EDB-F720388FF3B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52C4D8-B31E-4777-B321-C8E29EAD746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5CD442-C0A4-4818-AF1F-16E38817381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6F4AFB-8192-492F-81D5-15EA69A9E2B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E9D354E5-A6DD-4905-AFC5-266094FAE95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2557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1800">
          <a:solidFill>
            <a:schemeClr val="tx1"/>
          </a:solidFill>
          <a:latin typeface="+mn-lt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Compiler principles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Semantic analysis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en-US" dirty="0"/>
              <a:t>David </a:t>
            </a:r>
            <a:r>
              <a:rPr lang="en-US" dirty="0" err="1"/>
              <a:t>Bedn</a:t>
            </a:r>
            <a:r>
              <a:rPr lang="cs-CZ" dirty="0"/>
              <a:t>á</a:t>
            </a:r>
            <a:r>
              <a:rPr lang="en-US" dirty="0" err="1"/>
              <a:t>rek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Dependency graph</a:t>
            </a:r>
            <a:endParaRPr lang="cs-CZ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Construction for a given syntax tree</a:t>
            </a:r>
            <a:endParaRPr lang="cs-CZ" dirty="0"/>
          </a:p>
          <a:p>
            <a:pPr lvl="1"/>
            <a:r>
              <a:rPr lang="en-US" dirty="0"/>
              <a:t>A dependency graph node is created for each attribute of each node of the syntax tree</a:t>
            </a:r>
            <a:endParaRPr lang="cs-CZ" dirty="0"/>
          </a:p>
          <a:p>
            <a:pPr lvl="1"/>
            <a:r>
              <a:rPr lang="en-US" dirty="0"/>
              <a:t>For each semantic rule </a:t>
            </a:r>
            <a:r>
              <a:rPr lang="cs-CZ" dirty="0">
                <a:cs typeface="Arial" charset="0"/>
              </a:rPr>
              <a:t>b=f(c</a:t>
            </a:r>
            <a:r>
              <a:rPr lang="cs-CZ" baseline="-25000" dirty="0">
                <a:cs typeface="Arial" charset="0"/>
              </a:rPr>
              <a:t>1</a:t>
            </a:r>
            <a:r>
              <a:rPr lang="cs-CZ" dirty="0">
                <a:cs typeface="Arial" charset="0"/>
              </a:rPr>
              <a:t>,…,c</a:t>
            </a:r>
            <a:r>
              <a:rPr lang="cs-CZ" baseline="-25000" dirty="0">
                <a:cs typeface="Arial" charset="0"/>
              </a:rPr>
              <a:t>k</a:t>
            </a:r>
            <a:r>
              <a:rPr lang="cs-CZ" dirty="0">
                <a:cs typeface="Arial" charset="0"/>
              </a:rPr>
              <a:t>) </a:t>
            </a:r>
            <a:r>
              <a:rPr lang="en-US" dirty="0">
                <a:cs typeface="Arial" charset="0"/>
              </a:rPr>
              <a:t>and for </a:t>
            </a:r>
            <a:r>
              <a:rPr lang="en-US" dirty="0"/>
              <a:t>each i</a:t>
            </a:r>
            <a:r>
              <a:rPr lang="en-US" dirty="0">
                <a:cs typeface="Arial" charset="0"/>
              </a:rPr>
              <a:t>, construct a directed edge from the node of the dependency graph representing </a:t>
            </a:r>
            <a:r>
              <a:rPr lang="cs-CZ" dirty="0" err="1">
                <a:cs typeface="Arial" charset="0"/>
              </a:rPr>
              <a:t>c</a:t>
            </a:r>
            <a:r>
              <a:rPr lang="cs-CZ" baseline="-25000" dirty="0" err="1">
                <a:cs typeface="Arial" charset="0"/>
              </a:rPr>
              <a:t>i</a:t>
            </a:r>
            <a:r>
              <a:rPr lang="cs-CZ" dirty="0">
                <a:cs typeface="Arial" charset="0"/>
              </a:rPr>
              <a:t> </a:t>
            </a:r>
            <a:r>
              <a:rPr lang="en-US" dirty="0">
                <a:cs typeface="Arial" charset="0"/>
              </a:rPr>
              <a:t>to the node representing</a:t>
            </a:r>
            <a:r>
              <a:rPr lang="cs-CZ" dirty="0">
                <a:cs typeface="Arial" charset="0"/>
              </a:rPr>
              <a:t> b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 order</a:t>
            </a:r>
            <a:endParaRPr lang="cs-CZ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Any topological sort of a dependency graph gives a valid order in which the semantic rules associated with the nodes in a syntax tree can be evaluated</a:t>
            </a:r>
            <a:endParaRPr lang="cs-CZ" dirty="0"/>
          </a:p>
          <a:p>
            <a:pPr lvl="1"/>
            <a:r>
              <a:rPr lang="en-US" dirty="0"/>
              <a:t>If the dependency graph contains a circle, no suitable evaluation order exists</a:t>
            </a:r>
          </a:p>
          <a:p>
            <a:pPr lvl="1"/>
            <a:r>
              <a:rPr lang="en-US" dirty="0"/>
              <a:t>In general, correct evaluation orders may depend on the syntax tree</a:t>
            </a:r>
          </a:p>
          <a:p>
            <a:pPr lvl="1"/>
            <a:r>
              <a:rPr lang="en-US" dirty="0"/>
              <a:t>However, in simple cases, an evaluation order may be specified independently of the syntax tree, as an order on the attributes themselves</a:t>
            </a:r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L-attributed grammars</a:t>
            </a:r>
            <a:endParaRPr lang="cs-CZ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Also called </a:t>
            </a:r>
            <a:r>
              <a:rPr lang="en-US" sz="2400" b="1" dirty="0"/>
              <a:t>Simple Left-to-Right Single-Pass</a:t>
            </a:r>
          </a:p>
          <a:p>
            <a:pPr lvl="1"/>
            <a:r>
              <a:rPr lang="en-US" sz="2000" dirty="0"/>
              <a:t>Simple = evaluation plan independent of the actual syntax tree</a:t>
            </a:r>
          </a:p>
          <a:p>
            <a:pPr lvl="1"/>
            <a:r>
              <a:rPr lang="en-US" sz="2000" dirty="0"/>
              <a:t>Left-to-Right = each pass is a left-to-right traversal</a:t>
            </a:r>
          </a:p>
          <a:p>
            <a:pPr lvl="1"/>
            <a:r>
              <a:rPr lang="en-US" sz="2000" dirty="0"/>
              <a:t>Single-Pass = only one pass is needed to evaluate all attributes</a:t>
            </a:r>
          </a:p>
          <a:p>
            <a:r>
              <a:rPr lang="en-US" sz="2400" dirty="0"/>
              <a:t>Attributed grammar is </a:t>
            </a:r>
            <a:r>
              <a:rPr lang="cs-CZ" sz="2400" b="1" dirty="0"/>
              <a:t>L-</a:t>
            </a:r>
            <a:r>
              <a:rPr lang="en-US" sz="2400" b="1" dirty="0"/>
              <a:t>attributed</a:t>
            </a:r>
            <a:r>
              <a:rPr lang="cs-CZ" sz="2400" dirty="0"/>
              <a:t>, </a:t>
            </a:r>
            <a:r>
              <a:rPr lang="en-US" sz="2400" dirty="0"/>
              <a:t>if </a:t>
            </a:r>
            <a:r>
              <a:rPr lang="en-US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each inherited attribute </a:t>
            </a:r>
            <a:r>
              <a:rPr lang="en-US" sz="2400" dirty="0">
                <a:ea typeface="Arial Unicode MS" pitchFamily="34" charset="-128"/>
                <a:cs typeface="Arial Unicode MS" pitchFamily="34" charset="-128"/>
              </a:rPr>
              <a:t>of a symbol </a:t>
            </a:r>
            <a:r>
              <a:rPr lang="cs-CZ" sz="2400" dirty="0" err="1">
                <a:ea typeface="Arial Unicode MS" pitchFamily="34" charset="-128"/>
                <a:cs typeface="Arial Unicode MS" pitchFamily="34" charset="-128"/>
              </a:rPr>
              <a:t>X</a:t>
            </a:r>
            <a:r>
              <a:rPr lang="cs-CZ" sz="2400" baseline="-25000" dirty="0" err="1">
                <a:ea typeface="Arial Unicode MS" pitchFamily="34" charset="-128"/>
                <a:cs typeface="Arial Unicode MS" pitchFamily="34" charset="-128"/>
              </a:rPr>
              <a:t>j</a:t>
            </a:r>
            <a:r>
              <a:rPr lang="cs-CZ" sz="2400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400" dirty="0">
                <a:ea typeface="Arial Unicode MS" pitchFamily="34" charset="-128"/>
                <a:cs typeface="Arial Unicode MS" pitchFamily="34" charset="-128"/>
              </a:rPr>
              <a:t>on the right side</a:t>
            </a:r>
            <a:r>
              <a:rPr lang="cs-CZ" sz="2400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400" dirty="0">
                <a:ea typeface="Arial Unicode MS" pitchFamily="34" charset="-128"/>
                <a:cs typeface="Arial Unicode MS" pitchFamily="34" charset="-128"/>
              </a:rPr>
              <a:t>of </a:t>
            </a:r>
            <a:r>
              <a:rPr lang="cs-CZ" sz="2400" dirty="0">
                <a:ea typeface="Arial Unicode MS" pitchFamily="34" charset="-128"/>
                <a:cs typeface="Arial Unicode MS" pitchFamily="34" charset="-128"/>
              </a:rPr>
              <a:t>A→X</a:t>
            </a:r>
            <a:r>
              <a:rPr lang="cs-CZ" sz="2400" baseline="-25000" dirty="0">
                <a:ea typeface="Arial Unicode MS" pitchFamily="34" charset="-128"/>
                <a:cs typeface="Arial Unicode MS" pitchFamily="34" charset="-128"/>
              </a:rPr>
              <a:t>1</a:t>
            </a:r>
            <a:r>
              <a:rPr lang="cs-CZ" sz="2400" dirty="0">
                <a:ea typeface="Arial Unicode MS" pitchFamily="34" charset="-128"/>
                <a:cs typeface="Arial Unicode MS" pitchFamily="34" charset="-128"/>
              </a:rPr>
              <a:t>…</a:t>
            </a:r>
            <a:r>
              <a:rPr lang="cs-CZ" sz="2400" dirty="0" err="1">
                <a:ea typeface="Arial Unicode MS" pitchFamily="34" charset="-128"/>
                <a:cs typeface="Arial Unicode MS" pitchFamily="34" charset="-128"/>
              </a:rPr>
              <a:t>X</a:t>
            </a:r>
            <a:r>
              <a:rPr lang="cs-CZ" sz="2400" baseline="-25000" dirty="0" err="1">
                <a:ea typeface="Arial Unicode MS" pitchFamily="34" charset="-128"/>
                <a:cs typeface="Arial Unicode MS" pitchFamily="34" charset="-128"/>
              </a:rPr>
              <a:t>n</a:t>
            </a:r>
            <a:r>
              <a:rPr lang="cs-CZ" sz="2400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400" dirty="0">
                <a:ea typeface="Arial Unicode MS" pitchFamily="34" charset="-128"/>
                <a:cs typeface="Arial Unicode MS" pitchFamily="34" charset="-128"/>
              </a:rPr>
              <a:t>depends only on</a:t>
            </a:r>
            <a:endParaRPr lang="cs-CZ" sz="2400" dirty="0">
              <a:ea typeface="Arial Unicode MS" pitchFamily="34" charset="-128"/>
              <a:cs typeface="Arial Unicode MS" pitchFamily="34" charset="-128"/>
            </a:endParaRPr>
          </a:p>
          <a:p>
            <a:pPr lvl="1"/>
            <a:r>
              <a:rPr lang="en-US" sz="2000" dirty="0">
                <a:cs typeface="Arial" charset="0"/>
              </a:rPr>
              <a:t>The attributes of the symbols </a:t>
            </a:r>
            <a:r>
              <a:rPr lang="cs-CZ" sz="2000" dirty="0">
                <a:cs typeface="Arial" charset="0"/>
              </a:rPr>
              <a:t>X</a:t>
            </a:r>
            <a:r>
              <a:rPr lang="cs-CZ" sz="2000" baseline="-25000" dirty="0">
                <a:cs typeface="Arial" charset="0"/>
              </a:rPr>
              <a:t>1</a:t>
            </a:r>
            <a:r>
              <a:rPr lang="cs-CZ" sz="2000" dirty="0">
                <a:cs typeface="Arial" charset="0"/>
              </a:rPr>
              <a:t>,…,X</a:t>
            </a:r>
            <a:r>
              <a:rPr lang="cs-CZ" sz="2000" baseline="-25000" dirty="0">
                <a:cs typeface="Arial" charset="0"/>
              </a:rPr>
              <a:t>j-1</a:t>
            </a:r>
            <a:r>
              <a:rPr lang="cs-CZ" sz="2000" dirty="0">
                <a:cs typeface="Arial" charset="0"/>
              </a:rPr>
              <a:t> (</a:t>
            </a:r>
            <a:r>
              <a:rPr lang="en-US" sz="2000" dirty="0">
                <a:cs typeface="Arial" charset="0"/>
              </a:rPr>
              <a:t>to the left of </a:t>
            </a:r>
            <a:r>
              <a:rPr lang="cs-CZ" sz="2000" dirty="0" err="1">
                <a:cs typeface="Arial" charset="0"/>
              </a:rPr>
              <a:t>X</a:t>
            </a:r>
            <a:r>
              <a:rPr lang="cs-CZ" sz="2000" baseline="-25000" dirty="0" err="1">
                <a:cs typeface="Arial" charset="0"/>
              </a:rPr>
              <a:t>j</a:t>
            </a:r>
            <a:r>
              <a:rPr lang="cs-CZ" sz="2000" dirty="0">
                <a:cs typeface="Arial" charset="0"/>
              </a:rPr>
              <a:t>)</a:t>
            </a:r>
          </a:p>
          <a:p>
            <a:pPr lvl="1"/>
            <a:r>
              <a:rPr lang="en-US" sz="2000" dirty="0">
                <a:cs typeface="Arial" charset="0"/>
              </a:rPr>
              <a:t>The inherited attributes of </a:t>
            </a:r>
            <a:r>
              <a:rPr lang="cs-CZ" sz="2000" dirty="0">
                <a:cs typeface="Arial" charset="0"/>
              </a:rPr>
              <a:t>A</a:t>
            </a:r>
          </a:p>
          <a:p>
            <a:r>
              <a:rPr lang="en-US" sz="2400" dirty="0">
                <a:cs typeface="Arial" charset="0"/>
              </a:rPr>
              <a:t>Every S-attributed grammar is L-attributed</a:t>
            </a:r>
            <a:endParaRPr lang="cs-CZ" sz="2400" dirty="0">
              <a:cs typeface="Arial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479153-2A1E-918F-06D7-2AFB38C727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425F1023-2E8C-0D76-D264-3D4B191844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 during parsing</a:t>
            </a:r>
            <a:endParaRPr lang="cs-CZ" dirty="0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F0DD82A4-90F4-13F0-72D6-D5AB475F7F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Top-down parsers can evaluate </a:t>
            </a:r>
            <a:r>
              <a:rPr lang="cs-CZ" sz="2400" b="1" dirty="0"/>
              <a:t>L-</a:t>
            </a:r>
            <a:r>
              <a:rPr lang="en-US" sz="2400" b="1" dirty="0"/>
              <a:t>attributed</a:t>
            </a:r>
            <a:r>
              <a:rPr lang="en-US" sz="2400" dirty="0"/>
              <a:t> grammars</a:t>
            </a:r>
          </a:p>
          <a:p>
            <a:pPr lvl="1"/>
            <a:r>
              <a:rPr lang="en-US" sz="1600" dirty="0">
                <a:cs typeface="Arial" charset="0"/>
              </a:rPr>
              <a:t>This is the reason why top-down parsing is preferred for simple languages</a:t>
            </a:r>
          </a:p>
          <a:p>
            <a:pPr lvl="1"/>
            <a:r>
              <a:rPr lang="en-US" sz="1600" dirty="0">
                <a:cs typeface="Arial" charset="0"/>
              </a:rPr>
              <a:t>Top-down parsers often allow Regular-Right-Part grammars</a:t>
            </a:r>
          </a:p>
          <a:p>
            <a:pPr lvl="2"/>
            <a:r>
              <a:rPr lang="en-US" sz="1300" dirty="0">
                <a:cs typeface="Arial" charset="0"/>
              </a:rPr>
              <a:t>Extending attribute semantics to RRP is difficult but possible</a:t>
            </a:r>
            <a:endParaRPr lang="cs-CZ" sz="1300" dirty="0">
              <a:cs typeface="Arial" charset="0"/>
            </a:endParaRPr>
          </a:p>
          <a:p>
            <a:r>
              <a:rPr lang="en-US" sz="2400" dirty="0">
                <a:cs typeface="Arial" charset="0"/>
              </a:rPr>
              <a:t>Bottom-up parsers can evaluate </a:t>
            </a:r>
            <a:r>
              <a:rPr lang="en-US" sz="2400" b="1" dirty="0">
                <a:cs typeface="Arial" charset="0"/>
              </a:rPr>
              <a:t>S-attributed</a:t>
            </a:r>
            <a:r>
              <a:rPr lang="en-US" sz="2400" dirty="0">
                <a:cs typeface="Arial" charset="0"/>
              </a:rPr>
              <a:t> grammars</a:t>
            </a:r>
          </a:p>
          <a:p>
            <a:pPr lvl="1"/>
            <a:r>
              <a:rPr lang="en-US" sz="2000" dirty="0">
                <a:cs typeface="Arial" charset="0"/>
              </a:rPr>
              <a:t>Extending bottom-up parsers to Regular-Right-Part grammars is difficult (theory exists, no implementation in wide-spread use)</a:t>
            </a:r>
          </a:p>
          <a:p>
            <a:pPr lvl="2"/>
            <a:r>
              <a:rPr lang="en-US" sz="1700" dirty="0">
                <a:cs typeface="Arial" charset="0"/>
              </a:rPr>
              <a:t>But bottom-up parsers can handle left recursion - RRP not required</a:t>
            </a:r>
          </a:p>
          <a:p>
            <a:pPr lvl="1"/>
            <a:endParaRPr lang="cs-CZ" sz="2000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18315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tree traversal</a:t>
            </a:r>
            <a:endParaRPr lang="cs-CZ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the attribute grammar isn’t</a:t>
            </a:r>
            <a:r>
              <a:rPr lang="cs-CZ" dirty="0"/>
              <a:t> </a:t>
            </a:r>
            <a:r>
              <a:rPr lang="en-US" dirty="0"/>
              <a:t>an single-pass </a:t>
            </a:r>
            <a:r>
              <a:rPr lang="cs-CZ" dirty="0"/>
              <a:t>L-</a:t>
            </a:r>
            <a:r>
              <a:rPr lang="en-US" dirty="0"/>
              <a:t>attributed grammar</a:t>
            </a:r>
            <a:r>
              <a:rPr lang="cs-CZ" dirty="0"/>
              <a:t>, </a:t>
            </a:r>
            <a:r>
              <a:rPr lang="en-US" dirty="0"/>
              <a:t>it will not be possible to evaluate attributes directly during parsing</a:t>
            </a:r>
            <a:endParaRPr lang="cs-CZ" dirty="0"/>
          </a:p>
          <a:p>
            <a:r>
              <a:rPr lang="en-US" dirty="0"/>
              <a:t>In such case, syntax tree must be materialized during parsing and then traversed (possibly several times) during the semantic analysis</a:t>
            </a:r>
          </a:p>
          <a:p>
            <a:pPr lvl="1"/>
            <a:r>
              <a:rPr lang="en-US" dirty="0"/>
              <a:t>Abstract Syntax Tree (AST) frequently used instead of true derivation tree</a:t>
            </a:r>
          </a:p>
          <a:p>
            <a:pPr lvl="2"/>
            <a:r>
              <a:rPr lang="en-US" dirty="0"/>
              <a:t>Semantically meaningless nodes removed</a:t>
            </a:r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checking during translation</a:t>
            </a:r>
            <a:endParaRPr lang="cs-CZ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100" dirty="0"/>
              <a:t>Type checking</a:t>
            </a:r>
            <a:endParaRPr lang="cs-CZ" sz="21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Incorrect operand type of an operator</a:t>
            </a:r>
            <a:endParaRPr lang="cs-CZ" sz="2000" dirty="0"/>
          </a:p>
          <a:p>
            <a:pPr lvl="2">
              <a:lnSpc>
                <a:spcPct val="90000"/>
              </a:lnSpc>
            </a:pPr>
            <a:r>
              <a:rPr lang="en-US" sz="1800" dirty="0"/>
              <a:t>Pointer multiplication</a:t>
            </a:r>
            <a:endParaRPr lang="cs-CZ" sz="1800" dirty="0"/>
          </a:p>
          <a:p>
            <a:pPr>
              <a:lnSpc>
                <a:spcPct val="90000"/>
              </a:lnSpc>
            </a:pPr>
            <a:r>
              <a:rPr lang="en-US" sz="2100" dirty="0"/>
              <a:t>Checking control flow</a:t>
            </a:r>
            <a:endParaRPr lang="cs-CZ" sz="21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If the change in control flow is legal</a:t>
            </a:r>
            <a:endParaRPr lang="cs-CZ" sz="2000" dirty="0"/>
          </a:p>
          <a:p>
            <a:pPr lvl="2">
              <a:lnSpc>
                <a:spcPct val="90000"/>
              </a:lnSpc>
            </a:pPr>
            <a:r>
              <a:rPr lang="en-US" sz="1800" dirty="0"/>
              <a:t>Break statement in C</a:t>
            </a:r>
            <a:r>
              <a:rPr lang="cs-CZ" sz="1800" dirty="0"/>
              <a:t>, </a:t>
            </a:r>
            <a:r>
              <a:rPr lang="en-US" sz="1800" dirty="0"/>
              <a:t>if it is not in switch or a loop</a:t>
            </a:r>
            <a:endParaRPr lang="cs-CZ" sz="1800" dirty="0"/>
          </a:p>
          <a:p>
            <a:pPr>
              <a:lnSpc>
                <a:spcPct val="90000"/>
              </a:lnSpc>
            </a:pPr>
            <a:r>
              <a:rPr lang="en-US" sz="2100" dirty="0"/>
              <a:t>Uniqueness checking</a:t>
            </a:r>
            <a:endParaRPr lang="cs-CZ" sz="21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Some objects can be defined only once</a:t>
            </a:r>
            <a:endParaRPr lang="cs-CZ" sz="2000" dirty="0"/>
          </a:p>
          <a:p>
            <a:pPr lvl="2">
              <a:lnSpc>
                <a:spcPct val="90000"/>
              </a:lnSpc>
            </a:pPr>
            <a:r>
              <a:rPr lang="en-US" sz="1800" dirty="0"/>
              <a:t>Labels in a function, global objects identifiers</a:t>
            </a:r>
            <a:endParaRPr lang="cs-CZ" sz="1800" dirty="0"/>
          </a:p>
          <a:p>
            <a:pPr>
              <a:lnSpc>
                <a:spcPct val="90000"/>
              </a:lnSpc>
            </a:pPr>
            <a:r>
              <a:rPr lang="en-US" sz="2100" dirty="0"/>
              <a:t>Name checking</a:t>
            </a:r>
            <a:endParaRPr lang="cs-CZ" sz="21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Some constructions must have the same name at the start and at the end</a:t>
            </a:r>
            <a:endParaRPr lang="cs-CZ" sz="2000" dirty="0"/>
          </a:p>
          <a:p>
            <a:pPr lvl="2">
              <a:lnSpc>
                <a:spcPct val="90000"/>
              </a:lnSpc>
            </a:pPr>
            <a:r>
              <a:rPr lang="en-US" sz="1800" dirty="0"/>
              <a:t>Assembler procedures</a:t>
            </a:r>
            <a:endParaRPr lang="cs-CZ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Symbol tables</a:t>
            </a:r>
            <a:endParaRPr lang="cs-CZ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Ever-growing tables</a:t>
            </a:r>
            <a:endParaRPr lang="cs-CZ" sz="2800" dirty="0"/>
          </a:p>
          <a:p>
            <a:pPr lvl="1"/>
            <a:r>
              <a:rPr lang="en-US" sz="2400" dirty="0"/>
              <a:t>Literals, identifiers </a:t>
            </a:r>
          </a:p>
          <a:p>
            <a:pPr lvl="1"/>
            <a:r>
              <a:rPr lang="en-US" sz="2400" dirty="0"/>
              <a:t>Often used only to make handling easy (integer id instead of string or double)</a:t>
            </a:r>
            <a:endParaRPr lang="cs-CZ" sz="2400" dirty="0"/>
          </a:p>
          <a:p>
            <a:r>
              <a:rPr lang="en-US" sz="2800" dirty="0"/>
              <a:t>Stack-like tables</a:t>
            </a:r>
            <a:endParaRPr lang="cs-CZ" sz="2800" dirty="0"/>
          </a:p>
          <a:p>
            <a:pPr lvl="1"/>
            <a:r>
              <a:rPr lang="en-US" sz="2400" dirty="0"/>
              <a:t>Identifier visibility in blocks</a:t>
            </a:r>
            <a:endParaRPr lang="cs-CZ" sz="2400" dirty="0"/>
          </a:p>
          <a:p>
            <a:pPr lvl="1"/>
            <a:r>
              <a:rPr lang="en-US" sz="2400" dirty="0"/>
              <a:t>Simple implementation</a:t>
            </a:r>
            <a:endParaRPr lang="cs-CZ" sz="2400" dirty="0"/>
          </a:p>
          <a:p>
            <a:pPr lvl="2"/>
            <a:r>
              <a:rPr lang="en-US" sz="2000" dirty="0"/>
              <a:t>Search through layers until found</a:t>
            </a:r>
            <a:endParaRPr lang="cs-CZ" sz="2000" dirty="0"/>
          </a:p>
          <a:p>
            <a:pPr lvl="1"/>
            <a:r>
              <a:rPr lang="en-US" sz="2400" dirty="0"/>
              <a:t>Advanced implementation</a:t>
            </a:r>
            <a:endParaRPr lang="cs-CZ" sz="2400" dirty="0"/>
          </a:p>
          <a:p>
            <a:pPr lvl="2"/>
            <a:r>
              <a:rPr lang="en-US" sz="2000" dirty="0"/>
              <a:t>Single table containing a linked list of declarations for each identifier</a:t>
            </a:r>
            <a:endParaRPr lang="cs-CZ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Error handling</a:t>
            </a:r>
            <a:endParaRPr lang="cs-CZ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The compiler must find all errors in the input word and must not show non-existent errors</a:t>
            </a:r>
            <a:endParaRPr lang="cs-CZ" sz="2600" dirty="0"/>
          </a:p>
          <a:p>
            <a:r>
              <a:rPr lang="en-US" sz="2600" dirty="0"/>
              <a:t>Error reporting</a:t>
            </a:r>
            <a:endParaRPr lang="cs-CZ" sz="2600" dirty="0"/>
          </a:p>
          <a:p>
            <a:pPr lvl="1"/>
            <a:r>
              <a:rPr lang="en-US" sz="2200" dirty="0"/>
              <a:t>Clearly and accurately</a:t>
            </a:r>
            <a:endParaRPr lang="cs-CZ" sz="2200" dirty="0"/>
          </a:p>
          <a:p>
            <a:pPr lvl="1"/>
            <a:r>
              <a:rPr lang="en-US" sz="2200" dirty="0"/>
              <a:t>Recover from an error quickly enough and continue in translation</a:t>
            </a:r>
            <a:endParaRPr lang="cs-CZ" sz="2200" dirty="0"/>
          </a:p>
          <a:p>
            <a:pPr lvl="1"/>
            <a:r>
              <a:rPr lang="en-US" sz="2200" dirty="0"/>
              <a:t>Do not significantly slow down the processing of a correct input</a:t>
            </a:r>
            <a:endParaRPr lang="cs-CZ" sz="2200" dirty="0"/>
          </a:p>
          <a:p>
            <a:r>
              <a:rPr lang="en-US" sz="2600" dirty="0"/>
              <a:t>Introduced errors</a:t>
            </a:r>
            <a:endParaRPr lang="cs-CZ" sz="2600" dirty="0"/>
          </a:p>
          <a:p>
            <a:pPr lvl="1"/>
            <a:r>
              <a:rPr lang="en-US" sz="2200" dirty="0"/>
              <a:t>Imprecise recovery from a previous error causes inception of non-existent errors</a:t>
            </a:r>
            <a:endParaRPr lang="cs-CZ" sz="2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errors</a:t>
            </a:r>
            <a:endParaRPr lang="cs-CZ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100" dirty="0"/>
              <a:t>Lexical errors</a:t>
            </a:r>
            <a:endParaRPr lang="cs-CZ" sz="21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Malformed lexical elements</a:t>
            </a:r>
            <a:endParaRPr lang="cs-CZ" sz="2000" dirty="0"/>
          </a:p>
          <a:p>
            <a:pPr lvl="2">
              <a:lnSpc>
                <a:spcPct val="80000"/>
              </a:lnSpc>
            </a:pPr>
            <a:r>
              <a:rPr lang="en-US" sz="1800" dirty="0"/>
              <a:t>Unfinished string and the EOL</a:t>
            </a:r>
            <a:endParaRPr lang="cs-CZ" sz="18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Error recovery by ignoring the error</a:t>
            </a:r>
            <a:endParaRPr lang="cs-CZ" sz="2000" dirty="0"/>
          </a:p>
          <a:p>
            <a:pPr>
              <a:lnSpc>
                <a:spcPct val="80000"/>
              </a:lnSpc>
            </a:pPr>
            <a:r>
              <a:rPr lang="en-US" sz="2100" dirty="0"/>
              <a:t>Syntax errors</a:t>
            </a:r>
            <a:endParaRPr lang="cs-CZ" sz="21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The input word is not in an input language</a:t>
            </a:r>
            <a:endParaRPr lang="cs-CZ" sz="2000" dirty="0"/>
          </a:p>
          <a:p>
            <a:pPr lvl="2">
              <a:lnSpc>
                <a:spcPct val="80000"/>
              </a:lnSpc>
            </a:pPr>
            <a:r>
              <a:rPr lang="en-US" sz="1800" dirty="0"/>
              <a:t>Unpaired parenthesis</a:t>
            </a:r>
            <a:endParaRPr lang="cs-CZ" sz="1800" dirty="0"/>
          </a:p>
          <a:p>
            <a:pPr>
              <a:lnSpc>
                <a:spcPct val="80000"/>
              </a:lnSpc>
            </a:pPr>
            <a:r>
              <a:rPr lang="en-US" sz="2100" dirty="0"/>
              <a:t>Semantic errors</a:t>
            </a:r>
            <a:endParaRPr lang="cs-CZ" sz="21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Static checks</a:t>
            </a:r>
            <a:endParaRPr lang="cs-CZ" sz="2000" dirty="0"/>
          </a:p>
          <a:p>
            <a:pPr lvl="2">
              <a:lnSpc>
                <a:spcPct val="80000"/>
              </a:lnSpc>
            </a:pPr>
            <a:r>
              <a:rPr lang="en-US" sz="1800" dirty="0"/>
              <a:t>Undeclared variable</a:t>
            </a:r>
            <a:r>
              <a:rPr lang="cs-CZ" sz="1800" dirty="0"/>
              <a:t>, </a:t>
            </a:r>
            <a:r>
              <a:rPr lang="en-US" sz="1800" dirty="0"/>
              <a:t>wrong number of parameters in a function call, wrong type used with an operator</a:t>
            </a:r>
            <a:endParaRPr lang="cs-CZ" sz="1800" dirty="0"/>
          </a:p>
          <a:p>
            <a:pPr>
              <a:lnSpc>
                <a:spcPct val="80000"/>
              </a:lnSpc>
            </a:pPr>
            <a:r>
              <a:rPr lang="en-US" sz="2100" dirty="0"/>
              <a:t>Logical errors</a:t>
            </a:r>
            <a:endParaRPr lang="cs-CZ" sz="21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Errors in programming</a:t>
            </a:r>
            <a:endParaRPr lang="cs-CZ" sz="2000" dirty="0"/>
          </a:p>
          <a:p>
            <a:pPr lvl="2">
              <a:lnSpc>
                <a:spcPct val="80000"/>
              </a:lnSpc>
            </a:pPr>
            <a:r>
              <a:rPr lang="en-US" sz="1800" dirty="0"/>
              <a:t>Indefinite loop</a:t>
            </a:r>
            <a:r>
              <a:rPr lang="cs-CZ" sz="1800" dirty="0"/>
              <a:t>, </a:t>
            </a:r>
            <a:r>
              <a:rPr lang="en-US" sz="1800" dirty="0"/>
              <a:t>uninitialized variable</a:t>
            </a:r>
            <a:endParaRPr lang="cs-CZ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Syntax-error recovery</a:t>
            </a:r>
            <a:endParaRPr lang="cs-CZ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600" dirty="0"/>
              <a:t>Panic mode</a:t>
            </a:r>
            <a:endParaRPr lang="cs-CZ" sz="2600" dirty="0"/>
          </a:p>
          <a:p>
            <a:pPr lvl="1">
              <a:lnSpc>
                <a:spcPct val="80000"/>
              </a:lnSpc>
            </a:pPr>
            <a:r>
              <a:rPr lang="en-US" sz="2200" dirty="0"/>
              <a:t>A set of skeletal symbols</a:t>
            </a:r>
            <a:endParaRPr lang="cs-CZ" sz="2200" dirty="0"/>
          </a:p>
          <a:p>
            <a:pPr lvl="1">
              <a:lnSpc>
                <a:spcPct val="80000"/>
              </a:lnSpc>
            </a:pPr>
            <a:r>
              <a:rPr lang="en-US" sz="2200" dirty="0"/>
              <a:t>When an error is encountered, skip all symbols until a symbol from the skeletal set is found</a:t>
            </a:r>
            <a:endParaRPr lang="cs-CZ" sz="2200" dirty="0"/>
          </a:p>
          <a:p>
            <a:pPr lvl="1">
              <a:lnSpc>
                <a:spcPct val="80000"/>
              </a:lnSpc>
            </a:pPr>
            <a:r>
              <a:rPr lang="en-US" sz="2200" dirty="0"/>
              <a:t>Then the parser is put into a known state</a:t>
            </a:r>
            <a:endParaRPr lang="cs-CZ" sz="2200" dirty="0"/>
          </a:p>
          <a:p>
            <a:pPr>
              <a:lnSpc>
                <a:spcPct val="80000"/>
              </a:lnSpc>
            </a:pPr>
            <a:r>
              <a:rPr lang="en-US" sz="2600" dirty="0"/>
              <a:t>Productions modifications</a:t>
            </a:r>
            <a:endParaRPr lang="cs-CZ" sz="2600" dirty="0"/>
          </a:p>
          <a:p>
            <a:pPr lvl="1">
              <a:lnSpc>
                <a:spcPct val="80000"/>
              </a:lnSpc>
            </a:pPr>
            <a:r>
              <a:rPr lang="en-US" sz="2200" dirty="0"/>
              <a:t>Insert, remove, replace a terminal in a production</a:t>
            </a:r>
            <a:endParaRPr lang="cs-CZ" sz="2200" dirty="0"/>
          </a:p>
          <a:p>
            <a:pPr>
              <a:lnSpc>
                <a:spcPct val="80000"/>
              </a:lnSpc>
            </a:pPr>
            <a:r>
              <a:rPr lang="en-US" sz="2600" dirty="0"/>
              <a:t>Intentional error production</a:t>
            </a:r>
            <a:endParaRPr lang="cs-CZ" sz="2600" dirty="0"/>
          </a:p>
          <a:p>
            <a:pPr lvl="1">
              <a:lnSpc>
                <a:spcPct val="80000"/>
              </a:lnSpc>
            </a:pPr>
            <a:r>
              <a:rPr lang="en-US" sz="2200" dirty="0"/>
              <a:t>Grammar augmentation with usual errors with specific error message</a:t>
            </a:r>
            <a:endParaRPr lang="cs-CZ" sz="2200" dirty="0"/>
          </a:p>
          <a:p>
            <a:pPr lvl="2">
              <a:lnSpc>
                <a:spcPct val="80000"/>
              </a:lnSpc>
            </a:pPr>
            <a:r>
              <a:rPr lang="en-US" sz="2100" dirty="0"/>
              <a:t>E.g. assignment in </a:t>
            </a:r>
            <a:r>
              <a:rPr lang="cs-CZ" sz="2100"/>
              <a:t>Pascal</a:t>
            </a:r>
            <a:endParaRPr lang="cs-CZ" sz="2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Syntax-directed definitions</a:t>
            </a:r>
            <a:endParaRPr lang="cs-CZ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600" dirty="0"/>
              <a:t>Each grammar symbol has an associated set of attributes</a:t>
            </a:r>
            <a:endParaRPr lang="cs-CZ" sz="2600" dirty="0"/>
          </a:p>
          <a:p>
            <a:pPr lvl="1">
              <a:lnSpc>
                <a:spcPct val="80000"/>
              </a:lnSpc>
            </a:pPr>
            <a:r>
              <a:rPr lang="en-US" sz="2200" dirty="0"/>
              <a:t>Like a record</a:t>
            </a:r>
            <a:endParaRPr lang="cs-CZ" sz="2200" dirty="0"/>
          </a:p>
          <a:p>
            <a:pPr lvl="1">
              <a:lnSpc>
                <a:spcPct val="80000"/>
              </a:lnSpc>
            </a:pPr>
            <a:r>
              <a:rPr lang="en-US" sz="2200" dirty="0"/>
              <a:t>Two kinds of attributes</a:t>
            </a:r>
            <a:endParaRPr lang="cs-CZ" sz="2200" dirty="0"/>
          </a:p>
          <a:p>
            <a:pPr lvl="2">
              <a:lnSpc>
                <a:spcPct val="80000"/>
              </a:lnSpc>
            </a:pPr>
            <a:r>
              <a:rPr lang="en-US" sz="2100" dirty="0"/>
              <a:t>Synthesized</a:t>
            </a:r>
            <a:endParaRPr lang="cs-CZ" sz="2100" dirty="0"/>
          </a:p>
          <a:p>
            <a:pPr lvl="2">
              <a:lnSpc>
                <a:spcPct val="80000"/>
              </a:lnSpc>
            </a:pPr>
            <a:r>
              <a:rPr lang="en-US" sz="2100" dirty="0"/>
              <a:t>Inherited</a:t>
            </a:r>
            <a:endParaRPr lang="cs-CZ" sz="2100" dirty="0"/>
          </a:p>
          <a:p>
            <a:pPr lvl="1">
              <a:lnSpc>
                <a:spcPct val="80000"/>
              </a:lnSpc>
            </a:pPr>
            <a:r>
              <a:rPr lang="en-US" sz="2200" dirty="0"/>
              <a:t>Attributes can represent anything</a:t>
            </a:r>
            <a:endParaRPr lang="cs-CZ" sz="2200" dirty="0"/>
          </a:p>
          <a:p>
            <a:pPr>
              <a:lnSpc>
                <a:spcPct val="80000"/>
              </a:lnSpc>
            </a:pPr>
            <a:r>
              <a:rPr lang="en-US" sz="2600" dirty="0"/>
              <a:t>Attribute values defined by semantic rules assigned to grammar productions</a:t>
            </a:r>
            <a:endParaRPr lang="cs-CZ" sz="2600" dirty="0"/>
          </a:p>
          <a:p>
            <a:pPr lvl="1">
              <a:lnSpc>
                <a:spcPct val="80000"/>
              </a:lnSpc>
            </a:pPr>
            <a:r>
              <a:rPr lang="en-US" sz="2200" dirty="0"/>
              <a:t>The order of evaluation of semantic rules is determined by the dependency graph</a:t>
            </a:r>
            <a:endParaRPr lang="cs-CZ" sz="2200" dirty="0"/>
          </a:p>
          <a:p>
            <a:pPr lvl="1">
              <a:lnSpc>
                <a:spcPct val="80000"/>
              </a:lnSpc>
            </a:pPr>
            <a:r>
              <a:rPr lang="en-US" sz="2200" dirty="0"/>
              <a:t>Evaluation of semantic rules defines values of attributes</a:t>
            </a:r>
            <a:endParaRPr lang="cs-CZ" sz="2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Kinds of attributes</a:t>
            </a:r>
            <a:endParaRPr lang="cs-CZ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For each production</a:t>
            </a:r>
            <a:r>
              <a:rPr lang="cs-CZ" sz="2800" dirty="0"/>
              <a:t> A</a:t>
            </a:r>
            <a:r>
              <a:rPr lang="cs-CZ" sz="2800" dirty="0">
                <a:cs typeface="Arial" charset="0"/>
              </a:rPr>
              <a:t>→</a:t>
            </a:r>
            <a:r>
              <a:rPr lang="el-GR" sz="2800" dirty="0">
                <a:cs typeface="Arial" charset="0"/>
              </a:rPr>
              <a:t>α</a:t>
            </a:r>
            <a:r>
              <a:rPr lang="en-US" sz="2800" dirty="0">
                <a:cs typeface="Arial" charset="0"/>
              </a:rPr>
              <a:t>,</a:t>
            </a:r>
            <a:r>
              <a:rPr lang="cs-CZ" sz="2800" dirty="0">
                <a:cs typeface="Arial" charset="0"/>
              </a:rPr>
              <a:t> </a:t>
            </a:r>
            <a:r>
              <a:rPr lang="en-US" sz="2800" dirty="0">
                <a:cs typeface="Arial" charset="0"/>
              </a:rPr>
              <a:t>semantic rules of the form</a:t>
            </a:r>
            <a:r>
              <a:rPr lang="cs-CZ" sz="2800" dirty="0">
                <a:cs typeface="Arial" charset="0"/>
              </a:rPr>
              <a:t> b=f(c</a:t>
            </a:r>
            <a:r>
              <a:rPr lang="cs-CZ" sz="2800" baseline="-25000" dirty="0">
                <a:cs typeface="Arial" charset="0"/>
              </a:rPr>
              <a:t>1</a:t>
            </a:r>
            <a:r>
              <a:rPr lang="cs-CZ" sz="2800" dirty="0">
                <a:cs typeface="Arial" charset="0"/>
              </a:rPr>
              <a:t>,…,c</a:t>
            </a:r>
            <a:r>
              <a:rPr lang="cs-CZ" sz="2800" baseline="-25000" dirty="0">
                <a:cs typeface="Arial" charset="0"/>
              </a:rPr>
              <a:t>k</a:t>
            </a:r>
            <a:r>
              <a:rPr lang="cs-CZ" sz="2800" dirty="0">
                <a:cs typeface="Arial" charset="0"/>
              </a:rPr>
              <a:t>)</a:t>
            </a:r>
            <a:r>
              <a:rPr lang="en-US" sz="2800" dirty="0">
                <a:cs typeface="Arial" charset="0"/>
              </a:rPr>
              <a:t> are associated</a:t>
            </a:r>
          </a:p>
          <a:p>
            <a:pPr lvl="1"/>
            <a:r>
              <a:rPr lang="cs-CZ" sz="2400" dirty="0">
                <a:cs typeface="Arial" charset="0"/>
              </a:rPr>
              <a:t>f </a:t>
            </a:r>
            <a:r>
              <a:rPr lang="en-US" sz="2400" dirty="0">
                <a:cs typeface="Arial" charset="0"/>
              </a:rPr>
              <a:t>is a function</a:t>
            </a:r>
          </a:p>
          <a:p>
            <a:pPr lvl="1"/>
            <a:r>
              <a:rPr lang="cs-CZ" sz="2400" dirty="0">
                <a:cs typeface="Arial" charset="0"/>
              </a:rPr>
              <a:t>b </a:t>
            </a:r>
            <a:r>
              <a:rPr lang="en-US" sz="2400" dirty="0">
                <a:cs typeface="Arial" charset="0"/>
              </a:rPr>
              <a:t>is </a:t>
            </a:r>
          </a:p>
          <a:p>
            <a:pPr lvl="2"/>
            <a:r>
              <a:rPr lang="en-US" sz="2000" dirty="0">
                <a:cs typeface="Arial" charset="0"/>
              </a:rPr>
              <a:t>a synthesized attribute of nonterminal</a:t>
            </a:r>
            <a:r>
              <a:rPr lang="cs-CZ" sz="2000" dirty="0">
                <a:cs typeface="Arial" charset="0"/>
              </a:rPr>
              <a:t> A</a:t>
            </a:r>
            <a:r>
              <a:rPr lang="en-US" sz="2000" dirty="0">
                <a:cs typeface="Arial" charset="0"/>
              </a:rPr>
              <a:t>, or</a:t>
            </a:r>
            <a:endParaRPr lang="cs-CZ" sz="2000" dirty="0">
              <a:cs typeface="Arial" charset="0"/>
            </a:endParaRPr>
          </a:p>
          <a:p>
            <a:pPr lvl="2"/>
            <a:r>
              <a:rPr lang="en-US" sz="2000" dirty="0">
                <a:cs typeface="Arial" charset="0"/>
              </a:rPr>
              <a:t>an inherited attribute of a grammar symbol on the right side of the production</a:t>
            </a:r>
          </a:p>
          <a:p>
            <a:pPr lvl="1"/>
            <a:r>
              <a:rPr lang="en-US" sz="2400" dirty="0">
                <a:cs typeface="Arial" charset="0"/>
              </a:rPr>
              <a:t>each c</a:t>
            </a:r>
            <a:r>
              <a:rPr lang="en-US" sz="2400" baseline="-25000" dirty="0">
                <a:cs typeface="Arial" charset="0"/>
              </a:rPr>
              <a:t>i</a:t>
            </a:r>
            <a:r>
              <a:rPr lang="en-US" sz="2400" dirty="0">
                <a:cs typeface="Arial" charset="0"/>
              </a:rPr>
              <a:t> is</a:t>
            </a:r>
          </a:p>
          <a:p>
            <a:pPr lvl="2"/>
            <a:r>
              <a:rPr lang="en-US" sz="2000" dirty="0">
                <a:cs typeface="Arial" charset="0"/>
              </a:rPr>
              <a:t>an inherited attribute of nonterminal</a:t>
            </a:r>
            <a:r>
              <a:rPr lang="cs-CZ" sz="2000" dirty="0">
                <a:cs typeface="Arial" charset="0"/>
              </a:rPr>
              <a:t> A</a:t>
            </a:r>
            <a:r>
              <a:rPr lang="en-US" sz="2000" dirty="0">
                <a:cs typeface="Arial" charset="0"/>
              </a:rPr>
              <a:t>, or </a:t>
            </a:r>
          </a:p>
          <a:p>
            <a:pPr lvl="2"/>
            <a:r>
              <a:rPr lang="en-US" sz="2000" dirty="0">
                <a:cs typeface="Arial" charset="0"/>
              </a:rPr>
              <a:t>a synthesized attribute of a grammar symbol on the right side of the production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Attribute grammar</a:t>
            </a:r>
            <a:endParaRPr lang="cs-CZ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Syntax tree with attribute values is called annotated (colored) syntax tree</a:t>
            </a:r>
            <a:endParaRPr lang="cs-CZ" dirty="0"/>
          </a:p>
          <a:p>
            <a:r>
              <a:rPr lang="en-US" dirty="0"/>
              <a:t>Attributed grammar is a syntax directed definition, where functions (semantic rules) don’t have side effects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Attributed grammar for our grammar</a:t>
            </a:r>
            <a:endParaRPr lang="cs-CZ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571500" indent="-571500">
              <a:buSzTx/>
              <a:buFont typeface="Wingdings" pitchFamily="2" charset="2"/>
              <a:buAutoNum type="arabicPeriod"/>
            </a:pPr>
            <a:r>
              <a:rPr lang="cs-CZ" sz="2600"/>
              <a:t>E </a:t>
            </a:r>
            <a:r>
              <a:rPr lang="cs-CZ" sz="2600">
                <a:cs typeface="Arial" charset="0"/>
              </a:rPr>
              <a:t>→ E</a:t>
            </a:r>
            <a:r>
              <a:rPr lang="cs-CZ" sz="2600" baseline="-25000">
                <a:cs typeface="Arial" charset="0"/>
              </a:rPr>
              <a:t>R</a:t>
            </a:r>
            <a:r>
              <a:rPr lang="cs-CZ" sz="2600">
                <a:cs typeface="Arial" charset="0"/>
              </a:rPr>
              <a:t> </a:t>
            </a:r>
            <a:r>
              <a:rPr lang="cs-CZ" sz="2600" b="1">
                <a:solidFill>
                  <a:schemeClr val="accent2"/>
                </a:solidFill>
                <a:cs typeface="Arial" charset="0"/>
              </a:rPr>
              <a:t>+</a:t>
            </a:r>
            <a:r>
              <a:rPr lang="cs-CZ" sz="2600">
                <a:cs typeface="Arial" charset="0"/>
              </a:rPr>
              <a:t> T</a:t>
            </a:r>
          </a:p>
          <a:p>
            <a:pPr marL="571500" indent="-571500">
              <a:buSzTx/>
              <a:buFont typeface="Wingdings" pitchFamily="2" charset="2"/>
              <a:buAutoNum type="arabicPeriod"/>
            </a:pPr>
            <a:r>
              <a:rPr lang="cs-CZ" sz="2600"/>
              <a:t>E </a:t>
            </a:r>
            <a:r>
              <a:rPr lang="cs-CZ" sz="2600">
                <a:cs typeface="Arial" charset="0"/>
              </a:rPr>
              <a:t>→ T</a:t>
            </a:r>
          </a:p>
          <a:p>
            <a:pPr marL="571500" indent="-571500">
              <a:buSzTx/>
              <a:buFont typeface="Wingdings" pitchFamily="2" charset="2"/>
              <a:buAutoNum type="arabicPeriod"/>
            </a:pPr>
            <a:r>
              <a:rPr lang="cs-CZ" sz="2600"/>
              <a:t>T </a:t>
            </a:r>
            <a:r>
              <a:rPr lang="cs-CZ" sz="2600">
                <a:cs typeface="Arial" charset="0"/>
              </a:rPr>
              <a:t>→ T</a:t>
            </a:r>
            <a:r>
              <a:rPr lang="cs-CZ" sz="2600" baseline="-25000">
                <a:cs typeface="Arial" charset="0"/>
              </a:rPr>
              <a:t>R</a:t>
            </a:r>
            <a:r>
              <a:rPr lang="cs-CZ" sz="2600">
                <a:cs typeface="Arial" charset="0"/>
              </a:rPr>
              <a:t> </a:t>
            </a:r>
            <a:r>
              <a:rPr lang="cs-CZ" sz="2600" b="1">
                <a:solidFill>
                  <a:schemeClr val="accent2"/>
                </a:solidFill>
                <a:cs typeface="Arial" charset="0"/>
              </a:rPr>
              <a:t>*</a:t>
            </a:r>
            <a:r>
              <a:rPr lang="cs-CZ" sz="2600">
                <a:cs typeface="Arial" charset="0"/>
              </a:rPr>
              <a:t> F</a:t>
            </a:r>
          </a:p>
          <a:p>
            <a:pPr marL="571500" indent="-571500">
              <a:buSzTx/>
              <a:buFont typeface="Wingdings" pitchFamily="2" charset="2"/>
              <a:buAutoNum type="arabicPeriod"/>
            </a:pPr>
            <a:r>
              <a:rPr lang="cs-CZ" sz="2600"/>
              <a:t>T </a:t>
            </a:r>
            <a:r>
              <a:rPr lang="cs-CZ" sz="2600">
                <a:cs typeface="Arial" charset="0"/>
              </a:rPr>
              <a:t>→ F</a:t>
            </a:r>
          </a:p>
          <a:p>
            <a:pPr marL="571500" indent="-571500">
              <a:buSzTx/>
              <a:buFont typeface="Wingdings" pitchFamily="2" charset="2"/>
              <a:buAutoNum type="arabicPeriod"/>
            </a:pPr>
            <a:r>
              <a:rPr lang="cs-CZ" sz="2600"/>
              <a:t>F </a:t>
            </a:r>
            <a:r>
              <a:rPr lang="cs-CZ" sz="2600">
                <a:cs typeface="Arial" charset="0"/>
              </a:rPr>
              <a:t>→ </a:t>
            </a:r>
            <a:r>
              <a:rPr lang="cs-CZ" sz="2600" b="1">
                <a:solidFill>
                  <a:schemeClr val="accent2"/>
                </a:solidFill>
                <a:cs typeface="Arial" charset="0"/>
              </a:rPr>
              <a:t>(</a:t>
            </a:r>
            <a:r>
              <a:rPr lang="cs-CZ" sz="2600">
                <a:cs typeface="Arial" charset="0"/>
              </a:rPr>
              <a:t> E </a:t>
            </a:r>
            <a:r>
              <a:rPr lang="cs-CZ" sz="2600" b="1">
                <a:solidFill>
                  <a:schemeClr val="accent2"/>
                </a:solidFill>
                <a:cs typeface="Arial" charset="0"/>
              </a:rPr>
              <a:t>)</a:t>
            </a:r>
          </a:p>
          <a:p>
            <a:pPr marL="571500" indent="-571500">
              <a:buSzTx/>
              <a:buFont typeface="Wingdings" pitchFamily="2" charset="2"/>
              <a:buAutoNum type="arabicPeriod"/>
            </a:pPr>
            <a:r>
              <a:rPr lang="cs-CZ" sz="2600"/>
              <a:t>F </a:t>
            </a:r>
            <a:r>
              <a:rPr lang="cs-CZ" sz="2600">
                <a:cs typeface="Arial" charset="0"/>
              </a:rPr>
              <a:t>→ </a:t>
            </a:r>
            <a:r>
              <a:rPr lang="en-US" sz="2600" b="1">
                <a:solidFill>
                  <a:schemeClr val="accent2"/>
                </a:solidFill>
                <a:cs typeface="Arial" charset="0"/>
              </a:rPr>
              <a:t>uint</a:t>
            </a:r>
            <a:endParaRPr lang="cs-CZ" sz="260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cs-CZ" sz="2600" noProof="1"/>
              <a:t>E.val = E</a:t>
            </a:r>
            <a:r>
              <a:rPr lang="cs-CZ" sz="2600" baseline="-25000" noProof="1"/>
              <a:t>R</a:t>
            </a:r>
            <a:r>
              <a:rPr lang="cs-CZ" sz="2600" noProof="1"/>
              <a:t>.val + T.val</a:t>
            </a:r>
          </a:p>
          <a:p>
            <a:pPr>
              <a:buFont typeface="Wingdings" pitchFamily="2" charset="2"/>
              <a:buNone/>
            </a:pPr>
            <a:r>
              <a:rPr lang="cs-CZ" sz="2600" noProof="1"/>
              <a:t>E.val = T.val</a:t>
            </a:r>
          </a:p>
          <a:p>
            <a:pPr>
              <a:buFont typeface="Wingdings" pitchFamily="2" charset="2"/>
              <a:buNone/>
            </a:pPr>
            <a:r>
              <a:rPr lang="cs-CZ" sz="2600" noProof="1"/>
              <a:t>T.val = T</a:t>
            </a:r>
            <a:r>
              <a:rPr lang="cs-CZ" sz="2600" baseline="-25000" noProof="1"/>
              <a:t>R</a:t>
            </a:r>
            <a:r>
              <a:rPr lang="cs-CZ" sz="2600" noProof="1"/>
              <a:t>.val </a:t>
            </a:r>
            <a:r>
              <a:rPr lang="en-US" sz="2600"/>
              <a:t>*</a:t>
            </a:r>
            <a:r>
              <a:rPr lang="en-US" sz="2600" noProof="1"/>
              <a:t> F.val</a:t>
            </a:r>
          </a:p>
          <a:p>
            <a:pPr>
              <a:buFont typeface="Wingdings" pitchFamily="2" charset="2"/>
              <a:buNone/>
            </a:pPr>
            <a:r>
              <a:rPr lang="en-US" sz="2600" noProof="1"/>
              <a:t>T.val = F.val</a:t>
            </a:r>
          </a:p>
          <a:p>
            <a:pPr>
              <a:buFont typeface="Wingdings" pitchFamily="2" charset="2"/>
              <a:buNone/>
            </a:pPr>
            <a:r>
              <a:rPr lang="en-US" sz="2600" noProof="1"/>
              <a:t>F.val = E.val</a:t>
            </a:r>
          </a:p>
          <a:p>
            <a:pPr>
              <a:buFont typeface="Wingdings" pitchFamily="2" charset="2"/>
              <a:buNone/>
            </a:pPr>
            <a:r>
              <a:rPr lang="en-US" sz="2600" noProof="1"/>
              <a:t>F.val = uint.lexval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annotated tree</a:t>
            </a:r>
            <a:endParaRPr lang="cs-CZ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41433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2600"/>
              <a:t>3+4*5</a:t>
            </a:r>
          </a:p>
        </p:txBody>
      </p:sp>
      <p:sp>
        <p:nvSpPr>
          <p:cNvPr id="11268" name="Oval 4"/>
          <p:cNvSpPr>
            <a:spLocks noChangeArrowheads="1"/>
          </p:cNvSpPr>
          <p:nvPr/>
        </p:nvSpPr>
        <p:spPr bwMode="auto">
          <a:xfrm>
            <a:off x="3348038" y="2492375"/>
            <a:ext cx="1150937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cs-CZ"/>
              <a:t>E.val=23</a:t>
            </a:r>
          </a:p>
        </p:txBody>
      </p:sp>
      <p:sp>
        <p:nvSpPr>
          <p:cNvPr id="11269" name="Oval 5"/>
          <p:cNvSpPr>
            <a:spLocks noChangeArrowheads="1"/>
          </p:cNvSpPr>
          <p:nvPr/>
        </p:nvSpPr>
        <p:spPr bwMode="auto">
          <a:xfrm>
            <a:off x="1476375" y="3284538"/>
            <a:ext cx="863600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cs-CZ"/>
              <a:t>E.val=3</a:t>
            </a:r>
          </a:p>
        </p:txBody>
      </p:sp>
      <p:sp>
        <p:nvSpPr>
          <p:cNvPr id="11270" name="Oval 6"/>
          <p:cNvSpPr>
            <a:spLocks noChangeArrowheads="1"/>
          </p:cNvSpPr>
          <p:nvPr/>
        </p:nvSpPr>
        <p:spPr bwMode="auto">
          <a:xfrm>
            <a:off x="3708400" y="3284538"/>
            <a:ext cx="431800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cs-CZ"/>
              <a:t>+</a:t>
            </a:r>
          </a:p>
        </p:txBody>
      </p:sp>
      <p:sp>
        <p:nvSpPr>
          <p:cNvPr id="11271" name="Oval 7"/>
          <p:cNvSpPr>
            <a:spLocks noChangeArrowheads="1"/>
          </p:cNvSpPr>
          <p:nvPr/>
        </p:nvSpPr>
        <p:spPr bwMode="auto">
          <a:xfrm>
            <a:off x="5580063" y="3284538"/>
            <a:ext cx="1008062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cs-CZ"/>
              <a:t>T.val=20</a:t>
            </a:r>
          </a:p>
        </p:txBody>
      </p:sp>
      <p:cxnSp>
        <p:nvCxnSpPr>
          <p:cNvPr id="11272" name="AutoShape 8"/>
          <p:cNvCxnSpPr>
            <a:cxnSpLocks noChangeShapeType="1"/>
            <a:stCxn id="11268" idx="3"/>
            <a:endCxn id="11269" idx="0"/>
          </p:cNvCxnSpPr>
          <p:nvPr/>
        </p:nvCxnSpPr>
        <p:spPr bwMode="auto">
          <a:xfrm flipH="1">
            <a:off x="1908175" y="2862263"/>
            <a:ext cx="1608138" cy="422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1273" name="AutoShape 9"/>
          <p:cNvCxnSpPr>
            <a:cxnSpLocks noChangeShapeType="1"/>
            <a:stCxn id="11268" idx="4"/>
            <a:endCxn id="11270" idx="0"/>
          </p:cNvCxnSpPr>
          <p:nvPr/>
        </p:nvCxnSpPr>
        <p:spPr bwMode="auto">
          <a:xfrm>
            <a:off x="3924300" y="2925763"/>
            <a:ext cx="0" cy="358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1274" name="AutoShape 10"/>
          <p:cNvCxnSpPr>
            <a:cxnSpLocks noChangeShapeType="1"/>
            <a:stCxn id="11268" idx="5"/>
            <a:endCxn id="11271" idx="0"/>
          </p:cNvCxnSpPr>
          <p:nvPr/>
        </p:nvCxnSpPr>
        <p:spPr bwMode="auto">
          <a:xfrm>
            <a:off x="4330700" y="2862263"/>
            <a:ext cx="1754188" cy="422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11275" name="Oval 11"/>
          <p:cNvSpPr>
            <a:spLocks noChangeArrowheads="1"/>
          </p:cNvSpPr>
          <p:nvPr/>
        </p:nvSpPr>
        <p:spPr bwMode="auto">
          <a:xfrm>
            <a:off x="1476375" y="3933825"/>
            <a:ext cx="863600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cs-CZ"/>
              <a:t>T.val=3</a:t>
            </a:r>
          </a:p>
        </p:txBody>
      </p:sp>
      <p:cxnSp>
        <p:nvCxnSpPr>
          <p:cNvPr id="11276" name="AutoShape 12"/>
          <p:cNvCxnSpPr>
            <a:cxnSpLocks noChangeShapeType="1"/>
            <a:stCxn id="11269" idx="4"/>
            <a:endCxn id="11275" idx="0"/>
          </p:cNvCxnSpPr>
          <p:nvPr/>
        </p:nvCxnSpPr>
        <p:spPr bwMode="auto">
          <a:xfrm>
            <a:off x="1908175" y="3717925"/>
            <a:ext cx="0" cy="215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11277" name="Oval 13"/>
          <p:cNvSpPr>
            <a:spLocks noChangeArrowheads="1"/>
          </p:cNvSpPr>
          <p:nvPr/>
        </p:nvSpPr>
        <p:spPr bwMode="auto">
          <a:xfrm>
            <a:off x="1476375" y="4579938"/>
            <a:ext cx="863600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cs-CZ"/>
              <a:t>F.val=3</a:t>
            </a:r>
          </a:p>
        </p:txBody>
      </p:sp>
      <p:cxnSp>
        <p:nvCxnSpPr>
          <p:cNvPr id="11278" name="AutoShape 14"/>
          <p:cNvCxnSpPr>
            <a:cxnSpLocks noChangeShapeType="1"/>
            <a:stCxn id="11275" idx="4"/>
            <a:endCxn id="11277" idx="0"/>
          </p:cNvCxnSpPr>
          <p:nvPr/>
        </p:nvCxnSpPr>
        <p:spPr bwMode="auto">
          <a:xfrm>
            <a:off x="1908175" y="4367213"/>
            <a:ext cx="0" cy="2127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11279" name="Oval 15"/>
          <p:cNvSpPr>
            <a:spLocks noChangeArrowheads="1"/>
          </p:cNvSpPr>
          <p:nvPr/>
        </p:nvSpPr>
        <p:spPr bwMode="auto">
          <a:xfrm>
            <a:off x="1187450" y="5229225"/>
            <a:ext cx="1441450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cs-CZ"/>
              <a:t>uint.lexval=3</a:t>
            </a:r>
          </a:p>
        </p:txBody>
      </p:sp>
      <p:cxnSp>
        <p:nvCxnSpPr>
          <p:cNvPr id="11280" name="AutoShape 16"/>
          <p:cNvCxnSpPr>
            <a:cxnSpLocks noChangeShapeType="1"/>
            <a:stCxn id="11277" idx="4"/>
            <a:endCxn id="11279" idx="0"/>
          </p:cNvCxnSpPr>
          <p:nvPr/>
        </p:nvCxnSpPr>
        <p:spPr bwMode="auto">
          <a:xfrm>
            <a:off x="1908175" y="5013325"/>
            <a:ext cx="0" cy="215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11281" name="Oval 17"/>
          <p:cNvSpPr>
            <a:spLocks noChangeArrowheads="1"/>
          </p:cNvSpPr>
          <p:nvPr/>
        </p:nvSpPr>
        <p:spPr bwMode="auto">
          <a:xfrm>
            <a:off x="5867400" y="4005263"/>
            <a:ext cx="431800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cs-CZ"/>
              <a:t>*</a:t>
            </a:r>
          </a:p>
        </p:txBody>
      </p:sp>
      <p:sp>
        <p:nvSpPr>
          <p:cNvPr id="11282" name="Oval 18"/>
          <p:cNvSpPr>
            <a:spLocks noChangeArrowheads="1"/>
          </p:cNvSpPr>
          <p:nvPr/>
        </p:nvSpPr>
        <p:spPr bwMode="auto">
          <a:xfrm>
            <a:off x="6948488" y="3933825"/>
            <a:ext cx="865187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cs-CZ"/>
              <a:t>F.val=5</a:t>
            </a:r>
          </a:p>
        </p:txBody>
      </p:sp>
      <p:sp>
        <p:nvSpPr>
          <p:cNvPr id="11283" name="Oval 19"/>
          <p:cNvSpPr>
            <a:spLocks noChangeArrowheads="1"/>
          </p:cNvSpPr>
          <p:nvPr/>
        </p:nvSpPr>
        <p:spPr bwMode="auto">
          <a:xfrm>
            <a:off x="4500563" y="3933825"/>
            <a:ext cx="865187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cs-CZ"/>
              <a:t>T.val=4</a:t>
            </a:r>
          </a:p>
        </p:txBody>
      </p:sp>
      <p:cxnSp>
        <p:nvCxnSpPr>
          <p:cNvPr id="11284" name="AutoShape 20"/>
          <p:cNvCxnSpPr>
            <a:cxnSpLocks noChangeShapeType="1"/>
            <a:stCxn id="11271" idx="4"/>
            <a:endCxn id="11281" idx="0"/>
          </p:cNvCxnSpPr>
          <p:nvPr/>
        </p:nvCxnSpPr>
        <p:spPr bwMode="auto">
          <a:xfrm flipH="1">
            <a:off x="6083300" y="3717925"/>
            <a:ext cx="1588" cy="2873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1285" name="AutoShape 21"/>
          <p:cNvCxnSpPr>
            <a:cxnSpLocks noChangeShapeType="1"/>
            <a:stCxn id="11271" idx="3"/>
            <a:endCxn id="11283" idx="0"/>
          </p:cNvCxnSpPr>
          <p:nvPr/>
        </p:nvCxnSpPr>
        <p:spPr bwMode="auto">
          <a:xfrm flipH="1">
            <a:off x="4933950" y="3654425"/>
            <a:ext cx="793750" cy="279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1286" name="AutoShape 22"/>
          <p:cNvCxnSpPr>
            <a:cxnSpLocks noChangeShapeType="1"/>
            <a:stCxn id="11271" idx="5"/>
            <a:endCxn id="11282" idx="0"/>
          </p:cNvCxnSpPr>
          <p:nvPr/>
        </p:nvCxnSpPr>
        <p:spPr bwMode="auto">
          <a:xfrm>
            <a:off x="6440488" y="3654425"/>
            <a:ext cx="941387" cy="279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11287" name="Oval 23"/>
          <p:cNvSpPr>
            <a:spLocks noChangeArrowheads="1"/>
          </p:cNvSpPr>
          <p:nvPr/>
        </p:nvSpPr>
        <p:spPr bwMode="auto">
          <a:xfrm>
            <a:off x="4500563" y="4581525"/>
            <a:ext cx="865187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cs-CZ"/>
              <a:t>F.val=4</a:t>
            </a:r>
          </a:p>
        </p:txBody>
      </p:sp>
      <p:cxnSp>
        <p:nvCxnSpPr>
          <p:cNvPr id="11288" name="AutoShape 24"/>
          <p:cNvCxnSpPr>
            <a:cxnSpLocks noChangeShapeType="1"/>
            <a:stCxn id="11283" idx="4"/>
            <a:endCxn id="11287" idx="0"/>
          </p:cNvCxnSpPr>
          <p:nvPr/>
        </p:nvCxnSpPr>
        <p:spPr bwMode="auto">
          <a:xfrm>
            <a:off x="4933950" y="4367213"/>
            <a:ext cx="0" cy="2143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11289" name="Oval 25"/>
          <p:cNvSpPr>
            <a:spLocks noChangeArrowheads="1"/>
          </p:cNvSpPr>
          <p:nvPr/>
        </p:nvSpPr>
        <p:spPr bwMode="auto">
          <a:xfrm>
            <a:off x="4211638" y="5229225"/>
            <a:ext cx="1439862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cs-CZ"/>
              <a:t>uint.lexval=4</a:t>
            </a:r>
          </a:p>
        </p:txBody>
      </p:sp>
      <p:cxnSp>
        <p:nvCxnSpPr>
          <p:cNvPr id="11290" name="AutoShape 26"/>
          <p:cNvCxnSpPr>
            <a:cxnSpLocks noChangeShapeType="1"/>
            <a:stCxn id="11289" idx="0"/>
            <a:endCxn id="11287" idx="4"/>
          </p:cNvCxnSpPr>
          <p:nvPr/>
        </p:nvCxnSpPr>
        <p:spPr bwMode="auto">
          <a:xfrm flipV="1">
            <a:off x="4932363" y="5014913"/>
            <a:ext cx="1587" cy="2143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11291" name="Oval 27"/>
          <p:cNvSpPr>
            <a:spLocks noChangeArrowheads="1"/>
          </p:cNvSpPr>
          <p:nvPr/>
        </p:nvSpPr>
        <p:spPr bwMode="auto">
          <a:xfrm>
            <a:off x="6659563" y="4581525"/>
            <a:ext cx="1439862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cs-CZ"/>
              <a:t>uint.lexval=5</a:t>
            </a:r>
          </a:p>
        </p:txBody>
      </p:sp>
      <p:cxnSp>
        <p:nvCxnSpPr>
          <p:cNvPr id="11292" name="AutoShape 28"/>
          <p:cNvCxnSpPr>
            <a:cxnSpLocks noChangeShapeType="1"/>
            <a:stCxn id="11291" idx="0"/>
            <a:endCxn id="11282" idx="4"/>
          </p:cNvCxnSpPr>
          <p:nvPr/>
        </p:nvCxnSpPr>
        <p:spPr bwMode="auto">
          <a:xfrm flipV="1">
            <a:off x="7380288" y="4367213"/>
            <a:ext cx="1587" cy="2143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Synthesized attributes</a:t>
            </a:r>
            <a:endParaRPr lang="cs-CZ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600" dirty="0"/>
              <a:t>An attribute of a nonterminal from the left side of a production is evaluated based on (some) attributes of (some) symbols from the right side of the production and (optionally) some inherited attributes of the same nonterminal</a:t>
            </a:r>
            <a:endParaRPr lang="cs-CZ" sz="2600" dirty="0"/>
          </a:p>
          <a:p>
            <a:pPr>
              <a:lnSpc>
                <a:spcPct val="80000"/>
              </a:lnSpc>
            </a:pPr>
            <a:r>
              <a:rPr lang="en-US" sz="2600" dirty="0"/>
              <a:t>Extensively used (e</a:t>
            </a:r>
            <a:r>
              <a:rPr lang="en-US" sz="2200" dirty="0"/>
              <a:t>.g. for expression evaluation)</a:t>
            </a:r>
            <a:endParaRPr lang="cs-CZ" sz="2200" dirty="0"/>
          </a:p>
          <a:p>
            <a:pPr>
              <a:lnSpc>
                <a:spcPct val="80000"/>
              </a:lnSpc>
            </a:pPr>
            <a:r>
              <a:rPr lang="en-US" sz="2600" dirty="0"/>
              <a:t>Attributed grammar, which uses </a:t>
            </a:r>
            <a:r>
              <a:rPr lang="en-US" sz="2600" b="1" dirty="0"/>
              <a:t>only</a:t>
            </a:r>
            <a:r>
              <a:rPr lang="en-US" sz="2600" dirty="0"/>
              <a:t> synthesized attributes, is called</a:t>
            </a:r>
            <a:r>
              <a:rPr lang="cs-CZ" sz="2600" dirty="0"/>
              <a:t> </a:t>
            </a:r>
            <a:r>
              <a:rPr lang="en-US" sz="2600" dirty="0"/>
              <a:t>an </a:t>
            </a:r>
            <a:r>
              <a:rPr lang="cs-CZ" sz="2600" b="1" dirty="0"/>
              <a:t>S-</a:t>
            </a:r>
            <a:r>
              <a:rPr lang="en-US" sz="2600" b="1" dirty="0"/>
              <a:t>attributed</a:t>
            </a:r>
            <a:r>
              <a:rPr lang="en-US" sz="2600" dirty="0"/>
              <a:t> grammar </a:t>
            </a:r>
            <a:r>
              <a:rPr lang="cs-CZ" sz="2600" dirty="0"/>
              <a:t>(</a:t>
            </a:r>
            <a:r>
              <a:rPr lang="en-US" sz="2600" dirty="0"/>
              <a:t>purely synthesized attributed grammar</a:t>
            </a:r>
            <a:r>
              <a:rPr lang="cs-CZ" sz="2600" dirty="0"/>
              <a:t>)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An </a:t>
            </a:r>
            <a:r>
              <a:rPr lang="cs-CZ" sz="2600" dirty="0"/>
              <a:t>S-</a:t>
            </a:r>
            <a:r>
              <a:rPr lang="en-US" sz="2600" dirty="0"/>
              <a:t>attributed grammar is easily used in bottom-up analysis</a:t>
            </a:r>
            <a:endParaRPr lang="cs-CZ" sz="2600" dirty="0"/>
          </a:p>
          <a:p>
            <a:pPr lvl="1">
              <a:lnSpc>
                <a:spcPct val="80000"/>
              </a:lnSpc>
            </a:pPr>
            <a:r>
              <a:rPr lang="en-US" sz="2200" dirty="0"/>
              <a:t>Evaluation during reduction</a:t>
            </a:r>
            <a:endParaRPr lang="cs-CZ" sz="2200" dirty="0"/>
          </a:p>
          <a:p>
            <a:pPr lvl="1">
              <a:lnSpc>
                <a:spcPct val="80000"/>
              </a:lnSpc>
            </a:pPr>
            <a:r>
              <a:rPr lang="en-US" sz="2200" dirty="0"/>
              <a:t>Attributes for grammar symbols stored on the parser stack</a:t>
            </a:r>
            <a:endParaRPr lang="cs-CZ" sz="2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Inherited attributes</a:t>
            </a:r>
            <a:endParaRPr lang="cs-CZ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The value of an inherited attribute is evaluated based on parent and/or siblings attributes</a:t>
            </a:r>
            <a:endParaRPr lang="cs-CZ" sz="2400" dirty="0"/>
          </a:p>
          <a:p>
            <a:r>
              <a:rPr lang="en-US" sz="2400" dirty="0"/>
              <a:t>They are used for expressing dependency of a syntax construction on its context</a:t>
            </a:r>
            <a:endParaRPr lang="cs-CZ" sz="2400" dirty="0"/>
          </a:p>
          <a:p>
            <a:pPr lvl="1"/>
            <a:r>
              <a:rPr lang="en-US" sz="2000" dirty="0"/>
              <a:t>E.g.</a:t>
            </a:r>
            <a:r>
              <a:rPr lang="cs-CZ" sz="2000" dirty="0"/>
              <a:t> </a:t>
            </a:r>
            <a:r>
              <a:rPr lang="en-US" sz="2000" dirty="0"/>
              <a:t>whether an identifier is on left or right side of an assignment</a:t>
            </a:r>
            <a:endParaRPr lang="cs-CZ" sz="2000" dirty="0"/>
          </a:p>
          <a:p>
            <a:r>
              <a:rPr lang="en-US" sz="2400" dirty="0"/>
              <a:t>In theory, any attribute grammar may be rewritten into an S-attributed grammar</a:t>
            </a:r>
          </a:p>
          <a:p>
            <a:pPr lvl="1"/>
            <a:r>
              <a:rPr lang="en-US" sz="2000" dirty="0"/>
              <a:t>Assuming the purpose is to produce attributes at root, i.e. not to colorize the whole tree</a:t>
            </a:r>
          </a:p>
          <a:p>
            <a:pPr lvl="1"/>
            <a:r>
              <a:rPr lang="en-US" sz="2000" dirty="0"/>
              <a:t>By recursively wrapping </a:t>
            </a:r>
            <a:r>
              <a:rPr lang="en-US" sz="2000" dirty="0" err="1"/>
              <a:t>Inh</a:t>
            </a:r>
            <a:r>
              <a:rPr lang="en-US" sz="2000" dirty="0"/>
              <a:t>-to-Syn dependences into lambda expressions - costly</a:t>
            </a:r>
            <a:endParaRPr lang="cs-CZ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inherited attributes</a:t>
            </a:r>
            <a:endParaRPr lang="cs-CZ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571500" indent="-571500">
              <a:buSzTx/>
              <a:buFont typeface="Wingdings" pitchFamily="2" charset="2"/>
              <a:buAutoNum type="arabicPeriod"/>
            </a:pPr>
            <a:r>
              <a:rPr lang="cs-CZ" sz="2600"/>
              <a:t>D </a:t>
            </a:r>
            <a:r>
              <a:rPr lang="cs-CZ" sz="2600">
                <a:cs typeface="Arial" charset="0"/>
              </a:rPr>
              <a:t>→ T L </a:t>
            </a:r>
            <a:r>
              <a:rPr lang="en-US" sz="2600" b="1">
                <a:solidFill>
                  <a:schemeClr val="accent2"/>
                </a:solidFill>
                <a:cs typeface="Arial" charset="0"/>
              </a:rPr>
              <a:t>;</a:t>
            </a:r>
            <a:endParaRPr lang="cs-CZ" sz="2600">
              <a:cs typeface="Arial" charset="0"/>
            </a:endParaRPr>
          </a:p>
          <a:p>
            <a:pPr marL="571500" indent="-571500">
              <a:buSzTx/>
              <a:buFont typeface="Wingdings" pitchFamily="2" charset="2"/>
              <a:buAutoNum type="arabicPeriod"/>
            </a:pPr>
            <a:r>
              <a:rPr lang="cs-CZ" sz="2600"/>
              <a:t>T </a:t>
            </a:r>
            <a:r>
              <a:rPr lang="cs-CZ" sz="2600">
                <a:cs typeface="Arial" charset="0"/>
              </a:rPr>
              <a:t>→ </a:t>
            </a:r>
            <a:r>
              <a:rPr lang="cs-CZ" sz="2600" b="1">
                <a:solidFill>
                  <a:schemeClr val="accent2"/>
                </a:solidFill>
                <a:cs typeface="Arial" charset="0"/>
              </a:rPr>
              <a:t>int</a:t>
            </a:r>
            <a:endParaRPr lang="cs-CZ" sz="2600">
              <a:cs typeface="Arial" charset="0"/>
            </a:endParaRPr>
          </a:p>
          <a:p>
            <a:pPr marL="571500" indent="-571500">
              <a:buSzTx/>
              <a:buFont typeface="Wingdings" pitchFamily="2" charset="2"/>
              <a:buAutoNum type="arabicPeriod"/>
            </a:pPr>
            <a:r>
              <a:rPr lang="cs-CZ" sz="2600"/>
              <a:t>T </a:t>
            </a:r>
            <a:r>
              <a:rPr lang="cs-CZ" sz="2600">
                <a:cs typeface="Arial" charset="0"/>
              </a:rPr>
              <a:t>→ </a:t>
            </a:r>
            <a:r>
              <a:rPr lang="cs-CZ" sz="2600" b="1">
                <a:solidFill>
                  <a:schemeClr val="accent2"/>
                </a:solidFill>
                <a:cs typeface="Arial" charset="0"/>
              </a:rPr>
              <a:t>double</a:t>
            </a:r>
            <a:endParaRPr lang="cs-CZ" sz="2600">
              <a:cs typeface="Arial" charset="0"/>
            </a:endParaRPr>
          </a:p>
          <a:p>
            <a:pPr marL="571500" indent="-571500">
              <a:buSzTx/>
              <a:buFont typeface="Wingdings" pitchFamily="2" charset="2"/>
              <a:buAutoNum type="arabicPeriod"/>
            </a:pPr>
            <a:r>
              <a:rPr lang="en-US" sz="2600"/>
              <a:t>L</a:t>
            </a:r>
            <a:r>
              <a:rPr lang="cs-CZ" sz="2600"/>
              <a:t> </a:t>
            </a:r>
            <a:r>
              <a:rPr lang="cs-CZ" sz="2600">
                <a:cs typeface="Arial" charset="0"/>
              </a:rPr>
              <a:t>→ </a:t>
            </a:r>
            <a:r>
              <a:rPr lang="en-US" sz="2600">
                <a:cs typeface="Arial" charset="0"/>
              </a:rPr>
              <a:t>L</a:t>
            </a:r>
            <a:r>
              <a:rPr lang="en-US" sz="2600" baseline="-25000">
                <a:cs typeface="Arial" charset="0"/>
              </a:rPr>
              <a:t>R</a:t>
            </a:r>
            <a:r>
              <a:rPr lang="en-US" sz="2600">
                <a:cs typeface="Arial" charset="0"/>
              </a:rPr>
              <a:t> </a:t>
            </a:r>
            <a:r>
              <a:rPr lang="en-US" sz="2600" b="1">
                <a:solidFill>
                  <a:schemeClr val="accent2"/>
                </a:solidFill>
                <a:cs typeface="Arial" charset="0"/>
              </a:rPr>
              <a:t>,</a:t>
            </a:r>
            <a:r>
              <a:rPr lang="cs-CZ" sz="2600">
                <a:cs typeface="Arial" charset="0"/>
              </a:rPr>
              <a:t> </a:t>
            </a:r>
            <a:r>
              <a:rPr lang="en-US" sz="2600" b="1">
                <a:solidFill>
                  <a:schemeClr val="accent2"/>
                </a:solidFill>
                <a:cs typeface="Arial" charset="0"/>
              </a:rPr>
              <a:t>id</a:t>
            </a:r>
          </a:p>
          <a:p>
            <a:pPr marL="571500" indent="-571500">
              <a:buSzTx/>
              <a:buFont typeface="Wingdings" pitchFamily="2" charset="2"/>
              <a:buAutoNum type="arabicPeriod"/>
            </a:pPr>
            <a:endParaRPr lang="cs-CZ" sz="2600" b="1">
              <a:solidFill>
                <a:schemeClr val="accent2"/>
              </a:solidFill>
              <a:cs typeface="Arial" charset="0"/>
            </a:endParaRPr>
          </a:p>
          <a:p>
            <a:pPr marL="571500" indent="-571500">
              <a:buSzTx/>
              <a:buFont typeface="Wingdings" pitchFamily="2" charset="2"/>
              <a:buAutoNum type="arabicPeriod"/>
            </a:pPr>
            <a:r>
              <a:rPr lang="en-US" sz="2600"/>
              <a:t>L</a:t>
            </a:r>
            <a:r>
              <a:rPr lang="cs-CZ" sz="2600"/>
              <a:t> </a:t>
            </a:r>
            <a:r>
              <a:rPr lang="cs-CZ" sz="2600">
                <a:cs typeface="Arial" charset="0"/>
              </a:rPr>
              <a:t>→ </a:t>
            </a:r>
            <a:r>
              <a:rPr lang="en-US" sz="2600" b="1">
                <a:solidFill>
                  <a:schemeClr val="accent2"/>
                </a:solidFill>
                <a:cs typeface="Arial" charset="0"/>
              </a:rPr>
              <a:t>id</a:t>
            </a:r>
            <a:endParaRPr lang="cs-CZ" sz="2600" b="1">
              <a:solidFill>
                <a:schemeClr val="accent2"/>
              </a:solidFill>
              <a:cs typeface="Arial" charset="0"/>
            </a:endParaRP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cs-CZ" sz="2600" noProof="1"/>
              <a:t>L.in = T.typ</a:t>
            </a:r>
          </a:p>
          <a:p>
            <a:pPr>
              <a:buFont typeface="Wingdings" pitchFamily="2" charset="2"/>
              <a:buNone/>
            </a:pPr>
            <a:r>
              <a:rPr lang="cs-CZ" sz="2600" noProof="1"/>
              <a:t>T.typ = int</a:t>
            </a:r>
          </a:p>
          <a:p>
            <a:pPr>
              <a:buFont typeface="Wingdings" pitchFamily="2" charset="2"/>
              <a:buNone/>
            </a:pPr>
            <a:r>
              <a:rPr lang="cs-CZ" sz="2600" noProof="1"/>
              <a:t>T.typ = double</a:t>
            </a:r>
          </a:p>
          <a:p>
            <a:pPr>
              <a:buFont typeface="Wingdings" pitchFamily="2" charset="2"/>
              <a:buNone/>
            </a:pPr>
            <a:r>
              <a:rPr lang="cs-CZ" sz="2600" noProof="1"/>
              <a:t>L</a:t>
            </a:r>
            <a:r>
              <a:rPr lang="cs-CZ" sz="2600" baseline="-25000" noProof="1"/>
              <a:t>R</a:t>
            </a:r>
            <a:r>
              <a:rPr lang="cs-CZ" sz="2600" noProof="1"/>
              <a:t>.in = L.in</a:t>
            </a:r>
          </a:p>
          <a:p>
            <a:pPr>
              <a:buFont typeface="Wingdings" pitchFamily="2" charset="2"/>
              <a:buNone/>
            </a:pPr>
            <a:r>
              <a:rPr lang="cs-CZ" sz="2600" noProof="1"/>
              <a:t>id.typ = L.in</a:t>
            </a:r>
          </a:p>
          <a:p>
            <a:pPr>
              <a:buFont typeface="Wingdings" pitchFamily="2" charset="2"/>
              <a:buNone/>
            </a:pPr>
            <a:r>
              <a:rPr lang="cs-CZ" sz="2600" noProof="1"/>
              <a:t>id.typ = L.in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uba">
  <a:themeElements>
    <a:clrScheme name="kuba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kub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kuba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ba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kuba</Template>
  <TotalTime>1270</TotalTime>
  <Words>1239</Words>
  <Application>Microsoft Office PowerPoint</Application>
  <PresentationFormat>On-screen Show (4:3)</PresentationFormat>
  <Paragraphs>168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Wingdings</vt:lpstr>
      <vt:lpstr>Arial</vt:lpstr>
      <vt:lpstr>Arial Unicode MS</vt:lpstr>
      <vt:lpstr>kuba</vt:lpstr>
      <vt:lpstr>Compiler principles</vt:lpstr>
      <vt:lpstr>Syntax-directed definitions</vt:lpstr>
      <vt:lpstr>Kinds of attributes</vt:lpstr>
      <vt:lpstr>Attribute grammar</vt:lpstr>
      <vt:lpstr>Attributed grammar for our grammar</vt:lpstr>
      <vt:lpstr>Example of annotated tree</vt:lpstr>
      <vt:lpstr>Synthesized attributes</vt:lpstr>
      <vt:lpstr>Inherited attributes</vt:lpstr>
      <vt:lpstr>Example of inherited attributes</vt:lpstr>
      <vt:lpstr>Dependency graph</vt:lpstr>
      <vt:lpstr>Evaluation order</vt:lpstr>
      <vt:lpstr>L-attributed grammars</vt:lpstr>
      <vt:lpstr>Evaluation during parsing</vt:lpstr>
      <vt:lpstr>Syntax tree traversal</vt:lpstr>
      <vt:lpstr>Static checking during translation</vt:lpstr>
      <vt:lpstr>Symbol tables</vt:lpstr>
      <vt:lpstr>Error handling</vt:lpstr>
      <vt:lpstr>Types of errors</vt:lpstr>
      <vt:lpstr>Syntax-error recovery</vt:lpstr>
    </vt:vector>
  </TitlesOfParts>
  <Company>Ulita, KSI, MFF UK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Principy překladačů</dc:title>
  <dc:creator>Jakub Yaghob</dc:creator>
  <cp:lastModifiedBy>David Bednárek</cp:lastModifiedBy>
  <cp:revision>71</cp:revision>
  <dcterms:created xsi:type="dcterms:W3CDTF">2005-09-28T09:53:52Z</dcterms:created>
  <dcterms:modified xsi:type="dcterms:W3CDTF">2025-11-10T12:34:23Z</dcterms:modified>
</cp:coreProperties>
</file>