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27"/>
  </p:notesMasterIdLst>
  <p:sldIdLst>
    <p:sldId id="256" r:id="rId2"/>
    <p:sldId id="267" r:id="rId3"/>
    <p:sldId id="268" r:id="rId4"/>
    <p:sldId id="269" r:id="rId5"/>
    <p:sldId id="257" r:id="rId6"/>
    <p:sldId id="270" r:id="rId7"/>
    <p:sldId id="276" r:id="rId8"/>
    <p:sldId id="278" r:id="rId9"/>
    <p:sldId id="286" r:id="rId10"/>
    <p:sldId id="294" r:id="rId11"/>
    <p:sldId id="287" r:id="rId12"/>
    <p:sldId id="295" r:id="rId13"/>
    <p:sldId id="292" r:id="rId14"/>
    <p:sldId id="288" r:id="rId15"/>
    <p:sldId id="293" r:id="rId16"/>
    <p:sldId id="274" r:id="rId17"/>
    <p:sldId id="275" r:id="rId18"/>
    <p:sldId id="290" r:id="rId19"/>
    <p:sldId id="289" r:id="rId20"/>
    <p:sldId id="277" r:id="rId21"/>
    <p:sldId id="279" r:id="rId22"/>
    <p:sldId id="280" r:id="rId23"/>
    <p:sldId id="283" r:id="rId24"/>
    <p:sldId id="284" r:id="rId25"/>
    <p:sldId id="285" r:id="rId26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 autoAdjust="0"/>
    <p:restoredTop sz="94706" autoAdjust="0"/>
  </p:normalViewPr>
  <p:slideViewPr>
    <p:cSldViewPr>
      <p:cViewPr varScale="1">
        <p:scale>
          <a:sx n="120" d="100"/>
          <a:sy n="120" d="100"/>
        </p:scale>
        <p:origin x="19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9A599-625D-4695-AF9F-E66547E685FE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162A7-3926-4921-93C5-DCC3CE81B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47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C162A7-3926-4921-93C5-DCC3CE81B45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82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8A4B34-9782-935E-3F2E-CC2524248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ACFC8E-E515-E25D-2D43-3715562357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406C8C-14FD-AA09-89F6-33469F0296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0EA8A3-8FA5-B086-5C57-CBADA6AF88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C162A7-3926-4921-93C5-DCC3CE81B45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848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1764D-1537-4128-2335-CB8D4CFE7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64B858-8FEB-8834-0B8F-7E75B1D49D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16B772-FA29-088C-6194-88455CD00C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40398-4C9F-5608-1C54-FA4B86F23D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C162A7-3926-4921-93C5-DCC3CE81B45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83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3473F-532C-F875-4D2C-1EA46CD80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7F2B2F-0CA1-D484-807F-EC38C326BE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F904AA-F421-1F42-4D61-12D91351B2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FE3BDD-ADD3-4FC6-0B1C-69D8352D89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C162A7-3926-4921-93C5-DCC3CE81B45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629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73E43-271F-0B8E-6BD3-BBE8DB489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362A4D-64FB-7770-5FCA-6782898BE7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3A9F43-D8BF-05C7-FC29-02A040C6C7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7444E1-2F44-4DEC-1EFC-D0DFFB506B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C162A7-3926-4921-93C5-DCC3CE81B45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7827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163FD-5A83-8AF9-42CD-A0C53311C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F0C1A2-2C7A-319A-56DB-4FA087C1A6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AF7ED4-7CC3-9669-3BCD-264AD60B22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F3667-E8BD-5208-286A-BB22B4CCDD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C162A7-3926-4921-93C5-DCC3CE81B45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018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75EB0-3523-B5C0-96C9-95F98142C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6B2F21-6B98-4D17-C2C4-28C54E630F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BF1139-F331-C7B3-C07C-A1B746F430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3554B5-4182-D583-95D4-8ABD27C6E2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C162A7-3926-4921-93C5-DCC3CE81B45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380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5ADB0-18FA-F0DF-9F6E-6902BD405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952731-DB6A-179A-6950-BF7EE90AC9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84174D-370C-556C-B117-13C44C4D74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F1C6BA-A810-FFE7-2DAE-DDA5CC4B74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C162A7-3926-4921-93C5-DCC3CE81B45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448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94B95-85A8-A182-0580-B6B40CDFC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6D44C7-1A6A-9969-8BA3-010EADDBDE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0CB6D6-07F9-A793-492B-6512DFDB4D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A7BCA0-6F09-72E3-1077-24A476D308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C162A7-3926-4921-93C5-DCC3CE81B45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9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7536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1217" y="466725"/>
            <a:ext cx="90424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3049588"/>
            <a:ext cx="83312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D9473DB-6228-4E9D-A0E5-3F5817BF13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324B5-8C7E-4690-80EB-FCDC57567C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2239"/>
            <a:ext cx="27432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0264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77BA8-0B20-43B0-883A-E1EAA5D0E1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6C377-B5D8-4564-AF80-F834819F72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Date Placeholder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39395-838D-4DA2-A803-3B6B5E54FD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5F080-C0A5-4CB3-A35E-A857D917A2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7AFFF-8C69-4DEE-88D8-93686548D9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4731" y="692696"/>
            <a:ext cx="5809669" cy="604306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92696"/>
            <a:ext cx="5892800" cy="604306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C50F1-0F90-4626-8CFE-860771B40E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67A92-710A-4C5C-979B-0AB801EBD9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71447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E5D07-30CF-47B8-A36D-A9B0CAAC07A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ECB04-FDB2-4253-966C-A1DAF95482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80A5C-4AA0-4AAC-A6AC-611ED3E319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F5AFC-E86E-4DFA-BF3F-390D727DB2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84731" y="122238"/>
            <a:ext cx="1048326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4731" y="692696"/>
            <a:ext cx="11905669" cy="6043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424592" y="122238"/>
            <a:ext cx="66580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BF163E14-1E2F-4E97-93FB-1EB1D10C11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3727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Compiler principles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Intermediate code</a:t>
            </a:r>
            <a:endParaRPr lang="cs-CZ" dirty="0"/>
          </a:p>
          <a:p>
            <a:pPr eaLnBrk="1" hangingPunct="1"/>
            <a:endParaRPr lang="cs-CZ" dirty="0"/>
          </a:p>
          <a:p>
            <a:pPr eaLnBrk="1" hangingPunct="1"/>
            <a:endParaRPr lang="cs-CZ" dirty="0"/>
          </a:p>
          <a:p>
            <a:pPr eaLnBrk="1" hangingPunct="1"/>
            <a:r>
              <a:rPr lang="en-US" dirty="0"/>
              <a:t>David </a:t>
            </a:r>
            <a:r>
              <a:rPr lang="en-US" dirty="0" err="1"/>
              <a:t>Bedn</a:t>
            </a:r>
            <a:r>
              <a:rPr lang="cs-CZ" dirty="0" err="1"/>
              <a:t>árek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A52EB-00E9-0A95-82CE-1E8EA482D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8037D60-295F-0FE9-62AC-654AE02F9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clang AST to LLVM IR (part 1)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05EE1A-EF39-EC58-884C-B1EC8276EA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42515" y="692696"/>
            <a:ext cx="5233605" cy="5904655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FunctionDecl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0x8e84408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&lt;gcd.c:1:1, line:16:1&gt; line:1:5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gcd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 (int, int)'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  |-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ParmVarDecl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0x8e842a0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&lt;col:10, col:14&gt; col:14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used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 x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  |-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ParmVarDecl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0x8e84320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&lt;col:17, col:21&gt; col:21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used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 y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  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CompoundStmt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&lt;line:2:1, line:16:1&gt;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    |-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DeclStmt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&lt;line:2:3, col:8&gt; 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|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VarDecl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0x8e84520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&lt;col:3, col:7&gt; col:7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used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 z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IfStmt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&lt;line:3:3, line:8:3&gt; 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 |-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BinaryOperator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&lt;line:3:8, col:12&gt;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'&gt;' 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 | |-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ImplicitCastExpr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&lt;col:8&gt;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&lt;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D3131"/>
                </a:solidFill>
                <a:effectLst/>
                <a:uLnTx/>
                <a:uFillTx/>
              </a:rPr>
              <a:t>LValueToRValue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&gt; 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 | | `-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DeclRefExpr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&lt;col:8&gt;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lvalue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ParmVar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0x8e842a0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 'x'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| 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ImplicitCastExpr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&lt;col:12&gt;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&lt;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D3131"/>
                </a:solidFill>
                <a:effectLst/>
                <a:uLnTx/>
                <a:uFillTx/>
              </a:rPr>
              <a:t>LValueToRValue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&gt;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|   `-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DeclRefExpr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&lt;col:12&gt;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lvalue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ParmVar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0x8e84320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'y'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CompoundStmt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&lt;line:4:3, line:8:3&gt;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|-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BinaryOperator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&lt;line:5:5, col:9&gt;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'='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| |-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DeclRefExpr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&lt;col:5&gt;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lvalue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Var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0x8e84520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'z'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| 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ImplicitCastExpr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&lt;col:9&gt;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&lt;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D3131"/>
                </a:solidFill>
                <a:effectLst/>
                <a:uLnTx/>
                <a:uFillTx/>
              </a:rPr>
              <a:t>LValueToRValue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&gt;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|   `-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DeclRefExpr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&lt;col:9&gt;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lvalue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ParmVar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0x8e84320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'y'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lang="en-US" altLang="en-US" sz="1200" dirty="0">
              <a:solidFill>
                <a:srgbClr val="2472C8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|-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BinaryOperator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&lt;line:6:5, col:9&gt;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'='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| |-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DeclRefExpr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&lt;col:5&gt;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lvalue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ParmVar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0x8e84320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'y'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| 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ImplicitCastExpr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&lt;col:9&gt;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&lt;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D3131"/>
                </a:solidFill>
                <a:effectLst/>
                <a:uLnTx/>
                <a:uFillTx/>
              </a:rPr>
              <a:t>LValueToRValue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&gt;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|   `-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DeclRefExpr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&lt;col:9&gt;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lvalue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ParmVar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0x8e842a0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'x'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lang="en-US" altLang="en-US" sz="1200" dirty="0">
              <a:solidFill>
                <a:srgbClr val="2472C8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BinaryOperator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&lt;line:7:5, col:9&gt;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'='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  |-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DeclRefExpr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&lt;col:5&gt;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lvalue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ParmVar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0x8e842a0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'x'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  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ImplicitCastExpr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&lt;col:9&gt;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&lt;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D3131"/>
                </a:solidFill>
                <a:effectLst/>
                <a:uLnTx/>
                <a:uFillTx/>
              </a:rPr>
              <a:t>LValueToRValue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&gt;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    `-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DeclRefExpr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&lt;col:9&gt;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lvalue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Var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0x8e84520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'z'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EC4767F-6B4B-770F-01E2-CFB85D174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38" y="692696"/>
            <a:ext cx="1728192" cy="3690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int </a:t>
            </a:r>
            <a:r>
              <a:rPr lang="en-US" altLang="en-US" sz="1200" kern="0" dirty="0" err="1"/>
              <a:t>gcd</a:t>
            </a:r>
            <a:r>
              <a:rPr lang="en-US" altLang="en-US" sz="1200" kern="0" dirty="0"/>
              <a:t>( int x, int y)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{ int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if ( x &gt; y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while ( x &gt; 0 )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 %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return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}</a:t>
            </a:r>
            <a:endParaRPr lang="cs-CZ" altLang="en-US" sz="1200" kern="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947B1FD-B13B-21FD-DACD-5EC8EBA7EA82}"/>
              </a:ext>
            </a:extLst>
          </p:cNvPr>
          <p:cNvCxnSpPr/>
          <p:nvPr/>
        </p:nvCxnSpPr>
        <p:spPr bwMode="auto">
          <a:xfrm flipH="1">
            <a:off x="1847528" y="579438"/>
            <a:ext cx="41302" cy="6072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2D76F18-DFEE-35D2-B0FC-6E899F3EBC3D}"/>
              </a:ext>
            </a:extLst>
          </p:cNvPr>
          <p:cNvSpPr txBox="1">
            <a:spLocks/>
          </p:cNvSpPr>
          <p:nvPr/>
        </p:nvSpPr>
        <p:spPr bwMode="auto">
          <a:xfrm>
            <a:off x="7271107" y="692696"/>
            <a:ext cx="4677651" cy="590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define </a:t>
            </a:r>
            <a:r>
              <a:rPr lang="en-US" altLang="en-US" sz="1200" kern="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dso_local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altLang="en-US" sz="1200" kern="0" dirty="0">
                <a:solidFill>
                  <a:srgbClr val="000000"/>
                </a:solidFill>
              </a:rPr>
              <a:t>i32 @gcd(i32 </a:t>
            </a:r>
            <a:r>
              <a:rPr lang="en-US" altLang="en-US" sz="1200" kern="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noundef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>
                <a:solidFill>
                  <a:srgbClr val="FF00FF"/>
                </a:solidFill>
              </a:rPr>
              <a:t>%x</a:t>
            </a:r>
            <a:r>
              <a:rPr lang="en-US" altLang="en-US" sz="1200" kern="0" dirty="0">
                <a:solidFill>
                  <a:srgbClr val="000000"/>
                </a:solidFill>
              </a:rPr>
              <a:t>, i32 </a:t>
            </a:r>
            <a:r>
              <a:rPr lang="en-US" altLang="en-US" sz="1200" kern="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noundef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>
                <a:solidFill>
                  <a:srgbClr val="FF00FF"/>
                </a:solidFill>
              </a:rPr>
              <a:t>%y</a:t>
            </a:r>
            <a:r>
              <a:rPr lang="en-US" altLang="en-US" sz="1200" kern="0" dirty="0">
                <a:solidFill>
                  <a:srgbClr val="000000"/>
                </a:solidFill>
              </a:rPr>
              <a:t>)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#0</a:t>
            </a:r>
            <a:r>
              <a:rPr lang="en-US" altLang="en-US" sz="1200" kern="0" dirty="0">
                <a:solidFill>
                  <a:srgbClr val="000000"/>
                </a:solidFill>
              </a:rPr>
              <a:t> {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B050"/>
                </a:solidFill>
              </a:rPr>
              <a:t>entry</a:t>
            </a:r>
            <a:r>
              <a:rPr lang="en-US" altLang="en-US" sz="1200" kern="0" dirty="0">
                <a:solidFill>
                  <a:srgbClr val="000000"/>
                </a:solidFill>
              </a:rPr>
              <a:t>: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</a:t>
            </a:r>
            <a:r>
              <a:rPr lang="en-US" altLang="en-US" sz="1200" kern="0" dirty="0">
                <a:solidFill>
                  <a:srgbClr val="C00000"/>
                </a:solidFill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</a:rPr>
              <a:t>x.addr</a:t>
            </a:r>
            <a:r>
              <a:rPr lang="en-US" altLang="en-US" sz="1200" kern="0" dirty="0">
                <a:solidFill>
                  <a:srgbClr val="C00000"/>
                </a:solidFill>
              </a:rPr>
              <a:t> </a:t>
            </a:r>
            <a:r>
              <a:rPr lang="en-US" altLang="en-US" sz="1200" kern="0" dirty="0">
                <a:solidFill>
                  <a:srgbClr val="000000"/>
                </a:solidFill>
              </a:rPr>
              <a:t>= </a:t>
            </a:r>
            <a:r>
              <a:rPr lang="en-US" altLang="en-US" sz="1200" b="1" kern="0" dirty="0" err="1">
                <a:solidFill>
                  <a:srgbClr val="000000"/>
                </a:solidFill>
              </a:rPr>
              <a:t>alloca</a:t>
            </a:r>
            <a:r>
              <a:rPr lang="en-US" altLang="en-US" sz="1200" kern="0" dirty="0">
                <a:solidFill>
                  <a:srgbClr val="000000"/>
                </a:solidFill>
              </a:rPr>
              <a:t> i32,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</a:t>
            </a:r>
            <a:r>
              <a:rPr lang="en-US" altLang="en-US" sz="1200" kern="0" dirty="0">
                <a:solidFill>
                  <a:srgbClr val="C00000"/>
                </a:solidFill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</a:rPr>
              <a:t>y.addr</a:t>
            </a:r>
            <a:r>
              <a:rPr lang="en-US" altLang="en-US" sz="1200" kern="0" dirty="0">
                <a:solidFill>
                  <a:srgbClr val="C00000"/>
                </a:solidFill>
              </a:rPr>
              <a:t> </a:t>
            </a:r>
            <a:r>
              <a:rPr lang="en-US" altLang="en-US" sz="1200" kern="0" dirty="0">
                <a:solidFill>
                  <a:srgbClr val="000000"/>
                </a:solidFill>
              </a:rPr>
              <a:t>= </a:t>
            </a:r>
            <a:r>
              <a:rPr lang="en-US" altLang="en-US" sz="1200" b="1" kern="0" dirty="0" err="1">
                <a:solidFill>
                  <a:srgbClr val="000000"/>
                </a:solidFill>
              </a:rPr>
              <a:t>alloca</a:t>
            </a:r>
            <a:r>
              <a:rPr lang="en-US" altLang="en-US" sz="1200" kern="0" dirty="0">
                <a:solidFill>
                  <a:srgbClr val="000000"/>
                </a:solidFill>
              </a:rPr>
              <a:t> i32,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</a:t>
            </a:r>
            <a:r>
              <a:rPr lang="en-US" altLang="en-US" sz="1200" kern="0" dirty="0">
                <a:solidFill>
                  <a:srgbClr val="C00000"/>
                </a:solidFill>
              </a:rPr>
              <a:t>%z </a:t>
            </a:r>
            <a:r>
              <a:rPr lang="en-US" altLang="en-US" sz="1200" kern="0" dirty="0">
                <a:solidFill>
                  <a:srgbClr val="000000"/>
                </a:solidFill>
              </a:rPr>
              <a:t>= </a:t>
            </a:r>
            <a:r>
              <a:rPr lang="en-US" altLang="en-US" sz="1200" b="1" kern="0" dirty="0" err="1">
                <a:solidFill>
                  <a:srgbClr val="000000"/>
                </a:solidFill>
              </a:rPr>
              <a:t>alloca</a:t>
            </a:r>
            <a:r>
              <a:rPr lang="en-US" altLang="en-US" sz="1200" kern="0" dirty="0">
                <a:solidFill>
                  <a:srgbClr val="000000"/>
                </a:solidFill>
              </a:rPr>
              <a:t> i32,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</a:t>
            </a:r>
            <a:r>
              <a:rPr lang="en-US" altLang="en-US" sz="1200" b="1" kern="0" dirty="0">
                <a:solidFill>
                  <a:srgbClr val="000000"/>
                </a:solidFill>
              </a:rPr>
              <a:t>store</a:t>
            </a:r>
            <a:r>
              <a:rPr lang="en-US" altLang="en-US" sz="1200" kern="0" dirty="0">
                <a:solidFill>
                  <a:srgbClr val="000000"/>
                </a:solidFill>
              </a:rPr>
              <a:t> i32 </a:t>
            </a:r>
            <a:r>
              <a:rPr lang="en-US" altLang="en-US" sz="1200" kern="0" dirty="0">
                <a:solidFill>
                  <a:srgbClr val="FF00FF"/>
                </a:solidFill>
              </a:rPr>
              <a:t>%x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</a:rPr>
              <a:t>x.addr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</a:t>
            </a:r>
            <a:r>
              <a:rPr lang="en-US" altLang="en-US" sz="1200" b="1" kern="0" dirty="0">
                <a:solidFill>
                  <a:srgbClr val="000000"/>
                </a:solidFill>
              </a:rPr>
              <a:t>store</a:t>
            </a:r>
            <a:r>
              <a:rPr lang="en-US" altLang="en-US" sz="1200" kern="0" dirty="0">
                <a:solidFill>
                  <a:srgbClr val="000000"/>
                </a:solidFill>
              </a:rPr>
              <a:t> i32 </a:t>
            </a:r>
            <a:r>
              <a:rPr lang="en-US" altLang="en-US" sz="1200" kern="0" dirty="0">
                <a:solidFill>
                  <a:srgbClr val="FF00FF"/>
                </a:solidFill>
              </a:rPr>
              <a:t>%y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</a:rPr>
              <a:t>y.addr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200" kern="0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%0 = </a:t>
            </a:r>
            <a:r>
              <a:rPr lang="en-US" altLang="en-US" sz="1200" b="1" kern="0" dirty="0">
                <a:solidFill>
                  <a:srgbClr val="000000"/>
                </a:solidFill>
              </a:rPr>
              <a:t>load</a:t>
            </a:r>
            <a:r>
              <a:rPr lang="en-US" altLang="en-US" sz="1200" kern="0" dirty="0">
                <a:solidFill>
                  <a:srgbClr val="000000"/>
                </a:solidFill>
              </a:rPr>
              <a:t> i32,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</a:rPr>
              <a:t>x.addr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%1 = </a:t>
            </a:r>
            <a:r>
              <a:rPr lang="en-US" altLang="en-US" sz="1200" b="1" kern="0" dirty="0">
                <a:solidFill>
                  <a:srgbClr val="000000"/>
                </a:solidFill>
              </a:rPr>
              <a:t>load</a:t>
            </a:r>
            <a:r>
              <a:rPr lang="en-US" altLang="en-US" sz="1200" kern="0" dirty="0">
                <a:solidFill>
                  <a:srgbClr val="000000"/>
                </a:solidFill>
              </a:rPr>
              <a:t> i32,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</a:rPr>
              <a:t>y.addr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</a:t>
            </a:r>
            <a:r>
              <a:rPr lang="en-US" altLang="en-US" sz="1200" kern="0" dirty="0">
                <a:solidFill>
                  <a:srgbClr val="0070C0"/>
                </a:solidFill>
              </a:rPr>
              <a:t>%</a:t>
            </a:r>
            <a:r>
              <a:rPr lang="en-US" altLang="en-US" sz="1200" kern="0" dirty="0" err="1">
                <a:solidFill>
                  <a:srgbClr val="0070C0"/>
                </a:solidFill>
              </a:rPr>
              <a:t>cmp</a:t>
            </a:r>
            <a:r>
              <a:rPr lang="en-US" altLang="en-US" sz="1200" kern="0" dirty="0">
                <a:solidFill>
                  <a:srgbClr val="0070C0"/>
                </a:solidFill>
              </a:rPr>
              <a:t> </a:t>
            </a:r>
            <a:r>
              <a:rPr lang="en-US" altLang="en-US" sz="1200" kern="0" dirty="0">
                <a:solidFill>
                  <a:srgbClr val="000000"/>
                </a:solidFill>
              </a:rPr>
              <a:t>= </a:t>
            </a:r>
            <a:r>
              <a:rPr lang="en-US" altLang="en-US" sz="1200" b="1" kern="0" dirty="0" err="1">
                <a:solidFill>
                  <a:srgbClr val="000000"/>
                </a:solidFill>
              </a:rPr>
              <a:t>icmp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b="1" kern="0" dirty="0" err="1">
                <a:solidFill>
                  <a:srgbClr val="000000"/>
                </a:solidFill>
              </a:rPr>
              <a:t>sgt</a:t>
            </a:r>
            <a:r>
              <a:rPr lang="en-US" altLang="en-US" sz="1200" kern="0" dirty="0">
                <a:solidFill>
                  <a:srgbClr val="000000"/>
                </a:solidFill>
              </a:rPr>
              <a:t> i32 %0, %1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</a:t>
            </a:r>
            <a:r>
              <a:rPr lang="en-US" altLang="en-US" sz="1200" b="1" kern="0" dirty="0" err="1">
                <a:solidFill>
                  <a:srgbClr val="000000"/>
                </a:solidFill>
              </a:rPr>
              <a:t>br</a:t>
            </a:r>
            <a:r>
              <a:rPr lang="en-US" altLang="en-US" sz="1200" kern="0" dirty="0">
                <a:solidFill>
                  <a:srgbClr val="000000"/>
                </a:solidFill>
              </a:rPr>
              <a:t> i1 </a:t>
            </a:r>
            <a:r>
              <a:rPr lang="en-US" altLang="en-US" sz="1200" kern="0" dirty="0">
                <a:solidFill>
                  <a:srgbClr val="0070C0"/>
                </a:solidFill>
              </a:rPr>
              <a:t>%</a:t>
            </a:r>
            <a:r>
              <a:rPr lang="en-US" altLang="en-US" sz="1200" kern="0" dirty="0" err="1">
                <a:solidFill>
                  <a:srgbClr val="0070C0"/>
                </a:solidFill>
              </a:rPr>
              <a:t>cmp</a:t>
            </a:r>
            <a:r>
              <a:rPr lang="en-US" altLang="en-US" sz="1200" kern="0" dirty="0">
                <a:solidFill>
                  <a:srgbClr val="000000"/>
                </a:solidFill>
              </a:rPr>
              <a:t>, label %</a:t>
            </a:r>
            <a:r>
              <a:rPr lang="en-US" altLang="en-US" sz="1200" kern="0" dirty="0" err="1">
                <a:solidFill>
                  <a:srgbClr val="00B050"/>
                </a:solidFill>
              </a:rPr>
              <a:t>if.then</a:t>
            </a:r>
            <a:r>
              <a:rPr lang="en-US" altLang="en-US" sz="1200" kern="0" dirty="0">
                <a:solidFill>
                  <a:srgbClr val="000000"/>
                </a:solidFill>
              </a:rPr>
              <a:t>, label %</a:t>
            </a:r>
            <a:r>
              <a:rPr lang="en-US" altLang="en-US" sz="1200" kern="0" dirty="0" err="1">
                <a:solidFill>
                  <a:srgbClr val="00B050"/>
                </a:solidFill>
              </a:rPr>
              <a:t>if.end</a:t>
            </a:r>
            <a:endParaRPr lang="en-US" altLang="en-US" sz="1200" kern="0" dirty="0">
              <a:solidFill>
                <a:srgbClr val="00B05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 err="1">
                <a:solidFill>
                  <a:srgbClr val="00B050"/>
                </a:solidFill>
              </a:rPr>
              <a:t>if.then</a:t>
            </a:r>
            <a:r>
              <a:rPr lang="en-US" altLang="en-US" sz="1200" kern="0" dirty="0">
                <a:solidFill>
                  <a:srgbClr val="000000"/>
                </a:solidFill>
              </a:rPr>
              <a:t>:                                          ; preds = %</a:t>
            </a:r>
            <a:r>
              <a:rPr lang="en-US" altLang="en-US" sz="1200" kern="0" dirty="0">
                <a:solidFill>
                  <a:srgbClr val="00B050"/>
                </a:solidFill>
              </a:rPr>
              <a:t>entry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%2 = </a:t>
            </a:r>
            <a:r>
              <a:rPr lang="en-US" altLang="en-US" sz="1200" b="1" kern="0" dirty="0">
                <a:solidFill>
                  <a:srgbClr val="000000"/>
                </a:solidFill>
              </a:rPr>
              <a:t>load</a:t>
            </a:r>
            <a:r>
              <a:rPr lang="en-US" altLang="en-US" sz="1200" kern="0" dirty="0">
                <a:solidFill>
                  <a:srgbClr val="000000"/>
                </a:solidFill>
              </a:rPr>
              <a:t> i32,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</a:rPr>
              <a:t>y.addr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</a:t>
            </a:r>
            <a:r>
              <a:rPr lang="en-US" altLang="en-US" sz="1200" b="1" kern="0" dirty="0">
                <a:solidFill>
                  <a:srgbClr val="000000"/>
                </a:solidFill>
              </a:rPr>
              <a:t>store</a:t>
            </a:r>
            <a:r>
              <a:rPr lang="en-US" altLang="en-US" sz="1200" kern="0" dirty="0">
                <a:solidFill>
                  <a:srgbClr val="000000"/>
                </a:solidFill>
              </a:rPr>
              <a:t> i32 %2,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</a:rPr>
              <a:t>%z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200" kern="0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200" kern="0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200" kern="0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%3 = </a:t>
            </a:r>
            <a:r>
              <a:rPr lang="en-US" altLang="en-US" sz="1200" b="1" kern="0" dirty="0">
                <a:solidFill>
                  <a:srgbClr val="000000"/>
                </a:solidFill>
              </a:rPr>
              <a:t>load</a:t>
            </a:r>
            <a:r>
              <a:rPr lang="en-US" altLang="en-US" sz="1200" kern="0" dirty="0">
                <a:solidFill>
                  <a:srgbClr val="000000"/>
                </a:solidFill>
              </a:rPr>
              <a:t> i32,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</a:rPr>
              <a:t>x.addr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</a:t>
            </a:r>
            <a:r>
              <a:rPr lang="en-US" altLang="en-US" sz="1200" b="1" kern="0" dirty="0">
                <a:solidFill>
                  <a:srgbClr val="000000"/>
                </a:solidFill>
              </a:rPr>
              <a:t>store</a:t>
            </a:r>
            <a:r>
              <a:rPr lang="en-US" altLang="en-US" sz="1200" kern="0" dirty="0">
                <a:solidFill>
                  <a:srgbClr val="000000"/>
                </a:solidFill>
              </a:rPr>
              <a:t> i32 %3,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</a:rPr>
              <a:t>y.addr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%4 = </a:t>
            </a:r>
            <a:r>
              <a:rPr lang="en-US" altLang="en-US" sz="1200" b="1" kern="0" dirty="0">
                <a:solidFill>
                  <a:srgbClr val="000000"/>
                </a:solidFill>
              </a:rPr>
              <a:t>load</a:t>
            </a:r>
            <a:r>
              <a:rPr lang="en-US" altLang="en-US" sz="1200" kern="0" dirty="0">
                <a:solidFill>
                  <a:srgbClr val="000000"/>
                </a:solidFill>
              </a:rPr>
              <a:t> i32,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</a:rPr>
              <a:t>%z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</a:t>
            </a:r>
            <a:r>
              <a:rPr lang="en-US" altLang="en-US" sz="1200" b="1" kern="0" dirty="0">
                <a:solidFill>
                  <a:srgbClr val="000000"/>
                </a:solidFill>
              </a:rPr>
              <a:t>store</a:t>
            </a:r>
            <a:r>
              <a:rPr lang="en-US" altLang="en-US" sz="1200" kern="0" dirty="0">
                <a:solidFill>
                  <a:srgbClr val="000000"/>
                </a:solidFill>
              </a:rPr>
              <a:t> i32 %4,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</a:rPr>
              <a:t>x.addr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</a:t>
            </a:r>
            <a:r>
              <a:rPr lang="en-US" altLang="en-US" sz="1200" b="1" kern="0" dirty="0" err="1">
                <a:solidFill>
                  <a:srgbClr val="000000"/>
                </a:solidFill>
              </a:rPr>
              <a:t>br</a:t>
            </a:r>
            <a:r>
              <a:rPr lang="en-US" altLang="en-US" sz="1200" kern="0" dirty="0">
                <a:solidFill>
                  <a:srgbClr val="000000"/>
                </a:solidFill>
              </a:rPr>
              <a:t> label %</a:t>
            </a:r>
            <a:r>
              <a:rPr lang="en-US" altLang="en-US" sz="1200" kern="0" dirty="0" err="1">
                <a:solidFill>
                  <a:srgbClr val="00B050"/>
                </a:solidFill>
              </a:rPr>
              <a:t>if.end</a:t>
            </a:r>
            <a:endParaRPr lang="en-US" altLang="en-US" sz="1200" kern="0" dirty="0">
              <a:solidFill>
                <a:srgbClr val="00B05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 err="1">
                <a:solidFill>
                  <a:srgbClr val="00B050"/>
                </a:solidFill>
              </a:rPr>
              <a:t>if.end</a:t>
            </a:r>
            <a:r>
              <a:rPr lang="en-US" altLang="en-US" sz="1200" kern="0" dirty="0">
                <a:solidFill>
                  <a:srgbClr val="000000"/>
                </a:solidFill>
              </a:rPr>
              <a:t>:                                           ; preds = %</a:t>
            </a:r>
            <a:r>
              <a:rPr lang="en-US" altLang="en-US" sz="1200" kern="0" dirty="0" err="1">
                <a:solidFill>
                  <a:srgbClr val="00B050"/>
                </a:solidFill>
              </a:rPr>
              <a:t>if.then</a:t>
            </a:r>
            <a:r>
              <a:rPr lang="en-US" altLang="en-US" sz="1200" kern="0" dirty="0">
                <a:solidFill>
                  <a:srgbClr val="000000"/>
                </a:solidFill>
              </a:rPr>
              <a:t>, %</a:t>
            </a:r>
            <a:r>
              <a:rPr lang="en-US" altLang="en-US" sz="1200" kern="0" dirty="0">
                <a:solidFill>
                  <a:srgbClr val="00B050"/>
                </a:solidFill>
              </a:rPr>
              <a:t>entry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  </a:t>
            </a:r>
            <a:r>
              <a:rPr lang="en-US" altLang="en-US" sz="1200" b="1" kern="0" dirty="0" err="1">
                <a:solidFill>
                  <a:srgbClr val="000000"/>
                </a:solidFill>
              </a:rPr>
              <a:t>br</a:t>
            </a:r>
            <a:r>
              <a:rPr lang="en-US" altLang="en-US" sz="1200" kern="0" dirty="0">
                <a:solidFill>
                  <a:srgbClr val="000000"/>
                </a:solidFill>
              </a:rPr>
              <a:t> label %</a:t>
            </a:r>
            <a:r>
              <a:rPr lang="en-US" altLang="en-US" sz="1200" kern="0" dirty="0" err="1">
                <a:solidFill>
                  <a:srgbClr val="00B050"/>
                </a:solidFill>
              </a:rPr>
              <a:t>while.cond</a:t>
            </a:r>
            <a:endParaRPr lang="en-US" altLang="en-US" sz="1200" kern="0" dirty="0">
              <a:solidFill>
                <a:srgbClr val="00B05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200" kern="0" dirty="0">
              <a:solidFill>
                <a:srgbClr val="000000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E383744-DF54-F788-F29B-998AF5980D28}"/>
              </a:ext>
            </a:extLst>
          </p:cNvPr>
          <p:cNvCxnSpPr/>
          <p:nvPr/>
        </p:nvCxnSpPr>
        <p:spPr bwMode="auto">
          <a:xfrm flipH="1">
            <a:off x="7176120" y="597184"/>
            <a:ext cx="41302" cy="6072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540087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1947E-5EFD-63F9-54EF-413E97D81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3415959-A431-6435-75CC-EC4BE1BD7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clang AST to LLVM IR (part 2)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368D478B-6ED0-4D8F-56A6-5A6B5CEB5682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7146976" y="692696"/>
            <a:ext cx="4767652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while.cond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                                     ; preds =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while.body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if.end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%5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%cmp1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=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icmp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sgt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i32 %5, 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i1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%cmp1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label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while.body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label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while.end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while.body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                                     ; preds =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while.cond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%6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%7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%rem =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srem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i32 %6, %7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store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i32 %rem,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%z,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sz="1200" dirty="0">
              <a:solidFill>
                <a:schemeClr val="bg2">
                  <a:lumMod val="60000"/>
                  <a:lumOff val="40000"/>
                </a:schemeClr>
              </a:solidFill>
              <a:latin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%8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store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i32 %8,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sz="1200" dirty="0">
              <a:solidFill>
                <a:srgbClr val="000000"/>
              </a:solidFill>
              <a:latin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%9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%z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store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i32 %9,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label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while.cond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!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llvm.loop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!6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while.end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                                      ; preds =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while.cond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%10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ret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i32 %10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}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FCD3A7B-376E-13F8-105A-14BCCB53E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38" y="692696"/>
            <a:ext cx="1728192" cy="3690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int </a:t>
            </a:r>
            <a:r>
              <a:rPr lang="en-US" altLang="en-US" sz="1200" kern="0" dirty="0" err="1"/>
              <a:t>gcd</a:t>
            </a:r>
            <a:r>
              <a:rPr lang="en-US" altLang="en-US" sz="1200" kern="0" dirty="0"/>
              <a:t>( int x, int y)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{ int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if ( x &gt; y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while ( x &gt; 0 )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 %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return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}</a:t>
            </a:r>
            <a:endParaRPr lang="cs-CZ" altLang="en-US" sz="1200" kern="0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AC3987A-719E-EF44-29A5-980330F329DE}"/>
              </a:ext>
            </a:extLst>
          </p:cNvPr>
          <p:cNvCxnSpPr/>
          <p:nvPr/>
        </p:nvCxnSpPr>
        <p:spPr bwMode="auto">
          <a:xfrm flipH="1">
            <a:off x="1847528" y="579438"/>
            <a:ext cx="41302" cy="6072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Rectangle 1">
            <a:extLst>
              <a:ext uri="{FF2B5EF4-FFF2-40B4-BE49-F238E27FC236}">
                <a16:creationId xmlns:a16="http://schemas.microsoft.com/office/drawing/2014/main" id="{0F49A9E5-80D6-45EA-6933-179C419DA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1544" y="692696"/>
            <a:ext cx="4767652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|-</a:t>
            </a:r>
            <a:r>
              <a:rPr lang="en-US" altLang="en-US" sz="1200" b="1" kern="0" dirty="0" err="1">
                <a:solidFill>
                  <a:srgbClr val="BC3FBC"/>
                </a:solidFill>
              </a:rPr>
              <a:t>WhileStmt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&lt;line:9:3, line:14:3&gt;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|-</a:t>
            </a:r>
            <a:r>
              <a:rPr lang="en-US" altLang="en-US" sz="1200" b="1" kern="0" dirty="0" err="1">
                <a:solidFill>
                  <a:srgbClr val="BC3FBC"/>
                </a:solidFill>
              </a:rPr>
              <a:t>BinaryOperator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&lt;line:9:11, col:15&gt;</a:t>
            </a:r>
            <a:r>
              <a:rPr lang="en-US" altLang="en-US" sz="1200" kern="0" dirty="0"/>
              <a:t>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'&gt;'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| |-</a:t>
            </a:r>
            <a:r>
              <a:rPr lang="en-US" altLang="en-US" sz="1200" b="1" kern="0" dirty="0" err="1">
                <a:solidFill>
                  <a:srgbClr val="BC3FBC"/>
                </a:solidFill>
              </a:rPr>
              <a:t>ImplicitCastExpr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&lt;col:11&gt;</a:t>
            </a:r>
            <a:r>
              <a:rPr lang="en-US" altLang="en-US" sz="1200" kern="0" dirty="0"/>
              <a:t>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&lt;</a:t>
            </a:r>
            <a:r>
              <a:rPr lang="en-US" altLang="en-US" sz="1200" kern="0" dirty="0" err="1">
                <a:solidFill>
                  <a:srgbClr val="CD3131"/>
                </a:solidFill>
              </a:rPr>
              <a:t>LValueToRValue</a:t>
            </a:r>
            <a:r>
              <a:rPr lang="en-US" altLang="en-US" sz="1200" kern="0" dirty="0"/>
              <a:t>&gt;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| | `-</a:t>
            </a:r>
            <a:r>
              <a:rPr lang="en-US" altLang="en-US" sz="1200" b="1" kern="0" dirty="0">
                <a:solidFill>
                  <a:srgbClr val="BC3FBC"/>
                </a:solidFill>
              </a:rPr>
              <a:t>DeclRefExpr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&lt;col:11&gt;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>
                <a:solidFill>
                  <a:srgbClr val="11A8CD"/>
                </a:solidFill>
              </a:rPr>
              <a:t> </a:t>
            </a:r>
            <a:r>
              <a:rPr lang="en-US" altLang="en-US" sz="1200" kern="0" dirty="0" err="1">
                <a:solidFill>
                  <a:srgbClr val="11A8CD"/>
                </a:solidFill>
              </a:rPr>
              <a:t>lvalue</a:t>
            </a:r>
            <a:r>
              <a:rPr lang="en-US" altLang="en-US" sz="1200" kern="0" dirty="0"/>
              <a:t> </a:t>
            </a:r>
            <a:r>
              <a:rPr lang="en-US" altLang="en-US" sz="1200" b="1" kern="0" dirty="0" err="1">
                <a:solidFill>
                  <a:srgbClr val="0DBC79"/>
                </a:solidFill>
              </a:rPr>
              <a:t>ParmVar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rgbClr val="FF0000"/>
                </a:solidFill>
              </a:rPr>
              <a:t>0x8e842a0</a:t>
            </a:r>
            <a:r>
              <a:rPr lang="en-US" altLang="en-US" sz="1200" b="1" kern="0" dirty="0">
                <a:solidFill>
                  <a:srgbClr val="11A8CD"/>
                </a:solidFill>
              </a:rPr>
              <a:t> 'x'</a:t>
            </a:r>
            <a:r>
              <a:rPr lang="en-US" altLang="en-US" sz="1200" kern="0" dirty="0"/>
              <a:t>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| `-</a:t>
            </a:r>
            <a:r>
              <a:rPr lang="en-US" altLang="en-US" sz="1200" b="1" kern="0" dirty="0" err="1">
                <a:solidFill>
                  <a:srgbClr val="BC3FBC"/>
                </a:solidFill>
              </a:rPr>
              <a:t>IntegerLiteral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&lt;col:15&gt;</a:t>
            </a:r>
            <a:r>
              <a:rPr lang="en-US" altLang="en-US" sz="1200" kern="0" dirty="0"/>
              <a:t>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b="1" kern="0" dirty="0">
                <a:solidFill>
                  <a:srgbClr val="11A8CD"/>
                </a:solidFill>
              </a:rPr>
              <a:t> 0</a:t>
            </a:r>
            <a:r>
              <a:rPr lang="en-US" altLang="en-US" sz="1200" kern="0" dirty="0"/>
              <a:t>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 kern="0" dirty="0"/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`-</a:t>
            </a:r>
            <a:r>
              <a:rPr lang="en-US" altLang="en-US" sz="1200" b="1" kern="0" dirty="0" err="1">
                <a:solidFill>
                  <a:srgbClr val="BC3FBC"/>
                </a:solidFill>
              </a:rPr>
              <a:t>CompoundStmt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&lt;line:10:3, line:14:3&gt;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  |-</a:t>
            </a:r>
            <a:r>
              <a:rPr lang="en-US" altLang="en-US" sz="1200" b="1" kern="0" dirty="0" err="1">
                <a:solidFill>
                  <a:srgbClr val="BC3FBC"/>
                </a:solidFill>
              </a:rPr>
              <a:t>BinaryOperator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&lt;line:11:5, col:13&gt;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'='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  | |-</a:t>
            </a:r>
            <a:r>
              <a:rPr lang="en-US" altLang="en-US" sz="1200" b="1" kern="0" dirty="0">
                <a:solidFill>
                  <a:srgbClr val="BC3FBC"/>
                </a:solidFill>
              </a:rPr>
              <a:t>DeclRefExpr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&lt;col:5&gt;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>
                <a:solidFill>
                  <a:srgbClr val="11A8CD"/>
                </a:solidFill>
              </a:rPr>
              <a:t> </a:t>
            </a:r>
            <a:r>
              <a:rPr lang="en-US" altLang="en-US" sz="1200" kern="0" dirty="0" err="1">
                <a:solidFill>
                  <a:srgbClr val="11A8CD"/>
                </a:solidFill>
              </a:rPr>
              <a:t>lvalue</a:t>
            </a:r>
            <a:r>
              <a:rPr lang="en-US" altLang="en-US" sz="1200" kern="0" dirty="0"/>
              <a:t> </a:t>
            </a:r>
            <a:r>
              <a:rPr lang="en-US" altLang="en-US" sz="1200" b="1" kern="0" dirty="0">
                <a:solidFill>
                  <a:srgbClr val="0DBC79"/>
                </a:solidFill>
              </a:rPr>
              <a:t>Var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rgbClr val="FF0000"/>
                </a:solidFill>
              </a:rPr>
              <a:t>0x8e84520</a:t>
            </a:r>
            <a:r>
              <a:rPr lang="en-US" altLang="en-US" sz="1200" b="1" kern="0" dirty="0">
                <a:solidFill>
                  <a:srgbClr val="11A8CD"/>
                </a:solidFill>
              </a:rPr>
              <a:t> 'z'</a:t>
            </a:r>
            <a:r>
              <a:rPr lang="en-US" altLang="en-US" sz="1200" kern="0" dirty="0"/>
              <a:t>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  | `-</a:t>
            </a:r>
            <a:r>
              <a:rPr lang="en-US" altLang="en-US" sz="1200" b="1" kern="0" dirty="0" err="1">
                <a:solidFill>
                  <a:srgbClr val="BC3FBC"/>
                </a:solidFill>
              </a:rPr>
              <a:t>BinaryOperator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&lt;col:9, col:13&gt;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'%'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  |   |-</a:t>
            </a:r>
            <a:r>
              <a:rPr lang="en-US" altLang="en-US" sz="1200" b="1" kern="0" dirty="0" err="1">
                <a:solidFill>
                  <a:srgbClr val="BC3FBC"/>
                </a:solidFill>
              </a:rPr>
              <a:t>ImplicitCastExpr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&lt;col:9&gt;</a:t>
            </a:r>
            <a:r>
              <a:rPr lang="en-US" altLang="en-US" sz="1200" kern="0" dirty="0"/>
              <a:t>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&lt;</a:t>
            </a:r>
            <a:r>
              <a:rPr lang="en-US" altLang="en-US" sz="1200" kern="0" dirty="0" err="1">
                <a:solidFill>
                  <a:srgbClr val="CD3131"/>
                </a:solidFill>
              </a:rPr>
              <a:t>LValueToRValue</a:t>
            </a:r>
            <a:r>
              <a:rPr lang="en-US" altLang="en-US" sz="1200" kern="0" dirty="0"/>
              <a:t>&gt;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  |   | `-</a:t>
            </a:r>
            <a:r>
              <a:rPr lang="en-US" altLang="en-US" sz="1200" b="1" kern="0" dirty="0">
                <a:solidFill>
                  <a:srgbClr val="BC3FBC"/>
                </a:solidFill>
              </a:rPr>
              <a:t>DeclRefExpr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&lt;col:9&gt;</a:t>
            </a:r>
            <a:r>
              <a:rPr lang="en-US" altLang="en-US" sz="1200" kern="0" dirty="0"/>
              <a:t>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>
                <a:solidFill>
                  <a:srgbClr val="11A8CD"/>
                </a:solidFill>
              </a:rPr>
              <a:t> </a:t>
            </a:r>
            <a:r>
              <a:rPr lang="en-US" altLang="en-US" sz="1200" kern="0" dirty="0" err="1">
                <a:solidFill>
                  <a:srgbClr val="11A8CD"/>
                </a:solidFill>
              </a:rPr>
              <a:t>lvalue</a:t>
            </a:r>
            <a:r>
              <a:rPr lang="en-US" altLang="en-US" sz="1200" kern="0" dirty="0"/>
              <a:t> </a:t>
            </a:r>
            <a:r>
              <a:rPr lang="en-US" altLang="en-US" sz="1200" b="1" kern="0" dirty="0" err="1">
                <a:solidFill>
                  <a:srgbClr val="0DBC79"/>
                </a:solidFill>
              </a:rPr>
              <a:t>ParmVar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rgbClr val="FF0000"/>
                </a:solidFill>
              </a:rPr>
              <a:t>0x8e84320</a:t>
            </a:r>
            <a:r>
              <a:rPr lang="en-US" altLang="en-US" sz="1200" b="1" kern="0" dirty="0">
                <a:solidFill>
                  <a:srgbClr val="11A8CD"/>
                </a:solidFill>
              </a:rPr>
              <a:t> 'y'</a:t>
            </a:r>
            <a:r>
              <a:rPr lang="en-US" altLang="en-US" sz="1200" kern="0" dirty="0"/>
              <a:t>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  |   `-</a:t>
            </a:r>
            <a:r>
              <a:rPr lang="en-US" altLang="en-US" sz="1200" b="1" kern="0" dirty="0" err="1">
                <a:solidFill>
                  <a:srgbClr val="BC3FBC"/>
                </a:solidFill>
              </a:rPr>
              <a:t>ImplicitCastExpr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&lt;col:13&gt;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&lt;</a:t>
            </a:r>
            <a:r>
              <a:rPr lang="en-US" altLang="en-US" sz="1200" kern="0" dirty="0" err="1">
                <a:solidFill>
                  <a:srgbClr val="CD3131"/>
                </a:solidFill>
              </a:rPr>
              <a:t>LValueToRValue</a:t>
            </a:r>
            <a:r>
              <a:rPr lang="en-US" altLang="en-US" sz="1200" kern="0" dirty="0"/>
              <a:t>&gt;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  |     `-</a:t>
            </a:r>
            <a:r>
              <a:rPr lang="en-US" altLang="en-US" sz="1200" b="1" kern="0" dirty="0">
                <a:solidFill>
                  <a:srgbClr val="BC3FBC"/>
                </a:solidFill>
              </a:rPr>
              <a:t>DeclRefExpr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&lt;col:13&gt;</a:t>
            </a:r>
            <a:r>
              <a:rPr lang="en-US" altLang="en-US" sz="1200" kern="0" dirty="0"/>
              <a:t>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>
                <a:solidFill>
                  <a:srgbClr val="11A8CD"/>
                </a:solidFill>
              </a:rPr>
              <a:t> </a:t>
            </a:r>
            <a:r>
              <a:rPr lang="en-US" altLang="en-US" sz="1200" kern="0" dirty="0" err="1">
                <a:solidFill>
                  <a:srgbClr val="11A8CD"/>
                </a:solidFill>
              </a:rPr>
              <a:t>lvalue</a:t>
            </a:r>
            <a:r>
              <a:rPr lang="en-US" altLang="en-US" sz="1200" kern="0" dirty="0"/>
              <a:t> </a:t>
            </a:r>
            <a:r>
              <a:rPr lang="en-US" altLang="en-US" sz="1200" b="1" kern="0" dirty="0" err="1">
                <a:solidFill>
                  <a:srgbClr val="0DBC79"/>
                </a:solidFill>
              </a:rPr>
              <a:t>ParmVar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rgbClr val="FF0000"/>
                </a:solidFill>
              </a:rPr>
              <a:t>0x8e842a0</a:t>
            </a:r>
            <a:r>
              <a:rPr lang="en-US" altLang="en-US" sz="1200" b="1" kern="0" dirty="0">
                <a:solidFill>
                  <a:srgbClr val="11A8CD"/>
                </a:solidFill>
              </a:rPr>
              <a:t> 'x'</a:t>
            </a:r>
            <a:r>
              <a:rPr lang="en-US" altLang="en-US" sz="1200" kern="0" dirty="0"/>
              <a:t>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 kern="0" dirty="0"/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  |-</a:t>
            </a:r>
            <a:r>
              <a:rPr lang="en-US" altLang="en-US" sz="1200" b="1" kern="0" dirty="0" err="1">
                <a:solidFill>
                  <a:srgbClr val="BC3FBC"/>
                </a:solidFill>
              </a:rPr>
              <a:t>BinaryOperator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&lt;line:12:5, col:9&gt;</a:t>
            </a:r>
            <a:r>
              <a:rPr lang="en-US" altLang="en-US" sz="1200" kern="0" dirty="0"/>
              <a:t>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'='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  | |-</a:t>
            </a:r>
            <a:r>
              <a:rPr lang="en-US" altLang="en-US" sz="1200" b="1" kern="0" dirty="0">
                <a:solidFill>
                  <a:srgbClr val="BC3FBC"/>
                </a:solidFill>
              </a:rPr>
              <a:t>DeclRefExpr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&lt;col:5&gt;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>
                <a:solidFill>
                  <a:srgbClr val="11A8CD"/>
                </a:solidFill>
              </a:rPr>
              <a:t> </a:t>
            </a:r>
            <a:r>
              <a:rPr lang="en-US" altLang="en-US" sz="1200" kern="0" dirty="0" err="1">
                <a:solidFill>
                  <a:srgbClr val="11A8CD"/>
                </a:solidFill>
              </a:rPr>
              <a:t>lvalue</a:t>
            </a:r>
            <a:r>
              <a:rPr lang="en-US" altLang="en-US" sz="1200" kern="0" dirty="0"/>
              <a:t> </a:t>
            </a:r>
            <a:r>
              <a:rPr lang="en-US" altLang="en-US" sz="1200" b="1" kern="0" dirty="0" err="1">
                <a:solidFill>
                  <a:srgbClr val="0DBC79"/>
                </a:solidFill>
              </a:rPr>
              <a:t>ParmVar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rgbClr val="FF0000"/>
                </a:solidFill>
              </a:rPr>
              <a:t>0x8e84320</a:t>
            </a:r>
            <a:r>
              <a:rPr lang="en-US" altLang="en-US" sz="1200" b="1" kern="0" dirty="0">
                <a:solidFill>
                  <a:srgbClr val="11A8CD"/>
                </a:solidFill>
              </a:rPr>
              <a:t> 'y'</a:t>
            </a:r>
            <a:r>
              <a:rPr lang="en-US" altLang="en-US" sz="1200" kern="0" dirty="0"/>
              <a:t>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  | `-</a:t>
            </a:r>
            <a:r>
              <a:rPr lang="en-US" altLang="en-US" sz="1200" b="1" kern="0" dirty="0" err="1">
                <a:solidFill>
                  <a:srgbClr val="BC3FBC"/>
                </a:solidFill>
              </a:rPr>
              <a:t>ImplicitCastExpr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&lt;col:9&gt;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&lt;</a:t>
            </a:r>
            <a:r>
              <a:rPr lang="en-US" altLang="en-US" sz="1200" kern="0" dirty="0" err="1">
                <a:solidFill>
                  <a:srgbClr val="CD3131"/>
                </a:solidFill>
              </a:rPr>
              <a:t>LValueToRValue</a:t>
            </a:r>
            <a:r>
              <a:rPr lang="en-US" altLang="en-US" sz="1200" kern="0" dirty="0"/>
              <a:t>&gt;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  |   `-</a:t>
            </a:r>
            <a:r>
              <a:rPr lang="en-US" altLang="en-US" sz="1200" b="1" kern="0" dirty="0">
                <a:solidFill>
                  <a:srgbClr val="BC3FBC"/>
                </a:solidFill>
              </a:rPr>
              <a:t>DeclRefExpr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&lt;col:9&gt;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>
                <a:solidFill>
                  <a:srgbClr val="11A8CD"/>
                </a:solidFill>
              </a:rPr>
              <a:t> </a:t>
            </a:r>
            <a:r>
              <a:rPr lang="en-US" altLang="en-US" sz="1200" kern="0" dirty="0" err="1">
                <a:solidFill>
                  <a:srgbClr val="11A8CD"/>
                </a:solidFill>
              </a:rPr>
              <a:t>lvalue</a:t>
            </a:r>
            <a:r>
              <a:rPr lang="en-US" altLang="en-US" sz="1200" kern="0" dirty="0"/>
              <a:t> </a:t>
            </a:r>
            <a:r>
              <a:rPr lang="en-US" altLang="en-US" sz="1200" b="1" kern="0" dirty="0" err="1">
                <a:solidFill>
                  <a:srgbClr val="0DBC79"/>
                </a:solidFill>
              </a:rPr>
              <a:t>ParmVar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rgbClr val="FF0000"/>
                </a:solidFill>
              </a:rPr>
              <a:t>0x8e842a0</a:t>
            </a:r>
            <a:r>
              <a:rPr lang="en-US" altLang="en-US" sz="1200" b="1" kern="0" dirty="0">
                <a:solidFill>
                  <a:srgbClr val="11A8CD"/>
                </a:solidFill>
              </a:rPr>
              <a:t> 'x'</a:t>
            </a:r>
            <a:r>
              <a:rPr lang="en-US" altLang="en-US" sz="1200" kern="0" dirty="0"/>
              <a:t>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 kern="0" dirty="0"/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  `-</a:t>
            </a:r>
            <a:r>
              <a:rPr lang="en-US" altLang="en-US" sz="1200" b="1" kern="0" dirty="0" err="1">
                <a:solidFill>
                  <a:srgbClr val="BC3FBC"/>
                </a:solidFill>
              </a:rPr>
              <a:t>BinaryOperator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&lt;line:13:5, col:9&gt;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'='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    |-</a:t>
            </a:r>
            <a:r>
              <a:rPr lang="en-US" altLang="en-US" sz="1200" b="1" kern="0" dirty="0">
                <a:solidFill>
                  <a:srgbClr val="BC3FBC"/>
                </a:solidFill>
              </a:rPr>
              <a:t>DeclRefExpr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&lt;col:5&gt;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>
                <a:solidFill>
                  <a:srgbClr val="11A8CD"/>
                </a:solidFill>
              </a:rPr>
              <a:t> </a:t>
            </a:r>
            <a:r>
              <a:rPr lang="en-US" altLang="en-US" sz="1200" kern="0" dirty="0" err="1">
                <a:solidFill>
                  <a:srgbClr val="11A8CD"/>
                </a:solidFill>
              </a:rPr>
              <a:t>lvalue</a:t>
            </a:r>
            <a:r>
              <a:rPr lang="en-US" altLang="en-US" sz="1200" kern="0" dirty="0"/>
              <a:t> </a:t>
            </a:r>
            <a:r>
              <a:rPr lang="en-US" altLang="en-US" sz="1200" b="1" kern="0" dirty="0" err="1">
                <a:solidFill>
                  <a:srgbClr val="0DBC79"/>
                </a:solidFill>
              </a:rPr>
              <a:t>ParmVar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rgbClr val="FF0000"/>
                </a:solidFill>
              </a:rPr>
              <a:t>0x8e842a0</a:t>
            </a:r>
            <a:r>
              <a:rPr lang="en-US" altLang="en-US" sz="1200" b="1" kern="0" dirty="0">
                <a:solidFill>
                  <a:srgbClr val="11A8CD"/>
                </a:solidFill>
              </a:rPr>
              <a:t> 'x'</a:t>
            </a:r>
            <a:r>
              <a:rPr lang="en-US" altLang="en-US" sz="1200" kern="0" dirty="0"/>
              <a:t>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    `-</a:t>
            </a:r>
            <a:r>
              <a:rPr lang="en-US" altLang="en-US" sz="1200" b="1" kern="0" dirty="0" err="1">
                <a:solidFill>
                  <a:srgbClr val="BC3FBC"/>
                </a:solidFill>
              </a:rPr>
              <a:t>ImplicitCastExpr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&lt;col:9&gt;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&lt;</a:t>
            </a:r>
            <a:r>
              <a:rPr lang="en-US" altLang="en-US" sz="1200" kern="0" dirty="0" err="1">
                <a:solidFill>
                  <a:srgbClr val="CD3131"/>
                </a:solidFill>
              </a:rPr>
              <a:t>LValueToRValue</a:t>
            </a:r>
            <a:r>
              <a:rPr lang="en-US" altLang="en-US" sz="1200" kern="0" dirty="0"/>
              <a:t>&gt;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|       `-</a:t>
            </a:r>
            <a:r>
              <a:rPr lang="en-US" altLang="en-US" sz="1200" b="1" kern="0" dirty="0">
                <a:solidFill>
                  <a:srgbClr val="BC3FBC"/>
                </a:solidFill>
              </a:rPr>
              <a:t>DeclRefExpr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&lt;col:9&gt;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>
                <a:solidFill>
                  <a:srgbClr val="11A8CD"/>
                </a:solidFill>
              </a:rPr>
              <a:t> </a:t>
            </a:r>
            <a:r>
              <a:rPr lang="en-US" altLang="en-US" sz="1200" kern="0" dirty="0" err="1">
                <a:solidFill>
                  <a:srgbClr val="11A8CD"/>
                </a:solidFill>
              </a:rPr>
              <a:t>lvalue</a:t>
            </a:r>
            <a:r>
              <a:rPr lang="en-US" altLang="en-US" sz="1200" kern="0" dirty="0"/>
              <a:t> </a:t>
            </a:r>
            <a:r>
              <a:rPr lang="en-US" altLang="en-US" sz="1200" b="1" kern="0" dirty="0">
                <a:solidFill>
                  <a:srgbClr val="0DBC79"/>
                </a:solidFill>
              </a:rPr>
              <a:t>Var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rgbClr val="FF0000"/>
                </a:solidFill>
              </a:rPr>
              <a:t>0x8e84520</a:t>
            </a:r>
            <a:r>
              <a:rPr lang="en-US" altLang="en-US" sz="1200" b="1" kern="0" dirty="0">
                <a:solidFill>
                  <a:srgbClr val="11A8CD"/>
                </a:solidFill>
              </a:rPr>
              <a:t> 'z'</a:t>
            </a:r>
            <a:r>
              <a:rPr lang="en-US" altLang="en-US" sz="1200" kern="0" dirty="0"/>
              <a:t>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 kern="0" dirty="0"/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`-</a:t>
            </a:r>
            <a:r>
              <a:rPr lang="en-US" altLang="en-US" sz="1200" b="1" kern="0" dirty="0" err="1">
                <a:solidFill>
                  <a:srgbClr val="BC3FBC"/>
                </a:solidFill>
              </a:rPr>
              <a:t>ReturnStmt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&lt;line:15:3, col:10&gt;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  `-</a:t>
            </a:r>
            <a:r>
              <a:rPr lang="en-US" altLang="en-US" sz="1200" b="1" kern="0" dirty="0" err="1">
                <a:solidFill>
                  <a:srgbClr val="BC3FBC"/>
                </a:solidFill>
              </a:rPr>
              <a:t>ImplicitCastExpr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&lt;col:10&gt;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&lt;</a:t>
            </a:r>
            <a:r>
              <a:rPr lang="en-US" altLang="en-US" sz="1200" kern="0" dirty="0" err="1">
                <a:solidFill>
                  <a:srgbClr val="CD3131"/>
                </a:solidFill>
              </a:rPr>
              <a:t>LValueToRValue</a:t>
            </a:r>
            <a:r>
              <a:rPr lang="en-US" altLang="en-US" sz="1200" kern="0" dirty="0"/>
              <a:t>&gt;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kern="0" dirty="0">
                <a:solidFill>
                  <a:srgbClr val="2472C8"/>
                </a:solidFill>
              </a:rPr>
              <a:t>    `-</a:t>
            </a:r>
            <a:r>
              <a:rPr lang="en-US" altLang="en-US" sz="1200" b="1" kern="0" dirty="0">
                <a:solidFill>
                  <a:srgbClr val="BC3FBC"/>
                </a:solidFill>
              </a:rPr>
              <a:t>DeclRefExpr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&lt;col:10&gt;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>
                <a:solidFill>
                  <a:srgbClr val="11A8CD"/>
                </a:solidFill>
              </a:rPr>
              <a:t> </a:t>
            </a:r>
            <a:r>
              <a:rPr lang="en-US" altLang="en-US" sz="1200" kern="0" dirty="0" err="1">
                <a:solidFill>
                  <a:srgbClr val="11A8CD"/>
                </a:solidFill>
              </a:rPr>
              <a:t>lvalue</a:t>
            </a:r>
            <a:r>
              <a:rPr lang="en-US" altLang="en-US" sz="1200" kern="0" dirty="0"/>
              <a:t> </a:t>
            </a:r>
            <a:r>
              <a:rPr lang="en-US" altLang="en-US" sz="1200" b="1" kern="0" dirty="0" err="1">
                <a:solidFill>
                  <a:srgbClr val="0DBC79"/>
                </a:solidFill>
              </a:rPr>
              <a:t>ParmVar</a:t>
            </a:r>
            <a:r>
              <a:rPr lang="en-US" altLang="en-US" sz="1200" kern="0" dirty="0">
                <a:solidFill>
                  <a:srgbClr val="E5E510"/>
                </a:solidFill>
              </a:rPr>
              <a:t> </a:t>
            </a:r>
            <a:r>
              <a:rPr lang="en-US" altLang="en-US" sz="1200" kern="0" dirty="0">
                <a:solidFill>
                  <a:srgbClr val="FF0000"/>
                </a:solidFill>
              </a:rPr>
              <a:t>0x8e84320</a:t>
            </a:r>
            <a:r>
              <a:rPr lang="en-US" altLang="en-US" sz="1200" b="1" kern="0" dirty="0">
                <a:solidFill>
                  <a:srgbClr val="11A8CD"/>
                </a:solidFill>
              </a:rPr>
              <a:t> 'y'</a:t>
            </a:r>
            <a:r>
              <a:rPr lang="en-US" altLang="en-US" sz="1200" kern="0" dirty="0"/>
              <a:t> </a:t>
            </a:r>
            <a:r>
              <a:rPr lang="en-US" altLang="en-US" sz="1200" kern="0" dirty="0">
                <a:solidFill>
                  <a:srgbClr val="0DBC79"/>
                </a:solidFill>
              </a:rPr>
              <a:t>'int'</a:t>
            </a:r>
            <a:r>
              <a:rPr lang="en-US" altLang="en-US" sz="1200" kern="0" dirty="0"/>
              <a:t> </a:t>
            </a:r>
            <a:endParaRPr lang="en-US" altLang="en-US" kern="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F931BC7-ADEF-23D3-64D9-94154C63B1C5}"/>
              </a:ext>
            </a:extLst>
          </p:cNvPr>
          <p:cNvCxnSpPr/>
          <p:nvPr/>
        </p:nvCxnSpPr>
        <p:spPr bwMode="auto">
          <a:xfrm flipH="1">
            <a:off x="7032104" y="597184"/>
            <a:ext cx="41302" cy="6072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47898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99FB60-9E6F-AA04-5DCD-D185F3648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C4C00AC-B12D-4F24-CDB5-D3D020A15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clang LLVM IR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2E426F-783E-49BF-2D10-1299FC41B1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42515" y="692697"/>
            <a:ext cx="5233605" cy="4896544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define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dso_local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i32 @gcd(i32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noundef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</a:rPr>
              <a:t>%x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i32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noundef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</a:rPr>
              <a:t>%y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)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#0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entry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=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alloca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y.addr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=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alloca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%z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=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alloca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store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</a:rPr>
              <a:t>%x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store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</a:rPr>
              <a:t>%y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y.addr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%0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%1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y.addr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cmp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=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icmp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sgt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i32 %0, %1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br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i1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cmp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label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if.then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label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if.end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if.then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:                                          ; preds = %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entry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%2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y.addr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store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i32 %2,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%z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%3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store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i32 %3,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y.addr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%4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%z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store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i32 %4,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br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label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if.end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if.end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:                                           ; preds =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if.then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%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entry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br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label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while.cond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CD4E296-0EC2-EE5F-9CEE-B6C1248B6400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7217048" y="2115110"/>
            <a:ext cx="4767652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while.cond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                                     ; preds =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while.body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if.end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%5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%cmp1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=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icmp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sgt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i32 %5, 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i1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%cmp1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label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while.body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label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while.end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while.body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                                     ; preds =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while.cond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%6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%7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%rem =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srem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i32 %6, %7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store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i32 %rem,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%z,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%8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store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i32 %8,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%9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%z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store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i32 %9,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label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while.cond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!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llvm.loop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!6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while.end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                                      ; preds =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while.cond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%10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ret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i32 %10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}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090C503E-9F70-E265-2C4E-E3BEB33D2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38" y="692696"/>
            <a:ext cx="1728192" cy="3690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int </a:t>
            </a:r>
            <a:r>
              <a:rPr lang="en-US" altLang="en-US" sz="1200" kern="0" dirty="0" err="1"/>
              <a:t>gcd</a:t>
            </a:r>
            <a:r>
              <a:rPr lang="en-US" altLang="en-US" sz="1200" kern="0" dirty="0"/>
              <a:t>( int x, int y)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{ int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if ( x &gt; y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while ( x &gt; 0 )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 %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return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}</a:t>
            </a:r>
            <a:endParaRPr lang="cs-CZ" altLang="en-US" sz="1200" kern="0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B06816F-EE6D-3BC6-FE6F-4E37E3B9FF00}"/>
              </a:ext>
            </a:extLst>
          </p:cNvPr>
          <p:cNvCxnSpPr/>
          <p:nvPr/>
        </p:nvCxnSpPr>
        <p:spPr bwMode="auto">
          <a:xfrm flipH="1">
            <a:off x="1847528" y="579438"/>
            <a:ext cx="41302" cy="6072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1083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0BAB0-53CA-6639-915E-7248E25CE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E15715-0FBB-6CB3-AA7F-F64BF6285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clang LLVM IR</a:t>
            </a:r>
            <a:r>
              <a:rPr lang="cs-CZ" dirty="0"/>
              <a:t> to ASM (part 1)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DCAB3-1838-6B8B-166E-4E8074AF08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42515" y="692697"/>
            <a:ext cx="5233605" cy="4896544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define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dso_local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i32 @gcd(i32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noundef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</a:rPr>
              <a:t>%x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i32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noundef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</a:rPr>
              <a:t>%y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)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#0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entry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=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alloca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y.addr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=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alloca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%z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=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alloca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  <a:endParaRPr kumimoji="0" lang="cs-CZ" altLang="en-US" sz="1200" b="0" i="0" u="none" strike="noStrike" kern="0" cap="none" spc="0" normalizeH="0" baseline="0" noProof="0" dirty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store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</a:rPr>
              <a:t>%x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store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</a:rPr>
              <a:t>%y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y.addr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%0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%1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y.addr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cmp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=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icmp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sgt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i32 %0, %1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br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i1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cmp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label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if.then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label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if.end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if.then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:                                          ; preds = %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entry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%2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y.addr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store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i32 %2,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%z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%3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store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i32 %3,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y.addr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%4 =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load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%z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store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i32 %4,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ptr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x.addr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align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br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label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if.end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if.end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:                                           ; preds =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if.then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%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entry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br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label %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while.cond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A81F600-0781-9E88-F66A-D7D08F944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38" y="692696"/>
            <a:ext cx="1728192" cy="3690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int </a:t>
            </a:r>
            <a:r>
              <a:rPr lang="en-US" altLang="en-US" sz="1200" kern="0" dirty="0" err="1"/>
              <a:t>gcd</a:t>
            </a:r>
            <a:r>
              <a:rPr lang="en-US" altLang="en-US" sz="1200" kern="0" dirty="0"/>
              <a:t>( int x, int y)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{ int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if ( x &gt; y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while ( x &gt; 0 )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 %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return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}</a:t>
            </a:r>
            <a:endParaRPr lang="cs-CZ" altLang="en-US" sz="1200" kern="0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AB755F6-CDCA-AA4E-5A4C-A0245EB8CC28}"/>
              </a:ext>
            </a:extLst>
          </p:cNvPr>
          <p:cNvCxnSpPr/>
          <p:nvPr/>
        </p:nvCxnSpPr>
        <p:spPr bwMode="auto">
          <a:xfrm flipH="1">
            <a:off x="1847528" y="579438"/>
            <a:ext cx="41302" cy="6072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07BEFE6-C90B-FC1E-5599-DB2EF19076AF}"/>
              </a:ext>
            </a:extLst>
          </p:cNvPr>
          <p:cNvSpPr txBox="1">
            <a:spLocks/>
          </p:cNvSpPr>
          <p:nvPr/>
        </p:nvSpPr>
        <p:spPr bwMode="auto">
          <a:xfrm>
            <a:off x="6958395" y="692697"/>
            <a:ext cx="5233605" cy="4547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 err="1">
                <a:solidFill>
                  <a:srgbClr val="000000"/>
                </a:solidFill>
              </a:rPr>
              <a:t>gcd</a:t>
            </a:r>
            <a:r>
              <a:rPr lang="en-US" altLang="en-US" sz="1200" kern="0" dirty="0">
                <a:solidFill>
                  <a:srgbClr val="000000"/>
                </a:solidFill>
              </a:rPr>
              <a:t>:                                    # @gcd</a:t>
            </a: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# %bb.0:                                # %entry</a:t>
            </a: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	push	</a:t>
            </a:r>
            <a:r>
              <a:rPr lang="en-US" altLang="en-US" sz="1200" kern="0" dirty="0" err="1">
                <a:solidFill>
                  <a:srgbClr val="000000"/>
                </a:solidFill>
              </a:rPr>
              <a:t>rbp</a:t>
            </a: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	mov	</a:t>
            </a:r>
            <a:r>
              <a:rPr lang="en-US" altLang="en-US" sz="1200" kern="0" dirty="0" err="1">
                <a:solidFill>
                  <a:srgbClr val="000000"/>
                </a:solidFill>
              </a:rPr>
              <a:t>rbp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rsp</a:t>
            </a:r>
            <a:endParaRPr lang="cs-CZ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endParaRPr lang="cs-CZ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	mov	</a:t>
            </a:r>
            <a:r>
              <a:rPr lang="en-US" altLang="en-US" sz="1200" kern="0" dirty="0" err="1">
                <a:solidFill>
                  <a:srgbClr val="000000"/>
                </a:solidFill>
              </a:rPr>
              <a:t>dword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[</a:t>
            </a:r>
            <a:r>
              <a:rPr lang="en-US" altLang="en-US" sz="1200" kern="0" dirty="0" err="1">
                <a:solidFill>
                  <a:srgbClr val="000000"/>
                </a:solidFill>
              </a:rPr>
              <a:t>rbp</a:t>
            </a:r>
            <a:r>
              <a:rPr lang="en-US" altLang="en-US" sz="1200" kern="0" dirty="0">
                <a:solidFill>
                  <a:srgbClr val="000000"/>
                </a:solidFill>
              </a:rPr>
              <a:t> - 4],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edi</a:t>
            </a: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	mov	</a:t>
            </a:r>
            <a:r>
              <a:rPr lang="en-US" altLang="en-US" sz="1200" kern="0" dirty="0" err="1">
                <a:solidFill>
                  <a:srgbClr val="000000"/>
                </a:solidFill>
              </a:rPr>
              <a:t>dword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[</a:t>
            </a:r>
            <a:r>
              <a:rPr lang="en-US" altLang="en-US" sz="1200" kern="0" dirty="0" err="1">
                <a:solidFill>
                  <a:srgbClr val="000000"/>
                </a:solidFill>
              </a:rPr>
              <a:t>rbp</a:t>
            </a:r>
            <a:r>
              <a:rPr lang="en-US" altLang="en-US" sz="1200" kern="0" dirty="0">
                <a:solidFill>
                  <a:srgbClr val="000000"/>
                </a:solidFill>
              </a:rPr>
              <a:t> - 8],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esi</a:t>
            </a: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	mov	</a:t>
            </a:r>
            <a:r>
              <a:rPr lang="en-US" altLang="en-US" sz="1200" kern="0" dirty="0" err="1">
                <a:solidFill>
                  <a:srgbClr val="000000"/>
                </a:solidFill>
              </a:rPr>
              <a:t>eax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dword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[</a:t>
            </a:r>
            <a:r>
              <a:rPr lang="en-US" altLang="en-US" sz="1200" kern="0" dirty="0" err="1">
                <a:solidFill>
                  <a:srgbClr val="000000"/>
                </a:solidFill>
              </a:rPr>
              <a:t>rbp</a:t>
            </a:r>
            <a:r>
              <a:rPr lang="en-US" altLang="en-US" sz="1200" kern="0" dirty="0">
                <a:solidFill>
                  <a:srgbClr val="000000"/>
                </a:solidFill>
              </a:rPr>
              <a:t> - 4]</a:t>
            </a: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	</a:t>
            </a:r>
            <a:r>
              <a:rPr lang="en-US" altLang="en-US" sz="1200" kern="0" dirty="0" err="1">
                <a:solidFill>
                  <a:srgbClr val="000000"/>
                </a:solidFill>
              </a:rPr>
              <a:t>cmp</a:t>
            </a:r>
            <a:r>
              <a:rPr lang="en-US" altLang="en-US" sz="1200" kern="0" dirty="0">
                <a:solidFill>
                  <a:srgbClr val="000000"/>
                </a:solidFill>
              </a:rPr>
              <a:t>	</a:t>
            </a:r>
            <a:r>
              <a:rPr lang="en-US" altLang="en-US" sz="1200" kern="0" dirty="0" err="1">
                <a:solidFill>
                  <a:srgbClr val="000000"/>
                </a:solidFill>
              </a:rPr>
              <a:t>eax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dword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[</a:t>
            </a:r>
            <a:r>
              <a:rPr lang="en-US" altLang="en-US" sz="1200" kern="0" dirty="0" err="1">
                <a:solidFill>
                  <a:srgbClr val="000000"/>
                </a:solidFill>
              </a:rPr>
              <a:t>rbp</a:t>
            </a:r>
            <a:r>
              <a:rPr lang="en-US" altLang="en-US" sz="1200" kern="0" dirty="0">
                <a:solidFill>
                  <a:srgbClr val="000000"/>
                </a:solidFill>
              </a:rPr>
              <a:t> - 8]</a:t>
            </a:r>
            <a:endParaRPr lang="cs-CZ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	</a:t>
            </a:r>
            <a:r>
              <a:rPr lang="en-US" altLang="en-US" sz="1200" kern="0" dirty="0" err="1">
                <a:solidFill>
                  <a:srgbClr val="000000"/>
                </a:solidFill>
              </a:rPr>
              <a:t>jle</a:t>
            </a:r>
            <a:r>
              <a:rPr lang="en-US" altLang="en-US" sz="1200" kern="0" dirty="0">
                <a:solidFill>
                  <a:srgbClr val="000000"/>
                </a:solidFill>
              </a:rPr>
              <a:t>	.LBB0_2</a:t>
            </a: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# %bb.1:                                # %</a:t>
            </a:r>
            <a:r>
              <a:rPr lang="en-US" altLang="en-US" sz="1200" kern="0" dirty="0" err="1">
                <a:solidFill>
                  <a:srgbClr val="000000"/>
                </a:solidFill>
              </a:rPr>
              <a:t>if.then</a:t>
            </a: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	mov	</a:t>
            </a:r>
            <a:r>
              <a:rPr lang="en-US" altLang="en-US" sz="1200" kern="0" dirty="0" err="1">
                <a:solidFill>
                  <a:srgbClr val="000000"/>
                </a:solidFill>
              </a:rPr>
              <a:t>eax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dword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[</a:t>
            </a:r>
            <a:r>
              <a:rPr lang="en-US" altLang="en-US" sz="1200" kern="0" dirty="0" err="1">
                <a:solidFill>
                  <a:srgbClr val="000000"/>
                </a:solidFill>
              </a:rPr>
              <a:t>rbp</a:t>
            </a:r>
            <a:r>
              <a:rPr lang="en-US" altLang="en-US" sz="1200" kern="0" dirty="0">
                <a:solidFill>
                  <a:srgbClr val="000000"/>
                </a:solidFill>
              </a:rPr>
              <a:t> - 8]</a:t>
            </a: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	mov	</a:t>
            </a:r>
            <a:r>
              <a:rPr lang="en-US" altLang="en-US" sz="1200" kern="0" dirty="0" err="1">
                <a:solidFill>
                  <a:srgbClr val="000000"/>
                </a:solidFill>
              </a:rPr>
              <a:t>dword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[</a:t>
            </a:r>
            <a:r>
              <a:rPr lang="en-US" altLang="en-US" sz="1200" kern="0" dirty="0" err="1">
                <a:solidFill>
                  <a:srgbClr val="000000"/>
                </a:solidFill>
              </a:rPr>
              <a:t>rbp</a:t>
            </a:r>
            <a:r>
              <a:rPr lang="en-US" altLang="en-US" sz="1200" kern="0" dirty="0">
                <a:solidFill>
                  <a:srgbClr val="000000"/>
                </a:solidFill>
              </a:rPr>
              <a:t> - 12],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eax</a:t>
            </a: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	mov	</a:t>
            </a:r>
            <a:r>
              <a:rPr lang="en-US" altLang="en-US" sz="1200" kern="0" dirty="0" err="1">
                <a:solidFill>
                  <a:srgbClr val="000000"/>
                </a:solidFill>
              </a:rPr>
              <a:t>eax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dword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[</a:t>
            </a:r>
            <a:r>
              <a:rPr lang="en-US" altLang="en-US" sz="1200" kern="0" dirty="0" err="1">
                <a:solidFill>
                  <a:srgbClr val="000000"/>
                </a:solidFill>
              </a:rPr>
              <a:t>rbp</a:t>
            </a:r>
            <a:r>
              <a:rPr lang="en-US" altLang="en-US" sz="1200" kern="0" dirty="0">
                <a:solidFill>
                  <a:srgbClr val="000000"/>
                </a:solidFill>
              </a:rPr>
              <a:t> - 4]</a:t>
            </a: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	mov	</a:t>
            </a:r>
            <a:r>
              <a:rPr lang="en-US" altLang="en-US" sz="1200" kern="0" dirty="0" err="1">
                <a:solidFill>
                  <a:srgbClr val="000000"/>
                </a:solidFill>
              </a:rPr>
              <a:t>dword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[</a:t>
            </a:r>
            <a:r>
              <a:rPr lang="en-US" altLang="en-US" sz="1200" kern="0" dirty="0" err="1">
                <a:solidFill>
                  <a:srgbClr val="000000"/>
                </a:solidFill>
              </a:rPr>
              <a:t>rbp</a:t>
            </a:r>
            <a:r>
              <a:rPr lang="en-US" altLang="en-US" sz="1200" kern="0" dirty="0">
                <a:solidFill>
                  <a:srgbClr val="000000"/>
                </a:solidFill>
              </a:rPr>
              <a:t> - 8],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eax</a:t>
            </a: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	mov	</a:t>
            </a:r>
            <a:r>
              <a:rPr lang="en-US" altLang="en-US" sz="1200" kern="0" dirty="0" err="1">
                <a:solidFill>
                  <a:srgbClr val="000000"/>
                </a:solidFill>
              </a:rPr>
              <a:t>eax</a:t>
            </a:r>
            <a:r>
              <a:rPr lang="en-US" altLang="en-US" sz="1200" kern="0" dirty="0">
                <a:solidFill>
                  <a:srgbClr val="000000"/>
                </a:solidFill>
              </a:rPr>
              <a:t>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dword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[</a:t>
            </a:r>
            <a:r>
              <a:rPr lang="en-US" altLang="en-US" sz="1200" kern="0" dirty="0" err="1">
                <a:solidFill>
                  <a:srgbClr val="000000"/>
                </a:solidFill>
              </a:rPr>
              <a:t>rbp</a:t>
            </a:r>
            <a:r>
              <a:rPr lang="en-US" altLang="en-US" sz="1200" kern="0" dirty="0">
                <a:solidFill>
                  <a:srgbClr val="000000"/>
                </a:solidFill>
              </a:rPr>
              <a:t> - 12]</a:t>
            </a: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	mov	</a:t>
            </a:r>
            <a:r>
              <a:rPr lang="en-US" altLang="en-US" sz="1200" kern="0" dirty="0" err="1">
                <a:solidFill>
                  <a:srgbClr val="000000"/>
                </a:solidFill>
              </a:rPr>
              <a:t>dword</a:t>
            </a:r>
            <a:r>
              <a:rPr lang="en-US" altLang="en-US" sz="1200" kern="0" dirty="0">
                <a:solidFill>
                  <a:srgbClr val="000000"/>
                </a:solidFill>
              </a:rPr>
              <a:t>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</a:rPr>
              <a:t> [</a:t>
            </a:r>
            <a:r>
              <a:rPr lang="en-US" altLang="en-US" sz="1200" kern="0" dirty="0" err="1">
                <a:solidFill>
                  <a:srgbClr val="000000"/>
                </a:solidFill>
              </a:rPr>
              <a:t>rbp</a:t>
            </a:r>
            <a:r>
              <a:rPr lang="en-US" altLang="en-US" sz="1200" kern="0" dirty="0">
                <a:solidFill>
                  <a:srgbClr val="000000"/>
                </a:solidFill>
              </a:rPr>
              <a:t> - 4], </a:t>
            </a:r>
            <a:r>
              <a:rPr lang="en-US" altLang="en-US" sz="1200" kern="0" dirty="0" err="1">
                <a:solidFill>
                  <a:srgbClr val="000000"/>
                </a:solidFill>
              </a:rPr>
              <a:t>eax</a:t>
            </a: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endParaRPr lang="cs-CZ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.LBB0_2:                                # %</a:t>
            </a:r>
            <a:r>
              <a:rPr lang="en-US" altLang="en-US" sz="1200" kern="0" dirty="0" err="1">
                <a:solidFill>
                  <a:srgbClr val="000000"/>
                </a:solidFill>
              </a:rPr>
              <a:t>if.end</a:t>
            </a:r>
            <a:endParaRPr lang="en-US" altLang="en-US" sz="1200" kern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</a:rPr>
              <a:t>	</a:t>
            </a:r>
            <a:r>
              <a:rPr lang="en-US" altLang="en-US" sz="1200" kern="0" dirty="0" err="1">
                <a:solidFill>
                  <a:srgbClr val="000000"/>
                </a:solidFill>
              </a:rPr>
              <a:t>jmp</a:t>
            </a:r>
            <a:r>
              <a:rPr lang="en-US" altLang="en-US" sz="1200" kern="0" dirty="0">
                <a:solidFill>
                  <a:srgbClr val="000000"/>
                </a:solidFill>
              </a:rPr>
              <a:t>	.LBB0_3</a:t>
            </a: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endParaRPr lang="en-US" altLang="en-US" sz="1200" kern="0" dirty="0">
              <a:solidFill>
                <a:srgbClr val="000000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1EE2E41-902C-92E7-A394-50B170512245}"/>
              </a:ext>
            </a:extLst>
          </p:cNvPr>
          <p:cNvGrpSpPr/>
          <p:nvPr/>
        </p:nvGrpSpPr>
        <p:grpSpPr>
          <a:xfrm>
            <a:off x="8430284" y="5150678"/>
            <a:ext cx="3503712" cy="1585084"/>
            <a:chOff x="8184232" y="5013176"/>
            <a:chExt cx="3503712" cy="158508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23A8E75-4F18-A9A9-707D-8B05EADAF9A7}"/>
                </a:ext>
              </a:extLst>
            </p:cNvPr>
            <p:cNvSpPr/>
            <p:nvPr/>
          </p:nvSpPr>
          <p:spPr bwMode="auto">
            <a:xfrm>
              <a:off x="9480376" y="5589241"/>
              <a:ext cx="648072" cy="36004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x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1751CA1-B403-812C-15D1-A416183B7C90}"/>
                </a:ext>
              </a:extLst>
            </p:cNvPr>
            <p:cNvSpPr/>
            <p:nvPr/>
          </p:nvSpPr>
          <p:spPr bwMode="auto">
            <a:xfrm>
              <a:off x="8832304" y="5589241"/>
              <a:ext cx="648072" cy="36004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cs-CZ" dirty="0"/>
                <a:t>y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4F8C876-DC67-604E-F08A-E68A755D1D7A}"/>
                </a:ext>
              </a:extLst>
            </p:cNvPr>
            <p:cNvSpPr/>
            <p:nvPr/>
          </p:nvSpPr>
          <p:spPr bwMode="auto">
            <a:xfrm>
              <a:off x="8184232" y="5594111"/>
              <a:ext cx="648072" cy="36004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z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79C7CBD-35E0-9302-8D27-D1B5A5CA6331}"/>
                </a:ext>
              </a:extLst>
            </p:cNvPr>
            <p:cNvSpPr/>
            <p:nvPr/>
          </p:nvSpPr>
          <p:spPr bwMode="auto">
            <a:xfrm>
              <a:off x="10128448" y="5589241"/>
              <a:ext cx="648072" cy="36004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0" i="0" u="none" strike="noStrike" cap="none" normalizeH="0" baseline="0" dirty="0" err="1">
                  <a:ln>
                    <a:noFill/>
                  </a:ln>
                  <a:solidFill>
                    <a:schemeClr val="bg2">
                      <a:lumMod val="60000"/>
                      <a:lumOff val="40000"/>
                    </a:schemeClr>
                  </a:solidFill>
                  <a:effectLst/>
                  <a:latin typeface="Arial" charset="0"/>
                </a:rPr>
                <a:t>rbp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Arial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9D39410-A4B3-DBB8-EBBB-652204F4BDC8}"/>
                </a:ext>
              </a:extLst>
            </p:cNvPr>
            <p:cNvSpPr txBox="1"/>
            <p:nvPr/>
          </p:nvSpPr>
          <p:spPr>
            <a:xfrm>
              <a:off x="9869402" y="5013176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rbp</a:t>
              </a:r>
              <a:endParaRPr lang="en-US" dirty="0"/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BC3D1A19-4A31-ED4F-EC06-8BCE703C99A8}"/>
                </a:ext>
              </a:extLst>
            </p:cNvPr>
            <p:cNvCxnSpPr/>
            <p:nvPr/>
          </p:nvCxnSpPr>
          <p:spPr bwMode="auto">
            <a:xfrm>
              <a:off x="10128448" y="5373216"/>
              <a:ext cx="0" cy="21602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FFB1C8F-76CB-874D-9269-0DE55E6A808C}"/>
                </a:ext>
              </a:extLst>
            </p:cNvPr>
            <p:cNvSpPr txBox="1"/>
            <p:nvPr/>
          </p:nvSpPr>
          <p:spPr>
            <a:xfrm>
              <a:off x="9867767" y="6219636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rsp</a:t>
              </a:r>
              <a:endParaRPr lang="en-US" dirty="0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79B97AB7-1DE7-C108-0063-93168FF4CE28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0135358" y="5949281"/>
              <a:ext cx="0" cy="27964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1901C45-5D53-1C1A-9DDC-14398ED683E8}"/>
                </a:ext>
              </a:extLst>
            </p:cNvPr>
            <p:cNvSpPr txBox="1"/>
            <p:nvPr/>
          </p:nvSpPr>
          <p:spPr>
            <a:xfrm>
              <a:off x="10505676" y="6228928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solidFill>
                    <a:schemeClr val="bg2">
                      <a:lumMod val="60000"/>
                      <a:lumOff val="40000"/>
                    </a:schemeClr>
                  </a:solidFill>
                </a:rPr>
                <a:t>rsp</a:t>
              </a:r>
              <a:endParaRPr lang="en-US" dirty="0">
                <a:solidFill>
                  <a:schemeClr val="bg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29823540-3CBF-F3E4-8F1F-D962A20A807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0773267" y="5958573"/>
              <a:ext cx="0" cy="27964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5BEBE9C-0F01-CDE6-7950-380232C6D189}"/>
                </a:ext>
              </a:extLst>
            </p:cNvPr>
            <p:cNvSpPr/>
            <p:nvPr/>
          </p:nvSpPr>
          <p:spPr bwMode="auto">
            <a:xfrm>
              <a:off x="10776520" y="5595754"/>
              <a:ext cx="911424" cy="360040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63077B42-EA72-3667-0025-E5502013ECEF}"/>
              </a:ext>
            </a:extLst>
          </p:cNvPr>
          <p:cNvSpPr txBox="1"/>
          <p:nvPr/>
        </p:nvSpPr>
        <p:spPr>
          <a:xfrm>
            <a:off x="2077692" y="6357138"/>
            <a:ext cx="79893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Trick: This is a </a:t>
            </a:r>
            <a:r>
              <a:rPr lang="en-US" sz="1400" i="1" dirty="0"/>
              <a:t>leaf procedure </a:t>
            </a:r>
            <a:r>
              <a:rPr lang="en-US" sz="1400" dirty="0"/>
              <a:t>(a leaf of the call graph) – no need to correctly set </a:t>
            </a:r>
            <a:r>
              <a:rPr lang="en-US" sz="1400" dirty="0" err="1"/>
              <a:t>rsp</a:t>
            </a:r>
            <a:r>
              <a:rPr lang="en-US" sz="1400" dirty="0"/>
              <a:t> (stack pointer)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F8FA439-4A6F-5CBD-72C1-D79C6E6B1927}"/>
              </a:ext>
            </a:extLst>
          </p:cNvPr>
          <p:cNvCxnSpPr>
            <a:cxnSpLocks/>
          </p:cNvCxnSpPr>
          <p:nvPr/>
        </p:nvCxnSpPr>
        <p:spPr bwMode="auto">
          <a:xfrm>
            <a:off x="6843313" y="579438"/>
            <a:ext cx="0" cy="466092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9151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5A5F4-17AB-C1C5-1B1B-39630A0C2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641D5A-06B4-C87B-CCAA-AFEEEC884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clang LLVM IR</a:t>
            </a:r>
            <a:r>
              <a:rPr lang="cs-CZ" dirty="0"/>
              <a:t> to ASM (part 2)</a:t>
            </a:r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87D6B219-F799-FDC8-2C8F-057089CEC79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7217048" y="2115110"/>
            <a:ext cx="4767652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.LBB0_3:                                # %</a:t>
            </a:r>
            <a:r>
              <a:rPr lang="en-US" altLang="en-US" sz="1200" dirty="0" err="1">
                <a:solidFill>
                  <a:srgbClr val="000000"/>
                </a:solidFill>
              </a:rPr>
              <a:t>while.cond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cmp</a:t>
            </a: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- 4], 0</a:t>
            </a:r>
            <a:endParaRPr lang="cs-CZ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jle</a:t>
            </a:r>
            <a:r>
              <a:rPr lang="en-US" altLang="en-US" sz="1200" dirty="0">
                <a:solidFill>
                  <a:srgbClr val="000000"/>
                </a:solidFill>
              </a:rPr>
              <a:t>	.LBB0_5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# %bb.4:                                # %</a:t>
            </a:r>
            <a:r>
              <a:rPr lang="en-US" altLang="en-US" sz="1200" dirty="0" err="1">
                <a:solidFill>
                  <a:srgbClr val="000000"/>
                </a:solidFill>
              </a:rPr>
              <a:t>while.body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- 8]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cdq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idiv</a:t>
            </a: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- 4]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- 12], </a:t>
            </a:r>
            <a:r>
              <a:rPr lang="en-US" altLang="en-US" sz="1200" dirty="0" err="1">
                <a:solidFill>
                  <a:srgbClr val="000000"/>
                </a:solidFill>
              </a:rPr>
              <a:t>edx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- 4]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- 8], 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- 12]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- 4], 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jmp</a:t>
            </a:r>
            <a:r>
              <a:rPr lang="en-US" altLang="en-US" sz="1200" dirty="0">
                <a:solidFill>
                  <a:srgbClr val="000000"/>
                </a:solidFill>
              </a:rPr>
              <a:t>	.LBB0_3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.LBB0_5:                                # %</a:t>
            </a:r>
            <a:r>
              <a:rPr lang="en-US" altLang="en-US" sz="1200" dirty="0" err="1">
                <a:solidFill>
                  <a:srgbClr val="000000"/>
                </a:solidFill>
              </a:rPr>
              <a:t>while.end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- 8]</a:t>
            </a:r>
            <a:endParaRPr lang="cs-CZ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pop	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ret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F06D6BB-9EF4-79C1-C80B-07D0929E6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38" y="692696"/>
            <a:ext cx="1728192" cy="3690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int </a:t>
            </a:r>
            <a:r>
              <a:rPr lang="en-US" altLang="en-US" sz="1200" kern="0" dirty="0" err="1"/>
              <a:t>gcd</a:t>
            </a:r>
            <a:r>
              <a:rPr lang="en-US" altLang="en-US" sz="1200" kern="0" dirty="0"/>
              <a:t>( int x, int y)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{ int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if ( x &gt; y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while ( x &gt; 0 )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 %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return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}</a:t>
            </a:r>
            <a:endParaRPr lang="cs-CZ" altLang="en-US" sz="1200" kern="0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09F39F5-43CA-C28D-D08A-D1A37CAC11A4}"/>
              </a:ext>
            </a:extLst>
          </p:cNvPr>
          <p:cNvCxnSpPr/>
          <p:nvPr/>
        </p:nvCxnSpPr>
        <p:spPr bwMode="auto">
          <a:xfrm flipH="1">
            <a:off x="1847528" y="579438"/>
            <a:ext cx="41302" cy="6072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Rectangle 1">
            <a:extLst>
              <a:ext uri="{FF2B5EF4-FFF2-40B4-BE49-F238E27FC236}">
                <a16:creationId xmlns:a16="http://schemas.microsoft.com/office/drawing/2014/main" id="{0F0200F9-A47F-8F12-3EFA-A97DBFD9C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9113" y="2115110"/>
            <a:ext cx="4767652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 err="1">
                <a:solidFill>
                  <a:srgbClr val="00B050"/>
                </a:solidFill>
                <a:latin typeface="Arial"/>
              </a:rPr>
              <a:t>while.cond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:                                       ; preds = %</a:t>
            </a:r>
            <a:r>
              <a:rPr lang="en-US" altLang="en-US" sz="1200" kern="0" dirty="0" err="1">
                <a:solidFill>
                  <a:srgbClr val="00B050"/>
                </a:solidFill>
                <a:latin typeface="Arial"/>
              </a:rPr>
              <a:t>while.body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, %</a:t>
            </a:r>
            <a:r>
              <a:rPr lang="en-US" altLang="en-US" sz="1200" kern="0" dirty="0" err="1">
                <a:solidFill>
                  <a:srgbClr val="00B050"/>
                </a:solidFill>
                <a:latin typeface="Arial"/>
              </a:rPr>
              <a:t>if.end</a:t>
            </a:r>
            <a:endParaRPr lang="en-US" altLang="en-US" sz="1200" kern="0" dirty="0">
              <a:solidFill>
                <a:srgbClr val="00B050"/>
              </a:solidFill>
              <a:latin typeface="Arial"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 %5 = </a:t>
            </a:r>
            <a:r>
              <a:rPr lang="en-US" altLang="en-US" sz="1200" b="1" kern="0" dirty="0">
                <a:solidFill>
                  <a:srgbClr val="000000"/>
                </a:solidFill>
                <a:latin typeface="Arial"/>
              </a:rPr>
              <a:t>load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i32, </a:t>
            </a:r>
            <a:r>
              <a:rPr lang="en-US" altLang="en-US" sz="1200" kern="0" dirty="0" err="1">
                <a:solidFill>
                  <a:srgbClr val="000000"/>
                </a:solidFill>
                <a:latin typeface="Arial"/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  <a:latin typeface="Arial"/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  <a:latin typeface="Arial"/>
              </a:rPr>
              <a:t>x.addr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 </a:t>
            </a:r>
            <a:r>
              <a:rPr lang="en-US" altLang="en-US" sz="1200" kern="0" dirty="0">
                <a:solidFill>
                  <a:srgbClr val="0070C0"/>
                </a:solidFill>
                <a:latin typeface="Arial"/>
              </a:rPr>
              <a:t>%cmp1 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= </a:t>
            </a:r>
            <a:r>
              <a:rPr lang="en-US" altLang="en-US" sz="1200" b="1" kern="0" dirty="0" err="1">
                <a:solidFill>
                  <a:srgbClr val="000000"/>
                </a:solidFill>
                <a:latin typeface="Arial"/>
              </a:rPr>
              <a:t>icmp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altLang="en-US" sz="1200" b="1" kern="0" dirty="0" err="1">
                <a:solidFill>
                  <a:srgbClr val="000000"/>
                </a:solidFill>
                <a:latin typeface="Arial"/>
              </a:rPr>
              <a:t>sgt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i32 %5, 0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 </a:t>
            </a:r>
            <a:r>
              <a:rPr lang="en-US" altLang="en-US" sz="1200" b="1" kern="0" dirty="0" err="1">
                <a:solidFill>
                  <a:srgbClr val="000000"/>
                </a:solidFill>
                <a:latin typeface="Arial"/>
              </a:rPr>
              <a:t>br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i1 </a:t>
            </a:r>
            <a:r>
              <a:rPr lang="en-US" altLang="en-US" sz="1200" kern="0" dirty="0">
                <a:solidFill>
                  <a:srgbClr val="0070C0"/>
                </a:solidFill>
                <a:latin typeface="Arial"/>
              </a:rPr>
              <a:t>%cmp1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, label %</a:t>
            </a:r>
            <a:r>
              <a:rPr lang="en-US" altLang="en-US" sz="1200" kern="0" dirty="0" err="1">
                <a:solidFill>
                  <a:srgbClr val="00B050"/>
                </a:solidFill>
                <a:latin typeface="Arial"/>
              </a:rPr>
              <a:t>while.body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, label %</a:t>
            </a:r>
            <a:r>
              <a:rPr lang="en-US" altLang="en-US" sz="1200" kern="0" dirty="0" err="1">
                <a:solidFill>
                  <a:srgbClr val="00B050"/>
                </a:solidFill>
                <a:latin typeface="Arial"/>
              </a:rPr>
              <a:t>while.end</a:t>
            </a:r>
            <a:endParaRPr lang="en-US" altLang="en-US" sz="1200" kern="0" dirty="0">
              <a:solidFill>
                <a:srgbClr val="00B050"/>
              </a:solidFill>
              <a:latin typeface="Arial"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200" kern="0" dirty="0">
              <a:solidFill>
                <a:srgbClr val="000000"/>
              </a:solidFill>
              <a:latin typeface="Arial"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 err="1">
                <a:solidFill>
                  <a:srgbClr val="00B050"/>
                </a:solidFill>
                <a:latin typeface="Arial"/>
              </a:rPr>
              <a:t>while.body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:                                       ; preds = %</a:t>
            </a:r>
            <a:r>
              <a:rPr lang="en-US" altLang="en-US" sz="1200" kern="0" dirty="0" err="1">
                <a:solidFill>
                  <a:srgbClr val="00B050"/>
                </a:solidFill>
                <a:latin typeface="Arial"/>
              </a:rPr>
              <a:t>while.cond</a:t>
            </a:r>
            <a:endParaRPr lang="en-US" altLang="en-US" sz="1200" kern="0" dirty="0">
              <a:solidFill>
                <a:srgbClr val="00B050"/>
              </a:solidFill>
              <a:latin typeface="Arial"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 %6 = </a:t>
            </a:r>
            <a:r>
              <a:rPr lang="en-US" altLang="en-US" sz="1200" b="1" kern="0" dirty="0">
                <a:solidFill>
                  <a:srgbClr val="000000"/>
                </a:solidFill>
                <a:latin typeface="Arial"/>
              </a:rPr>
              <a:t>load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i32, </a:t>
            </a:r>
            <a:r>
              <a:rPr lang="en-US" altLang="en-US" sz="1200" kern="0" dirty="0" err="1">
                <a:solidFill>
                  <a:srgbClr val="000000"/>
                </a:solidFill>
                <a:latin typeface="Arial"/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  <a:latin typeface="Arial"/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  <a:latin typeface="Arial"/>
              </a:rPr>
              <a:t>y.addr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 %7 = </a:t>
            </a:r>
            <a:r>
              <a:rPr lang="en-US" altLang="en-US" sz="1200" b="1" kern="0" dirty="0">
                <a:solidFill>
                  <a:srgbClr val="000000"/>
                </a:solidFill>
                <a:latin typeface="Arial"/>
              </a:rPr>
              <a:t>load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i32, </a:t>
            </a:r>
            <a:r>
              <a:rPr lang="en-US" altLang="en-US" sz="1200" kern="0" dirty="0" err="1">
                <a:solidFill>
                  <a:srgbClr val="000000"/>
                </a:solidFill>
                <a:latin typeface="Arial"/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  <a:latin typeface="Arial"/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  <a:latin typeface="Arial"/>
              </a:rPr>
              <a:t>x.addr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 %rem = </a:t>
            </a:r>
            <a:r>
              <a:rPr lang="en-US" altLang="en-US" sz="1200" b="1" kern="0" dirty="0" err="1">
                <a:solidFill>
                  <a:srgbClr val="000000"/>
                </a:solidFill>
                <a:latin typeface="Arial"/>
              </a:rPr>
              <a:t>srem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i32 %6, %7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 </a:t>
            </a:r>
            <a:r>
              <a:rPr lang="en-US" altLang="en-US" sz="1200" b="1" kern="0" dirty="0">
                <a:solidFill>
                  <a:srgbClr val="000000"/>
                </a:solidFill>
                <a:latin typeface="Arial"/>
              </a:rPr>
              <a:t>store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i32 %rem, </a:t>
            </a:r>
            <a:r>
              <a:rPr lang="en-US" altLang="en-US" sz="1200" kern="0" dirty="0" err="1">
                <a:solidFill>
                  <a:srgbClr val="000000"/>
                </a:solidFill>
                <a:latin typeface="Arial"/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%z,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 %8 = </a:t>
            </a:r>
            <a:r>
              <a:rPr lang="en-US" altLang="en-US" sz="1200" b="1" kern="0" dirty="0">
                <a:solidFill>
                  <a:srgbClr val="000000"/>
                </a:solidFill>
                <a:latin typeface="Arial"/>
              </a:rPr>
              <a:t>load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i32, </a:t>
            </a:r>
            <a:r>
              <a:rPr lang="en-US" altLang="en-US" sz="1200" kern="0" dirty="0" err="1">
                <a:solidFill>
                  <a:srgbClr val="000000"/>
                </a:solidFill>
                <a:latin typeface="Arial"/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  <a:latin typeface="Arial"/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  <a:latin typeface="Arial"/>
              </a:rPr>
              <a:t>x.addr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 </a:t>
            </a:r>
            <a:r>
              <a:rPr lang="en-US" altLang="en-US" sz="1200" b="1" kern="0" dirty="0">
                <a:solidFill>
                  <a:srgbClr val="000000"/>
                </a:solidFill>
                <a:latin typeface="Arial"/>
              </a:rPr>
              <a:t>store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i32 %8, </a:t>
            </a:r>
            <a:r>
              <a:rPr lang="en-US" altLang="en-US" sz="1200" kern="0" dirty="0" err="1">
                <a:solidFill>
                  <a:srgbClr val="000000"/>
                </a:solidFill>
                <a:latin typeface="Arial"/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  <a:latin typeface="Arial"/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  <a:latin typeface="Arial"/>
              </a:rPr>
              <a:t>y.addr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 %9 = </a:t>
            </a:r>
            <a:r>
              <a:rPr lang="en-US" altLang="en-US" sz="1200" b="1" kern="0" dirty="0">
                <a:solidFill>
                  <a:srgbClr val="000000"/>
                </a:solidFill>
                <a:latin typeface="Arial"/>
              </a:rPr>
              <a:t>load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i32, </a:t>
            </a:r>
            <a:r>
              <a:rPr lang="en-US" altLang="en-US" sz="1200" kern="0" dirty="0" err="1">
                <a:solidFill>
                  <a:srgbClr val="000000"/>
                </a:solidFill>
                <a:latin typeface="Arial"/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  <a:latin typeface="Arial"/>
              </a:rPr>
              <a:t>%z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 </a:t>
            </a:r>
            <a:r>
              <a:rPr lang="en-US" altLang="en-US" sz="1200" b="1" kern="0" dirty="0">
                <a:solidFill>
                  <a:srgbClr val="000000"/>
                </a:solidFill>
                <a:latin typeface="Arial"/>
              </a:rPr>
              <a:t>store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i32 %9, </a:t>
            </a:r>
            <a:r>
              <a:rPr lang="en-US" altLang="en-US" sz="1200" kern="0" dirty="0" err="1">
                <a:solidFill>
                  <a:srgbClr val="000000"/>
                </a:solidFill>
                <a:latin typeface="Arial"/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  <a:latin typeface="Arial"/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  <a:latin typeface="Arial"/>
              </a:rPr>
              <a:t>x.addr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 </a:t>
            </a:r>
            <a:r>
              <a:rPr lang="en-US" altLang="en-US" sz="1200" b="1" kern="0" dirty="0" err="1">
                <a:solidFill>
                  <a:srgbClr val="000000"/>
                </a:solidFill>
                <a:latin typeface="Arial"/>
              </a:rPr>
              <a:t>br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label %</a:t>
            </a:r>
            <a:r>
              <a:rPr lang="en-US" altLang="en-US" sz="1200" kern="0" dirty="0" err="1">
                <a:solidFill>
                  <a:srgbClr val="00B050"/>
                </a:solidFill>
                <a:latin typeface="Arial"/>
              </a:rPr>
              <a:t>while.cond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!</a:t>
            </a:r>
            <a:r>
              <a:rPr lang="en-US" altLang="en-US" sz="1200" kern="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llvm.loop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 !6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200" kern="0" dirty="0">
              <a:solidFill>
                <a:srgbClr val="000000"/>
              </a:solidFill>
              <a:latin typeface="Arial"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 err="1">
                <a:solidFill>
                  <a:srgbClr val="00B050"/>
                </a:solidFill>
                <a:latin typeface="Arial"/>
              </a:rPr>
              <a:t>while.end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:                                        ; preds = %</a:t>
            </a:r>
            <a:r>
              <a:rPr lang="en-US" altLang="en-US" sz="1200" kern="0" dirty="0" err="1">
                <a:solidFill>
                  <a:srgbClr val="00B050"/>
                </a:solidFill>
                <a:latin typeface="Arial"/>
              </a:rPr>
              <a:t>while.cond</a:t>
            </a:r>
            <a:endParaRPr lang="en-US" altLang="en-US" sz="1200" kern="0" dirty="0">
              <a:solidFill>
                <a:srgbClr val="00B050"/>
              </a:solidFill>
              <a:latin typeface="Arial"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 %10 = </a:t>
            </a:r>
            <a:r>
              <a:rPr lang="en-US" altLang="en-US" sz="1200" b="1" kern="0" dirty="0">
                <a:solidFill>
                  <a:srgbClr val="000000"/>
                </a:solidFill>
                <a:latin typeface="Arial"/>
              </a:rPr>
              <a:t>load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i32, </a:t>
            </a:r>
            <a:r>
              <a:rPr lang="en-US" altLang="en-US" sz="1200" kern="0" dirty="0" err="1">
                <a:solidFill>
                  <a:srgbClr val="000000"/>
                </a:solidFill>
                <a:latin typeface="Arial"/>
              </a:rPr>
              <a:t>ptr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altLang="en-US" sz="1200" kern="0" dirty="0">
                <a:solidFill>
                  <a:srgbClr val="C00000"/>
                </a:solidFill>
                <a:latin typeface="Arial"/>
              </a:rPr>
              <a:t>%</a:t>
            </a:r>
            <a:r>
              <a:rPr lang="en-US" altLang="en-US" sz="1200" kern="0" dirty="0" err="1">
                <a:solidFill>
                  <a:srgbClr val="C00000"/>
                </a:solidFill>
                <a:latin typeface="Arial"/>
              </a:rPr>
              <a:t>y.addr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altLang="en-US" sz="1200" kern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align 4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 </a:t>
            </a:r>
            <a:r>
              <a:rPr lang="en-US" altLang="en-US" sz="1200" b="1" kern="0" dirty="0">
                <a:solidFill>
                  <a:srgbClr val="000000"/>
                </a:solidFill>
                <a:latin typeface="Arial"/>
              </a:rPr>
              <a:t>ret</a:t>
            </a: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 i32 %10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kern="0" dirty="0">
                <a:solidFill>
                  <a:srgbClr val="000000"/>
                </a:solidFill>
                <a:latin typeface="Arial"/>
              </a:rPr>
              <a:t>}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80E105-5574-EC3A-2E7F-CEF186D34F68}"/>
              </a:ext>
            </a:extLst>
          </p:cNvPr>
          <p:cNvCxnSpPr>
            <a:cxnSpLocks/>
          </p:cNvCxnSpPr>
          <p:nvPr/>
        </p:nvCxnSpPr>
        <p:spPr bwMode="auto">
          <a:xfrm>
            <a:off x="7176120" y="2008435"/>
            <a:ext cx="0" cy="466092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6BD54EF7-7299-F8BE-4071-E821D5F1594F}"/>
              </a:ext>
            </a:extLst>
          </p:cNvPr>
          <p:cNvGrpSpPr/>
          <p:nvPr/>
        </p:nvGrpSpPr>
        <p:grpSpPr>
          <a:xfrm>
            <a:off x="8430284" y="404664"/>
            <a:ext cx="3503712" cy="1585084"/>
            <a:chOff x="8184232" y="5013176"/>
            <a:chExt cx="3503712" cy="158508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E65D6C0-4A27-8EFF-1758-5D07B5220EA2}"/>
                </a:ext>
              </a:extLst>
            </p:cNvPr>
            <p:cNvSpPr/>
            <p:nvPr/>
          </p:nvSpPr>
          <p:spPr bwMode="auto">
            <a:xfrm>
              <a:off x="9480376" y="5589241"/>
              <a:ext cx="648072" cy="36004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x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365E094-CF24-B942-8A31-FE0390C1D9FB}"/>
                </a:ext>
              </a:extLst>
            </p:cNvPr>
            <p:cNvSpPr/>
            <p:nvPr/>
          </p:nvSpPr>
          <p:spPr bwMode="auto">
            <a:xfrm>
              <a:off x="8832304" y="5589241"/>
              <a:ext cx="648072" cy="36004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cs-CZ" dirty="0"/>
                <a:t>y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0770AFF-C246-C4D0-75A8-372100844562}"/>
                </a:ext>
              </a:extLst>
            </p:cNvPr>
            <p:cNvSpPr/>
            <p:nvPr/>
          </p:nvSpPr>
          <p:spPr bwMode="auto">
            <a:xfrm>
              <a:off x="8184232" y="5594111"/>
              <a:ext cx="648072" cy="36004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z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5D22B48-C309-73ED-9504-58630AC66E49}"/>
                </a:ext>
              </a:extLst>
            </p:cNvPr>
            <p:cNvSpPr/>
            <p:nvPr/>
          </p:nvSpPr>
          <p:spPr bwMode="auto">
            <a:xfrm>
              <a:off x="10128448" y="5589241"/>
              <a:ext cx="648072" cy="36004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0" i="0" u="none" strike="noStrike" cap="none" normalizeH="0" baseline="0" dirty="0" err="1">
                  <a:ln>
                    <a:noFill/>
                  </a:ln>
                  <a:solidFill>
                    <a:schemeClr val="bg2">
                      <a:lumMod val="60000"/>
                      <a:lumOff val="40000"/>
                    </a:schemeClr>
                  </a:solidFill>
                  <a:effectLst/>
                  <a:latin typeface="Arial" charset="0"/>
                </a:rPr>
                <a:t>rbp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Arial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2F89861-521A-F852-71F7-A3E665EC8AE3}"/>
                </a:ext>
              </a:extLst>
            </p:cNvPr>
            <p:cNvSpPr txBox="1"/>
            <p:nvPr/>
          </p:nvSpPr>
          <p:spPr>
            <a:xfrm>
              <a:off x="9869402" y="5013176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rbp</a:t>
              </a:r>
              <a:endParaRPr lang="en-US" dirty="0"/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BA9D41C7-6421-24C9-399B-3F8489D015BD}"/>
                </a:ext>
              </a:extLst>
            </p:cNvPr>
            <p:cNvCxnSpPr/>
            <p:nvPr/>
          </p:nvCxnSpPr>
          <p:spPr bwMode="auto">
            <a:xfrm>
              <a:off x="10128448" y="5373216"/>
              <a:ext cx="0" cy="21602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8E69CB8-D5A3-E50A-23B1-7F513D5E2A47}"/>
                </a:ext>
              </a:extLst>
            </p:cNvPr>
            <p:cNvSpPr txBox="1"/>
            <p:nvPr/>
          </p:nvSpPr>
          <p:spPr>
            <a:xfrm>
              <a:off x="9867767" y="6219636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rsp</a:t>
              </a:r>
              <a:endParaRPr lang="en-US" dirty="0"/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4FB09AA1-E808-3FBE-0FE1-3978525E813C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0135358" y="5949281"/>
              <a:ext cx="0" cy="27964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A734855-C780-C6F1-083A-D2CF33BFA93A}"/>
                </a:ext>
              </a:extLst>
            </p:cNvPr>
            <p:cNvSpPr txBox="1"/>
            <p:nvPr/>
          </p:nvSpPr>
          <p:spPr>
            <a:xfrm>
              <a:off x="10505676" y="6228928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solidFill>
                    <a:schemeClr val="bg2">
                      <a:lumMod val="60000"/>
                      <a:lumOff val="40000"/>
                    </a:schemeClr>
                  </a:solidFill>
                </a:rPr>
                <a:t>rsp</a:t>
              </a:r>
              <a:endParaRPr lang="en-US" dirty="0">
                <a:solidFill>
                  <a:schemeClr val="bg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6A0F7B6C-D8E8-6A1A-C5C7-AB024E1BDBD0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0773267" y="5958573"/>
              <a:ext cx="0" cy="27964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B6EBC3D-AB47-4AB6-B5CB-C54DF9C4FD9F}"/>
                </a:ext>
              </a:extLst>
            </p:cNvPr>
            <p:cNvSpPr/>
            <p:nvPr/>
          </p:nvSpPr>
          <p:spPr bwMode="auto">
            <a:xfrm>
              <a:off x="10776520" y="5595754"/>
              <a:ext cx="911424" cy="360040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85367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F62B1-4E7A-7168-0572-56208FA68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6F225B4-04F9-2161-D1F4-6C6E42DCF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clang ASM (no optimization)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01C3DB-EE86-EAB5-96EC-29B3589A6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42515" y="692697"/>
            <a:ext cx="5233605" cy="4896544"/>
          </a:xfrm>
        </p:spPr>
        <p:txBody>
          <a:bodyPr/>
          <a:lstStyle/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 err="1">
                <a:solidFill>
                  <a:srgbClr val="000000"/>
                </a:solidFill>
              </a:rPr>
              <a:t>gcd</a:t>
            </a:r>
            <a:r>
              <a:rPr lang="en-US" altLang="en-US" sz="1200" dirty="0">
                <a:solidFill>
                  <a:srgbClr val="000000"/>
                </a:solidFill>
              </a:rPr>
              <a:t>:                                    # @gcd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# %bb.0:                                # %entry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push	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rsp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- 4], </a:t>
            </a:r>
            <a:r>
              <a:rPr lang="en-US" altLang="en-US" sz="1200" dirty="0" err="1">
                <a:solidFill>
                  <a:srgbClr val="000000"/>
                </a:solidFill>
              </a:rPr>
              <a:t>edi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- 8], </a:t>
            </a:r>
            <a:r>
              <a:rPr lang="en-US" altLang="en-US" sz="1200" dirty="0" err="1">
                <a:solidFill>
                  <a:srgbClr val="000000"/>
                </a:solidFill>
              </a:rPr>
              <a:t>esi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- 4]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cmp</a:t>
            </a: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- 8]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jle</a:t>
            </a:r>
            <a:r>
              <a:rPr lang="en-US" altLang="en-US" sz="1200" dirty="0">
                <a:solidFill>
                  <a:srgbClr val="000000"/>
                </a:solidFill>
              </a:rPr>
              <a:t>	.LBB0_2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# %bb.1:                                # %</a:t>
            </a:r>
            <a:r>
              <a:rPr lang="en-US" altLang="en-US" sz="1200" dirty="0" err="1">
                <a:solidFill>
                  <a:srgbClr val="000000"/>
                </a:solidFill>
              </a:rPr>
              <a:t>if.then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- 8]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- 12], 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- 4]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- 8], 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- 12]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- 4], 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.LBB0_2:                                # %</a:t>
            </a:r>
            <a:r>
              <a:rPr lang="en-US" altLang="en-US" sz="1200" dirty="0" err="1">
                <a:solidFill>
                  <a:srgbClr val="000000"/>
                </a:solidFill>
              </a:rPr>
              <a:t>if.end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jmp</a:t>
            </a:r>
            <a:r>
              <a:rPr lang="en-US" altLang="en-US" sz="1200" dirty="0">
                <a:solidFill>
                  <a:srgbClr val="000000"/>
                </a:solidFill>
              </a:rPr>
              <a:t>	.LBB0_3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lang="en-US" altLang="en-US" sz="1200" dirty="0">
              <a:solidFill>
                <a:srgbClr val="000000"/>
              </a:solidFill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01B8659-3BF1-070D-2DD5-D0EB9B63CB95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7217048" y="2115110"/>
            <a:ext cx="4767652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.LBB0_3:                                # %</a:t>
            </a:r>
            <a:r>
              <a:rPr lang="en-US" altLang="en-US" sz="1200" dirty="0" err="1">
                <a:solidFill>
                  <a:srgbClr val="000000"/>
                </a:solidFill>
              </a:rPr>
              <a:t>while.cond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cmp</a:t>
            </a: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- 4], 0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jle</a:t>
            </a:r>
            <a:r>
              <a:rPr lang="en-US" altLang="en-US" sz="1200" dirty="0">
                <a:solidFill>
                  <a:srgbClr val="000000"/>
                </a:solidFill>
              </a:rPr>
              <a:t>	.LBB0_5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# %bb.4:                                # %</a:t>
            </a:r>
            <a:r>
              <a:rPr lang="en-US" altLang="en-US" sz="1200" dirty="0" err="1">
                <a:solidFill>
                  <a:srgbClr val="000000"/>
                </a:solidFill>
              </a:rPr>
              <a:t>while.body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- 8]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cdq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idiv</a:t>
            </a: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- 4]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- 12], </a:t>
            </a:r>
            <a:r>
              <a:rPr lang="en-US" altLang="en-US" sz="1200" dirty="0" err="1">
                <a:solidFill>
                  <a:srgbClr val="000000"/>
                </a:solidFill>
              </a:rPr>
              <a:t>edx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- 4]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- 8], 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- 12]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- 4], 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jmp</a:t>
            </a:r>
            <a:r>
              <a:rPr lang="en-US" altLang="en-US" sz="1200" dirty="0">
                <a:solidFill>
                  <a:srgbClr val="000000"/>
                </a:solidFill>
              </a:rPr>
              <a:t>	.LBB0_3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.LBB0_5:                                # %</a:t>
            </a:r>
            <a:r>
              <a:rPr lang="en-US" altLang="en-US" sz="1200" dirty="0" err="1">
                <a:solidFill>
                  <a:srgbClr val="000000"/>
                </a:solidFill>
              </a:rPr>
              <a:t>while.end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dword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</a:rPr>
              <a:t>ptr</a:t>
            </a:r>
            <a:r>
              <a:rPr lang="en-US" altLang="en-US" sz="1200" dirty="0">
                <a:solidFill>
                  <a:srgbClr val="000000"/>
                </a:solidFill>
              </a:rPr>
              <a:t> [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r>
              <a:rPr lang="en-US" altLang="en-US" sz="1200" dirty="0">
                <a:solidFill>
                  <a:srgbClr val="000000"/>
                </a:solidFill>
              </a:rPr>
              <a:t> - 8]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pop	</a:t>
            </a:r>
            <a:r>
              <a:rPr lang="en-US" altLang="en-US" sz="1200" dirty="0" err="1">
                <a:solidFill>
                  <a:srgbClr val="000000"/>
                </a:solidFill>
              </a:rPr>
              <a:t>rbp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ret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AD44D6D-A484-5FC8-CEAF-EACFB782A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38" y="692696"/>
            <a:ext cx="1728192" cy="3690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int </a:t>
            </a:r>
            <a:r>
              <a:rPr lang="en-US" altLang="en-US" sz="1200" kern="0" dirty="0" err="1"/>
              <a:t>gcd</a:t>
            </a:r>
            <a:r>
              <a:rPr lang="en-US" altLang="en-US" sz="1200" kern="0" dirty="0"/>
              <a:t>( int x, int y)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{ int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if ( x &gt; y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while ( x &gt; 0 )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 %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return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}</a:t>
            </a:r>
            <a:endParaRPr lang="cs-CZ" altLang="en-US" sz="1200" kern="0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839E8793-D642-DAD5-691D-ED3146D1477D}"/>
              </a:ext>
            </a:extLst>
          </p:cNvPr>
          <p:cNvCxnSpPr/>
          <p:nvPr/>
        </p:nvCxnSpPr>
        <p:spPr bwMode="auto">
          <a:xfrm flipH="1">
            <a:off x="1847528" y="579438"/>
            <a:ext cx="41302" cy="6072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629066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31" y="122238"/>
            <a:ext cx="10483269" cy="457200"/>
          </a:xfrm>
        </p:spPr>
        <p:txBody>
          <a:bodyPr/>
          <a:lstStyle/>
          <a:p>
            <a:r>
              <a:rPr lang="en-US" altLang="en-US" dirty="0"/>
              <a:t>SSA – Static Single Assignment</a:t>
            </a:r>
            <a:endParaRPr lang="cs-CZ" altLang="en-US" noProof="1"/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184731" y="692696"/>
            <a:ext cx="11905669" cy="6043066"/>
          </a:xfrm>
        </p:spPr>
        <p:txBody>
          <a:bodyPr/>
          <a:lstStyle/>
          <a:p>
            <a:pPr lvl="1"/>
            <a:r>
              <a:rPr lang="en-US" altLang="en-US" dirty="0"/>
              <a:t>SSA – Static Single Assignment</a:t>
            </a:r>
            <a:endParaRPr lang="cs-CZ" altLang="en-US" dirty="0"/>
          </a:p>
          <a:p>
            <a:pPr lvl="2"/>
            <a:r>
              <a:rPr lang="cs-CZ" altLang="en-US" dirty="0"/>
              <a:t>Do každé proměnné SSA mezikódu se přiřazuje pouze v jediném místě kódu</a:t>
            </a:r>
          </a:p>
          <a:p>
            <a:pPr lvl="3"/>
            <a:r>
              <a:rPr lang="cs-CZ" altLang="en-US" dirty="0"/>
              <a:t>Jediný přiřazovací příkaz resp. instrukce mezikódu</a:t>
            </a:r>
          </a:p>
          <a:p>
            <a:pPr lvl="4"/>
            <a:r>
              <a:rPr lang="cs-CZ" altLang="en-US" dirty="0"/>
              <a:t>Může být prováděn mnohokrát, je-li v cyklu</a:t>
            </a:r>
          </a:p>
          <a:p>
            <a:pPr lvl="3"/>
            <a:r>
              <a:rPr lang="cs-CZ" altLang="en-US" dirty="0"/>
              <a:t>Většina původních proměnných musí být nahrazena sadou nových</a:t>
            </a:r>
          </a:p>
          <a:p>
            <a:pPr lvl="4"/>
            <a:r>
              <a:rPr lang="cs-CZ" altLang="en-US" dirty="0"/>
              <a:t>Původní proměnné se stěhují mezi různými umístěními</a:t>
            </a:r>
          </a:p>
          <a:p>
            <a:pPr lvl="2"/>
            <a:r>
              <a:rPr lang="cs-CZ" altLang="en-US" dirty="0"/>
              <a:t>Aplikovatelné pouze na jednoduché lokální proměnné bez </a:t>
            </a:r>
            <a:r>
              <a:rPr lang="cs-CZ" altLang="en-US" dirty="0" err="1"/>
              <a:t>aliasu</a:t>
            </a:r>
            <a:endParaRPr lang="cs-CZ" altLang="en-US" dirty="0"/>
          </a:p>
          <a:p>
            <a:pPr lvl="3"/>
            <a:r>
              <a:rPr lang="cs-CZ" altLang="en-US" dirty="0"/>
              <a:t>Zápis musí vždy kompletně přepsat celou proměnnou</a:t>
            </a:r>
          </a:p>
          <a:p>
            <a:pPr lvl="3"/>
            <a:r>
              <a:rPr lang="cs-CZ" altLang="en-US" dirty="0"/>
              <a:t>Proměnné, na které ukazuje ukazatel, nelze stěhovat</a:t>
            </a:r>
          </a:p>
          <a:p>
            <a:pPr lvl="2"/>
            <a:r>
              <a:rPr lang="cs-CZ" altLang="en-US" dirty="0"/>
              <a:t>Překladač upravuje mezikód do SSA formy až po provedení </a:t>
            </a:r>
            <a:r>
              <a:rPr lang="en-US" altLang="en-US" dirty="0"/>
              <a:t>n</a:t>
            </a:r>
            <a:r>
              <a:rPr lang="cs-CZ" altLang="en-US" dirty="0" err="1"/>
              <a:t>ěkterých</a:t>
            </a:r>
            <a:r>
              <a:rPr lang="cs-CZ" altLang="en-US" dirty="0"/>
              <a:t> kroků:</a:t>
            </a:r>
          </a:p>
          <a:p>
            <a:pPr lvl="3"/>
            <a:r>
              <a:rPr lang="cs-CZ" altLang="en-US" dirty="0"/>
              <a:t>Detekce </a:t>
            </a:r>
            <a:r>
              <a:rPr lang="cs-CZ" altLang="en-US" dirty="0" err="1"/>
              <a:t>aliasovaných</a:t>
            </a:r>
            <a:r>
              <a:rPr lang="cs-CZ" altLang="en-US" dirty="0"/>
              <a:t> proměnných</a:t>
            </a:r>
          </a:p>
          <a:p>
            <a:pPr lvl="3"/>
            <a:r>
              <a:rPr lang="cs-CZ" altLang="en-US" dirty="0"/>
              <a:t>Dekompozice nealiasovaných lokálních proměnných typu struktura</a:t>
            </a:r>
          </a:p>
          <a:p>
            <a:pPr lvl="1"/>
            <a:r>
              <a:rPr lang="cs-CZ" altLang="en-US" dirty="0"/>
              <a:t>Lokální proměnné fakticky nahrazeny odkazy na přiřazující instrukci</a:t>
            </a:r>
          </a:p>
          <a:p>
            <a:pPr lvl="2"/>
            <a:r>
              <a:rPr lang="cs-CZ" altLang="en-US" dirty="0"/>
              <a:t>Podobně jako u kdysi používané formy nepřímých trojic</a:t>
            </a:r>
          </a:p>
          <a:p>
            <a:pPr lvl="3"/>
            <a:r>
              <a:rPr lang="cs-CZ" altLang="en-US" dirty="0"/>
              <a:t>SSA ale řeší i odkazy přes hranice základních bloků</a:t>
            </a:r>
          </a:p>
          <a:p>
            <a:pPr lvl="1"/>
            <a:r>
              <a:rPr lang="cs-CZ" altLang="en-US" dirty="0"/>
              <a:t>SSA zjednodušuje řadu algoritmů používaných v překladačích</a:t>
            </a:r>
          </a:p>
          <a:p>
            <a:pPr lvl="2"/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761990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0A64F-87BF-EAA9-D43D-07B62DD28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>
            <a:extLst>
              <a:ext uri="{FF2B5EF4-FFF2-40B4-BE49-F238E27FC236}">
                <a16:creationId xmlns:a16="http://schemas.microsoft.com/office/drawing/2014/main" id="{A3782E21-A979-408E-7CEC-9EA457A87B1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E6BD717-94BB-42E5-98FE-8FAB51A877E8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3E199F41-3277-0FC4-955C-C129C32E88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SSA – Static Single Assignment</a:t>
            </a:r>
            <a:endParaRPr lang="cs-CZ" altLang="en-US" noProof="1"/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71C4CBEA-D225-B9DB-AD51-C8A61D285B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cs-CZ" altLang="en-US" sz="2000" dirty="0"/>
              <a:t>Konverze do SSA formy vyžaduje speciální operátor </a:t>
            </a:r>
            <a:r>
              <a:rPr lang="el-GR" altLang="en-US" sz="2000" dirty="0">
                <a:solidFill>
                  <a:srgbClr val="FF0000"/>
                </a:solidFill>
              </a:rPr>
              <a:t>Φ</a:t>
            </a:r>
            <a:endParaRPr lang="en-US" altLang="en-US" sz="2000" dirty="0">
              <a:solidFill>
                <a:srgbClr val="FF0000"/>
              </a:solidFill>
            </a:endParaRPr>
          </a:p>
          <a:p>
            <a:pPr lvl="2" eaLnBrk="1" hangingPunct="1"/>
            <a:r>
              <a:rPr lang="cs-CZ" altLang="en-US" sz="1600" dirty="0"/>
              <a:t>Alternativní nebo opakované přiřazení do téže proměnné</a:t>
            </a:r>
            <a:r>
              <a:rPr lang="en-US" altLang="en-US" sz="1600" dirty="0"/>
              <a:t>...</a:t>
            </a:r>
            <a:endParaRPr lang="cs-CZ" altLang="en-US" sz="1600" dirty="0"/>
          </a:p>
          <a:p>
            <a:pPr marL="0" indent="0">
              <a:buNone/>
            </a:pPr>
            <a:r>
              <a:rPr lang="cs-CZ" altLang="en-US" sz="1400" dirty="0" err="1"/>
              <a:t>if</a:t>
            </a:r>
            <a:r>
              <a:rPr lang="cs-CZ" altLang="en-US" sz="1400" dirty="0"/>
              <a:t> </a:t>
            </a:r>
            <a:r>
              <a:rPr lang="en-US" altLang="en-US" sz="1400" dirty="0"/>
              <a:t>C then X:=A else X:=B</a:t>
            </a:r>
            <a:endParaRPr lang="cs-CZ" altLang="en-US" sz="1400" dirty="0"/>
          </a:p>
          <a:p>
            <a:pPr marL="0" indent="0">
              <a:buNone/>
            </a:pPr>
            <a:r>
              <a:rPr lang="cs-CZ" altLang="en-US" sz="1400" dirty="0"/>
              <a:t>Y:</a:t>
            </a:r>
            <a:r>
              <a:rPr lang="en-US" altLang="en-US" sz="1400" dirty="0"/>
              <a:t>=</a:t>
            </a:r>
            <a:r>
              <a:rPr lang="cs-CZ" altLang="en-US" sz="1400" dirty="0"/>
              <a:t>D</a:t>
            </a:r>
            <a:r>
              <a:rPr lang="en-US" altLang="en-US" sz="1400" dirty="0"/>
              <a:t>; </a:t>
            </a:r>
            <a:r>
              <a:rPr lang="cs-CZ" altLang="en-US" sz="1400" dirty="0" err="1"/>
              <a:t>while</a:t>
            </a:r>
            <a:r>
              <a:rPr lang="cs-CZ" altLang="en-US" sz="1400" dirty="0"/>
              <a:t> </a:t>
            </a:r>
            <a:r>
              <a:rPr lang="en-US" altLang="en-US" sz="1400" dirty="0"/>
              <a:t>E</a:t>
            </a:r>
            <a:r>
              <a:rPr lang="cs-CZ" altLang="en-US" sz="1400" dirty="0"/>
              <a:t> do</a:t>
            </a:r>
            <a:r>
              <a:rPr lang="en-US" altLang="en-US" sz="1400" dirty="0"/>
              <a:t> Y:=F(Y)</a:t>
            </a:r>
          </a:p>
          <a:p>
            <a:pPr lvl="2"/>
            <a:r>
              <a:rPr lang="en-US" altLang="en-US" sz="1600" dirty="0"/>
              <a:t>...se </a:t>
            </a:r>
            <a:r>
              <a:rPr lang="en-US" altLang="en-US" sz="1600" dirty="0" err="1"/>
              <a:t>reprezentuje</a:t>
            </a:r>
            <a:r>
              <a:rPr lang="en-US" altLang="en-US" sz="1600" dirty="0"/>
              <a:t> p</a:t>
            </a:r>
            <a:r>
              <a:rPr lang="cs-CZ" altLang="en-US" sz="1600" dirty="0" err="1"/>
              <a:t>řejmenováním</a:t>
            </a:r>
            <a:r>
              <a:rPr lang="cs-CZ" altLang="en-US" sz="1600" dirty="0"/>
              <a:t> proměnných</a:t>
            </a:r>
          </a:p>
          <a:p>
            <a:pPr marL="0" indent="0">
              <a:buNone/>
            </a:pPr>
            <a:r>
              <a:rPr lang="cs-CZ" altLang="en-US" sz="1400" dirty="0" err="1"/>
              <a:t>if</a:t>
            </a:r>
            <a:r>
              <a:rPr lang="cs-CZ" altLang="en-US" sz="1400" dirty="0"/>
              <a:t> </a:t>
            </a:r>
            <a:r>
              <a:rPr lang="en-US" altLang="en-US" sz="1400" dirty="0"/>
              <a:t>C then X</a:t>
            </a:r>
            <a:r>
              <a:rPr lang="cs-CZ" altLang="en-US" sz="1400" dirty="0"/>
              <a:t>1</a:t>
            </a:r>
            <a:r>
              <a:rPr lang="en-US" altLang="en-US" sz="1400" dirty="0"/>
              <a:t>:=A else X</a:t>
            </a:r>
            <a:r>
              <a:rPr lang="cs-CZ" altLang="en-US" sz="1400" dirty="0"/>
              <a:t>2</a:t>
            </a:r>
            <a:r>
              <a:rPr lang="en-US" altLang="en-US" sz="1400" dirty="0"/>
              <a:t>:=B; X</a:t>
            </a:r>
            <a:r>
              <a:rPr lang="cs-CZ" altLang="en-US" sz="1400" dirty="0"/>
              <a:t>3</a:t>
            </a:r>
            <a:r>
              <a:rPr lang="en-US" altLang="en-US" sz="1400" dirty="0"/>
              <a:t>:=</a:t>
            </a:r>
            <a:r>
              <a:rPr lang="el-GR" altLang="en-US" sz="1400" dirty="0">
                <a:solidFill>
                  <a:srgbClr val="FF0000"/>
                </a:solidFill>
              </a:rPr>
              <a:t>Φ</a:t>
            </a:r>
            <a:r>
              <a:rPr lang="en-US" altLang="en-US" sz="1400" dirty="0"/>
              <a:t>(X1,X2)</a:t>
            </a:r>
            <a:endParaRPr lang="cs-CZ" altLang="en-US" sz="1400" dirty="0"/>
          </a:p>
          <a:p>
            <a:pPr marL="0" indent="0">
              <a:buNone/>
            </a:pPr>
            <a:r>
              <a:rPr lang="cs-CZ" altLang="en-US" sz="1400" dirty="0"/>
              <a:t>Y1:</a:t>
            </a:r>
            <a:r>
              <a:rPr lang="en-US" altLang="en-US" sz="1400" dirty="0"/>
              <a:t>=</a:t>
            </a:r>
            <a:r>
              <a:rPr lang="cs-CZ" altLang="en-US" sz="1400" dirty="0"/>
              <a:t>D</a:t>
            </a:r>
            <a:r>
              <a:rPr lang="en-US" altLang="en-US" sz="1400" dirty="0"/>
              <a:t>; </a:t>
            </a:r>
            <a:r>
              <a:rPr lang="cs-CZ" altLang="en-US" sz="1400" dirty="0"/>
              <a:t>do</a:t>
            </a:r>
            <a:r>
              <a:rPr lang="en-US" altLang="en-US" sz="1400" dirty="0"/>
              <a:t> Y</a:t>
            </a:r>
            <a:r>
              <a:rPr lang="cs-CZ" altLang="en-US" sz="1400" dirty="0"/>
              <a:t>2</a:t>
            </a:r>
            <a:r>
              <a:rPr lang="en-US" altLang="en-US" sz="1400" dirty="0"/>
              <a:t>:=F(</a:t>
            </a:r>
            <a:r>
              <a:rPr lang="el-GR" altLang="en-US" sz="1400" dirty="0">
                <a:solidFill>
                  <a:srgbClr val="FF0000"/>
                </a:solidFill>
              </a:rPr>
              <a:t>Φ</a:t>
            </a:r>
            <a:r>
              <a:rPr lang="en-US" altLang="en-US" sz="1400" dirty="0"/>
              <a:t>(Y</a:t>
            </a:r>
            <a:r>
              <a:rPr lang="cs-CZ" altLang="en-US" sz="1400" dirty="0"/>
              <a:t>1,Y2)</a:t>
            </a:r>
            <a:r>
              <a:rPr lang="en-US" altLang="en-US" sz="1400" dirty="0"/>
              <a:t>) </a:t>
            </a:r>
            <a:r>
              <a:rPr lang="cs-CZ" altLang="en-US" sz="1400" dirty="0" err="1"/>
              <a:t>while</a:t>
            </a:r>
            <a:r>
              <a:rPr lang="cs-CZ" altLang="en-US" sz="1400" dirty="0"/>
              <a:t> </a:t>
            </a:r>
            <a:r>
              <a:rPr lang="en-US" altLang="en-US" sz="1400" dirty="0"/>
              <a:t>E;</a:t>
            </a:r>
          </a:p>
          <a:p>
            <a:pPr marL="0" indent="0">
              <a:buNone/>
            </a:pPr>
            <a:endParaRPr lang="en-US" altLang="en-US" sz="1400" dirty="0"/>
          </a:p>
          <a:p>
            <a:pPr lvl="1"/>
            <a:r>
              <a:rPr lang="el-GR" altLang="en-US" sz="2200" dirty="0"/>
              <a:t>Φ</a:t>
            </a:r>
            <a:r>
              <a:rPr lang="en-US" altLang="en-US" sz="2200" dirty="0"/>
              <a:t>(X1,X2) </a:t>
            </a:r>
            <a:r>
              <a:rPr lang="en-US" altLang="en-US" sz="2200" dirty="0" err="1"/>
              <a:t>znamen</a:t>
            </a:r>
            <a:r>
              <a:rPr lang="cs-CZ" altLang="en-US" sz="2200" dirty="0"/>
              <a:t>á hodnota X1 nebo X2, podle toho, která byla (naposledy) definována</a:t>
            </a:r>
            <a:endParaRPr lang="en-US" altLang="en-US" sz="2200" dirty="0"/>
          </a:p>
          <a:p>
            <a:pPr lvl="2"/>
            <a:r>
              <a:rPr lang="en-US" altLang="en-US" sz="1600" dirty="0"/>
              <a:t>N</a:t>
            </a:r>
            <a:r>
              <a:rPr lang="cs-CZ" altLang="en-US" sz="1600" dirty="0" err="1"/>
              <a:t>ěkdy</a:t>
            </a:r>
            <a:r>
              <a:rPr lang="cs-CZ" altLang="en-US" sz="1600" dirty="0"/>
              <a:t> ve vazbě na </a:t>
            </a:r>
            <a:r>
              <a:rPr lang="cs-CZ" altLang="en-US" sz="1600" dirty="0" err="1"/>
              <a:t>Control-Flow</a:t>
            </a:r>
            <a:r>
              <a:rPr lang="cs-CZ" altLang="en-US" sz="1600" dirty="0"/>
              <a:t> </a:t>
            </a:r>
            <a:r>
              <a:rPr lang="cs-CZ" altLang="en-US" sz="1600" dirty="0" err="1"/>
              <a:t>Graph</a:t>
            </a:r>
            <a:r>
              <a:rPr lang="en-US" altLang="en-US" sz="1600" dirty="0"/>
              <a:t> (</a:t>
            </a:r>
            <a:r>
              <a:rPr lang="cs-CZ" altLang="en-US" sz="1600" dirty="0"/>
              <a:t>např. </a:t>
            </a:r>
            <a:r>
              <a:rPr lang="en-US" altLang="en-US" sz="1600" dirty="0"/>
              <a:t>LLVM IR)</a:t>
            </a:r>
            <a:endParaRPr lang="cs-CZ" altLang="en-US" sz="1600" dirty="0"/>
          </a:p>
          <a:p>
            <a:pPr lvl="3"/>
            <a:r>
              <a:rPr lang="el-GR" altLang="en-US" sz="1400" dirty="0"/>
              <a:t>Φ</a:t>
            </a:r>
            <a:r>
              <a:rPr lang="cs-CZ" altLang="en-US" sz="1400" dirty="0"/>
              <a:t> instrukce obvykle musejí být na začátku bloku</a:t>
            </a:r>
          </a:p>
          <a:p>
            <a:pPr lvl="3"/>
            <a:r>
              <a:rPr lang="cs-CZ" altLang="en-US" sz="1400" dirty="0"/>
              <a:t>Výsledek operace závisí na tom, odkud se do bloku vstoupilo</a:t>
            </a:r>
            <a:endParaRPr lang="en-US" altLang="en-US" sz="1400" dirty="0"/>
          </a:p>
          <a:p>
            <a:pPr marL="0" indent="0">
              <a:buNone/>
            </a:pPr>
            <a:r>
              <a:rPr lang="en-US" altLang="en-US" sz="1400" dirty="0"/>
              <a:t>L0:{ </a:t>
            </a:r>
            <a:r>
              <a:rPr lang="cs-CZ" altLang="en-US" sz="1400" dirty="0" err="1"/>
              <a:t>if</a:t>
            </a:r>
            <a:r>
              <a:rPr lang="cs-CZ" altLang="en-US" sz="1400" dirty="0"/>
              <a:t> </a:t>
            </a:r>
            <a:r>
              <a:rPr lang="en-US" altLang="en-US" sz="1400" dirty="0"/>
              <a:t>C } then </a:t>
            </a:r>
            <a:r>
              <a:rPr lang="cs-CZ" altLang="en-US" sz="1400" dirty="0">
                <a:solidFill>
                  <a:srgbClr val="FF0000"/>
                </a:solidFill>
              </a:rPr>
              <a:t>L1</a:t>
            </a:r>
            <a:r>
              <a:rPr lang="cs-CZ" altLang="en-US" sz="1400" dirty="0"/>
              <a:t>:</a:t>
            </a:r>
            <a:r>
              <a:rPr lang="en-US" altLang="en-US" sz="1400" dirty="0"/>
              <a:t>{ X</a:t>
            </a:r>
            <a:r>
              <a:rPr lang="cs-CZ" altLang="en-US" sz="1400" dirty="0"/>
              <a:t>1</a:t>
            </a:r>
            <a:r>
              <a:rPr lang="en-US" altLang="en-US" sz="1400" dirty="0"/>
              <a:t>:=A } else </a:t>
            </a:r>
            <a:r>
              <a:rPr lang="cs-CZ" altLang="en-US" sz="1400" dirty="0">
                <a:solidFill>
                  <a:srgbClr val="FF0000"/>
                </a:solidFill>
              </a:rPr>
              <a:t>L2</a:t>
            </a:r>
            <a:r>
              <a:rPr lang="cs-CZ" altLang="en-US" sz="1400" dirty="0"/>
              <a:t>:</a:t>
            </a:r>
            <a:r>
              <a:rPr lang="en-US" altLang="en-US" sz="1400" dirty="0"/>
              <a:t>{ X</a:t>
            </a:r>
            <a:r>
              <a:rPr lang="cs-CZ" altLang="en-US" sz="1400" dirty="0"/>
              <a:t>2</a:t>
            </a:r>
            <a:r>
              <a:rPr lang="en-US" altLang="en-US" sz="1400" dirty="0"/>
              <a:t>:=B }; L3:{ X:=</a:t>
            </a:r>
            <a:r>
              <a:rPr lang="el-GR" altLang="en-US" sz="1400" dirty="0">
                <a:solidFill>
                  <a:srgbClr val="FF0000"/>
                </a:solidFill>
              </a:rPr>
              <a:t>Φ</a:t>
            </a:r>
            <a:r>
              <a:rPr lang="en-US" altLang="en-US" sz="1400" dirty="0"/>
              <a:t>(</a:t>
            </a:r>
            <a:r>
              <a:rPr lang="cs-CZ" altLang="en-US" sz="1400" dirty="0">
                <a:solidFill>
                  <a:srgbClr val="FF0000"/>
                </a:solidFill>
              </a:rPr>
              <a:t>L1</a:t>
            </a:r>
            <a:r>
              <a:rPr lang="cs-CZ" altLang="en-US" sz="1400" dirty="0"/>
              <a:t>:</a:t>
            </a:r>
            <a:r>
              <a:rPr lang="en-US" altLang="en-US" sz="1400" dirty="0"/>
              <a:t>X1,</a:t>
            </a:r>
            <a:r>
              <a:rPr lang="cs-CZ" altLang="en-US" sz="1400" dirty="0">
                <a:solidFill>
                  <a:srgbClr val="FF0000"/>
                </a:solidFill>
              </a:rPr>
              <a:t>L2</a:t>
            </a:r>
            <a:r>
              <a:rPr lang="cs-CZ" altLang="en-US" sz="1400" dirty="0"/>
              <a:t>:</a:t>
            </a:r>
            <a:r>
              <a:rPr lang="en-US" altLang="en-US" sz="1400" dirty="0"/>
              <a:t>X2) }</a:t>
            </a:r>
          </a:p>
          <a:p>
            <a:pPr marL="0" indent="0">
              <a:buNone/>
            </a:pPr>
            <a:r>
              <a:rPr lang="en-US" altLang="en-US" sz="1400" dirty="0">
                <a:solidFill>
                  <a:srgbClr val="FF0000"/>
                </a:solidFill>
              </a:rPr>
              <a:t>L4</a:t>
            </a:r>
            <a:r>
              <a:rPr lang="en-US" altLang="en-US" sz="1400" dirty="0"/>
              <a:t>:{ </a:t>
            </a:r>
            <a:r>
              <a:rPr lang="cs-CZ" altLang="en-US" sz="1400" dirty="0"/>
              <a:t>Y1:</a:t>
            </a:r>
            <a:r>
              <a:rPr lang="en-US" altLang="en-US" sz="1400" dirty="0"/>
              <a:t>=</a:t>
            </a:r>
            <a:r>
              <a:rPr lang="cs-CZ" altLang="en-US" sz="1400" dirty="0"/>
              <a:t>D</a:t>
            </a:r>
            <a:r>
              <a:rPr lang="en-US" altLang="en-US" sz="1400" dirty="0"/>
              <a:t> }; </a:t>
            </a:r>
            <a:r>
              <a:rPr lang="cs-CZ" altLang="en-US" sz="1400" dirty="0"/>
              <a:t>do</a:t>
            </a:r>
            <a:r>
              <a:rPr lang="en-US" altLang="en-US" sz="1400" dirty="0"/>
              <a:t> </a:t>
            </a:r>
            <a:r>
              <a:rPr lang="en-US" altLang="en-US" sz="1400" dirty="0">
                <a:solidFill>
                  <a:srgbClr val="FF0000"/>
                </a:solidFill>
              </a:rPr>
              <a:t>L5</a:t>
            </a:r>
            <a:r>
              <a:rPr lang="en-US" altLang="en-US" sz="1400" dirty="0"/>
              <a:t>:{ Y</a:t>
            </a:r>
            <a:r>
              <a:rPr lang="cs-CZ" altLang="en-US" sz="1400" dirty="0"/>
              <a:t>2</a:t>
            </a:r>
            <a:r>
              <a:rPr lang="en-US" altLang="en-US" sz="1400" dirty="0"/>
              <a:t>:=F(</a:t>
            </a:r>
            <a:r>
              <a:rPr lang="el-GR" altLang="en-US" sz="1400" dirty="0">
                <a:solidFill>
                  <a:srgbClr val="FF0000"/>
                </a:solidFill>
              </a:rPr>
              <a:t>Φ</a:t>
            </a:r>
            <a:r>
              <a:rPr lang="en-US" altLang="en-US" sz="1400" dirty="0"/>
              <a:t>(</a:t>
            </a:r>
            <a:r>
              <a:rPr lang="en-US" altLang="en-US" sz="1400" dirty="0">
                <a:solidFill>
                  <a:srgbClr val="FF0000"/>
                </a:solidFill>
              </a:rPr>
              <a:t>L4</a:t>
            </a:r>
            <a:r>
              <a:rPr lang="en-US" altLang="en-US" sz="1400" dirty="0"/>
              <a:t>:Y</a:t>
            </a:r>
            <a:r>
              <a:rPr lang="cs-CZ" altLang="en-US" sz="1400" dirty="0"/>
              <a:t>1,</a:t>
            </a:r>
            <a:r>
              <a:rPr lang="en-US" altLang="en-US" sz="1400" dirty="0">
                <a:solidFill>
                  <a:srgbClr val="FF0000"/>
                </a:solidFill>
              </a:rPr>
              <a:t>L5</a:t>
            </a:r>
            <a:r>
              <a:rPr lang="en-US" altLang="en-US" sz="1400" dirty="0"/>
              <a:t>:</a:t>
            </a:r>
            <a:r>
              <a:rPr lang="cs-CZ" altLang="en-US" sz="1400" dirty="0"/>
              <a:t>Y2)</a:t>
            </a:r>
            <a:r>
              <a:rPr lang="en-US" altLang="en-US" sz="1400" dirty="0"/>
              <a:t>) </a:t>
            </a:r>
            <a:r>
              <a:rPr lang="cs-CZ" altLang="en-US" sz="1400" dirty="0" err="1"/>
              <a:t>while</a:t>
            </a:r>
            <a:r>
              <a:rPr lang="cs-CZ" altLang="en-US" sz="1400" dirty="0"/>
              <a:t> </a:t>
            </a:r>
            <a:r>
              <a:rPr lang="en-US" altLang="en-US" sz="1400" dirty="0"/>
              <a:t>E }</a:t>
            </a:r>
          </a:p>
          <a:p>
            <a:pPr lvl="1"/>
            <a:r>
              <a:rPr lang="cs-CZ" altLang="en-US" sz="2200" dirty="0"/>
              <a:t>Na operátor </a:t>
            </a:r>
            <a:r>
              <a:rPr lang="el-GR" altLang="en-US" sz="2200" dirty="0"/>
              <a:t>Φ</a:t>
            </a:r>
            <a:r>
              <a:rPr lang="cs-CZ" altLang="en-US" sz="2200" dirty="0"/>
              <a:t> se pohlíží podobně jako na jiné (asociativní a komutativní) operátory</a:t>
            </a:r>
          </a:p>
          <a:p>
            <a:pPr lvl="2"/>
            <a:r>
              <a:rPr lang="cs-CZ" altLang="en-US" sz="1600" dirty="0"/>
              <a:t>V závěrečné fázi překladu je </a:t>
            </a:r>
            <a:r>
              <a:rPr lang="el-GR" altLang="en-US" sz="1600" dirty="0"/>
              <a:t>Φ</a:t>
            </a:r>
            <a:r>
              <a:rPr lang="cs-CZ" altLang="en-US" sz="1600" dirty="0"/>
              <a:t> eliminován jako důsledek alokace registrů</a:t>
            </a:r>
            <a:endParaRPr lang="en-US" altLang="en-US" sz="1600" dirty="0"/>
          </a:p>
          <a:p>
            <a:pPr lvl="3"/>
            <a:r>
              <a:rPr lang="cs-CZ" altLang="en-US" sz="1400" dirty="0"/>
              <a:t>umístěním X1 a X2 do téhož registru, pokud to lze</a:t>
            </a:r>
            <a:endParaRPr lang="en-US" altLang="en-US" sz="1400" dirty="0"/>
          </a:p>
          <a:p>
            <a:pPr lvl="3"/>
            <a:r>
              <a:rPr lang="en-US" altLang="en-US" sz="1400" dirty="0"/>
              <a:t>p</a:t>
            </a:r>
            <a:r>
              <a:rPr lang="cs-CZ" altLang="en-US" sz="1400" dirty="0" err="1"/>
              <a:t>řidáním</a:t>
            </a:r>
            <a:r>
              <a:rPr lang="cs-CZ" altLang="en-US" sz="1400" dirty="0"/>
              <a:t> přesunových proměnných, pokud to nelze</a:t>
            </a:r>
            <a:endParaRPr lang="en-US" altLang="en-US" sz="1400" dirty="0"/>
          </a:p>
          <a:p>
            <a:pPr lvl="3"/>
            <a:endParaRPr lang="cs-CZ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5895404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C72A9-EBD3-8FC6-2418-580A0A995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2857C20-90C6-36B8-633F-1A4C4C42F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clang LLVM IR (optimized)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7C43A6-4F19-C1A1-BD70-CEA0208409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42515" y="692697"/>
            <a:ext cx="9338061" cy="4896544"/>
          </a:xfrm>
        </p:spPr>
        <p:txBody>
          <a:bodyPr/>
          <a:lstStyle/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define </a:t>
            </a:r>
            <a:r>
              <a:rPr lang="en-US" altLang="en-US" sz="12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dso_local</a:t>
            </a:r>
            <a:r>
              <a:rPr lang="en-US" altLang="en-US" sz="1200" dirty="0">
                <a:solidFill>
                  <a:srgbClr val="000000"/>
                </a:solidFill>
              </a:rPr>
              <a:t> i32 @gcd(i32 </a:t>
            </a:r>
            <a:r>
              <a:rPr lang="en-US" altLang="en-US" sz="12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noundef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>
                <a:solidFill>
                  <a:srgbClr val="FF00FF"/>
                </a:solidFill>
              </a:rPr>
              <a:t>%x</a:t>
            </a:r>
            <a:r>
              <a:rPr lang="en-US" altLang="en-US" sz="1200" dirty="0">
                <a:solidFill>
                  <a:srgbClr val="000000"/>
                </a:solidFill>
              </a:rPr>
              <a:t>, i32 </a:t>
            </a:r>
            <a:r>
              <a:rPr lang="en-US" altLang="en-US" sz="12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noundef</a:t>
            </a: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200" dirty="0">
                <a:solidFill>
                  <a:srgbClr val="FF00FF"/>
                </a:solidFill>
              </a:rPr>
              <a:t>%y</a:t>
            </a:r>
            <a:r>
              <a:rPr lang="en-US" altLang="en-US" sz="1200" dirty="0">
                <a:solidFill>
                  <a:srgbClr val="000000"/>
                </a:solidFill>
              </a:rPr>
              <a:t>) </a:t>
            </a:r>
            <a:r>
              <a:rPr lang="en-US" altLang="en-US" sz="12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local_unnamed_addr</a:t>
            </a:r>
            <a:r>
              <a:rPr lang="en-US" altLang="en-US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#0 </a:t>
            </a:r>
            <a:r>
              <a:rPr lang="en-US" altLang="en-US" sz="1200" dirty="0">
                <a:solidFill>
                  <a:srgbClr val="000000"/>
                </a:solidFill>
              </a:rPr>
              <a:t>{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B050"/>
                </a:solidFill>
              </a:rPr>
              <a:t>entry</a:t>
            </a:r>
            <a:r>
              <a:rPr lang="en-US" altLang="en-US" sz="1200" dirty="0">
                <a:solidFill>
                  <a:srgbClr val="000000"/>
                </a:solidFill>
              </a:rPr>
              <a:t>: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  </a:t>
            </a:r>
            <a:r>
              <a:rPr lang="en-US" altLang="en-US" sz="1200" dirty="0">
                <a:solidFill>
                  <a:srgbClr val="FF00FF"/>
                </a:solidFill>
              </a:rPr>
              <a:t>%</a:t>
            </a:r>
            <a:r>
              <a:rPr lang="en-US" altLang="en-US" sz="1200" dirty="0" err="1">
                <a:solidFill>
                  <a:srgbClr val="FF00FF"/>
                </a:solidFill>
              </a:rPr>
              <a:t>spec.select</a:t>
            </a:r>
            <a:r>
              <a:rPr lang="en-US" altLang="en-US" sz="1200" dirty="0">
                <a:solidFill>
                  <a:srgbClr val="FF00FF"/>
                </a:solidFill>
              </a:rPr>
              <a:t> </a:t>
            </a:r>
            <a:r>
              <a:rPr lang="en-US" altLang="en-US" sz="1200" dirty="0">
                <a:solidFill>
                  <a:srgbClr val="000000"/>
                </a:solidFill>
              </a:rPr>
              <a:t>= </a:t>
            </a:r>
            <a:r>
              <a:rPr lang="en-US" altLang="en-US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tail</a:t>
            </a:r>
            <a:r>
              <a:rPr lang="en-US" altLang="en-US" sz="1200" b="1" dirty="0">
                <a:solidFill>
                  <a:srgbClr val="000000"/>
                </a:solidFill>
              </a:rPr>
              <a:t> call</a:t>
            </a:r>
            <a:r>
              <a:rPr lang="en-US" altLang="en-US" sz="1200" dirty="0">
                <a:solidFill>
                  <a:srgbClr val="000000"/>
                </a:solidFill>
              </a:rPr>
              <a:t> i32 @llvm.smin.i32(i32 </a:t>
            </a:r>
            <a:r>
              <a:rPr lang="en-US" altLang="en-US" sz="1200" dirty="0">
                <a:solidFill>
                  <a:srgbClr val="FF00FF"/>
                </a:solidFill>
              </a:rPr>
              <a:t>%x</a:t>
            </a:r>
            <a:r>
              <a:rPr lang="en-US" altLang="en-US" sz="1200" dirty="0">
                <a:solidFill>
                  <a:srgbClr val="000000"/>
                </a:solidFill>
              </a:rPr>
              <a:t>, i32 </a:t>
            </a:r>
            <a:r>
              <a:rPr lang="en-US" altLang="en-US" sz="1200" dirty="0">
                <a:solidFill>
                  <a:srgbClr val="FF00FF"/>
                </a:solidFill>
              </a:rPr>
              <a:t>%y</a:t>
            </a:r>
            <a:r>
              <a:rPr lang="en-US" altLang="en-US" sz="1200" dirty="0">
                <a:solidFill>
                  <a:srgbClr val="000000"/>
                </a:solidFill>
              </a:rPr>
              <a:t>)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  </a:t>
            </a:r>
            <a:r>
              <a:rPr lang="en-US" altLang="en-US" sz="1200" dirty="0">
                <a:solidFill>
                  <a:srgbClr val="FF00FF"/>
                </a:solidFill>
              </a:rPr>
              <a:t>%spec.select10 </a:t>
            </a:r>
            <a:r>
              <a:rPr lang="en-US" altLang="en-US" sz="1200" dirty="0">
                <a:solidFill>
                  <a:srgbClr val="000000"/>
                </a:solidFill>
              </a:rPr>
              <a:t>= </a:t>
            </a:r>
            <a:r>
              <a:rPr lang="en-US" altLang="en-US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tail</a:t>
            </a:r>
            <a:r>
              <a:rPr lang="en-US" altLang="en-US" sz="1200" b="1" dirty="0">
                <a:solidFill>
                  <a:srgbClr val="000000"/>
                </a:solidFill>
              </a:rPr>
              <a:t> call </a:t>
            </a:r>
            <a:r>
              <a:rPr lang="en-US" altLang="en-US" sz="1200" dirty="0">
                <a:solidFill>
                  <a:srgbClr val="000000"/>
                </a:solidFill>
              </a:rPr>
              <a:t>i32 @llvm.smax.i32(i32 </a:t>
            </a:r>
            <a:r>
              <a:rPr lang="en-US" altLang="en-US" sz="1200" dirty="0">
                <a:solidFill>
                  <a:srgbClr val="FF00FF"/>
                </a:solidFill>
              </a:rPr>
              <a:t>%x</a:t>
            </a:r>
            <a:r>
              <a:rPr lang="en-US" altLang="en-US" sz="1200" dirty="0">
                <a:solidFill>
                  <a:srgbClr val="000000"/>
                </a:solidFill>
              </a:rPr>
              <a:t>, i32 </a:t>
            </a:r>
            <a:r>
              <a:rPr lang="en-US" altLang="en-US" sz="1200" dirty="0">
                <a:solidFill>
                  <a:srgbClr val="FF00FF"/>
                </a:solidFill>
              </a:rPr>
              <a:t>%y</a:t>
            </a:r>
            <a:r>
              <a:rPr lang="en-US" altLang="en-US" sz="1200" dirty="0">
                <a:solidFill>
                  <a:srgbClr val="000000"/>
                </a:solidFill>
              </a:rPr>
              <a:t>)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  </a:t>
            </a:r>
            <a:r>
              <a:rPr lang="en-US" altLang="en-US" sz="1200" dirty="0">
                <a:solidFill>
                  <a:srgbClr val="0070C0"/>
                </a:solidFill>
              </a:rPr>
              <a:t>%cmp111 </a:t>
            </a:r>
            <a:r>
              <a:rPr lang="en-US" altLang="en-US" sz="1200" dirty="0">
                <a:solidFill>
                  <a:srgbClr val="000000"/>
                </a:solidFill>
              </a:rPr>
              <a:t>= </a:t>
            </a:r>
            <a:r>
              <a:rPr lang="en-US" altLang="en-US" sz="1200" b="1" dirty="0" err="1">
                <a:solidFill>
                  <a:srgbClr val="000000"/>
                </a:solidFill>
              </a:rPr>
              <a:t>icmp</a:t>
            </a:r>
            <a:r>
              <a:rPr lang="en-US" altLang="en-US" sz="1200" b="1" dirty="0">
                <a:solidFill>
                  <a:srgbClr val="000000"/>
                </a:solidFill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</a:rPr>
              <a:t>sgt</a:t>
            </a:r>
            <a:r>
              <a:rPr lang="en-US" altLang="en-US" sz="1200" b="1" dirty="0">
                <a:solidFill>
                  <a:srgbClr val="000000"/>
                </a:solidFill>
              </a:rPr>
              <a:t> </a:t>
            </a:r>
            <a:r>
              <a:rPr lang="en-US" altLang="en-US" sz="1200" dirty="0">
                <a:solidFill>
                  <a:srgbClr val="000000"/>
                </a:solidFill>
              </a:rPr>
              <a:t>i32 </a:t>
            </a:r>
            <a:r>
              <a:rPr lang="en-US" altLang="en-US" sz="1200" dirty="0">
                <a:solidFill>
                  <a:srgbClr val="FF00FF"/>
                </a:solidFill>
              </a:rPr>
              <a:t>%</a:t>
            </a:r>
            <a:r>
              <a:rPr lang="en-US" altLang="en-US" sz="1200" dirty="0" err="1">
                <a:solidFill>
                  <a:srgbClr val="FF00FF"/>
                </a:solidFill>
              </a:rPr>
              <a:t>spec.select</a:t>
            </a:r>
            <a:r>
              <a:rPr lang="en-US" altLang="en-US" sz="1200" dirty="0">
                <a:solidFill>
                  <a:srgbClr val="000000"/>
                </a:solidFill>
              </a:rPr>
              <a:t>, 0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  </a:t>
            </a:r>
            <a:r>
              <a:rPr lang="en-US" altLang="en-US" sz="1200" b="1" dirty="0" err="1">
                <a:solidFill>
                  <a:srgbClr val="000000"/>
                </a:solidFill>
              </a:rPr>
              <a:t>br</a:t>
            </a:r>
            <a:r>
              <a:rPr lang="en-US" altLang="en-US" sz="1200" dirty="0">
                <a:solidFill>
                  <a:srgbClr val="000000"/>
                </a:solidFill>
              </a:rPr>
              <a:t> i1 </a:t>
            </a:r>
            <a:r>
              <a:rPr lang="en-US" altLang="en-US" sz="1200" dirty="0">
                <a:solidFill>
                  <a:srgbClr val="0070C0"/>
                </a:solidFill>
              </a:rPr>
              <a:t>%cmp111</a:t>
            </a:r>
            <a:r>
              <a:rPr lang="en-US" altLang="en-US" sz="1200" dirty="0">
                <a:solidFill>
                  <a:srgbClr val="000000"/>
                </a:solidFill>
              </a:rPr>
              <a:t>, label %</a:t>
            </a:r>
            <a:r>
              <a:rPr lang="en-US" altLang="en-US" sz="1200" dirty="0" err="1">
                <a:solidFill>
                  <a:srgbClr val="00B050"/>
                </a:solidFill>
              </a:rPr>
              <a:t>while.body</a:t>
            </a:r>
            <a:r>
              <a:rPr lang="en-US" altLang="en-US" sz="1200" dirty="0">
                <a:solidFill>
                  <a:srgbClr val="000000"/>
                </a:solidFill>
              </a:rPr>
              <a:t>, label %</a:t>
            </a:r>
            <a:r>
              <a:rPr lang="en-US" altLang="en-US" sz="1200" dirty="0" err="1">
                <a:solidFill>
                  <a:srgbClr val="00B050"/>
                </a:solidFill>
              </a:rPr>
              <a:t>while.end</a:t>
            </a:r>
            <a:endParaRPr lang="en-US" altLang="en-US" sz="1200" dirty="0">
              <a:solidFill>
                <a:srgbClr val="00B05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 err="1">
                <a:solidFill>
                  <a:srgbClr val="00B050"/>
                </a:solidFill>
              </a:rPr>
              <a:t>while.body</a:t>
            </a:r>
            <a:r>
              <a:rPr lang="en-US" altLang="en-US" sz="1200" dirty="0">
                <a:solidFill>
                  <a:srgbClr val="000000"/>
                </a:solidFill>
              </a:rPr>
              <a:t>:                                       ; preds = %</a:t>
            </a:r>
            <a:r>
              <a:rPr lang="en-US" altLang="en-US" sz="1200" dirty="0">
                <a:solidFill>
                  <a:srgbClr val="00B050"/>
                </a:solidFill>
              </a:rPr>
              <a:t>entry</a:t>
            </a:r>
            <a:r>
              <a:rPr lang="en-US" altLang="en-US" sz="1200" dirty="0">
                <a:solidFill>
                  <a:srgbClr val="000000"/>
                </a:solidFill>
              </a:rPr>
              <a:t>, %</a:t>
            </a:r>
            <a:r>
              <a:rPr lang="en-US" altLang="en-US" sz="1200" dirty="0" err="1">
                <a:solidFill>
                  <a:srgbClr val="00B050"/>
                </a:solidFill>
              </a:rPr>
              <a:t>while.body</a:t>
            </a:r>
            <a:endParaRPr lang="en-US" altLang="en-US" sz="1200" dirty="0">
              <a:solidFill>
                <a:srgbClr val="00B05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  </a:t>
            </a:r>
            <a:r>
              <a:rPr lang="en-US" altLang="en-US" sz="1200" dirty="0">
                <a:solidFill>
                  <a:srgbClr val="FF00FF"/>
                </a:solidFill>
              </a:rPr>
              <a:t>%y.addr.113 </a:t>
            </a:r>
            <a:r>
              <a:rPr lang="en-US" altLang="en-US" sz="1200" dirty="0">
                <a:solidFill>
                  <a:srgbClr val="000000"/>
                </a:solidFill>
              </a:rPr>
              <a:t>= </a:t>
            </a:r>
            <a:r>
              <a:rPr lang="en-US" altLang="en-US" sz="1200" b="1" dirty="0">
                <a:solidFill>
                  <a:srgbClr val="FF0000"/>
                </a:solidFill>
              </a:rPr>
              <a:t>phi</a:t>
            </a:r>
            <a:r>
              <a:rPr lang="en-US" altLang="en-US" sz="1200" dirty="0">
                <a:solidFill>
                  <a:srgbClr val="000000"/>
                </a:solidFill>
              </a:rPr>
              <a:t> i32 [ </a:t>
            </a:r>
            <a:r>
              <a:rPr lang="en-US" altLang="en-US" sz="1200" dirty="0">
                <a:solidFill>
                  <a:srgbClr val="FF00FF"/>
                </a:solidFill>
              </a:rPr>
              <a:t>%x.addr.112</a:t>
            </a:r>
            <a:r>
              <a:rPr lang="en-US" altLang="en-US" sz="1200" dirty="0">
                <a:solidFill>
                  <a:srgbClr val="000000"/>
                </a:solidFill>
              </a:rPr>
              <a:t>, %</a:t>
            </a:r>
            <a:r>
              <a:rPr lang="en-US" altLang="en-US" sz="1200" dirty="0" err="1">
                <a:solidFill>
                  <a:srgbClr val="00B050"/>
                </a:solidFill>
              </a:rPr>
              <a:t>while.body</a:t>
            </a:r>
            <a:r>
              <a:rPr lang="en-US" altLang="en-US" sz="1200" dirty="0">
                <a:solidFill>
                  <a:srgbClr val="00B050"/>
                </a:solidFill>
              </a:rPr>
              <a:t> </a:t>
            </a:r>
            <a:r>
              <a:rPr lang="en-US" altLang="en-US" sz="1200" dirty="0">
                <a:solidFill>
                  <a:srgbClr val="000000"/>
                </a:solidFill>
              </a:rPr>
              <a:t>], [ </a:t>
            </a:r>
            <a:r>
              <a:rPr lang="en-US" altLang="en-US" sz="1200" dirty="0">
                <a:solidFill>
                  <a:srgbClr val="FF00FF"/>
                </a:solidFill>
              </a:rPr>
              <a:t>%spec.select10</a:t>
            </a:r>
            <a:r>
              <a:rPr lang="en-US" altLang="en-US" sz="1200" dirty="0">
                <a:solidFill>
                  <a:srgbClr val="000000"/>
                </a:solidFill>
              </a:rPr>
              <a:t>, %</a:t>
            </a:r>
            <a:r>
              <a:rPr lang="en-US" altLang="en-US" sz="1200" dirty="0">
                <a:solidFill>
                  <a:srgbClr val="00B050"/>
                </a:solidFill>
              </a:rPr>
              <a:t>entry</a:t>
            </a:r>
            <a:r>
              <a:rPr lang="en-US" altLang="en-US" sz="1200" dirty="0">
                <a:solidFill>
                  <a:srgbClr val="000000"/>
                </a:solidFill>
              </a:rPr>
              <a:t> 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  </a:t>
            </a:r>
            <a:r>
              <a:rPr lang="en-US" altLang="en-US" sz="1200" dirty="0">
                <a:solidFill>
                  <a:srgbClr val="FF00FF"/>
                </a:solidFill>
              </a:rPr>
              <a:t>%x.addr.112 </a:t>
            </a:r>
            <a:r>
              <a:rPr lang="en-US" altLang="en-US" sz="1200" dirty="0">
                <a:solidFill>
                  <a:srgbClr val="000000"/>
                </a:solidFill>
              </a:rPr>
              <a:t>= </a:t>
            </a:r>
            <a:r>
              <a:rPr lang="en-US" altLang="en-US" sz="1200" b="1" dirty="0">
                <a:solidFill>
                  <a:srgbClr val="FF0000"/>
                </a:solidFill>
              </a:rPr>
              <a:t>phi</a:t>
            </a:r>
            <a:r>
              <a:rPr lang="en-US" altLang="en-US" sz="1200" dirty="0">
                <a:solidFill>
                  <a:srgbClr val="000000"/>
                </a:solidFill>
              </a:rPr>
              <a:t> i32 [ </a:t>
            </a:r>
            <a:r>
              <a:rPr lang="en-US" altLang="en-US" sz="1200" dirty="0">
                <a:solidFill>
                  <a:srgbClr val="FF00FF"/>
                </a:solidFill>
              </a:rPr>
              <a:t>%rem</a:t>
            </a:r>
            <a:r>
              <a:rPr lang="en-US" altLang="en-US" sz="1200" dirty="0">
                <a:solidFill>
                  <a:srgbClr val="000000"/>
                </a:solidFill>
              </a:rPr>
              <a:t>, %</a:t>
            </a:r>
            <a:r>
              <a:rPr lang="en-US" altLang="en-US" sz="1200" dirty="0" err="1">
                <a:solidFill>
                  <a:srgbClr val="00B050"/>
                </a:solidFill>
              </a:rPr>
              <a:t>while.body</a:t>
            </a:r>
            <a:r>
              <a:rPr lang="en-US" altLang="en-US" sz="1200" dirty="0">
                <a:solidFill>
                  <a:srgbClr val="00B050"/>
                </a:solidFill>
              </a:rPr>
              <a:t> </a:t>
            </a:r>
            <a:r>
              <a:rPr lang="en-US" altLang="en-US" sz="1200" dirty="0">
                <a:solidFill>
                  <a:srgbClr val="000000"/>
                </a:solidFill>
              </a:rPr>
              <a:t>], [ </a:t>
            </a:r>
            <a:r>
              <a:rPr lang="en-US" altLang="en-US" sz="1200" dirty="0">
                <a:solidFill>
                  <a:srgbClr val="FF00FF"/>
                </a:solidFill>
              </a:rPr>
              <a:t>%</a:t>
            </a:r>
            <a:r>
              <a:rPr lang="en-US" altLang="en-US" sz="1200" dirty="0" err="1">
                <a:solidFill>
                  <a:srgbClr val="FF00FF"/>
                </a:solidFill>
              </a:rPr>
              <a:t>spec.select</a:t>
            </a:r>
            <a:r>
              <a:rPr lang="en-US" altLang="en-US" sz="1200" dirty="0">
                <a:solidFill>
                  <a:srgbClr val="000000"/>
                </a:solidFill>
              </a:rPr>
              <a:t>, %</a:t>
            </a:r>
            <a:r>
              <a:rPr lang="en-US" altLang="en-US" sz="1200" dirty="0">
                <a:solidFill>
                  <a:srgbClr val="00B050"/>
                </a:solidFill>
              </a:rPr>
              <a:t>entry</a:t>
            </a:r>
            <a:r>
              <a:rPr lang="en-US" altLang="en-US" sz="1200" dirty="0">
                <a:solidFill>
                  <a:srgbClr val="000000"/>
                </a:solidFill>
              </a:rPr>
              <a:t> 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FF00FF"/>
                </a:solidFill>
              </a:rPr>
              <a:t>  %rem </a:t>
            </a:r>
            <a:r>
              <a:rPr lang="en-US" altLang="en-US" sz="1200" dirty="0">
                <a:solidFill>
                  <a:srgbClr val="000000"/>
                </a:solidFill>
              </a:rPr>
              <a:t>= </a:t>
            </a:r>
            <a:r>
              <a:rPr lang="en-US" altLang="en-US" sz="1200" b="1" dirty="0" err="1">
                <a:solidFill>
                  <a:srgbClr val="000000"/>
                </a:solidFill>
              </a:rPr>
              <a:t>srem</a:t>
            </a:r>
            <a:r>
              <a:rPr lang="en-US" altLang="en-US" sz="1200" dirty="0">
                <a:solidFill>
                  <a:srgbClr val="000000"/>
                </a:solidFill>
              </a:rPr>
              <a:t> i32 </a:t>
            </a:r>
            <a:r>
              <a:rPr lang="en-US" altLang="en-US" sz="1200" dirty="0">
                <a:solidFill>
                  <a:srgbClr val="FF00FF"/>
                </a:solidFill>
              </a:rPr>
              <a:t>%y.addr.113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>
                <a:solidFill>
                  <a:srgbClr val="FF00FF"/>
                </a:solidFill>
              </a:rPr>
              <a:t>%x.addr.112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  </a:t>
            </a:r>
            <a:r>
              <a:rPr lang="en-US" altLang="en-US" sz="1200" dirty="0">
                <a:solidFill>
                  <a:srgbClr val="0070C0"/>
                </a:solidFill>
              </a:rPr>
              <a:t>%cmp1 </a:t>
            </a:r>
            <a:r>
              <a:rPr lang="en-US" altLang="en-US" sz="1200" dirty="0">
                <a:solidFill>
                  <a:srgbClr val="000000"/>
                </a:solidFill>
              </a:rPr>
              <a:t>= </a:t>
            </a:r>
            <a:r>
              <a:rPr lang="en-US" altLang="en-US" sz="1200" b="1" dirty="0" err="1">
                <a:solidFill>
                  <a:srgbClr val="000000"/>
                </a:solidFill>
              </a:rPr>
              <a:t>icmp</a:t>
            </a:r>
            <a:r>
              <a:rPr lang="en-US" altLang="en-US" sz="1200" b="1" dirty="0">
                <a:solidFill>
                  <a:srgbClr val="000000"/>
                </a:solidFill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</a:rPr>
              <a:t>sgt</a:t>
            </a:r>
            <a:r>
              <a:rPr lang="en-US" altLang="en-US" sz="1200" b="1" dirty="0">
                <a:solidFill>
                  <a:srgbClr val="000000"/>
                </a:solidFill>
              </a:rPr>
              <a:t> </a:t>
            </a:r>
            <a:r>
              <a:rPr lang="en-US" altLang="en-US" sz="1200" dirty="0">
                <a:solidFill>
                  <a:srgbClr val="000000"/>
                </a:solidFill>
              </a:rPr>
              <a:t>i32 </a:t>
            </a:r>
            <a:r>
              <a:rPr lang="en-US" altLang="en-US" sz="1200" dirty="0">
                <a:solidFill>
                  <a:srgbClr val="FF00FF"/>
                </a:solidFill>
              </a:rPr>
              <a:t>%rem</a:t>
            </a:r>
            <a:r>
              <a:rPr lang="en-US" altLang="en-US" sz="1200" dirty="0">
                <a:solidFill>
                  <a:srgbClr val="000000"/>
                </a:solidFill>
              </a:rPr>
              <a:t>, 0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  </a:t>
            </a:r>
            <a:r>
              <a:rPr lang="en-US" altLang="en-US" sz="1200" b="1" dirty="0" err="1">
                <a:solidFill>
                  <a:srgbClr val="000000"/>
                </a:solidFill>
              </a:rPr>
              <a:t>br</a:t>
            </a:r>
            <a:r>
              <a:rPr lang="en-US" altLang="en-US" sz="1200" dirty="0">
                <a:solidFill>
                  <a:srgbClr val="000000"/>
                </a:solidFill>
              </a:rPr>
              <a:t> i1 </a:t>
            </a:r>
            <a:r>
              <a:rPr lang="en-US" altLang="en-US" sz="1200" dirty="0">
                <a:solidFill>
                  <a:srgbClr val="0070C0"/>
                </a:solidFill>
              </a:rPr>
              <a:t>%cmp1</a:t>
            </a:r>
            <a:r>
              <a:rPr lang="en-US" altLang="en-US" sz="1200" dirty="0">
                <a:solidFill>
                  <a:srgbClr val="000000"/>
                </a:solidFill>
              </a:rPr>
              <a:t>, label %</a:t>
            </a:r>
            <a:r>
              <a:rPr lang="en-US" altLang="en-US" sz="1200" dirty="0" err="1">
                <a:solidFill>
                  <a:srgbClr val="00B050"/>
                </a:solidFill>
              </a:rPr>
              <a:t>while.body</a:t>
            </a:r>
            <a:r>
              <a:rPr lang="en-US" altLang="en-US" sz="1200" dirty="0">
                <a:solidFill>
                  <a:srgbClr val="000000"/>
                </a:solidFill>
              </a:rPr>
              <a:t>, label %</a:t>
            </a:r>
            <a:r>
              <a:rPr lang="en-US" altLang="en-US" sz="1200" dirty="0" err="1">
                <a:solidFill>
                  <a:srgbClr val="00B050"/>
                </a:solidFill>
              </a:rPr>
              <a:t>while.end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!</a:t>
            </a:r>
            <a:r>
              <a:rPr lang="en-US" altLang="en-US" sz="12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llvm.loop</a:t>
            </a:r>
            <a:r>
              <a:rPr lang="en-US" altLang="en-US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!5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 err="1">
                <a:solidFill>
                  <a:srgbClr val="00B050"/>
                </a:solidFill>
              </a:rPr>
              <a:t>while.end</a:t>
            </a:r>
            <a:r>
              <a:rPr lang="en-US" altLang="en-US" sz="1200" dirty="0">
                <a:solidFill>
                  <a:srgbClr val="000000"/>
                </a:solidFill>
              </a:rPr>
              <a:t>:                                        ; preds = %</a:t>
            </a:r>
            <a:r>
              <a:rPr lang="en-US" altLang="en-US" sz="1200" dirty="0" err="1">
                <a:solidFill>
                  <a:srgbClr val="00B050"/>
                </a:solidFill>
              </a:rPr>
              <a:t>while.body</a:t>
            </a:r>
            <a:r>
              <a:rPr lang="en-US" altLang="en-US" sz="1200" dirty="0">
                <a:solidFill>
                  <a:srgbClr val="000000"/>
                </a:solidFill>
              </a:rPr>
              <a:t>, %</a:t>
            </a:r>
            <a:r>
              <a:rPr lang="en-US" altLang="en-US" sz="1200" dirty="0">
                <a:solidFill>
                  <a:srgbClr val="00B050"/>
                </a:solidFill>
              </a:rPr>
              <a:t>entry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  </a:t>
            </a:r>
            <a:r>
              <a:rPr lang="en-US" altLang="en-US" sz="1200" dirty="0">
                <a:solidFill>
                  <a:srgbClr val="FF00FF"/>
                </a:solidFill>
              </a:rPr>
              <a:t>%y.addr.1.lcssa </a:t>
            </a:r>
            <a:r>
              <a:rPr lang="en-US" altLang="en-US" sz="1200" dirty="0">
                <a:solidFill>
                  <a:srgbClr val="000000"/>
                </a:solidFill>
              </a:rPr>
              <a:t>= </a:t>
            </a:r>
            <a:r>
              <a:rPr lang="en-US" altLang="en-US" sz="1200" b="1" dirty="0">
                <a:solidFill>
                  <a:srgbClr val="FF0000"/>
                </a:solidFill>
              </a:rPr>
              <a:t>phi</a:t>
            </a:r>
            <a:r>
              <a:rPr lang="en-US" altLang="en-US" sz="1200" dirty="0">
                <a:solidFill>
                  <a:srgbClr val="000000"/>
                </a:solidFill>
              </a:rPr>
              <a:t> i32 [ </a:t>
            </a:r>
            <a:r>
              <a:rPr lang="en-US" altLang="en-US" sz="1200" dirty="0">
                <a:solidFill>
                  <a:srgbClr val="FF00FF"/>
                </a:solidFill>
              </a:rPr>
              <a:t>%spec.select10</a:t>
            </a:r>
            <a:r>
              <a:rPr lang="en-US" altLang="en-US" sz="1200" dirty="0">
                <a:solidFill>
                  <a:srgbClr val="000000"/>
                </a:solidFill>
              </a:rPr>
              <a:t>, %</a:t>
            </a:r>
            <a:r>
              <a:rPr lang="en-US" altLang="en-US" sz="1200" dirty="0">
                <a:solidFill>
                  <a:srgbClr val="00B050"/>
                </a:solidFill>
              </a:rPr>
              <a:t>entry</a:t>
            </a:r>
            <a:r>
              <a:rPr lang="en-US" altLang="en-US" sz="1200" dirty="0">
                <a:solidFill>
                  <a:srgbClr val="000000"/>
                </a:solidFill>
              </a:rPr>
              <a:t> ], [ </a:t>
            </a:r>
            <a:r>
              <a:rPr lang="en-US" altLang="en-US" sz="1200" dirty="0">
                <a:solidFill>
                  <a:srgbClr val="FF00FF"/>
                </a:solidFill>
              </a:rPr>
              <a:t>%x.addr.112</a:t>
            </a:r>
            <a:r>
              <a:rPr lang="en-US" altLang="en-US" sz="1200" dirty="0">
                <a:solidFill>
                  <a:srgbClr val="000000"/>
                </a:solidFill>
              </a:rPr>
              <a:t>, %</a:t>
            </a:r>
            <a:r>
              <a:rPr lang="en-US" altLang="en-US" sz="1200" dirty="0" err="1">
                <a:solidFill>
                  <a:srgbClr val="00B050"/>
                </a:solidFill>
              </a:rPr>
              <a:t>while.body</a:t>
            </a:r>
            <a:r>
              <a:rPr lang="en-US" altLang="en-US" sz="1200" dirty="0">
                <a:solidFill>
                  <a:srgbClr val="000000"/>
                </a:solidFill>
              </a:rPr>
              <a:t> ]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  </a:t>
            </a:r>
            <a:r>
              <a:rPr lang="en-US" altLang="en-US" sz="1200" b="1" dirty="0">
                <a:solidFill>
                  <a:srgbClr val="000000"/>
                </a:solidFill>
              </a:rPr>
              <a:t>ret</a:t>
            </a:r>
            <a:r>
              <a:rPr lang="en-US" altLang="en-US" sz="1200" dirty="0">
                <a:solidFill>
                  <a:srgbClr val="000000"/>
                </a:solidFill>
              </a:rPr>
              <a:t> i32 </a:t>
            </a:r>
            <a:r>
              <a:rPr lang="en-US" altLang="en-US" sz="1200" dirty="0">
                <a:solidFill>
                  <a:srgbClr val="FF00FF"/>
                </a:solidFill>
              </a:rPr>
              <a:t>%y.addr.1.lcssa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81B135A-21E5-67B7-B684-8699E0F4F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38" y="692696"/>
            <a:ext cx="1728192" cy="3690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int </a:t>
            </a:r>
            <a:r>
              <a:rPr lang="en-US" altLang="en-US" sz="1200" kern="0" dirty="0" err="1"/>
              <a:t>gcd</a:t>
            </a:r>
            <a:r>
              <a:rPr lang="en-US" altLang="en-US" sz="1200" kern="0" dirty="0"/>
              <a:t>( int x, int y)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{ int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if ( x &gt; y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while ( x &gt; 0 )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 %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return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}</a:t>
            </a:r>
            <a:endParaRPr lang="cs-CZ" altLang="en-US" sz="1200" kern="0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A261592-48D7-8582-57BF-D460A6A39066}"/>
              </a:ext>
            </a:extLst>
          </p:cNvPr>
          <p:cNvCxnSpPr/>
          <p:nvPr/>
        </p:nvCxnSpPr>
        <p:spPr bwMode="auto">
          <a:xfrm flipH="1">
            <a:off x="1847528" y="579438"/>
            <a:ext cx="41302" cy="6072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553727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B532C1-FEF2-9350-771B-82699F2582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CC8BE8-1728-A34C-D4EC-C99CD9246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clang ASM (optimized)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15A66-DDC7-3133-88DB-637B8DD9BF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42515" y="692697"/>
            <a:ext cx="5233605" cy="4896544"/>
          </a:xfrm>
        </p:spPr>
        <p:txBody>
          <a:bodyPr/>
          <a:lstStyle/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 err="1">
                <a:solidFill>
                  <a:srgbClr val="000000"/>
                </a:solidFill>
              </a:rPr>
              <a:t>gcd</a:t>
            </a:r>
            <a:r>
              <a:rPr lang="en-US" altLang="en-US" sz="1200" dirty="0">
                <a:solidFill>
                  <a:srgbClr val="000000"/>
                </a:solidFill>
              </a:rPr>
              <a:t>:                                    # @gcd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# %bb.0:                                # %entry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esi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cmp</a:t>
            </a: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edi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esi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edx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esi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cmovl</a:t>
            </a: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edx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edi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cmovg</a:t>
            </a: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edi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test	</a:t>
            </a:r>
            <a:r>
              <a:rPr lang="en-US" altLang="en-US" sz="1200" dirty="0" err="1">
                <a:solidFill>
                  <a:srgbClr val="000000"/>
                </a:solidFill>
              </a:rPr>
              <a:t>edx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edx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jle</a:t>
            </a:r>
            <a:r>
              <a:rPr lang="en-US" altLang="en-US" sz="1200" dirty="0">
                <a:solidFill>
                  <a:srgbClr val="000000"/>
                </a:solidFill>
              </a:rPr>
              <a:t>	.LBB0_3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.LBB0_1:                                # %</a:t>
            </a:r>
            <a:r>
              <a:rPr lang="en-US" altLang="en-US" sz="1200" dirty="0" err="1">
                <a:solidFill>
                  <a:srgbClr val="000000"/>
                </a:solidFill>
              </a:rPr>
              <a:t>while.body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ecx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edx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cdq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idiv</a:t>
            </a: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ecx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ecx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test	</a:t>
            </a:r>
            <a:r>
              <a:rPr lang="en-US" altLang="en-US" sz="1200" dirty="0" err="1">
                <a:solidFill>
                  <a:srgbClr val="000000"/>
                </a:solidFill>
              </a:rPr>
              <a:t>edx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edx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</a:t>
            </a:r>
            <a:r>
              <a:rPr lang="en-US" altLang="en-US" sz="1200" dirty="0" err="1">
                <a:solidFill>
                  <a:srgbClr val="000000"/>
                </a:solidFill>
              </a:rPr>
              <a:t>jg</a:t>
            </a:r>
            <a:r>
              <a:rPr lang="en-US" altLang="en-US" sz="1200" dirty="0">
                <a:solidFill>
                  <a:srgbClr val="000000"/>
                </a:solidFill>
              </a:rPr>
              <a:t>	.LBB0_1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# %bb.2:                                # %</a:t>
            </a:r>
            <a:r>
              <a:rPr lang="en-US" altLang="en-US" sz="1200" dirty="0" err="1">
                <a:solidFill>
                  <a:srgbClr val="000000"/>
                </a:solidFill>
              </a:rPr>
              <a:t>while.end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mov	</a:t>
            </a:r>
            <a:r>
              <a:rPr lang="en-US" altLang="en-US" sz="1200" dirty="0" err="1">
                <a:solidFill>
                  <a:srgbClr val="000000"/>
                </a:solidFill>
              </a:rPr>
              <a:t>eax</a:t>
            </a:r>
            <a:r>
              <a:rPr lang="en-US" altLang="en-US" sz="1200" dirty="0">
                <a:solidFill>
                  <a:srgbClr val="000000"/>
                </a:solidFill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</a:rPr>
              <a:t>ecx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endParaRPr lang="en-US" altLang="en-US" sz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.LBB0_3: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000000"/>
                </a:solidFill>
              </a:rPr>
              <a:t>	ret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25C44D3-13E9-771A-A429-CDF78EFB7EC2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7217048" y="2115110"/>
            <a:ext cx="4767652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7A58513B-E2E2-95BE-E1C5-AE0F65D02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38" y="692696"/>
            <a:ext cx="1728192" cy="3690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int </a:t>
            </a:r>
            <a:r>
              <a:rPr lang="en-US" altLang="en-US" sz="1200" kern="0" dirty="0" err="1"/>
              <a:t>gcd</a:t>
            </a:r>
            <a:r>
              <a:rPr lang="en-US" altLang="en-US" sz="1200" kern="0" dirty="0"/>
              <a:t>( int x, int y)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{ int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if ( x &gt; y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while ( x &gt; 0 )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 %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return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}</a:t>
            </a:r>
            <a:endParaRPr lang="cs-CZ" altLang="en-US" sz="1200" kern="0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14B5932-2EF1-F42F-A362-ED23B937F997}"/>
              </a:ext>
            </a:extLst>
          </p:cNvPr>
          <p:cNvCxnSpPr/>
          <p:nvPr/>
        </p:nvCxnSpPr>
        <p:spPr bwMode="auto">
          <a:xfrm flipH="1">
            <a:off x="1847528" y="579438"/>
            <a:ext cx="41302" cy="6072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794282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714474"/>
          </a:xfrm>
        </p:spPr>
        <p:txBody>
          <a:bodyPr/>
          <a:lstStyle/>
          <a:p>
            <a:r>
              <a:rPr lang="cs-CZ" altLang="en-US" dirty="0"/>
              <a:t>Architektura překladače</a:t>
            </a:r>
            <a:endParaRPr lang="cs-CZ" altLang="en-US" noProof="1"/>
          </a:p>
        </p:txBody>
      </p:sp>
      <p:sp>
        <p:nvSpPr>
          <p:cNvPr id="9221" name="Line 14"/>
          <p:cNvSpPr>
            <a:spLocks noChangeShapeType="1"/>
          </p:cNvSpPr>
          <p:nvPr/>
        </p:nvSpPr>
        <p:spPr bwMode="auto">
          <a:xfrm>
            <a:off x="3503613" y="1846264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9222" name="Text Box 18"/>
          <p:cNvSpPr txBox="1">
            <a:spLocks noChangeArrowheads="1"/>
          </p:cNvSpPr>
          <p:nvPr/>
        </p:nvSpPr>
        <p:spPr bwMode="auto">
          <a:xfrm>
            <a:off x="2279651" y="127000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Lexikální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9223" name="Text Box 19"/>
          <p:cNvSpPr txBox="1">
            <a:spLocks noChangeArrowheads="1"/>
          </p:cNvSpPr>
          <p:nvPr/>
        </p:nvSpPr>
        <p:spPr bwMode="auto">
          <a:xfrm>
            <a:off x="2279651" y="238601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Parser</a:t>
            </a:r>
            <a:endParaRPr lang="en-US" altLang="en-US" b="0">
              <a:latin typeface="Arial" charset="0"/>
            </a:endParaRPr>
          </a:p>
        </p:txBody>
      </p:sp>
      <p:sp>
        <p:nvSpPr>
          <p:cNvPr id="9224" name="Text Box 22"/>
          <p:cNvSpPr txBox="1">
            <a:spLocks noChangeArrowheads="1"/>
          </p:cNvSpPr>
          <p:nvPr/>
        </p:nvSpPr>
        <p:spPr bwMode="auto">
          <a:xfrm>
            <a:off x="2279651" y="35020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Sémantický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9225" name="Text Box 24"/>
          <p:cNvSpPr txBox="1">
            <a:spLocks noChangeArrowheads="1"/>
          </p:cNvSpPr>
          <p:nvPr/>
        </p:nvSpPr>
        <p:spPr bwMode="auto">
          <a:xfrm>
            <a:off x="2279651" y="45815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9226" name="Line 26"/>
          <p:cNvSpPr>
            <a:spLocks noChangeShapeType="1"/>
          </p:cNvSpPr>
          <p:nvPr/>
        </p:nvSpPr>
        <p:spPr bwMode="auto">
          <a:xfrm>
            <a:off x="3503613" y="2925764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9227" name="Line 28"/>
          <p:cNvSpPr>
            <a:spLocks noChangeShapeType="1"/>
          </p:cNvSpPr>
          <p:nvPr/>
        </p:nvSpPr>
        <p:spPr bwMode="auto">
          <a:xfrm>
            <a:off x="3503613" y="4076701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9228" name="Text Box 33"/>
          <p:cNvSpPr txBox="1">
            <a:spLocks noChangeArrowheads="1"/>
          </p:cNvSpPr>
          <p:nvPr/>
        </p:nvSpPr>
        <p:spPr bwMode="auto">
          <a:xfrm>
            <a:off x="3575051" y="1917701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Posloupnost tokenů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9229" name="Line 34"/>
          <p:cNvSpPr>
            <a:spLocks noChangeShapeType="1"/>
          </p:cNvSpPr>
          <p:nvPr/>
        </p:nvSpPr>
        <p:spPr bwMode="auto">
          <a:xfrm>
            <a:off x="1919288" y="1558925"/>
            <a:ext cx="360362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9230" name="Text Box 35"/>
          <p:cNvSpPr txBox="1">
            <a:spLocks noChangeArrowheads="1"/>
          </p:cNvSpPr>
          <p:nvPr/>
        </p:nvSpPr>
        <p:spPr bwMode="auto">
          <a:xfrm>
            <a:off x="3575051" y="2998789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9231" name="Text Box 36"/>
          <p:cNvSpPr txBox="1">
            <a:spLocks noChangeArrowheads="1"/>
          </p:cNvSpPr>
          <p:nvPr/>
        </p:nvSpPr>
        <p:spPr bwMode="auto">
          <a:xfrm>
            <a:off x="3575051" y="4151314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9232" name="Text Box 39"/>
          <p:cNvSpPr txBox="1">
            <a:spLocks noChangeArrowheads="1"/>
          </p:cNvSpPr>
          <p:nvPr/>
        </p:nvSpPr>
        <p:spPr bwMode="auto">
          <a:xfrm>
            <a:off x="3575051" y="4151314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9233" name="Text Box 43"/>
          <p:cNvSpPr txBox="1">
            <a:spLocks noChangeArrowheads="1"/>
          </p:cNvSpPr>
          <p:nvPr/>
        </p:nvSpPr>
        <p:spPr bwMode="auto">
          <a:xfrm>
            <a:off x="3575050" y="5229226"/>
            <a:ext cx="216058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Cílový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9234" name="Line 44"/>
          <p:cNvSpPr>
            <a:spLocks noChangeShapeType="1"/>
          </p:cNvSpPr>
          <p:nvPr/>
        </p:nvSpPr>
        <p:spPr bwMode="auto">
          <a:xfrm>
            <a:off x="3503613" y="5157789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44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247E10A-BD50-429A-AFB6-B6F34559F8ED}" type="slidenum">
              <a:rPr lang="en-US" altLang="en-US" sz="1400" b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Částečně sekvenční čtveřicový mezikód</a:t>
            </a:r>
            <a:endParaRPr lang="cs-CZ" altLang="en-US" noProof="1"/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/>
            <a:r>
              <a:rPr lang="en-US" altLang="en-US" sz="1400" dirty="0"/>
              <a:t>int </a:t>
            </a:r>
            <a:r>
              <a:rPr lang="en-US" altLang="en-US" sz="1400" dirty="0" err="1"/>
              <a:t>gcd</a:t>
            </a:r>
            <a:r>
              <a:rPr lang="en-US" altLang="en-US" sz="1400" dirty="0"/>
              <a:t>( int x, int y)</a:t>
            </a:r>
          </a:p>
          <a:p>
            <a:pPr marL="0" indent="0" eaLnBrk="1" hangingPunct="1"/>
            <a:r>
              <a:rPr lang="en-US" altLang="en-US" sz="1400" dirty="0"/>
              <a:t>{ int z;</a:t>
            </a:r>
          </a:p>
          <a:p>
            <a:pPr marL="0" indent="0" eaLnBrk="1" hangingPunct="1"/>
            <a:r>
              <a:rPr lang="en-US" altLang="en-US" sz="1400" dirty="0"/>
              <a:t>  if ( x &gt; y )</a:t>
            </a:r>
          </a:p>
          <a:p>
            <a:pPr marL="0" indent="0" eaLnBrk="1" hangingPunct="1"/>
            <a:r>
              <a:rPr lang="en-US" altLang="en-US" sz="1400" dirty="0"/>
              <a:t>  {</a:t>
            </a:r>
          </a:p>
          <a:p>
            <a:pPr marL="0" indent="0" eaLnBrk="1" hangingPunct="1"/>
            <a:r>
              <a:rPr lang="en-US" altLang="en-US" sz="1400" dirty="0"/>
              <a:t>    z = y;</a:t>
            </a:r>
          </a:p>
          <a:p>
            <a:pPr marL="0" indent="0" eaLnBrk="1" hangingPunct="1"/>
            <a:r>
              <a:rPr lang="en-US" altLang="en-US" sz="1400" dirty="0"/>
              <a:t>    y = x;</a:t>
            </a:r>
          </a:p>
          <a:p>
            <a:pPr marL="0" indent="0" eaLnBrk="1" hangingPunct="1"/>
            <a:r>
              <a:rPr lang="en-US" altLang="en-US" sz="1400" dirty="0"/>
              <a:t>    x = z;</a:t>
            </a:r>
          </a:p>
          <a:p>
            <a:pPr marL="0" indent="0" eaLnBrk="1" hangingPunct="1"/>
            <a:r>
              <a:rPr lang="en-US" altLang="en-US" sz="1400" dirty="0"/>
              <a:t>  }</a:t>
            </a:r>
          </a:p>
          <a:p>
            <a:pPr marL="0" indent="0" eaLnBrk="1" hangingPunct="1"/>
            <a:r>
              <a:rPr lang="en-US" altLang="en-US" sz="1400" dirty="0"/>
              <a:t>  while ( x &gt; 0 )</a:t>
            </a:r>
          </a:p>
          <a:p>
            <a:pPr marL="0" indent="0" eaLnBrk="1" hangingPunct="1"/>
            <a:r>
              <a:rPr lang="en-US" altLang="en-US" sz="1400" dirty="0"/>
              <a:t>  {</a:t>
            </a:r>
          </a:p>
          <a:p>
            <a:pPr marL="0" indent="0" eaLnBrk="1" hangingPunct="1"/>
            <a:r>
              <a:rPr lang="en-US" altLang="en-US" sz="1400" dirty="0"/>
              <a:t>    z = y % x;</a:t>
            </a:r>
          </a:p>
          <a:p>
            <a:pPr marL="0" indent="0" eaLnBrk="1" hangingPunct="1"/>
            <a:r>
              <a:rPr lang="en-US" altLang="en-US" sz="1400" dirty="0"/>
              <a:t>    y = x;</a:t>
            </a:r>
          </a:p>
          <a:p>
            <a:pPr marL="0" indent="0" eaLnBrk="1" hangingPunct="1"/>
            <a:r>
              <a:rPr lang="en-US" altLang="en-US" sz="1400" dirty="0"/>
              <a:t>    x = z;</a:t>
            </a:r>
          </a:p>
          <a:p>
            <a:pPr marL="0" indent="0" eaLnBrk="1" hangingPunct="1"/>
            <a:r>
              <a:rPr lang="en-US" altLang="en-US" sz="1400" dirty="0"/>
              <a:t>  }</a:t>
            </a:r>
          </a:p>
          <a:p>
            <a:pPr marL="0" indent="0" eaLnBrk="1" hangingPunct="1"/>
            <a:r>
              <a:rPr lang="en-US" altLang="en-US" sz="1400" dirty="0"/>
              <a:t>  return y;</a:t>
            </a:r>
          </a:p>
          <a:p>
            <a:pPr marL="0" indent="0" eaLnBrk="1" hangingPunct="1"/>
            <a:r>
              <a:rPr lang="en-US" altLang="en-US" sz="1400" dirty="0"/>
              <a:t>}</a:t>
            </a:r>
            <a:endParaRPr lang="cs-CZ" altLang="en-US" sz="1400" dirty="0"/>
          </a:p>
        </p:txBody>
      </p:sp>
      <p:sp>
        <p:nvSpPr>
          <p:cNvPr id="3277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endParaRPr lang="en-US" altLang="en-US" sz="1400" dirty="0"/>
          </a:p>
        </p:txBody>
      </p:sp>
      <p:sp>
        <p:nvSpPr>
          <p:cNvPr id="32774" name="Text Box 5"/>
          <p:cNvSpPr txBox="1">
            <a:spLocks noChangeArrowheads="1"/>
          </p:cNvSpPr>
          <p:nvPr/>
        </p:nvSpPr>
        <p:spPr bwMode="auto">
          <a:xfrm>
            <a:off x="6311901" y="2276476"/>
            <a:ext cx="1800225" cy="7207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ENTER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GT_I32 T1,Px,Py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J</a:t>
            </a:r>
            <a:r>
              <a:rPr lang="cs-CZ" altLang="en-US" sz="1400"/>
              <a:t>C</a:t>
            </a:r>
            <a:r>
              <a:rPr lang="en-US" altLang="en-US" sz="1400"/>
              <a:t> T1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400" b="0"/>
          </a:p>
        </p:txBody>
      </p:sp>
      <p:sp>
        <p:nvSpPr>
          <p:cNvPr id="32775" name="Text Box 6"/>
          <p:cNvSpPr txBox="1">
            <a:spLocks noChangeArrowheads="1"/>
          </p:cNvSpPr>
          <p:nvPr/>
        </p:nvSpPr>
        <p:spPr bwMode="auto">
          <a:xfrm>
            <a:off x="6311901" y="4437064"/>
            <a:ext cx="1800225" cy="503237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GT_I32 T2,Px,C1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J</a:t>
            </a:r>
            <a:r>
              <a:rPr lang="cs-CZ" altLang="en-US" sz="1400"/>
              <a:t>C</a:t>
            </a:r>
            <a:r>
              <a:rPr lang="en-US" altLang="en-US" sz="1400"/>
              <a:t> T2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32776" name="Text Box 7"/>
          <p:cNvSpPr txBox="1">
            <a:spLocks noChangeArrowheads="1"/>
          </p:cNvSpPr>
          <p:nvPr/>
        </p:nvSpPr>
        <p:spPr bwMode="auto">
          <a:xfrm>
            <a:off x="6311901" y="6092826"/>
            <a:ext cx="1800225" cy="288925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RET_I32 Py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32777" name="Text Box 8"/>
          <p:cNvSpPr txBox="1">
            <a:spLocks noChangeArrowheads="1"/>
          </p:cNvSpPr>
          <p:nvPr/>
        </p:nvSpPr>
        <p:spPr bwMode="auto">
          <a:xfrm>
            <a:off x="7535864" y="3141664"/>
            <a:ext cx="1800225" cy="720725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Vz,Py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Py,Px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Px,Vz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32778" name="Text Box 9"/>
          <p:cNvSpPr txBox="1">
            <a:spLocks noChangeArrowheads="1"/>
          </p:cNvSpPr>
          <p:nvPr/>
        </p:nvSpPr>
        <p:spPr bwMode="auto">
          <a:xfrm>
            <a:off x="8543926" y="4221164"/>
            <a:ext cx="1800225" cy="935037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MOD_I32 T3,Py,Px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Vz,T3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Py,Px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Px,Vz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32779" name="Line 10"/>
          <p:cNvSpPr>
            <a:spLocks noChangeShapeType="1"/>
          </p:cNvSpPr>
          <p:nvPr/>
        </p:nvSpPr>
        <p:spPr bwMode="auto">
          <a:xfrm>
            <a:off x="7032625" y="2997201"/>
            <a:ext cx="0" cy="1439863"/>
          </a:xfrm>
          <a:prstGeom prst="line">
            <a:avLst/>
          </a:prstGeom>
          <a:noFill/>
          <a:ln w="31750">
            <a:solidFill>
              <a:srgbClr val="A5002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0" name="Line 11"/>
          <p:cNvSpPr>
            <a:spLocks noChangeShapeType="1"/>
          </p:cNvSpPr>
          <p:nvPr/>
        </p:nvSpPr>
        <p:spPr bwMode="auto">
          <a:xfrm flipH="1">
            <a:off x="7464425" y="3860801"/>
            <a:ext cx="287338" cy="576263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1" name="Line 12"/>
          <p:cNvSpPr>
            <a:spLocks noChangeShapeType="1"/>
          </p:cNvSpPr>
          <p:nvPr/>
        </p:nvSpPr>
        <p:spPr bwMode="auto">
          <a:xfrm flipH="1">
            <a:off x="7896225" y="4221163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2" name="Line 13"/>
          <p:cNvSpPr>
            <a:spLocks noChangeShapeType="1"/>
          </p:cNvSpPr>
          <p:nvPr/>
        </p:nvSpPr>
        <p:spPr bwMode="auto">
          <a:xfrm flipH="1" flipV="1">
            <a:off x="8112125" y="4221164"/>
            <a:ext cx="431800" cy="115252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3" name="Line 14"/>
          <p:cNvSpPr>
            <a:spLocks noChangeShapeType="1"/>
          </p:cNvSpPr>
          <p:nvPr/>
        </p:nvSpPr>
        <p:spPr bwMode="auto">
          <a:xfrm flipH="1">
            <a:off x="8543925" y="5157788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4" name="Line 15"/>
          <p:cNvSpPr>
            <a:spLocks noChangeShapeType="1"/>
          </p:cNvSpPr>
          <p:nvPr/>
        </p:nvSpPr>
        <p:spPr bwMode="auto">
          <a:xfrm flipV="1">
            <a:off x="8112125" y="4005264"/>
            <a:ext cx="431800" cy="1152525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5" name="Line 16"/>
          <p:cNvSpPr>
            <a:spLocks noChangeShapeType="1"/>
          </p:cNvSpPr>
          <p:nvPr/>
        </p:nvSpPr>
        <p:spPr bwMode="auto">
          <a:xfrm flipH="1" flipV="1">
            <a:off x="7896225" y="4941888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6" name="Line 17"/>
          <p:cNvSpPr>
            <a:spLocks noChangeShapeType="1"/>
          </p:cNvSpPr>
          <p:nvPr/>
        </p:nvSpPr>
        <p:spPr bwMode="auto">
          <a:xfrm>
            <a:off x="7032625" y="4941889"/>
            <a:ext cx="0" cy="1150937"/>
          </a:xfrm>
          <a:prstGeom prst="line">
            <a:avLst/>
          </a:prstGeom>
          <a:noFill/>
          <a:ln w="31750">
            <a:solidFill>
              <a:srgbClr val="A5002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7" name="Line 18"/>
          <p:cNvSpPr>
            <a:spLocks noChangeShapeType="1"/>
          </p:cNvSpPr>
          <p:nvPr/>
        </p:nvSpPr>
        <p:spPr bwMode="auto">
          <a:xfrm>
            <a:off x="7751763" y="2997201"/>
            <a:ext cx="0" cy="144463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8" name="Line 19"/>
          <p:cNvSpPr>
            <a:spLocks noChangeShapeType="1"/>
          </p:cNvSpPr>
          <p:nvPr/>
        </p:nvSpPr>
        <p:spPr bwMode="auto">
          <a:xfrm>
            <a:off x="8543925" y="4005263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9" name="Line 20"/>
          <p:cNvSpPr>
            <a:spLocks noChangeShapeType="1"/>
          </p:cNvSpPr>
          <p:nvPr/>
        </p:nvSpPr>
        <p:spPr bwMode="auto">
          <a:xfrm flipH="1">
            <a:off x="7032625" y="2133601"/>
            <a:ext cx="0" cy="14287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9268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/>
            <a:r>
              <a:rPr lang="cs-CZ" altLang="en-US" sz="2800" dirty="0"/>
              <a:t>Nesekvenční mezikód s hranicemi příkazů</a:t>
            </a:r>
            <a:endParaRPr lang="cs-CZ" altLang="en-US" sz="2800" noProof="1"/>
          </a:p>
        </p:txBody>
      </p:sp>
      <p:sp>
        <p:nvSpPr>
          <p:cNvPr id="4096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6E0A187-1BF2-4BA8-867D-5201203B8836}" type="slidenum">
              <a:rPr lang="en-US" altLang="en-US" sz="1400" b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524001" y="533400"/>
            <a:ext cx="2619375" cy="4191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1400" dirty="0"/>
              <a:t>int </a:t>
            </a:r>
            <a:r>
              <a:rPr lang="en-US" altLang="en-US" sz="1400" dirty="0" err="1"/>
              <a:t>gcd</a:t>
            </a:r>
            <a:r>
              <a:rPr lang="en-US" altLang="en-US" sz="1400" dirty="0"/>
              <a:t>( int x, int y)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{ int z;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if ( x &gt; y )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{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z = y;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y = x;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x = z;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}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while ( x &gt; 0 )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{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z = y % x;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y = x;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x = z;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}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return y;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}</a:t>
            </a:r>
            <a:endParaRPr lang="cs-CZ" altLang="en-US" sz="1400" dirty="0"/>
          </a:p>
        </p:txBody>
      </p:sp>
      <p:sp>
        <p:nvSpPr>
          <p:cNvPr id="40966" name="Rectangle 27"/>
          <p:cNvSpPr>
            <a:spLocks noChangeArrowheads="1"/>
          </p:cNvSpPr>
          <p:nvPr/>
        </p:nvSpPr>
        <p:spPr bwMode="auto">
          <a:xfrm>
            <a:off x="6167439" y="549276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40967" name="Line 10"/>
          <p:cNvSpPr>
            <a:spLocks noChangeShapeType="1"/>
          </p:cNvSpPr>
          <p:nvPr/>
        </p:nvSpPr>
        <p:spPr bwMode="auto">
          <a:xfrm>
            <a:off x="6743700" y="2205039"/>
            <a:ext cx="0" cy="2016125"/>
          </a:xfrm>
          <a:prstGeom prst="line">
            <a:avLst/>
          </a:prstGeom>
          <a:noFill/>
          <a:ln w="31750">
            <a:solidFill>
              <a:srgbClr val="A5002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68" name="Line 11"/>
          <p:cNvSpPr>
            <a:spLocks noChangeShapeType="1"/>
          </p:cNvSpPr>
          <p:nvPr/>
        </p:nvSpPr>
        <p:spPr bwMode="auto">
          <a:xfrm flipH="1">
            <a:off x="7104063" y="3357563"/>
            <a:ext cx="863600" cy="8636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69" name="Line 12"/>
          <p:cNvSpPr>
            <a:spLocks noChangeShapeType="1"/>
          </p:cNvSpPr>
          <p:nvPr/>
        </p:nvSpPr>
        <p:spPr bwMode="auto">
          <a:xfrm flipH="1">
            <a:off x="7392988" y="4005263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70" name="Line 13"/>
          <p:cNvSpPr>
            <a:spLocks noChangeShapeType="1"/>
          </p:cNvSpPr>
          <p:nvPr/>
        </p:nvSpPr>
        <p:spPr bwMode="auto">
          <a:xfrm flipH="1" flipV="1">
            <a:off x="7608888" y="4005264"/>
            <a:ext cx="431800" cy="2160587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71" name="Line 17"/>
          <p:cNvSpPr>
            <a:spLocks noChangeShapeType="1"/>
          </p:cNvSpPr>
          <p:nvPr/>
        </p:nvSpPr>
        <p:spPr bwMode="auto">
          <a:xfrm flipH="1">
            <a:off x="6600825" y="5084763"/>
            <a:ext cx="0" cy="576262"/>
          </a:xfrm>
          <a:prstGeom prst="line">
            <a:avLst/>
          </a:prstGeom>
          <a:noFill/>
          <a:ln w="31750">
            <a:solidFill>
              <a:srgbClr val="A5002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72" name="Rectangle 28"/>
          <p:cNvSpPr>
            <a:spLocks noChangeArrowheads="1"/>
          </p:cNvSpPr>
          <p:nvPr/>
        </p:nvSpPr>
        <p:spPr bwMode="auto">
          <a:xfrm>
            <a:off x="6311900" y="1196976"/>
            <a:ext cx="2089150" cy="1008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40973" name="Text Box 20"/>
          <p:cNvSpPr txBox="1">
            <a:spLocks noChangeArrowheads="1"/>
          </p:cNvSpPr>
          <p:nvPr/>
        </p:nvSpPr>
        <p:spPr bwMode="auto">
          <a:xfrm>
            <a:off x="7031038" y="1773238"/>
            <a:ext cx="639762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GT_I32</a:t>
            </a:r>
            <a:endParaRPr lang="en-US" altLang="en-US" sz="1200" b="0"/>
          </a:p>
        </p:txBody>
      </p:sp>
      <p:sp>
        <p:nvSpPr>
          <p:cNvPr id="40974" name="Text Box 21"/>
          <p:cNvSpPr txBox="1">
            <a:spLocks noChangeArrowheads="1"/>
          </p:cNvSpPr>
          <p:nvPr/>
        </p:nvSpPr>
        <p:spPr bwMode="auto">
          <a:xfrm>
            <a:off x="6383339" y="1484313"/>
            <a:ext cx="935037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40975" name="Text Box 22"/>
          <p:cNvSpPr txBox="1">
            <a:spLocks noChangeArrowheads="1"/>
          </p:cNvSpPr>
          <p:nvPr/>
        </p:nvSpPr>
        <p:spPr bwMode="auto">
          <a:xfrm>
            <a:off x="7391400" y="1484313"/>
            <a:ext cx="935038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LD_I32(Py)</a:t>
            </a:r>
            <a:endParaRPr lang="en-US" altLang="en-US" sz="1200" b="0"/>
          </a:p>
        </p:txBody>
      </p:sp>
      <p:sp>
        <p:nvSpPr>
          <p:cNvPr id="40976" name="Text Box 23"/>
          <p:cNvSpPr txBox="1">
            <a:spLocks noChangeArrowheads="1"/>
          </p:cNvSpPr>
          <p:nvPr/>
        </p:nvSpPr>
        <p:spPr bwMode="auto">
          <a:xfrm>
            <a:off x="7031038" y="2060576"/>
            <a:ext cx="639762" cy="1444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JC</a:t>
            </a:r>
          </a:p>
        </p:txBody>
      </p:sp>
      <p:sp>
        <p:nvSpPr>
          <p:cNvPr id="40977" name="Text Box 24"/>
          <p:cNvSpPr txBox="1">
            <a:spLocks noChangeArrowheads="1"/>
          </p:cNvSpPr>
          <p:nvPr/>
        </p:nvSpPr>
        <p:spPr bwMode="auto">
          <a:xfrm>
            <a:off x="7031038" y="1196976"/>
            <a:ext cx="639762" cy="1444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ENTER</a:t>
            </a:r>
          </a:p>
        </p:txBody>
      </p:sp>
      <p:sp>
        <p:nvSpPr>
          <p:cNvPr id="40978" name="Line 29"/>
          <p:cNvSpPr>
            <a:spLocks noChangeShapeType="1"/>
          </p:cNvSpPr>
          <p:nvPr/>
        </p:nvSpPr>
        <p:spPr bwMode="auto">
          <a:xfrm flipH="1">
            <a:off x="7534276" y="1628776"/>
            <a:ext cx="144463" cy="1444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79" name="Line 30"/>
          <p:cNvSpPr>
            <a:spLocks noChangeShapeType="1"/>
          </p:cNvSpPr>
          <p:nvPr/>
        </p:nvSpPr>
        <p:spPr bwMode="auto">
          <a:xfrm>
            <a:off x="7031038" y="1628776"/>
            <a:ext cx="144462" cy="1444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80" name="Line 31"/>
          <p:cNvSpPr>
            <a:spLocks noChangeShapeType="1"/>
          </p:cNvSpPr>
          <p:nvPr/>
        </p:nvSpPr>
        <p:spPr bwMode="auto">
          <a:xfrm flipH="1">
            <a:off x="7318375" y="1917701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81" name="Rectangle 34"/>
          <p:cNvSpPr>
            <a:spLocks noChangeArrowheads="1"/>
          </p:cNvSpPr>
          <p:nvPr/>
        </p:nvSpPr>
        <p:spPr bwMode="auto">
          <a:xfrm>
            <a:off x="8832850" y="1485900"/>
            <a:ext cx="1295400" cy="1873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40982" name="Text Box 35"/>
          <p:cNvSpPr txBox="1">
            <a:spLocks noChangeArrowheads="1"/>
          </p:cNvSpPr>
          <p:nvPr/>
        </p:nvSpPr>
        <p:spPr bwMode="auto">
          <a:xfrm>
            <a:off x="8977313" y="1630364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LD_I32(Py)</a:t>
            </a:r>
            <a:endParaRPr lang="en-US" altLang="en-US" sz="1200" b="0"/>
          </a:p>
        </p:txBody>
      </p:sp>
      <p:sp>
        <p:nvSpPr>
          <p:cNvPr id="40983" name="Text Box 36"/>
          <p:cNvSpPr txBox="1">
            <a:spLocks noChangeArrowheads="1"/>
          </p:cNvSpPr>
          <p:nvPr/>
        </p:nvSpPr>
        <p:spPr bwMode="auto">
          <a:xfrm>
            <a:off x="8977313" y="1919289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ST_I32(Vz)</a:t>
            </a:r>
            <a:endParaRPr lang="en-US" altLang="en-US" sz="1200" b="0"/>
          </a:p>
        </p:txBody>
      </p:sp>
      <p:sp>
        <p:nvSpPr>
          <p:cNvPr id="40984" name="Line 37"/>
          <p:cNvSpPr>
            <a:spLocks noChangeShapeType="1"/>
          </p:cNvSpPr>
          <p:nvPr/>
        </p:nvSpPr>
        <p:spPr bwMode="auto">
          <a:xfrm flipH="1">
            <a:off x="9409113" y="1774826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85" name="Text Box 39"/>
          <p:cNvSpPr txBox="1">
            <a:spLocks noChangeArrowheads="1"/>
          </p:cNvSpPr>
          <p:nvPr/>
        </p:nvSpPr>
        <p:spPr bwMode="auto">
          <a:xfrm>
            <a:off x="8977313" y="2205039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40986" name="Text Box 40"/>
          <p:cNvSpPr txBox="1">
            <a:spLocks noChangeArrowheads="1"/>
          </p:cNvSpPr>
          <p:nvPr/>
        </p:nvSpPr>
        <p:spPr bwMode="auto">
          <a:xfrm>
            <a:off x="8977313" y="2493964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ST_I32(Py)</a:t>
            </a:r>
            <a:endParaRPr lang="en-US" altLang="en-US" sz="1200" b="0"/>
          </a:p>
        </p:txBody>
      </p:sp>
      <p:sp>
        <p:nvSpPr>
          <p:cNvPr id="40987" name="Line 41"/>
          <p:cNvSpPr>
            <a:spLocks noChangeShapeType="1"/>
          </p:cNvSpPr>
          <p:nvPr/>
        </p:nvSpPr>
        <p:spPr bwMode="auto">
          <a:xfrm flipH="1">
            <a:off x="9409113" y="2349501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88" name="Text Box 43"/>
          <p:cNvSpPr txBox="1">
            <a:spLocks noChangeArrowheads="1"/>
          </p:cNvSpPr>
          <p:nvPr/>
        </p:nvSpPr>
        <p:spPr bwMode="auto">
          <a:xfrm>
            <a:off x="8977313" y="2782889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LD_I32(Vz)</a:t>
            </a:r>
            <a:endParaRPr lang="en-US" altLang="en-US" sz="1200" b="0"/>
          </a:p>
        </p:txBody>
      </p:sp>
      <p:sp>
        <p:nvSpPr>
          <p:cNvPr id="40989" name="Text Box 44"/>
          <p:cNvSpPr txBox="1">
            <a:spLocks noChangeArrowheads="1"/>
          </p:cNvSpPr>
          <p:nvPr/>
        </p:nvSpPr>
        <p:spPr bwMode="auto">
          <a:xfrm>
            <a:off x="8977313" y="3071814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ST_I32(Px)</a:t>
            </a:r>
            <a:endParaRPr lang="en-US" altLang="en-US" sz="1200" b="0"/>
          </a:p>
        </p:txBody>
      </p:sp>
      <p:sp>
        <p:nvSpPr>
          <p:cNvPr id="40990" name="Line 45"/>
          <p:cNvSpPr>
            <a:spLocks noChangeShapeType="1"/>
          </p:cNvSpPr>
          <p:nvPr/>
        </p:nvSpPr>
        <p:spPr bwMode="auto">
          <a:xfrm flipH="1">
            <a:off x="9409113" y="2927351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91" name="Rectangle 48"/>
          <p:cNvSpPr>
            <a:spLocks noChangeArrowheads="1"/>
          </p:cNvSpPr>
          <p:nvPr/>
        </p:nvSpPr>
        <p:spPr bwMode="auto">
          <a:xfrm>
            <a:off x="6383338" y="4221163"/>
            <a:ext cx="1225550" cy="86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40992" name="Text Box 49"/>
          <p:cNvSpPr txBox="1">
            <a:spLocks noChangeArrowheads="1"/>
          </p:cNvSpPr>
          <p:nvPr/>
        </p:nvSpPr>
        <p:spPr bwMode="auto">
          <a:xfrm>
            <a:off x="6456363" y="4652964"/>
            <a:ext cx="10795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GTC_I32(C1)</a:t>
            </a:r>
            <a:endParaRPr lang="en-US" altLang="en-US" sz="1200" b="0"/>
          </a:p>
        </p:txBody>
      </p:sp>
      <p:sp>
        <p:nvSpPr>
          <p:cNvPr id="40993" name="Text Box 50"/>
          <p:cNvSpPr txBox="1">
            <a:spLocks noChangeArrowheads="1"/>
          </p:cNvSpPr>
          <p:nvPr/>
        </p:nvSpPr>
        <p:spPr bwMode="auto">
          <a:xfrm>
            <a:off x="6672263" y="4941888"/>
            <a:ext cx="639762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JC</a:t>
            </a:r>
          </a:p>
        </p:txBody>
      </p:sp>
      <p:sp>
        <p:nvSpPr>
          <p:cNvPr id="40994" name="Line 51"/>
          <p:cNvSpPr>
            <a:spLocks noChangeShapeType="1"/>
          </p:cNvSpPr>
          <p:nvPr/>
        </p:nvSpPr>
        <p:spPr bwMode="auto">
          <a:xfrm flipH="1">
            <a:off x="6959600" y="4799014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95" name="Text Box 52"/>
          <p:cNvSpPr txBox="1">
            <a:spLocks noChangeArrowheads="1"/>
          </p:cNvSpPr>
          <p:nvPr/>
        </p:nvSpPr>
        <p:spPr bwMode="auto">
          <a:xfrm>
            <a:off x="6456363" y="4365626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40996" name="Line 53"/>
          <p:cNvSpPr>
            <a:spLocks noChangeShapeType="1"/>
          </p:cNvSpPr>
          <p:nvPr/>
        </p:nvSpPr>
        <p:spPr bwMode="auto">
          <a:xfrm flipH="1">
            <a:off x="6959600" y="4510089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97" name="Rectangle 56"/>
          <p:cNvSpPr>
            <a:spLocks noChangeArrowheads="1"/>
          </p:cNvSpPr>
          <p:nvPr/>
        </p:nvSpPr>
        <p:spPr bwMode="auto">
          <a:xfrm>
            <a:off x="8040688" y="3789364"/>
            <a:ext cx="2266950" cy="21605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40998" name="Text Box 57"/>
          <p:cNvSpPr txBox="1">
            <a:spLocks noChangeArrowheads="1"/>
          </p:cNvSpPr>
          <p:nvPr/>
        </p:nvSpPr>
        <p:spPr bwMode="auto">
          <a:xfrm>
            <a:off x="8112126" y="3933826"/>
            <a:ext cx="1008063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LD_I32(Py)</a:t>
            </a:r>
            <a:endParaRPr lang="en-US" altLang="en-US" sz="1200" b="0"/>
          </a:p>
        </p:txBody>
      </p:sp>
      <p:sp>
        <p:nvSpPr>
          <p:cNvPr id="40999" name="Text Box 58"/>
          <p:cNvSpPr txBox="1">
            <a:spLocks noChangeArrowheads="1"/>
          </p:cNvSpPr>
          <p:nvPr/>
        </p:nvSpPr>
        <p:spPr bwMode="auto">
          <a:xfrm>
            <a:off x="8615363" y="4510089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ST_I32(Vz)</a:t>
            </a:r>
            <a:endParaRPr lang="en-US" altLang="en-US" sz="1200" b="0"/>
          </a:p>
        </p:txBody>
      </p:sp>
      <p:sp>
        <p:nvSpPr>
          <p:cNvPr id="41000" name="Line 59"/>
          <p:cNvSpPr>
            <a:spLocks noChangeShapeType="1"/>
          </p:cNvSpPr>
          <p:nvPr/>
        </p:nvSpPr>
        <p:spPr bwMode="auto">
          <a:xfrm flipH="1">
            <a:off x="9047163" y="4365626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01" name="Text Box 61"/>
          <p:cNvSpPr txBox="1">
            <a:spLocks noChangeArrowheads="1"/>
          </p:cNvSpPr>
          <p:nvPr/>
        </p:nvSpPr>
        <p:spPr bwMode="auto">
          <a:xfrm>
            <a:off x="8615363" y="4797426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41002" name="Text Box 62"/>
          <p:cNvSpPr txBox="1">
            <a:spLocks noChangeArrowheads="1"/>
          </p:cNvSpPr>
          <p:nvPr/>
        </p:nvSpPr>
        <p:spPr bwMode="auto">
          <a:xfrm>
            <a:off x="8615363" y="5086351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ST_I32(Py)</a:t>
            </a:r>
            <a:endParaRPr lang="en-US" altLang="en-US" sz="1200" b="0"/>
          </a:p>
        </p:txBody>
      </p:sp>
      <p:sp>
        <p:nvSpPr>
          <p:cNvPr id="41003" name="Line 63"/>
          <p:cNvSpPr>
            <a:spLocks noChangeShapeType="1"/>
          </p:cNvSpPr>
          <p:nvPr/>
        </p:nvSpPr>
        <p:spPr bwMode="auto">
          <a:xfrm flipH="1">
            <a:off x="9047163" y="4940301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04" name="Text Box 65"/>
          <p:cNvSpPr txBox="1">
            <a:spLocks noChangeArrowheads="1"/>
          </p:cNvSpPr>
          <p:nvPr/>
        </p:nvSpPr>
        <p:spPr bwMode="auto">
          <a:xfrm>
            <a:off x="8615363" y="5375276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LD_I32(Vz)</a:t>
            </a:r>
            <a:endParaRPr lang="en-US" altLang="en-US" sz="1200" b="0"/>
          </a:p>
        </p:txBody>
      </p:sp>
      <p:sp>
        <p:nvSpPr>
          <p:cNvPr id="41005" name="Text Box 66"/>
          <p:cNvSpPr txBox="1">
            <a:spLocks noChangeArrowheads="1"/>
          </p:cNvSpPr>
          <p:nvPr/>
        </p:nvSpPr>
        <p:spPr bwMode="auto">
          <a:xfrm>
            <a:off x="8615363" y="5664201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ST_I32(Px)</a:t>
            </a:r>
            <a:endParaRPr lang="en-US" altLang="en-US" sz="1200" b="0"/>
          </a:p>
        </p:txBody>
      </p:sp>
      <p:sp>
        <p:nvSpPr>
          <p:cNvPr id="41006" name="Line 67"/>
          <p:cNvSpPr>
            <a:spLocks noChangeShapeType="1"/>
          </p:cNvSpPr>
          <p:nvPr/>
        </p:nvSpPr>
        <p:spPr bwMode="auto">
          <a:xfrm flipH="1">
            <a:off x="9047163" y="5518151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07" name="Text Box 70"/>
          <p:cNvSpPr txBox="1">
            <a:spLocks noChangeArrowheads="1"/>
          </p:cNvSpPr>
          <p:nvPr/>
        </p:nvSpPr>
        <p:spPr bwMode="auto">
          <a:xfrm>
            <a:off x="9190038" y="3933826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41008" name="Text Box 71"/>
          <p:cNvSpPr txBox="1">
            <a:spLocks noChangeArrowheads="1"/>
          </p:cNvSpPr>
          <p:nvPr/>
        </p:nvSpPr>
        <p:spPr bwMode="auto">
          <a:xfrm>
            <a:off x="8759826" y="4221163"/>
            <a:ext cx="720725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MOD_I32</a:t>
            </a:r>
            <a:endParaRPr lang="en-US" altLang="en-US" sz="1200" b="0"/>
          </a:p>
        </p:txBody>
      </p:sp>
      <p:sp>
        <p:nvSpPr>
          <p:cNvPr id="41009" name="Line 72"/>
          <p:cNvSpPr>
            <a:spLocks noChangeShapeType="1"/>
          </p:cNvSpPr>
          <p:nvPr/>
        </p:nvSpPr>
        <p:spPr bwMode="auto">
          <a:xfrm>
            <a:off x="8759826" y="4076701"/>
            <a:ext cx="144463" cy="1444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10" name="Line 73"/>
          <p:cNvSpPr>
            <a:spLocks noChangeShapeType="1"/>
          </p:cNvSpPr>
          <p:nvPr/>
        </p:nvSpPr>
        <p:spPr bwMode="auto">
          <a:xfrm flipH="1">
            <a:off x="9263063" y="4076701"/>
            <a:ext cx="144462" cy="1444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11" name="Rectangle 79"/>
          <p:cNvSpPr>
            <a:spLocks noChangeArrowheads="1"/>
          </p:cNvSpPr>
          <p:nvPr/>
        </p:nvSpPr>
        <p:spPr bwMode="auto">
          <a:xfrm>
            <a:off x="6383339" y="5661026"/>
            <a:ext cx="1296987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41012" name="Text Box 75"/>
          <p:cNvSpPr txBox="1">
            <a:spLocks noChangeArrowheads="1"/>
          </p:cNvSpPr>
          <p:nvPr/>
        </p:nvSpPr>
        <p:spPr bwMode="auto">
          <a:xfrm>
            <a:off x="6527801" y="5803901"/>
            <a:ext cx="1008063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LD_I32(Py)</a:t>
            </a:r>
            <a:endParaRPr lang="en-US" altLang="en-US" sz="1200" b="0"/>
          </a:p>
        </p:txBody>
      </p:sp>
      <p:sp>
        <p:nvSpPr>
          <p:cNvPr id="41013" name="Line 77"/>
          <p:cNvSpPr>
            <a:spLocks noChangeShapeType="1"/>
          </p:cNvSpPr>
          <p:nvPr/>
        </p:nvSpPr>
        <p:spPr bwMode="auto">
          <a:xfrm>
            <a:off x="6959600" y="5948364"/>
            <a:ext cx="1588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14" name="Text Box 78"/>
          <p:cNvSpPr txBox="1">
            <a:spLocks noChangeArrowheads="1"/>
          </p:cNvSpPr>
          <p:nvPr/>
        </p:nvSpPr>
        <p:spPr bwMode="auto">
          <a:xfrm>
            <a:off x="6743701" y="6092826"/>
            <a:ext cx="639763" cy="1444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RET_I32</a:t>
            </a:r>
          </a:p>
        </p:txBody>
      </p:sp>
      <p:sp>
        <p:nvSpPr>
          <p:cNvPr id="41015" name="Line 84"/>
          <p:cNvSpPr>
            <a:spLocks noChangeShapeType="1"/>
          </p:cNvSpPr>
          <p:nvPr/>
        </p:nvSpPr>
        <p:spPr bwMode="auto">
          <a:xfrm flipH="1">
            <a:off x="6888163" y="1052514"/>
            <a:ext cx="0" cy="14287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16" name="Line 85"/>
          <p:cNvSpPr>
            <a:spLocks noChangeShapeType="1"/>
          </p:cNvSpPr>
          <p:nvPr/>
        </p:nvSpPr>
        <p:spPr bwMode="auto">
          <a:xfrm flipV="1">
            <a:off x="8401050" y="1268414"/>
            <a:ext cx="431800" cy="1152525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17" name="Line 86"/>
          <p:cNvSpPr>
            <a:spLocks noChangeShapeType="1"/>
          </p:cNvSpPr>
          <p:nvPr/>
        </p:nvSpPr>
        <p:spPr bwMode="auto">
          <a:xfrm flipH="1" flipV="1">
            <a:off x="8185150" y="2205038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18" name="Line 87"/>
          <p:cNvSpPr>
            <a:spLocks noChangeShapeType="1"/>
          </p:cNvSpPr>
          <p:nvPr/>
        </p:nvSpPr>
        <p:spPr bwMode="auto">
          <a:xfrm>
            <a:off x="8832850" y="1268413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19" name="Line 88"/>
          <p:cNvSpPr>
            <a:spLocks noChangeShapeType="1"/>
          </p:cNvSpPr>
          <p:nvPr/>
        </p:nvSpPr>
        <p:spPr bwMode="auto">
          <a:xfrm flipV="1">
            <a:off x="7608888" y="3573464"/>
            <a:ext cx="430212" cy="172878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20" name="Line 89"/>
          <p:cNvSpPr>
            <a:spLocks noChangeShapeType="1"/>
          </p:cNvSpPr>
          <p:nvPr/>
        </p:nvSpPr>
        <p:spPr bwMode="auto">
          <a:xfrm flipH="1" flipV="1">
            <a:off x="7391400" y="5084763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21" name="Line 90"/>
          <p:cNvSpPr>
            <a:spLocks noChangeShapeType="1"/>
          </p:cNvSpPr>
          <p:nvPr/>
        </p:nvSpPr>
        <p:spPr bwMode="auto">
          <a:xfrm>
            <a:off x="8039100" y="3573463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22" name="Line 14"/>
          <p:cNvSpPr>
            <a:spLocks noChangeShapeType="1"/>
          </p:cNvSpPr>
          <p:nvPr/>
        </p:nvSpPr>
        <p:spPr bwMode="auto">
          <a:xfrm flipH="1">
            <a:off x="8040688" y="5949950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23" name="Line 91"/>
          <p:cNvSpPr>
            <a:spLocks noChangeShapeType="1"/>
          </p:cNvSpPr>
          <p:nvPr/>
        </p:nvSpPr>
        <p:spPr bwMode="auto">
          <a:xfrm flipH="1" flipV="1">
            <a:off x="7967664" y="3357563"/>
            <a:ext cx="865187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24" name="Line 92"/>
          <p:cNvSpPr>
            <a:spLocks noChangeShapeType="1"/>
          </p:cNvSpPr>
          <p:nvPr/>
        </p:nvSpPr>
        <p:spPr bwMode="auto">
          <a:xfrm flipH="1">
            <a:off x="8832850" y="3357563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1025" name="Group 99"/>
          <p:cNvGrpSpPr>
            <a:grpSpLocks/>
          </p:cNvGrpSpPr>
          <p:nvPr/>
        </p:nvGrpSpPr>
        <p:grpSpPr bwMode="auto">
          <a:xfrm>
            <a:off x="4440239" y="549275"/>
            <a:ext cx="1584325" cy="1295400"/>
            <a:chOff x="1837" y="346"/>
            <a:chExt cx="998" cy="816"/>
          </a:xfrm>
        </p:grpSpPr>
        <p:sp>
          <p:nvSpPr>
            <p:cNvPr id="41033" name="Rectangle 100"/>
            <p:cNvSpPr>
              <a:spLocks noChangeArrowheads="1"/>
            </p:cNvSpPr>
            <p:nvPr/>
          </p:nvSpPr>
          <p:spPr bwMode="auto">
            <a:xfrm>
              <a:off x="1837" y="346"/>
              <a:ext cx="998" cy="816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Arial" charset="0"/>
                </a:rPr>
                <a:t>Control-Flow</a:t>
              </a:r>
            </a:p>
            <a:p>
              <a:pPr algn="r" eaLnBrk="1" hangingPunct="1"/>
              <a:r>
                <a:rPr lang="en-US" altLang="en-US" sz="1400" b="0">
                  <a:latin typeface="Arial" charset="0"/>
                </a:rPr>
                <a:t>v</a:t>
              </a:r>
              <a:r>
                <a:rPr lang="cs-CZ" altLang="en-US" sz="1400" b="0">
                  <a:latin typeface="Arial" charset="0"/>
                </a:rPr>
                <a:t>ždy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if true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if false</a:t>
              </a:r>
            </a:p>
          </p:txBody>
        </p:sp>
        <p:sp>
          <p:nvSpPr>
            <p:cNvPr id="41034" name="Line 101"/>
            <p:cNvSpPr>
              <a:spLocks noChangeShapeType="1"/>
            </p:cNvSpPr>
            <p:nvPr/>
          </p:nvSpPr>
          <p:spPr bwMode="auto">
            <a:xfrm>
              <a:off x="1882" y="572"/>
              <a:ext cx="408" cy="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035" name="Line 102"/>
            <p:cNvSpPr>
              <a:spLocks noChangeShapeType="1"/>
            </p:cNvSpPr>
            <p:nvPr/>
          </p:nvSpPr>
          <p:spPr bwMode="auto">
            <a:xfrm>
              <a:off x="1882" y="754"/>
              <a:ext cx="408" cy="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036" name="Line 103"/>
            <p:cNvSpPr>
              <a:spLocks noChangeShapeType="1"/>
            </p:cNvSpPr>
            <p:nvPr/>
          </p:nvSpPr>
          <p:spPr bwMode="auto">
            <a:xfrm>
              <a:off x="1882" y="935"/>
              <a:ext cx="408" cy="0"/>
            </a:xfrm>
            <a:prstGeom prst="line">
              <a:avLst/>
            </a:prstGeom>
            <a:noFill/>
            <a:ln w="31750">
              <a:solidFill>
                <a:srgbClr val="A5002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1026" name="Rectangle 105"/>
          <p:cNvSpPr>
            <a:spLocks noChangeArrowheads="1"/>
          </p:cNvSpPr>
          <p:nvPr/>
        </p:nvSpPr>
        <p:spPr bwMode="auto">
          <a:xfrm>
            <a:off x="4440239" y="2133600"/>
            <a:ext cx="1584325" cy="2590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en-US" sz="1400">
                <a:latin typeface="Arial" charset="0"/>
              </a:rPr>
              <a:t>Dag</a:t>
            </a:r>
            <a:endParaRPr lang="en-US" altLang="en-US" sz="1400">
              <a:latin typeface="Arial" charset="0"/>
            </a:endParaRPr>
          </a:p>
          <a:p>
            <a:pPr algn="r" eaLnBrk="1" hangingPunct="1"/>
            <a:endParaRPr lang="cs-CZ" altLang="en-US" sz="1400" b="0">
              <a:latin typeface="Arial" charset="0"/>
            </a:endParaRPr>
          </a:p>
          <a:p>
            <a:pPr algn="r" eaLnBrk="1" hangingPunct="1"/>
            <a:r>
              <a:rPr lang="cs-CZ" altLang="en-US" sz="1400" b="0">
                <a:latin typeface="Arial" charset="0"/>
              </a:rPr>
              <a:t>operand</a:t>
            </a:r>
          </a:p>
        </p:txBody>
      </p:sp>
      <p:sp>
        <p:nvSpPr>
          <p:cNvPr id="41027" name="Line 106"/>
          <p:cNvSpPr>
            <a:spLocks noChangeShapeType="1"/>
          </p:cNvSpPr>
          <p:nvPr/>
        </p:nvSpPr>
        <p:spPr bwMode="auto">
          <a:xfrm flipH="1" flipV="1">
            <a:off x="4511676" y="2781300"/>
            <a:ext cx="576263" cy="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28" name="Line 112"/>
          <p:cNvSpPr>
            <a:spLocks noChangeShapeType="1"/>
          </p:cNvSpPr>
          <p:nvPr/>
        </p:nvSpPr>
        <p:spPr bwMode="auto">
          <a:xfrm>
            <a:off x="8040688" y="4724400"/>
            <a:ext cx="2303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29" name="Line 113"/>
          <p:cNvSpPr>
            <a:spLocks noChangeShapeType="1"/>
          </p:cNvSpPr>
          <p:nvPr/>
        </p:nvSpPr>
        <p:spPr bwMode="auto">
          <a:xfrm>
            <a:off x="8040688" y="5300663"/>
            <a:ext cx="2303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30" name="Line 114"/>
          <p:cNvSpPr>
            <a:spLocks noChangeShapeType="1"/>
          </p:cNvSpPr>
          <p:nvPr/>
        </p:nvSpPr>
        <p:spPr bwMode="auto">
          <a:xfrm>
            <a:off x="8832850" y="2133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31" name="Line 115"/>
          <p:cNvSpPr>
            <a:spLocks noChangeShapeType="1"/>
          </p:cNvSpPr>
          <p:nvPr/>
        </p:nvSpPr>
        <p:spPr bwMode="auto">
          <a:xfrm>
            <a:off x="8832850" y="2708275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32" name="Line 116"/>
          <p:cNvSpPr>
            <a:spLocks noChangeShapeType="1"/>
          </p:cNvSpPr>
          <p:nvPr/>
        </p:nvSpPr>
        <p:spPr bwMode="auto">
          <a:xfrm>
            <a:off x="6311900" y="1412875"/>
            <a:ext cx="2089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140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/>
            <a:r>
              <a:rPr lang="cs-CZ" altLang="en-US" sz="2400" dirty="0"/>
              <a:t>Nesekvenční mezikód se závislostmi</a:t>
            </a:r>
            <a:endParaRPr lang="cs-CZ" altLang="en-US" sz="2400" noProof="1"/>
          </a:p>
        </p:txBody>
      </p:sp>
      <p:sp>
        <p:nvSpPr>
          <p:cNvPr id="450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E8418AE-935B-4EE3-AB9C-7EE764657366}" type="slidenum">
              <a:rPr lang="en-US" altLang="en-US" sz="1400" b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524001" y="533400"/>
            <a:ext cx="2619375" cy="4191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1400" dirty="0"/>
              <a:t>int </a:t>
            </a:r>
            <a:r>
              <a:rPr lang="en-US" altLang="en-US" sz="1400" dirty="0" err="1"/>
              <a:t>gcd</a:t>
            </a:r>
            <a:r>
              <a:rPr lang="en-US" altLang="en-US" sz="1400" dirty="0"/>
              <a:t>( int x, int y)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{ int z;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if ( x &gt; y )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{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z = y;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y = x;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x = z;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}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while ( x &gt; 0 )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{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z = y % x;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y = x;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x = z;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}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return y;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}</a:t>
            </a:r>
            <a:endParaRPr lang="cs-CZ" altLang="en-US" sz="1400" dirty="0"/>
          </a:p>
        </p:txBody>
      </p:sp>
      <p:grpSp>
        <p:nvGrpSpPr>
          <p:cNvPr id="45062" name="Group 5"/>
          <p:cNvGrpSpPr>
            <a:grpSpLocks/>
          </p:cNvGrpSpPr>
          <p:nvPr/>
        </p:nvGrpSpPr>
        <p:grpSpPr bwMode="auto">
          <a:xfrm>
            <a:off x="6167439" y="549276"/>
            <a:ext cx="4321175" cy="6119813"/>
            <a:chOff x="2925" y="346"/>
            <a:chExt cx="2722" cy="3855"/>
          </a:xfrm>
        </p:grpSpPr>
        <p:sp>
          <p:nvSpPr>
            <p:cNvPr id="45075" name="Rectangle 6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5076" name="Line 7"/>
            <p:cNvSpPr>
              <a:spLocks noChangeShapeType="1"/>
            </p:cNvSpPr>
            <p:nvPr/>
          </p:nvSpPr>
          <p:spPr bwMode="auto">
            <a:xfrm>
              <a:off x="3288" y="1162"/>
              <a:ext cx="0" cy="1497"/>
            </a:xfrm>
            <a:prstGeom prst="line">
              <a:avLst/>
            </a:prstGeom>
            <a:noFill/>
            <a:ln w="31750">
              <a:solidFill>
                <a:srgbClr val="A5002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77" name="Line 8"/>
            <p:cNvSpPr>
              <a:spLocks noChangeShapeType="1"/>
            </p:cNvSpPr>
            <p:nvPr/>
          </p:nvSpPr>
          <p:spPr bwMode="auto">
            <a:xfrm flipH="1">
              <a:off x="3515" y="2115"/>
              <a:ext cx="544" cy="544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78" name="Line 9"/>
            <p:cNvSpPr>
              <a:spLocks noChangeShapeType="1"/>
            </p:cNvSpPr>
            <p:nvPr/>
          </p:nvSpPr>
          <p:spPr bwMode="auto">
            <a:xfrm flipH="1">
              <a:off x="3697" y="2523"/>
              <a:ext cx="136" cy="136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79" name="Line 10"/>
            <p:cNvSpPr>
              <a:spLocks noChangeShapeType="1"/>
            </p:cNvSpPr>
            <p:nvPr/>
          </p:nvSpPr>
          <p:spPr bwMode="auto">
            <a:xfrm flipH="1" flipV="1">
              <a:off x="3833" y="2523"/>
              <a:ext cx="272" cy="998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80" name="Line 11"/>
            <p:cNvSpPr>
              <a:spLocks noChangeShapeType="1"/>
            </p:cNvSpPr>
            <p:nvPr/>
          </p:nvSpPr>
          <p:spPr bwMode="auto">
            <a:xfrm flipH="1">
              <a:off x="3198" y="3203"/>
              <a:ext cx="0" cy="363"/>
            </a:xfrm>
            <a:prstGeom prst="line">
              <a:avLst/>
            </a:prstGeom>
            <a:noFill/>
            <a:ln w="31750">
              <a:solidFill>
                <a:srgbClr val="A5002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81" name="Rectangle 12"/>
            <p:cNvSpPr>
              <a:spLocks noChangeArrowheads="1"/>
            </p:cNvSpPr>
            <p:nvPr/>
          </p:nvSpPr>
          <p:spPr bwMode="auto">
            <a:xfrm>
              <a:off x="3016" y="527"/>
              <a:ext cx="1316" cy="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5082" name="Text Box 13"/>
            <p:cNvSpPr txBox="1">
              <a:spLocks noChangeArrowheads="1"/>
            </p:cNvSpPr>
            <p:nvPr/>
          </p:nvSpPr>
          <p:spPr bwMode="auto">
            <a:xfrm>
              <a:off x="3469" y="890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GT_I32</a:t>
              </a:r>
              <a:endParaRPr lang="en-US" altLang="en-US" sz="1200" b="0"/>
            </a:p>
          </p:txBody>
        </p:sp>
        <p:sp>
          <p:nvSpPr>
            <p:cNvPr id="45083" name="Text Box 14"/>
            <p:cNvSpPr txBox="1">
              <a:spLocks noChangeArrowheads="1"/>
            </p:cNvSpPr>
            <p:nvPr/>
          </p:nvSpPr>
          <p:spPr bwMode="auto">
            <a:xfrm>
              <a:off x="3061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5084" name="Text Box 15"/>
            <p:cNvSpPr txBox="1">
              <a:spLocks noChangeArrowheads="1"/>
            </p:cNvSpPr>
            <p:nvPr/>
          </p:nvSpPr>
          <p:spPr bwMode="auto">
            <a:xfrm>
              <a:off x="3696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5085" name="Text Box 16"/>
            <p:cNvSpPr txBox="1">
              <a:spLocks noChangeArrowheads="1"/>
            </p:cNvSpPr>
            <p:nvPr/>
          </p:nvSpPr>
          <p:spPr bwMode="auto">
            <a:xfrm>
              <a:off x="3469" y="1071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45086" name="Text Box 17"/>
            <p:cNvSpPr txBox="1">
              <a:spLocks noChangeArrowheads="1"/>
            </p:cNvSpPr>
            <p:nvPr/>
          </p:nvSpPr>
          <p:spPr bwMode="auto">
            <a:xfrm>
              <a:off x="3469" y="527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ENTER</a:t>
              </a:r>
            </a:p>
          </p:txBody>
        </p:sp>
        <p:sp>
          <p:nvSpPr>
            <p:cNvPr id="45087" name="Line 18"/>
            <p:cNvSpPr>
              <a:spLocks noChangeShapeType="1"/>
            </p:cNvSpPr>
            <p:nvPr/>
          </p:nvSpPr>
          <p:spPr bwMode="auto">
            <a:xfrm flipH="1">
              <a:off x="3786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88" name="Line 19"/>
            <p:cNvSpPr>
              <a:spLocks noChangeShapeType="1"/>
            </p:cNvSpPr>
            <p:nvPr/>
          </p:nvSpPr>
          <p:spPr bwMode="auto">
            <a:xfrm>
              <a:off x="3469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89" name="Line 20"/>
            <p:cNvSpPr>
              <a:spLocks noChangeShapeType="1"/>
            </p:cNvSpPr>
            <p:nvPr/>
          </p:nvSpPr>
          <p:spPr bwMode="auto">
            <a:xfrm flipH="1">
              <a:off x="3650" y="98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90" name="Line 21"/>
            <p:cNvSpPr>
              <a:spLocks noChangeShapeType="1"/>
            </p:cNvSpPr>
            <p:nvPr/>
          </p:nvSpPr>
          <p:spPr bwMode="auto">
            <a:xfrm flipH="1">
              <a:off x="3469" y="618"/>
              <a:ext cx="91" cy="9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91" name="Line 22"/>
            <p:cNvSpPr>
              <a:spLocks noChangeShapeType="1"/>
            </p:cNvSpPr>
            <p:nvPr/>
          </p:nvSpPr>
          <p:spPr bwMode="auto">
            <a:xfrm>
              <a:off x="3787" y="618"/>
              <a:ext cx="90" cy="9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92" name="Rectangle 23"/>
            <p:cNvSpPr>
              <a:spLocks noChangeArrowheads="1"/>
            </p:cNvSpPr>
            <p:nvPr/>
          </p:nvSpPr>
          <p:spPr bwMode="auto">
            <a:xfrm>
              <a:off x="3061" y="2659"/>
              <a:ext cx="772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5093" name="Text Box 24"/>
            <p:cNvSpPr txBox="1">
              <a:spLocks noChangeArrowheads="1"/>
            </p:cNvSpPr>
            <p:nvPr/>
          </p:nvSpPr>
          <p:spPr bwMode="auto">
            <a:xfrm>
              <a:off x="3107" y="2931"/>
              <a:ext cx="680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GTC_I32(C1)</a:t>
              </a:r>
              <a:endParaRPr lang="en-US" altLang="en-US" sz="1200" b="0"/>
            </a:p>
          </p:txBody>
        </p:sp>
        <p:sp>
          <p:nvSpPr>
            <p:cNvPr id="45094" name="Text Box 25"/>
            <p:cNvSpPr txBox="1">
              <a:spLocks noChangeArrowheads="1"/>
            </p:cNvSpPr>
            <p:nvPr/>
          </p:nvSpPr>
          <p:spPr bwMode="auto">
            <a:xfrm>
              <a:off x="3243" y="3113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45095" name="Line 26"/>
            <p:cNvSpPr>
              <a:spLocks noChangeShapeType="1"/>
            </p:cNvSpPr>
            <p:nvPr/>
          </p:nvSpPr>
          <p:spPr bwMode="auto">
            <a:xfrm flipH="1">
              <a:off x="3424" y="302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96" name="Text Box 27"/>
            <p:cNvSpPr txBox="1">
              <a:spLocks noChangeArrowheads="1"/>
            </p:cNvSpPr>
            <p:nvPr/>
          </p:nvSpPr>
          <p:spPr bwMode="auto">
            <a:xfrm>
              <a:off x="3107" y="275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5097" name="Line 28"/>
            <p:cNvSpPr>
              <a:spLocks noChangeShapeType="1"/>
            </p:cNvSpPr>
            <p:nvPr/>
          </p:nvSpPr>
          <p:spPr bwMode="auto">
            <a:xfrm flipH="1">
              <a:off x="3424" y="284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98" name="Line 29"/>
            <p:cNvSpPr>
              <a:spLocks noChangeShapeType="1"/>
            </p:cNvSpPr>
            <p:nvPr/>
          </p:nvSpPr>
          <p:spPr bwMode="auto">
            <a:xfrm>
              <a:off x="3424" y="2659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99" name="Rectangle 30"/>
            <p:cNvSpPr>
              <a:spLocks noChangeArrowheads="1"/>
            </p:cNvSpPr>
            <p:nvPr/>
          </p:nvSpPr>
          <p:spPr bwMode="auto">
            <a:xfrm>
              <a:off x="3061" y="3566"/>
              <a:ext cx="817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5100" name="Text Box 31"/>
            <p:cNvSpPr txBox="1">
              <a:spLocks noChangeArrowheads="1"/>
            </p:cNvSpPr>
            <p:nvPr/>
          </p:nvSpPr>
          <p:spPr bwMode="auto">
            <a:xfrm>
              <a:off x="3152" y="3656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5101" name="Line 32"/>
            <p:cNvSpPr>
              <a:spLocks noChangeShapeType="1"/>
            </p:cNvSpPr>
            <p:nvPr/>
          </p:nvSpPr>
          <p:spPr bwMode="auto">
            <a:xfrm>
              <a:off x="3424" y="3566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02" name="Line 33"/>
            <p:cNvSpPr>
              <a:spLocks noChangeShapeType="1"/>
            </p:cNvSpPr>
            <p:nvPr/>
          </p:nvSpPr>
          <p:spPr bwMode="auto">
            <a:xfrm>
              <a:off x="3424" y="3747"/>
              <a:ext cx="1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03" name="Text Box 34"/>
            <p:cNvSpPr txBox="1">
              <a:spLocks noChangeArrowheads="1"/>
            </p:cNvSpPr>
            <p:nvPr/>
          </p:nvSpPr>
          <p:spPr bwMode="auto">
            <a:xfrm>
              <a:off x="3288" y="383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RET_I32</a:t>
              </a:r>
            </a:p>
          </p:txBody>
        </p:sp>
        <p:sp>
          <p:nvSpPr>
            <p:cNvPr id="45104" name="Line 35"/>
            <p:cNvSpPr>
              <a:spLocks noChangeShapeType="1"/>
            </p:cNvSpPr>
            <p:nvPr/>
          </p:nvSpPr>
          <p:spPr bwMode="auto">
            <a:xfrm flipH="1">
              <a:off x="3379" y="436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05" name="Line 36"/>
            <p:cNvSpPr>
              <a:spLocks noChangeShapeType="1"/>
            </p:cNvSpPr>
            <p:nvPr/>
          </p:nvSpPr>
          <p:spPr bwMode="auto">
            <a:xfrm>
              <a:off x="4059" y="1162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06" name="Line 37"/>
            <p:cNvSpPr>
              <a:spLocks noChangeShapeType="1"/>
            </p:cNvSpPr>
            <p:nvPr/>
          </p:nvSpPr>
          <p:spPr bwMode="auto">
            <a:xfrm flipV="1">
              <a:off x="3833" y="2251"/>
              <a:ext cx="271" cy="1089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07" name="Line 38"/>
            <p:cNvSpPr>
              <a:spLocks noChangeShapeType="1"/>
            </p:cNvSpPr>
            <p:nvPr/>
          </p:nvSpPr>
          <p:spPr bwMode="auto">
            <a:xfrm flipH="1" flipV="1">
              <a:off x="3696" y="3203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08" name="Line 39"/>
            <p:cNvSpPr>
              <a:spLocks noChangeShapeType="1"/>
            </p:cNvSpPr>
            <p:nvPr/>
          </p:nvSpPr>
          <p:spPr bwMode="auto">
            <a:xfrm>
              <a:off x="4104" y="2251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09" name="Line 40"/>
            <p:cNvSpPr>
              <a:spLocks noChangeShapeType="1"/>
            </p:cNvSpPr>
            <p:nvPr/>
          </p:nvSpPr>
          <p:spPr bwMode="auto">
            <a:xfrm flipH="1">
              <a:off x="4105" y="3385"/>
              <a:ext cx="136" cy="136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10" name="Rectangle 41"/>
            <p:cNvSpPr>
              <a:spLocks noChangeArrowheads="1"/>
            </p:cNvSpPr>
            <p:nvPr/>
          </p:nvSpPr>
          <p:spPr bwMode="auto">
            <a:xfrm>
              <a:off x="4105" y="2387"/>
              <a:ext cx="1451" cy="9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5111" name="Text Box 42"/>
            <p:cNvSpPr txBox="1">
              <a:spLocks noChangeArrowheads="1"/>
            </p:cNvSpPr>
            <p:nvPr/>
          </p:nvSpPr>
          <p:spPr bwMode="auto">
            <a:xfrm>
              <a:off x="4150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5112" name="Text Box 43"/>
            <p:cNvSpPr txBox="1">
              <a:spLocks noChangeArrowheads="1"/>
            </p:cNvSpPr>
            <p:nvPr/>
          </p:nvSpPr>
          <p:spPr bwMode="auto">
            <a:xfrm>
              <a:off x="4558" y="284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45113" name="Line 44"/>
            <p:cNvSpPr>
              <a:spLocks noChangeShapeType="1"/>
            </p:cNvSpPr>
            <p:nvPr/>
          </p:nvSpPr>
          <p:spPr bwMode="auto">
            <a:xfrm flipH="1">
              <a:off x="4967" y="2750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14" name="Line 45"/>
            <p:cNvSpPr>
              <a:spLocks noChangeShapeType="1"/>
            </p:cNvSpPr>
            <p:nvPr/>
          </p:nvSpPr>
          <p:spPr bwMode="auto">
            <a:xfrm>
              <a:off x="4286" y="2387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15" name="Text Box 46"/>
            <p:cNvSpPr txBox="1">
              <a:spLocks noChangeArrowheads="1"/>
            </p:cNvSpPr>
            <p:nvPr/>
          </p:nvSpPr>
          <p:spPr bwMode="auto">
            <a:xfrm>
              <a:off x="4150" y="265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45116" name="Line 47"/>
            <p:cNvSpPr>
              <a:spLocks noChangeShapeType="1"/>
            </p:cNvSpPr>
            <p:nvPr/>
          </p:nvSpPr>
          <p:spPr bwMode="auto">
            <a:xfrm flipH="1">
              <a:off x="4649" y="2568"/>
              <a:ext cx="318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17" name="Line 48"/>
            <p:cNvSpPr>
              <a:spLocks noChangeShapeType="1"/>
            </p:cNvSpPr>
            <p:nvPr/>
          </p:nvSpPr>
          <p:spPr bwMode="auto">
            <a:xfrm>
              <a:off x="4286" y="2568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18" name="Text Box 49"/>
            <p:cNvSpPr txBox="1">
              <a:spLocks noChangeArrowheads="1"/>
            </p:cNvSpPr>
            <p:nvPr/>
          </p:nvSpPr>
          <p:spPr bwMode="auto">
            <a:xfrm>
              <a:off x="4694" y="302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45119" name="Text Box 50"/>
            <p:cNvSpPr txBox="1">
              <a:spLocks noChangeArrowheads="1"/>
            </p:cNvSpPr>
            <p:nvPr/>
          </p:nvSpPr>
          <p:spPr bwMode="auto">
            <a:xfrm>
              <a:off x="4876" y="3203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45120" name="Line 51"/>
            <p:cNvSpPr>
              <a:spLocks noChangeShapeType="1"/>
            </p:cNvSpPr>
            <p:nvPr/>
          </p:nvSpPr>
          <p:spPr bwMode="auto">
            <a:xfrm>
              <a:off x="4967" y="3113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1" name="Line 52"/>
            <p:cNvSpPr>
              <a:spLocks noChangeShapeType="1"/>
            </p:cNvSpPr>
            <p:nvPr/>
          </p:nvSpPr>
          <p:spPr bwMode="auto">
            <a:xfrm>
              <a:off x="4831" y="2930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2" name="Line 53"/>
            <p:cNvSpPr>
              <a:spLocks noChangeShapeType="1"/>
            </p:cNvSpPr>
            <p:nvPr/>
          </p:nvSpPr>
          <p:spPr bwMode="auto">
            <a:xfrm>
              <a:off x="5421" y="3294"/>
              <a:ext cx="0" cy="91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3" name="Text Box 54"/>
            <p:cNvSpPr txBox="1">
              <a:spLocks noChangeArrowheads="1"/>
            </p:cNvSpPr>
            <p:nvPr/>
          </p:nvSpPr>
          <p:spPr bwMode="auto">
            <a:xfrm>
              <a:off x="4875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5124" name="Text Box 55"/>
            <p:cNvSpPr txBox="1">
              <a:spLocks noChangeArrowheads="1"/>
            </p:cNvSpPr>
            <p:nvPr/>
          </p:nvSpPr>
          <p:spPr bwMode="auto">
            <a:xfrm>
              <a:off x="4876" y="2659"/>
              <a:ext cx="454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MOD_I32</a:t>
              </a:r>
              <a:endParaRPr lang="en-US" altLang="en-US" sz="1200" b="0"/>
            </a:p>
          </p:txBody>
        </p:sp>
        <p:sp>
          <p:nvSpPr>
            <p:cNvPr id="45125" name="Line 56"/>
            <p:cNvSpPr>
              <a:spLocks noChangeShapeType="1"/>
            </p:cNvSpPr>
            <p:nvPr/>
          </p:nvSpPr>
          <p:spPr bwMode="auto">
            <a:xfrm>
              <a:off x="4649" y="2568"/>
              <a:ext cx="272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6" name="Line 57"/>
            <p:cNvSpPr>
              <a:spLocks noChangeShapeType="1"/>
            </p:cNvSpPr>
            <p:nvPr/>
          </p:nvSpPr>
          <p:spPr bwMode="auto">
            <a:xfrm>
              <a:off x="5012" y="2568"/>
              <a:ext cx="227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7" name="Line 58"/>
            <p:cNvSpPr>
              <a:spLocks noChangeShapeType="1"/>
            </p:cNvSpPr>
            <p:nvPr/>
          </p:nvSpPr>
          <p:spPr bwMode="auto">
            <a:xfrm>
              <a:off x="5421" y="2387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8" name="Line 59"/>
            <p:cNvSpPr>
              <a:spLocks noChangeShapeType="1"/>
            </p:cNvSpPr>
            <p:nvPr/>
          </p:nvSpPr>
          <p:spPr bwMode="auto">
            <a:xfrm>
              <a:off x="4286" y="2750"/>
              <a:ext cx="0" cy="635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9" name="Line 60"/>
            <p:cNvSpPr>
              <a:spLocks noChangeShapeType="1"/>
            </p:cNvSpPr>
            <p:nvPr/>
          </p:nvSpPr>
          <p:spPr bwMode="auto">
            <a:xfrm flipH="1">
              <a:off x="5421" y="2568"/>
              <a:ext cx="0" cy="635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30" name="Rectangle 61"/>
            <p:cNvSpPr>
              <a:spLocks noChangeArrowheads="1"/>
            </p:cNvSpPr>
            <p:nvPr/>
          </p:nvSpPr>
          <p:spPr bwMode="auto">
            <a:xfrm>
              <a:off x="3833" y="1299"/>
              <a:ext cx="1678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5131" name="Text Box 62"/>
            <p:cNvSpPr txBox="1">
              <a:spLocks noChangeArrowheads="1"/>
            </p:cNvSpPr>
            <p:nvPr/>
          </p:nvSpPr>
          <p:spPr bwMode="auto">
            <a:xfrm>
              <a:off x="3878" y="138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5132" name="Text Box 63"/>
            <p:cNvSpPr txBox="1">
              <a:spLocks noChangeArrowheads="1"/>
            </p:cNvSpPr>
            <p:nvPr/>
          </p:nvSpPr>
          <p:spPr bwMode="auto">
            <a:xfrm>
              <a:off x="4559" y="157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45133" name="Line 64"/>
            <p:cNvSpPr>
              <a:spLocks noChangeShapeType="1"/>
            </p:cNvSpPr>
            <p:nvPr/>
          </p:nvSpPr>
          <p:spPr bwMode="auto">
            <a:xfrm flipH="1">
              <a:off x="4422" y="1480"/>
              <a:ext cx="545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34" name="Line 65"/>
            <p:cNvSpPr>
              <a:spLocks noChangeShapeType="1"/>
            </p:cNvSpPr>
            <p:nvPr/>
          </p:nvSpPr>
          <p:spPr bwMode="auto">
            <a:xfrm>
              <a:off x="4105" y="1298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35" name="Text Box 66"/>
            <p:cNvSpPr txBox="1">
              <a:spLocks noChangeArrowheads="1"/>
            </p:cNvSpPr>
            <p:nvPr/>
          </p:nvSpPr>
          <p:spPr bwMode="auto">
            <a:xfrm>
              <a:off x="4831" y="138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5136" name="Text Box 67"/>
            <p:cNvSpPr txBox="1">
              <a:spLocks noChangeArrowheads="1"/>
            </p:cNvSpPr>
            <p:nvPr/>
          </p:nvSpPr>
          <p:spPr bwMode="auto">
            <a:xfrm>
              <a:off x="3878" y="157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45137" name="Line 68"/>
            <p:cNvSpPr>
              <a:spLocks noChangeShapeType="1"/>
            </p:cNvSpPr>
            <p:nvPr/>
          </p:nvSpPr>
          <p:spPr bwMode="auto">
            <a:xfrm flipH="1" flipV="1">
              <a:off x="4422" y="1480"/>
              <a:ext cx="363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38" name="Line 69"/>
            <p:cNvSpPr>
              <a:spLocks noChangeShapeType="1"/>
            </p:cNvSpPr>
            <p:nvPr/>
          </p:nvSpPr>
          <p:spPr bwMode="auto">
            <a:xfrm>
              <a:off x="5375" y="1298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39" name="Text Box 70"/>
            <p:cNvSpPr txBox="1">
              <a:spLocks noChangeArrowheads="1"/>
            </p:cNvSpPr>
            <p:nvPr/>
          </p:nvSpPr>
          <p:spPr bwMode="auto">
            <a:xfrm>
              <a:off x="4695" y="175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45140" name="Text Box 71"/>
            <p:cNvSpPr txBox="1">
              <a:spLocks noChangeArrowheads="1"/>
            </p:cNvSpPr>
            <p:nvPr/>
          </p:nvSpPr>
          <p:spPr bwMode="auto">
            <a:xfrm>
              <a:off x="4831" y="1933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45141" name="Line 72"/>
            <p:cNvSpPr>
              <a:spLocks noChangeShapeType="1"/>
            </p:cNvSpPr>
            <p:nvPr/>
          </p:nvSpPr>
          <p:spPr bwMode="auto">
            <a:xfrm flipH="1">
              <a:off x="5103" y="184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42" name="Line 73"/>
            <p:cNvSpPr>
              <a:spLocks noChangeShapeType="1"/>
            </p:cNvSpPr>
            <p:nvPr/>
          </p:nvSpPr>
          <p:spPr bwMode="auto">
            <a:xfrm>
              <a:off x="4786" y="1661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43" name="Line 74"/>
            <p:cNvSpPr>
              <a:spLocks noChangeShapeType="1"/>
            </p:cNvSpPr>
            <p:nvPr/>
          </p:nvSpPr>
          <p:spPr bwMode="auto">
            <a:xfrm>
              <a:off x="5375" y="2024"/>
              <a:ext cx="0" cy="91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44" name="Line 75"/>
            <p:cNvSpPr>
              <a:spLocks noChangeShapeType="1"/>
            </p:cNvSpPr>
            <p:nvPr/>
          </p:nvSpPr>
          <p:spPr bwMode="auto">
            <a:xfrm>
              <a:off x="5375" y="1480"/>
              <a:ext cx="0" cy="453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45" name="Line 76"/>
            <p:cNvSpPr>
              <a:spLocks noChangeShapeType="1"/>
            </p:cNvSpPr>
            <p:nvPr/>
          </p:nvSpPr>
          <p:spPr bwMode="auto">
            <a:xfrm>
              <a:off x="4105" y="1480"/>
              <a:ext cx="0" cy="9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46" name="Line 77"/>
            <p:cNvSpPr>
              <a:spLocks noChangeShapeType="1"/>
            </p:cNvSpPr>
            <p:nvPr/>
          </p:nvSpPr>
          <p:spPr bwMode="auto">
            <a:xfrm flipH="1">
              <a:off x="4105" y="1661"/>
              <a:ext cx="0" cy="454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47" name="Line 78"/>
            <p:cNvSpPr>
              <a:spLocks noChangeShapeType="1"/>
            </p:cNvSpPr>
            <p:nvPr/>
          </p:nvSpPr>
          <p:spPr bwMode="auto">
            <a:xfrm flipH="1">
              <a:off x="4830" y="2387"/>
              <a:ext cx="0" cy="453"/>
            </a:xfrm>
            <a:prstGeom prst="line">
              <a:avLst/>
            </a:prstGeom>
            <a:noFill/>
            <a:ln w="31750">
              <a:solidFill>
                <a:srgbClr val="CC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48" name="Line 79"/>
            <p:cNvSpPr>
              <a:spLocks noChangeShapeType="1"/>
            </p:cNvSpPr>
            <p:nvPr/>
          </p:nvSpPr>
          <p:spPr bwMode="auto">
            <a:xfrm flipH="1">
              <a:off x="4649" y="2931"/>
              <a:ext cx="0" cy="454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49" name="Line 80"/>
            <p:cNvSpPr>
              <a:spLocks noChangeShapeType="1"/>
            </p:cNvSpPr>
            <p:nvPr/>
          </p:nvSpPr>
          <p:spPr bwMode="auto">
            <a:xfrm>
              <a:off x="4649" y="1661"/>
              <a:ext cx="0" cy="454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50" name="Line 81"/>
            <p:cNvSpPr>
              <a:spLocks noChangeShapeType="1"/>
            </p:cNvSpPr>
            <p:nvPr/>
          </p:nvSpPr>
          <p:spPr bwMode="auto">
            <a:xfrm>
              <a:off x="4649" y="1298"/>
              <a:ext cx="0" cy="273"/>
            </a:xfrm>
            <a:prstGeom prst="line">
              <a:avLst/>
            </a:prstGeom>
            <a:noFill/>
            <a:ln w="31750">
              <a:solidFill>
                <a:srgbClr val="CC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5063" name="Group 82"/>
          <p:cNvGrpSpPr>
            <a:grpSpLocks/>
          </p:cNvGrpSpPr>
          <p:nvPr/>
        </p:nvGrpSpPr>
        <p:grpSpPr bwMode="auto">
          <a:xfrm>
            <a:off x="4440239" y="549275"/>
            <a:ext cx="1584325" cy="1295400"/>
            <a:chOff x="1837" y="346"/>
            <a:chExt cx="998" cy="816"/>
          </a:xfrm>
        </p:grpSpPr>
        <p:sp>
          <p:nvSpPr>
            <p:cNvPr id="45071" name="Rectangle 83"/>
            <p:cNvSpPr>
              <a:spLocks noChangeArrowheads="1"/>
            </p:cNvSpPr>
            <p:nvPr/>
          </p:nvSpPr>
          <p:spPr bwMode="auto">
            <a:xfrm>
              <a:off x="1837" y="346"/>
              <a:ext cx="998" cy="816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Arial" charset="0"/>
                </a:rPr>
                <a:t>Control-Flow</a:t>
              </a:r>
            </a:p>
            <a:p>
              <a:pPr algn="r" eaLnBrk="1" hangingPunct="1"/>
              <a:r>
                <a:rPr lang="en-US" altLang="en-US" sz="1400" b="0">
                  <a:latin typeface="Arial" charset="0"/>
                </a:rPr>
                <a:t>v</a:t>
              </a:r>
              <a:r>
                <a:rPr lang="cs-CZ" altLang="en-US" sz="1400" b="0">
                  <a:latin typeface="Arial" charset="0"/>
                </a:rPr>
                <a:t>ždy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if true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if false</a:t>
              </a:r>
            </a:p>
          </p:txBody>
        </p:sp>
        <p:sp>
          <p:nvSpPr>
            <p:cNvPr id="45072" name="Line 84"/>
            <p:cNvSpPr>
              <a:spLocks noChangeShapeType="1"/>
            </p:cNvSpPr>
            <p:nvPr/>
          </p:nvSpPr>
          <p:spPr bwMode="auto">
            <a:xfrm>
              <a:off x="1882" y="572"/>
              <a:ext cx="408" cy="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73" name="Line 85"/>
            <p:cNvSpPr>
              <a:spLocks noChangeShapeType="1"/>
            </p:cNvSpPr>
            <p:nvPr/>
          </p:nvSpPr>
          <p:spPr bwMode="auto">
            <a:xfrm>
              <a:off x="1882" y="754"/>
              <a:ext cx="408" cy="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74" name="Line 86"/>
            <p:cNvSpPr>
              <a:spLocks noChangeShapeType="1"/>
            </p:cNvSpPr>
            <p:nvPr/>
          </p:nvSpPr>
          <p:spPr bwMode="auto">
            <a:xfrm>
              <a:off x="1882" y="935"/>
              <a:ext cx="408" cy="0"/>
            </a:xfrm>
            <a:prstGeom prst="line">
              <a:avLst/>
            </a:prstGeom>
            <a:noFill/>
            <a:ln w="31750">
              <a:solidFill>
                <a:srgbClr val="A5002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5064" name="Group 87"/>
          <p:cNvGrpSpPr>
            <a:grpSpLocks/>
          </p:cNvGrpSpPr>
          <p:nvPr/>
        </p:nvGrpSpPr>
        <p:grpSpPr bwMode="auto">
          <a:xfrm>
            <a:off x="4440239" y="2133600"/>
            <a:ext cx="1584325" cy="2590800"/>
            <a:chOff x="1837" y="1344"/>
            <a:chExt cx="998" cy="1632"/>
          </a:xfrm>
        </p:grpSpPr>
        <p:sp>
          <p:nvSpPr>
            <p:cNvPr id="45065" name="Rectangle 88"/>
            <p:cNvSpPr>
              <a:spLocks noChangeArrowheads="1"/>
            </p:cNvSpPr>
            <p:nvPr/>
          </p:nvSpPr>
          <p:spPr bwMode="auto">
            <a:xfrm>
              <a:off x="1837" y="1344"/>
              <a:ext cx="998" cy="16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altLang="en-US" sz="1400" dirty="0">
                  <a:latin typeface="Arial" charset="0"/>
                </a:rPr>
                <a:t>Dag</a:t>
              </a:r>
              <a:endParaRPr lang="en-US" altLang="en-US" sz="1400" dirty="0">
                <a:latin typeface="Arial" charset="0"/>
              </a:endParaRPr>
            </a:p>
            <a:p>
              <a:pPr eaLnBrk="1" hangingPunct="1"/>
              <a:r>
                <a:rPr lang="cs-CZ" altLang="en-US" sz="1400" b="0" dirty="0">
                  <a:latin typeface="Arial" charset="0"/>
                </a:rPr>
                <a:t>dependence:</a:t>
              </a:r>
            </a:p>
            <a:p>
              <a:pPr algn="r" eaLnBrk="1" hangingPunct="1"/>
              <a:r>
                <a:rPr lang="cs-CZ" altLang="en-US" sz="1400" b="0" dirty="0">
                  <a:latin typeface="Arial" charset="0"/>
                </a:rPr>
                <a:t>operand</a:t>
              </a:r>
            </a:p>
            <a:p>
              <a:pPr algn="r" eaLnBrk="1" hangingPunct="1"/>
              <a:r>
                <a:rPr lang="cs-CZ" altLang="en-US" sz="1400" b="0" dirty="0">
                  <a:latin typeface="Arial" charset="0"/>
                </a:rPr>
                <a:t>w-r</a:t>
              </a:r>
            </a:p>
            <a:p>
              <a:pPr algn="r" eaLnBrk="1" hangingPunct="1"/>
              <a:r>
                <a:rPr lang="cs-CZ" altLang="en-US" sz="1400" b="0" dirty="0">
                  <a:latin typeface="Arial" charset="0"/>
                </a:rPr>
                <a:t>w-?</a:t>
              </a:r>
            </a:p>
            <a:p>
              <a:pPr eaLnBrk="1" hangingPunct="1"/>
              <a:r>
                <a:rPr lang="cs-CZ" altLang="en-US" sz="1400" b="0" dirty="0">
                  <a:latin typeface="Arial" charset="0"/>
                </a:rPr>
                <a:t>antidependence:</a:t>
              </a:r>
            </a:p>
            <a:p>
              <a:pPr algn="r" eaLnBrk="1" hangingPunct="1"/>
              <a:r>
                <a:rPr lang="cs-CZ" altLang="en-US" sz="1400" b="0" dirty="0">
                  <a:latin typeface="Arial" charset="0"/>
                </a:rPr>
                <a:t>r-w</a:t>
              </a:r>
            </a:p>
            <a:p>
              <a:pPr algn="r" eaLnBrk="1" hangingPunct="1"/>
              <a:r>
                <a:rPr lang="cs-CZ" altLang="en-US" sz="1400" b="0" dirty="0">
                  <a:latin typeface="Arial" charset="0"/>
                </a:rPr>
                <a:t>?-w</a:t>
              </a:r>
            </a:p>
          </p:txBody>
        </p:sp>
        <p:sp>
          <p:nvSpPr>
            <p:cNvPr id="45066" name="Line 89"/>
            <p:cNvSpPr>
              <a:spLocks noChangeShapeType="1"/>
            </p:cNvSpPr>
            <p:nvPr/>
          </p:nvSpPr>
          <p:spPr bwMode="auto">
            <a:xfrm flipH="1" flipV="1">
              <a:off x="1882" y="1752"/>
              <a:ext cx="363" cy="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67" name="Line 90"/>
            <p:cNvSpPr>
              <a:spLocks noChangeShapeType="1"/>
            </p:cNvSpPr>
            <p:nvPr/>
          </p:nvSpPr>
          <p:spPr bwMode="auto">
            <a:xfrm>
              <a:off x="1882" y="1933"/>
              <a:ext cx="363" cy="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68" name="Line 91"/>
            <p:cNvSpPr>
              <a:spLocks noChangeShapeType="1"/>
            </p:cNvSpPr>
            <p:nvPr/>
          </p:nvSpPr>
          <p:spPr bwMode="auto">
            <a:xfrm>
              <a:off x="1882" y="2387"/>
              <a:ext cx="36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69" name="Line 92"/>
            <p:cNvSpPr>
              <a:spLocks noChangeShapeType="1"/>
            </p:cNvSpPr>
            <p:nvPr/>
          </p:nvSpPr>
          <p:spPr bwMode="auto">
            <a:xfrm>
              <a:off x="1882" y="2115"/>
              <a:ext cx="363" cy="0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70" name="Line 93"/>
            <p:cNvSpPr>
              <a:spLocks noChangeShapeType="1"/>
            </p:cNvSpPr>
            <p:nvPr/>
          </p:nvSpPr>
          <p:spPr bwMode="auto">
            <a:xfrm>
              <a:off x="1882" y="2568"/>
              <a:ext cx="363" cy="0"/>
            </a:xfrm>
            <a:prstGeom prst="line">
              <a:avLst/>
            </a:prstGeom>
            <a:noFill/>
            <a:ln w="31750">
              <a:solidFill>
                <a:srgbClr val="CC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588665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4" name="Group 3"/>
          <p:cNvGrpSpPr>
            <a:grpSpLocks/>
          </p:cNvGrpSpPr>
          <p:nvPr/>
        </p:nvGrpSpPr>
        <p:grpSpPr bwMode="auto">
          <a:xfrm>
            <a:off x="6167439" y="549276"/>
            <a:ext cx="4321175" cy="6119813"/>
            <a:chOff x="2925" y="346"/>
            <a:chExt cx="2722" cy="3855"/>
          </a:xfrm>
        </p:grpSpPr>
        <p:sp>
          <p:nvSpPr>
            <p:cNvPr id="51294" name="Rectangle 4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295" name="Rectangle 5"/>
            <p:cNvSpPr>
              <a:spLocks noChangeArrowheads="1"/>
            </p:cNvSpPr>
            <p:nvPr/>
          </p:nvSpPr>
          <p:spPr bwMode="auto">
            <a:xfrm>
              <a:off x="2971" y="527"/>
              <a:ext cx="1406" cy="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296" name="Text Box 6"/>
            <p:cNvSpPr txBox="1">
              <a:spLocks noChangeArrowheads="1"/>
            </p:cNvSpPr>
            <p:nvPr/>
          </p:nvSpPr>
          <p:spPr bwMode="auto">
            <a:xfrm>
              <a:off x="3469" y="890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GT_I32</a:t>
              </a:r>
              <a:endParaRPr lang="en-US" altLang="en-US" sz="1200" b="0"/>
            </a:p>
          </p:txBody>
        </p:sp>
        <p:sp>
          <p:nvSpPr>
            <p:cNvPr id="51297" name="Text Box 7"/>
            <p:cNvSpPr txBox="1">
              <a:spLocks noChangeArrowheads="1"/>
            </p:cNvSpPr>
            <p:nvPr/>
          </p:nvSpPr>
          <p:spPr bwMode="auto">
            <a:xfrm>
              <a:off x="3469" y="1071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51298" name="Text Box 8"/>
            <p:cNvSpPr txBox="1">
              <a:spLocks noChangeArrowheads="1"/>
            </p:cNvSpPr>
            <p:nvPr/>
          </p:nvSpPr>
          <p:spPr bwMode="auto">
            <a:xfrm>
              <a:off x="2971" y="527"/>
              <a:ext cx="1406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ENTER</a:t>
              </a:r>
            </a:p>
          </p:txBody>
        </p:sp>
        <p:sp>
          <p:nvSpPr>
            <p:cNvPr id="51299" name="Line 9"/>
            <p:cNvSpPr>
              <a:spLocks noChangeShapeType="1"/>
            </p:cNvSpPr>
            <p:nvPr/>
          </p:nvSpPr>
          <p:spPr bwMode="auto">
            <a:xfrm flipH="1">
              <a:off x="3786" y="618"/>
              <a:ext cx="546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0" name="Line 10"/>
            <p:cNvSpPr>
              <a:spLocks noChangeShapeType="1"/>
            </p:cNvSpPr>
            <p:nvPr/>
          </p:nvSpPr>
          <p:spPr bwMode="auto">
            <a:xfrm>
              <a:off x="3016" y="618"/>
              <a:ext cx="544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1" name="Line 11"/>
            <p:cNvSpPr>
              <a:spLocks noChangeShapeType="1"/>
            </p:cNvSpPr>
            <p:nvPr/>
          </p:nvSpPr>
          <p:spPr bwMode="auto">
            <a:xfrm flipH="1">
              <a:off x="3650" y="98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2" name="Line 12"/>
            <p:cNvSpPr>
              <a:spLocks noChangeShapeType="1"/>
            </p:cNvSpPr>
            <p:nvPr/>
          </p:nvSpPr>
          <p:spPr bwMode="auto">
            <a:xfrm>
              <a:off x="4332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3" name="Rectangle 13"/>
            <p:cNvSpPr>
              <a:spLocks noChangeArrowheads="1"/>
            </p:cNvSpPr>
            <p:nvPr/>
          </p:nvSpPr>
          <p:spPr bwMode="auto">
            <a:xfrm>
              <a:off x="2971" y="2659"/>
              <a:ext cx="862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304" name="Text Box 14"/>
            <p:cNvSpPr txBox="1">
              <a:spLocks noChangeArrowheads="1"/>
            </p:cNvSpPr>
            <p:nvPr/>
          </p:nvSpPr>
          <p:spPr bwMode="auto">
            <a:xfrm>
              <a:off x="3062" y="2931"/>
              <a:ext cx="680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GTC_I32(C1)</a:t>
              </a:r>
              <a:endParaRPr lang="en-US" altLang="en-US" sz="1200" b="0"/>
            </a:p>
          </p:txBody>
        </p:sp>
        <p:sp>
          <p:nvSpPr>
            <p:cNvPr id="51305" name="Text Box 15"/>
            <p:cNvSpPr txBox="1">
              <a:spLocks noChangeArrowheads="1"/>
            </p:cNvSpPr>
            <p:nvPr/>
          </p:nvSpPr>
          <p:spPr bwMode="auto">
            <a:xfrm>
              <a:off x="3198" y="3113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51306" name="Line 16"/>
            <p:cNvSpPr>
              <a:spLocks noChangeShapeType="1"/>
            </p:cNvSpPr>
            <p:nvPr/>
          </p:nvSpPr>
          <p:spPr bwMode="auto">
            <a:xfrm flipH="1">
              <a:off x="3379" y="302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7" name="Line 17"/>
            <p:cNvSpPr>
              <a:spLocks noChangeShapeType="1"/>
            </p:cNvSpPr>
            <p:nvPr/>
          </p:nvSpPr>
          <p:spPr bwMode="auto">
            <a:xfrm flipH="1">
              <a:off x="3379" y="2659"/>
              <a:ext cx="408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8" name="Rectangle 18"/>
            <p:cNvSpPr>
              <a:spLocks noChangeArrowheads="1"/>
            </p:cNvSpPr>
            <p:nvPr/>
          </p:nvSpPr>
          <p:spPr bwMode="auto">
            <a:xfrm>
              <a:off x="3061" y="3566"/>
              <a:ext cx="817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309" name="Line 19"/>
            <p:cNvSpPr>
              <a:spLocks noChangeShapeType="1"/>
            </p:cNvSpPr>
            <p:nvPr/>
          </p:nvSpPr>
          <p:spPr bwMode="auto">
            <a:xfrm>
              <a:off x="3424" y="3566"/>
              <a:ext cx="1" cy="27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0" name="Text Box 20"/>
            <p:cNvSpPr txBox="1">
              <a:spLocks noChangeArrowheads="1"/>
            </p:cNvSpPr>
            <p:nvPr/>
          </p:nvSpPr>
          <p:spPr bwMode="auto">
            <a:xfrm>
              <a:off x="3288" y="383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RET_I32</a:t>
              </a:r>
            </a:p>
          </p:txBody>
        </p:sp>
        <p:sp>
          <p:nvSpPr>
            <p:cNvPr id="51311" name="Line 21"/>
            <p:cNvSpPr>
              <a:spLocks noChangeShapeType="1"/>
            </p:cNvSpPr>
            <p:nvPr/>
          </p:nvSpPr>
          <p:spPr bwMode="auto">
            <a:xfrm flipH="1">
              <a:off x="3379" y="436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2" name="Rectangle 22"/>
            <p:cNvSpPr>
              <a:spLocks noChangeArrowheads="1"/>
            </p:cNvSpPr>
            <p:nvPr/>
          </p:nvSpPr>
          <p:spPr bwMode="auto">
            <a:xfrm>
              <a:off x="4105" y="2387"/>
              <a:ext cx="1451" cy="9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313" name="Line 23"/>
            <p:cNvSpPr>
              <a:spLocks noChangeShapeType="1"/>
            </p:cNvSpPr>
            <p:nvPr/>
          </p:nvSpPr>
          <p:spPr bwMode="auto">
            <a:xfrm flipH="1">
              <a:off x="4649" y="2387"/>
              <a:ext cx="771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4" name="Line 24"/>
            <p:cNvSpPr>
              <a:spLocks noChangeShapeType="1"/>
            </p:cNvSpPr>
            <p:nvPr/>
          </p:nvSpPr>
          <p:spPr bwMode="auto">
            <a:xfrm>
              <a:off x="5103" y="2750"/>
              <a:ext cx="317" cy="63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5" name="Text Box 25"/>
            <p:cNvSpPr txBox="1">
              <a:spLocks noChangeArrowheads="1"/>
            </p:cNvSpPr>
            <p:nvPr/>
          </p:nvSpPr>
          <p:spPr bwMode="auto">
            <a:xfrm>
              <a:off x="4876" y="2659"/>
              <a:ext cx="454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MOD_I32</a:t>
              </a:r>
              <a:endParaRPr lang="en-US" altLang="en-US" sz="1200" b="0"/>
            </a:p>
          </p:txBody>
        </p:sp>
        <p:sp>
          <p:nvSpPr>
            <p:cNvPr id="51316" name="Line 26"/>
            <p:cNvSpPr>
              <a:spLocks noChangeShapeType="1"/>
            </p:cNvSpPr>
            <p:nvPr/>
          </p:nvSpPr>
          <p:spPr bwMode="auto">
            <a:xfrm>
              <a:off x="4286" y="2387"/>
              <a:ext cx="635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7" name="Line 27"/>
            <p:cNvSpPr>
              <a:spLocks noChangeShapeType="1"/>
            </p:cNvSpPr>
            <p:nvPr/>
          </p:nvSpPr>
          <p:spPr bwMode="auto">
            <a:xfrm flipH="1">
              <a:off x="5239" y="2387"/>
              <a:ext cx="181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8" name="Rectangle 28"/>
            <p:cNvSpPr>
              <a:spLocks noChangeArrowheads="1"/>
            </p:cNvSpPr>
            <p:nvPr/>
          </p:nvSpPr>
          <p:spPr bwMode="auto">
            <a:xfrm>
              <a:off x="3833" y="1299"/>
              <a:ext cx="1678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319" name="Line 29"/>
            <p:cNvSpPr>
              <a:spLocks noChangeShapeType="1"/>
            </p:cNvSpPr>
            <p:nvPr/>
          </p:nvSpPr>
          <p:spPr bwMode="auto">
            <a:xfrm flipH="1">
              <a:off x="4105" y="1298"/>
              <a:ext cx="1270" cy="817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0" name="Line 30"/>
            <p:cNvSpPr>
              <a:spLocks noChangeShapeType="1"/>
            </p:cNvSpPr>
            <p:nvPr/>
          </p:nvSpPr>
          <p:spPr bwMode="auto">
            <a:xfrm flipH="1" flipV="1">
              <a:off x="4105" y="1298"/>
              <a:ext cx="1270" cy="817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1" name="Line 31"/>
            <p:cNvSpPr>
              <a:spLocks noChangeShapeType="1"/>
            </p:cNvSpPr>
            <p:nvPr/>
          </p:nvSpPr>
          <p:spPr bwMode="auto">
            <a:xfrm>
              <a:off x="3016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2" name="Line 32"/>
            <p:cNvSpPr>
              <a:spLocks noChangeShapeType="1"/>
            </p:cNvSpPr>
            <p:nvPr/>
          </p:nvSpPr>
          <p:spPr bwMode="auto">
            <a:xfrm>
              <a:off x="3787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3" name="Line 33"/>
            <p:cNvSpPr>
              <a:spLocks noChangeShapeType="1"/>
            </p:cNvSpPr>
            <p:nvPr/>
          </p:nvSpPr>
          <p:spPr bwMode="auto">
            <a:xfrm flipH="1">
              <a:off x="3016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4" name="Line 34"/>
            <p:cNvSpPr>
              <a:spLocks noChangeShapeType="1"/>
            </p:cNvSpPr>
            <p:nvPr/>
          </p:nvSpPr>
          <p:spPr bwMode="auto">
            <a:xfrm>
              <a:off x="3016" y="1344"/>
              <a:ext cx="0" cy="1315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5" name="Line 35"/>
            <p:cNvSpPr>
              <a:spLocks noChangeShapeType="1"/>
            </p:cNvSpPr>
            <p:nvPr/>
          </p:nvSpPr>
          <p:spPr bwMode="auto">
            <a:xfrm flipH="1">
              <a:off x="3016" y="2205"/>
              <a:ext cx="817" cy="45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6" name="Line 36"/>
            <p:cNvSpPr>
              <a:spLocks noChangeShapeType="1"/>
            </p:cNvSpPr>
            <p:nvPr/>
          </p:nvSpPr>
          <p:spPr bwMode="auto">
            <a:xfrm>
              <a:off x="3016" y="1162"/>
              <a:ext cx="771" cy="149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7" name="Line 37"/>
            <p:cNvSpPr>
              <a:spLocks noChangeShapeType="1"/>
            </p:cNvSpPr>
            <p:nvPr/>
          </p:nvSpPr>
          <p:spPr bwMode="auto">
            <a:xfrm flipH="1">
              <a:off x="3016" y="1162"/>
              <a:ext cx="1316" cy="182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8" name="Line 38"/>
            <p:cNvSpPr>
              <a:spLocks noChangeShapeType="1"/>
            </p:cNvSpPr>
            <p:nvPr/>
          </p:nvSpPr>
          <p:spPr bwMode="auto">
            <a:xfrm flipH="1">
              <a:off x="4105" y="1162"/>
              <a:ext cx="227" cy="13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9" name="Line 39"/>
            <p:cNvSpPr>
              <a:spLocks noChangeShapeType="1"/>
            </p:cNvSpPr>
            <p:nvPr/>
          </p:nvSpPr>
          <p:spPr bwMode="auto">
            <a:xfrm>
              <a:off x="3016" y="1162"/>
              <a:ext cx="2359" cy="136"/>
            </a:xfrm>
            <a:prstGeom prst="line">
              <a:avLst/>
            </a:prstGeom>
            <a:noFill/>
            <a:ln w="63500">
              <a:solidFill>
                <a:srgbClr val="FFC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0" name="Line 40"/>
            <p:cNvSpPr>
              <a:spLocks noChangeShapeType="1"/>
            </p:cNvSpPr>
            <p:nvPr/>
          </p:nvSpPr>
          <p:spPr bwMode="auto">
            <a:xfrm flipH="1">
              <a:off x="3787" y="2205"/>
              <a:ext cx="182" cy="454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1" name="Line 41"/>
            <p:cNvSpPr>
              <a:spLocks noChangeShapeType="1"/>
            </p:cNvSpPr>
            <p:nvPr/>
          </p:nvSpPr>
          <p:spPr bwMode="auto">
            <a:xfrm flipH="1">
              <a:off x="3969" y="2115"/>
              <a:ext cx="1406" cy="90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2" name="Line 42"/>
            <p:cNvSpPr>
              <a:spLocks noChangeShapeType="1"/>
            </p:cNvSpPr>
            <p:nvPr/>
          </p:nvSpPr>
          <p:spPr bwMode="auto">
            <a:xfrm>
              <a:off x="3016" y="3203"/>
              <a:ext cx="408" cy="363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3" name="Line 43"/>
            <p:cNvSpPr>
              <a:spLocks noChangeShapeType="1"/>
            </p:cNvSpPr>
            <p:nvPr/>
          </p:nvSpPr>
          <p:spPr bwMode="auto">
            <a:xfrm flipH="1">
              <a:off x="4014" y="3385"/>
              <a:ext cx="1406" cy="22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4" name="Line 44"/>
            <p:cNvSpPr>
              <a:spLocks noChangeShapeType="1"/>
            </p:cNvSpPr>
            <p:nvPr/>
          </p:nvSpPr>
          <p:spPr bwMode="auto">
            <a:xfrm flipH="1" flipV="1">
              <a:off x="3878" y="2614"/>
              <a:ext cx="136" cy="998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5" name="Line 45"/>
            <p:cNvSpPr>
              <a:spLocks noChangeShapeType="1"/>
            </p:cNvSpPr>
            <p:nvPr/>
          </p:nvSpPr>
          <p:spPr bwMode="auto">
            <a:xfrm flipV="1">
              <a:off x="3787" y="2614"/>
              <a:ext cx="91" cy="45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6" name="Line 46"/>
            <p:cNvSpPr>
              <a:spLocks noChangeShapeType="1"/>
            </p:cNvSpPr>
            <p:nvPr/>
          </p:nvSpPr>
          <p:spPr bwMode="auto">
            <a:xfrm flipV="1">
              <a:off x="3878" y="2251"/>
              <a:ext cx="136" cy="998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7" name="Line 47"/>
            <p:cNvSpPr>
              <a:spLocks noChangeShapeType="1"/>
            </p:cNvSpPr>
            <p:nvPr/>
          </p:nvSpPr>
          <p:spPr bwMode="auto">
            <a:xfrm>
              <a:off x="4014" y="2251"/>
              <a:ext cx="1406" cy="13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8" name="Line 48"/>
            <p:cNvSpPr>
              <a:spLocks noChangeShapeType="1"/>
            </p:cNvSpPr>
            <p:nvPr/>
          </p:nvSpPr>
          <p:spPr bwMode="auto">
            <a:xfrm flipH="1" flipV="1">
              <a:off x="3787" y="3203"/>
              <a:ext cx="91" cy="4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9" name="Line 49"/>
            <p:cNvSpPr>
              <a:spLocks noChangeShapeType="1"/>
            </p:cNvSpPr>
            <p:nvPr/>
          </p:nvSpPr>
          <p:spPr bwMode="auto">
            <a:xfrm>
              <a:off x="3923" y="2478"/>
              <a:ext cx="136" cy="99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0" name="Line 50"/>
            <p:cNvSpPr>
              <a:spLocks noChangeShapeType="1"/>
            </p:cNvSpPr>
            <p:nvPr/>
          </p:nvSpPr>
          <p:spPr bwMode="auto">
            <a:xfrm flipH="1">
              <a:off x="4059" y="3385"/>
              <a:ext cx="227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1" name="Line 51"/>
            <p:cNvSpPr>
              <a:spLocks noChangeShapeType="1"/>
            </p:cNvSpPr>
            <p:nvPr/>
          </p:nvSpPr>
          <p:spPr bwMode="auto">
            <a:xfrm flipH="1">
              <a:off x="3016" y="2478"/>
              <a:ext cx="907" cy="18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2" name="Line 52"/>
            <p:cNvSpPr>
              <a:spLocks noChangeShapeType="1"/>
            </p:cNvSpPr>
            <p:nvPr/>
          </p:nvSpPr>
          <p:spPr bwMode="auto">
            <a:xfrm>
              <a:off x="3016" y="3203"/>
              <a:ext cx="907" cy="182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3" name="Line 53"/>
            <p:cNvSpPr>
              <a:spLocks noChangeShapeType="1"/>
            </p:cNvSpPr>
            <p:nvPr/>
          </p:nvSpPr>
          <p:spPr bwMode="auto">
            <a:xfrm flipH="1">
              <a:off x="3923" y="2341"/>
              <a:ext cx="136" cy="1044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4" name="Line 54"/>
            <p:cNvSpPr>
              <a:spLocks noChangeShapeType="1"/>
            </p:cNvSpPr>
            <p:nvPr/>
          </p:nvSpPr>
          <p:spPr bwMode="auto">
            <a:xfrm flipH="1" flipV="1">
              <a:off x="4059" y="2341"/>
              <a:ext cx="227" cy="46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5" name="Line 55"/>
            <p:cNvSpPr>
              <a:spLocks noChangeShapeType="1"/>
            </p:cNvSpPr>
            <p:nvPr/>
          </p:nvSpPr>
          <p:spPr bwMode="auto">
            <a:xfrm flipH="1">
              <a:off x="3833" y="2115"/>
              <a:ext cx="272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6" name="Line 56"/>
            <p:cNvSpPr>
              <a:spLocks noChangeShapeType="1"/>
            </p:cNvSpPr>
            <p:nvPr/>
          </p:nvSpPr>
          <p:spPr bwMode="auto">
            <a:xfrm flipH="1">
              <a:off x="4286" y="2659"/>
              <a:ext cx="363" cy="726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1205" name="Group 146"/>
          <p:cNvGrpSpPr>
            <a:grpSpLocks/>
          </p:cNvGrpSpPr>
          <p:nvPr/>
        </p:nvGrpSpPr>
        <p:grpSpPr bwMode="auto">
          <a:xfrm>
            <a:off x="1703389" y="549276"/>
            <a:ext cx="4321175" cy="6119813"/>
            <a:chOff x="2925" y="346"/>
            <a:chExt cx="2722" cy="3855"/>
          </a:xfrm>
        </p:grpSpPr>
        <p:sp>
          <p:nvSpPr>
            <p:cNvPr id="51206" name="Rectangle 147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207" name="Line 148"/>
            <p:cNvSpPr>
              <a:spLocks noChangeShapeType="1"/>
            </p:cNvSpPr>
            <p:nvPr/>
          </p:nvSpPr>
          <p:spPr bwMode="auto">
            <a:xfrm flipH="1">
              <a:off x="3379" y="436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8" name="Line 149"/>
            <p:cNvSpPr>
              <a:spLocks noChangeShapeType="1"/>
            </p:cNvSpPr>
            <p:nvPr/>
          </p:nvSpPr>
          <p:spPr bwMode="auto">
            <a:xfrm>
              <a:off x="3016" y="1344"/>
              <a:ext cx="0" cy="1315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9" name="Line 150"/>
            <p:cNvSpPr>
              <a:spLocks noChangeShapeType="1"/>
            </p:cNvSpPr>
            <p:nvPr/>
          </p:nvSpPr>
          <p:spPr bwMode="auto">
            <a:xfrm flipH="1">
              <a:off x="3016" y="2205"/>
              <a:ext cx="817" cy="45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0" name="Line 151"/>
            <p:cNvSpPr>
              <a:spLocks noChangeShapeType="1"/>
            </p:cNvSpPr>
            <p:nvPr/>
          </p:nvSpPr>
          <p:spPr bwMode="auto">
            <a:xfrm>
              <a:off x="3016" y="1162"/>
              <a:ext cx="771" cy="149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1" name="Line 152"/>
            <p:cNvSpPr>
              <a:spLocks noChangeShapeType="1"/>
            </p:cNvSpPr>
            <p:nvPr/>
          </p:nvSpPr>
          <p:spPr bwMode="auto">
            <a:xfrm flipH="1">
              <a:off x="3016" y="1162"/>
              <a:ext cx="1316" cy="182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2" name="Line 153"/>
            <p:cNvSpPr>
              <a:spLocks noChangeShapeType="1"/>
            </p:cNvSpPr>
            <p:nvPr/>
          </p:nvSpPr>
          <p:spPr bwMode="auto">
            <a:xfrm flipH="1">
              <a:off x="4105" y="1162"/>
              <a:ext cx="227" cy="13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3" name="Line 154"/>
            <p:cNvSpPr>
              <a:spLocks noChangeShapeType="1"/>
            </p:cNvSpPr>
            <p:nvPr/>
          </p:nvSpPr>
          <p:spPr bwMode="auto">
            <a:xfrm>
              <a:off x="3016" y="1162"/>
              <a:ext cx="2359" cy="136"/>
            </a:xfrm>
            <a:prstGeom prst="line">
              <a:avLst/>
            </a:prstGeom>
            <a:noFill/>
            <a:ln w="63500">
              <a:solidFill>
                <a:srgbClr val="FFC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4" name="Line 155"/>
            <p:cNvSpPr>
              <a:spLocks noChangeShapeType="1"/>
            </p:cNvSpPr>
            <p:nvPr/>
          </p:nvSpPr>
          <p:spPr bwMode="auto">
            <a:xfrm flipH="1">
              <a:off x="3787" y="2205"/>
              <a:ext cx="182" cy="454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5" name="Line 156"/>
            <p:cNvSpPr>
              <a:spLocks noChangeShapeType="1"/>
            </p:cNvSpPr>
            <p:nvPr/>
          </p:nvSpPr>
          <p:spPr bwMode="auto">
            <a:xfrm flipH="1">
              <a:off x="3969" y="2115"/>
              <a:ext cx="1406" cy="90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6" name="Line 157"/>
            <p:cNvSpPr>
              <a:spLocks noChangeShapeType="1"/>
            </p:cNvSpPr>
            <p:nvPr/>
          </p:nvSpPr>
          <p:spPr bwMode="auto">
            <a:xfrm>
              <a:off x="3016" y="3203"/>
              <a:ext cx="408" cy="363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7" name="Line 158"/>
            <p:cNvSpPr>
              <a:spLocks noChangeShapeType="1"/>
            </p:cNvSpPr>
            <p:nvPr/>
          </p:nvSpPr>
          <p:spPr bwMode="auto">
            <a:xfrm flipH="1">
              <a:off x="4014" y="3385"/>
              <a:ext cx="1406" cy="22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8" name="Line 159"/>
            <p:cNvSpPr>
              <a:spLocks noChangeShapeType="1"/>
            </p:cNvSpPr>
            <p:nvPr/>
          </p:nvSpPr>
          <p:spPr bwMode="auto">
            <a:xfrm flipH="1" flipV="1">
              <a:off x="3878" y="2614"/>
              <a:ext cx="136" cy="998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9" name="Line 160"/>
            <p:cNvSpPr>
              <a:spLocks noChangeShapeType="1"/>
            </p:cNvSpPr>
            <p:nvPr/>
          </p:nvSpPr>
          <p:spPr bwMode="auto">
            <a:xfrm flipV="1">
              <a:off x="3787" y="2614"/>
              <a:ext cx="91" cy="45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0" name="Line 161"/>
            <p:cNvSpPr>
              <a:spLocks noChangeShapeType="1"/>
            </p:cNvSpPr>
            <p:nvPr/>
          </p:nvSpPr>
          <p:spPr bwMode="auto">
            <a:xfrm flipV="1">
              <a:off x="3878" y="2251"/>
              <a:ext cx="136" cy="998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1" name="Line 162"/>
            <p:cNvSpPr>
              <a:spLocks noChangeShapeType="1"/>
            </p:cNvSpPr>
            <p:nvPr/>
          </p:nvSpPr>
          <p:spPr bwMode="auto">
            <a:xfrm>
              <a:off x="4014" y="2251"/>
              <a:ext cx="1406" cy="13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2" name="Line 163"/>
            <p:cNvSpPr>
              <a:spLocks noChangeShapeType="1"/>
            </p:cNvSpPr>
            <p:nvPr/>
          </p:nvSpPr>
          <p:spPr bwMode="auto">
            <a:xfrm flipH="1" flipV="1">
              <a:off x="3787" y="3203"/>
              <a:ext cx="91" cy="4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3" name="Line 164"/>
            <p:cNvSpPr>
              <a:spLocks noChangeShapeType="1"/>
            </p:cNvSpPr>
            <p:nvPr/>
          </p:nvSpPr>
          <p:spPr bwMode="auto">
            <a:xfrm>
              <a:off x="3923" y="2478"/>
              <a:ext cx="136" cy="99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4" name="Line 165"/>
            <p:cNvSpPr>
              <a:spLocks noChangeShapeType="1"/>
            </p:cNvSpPr>
            <p:nvPr/>
          </p:nvSpPr>
          <p:spPr bwMode="auto">
            <a:xfrm flipH="1">
              <a:off x="4059" y="3385"/>
              <a:ext cx="227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5" name="Line 166"/>
            <p:cNvSpPr>
              <a:spLocks noChangeShapeType="1"/>
            </p:cNvSpPr>
            <p:nvPr/>
          </p:nvSpPr>
          <p:spPr bwMode="auto">
            <a:xfrm flipH="1">
              <a:off x="3016" y="2478"/>
              <a:ext cx="907" cy="18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6" name="Line 167"/>
            <p:cNvSpPr>
              <a:spLocks noChangeShapeType="1"/>
            </p:cNvSpPr>
            <p:nvPr/>
          </p:nvSpPr>
          <p:spPr bwMode="auto">
            <a:xfrm>
              <a:off x="3016" y="3203"/>
              <a:ext cx="907" cy="182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7" name="Line 168"/>
            <p:cNvSpPr>
              <a:spLocks noChangeShapeType="1"/>
            </p:cNvSpPr>
            <p:nvPr/>
          </p:nvSpPr>
          <p:spPr bwMode="auto">
            <a:xfrm flipH="1">
              <a:off x="3923" y="2341"/>
              <a:ext cx="136" cy="1044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8" name="Line 169"/>
            <p:cNvSpPr>
              <a:spLocks noChangeShapeType="1"/>
            </p:cNvSpPr>
            <p:nvPr/>
          </p:nvSpPr>
          <p:spPr bwMode="auto">
            <a:xfrm flipH="1" flipV="1">
              <a:off x="4059" y="2341"/>
              <a:ext cx="227" cy="46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9" name="Line 170"/>
            <p:cNvSpPr>
              <a:spLocks noChangeShapeType="1"/>
            </p:cNvSpPr>
            <p:nvPr/>
          </p:nvSpPr>
          <p:spPr bwMode="auto">
            <a:xfrm flipH="1">
              <a:off x="3833" y="2115"/>
              <a:ext cx="272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0" name="Rectangle 171"/>
            <p:cNvSpPr>
              <a:spLocks noChangeArrowheads="1"/>
            </p:cNvSpPr>
            <p:nvPr/>
          </p:nvSpPr>
          <p:spPr bwMode="auto">
            <a:xfrm>
              <a:off x="2971" y="527"/>
              <a:ext cx="1406" cy="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231" name="Text Box 172"/>
            <p:cNvSpPr txBox="1">
              <a:spLocks noChangeArrowheads="1"/>
            </p:cNvSpPr>
            <p:nvPr/>
          </p:nvSpPr>
          <p:spPr bwMode="auto">
            <a:xfrm>
              <a:off x="3469" y="890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GT_I32</a:t>
              </a:r>
              <a:endParaRPr lang="en-US" altLang="en-US" sz="1200" b="0"/>
            </a:p>
          </p:txBody>
        </p:sp>
        <p:sp>
          <p:nvSpPr>
            <p:cNvPr id="51232" name="Text Box 173"/>
            <p:cNvSpPr txBox="1">
              <a:spLocks noChangeArrowheads="1"/>
            </p:cNvSpPr>
            <p:nvPr/>
          </p:nvSpPr>
          <p:spPr bwMode="auto">
            <a:xfrm>
              <a:off x="3061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51233" name="Text Box 174"/>
            <p:cNvSpPr txBox="1">
              <a:spLocks noChangeArrowheads="1"/>
            </p:cNvSpPr>
            <p:nvPr/>
          </p:nvSpPr>
          <p:spPr bwMode="auto">
            <a:xfrm>
              <a:off x="3696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51234" name="Text Box 175"/>
            <p:cNvSpPr txBox="1">
              <a:spLocks noChangeArrowheads="1"/>
            </p:cNvSpPr>
            <p:nvPr/>
          </p:nvSpPr>
          <p:spPr bwMode="auto">
            <a:xfrm>
              <a:off x="3469" y="1071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51235" name="Text Box 176"/>
            <p:cNvSpPr txBox="1">
              <a:spLocks noChangeArrowheads="1"/>
            </p:cNvSpPr>
            <p:nvPr/>
          </p:nvSpPr>
          <p:spPr bwMode="auto">
            <a:xfrm>
              <a:off x="2971" y="527"/>
              <a:ext cx="1406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ENTER</a:t>
              </a:r>
            </a:p>
          </p:txBody>
        </p:sp>
        <p:sp>
          <p:nvSpPr>
            <p:cNvPr id="51236" name="Line 177"/>
            <p:cNvSpPr>
              <a:spLocks noChangeShapeType="1"/>
            </p:cNvSpPr>
            <p:nvPr/>
          </p:nvSpPr>
          <p:spPr bwMode="auto">
            <a:xfrm flipH="1">
              <a:off x="3786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7" name="Line 178"/>
            <p:cNvSpPr>
              <a:spLocks noChangeShapeType="1"/>
            </p:cNvSpPr>
            <p:nvPr/>
          </p:nvSpPr>
          <p:spPr bwMode="auto">
            <a:xfrm>
              <a:off x="3469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8" name="Line 179"/>
            <p:cNvSpPr>
              <a:spLocks noChangeShapeType="1"/>
            </p:cNvSpPr>
            <p:nvPr/>
          </p:nvSpPr>
          <p:spPr bwMode="auto">
            <a:xfrm flipH="1">
              <a:off x="3650" y="98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9" name="Line 180"/>
            <p:cNvSpPr>
              <a:spLocks noChangeShapeType="1"/>
            </p:cNvSpPr>
            <p:nvPr/>
          </p:nvSpPr>
          <p:spPr bwMode="auto">
            <a:xfrm>
              <a:off x="3016" y="618"/>
              <a:ext cx="136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0" name="Line 181"/>
            <p:cNvSpPr>
              <a:spLocks noChangeShapeType="1"/>
            </p:cNvSpPr>
            <p:nvPr/>
          </p:nvSpPr>
          <p:spPr bwMode="auto">
            <a:xfrm>
              <a:off x="4332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1" name="Line 182"/>
            <p:cNvSpPr>
              <a:spLocks noChangeShapeType="1"/>
            </p:cNvSpPr>
            <p:nvPr/>
          </p:nvSpPr>
          <p:spPr bwMode="auto">
            <a:xfrm flipH="1">
              <a:off x="3016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2" name="Line 183"/>
            <p:cNvSpPr>
              <a:spLocks noChangeShapeType="1"/>
            </p:cNvSpPr>
            <p:nvPr/>
          </p:nvSpPr>
          <p:spPr bwMode="auto">
            <a:xfrm flipV="1">
              <a:off x="4241" y="618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3" name="Rectangle 184"/>
            <p:cNvSpPr>
              <a:spLocks noChangeArrowheads="1"/>
            </p:cNvSpPr>
            <p:nvPr/>
          </p:nvSpPr>
          <p:spPr bwMode="auto">
            <a:xfrm>
              <a:off x="3833" y="1298"/>
              <a:ext cx="1678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244" name="Text Box 185"/>
            <p:cNvSpPr txBox="1">
              <a:spLocks noChangeArrowheads="1"/>
            </p:cNvSpPr>
            <p:nvPr/>
          </p:nvSpPr>
          <p:spPr bwMode="auto">
            <a:xfrm>
              <a:off x="3878" y="138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51245" name="Text Box 186"/>
            <p:cNvSpPr txBox="1">
              <a:spLocks noChangeArrowheads="1"/>
            </p:cNvSpPr>
            <p:nvPr/>
          </p:nvSpPr>
          <p:spPr bwMode="auto">
            <a:xfrm>
              <a:off x="4559" y="156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51246" name="Line 187"/>
            <p:cNvSpPr>
              <a:spLocks noChangeShapeType="1"/>
            </p:cNvSpPr>
            <p:nvPr/>
          </p:nvSpPr>
          <p:spPr bwMode="auto">
            <a:xfrm flipH="1">
              <a:off x="4422" y="1479"/>
              <a:ext cx="545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7" name="Line 188"/>
            <p:cNvSpPr>
              <a:spLocks noChangeShapeType="1"/>
            </p:cNvSpPr>
            <p:nvPr/>
          </p:nvSpPr>
          <p:spPr bwMode="auto">
            <a:xfrm>
              <a:off x="4105" y="1297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8" name="Text Box 189"/>
            <p:cNvSpPr txBox="1">
              <a:spLocks noChangeArrowheads="1"/>
            </p:cNvSpPr>
            <p:nvPr/>
          </p:nvSpPr>
          <p:spPr bwMode="auto">
            <a:xfrm>
              <a:off x="4831" y="138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51249" name="Text Box 190"/>
            <p:cNvSpPr txBox="1">
              <a:spLocks noChangeArrowheads="1"/>
            </p:cNvSpPr>
            <p:nvPr/>
          </p:nvSpPr>
          <p:spPr bwMode="auto">
            <a:xfrm>
              <a:off x="3878" y="156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51250" name="Line 191"/>
            <p:cNvSpPr>
              <a:spLocks noChangeShapeType="1"/>
            </p:cNvSpPr>
            <p:nvPr/>
          </p:nvSpPr>
          <p:spPr bwMode="auto">
            <a:xfrm flipH="1" flipV="1">
              <a:off x="4422" y="1479"/>
              <a:ext cx="363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1" name="Line 192"/>
            <p:cNvSpPr>
              <a:spLocks noChangeShapeType="1"/>
            </p:cNvSpPr>
            <p:nvPr/>
          </p:nvSpPr>
          <p:spPr bwMode="auto">
            <a:xfrm>
              <a:off x="5375" y="1297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2" name="Text Box 193"/>
            <p:cNvSpPr txBox="1">
              <a:spLocks noChangeArrowheads="1"/>
            </p:cNvSpPr>
            <p:nvPr/>
          </p:nvSpPr>
          <p:spPr bwMode="auto">
            <a:xfrm>
              <a:off x="4695" y="1751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51253" name="Text Box 194"/>
            <p:cNvSpPr txBox="1">
              <a:spLocks noChangeArrowheads="1"/>
            </p:cNvSpPr>
            <p:nvPr/>
          </p:nvSpPr>
          <p:spPr bwMode="auto">
            <a:xfrm>
              <a:off x="4831" y="193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51254" name="Line 195"/>
            <p:cNvSpPr>
              <a:spLocks noChangeShapeType="1"/>
            </p:cNvSpPr>
            <p:nvPr/>
          </p:nvSpPr>
          <p:spPr bwMode="auto">
            <a:xfrm flipH="1">
              <a:off x="5103" y="1842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5" name="Line 196"/>
            <p:cNvSpPr>
              <a:spLocks noChangeShapeType="1"/>
            </p:cNvSpPr>
            <p:nvPr/>
          </p:nvSpPr>
          <p:spPr bwMode="auto">
            <a:xfrm>
              <a:off x="4786" y="1660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6" name="Line 197"/>
            <p:cNvSpPr>
              <a:spLocks noChangeShapeType="1"/>
            </p:cNvSpPr>
            <p:nvPr/>
          </p:nvSpPr>
          <p:spPr bwMode="auto">
            <a:xfrm>
              <a:off x="5375" y="2023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7" name="Line 198"/>
            <p:cNvSpPr>
              <a:spLocks noChangeShapeType="1"/>
            </p:cNvSpPr>
            <p:nvPr/>
          </p:nvSpPr>
          <p:spPr bwMode="auto">
            <a:xfrm>
              <a:off x="5375" y="1479"/>
              <a:ext cx="0" cy="453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8" name="Line 199"/>
            <p:cNvSpPr>
              <a:spLocks noChangeShapeType="1"/>
            </p:cNvSpPr>
            <p:nvPr/>
          </p:nvSpPr>
          <p:spPr bwMode="auto">
            <a:xfrm>
              <a:off x="4105" y="1479"/>
              <a:ext cx="0" cy="9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9" name="Line 200"/>
            <p:cNvSpPr>
              <a:spLocks noChangeShapeType="1"/>
            </p:cNvSpPr>
            <p:nvPr/>
          </p:nvSpPr>
          <p:spPr bwMode="auto">
            <a:xfrm flipH="1">
              <a:off x="4105" y="1660"/>
              <a:ext cx="0" cy="45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0" name="Rectangle 201"/>
            <p:cNvSpPr>
              <a:spLocks noChangeArrowheads="1"/>
            </p:cNvSpPr>
            <p:nvPr/>
          </p:nvSpPr>
          <p:spPr bwMode="auto">
            <a:xfrm>
              <a:off x="4105" y="2387"/>
              <a:ext cx="1451" cy="9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261" name="Text Box 202"/>
            <p:cNvSpPr txBox="1">
              <a:spLocks noChangeArrowheads="1"/>
            </p:cNvSpPr>
            <p:nvPr/>
          </p:nvSpPr>
          <p:spPr bwMode="auto">
            <a:xfrm>
              <a:off x="4150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51262" name="Text Box 203"/>
            <p:cNvSpPr txBox="1">
              <a:spLocks noChangeArrowheads="1"/>
            </p:cNvSpPr>
            <p:nvPr/>
          </p:nvSpPr>
          <p:spPr bwMode="auto">
            <a:xfrm>
              <a:off x="4558" y="284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51263" name="Line 204"/>
            <p:cNvSpPr>
              <a:spLocks noChangeShapeType="1"/>
            </p:cNvSpPr>
            <p:nvPr/>
          </p:nvSpPr>
          <p:spPr bwMode="auto">
            <a:xfrm flipH="1">
              <a:off x="4967" y="2750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4" name="Line 205"/>
            <p:cNvSpPr>
              <a:spLocks noChangeShapeType="1"/>
            </p:cNvSpPr>
            <p:nvPr/>
          </p:nvSpPr>
          <p:spPr bwMode="auto">
            <a:xfrm>
              <a:off x="4286" y="2387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5" name="Text Box 206"/>
            <p:cNvSpPr txBox="1">
              <a:spLocks noChangeArrowheads="1"/>
            </p:cNvSpPr>
            <p:nvPr/>
          </p:nvSpPr>
          <p:spPr bwMode="auto">
            <a:xfrm>
              <a:off x="4150" y="265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51266" name="Line 207"/>
            <p:cNvSpPr>
              <a:spLocks noChangeShapeType="1"/>
            </p:cNvSpPr>
            <p:nvPr/>
          </p:nvSpPr>
          <p:spPr bwMode="auto">
            <a:xfrm flipH="1">
              <a:off x="4649" y="2568"/>
              <a:ext cx="318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7" name="Line 208"/>
            <p:cNvSpPr>
              <a:spLocks noChangeShapeType="1"/>
            </p:cNvSpPr>
            <p:nvPr/>
          </p:nvSpPr>
          <p:spPr bwMode="auto">
            <a:xfrm>
              <a:off x="4286" y="2568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8" name="Text Box 209"/>
            <p:cNvSpPr txBox="1">
              <a:spLocks noChangeArrowheads="1"/>
            </p:cNvSpPr>
            <p:nvPr/>
          </p:nvSpPr>
          <p:spPr bwMode="auto">
            <a:xfrm>
              <a:off x="4694" y="302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51269" name="Text Box 210"/>
            <p:cNvSpPr txBox="1">
              <a:spLocks noChangeArrowheads="1"/>
            </p:cNvSpPr>
            <p:nvPr/>
          </p:nvSpPr>
          <p:spPr bwMode="auto">
            <a:xfrm>
              <a:off x="4876" y="3203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51270" name="Line 211"/>
            <p:cNvSpPr>
              <a:spLocks noChangeShapeType="1"/>
            </p:cNvSpPr>
            <p:nvPr/>
          </p:nvSpPr>
          <p:spPr bwMode="auto">
            <a:xfrm>
              <a:off x="4967" y="3113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1" name="Line 212"/>
            <p:cNvSpPr>
              <a:spLocks noChangeShapeType="1"/>
            </p:cNvSpPr>
            <p:nvPr/>
          </p:nvSpPr>
          <p:spPr bwMode="auto">
            <a:xfrm>
              <a:off x="4831" y="2930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2" name="Line 213"/>
            <p:cNvSpPr>
              <a:spLocks noChangeShapeType="1"/>
            </p:cNvSpPr>
            <p:nvPr/>
          </p:nvSpPr>
          <p:spPr bwMode="auto">
            <a:xfrm>
              <a:off x="5421" y="3294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3" name="Text Box 214"/>
            <p:cNvSpPr txBox="1">
              <a:spLocks noChangeArrowheads="1"/>
            </p:cNvSpPr>
            <p:nvPr/>
          </p:nvSpPr>
          <p:spPr bwMode="auto">
            <a:xfrm>
              <a:off x="4875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51274" name="Text Box 215"/>
            <p:cNvSpPr txBox="1">
              <a:spLocks noChangeArrowheads="1"/>
            </p:cNvSpPr>
            <p:nvPr/>
          </p:nvSpPr>
          <p:spPr bwMode="auto">
            <a:xfrm>
              <a:off x="4876" y="2659"/>
              <a:ext cx="454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MOD_I32</a:t>
              </a:r>
              <a:endParaRPr lang="en-US" altLang="en-US" sz="1200" b="0"/>
            </a:p>
          </p:txBody>
        </p:sp>
        <p:sp>
          <p:nvSpPr>
            <p:cNvPr id="51275" name="Line 216"/>
            <p:cNvSpPr>
              <a:spLocks noChangeShapeType="1"/>
            </p:cNvSpPr>
            <p:nvPr/>
          </p:nvSpPr>
          <p:spPr bwMode="auto">
            <a:xfrm>
              <a:off x="4649" y="2568"/>
              <a:ext cx="272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6" name="Line 217"/>
            <p:cNvSpPr>
              <a:spLocks noChangeShapeType="1"/>
            </p:cNvSpPr>
            <p:nvPr/>
          </p:nvSpPr>
          <p:spPr bwMode="auto">
            <a:xfrm>
              <a:off x="5012" y="2568"/>
              <a:ext cx="227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7" name="Line 218"/>
            <p:cNvSpPr>
              <a:spLocks noChangeShapeType="1"/>
            </p:cNvSpPr>
            <p:nvPr/>
          </p:nvSpPr>
          <p:spPr bwMode="auto">
            <a:xfrm>
              <a:off x="5421" y="2387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8" name="Line 219"/>
            <p:cNvSpPr>
              <a:spLocks noChangeShapeType="1"/>
            </p:cNvSpPr>
            <p:nvPr/>
          </p:nvSpPr>
          <p:spPr bwMode="auto">
            <a:xfrm>
              <a:off x="4286" y="2750"/>
              <a:ext cx="0" cy="635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9" name="Line 220"/>
            <p:cNvSpPr>
              <a:spLocks noChangeShapeType="1"/>
            </p:cNvSpPr>
            <p:nvPr/>
          </p:nvSpPr>
          <p:spPr bwMode="auto">
            <a:xfrm flipH="1">
              <a:off x="5421" y="2568"/>
              <a:ext cx="0" cy="635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0" name="Rectangle 221"/>
            <p:cNvSpPr>
              <a:spLocks noChangeArrowheads="1"/>
            </p:cNvSpPr>
            <p:nvPr/>
          </p:nvSpPr>
          <p:spPr bwMode="auto">
            <a:xfrm>
              <a:off x="2971" y="2659"/>
              <a:ext cx="862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281" name="Text Box 222"/>
            <p:cNvSpPr txBox="1">
              <a:spLocks noChangeArrowheads="1"/>
            </p:cNvSpPr>
            <p:nvPr/>
          </p:nvSpPr>
          <p:spPr bwMode="auto">
            <a:xfrm>
              <a:off x="3062" y="2931"/>
              <a:ext cx="680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GTC_I32(C1)</a:t>
              </a:r>
              <a:endParaRPr lang="en-US" altLang="en-US" sz="1200" b="0"/>
            </a:p>
          </p:txBody>
        </p:sp>
        <p:sp>
          <p:nvSpPr>
            <p:cNvPr id="51282" name="Text Box 223"/>
            <p:cNvSpPr txBox="1">
              <a:spLocks noChangeArrowheads="1"/>
            </p:cNvSpPr>
            <p:nvPr/>
          </p:nvSpPr>
          <p:spPr bwMode="auto">
            <a:xfrm>
              <a:off x="3198" y="3113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51283" name="Line 224"/>
            <p:cNvSpPr>
              <a:spLocks noChangeShapeType="1"/>
            </p:cNvSpPr>
            <p:nvPr/>
          </p:nvSpPr>
          <p:spPr bwMode="auto">
            <a:xfrm flipH="1">
              <a:off x="3379" y="302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4" name="Text Box 225"/>
            <p:cNvSpPr txBox="1">
              <a:spLocks noChangeArrowheads="1"/>
            </p:cNvSpPr>
            <p:nvPr/>
          </p:nvSpPr>
          <p:spPr bwMode="auto">
            <a:xfrm>
              <a:off x="3062" y="275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51285" name="Line 226"/>
            <p:cNvSpPr>
              <a:spLocks noChangeShapeType="1"/>
            </p:cNvSpPr>
            <p:nvPr/>
          </p:nvSpPr>
          <p:spPr bwMode="auto">
            <a:xfrm flipH="1">
              <a:off x="3379" y="284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6" name="Line 227"/>
            <p:cNvSpPr>
              <a:spLocks noChangeShapeType="1"/>
            </p:cNvSpPr>
            <p:nvPr/>
          </p:nvSpPr>
          <p:spPr bwMode="auto">
            <a:xfrm flipH="1">
              <a:off x="3651" y="2659"/>
              <a:ext cx="136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7" name="Line 228"/>
            <p:cNvSpPr>
              <a:spLocks noChangeShapeType="1"/>
            </p:cNvSpPr>
            <p:nvPr/>
          </p:nvSpPr>
          <p:spPr bwMode="auto">
            <a:xfrm>
              <a:off x="3016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8" name="Line 229"/>
            <p:cNvSpPr>
              <a:spLocks noChangeShapeType="1"/>
            </p:cNvSpPr>
            <p:nvPr/>
          </p:nvSpPr>
          <p:spPr bwMode="auto">
            <a:xfrm>
              <a:off x="3787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9" name="Rectangle 230"/>
            <p:cNvSpPr>
              <a:spLocks noChangeArrowheads="1"/>
            </p:cNvSpPr>
            <p:nvPr/>
          </p:nvSpPr>
          <p:spPr bwMode="auto">
            <a:xfrm>
              <a:off x="3061" y="3566"/>
              <a:ext cx="817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290" name="Text Box 231"/>
            <p:cNvSpPr txBox="1">
              <a:spLocks noChangeArrowheads="1"/>
            </p:cNvSpPr>
            <p:nvPr/>
          </p:nvSpPr>
          <p:spPr bwMode="auto">
            <a:xfrm>
              <a:off x="3152" y="3656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51291" name="Line 232"/>
            <p:cNvSpPr>
              <a:spLocks noChangeShapeType="1"/>
            </p:cNvSpPr>
            <p:nvPr/>
          </p:nvSpPr>
          <p:spPr bwMode="auto">
            <a:xfrm>
              <a:off x="3424" y="3566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2" name="Line 233"/>
            <p:cNvSpPr>
              <a:spLocks noChangeShapeType="1"/>
            </p:cNvSpPr>
            <p:nvPr/>
          </p:nvSpPr>
          <p:spPr bwMode="auto">
            <a:xfrm>
              <a:off x="3424" y="3747"/>
              <a:ext cx="1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3" name="Text Box 234"/>
            <p:cNvSpPr txBox="1">
              <a:spLocks noChangeArrowheads="1"/>
            </p:cNvSpPr>
            <p:nvPr/>
          </p:nvSpPr>
          <p:spPr bwMode="auto">
            <a:xfrm>
              <a:off x="3288" y="383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RET_I32</a:t>
              </a:r>
            </a:p>
          </p:txBody>
        </p:sp>
      </p:grp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/>
            <a:r>
              <a:rPr lang="cs-CZ" altLang="en-US" sz="2800" dirty="0"/>
              <a:t>Náhrada proměnných data-</a:t>
            </a:r>
            <a:r>
              <a:rPr lang="cs-CZ" altLang="en-US" sz="2800" dirty="0" err="1"/>
              <a:t>flow</a:t>
            </a:r>
            <a:r>
              <a:rPr lang="cs-CZ" altLang="en-US" sz="2800" dirty="0"/>
              <a:t> grafem</a:t>
            </a:r>
            <a:endParaRPr lang="cs-CZ" altLang="en-US" sz="2800" noProof="1"/>
          </a:p>
        </p:txBody>
      </p:sp>
      <p:sp>
        <p:nvSpPr>
          <p:cNvPr id="512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F4B014F-2D80-48AD-ABB9-4CB6FB80AC82}" type="slidenum">
              <a:rPr lang="en-US" altLang="en-US" sz="1400" b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0589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/>
            <a:r>
              <a:rPr lang="cs-CZ" altLang="en-US" sz="2800" dirty="0"/>
              <a:t>Data-</a:t>
            </a:r>
            <a:r>
              <a:rPr lang="cs-CZ" altLang="en-US" sz="2800" dirty="0" err="1"/>
              <a:t>flow</a:t>
            </a:r>
            <a:r>
              <a:rPr lang="cs-CZ" altLang="en-US" sz="2800" dirty="0"/>
              <a:t> graf</a:t>
            </a:r>
            <a:endParaRPr lang="cs-CZ" altLang="en-US" sz="2800" noProof="1"/>
          </a:p>
        </p:txBody>
      </p:sp>
      <p:sp>
        <p:nvSpPr>
          <p:cNvPr id="522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0698DF4-7C29-42FC-B5B9-1AB6F3186FA3}" type="slidenum">
              <a:rPr lang="en-US" altLang="en-US" sz="1400" b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52228" name="Rectangle 4"/>
          <p:cNvSpPr>
            <a:spLocks noGrp="1" noChangeArrowheads="1"/>
          </p:cNvSpPr>
          <p:nvPr>
            <p:ph idx="4294967295"/>
          </p:nvPr>
        </p:nvSpPr>
        <p:spPr>
          <a:xfrm>
            <a:off x="1524000" y="1719263"/>
            <a:ext cx="8229600" cy="441166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1400" dirty="0"/>
              <a:t>int </a:t>
            </a:r>
            <a:r>
              <a:rPr lang="en-US" altLang="en-US" sz="1400" dirty="0" err="1"/>
              <a:t>gcd</a:t>
            </a:r>
            <a:r>
              <a:rPr lang="en-US" altLang="en-US" sz="1400" dirty="0"/>
              <a:t>( int x, int y)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{ int z;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if ( x &gt; y )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{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z = y;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y = x;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x = z;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}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while ( x &gt; 0 )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{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z = y % x;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y = x;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x = z;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}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return y;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}</a:t>
            </a:r>
            <a:endParaRPr lang="cs-CZ" altLang="en-US" sz="1400" dirty="0"/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E053CE3E-E886-FF5D-736E-A4DFE77FAA84}"/>
              </a:ext>
            </a:extLst>
          </p:cNvPr>
          <p:cNvGrpSpPr>
            <a:grpSpLocks/>
          </p:cNvGrpSpPr>
          <p:nvPr/>
        </p:nvGrpSpPr>
        <p:grpSpPr bwMode="auto">
          <a:xfrm>
            <a:off x="6167439" y="549276"/>
            <a:ext cx="4321175" cy="6119813"/>
            <a:chOff x="2925" y="346"/>
            <a:chExt cx="2722" cy="3855"/>
          </a:xfrm>
        </p:grpSpPr>
        <p:sp>
          <p:nvSpPr>
            <p:cNvPr id="3" name="Rectangle 4">
              <a:extLst>
                <a:ext uri="{FF2B5EF4-FFF2-40B4-BE49-F238E27FC236}">
                  <a16:creationId xmlns:a16="http://schemas.microsoft.com/office/drawing/2014/main" id="{B67D52F1-E6D7-3A6B-C09C-B88CEE58B6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" name="Rectangle 5">
              <a:extLst>
                <a:ext uri="{FF2B5EF4-FFF2-40B4-BE49-F238E27FC236}">
                  <a16:creationId xmlns:a16="http://schemas.microsoft.com/office/drawing/2014/main" id="{A34E8BCD-0564-67BC-2D91-3D03B5B70F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" y="527"/>
              <a:ext cx="1406" cy="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" name="Text Box 6">
              <a:extLst>
                <a:ext uri="{FF2B5EF4-FFF2-40B4-BE49-F238E27FC236}">
                  <a16:creationId xmlns:a16="http://schemas.microsoft.com/office/drawing/2014/main" id="{D9754D6B-3189-A175-2BD0-607C430801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890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GT_I32</a:t>
              </a:r>
              <a:endParaRPr lang="en-US" altLang="en-US" sz="1200" b="0"/>
            </a:p>
          </p:txBody>
        </p:sp>
        <p:sp>
          <p:nvSpPr>
            <p:cNvPr id="6" name="Text Box 7">
              <a:extLst>
                <a:ext uri="{FF2B5EF4-FFF2-40B4-BE49-F238E27FC236}">
                  <a16:creationId xmlns:a16="http://schemas.microsoft.com/office/drawing/2014/main" id="{B913DCB1-E246-BA1F-933B-A5B26B4578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1071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7" name="Text Box 8">
              <a:extLst>
                <a:ext uri="{FF2B5EF4-FFF2-40B4-BE49-F238E27FC236}">
                  <a16:creationId xmlns:a16="http://schemas.microsoft.com/office/drawing/2014/main" id="{CB8333F1-489B-6B85-5163-B7B6A10793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" y="527"/>
              <a:ext cx="1406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ENTER</a:t>
              </a:r>
            </a:p>
          </p:txBody>
        </p:sp>
        <p:sp>
          <p:nvSpPr>
            <p:cNvPr id="8" name="Line 9">
              <a:extLst>
                <a:ext uri="{FF2B5EF4-FFF2-40B4-BE49-F238E27FC236}">
                  <a16:creationId xmlns:a16="http://schemas.microsoft.com/office/drawing/2014/main" id="{D9DEC520-2E84-432D-421D-BC7DEAF32F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86" y="618"/>
              <a:ext cx="546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" name="Line 10">
              <a:extLst>
                <a:ext uri="{FF2B5EF4-FFF2-40B4-BE49-F238E27FC236}">
                  <a16:creationId xmlns:a16="http://schemas.microsoft.com/office/drawing/2014/main" id="{4B56FEC1-18CB-F736-5DBE-3476A90EF1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618"/>
              <a:ext cx="544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" name="Line 11">
              <a:extLst>
                <a:ext uri="{FF2B5EF4-FFF2-40B4-BE49-F238E27FC236}">
                  <a16:creationId xmlns:a16="http://schemas.microsoft.com/office/drawing/2014/main" id="{BD6346C8-2DAF-7E10-3152-AC54D4C61E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50" y="98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" name="Line 12">
              <a:extLst>
                <a:ext uri="{FF2B5EF4-FFF2-40B4-BE49-F238E27FC236}">
                  <a16:creationId xmlns:a16="http://schemas.microsoft.com/office/drawing/2014/main" id="{B2993172-8987-2151-61DD-5A0117CF86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2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" name="Rectangle 13">
              <a:extLst>
                <a:ext uri="{FF2B5EF4-FFF2-40B4-BE49-F238E27FC236}">
                  <a16:creationId xmlns:a16="http://schemas.microsoft.com/office/drawing/2014/main" id="{EC64B876-FE8A-1AB9-5F07-79ABF119C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" y="2659"/>
              <a:ext cx="862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13" name="Text Box 14">
              <a:extLst>
                <a:ext uri="{FF2B5EF4-FFF2-40B4-BE49-F238E27FC236}">
                  <a16:creationId xmlns:a16="http://schemas.microsoft.com/office/drawing/2014/main" id="{2D9EDD19-DBE0-D271-B4D8-D251AE9633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2" y="2931"/>
              <a:ext cx="680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GTC_I32(C1)</a:t>
              </a:r>
              <a:endParaRPr lang="en-US" altLang="en-US" sz="1200" b="0"/>
            </a:p>
          </p:txBody>
        </p:sp>
        <p:sp>
          <p:nvSpPr>
            <p:cNvPr id="14" name="Text Box 15">
              <a:extLst>
                <a:ext uri="{FF2B5EF4-FFF2-40B4-BE49-F238E27FC236}">
                  <a16:creationId xmlns:a16="http://schemas.microsoft.com/office/drawing/2014/main" id="{02D84815-443D-5699-64F1-0752C9389D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8" y="3113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15" name="Line 16">
              <a:extLst>
                <a:ext uri="{FF2B5EF4-FFF2-40B4-BE49-F238E27FC236}">
                  <a16:creationId xmlns:a16="http://schemas.microsoft.com/office/drawing/2014/main" id="{A310C343-4217-B884-7EEC-2E12E267AC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9" y="302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" name="Line 17">
              <a:extLst>
                <a:ext uri="{FF2B5EF4-FFF2-40B4-BE49-F238E27FC236}">
                  <a16:creationId xmlns:a16="http://schemas.microsoft.com/office/drawing/2014/main" id="{4D395F93-C892-AED7-9854-12D57E359F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9" y="2659"/>
              <a:ext cx="408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Rectangle 18">
              <a:extLst>
                <a:ext uri="{FF2B5EF4-FFF2-40B4-BE49-F238E27FC236}">
                  <a16:creationId xmlns:a16="http://schemas.microsoft.com/office/drawing/2014/main" id="{9921AEC6-B075-B479-A538-8C481A1D8D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3566"/>
              <a:ext cx="817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18" name="Line 19">
              <a:extLst>
                <a:ext uri="{FF2B5EF4-FFF2-40B4-BE49-F238E27FC236}">
                  <a16:creationId xmlns:a16="http://schemas.microsoft.com/office/drawing/2014/main" id="{4EE3F41E-647E-4308-CA1C-C6E18C5791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4" y="3566"/>
              <a:ext cx="1" cy="27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" name="Text Box 20">
              <a:extLst>
                <a:ext uri="{FF2B5EF4-FFF2-40B4-BE49-F238E27FC236}">
                  <a16:creationId xmlns:a16="http://schemas.microsoft.com/office/drawing/2014/main" id="{EB53D9DC-D8B0-FB63-42BB-FC340402BE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383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RET_I32</a:t>
              </a:r>
            </a:p>
          </p:txBody>
        </p:sp>
        <p:sp>
          <p:nvSpPr>
            <p:cNvPr id="20" name="Line 21">
              <a:extLst>
                <a:ext uri="{FF2B5EF4-FFF2-40B4-BE49-F238E27FC236}">
                  <a16:creationId xmlns:a16="http://schemas.microsoft.com/office/drawing/2014/main" id="{3BEF73F5-7508-1951-7BFD-2278CCF5D5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9" y="436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1" name="Rectangle 22">
              <a:extLst>
                <a:ext uri="{FF2B5EF4-FFF2-40B4-BE49-F238E27FC236}">
                  <a16:creationId xmlns:a16="http://schemas.microsoft.com/office/drawing/2014/main" id="{C5F6F1C0-123E-6999-64BA-ADA78AC58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5" y="2387"/>
              <a:ext cx="1451" cy="9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22" name="Line 23">
              <a:extLst>
                <a:ext uri="{FF2B5EF4-FFF2-40B4-BE49-F238E27FC236}">
                  <a16:creationId xmlns:a16="http://schemas.microsoft.com/office/drawing/2014/main" id="{787EE581-2AF7-1C08-BB14-48FC5B89BE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49" y="2387"/>
              <a:ext cx="771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" name="Line 24">
              <a:extLst>
                <a:ext uri="{FF2B5EF4-FFF2-40B4-BE49-F238E27FC236}">
                  <a16:creationId xmlns:a16="http://schemas.microsoft.com/office/drawing/2014/main" id="{77928092-466A-6E61-7EBF-5DE424D387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3" y="2750"/>
              <a:ext cx="317" cy="63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" name="Text Box 25">
              <a:extLst>
                <a:ext uri="{FF2B5EF4-FFF2-40B4-BE49-F238E27FC236}">
                  <a16:creationId xmlns:a16="http://schemas.microsoft.com/office/drawing/2014/main" id="{1E7B957C-6DD0-0B3C-88E9-59EA7CAA74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6" y="2659"/>
              <a:ext cx="454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MOD_I32</a:t>
              </a:r>
              <a:endParaRPr lang="en-US" altLang="en-US" sz="1200" b="0"/>
            </a:p>
          </p:txBody>
        </p:sp>
        <p:sp>
          <p:nvSpPr>
            <p:cNvPr id="25" name="Line 26">
              <a:extLst>
                <a:ext uri="{FF2B5EF4-FFF2-40B4-BE49-F238E27FC236}">
                  <a16:creationId xmlns:a16="http://schemas.microsoft.com/office/drawing/2014/main" id="{6148EA7D-0226-C07E-477B-9C2C786752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6" y="2387"/>
              <a:ext cx="635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6" name="Line 27">
              <a:extLst>
                <a:ext uri="{FF2B5EF4-FFF2-40B4-BE49-F238E27FC236}">
                  <a16:creationId xmlns:a16="http://schemas.microsoft.com/office/drawing/2014/main" id="{8DE6FFFD-461D-B686-2DA7-4689241E36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39" y="2387"/>
              <a:ext cx="181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" name="Rectangle 28">
              <a:extLst>
                <a:ext uri="{FF2B5EF4-FFF2-40B4-BE49-F238E27FC236}">
                  <a16:creationId xmlns:a16="http://schemas.microsoft.com/office/drawing/2014/main" id="{4D4F59C9-24B4-A051-B249-699EDAC999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3" y="1299"/>
              <a:ext cx="1678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28" name="Line 29">
              <a:extLst>
                <a:ext uri="{FF2B5EF4-FFF2-40B4-BE49-F238E27FC236}">
                  <a16:creationId xmlns:a16="http://schemas.microsoft.com/office/drawing/2014/main" id="{2ADE02B6-181B-8C3F-936E-558E5873C7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05" y="1298"/>
              <a:ext cx="1270" cy="817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" name="Line 30">
              <a:extLst>
                <a:ext uri="{FF2B5EF4-FFF2-40B4-BE49-F238E27FC236}">
                  <a16:creationId xmlns:a16="http://schemas.microsoft.com/office/drawing/2014/main" id="{95D6FCEC-C125-4F8E-067B-1C417C8AE2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05" y="1298"/>
              <a:ext cx="1270" cy="817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" name="Line 31">
              <a:extLst>
                <a:ext uri="{FF2B5EF4-FFF2-40B4-BE49-F238E27FC236}">
                  <a16:creationId xmlns:a16="http://schemas.microsoft.com/office/drawing/2014/main" id="{8EACB844-95F3-8E1C-F336-57ABF3216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1" name="Line 32">
              <a:extLst>
                <a:ext uri="{FF2B5EF4-FFF2-40B4-BE49-F238E27FC236}">
                  <a16:creationId xmlns:a16="http://schemas.microsoft.com/office/drawing/2014/main" id="{7BD58B37-FD3B-EAB1-01E6-7B53489BA4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7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" name="Line 33">
              <a:extLst>
                <a:ext uri="{FF2B5EF4-FFF2-40B4-BE49-F238E27FC236}">
                  <a16:creationId xmlns:a16="http://schemas.microsoft.com/office/drawing/2014/main" id="{58C4B2DB-0C32-FC07-CA58-4087136DFE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16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" name="Line 34">
              <a:extLst>
                <a:ext uri="{FF2B5EF4-FFF2-40B4-BE49-F238E27FC236}">
                  <a16:creationId xmlns:a16="http://schemas.microsoft.com/office/drawing/2014/main" id="{AE557A5A-553A-9B68-EDBA-27923B2028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1344"/>
              <a:ext cx="0" cy="1315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" name="Line 35">
              <a:extLst>
                <a:ext uri="{FF2B5EF4-FFF2-40B4-BE49-F238E27FC236}">
                  <a16:creationId xmlns:a16="http://schemas.microsoft.com/office/drawing/2014/main" id="{5409132B-80E1-C7FA-F9BC-1443543210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16" y="2205"/>
              <a:ext cx="817" cy="45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" name="Line 36">
              <a:extLst>
                <a:ext uri="{FF2B5EF4-FFF2-40B4-BE49-F238E27FC236}">
                  <a16:creationId xmlns:a16="http://schemas.microsoft.com/office/drawing/2014/main" id="{A323B53F-411D-7136-2CE7-BFD6432D7A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1162"/>
              <a:ext cx="771" cy="149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6" name="Line 37">
              <a:extLst>
                <a:ext uri="{FF2B5EF4-FFF2-40B4-BE49-F238E27FC236}">
                  <a16:creationId xmlns:a16="http://schemas.microsoft.com/office/drawing/2014/main" id="{6BB155ED-D3D8-BA09-5944-78480B588D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16" y="1162"/>
              <a:ext cx="1316" cy="182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" name="Line 38">
              <a:extLst>
                <a:ext uri="{FF2B5EF4-FFF2-40B4-BE49-F238E27FC236}">
                  <a16:creationId xmlns:a16="http://schemas.microsoft.com/office/drawing/2014/main" id="{116D0D43-7A82-AE16-5EE2-0B143606C6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05" y="1162"/>
              <a:ext cx="227" cy="13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" name="Line 39">
              <a:extLst>
                <a:ext uri="{FF2B5EF4-FFF2-40B4-BE49-F238E27FC236}">
                  <a16:creationId xmlns:a16="http://schemas.microsoft.com/office/drawing/2014/main" id="{25A454F3-7DF8-8A95-4B4A-B079D32632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1162"/>
              <a:ext cx="2359" cy="136"/>
            </a:xfrm>
            <a:prstGeom prst="line">
              <a:avLst/>
            </a:prstGeom>
            <a:noFill/>
            <a:ln w="63500">
              <a:solidFill>
                <a:srgbClr val="FFC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9" name="Line 40">
              <a:extLst>
                <a:ext uri="{FF2B5EF4-FFF2-40B4-BE49-F238E27FC236}">
                  <a16:creationId xmlns:a16="http://schemas.microsoft.com/office/drawing/2014/main" id="{E63565A2-1E9D-DF72-E932-717B7EB4E9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87" y="2205"/>
              <a:ext cx="182" cy="454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0" name="Line 41">
              <a:extLst>
                <a:ext uri="{FF2B5EF4-FFF2-40B4-BE49-F238E27FC236}">
                  <a16:creationId xmlns:a16="http://schemas.microsoft.com/office/drawing/2014/main" id="{770FBDC2-457B-6DFD-B50D-2441FAC7D4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69" y="2115"/>
              <a:ext cx="1406" cy="90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" name="Line 42">
              <a:extLst>
                <a:ext uri="{FF2B5EF4-FFF2-40B4-BE49-F238E27FC236}">
                  <a16:creationId xmlns:a16="http://schemas.microsoft.com/office/drawing/2014/main" id="{F7A0A7DA-F19D-24D3-A017-1FDE0A9314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3203"/>
              <a:ext cx="408" cy="363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" name="Line 43">
              <a:extLst>
                <a:ext uri="{FF2B5EF4-FFF2-40B4-BE49-F238E27FC236}">
                  <a16:creationId xmlns:a16="http://schemas.microsoft.com/office/drawing/2014/main" id="{24562814-ED37-ED66-E043-5ED3268B26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14" y="3385"/>
              <a:ext cx="1406" cy="22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" name="Line 44">
              <a:extLst>
                <a:ext uri="{FF2B5EF4-FFF2-40B4-BE49-F238E27FC236}">
                  <a16:creationId xmlns:a16="http://schemas.microsoft.com/office/drawing/2014/main" id="{CB714B49-08F8-2515-9ED6-928741A775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78" y="2614"/>
              <a:ext cx="136" cy="998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" name="Line 45">
              <a:extLst>
                <a:ext uri="{FF2B5EF4-FFF2-40B4-BE49-F238E27FC236}">
                  <a16:creationId xmlns:a16="http://schemas.microsoft.com/office/drawing/2014/main" id="{C9158B0A-1812-D8EA-0E83-080CFE0965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87" y="2614"/>
              <a:ext cx="91" cy="45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" name="Line 46">
              <a:extLst>
                <a:ext uri="{FF2B5EF4-FFF2-40B4-BE49-F238E27FC236}">
                  <a16:creationId xmlns:a16="http://schemas.microsoft.com/office/drawing/2014/main" id="{DE051358-CE88-4629-B34D-6135D18BF2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78" y="2251"/>
              <a:ext cx="136" cy="998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" name="Line 47">
              <a:extLst>
                <a:ext uri="{FF2B5EF4-FFF2-40B4-BE49-F238E27FC236}">
                  <a16:creationId xmlns:a16="http://schemas.microsoft.com/office/drawing/2014/main" id="{39C8A0B2-67C2-482F-908E-2AB50F0EB0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4" y="2251"/>
              <a:ext cx="1406" cy="13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7" name="Line 48">
              <a:extLst>
                <a:ext uri="{FF2B5EF4-FFF2-40B4-BE49-F238E27FC236}">
                  <a16:creationId xmlns:a16="http://schemas.microsoft.com/office/drawing/2014/main" id="{225FB5A0-C56D-909F-26CC-31EBEDC2C8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87" y="3203"/>
              <a:ext cx="91" cy="4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8" name="Line 49">
              <a:extLst>
                <a:ext uri="{FF2B5EF4-FFF2-40B4-BE49-F238E27FC236}">
                  <a16:creationId xmlns:a16="http://schemas.microsoft.com/office/drawing/2014/main" id="{A014037F-CB02-EDFC-370E-B1A5F1F8D4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3" y="2478"/>
              <a:ext cx="136" cy="99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" name="Line 50">
              <a:extLst>
                <a:ext uri="{FF2B5EF4-FFF2-40B4-BE49-F238E27FC236}">
                  <a16:creationId xmlns:a16="http://schemas.microsoft.com/office/drawing/2014/main" id="{647CC640-00E7-8271-07AA-AF60220B37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59" y="3385"/>
              <a:ext cx="227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" name="Line 51">
              <a:extLst>
                <a:ext uri="{FF2B5EF4-FFF2-40B4-BE49-F238E27FC236}">
                  <a16:creationId xmlns:a16="http://schemas.microsoft.com/office/drawing/2014/main" id="{42E7A04B-BFF2-9F08-9956-418EFF9B62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16" y="2478"/>
              <a:ext cx="907" cy="18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" name="Line 52">
              <a:extLst>
                <a:ext uri="{FF2B5EF4-FFF2-40B4-BE49-F238E27FC236}">
                  <a16:creationId xmlns:a16="http://schemas.microsoft.com/office/drawing/2014/main" id="{C29BBBB9-740B-93AA-D5DB-B62B60C7DA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3203"/>
              <a:ext cx="907" cy="182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" name="Line 53">
              <a:extLst>
                <a:ext uri="{FF2B5EF4-FFF2-40B4-BE49-F238E27FC236}">
                  <a16:creationId xmlns:a16="http://schemas.microsoft.com/office/drawing/2014/main" id="{57C8CE16-BB99-8B14-4D9C-7C740FB569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3" y="2341"/>
              <a:ext cx="136" cy="1044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" name="Line 54">
              <a:extLst>
                <a:ext uri="{FF2B5EF4-FFF2-40B4-BE49-F238E27FC236}">
                  <a16:creationId xmlns:a16="http://schemas.microsoft.com/office/drawing/2014/main" id="{8B32C037-8055-2EAD-798B-635E9EC34C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59" y="2341"/>
              <a:ext cx="227" cy="46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" name="Line 55">
              <a:extLst>
                <a:ext uri="{FF2B5EF4-FFF2-40B4-BE49-F238E27FC236}">
                  <a16:creationId xmlns:a16="http://schemas.microsoft.com/office/drawing/2014/main" id="{EA65917B-5C2F-30D0-4EE5-D521369D3A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33" y="2115"/>
              <a:ext cx="272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" name="Line 56">
              <a:extLst>
                <a:ext uri="{FF2B5EF4-FFF2-40B4-BE49-F238E27FC236}">
                  <a16:creationId xmlns:a16="http://schemas.microsoft.com/office/drawing/2014/main" id="{E06F54A5-F034-C9D0-CDB4-9DF0C10003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86" y="2659"/>
              <a:ext cx="363" cy="726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03372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8D89F-083C-70A5-C2AD-529CA043B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>
            <a:extLst>
              <a:ext uri="{FF2B5EF4-FFF2-40B4-BE49-F238E27FC236}">
                <a16:creationId xmlns:a16="http://schemas.microsoft.com/office/drawing/2014/main" id="{915112D8-9E72-BF0A-C26B-98A9B276F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/>
            <a:r>
              <a:rPr lang="cs-CZ" altLang="en-US" sz="2800" dirty="0"/>
              <a:t>Mezikód ve formě SSA</a:t>
            </a:r>
            <a:endParaRPr lang="cs-CZ" altLang="en-US" sz="2800" noProof="1"/>
          </a:p>
        </p:txBody>
      </p:sp>
      <p:sp>
        <p:nvSpPr>
          <p:cNvPr id="52226" name="Slide Number Placeholder 4">
            <a:extLst>
              <a:ext uri="{FF2B5EF4-FFF2-40B4-BE49-F238E27FC236}">
                <a16:creationId xmlns:a16="http://schemas.microsoft.com/office/drawing/2014/main" id="{801E8B3C-2567-F4A5-BE34-FE234C05A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0698DF4-7C29-42FC-B5B9-1AB6F3186FA3}" type="slidenum">
              <a:rPr lang="en-US" altLang="en-US" sz="1400" b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5D773731-709E-A629-87BD-D40B6EAB6D8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524001" y="764705"/>
            <a:ext cx="2843213" cy="5366221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cs-CZ" altLang="en-US" sz="1400" dirty="0"/>
              <a:t>L0: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$1=GT_I32(</a:t>
            </a:r>
            <a:r>
              <a:rPr lang="en-US" altLang="en-US" sz="1400" dirty="0" err="1"/>
              <a:t>Px,Py</a:t>
            </a:r>
            <a:r>
              <a:rPr lang="en-US" altLang="en-US" sz="1400" dirty="0"/>
              <a:t>)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JC $1,L1,L2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L1: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JMP L2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L2:</a:t>
            </a:r>
          </a:p>
          <a:p>
            <a:pPr marL="0" indent="0" eaLnBrk="1" hangingPunct="1">
              <a:buNone/>
            </a:pPr>
            <a:r>
              <a:rPr lang="en-US" altLang="en-US" sz="1400" dirty="0">
                <a:solidFill>
                  <a:srgbClr val="FF00FF"/>
                </a:solidFill>
              </a:rPr>
              <a:t>$2=PHI(L0,Py,L1,Px,L3,$3)</a:t>
            </a:r>
          </a:p>
          <a:p>
            <a:pPr marL="0" indent="0" eaLnBrk="1" hangingPunct="1">
              <a:buNone/>
            </a:pPr>
            <a:r>
              <a:rPr lang="en-US" altLang="en-US" sz="1400" dirty="0">
                <a:solidFill>
                  <a:srgbClr val="00B050"/>
                </a:solidFill>
              </a:rPr>
              <a:t>$3=PHI(L0,Px,L1,Py,L3,$5)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$4=GTC_I32(C1,$3)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JC $4,L3,L4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L3: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$5=MOD_I32($2,$3)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JMP L2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L4: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RET_I32 $2</a:t>
            </a:r>
            <a:endParaRPr lang="cs-CZ" altLang="en-US" sz="1400" dirty="0"/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2636E16F-5506-458A-3A16-4D99E371E200}"/>
              </a:ext>
            </a:extLst>
          </p:cNvPr>
          <p:cNvGrpSpPr>
            <a:grpSpLocks/>
          </p:cNvGrpSpPr>
          <p:nvPr/>
        </p:nvGrpSpPr>
        <p:grpSpPr bwMode="auto">
          <a:xfrm>
            <a:off x="6167439" y="549276"/>
            <a:ext cx="4321175" cy="6119813"/>
            <a:chOff x="2925" y="346"/>
            <a:chExt cx="2722" cy="3855"/>
          </a:xfrm>
        </p:grpSpPr>
        <p:sp>
          <p:nvSpPr>
            <p:cNvPr id="3" name="Rectangle 4">
              <a:extLst>
                <a:ext uri="{FF2B5EF4-FFF2-40B4-BE49-F238E27FC236}">
                  <a16:creationId xmlns:a16="http://schemas.microsoft.com/office/drawing/2014/main" id="{7A22067D-4B01-0C0D-1C20-EE97EDE3EF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" name="Rectangle 5">
              <a:extLst>
                <a:ext uri="{FF2B5EF4-FFF2-40B4-BE49-F238E27FC236}">
                  <a16:creationId xmlns:a16="http://schemas.microsoft.com/office/drawing/2014/main" id="{3889AE6F-CFBC-4E4D-BF3C-E4D74F9FE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" y="527"/>
              <a:ext cx="1406" cy="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" name="Text Box 6">
              <a:extLst>
                <a:ext uri="{FF2B5EF4-FFF2-40B4-BE49-F238E27FC236}">
                  <a16:creationId xmlns:a16="http://schemas.microsoft.com/office/drawing/2014/main" id="{79675133-58FF-BD7E-7E14-75DBA9EC86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890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GT_I32</a:t>
              </a:r>
              <a:endParaRPr lang="en-US" altLang="en-US" sz="1200" b="0"/>
            </a:p>
          </p:txBody>
        </p:sp>
        <p:sp>
          <p:nvSpPr>
            <p:cNvPr id="6" name="Text Box 7">
              <a:extLst>
                <a:ext uri="{FF2B5EF4-FFF2-40B4-BE49-F238E27FC236}">
                  <a16:creationId xmlns:a16="http://schemas.microsoft.com/office/drawing/2014/main" id="{08D0D01E-9E01-BA31-ED30-F4981C3014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1071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7" name="Text Box 8">
              <a:extLst>
                <a:ext uri="{FF2B5EF4-FFF2-40B4-BE49-F238E27FC236}">
                  <a16:creationId xmlns:a16="http://schemas.microsoft.com/office/drawing/2014/main" id="{6A206C0B-5010-FB65-16F5-F4D3817CBD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" y="527"/>
              <a:ext cx="1406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ENTER</a:t>
              </a:r>
            </a:p>
          </p:txBody>
        </p:sp>
        <p:sp>
          <p:nvSpPr>
            <p:cNvPr id="8" name="Line 9">
              <a:extLst>
                <a:ext uri="{FF2B5EF4-FFF2-40B4-BE49-F238E27FC236}">
                  <a16:creationId xmlns:a16="http://schemas.microsoft.com/office/drawing/2014/main" id="{48ECAD01-73B8-4C9D-445C-9138C0FA98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86" y="618"/>
              <a:ext cx="546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" name="Line 10">
              <a:extLst>
                <a:ext uri="{FF2B5EF4-FFF2-40B4-BE49-F238E27FC236}">
                  <a16:creationId xmlns:a16="http://schemas.microsoft.com/office/drawing/2014/main" id="{94A6011F-197B-9F97-65E7-15071B03B3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618"/>
              <a:ext cx="544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" name="Line 11">
              <a:extLst>
                <a:ext uri="{FF2B5EF4-FFF2-40B4-BE49-F238E27FC236}">
                  <a16:creationId xmlns:a16="http://schemas.microsoft.com/office/drawing/2014/main" id="{D73FA754-D2C1-C74B-85EB-86FA92387C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50" y="98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" name="Line 12">
              <a:extLst>
                <a:ext uri="{FF2B5EF4-FFF2-40B4-BE49-F238E27FC236}">
                  <a16:creationId xmlns:a16="http://schemas.microsoft.com/office/drawing/2014/main" id="{48BB9A7D-7424-2DE8-BDE0-27AEECEE3E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2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" name="Rectangle 13">
              <a:extLst>
                <a:ext uri="{FF2B5EF4-FFF2-40B4-BE49-F238E27FC236}">
                  <a16:creationId xmlns:a16="http://schemas.microsoft.com/office/drawing/2014/main" id="{0A913403-30F2-6F56-5044-77834D517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" y="2659"/>
              <a:ext cx="862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13" name="Text Box 14">
              <a:extLst>
                <a:ext uri="{FF2B5EF4-FFF2-40B4-BE49-F238E27FC236}">
                  <a16:creationId xmlns:a16="http://schemas.microsoft.com/office/drawing/2014/main" id="{F6BB8471-15C3-CCD2-1719-9BEE0D1DF5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2" y="2931"/>
              <a:ext cx="680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GTC_I32(C1)</a:t>
              </a:r>
              <a:endParaRPr lang="en-US" altLang="en-US" sz="1200" b="0"/>
            </a:p>
          </p:txBody>
        </p:sp>
        <p:sp>
          <p:nvSpPr>
            <p:cNvPr id="14" name="Text Box 15">
              <a:extLst>
                <a:ext uri="{FF2B5EF4-FFF2-40B4-BE49-F238E27FC236}">
                  <a16:creationId xmlns:a16="http://schemas.microsoft.com/office/drawing/2014/main" id="{D899809A-9D5E-22E5-030E-C14C4AFB22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8" y="3113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15" name="Line 16">
              <a:extLst>
                <a:ext uri="{FF2B5EF4-FFF2-40B4-BE49-F238E27FC236}">
                  <a16:creationId xmlns:a16="http://schemas.microsoft.com/office/drawing/2014/main" id="{C909F272-F091-8450-8939-9DA147BD2D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9" y="302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" name="Line 17">
              <a:extLst>
                <a:ext uri="{FF2B5EF4-FFF2-40B4-BE49-F238E27FC236}">
                  <a16:creationId xmlns:a16="http://schemas.microsoft.com/office/drawing/2014/main" id="{53DD8DF7-CC7E-0721-7400-F2C702F885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9" y="2748"/>
              <a:ext cx="362" cy="183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Rectangle 18">
              <a:extLst>
                <a:ext uri="{FF2B5EF4-FFF2-40B4-BE49-F238E27FC236}">
                  <a16:creationId xmlns:a16="http://schemas.microsoft.com/office/drawing/2014/main" id="{0A3A0C30-8EB5-3A5B-1061-D08F26F9C8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3566"/>
              <a:ext cx="817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18" name="Line 19">
              <a:extLst>
                <a:ext uri="{FF2B5EF4-FFF2-40B4-BE49-F238E27FC236}">
                  <a16:creationId xmlns:a16="http://schemas.microsoft.com/office/drawing/2014/main" id="{94960FD0-051B-B966-7F37-755F656BCA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4" y="3566"/>
              <a:ext cx="1" cy="27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" name="Text Box 20">
              <a:extLst>
                <a:ext uri="{FF2B5EF4-FFF2-40B4-BE49-F238E27FC236}">
                  <a16:creationId xmlns:a16="http://schemas.microsoft.com/office/drawing/2014/main" id="{553A5202-78CF-1375-71D0-B5B4D8C2D8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383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/>
                <a:t>RET_I32</a:t>
              </a:r>
            </a:p>
          </p:txBody>
        </p:sp>
        <p:sp>
          <p:nvSpPr>
            <p:cNvPr id="20" name="Line 21">
              <a:extLst>
                <a:ext uri="{FF2B5EF4-FFF2-40B4-BE49-F238E27FC236}">
                  <a16:creationId xmlns:a16="http://schemas.microsoft.com/office/drawing/2014/main" id="{09663043-2833-E01C-5627-A2A0EA4FD9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9" y="436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1" name="Rectangle 22">
              <a:extLst>
                <a:ext uri="{FF2B5EF4-FFF2-40B4-BE49-F238E27FC236}">
                  <a16:creationId xmlns:a16="http://schemas.microsoft.com/office/drawing/2014/main" id="{37FFFA14-1800-5D5D-2372-75DEB78CEB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5" y="2387"/>
              <a:ext cx="1451" cy="9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22" name="Line 23">
              <a:extLst>
                <a:ext uri="{FF2B5EF4-FFF2-40B4-BE49-F238E27FC236}">
                  <a16:creationId xmlns:a16="http://schemas.microsoft.com/office/drawing/2014/main" id="{7872AEDD-D0F2-7373-788E-88AF0EBD3A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49" y="2387"/>
              <a:ext cx="771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" name="Line 24">
              <a:extLst>
                <a:ext uri="{FF2B5EF4-FFF2-40B4-BE49-F238E27FC236}">
                  <a16:creationId xmlns:a16="http://schemas.microsoft.com/office/drawing/2014/main" id="{7F03A949-3B4B-C020-642F-A953F0A6E4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3" y="2750"/>
              <a:ext cx="317" cy="63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" name="Text Box 25">
              <a:extLst>
                <a:ext uri="{FF2B5EF4-FFF2-40B4-BE49-F238E27FC236}">
                  <a16:creationId xmlns:a16="http://schemas.microsoft.com/office/drawing/2014/main" id="{382AD47D-0957-70E7-CF75-0EDF6D533A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6" y="2659"/>
              <a:ext cx="454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MOD_I32</a:t>
              </a:r>
              <a:endParaRPr lang="en-US" altLang="en-US" sz="1200" b="0"/>
            </a:p>
          </p:txBody>
        </p:sp>
        <p:sp>
          <p:nvSpPr>
            <p:cNvPr id="25" name="Line 26">
              <a:extLst>
                <a:ext uri="{FF2B5EF4-FFF2-40B4-BE49-F238E27FC236}">
                  <a16:creationId xmlns:a16="http://schemas.microsoft.com/office/drawing/2014/main" id="{77669A05-D4BA-5140-F80A-BDE335341F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6" y="2387"/>
              <a:ext cx="635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6" name="Line 27">
              <a:extLst>
                <a:ext uri="{FF2B5EF4-FFF2-40B4-BE49-F238E27FC236}">
                  <a16:creationId xmlns:a16="http://schemas.microsoft.com/office/drawing/2014/main" id="{252D31FA-D617-15E3-D918-40F13561E4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39" y="2387"/>
              <a:ext cx="181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" name="Rectangle 28">
              <a:extLst>
                <a:ext uri="{FF2B5EF4-FFF2-40B4-BE49-F238E27FC236}">
                  <a16:creationId xmlns:a16="http://schemas.microsoft.com/office/drawing/2014/main" id="{D7598B4B-D58C-E35C-C775-E966A3563D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3" y="1299"/>
              <a:ext cx="1678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28" name="Line 29">
              <a:extLst>
                <a:ext uri="{FF2B5EF4-FFF2-40B4-BE49-F238E27FC236}">
                  <a16:creationId xmlns:a16="http://schemas.microsoft.com/office/drawing/2014/main" id="{DB031727-F5D7-3E0D-21EC-5CC2C5729B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05" y="1298"/>
              <a:ext cx="1270" cy="817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" name="Line 30">
              <a:extLst>
                <a:ext uri="{FF2B5EF4-FFF2-40B4-BE49-F238E27FC236}">
                  <a16:creationId xmlns:a16="http://schemas.microsoft.com/office/drawing/2014/main" id="{28EAF36D-2D03-B133-AB13-CE958B1938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05" y="1298"/>
              <a:ext cx="1270" cy="817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" name="Line 31">
              <a:extLst>
                <a:ext uri="{FF2B5EF4-FFF2-40B4-BE49-F238E27FC236}">
                  <a16:creationId xmlns:a16="http://schemas.microsoft.com/office/drawing/2014/main" id="{F9329AFC-DF8F-BD6E-2226-C446F12707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1" name="Line 32">
              <a:extLst>
                <a:ext uri="{FF2B5EF4-FFF2-40B4-BE49-F238E27FC236}">
                  <a16:creationId xmlns:a16="http://schemas.microsoft.com/office/drawing/2014/main" id="{23443E91-87DA-C08D-9C1C-F618882159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7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" name="Line 33">
              <a:extLst>
                <a:ext uri="{FF2B5EF4-FFF2-40B4-BE49-F238E27FC236}">
                  <a16:creationId xmlns:a16="http://schemas.microsoft.com/office/drawing/2014/main" id="{624C3F0F-0752-C04C-EB6A-E6AFC3B22F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16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" name="Line 34">
              <a:extLst>
                <a:ext uri="{FF2B5EF4-FFF2-40B4-BE49-F238E27FC236}">
                  <a16:creationId xmlns:a16="http://schemas.microsoft.com/office/drawing/2014/main" id="{ADA71BD8-4EE3-6CC2-9468-37A169D5C2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1344"/>
              <a:ext cx="0" cy="1315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" name="Line 35">
              <a:extLst>
                <a:ext uri="{FF2B5EF4-FFF2-40B4-BE49-F238E27FC236}">
                  <a16:creationId xmlns:a16="http://schemas.microsoft.com/office/drawing/2014/main" id="{E4CD51FB-4491-537D-2FD9-C68DDAACB1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16" y="2205"/>
              <a:ext cx="817" cy="45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" name="Line 36">
              <a:extLst>
                <a:ext uri="{FF2B5EF4-FFF2-40B4-BE49-F238E27FC236}">
                  <a16:creationId xmlns:a16="http://schemas.microsoft.com/office/drawing/2014/main" id="{A43B70B2-15B5-4449-3B15-2E61FCF1CA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1162"/>
              <a:ext cx="771" cy="149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6" name="Line 37">
              <a:extLst>
                <a:ext uri="{FF2B5EF4-FFF2-40B4-BE49-F238E27FC236}">
                  <a16:creationId xmlns:a16="http://schemas.microsoft.com/office/drawing/2014/main" id="{3B6BC782-9CF2-C569-77F6-DDDB779C36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16" y="1162"/>
              <a:ext cx="1316" cy="182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" name="Line 38">
              <a:extLst>
                <a:ext uri="{FF2B5EF4-FFF2-40B4-BE49-F238E27FC236}">
                  <a16:creationId xmlns:a16="http://schemas.microsoft.com/office/drawing/2014/main" id="{A1ACBCFD-380E-9BAE-4B62-8A1AE4BFEF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05" y="1162"/>
              <a:ext cx="227" cy="13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" name="Line 39">
              <a:extLst>
                <a:ext uri="{FF2B5EF4-FFF2-40B4-BE49-F238E27FC236}">
                  <a16:creationId xmlns:a16="http://schemas.microsoft.com/office/drawing/2014/main" id="{71153EE7-F49C-93B3-E7FC-0EEACA8659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1162"/>
              <a:ext cx="2359" cy="136"/>
            </a:xfrm>
            <a:prstGeom prst="line">
              <a:avLst/>
            </a:prstGeom>
            <a:noFill/>
            <a:ln w="63500">
              <a:solidFill>
                <a:srgbClr val="FFC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9" name="Line 40">
              <a:extLst>
                <a:ext uri="{FF2B5EF4-FFF2-40B4-BE49-F238E27FC236}">
                  <a16:creationId xmlns:a16="http://schemas.microsoft.com/office/drawing/2014/main" id="{8ACB46B2-0AA2-6377-5232-EB452CEBCF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87" y="2205"/>
              <a:ext cx="182" cy="454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0" name="Line 41">
              <a:extLst>
                <a:ext uri="{FF2B5EF4-FFF2-40B4-BE49-F238E27FC236}">
                  <a16:creationId xmlns:a16="http://schemas.microsoft.com/office/drawing/2014/main" id="{5BFAEE82-BD70-F865-BDEE-04A3901AB4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69" y="2115"/>
              <a:ext cx="1406" cy="90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" name="Line 42">
              <a:extLst>
                <a:ext uri="{FF2B5EF4-FFF2-40B4-BE49-F238E27FC236}">
                  <a16:creationId xmlns:a16="http://schemas.microsoft.com/office/drawing/2014/main" id="{496E3411-F9F4-13B3-79FC-8870274C25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3203"/>
              <a:ext cx="408" cy="363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" name="Line 43">
              <a:extLst>
                <a:ext uri="{FF2B5EF4-FFF2-40B4-BE49-F238E27FC236}">
                  <a16:creationId xmlns:a16="http://schemas.microsoft.com/office/drawing/2014/main" id="{740BCD95-A84B-685B-2142-A8A85A312A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14" y="3385"/>
              <a:ext cx="1406" cy="22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" name="Line 44">
              <a:extLst>
                <a:ext uri="{FF2B5EF4-FFF2-40B4-BE49-F238E27FC236}">
                  <a16:creationId xmlns:a16="http://schemas.microsoft.com/office/drawing/2014/main" id="{18DBEC4F-BC52-73B2-228D-9EC814C5EA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78" y="2614"/>
              <a:ext cx="136" cy="998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" name="Line 45">
              <a:extLst>
                <a:ext uri="{FF2B5EF4-FFF2-40B4-BE49-F238E27FC236}">
                  <a16:creationId xmlns:a16="http://schemas.microsoft.com/office/drawing/2014/main" id="{2DF707C3-6F8E-E7B4-C222-AA084B3EC8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87" y="2614"/>
              <a:ext cx="91" cy="45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" name="Line 46">
              <a:extLst>
                <a:ext uri="{FF2B5EF4-FFF2-40B4-BE49-F238E27FC236}">
                  <a16:creationId xmlns:a16="http://schemas.microsoft.com/office/drawing/2014/main" id="{68BEE035-E2B4-0490-179A-B985E8E9C6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78" y="2251"/>
              <a:ext cx="136" cy="998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" name="Line 47">
              <a:extLst>
                <a:ext uri="{FF2B5EF4-FFF2-40B4-BE49-F238E27FC236}">
                  <a16:creationId xmlns:a16="http://schemas.microsoft.com/office/drawing/2014/main" id="{004794C0-C2BB-5C4E-EE74-5157A4FC03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4" y="2251"/>
              <a:ext cx="1406" cy="13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7" name="Line 48">
              <a:extLst>
                <a:ext uri="{FF2B5EF4-FFF2-40B4-BE49-F238E27FC236}">
                  <a16:creationId xmlns:a16="http://schemas.microsoft.com/office/drawing/2014/main" id="{990A18F9-B81D-7DC2-8202-18E8D354E1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87" y="3203"/>
              <a:ext cx="91" cy="4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8" name="Line 49">
              <a:extLst>
                <a:ext uri="{FF2B5EF4-FFF2-40B4-BE49-F238E27FC236}">
                  <a16:creationId xmlns:a16="http://schemas.microsoft.com/office/drawing/2014/main" id="{7F64A0F9-BCFE-677F-2A10-D387F32D91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3" y="2478"/>
              <a:ext cx="136" cy="99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" name="Line 50">
              <a:extLst>
                <a:ext uri="{FF2B5EF4-FFF2-40B4-BE49-F238E27FC236}">
                  <a16:creationId xmlns:a16="http://schemas.microsoft.com/office/drawing/2014/main" id="{4AD642D2-0781-52E3-C7DA-2680AAEC70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59" y="3385"/>
              <a:ext cx="227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" name="Line 51">
              <a:extLst>
                <a:ext uri="{FF2B5EF4-FFF2-40B4-BE49-F238E27FC236}">
                  <a16:creationId xmlns:a16="http://schemas.microsoft.com/office/drawing/2014/main" id="{C232F715-2DE9-D5AD-7FE4-F7A062C5CA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16" y="2478"/>
              <a:ext cx="907" cy="18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" name="Line 52">
              <a:extLst>
                <a:ext uri="{FF2B5EF4-FFF2-40B4-BE49-F238E27FC236}">
                  <a16:creationId xmlns:a16="http://schemas.microsoft.com/office/drawing/2014/main" id="{619C4E1F-5015-6B6D-2A9D-17F2EAF99A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3203"/>
              <a:ext cx="907" cy="182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" name="Line 53">
              <a:extLst>
                <a:ext uri="{FF2B5EF4-FFF2-40B4-BE49-F238E27FC236}">
                  <a16:creationId xmlns:a16="http://schemas.microsoft.com/office/drawing/2014/main" id="{8299AC6E-240E-630E-C5DA-BE2F94D623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3" y="2341"/>
              <a:ext cx="136" cy="1044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" name="Line 54">
              <a:extLst>
                <a:ext uri="{FF2B5EF4-FFF2-40B4-BE49-F238E27FC236}">
                  <a16:creationId xmlns:a16="http://schemas.microsoft.com/office/drawing/2014/main" id="{94666B5B-B893-0333-233A-814DD62C38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59" y="2341"/>
              <a:ext cx="227" cy="46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" name="Line 55">
              <a:extLst>
                <a:ext uri="{FF2B5EF4-FFF2-40B4-BE49-F238E27FC236}">
                  <a16:creationId xmlns:a16="http://schemas.microsoft.com/office/drawing/2014/main" id="{44CB3566-6BDF-10B0-403F-B5F185163E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33" y="2115"/>
              <a:ext cx="272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" name="Line 56">
              <a:extLst>
                <a:ext uri="{FF2B5EF4-FFF2-40B4-BE49-F238E27FC236}">
                  <a16:creationId xmlns:a16="http://schemas.microsoft.com/office/drawing/2014/main" id="{F8B3899A-AB40-66F4-DC95-F488CF040F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86" y="2659"/>
              <a:ext cx="363" cy="726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56" name="Text Box 20">
            <a:extLst>
              <a:ext uri="{FF2B5EF4-FFF2-40B4-BE49-F238E27FC236}">
                <a16:creationId xmlns:a16="http://schemas.microsoft.com/office/drawing/2014/main" id="{575F6128-E577-B1CA-D517-57D0D30F3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9398" y="4217114"/>
            <a:ext cx="351429" cy="144562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/>
              <a:t>PHI</a:t>
            </a:r>
            <a:endParaRPr lang="en-US" altLang="en-US" sz="1200" dirty="0"/>
          </a:p>
        </p:txBody>
      </p:sp>
      <p:sp>
        <p:nvSpPr>
          <p:cNvPr id="57" name="Text Box 20">
            <a:extLst>
              <a:ext uri="{FF2B5EF4-FFF2-40B4-BE49-F238E27FC236}">
                <a16:creationId xmlns:a16="http://schemas.microsoft.com/office/drawing/2014/main" id="{E9BB2A9C-0ABA-7F4D-D068-4D1CECD98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1904" y="4217114"/>
            <a:ext cx="351429" cy="144562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/>
              <a:t>PHI</a:t>
            </a: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050049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Architektura překladače</a:t>
            </a:r>
            <a:endParaRPr lang="cs-CZ" altLang="en-US" noProof="1"/>
          </a:p>
        </p:txBody>
      </p:sp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101372B-7342-4108-8EAA-BBDB54368203}" type="slidenum">
              <a:rPr lang="en-US" altLang="en-US" sz="1400" b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2279651" y="45815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mezikódu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10246" name="Line 5"/>
          <p:cNvSpPr>
            <a:spLocks noChangeShapeType="1"/>
          </p:cNvSpPr>
          <p:nvPr/>
        </p:nvSpPr>
        <p:spPr bwMode="auto">
          <a:xfrm>
            <a:off x="3503613" y="1846264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47" name="Text Box 6"/>
          <p:cNvSpPr txBox="1">
            <a:spLocks noChangeArrowheads="1"/>
          </p:cNvSpPr>
          <p:nvPr/>
        </p:nvSpPr>
        <p:spPr bwMode="auto">
          <a:xfrm>
            <a:off x="2279651" y="127000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Lexikální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10248" name="Text Box 7"/>
          <p:cNvSpPr txBox="1">
            <a:spLocks noChangeArrowheads="1"/>
          </p:cNvSpPr>
          <p:nvPr/>
        </p:nvSpPr>
        <p:spPr bwMode="auto">
          <a:xfrm>
            <a:off x="2279651" y="238601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Parser</a:t>
            </a:r>
            <a:endParaRPr lang="en-US" altLang="en-US" b="0">
              <a:latin typeface="Arial" charset="0"/>
            </a:endParaRPr>
          </a:p>
        </p:txBody>
      </p:sp>
      <p:sp>
        <p:nvSpPr>
          <p:cNvPr id="10249" name="Text Box 8"/>
          <p:cNvSpPr txBox="1">
            <a:spLocks noChangeArrowheads="1"/>
          </p:cNvSpPr>
          <p:nvPr/>
        </p:nvSpPr>
        <p:spPr bwMode="auto">
          <a:xfrm>
            <a:off x="2279651" y="35020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Sémantický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10250" name="Text Box 9"/>
          <p:cNvSpPr txBox="1">
            <a:spLocks noChangeArrowheads="1"/>
          </p:cNvSpPr>
          <p:nvPr/>
        </p:nvSpPr>
        <p:spPr bwMode="auto">
          <a:xfrm>
            <a:off x="6743701" y="278130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10251" name="Line 10"/>
          <p:cNvSpPr>
            <a:spLocks noChangeShapeType="1"/>
          </p:cNvSpPr>
          <p:nvPr/>
        </p:nvSpPr>
        <p:spPr bwMode="auto">
          <a:xfrm>
            <a:off x="3503613" y="2925764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52" name="Line 11"/>
          <p:cNvSpPr>
            <a:spLocks noChangeShapeType="1"/>
          </p:cNvSpPr>
          <p:nvPr/>
        </p:nvSpPr>
        <p:spPr bwMode="auto">
          <a:xfrm>
            <a:off x="3503613" y="4076701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53" name="Line 12"/>
          <p:cNvSpPr>
            <a:spLocks noChangeShapeType="1"/>
          </p:cNvSpPr>
          <p:nvPr/>
        </p:nvSpPr>
        <p:spPr bwMode="auto">
          <a:xfrm flipV="1">
            <a:off x="5159376" y="3068638"/>
            <a:ext cx="1584325" cy="187325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54" name="Text Box 13"/>
          <p:cNvSpPr txBox="1">
            <a:spLocks noChangeArrowheads="1"/>
          </p:cNvSpPr>
          <p:nvPr/>
        </p:nvSpPr>
        <p:spPr bwMode="auto">
          <a:xfrm>
            <a:off x="3575051" y="1917701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 dirty="0">
                <a:latin typeface="Arial" charset="0"/>
              </a:rPr>
              <a:t>Posloupnost tokenů</a:t>
            </a:r>
            <a:endParaRPr lang="en-US" altLang="en-US" sz="1200" b="0" dirty="0">
              <a:latin typeface="Arial" charset="0"/>
            </a:endParaRPr>
          </a:p>
        </p:txBody>
      </p:sp>
      <p:sp>
        <p:nvSpPr>
          <p:cNvPr id="10255" name="Line 14"/>
          <p:cNvSpPr>
            <a:spLocks noChangeShapeType="1"/>
          </p:cNvSpPr>
          <p:nvPr/>
        </p:nvSpPr>
        <p:spPr bwMode="auto">
          <a:xfrm>
            <a:off x="1919288" y="1558925"/>
            <a:ext cx="360362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56" name="Text Box 15"/>
          <p:cNvSpPr txBox="1">
            <a:spLocks noChangeArrowheads="1"/>
          </p:cNvSpPr>
          <p:nvPr/>
        </p:nvSpPr>
        <p:spPr bwMode="auto">
          <a:xfrm>
            <a:off x="3575051" y="2998789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57" name="Text Box 16"/>
          <p:cNvSpPr txBox="1">
            <a:spLocks noChangeArrowheads="1"/>
          </p:cNvSpPr>
          <p:nvPr/>
        </p:nvSpPr>
        <p:spPr bwMode="auto">
          <a:xfrm>
            <a:off x="3575051" y="4151314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58" name="Text Box 17"/>
          <p:cNvSpPr txBox="1">
            <a:spLocks noChangeArrowheads="1"/>
          </p:cNvSpPr>
          <p:nvPr/>
        </p:nvSpPr>
        <p:spPr bwMode="auto">
          <a:xfrm>
            <a:off x="5448301" y="3357563"/>
            <a:ext cx="1008063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59" name="Text Box 18"/>
          <p:cNvSpPr txBox="1">
            <a:spLocks noChangeArrowheads="1"/>
          </p:cNvSpPr>
          <p:nvPr/>
        </p:nvSpPr>
        <p:spPr bwMode="auto">
          <a:xfrm>
            <a:off x="3575051" y="4151314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60" name="Text Box 19"/>
          <p:cNvSpPr txBox="1">
            <a:spLocks noChangeArrowheads="1"/>
          </p:cNvSpPr>
          <p:nvPr/>
        </p:nvSpPr>
        <p:spPr bwMode="auto">
          <a:xfrm>
            <a:off x="8112125" y="3429001"/>
            <a:ext cx="216058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Cílový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61" name="Line 20"/>
          <p:cNvSpPr>
            <a:spLocks noChangeShapeType="1"/>
          </p:cNvSpPr>
          <p:nvPr/>
        </p:nvSpPr>
        <p:spPr bwMode="auto">
          <a:xfrm>
            <a:off x="8040688" y="3357564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62" name="Line 21"/>
          <p:cNvSpPr>
            <a:spLocks noChangeShapeType="1"/>
          </p:cNvSpPr>
          <p:nvPr/>
        </p:nvSpPr>
        <p:spPr bwMode="auto">
          <a:xfrm flipV="1">
            <a:off x="6096000" y="836614"/>
            <a:ext cx="0" cy="5545137"/>
          </a:xfrm>
          <a:prstGeom prst="line">
            <a:avLst/>
          </a:prstGeom>
          <a:noFill/>
          <a:ln w="50800" cap="rnd">
            <a:solidFill>
              <a:srgbClr val="8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63" name="Text Box 22"/>
          <p:cNvSpPr txBox="1">
            <a:spLocks noChangeArrowheads="1"/>
          </p:cNvSpPr>
          <p:nvPr/>
        </p:nvSpPr>
        <p:spPr bwMode="auto">
          <a:xfrm>
            <a:off x="4008439" y="765176"/>
            <a:ext cx="2014537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front-end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závislý na vstupním jazyku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64" name="Text Box 23"/>
          <p:cNvSpPr txBox="1">
            <a:spLocks noChangeArrowheads="1"/>
          </p:cNvSpPr>
          <p:nvPr/>
        </p:nvSpPr>
        <p:spPr bwMode="auto">
          <a:xfrm>
            <a:off x="6167438" y="765176"/>
            <a:ext cx="18732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back-end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závislý na cílovém stroji</a:t>
            </a:r>
            <a:endParaRPr lang="en-US" altLang="en-US" sz="12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90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Architektura překladače</a:t>
            </a:r>
            <a:endParaRPr lang="cs-CZ" altLang="en-US" noProof="1"/>
          </a:p>
        </p:txBody>
      </p:sp>
      <p:sp>
        <p:nvSpPr>
          <p:cNvPr id="112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A0052DC-C61A-4A95-AA32-4DCB6EB06DD5}" type="slidenum">
              <a:rPr lang="en-US" altLang="en-US" sz="1400" b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2279651" y="4618038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2279651" y="573405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mezikódu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1" name="Text Box 6"/>
          <p:cNvSpPr txBox="1">
            <a:spLocks noChangeArrowheads="1"/>
          </p:cNvSpPr>
          <p:nvPr/>
        </p:nvSpPr>
        <p:spPr bwMode="auto">
          <a:xfrm>
            <a:off x="6743701" y="508317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Strojově závislé 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2" name="Line 7"/>
          <p:cNvSpPr>
            <a:spLocks noChangeShapeType="1"/>
          </p:cNvSpPr>
          <p:nvPr/>
        </p:nvSpPr>
        <p:spPr bwMode="auto">
          <a:xfrm>
            <a:off x="3503613" y="1846264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73" name="Text Box 8"/>
          <p:cNvSpPr txBox="1">
            <a:spLocks noChangeArrowheads="1"/>
          </p:cNvSpPr>
          <p:nvPr/>
        </p:nvSpPr>
        <p:spPr bwMode="auto">
          <a:xfrm>
            <a:off x="2279651" y="127000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Lexikální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4" name="Text Box 9"/>
          <p:cNvSpPr txBox="1">
            <a:spLocks noChangeArrowheads="1"/>
          </p:cNvSpPr>
          <p:nvPr/>
        </p:nvSpPr>
        <p:spPr bwMode="auto">
          <a:xfrm>
            <a:off x="2279651" y="238601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Parser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5" name="Text Box 10"/>
          <p:cNvSpPr txBox="1">
            <a:spLocks noChangeArrowheads="1"/>
          </p:cNvSpPr>
          <p:nvPr/>
        </p:nvSpPr>
        <p:spPr bwMode="auto">
          <a:xfrm>
            <a:off x="2279651" y="35020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Sémantický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6" name="Text Box 11"/>
          <p:cNvSpPr txBox="1">
            <a:spLocks noChangeArrowheads="1"/>
          </p:cNvSpPr>
          <p:nvPr/>
        </p:nvSpPr>
        <p:spPr bwMode="auto">
          <a:xfrm>
            <a:off x="6672264" y="170021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7" name="Text Box 12"/>
          <p:cNvSpPr txBox="1">
            <a:spLocks noChangeArrowheads="1"/>
          </p:cNvSpPr>
          <p:nvPr/>
        </p:nvSpPr>
        <p:spPr bwMode="auto">
          <a:xfrm>
            <a:off x="6743701" y="39544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8" name="Text Box 13"/>
          <p:cNvSpPr txBox="1">
            <a:spLocks noChangeArrowheads="1"/>
          </p:cNvSpPr>
          <p:nvPr/>
        </p:nvSpPr>
        <p:spPr bwMode="auto">
          <a:xfrm>
            <a:off x="6743701" y="2827338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Strojově závislé 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9" name="Line 14"/>
          <p:cNvSpPr>
            <a:spLocks noChangeShapeType="1"/>
          </p:cNvSpPr>
          <p:nvPr/>
        </p:nvSpPr>
        <p:spPr bwMode="auto">
          <a:xfrm>
            <a:off x="3503613" y="2925764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0" name="Line 15"/>
          <p:cNvSpPr>
            <a:spLocks noChangeShapeType="1"/>
          </p:cNvSpPr>
          <p:nvPr/>
        </p:nvSpPr>
        <p:spPr bwMode="auto">
          <a:xfrm>
            <a:off x="3503613" y="4078289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1" name="Line 16"/>
          <p:cNvSpPr>
            <a:spLocks noChangeShapeType="1"/>
          </p:cNvSpPr>
          <p:nvPr/>
        </p:nvSpPr>
        <p:spPr bwMode="auto">
          <a:xfrm>
            <a:off x="3503613" y="5159376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2" name="Line 17"/>
          <p:cNvSpPr>
            <a:spLocks noChangeShapeType="1"/>
          </p:cNvSpPr>
          <p:nvPr/>
        </p:nvSpPr>
        <p:spPr bwMode="auto">
          <a:xfrm>
            <a:off x="8112125" y="2274889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3" name="Line 18"/>
          <p:cNvSpPr>
            <a:spLocks noChangeShapeType="1"/>
          </p:cNvSpPr>
          <p:nvPr/>
        </p:nvSpPr>
        <p:spPr bwMode="auto">
          <a:xfrm>
            <a:off x="8112125" y="3355976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4" name="Line 19"/>
          <p:cNvSpPr>
            <a:spLocks noChangeShapeType="1"/>
          </p:cNvSpPr>
          <p:nvPr/>
        </p:nvSpPr>
        <p:spPr bwMode="auto">
          <a:xfrm>
            <a:off x="8112125" y="4508501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5" name="Line 20"/>
          <p:cNvSpPr>
            <a:spLocks noChangeShapeType="1"/>
          </p:cNvSpPr>
          <p:nvPr/>
        </p:nvSpPr>
        <p:spPr bwMode="auto">
          <a:xfrm flipV="1">
            <a:off x="5159375" y="2205038"/>
            <a:ext cx="1512888" cy="360045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6" name="Text Box 21"/>
          <p:cNvSpPr txBox="1">
            <a:spLocks noChangeArrowheads="1"/>
          </p:cNvSpPr>
          <p:nvPr/>
        </p:nvSpPr>
        <p:spPr bwMode="auto">
          <a:xfrm>
            <a:off x="3575051" y="1917701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Posloupnost tokenů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87" name="Line 22"/>
          <p:cNvSpPr>
            <a:spLocks noChangeShapeType="1"/>
          </p:cNvSpPr>
          <p:nvPr/>
        </p:nvSpPr>
        <p:spPr bwMode="auto">
          <a:xfrm>
            <a:off x="1919288" y="1558925"/>
            <a:ext cx="360362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8" name="Text Box 23"/>
          <p:cNvSpPr txBox="1">
            <a:spLocks noChangeArrowheads="1"/>
          </p:cNvSpPr>
          <p:nvPr/>
        </p:nvSpPr>
        <p:spPr bwMode="auto">
          <a:xfrm>
            <a:off x="3575051" y="2998789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 dirty="0">
                <a:latin typeface="Arial" charset="0"/>
              </a:rPr>
              <a:t>Derivační strom</a:t>
            </a:r>
            <a:r>
              <a:rPr lang="en-US" altLang="en-US" sz="1200" b="0" dirty="0">
                <a:latin typeface="Arial" charset="0"/>
              </a:rPr>
              <a:t> / AST</a:t>
            </a:r>
          </a:p>
        </p:txBody>
      </p:sp>
      <p:sp>
        <p:nvSpPr>
          <p:cNvPr id="11289" name="Text Box 24"/>
          <p:cNvSpPr txBox="1">
            <a:spLocks noChangeArrowheads="1"/>
          </p:cNvSpPr>
          <p:nvPr/>
        </p:nvSpPr>
        <p:spPr bwMode="auto">
          <a:xfrm>
            <a:off x="3575051" y="4151314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AST</a:t>
            </a:r>
          </a:p>
        </p:txBody>
      </p:sp>
      <p:sp>
        <p:nvSpPr>
          <p:cNvPr id="11290" name="Text Box 25"/>
          <p:cNvSpPr txBox="1">
            <a:spLocks noChangeArrowheads="1"/>
          </p:cNvSpPr>
          <p:nvPr/>
        </p:nvSpPr>
        <p:spPr bwMode="auto">
          <a:xfrm>
            <a:off x="3575051" y="5230814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AST</a:t>
            </a:r>
          </a:p>
        </p:txBody>
      </p:sp>
      <p:sp>
        <p:nvSpPr>
          <p:cNvPr id="11291" name="Text Box 26"/>
          <p:cNvSpPr txBox="1">
            <a:spLocks noChangeArrowheads="1"/>
          </p:cNvSpPr>
          <p:nvPr/>
        </p:nvSpPr>
        <p:spPr bwMode="auto">
          <a:xfrm>
            <a:off x="5448301" y="2997201"/>
            <a:ext cx="100806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3" name="Text Box 28"/>
          <p:cNvSpPr txBox="1">
            <a:spLocks noChangeArrowheads="1"/>
          </p:cNvSpPr>
          <p:nvPr/>
        </p:nvSpPr>
        <p:spPr bwMode="auto">
          <a:xfrm>
            <a:off x="8183564" y="234791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4" name="Text Box 29"/>
          <p:cNvSpPr txBox="1">
            <a:spLocks noChangeArrowheads="1"/>
          </p:cNvSpPr>
          <p:nvPr/>
        </p:nvSpPr>
        <p:spPr bwMode="auto">
          <a:xfrm>
            <a:off x="8183564" y="342741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5" name="Text Box 30"/>
          <p:cNvSpPr txBox="1">
            <a:spLocks noChangeArrowheads="1"/>
          </p:cNvSpPr>
          <p:nvPr/>
        </p:nvSpPr>
        <p:spPr bwMode="auto">
          <a:xfrm>
            <a:off x="8183564" y="4579938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nízké úrovně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6" name="Text Box 31"/>
          <p:cNvSpPr txBox="1">
            <a:spLocks noChangeArrowheads="1"/>
          </p:cNvSpPr>
          <p:nvPr/>
        </p:nvSpPr>
        <p:spPr bwMode="auto">
          <a:xfrm>
            <a:off x="8183564" y="573246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Cílový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7" name="Line 32"/>
          <p:cNvSpPr>
            <a:spLocks noChangeShapeType="1"/>
          </p:cNvSpPr>
          <p:nvPr/>
        </p:nvSpPr>
        <p:spPr bwMode="auto">
          <a:xfrm>
            <a:off x="8112125" y="5659439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98" name="Line 33"/>
          <p:cNvSpPr>
            <a:spLocks noChangeShapeType="1"/>
          </p:cNvSpPr>
          <p:nvPr/>
        </p:nvSpPr>
        <p:spPr bwMode="auto">
          <a:xfrm flipV="1">
            <a:off x="6096000" y="836614"/>
            <a:ext cx="0" cy="5545137"/>
          </a:xfrm>
          <a:prstGeom prst="line">
            <a:avLst/>
          </a:prstGeom>
          <a:noFill/>
          <a:ln w="50800" cap="rnd">
            <a:solidFill>
              <a:srgbClr val="8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99" name="Text Box 34"/>
          <p:cNvSpPr txBox="1">
            <a:spLocks noChangeArrowheads="1"/>
          </p:cNvSpPr>
          <p:nvPr/>
        </p:nvSpPr>
        <p:spPr bwMode="auto">
          <a:xfrm>
            <a:off x="4008439" y="765176"/>
            <a:ext cx="2014537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front-end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závislý na vstupním jazyku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300" name="Text Box 35"/>
          <p:cNvSpPr txBox="1">
            <a:spLocks noChangeArrowheads="1"/>
          </p:cNvSpPr>
          <p:nvPr/>
        </p:nvSpPr>
        <p:spPr bwMode="auto">
          <a:xfrm>
            <a:off x="6167438" y="765176"/>
            <a:ext cx="18732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back-end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závislý na cílovém stroji</a:t>
            </a:r>
            <a:endParaRPr lang="en-US" altLang="en-US" sz="12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231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31" y="122238"/>
            <a:ext cx="10483269" cy="457200"/>
          </a:xfrm>
        </p:spPr>
        <p:txBody>
          <a:bodyPr/>
          <a:lstStyle/>
          <a:p>
            <a:r>
              <a:rPr lang="en-US" dirty="0"/>
              <a:t>Medium-level Intermediate code</a:t>
            </a:r>
            <a:endParaRPr lang="cs-CZ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84731" y="692696"/>
            <a:ext cx="11905669" cy="6043066"/>
          </a:xfrm>
        </p:spPr>
        <p:txBody>
          <a:bodyPr>
            <a:normAutofit/>
          </a:bodyPr>
          <a:lstStyle/>
          <a:p>
            <a:r>
              <a:rPr lang="en-US" dirty="0"/>
              <a:t>Intermediate representation of the source code</a:t>
            </a:r>
            <a:endParaRPr lang="cs-CZ" dirty="0"/>
          </a:p>
          <a:p>
            <a:pPr lvl="1"/>
            <a:r>
              <a:rPr lang="en-US" noProof="0" dirty="0"/>
              <a:t>AOT: Not necessarily easily interpretable</a:t>
            </a:r>
            <a:endParaRPr lang="cs-CZ" noProof="0" dirty="0"/>
          </a:p>
          <a:p>
            <a:pPr lvl="1"/>
            <a:r>
              <a:rPr lang="en-US" dirty="0"/>
              <a:t>JIT: Designed for easy interpretation</a:t>
            </a:r>
            <a:endParaRPr lang="en-US" noProof="0" dirty="0"/>
          </a:p>
          <a:p>
            <a:r>
              <a:rPr lang="en-US" dirty="0"/>
              <a:t>Separates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en-US" dirty="0"/>
              <a:t> </a:t>
            </a:r>
            <a:r>
              <a:rPr lang="cs-CZ" dirty="0"/>
              <a:t>F</a:t>
            </a:r>
            <a:r>
              <a:rPr lang="en-US" dirty="0" err="1"/>
              <a:t>ront</a:t>
            </a:r>
            <a:r>
              <a:rPr lang="en-US" dirty="0"/>
              <a:t> </a:t>
            </a:r>
            <a:r>
              <a:rPr lang="cs-CZ" dirty="0"/>
              <a:t>E</a:t>
            </a:r>
            <a:r>
              <a:rPr lang="en-US" dirty="0" err="1"/>
              <a:t>nd</a:t>
            </a:r>
            <a:r>
              <a:rPr lang="en-US" dirty="0"/>
              <a:t> from </a:t>
            </a:r>
            <a:r>
              <a:rPr lang="cs-CZ" dirty="0" err="1"/>
              <a:t>the</a:t>
            </a:r>
            <a:r>
              <a:rPr lang="cs-CZ" dirty="0"/>
              <a:t> B</a:t>
            </a:r>
            <a:r>
              <a:rPr lang="en-US" dirty="0"/>
              <a:t>ack </a:t>
            </a:r>
            <a:r>
              <a:rPr lang="cs-CZ" dirty="0"/>
              <a:t>E</a:t>
            </a:r>
            <a:r>
              <a:rPr lang="en-US" dirty="0" err="1"/>
              <a:t>nd</a:t>
            </a:r>
            <a:endParaRPr lang="cs-CZ" dirty="0"/>
          </a:p>
          <a:p>
            <a:r>
              <a:rPr lang="en-US" dirty="0"/>
              <a:t>Advantages</a:t>
            </a:r>
            <a:endParaRPr lang="cs-CZ" dirty="0"/>
          </a:p>
          <a:p>
            <a:pPr lvl="1"/>
            <a:r>
              <a:rPr lang="en-US" dirty="0"/>
              <a:t>Different back ends for the same input language</a:t>
            </a:r>
          </a:p>
          <a:p>
            <a:pPr lvl="2"/>
            <a:r>
              <a:rPr lang="en-US" dirty="0"/>
              <a:t>support for different CPU architectures</a:t>
            </a:r>
            <a:endParaRPr lang="cs-CZ" dirty="0"/>
          </a:p>
          <a:p>
            <a:pPr lvl="1"/>
            <a:r>
              <a:rPr lang="en-US" dirty="0"/>
              <a:t>Different front ends for the same output language</a:t>
            </a:r>
          </a:p>
          <a:p>
            <a:pPr lvl="2"/>
            <a:r>
              <a:rPr lang="en-US" dirty="0"/>
              <a:t>support more programming languages for the same CPU architecture</a:t>
            </a:r>
            <a:endParaRPr lang="cs-CZ" dirty="0"/>
          </a:p>
          <a:p>
            <a:pPr lvl="2"/>
            <a:r>
              <a:rPr lang="cs-CZ" dirty="0" err="1"/>
              <a:t>Also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in JIT </a:t>
            </a:r>
            <a:r>
              <a:rPr lang="cs-CZ" dirty="0" err="1"/>
              <a:t>compilers</a:t>
            </a:r>
            <a:r>
              <a:rPr lang="cs-CZ" dirty="0"/>
              <a:t> (.NET)</a:t>
            </a:r>
          </a:p>
          <a:p>
            <a:pPr lvl="1"/>
            <a:r>
              <a:rPr lang="en-US" dirty="0"/>
              <a:t>Machine-independent optimizations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E6BD717-94BB-42E5-98FE-8FAB51A877E8}" type="slidenum">
              <a:rPr lang="en-US" altLang="en-US" sz="1400" b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Mezikódy</a:t>
            </a:r>
            <a:endParaRPr lang="cs-CZ" altLang="en-US" noProof="1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cs-CZ" altLang="en-US" sz="1600" dirty="0"/>
              <a:t>Vysokoúrovňový mezikód </a:t>
            </a:r>
          </a:p>
          <a:p>
            <a:pPr lvl="3" eaLnBrk="1" hangingPunct="1"/>
            <a:r>
              <a:rPr lang="cs-CZ" altLang="en-US" sz="1400" dirty="0"/>
              <a:t>Reprezentace vstupního programu</a:t>
            </a:r>
          </a:p>
          <a:p>
            <a:pPr lvl="4" eaLnBrk="1" hangingPunct="1"/>
            <a:r>
              <a:rPr lang="cs-CZ" altLang="en-US" sz="1200" dirty="0"/>
              <a:t>Během fází, řešících konstrukce a pravidla vstupního jazyka</a:t>
            </a:r>
          </a:p>
          <a:p>
            <a:pPr lvl="4" eaLnBrk="1" hangingPunct="1"/>
            <a:r>
              <a:rPr lang="cs-CZ" altLang="en-US" sz="1200" dirty="0"/>
              <a:t>Užívá logické typy a operace vstupního jazyka</a:t>
            </a:r>
          </a:p>
          <a:p>
            <a:pPr lvl="3" eaLnBrk="1" hangingPunct="1"/>
            <a:r>
              <a:rPr lang="cs-CZ" altLang="en-US" sz="1400" dirty="0"/>
              <a:t>Nejčastěji ve formě anotovaného AST (abstract syntax tree)</a:t>
            </a:r>
          </a:p>
          <a:p>
            <a:pPr lvl="4" eaLnBrk="1" hangingPunct="1"/>
            <a:r>
              <a:rPr lang="cs-CZ" altLang="en-US" sz="1200" dirty="0"/>
              <a:t>Derivační strom podle abstraktní gramatiky</a:t>
            </a:r>
          </a:p>
          <a:p>
            <a:pPr lvl="2" eaLnBrk="1" hangingPunct="1"/>
            <a:r>
              <a:rPr lang="cs-CZ" altLang="en-US" sz="1600" dirty="0"/>
              <a:t>Mezikód střední úrovně</a:t>
            </a:r>
          </a:p>
          <a:p>
            <a:pPr lvl="3" eaLnBrk="1" hangingPunct="1"/>
            <a:r>
              <a:rPr lang="cs-CZ" altLang="en-US" sz="1400" dirty="0"/>
              <a:t>Nejčastější hranice mezi front- a back-endem</a:t>
            </a:r>
          </a:p>
          <a:p>
            <a:pPr lvl="3" eaLnBrk="1" hangingPunct="1"/>
            <a:r>
              <a:rPr lang="cs-CZ" altLang="en-US" sz="1400" dirty="0"/>
              <a:t>Na vstupním jazyce nezávislá reprezentace</a:t>
            </a:r>
          </a:p>
          <a:p>
            <a:pPr lvl="4" eaLnBrk="1" hangingPunct="1"/>
            <a:r>
              <a:rPr lang="cs-CZ" altLang="en-US" sz="1200" dirty="0"/>
              <a:t>Užívá fyzické typy a operace na nich</a:t>
            </a:r>
          </a:p>
          <a:p>
            <a:pPr lvl="3" eaLnBrk="1" hangingPunct="1"/>
            <a:r>
              <a:rPr lang="cs-CZ" altLang="en-US" sz="1400" dirty="0"/>
              <a:t>Nejčastěji ve formě </a:t>
            </a:r>
            <a:r>
              <a:rPr lang="en-US" altLang="en-US" sz="1400" dirty="0" err="1"/>
              <a:t>pseudoinstrukc</a:t>
            </a:r>
            <a:r>
              <a:rPr lang="cs-CZ" altLang="en-US" sz="1400" dirty="0"/>
              <a:t>í (historicky nazývané </a:t>
            </a:r>
            <a:r>
              <a:rPr lang="cs-CZ" altLang="en-US" sz="1400" i="1" dirty="0"/>
              <a:t>čtveřice</a:t>
            </a:r>
            <a:r>
              <a:rPr lang="cs-CZ" altLang="en-US" sz="1400" dirty="0"/>
              <a:t>)</a:t>
            </a:r>
          </a:p>
          <a:p>
            <a:pPr lvl="4" eaLnBrk="1" hangingPunct="1"/>
            <a:r>
              <a:rPr lang="cs-CZ" altLang="en-US" sz="1200" dirty="0"/>
              <a:t>Tříadresové pseudoinstrukce, pomocné proměnné</a:t>
            </a:r>
          </a:p>
          <a:p>
            <a:pPr lvl="4" eaLnBrk="1" hangingPunct="1"/>
            <a:r>
              <a:rPr lang="cs-CZ" altLang="en-US" sz="1200" dirty="0"/>
              <a:t>Někdy ve speciálních formách (SSA – static single assignment)</a:t>
            </a:r>
          </a:p>
          <a:p>
            <a:pPr lvl="4" eaLnBrk="1" hangingPunct="1"/>
            <a:r>
              <a:rPr lang="cs-CZ" altLang="en-US" sz="1200" dirty="0"/>
              <a:t>Control-flow může být ve formě grafu </a:t>
            </a:r>
            <a:r>
              <a:rPr lang="cs-CZ" altLang="en-US" sz="1200" i="1" dirty="0"/>
              <a:t>základních bloků</a:t>
            </a:r>
          </a:p>
          <a:p>
            <a:pPr lvl="2" eaLnBrk="1" hangingPunct="1"/>
            <a:r>
              <a:rPr lang="cs-CZ" altLang="en-US" sz="1600" dirty="0"/>
              <a:t>Nízkoúrovňový mezikód</a:t>
            </a:r>
          </a:p>
          <a:p>
            <a:pPr lvl="3" eaLnBrk="1" hangingPunct="1"/>
            <a:r>
              <a:rPr lang="cs-CZ" altLang="en-US" sz="1400" dirty="0"/>
              <a:t>Ekvivalent strojových instrukcí</a:t>
            </a:r>
          </a:p>
          <a:p>
            <a:pPr lvl="4" eaLnBrk="1" hangingPunct="1"/>
            <a:r>
              <a:rPr lang="cs-CZ" altLang="en-US" sz="1200" dirty="0"/>
              <a:t>Nekompaktní forma, symbolické a relokované operandy</a:t>
            </a:r>
          </a:p>
          <a:p>
            <a:pPr lvl="4" eaLnBrk="1" hangingPunct="1"/>
            <a:r>
              <a:rPr lang="cs-CZ" altLang="en-US" sz="1200" dirty="0"/>
              <a:t>Před alokací registrů forma s neomezeným počtem virtuálních registrů</a:t>
            </a:r>
          </a:p>
          <a:p>
            <a:pPr lvl="3" eaLnBrk="1" hangingPunct="1"/>
            <a:r>
              <a:rPr lang="cs-CZ" altLang="en-US" sz="1400" dirty="0"/>
              <a:t>Někdy v univerzální strojově nezávislé formě (GCC RTL)</a:t>
            </a:r>
            <a:endParaRPr lang="cs-CZ" altLang="en-US" sz="1400" noProof="1"/>
          </a:p>
        </p:txBody>
      </p:sp>
    </p:spTree>
    <p:extLst>
      <p:ext uri="{BB962C8B-B14F-4D97-AF65-F5344CB8AC3E}">
        <p14:creationId xmlns:p14="http://schemas.microsoft.com/office/powerpoint/2010/main" val="2098674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AD64D08-4382-4192-812E-73A370B77A5C}" type="slidenum">
              <a:rPr lang="en-US" altLang="en-US" sz="1400" b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Historický příklad: </a:t>
            </a:r>
            <a:r>
              <a:rPr lang="en-US" altLang="en-US" dirty="0" err="1"/>
              <a:t>Pln</a:t>
            </a:r>
            <a:r>
              <a:rPr lang="cs-CZ" altLang="en-US" dirty="0"/>
              <a:t>ě sekvenční </a:t>
            </a:r>
            <a:r>
              <a:rPr lang="cs-CZ" altLang="en-US" dirty="0" err="1"/>
              <a:t>čtveřicový</a:t>
            </a:r>
            <a:r>
              <a:rPr lang="cs-CZ" altLang="en-US" dirty="0"/>
              <a:t> mezikód</a:t>
            </a:r>
            <a:endParaRPr lang="cs-CZ" altLang="en-US" noProof="1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1400" dirty="0"/>
              <a:t>int </a:t>
            </a:r>
            <a:r>
              <a:rPr lang="en-US" altLang="en-US" sz="1400" dirty="0" err="1"/>
              <a:t>gcd</a:t>
            </a:r>
            <a:r>
              <a:rPr lang="en-US" altLang="en-US" sz="1400" dirty="0"/>
              <a:t>( int x, int y)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{ int z;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if ( x &gt; y )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{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z = y;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y = x;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x = z;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}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while ( x &gt; 0 )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{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z = y % x;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y = x;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  x = z;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}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  return y;</a:t>
            </a:r>
          </a:p>
          <a:p>
            <a:pPr marL="0" indent="0" eaLnBrk="1" hangingPunct="1">
              <a:buNone/>
            </a:pPr>
            <a:r>
              <a:rPr lang="en-US" altLang="en-US" sz="1400" dirty="0"/>
              <a:t>}</a:t>
            </a:r>
            <a:endParaRPr lang="cs-CZ" altLang="en-US" sz="1400" dirty="0"/>
          </a:p>
        </p:txBody>
      </p:sp>
      <p:sp>
        <p:nvSpPr>
          <p:cNvPr id="31749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1200" dirty="0"/>
              <a:t>CONST:(C1,I32,0)</a:t>
            </a:r>
          </a:p>
          <a:p>
            <a:pPr marL="0" indent="0" eaLnBrk="1" hangingPunct="1">
              <a:buNone/>
            </a:pPr>
            <a:endParaRPr lang="cs-CZ" altLang="en-US" sz="1200" dirty="0">
              <a:latin typeface="Arial" charset="0"/>
            </a:endParaRPr>
          </a:p>
          <a:p>
            <a:pPr marL="0" indent="0" eaLnBrk="1" hangingPunct="1">
              <a:buNone/>
            </a:pPr>
            <a:r>
              <a:rPr lang="en-US" altLang="en-US" sz="1200" dirty="0"/>
              <a:t>PROC ”</a:t>
            </a:r>
            <a:r>
              <a:rPr lang="en-US" altLang="en-US" sz="1200" dirty="0" err="1"/>
              <a:t>gcd</a:t>
            </a:r>
            <a:r>
              <a:rPr lang="en-US" altLang="en-US" sz="1200" dirty="0"/>
              <a:t>”</a:t>
            </a:r>
          </a:p>
          <a:p>
            <a:pPr marL="0" indent="0" eaLnBrk="1" hangingPunct="1">
              <a:buNone/>
            </a:pPr>
            <a:r>
              <a:rPr lang="en-US" altLang="en-US" sz="1200" dirty="0"/>
              <a:t>PARAM:(Px,I32,”x”),(Py,I32,”y”)</a:t>
            </a:r>
          </a:p>
          <a:p>
            <a:pPr marL="0" indent="0" eaLnBrk="1" hangingPunct="1">
              <a:buNone/>
            </a:pPr>
            <a:r>
              <a:rPr lang="en-US" altLang="en-US" sz="1200" dirty="0"/>
              <a:t>VAR:(Vz,I32,”z”)</a:t>
            </a:r>
          </a:p>
          <a:p>
            <a:pPr marL="0" indent="0" eaLnBrk="1" hangingPunct="1">
              <a:buNone/>
            </a:pPr>
            <a:r>
              <a:rPr lang="en-US" altLang="en-US" sz="1200" dirty="0"/>
              <a:t>TMP:(T1,B),(T2,B),(T3,I32)</a:t>
            </a:r>
          </a:p>
          <a:p>
            <a:pPr marL="0" indent="0" eaLnBrk="1" hangingPunct="1">
              <a:buNone/>
            </a:pPr>
            <a:endParaRPr lang="en-US" altLang="en-US" sz="1200" dirty="0"/>
          </a:p>
          <a:p>
            <a:pPr marL="0" indent="0" eaLnBrk="1" hangingPunct="1">
              <a:buNone/>
            </a:pPr>
            <a:r>
              <a:rPr lang="en-US" altLang="en-US" sz="1200" dirty="0"/>
              <a:t>ENTER</a:t>
            </a:r>
          </a:p>
          <a:p>
            <a:pPr marL="0" indent="0" eaLnBrk="1" hangingPunct="1">
              <a:buNone/>
            </a:pPr>
            <a:r>
              <a:rPr lang="en-US" altLang="en-US" sz="1200" dirty="0"/>
              <a:t>GT_I32 T1,Px,Py</a:t>
            </a:r>
          </a:p>
          <a:p>
            <a:pPr marL="0" indent="0" eaLnBrk="1" hangingPunct="1">
              <a:buNone/>
            </a:pPr>
            <a:r>
              <a:rPr lang="en-US" altLang="en-US" sz="1200" dirty="0"/>
              <a:t>JF T1,L1</a:t>
            </a:r>
          </a:p>
          <a:p>
            <a:pPr marL="0" indent="0" eaLnBrk="1" hangingPunct="1">
              <a:buNone/>
            </a:pPr>
            <a:r>
              <a:rPr lang="en-US" altLang="en-US" sz="1200" dirty="0"/>
              <a:t>MOV_I32 </a:t>
            </a:r>
            <a:r>
              <a:rPr lang="en-US" altLang="en-US" sz="1200" dirty="0" err="1"/>
              <a:t>Vz,Py</a:t>
            </a:r>
            <a:endParaRPr lang="en-US" altLang="en-US" sz="1200" dirty="0"/>
          </a:p>
          <a:p>
            <a:pPr marL="0" indent="0" eaLnBrk="1" hangingPunct="1">
              <a:buNone/>
            </a:pPr>
            <a:r>
              <a:rPr lang="en-US" altLang="en-US" sz="1200" dirty="0"/>
              <a:t>MOV_I32 </a:t>
            </a:r>
            <a:r>
              <a:rPr lang="en-US" altLang="en-US" sz="1200" dirty="0" err="1"/>
              <a:t>Py,Px</a:t>
            </a:r>
            <a:endParaRPr lang="en-US" altLang="en-US" sz="1200" dirty="0"/>
          </a:p>
          <a:p>
            <a:pPr marL="0" indent="0" eaLnBrk="1" hangingPunct="1">
              <a:buNone/>
            </a:pPr>
            <a:r>
              <a:rPr lang="en-US" altLang="en-US" sz="1200" dirty="0"/>
              <a:t>MOV_I32 </a:t>
            </a:r>
            <a:r>
              <a:rPr lang="en-US" altLang="en-US" sz="1200" dirty="0" err="1"/>
              <a:t>Px,Vz</a:t>
            </a:r>
            <a:endParaRPr lang="en-US" altLang="en-US" sz="1200" dirty="0"/>
          </a:p>
          <a:p>
            <a:pPr marL="0" indent="0" eaLnBrk="1" hangingPunct="1">
              <a:buNone/>
            </a:pPr>
            <a:r>
              <a:rPr lang="en-US" altLang="en-US" sz="1200" dirty="0"/>
              <a:t>L1:</a:t>
            </a:r>
          </a:p>
          <a:p>
            <a:pPr marL="0" indent="0" eaLnBrk="1" hangingPunct="1">
              <a:buNone/>
            </a:pPr>
            <a:r>
              <a:rPr lang="en-US" altLang="en-US" sz="1200" dirty="0"/>
              <a:t>GT_I32 T2,Px,C1</a:t>
            </a:r>
          </a:p>
          <a:p>
            <a:pPr marL="0" indent="0" eaLnBrk="1" hangingPunct="1">
              <a:buNone/>
            </a:pPr>
            <a:r>
              <a:rPr lang="en-US" altLang="en-US" sz="1200" dirty="0"/>
              <a:t>JF T2,L2</a:t>
            </a:r>
          </a:p>
          <a:p>
            <a:pPr marL="0" indent="0" eaLnBrk="1" hangingPunct="1">
              <a:buNone/>
            </a:pPr>
            <a:r>
              <a:rPr lang="en-US" altLang="en-US" sz="1200" dirty="0"/>
              <a:t>MOD_I32 T3,Py,Px</a:t>
            </a:r>
          </a:p>
          <a:p>
            <a:pPr marL="0" indent="0" eaLnBrk="1" hangingPunct="1">
              <a:buNone/>
            </a:pPr>
            <a:r>
              <a:rPr lang="en-US" altLang="en-US" sz="1200" dirty="0"/>
              <a:t>MOV_I32 Vz,T3</a:t>
            </a:r>
          </a:p>
          <a:p>
            <a:pPr marL="0" indent="0" eaLnBrk="1" hangingPunct="1">
              <a:buNone/>
            </a:pPr>
            <a:r>
              <a:rPr lang="en-US" altLang="en-US" sz="1200" dirty="0"/>
              <a:t>MOV_I32 </a:t>
            </a:r>
            <a:r>
              <a:rPr lang="en-US" altLang="en-US" sz="1200" dirty="0" err="1"/>
              <a:t>Py,Px</a:t>
            </a:r>
            <a:endParaRPr lang="en-US" altLang="en-US" sz="1200" dirty="0"/>
          </a:p>
          <a:p>
            <a:pPr marL="0" indent="0" eaLnBrk="1" hangingPunct="1">
              <a:buNone/>
            </a:pPr>
            <a:r>
              <a:rPr lang="en-US" altLang="en-US" sz="1200" dirty="0"/>
              <a:t>MOV_I32 </a:t>
            </a:r>
            <a:r>
              <a:rPr lang="en-US" altLang="en-US" sz="1200" dirty="0" err="1"/>
              <a:t>Px,Vz</a:t>
            </a:r>
            <a:endParaRPr lang="en-US" altLang="en-US" sz="1200" dirty="0"/>
          </a:p>
          <a:p>
            <a:pPr marL="0" indent="0" eaLnBrk="1" hangingPunct="1">
              <a:buNone/>
            </a:pPr>
            <a:r>
              <a:rPr lang="en-US" altLang="en-US" sz="1200" dirty="0"/>
              <a:t>JMP L1</a:t>
            </a:r>
          </a:p>
          <a:p>
            <a:pPr marL="0" indent="0" eaLnBrk="1" hangingPunct="1">
              <a:buNone/>
            </a:pPr>
            <a:r>
              <a:rPr lang="en-US" altLang="en-US" sz="1200" dirty="0"/>
              <a:t>L2:</a:t>
            </a:r>
          </a:p>
          <a:p>
            <a:pPr marL="0" indent="0" eaLnBrk="1" hangingPunct="1">
              <a:buNone/>
            </a:pPr>
            <a:r>
              <a:rPr lang="en-US" altLang="en-US" sz="1200" dirty="0"/>
              <a:t>RET_I32 </a:t>
            </a:r>
            <a:r>
              <a:rPr lang="en-US" altLang="en-US" sz="1200" dirty="0" err="1"/>
              <a:t>Py</a:t>
            </a: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441835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A70F736-8BF8-4C4E-8A2E-AFF66B136A51}" type="slidenum">
              <a:rPr lang="en-US" altLang="en-US" sz="1400" b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Elementy mezikódu</a:t>
            </a:r>
            <a:r>
              <a:rPr lang="en-US" altLang="en-US" dirty="0"/>
              <a:t> (</a:t>
            </a:r>
            <a:r>
              <a:rPr lang="en-US" altLang="en-US" dirty="0" err="1"/>
              <a:t>st</a:t>
            </a:r>
            <a:r>
              <a:rPr lang="cs-CZ" altLang="en-US" dirty="0" err="1"/>
              <a:t>řední</a:t>
            </a:r>
            <a:r>
              <a:rPr lang="cs-CZ" altLang="en-US" dirty="0"/>
              <a:t>/nízké úrovně)</a:t>
            </a:r>
            <a:endParaRPr lang="cs-CZ" altLang="en-US" noProof="1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>
              <a:lnSpc>
                <a:spcPct val="90000"/>
              </a:lnSpc>
            </a:pPr>
            <a:r>
              <a:rPr lang="cs-CZ" altLang="en-US" sz="2000" dirty="0"/>
              <a:t>Procedura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600" dirty="0"/>
              <a:t>Procedura nebo funkce</a:t>
            </a:r>
          </a:p>
          <a:p>
            <a:pPr lvl="1" indent="0" eaLnBrk="1" hangingPunct="1">
              <a:lnSpc>
                <a:spcPct val="90000"/>
              </a:lnSpc>
            </a:pPr>
            <a:endParaRPr lang="cs-CZ" altLang="en-US" sz="2000" dirty="0"/>
          </a:p>
          <a:p>
            <a:pPr lvl="1" indent="0" eaLnBrk="1" hangingPunct="1">
              <a:lnSpc>
                <a:spcPct val="90000"/>
              </a:lnSpc>
            </a:pPr>
            <a:r>
              <a:rPr lang="cs-CZ" altLang="en-US" sz="2000" dirty="0"/>
              <a:t>Základní blok (BB – basic block)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600" dirty="0"/>
              <a:t>Část procedury bez větvení a smyček, se vstupem pouze na začátku a výstupem pouze na konci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600" dirty="0"/>
              <a:t>Volání procedury může a nemusí být považováno za předěl BB</a:t>
            </a:r>
          </a:p>
          <a:p>
            <a:pPr lvl="1" indent="0" eaLnBrk="1" hangingPunct="1">
              <a:lnSpc>
                <a:spcPct val="90000"/>
              </a:lnSpc>
            </a:pPr>
            <a:endParaRPr lang="cs-CZ" altLang="en-US" sz="2000" dirty="0"/>
          </a:p>
          <a:p>
            <a:pPr lvl="1" indent="0" eaLnBrk="1" hangingPunct="1">
              <a:lnSpc>
                <a:spcPct val="90000"/>
              </a:lnSpc>
            </a:pPr>
            <a:r>
              <a:rPr lang="cs-CZ" altLang="en-US" sz="2000" dirty="0"/>
              <a:t>Tok řízení - control-flow (graph)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600" dirty="0"/>
              <a:t>Možnosti předávání řízení mezi základními bloky v proceduře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600" dirty="0"/>
              <a:t>Reprezentováno orientovaným (cyklickým) grafem</a:t>
            </a:r>
          </a:p>
          <a:p>
            <a:pPr lvl="3" eaLnBrk="1" hangingPunct="1">
              <a:lnSpc>
                <a:spcPct val="90000"/>
              </a:lnSpc>
            </a:pPr>
            <a:endParaRPr lang="cs-CZ" altLang="en-US" sz="1600" dirty="0"/>
          </a:p>
          <a:p>
            <a:pPr lvl="1" indent="0" eaLnBrk="1" hangingPunct="1">
              <a:lnSpc>
                <a:spcPct val="90000"/>
              </a:lnSpc>
            </a:pPr>
            <a:r>
              <a:rPr lang="cs-CZ" altLang="en-US" sz="2000" dirty="0"/>
              <a:t>Tok dat - data-flow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600" dirty="0"/>
              <a:t>Předávání dat, obvykle uvnitř jednoho základního bloku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600" dirty="0"/>
              <a:t>Pro jeden BB může být reprezentováno dagem</a:t>
            </a:r>
          </a:p>
        </p:txBody>
      </p:sp>
    </p:spTree>
    <p:extLst>
      <p:ext uri="{BB962C8B-B14F-4D97-AF65-F5344CB8AC3E}">
        <p14:creationId xmlns:p14="http://schemas.microsoft.com/office/powerpoint/2010/main" val="1379082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1D669DC-ACCE-D30E-C87C-2B6DB5696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clang AST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F18442-A75A-9F7E-7547-FB9AA0A154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42515" y="692697"/>
            <a:ext cx="5233605" cy="4896544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TranslationUnitDecl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0x8e23538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FunctionDecl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0x8e84408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&lt;gcd.c:1:1, line:16:1&gt; line:1:5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gcd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 (int, int)'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  |-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ParmVarDecl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0x8e842a0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&lt;col:10, col:14&gt; col:14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used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 x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  |-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ParmVarDecl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0x8e84320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&lt;col:17, col:21&gt; col:21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used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 y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  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CompoundStmt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&lt;line:2:1, line:16:1&gt;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    |-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DeclStmt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&lt;line:2:3, col:8&gt; 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|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VarDecl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0x8e84520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&lt;col:3, col:7&gt; col:7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used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 z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IfStmt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&lt;line:3:3, line:8:3&gt; 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 |-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BinaryOperator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&lt;line:3:8, col:12&gt;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'&gt;' 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 | |-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ImplicitCastExpr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&lt;col:8&gt;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&lt;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D3131"/>
                </a:solidFill>
                <a:effectLst/>
                <a:uLnTx/>
                <a:uFillTx/>
              </a:rPr>
              <a:t>LValueToRValue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&gt; 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 | | `-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DeclRefExpr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&lt;col:8&gt;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lvalue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ParmVar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0x8e842a0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 'x'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| 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ImplicitCastExpr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&lt;col:12&gt;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&lt;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D3131"/>
                </a:solidFill>
                <a:effectLst/>
                <a:uLnTx/>
                <a:uFillTx/>
              </a:rPr>
              <a:t>LValueToRValue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&gt;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|   `-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DeclRefExpr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&lt;col:12&gt;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lvalue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ParmVar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0x8e84320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'y'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CompoundStmt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&lt;line:4:3, line:8:3&gt;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|-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BinaryOperator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&lt;line:5:5, col:9&gt;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'='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| |-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DeclRefExpr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&lt;col:5&gt;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lvalue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Var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0x8e84520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'z'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| 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ImplicitCastExpr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&lt;col:9&gt;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&lt;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D3131"/>
                </a:solidFill>
                <a:effectLst/>
                <a:uLnTx/>
                <a:uFillTx/>
              </a:rPr>
              <a:t>LValueToRValue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&gt;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|   `-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DeclRefExpr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&lt;col:9&gt;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lvalue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ParmVar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0x8e84320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'y'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|-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BinaryOperator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&lt;line:6:5, col:9&gt;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'='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| |-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DeclRefExpr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&lt;col:5&gt;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lvalue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ParmVar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0x8e84320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'y'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| 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ImplicitCastExpr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&lt;col:9&gt;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&lt;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D3131"/>
                </a:solidFill>
                <a:effectLst/>
                <a:uLnTx/>
                <a:uFillTx/>
              </a:rPr>
              <a:t>LValueToRValue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&gt;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|   `-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DeclRefExpr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&lt;col:9&gt;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lvalue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ParmVar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0x8e842a0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'x'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BinaryOperator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&lt;line:7:5, col:9&gt;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'='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  |-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DeclRefExpr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&lt;col:5&gt;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lvalue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ParmVar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0x8e842a0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'x'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  `-</a:t>
            </a:r>
            <a:r>
              <a:rPr kumimoji="0" lang="en-US" alt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ImplicitCastExpr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&lt;col:9&gt;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&lt;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CD3131"/>
                </a:solidFill>
                <a:effectLst/>
                <a:uLnTx/>
                <a:uFillTx/>
              </a:rPr>
              <a:t>LValueToRValue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&gt; 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1200" dirty="0">
                <a:solidFill>
                  <a:srgbClr val="2472C8"/>
                </a:solidFill>
              </a:rPr>
              <a:t>    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472C8"/>
                </a:solidFill>
                <a:effectLst/>
                <a:uLnTx/>
                <a:uFillTx/>
              </a:rPr>
              <a:t>|       `-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BC3FBC"/>
                </a:solidFill>
                <a:effectLst/>
                <a:uLnTx/>
                <a:uFillTx/>
              </a:rPr>
              <a:t>DeclRefExpr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</a:rPr>
              <a:t>&lt;col:9&gt;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lvalue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Var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E5E51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0x8e84520</a:t>
            </a: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1A8CD"/>
                </a:solidFill>
                <a:effectLst/>
                <a:uLnTx/>
                <a:uFillTx/>
              </a:rPr>
              <a:t> 'z'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DBC79"/>
                </a:solidFill>
                <a:effectLst/>
                <a:uLnTx/>
                <a:uFillTx/>
              </a:rPr>
              <a:t>'int'</a:t>
            </a: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875C2D6-24F5-3CE4-B9D8-F00C16630DB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7217048" y="2115110"/>
            <a:ext cx="4767652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|-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BC3FBC"/>
                </a:solidFill>
                <a:effectLst/>
              </a:rPr>
              <a:t>WhileStmt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&lt;line:9:3, line:14:3&gt;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|-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BC3FBC"/>
                </a:solidFill>
                <a:effectLst/>
              </a:rPr>
              <a:t>BinaryOperator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&lt;line:9:11, col:15&gt;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'&gt;'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| |-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BC3FBC"/>
                </a:solidFill>
                <a:effectLst/>
              </a:rPr>
              <a:t>ImplicitCastExpr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&lt;col:11&gt;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&lt;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CD3131"/>
                </a:solidFill>
                <a:effectLst/>
              </a:rPr>
              <a:t>LValueToRValue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| | `-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BC3FBC"/>
                </a:solidFill>
                <a:effectLst/>
              </a:rPr>
              <a:t>DeclRefExpr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&lt;col:11&gt;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11A8CD"/>
                </a:solidFill>
                <a:effectLst/>
              </a:rPr>
              <a:t>lvalue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0DBC79"/>
                </a:solidFill>
                <a:effectLst/>
              </a:rPr>
              <a:t>ParmVar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0x8e842a0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'x'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| `-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BC3FBC"/>
                </a:solidFill>
                <a:effectLst/>
              </a:rPr>
              <a:t>IntegerLiteral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&lt;col:15&gt;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0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`-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BC3FBC"/>
                </a:solidFill>
                <a:effectLst/>
              </a:rPr>
              <a:t>CompoundStmt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&lt;line:10:3, line:14:3&gt;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  |-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BC3FBC"/>
                </a:solidFill>
                <a:effectLst/>
              </a:rPr>
              <a:t>BinaryOperator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&lt;line:11:5, col:13&gt;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'='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  | |-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BC3FBC"/>
                </a:solidFill>
                <a:effectLst/>
              </a:rPr>
              <a:t>DeclRefExpr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&lt;col:5&gt;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11A8CD"/>
                </a:solidFill>
                <a:effectLst/>
              </a:rPr>
              <a:t>lvalue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Var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0x8e84520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'z'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  | `-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BC3FBC"/>
                </a:solidFill>
                <a:effectLst/>
              </a:rPr>
              <a:t>BinaryOperator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&lt;col:9, col:13&gt;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'%'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  |   |-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BC3FBC"/>
                </a:solidFill>
                <a:effectLst/>
              </a:rPr>
              <a:t>ImplicitCastExpr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&lt;col:9&gt;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&lt;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CD3131"/>
                </a:solidFill>
                <a:effectLst/>
              </a:rPr>
              <a:t>LValueToRValue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  |   | `-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BC3FBC"/>
                </a:solidFill>
                <a:effectLst/>
              </a:rPr>
              <a:t>DeclRefExpr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&lt;col:9&gt;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11A8CD"/>
                </a:solidFill>
                <a:effectLst/>
              </a:rPr>
              <a:t>lvalue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0DBC79"/>
                </a:solidFill>
                <a:effectLst/>
              </a:rPr>
              <a:t>ParmVar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0x8e84320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'y'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  |   `-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BC3FBC"/>
                </a:solidFill>
                <a:effectLst/>
              </a:rPr>
              <a:t>ImplicitCastExpr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&lt;col:13&gt;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&lt;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CD3131"/>
                </a:solidFill>
                <a:effectLst/>
              </a:rPr>
              <a:t>LValueToRValue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  |     `-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BC3FBC"/>
                </a:solidFill>
                <a:effectLst/>
              </a:rPr>
              <a:t>DeclRefExpr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&lt;col:13&gt;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11A8CD"/>
                </a:solidFill>
                <a:effectLst/>
              </a:rPr>
              <a:t>lvalue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0DBC79"/>
                </a:solidFill>
                <a:effectLst/>
              </a:rPr>
              <a:t>ParmVar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0x8e842a0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'x'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  |-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BC3FBC"/>
                </a:solidFill>
                <a:effectLst/>
              </a:rPr>
              <a:t>BinaryOperator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&lt;line:12:5, col:9&gt;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'='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  | |-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BC3FBC"/>
                </a:solidFill>
                <a:effectLst/>
              </a:rPr>
              <a:t>DeclRefExpr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&lt;col:5&gt;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11A8CD"/>
                </a:solidFill>
                <a:effectLst/>
              </a:rPr>
              <a:t>lvalue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0DBC79"/>
                </a:solidFill>
                <a:effectLst/>
              </a:rPr>
              <a:t>ParmVar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0x8e84320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'y'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  | `-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BC3FBC"/>
                </a:solidFill>
                <a:effectLst/>
              </a:rPr>
              <a:t>ImplicitCastExpr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&lt;col:9&gt;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&lt;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CD3131"/>
                </a:solidFill>
                <a:effectLst/>
              </a:rPr>
              <a:t>LValueToRValue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  |   `-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BC3FBC"/>
                </a:solidFill>
                <a:effectLst/>
              </a:rPr>
              <a:t>DeclRefExpr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&lt;col:9&gt;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11A8CD"/>
                </a:solidFill>
                <a:effectLst/>
              </a:rPr>
              <a:t>lvalue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0DBC79"/>
                </a:solidFill>
                <a:effectLst/>
              </a:rPr>
              <a:t>ParmVar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0x8e842a0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'x'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  `-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BC3FBC"/>
                </a:solidFill>
                <a:effectLst/>
              </a:rPr>
              <a:t>BinaryOperator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&lt;line:13:5, col:9&gt;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'='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    |-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BC3FBC"/>
                </a:solidFill>
                <a:effectLst/>
              </a:rPr>
              <a:t>DeclRefExpr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&lt;col:5&gt;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11A8CD"/>
                </a:solidFill>
                <a:effectLst/>
              </a:rPr>
              <a:t>lvalue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0DBC79"/>
                </a:solidFill>
                <a:effectLst/>
              </a:rPr>
              <a:t>ParmVar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0x8e842a0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'x'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    `-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BC3FBC"/>
                </a:solidFill>
                <a:effectLst/>
              </a:rPr>
              <a:t>ImplicitCastExpr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&lt;col:9&gt;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&lt;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CD3131"/>
                </a:solidFill>
                <a:effectLst/>
              </a:rPr>
              <a:t>LValueToRValue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|       `-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BC3FBC"/>
                </a:solidFill>
                <a:effectLst/>
              </a:rPr>
              <a:t>DeclRefExpr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&lt;col:9&gt;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11A8CD"/>
                </a:solidFill>
                <a:effectLst/>
              </a:rPr>
              <a:t>lvalue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Var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0x8e84520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'z'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`-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BC3FBC"/>
                </a:solidFill>
                <a:effectLst/>
              </a:rPr>
              <a:t>ReturnStmt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&lt;line:15:3, col:10&gt;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  `-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BC3FBC"/>
                </a:solidFill>
                <a:effectLst/>
              </a:rPr>
              <a:t>ImplicitCastExpr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&lt;col:10&gt;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&lt;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CD3131"/>
                </a:solidFill>
                <a:effectLst/>
              </a:rPr>
              <a:t>LValueToRValue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72C8"/>
                </a:solidFill>
                <a:effectLst/>
              </a:rPr>
              <a:t>    `-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BC3FBC"/>
                </a:solidFill>
                <a:effectLst/>
              </a:rPr>
              <a:t>DeclRefExpr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&lt;col:10&gt;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11A8CD"/>
                </a:solidFill>
                <a:effectLst/>
              </a:rPr>
              <a:t>lvalue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0DBC79"/>
                </a:solidFill>
                <a:effectLst/>
              </a:rPr>
              <a:t>ParmVar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5E510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0x8e84320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11A8CD"/>
                </a:solidFill>
                <a:effectLst/>
              </a:rPr>
              <a:t> 'y'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DBC79"/>
                </a:solidFill>
                <a:effectLst/>
              </a:rPr>
              <a:t>'int'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2E45D9F-A557-BA82-75C0-A3AF698A6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38" y="692696"/>
            <a:ext cx="1728192" cy="3690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int </a:t>
            </a:r>
            <a:r>
              <a:rPr lang="en-US" altLang="en-US" sz="1200" kern="0" dirty="0" err="1"/>
              <a:t>gcd</a:t>
            </a:r>
            <a:r>
              <a:rPr lang="en-US" altLang="en-US" sz="1200" kern="0" dirty="0"/>
              <a:t>( int x, int y)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{ int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if ( x &gt; y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while ( x &gt; 0 )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{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z = y %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y = x;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  x = z;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}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  return y;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US" altLang="en-US" sz="1200" kern="0" dirty="0"/>
              <a:t>}</a:t>
            </a:r>
            <a:endParaRPr lang="cs-CZ" altLang="en-US" sz="1200" kern="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7F66EB1-B789-C3A3-723A-C849AC30D9AD}"/>
              </a:ext>
            </a:extLst>
          </p:cNvPr>
          <p:cNvCxnSpPr/>
          <p:nvPr/>
        </p:nvCxnSpPr>
        <p:spPr bwMode="auto">
          <a:xfrm flipH="1">
            <a:off x="1847528" y="579438"/>
            <a:ext cx="41302" cy="6072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86849358"/>
      </p:ext>
    </p:extLst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1646</TotalTime>
  <Words>6770</Words>
  <Application>Microsoft Office PowerPoint</Application>
  <PresentationFormat>Widescreen</PresentationFormat>
  <Paragraphs>957</Paragraphs>
  <Slides>25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Wingdings</vt:lpstr>
      <vt:lpstr>Arial</vt:lpstr>
      <vt:lpstr>Aptos</vt:lpstr>
      <vt:lpstr>kuba</vt:lpstr>
      <vt:lpstr>Compiler principles</vt:lpstr>
      <vt:lpstr>Architektura překladače</vt:lpstr>
      <vt:lpstr>Architektura překladače</vt:lpstr>
      <vt:lpstr>Architektura překladače</vt:lpstr>
      <vt:lpstr>Medium-level Intermediate code</vt:lpstr>
      <vt:lpstr>Mezikódy</vt:lpstr>
      <vt:lpstr>Historický příklad: Plně sekvenční čtveřicový mezikód</vt:lpstr>
      <vt:lpstr>Elementy mezikódu (střední/nízké úrovně)</vt:lpstr>
      <vt:lpstr>Example: clang AST</vt:lpstr>
      <vt:lpstr>Example: clang AST to LLVM IR (part 1)</vt:lpstr>
      <vt:lpstr>Example: clang AST to LLVM IR (part 2)</vt:lpstr>
      <vt:lpstr>Example: clang LLVM IR</vt:lpstr>
      <vt:lpstr>Example: clang LLVM IR to ASM (part 1)</vt:lpstr>
      <vt:lpstr>Example: clang LLVM IR to ASM (part 2)</vt:lpstr>
      <vt:lpstr>Example: clang ASM (no optimization)</vt:lpstr>
      <vt:lpstr>SSA – Static Single Assignment</vt:lpstr>
      <vt:lpstr>SSA – Static Single Assignment</vt:lpstr>
      <vt:lpstr>Example: clang LLVM IR (optimized)</vt:lpstr>
      <vt:lpstr>Example: clang ASM (optimized)</vt:lpstr>
      <vt:lpstr>Částečně sekvenční čtveřicový mezikód</vt:lpstr>
      <vt:lpstr>Nesekvenční mezikód s hranicemi příkazů</vt:lpstr>
      <vt:lpstr>Nesekvenční mezikód se závislostmi</vt:lpstr>
      <vt:lpstr>Náhrada proměnných data-flow grafem</vt:lpstr>
      <vt:lpstr>Data-flow graf</vt:lpstr>
      <vt:lpstr>Mezikód ve formě SSA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David Bednárek</cp:lastModifiedBy>
  <cp:revision>82</cp:revision>
  <dcterms:created xsi:type="dcterms:W3CDTF">2005-09-28T09:53:52Z</dcterms:created>
  <dcterms:modified xsi:type="dcterms:W3CDTF">2025-11-24T12:53:27Z</dcterms:modified>
</cp:coreProperties>
</file>