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sldIdLst>
    <p:sldId id="256" r:id="rId2"/>
    <p:sldId id="265" r:id="rId3"/>
    <p:sldId id="267" r:id="rId4"/>
    <p:sldId id="268" r:id="rId5"/>
    <p:sldId id="266" r:id="rId6"/>
    <p:sldId id="331" r:id="rId7"/>
    <p:sldId id="269" r:id="rId8"/>
    <p:sldId id="270" r:id="rId9"/>
    <p:sldId id="288" r:id="rId10"/>
    <p:sldId id="275" r:id="rId11"/>
    <p:sldId id="320" r:id="rId12"/>
    <p:sldId id="283" r:id="rId13"/>
    <p:sldId id="287" r:id="rId14"/>
    <p:sldId id="278" r:id="rId15"/>
    <p:sldId id="279" r:id="rId16"/>
    <p:sldId id="280" r:id="rId17"/>
    <p:sldId id="282" r:id="rId18"/>
    <p:sldId id="284" r:id="rId19"/>
    <p:sldId id="285" r:id="rId20"/>
    <p:sldId id="271" r:id="rId21"/>
    <p:sldId id="273" r:id="rId22"/>
    <p:sldId id="272" r:id="rId23"/>
    <p:sldId id="281" r:id="rId24"/>
    <p:sldId id="332" r:id="rId25"/>
    <p:sldId id="286" r:id="rId26"/>
    <p:sldId id="289" r:id="rId27"/>
    <p:sldId id="290" r:id="rId28"/>
    <p:sldId id="276" r:id="rId29"/>
    <p:sldId id="277" r:id="rId30"/>
    <p:sldId id="321" r:id="rId31"/>
    <p:sldId id="322" r:id="rId32"/>
    <p:sldId id="323" r:id="rId33"/>
    <p:sldId id="324" r:id="rId34"/>
    <p:sldId id="325" r:id="rId35"/>
    <p:sldId id="333" r:id="rId36"/>
    <p:sldId id="291" r:id="rId37"/>
    <p:sldId id="326" r:id="rId38"/>
    <p:sldId id="328" r:id="rId39"/>
    <p:sldId id="327" r:id="rId40"/>
    <p:sldId id="292" r:id="rId41"/>
    <p:sldId id="293" r:id="rId42"/>
    <p:sldId id="295" r:id="rId43"/>
    <p:sldId id="296" r:id="rId44"/>
    <p:sldId id="298" r:id="rId45"/>
    <p:sldId id="299" r:id="rId46"/>
    <p:sldId id="300" r:id="rId47"/>
    <p:sldId id="301" r:id="rId48"/>
    <p:sldId id="302" r:id="rId49"/>
    <p:sldId id="303" r:id="rId50"/>
    <p:sldId id="305" r:id="rId51"/>
    <p:sldId id="307" r:id="rId52"/>
    <p:sldId id="306" r:id="rId53"/>
    <p:sldId id="308" r:id="rId54"/>
    <p:sldId id="309" r:id="rId55"/>
    <p:sldId id="310" r:id="rId56"/>
    <p:sldId id="311" r:id="rId57"/>
    <p:sldId id="312" r:id="rId58"/>
    <p:sldId id="329" r:id="rId59"/>
    <p:sldId id="313" r:id="rId60"/>
    <p:sldId id="315" r:id="rId61"/>
    <p:sldId id="316" r:id="rId62"/>
    <p:sldId id="317" r:id="rId63"/>
    <p:sldId id="318" r:id="rId64"/>
    <p:sldId id="319" r:id="rId65"/>
    <p:sldId id="297" r:id="rId66"/>
    <p:sldId id="294" r:id="rId67"/>
    <p:sldId id="314" r:id="rId68"/>
    <p:sldId id="330" r:id="rId69"/>
  </p:sldIdLst>
  <p:sldSz cx="12192000" cy="6858000"/>
  <p:notesSz cx="6858000" cy="9144000"/>
  <p:embeddedFontLst>
    <p:embeddedFont>
      <p:font typeface="Arial Unicode MS" panose="020B0604020202020204" charset="-128"/>
      <p:regular r:id="rId70"/>
    </p:embeddedFont>
    <p:embeddedFont>
      <p:font typeface="Cambria Math" panose="02040503050406030204" pitchFamily="18" charset="0"/>
      <p:regular r:id="rId71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12" autoAdjust="0"/>
    <p:restoredTop sz="94660"/>
  </p:normalViewPr>
  <p:slideViewPr>
    <p:cSldViewPr>
      <p:cViewPr varScale="1">
        <p:scale>
          <a:sx n="120" d="100"/>
          <a:sy n="120" d="100"/>
        </p:scale>
        <p:origin x="294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-128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font" Target="fonts/font1.fntdata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7536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406400" y="2819400"/>
            <a:ext cx="10972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21217" y="466725"/>
            <a:ext cx="90424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32417" y="3049588"/>
            <a:ext cx="83312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7B9364-DCCC-4D05-B0FA-719EEEBCFA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40B15-6A23-4095-8263-F2994648D9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22239"/>
            <a:ext cx="27432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2239"/>
            <a:ext cx="80264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7D0B20-9BE7-4E93-9F4F-C4488C1865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471E4-1618-4962-9DD3-FCE8E632E5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cs-CZ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EBF73-CAE2-432A-9A2E-9080CCBFFF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78488-AB5A-47C2-B2B6-472A9A087E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69BDD-82F9-424B-9994-CD1838C6CB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CF2EB-87CC-4745-AD19-3DD75C6277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3AD98-49E4-47EF-8F7C-26DD62AA6C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A6C51F-3A30-42D6-83FC-956567B7DA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74032-6628-4C3A-8BF9-A244AF1014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89377-A873-492C-BC45-4FDBEF9E0E6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22238"/>
            <a:ext cx="10972800" cy="464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692696"/>
            <a:ext cx="10972800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381328"/>
            <a:ext cx="2844800" cy="32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381328"/>
            <a:ext cx="3860800" cy="32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381328"/>
            <a:ext cx="2844800" cy="324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38E7A3CD-479E-4A86-9484-C287E7BC54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37279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altLang="en-US" sz="2800" b="1" dirty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14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12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12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Compiler principles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Syntax analysis</a:t>
            </a:r>
            <a:endParaRPr lang="cs-CZ" dirty="0"/>
          </a:p>
          <a:p>
            <a:pPr eaLnBrk="1" hangingPunct="1"/>
            <a:endParaRPr lang="cs-CZ" dirty="0"/>
          </a:p>
          <a:p>
            <a:endParaRPr lang="en-US" dirty="0"/>
          </a:p>
          <a:p>
            <a:r>
              <a:rPr lang="en-US" dirty="0"/>
              <a:t>David </a:t>
            </a:r>
            <a:r>
              <a:rPr lang="en-US" dirty="0" err="1"/>
              <a:t>Bedn</a:t>
            </a:r>
            <a:r>
              <a:rPr lang="cs-CZ" dirty="0"/>
              <a:t>árek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Top-down parsing</a:t>
            </a:r>
            <a:endParaRPr lang="cs-CZ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100" dirty="0"/>
              <a:t>An attempt to construct a parse tree for the input </a:t>
            </a:r>
            <a:r>
              <a:rPr lang="en-US" sz="2100" b="1" dirty="0"/>
              <a:t>starting from the root</a:t>
            </a:r>
            <a:r>
              <a:rPr lang="en-US" sz="2100" dirty="0"/>
              <a:t> and creating the nodes of the tree in preorder</a:t>
            </a:r>
            <a:endParaRPr lang="cs-CZ" sz="2100" dirty="0"/>
          </a:p>
          <a:p>
            <a:pPr lvl="1" eaLnBrk="1" hangingPunct="1">
              <a:lnSpc>
                <a:spcPct val="90000"/>
              </a:lnSpc>
            </a:pPr>
            <a:r>
              <a:rPr lang="en-US" sz="1700" dirty="0"/>
              <a:t>It will produce the leftmost derivation for an input string</a:t>
            </a:r>
            <a:endParaRPr lang="cs-CZ" sz="17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Implementation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/>
              <a:t>Non-recursive predictive parsing</a:t>
            </a:r>
            <a:endParaRPr lang="cs-CZ" sz="1800" dirty="0"/>
          </a:p>
          <a:p>
            <a:pPr lvl="2" eaLnBrk="1" hangingPunct="1">
              <a:lnSpc>
                <a:spcPct val="90000"/>
              </a:lnSpc>
            </a:pPr>
            <a:r>
              <a:rPr lang="en-US" sz="1600" dirty="0"/>
              <a:t>An automaton with an explicit stack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600" dirty="0"/>
              <a:t>Actions correspond to rewriting along the leftmost derivation</a:t>
            </a:r>
            <a:endParaRPr lang="cs-CZ" sz="1600" dirty="0"/>
          </a:p>
          <a:p>
            <a:pPr lvl="1" eaLnBrk="1" hangingPunct="1">
              <a:lnSpc>
                <a:spcPct val="90000"/>
              </a:lnSpc>
            </a:pPr>
            <a:r>
              <a:rPr lang="en-US" sz="1800" dirty="0"/>
              <a:t>Recursive-descent parsing</a:t>
            </a:r>
            <a:endParaRPr lang="cs-CZ" sz="1800" dirty="0"/>
          </a:p>
          <a:p>
            <a:pPr lvl="2" eaLnBrk="1" hangingPunct="1">
              <a:lnSpc>
                <a:spcPct val="90000"/>
              </a:lnSpc>
            </a:pPr>
            <a:r>
              <a:rPr lang="en-US" sz="1600" dirty="0"/>
              <a:t>Recursive descent using procedures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600" dirty="0"/>
              <a:t>Each call corresponds to descend from a node to its children</a:t>
            </a:r>
            <a:endParaRPr lang="cs-CZ" sz="16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LL(k) class of grammars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/>
              <a:t>Many real-life languages/grammars do not fit here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/>
              <a:t>In particular, it cannot handle left recursion in the grammar</a:t>
            </a:r>
            <a:endParaRPr lang="cs-CZ" sz="1800" dirty="0"/>
          </a:p>
          <a:p>
            <a:pPr eaLnBrk="1" hangingPunct="1">
              <a:lnSpc>
                <a:spcPct val="90000"/>
              </a:lnSpc>
            </a:pPr>
            <a:r>
              <a:rPr lang="cs-CZ" sz="2000" dirty="0"/>
              <a:t>ANTLR, CocoR –</a:t>
            </a:r>
            <a:r>
              <a:rPr lang="en-US" sz="2000" dirty="0"/>
              <a:t> LL conflict resolution using dynamic look-ahead</a:t>
            </a:r>
            <a:r>
              <a:rPr lang="cs-CZ" sz="2000" dirty="0"/>
              <a:t> </a:t>
            </a:r>
            <a:r>
              <a:rPr lang="en-US" sz="2000" dirty="0"/>
              <a:t>(like automatically extending k)</a:t>
            </a:r>
            <a:endParaRPr lang="cs-CZ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Top-down parsing</a:t>
            </a:r>
            <a:endParaRPr lang="cs-CZ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D272A0C-3A01-C769-A27C-F970632D0C39}"/>
              </a:ext>
            </a:extLst>
          </p:cNvPr>
          <p:cNvGrpSpPr/>
          <p:nvPr/>
        </p:nvGrpSpPr>
        <p:grpSpPr>
          <a:xfrm>
            <a:off x="2135561" y="2554404"/>
            <a:ext cx="1157213" cy="873388"/>
            <a:chOff x="3779912" y="2060848"/>
            <a:chExt cx="1157213" cy="873388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DF9A73E7-927D-A266-A07A-6011B4A195A5}"/>
                </a:ext>
              </a:extLst>
            </p:cNvPr>
            <p:cNvGrpSpPr/>
            <p:nvPr/>
          </p:nvGrpSpPr>
          <p:grpSpPr>
            <a:xfrm>
              <a:off x="3779912" y="2060848"/>
              <a:ext cx="1157213" cy="369332"/>
              <a:chOff x="3779912" y="2060848"/>
              <a:chExt cx="1157213" cy="36933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93419A64-82BE-5363-248D-FECB8A55B4B2}"/>
                  </a:ext>
                </a:extLst>
              </p:cNvPr>
              <p:cNvGrpSpPr/>
              <p:nvPr/>
            </p:nvGrpSpPr>
            <p:grpSpPr>
              <a:xfrm>
                <a:off x="3779912" y="2060848"/>
                <a:ext cx="1152128" cy="369332"/>
                <a:chOff x="3779912" y="2060848"/>
                <a:chExt cx="1152128" cy="369332"/>
              </a:xfrm>
            </p:grpSpPr>
            <p:cxnSp>
              <p:nvCxnSpPr>
                <p:cNvPr id="4" name="Straight Connector 3">
                  <a:extLst>
                    <a:ext uri="{FF2B5EF4-FFF2-40B4-BE49-F238E27FC236}">
                      <a16:creationId xmlns:a16="http://schemas.microsoft.com/office/drawing/2014/main" id="{5CA1570A-21B1-29C4-3BE1-B8F5E06FC059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060848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5" name="Straight Connector 4">
                  <a:extLst>
                    <a:ext uri="{FF2B5EF4-FFF2-40B4-BE49-F238E27FC236}">
                      <a16:creationId xmlns:a16="http://schemas.microsoft.com/office/drawing/2014/main" id="{46D21446-5602-D3F4-5431-E5296DC8694E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430180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id="{C142DF7A-9BA5-D729-10BD-BAD26258F1B2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932040" y="2060848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3D5BD1C-34FF-399E-D183-24D94B2D2B3E}"/>
                  </a:ext>
                </a:extLst>
              </p:cNvPr>
              <p:cNvSpPr txBox="1"/>
              <p:nvPr/>
            </p:nvSpPr>
            <p:spPr>
              <a:xfrm>
                <a:off x="3784997" y="206084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>
                    <a:solidFill>
                      <a:srgbClr val="FF0000"/>
                    </a:solidFill>
                  </a:rPr>
                  <a:t>S</a:t>
                </a:r>
                <a:r>
                  <a:rPr lang="en-US" dirty="0"/>
                  <a:t>$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0449CF5C-E836-BD03-8A61-4ECEC703B09C}"/>
                </a:ext>
              </a:extLst>
            </p:cNvPr>
            <p:cNvGrpSpPr/>
            <p:nvPr/>
          </p:nvGrpSpPr>
          <p:grpSpPr>
            <a:xfrm>
              <a:off x="3779912" y="2564904"/>
              <a:ext cx="1157213" cy="369332"/>
              <a:chOff x="3779912" y="2060848"/>
              <a:chExt cx="1157213" cy="369332"/>
            </a:xfrm>
          </p:grpSpPr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CC9D00AD-E1D7-88E4-E279-C8D1A8FA7DAA}"/>
                  </a:ext>
                </a:extLst>
              </p:cNvPr>
              <p:cNvGrpSpPr/>
              <p:nvPr/>
            </p:nvGrpSpPr>
            <p:grpSpPr>
              <a:xfrm>
                <a:off x="3779912" y="2060848"/>
                <a:ext cx="1152128" cy="369332"/>
                <a:chOff x="3779912" y="2060848"/>
                <a:chExt cx="1152128" cy="369332"/>
              </a:xfrm>
            </p:grpSpPr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63DB7383-64AC-0ADA-1E1E-7D13622D9FB6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060848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5E0C3C00-87A8-0AFE-C460-534FF6B671CC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430180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B277E02C-FDF6-3DD3-A9BD-DBAB9FE0AFC2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932040" y="2060848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9612389-F5A3-C1CF-FD8B-90145FE9EA6A}"/>
                  </a:ext>
                </a:extLst>
              </p:cNvPr>
              <p:cNvSpPr txBox="1"/>
              <p:nvPr/>
            </p:nvSpPr>
            <p:spPr>
              <a:xfrm>
                <a:off x="3784997" y="206084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>
                    <a:solidFill>
                      <a:srgbClr val="FF0000"/>
                    </a:solidFill>
                  </a:rPr>
                  <a:t>w</a:t>
                </a:r>
                <a:r>
                  <a:rPr lang="en-US" dirty="0"/>
                  <a:t>$</a:t>
                </a:r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9B06E4B-F3FC-51B0-C3ED-6441105D4F55}"/>
              </a:ext>
            </a:extLst>
          </p:cNvPr>
          <p:cNvGrpSpPr/>
          <p:nvPr/>
        </p:nvGrpSpPr>
        <p:grpSpPr>
          <a:xfrm>
            <a:off x="2135561" y="4358717"/>
            <a:ext cx="1157213" cy="873388"/>
            <a:chOff x="3779912" y="2060848"/>
            <a:chExt cx="1157213" cy="873388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4572A2E6-A8BF-4E19-E432-25734CB04B78}"/>
                </a:ext>
              </a:extLst>
            </p:cNvPr>
            <p:cNvGrpSpPr/>
            <p:nvPr/>
          </p:nvGrpSpPr>
          <p:grpSpPr>
            <a:xfrm>
              <a:off x="3779912" y="2060848"/>
              <a:ext cx="1157213" cy="369332"/>
              <a:chOff x="3779912" y="2060848"/>
              <a:chExt cx="1157213" cy="369332"/>
            </a:xfrm>
          </p:grpSpPr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99306B31-E1F9-1C78-0369-BB227B3BAC5B}"/>
                  </a:ext>
                </a:extLst>
              </p:cNvPr>
              <p:cNvGrpSpPr/>
              <p:nvPr/>
            </p:nvGrpSpPr>
            <p:grpSpPr>
              <a:xfrm>
                <a:off x="3779912" y="2060848"/>
                <a:ext cx="1152128" cy="369332"/>
                <a:chOff x="3779912" y="2060848"/>
                <a:chExt cx="1152128" cy="369332"/>
              </a:xfrm>
            </p:grpSpPr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E36A251C-C558-1664-7338-041A3A466016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060848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D95E5B03-E933-E2B8-B854-A70C0FCFC14F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430180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57A0A0E7-C6E3-2056-4242-9A8B26F7CD2E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932040" y="2060848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49C4A6D7-ABB0-3752-A3B5-DAC92C68F203}"/>
                  </a:ext>
                </a:extLst>
              </p:cNvPr>
              <p:cNvSpPr txBox="1"/>
              <p:nvPr/>
            </p:nvSpPr>
            <p:spPr>
              <a:xfrm>
                <a:off x="3784997" y="206084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/>
                  <a:t>$</a:t>
                </a:r>
              </a:p>
            </p:txBody>
          </p: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DF2C74E6-FA26-0436-71E9-784051AF9883}"/>
                </a:ext>
              </a:extLst>
            </p:cNvPr>
            <p:cNvGrpSpPr/>
            <p:nvPr/>
          </p:nvGrpSpPr>
          <p:grpSpPr>
            <a:xfrm>
              <a:off x="3779912" y="2564904"/>
              <a:ext cx="1157213" cy="369332"/>
              <a:chOff x="3779912" y="2060848"/>
              <a:chExt cx="1157213" cy="369332"/>
            </a:xfrm>
          </p:grpSpPr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D1B57317-9569-4AA6-6C96-955760808FE8}"/>
                  </a:ext>
                </a:extLst>
              </p:cNvPr>
              <p:cNvGrpSpPr/>
              <p:nvPr/>
            </p:nvGrpSpPr>
            <p:grpSpPr>
              <a:xfrm>
                <a:off x="3779912" y="2060848"/>
                <a:ext cx="1152128" cy="369332"/>
                <a:chOff x="3779912" y="2060848"/>
                <a:chExt cx="1152128" cy="369332"/>
              </a:xfrm>
            </p:grpSpPr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570188F5-9A5F-4376-DCC0-FE6CBFA17F67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060848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AB949945-BC65-7D31-3DF3-4F8726F624CF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430180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B2F66453-06CA-AB66-4403-E3E19667BC74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932040" y="2060848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35E637A9-513C-B605-5702-46974353E83E}"/>
                  </a:ext>
                </a:extLst>
              </p:cNvPr>
              <p:cNvSpPr txBox="1"/>
              <p:nvPr/>
            </p:nvSpPr>
            <p:spPr>
              <a:xfrm>
                <a:off x="3784997" y="206084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/>
                  <a:t>$</a:t>
                </a:r>
              </a:p>
            </p:txBody>
          </p:sp>
        </p:grp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32825F1-0B59-02FC-3C90-F3B948D000E4}"/>
              </a:ext>
            </a:extLst>
          </p:cNvPr>
          <p:cNvSpPr txBox="1"/>
          <p:nvPr/>
        </p:nvSpPr>
        <p:spPr>
          <a:xfrm>
            <a:off x="1981200" y="1870179"/>
            <a:ext cx="15055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initial</a:t>
            </a:r>
            <a:br>
              <a:rPr lang="en-US" dirty="0"/>
            </a:br>
            <a:r>
              <a:rPr lang="en-US" dirty="0"/>
              <a:t>configuration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9DF3607-E362-B806-A7E5-FBEA86E9B8CF}"/>
              </a:ext>
            </a:extLst>
          </p:cNvPr>
          <p:cNvSpPr txBox="1"/>
          <p:nvPr/>
        </p:nvSpPr>
        <p:spPr>
          <a:xfrm>
            <a:off x="1974384" y="3645025"/>
            <a:ext cx="15055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final</a:t>
            </a:r>
            <a:br>
              <a:rPr lang="en-US" dirty="0"/>
            </a:br>
            <a:r>
              <a:rPr lang="en-US" dirty="0"/>
              <a:t>configuration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CCBB0C5D-96FE-E54A-3F56-84400069BA52}"/>
              </a:ext>
            </a:extLst>
          </p:cNvPr>
          <p:cNvGrpSpPr/>
          <p:nvPr/>
        </p:nvGrpSpPr>
        <p:grpSpPr>
          <a:xfrm>
            <a:off x="4583833" y="2516509"/>
            <a:ext cx="1157213" cy="873388"/>
            <a:chOff x="3779912" y="2060848"/>
            <a:chExt cx="1157213" cy="873388"/>
          </a:xfrm>
        </p:grpSpPr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EC661B62-4EC2-39E4-4E85-1E0262264FEB}"/>
                </a:ext>
              </a:extLst>
            </p:cNvPr>
            <p:cNvGrpSpPr/>
            <p:nvPr/>
          </p:nvGrpSpPr>
          <p:grpSpPr>
            <a:xfrm>
              <a:off x="3779912" y="2060848"/>
              <a:ext cx="1157213" cy="369332"/>
              <a:chOff x="3779912" y="2060848"/>
              <a:chExt cx="1157213" cy="369332"/>
            </a:xfrm>
          </p:grpSpPr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C4B68C35-AAAE-E319-CC34-683B2A553A37}"/>
                  </a:ext>
                </a:extLst>
              </p:cNvPr>
              <p:cNvGrpSpPr/>
              <p:nvPr/>
            </p:nvGrpSpPr>
            <p:grpSpPr>
              <a:xfrm>
                <a:off x="3779912" y="2060848"/>
                <a:ext cx="1152128" cy="369332"/>
                <a:chOff x="3779912" y="2060848"/>
                <a:chExt cx="1152128" cy="369332"/>
              </a:xfrm>
            </p:grpSpPr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32B03929-5CC0-8182-135F-8A02C1D50860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060848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7BF30184-A218-46FE-FC3E-9E657C5B61EF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430180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C76EBC85-AA5B-79B0-FE8A-7A75F4E80EC8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932040" y="2060848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ECB518A3-D4FA-712E-7F36-BD37B5BFCBE7}"/>
                  </a:ext>
                </a:extLst>
              </p:cNvPr>
              <p:cNvSpPr txBox="1"/>
              <p:nvPr/>
            </p:nvSpPr>
            <p:spPr>
              <a:xfrm>
                <a:off x="3784997" y="206084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>
                    <a:solidFill>
                      <a:srgbClr val="FF0000"/>
                    </a:solidFill>
                  </a:rPr>
                  <a:t>a</a:t>
                </a:r>
                <a:r>
                  <a:rPr lang="en-US" dirty="0"/>
                  <a:t>u$</a:t>
                </a:r>
              </a:p>
            </p:txBody>
          </p: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D8D35B5B-2C43-051A-5D1E-2A3A3CB0A51A}"/>
                </a:ext>
              </a:extLst>
            </p:cNvPr>
            <p:cNvGrpSpPr/>
            <p:nvPr/>
          </p:nvGrpSpPr>
          <p:grpSpPr>
            <a:xfrm>
              <a:off x="3779912" y="2564904"/>
              <a:ext cx="1157213" cy="369332"/>
              <a:chOff x="3779912" y="2060848"/>
              <a:chExt cx="1157213" cy="369332"/>
            </a:xfrm>
          </p:grpSpPr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1575C96-B78A-695C-0FC0-4F3B6DC5BAD7}"/>
                  </a:ext>
                </a:extLst>
              </p:cNvPr>
              <p:cNvGrpSpPr/>
              <p:nvPr/>
            </p:nvGrpSpPr>
            <p:grpSpPr>
              <a:xfrm>
                <a:off x="3779912" y="2060848"/>
                <a:ext cx="1152128" cy="369332"/>
                <a:chOff x="3779912" y="2060848"/>
                <a:chExt cx="1152128" cy="369332"/>
              </a:xfrm>
            </p:grpSpPr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20ACDCE6-38F9-38CC-5F4F-3CF7C055A71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060848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43" name="Straight Connector 42">
                  <a:extLst>
                    <a:ext uri="{FF2B5EF4-FFF2-40B4-BE49-F238E27FC236}">
                      <a16:creationId xmlns:a16="http://schemas.microsoft.com/office/drawing/2014/main" id="{45A7CCED-CE8B-2493-756A-A24930DD826A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430180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527638D6-49EF-1E6D-2805-BE8D9B430DD0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932040" y="2060848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1313C0F0-BE63-1165-D398-418563A54A9D}"/>
                  </a:ext>
                </a:extLst>
              </p:cNvPr>
              <p:cNvSpPr txBox="1"/>
              <p:nvPr/>
            </p:nvSpPr>
            <p:spPr>
              <a:xfrm>
                <a:off x="3784997" y="206084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>
                    <a:solidFill>
                      <a:srgbClr val="FF0000"/>
                    </a:solidFill>
                  </a:rPr>
                  <a:t>a</a:t>
                </a:r>
                <a:r>
                  <a:rPr lang="en-US" dirty="0"/>
                  <a:t>v$</a:t>
                </a:r>
              </a:p>
            </p:txBody>
          </p:sp>
        </p:grp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C96D3482-BD21-3D1B-11A7-3117ADB4A479}"/>
              </a:ext>
            </a:extLst>
          </p:cNvPr>
          <p:cNvGrpSpPr/>
          <p:nvPr/>
        </p:nvGrpSpPr>
        <p:grpSpPr>
          <a:xfrm>
            <a:off x="4583833" y="4320822"/>
            <a:ext cx="1157213" cy="873388"/>
            <a:chOff x="3779912" y="2060848"/>
            <a:chExt cx="1157213" cy="873388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A03739CF-102C-2A6A-AAD5-0D7029DAB8B8}"/>
                </a:ext>
              </a:extLst>
            </p:cNvPr>
            <p:cNvGrpSpPr/>
            <p:nvPr/>
          </p:nvGrpSpPr>
          <p:grpSpPr>
            <a:xfrm>
              <a:off x="3779912" y="2060848"/>
              <a:ext cx="1157213" cy="369332"/>
              <a:chOff x="3779912" y="2060848"/>
              <a:chExt cx="1157213" cy="369332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C0B85F8C-B1D4-BD20-9A55-6E48B7094933}"/>
                  </a:ext>
                </a:extLst>
              </p:cNvPr>
              <p:cNvGrpSpPr/>
              <p:nvPr/>
            </p:nvGrpSpPr>
            <p:grpSpPr>
              <a:xfrm>
                <a:off x="3779912" y="2060848"/>
                <a:ext cx="1152128" cy="369332"/>
                <a:chOff x="3779912" y="2060848"/>
                <a:chExt cx="1152128" cy="369332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38F09DCA-F0CD-347A-3822-A88E09804211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060848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6A6F3857-91F5-95C5-F30E-794900B11F18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430180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62" name="Straight Connector 61">
                  <a:extLst>
                    <a:ext uri="{FF2B5EF4-FFF2-40B4-BE49-F238E27FC236}">
                      <a16:creationId xmlns:a16="http://schemas.microsoft.com/office/drawing/2014/main" id="{97F18DB0-AD77-E099-C331-82E2C04DD7A8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932040" y="2060848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59D81577-4786-8479-EE2D-087D60AD7993}"/>
                  </a:ext>
                </a:extLst>
              </p:cNvPr>
              <p:cNvSpPr txBox="1"/>
              <p:nvPr/>
            </p:nvSpPr>
            <p:spPr>
              <a:xfrm>
                <a:off x="3784997" y="206084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/>
                  <a:t>u$</a:t>
                </a:r>
              </a:p>
            </p:txBody>
          </p: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6BC652A0-B34F-1266-8B60-DB49CF057198}"/>
                </a:ext>
              </a:extLst>
            </p:cNvPr>
            <p:cNvGrpSpPr/>
            <p:nvPr/>
          </p:nvGrpSpPr>
          <p:grpSpPr>
            <a:xfrm>
              <a:off x="3779912" y="2564904"/>
              <a:ext cx="1157213" cy="369332"/>
              <a:chOff x="3779912" y="2060848"/>
              <a:chExt cx="1157213" cy="369332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7E0935F8-985D-987D-E946-0E5EA971CD42}"/>
                  </a:ext>
                </a:extLst>
              </p:cNvPr>
              <p:cNvGrpSpPr/>
              <p:nvPr/>
            </p:nvGrpSpPr>
            <p:grpSpPr>
              <a:xfrm>
                <a:off x="3779912" y="2060848"/>
                <a:ext cx="1152128" cy="369332"/>
                <a:chOff x="3779912" y="2060848"/>
                <a:chExt cx="1152128" cy="369332"/>
              </a:xfrm>
            </p:grpSpPr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DB0A2094-FB73-505C-C2CC-CF4DA10C3F6B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060848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058110C5-A8C5-6194-94AC-E96F41266D36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430180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4F84AB29-58C0-BEDC-7049-3FD1F835BBFA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932040" y="2060848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1057E3AC-9921-8565-FE89-E9D28E3ABD73}"/>
                  </a:ext>
                </a:extLst>
              </p:cNvPr>
              <p:cNvSpPr txBox="1"/>
              <p:nvPr/>
            </p:nvSpPr>
            <p:spPr>
              <a:xfrm>
                <a:off x="3784997" y="206084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/>
                  <a:t>v$</a:t>
                </a:r>
              </a:p>
            </p:txBody>
          </p:sp>
        </p:grp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99F1ACA4-DD6A-B332-6E40-8FDC089F0DA1}"/>
              </a:ext>
            </a:extLst>
          </p:cNvPr>
          <p:cNvSpPr txBox="1"/>
          <p:nvPr/>
        </p:nvSpPr>
        <p:spPr>
          <a:xfrm>
            <a:off x="4557714" y="1832284"/>
            <a:ext cx="12490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pop action</a:t>
            </a:r>
            <a:br>
              <a:rPr lang="en-US" dirty="0"/>
            </a:br>
            <a:r>
              <a:rPr lang="en-US" dirty="0" err="1"/>
              <a:t>a∈T</a:t>
            </a:r>
            <a:endParaRPr lang="en-US" dirty="0"/>
          </a:p>
        </p:txBody>
      </p:sp>
      <p:sp>
        <p:nvSpPr>
          <p:cNvPr id="30721" name="Arrow: Down 30720">
            <a:extLst>
              <a:ext uri="{FF2B5EF4-FFF2-40B4-BE49-F238E27FC236}">
                <a16:creationId xmlns:a16="http://schemas.microsoft.com/office/drawing/2014/main" id="{F282828F-F397-0B40-EF4C-BE787CEFB15C}"/>
              </a:ext>
            </a:extLst>
          </p:cNvPr>
          <p:cNvSpPr/>
          <p:nvPr/>
        </p:nvSpPr>
        <p:spPr bwMode="auto">
          <a:xfrm>
            <a:off x="4930216" y="3501009"/>
            <a:ext cx="504056" cy="663601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0724" name="Group 30723">
            <a:extLst>
              <a:ext uri="{FF2B5EF4-FFF2-40B4-BE49-F238E27FC236}">
                <a16:creationId xmlns:a16="http://schemas.microsoft.com/office/drawing/2014/main" id="{6DE2B1B3-72D1-8ACC-F336-1E04E90DB990}"/>
              </a:ext>
            </a:extLst>
          </p:cNvPr>
          <p:cNvGrpSpPr/>
          <p:nvPr/>
        </p:nvGrpSpPr>
        <p:grpSpPr>
          <a:xfrm>
            <a:off x="7126835" y="2516509"/>
            <a:ext cx="1157213" cy="873388"/>
            <a:chOff x="3779912" y="2060848"/>
            <a:chExt cx="1157213" cy="873388"/>
          </a:xfrm>
        </p:grpSpPr>
        <p:grpSp>
          <p:nvGrpSpPr>
            <p:cNvPr id="30725" name="Group 30724">
              <a:extLst>
                <a:ext uri="{FF2B5EF4-FFF2-40B4-BE49-F238E27FC236}">
                  <a16:creationId xmlns:a16="http://schemas.microsoft.com/office/drawing/2014/main" id="{08775388-46DE-1454-36C4-D5C802696A07}"/>
                </a:ext>
              </a:extLst>
            </p:cNvPr>
            <p:cNvGrpSpPr/>
            <p:nvPr/>
          </p:nvGrpSpPr>
          <p:grpSpPr>
            <a:xfrm>
              <a:off x="3779912" y="2060848"/>
              <a:ext cx="1157213" cy="369332"/>
              <a:chOff x="3779912" y="2060848"/>
              <a:chExt cx="1157213" cy="369332"/>
            </a:xfrm>
          </p:grpSpPr>
          <p:grpSp>
            <p:nvGrpSpPr>
              <p:cNvPr id="30732" name="Group 30731">
                <a:extLst>
                  <a:ext uri="{FF2B5EF4-FFF2-40B4-BE49-F238E27FC236}">
                    <a16:creationId xmlns:a16="http://schemas.microsoft.com/office/drawing/2014/main" id="{B9359A98-98FD-4F22-E76B-409B368F5FE8}"/>
                  </a:ext>
                </a:extLst>
              </p:cNvPr>
              <p:cNvGrpSpPr/>
              <p:nvPr/>
            </p:nvGrpSpPr>
            <p:grpSpPr>
              <a:xfrm>
                <a:off x="3779912" y="2060848"/>
                <a:ext cx="1152128" cy="369332"/>
                <a:chOff x="3779912" y="2060848"/>
                <a:chExt cx="1152128" cy="369332"/>
              </a:xfrm>
            </p:grpSpPr>
            <p:cxnSp>
              <p:nvCxnSpPr>
                <p:cNvPr id="30734" name="Straight Connector 30733">
                  <a:extLst>
                    <a:ext uri="{FF2B5EF4-FFF2-40B4-BE49-F238E27FC236}">
                      <a16:creationId xmlns:a16="http://schemas.microsoft.com/office/drawing/2014/main" id="{84D795D9-7AC2-5B22-C81B-915823801EFE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060848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735" name="Straight Connector 30734">
                  <a:extLst>
                    <a:ext uri="{FF2B5EF4-FFF2-40B4-BE49-F238E27FC236}">
                      <a16:creationId xmlns:a16="http://schemas.microsoft.com/office/drawing/2014/main" id="{EC989824-A5B4-1B31-6449-0B26AD2AAF2F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430180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736" name="Straight Connector 30735">
                  <a:extLst>
                    <a:ext uri="{FF2B5EF4-FFF2-40B4-BE49-F238E27FC236}">
                      <a16:creationId xmlns:a16="http://schemas.microsoft.com/office/drawing/2014/main" id="{0CDF5FC0-1BC8-7C75-ED1F-30D061A984FB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932040" y="2060848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30733" name="TextBox 30732">
                <a:extLst>
                  <a:ext uri="{FF2B5EF4-FFF2-40B4-BE49-F238E27FC236}">
                    <a16:creationId xmlns:a16="http://schemas.microsoft.com/office/drawing/2014/main" id="{B35284FD-9FEA-4D11-C293-F8F982368A2C}"/>
                  </a:ext>
                </a:extLst>
              </p:cNvPr>
              <p:cNvSpPr txBox="1"/>
              <p:nvPr/>
            </p:nvSpPr>
            <p:spPr>
              <a:xfrm>
                <a:off x="3784997" y="206084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>
                    <a:solidFill>
                      <a:srgbClr val="FF0000"/>
                    </a:solidFill>
                  </a:rPr>
                  <a:t>X</a:t>
                </a:r>
                <a:r>
                  <a:rPr lang="en-US" dirty="0"/>
                  <a:t>u$</a:t>
                </a:r>
              </a:p>
            </p:txBody>
          </p:sp>
        </p:grpSp>
        <p:grpSp>
          <p:nvGrpSpPr>
            <p:cNvPr id="30726" name="Group 30725">
              <a:extLst>
                <a:ext uri="{FF2B5EF4-FFF2-40B4-BE49-F238E27FC236}">
                  <a16:creationId xmlns:a16="http://schemas.microsoft.com/office/drawing/2014/main" id="{25E3EA3F-B281-1BBB-8FB2-7122A34E5024}"/>
                </a:ext>
              </a:extLst>
            </p:cNvPr>
            <p:cNvGrpSpPr/>
            <p:nvPr/>
          </p:nvGrpSpPr>
          <p:grpSpPr>
            <a:xfrm>
              <a:off x="3779912" y="2564904"/>
              <a:ext cx="1157213" cy="369332"/>
              <a:chOff x="3779912" y="2060848"/>
              <a:chExt cx="1157213" cy="369332"/>
            </a:xfrm>
          </p:grpSpPr>
          <p:grpSp>
            <p:nvGrpSpPr>
              <p:cNvPr id="30727" name="Group 30726">
                <a:extLst>
                  <a:ext uri="{FF2B5EF4-FFF2-40B4-BE49-F238E27FC236}">
                    <a16:creationId xmlns:a16="http://schemas.microsoft.com/office/drawing/2014/main" id="{FAFAA628-9368-1F02-D3BB-44CD4FB24D87}"/>
                  </a:ext>
                </a:extLst>
              </p:cNvPr>
              <p:cNvGrpSpPr/>
              <p:nvPr/>
            </p:nvGrpSpPr>
            <p:grpSpPr>
              <a:xfrm>
                <a:off x="3779912" y="2060848"/>
                <a:ext cx="1152128" cy="369332"/>
                <a:chOff x="3779912" y="2060848"/>
                <a:chExt cx="1152128" cy="369332"/>
              </a:xfrm>
            </p:grpSpPr>
            <p:cxnSp>
              <p:nvCxnSpPr>
                <p:cNvPr id="30729" name="Straight Connector 30728">
                  <a:extLst>
                    <a:ext uri="{FF2B5EF4-FFF2-40B4-BE49-F238E27FC236}">
                      <a16:creationId xmlns:a16="http://schemas.microsoft.com/office/drawing/2014/main" id="{D90A267F-5921-D501-10F3-CB1755CE1632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060848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730" name="Straight Connector 30729">
                  <a:extLst>
                    <a:ext uri="{FF2B5EF4-FFF2-40B4-BE49-F238E27FC236}">
                      <a16:creationId xmlns:a16="http://schemas.microsoft.com/office/drawing/2014/main" id="{684CB431-4141-45F6-DC55-147F2DA4633F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430180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731" name="Straight Connector 30730">
                  <a:extLst>
                    <a:ext uri="{FF2B5EF4-FFF2-40B4-BE49-F238E27FC236}">
                      <a16:creationId xmlns:a16="http://schemas.microsoft.com/office/drawing/2014/main" id="{AAEE0012-7B6C-239D-0EE9-FF6F851B8009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932040" y="2060848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30728" name="TextBox 30727">
                <a:extLst>
                  <a:ext uri="{FF2B5EF4-FFF2-40B4-BE49-F238E27FC236}">
                    <a16:creationId xmlns:a16="http://schemas.microsoft.com/office/drawing/2014/main" id="{8158500B-DF29-07F0-D9EB-719EFF9FD9D3}"/>
                  </a:ext>
                </a:extLst>
              </p:cNvPr>
              <p:cNvSpPr txBox="1"/>
              <p:nvPr/>
            </p:nvSpPr>
            <p:spPr>
              <a:xfrm>
                <a:off x="3784997" y="206084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/>
                  <a:t>v$</a:t>
                </a:r>
              </a:p>
            </p:txBody>
          </p:sp>
        </p:grpSp>
      </p:grpSp>
      <p:grpSp>
        <p:nvGrpSpPr>
          <p:cNvPr id="30737" name="Group 30736">
            <a:extLst>
              <a:ext uri="{FF2B5EF4-FFF2-40B4-BE49-F238E27FC236}">
                <a16:creationId xmlns:a16="http://schemas.microsoft.com/office/drawing/2014/main" id="{14EB25B1-7525-8546-2AA3-F6292D25FEF0}"/>
              </a:ext>
            </a:extLst>
          </p:cNvPr>
          <p:cNvGrpSpPr/>
          <p:nvPr/>
        </p:nvGrpSpPr>
        <p:grpSpPr>
          <a:xfrm>
            <a:off x="7126835" y="4320822"/>
            <a:ext cx="1157213" cy="873388"/>
            <a:chOff x="3779912" y="2060848"/>
            <a:chExt cx="1157213" cy="873388"/>
          </a:xfrm>
        </p:grpSpPr>
        <p:grpSp>
          <p:nvGrpSpPr>
            <p:cNvPr id="30738" name="Group 30737">
              <a:extLst>
                <a:ext uri="{FF2B5EF4-FFF2-40B4-BE49-F238E27FC236}">
                  <a16:creationId xmlns:a16="http://schemas.microsoft.com/office/drawing/2014/main" id="{9A1E4887-5E05-1E65-0477-5A6330E3CF55}"/>
                </a:ext>
              </a:extLst>
            </p:cNvPr>
            <p:cNvGrpSpPr/>
            <p:nvPr/>
          </p:nvGrpSpPr>
          <p:grpSpPr>
            <a:xfrm>
              <a:off x="3779912" y="2060848"/>
              <a:ext cx="1157213" cy="369332"/>
              <a:chOff x="3779912" y="2060848"/>
              <a:chExt cx="1157213" cy="369332"/>
            </a:xfrm>
          </p:grpSpPr>
          <p:grpSp>
            <p:nvGrpSpPr>
              <p:cNvPr id="30745" name="Group 30744">
                <a:extLst>
                  <a:ext uri="{FF2B5EF4-FFF2-40B4-BE49-F238E27FC236}">
                    <a16:creationId xmlns:a16="http://schemas.microsoft.com/office/drawing/2014/main" id="{B735C186-37FC-A6DD-56BB-494339E5425B}"/>
                  </a:ext>
                </a:extLst>
              </p:cNvPr>
              <p:cNvGrpSpPr/>
              <p:nvPr/>
            </p:nvGrpSpPr>
            <p:grpSpPr>
              <a:xfrm>
                <a:off x="3779912" y="2060848"/>
                <a:ext cx="1152128" cy="369332"/>
                <a:chOff x="3779912" y="2060848"/>
                <a:chExt cx="1152128" cy="369332"/>
              </a:xfrm>
            </p:grpSpPr>
            <p:cxnSp>
              <p:nvCxnSpPr>
                <p:cNvPr id="30747" name="Straight Connector 30746">
                  <a:extLst>
                    <a:ext uri="{FF2B5EF4-FFF2-40B4-BE49-F238E27FC236}">
                      <a16:creationId xmlns:a16="http://schemas.microsoft.com/office/drawing/2014/main" id="{7C59C984-6C0B-FEA7-A6C9-CBF032F7A205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060848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748" name="Straight Connector 30747">
                  <a:extLst>
                    <a:ext uri="{FF2B5EF4-FFF2-40B4-BE49-F238E27FC236}">
                      <a16:creationId xmlns:a16="http://schemas.microsoft.com/office/drawing/2014/main" id="{8ECCD54E-CB0A-8568-F53E-9F0A23BFE18E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430180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749" name="Straight Connector 30748">
                  <a:extLst>
                    <a:ext uri="{FF2B5EF4-FFF2-40B4-BE49-F238E27FC236}">
                      <a16:creationId xmlns:a16="http://schemas.microsoft.com/office/drawing/2014/main" id="{2E0AE42F-DA05-74B2-2CE6-1C99F4B8082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932040" y="2060848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30746" name="TextBox 30745">
                <a:extLst>
                  <a:ext uri="{FF2B5EF4-FFF2-40B4-BE49-F238E27FC236}">
                    <a16:creationId xmlns:a16="http://schemas.microsoft.com/office/drawing/2014/main" id="{8671690E-A1EA-EDAD-262F-1D6EB7754378}"/>
                  </a:ext>
                </a:extLst>
              </p:cNvPr>
              <p:cNvSpPr txBox="1"/>
              <p:nvPr/>
            </p:nvSpPr>
            <p:spPr>
              <a:xfrm>
                <a:off x="3784997" y="206084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 err="1">
                    <a:solidFill>
                      <a:srgbClr val="FF0000"/>
                    </a:solidFill>
                  </a:rPr>
                  <a:t>w</a:t>
                </a:r>
                <a:r>
                  <a:rPr lang="en-US" dirty="0" err="1"/>
                  <a:t>u</a:t>
                </a:r>
                <a:r>
                  <a:rPr lang="en-US" dirty="0"/>
                  <a:t>$</a:t>
                </a:r>
              </a:p>
            </p:txBody>
          </p:sp>
        </p:grpSp>
        <p:grpSp>
          <p:nvGrpSpPr>
            <p:cNvPr id="30739" name="Group 30738">
              <a:extLst>
                <a:ext uri="{FF2B5EF4-FFF2-40B4-BE49-F238E27FC236}">
                  <a16:creationId xmlns:a16="http://schemas.microsoft.com/office/drawing/2014/main" id="{43F036A2-F407-008A-DBEB-4AFF5788694A}"/>
                </a:ext>
              </a:extLst>
            </p:cNvPr>
            <p:cNvGrpSpPr/>
            <p:nvPr/>
          </p:nvGrpSpPr>
          <p:grpSpPr>
            <a:xfrm>
              <a:off x="3779912" y="2564904"/>
              <a:ext cx="1157213" cy="369332"/>
              <a:chOff x="3779912" y="2060848"/>
              <a:chExt cx="1157213" cy="369332"/>
            </a:xfrm>
          </p:grpSpPr>
          <p:grpSp>
            <p:nvGrpSpPr>
              <p:cNvPr id="30740" name="Group 30739">
                <a:extLst>
                  <a:ext uri="{FF2B5EF4-FFF2-40B4-BE49-F238E27FC236}">
                    <a16:creationId xmlns:a16="http://schemas.microsoft.com/office/drawing/2014/main" id="{1555C360-1D4E-1BF0-442A-7576E18790A7}"/>
                  </a:ext>
                </a:extLst>
              </p:cNvPr>
              <p:cNvGrpSpPr/>
              <p:nvPr/>
            </p:nvGrpSpPr>
            <p:grpSpPr>
              <a:xfrm>
                <a:off x="3779912" y="2060848"/>
                <a:ext cx="1152128" cy="369332"/>
                <a:chOff x="3779912" y="2060848"/>
                <a:chExt cx="1152128" cy="369332"/>
              </a:xfrm>
            </p:grpSpPr>
            <p:cxnSp>
              <p:nvCxnSpPr>
                <p:cNvPr id="30742" name="Straight Connector 30741">
                  <a:extLst>
                    <a:ext uri="{FF2B5EF4-FFF2-40B4-BE49-F238E27FC236}">
                      <a16:creationId xmlns:a16="http://schemas.microsoft.com/office/drawing/2014/main" id="{B5134DA8-DD94-37F9-8156-52E2C2F79F11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060848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743" name="Straight Connector 30742">
                  <a:extLst>
                    <a:ext uri="{FF2B5EF4-FFF2-40B4-BE49-F238E27FC236}">
                      <a16:creationId xmlns:a16="http://schemas.microsoft.com/office/drawing/2014/main" id="{142E0C94-93F2-777D-0CE7-D63D14A68851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430180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744" name="Straight Connector 30743">
                  <a:extLst>
                    <a:ext uri="{FF2B5EF4-FFF2-40B4-BE49-F238E27FC236}">
                      <a16:creationId xmlns:a16="http://schemas.microsoft.com/office/drawing/2014/main" id="{B4931EA7-0DE1-F6D1-14F5-874EFA3F099E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932040" y="2060848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30741" name="TextBox 30740">
                <a:extLst>
                  <a:ext uri="{FF2B5EF4-FFF2-40B4-BE49-F238E27FC236}">
                    <a16:creationId xmlns:a16="http://schemas.microsoft.com/office/drawing/2014/main" id="{E84DEC46-7453-B2E5-D36F-14B4E7BC5D8E}"/>
                  </a:ext>
                </a:extLst>
              </p:cNvPr>
              <p:cNvSpPr txBox="1"/>
              <p:nvPr/>
            </p:nvSpPr>
            <p:spPr>
              <a:xfrm>
                <a:off x="3784997" y="206084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/>
                  <a:t>v$</a:t>
                </a:r>
              </a:p>
            </p:txBody>
          </p:sp>
        </p:grpSp>
      </p:grpSp>
      <p:sp>
        <p:nvSpPr>
          <p:cNvPr id="30750" name="TextBox 30749">
            <a:extLst>
              <a:ext uri="{FF2B5EF4-FFF2-40B4-BE49-F238E27FC236}">
                <a16:creationId xmlns:a16="http://schemas.microsoft.com/office/drawing/2014/main" id="{58BEE638-C903-63A0-2478-AF56C3167056}"/>
              </a:ext>
            </a:extLst>
          </p:cNvPr>
          <p:cNvSpPr txBox="1"/>
          <p:nvPr/>
        </p:nvSpPr>
        <p:spPr>
          <a:xfrm>
            <a:off x="6914769" y="1832284"/>
            <a:ext cx="16209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expand action</a:t>
            </a:r>
            <a:br>
              <a:rPr lang="en-US" dirty="0"/>
            </a:br>
            <a:r>
              <a:rPr lang="en-US" dirty="0" err="1"/>
              <a:t>X</a:t>
            </a:r>
            <a:r>
              <a:rPr lang="en-US" dirty="0" err="1">
                <a:cs typeface="Arial" charset="0"/>
              </a:rPr>
              <a:t>→w</a:t>
            </a:r>
            <a:r>
              <a:rPr lang="en-US" dirty="0">
                <a:cs typeface="Arial" charset="0"/>
              </a:rPr>
              <a:t> </a:t>
            </a:r>
            <a:r>
              <a:rPr lang="en-US" dirty="0"/>
              <a:t>∈ P</a:t>
            </a:r>
          </a:p>
        </p:txBody>
      </p:sp>
      <p:sp>
        <p:nvSpPr>
          <p:cNvPr id="30751" name="Arrow: Down 30750">
            <a:extLst>
              <a:ext uri="{FF2B5EF4-FFF2-40B4-BE49-F238E27FC236}">
                <a16:creationId xmlns:a16="http://schemas.microsoft.com/office/drawing/2014/main" id="{B8105AC1-C7A8-2BB9-F7A2-9A5FAD782182}"/>
              </a:ext>
            </a:extLst>
          </p:cNvPr>
          <p:cNvSpPr/>
          <p:nvPr/>
        </p:nvSpPr>
        <p:spPr bwMode="auto">
          <a:xfrm>
            <a:off x="7473218" y="3501009"/>
            <a:ext cx="504056" cy="663601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52" name="TextBox 30751">
            <a:extLst>
              <a:ext uri="{FF2B5EF4-FFF2-40B4-BE49-F238E27FC236}">
                <a16:creationId xmlns:a16="http://schemas.microsoft.com/office/drawing/2014/main" id="{48987083-D5BB-D6EA-7D5D-F386868E8B13}"/>
              </a:ext>
            </a:extLst>
          </p:cNvPr>
          <p:cNvSpPr txBox="1"/>
          <p:nvPr/>
        </p:nvSpPr>
        <p:spPr>
          <a:xfrm>
            <a:off x="2135561" y="5660094"/>
            <a:ext cx="63017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There may be more than one rule for a given nonterminal X.</a:t>
            </a:r>
            <a:br>
              <a:rPr lang="en-US" dirty="0"/>
            </a:br>
            <a:r>
              <a:rPr lang="en-US" dirty="0"/>
              <a:t>Top-down parsing methods (LL(k)) etc. differ in the way how</a:t>
            </a:r>
            <a:br>
              <a:rPr lang="en-US" dirty="0"/>
            </a:br>
            <a:r>
              <a:rPr lang="en-US" dirty="0"/>
              <a:t>the rule is chosen, usually based on </a:t>
            </a:r>
            <a:r>
              <a:rPr lang="en-US" dirty="0" err="1"/>
              <a:t>FIRST</a:t>
            </a:r>
            <a:r>
              <a:rPr lang="en-US" baseline="-25000" dirty="0" err="1"/>
              <a:t>k</a:t>
            </a:r>
            <a:r>
              <a:rPr lang="en-US" dirty="0"/>
              <a:t>(v)</a:t>
            </a:r>
          </a:p>
        </p:txBody>
      </p:sp>
      <p:sp>
        <p:nvSpPr>
          <p:cNvPr id="3" name="Callout: Bent Line with Accent Bar 2">
            <a:extLst>
              <a:ext uri="{FF2B5EF4-FFF2-40B4-BE49-F238E27FC236}">
                <a16:creationId xmlns:a16="http://schemas.microsoft.com/office/drawing/2014/main" id="{53CB4B12-C70A-EAA9-5857-FBE94D6D3671}"/>
              </a:ext>
            </a:extLst>
          </p:cNvPr>
          <p:cNvSpPr/>
          <p:nvPr/>
        </p:nvSpPr>
        <p:spPr bwMode="auto">
          <a:xfrm>
            <a:off x="9921516" y="1899591"/>
            <a:ext cx="1800200" cy="713689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10271"/>
              <a:gd name="adj6" fmla="val -8200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Stack</a:t>
            </a:r>
            <a:br>
              <a:rPr lang="en-US" dirty="0"/>
            </a:br>
            <a:r>
              <a:rPr lang="en-US" dirty="0"/>
              <a:t>(top on the left)</a:t>
            </a:r>
            <a:endParaRPr lang="cs-CZ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Callout: Bent Line with Accent Bar 7">
            <a:extLst>
              <a:ext uri="{FF2B5EF4-FFF2-40B4-BE49-F238E27FC236}">
                <a16:creationId xmlns:a16="http://schemas.microsoft.com/office/drawing/2014/main" id="{00D87EA5-1F38-1257-CA2B-8824534810CB}"/>
              </a:ext>
            </a:extLst>
          </p:cNvPr>
          <p:cNvSpPr/>
          <p:nvPr/>
        </p:nvSpPr>
        <p:spPr bwMode="auto">
          <a:xfrm>
            <a:off x="9921516" y="3569717"/>
            <a:ext cx="1800200" cy="713689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51275"/>
              <a:gd name="adj6" fmla="val -8067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The rest</a:t>
            </a:r>
            <a:br>
              <a:rPr lang="en-US" dirty="0"/>
            </a:br>
            <a:r>
              <a:rPr lang="en-US" dirty="0"/>
              <a:t>of the input</a:t>
            </a:r>
            <a:endParaRPr lang="cs-CZ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1716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LL(1) automaton behavior</a:t>
            </a:r>
            <a:endParaRPr lang="cs-CZ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100"/>
              <a:t>Initial configuration</a:t>
            </a:r>
            <a:endParaRPr lang="cs-CZ" sz="2100"/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Input pointer points to the first terminal in the input string</a:t>
            </a:r>
            <a:endParaRPr lang="cs-CZ" sz="2000"/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The stack contains the start symbol of the grammar on top of $</a:t>
            </a:r>
            <a:endParaRPr lang="cs-CZ" sz="2000"/>
          </a:p>
          <a:p>
            <a:pPr eaLnBrk="1" hangingPunct="1">
              <a:lnSpc>
                <a:spcPct val="90000"/>
              </a:lnSpc>
            </a:pPr>
            <a:r>
              <a:rPr lang="en-US" sz="2100"/>
              <a:t>In each step, the automaton decides, what to do, using a symbol </a:t>
            </a:r>
            <a:r>
              <a:rPr lang="en-US" sz="2100" b="1"/>
              <a:t>X</a:t>
            </a:r>
            <a:r>
              <a:rPr lang="en-US" sz="2100"/>
              <a:t> on top of the stack and a terminal </a:t>
            </a:r>
            <a:r>
              <a:rPr lang="cs-CZ" sz="2100" b="1"/>
              <a:t>a</a:t>
            </a:r>
            <a:r>
              <a:rPr lang="cs-CZ" sz="2100"/>
              <a:t>, </a:t>
            </a:r>
            <a:r>
              <a:rPr lang="en-US" sz="2100"/>
              <a:t>pointed by input pointer</a:t>
            </a:r>
            <a:endParaRPr lang="cs-CZ" sz="2100"/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If</a:t>
            </a:r>
            <a:r>
              <a:rPr lang="cs-CZ" sz="2000"/>
              <a:t> X=a=</a:t>
            </a:r>
            <a:r>
              <a:rPr lang="en-US" sz="2000"/>
              <a:t>$</a:t>
            </a:r>
            <a:r>
              <a:rPr lang="cs-CZ" sz="2000"/>
              <a:t>, </a:t>
            </a:r>
            <a:r>
              <a:rPr lang="en-US" sz="2000"/>
              <a:t>the parser halts, parsing finished successfully</a:t>
            </a:r>
            <a:endParaRPr lang="cs-CZ" sz="2000"/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If</a:t>
            </a:r>
            <a:r>
              <a:rPr lang="cs-CZ" sz="2000"/>
              <a:t> X=a</a:t>
            </a:r>
            <a:r>
              <a:rPr lang="cs-CZ" sz="2000">
                <a:cs typeface="Arial" charset="0"/>
              </a:rPr>
              <a:t>≠</a:t>
            </a:r>
            <a:r>
              <a:rPr lang="en-US" sz="2000"/>
              <a:t>$</a:t>
            </a:r>
            <a:r>
              <a:rPr lang="cs-CZ" sz="2000"/>
              <a:t>, </a:t>
            </a:r>
            <a:r>
              <a:rPr lang="en-US" sz="2000"/>
              <a:t>the parser pops</a:t>
            </a:r>
            <a:r>
              <a:rPr lang="cs-CZ" sz="2000"/>
              <a:t> X </a:t>
            </a:r>
            <a:r>
              <a:rPr lang="en-US" sz="2000"/>
              <a:t>from the stack and advances the input pointer to the next input symbol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If X</a:t>
            </a:r>
            <a:r>
              <a:rPr lang="cs-CZ" sz="2000">
                <a:cs typeface="Arial" charset="0"/>
              </a:rPr>
              <a:t>≠</a:t>
            </a:r>
            <a:r>
              <a:rPr lang="en-US" sz="2000">
                <a:cs typeface="Arial" charset="0"/>
              </a:rPr>
              <a:t>a and X</a:t>
            </a:r>
            <a:r>
              <a:rPr lang="en-US" sz="2000">
                <a:ea typeface="Arial Unicode MS" pitchFamily="34" charset="-128"/>
                <a:cs typeface="Arial Unicode MS" pitchFamily="34" charset="-128"/>
              </a:rPr>
              <a:t>∈T, the parser reports error</a:t>
            </a:r>
            <a:endParaRPr lang="cs-CZ" sz="2000"/>
          </a:p>
          <a:p>
            <a:pPr lvl="1" eaLnBrk="1" hangingPunct="1">
              <a:lnSpc>
                <a:spcPct val="90000"/>
              </a:lnSpc>
            </a:pPr>
            <a:r>
              <a:rPr lang="en-US" sz="2000"/>
              <a:t>If</a:t>
            </a:r>
            <a:r>
              <a:rPr lang="cs-CZ" sz="2000"/>
              <a:t> X </a:t>
            </a:r>
            <a:r>
              <a:rPr lang="en-US" sz="2000"/>
              <a:t>is a nonterminal</a:t>
            </a:r>
            <a:r>
              <a:rPr lang="cs-CZ" sz="2000"/>
              <a:t>, </a:t>
            </a:r>
            <a:r>
              <a:rPr lang="en-US" sz="2000"/>
              <a:t>the parser uses entry </a:t>
            </a:r>
            <a:r>
              <a:rPr lang="cs-CZ" sz="2000"/>
              <a:t>M</a:t>
            </a:r>
            <a:r>
              <a:rPr lang="en-US" sz="2000"/>
              <a:t>[X, a]</a:t>
            </a:r>
            <a:r>
              <a:rPr lang="cs-CZ" sz="2000"/>
              <a:t>. </a:t>
            </a:r>
            <a:r>
              <a:rPr lang="en-US" sz="2000"/>
              <a:t>If this entry is a production, the parser replaces X on top of the stack by the right side (leftmost symbol on top of the stack).</a:t>
            </a:r>
            <a:r>
              <a:rPr lang="cs-CZ" sz="2000"/>
              <a:t> </a:t>
            </a:r>
            <a:r>
              <a:rPr lang="en-US" sz="2000"/>
              <a:t>At the same time, the parser generates an output about using the production.</a:t>
            </a:r>
            <a:r>
              <a:rPr lang="cs-CZ" sz="2000"/>
              <a:t> </a:t>
            </a:r>
            <a:r>
              <a:rPr lang="en-US" sz="2000"/>
              <a:t>If the entry is </a:t>
            </a:r>
            <a:r>
              <a:rPr lang="en-US" sz="2000" b="1"/>
              <a:t>error</a:t>
            </a:r>
            <a:r>
              <a:rPr lang="cs-CZ" sz="2000"/>
              <a:t>, </a:t>
            </a:r>
            <a:r>
              <a:rPr lang="en-US" sz="2000"/>
              <a:t>the parser informs about a syntax error</a:t>
            </a:r>
            <a:r>
              <a:rPr lang="cs-CZ" sz="2000"/>
              <a:t>.</a:t>
            </a:r>
            <a:endParaRPr lang="cs-CZ" sz="2000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D57F30C-199F-57C5-989B-60CE8A4499A6}"/>
              </a:ext>
            </a:extLst>
          </p:cNvPr>
          <p:cNvGrpSpPr/>
          <p:nvPr/>
        </p:nvGrpSpPr>
        <p:grpSpPr>
          <a:xfrm>
            <a:off x="9840416" y="658335"/>
            <a:ext cx="1157213" cy="873388"/>
            <a:chOff x="3779912" y="2060848"/>
            <a:chExt cx="1157213" cy="873388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6271A69-5541-48CD-F48E-FD3D1427BA85}"/>
                </a:ext>
              </a:extLst>
            </p:cNvPr>
            <p:cNvGrpSpPr/>
            <p:nvPr/>
          </p:nvGrpSpPr>
          <p:grpSpPr>
            <a:xfrm>
              <a:off x="3779912" y="2060848"/>
              <a:ext cx="1157213" cy="369332"/>
              <a:chOff x="3779912" y="2060848"/>
              <a:chExt cx="1157213" cy="369332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28181C41-22EC-20D4-8470-2F2F673FCC09}"/>
                  </a:ext>
                </a:extLst>
              </p:cNvPr>
              <p:cNvGrpSpPr/>
              <p:nvPr/>
            </p:nvGrpSpPr>
            <p:grpSpPr>
              <a:xfrm>
                <a:off x="3779912" y="2060848"/>
                <a:ext cx="1152128" cy="369332"/>
                <a:chOff x="3779912" y="2060848"/>
                <a:chExt cx="1152128" cy="369332"/>
              </a:xfrm>
            </p:grpSpPr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B6FAA424-0FD6-4379-2411-66F56B09D571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060848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97F1F3A5-300F-D87B-E649-E6FD64F4EEC8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430180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3A6F9E56-0303-0EAE-78E7-5BE9D83EA34C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932040" y="2060848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B8151F5-112A-5347-BF3C-8206F3921CE0}"/>
                  </a:ext>
                </a:extLst>
              </p:cNvPr>
              <p:cNvSpPr txBox="1"/>
              <p:nvPr/>
            </p:nvSpPr>
            <p:spPr>
              <a:xfrm>
                <a:off x="3784997" y="206084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b="1" dirty="0"/>
                  <a:t>X</a:t>
                </a:r>
                <a:r>
                  <a:rPr lang="en-US" dirty="0"/>
                  <a:t>u$</a:t>
                </a: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A768E76-C635-ABF6-F988-10E8A2F1C911}"/>
                </a:ext>
              </a:extLst>
            </p:cNvPr>
            <p:cNvGrpSpPr/>
            <p:nvPr/>
          </p:nvGrpSpPr>
          <p:grpSpPr>
            <a:xfrm>
              <a:off x="3779912" y="2564904"/>
              <a:ext cx="1157213" cy="369332"/>
              <a:chOff x="3779912" y="2060848"/>
              <a:chExt cx="1157213" cy="369332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82E03B90-146C-A24A-8E0E-614DC873DEE4}"/>
                  </a:ext>
                </a:extLst>
              </p:cNvPr>
              <p:cNvGrpSpPr/>
              <p:nvPr/>
            </p:nvGrpSpPr>
            <p:grpSpPr>
              <a:xfrm>
                <a:off x="3779912" y="2060848"/>
                <a:ext cx="1152128" cy="369332"/>
                <a:chOff x="3779912" y="2060848"/>
                <a:chExt cx="1152128" cy="369332"/>
              </a:xfrm>
            </p:grpSpPr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F5CD7C09-380D-A4DF-4517-25DED93DD857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060848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8" name="Straight Connector 7">
                  <a:extLst>
                    <a:ext uri="{FF2B5EF4-FFF2-40B4-BE49-F238E27FC236}">
                      <a16:creationId xmlns:a16="http://schemas.microsoft.com/office/drawing/2014/main" id="{66B3C8E9-EDB3-722A-4C71-9B40A61D88F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430180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A5FB476F-7CC1-A9A1-9D1C-2B63BCB1902E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932040" y="2060848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56C8338-DB75-FEF7-1DA8-84D5BD8A086E}"/>
                  </a:ext>
                </a:extLst>
              </p:cNvPr>
              <p:cNvSpPr txBox="1"/>
              <p:nvPr/>
            </p:nvSpPr>
            <p:spPr>
              <a:xfrm>
                <a:off x="3784997" y="206084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b="1" dirty="0"/>
                  <a:t>a</a:t>
                </a:r>
                <a:r>
                  <a:rPr lang="en-US" dirty="0"/>
                  <a:t>v$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3111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972800" cy="464071"/>
          </a:xfrm>
        </p:spPr>
        <p:txBody>
          <a:bodyPr/>
          <a:lstStyle/>
          <a:p>
            <a:r>
              <a:rPr lang="en-US" dirty="0"/>
              <a:t>LL(1) grammar</a:t>
            </a:r>
            <a:endParaRPr lang="cs-CZ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692696"/>
            <a:ext cx="10972800" cy="5688632"/>
          </a:xfrm>
        </p:spPr>
        <p:txBody>
          <a:bodyPr/>
          <a:lstStyle/>
          <a:p>
            <a:r>
              <a:rPr lang="en-US" dirty="0"/>
              <a:t>Context-free grammar </a:t>
            </a:r>
            <a:r>
              <a:rPr lang="cs-CZ" dirty="0"/>
              <a:t>G=(T,N,S,P) </a:t>
            </a:r>
            <a:r>
              <a:rPr lang="en-US" dirty="0"/>
              <a:t>is a</a:t>
            </a:r>
            <a:r>
              <a:rPr lang="cs-CZ" dirty="0"/>
              <a:t> LL(1) </a:t>
            </a:r>
            <a:r>
              <a:rPr lang="en-US" dirty="0"/>
              <a:t>grammar</a:t>
            </a:r>
            <a:r>
              <a:rPr lang="cs-CZ" dirty="0"/>
              <a:t>, </a:t>
            </a:r>
            <a:r>
              <a:rPr lang="en-US" dirty="0"/>
              <a:t>if and only if</a:t>
            </a:r>
          </a:p>
          <a:p>
            <a:pPr lvl="1"/>
            <a:r>
              <a:rPr lang="en-US" dirty="0"/>
              <a:t>for every </a:t>
            </a:r>
            <a:r>
              <a:rPr lang="cs-CZ" dirty="0"/>
              <a:t>u,v∈T*</a:t>
            </a:r>
            <a:r>
              <a:rPr lang="en-US" dirty="0"/>
              <a:t>, A</a:t>
            </a:r>
            <a:r>
              <a:rPr lang="cs-CZ" dirty="0"/>
              <a:t>∈</a:t>
            </a:r>
            <a:r>
              <a:rPr lang="en-US" dirty="0"/>
              <a:t>N,</a:t>
            </a:r>
            <a:r>
              <a:rPr lang="cs-CZ" dirty="0"/>
              <a:t> </a:t>
            </a:r>
            <a:r>
              <a:rPr lang="el-GR" dirty="0"/>
              <a:t>γ</a:t>
            </a:r>
            <a:r>
              <a:rPr lang="cs-CZ" dirty="0"/>
              <a:t>,</a:t>
            </a:r>
            <a:r>
              <a:rPr lang="el-GR" dirty="0"/>
              <a:t>δ∈</a:t>
            </a:r>
            <a:r>
              <a:rPr lang="cs-CZ" dirty="0"/>
              <a:t>(T∪N)*</a:t>
            </a:r>
            <a:r>
              <a:rPr lang="en-US" dirty="0"/>
              <a:t> such that</a:t>
            </a:r>
            <a:br>
              <a:rPr lang="en-US" dirty="0"/>
            </a:br>
            <a:r>
              <a:rPr lang="en-US" dirty="0"/>
              <a:t>S</a:t>
            </a:r>
            <a:r>
              <a:rPr lang="cs-CZ" dirty="0"/>
              <a:t> →* </a:t>
            </a:r>
            <a:r>
              <a:rPr lang="cs-CZ" noProof="1"/>
              <a:t>uA</a:t>
            </a:r>
            <a:r>
              <a:rPr lang="el-GR" noProof="1"/>
              <a:t>γ</a:t>
            </a:r>
            <a:r>
              <a:rPr lang="cs-CZ" dirty="0"/>
              <a:t>, </a:t>
            </a:r>
            <a:r>
              <a:rPr lang="en-US" dirty="0"/>
              <a:t>S </a:t>
            </a:r>
            <a:r>
              <a:rPr lang="cs-CZ" dirty="0"/>
              <a:t>→* </a:t>
            </a:r>
            <a:r>
              <a:rPr lang="cs-CZ" noProof="1"/>
              <a:t>vA</a:t>
            </a:r>
            <a:r>
              <a:rPr lang="el-GR" noProof="1"/>
              <a:t>δ</a:t>
            </a:r>
            <a:r>
              <a:rPr lang="en-US" noProof="1"/>
              <a:t>    [aka </a:t>
            </a:r>
            <a:r>
              <a:rPr lang="en-US" dirty="0"/>
              <a:t>left sentential forms]</a:t>
            </a:r>
          </a:p>
          <a:p>
            <a:pPr lvl="1"/>
            <a:r>
              <a:rPr lang="en-US" dirty="0"/>
              <a:t>if </a:t>
            </a:r>
            <a:r>
              <a:rPr lang="cs-CZ" dirty="0"/>
              <a:t>A→</a:t>
            </a:r>
            <a:r>
              <a:rPr lang="el-GR" dirty="0"/>
              <a:t>α</a:t>
            </a:r>
            <a:r>
              <a:rPr lang="cs-CZ" dirty="0"/>
              <a:t>, A→</a:t>
            </a:r>
            <a:r>
              <a:rPr lang="el-GR" dirty="0"/>
              <a:t>β</a:t>
            </a:r>
            <a:r>
              <a:rPr lang="cs-CZ" dirty="0"/>
              <a:t> ∈ P</a:t>
            </a:r>
            <a:r>
              <a:rPr lang="en-US" dirty="0"/>
              <a:t> are two distinct productions</a:t>
            </a:r>
          </a:p>
          <a:p>
            <a:pPr lvl="1"/>
            <a:r>
              <a:rPr lang="en-US" dirty="0"/>
              <a:t>then</a:t>
            </a:r>
            <a:r>
              <a:rPr lang="cs-CZ" dirty="0"/>
              <a:t> </a:t>
            </a:r>
            <a:r>
              <a:rPr lang="en-US" dirty="0"/>
              <a:t>there are no x</a:t>
            </a:r>
            <a:r>
              <a:rPr lang="cs-CZ" dirty="0"/>
              <a:t>∈T</a:t>
            </a:r>
            <a:r>
              <a:rPr lang="en-US" dirty="0"/>
              <a:t>, </a:t>
            </a:r>
            <a:r>
              <a:rPr lang="el-GR" dirty="0"/>
              <a:t>φ</a:t>
            </a:r>
            <a:r>
              <a:rPr lang="en-US" dirty="0"/>
              <a:t>,</a:t>
            </a:r>
            <a:r>
              <a:rPr lang="el-GR" dirty="0"/>
              <a:t>ψ∈</a:t>
            </a:r>
            <a:r>
              <a:rPr lang="cs-CZ" dirty="0"/>
              <a:t>(T∪N)* </a:t>
            </a:r>
            <a:r>
              <a:rPr lang="en-US" dirty="0"/>
              <a:t>such that </a:t>
            </a:r>
            <a:br>
              <a:rPr lang="en-US" dirty="0"/>
            </a:br>
            <a:r>
              <a:rPr lang="el-GR" dirty="0"/>
              <a:t>αγ</a:t>
            </a:r>
            <a:r>
              <a:rPr lang="en-US" dirty="0"/>
              <a:t> </a:t>
            </a:r>
            <a:r>
              <a:rPr lang="cs-CZ" dirty="0"/>
              <a:t>→*</a:t>
            </a:r>
            <a:r>
              <a:rPr lang="en-US" dirty="0"/>
              <a:t> x</a:t>
            </a:r>
            <a:r>
              <a:rPr lang="el-GR" dirty="0"/>
              <a:t>φ</a:t>
            </a:r>
            <a:r>
              <a:rPr lang="en-US" dirty="0"/>
              <a:t>, </a:t>
            </a:r>
            <a:r>
              <a:rPr lang="el-GR" dirty="0"/>
              <a:t>βδ</a:t>
            </a:r>
            <a:r>
              <a:rPr lang="en-US" dirty="0"/>
              <a:t> </a:t>
            </a:r>
            <a:r>
              <a:rPr lang="cs-CZ" dirty="0"/>
              <a:t>→*</a:t>
            </a:r>
            <a:r>
              <a:rPr lang="en-US" dirty="0"/>
              <a:t> x</a:t>
            </a:r>
            <a:r>
              <a:rPr lang="el-GR" dirty="0"/>
              <a:t>ψ</a:t>
            </a:r>
            <a:endParaRPr lang="en-US" dirty="0"/>
          </a:p>
          <a:p>
            <a:pPr lvl="2"/>
            <a:r>
              <a:rPr lang="en-US" dirty="0"/>
              <a:t>also denoted as </a:t>
            </a:r>
            <a:r>
              <a:rPr lang="cs-CZ" dirty="0"/>
              <a:t>FIRST(</a:t>
            </a:r>
            <a:r>
              <a:rPr lang="el-GR" dirty="0"/>
              <a:t>αγ</a:t>
            </a:r>
            <a:r>
              <a:rPr lang="cs-CZ" dirty="0"/>
              <a:t>)</a:t>
            </a:r>
            <a:r>
              <a:rPr lang="en-US" dirty="0"/>
              <a:t> </a:t>
            </a:r>
            <a:r>
              <a:rPr lang="cs-CZ" dirty="0"/>
              <a:t>∩</a:t>
            </a:r>
            <a:r>
              <a:rPr lang="en-US" dirty="0"/>
              <a:t> </a:t>
            </a:r>
            <a:r>
              <a:rPr lang="cs-CZ" dirty="0"/>
              <a:t>FIRST(</a:t>
            </a:r>
            <a:r>
              <a:rPr lang="el-GR" dirty="0"/>
              <a:t>βδ</a:t>
            </a:r>
            <a:r>
              <a:rPr lang="cs-CZ" dirty="0"/>
              <a:t>)</a:t>
            </a:r>
            <a:r>
              <a:rPr lang="en-US" dirty="0"/>
              <a:t> </a:t>
            </a:r>
            <a:r>
              <a:rPr lang="cs-CZ" dirty="0"/>
              <a:t>=</a:t>
            </a:r>
            <a:r>
              <a:rPr lang="en-US" dirty="0"/>
              <a:t> </a:t>
            </a:r>
            <a:r>
              <a:rPr lang="cs-CZ" dirty="0"/>
              <a:t>∅</a:t>
            </a:r>
            <a:endParaRPr lang="en-US" dirty="0"/>
          </a:p>
          <a:p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8CCCA7C-EF03-17B6-5F57-8FFB8CC0F6FD}"/>
              </a:ext>
            </a:extLst>
          </p:cNvPr>
          <p:cNvGrpSpPr/>
          <p:nvPr/>
        </p:nvGrpSpPr>
        <p:grpSpPr>
          <a:xfrm>
            <a:off x="2414548" y="5581588"/>
            <a:ext cx="1157213" cy="873388"/>
            <a:chOff x="3779912" y="2060848"/>
            <a:chExt cx="1157213" cy="873388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7AB70C99-C3D7-5353-49AC-65A0AB6C9B05}"/>
                </a:ext>
              </a:extLst>
            </p:cNvPr>
            <p:cNvGrpSpPr/>
            <p:nvPr/>
          </p:nvGrpSpPr>
          <p:grpSpPr>
            <a:xfrm>
              <a:off x="3779912" y="2060848"/>
              <a:ext cx="1157213" cy="369332"/>
              <a:chOff x="3779912" y="2060848"/>
              <a:chExt cx="1157213" cy="369332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12CE0067-7C95-C97A-BFE8-C1B0F9B3F3EF}"/>
                  </a:ext>
                </a:extLst>
              </p:cNvPr>
              <p:cNvGrpSpPr/>
              <p:nvPr/>
            </p:nvGrpSpPr>
            <p:grpSpPr>
              <a:xfrm>
                <a:off x="3779912" y="2060848"/>
                <a:ext cx="1152128" cy="369332"/>
                <a:chOff x="3779912" y="2060848"/>
                <a:chExt cx="1152128" cy="369332"/>
              </a:xfrm>
            </p:grpSpPr>
            <p:cxnSp>
              <p:nvCxnSpPr>
                <p:cNvPr id="12" name="Straight Connector 11">
                  <a:extLst>
                    <a:ext uri="{FF2B5EF4-FFF2-40B4-BE49-F238E27FC236}">
                      <a16:creationId xmlns:a16="http://schemas.microsoft.com/office/drawing/2014/main" id="{F1FCBCC8-3104-3F83-0595-F403C4B622D0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060848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1C52E890-15B5-7B13-2EFD-DF3242757E78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430180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D131CB5D-F060-7DB3-580D-711DE986C155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932040" y="2060848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1D7EA50-34B7-D099-BE1C-7450FFA3BB86}"/>
                  </a:ext>
                </a:extLst>
              </p:cNvPr>
              <p:cNvSpPr txBox="1"/>
              <p:nvPr/>
            </p:nvSpPr>
            <p:spPr>
              <a:xfrm>
                <a:off x="3784997" y="206084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cs-CZ" b="1" noProof="1">
                    <a:cs typeface="Arial" charset="0"/>
                  </a:rPr>
                  <a:t>A</a:t>
                </a:r>
                <a:r>
                  <a:rPr lang="el-GR" noProof="1">
                    <a:cs typeface="Arial" charset="0"/>
                  </a:rPr>
                  <a:t>γ</a:t>
                </a:r>
                <a:r>
                  <a:rPr lang="en-US" dirty="0"/>
                  <a:t>$</a:t>
                </a:r>
              </a:p>
            </p:txBody>
          </p:sp>
        </p:grp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129B225E-465D-46CC-6E76-A29B3FF6FB92}"/>
                </a:ext>
              </a:extLst>
            </p:cNvPr>
            <p:cNvGrpSpPr/>
            <p:nvPr/>
          </p:nvGrpSpPr>
          <p:grpSpPr>
            <a:xfrm>
              <a:off x="3779912" y="2564904"/>
              <a:ext cx="1157213" cy="369332"/>
              <a:chOff x="3779912" y="2060848"/>
              <a:chExt cx="1157213" cy="369332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7B8B600F-4DA7-373F-8F24-489A03E94228}"/>
                  </a:ext>
                </a:extLst>
              </p:cNvPr>
              <p:cNvGrpSpPr/>
              <p:nvPr/>
            </p:nvGrpSpPr>
            <p:grpSpPr>
              <a:xfrm>
                <a:off x="3779912" y="2060848"/>
                <a:ext cx="1152128" cy="369332"/>
                <a:chOff x="3779912" y="2060848"/>
                <a:chExt cx="1152128" cy="369332"/>
              </a:xfrm>
            </p:grpSpPr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E1F6CF80-3DE1-0050-1C3B-7E929D27AFB5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060848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8" name="Straight Connector 7">
                  <a:extLst>
                    <a:ext uri="{FF2B5EF4-FFF2-40B4-BE49-F238E27FC236}">
                      <a16:creationId xmlns:a16="http://schemas.microsoft.com/office/drawing/2014/main" id="{9FAB3E12-4EA6-D8A1-3158-6BA2D829FD28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430180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B4EC7436-61BD-221E-A1D1-3BDC64341CAD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932040" y="2060848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15F2E73-4208-E890-0B5E-944D602DFACB}"/>
                  </a:ext>
                </a:extLst>
              </p:cNvPr>
              <p:cNvSpPr txBox="1"/>
              <p:nvPr/>
            </p:nvSpPr>
            <p:spPr>
              <a:xfrm>
                <a:off x="3784997" y="206084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b="1" dirty="0">
                    <a:ea typeface="Arial Unicode MS" pitchFamily="34" charset="-128"/>
                    <a:cs typeface="Arial Unicode MS" pitchFamily="34" charset="-128"/>
                  </a:rPr>
                  <a:t>x</a:t>
                </a:r>
                <a:r>
                  <a:rPr lang="el-GR" dirty="0">
                    <a:ea typeface="Arial Unicode MS" pitchFamily="34" charset="-128"/>
                    <a:cs typeface="Arial Unicode MS" pitchFamily="34" charset="-128"/>
                  </a:rPr>
                  <a:t>φ</a:t>
                </a:r>
                <a:r>
                  <a:rPr lang="en-US" dirty="0"/>
                  <a:t>$</a:t>
                </a:r>
              </a:p>
            </p:txBody>
          </p:sp>
        </p:grp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3D4F5BD-E527-3F15-4AC4-774809E3730D}"/>
              </a:ext>
            </a:extLst>
          </p:cNvPr>
          <p:cNvGrpSpPr/>
          <p:nvPr/>
        </p:nvGrpSpPr>
        <p:grpSpPr>
          <a:xfrm>
            <a:off x="6744073" y="5559162"/>
            <a:ext cx="1157213" cy="873388"/>
            <a:chOff x="3779912" y="2060848"/>
            <a:chExt cx="1157213" cy="873388"/>
          </a:xfrm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7DEF0931-117F-417E-AC54-0082406A898E}"/>
                </a:ext>
              </a:extLst>
            </p:cNvPr>
            <p:cNvGrpSpPr/>
            <p:nvPr/>
          </p:nvGrpSpPr>
          <p:grpSpPr>
            <a:xfrm>
              <a:off x="3779912" y="2060848"/>
              <a:ext cx="1157213" cy="369332"/>
              <a:chOff x="3779912" y="2060848"/>
              <a:chExt cx="1157213" cy="369332"/>
            </a:xfrm>
          </p:grpSpPr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9F2BBB2C-D48B-EAAD-1820-CBE24DC1BBD8}"/>
                  </a:ext>
                </a:extLst>
              </p:cNvPr>
              <p:cNvGrpSpPr/>
              <p:nvPr/>
            </p:nvGrpSpPr>
            <p:grpSpPr>
              <a:xfrm>
                <a:off x="3779912" y="2060848"/>
                <a:ext cx="1152128" cy="369332"/>
                <a:chOff x="3779912" y="2060848"/>
                <a:chExt cx="1152128" cy="369332"/>
              </a:xfrm>
            </p:grpSpPr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8F009666-9E54-B6DE-405A-8F346C343D52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060848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C4918CF0-FBD1-2210-4918-55BF1E989AE7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430180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0F39ABCA-5BB2-ED5F-C91A-1B87C8D2E7C0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932040" y="2060848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D4756A3D-C2F4-7EFD-B6D1-8FB37168C6AE}"/>
                  </a:ext>
                </a:extLst>
              </p:cNvPr>
              <p:cNvSpPr txBox="1"/>
              <p:nvPr/>
            </p:nvSpPr>
            <p:spPr>
              <a:xfrm>
                <a:off x="3784997" y="206084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cs-CZ" b="1" noProof="1">
                    <a:cs typeface="Arial" charset="0"/>
                  </a:rPr>
                  <a:t>A</a:t>
                </a:r>
                <a:r>
                  <a:rPr lang="el-GR" noProof="1">
                    <a:cs typeface="Arial" charset="0"/>
                  </a:rPr>
                  <a:t>δ</a:t>
                </a:r>
                <a:r>
                  <a:rPr lang="en-US" dirty="0"/>
                  <a:t>$</a:t>
                </a: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97EFB840-1DAE-4895-FFC8-97366CC84BF7}"/>
                </a:ext>
              </a:extLst>
            </p:cNvPr>
            <p:cNvGrpSpPr/>
            <p:nvPr/>
          </p:nvGrpSpPr>
          <p:grpSpPr>
            <a:xfrm>
              <a:off x="3779912" y="2564904"/>
              <a:ext cx="1157213" cy="369332"/>
              <a:chOff x="3779912" y="2060848"/>
              <a:chExt cx="1157213" cy="369332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37527167-AC30-6D91-4E2A-60B0A3452B80}"/>
                  </a:ext>
                </a:extLst>
              </p:cNvPr>
              <p:cNvGrpSpPr/>
              <p:nvPr/>
            </p:nvGrpSpPr>
            <p:grpSpPr>
              <a:xfrm>
                <a:off x="3779912" y="2060848"/>
                <a:ext cx="1152128" cy="369332"/>
                <a:chOff x="3779912" y="2060848"/>
                <a:chExt cx="1152128" cy="369332"/>
              </a:xfrm>
            </p:grpSpPr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17CA8859-62BA-C811-6939-37CDC40DCC7C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060848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F792B466-60C8-CF81-BF10-7AF186B06876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430180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22" name="Straight Connector 21">
                  <a:extLst>
                    <a:ext uri="{FF2B5EF4-FFF2-40B4-BE49-F238E27FC236}">
                      <a16:creationId xmlns:a16="http://schemas.microsoft.com/office/drawing/2014/main" id="{6DD11904-5603-7C03-7AAD-8C6D59C0BF87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932040" y="2060848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EB8440A-F110-35D1-AB6C-0B71129B4459}"/>
                  </a:ext>
                </a:extLst>
              </p:cNvPr>
              <p:cNvSpPr txBox="1"/>
              <p:nvPr/>
            </p:nvSpPr>
            <p:spPr>
              <a:xfrm>
                <a:off x="3784997" y="206084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b="1" dirty="0">
                    <a:ea typeface="Arial Unicode MS" pitchFamily="34" charset="-128"/>
                    <a:cs typeface="Arial Unicode MS" pitchFamily="34" charset="-128"/>
                  </a:rPr>
                  <a:t>x</a:t>
                </a:r>
                <a:r>
                  <a:rPr lang="el-GR" dirty="0">
                    <a:ea typeface="Arial Unicode MS" pitchFamily="34" charset="-128"/>
                    <a:cs typeface="Arial Unicode MS" pitchFamily="34" charset="-128"/>
                  </a:rPr>
                  <a:t>ψ</a:t>
                </a:r>
                <a:r>
                  <a:rPr lang="en-US" dirty="0"/>
                  <a:t>$</a:t>
                </a:r>
              </a:p>
            </p:txBody>
          </p:sp>
        </p:grp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20479AD-0729-51E9-3809-1BF7B3E52019}"/>
              </a:ext>
            </a:extLst>
          </p:cNvPr>
          <p:cNvGrpSpPr/>
          <p:nvPr/>
        </p:nvGrpSpPr>
        <p:grpSpPr>
          <a:xfrm>
            <a:off x="4007768" y="5581588"/>
            <a:ext cx="1157213" cy="873388"/>
            <a:chOff x="3779912" y="2060848"/>
            <a:chExt cx="1157213" cy="873388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8C388C47-36CA-3401-03B0-485D6D2C7952}"/>
                </a:ext>
              </a:extLst>
            </p:cNvPr>
            <p:cNvGrpSpPr/>
            <p:nvPr/>
          </p:nvGrpSpPr>
          <p:grpSpPr>
            <a:xfrm>
              <a:off x="3779912" y="2060848"/>
              <a:ext cx="1157213" cy="369332"/>
              <a:chOff x="3779912" y="2060848"/>
              <a:chExt cx="1157213" cy="369332"/>
            </a:xfrm>
          </p:grpSpPr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554234B7-146C-E8E9-6254-DF7563F11941}"/>
                  </a:ext>
                </a:extLst>
              </p:cNvPr>
              <p:cNvGrpSpPr/>
              <p:nvPr/>
            </p:nvGrpSpPr>
            <p:grpSpPr>
              <a:xfrm>
                <a:off x="3779912" y="2060848"/>
                <a:ext cx="1152128" cy="369332"/>
                <a:chOff x="3779912" y="2060848"/>
                <a:chExt cx="1152128" cy="369332"/>
              </a:xfrm>
            </p:grpSpPr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6AB019C0-DA30-E39B-B709-E98E704DB98E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060848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D08288FC-A559-5528-584C-E78DD820E850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430180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E13A1DCE-4D19-2C16-A71B-DBA757B5923E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932040" y="2060848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78EC6D81-52E7-FCB9-68CD-D8E3FE219BE6}"/>
                  </a:ext>
                </a:extLst>
              </p:cNvPr>
              <p:cNvSpPr txBox="1"/>
              <p:nvPr/>
            </p:nvSpPr>
            <p:spPr>
              <a:xfrm>
                <a:off x="3784997" y="206084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l-GR" dirty="0">
                    <a:cs typeface="Arial" charset="0"/>
                  </a:rPr>
                  <a:t>α</a:t>
                </a:r>
                <a:r>
                  <a:rPr lang="el-GR" noProof="1">
                    <a:cs typeface="Arial" charset="0"/>
                  </a:rPr>
                  <a:t>γ</a:t>
                </a:r>
                <a:r>
                  <a:rPr lang="en-US" dirty="0"/>
                  <a:t>$</a:t>
                </a: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7E017B70-C73B-53AD-859D-41E026578150}"/>
                </a:ext>
              </a:extLst>
            </p:cNvPr>
            <p:cNvGrpSpPr/>
            <p:nvPr/>
          </p:nvGrpSpPr>
          <p:grpSpPr>
            <a:xfrm>
              <a:off x="3779912" y="2564904"/>
              <a:ext cx="1157213" cy="369332"/>
              <a:chOff x="3779912" y="2060848"/>
              <a:chExt cx="1157213" cy="369332"/>
            </a:xfrm>
          </p:grpSpPr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812322CC-6F03-03F6-8AEB-C9DA619D1B10}"/>
                  </a:ext>
                </a:extLst>
              </p:cNvPr>
              <p:cNvGrpSpPr/>
              <p:nvPr/>
            </p:nvGrpSpPr>
            <p:grpSpPr>
              <a:xfrm>
                <a:off x="3779912" y="2060848"/>
                <a:ext cx="1152128" cy="369332"/>
                <a:chOff x="3779912" y="2060848"/>
                <a:chExt cx="1152128" cy="369332"/>
              </a:xfrm>
            </p:grpSpPr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16436153-561F-0F53-9366-A3A4A3D2052D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060848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4" name="Straight Connector 33">
                  <a:extLst>
                    <a:ext uri="{FF2B5EF4-FFF2-40B4-BE49-F238E27FC236}">
                      <a16:creationId xmlns:a16="http://schemas.microsoft.com/office/drawing/2014/main" id="{1DEF12A4-E0F8-103C-769A-83DE5EF56A2F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430180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7A673375-AE2A-5E1F-018A-85DB7B2B81AA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932040" y="2060848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B0A6B476-FA5E-90D7-284D-4DD8B3918983}"/>
                  </a:ext>
                </a:extLst>
              </p:cNvPr>
              <p:cNvSpPr txBox="1"/>
              <p:nvPr/>
            </p:nvSpPr>
            <p:spPr>
              <a:xfrm>
                <a:off x="3784997" y="206084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>
                    <a:ea typeface="Arial Unicode MS" pitchFamily="34" charset="-128"/>
                    <a:cs typeface="Arial Unicode MS" pitchFamily="34" charset="-128"/>
                  </a:rPr>
                  <a:t>x</a:t>
                </a:r>
                <a:r>
                  <a:rPr lang="el-GR" dirty="0">
                    <a:ea typeface="Arial Unicode MS" pitchFamily="34" charset="-128"/>
                    <a:cs typeface="Arial Unicode MS" pitchFamily="34" charset="-128"/>
                  </a:rPr>
                  <a:t>φ</a:t>
                </a:r>
                <a:r>
                  <a:rPr lang="en-US" dirty="0"/>
                  <a:t>$</a:t>
                </a:r>
              </a:p>
            </p:txBody>
          </p:sp>
        </p:grpSp>
      </p:grp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EA737EDB-B3E1-1100-CFF4-35243DD8A37F}"/>
              </a:ext>
            </a:extLst>
          </p:cNvPr>
          <p:cNvSpPr/>
          <p:nvPr/>
        </p:nvSpPr>
        <p:spPr bwMode="auto">
          <a:xfrm>
            <a:off x="3652812" y="5766255"/>
            <a:ext cx="288010" cy="369331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447A15B7-8A12-1013-B723-4F35521E22C4}"/>
              </a:ext>
            </a:extLst>
          </p:cNvPr>
          <p:cNvSpPr/>
          <p:nvPr/>
        </p:nvSpPr>
        <p:spPr bwMode="auto">
          <a:xfrm>
            <a:off x="8001675" y="5766255"/>
            <a:ext cx="288010" cy="369331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D01809D4-C455-86C9-8BCF-9C736DFEBB3F}"/>
              </a:ext>
            </a:extLst>
          </p:cNvPr>
          <p:cNvGrpSpPr/>
          <p:nvPr/>
        </p:nvGrpSpPr>
        <p:grpSpPr>
          <a:xfrm>
            <a:off x="8380324" y="5581588"/>
            <a:ext cx="1157213" cy="873388"/>
            <a:chOff x="3779912" y="2060848"/>
            <a:chExt cx="1157213" cy="873388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3BAF745B-744B-5CA9-22E2-E3E8B5BFF785}"/>
                </a:ext>
              </a:extLst>
            </p:cNvPr>
            <p:cNvGrpSpPr/>
            <p:nvPr/>
          </p:nvGrpSpPr>
          <p:grpSpPr>
            <a:xfrm>
              <a:off x="3779912" y="2060848"/>
              <a:ext cx="1157213" cy="369332"/>
              <a:chOff x="3779912" y="2060848"/>
              <a:chExt cx="1157213" cy="369332"/>
            </a:xfrm>
          </p:grpSpPr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556441A6-4DBE-FF1C-CB90-3A740B32F1D6}"/>
                  </a:ext>
                </a:extLst>
              </p:cNvPr>
              <p:cNvGrpSpPr/>
              <p:nvPr/>
            </p:nvGrpSpPr>
            <p:grpSpPr>
              <a:xfrm>
                <a:off x="3779912" y="2060848"/>
                <a:ext cx="1152128" cy="369332"/>
                <a:chOff x="3779912" y="2060848"/>
                <a:chExt cx="1152128" cy="369332"/>
              </a:xfrm>
            </p:grpSpPr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C74E79A1-A627-237F-D44C-2F363FD6218C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060848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A4132F87-574A-D686-7CBA-DE64EB0B71AC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430180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44CA8CC3-9178-CC34-52B2-C319CB05DA4D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932040" y="2060848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B634903-834A-CC0E-D0D3-4480E2A6535B}"/>
                  </a:ext>
                </a:extLst>
              </p:cNvPr>
              <p:cNvSpPr txBox="1"/>
              <p:nvPr/>
            </p:nvSpPr>
            <p:spPr>
              <a:xfrm>
                <a:off x="3784997" y="206084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l-GR" dirty="0">
                    <a:cs typeface="Arial" charset="0"/>
                  </a:rPr>
                  <a:t>β</a:t>
                </a:r>
                <a:r>
                  <a:rPr lang="el-GR" noProof="1">
                    <a:cs typeface="Arial" charset="0"/>
                  </a:rPr>
                  <a:t>δ</a:t>
                </a:r>
                <a:r>
                  <a:rPr lang="en-US" dirty="0"/>
                  <a:t>$</a:t>
                </a:r>
              </a:p>
            </p:txBody>
          </p:sp>
        </p:grp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4E8F4B78-FBFD-0AAE-4F16-B8502049F66D}"/>
                </a:ext>
              </a:extLst>
            </p:cNvPr>
            <p:cNvGrpSpPr/>
            <p:nvPr/>
          </p:nvGrpSpPr>
          <p:grpSpPr>
            <a:xfrm>
              <a:off x="3779912" y="2564904"/>
              <a:ext cx="1157213" cy="369332"/>
              <a:chOff x="3779912" y="2060848"/>
              <a:chExt cx="1157213" cy="369332"/>
            </a:xfrm>
          </p:grpSpPr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ADDEA5D5-92F7-683A-D4E4-6CCD2EBE1CF6}"/>
                  </a:ext>
                </a:extLst>
              </p:cNvPr>
              <p:cNvGrpSpPr/>
              <p:nvPr/>
            </p:nvGrpSpPr>
            <p:grpSpPr>
              <a:xfrm>
                <a:off x="3779912" y="2060848"/>
                <a:ext cx="1152128" cy="369332"/>
                <a:chOff x="3779912" y="2060848"/>
                <a:chExt cx="1152128" cy="369332"/>
              </a:xfrm>
            </p:grpSpPr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5D36F73B-E598-DADC-F2E1-DC95FB987F82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060848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C0B1CAF7-5458-D655-7D7E-F2CEFF21D27D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430180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F152BDD7-7800-9D98-C8BA-E83FCB336F0C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932040" y="2060848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549935B1-6292-E227-61C7-30B30EA7E1EF}"/>
                  </a:ext>
                </a:extLst>
              </p:cNvPr>
              <p:cNvSpPr txBox="1"/>
              <p:nvPr/>
            </p:nvSpPr>
            <p:spPr>
              <a:xfrm>
                <a:off x="3784997" y="206084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>
                    <a:ea typeface="Arial Unicode MS" pitchFamily="34" charset="-128"/>
                    <a:cs typeface="Arial Unicode MS" pitchFamily="34" charset="-128"/>
                  </a:rPr>
                  <a:t>x</a:t>
                </a:r>
                <a:r>
                  <a:rPr lang="el-GR" dirty="0">
                    <a:ea typeface="Arial Unicode MS" pitchFamily="34" charset="-128"/>
                    <a:cs typeface="Arial Unicode MS" pitchFamily="34" charset="-128"/>
                  </a:rPr>
                  <a:t>ψ</a:t>
                </a:r>
                <a:r>
                  <a:rPr lang="en-US" dirty="0"/>
                  <a:t>$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050737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Operators </a:t>
            </a:r>
            <a:r>
              <a:rPr lang="cs-CZ" dirty="0"/>
              <a:t>FIRST </a:t>
            </a:r>
            <a:r>
              <a:rPr lang="en-US" dirty="0"/>
              <a:t>and</a:t>
            </a:r>
            <a:r>
              <a:rPr lang="cs-CZ" dirty="0"/>
              <a:t> FOLLOW –</a:t>
            </a:r>
            <a:r>
              <a:rPr lang="en-US" dirty="0"/>
              <a:t> definitions</a:t>
            </a:r>
            <a:endParaRPr lang="cs-CZ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600" dirty="0"/>
              <a:t>If </a:t>
            </a:r>
            <a:r>
              <a:rPr lang="el-GR" sz="2600" dirty="0">
                <a:cs typeface="Arial" charset="0"/>
              </a:rPr>
              <a:t>α</a:t>
            </a:r>
            <a:r>
              <a:rPr lang="cs-CZ" sz="2600" dirty="0">
                <a:cs typeface="Arial" charset="0"/>
              </a:rPr>
              <a:t> </a:t>
            </a:r>
            <a:r>
              <a:rPr lang="en-US" sz="2600" dirty="0">
                <a:cs typeface="Arial" charset="0"/>
              </a:rPr>
              <a:t>is any string of grammar symbols</a:t>
            </a:r>
            <a:r>
              <a:rPr lang="cs-CZ" sz="2600" dirty="0">
                <a:cs typeface="Arial" charset="0"/>
              </a:rPr>
              <a:t>, </a:t>
            </a:r>
            <a:r>
              <a:rPr lang="en-US" sz="2600" dirty="0">
                <a:cs typeface="Arial" charset="0"/>
              </a:rPr>
              <a:t>let</a:t>
            </a:r>
            <a:r>
              <a:rPr lang="cs-CZ" sz="2600" dirty="0">
                <a:cs typeface="Arial" charset="0"/>
              </a:rPr>
              <a:t> FIRST(</a:t>
            </a:r>
            <a:r>
              <a:rPr lang="el-GR" sz="2600" dirty="0">
                <a:cs typeface="Arial" charset="0"/>
              </a:rPr>
              <a:t>α</a:t>
            </a:r>
            <a:r>
              <a:rPr lang="cs-CZ" sz="2600" dirty="0">
                <a:cs typeface="Arial" charset="0"/>
              </a:rPr>
              <a:t>) </a:t>
            </a:r>
            <a:r>
              <a:rPr lang="en-US" sz="2600" dirty="0">
                <a:cs typeface="Arial" charset="0"/>
              </a:rPr>
              <a:t>be the set of terminals that begin the strings derived from</a:t>
            </a:r>
            <a:r>
              <a:rPr lang="cs-CZ" sz="2600" dirty="0">
                <a:cs typeface="Arial" charset="0"/>
              </a:rPr>
              <a:t> </a:t>
            </a:r>
            <a:r>
              <a:rPr lang="el-GR" sz="2600" dirty="0">
                <a:cs typeface="Arial" charset="0"/>
              </a:rPr>
              <a:t>α</a:t>
            </a:r>
            <a:r>
              <a:rPr lang="cs-CZ" sz="2600" dirty="0">
                <a:cs typeface="Arial" charset="0"/>
              </a:rPr>
              <a:t>. </a:t>
            </a:r>
            <a:r>
              <a:rPr lang="en-US" sz="2600" dirty="0">
                <a:cs typeface="Arial" charset="0"/>
              </a:rPr>
              <a:t>If </a:t>
            </a:r>
            <a:r>
              <a:rPr lang="el-GR" sz="2600" dirty="0">
                <a:cs typeface="Arial" charset="0"/>
              </a:rPr>
              <a:t>α</a:t>
            </a:r>
            <a:r>
              <a:rPr lang="cs-CZ" sz="2600" dirty="0">
                <a:cs typeface="Arial" charset="0"/>
              </a:rPr>
              <a:t> </a:t>
            </a:r>
            <a:r>
              <a:rPr lang="en-US" sz="2600" dirty="0">
                <a:cs typeface="Arial" charset="0"/>
              </a:rPr>
              <a:t>can be derived to</a:t>
            </a:r>
            <a:r>
              <a:rPr lang="cs-CZ" sz="2600" dirty="0">
                <a:cs typeface="Arial" charset="0"/>
              </a:rPr>
              <a:t>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cs-CZ" sz="2600" dirty="0">
                <a:cs typeface="Arial" charset="0"/>
              </a:rPr>
              <a:t>, </a:t>
            </a:r>
            <a:r>
              <a:rPr lang="en-US" sz="2600" dirty="0">
                <a:cs typeface="Arial" charset="0"/>
              </a:rPr>
              <a:t>then</a:t>
            </a:r>
            <a:r>
              <a:rPr lang="cs-CZ" sz="2600" dirty="0">
                <a:cs typeface="Arial" charset="0"/>
              </a:rPr>
              <a:t>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cs-CZ" sz="2600" dirty="0">
                <a:cs typeface="Arial" charset="0"/>
              </a:rPr>
              <a:t> </a:t>
            </a:r>
            <a:r>
              <a:rPr lang="en-US" sz="2600" dirty="0">
                <a:cs typeface="Arial" charset="0"/>
              </a:rPr>
              <a:t>is also in</a:t>
            </a:r>
            <a:r>
              <a:rPr lang="cs-CZ" sz="2600" dirty="0">
                <a:cs typeface="Arial" charset="0"/>
              </a:rPr>
              <a:t> FIRST(</a:t>
            </a:r>
            <a:r>
              <a:rPr lang="el-GR" sz="2600" dirty="0">
                <a:cs typeface="Arial" charset="0"/>
              </a:rPr>
              <a:t>α</a:t>
            </a:r>
            <a:r>
              <a:rPr lang="cs-CZ" sz="2600" dirty="0">
                <a:cs typeface="Arial" charset="0"/>
              </a:rPr>
              <a:t>)</a:t>
            </a:r>
          </a:p>
          <a:p>
            <a:pPr eaLnBrk="1" hangingPunct="1"/>
            <a:r>
              <a:rPr lang="en-US" sz="2600" dirty="0">
                <a:cs typeface="Arial" charset="0"/>
              </a:rPr>
              <a:t>Define </a:t>
            </a:r>
            <a:r>
              <a:rPr lang="cs-CZ" sz="2600" dirty="0">
                <a:cs typeface="Arial" charset="0"/>
              </a:rPr>
              <a:t>FOLLOW(A)</a:t>
            </a:r>
            <a:r>
              <a:rPr lang="en-US" sz="2600" dirty="0">
                <a:cs typeface="Arial" charset="0"/>
              </a:rPr>
              <a:t>,</a:t>
            </a:r>
            <a:r>
              <a:rPr lang="cs-CZ" sz="2600" dirty="0">
                <a:cs typeface="Arial" charset="0"/>
              </a:rPr>
              <a:t> </a:t>
            </a:r>
            <a:r>
              <a:rPr lang="en-US" sz="2600" dirty="0">
                <a:cs typeface="Arial" charset="0"/>
              </a:rPr>
              <a:t>for nonterminal</a:t>
            </a:r>
            <a:r>
              <a:rPr lang="cs-CZ" sz="2600" dirty="0">
                <a:cs typeface="Arial" charset="0"/>
              </a:rPr>
              <a:t> A</a:t>
            </a:r>
            <a:r>
              <a:rPr lang="en-US" sz="2600" dirty="0">
                <a:cs typeface="Arial" charset="0"/>
              </a:rPr>
              <a:t>, to be the set of terminals</a:t>
            </a:r>
            <a:r>
              <a:rPr lang="cs-CZ" sz="2600" dirty="0">
                <a:cs typeface="Arial" charset="0"/>
              </a:rPr>
              <a:t> </a:t>
            </a:r>
            <a:r>
              <a:rPr lang="en-US" sz="2600" dirty="0">
                <a:cs typeface="Arial" charset="0"/>
              </a:rPr>
              <a:t>that can appear immediately to the right of </a:t>
            </a:r>
            <a:r>
              <a:rPr lang="cs-CZ" sz="2600" dirty="0">
                <a:cs typeface="Arial" charset="0"/>
              </a:rPr>
              <a:t>A </a:t>
            </a:r>
            <a:r>
              <a:rPr lang="en-US" sz="2600" dirty="0">
                <a:cs typeface="Arial" charset="0"/>
              </a:rPr>
              <a:t>in some string</a:t>
            </a:r>
            <a:r>
              <a:rPr lang="cs-CZ" sz="2600" dirty="0">
                <a:cs typeface="Arial" charset="0"/>
              </a:rPr>
              <a:t>, </a:t>
            </a:r>
            <a:r>
              <a:rPr lang="en-US" sz="2600" dirty="0">
                <a:cs typeface="Arial" charset="0"/>
              </a:rPr>
              <a:t>where exists a derivation of the form </a:t>
            </a:r>
            <a:r>
              <a:rPr lang="cs-CZ" sz="2600" dirty="0">
                <a:cs typeface="Arial" charset="0"/>
              </a:rPr>
              <a:t>S </a:t>
            </a:r>
            <a:r>
              <a:rPr lang="cs-CZ" sz="2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cs-CZ" sz="2600" dirty="0">
                <a:ea typeface="Arial Unicode MS" pitchFamily="34" charset="-128"/>
                <a:cs typeface="Arial Unicode MS" pitchFamily="34" charset="-128"/>
              </a:rPr>
              <a:t>* </a:t>
            </a:r>
            <a:r>
              <a:rPr lang="el-GR" sz="2600" dirty="0">
                <a:cs typeface="Arial" charset="0"/>
              </a:rPr>
              <a:t>α</a:t>
            </a:r>
            <a:r>
              <a:rPr lang="cs-CZ" sz="2600" dirty="0" err="1">
                <a:cs typeface="Arial" charset="0"/>
              </a:rPr>
              <a:t>Aa</a:t>
            </a:r>
            <a:r>
              <a:rPr lang="el-GR" sz="2600" dirty="0">
                <a:cs typeface="Arial" charset="0"/>
              </a:rPr>
              <a:t>β</a:t>
            </a:r>
            <a:r>
              <a:rPr lang="en-US" sz="2600" dirty="0">
                <a:cs typeface="Arial" charset="0"/>
              </a:rPr>
              <a:t> for some </a:t>
            </a:r>
            <a:r>
              <a:rPr lang="el-GR" sz="2600" dirty="0">
                <a:cs typeface="Arial" charset="0"/>
              </a:rPr>
              <a:t>α</a:t>
            </a:r>
            <a:r>
              <a:rPr lang="cs-CZ" sz="2600" dirty="0">
                <a:cs typeface="Arial" charset="0"/>
              </a:rPr>
              <a:t> </a:t>
            </a:r>
            <a:r>
              <a:rPr lang="en-US" sz="2600" dirty="0">
                <a:cs typeface="Arial" charset="0"/>
              </a:rPr>
              <a:t>and</a:t>
            </a:r>
            <a:r>
              <a:rPr lang="cs-CZ" sz="2600" dirty="0">
                <a:cs typeface="Arial" charset="0"/>
              </a:rPr>
              <a:t> </a:t>
            </a:r>
            <a:r>
              <a:rPr lang="el-GR" sz="2600" dirty="0">
                <a:cs typeface="Arial" charset="0"/>
              </a:rPr>
              <a:t>β</a:t>
            </a:r>
            <a:r>
              <a:rPr lang="cs-CZ" sz="2600" dirty="0">
                <a:cs typeface="Arial" charset="0"/>
              </a:rPr>
              <a:t>. </a:t>
            </a:r>
            <a:r>
              <a:rPr lang="en-US" sz="2600" dirty="0">
                <a:cs typeface="Arial" charset="0"/>
              </a:rPr>
              <a:t>If</a:t>
            </a:r>
            <a:r>
              <a:rPr lang="cs-CZ" sz="2600" dirty="0">
                <a:cs typeface="Arial" charset="0"/>
              </a:rPr>
              <a:t> A </a:t>
            </a:r>
            <a:r>
              <a:rPr lang="en-US" sz="2600" dirty="0">
                <a:cs typeface="Arial" charset="0"/>
              </a:rPr>
              <a:t>can be the rightmost symbol in some sentential form</a:t>
            </a:r>
            <a:r>
              <a:rPr lang="cs-CZ" sz="2600" dirty="0">
                <a:cs typeface="Arial" charset="0"/>
              </a:rPr>
              <a:t>, </a:t>
            </a:r>
            <a:r>
              <a:rPr lang="en-US" sz="2600" dirty="0">
                <a:cs typeface="Arial" charset="0"/>
              </a:rPr>
              <a:t>then</a:t>
            </a:r>
            <a:r>
              <a:rPr lang="cs-CZ" sz="2600" dirty="0">
                <a:cs typeface="Arial" charset="0"/>
              </a:rPr>
              <a:t> </a:t>
            </a:r>
            <a:r>
              <a:rPr lang="en-US" sz="2600" dirty="0">
                <a:cs typeface="Arial" charset="0"/>
              </a:rPr>
              <a:t>$</a:t>
            </a:r>
            <a:r>
              <a:rPr lang="cs-CZ" sz="2600" dirty="0">
                <a:cs typeface="Arial" charset="0"/>
              </a:rPr>
              <a:t> </a:t>
            </a:r>
            <a:r>
              <a:rPr lang="en-US" sz="2600" dirty="0">
                <a:cs typeface="Arial" charset="0"/>
              </a:rPr>
              <a:t>is in</a:t>
            </a:r>
            <a:r>
              <a:rPr lang="cs-CZ" sz="2600" dirty="0">
                <a:cs typeface="Arial" charset="0"/>
              </a:rPr>
              <a:t> FOLLOW(A).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Construction of the </a:t>
            </a:r>
            <a:r>
              <a:rPr lang="cs-CZ" dirty="0"/>
              <a:t>FIRST</a:t>
            </a:r>
            <a:r>
              <a:rPr lang="en-US" dirty="0"/>
              <a:t> operator</a:t>
            </a:r>
            <a:endParaRPr lang="cs-CZ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600" dirty="0"/>
              <a:t>Construction for a grammar symbol </a:t>
            </a:r>
            <a:r>
              <a:rPr lang="cs-CZ" sz="2600" dirty="0"/>
              <a:t>X</a:t>
            </a:r>
          </a:p>
          <a:p>
            <a:pPr lvl="1" eaLnBrk="1" hangingPunct="1"/>
            <a:r>
              <a:rPr lang="en-US" sz="2200" dirty="0"/>
              <a:t>If</a:t>
            </a:r>
            <a:r>
              <a:rPr lang="cs-CZ" sz="2200" dirty="0"/>
              <a:t> X </a:t>
            </a:r>
            <a:r>
              <a:rPr lang="en-US" sz="2200" dirty="0"/>
              <a:t>is terminal</a:t>
            </a:r>
            <a:r>
              <a:rPr lang="cs-CZ" sz="2200" dirty="0"/>
              <a:t>, </a:t>
            </a:r>
            <a:r>
              <a:rPr lang="en-US" sz="2200" dirty="0"/>
              <a:t>then</a:t>
            </a:r>
            <a:r>
              <a:rPr lang="cs-CZ" sz="2200" dirty="0"/>
              <a:t> FIRST(X)=</a:t>
            </a:r>
            <a:r>
              <a:rPr lang="en-US" sz="2200" dirty="0"/>
              <a:t>{X}</a:t>
            </a:r>
            <a:endParaRPr lang="cs-CZ" sz="2200" dirty="0"/>
          </a:p>
          <a:p>
            <a:pPr lvl="1" eaLnBrk="1" hangingPunct="1"/>
            <a:r>
              <a:rPr lang="en-US" sz="2200" dirty="0"/>
              <a:t>If</a:t>
            </a:r>
            <a:r>
              <a:rPr lang="cs-CZ" sz="2200" dirty="0"/>
              <a:t> X</a:t>
            </a:r>
            <a:r>
              <a:rPr lang="cs-CZ" sz="2200" dirty="0">
                <a:cs typeface="Arial" charset="0"/>
              </a:rPr>
              <a:t>→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cs-CZ" sz="2200" dirty="0"/>
              <a:t> </a:t>
            </a:r>
            <a:r>
              <a:rPr lang="en-US" sz="2200" dirty="0"/>
              <a:t>is a production</a:t>
            </a:r>
            <a:r>
              <a:rPr lang="cs-CZ" sz="2200" dirty="0">
                <a:cs typeface="Arial" charset="0"/>
              </a:rPr>
              <a:t>, </a:t>
            </a:r>
            <a:r>
              <a:rPr lang="en-US" sz="2200" dirty="0">
                <a:cs typeface="Arial" charset="0"/>
              </a:rPr>
              <a:t>then add</a:t>
            </a:r>
            <a:r>
              <a:rPr lang="cs-CZ" sz="2200" dirty="0">
                <a:cs typeface="Arial" charset="0"/>
              </a:rPr>
              <a:t> 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cs-CZ" sz="2200" dirty="0">
                <a:cs typeface="Arial" charset="0"/>
              </a:rPr>
              <a:t> </a:t>
            </a:r>
            <a:r>
              <a:rPr lang="en-US" sz="2200" dirty="0">
                <a:cs typeface="Arial" charset="0"/>
              </a:rPr>
              <a:t>to</a:t>
            </a:r>
            <a:r>
              <a:rPr lang="cs-CZ" sz="2200" dirty="0">
                <a:cs typeface="Arial" charset="0"/>
              </a:rPr>
              <a:t> FIRST(X)</a:t>
            </a:r>
          </a:p>
          <a:p>
            <a:pPr lvl="1" eaLnBrk="1" hangingPunct="1"/>
            <a:r>
              <a:rPr lang="en-US" sz="2200" dirty="0">
                <a:cs typeface="Arial" charset="0"/>
              </a:rPr>
              <a:t>If</a:t>
            </a:r>
            <a:r>
              <a:rPr lang="cs-CZ" sz="2200" dirty="0">
                <a:cs typeface="Arial" charset="0"/>
              </a:rPr>
              <a:t> X </a:t>
            </a:r>
            <a:r>
              <a:rPr lang="en-US" sz="2200" dirty="0">
                <a:cs typeface="Arial" charset="0"/>
              </a:rPr>
              <a:t>is nonterminal and</a:t>
            </a:r>
            <a:r>
              <a:rPr lang="cs-CZ" sz="2200" dirty="0">
                <a:cs typeface="Arial" charset="0"/>
              </a:rPr>
              <a:t> </a:t>
            </a:r>
            <a:r>
              <a:rPr lang="cs-CZ" sz="2200" noProof="1">
                <a:cs typeface="Arial" charset="0"/>
              </a:rPr>
              <a:t>X→Y</a:t>
            </a:r>
            <a:r>
              <a:rPr lang="cs-CZ" sz="2200" baseline="-25000" noProof="1">
                <a:cs typeface="Arial" charset="0"/>
              </a:rPr>
              <a:t>1</a:t>
            </a:r>
            <a:r>
              <a:rPr lang="cs-CZ" sz="2200" noProof="1">
                <a:cs typeface="Arial" charset="0"/>
              </a:rPr>
              <a:t>Y</a:t>
            </a:r>
            <a:r>
              <a:rPr lang="cs-CZ" sz="2200" baseline="-25000" noProof="1">
                <a:cs typeface="Arial" charset="0"/>
              </a:rPr>
              <a:t>2</a:t>
            </a:r>
            <a:r>
              <a:rPr lang="cs-CZ" sz="2200" noProof="1">
                <a:cs typeface="Arial" charset="0"/>
              </a:rPr>
              <a:t>…Y</a:t>
            </a:r>
            <a:r>
              <a:rPr lang="cs-CZ" sz="2200" baseline="-25000" noProof="1">
                <a:cs typeface="Arial" charset="0"/>
              </a:rPr>
              <a:t>k</a:t>
            </a:r>
            <a:r>
              <a:rPr lang="cs-CZ" sz="2200" dirty="0">
                <a:cs typeface="Arial" charset="0"/>
              </a:rPr>
              <a:t> </a:t>
            </a:r>
            <a:r>
              <a:rPr lang="en-US" sz="2200" dirty="0">
                <a:cs typeface="Arial" charset="0"/>
              </a:rPr>
              <a:t>is a production</a:t>
            </a:r>
            <a:r>
              <a:rPr lang="cs-CZ" sz="2200" dirty="0">
                <a:cs typeface="Arial" charset="0"/>
              </a:rPr>
              <a:t>, </a:t>
            </a:r>
            <a:r>
              <a:rPr lang="en-US" sz="2200" dirty="0">
                <a:cs typeface="Arial" charset="0"/>
              </a:rPr>
              <a:t>then place</a:t>
            </a:r>
            <a:r>
              <a:rPr lang="cs-CZ" sz="2200" dirty="0">
                <a:cs typeface="Arial" charset="0"/>
              </a:rPr>
              <a:t> </a:t>
            </a:r>
            <a:r>
              <a:rPr lang="cs-CZ" sz="2200" b="1" dirty="0">
                <a:cs typeface="Arial" charset="0"/>
              </a:rPr>
              <a:t>a</a:t>
            </a:r>
            <a:r>
              <a:rPr lang="cs-CZ" sz="2200" dirty="0">
                <a:cs typeface="Arial" charset="0"/>
              </a:rPr>
              <a:t> </a:t>
            </a:r>
            <a:r>
              <a:rPr lang="en-US" sz="2200" dirty="0">
                <a:cs typeface="Arial" charset="0"/>
              </a:rPr>
              <a:t>in</a:t>
            </a:r>
            <a:r>
              <a:rPr lang="cs-CZ" sz="2200" dirty="0">
                <a:cs typeface="Arial" charset="0"/>
              </a:rPr>
              <a:t> FIRST(X), </a:t>
            </a:r>
            <a:r>
              <a:rPr lang="en-US" sz="2200" dirty="0">
                <a:cs typeface="Arial" charset="0"/>
              </a:rPr>
              <a:t>if for some </a:t>
            </a:r>
            <a:r>
              <a:rPr lang="en-US" sz="2200" dirty="0" err="1">
                <a:cs typeface="Arial" charset="0"/>
              </a:rPr>
              <a:t>i</a:t>
            </a:r>
            <a:r>
              <a:rPr lang="en-US" sz="2200" dirty="0">
                <a:cs typeface="Arial" charset="0"/>
              </a:rPr>
              <a:t>,</a:t>
            </a:r>
            <a:r>
              <a:rPr lang="cs-CZ" sz="2200" dirty="0">
                <a:cs typeface="Arial" charset="0"/>
              </a:rPr>
              <a:t> </a:t>
            </a:r>
            <a:r>
              <a:rPr lang="cs-CZ" sz="2200" b="1" dirty="0">
                <a:cs typeface="Arial" charset="0"/>
              </a:rPr>
              <a:t>a</a:t>
            </a:r>
            <a:r>
              <a:rPr lang="cs-CZ" sz="2200" dirty="0">
                <a:cs typeface="Arial" charset="0"/>
              </a:rPr>
              <a:t> </a:t>
            </a:r>
            <a:r>
              <a:rPr lang="en-US" sz="2200" dirty="0">
                <a:cs typeface="Arial" charset="0"/>
              </a:rPr>
              <a:t>is in</a:t>
            </a:r>
            <a:r>
              <a:rPr lang="cs-CZ" sz="2200" dirty="0">
                <a:cs typeface="Arial" charset="0"/>
              </a:rPr>
              <a:t> FIRST(</a:t>
            </a:r>
            <a:r>
              <a:rPr lang="cs-CZ" sz="2200" noProof="1">
                <a:cs typeface="Arial" charset="0"/>
              </a:rPr>
              <a:t>Y</a:t>
            </a:r>
            <a:r>
              <a:rPr lang="cs-CZ" sz="2200" baseline="-25000" noProof="1">
                <a:cs typeface="Arial" charset="0"/>
              </a:rPr>
              <a:t>i</a:t>
            </a:r>
            <a:r>
              <a:rPr lang="cs-CZ" sz="2200" dirty="0">
                <a:cs typeface="Arial" charset="0"/>
              </a:rPr>
              <a:t>) </a:t>
            </a:r>
            <a:r>
              <a:rPr lang="en-US" sz="2200" dirty="0">
                <a:cs typeface="Arial" charset="0"/>
              </a:rPr>
              <a:t>and 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cs-CZ" sz="22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sz="2200" dirty="0">
                <a:ea typeface="Arial Unicode MS" pitchFamily="34" charset="-128"/>
                <a:cs typeface="Arial Unicode MS" pitchFamily="34" charset="-128"/>
              </a:rPr>
              <a:t>FIRST(</a:t>
            </a:r>
            <a:r>
              <a:rPr lang="cs-CZ" sz="2200" noProof="1">
                <a:ea typeface="Arial Unicode MS" pitchFamily="34" charset="-128"/>
                <a:cs typeface="Arial Unicode MS" pitchFamily="34" charset="-128"/>
              </a:rPr>
              <a:t>Y</a:t>
            </a:r>
            <a:r>
              <a:rPr lang="cs-CZ" sz="2200" baseline="-25000" noProof="1">
                <a:ea typeface="Arial Unicode MS" pitchFamily="34" charset="-128"/>
                <a:cs typeface="Arial Unicode MS" pitchFamily="34" charset="-128"/>
              </a:rPr>
              <a:t>j</a:t>
            </a:r>
            <a:r>
              <a:rPr lang="cs-CZ" sz="2200" dirty="0">
                <a:ea typeface="Arial Unicode MS" pitchFamily="34" charset="-128"/>
                <a:cs typeface="Arial Unicode MS" pitchFamily="34" charset="-128"/>
              </a:rPr>
              <a:t>)</a:t>
            </a:r>
            <a:r>
              <a:rPr lang="en-US" sz="22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sz="22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∀ </a:t>
            </a:r>
            <a:r>
              <a:rPr lang="cs-CZ" sz="2200" dirty="0">
                <a:cs typeface="Arial" charset="0"/>
              </a:rPr>
              <a:t>j</a:t>
            </a:r>
            <a:r>
              <a:rPr lang="en-US" sz="2200" dirty="0">
                <a:cs typeface="Arial" charset="0"/>
              </a:rPr>
              <a:t>&lt;</a:t>
            </a:r>
            <a:r>
              <a:rPr lang="cs-CZ" sz="2200" dirty="0">
                <a:cs typeface="Arial" charset="0"/>
              </a:rPr>
              <a:t>i. </a:t>
            </a:r>
            <a:r>
              <a:rPr lang="en-US" sz="2200" dirty="0">
                <a:cs typeface="Arial" charset="0"/>
              </a:rPr>
              <a:t>If</a:t>
            </a:r>
            <a:r>
              <a:rPr lang="cs-CZ" sz="2200" dirty="0">
                <a:cs typeface="Arial" charset="0"/>
              </a:rPr>
              <a:t> 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cs-CZ" sz="22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sz="2200" dirty="0">
                <a:ea typeface="Arial Unicode MS" pitchFamily="34" charset="-128"/>
                <a:cs typeface="Arial Unicode MS" pitchFamily="34" charset="-128"/>
              </a:rPr>
              <a:t>FIRST(</a:t>
            </a:r>
            <a:r>
              <a:rPr lang="cs-CZ" sz="2200" noProof="1">
                <a:ea typeface="Arial Unicode MS" pitchFamily="34" charset="-128"/>
                <a:cs typeface="Arial Unicode MS" pitchFamily="34" charset="-128"/>
              </a:rPr>
              <a:t>Y</a:t>
            </a:r>
            <a:r>
              <a:rPr lang="cs-CZ" sz="2200" baseline="-25000" noProof="1">
                <a:ea typeface="Arial Unicode MS" pitchFamily="34" charset="-128"/>
                <a:cs typeface="Arial Unicode MS" pitchFamily="34" charset="-128"/>
              </a:rPr>
              <a:t>j</a:t>
            </a:r>
            <a:r>
              <a:rPr lang="cs-CZ" sz="2200" dirty="0">
                <a:ea typeface="Arial Unicode MS" pitchFamily="34" charset="-128"/>
                <a:cs typeface="Arial Unicode MS" pitchFamily="34" charset="-128"/>
              </a:rPr>
              <a:t>)</a:t>
            </a:r>
            <a:r>
              <a:rPr lang="en-US" sz="22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sz="22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∀ </a:t>
            </a:r>
            <a:r>
              <a:rPr lang="cs-CZ" sz="2200" dirty="0">
                <a:cs typeface="Arial" charset="0"/>
              </a:rPr>
              <a:t>j</a:t>
            </a:r>
            <a:r>
              <a:rPr lang="en-US" sz="2200" dirty="0">
                <a:cs typeface="Arial" charset="0"/>
              </a:rPr>
              <a:t>,</a:t>
            </a:r>
            <a:r>
              <a:rPr lang="cs-CZ" sz="22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200" dirty="0">
                <a:ea typeface="Arial Unicode MS" pitchFamily="34" charset="-128"/>
                <a:cs typeface="Arial Unicode MS" pitchFamily="34" charset="-128"/>
              </a:rPr>
              <a:t>then add</a:t>
            </a:r>
            <a:r>
              <a:rPr lang="cs-CZ" sz="22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cs-CZ" sz="22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200" dirty="0">
                <a:ea typeface="Arial Unicode MS" pitchFamily="34" charset="-128"/>
                <a:cs typeface="Arial Unicode MS" pitchFamily="34" charset="-128"/>
              </a:rPr>
              <a:t>to</a:t>
            </a:r>
            <a:r>
              <a:rPr lang="cs-CZ" sz="2200" dirty="0">
                <a:ea typeface="Arial Unicode MS" pitchFamily="34" charset="-128"/>
                <a:cs typeface="Arial Unicode MS" pitchFamily="34" charset="-128"/>
              </a:rPr>
              <a:t> FIRST(X)</a:t>
            </a:r>
          </a:p>
          <a:p>
            <a:pPr eaLnBrk="1" hangingPunct="1"/>
            <a:r>
              <a:rPr lang="en-US" sz="2600" dirty="0">
                <a:ea typeface="Arial Unicode MS" pitchFamily="34" charset="-128"/>
                <a:cs typeface="Arial Unicode MS" pitchFamily="34" charset="-128"/>
              </a:rPr>
              <a:t>Construction for any string</a:t>
            </a:r>
            <a:endParaRPr lang="cs-CZ" sz="2600" dirty="0">
              <a:ea typeface="Arial Unicode MS" pitchFamily="34" charset="-128"/>
              <a:cs typeface="Arial Unicode MS" pitchFamily="34" charset="-128"/>
            </a:endParaRPr>
          </a:p>
          <a:p>
            <a:pPr lvl="1" eaLnBrk="1" hangingPunct="1"/>
            <a:r>
              <a:rPr lang="en-US" sz="2200" dirty="0">
                <a:ea typeface="Arial Unicode MS" pitchFamily="34" charset="-128"/>
                <a:cs typeface="Arial Unicode MS" pitchFamily="34" charset="-128"/>
              </a:rPr>
              <a:t>The construction of the FIRST operator for a string</a:t>
            </a:r>
            <a:r>
              <a:rPr lang="cs-CZ" sz="22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sz="2200" noProof="1">
                <a:ea typeface="Arial Unicode MS" pitchFamily="34" charset="-128"/>
                <a:cs typeface="Arial Unicode MS" pitchFamily="34" charset="-128"/>
              </a:rPr>
              <a:t>X</a:t>
            </a:r>
            <a:r>
              <a:rPr lang="cs-CZ" sz="2200" baseline="-25000" noProof="1">
                <a:ea typeface="Arial Unicode MS" pitchFamily="34" charset="-128"/>
                <a:cs typeface="Arial Unicode MS" pitchFamily="34" charset="-128"/>
              </a:rPr>
              <a:t>1</a:t>
            </a:r>
            <a:r>
              <a:rPr lang="cs-CZ" sz="2200" noProof="1">
                <a:ea typeface="Arial Unicode MS" pitchFamily="34" charset="-128"/>
                <a:cs typeface="Arial Unicode MS" pitchFamily="34" charset="-128"/>
              </a:rPr>
              <a:t>X</a:t>
            </a:r>
            <a:r>
              <a:rPr lang="cs-CZ" sz="2200" baseline="-25000" noProof="1">
                <a:ea typeface="Arial Unicode MS" pitchFamily="34" charset="-128"/>
                <a:cs typeface="Arial Unicode MS" pitchFamily="34" charset="-128"/>
              </a:rPr>
              <a:t>2</a:t>
            </a:r>
            <a:r>
              <a:rPr lang="cs-CZ" sz="2200" noProof="1">
                <a:ea typeface="Arial Unicode MS" pitchFamily="34" charset="-128"/>
                <a:cs typeface="Arial Unicode MS" pitchFamily="34" charset="-128"/>
              </a:rPr>
              <a:t>…X</a:t>
            </a:r>
            <a:r>
              <a:rPr lang="cs-CZ" sz="2200" baseline="-25000" noProof="1">
                <a:ea typeface="Arial Unicode MS" pitchFamily="34" charset="-128"/>
                <a:cs typeface="Arial Unicode MS" pitchFamily="34" charset="-128"/>
              </a:rPr>
              <a:t>n</a:t>
            </a:r>
            <a:r>
              <a:rPr lang="cs-CZ" sz="2200" noProof="1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200" dirty="0">
                <a:ea typeface="Arial Unicode MS" pitchFamily="34" charset="-128"/>
                <a:cs typeface="Arial Unicode MS" pitchFamily="34" charset="-128"/>
              </a:rPr>
              <a:t>is similar as for nonterminal</a:t>
            </a:r>
            <a:r>
              <a:rPr lang="cs-CZ" sz="2200" dirty="0">
                <a:ea typeface="Arial Unicode MS" pitchFamily="34" charset="-128"/>
                <a:cs typeface="Arial Unicode MS" pitchFamily="34" charset="-128"/>
              </a:rPr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Construction of the </a:t>
            </a:r>
            <a:r>
              <a:rPr lang="cs-CZ" dirty="0"/>
              <a:t>FOLLOW</a:t>
            </a:r>
            <a:r>
              <a:rPr lang="en-US" dirty="0"/>
              <a:t> operator</a:t>
            </a:r>
            <a:endParaRPr lang="cs-CZ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Construction for a nonterminal A</a:t>
            </a:r>
            <a:endParaRPr lang="cs-CZ" dirty="0"/>
          </a:p>
          <a:p>
            <a:pPr lvl="1" eaLnBrk="1" hangingPunct="1"/>
            <a:r>
              <a:rPr lang="en-US" dirty="0"/>
              <a:t>Place $</a:t>
            </a:r>
            <a:r>
              <a:rPr lang="cs-CZ" dirty="0"/>
              <a:t> </a:t>
            </a:r>
            <a:r>
              <a:rPr lang="en-US" dirty="0"/>
              <a:t>in</a:t>
            </a:r>
            <a:r>
              <a:rPr lang="cs-CZ" dirty="0"/>
              <a:t> FOLLOW(S), </a:t>
            </a:r>
            <a:r>
              <a:rPr lang="en-US" dirty="0"/>
              <a:t>where</a:t>
            </a:r>
            <a:r>
              <a:rPr lang="cs-CZ" dirty="0"/>
              <a:t> S </a:t>
            </a:r>
            <a:r>
              <a:rPr lang="en-US" dirty="0"/>
              <a:t>is the start symbol of a grammar and</a:t>
            </a:r>
            <a:r>
              <a:rPr lang="cs-CZ" dirty="0"/>
              <a:t> </a:t>
            </a:r>
            <a:r>
              <a:rPr lang="en-US" dirty="0"/>
              <a:t>$</a:t>
            </a:r>
            <a:r>
              <a:rPr lang="cs-CZ" dirty="0"/>
              <a:t> </a:t>
            </a:r>
            <a:r>
              <a:rPr lang="en-US" dirty="0"/>
              <a:t>is </a:t>
            </a:r>
            <a:r>
              <a:rPr lang="cs-CZ" dirty="0"/>
              <a:t>EOS</a:t>
            </a:r>
          </a:p>
          <a:p>
            <a:pPr lvl="1" eaLnBrk="1" hangingPunct="1"/>
            <a:r>
              <a:rPr lang="en-US" dirty="0"/>
              <a:t>If there is a production </a:t>
            </a:r>
            <a:r>
              <a:rPr lang="cs-CZ" dirty="0"/>
              <a:t>A</a:t>
            </a:r>
            <a:r>
              <a:rPr lang="cs-CZ" dirty="0">
                <a:cs typeface="Arial" charset="0"/>
              </a:rPr>
              <a:t>→</a:t>
            </a:r>
            <a:r>
              <a:rPr lang="el-GR" dirty="0">
                <a:cs typeface="Arial" charset="0"/>
              </a:rPr>
              <a:t>α</a:t>
            </a:r>
            <a:r>
              <a:rPr lang="cs-CZ" dirty="0">
                <a:cs typeface="Arial" charset="0"/>
              </a:rPr>
              <a:t>B</a:t>
            </a:r>
            <a:r>
              <a:rPr lang="el-GR" dirty="0">
                <a:cs typeface="Arial" charset="0"/>
              </a:rPr>
              <a:t>β</a:t>
            </a:r>
            <a:r>
              <a:rPr lang="en-US" dirty="0">
                <a:cs typeface="Arial" charset="0"/>
              </a:rPr>
              <a:t>, then everything in </a:t>
            </a:r>
            <a:r>
              <a:rPr lang="cs-CZ" dirty="0">
                <a:cs typeface="Arial" charset="0"/>
              </a:rPr>
              <a:t>FIRST(</a:t>
            </a:r>
            <a:r>
              <a:rPr lang="el-GR" dirty="0">
                <a:cs typeface="Arial" charset="0"/>
              </a:rPr>
              <a:t>β</a:t>
            </a:r>
            <a:r>
              <a:rPr lang="cs-CZ" dirty="0">
                <a:cs typeface="Arial" charset="0"/>
              </a:rPr>
              <a:t>) </a:t>
            </a:r>
            <a:r>
              <a:rPr lang="en-US" dirty="0">
                <a:cs typeface="Arial" charset="0"/>
              </a:rPr>
              <a:t>except for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cs-CZ" dirty="0">
                <a:cs typeface="Arial" charset="0"/>
              </a:rPr>
              <a:t> </a:t>
            </a:r>
            <a:r>
              <a:rPr lang="en-US" dirty="0">
                <a:cs typeface="Arial" charset="0"/>
              </a:rPr>
              <a:t>is placed in </a:t>
            </a:r>
            <a:r>
              <a:rPr lang="cs-CZ" dirty="0">
                <a:cs typeface="Arial" charset="0"/>
              </a:rPr>
              <a:t>FOLLOW(B)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r>
              <a:rPr lang="en-US" dirty="0">
                <a:cs typeface="Arial" charset="0"/>
              </a:rPr>
              <a:t>If there is a production </a:t>
            </a:r>
            <a:r>
              <a:rPr lang="cs-CZ" dirty="0">
                <a:cs typeface="Arial" charset="0"/>
              </a:rPr>
              <a:t>A→</a:t>
            </a:r>
            <a:r>
              <a:rPr lang="el-GR" dirty="0">
                <a:cs typeface="Arial" charset="0"/>
              </a:rPr>
              <a:t>α</a:t>
            </a:r>
            <a:r>
              <a:rPr lang="cs-CZ" dirty="0">
                <a:cs typeface="Arial" charset="0"/>
              </a:rPr>
              <a:t>B </a:t>
            </a:r>
            <a:r>
              <a:rPr lang="en-US" dirty="0">
                <a:cs typeface="Arial" charset="0"/>
              </a:rPr>
              <a:t>or </a:t>
            </a:r>
            <a:r>
              <a:rPr lang="cs-CZ" dirty="0">
                <a:cs typeface="Arial" charset="0"/>
              </a:rPr>
              <a:t>A→</a:t>
            </a:r>
            <a:r>
              <a:rPr lang="el-GR" dirty="0">
                <a:cs typeface="Arial" charset="0"/>
              </a:rPr>
              <a:t>α</a:t>
            </a:r>
            <a:r>
              <a:rPr lang="cs-CZ" dirty="0">
                <a:cs typeface="Arial" charset="0"/>
              </a:rPr>
              <a:t>B</a:t>
            </a:r>
            <a:r>
              <a:rPr lang="el-GR" dirty="0">
                <a:cs typeface="Arial" charset="0"/>
              </a:rPr>
              <a:t>β</a:t>
            </a:r>
            <a:r>
              <a:rPr lang="en-US" dirty="0">
                <a:cs typeface="Arial" charset="0"/>
              </a:rPr>
              <a:t> where</a:t>
            </a:r>
            <a:r>
              <a:rPr lang="cs-CZ" dirty="0">
                <a:cs typeface="Arial" charset="0"/>
              </a:rPr>
              <a:t>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dirty="0">
                <a:cs typeface="Arial" charset="0"/>
              </a:rPr>
              <a:t>FIRST(</a:t>
            </a:r>
            <a:r>
              <a:rPr lang="el-GR" dirty="0">
                <a:cs typeface="Arial" charset="0"/>
              </a:rPr>
              <a:t>β</a:t>
            </a:r>
            <a:r>
              <a:rPr lang="cs-CZ" dirty="0">
                <a:cs typeface="Arial" charset="0"/>
              </a:rPr>
              <a:t>)</a:t>
            </a:r>
            <a:r>
              <a:rPr lang="en-US" dirty="0">
                <a:cs typeface="Arial" charset="0"/>
              </a:rPr>
              <a:t>, then everything in </a:t>
            </a:r>
            <a:r>
              <a:rPr lang="cs-CZ" dirty="0">
                <a:cs typeface="Arial" charset="0"/>
              </a:rPr>
              <a:t>FOLLOW(A) </a:t>
            </a:r>
            <a:r>
              <a:rPr lang="en-US" dirty="0">
                <a:cs typeface="Arial" charset="0"/>
              </a:rPr>
              <a:t>is in</a:t>
            </a:r>
            <a:r>
              <a:rPr lang="cs-CZ" dirty="0">
                <a:cs typeface="Arial" charset="0"/>
              </a:rPr>
              <a:t> FOLLOW(B)</a:t>
            </a:r>
            <a:endParaRPr lang="el-GR" dirty="0">
              <a:cs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/>
              <a:t>Nonrecursive</a:t>
            </a:r>
            <a:r>
              <a:rPr lang="en-US" dirty="0"/>
              <a:t> predictive parsing</a:t>
            </a:r>
            <a:endParaRPr lang="cs-CZ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4581526"/>
            <a:ext cx="8229600" cy="1655763"/>
          </a:xfrm>
        </p:spPr>
        <p:txBody>
          <a:bodyPr/>
          <a:lstStyle/>
          <a:p>
            <a:pPr eaLnBrk="1" hangingPunct="1"/>
            <a:r>
              <a:rPr lang="en-US" dirty="0"/>
              <a:t>Parsing table </a:t>
            </a:r>
            <a:r>
              <a:rPr lang="cs-CZ" dirty="0"/>
              <a:t>M</a:t>
            </a:r>
            <a:r>
              <a:rPr lang="en-US" dirty="0"/>
              <a:t>[X, a]</a:t>
            </a:r>
            <a:r>
              <a:rPr lang="cs-CZ" dirty="0"/>
              <a:t>, </a:t>
            </a:r>
            <a:r>
              <a:rPr lang="en-US" dirty="0"/>
              <a:t>where</a:t>
            </a:r>
            <a:r>
              <a:rPr lang="cs-CZ" dirty="0"/>
              <a:t> </a:t>
            </a:r>
            <a:r>
              <a:rPr lang="en-US" dirty="0"/>
              <a:t>X</a:t>
            </a:r>
            <a:r>
              <a:rPr lang="cs-CZ" dirty="0"/>
              <a:t> </a:t>
            </a:r>
            <a:r>
              <a:rPr lang="en-US" dirty="0"/>
              <a:t>is a nonterminal and </a:t>
            </a:r>
            <a:r>
              <a:rPr lang="cs-CZ" b="1" dirty="0"/>
              <a:t>a</a:t>
            </a:r>
            <a:r>
              <a:rPr lang="cs-CZ" dirty="0"/>
              <a:t> </a:t>
            </a:r>
            <a:r>
              <a:rPr lang="en-US" dirty="0"/>
              <a:t>is terminal</a:t>
            </a:r>
            <a:endParaRPr lang="cs-CZ" dirty="0"/>
          </a:p>
          <a:p>
            <a:pPr eaLnBrk="1" hangingPunct="1"/>
            <a:r>
              <a:rPr lang="en-US" dirty="0"/>
              <a:t>The stack contains grammar symbols</a:t>
            </a:r>
            <a:endParaRPr lang="cs-CZ" dirty="0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5446713" y="2565400"/>
            <a:ext cx="1439862" cy="6492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 dirty="0"/>
              <a:t>Automat</a:t>
            </a:r>
            <a:r>
              <a:rPr lang="en-US" dirty="0"/>
              <a:t>on</a:t>
            </a:r>
            <a:endParaRPr lang="cs-CZ" dirty="0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5446713" y="3790950"/>
            <a:ext cx="1439862" cy="64928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Parsing </a:t>
            </a:r>
            <a:br>
              <a:rPr lang="en-US" dirty="0"/>
            </a:br>
            <a:r>
              <a:rPr lang="en-US" dirty="0"/>
              <a:t>table </a:t>
            </a:r>
            <a:r>
              <a:rPr lang="cs-CZ" dirty="0"/>
              <a:t>M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5518150" y="1557338"/>
            <a:ext cx="433388" cy="3603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c</a:t>
            </a:r>
            <a:endParaRPr lang="cs-CZ" dirty="0"/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5951539" y="1557338"/>
            <a:ext cx="433387" cy="3603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a</a:t>
            </a:r>
            <a:endParaRPr lang="cs-CZ" dirty="0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6383339" y="1557338"/>
            <a:ext cx="433387" cy="3603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 dirty="0"/>
              <a:t>b</a:t>
            </a: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6815139" y="1557338"/>
            <a:ext cx="433387" cy="3603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$</a:t>
            </a:r>
            <a:endParaRPr lang="cs-CZ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6165850" y="3214688"/>
            <a:ext cx="0" cy="5762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non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V="1">
            <a:off x="6165850" y="1917700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non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3502026" y="2565400"/>
            <a:ext cx="504825" cy="431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X</a:t>
            </a:r>
            <a:endParaRPr lang="cs-CZ"/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3502026" y="2998788"/>
            <a:ext cx="504825" cy="431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d</a:t>
            </a:r>
            <a:endParaRPr lang="cs-CZ" dirty="0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3502026" y="3430588"/>
            <a:ext cx="504825" cy="431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Y</a:t>
            </a:r>
            <a:endParaRPr lang="cs-CZ" dirty="0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502026" y="3862388"/>
            <a:ext cx="504825" cy="4318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$</a:t>
            </a:r>
            <a:endParaRPr lang="cs-CZ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H="1">
            <a:off x="4006851" y="2781300"/>
            <a:ext cx="14398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>
            <a:off x="6886576" y="2781300"/>
            <a:ext cx="12239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8110539" y="2565400"/>
            <a:ext cx="8258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output</a:t>
            </a:r>
            <a:endParaRPr lang="cs-CZ" dirty="0"/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4438651" y="1557338"/>
            <a:ext cx="6848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input</a:t>
            </a:r>
            <a:endParaRPr lang="cs-CZ" dirty="0"/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2278064" y="2565400"/>
            <a:ext cx="7232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stack</a:t>
            </a: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Construction of predictive parsing tables</a:t>
            </a:r>
            <a:endParaRPr lang="cs-CZ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For each production X</a:t>
            </a:r>
            <a:r>
              <a:rPr lang="cs-CZ" dirty="0">
                <a:cs typeface="Arial" charset="0"/>
              </a:rPr>
              <a:t>→</a:t>
            </a:r>
            <a:r>
              <a:rPr lang="el-GR" dirty="0">
                <a:cs typeface="Arial" charset="0"/>
              </a:rPr>
              <a:t>β</a:t>
            </a:r>
            <a:r>
              <a:rPr lang="cs-CZ" dirty="0">
                <a:cs typeface="Arial" charset="0"/>
              </a:rPr>
              <a:t> </a:t>
            </a:r>
            <a:r>
              <a:rPr lang="en-US" dirty="0">
                <a:cs typeface="Arial" charset="0"/>
              </a:rPr>
              <a:t>do the following steps:</a:t>
            </a:r>
            <a:endParaRPr lang="cs-CZ" dirty="0">
              <a:cs typeface="Arial" charset="0"/>
            </a:endParaRPr>
          </a:p>
          <a:p>
            <a:pPr lvl="1" eaLnBrk="1" hangingPunct="1"/>
            <a:r>
              <a:rPr lang="en-US" dirty="0"/>
              <a:t>For</a:t>
            </a:r>
            <a:r>
              <a:rPr lang="cs-CZ" dirty="0"/>
              <a:t> </a:t>
            </a:r>
            <a:r>
              <a:rPr lang="en-US" dirty="0"/>
              <a:t>each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terminal 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a</a:t>
            </a:r>
            <a:r>
              <a:rPr lang="cs-CZ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FIRST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el-GR" dirty="0">
                <a:cs typeface="Arial" charset="0"/>
              </a:rPr>
              <a:t>β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)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add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/>
              <a:t>X</a:t>
            </a:r>
            <a:r>
              <a:rPr lang="cs-CZ" dirty="0">
                <a:cs typeface="Arial" charset="0"/>
              </a:rPr>
              <a:t>→</a:t>
            </a:r>
            <a:r>
              <a:rPr lang="el-GR" dirty="0">
                <a:cs typeface="Arial" charset="0"/>
              </a:rPr>
              <a:t>β</a:t>
            </a:r>
            <a:r>
              <a:rPr lang="cs-CZ" dirty="0">
                <a:cs typeface="Arial" charset="0"/>
              </a:rPr>
              <a:t> </a:t>
            </a:r>
            <a:r>
              <a:rPr lang="en-US" dirty="0">
                <a:cs typeface="Arial" charset="0"/>
              </a:rPr>
              <a:t>to</a:t>
            </a:r>
            <a:r>
              <a:rPr lang="cs-CZ" dirty="0">
                <a:cs typeface="Arial" charset="0"/>
              </a:rPr>
              <a:t> M</a:t>
            </a:r>
            <a:r>
              <a:rPr lang="en-US" dirty="0">
                <a:cs typeface="Arial" charset="0"/>
              </a:rPr>
              <a:t>[</a:t>
            </a:r>
            <a:r>
              <a:rPr lang="en-US" dirty="0" err="1">
                <a:cs typeface="Arial" charset="0"/>
              </a:rPr>
              <a:t>X,a</a:t>
            </a:r>
            <a:r>
              <a:rPr lang="en-US" dirty="0">
                <a:cs typeface="Arial" charset="0"/>
              </a:rPr>
              <a:t>]</a:t>
            </a:r>
          </a:p>
          <a:p>
            <a:pPr lvl="1" eaLnBrk="1" hangingPunct="1"/>
            <a:r>
              <a:rPr lang="en-US" dirty="0">
                <a:ea typeface="Arial Unicode MS" pitchFamily="34" charset="-128"/>
                <a:cs typeface="Arial Unicode MS" pitchFamily="34" charset="-128"/>
              </a:rPr>
              <a:t>If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FIRST(</a:t>
            </a:r>
            <a:r>
              <a:rPr lang="el-GR" dirty="0">
                <a:cs typeface="Arial" charset="0"/>
              </a:rPr>
              <a:t>β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),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then </a:t>
            </a:r>
          </a:p>
          <a:p>
            <a:pPr lvl="2" eaLnBrk="1" hangingPunct="1"/>
            <a:r>
              <a:rPr lang="en-US" dirty="0">
                <a:cs typeface="Arial" charset="0"/>
              </a:rPr>
              <a:t>for each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terminal c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FOLLOW(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X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)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, add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/>
              <a:t>X</a:t>
            </a:r>
            <a:r>
              <a:rPr lang="cs-CZ" dirty="0">
                <a:cs typeface="Arial" charset="0"/>
              </a:rPr>
              <a:t>→</a:t>
            </a:r>
            <a:r>
              <a:rPr lang="el-GR" dirty="0">
                <a:cs typeface="Arial" charset="0"/>
              </a:rPr>
              <a:t>β</a:t>
            </a:r>
            <a:r>
              <a:rPr lang="cs-CZ" dirty="0">
                <a:cs typeface="Arial" charset="0"/>
              </a:rPr>
              <a:t> </a:t>
            </a:r>
            <a:r>
              <a:rPr lang="en-US" dirty="0">
                <a:cs typeface="Arial" charset="0"/>
              </a:rPr>
              <a:t>to</a:t>
            </a:r>
            <a:r>
              <a:rPr lang="cs-CZ" dirty="0">
                <a:cs typeface="Arial" charset="0"/>
              </a:rPr>
              <a:t> M</a:t>
            </a:r>
            <a:r>
              <a:rPr lang="en-US" dirty="0">
                <a:cs typeface="Arial" charset="0"/>
              </a:rPr>
              <a:t>[</a:t>
            </a:r>
            <a:r>
              <a:rPr lang="en-US" dirty="0" err="1">
                <a:cs typeface="Arial" charset="0"/>
              </a:rPr>
              <a:t>X,c</a:t>
            </a:r>
            <a:r>
              <a:rPr lang="en-US" dirty="0">
                <a:cs typeface="Arial" charset="0"/>
              </a:rPr>
              <a:t>]</a:t>
            </a:r>
            <a:r>
              <a:rPr lang="cs-CZ" dirty="0">
                <a:cs typeface="Arial" charset="0"/>
              </a:rPr>
              <a:t> </a:t>
            </a:r>
            <a:endParaRPr lang="en-US" dirty="0">
              <a:cs typeface="Arial" charset="0"/>
            </a:endParaRPr>
          </a:p>
          <a:p>
            <a:pPr lvl="2" eaLnBrk="1" hangingPunct="1"/>
            <a:r>
              <a:rPr lang="en-US" dirty="0">
                <a:ea typeface="Arial Unicode MS" pitchFamily="34" charset="-128"/>
                <a:cs typeface="Arial Unicode MS" pitchFamily="34" charset="-128"/>
              </a:rPr>
              <a:t>if $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FOLLOW(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X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),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add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/>
              <a:t>X</a:t>
            </a:r>
            <a:r>
              <a:rPr lang="cs-CZ" dirty="0">
                <a:cs typeface="Arial" charset="0"/>
              </a:rPr>
              <a:t>→</a:t>
            </a:r>
            <a:r>
              <a:rPr lang="el-GR" dirty="0">
                <a:cs typeface="Arial" charset="0"/>
              </a:rPr>
              <a:t>β</a:t>
            </a:r>
            <a:r>
              <a:rPr lang="cs-CZ" dirty="0">
                <a:cs typeface="Arial" charset="0"/>
              </a:rPr>
              <a:t> </a:t>
            </a:r>
            <a:r>
              <a:rPr lang="en-US" dirty="0">
                <a:cs typeface="Arial" charset="0"/>
              </a:rPr>
              <a:t>to</a:t>
            </a:r>
            <a:r>
              <a:rPr lang="cs-CZ" dirty="0">
                <a:cs typeface="Arial" charset="0"/>
              </a:rPr>
              <a:t> M</a:t>
            </a:r>
            <a:r>
              <a:rPr lang="en-US" dirty="0">
                <a:cs typeface="Arial" charset="0"/>
              </a:rPr>
              <a:t>[X,$]</a:t>
            </a:r>
            <a:endParaRPr lang="cs-CZ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/>
            <a:r>
              <a:rPr lang="en-US" dirty="0">
                <a:cs typeface="Arial" charset="0"/>
              </a:rPr>
              <a:t>If any entry of M contains more than one production, the grammar is not LL(1)</a:t>
            </a:r>
          </a:p>
          <a:p>
            <a:pPr eaLnBrk="1" hangingPunct="1"/>
            <a:r>
              <a:rPr lang="en-US" dirty="0">
                <a:cs typeface="Arial" charset="0"/>
              </a:rPr>
              <a:t>Mark each empty entry in</a:t>
            </a:r>
            <a:r>
              <a:rPr lang="cs-CZ" dirty="0">
                <a:cs typeface="Arial" charset="0"/>
              </a:rPr>
              <a:t> M </a:t>
            </a:r>
            <a:r>
              <a:rPr lang="en-US" dirty="0">
                <a:cs typeface="Arial" charset="0"/>
              </a:rPr>
              <a:t>as</a:t>
            </a:r>
            <a:r>
              <a:rPr lang="cs-CZ" dirty="0">
                <a:cs typeface="Arial" charset="0"/>
              </a:rPr>
              <a:t> </a:t>
            </a:r>
            <a:r>
              <a:rPr lang="en-US" b="1" dirty="0">
                <a:cs typeface="Arial" charset="0"/>
              </a:rPr>
              <a:t>error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Conflicting table - not a LL(1) grammar</a:t>
            </a:r>
            <a:endParaRPr lang="cs-CZ" dirty="0"/>
          </a:p>
        </p:txBody>
      </p:sp>
      <p:graphicFrame>
        <p:nvGraphicFramePr>
          <p:cNvPr id="44187" name="Group 15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2319423"/>
              </p:ext>
            </p:extLst>
          </p:nvPr>
        </p:nvGraphicFramePr>
        <p:xfrm>
          <a:off x="5231904" y="1719263"/>
          <a:ext cx="5594137" cy="3266570"/>
        </p:xfrm>
        <a:graphic>
          <a:graphicData uri="http://schemas.openxmlformats.org/drawingml/2006/table">
            <a:tbl>
              <a:tblPr/>
              <a:tblGrid>
                <a:gridCol w="5181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0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35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5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E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→E+T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E→T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E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→E+T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E→T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5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→T*F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T→F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→T*F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T→F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5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→id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→(E)</a:t>
                      </a: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Rectangle 3">
            <a:extLst>
              <a:ext uri="{FF2B5EF4-FFF2-40B4-BE49-F238E27FC236}">
                <a16:creationId xmlns:a16="http://schemas.microsoft.com/office/drawing/2014/main" id="{D91557D8-00EB-3E2A-4A57-4E781C860F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722" y="980728"/>
            <a:ext cx="4046240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6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14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1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71500" indent="-571500" eaLnBrk="1" hangingPunct="1">
              <a:buSzTx/>
              <a:buFont typeface="Wingdings" pitchFamily="2" charset="2"/>
              <a:buAutoNum type="arabicPeriod"/>
            </a:pPr>
            <a:r>
              <a:rPr lang="cs-CZ" sz="2600" kern="0" dirty="0"/>
              <a:t>E </a:t>
            </a:r>
            <a:r>
              <a:rPr lang="cs-CZ" sz="2600" kern="0" dirty="0">
                <a:cs typeface="Arial" charset="0"/>
              </a:rPr>
              <a:t>→ E </a:t>
            </a:r>
            <a:r>
              <a:rPr lang="cs-CZ" sz="2600" b="1" kern="0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cs-CZ" sz="2600" kern="0" dirty="0">
                <a:cs typeface="Arial" charset="0"/>
              </a:rPr>
              <a:t> T</a:t>
            </a:r>
          </a:p>
          <a:p>
            <a:pPr marL="571500" indent="-571500" eaLnBrk="1" hangingPunct="1">
              <a:buSzTx/>
              <a:buFont typeface="Wingdings" pitchFamily="2" charset="2"/>
              <a:buAutoNum type="arabicPeriod"/>
            </a:pPr>
            <a:r>
              <a:rPr lang="cs-CZ" sz="2600" kern="0" dirty="0"/>
              <a:t>E </a:t>
            </a:r>
            <a:r>
              <a:rPr lang="cs-CZ" sz="2600" kern="0" dirty="0">
                <a:cs typeface="Arial" charset="0"/>
              </a:rPr>
              <a:t>→ T</a:t>
            </a:r>
          </a:p>
          <a:p>
            <a:pPr marL="571500" indent="-571500" eaLnBrk="1" hangingPunct="1">
              <a:buSzTx/>
              <a:buFont typeface="Wingdings" pitchFamily="2" charset="2"/>
              <a:buAutoNum type="arabicPeriod"/>
            </a:pPr>
            <a:r>
              <a:rPr lang="cs-CZ" sz="2600" kern="0" dirty="0"/>
              <a:t>T </a:t>
            </a:r>
            <a:r>
              <a:rPr lang="cs-CZ" sz="2600" kern="0" dirty="0">
                <a:cs typeface="Arial" charset="0"/>
              </a:rPr>
              <a:t>→ T </a:t>
            </a:r>
            <a:r>
              <a:rPr lang="cs-CZ" sz="2600" b="1" kern="0" dirty="0">
                <a:solidFill>
                  <a:schemeClr val="accent2"/>
                </a:solidFill>
                <a:cs typeface="Arial" charset="0"/>
              </a:rPr>
              <a:t>*</a:t>
            </a:r>
            <a:r>
              <a:rPr lang="cs-CZ" sz="2600" kern="0" dirty="0">
                <a:cs typeface="Arial" charset="0"/>
              </a:rPr>
              <a:t> F</a:t>
            </a:r>
          </a:p>
          <a:p>
            <a:pPr marL="571500" indent="-571500" eaLnBrk="1" hangingPunct="1">
              <a:buSzTx/>
              <a:buFont typeface="Wingdings" pitchFamily="2" charset="2"/>
              <a:buAutoNum type="arabicPeriod"/>
            </a:pPr>
            <a:r>
              <a:rPr lang="cs-CZ" sz="2600" kern="0" dirty="0"/>
              <a:t>T </a:t>
            </a:r>
            <a:r>
              <a:rPr lang="cs-CZ" sz="2600" kern="0" dirty="0">
                <a:cs typeface="Arial" charset="0"/>
              </a:rPr>
              <a:t>→ F</a:t>
            </a:r>
          </a:p>
          <a:p>
            <a:pPr marL="571500" indent="-571500" eaLnBrk="1" hangingPunct="1">
              <a:buSzTx/>
              <a:buFont typeface="Wingdings" pitchFamily="2" charset="2"/>
              <a:buAutoNum type="arabicPeriod"/>
            </a:pPr>
            <a:r>
              <a:rPr lang="cs-CZ" sz="2600" kern="0" dirty="0"/>
              <a:t>F </a:t>
            </a:r>
            <a:r>
              <a:rPr lang="cs-CZ" sz="2600" kern="0" dirty="0">
                <a:cs typeface="Arial" charset="0"/>
              </a:rPr>
              <a:t>→ </a:t>
            </a:r>
            <a:r>
              <a:rPr lang="cs-CZ" sz="2600" b="1" kern="0" dirty="0">
                <a:solidFill>
                  <a:schemeClr val="accent2"/>
                </a:solidFill>
                <a:cs typeface="Arial" charset="0"/>
              </a:rPr>
              <a:t>(</a:t>
            </a:r>
            <a:r>
              <a:rPr lang="cs-CZ" sz="2600" kern="0" dirty="0">
                <a:cs typeface="Arial" charset="0"/>
              </a:rPr>
              <a:t> E </a:t>
            </a:r>
            <a:r>
              <a:rPr lang="cs-CZ" sz="2600" b="1" kern="0" dirty="0">
                <a:solidFill>
                  <a:schemeClr val="accent2"/>
                </a:solidFill>
                <a:cs typeface="Arial" charset="0"/>
              </a:rPr>
              <a:t>)</a:t>
            </a:r>
          </a:p>
          <a:p>
            <a:pPr marL="571500" indent="-571500" eaLnBrk="1" hangingPunct="1">
              <a:buSzTx/>
              <a:buFont typeface="Wingdings" pitchFamily="2" charset="2"/>
              <a:buAutoNum type="arabicPeriod"/>
            </a:pPr>
            <a:r>
              <a:rPr lang="cs-CZ" sz="2600" kern="0" dirty="0"/>
              <a:t>F </a:t>
            </a:r>
            <a:r>
              <a:rPr lang="cs-CZ" sz="2600" kern="0" dirty="0">
                <a:cs typeface="Arial" charset="0"/>
              </a:rPr>
              <a:t>→ </a:t>
            </a:r>
            <a:r>
              <a:rPr lang="cs-CZ" sz="2600" b="1" kern="0" dirty="0">
                <a:solidFill>
                  <a:schemeClr val="accent2"/>
                </a:solidFill>
                <a:cs typeface="Arial" charset="0"/>
              </a:rPr>
              <a:t>id</a:t>
            </a:r>
            <a:endParaRPr lang="en-US" sz="2600" b="1" kern="0" dirty="0">
              <a:solidFill>
                <a:schemeClr val="accent2"/>
              </a:solidFill>
              <a:cs typeface="Arial" charset="0"/>
            </a:endParaRPr>
          </a:p>
          <a:p>
            <a:pPr marL="571500" indent="-571500" eaLnBrk="1" hangingPunct="1">
              <a:buSzTx/>
              <a:buFont typeface="Wingdings" pitchFamily="2" charset="2"/>
              <a:buAutoNum type="arabicPeriod"/>
            </a:pPr>
            <a:endParaRPr lang="en-US" sz="2600" b="1" kern="0" dirty="0">
              <a:solidFill>
                <a:schemeClr val="accent2"/>
              </a:solidFill>
              <a:cs typeface="Arial" charset="0"/>
            </a:endParaRPr>
          </a:p>
          <a:p>
            <a:pPr eaLnBrk="1" hangingPunct="1"/>
            <a:r>
              <a:rPr lang="cs-CZ" sz="2600" dirty="0"/>
              <a:t>FIRST(</a:t>
            </a:r>
            <a:r>
              <a:rPr lang="en-US" sz="2600" dirty="0"/>
              <a:t>E</a:t>
            </a:r>
            <a:r>
              <a:rPr lang="cs-CZ" sz="2600" dirty="0"/>
              <a:t>)=</a:t>
            </a:r>
            <a:r>
              <a:rPr lang="en-US" sz="2600" dirty="0"/>
              <a:t>{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(</a:t>
            </a:r>
            <a:r>
              <a:rPr lang="en-US" sz="2600" dirty="0"/>
              <a:t>,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id</a:t>
            </a:r>
            <a:r>
              <a:rPr lang="en-US" sz="2600" dirty="0"/>
              <a:t> }</a:t>
            </a:r>
          </a:p>
          <a:p>
            <a:pPr eaLnBrk="1" hangingPunct="1"/>
            <a:r>
              <a:rPr lang="cs-CZ" sz="2600" dirty="0"/>
              <a:t>FIRST(</a:t>
            </a:r>
            <a:r>
              <a:rPr lang="en-US" sz="2600" dirty="0"/>
              <a:t>T</a:t>
            </a:r>
            <a:r>
              <a:rPr lang="cs-CZ" sz="2600" dirty="0"/>
              <a:t>)=</a:t>
            </a:r>
            <a:r>
              <a:rPr lang="en-US" sz="2600" dirty="0"/>
              <a:t>{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(</a:t>
            </a:r>
            <a:r>
              <a:rPr lang="en-US" sz="2600" dirty="0"/>
              <a:t>,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id</a:t>
            </a:r>
            <a:r>
              <a:rPr lang="en-US" sz="2600" dirty="0"/>
              <a:t> }</a:t>
            </a:r>
          </a:p>
          <a:p>
            <a:pPr eaLnBrk="1" hangingPunct="1"/>
            <a:r>
              <a:rPr lang="cs-CZ" sz="2600" dirty="0"/>
              <a:t>FIRST(</a:t>
            </a:r>
            <a:r>
              <a:rPr lang="en-US" sz="2600" dirty="0"/>
              <a:t>F</a:t>
            </a:r>
            <a:r>
              <a:rPr lang="cs-CZ" sz="2600" dirty="0"/>
              <a:t>)=</a:t>
            </a:r>
            <a:r>
              <a:rPr lang="en-US" sz="2600" dirty="0"/>
              <a:t>{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(</a:t>
            </a:r>
            <a:r>
              <a:rPr lang="en-US" sz="2600" dirty="0"/>
              <a:t>,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id</a:t>
            </a:r>
            <a:r>
              <a:rPr lang="en-US" sz="2600" dirty="0"/>
              <a:t> }</a:t>
            </a:r>
          </a:p>
          <a:p>
            <a:pPr marL="571500" indent="-571500" eaLnBrk="1" hangingPunct="1">
              <a:buSzTx/>
              <a:buFont typeface="Wingdings" pitchFamily="2" charset="2"/>
              <a:buAutoNum type="arabicPeriod"/>
            </a:pPr>
            <a:endParaRPr lang="cs-CZ" sz="2600" kern="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6"/>
          <p:cNvSpPr txBox="1">
            <a:spLocks noChangeArrowheads="1"/>
          </p:cNvSpPr>
          <p:nvPr/>
        </p:nvSpPr>
        <p:spPr bwMode="auto">
          <a:xfrm>
            <a:off x="5087939" y="4508501"/>
            <a:ext cx="11525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Get next</a:t>
            </a:r>
            <a:br>
              <a:rPr lang="en-US" dirty="0"/>
            </a:br>
            <a:r>
              <a:rPr lang="en-US" dirty="0"/>
              <a:t>token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Syntax analysis</a:t>
            </a:r>
            <a:endParaRPr lang="cs-CZ" dirty="0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836712"/>
            <a:ext cx="8229600" cy="2942669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600" dirty="0"/>
              <a:t>The main task</a:t>
            </a:r>
            <a:endParaRPr lang="cs-CZ" sz="2600" dirty="0"/>
          </a:p>
          <a:p>
            <a:pPr lvl="1" eaLnBrk="1" hangingPunct="1">
              <a:lnSpc>
                <a:spcPct val="80000"/>
              </a:lnSpc>
            </a:pPr>
            <a:r>
              <a:rPr lang="en-US" sz="2200" dirty="0"/>
              <a:t>Produce a derivation or build the derivation tree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/>
              <a:t>Produce syntax-related error messages and recover from errors</a:t>
            </a:r>
            <a:endParaRPr lang="cs-CZ" sz="2200" dirty="0"/>
          </a:p>
          <a:p>
            <a:pPr eaLnBrk="1" hangingPunct="1">
              <a:lnSpc>
                <a:spcPct val="80000"/>
              </a:lnSpc>
            </a:pPr>
            <a:r>
              <a:rPr lang="en-US" sz="2600" dirty="0"/>
              <a:t>The parser is often the main loop of the front-end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/>
              <a:t>Both lexical analysis (the previous phase) and semantic analysis (the following phase) invoked from syntax analysis</a:t>
            </a:r>
            <a:endParaRPr lang="cs-CZ" sz="2200" dirty="0"/>
          </a:p>
          <a:p>
            <a:pPr eaLnBrk="1" hangingPunct="1">
              <a:lnSpc>
                <a:spcPct val="90000"/>
              </a:lnSpc>
            </a:pPr>
            <a:r>
              <a:rPr lang="en-US" sz="2600" dirty="0"/>
              <a:t>Automaton type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dirty="0"/>
              <a:t>Languages described using context-free grammars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900" dirty="0"/>
              <a:t>We need a pushdown automaton</a:t>
            </a:r>
            <a:endParaRPr lang="cs-CZ" sz="1900" dirty="0"/>
          </a:p>
          <a:p>
            <a:pPr lvl="2" eaLnBrk="1" hangingPunct="1">
              <a:lnSpc>
                <a:spcPct val="80000"/>
              </a:lnSpc>
            </a:pPr>
            <a:endParaRPr lang="cs-CZ" sz="1900" dirty="0"/>
          </a:p>
        </p:txBody>
      </p:sp>
      <p:sp>
        <p:nvSpPr>
          <p:cNvPr id="12293" name="Rectangle 4"/>
          <p:cNvSpPr>
            <a:spLocks noChangeArrowheads="1"/>
          </p:cNvSpPr>
          <p:nvPr/>
        </p:nvSpPr>
        <p:spPr bwMode="auto">
          <a:xfrm>
            <a:off x="3792538" y="5013326"/>
            <a:ext cx="1295400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Lexical</a:t>
            </a:r>
            <a:br>
              <a:rPr lang="en-US" dirty="0"/>
            </a:br>
            <a:r>
              <a:rPr lang="en-US" dirty="0"/>
              <a:t>analysis</a:t>
            </a:r>
            <a:endParaRPr lang="cs-CZ" dirty="0"/>
          </a:p>
        </p:txBody>
      </p:sp>
      <p:sp>
        <p:nvSpPr>
          <p:cNvPr id="12294" name="Rectangle 5"/>
          <p:cNvSpPr>
            <a:spLocks noChangeArrowheads="1"/>
          </p:cNvSpPr>
          <p:nvPr/>
        </p:nvSpPr>
        <p:spPr bwMode="auto">
          <a:xfrm>
            <a:off x="5951538" y="5013326"/>
            <a:ext cx="1295400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Syntax</a:t>
            </a:r>
            <a:br>
              <a:rPr lang="en-US" dirty="0"/>
            </a:br>
            <a:r>
              <a:rPr lang="en-US" dirty="0"/>
              <a:t>analysis</a:t>
            </a:r>
            <a:endParaRPr lang="cs-CZ" dirty="0"/>
          </a:p>
        </p:txBody>
      </p:sp>
      <p:sp>
        <p:nvSpPr>
          <p:cNvPr id="12295" name="Rectangle 6"/>
          <p:cNvSpPr>
            <a:spLocks noChangeArrowheads="1"/>
          </p:cNvSpPr>
          <p:nvPr/>
        </p:nvSpPr>
        <p:spPr bwMode="auto">
          <a:xfrm>
            <a:off x="1847850" y="5013326"/>
            <a:ext cx="1295400" cy="576263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Source</a:t>
            </a:r>
            <a:br>
              <a:rPr lang="en-US" dirty="0"/>
            </a:br>
            <a:r>
              <a:rPr lang="en-US" dirty="0"/>
              <a:t>code</a:t>
            </a:r>
            <a:endParaRPr lang="cs-CZ" dirty="0"/>
          </a:p>
        </p:txBody>
      </p:sp>
      <p:sp>
        <p:nvSpPr>
          <p:cNvPr id="12296" name="Rectangle 7"/>
          <p:cNvSpPr>
            <a:spLocks noChangeArrowheads="1"/>
          </p:cNvSpPr>
          <p:nvPr/>
        </p:nvSpPr>
        <p:spPr bwMode="auto">
          <a:xfrm>
            <a:off x="5951538" y="6165851"/>
            <a:ext cx="1295400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Symbol</a:t>
            </a:r>
            <a:br>
              <a:rPr lang="en-US" dirty="0"/>
            </a:br>
            <a:r>
              <a:rPr lang="en-US" dirty="0"/>
              <a:t>tables</a:t>
            </a:r>
            <a:endParaRPr lang="cs-CZ" dirty="0"/>
          </a:p>
        </p:txBody>
      </p:sp>
      <p:sp>
        <p:nvSpPr>
          <p:cNvPr id="12297" name="Line 8"/>
          <p:cNvSpPr>
            <a:spLocks noChangeShapeType="1"/>
          </p:cNvSpPr>
          <p:nvPr/>
        </p:nvSpPr>
        <p:spPr bwMode="auto">
          <a:xfrm>
            <a:off x="3143250" y="5300663"/>
            <a:ext cx="649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12298" name="Line 9"/>
          <p:cNvSpPr>
            <a:spLocks noChangeShapeType="1"/>
          </p:cNvSpPr>
          <p:nvPr/>
        </p:nvSpPr>
        <p:spPr bwMode="auto">
          <a:xfrm>
            <a:off x="5087938" y="5445125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12299" name="Line 10"/>
          <p:cNvSpPr>
            <a:spLocks noChangeShapeType="1"/>
          </p:cNvSpPr>
          <p:nvPr/>
        </p:nvSpPr>
        <p:spPr bwMode="auto">
          <a:xfrm flipH="1">
            <a:off x="5087938" y="5157788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12300" name="Line 11"/>
          <p:cNvSpPr>
            <a:spLocks noChangeShapeType="1"/>
          </p:cNvSpPr>
          <p:nvPr/>
        </p:nvSpPr>
        <p:spPr bwMode="auto">
          <a:xfrm>
            <a:off x="4440238" y="5589589"/>
            <a:ext cx="1511300" cy="9350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12301" name="Line 12"/>
          <p:cNvSpPr>
            <a:spLocks noChangeShapeType="1"/>
          </p:cNvSpPr>
          <p:nvPr/>
        </p:nvSpPr>
        <p:spPr bwMode="auto">
          <a:xfrm flipH="1">
            <a:off x="7248526" y="5589589"/>
            <a:ext cx="1800225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12302" name="Line 13"/>
          <p:cNvSpPr>
            <a:spLocks noChangeShapeType="1"/>
          </p:cNvSpPr>
          <p:nvPr/>
        </p:nvSpPr>
        <p:spPr bwMode="auto">
          <a:xfrm>
            <a:off x="9625014" y="5300663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12303" name="Text Box 14"/>
          <p:cNvSpPr txBox="1">
            <a:spLocks noChangeArrowheads="1"/>
          </p:cNvSpPr>
          <p:nvPr/>
        </p:nvSpPr>
        <p:spPr bwMode="auto">
          <a:xfrm>
            <a:off x="5159375" y="5445125"/>
            <a:ext cx="8002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Token</a:t>
            </a:r>
          </a:p>
        </p:txBody>
      </p:sp>
      <p:sp>
        <p:nvSpPr>
          <p:cNvPr id="12304" name="Rectangle 17"/>
          <p:cNvSpPr>
            <a:spLocks noChangeArrowheads="1"/>
          </p:cNvSpPr>
          <p:nvPr/>
        </p:nvSpPr>
        <p:spPr bwMode="auto">
          <a:xfrm>
            <a:off x="8328025" y="5013326"/>
            <a:ext cx="1295400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The rest of</a:t>
            </a:r>
            <a:br>
              <a:rPr lang="en-US" dirty="0"/>
            </a:br>
            <a:r>
              <a:rPr lang="en-US" dirty="0"/>
              <a:t>front-end</a:t>
            </a:r>
            <a:endParaRPr lang="cs-CZ" dirty="0"/>
          </a:p>
        </p:txBody>
      </p:sp>
      <p:sp>
        <p:nvSpPr>
          <p:cNvPr id="12305" name="Line 18"/>
          <p:cNvSpPr>
            <a:spLocks noChangeShapeType="1"/>
          </p:cNvSpPr>
          <p:nvPr/>
        </p:nvSpPr>
        <p:spPr bwMode="auto">
          <a:xfrm>
            <a:off x="7248525" y="5300663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12306" name="Text Box 19"/>
          <p:cNvSpPr txBox="1">
            <a:spLocks noChangeArrowheads="1"/>
          </p:cNvSpPr>
          <p:nvPr/>
        </p:nvSpPr>
        <p:spPr bwMode="auto">
          <a:xfrm>
            <a:off x="9213756" y="5553761"/>
            <a:ext cx="14542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Intermediate</a:t>
            </a:r>
            <a:br>
              <a:rPr lang="en-US" dirty="0"/>
            </a:br>
            <a:r>
              <a:rPr lang="en-US" dirty="0"/>
              <a:t>code</a:t>
            </a:r>
          </a:p>
        </p:txBody>
      </p:sp>
      <p:sp>
        <p:nvSpPr>
          <p:cNvPr id="12307" name="Text Box 20"/>
          <p:cNvSpPr txBox="1">
            <a:spLocks noChangeArrowheads="1"/>
          </p:cNvSpPr>
          <p:nvPr/>
        </p:nvSpPr>
        <p:spPr bwMode="auto">
          <a:xfrm>
            <a:off x="7248525" y="4652964"/>
            <a:ext cx="1223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Derivation</a:t>
            </a:r>
            <a:br>
              <a:rPr lang="en-US" dirty="0"/>
            </a:br>
            <a:r>
              <a:rPr lang="en-US" dirty="0"/>
              <a:t>tree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Left recursion elimination</a:t>
            </a:r>
            <a:endParaRPr lang="cs-CZ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719265"/>
            <a:ext cx="8229600" cy="1584326"/>
          </a:xfrm>
        </p:spPr>
        <p:txBody>
          <a:bodyPr/>
          <a:lstStyle/>
          <a:p>
            <a:pPr eaLnBrk="1" hangingPunct="1"/>
            <a:r>
              <a:rPr lang="en-US"/>
              <a:t>A grammar is a left-recursive grammar, when there is a non-terminal A for which it is true that </a:t>
            </a:r>
            <a:r>
              <a:rPr lang="cs-CZ"/>
              <a:t>A</a:t>
            </a:r>
            <a:r>
              <a:rPr lang="en-US"/>
              <a:t> </a:t>
            </a:r>
            <a:r>
              <a:rPr lang="cs-CZ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en-US" baseline="30000">
                <a:ea typeface="Arial Unicode MS" pitchFamily="34" charset="-128"/>
                <a:cs typeface="Arial Unicode MS" pitchFamily="34" charset="-128"/>
              </a:rPr>
              <a:t>+ </a:t>
            </a:r>
            <a:r>
              <a:rPr lang="cs-CZ">
                <a:cs typeface="Arial" charset="0"/>
              </a:rPr>
              <a:t>A</a:t>
            </a:r>
            <a:r>
              <a:rPr lang="el-GR">
                <a:cs typeface="Arial" charset="0"/>
              </a:rPr>
              <a:t>α</a:t>
            </a:r>
            <a:r>
              <a:rPr lang="cs-CZ">
                <a:cs typeface="Arial" charset="0"/>
              </a:rPr>
              <a:t> </a:t>
            </a:r>
            <a:r>
              <a:rPr lang="en-US">
                <a:cs typeface="Arial" charset="0"/>
              </a:rPr>
              <a:t>for a string</a:t>
            </a:r>
            <a:r>
              <a:rPr lang="cs-CZ">
                <a:cs typeface="Arial" charset="0"/>
              </a:rPr>
              <a:t> </a:t>
            </a:r>
            <a:r>
              <a:rPr lang="el-GR">
                <a:cs typeface="Arial" charset="0"/>
              </a:rPr>
              <a:t>α</a:t>
            </a:r>
            <a:endParaRPr lang="cs-CZ">
              <a:cs typeface="Arial" charset="0"/>
            </a:endParaRPr>
          </a:p>
          <a:p>
            <a:pPr eaLnBrk="1" hangingPunct="1"/>
            <a:r>
              <a:rPr lang="en-US">
                <a:cs typeface="Arial" charset="0"/>
              </a:rPr>
              <a:t>Top-down parser can never handle left recursion</a:t>
            </a:r>
            <a:endParaRPr lang="cs-CZ">
              <a:cs typeface="Arial" charset="0"/>
            </a:endParaRPr>
          </a:p>
          <a:p>
            <a:pPr eaLnBrk="1" hangingPunct="1"/>
            <a:r>
              <a:rPr lang="en-US">
                <a:cs typeface="Arial" charset="0"/>
              </a:rPr>
              <a:t>Solution: Rewrite the grammar using right recursion</a:t>
            </a:r>
          </a:p>
          <a:p>
            <a:pPr lvl="1" eaLnBrk="1" hangingPunct="1"/>
            <a:r>
              <a:rPr lang="en-US">
                <a:cs typeface="Arial" charset="0"/>
              </a:rPr>
              <a:t>The general algorithm is complex</a:t>
            </a:r>
          </a:p>
          <a:p>
            <a:pPr lvl="1" eaLnBrk="1" hangingPunct="1"/>
            <a:r>
              <a:rPr lang="en-US">
                <a:cs typeface="Arial" charset="0"/>
              </a:rPr>
              <a:t>A simple solution for simple cases</a:t>
            </a:r>
            <a:r>
              <a:rPr lang="cs-CZ">
                <a:cs typeface="Arial" charset="0"/>
              </a:rPr>
              <a:t>:</a:t>
            </a:r>
            <a:endParaRPr lang="en-US">
              <a:cs typeface="Arial" charset="0"/>
            </a:endParaRPr>
          </a:p>
          <a:p>
            <a:pPr lvl="2" eaLnBrk="1" hangingPunct="1"/>
            <a:r>
              <a:rPr lang="en-US">
                <a:cs typeface="Arial" charset="0"/>
              </a:rPr>
              <a:t>The language generated is {</a:t>
            </a:r>
            <a:r>
              <a:rPr lang="el-GR">
                <a:cs typeface="Arial" charset="0"/>
              </a:rPr>
              <a:t>βα</a:t>
            </a:r>
            <a:r>
              <a:rPr lang="en-US" baseline="30000">
                <a:cs typeface="Arial" charset="0"/>
              </a:rPr>
              <a:t>m</a:t>
            </a:r>
            <a:r>
              <a:rPr lang="en-US"/>
              <a:t>}</a:t>
            </a:r>
            <a:endParaRPr lang="cs-CZ" dirty="0">
              <a:cs typeface="Arial" charset="0"/>
            </a:endParaRPr>
          </a:p>
        </p:txBody>
      </p:sp>
      <p:sp>
        <p:nvSpPr>
          <p:cNvPr id="18436" name="Rectangle 7"/>
          <p:cNvSpPr>
            <a:spLocks noChangeArrowheads="1"/>
          </p:cNvSpPr>
          <p:nvPr/>
        </p:nvSpPr>
        <p:spPr bwMode="auto">
          <a:xfrm>
            <a:off x="152400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8437" name="Rectangle 8"/>
          <p:cNvSpPr>
            <a:spLocks noChangeArrowheads="1"/>
          </p:cNvSpPr>
          <p:nvPr/>
        </p:nvSpPr>
        <p:spPr bwMode="auto">
          <a:xfrm>
            <a:off x="2063751" y="3861048"/>
            <a:ext cx="2087563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92150" lvl="1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cs-CZ" sz="2600" dirty="0"/>
              <a:t>A </a:t>
            </a:r>
            <a:r>
              <a:rPr lang="cs-CZ" sz="2600" dirty="0">
                <a:cs typeface="Arial" charset="0"/>
              </a:rPr>
              <a:t>→ A</a:t>
            </a:r>
            <a:r>
              <a:rPr lang="el-GR" sz="2600" dirty="0">
                <a:cs typeface="Arial" charset="0"/>
              </a:rPr>
              <a:t>α</a:t>
            </a:r>
            <a:endParaRPr lang="cs-CZ" sz="2600" dirty="0">
              <a:cs typeface="Arial" charset="0"/>
            </a:endParaRPr>
          </a:p>
          <a:p>
            <a:pPr marL="692150" lvl="1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cs-CZ" sz="2600" dirty="0">
                <a:cs typeface="Arial" charset="0"/>
              </a:rPr>
              <a:t>A → </a:t>
            </a:r>
            <a:r>
              <a:rPr lang="el-GR" sz="2600" dirty="0">
                <a:cs typeface="Arial" charset="0"/>
              </a:rPr>
              <a:t>β</a:t>
            </a:r>
          </a:p>
        </p:txBody>
      </p:sp>
      <p:sp>
        <p:nvSpPr>
          <p:cNvPr id="18438" name="Rectangle 10"/>
          <p:cNvSpPr>
            <a:spLocks noChangeArrowheads="1"/>
          </p:cNvSpPr>
          <p:nvPr/>
        </p:nvSpPr>
        <p:spPr bwMode="auto">
          <a:xfrm>
            <a:off x="6024564" y="3861049"/>
            <a:ext cx="2376487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92150" lvl="1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cs-CZ" sz="2600" dirty="0"/>
              <a:t>A </a:t>
            </a:r>
            <a:r>
              <a:rPr lang="cs-CZ" sz="2600" dirty="0">
                <a:cs typeface="Arial" charset="0"/>
              </a:rPr>
              <a:t>→ </a:t>
            </a:r>
            <a:r>
              <a:rPr lang="el-GR" sz="2600" dirty="0">
                <a:cs typeface="Arial" charset="0"/>
              </a:rPr>
              <a:t>β</a:t>
            </a:r>
            <a:r>
              <a:rPr lang="cs-CZ" sz="2600" dirty="0">
                <a:cs typeface="Arial" charset="0"/>
              </a:rPr>
              <a:t>A</a:t>
            </a:r>
            <a:r>
              <a:rPr lang="en-US" sz="2600" dirty="0">
                <a:cs typeface="Arial" charset="0"/>
              </a:rPr>
              <a:t>’</a:t>
            </a:r>
            <a:endParaRPr lang="cs-CZ" sz="2600" dirty="0">
              <a:cs typeface="Arial" charset="0"/>
            </a:endParaRPr>
          </a:p>
          <a:p>
            <a:pPr marL="692150" lvl="1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cs-CZ" sz="2600" dirty="0">
                <a:cs typeface="Arial" charset="0"/>
              </a:rPr>
              <a:t>A</a:t>
            </a:r>
            <a:r>
              <a:rPr lang="en-US" sz="2600" dirty="0">
                <a:cs typeface="Arial" charset="0"/>
              </a:rPr>
              <a:t>’</a:t>
            </a:r>
            <a:r>
              <a:rPr lang="cs-CZ" sz="2600" dirty="0">
                <a:cs typeface="Arial" charset="0"/>
              </a:rPr>
              <a:t> → </a:t>
            </a:r>
            <a:r>
              <a:rPr lang="el-GR" sz="2600" dirty="0">
                <a:cs typeface="Arial" charset="0"/>
              </a:rPr>
              <a:t>α</a:t>
            </a:r>
            <a:r>
              <a:rPr lang="en-US" sz="2600" dirty="0">
                <a:cs typeface="Arial" charset="0"/>
              </a:rPr>
              <a:t>A’</a:t>
            </a:r>
          </a:p>
          <a:p>
            <a:pPr marL="692150" lvl="1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cs-CZ" sz="2600" dirty="0">
                <a:cs typeface="Arial" charset="0"/>
              </a:rPr>
              <a:t>A</a:t>
            </a:r>
            <a:r>
              <a:rPr lang="en-US" sz="2600" dirty="0">
                <a:cs typeface="Arial" charset="0"/>
              </a:rPr>
              <a:t>’</a:t>
            </a:r>
            <a:r>
              <a:rPr lang="cs-CZ" sz="2600" dirty="0">
                <a:cs typeface="Arial" charset="0"/>
              </a:rPr>
              <a:t> →</a:t>
            </a:r>
            <a:r>
              <a:rPr lang="en-US" sz="2600" dirty="0">
                <a:cs typeface="Arial" charset="0"/>
              </a:rPr>
              <a:t>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Λ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41956413-267B-D00D-97FC-941916C6C176}"/>
              </a:ext>
            </a:extLst>
          </p:cNvPr>
          <p:cNvSpPr/>
          <p:nvPr/>
        </p:nvSpPr>
        <p:spPr bwMode="auto">
          <a:xfrm>
            <a:off x="4727848" y="4293592"/>
            <a:ext cx="1008112" cy="464071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38A2B2D-6DC4-D117-5907-4A2A085D0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8731" y="5402096"/>
            <a:ext cx="8229600" cy="1208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6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14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1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en-US" kern="0" dirty="0">
                <a:cs typeface="Arial" charset="0"/>
              </a:rPr>
              <a:t>Beware: The grammar transformation suggests a change in semantics which is not actually there</a:t>
            </a:r>
          </a:p>
          <a:p>
            <a:pPr lvl="1" eaLnBrk="1" hangingPunct="1"/>
            <a:r>
              <a:rPr lang="en-US" kern="0" dirty="0">
                <a:cs typeface="Arial" charset="0"/>
              </a:rPr>
              <a:t>Semantic analysis must recover the original left-recursive meaning</a:t>
            </a:r>
          </a:p>
          <a:p>
            <a:pPr lvl="1" eaLnBrk="1" hangingPunct="1"/>
            <a:r>
              <a:rPr lang="en-US" kern="0" dirty="0">
                <a:cs typeface="Arial" charset="0"/>
              </a:rPr>
              <a:t>Not a problem for simple lists of something</a:t>
            </a:r>
            <a:endParaRPr lang="cs-CZ" kern="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3862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Removing left recursion from our grammar</a:t>
            </a:r>
            <a:endParaRPr lang="cs-CZ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71500" indent="-5715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E </a:t>
            </a:r>
            <a:r>
              <a:rPr lang="cs-CZ" sz="2600" dirty="0">
                <a:cs typeface="Arial" charset="0"/>
              </a:rPr>
              <a:t>→ E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cs-CZ" sz="2600" dirty="0">
                <a:cs typeface="Arial" charset="0"/>
              </a:rPr>
              <a:t> T</a:t>
            </a:r>
          </a:p>
          <a:p>
            <a:pPr marL="571500" indent="-5715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E </a:t>
            </a:r>
            <a:r>
              <a:rPr lang="cs-CZ" sz="2600" dirty="0">
                <a:cs typeface="Arial" charset="0"/>
              </a:rPr>
              <a:t>→ T</a:t>
            </a:r>
          </a:p>
          <a:p>
            <a:pPr marL="571500" indent="-5715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T </a:t>
            </a:r>
            <a:r>
              <a:rPr lang="cs-CZ" sz="2600" dirty="0">
                <a:cs typeface="Arial" charset="0"/>
              </a:rPr>
              <a:t>→ T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*</a:t>
            </a:r>
            <a:r>
              <a:rPr lang="cs-CZ" sz="2600" dirty="0">
                <a:cs typeface="Arial" charset="0"/>
              </a:rPr>
              <a:t> F</a:t>
            </a:r>
          </a:p>
          <a:p>
            <a:pPr marL="571500" indent="-5715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T </a:t>
            </a:r>
            <a:r>
              <a:rPr lang="cs-CZ" sz="2600" dirty="0">
                <a:cs typeface="Arial" charset="0"/>
              </a:rPr>
              <a:t>→ F</a:t>
            </a:r>
          </a:p>
          <a:p>
            <a:pPr marL="571500" indent="-5715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F </a:t>
            </a:r>
            <a:r>
              <a:rPr lang="cs-CZ" sz="2600" dirty="0">
                <a:cs typeface="Arial" charset="0"/>
              </a:rPr>
              <a:t>→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(</a:t>
            </a:r>
            <a:r>
              <a:rPr lang="cs-CZ" sz="2600" dirty="0">
                <a:cs typeface="Arial" charset="0"/>
              </a:rPr>
              <a:t> E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)</a:t>
            </a:r>
          </a:p>
          <a:p>
            <a:pPr marL="571500" indent="-5715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F </a:t>
            </a:r>
            <a:r>
              <a:rPr lang="cs-CZ" sz="2600" dirty="0">
                <a:cs typeface="Arial" charset="0"/>
              </a:rPr>
              <a:t>→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id</a:t>
            </a:r>
            <a:endParaRPr lang="cs-CZ" sz="2600" dirty="0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E </a:t>
            </a:r>
            <a:r>
              <a:rPr lang="cs-CZ" sz="2600" dirty="0">
                <a:cs typeface="Arial" charset="0"/>
              </a:rPr>
              <a:t>→ TE</a:t>
            </a:r>
            <a:r>
              <a:rPr lang="en-US" sz="2600" dirty="0">
                <a:cs typeface="Arial" charset="0"/>
              </a:rPr>
              <a:t>’</a:t>
            </a:r>
            <a:endParaRPr lang="cs-CZ" sz="2600" dirty="0">
              <a:cs typeface="Arial" charset="0"/>
            </a:endParaRP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E</a:t>
            </a:r>
            <a:r>
              <a:rPr lang="en-US" sz="2600" dirty="0"/>
              <a:t>’</a:t>
            </a:r>
            <a:r>
              <a:rPr lang="cs-CZ" sz="2600" dirty="0"/>
              <a:t> </a:t>
            </a:r>
            <a:r>
              <a:rPr lang="cs-CZ" sz="2600" dirty="0">
                <a:cs typeface="Arial" charset="0"/>
              </a:rPr>
              <a:t>→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cs-CZ" sz="2600" dirty="0">
                <a:cs typeface="Arial" charset="0"/>
              </a:rPr>
              <a:t> T</a:t>
            </a:r>
            <a:r>
              <a:rPr lang="en-US" sz="2600" dirty="0">
                <a:cs typeface="Arial" charset="0"/>
              </a:rPr>
              <a:t>E’</a:t>
            </a:r>
            <a:endParaRPr lang="cs-CZ" sz="2600" dirty="0">
              <a:cs typeface="Arial" charset="0"/>
            </a:endParaRP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2600" dirty="0">
                <a:cs typeface="Arial" charset="0"/>
              </a:rPr>
              <a:t>E</a:t>
            </a:r>
            <a:r>
              <a:rPr lang="en-US" sz="2600" dirty="0">
                <a:cs typeface="Arial" charset="0"/>
              </a:rPr>
              <a:t>’ →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Λ</a:t>
            </a: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T </a:t>
            </a:r>
            <a:r>
              <a:rPr lang="cs-CZ" sz="2600" dirty="0">
                <a:cs typeface="Arial" charset="0"/>
              </a:rPr>
              <a:t>→ FT</a:t>
            </a:r>
            <a:r>
              <a:rPr lang="en-US" sz="2600" dirty="0">
                <a:cs typeface="Arial" charset="0"/>
              </a:rPr>
              <a:t>’</a:t>
            </a:r>
            <a:endParaRPr lang="cs-CZ" sz="2600" dirty="0">
              <a:cs typeface="Arial" charset="0"/>
            </a:endParaRP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T</a:t>
            </a:r>
            <a:r>
              <a:rPr lang="en-US" sz="2600" dirty="0"/>
              <a:t>’</a:t>
            </a:r>
            <a:r>
              <a:rPr lang="cs-CZ" sz="2600" dirty="0"/>
              <a:t> </a:t>
            </a:r>
            <a:r>
              <a:rPr lang="cs-CZ" sz="2600" dirty="0">
                <a:cs typeface="Arial" charset="0"/>
              </a:rPr>
              <a:t>→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*</a:t>
            </a:r>
            <a:r>
              <a:rPr lang="cs-CZ" sz="2600" dirty="0">
                <a:cs typeface="Arial" charset="0"/>
              </a:rPr>
              <a:t> F</a:t>
            </a:r>
            <a:r>
              <a:rPr lang="en-US" sz="2600" dirty="0">
                <a:cs typeface="Arial" charset="0"/>
              </a:rPr>
              <a:t>T’</a:t>
            </a: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en-US" sz="2600" dirty="0">
                <a:cs typeface="Arial" charset="0"/>
              </a:rPr>
              <a:t>T’ →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Λ</a:t>
            </a:r>
            <a:endParaRPr lang="cs-CZ" sz="2600" dirty="0">
              <a:cs typeface="Arial" charset="0"/>
            </a:endParaRP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F </a:t>
            </a:r>
            <a:r>
              <a:rPr lang="cs-CZ" sz="2600" dirty="0">
                <a:cs typeface="Arial" charset="0"/>
              </a:rPr>
              <a:t>→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(</a:t>
            </a:r>
            <a:r>
              <a:rPr lang="cs-CZ" sz="2600" dirty="0">
                <a:cs typeface="Arial" charset="0"/>
              </a:rPr>
              <a:t> E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)</a:t>
            </a: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F </a:t>
            </a:r>
            <a:r>
              <a:rPr lang="cs-CZ" sz="2600" dirty="0">
                <a:cs typeface="Arial" charset="0"/>
              </a:rPr>
              <a:t>→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id</a:t>
            </a:r>
          </a:p>
        </p:txBody>
      </p:sp>
    </p:spTree>
    <p:extLst>
      <p:ext uri="{BB962C8B-B14F-4D97-AF65-F5344CB8AC3E}">
        <p14:creationId xmlns:p14="http://schemas.microsoft.com/office/powerpoint/2010/main" val="578023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Left factoring</a:t>
            </a:r>
            <a:endParaRPr lang="cs-CZ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719264"/>
            <a:ext cx="8229600" cy="1565721"/>
          </a:xfrm>
        </p:spPr>
        <p:txBody>
          <a:bodyPr/>
          <a:lstStyle/>
          <a:p>
            <a:pPr eaLnBrk="1" hangingPunct="1"/>
            <a:r>
              <a:rPr lang="en-US" dirty="0"/>
              <a:t>LL Conflict solved by creating intermediate non-terminals</a:t>
            </a:r>
          </a:p>
          <a:p>
            <a:pPr lvl="1" eaLnBrk="1" hangingPunct="1"/>
            <a:r>
              <a:rPr lang="en-US" dirty="0"/>
              <a:t>Works only if there is no left recursion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063180" y="4076477"/>
            <a:ext cx="287972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92150" lvl="1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cs-CZ" sz="2600" dirty="0"/>
              <a:t>A </a:t>
            </a:r>
            <a:r>
              <a:rPr lang="cs-CZ" sz="2600" dirty="0">
                <a:cs typeface="Arial" charset="0"/>
              </a:rPr>
              <a:t>→ </a:t>
            </a:r>
            <a:r>
              <a:rPr lang="el-GR" sz="2600" dirty="0">
                <a:cs typeface="Arial" charset="0"/>
              </a:rPr>
              <a:t>αβ</a:t>
            </a:r>
            <a:r>
              <a:rPr lang="cs-CZ" sz="2600" baseline="-25000" dirty="0">
                <a:cs typeface="Arial" charset="0"/>
              </a:rPr>
              <a:t>1</a:t>
            </a:r>
          </a:p>
          <a:p>
            <a:pPr marL="692150" lvl="1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cs-CZ" sz="2600" dirty="0">
                <a:cs typeface="Arial" charset="0"/>
              </a:rPr>
              <a:t>A → </a:t>
            </a:r>
            <a:r>
              <a:rPr lang="el-GR" sz="2600" dirty="0">
                <a:cs typeface="Arial" charset="0"/>
              </a:rPr>
              <a:t>αβ</a:t>
            </a:r>
            <a:r>
              <a:rPr lang="cs-CZ" sz="2600" baseline="-25000" dirty="0">
                <a:cs typeface="Arial" charset="0"/>
              </a:rPr>
              <a:t>2</a:t>
            </a:r>
            <a:endParaRPr lang="el-GR" sz="2600" dirty="0">
              <a:cs typeface="Arial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6023993" y="4076476"/>
            <a:ext cx="3278187" cy="172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92150" lvl="1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cs-CZ" sz="2600" dirty="0"/>
              <a:t>A</a:t>
            </a:r>
            <a:r>
              <a:rPr lang="cs-CZ" sz="2600" dirty="0">
                <a:cs typeface="Arial" charset="0"/>
              </a:rPr>
              <a:t>→ </a:t>
            </a:r>
            <a:r>
              <a:rPr lang="el-GR" sz="2600" dirty="0">
                <a:cs typeface="Arial" charset="0"/>
              </a:rPr>
              <a:t>α</a:t>
            </a:r>
            <a:r>
              <a:rPr lang="cs-CZ" sz="2600" dirty="0">
                <a:cs typeface="Arial" charset="0"/>
              </a:rPr>
              <a:t>A</a:t>
            </a:r>
            <a:r>
              <a:rPr lang="en-US" sz="2600" dirty="0">
                <a:cs typeface="Arial" charset="0"/>
              </a:rPr>
              <a:t>’</a:t>
            </a:r>
            <a:endParaRPr lang="cs-CZ" sz="2600" dirty="0">
              <a:cs typeface="Arial" charset="0"/>
            </a:endParaRPr>
          </a:p>
          <a:p>
            <a:pPr marL="692150" lvl="1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cs-CZ" sz="2600" dirty="0">
                <a:cs typeface="Arial" charset="0"/>
              </a:rPr>
              <a:t>A</a:t>
            </a:r>
            <a:r>
              <a:rPr lang="en-US" sz="2600" dirty="0">
                <a:cs typeface="Arial" charset="0"/>
              </a:rPr>
              <a:t>’</a:t>
            </a:r>
            <a:r>
              <a:rPr lang="cs-CZ" sz="2600" dirty="0">
                <a:cs typeface="Arial" charset="0"/>
              </a:rPr>
              <a:t>→ </a:t>
            </a:r>
            <a:r>
              <a:rPr lang="el-GR" sz="2600" dirty="0">
                <a:cs typeface="Arial" charset="0"/>
              </a:rPr>
              <a:t>β</a:t>
            </a:r>
            <a:r>
              <a:rPr lang="cs-CZ" sz="2600" baseline="-25000" dirty="0">
                <a:cs typeface="Arial" charset="0"/>
              </a:rPr>
              <a:t>1</a:t>
            </a:r>
            <a:endParaRPr lang="en-US" sz="2600" dirty="0">
              <a:cs typeface="Arial" charset="0"/>
            </a:endParaRPr>
          </a:p>
          <a:p>
            <a:pPr marL="692150" lvl="1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cs-CZ" sz="2600" dirty="0">
                <a:cs typeface="Arial" charset="0"/>
              </a:rPr>
              <a:t>A</a:t>
            </a:r>
            <a:r>
              <a:rPr lang="en-US" sz="2600" dirty="0">
                <a:cs typeface="Arial" charset="0"/>
              </a:rPr>
              <a:t>’</a:t>
            </a:r>
            <a:r>
              <a:rPr lang="cs-CZ" sz="2600" dirty="0">
                <a:cs typeface="Arial" charset="0"/>
              </a:rPr>
              <a:t>→</a:t>
            </a:r>
            <a:r>
              <a:rPr lang="en-US" sz="2600" dirty="0">
                <a:cs typeface="Arial" charset="0"/>
              </a:rPr>
              <a:t> </a:t>
            </a:r>
            <a:r>
              <a:rPr lang="el-GR" sz="2600" dirty="0">
                <a:cs typeface="Arial" charset="0"/>
              </a:rPr>
              <a:t>β</a:t>
            </a:r>
            <a:r>
              <a:rPr lang="cs-CZ" sz="2600" baseline="-25000" dirty="0">
                <a:cs typeface="Arial" charset="0"/>
              </a:rPr>
              <a:t>2</a:t>
            </a:r>
            <a:endParaRPr lang="el-GR" sz="2600" baseline="-250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4076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FIRST </a:t>
            </a:r>
            <a:r>
              <a:rPr lang="en-US" dirty="0"/>
              <a:t>and</a:t>
            </a:r>
            <a:r>
              <a:rPr lang="cs-CZ" dirty="0"/>
              <a:t> FOLLOW – </a:t>
            </a:r>
            <a:r>
              <a:rPr lang="en-US" dirty="0"/>
              <a:t>an example for the </a:t>
            </a:r>
            <a:r>
              <a:rPr lang="en-US" dirty="0" err="1"/>
              <a:t>tranformed</a:t>
            </a:r>
            <a:r>
              <a:rPr lang="en-US" dirty="0"/>
              <a:t> grammar</a:t>
            </a:r>
            <a:endParaRPr lang="cs-CZ" dirty="0"/>
          </a:p>
        </p:txBody>
      </p:sp>
      <p:sp>
        <p:nvSpPr>
          <p:cNvPr id="25603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397796" y="1719263"/>
            <a:ext cx="3274268" cy="4411662"/>
          </a:xfrm>
        </p:spPr>
        <p:txBody>
          <a:bodyPr/>
          <a:lstStyle/>
          <a:p>
            <a:pPr eaLnBrk="1" hangingPunct="1"/>
            <a:r>
              <a:rPr lang="cs-CZ" sz="2600" dirty="0"/>
              <a:t>FIRST(</a:t>
            </a:r>
            <a:r>
              <a:rPr lang="en-US" sz="2600" dirty="0"/>
              <a:t>E</a:t>
            </a:r>
            <a:r>
              <a:rPr lang="cs-CZ" sz="2600" dirty="0"/>
              <a:t>)=</a:t>
            </a:r>
            <a:r>
              <a:rPr lang="en-US" sz="2600" dirty="0"/>
              <a:t>{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(</a:t>
            </a:r>
            <a:r>
              <a:rPr lang="en-US" sz="2600" dirty="0"/>
              <a:t>,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id</a:t>
            </a:r>
            <a:r>
              <a:rPr lang="en-US" sz="2600" dirty="0"/>
              <a:t> }</a:t>
            </a:r>
          </a:p>
          <a:p>
            <a:pPr eaLnBrk="1" hangingPunct="1"/>
            <a:r>
              <a:rPr lang="cs-CZ" sz="2600" dirty="0"/>
              <a:t>FIRST(</a:t>
            </a:r>
            <a:r>
              <a:rPr lang="en-US" sz="2600" dirty="0"/>
              <a:t>T</a:t>
            </a:r>
            <a:r>
              <a:rPr lang="cs-CZ" sz="2600" dirty="0"/>
              <a:t>)=</a:t>
            </a:r>
            <a:r>
              <a:rPr lang="en-US" sz="2600" dirty="0"/>
              <a:t>{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(</a:t>
            </a:r>
            <a:r>
              <a:rPr lang="en-US" sz="2600" dirty="0"/>
              <a:t>,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id</a:t>
            </a:r>
            <a:r>
              <a:rPr lang="en-US" sz="2600" dirty="0"/>
              <a:t> }</a:t>
            </a:r>
          </a:p>
          <a:p>
            <a:pPr eaLnBrk="1" hangingPunct="1"/>
            <a:r>
              <a:rPr lang="cs-CZ" sz="2600" dirty="0"/>
              <a:t>FIRST(</a:t>
            </a:r>
            <a:r>
              <a:rPr lang="en-US" sz="2600" dirty="0"/>
              <a:t>F</a:t>
            </a:r>
            <a:r>
              <a:rPr lang="cs-CZ" sz="2600" dirty="0"/>
              <a:t>)=</a:t>
            </a:r>
            <a:r>
              <a:rPr lang="en-US" sz="2600" dirty="0"/>
              <a:t>{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(</a:t>
            </a:r>
            <a:r>
              <a:rPr lang="en-US" sz="2600" dirty="0"/>
              <a:t>,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id</a:t>
            </a:r>
            <a:r>
              <a:rPr lang="en-US" sz="2600" dirty="0"/>
              <a:t> }</a:t>
            </a:r>
          </a:p>
          <a:p>
            <a:pPr eaLnBrk="1" hangingPunct="1"/>
            <a:r>
              <a:rPr lang="en-US" sz="2600" dirty="0"/>
              <a:t>FIRST(E’)={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en-US" sz="2600" dirty="0"/>
              <a:t>,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sz="2600" dirty="0"/>
              <a:t> }</a:t>
            </a:r>
          </a:p>
          <a:p>
            <a:pPr eaLnBrk="1" hangingPunct="1"/>
            <a:r>
              <a:rPr lang="en-US" sz="2600" dirty="0"/>
              <a:t>FIRST(T’)={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*</a:t>
            </a:r>
            <a:r>
              <a:rPr lang="en-US" sz="2600" dirty="0"/>
              <a:t>,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sz="2600" dirty="0"/>
              <a:t> }</a:t>
            </a:r>
            <a:endParaRPr lang="cs-CZ" sz="2600" dirty="0"/>
          </a:p>
        </p:txBody>
      </p:sp>
      <p:sp>
        <p:nvSpPr>
          <p:cNvPr id="25604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7536160" y="1736947"/>
            <a:ext cx="4171950" cy="4411662"/>
          </a:xfrm>
        </p:spPr>
        <p:txBody>
          <a:bodyPr/>
          <a:lstStyle/>
          <a:p>
            <a:pPr eaLnBrk="1" hangingPunct="1"/>
            <a:r>
              <a:rPr lang="en-US" sz="2600" dirty="0"/>
              <a:t>FOLLOW(E)={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)</a:t>
            </a:r>
            <a:r>
              <a:rPr lang="en-US" sz="2600" dirty="0"/>
              <a:t>, $ }</a:t>
            </a:r>
          </a:p>
          <a:p>
            <a:pPr eaLnBrk="1" hangingPunct="1"/>
            <a:r>
              <a:rPr lang="en-US" sz="2600" dirty="0"/>
              <a:t>FOLLOW(E’)={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)</a:t>
            </a:r>
            <a:r>
              <a:rPr lang="en-US" sz="2600" dirty="0"/>
              <a:t>, $ }</a:t>
            </a:r>
          </a:p>
          <a:p>
            <a:pPr eaLnBrk="1" hangingPunct="1"/>
            <a:r>
              <a:rPr lang="en-US" sz="2600" dirty="0"/>
              <a:t>FOLLOW(T)={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en-US" sz="2600" dirty="0"/>
              <a:t>,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)</a:t>
            </a:r>
            <a:r>
              <a:rPr lang="en-US" sz="2600" dirty="0"/>
              <a:t>, $ }</a:t>
            </a:r>
          </a:p>
          <a:p>
            <a:pPr eaLnBrk="1" hangingPunct="1"/>
            <a:r>
              <a:rPr lang="en-US" sz="2600" dirty="0"/>
              <a:t>FOLLOW(T’)={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en-US" sz="2600" dirty="0"/>
              <a:t>,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)</a:t>
            </a:r>
            <a:r>
              <a:rPr lang="en-US" sz="2600" dirty="0"/>
              <a:t>, $ }</a:t>
            </a:r>
          </a:p>
          <a:p>
            <a:pPr eaLnBrk="1" hangingPunct="1"/>
            <a:r>
              <a:rPr lang="en-US" sz="2600" dirty="0"/>
              <a:t>FOLLOW(F)={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en-US" sz="2600" dirty="0"/>
              <a:t>,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*</a:t>
            </a:r>
            <a:r>
              <a:rPr lang="en-US" sz="2600" dirty="0"/>
              <a:t>,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)</a:t>
            </a:r>
            <a:r>
              <a:rPr lang="en-US" sz="2600" dirty="0"/>
              <a:t>, $ }</a:t>
            </a:r>
            <a:endParaRPr lang="cs-CZ" sz="2600" dirty="0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47AA5C5E-0A22-29DD-4EEF-B00DE29CE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52" y="1719263"/>
            <a:ext cx="2376264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9pPr>
          </a:lstStyle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2600" kern="0" dirty="0"/>
              <a:t>E </a:t>
            </a:r>
            <a:r>
              <a:rPr lang="cs-CZ" sz="2600" kern="0" dirty="0">
                <a:cs typeface="Arial" charset="0"/>
              </a:rPr>
              <a:t>→ TE</a:t>
            </a:r>
            <a:r>
              <a:rPr lang="en-US" sz="2600" kern="0" dirty="0">
                <a:cs typeface="Arial" charset="0"/>
              </a:rPr>
              <a:t>’</a:t>
            </a:r>
            <a:endParaRPr lang="cs-CZ" sz="2600" kern="0" dirty="0">
              <a:cs typeface="Arial" charset="0"/>
            </a:endParaRP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2600" kern="0" dirty="0"/>
              <a:t>E</a:t>
            </a:r>
            <a:r>
              <a:rPr lang="en-US" sz="2600" kern="0" dirty="0"/>
              <a:t>’</a:t>
            </a:r>
            <a:r>
              <a:rPr lang="cs-CZ" sz="2600" kern="0" dirty="0"/>
              <a:t> </a:t>
            </a:r>
            <a:r>
              <a:rPr lang="cs-CZ" sz="2600" kern="0" dirty="0">
                <a:cs typeface="Arial" charset="0"/>
              </a:rPr>
              <a:t>→ </a:t>
            </a:r>
            <a:r>
              <a:rPr lang="cs-CZ" sz="2600" b="1" kern="0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cs-CZ" sz="2600" kern="0" dirty="0">
                <a:cs typeface="Arial" charset="0"/>
              </a:rPr>
              <a:t> T</a:t>
            </a:r>
            <a:r>
              <a:rPr lang="en-US" sz="2600" kern="0" dirty="0">
                <a:cs typeface="Arial" charset="0"/>
              </a:rPr>
              <a:t>E’</a:t>
            </a:r>
            <a:endParaRPr lang="cs-CZ" sz="2600" kern="0" dirty="0">
              <a:cs typeface="Arial" charset="0"/>
            </a:endParaRP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2600" kern="0" dirty="0">
                <a:cs typeface="Arial" charset="0"/>
              </a:rPr>
              <a:t>E</a:t>
            </a:r>
            <a:r>
              <a:rPr lang="en-US" sz="2600" kern="0" dirty="0">
                <a:cs typeface="Arial" charset="0"/>
              </a:rPr>
              <a:t>’ → </a:t>
            </a:r>
            <a:r>
              <a:rPr lang="el-GR" sz="2600" kern="0" dirty="0">
                <a:latin typeface="Times New Roman" pitchFamily="18" charset="0"/>
                <a:cs typeface="Times New Roman" pitchFamily="18" charset="0"/>
              </a:rPr>
              <a:t>Λ</a:t>
            </a: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2600" kern="0" dirty="0"/>
              <a:t>T </a:t>
            </a:r>
            <a:r>
              <a:rPr lang="cs-CZ" sz="2600" kern="0" dirty="0">
                <a:cs typeface="Arial" charset="0"/>
              </a:rPr>
              <a:t>→ FT</a:t>
            </a:r>
            <a:r>
              <a:rPr lang="en-US" sz="2600" kern="0" dirty="0">
                <a:cs typeface="Arial" charset="0"/>
              </a:rPr>
              <a:t>’</a:t>
            </a:r>
            <a:endParaRPr lang="cs-CZ" sz="2600" kern="0" dirty="0">
              <a:cs typeface="Arial" charset="0"/>
            </a:endParaRP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2600" kern="0" dirty="0"/>
              <a:t>T</a:t>
            </a:r>
            <a:r>
              <a:rPr lang="en-US" sz="2600" kern="0" dirty="0"/>
              <a:t>’</a:t>
            </a:r>
            <a:r>
              <a:rPr lang="cs-CZ" sz="2600" kern="0" dirty="0"/>
              <a:t> </a:t>
            </a:r>
            <a:r>
              <a:rPr lang="cs-CZ" sz="2600" kern="0" dirty="0">
                <a:cs typeface="Arial" charset="0"/>
              </a:rPr>
              <a:t>→ </a:t>
            </a:r>
            <a:r>
              <a:rPr lang="cs-CZ" sz="2600" b="1" kern="0" dirty="0">
                <a:solidFill>
                  <a:schemeClr val="accent2"/>
                </a:solidFill>
                <a:cs typeface="Arial" charset="0"/>
              </a:rPr>
              <a:t>*</a:t>
            </a:r>
            <a:r>
              <a:rPr lang="cs-CZ" sz="2600" kern="0" dirty="0">
                <a:cs typeface="Arial" charset="0"/>
              </a:rPr>
              <a:t> F</a:t>
            </a:r>
            <a:r>
              <a:rPr lang="en-US" sz="2600" kern="0" dirty="0">
                <a:cs typeface="Arial" charset="0"/>
              </a:rPr>
              <a:t>T’</a:t>
            </a: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en-US" sz="2600" kern="0" dirty="0">
                <a:cs typeface="Arial" charset="0"/>
              </a:rPr>
              <a:t>T’ → </a:t>
            </a:r>
            <a:r>
              <a:rPr lang="el-GR" sz="2600" kern="0" dirty="0">
                <a:latin typeface="Times New Roman" pitchFamily="18" charset="0"/>
                <a:cs typeface="Times New Roman" pitchFamily="18" charset="0"/>
              </a:rPr>
              <a:t>Λ</a:t>
            </a:r>
            <a:endParaRPr lang="cs-CZ" sz="2600" kern="0" dirty="0">
              <a:cs typeface="Arial" charset="0"/>
            </a:endParaRP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2600" kern="0" dirty="0"/>
              <a:t>F </a:t>
            </a:r>
            <a:r>
              <a:rPr lang="cs-CZ" sz="2600" kern="0" dirty="0">
                <a:cs typeface="Arial" charset="0"/>
              </a:rPr>
              <a:t>→ </a:t>
            </a:r>
            <a:r>
              <a:rPr lang="cs-CZ" sz="2600" b="1" kern="0" dirty="0">
                <a:solidFill>
                  <a:schemeClr val="accent2"/>
                </a:solidFill>
                <a:cs typeface="Arial" charset="0"/>
              </a:rPr>
              <a:t>(</a:t>
            </a:r>
            <a:r>
              <a:rPr lang="cs-CZ" sz="2600" kern="0" dirty="0">
                <a:cs typeface="Arial" charset="0"/>
              </a:rPr>
              <a:t> E </a:t>
            </a:r>
            <a:r>
              <a:rPr lang="cs-CZ" sz="2600" b="1" kern="0" dirty="0">
                <a:solidFill>
                  <a:schemeClr val="accent2"/>
                </a:solidFill>
                <a:cs typeface="Arial" charset="0"/>
              </a:rPr>
              <a:t>)</a:t>
            </a: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2600" kern="0" dirty="0"/>
              <a:t>F </a:t>
            </a:r>
            <a:r>
              <a:rPr lang="cs-CZ" sz="2600" kern="0" dirty="0">
                <a:cs typeface="Arial" charset="0"/>
              </a:rPr>
              <a:t>→ </a:t>
            </a:r>
            <a:r>
              <a:rPr lang="cs-CZ" sz="2600" b="1" kern="0" dirty="0">
                <a:solidFill>
                  <a:schemeClr val="accent2"/>
                </a:solidFill>
                <a:cs typeface="Arial" charset="0"/>
              </a:rPr>
              <a:t>id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2E0D04-CB46-CB30-24ED-6BF321EDA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B0F4CA03-96E1-C6A8-4A20-6F557E6F8C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Table construction for the transformed grammar</a:t>
            </a:r>
            <a:endParaRPr lang="cs-CZ" dirty="0"/>
          </a:p>
        </p:txBody>
      </p:sp>
      <p:graphicFrame>
        <p:nvGraphicFramePr>
          <p:cNvPr id="44187" name="Group 155">
            <a:extLst>
              <a:ext uri="{FF2B5EF4-FFF2-40B4-BE49-F238E27FC236}">
                <a16:creationId xmlns:a16="http://schemas.microsoft.com/office/drawing/2014/main" id="{EC902FE0-EB29-D59E-4D04-31EC8BB6A9B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647728" y="1719264"/>
          <a:ext cx="8229600" cy="4411665"/>
        </p:xfrm>
        <a:graphic>
          <a:graphicData uri="http://schemas.openxmlformats.org/drawingml/2006/table">
            <a:tbl>
              <a:tblPr/>
              <a:tblGrid>
                <a:gridCol w="658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9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68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906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35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5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→TE’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→TE’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6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’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E’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→+TE’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E’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</a:t>
                      </a:r>
                      <a:r>
                        <a:rPr kumimoji="0" 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E’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</a:t>
                      </a:r>
                      <a:r>
                        <a:rPr kumimoji="0" 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5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→FT’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→FT’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5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T’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T’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</a:t>
                      </a:r>
                      <a:r>
                        <a:rPr kumimoji="0" 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T’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→*FT’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T’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</a:t>
                      </a:r>
                      <a:r>
                        <a:rPr kumimoji="0" 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T’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</a:t>
                      </a:r>
                      <a:r>
                        <a:rPr kumimoji="0" lang="el-G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5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→id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→(E)</a:t>
                      </a: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Rectangle 4">
            <a:extLst>
              <a:ext uri="{FF2B5EF4-FFF2-40B4-BE49-F238E27FC236}">
                <a16:creationId xmlns:a16="http://schemas.microsoft.com/office/drawing/2014/main" id="{21BD36E9-1224-63E2-0C5B-28E1903F1F7B}"/>
              </a:ext>
            </a:extLst>
          </p:cNvPr>
          <p:cNvSpPr txBox="1">
            <a:spLocks noChangeArrowheads="1"/>
          </p:cNvSpPr>
          <p:nvPr/>
        </p:nvSpPr>
        <p:spPr>
          <a:xfrm>
            <a:off x="301452" y="593053"/>
            <a:ext cx="2664296" cy="2376264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6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14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1600" kern="0" dirty="0"/>
              <a:t>E </a:t>
            </a:r>
            <a:r>
              <a:rPr lang="cs-CZ" sz="1600" kern="0" dirty="0">
                <a:cs typeface="Arial" charset="0"/>
              </a:rPr>
              <a:t>→ TE</a:t>
            </a:r>
            <a:r>
              <a:rPr lang="en-US" sz="1600" kern="0" dirty="0">
                <a:cs typeface="Arial" charset="0"/>
              </a:rPr>
              <a:t>’</a:t>
            </a:r>
            <a:endParaRPr lang="cs-CZ" sz="1600" kern="0" dirty="0">
              <a:cs typeface="Arial" charset="0"/>
            </a:endParaRP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1600" kern="0" dirty="0"/>
              <a:t>E</a:t>
            </a:r>
            <a:r>
              <a:rPr lang="en-US" sz="1600" kern="0" dirty="0"/>
              <a:t>’</a:t>
            </a:r>
            <a:r>
              <a:rPr lang="cs-CZ" sz="1600" kern="0" dirty="0"/>
              <a:t> </a:t>
            </a:r>
            <a:r>
              <a:rPr lang="cs-CZ" sz="1600" kern="0" dirty="0">
                <a:cs typeface="Arial" charset="0"/>
              </a:rPr>
              <a:t>→ </a:t>
            </a:r>
            <a:r>
              <a:rPr lang="cs-CZ" sz="1600" b="1" kern="0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cs-CZ" sz="1600" kern="0" dirty="0">
                <a:cs typeface="Arial" charset="0"/>
              </a:rPr>
              <a:t> T</a:t>
            </a:r>
            <a:r>
              <a:rPr lang="en-US" sz="1600" kern="0" dirty="0">
                <a:cs typeface="Arial" charset="0"/>
              </a:rPr>
              <a:t>E’</a:t>
            </a:r>
            <a:endParaRPr lang="cs-CZ" sz="1600" kern="0" dirty="0">
              <a:cs typeface="Arial" charset="0"/>
            </a:endParaRP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1600" kern="0" dirty="0">
                <a:cs typeface="Arial" charset="0"/>
              </a:rPr>
              <a:t>E</a:t>
            </a:r>
            <a:r>
              <a:rPr lang="en-US" sz="1600" kern="0" dirty="0">
                <a:cs typeface="Arial" charset="0"/>
              </a:rPr>
              <a:t>’ → </a:t>
            </a:r>
            <a:r>
              <a:rPr lang="el-GR" sz="1600" kern="0" dirty="0">
                <a:latin typeface="Times New Roman" pitchFamily="18" charset="0"/>
                <a:cs typeface="Times New Roman" pitchFamily="18" charset="0"/>
              </a:rPr>
              <a:t>Λ</a:t>
            </a: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1600" kern="0" dirty="0"/>
              <a:t>T </a:t>
            </a:r>
            <a:r>
              <a:rPr lang="cs-CZ" sz="1600" kern="0" dirty="0">
                <a:cs typeface="Arial" charset="0"/>
              </a:rPr>
              <a:t>→ FT</a:t>
            </a:r>
            <a:r>
              <a:rPr lang="en-US" sz="1600" kern="0" dirty="0">
                <a:cs typeface="Arial" charset="0"/>
              </a:rPr>
              <a:t>’</a:t>
            </a:r>
            <a:endParaRPr lang="cs-CZ" sz="1600" kern="0" dirty="0">
              <a:cs typeface="Arial" charset="0"/>
            </a:endParaRP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1600" kern="0" dirty="0"/>
              <a:t>T</a:t>
            </a:r>
            <a:r>
              <a:rPr lang="en-US" sz="1600" kern="0" dirty="0"/>
              <a:t>’</a:t>
            </a:r>
            <a:r>
              <a:rPr lang="cs-CZ" sz="1600" kern="0" dirty="0"/>
              <a:t> </a:t>
            </a:r>
            <a:r>
              <a:rPr lang="cs-CZ" sz="1600" kern="0" dirty="0">
                <a:cs typeface="Arial" charset="0"/>
              </a:rPr>
              <a:t>→ </a:t>
            </a:r>
            <a:r>
              <a:rPr lang="cs-CZ" sz="1600" b="1" kern="0" dirty="0">
                <a:solidFill>
                  <a:schemeClr val="accent2"/>
                </a:solidFill>
                <a:cs typeface="Arial" charset="0"/>
              </a:rPr>
              <a:t>*</a:t>
            </a:r>
            <a:r>
              <a:rPr lang="cs-CZ" sz="1600" kern="0" dirty="0">
                <a:cs typeface="Arial" charset="0"/>
              </a:rPr>
              <a:t> F</a:t>
            </a:r>
            <a:r>
              <a:rPr lang="en-US" sz="1600" kern="0" dirty="0">
                <a:cs typeface="Arial" charset="0"/>
              </a:rPr>
              <a:t>T’</a:t>
            </a: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en-US" sz="1600" kern="0" dirty="0">
                <a:cs typeface="Arial" charset="0"/>
              </a:rPr>
              <a:t>T’ → </a:t>
            </a:r>
            <a:r>
              <a:rPr lang="el-GR" sz="1600" kern="0" dirty="0">
                <a:latin typeface="Times New Roman" pitchFamily="18" charset="0"/>
                <a:cs typeface="Times New Roman" pitchFamily="18" charset="0"/>
              </a:rPr>
              <a:t>Λ</a:t>
            </a:r>
            <a:endParaRPr lang="cs-CZ" sz="1600" kern="0" dirty="0">
              <a:cs typeface="Arial" charset="0"/>
            </a:endParaRP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1600" kern="0" dirty="0"/>
              <a:t>F </a:t>
            </a:r>
            <a:r>
              <a:rPr lang="cs-CZ" sz="1600" kern="0" dirty="0">
                <a:cs typeface="Arial" charset="0"/>
              </a:rPr>
              <a:t>→ </a:t>
            </a:r>
            <a:r>
              <a:rPr lang="cs-CZ" sz="1600" b="1" kern="0" dirty="0">
                <a:solidFill>
                  <a:schemeClr val="accent2"/>
                </a:solidFill>
                <a:cs typeface="Arial" charset="0"/>
              </a:rPr>
              <a:t>(</a:t>
            </a:r>
            <a:r>
              <a:rPr lang="cs-CZ" sz="1600" kern="0" dirty="0">
                <a:cs typeface="Arial" charset="0"/>
              </a:rPr>
              <a:t> E </a:t>
            </a:r>
            <a:r>
              <a:rPr lang="cs-CZ" sz="1600" b="1" kern="0" dirty="0">
                <a:solidFill>
                  <a:schemeClr val="accent2"/>
                </a:solidFill>
                <a:cs typeface="Arial" charset="0"/>
              </a:rPr>
              <a:t>)</a:t>
            </a: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1600" kern="0" dirty="0"/>
              <a:t>F </a:t>
            </a:r>
            <a:r>
              <a:rPr lang="cs-CZ" sz="1600" kern="0" dirty="0">
                <a:cs typeface="Arial" charset="0"/>
              </a:rPr>
              <a:t>→ </a:t>
            </a:r>
            <a:r>
              <a:rPr lang="cs-CZ" sz="1600" b="1" kern="0" dirty="0">
                <a:solidFill>
                  <a:schemeClr val="accent2"/>
                </a:solidFill>
                <a:cs typeface="Arial" charset="0"/>
              </a:rPr>
              <a:t>id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C7D8E95-EE6A-0437-B141-82A2942764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452" y="3068960"/>
            <a:ext cx="2842220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6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14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1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cs-CZ" sz="1600" kern="0" dirty="0"/>
              <a:t>FIRST(</a:t>
            </a:r>
            <a:r>
              <a:rPr lang="en-US" sz="1600" kern="0" dirty="0"/>
              <a:t>E</a:t>
            </a:r>
            <a:r>
              <a:rPr lang="cs-CZ" sz="1600" kern="0" dirty="0"/>
              <a:t>)=</a:t>
            </a:r>
            <a:r>
              <a:rPr lang="en-US" sz="1600" kern="0" dirty="0"/>
              <a:t>{ </a:t>
            </a:r>
            <a:r>
              <a:rPr lang="cs-CZ" sz="1600" b="1" kern="0" dirty="0">
                <a:solidFill>
                  <a:schemeClr val="accent2"/>
                </a:solidFill>
                <a:cs typeface="Arial" charset="0"/>
              </a:rPr>
              <a:t>(</a:t>
            </a:r>
            <a:r>
              <a:rPr lang="en-US" sz="1600" kern="0" dirty="0"/>
              <a:t>, </a:t>
            </a:r>
            <a:r>
              <a:rPr lang="cs-CZ" sz="1600" b="1" kern="0" dirty="0">
                <a:solidFill>
                  <a:schemeClr val="accent2"/>
                </a:solidFill>
                <a:cs typeface="Arial" charset="0"/>
              </a:rPr>
              <a:t>id</a:t>
            </a:r>
            <a:r>
              <a:rPr lang="en-US" sz="1600" kern="0" dirty="0"/>
              <a:t> }</a:t>
            </a:r>
          </a:p>
          <a:p>
            <a:pPr eaLnBrk="1" hangingPunct="1"/>
            <a:r>
              <a:rPr lang="cs-CZ" sz="1600" kern="0" dirty="0"/>
              <a:t>FIRST(</a:t>
            </a:r>
            <a:r>
              <a:rPr lang="en-US" sz="1600" kern="0" dirty="0"/>
              <a:t>T</a:t>
            </a:r>
            <a:r>
              <a:rPr lang="cs-CZ" sz="1600" kern="0" dirty="0"/>
              <a:t>)=</a:t>
            </a:r>
            <a:r>
              <a:rPr lang="en-US" sz="1600" kern="0" dirty="0"/>
              <a:t>{ </a:t>
            </a:r>
            <a:r>
              <a:rPr lang="cs-CZ" sz="1600" b="1" kern="0" dirty="0">
                <a:solidFill>
                  <a:schemeClr val="accent2"/>
                </a:solidFill>
                <a:cs typeface="Arial" charset="0"/>
              </a:rPr>
              <a:t>(</a:t>
            </a:r>
            <a:r>
              <a:rPr lang="en-US" sz="1600" kern="0" dirty="0"/>
              <a:t>, </a:t>
            </a:r>
            <a:r>
              <a:rPr lang="cs-CZ" sz="1600" b="1" kern="0" dirty="0">
                <a:solidFill>
                  <a:schemeClr val="accent2"/>
                </a:solidFill>
                <a:cs typeface="Arial" charset="0"/>
              </a:rPr>
              <a:t>id</a:t>
            </a:r>
            <a:r>
              <a:rPr lang="en-US" sz="1600" kern="0" dirty="0"/>
              <a:t> }</a:t>
            </a:r>
          </a:p>
          <a:p>
            <a:pPr eaLnBrk="1" hangingPunct="1"/>
            <a:r>
              <a:rPr lang="cs-CZ" sz="1600" kern="0" dirty="0"/>
              <a:t>FIRST(</a:t>
            </a:r>
            <a:r>
              <a:rPr lang="en-US" sz="1600" kern="0" dirty="0"/>
              <a:t>F</a:t>
            </a:r>
            <a:r>
              <a:rPr lang="cs-CZ" sz="1600" kern="0" dirty="0"/>
              <a:t>)=</a:t>
            </a:r>
            <a:r>
              <a:rPr lang="en-US" sz="1600" kern="0" dirty="0"/>
              <a:t>{ </a:t>
            </a:r>
            <a:r>
              <a:rPr lang="cs-CZ" sz="1600" b="1" kern="0" dirty="0">
                <a:solidFill>
                  <a:schemeClr val="accent2"/>
                </a:solidFill>
                <a:cs typeface="Arial" charset="0"/>
              </a:rPr>
              <a:t>(</a:t>
            </a:r>
            <a:r>
              <a:rPr lang="en-US" sz="1600" kern="0" dirty="0"/>
              <a:t>, </a:t>
            </a:r>
            <a:r>
              <a:rPr lang="cs-CZ" sz="1600" b="1" kern="0" dirty="0">
                <a:solidFill>
                  <a:schemeClr val="accent2"/>
                </a:solidFill>
                <a:cs typeface="Arial" charset="0"/>
              </a:rPr>
              <a:t>id</a:t>
            </a:r>
            <a:r>
              <a:rPr lang="en-US" sz="1600" kern="0" dirty="0"/>
              <a:t> }</a:t>
            </a:r>
          </a:p>
          <a:p>
            <a:pPr eaLnBrk="1" hangingPunct="1"/>
            <a:r>
              <a:rPr lang="en-US" sz="1600" kern="0" dirty="0"/>
              <a:t>FIRST(E’)={ </a:t>
            </a:r>
            <a:r>
              <a:rPr lang="cs-CZ" sz="1600" b="1" kern="0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en-US" sz="1600" kern="0" dirty="0"/>
              <a:t>, </a:t>
            </a:r>
            <a:r>
              <a:rPr lang="el-GR" sz="1600" kern="0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sz="1600" kern="0" dirty="0"/>
              <a:t> }</a:t>
            </a:r>
          </a:p>
          <a:p>
            <a:pPr eaLnBrk="1" hangingPunct="1"/>
            <a:r>
              <a:rPr lang="en-US" sz="1600" kern="0" dirty="0"/>
              <a:t>FIRST(T’)={ </a:t>
            </a:r>
            <a:r>
              <a:rPr lang="cs-CZ" sz="1600" b="1" kern="0" dirty="0">
                <a:solidFill>
                  <a:schemeClr val="accent2"/>
                </a:solidFill>
                <a:cs typeface="Arial" charset="0"/>
              </a:rPr>
              <a:t>*</a:t>
            </a:r>
            <a:r>
              <a:rPr lang="en-US" sz="1600" kern="0" dirty="0"/>
              <a:t>, </a:t>
            </a:r>
            <a:r>
              <a:rPr lang="el-GR" sz="1600" kern="0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sz="1600" kern="0" dirty="0"/>
              <a:t> }</a:t>
            </a:r>
            <a:endParaRPr lang="cs-CZ" sz="1600" kern="0" dirty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E9F3F9C-51AB-D7BE-060B-852F647129A7}"/>
              </a:ext>
            </a:extLst>
          </p:cNvPr>
          <p:cNvSpPr txBox="1">
            <a:spLocks noChangeArrowheads="1"/>
          </p:cNvSpPr>
          <p:nvPr/>
        </p:nvSpPr>
        <p:spPr>
          <a:xfrm>
            <a:off x="301452" y="4777773"/>
            <a:ext cx="2986236" cy="158417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6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14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en-US" sz="1600" kern="0" dirty="0"/>
              <a:t>FOLLOW(E)={ </a:t>
            </a:r>
            <a:r>
              <a:rPr lang="cs-CZ" sz="1600" b="1" kern="0" dirty="0">
                <a:solidFill>
                  <a:schemeClr val="accent2"/>
                </a:solidFill>
                <a:cs typeface="Arial" charset="0"/>
              </a:rPr>
              <a:t>)</a:t>
            </a:r>
            <a:r>
              <a:rPr lang="en-US" sz="1600" kern="0" dirty="0"/>
              <a:t>, $ }</a:t>
            </a:r>
          </a:p>
          <a:p>
            <a:pPr eaLnBrk="1" hangingPunct="1"/>
            <a:r>
              <a:rPr lang="en-US" sz="1600" kern="0" dirty="0"/>
              <a:t>FOLLOW(E’)={ </a:t>
            </a:r>
            <a:r>
              <a:rPr lang="cs-CZ" sz="1600" b="1" kern="0" dirty="0">
                <a:solidFill>
                  <a:schemeClr val="accent2"/>
                </a:solidFill>
                <a:cs typeface="Arial" charset="0"/>
              </a:rPr>
              <a:t>)</a:t>
            </a:r>
            <a:r>
              <a:rPr lang="en-US" sz="1600" kern="0" dirty="0"/>
              <a:t>, $ }</a:t>
            </a:r>
          </a:p>
          <a:p>
            <a:pPr eaLnBrk="1" hangingPunct="1"/>
            <a:r>
              <a:rPr lang="en-US" sz="1600" kern="0" dirty="0"/>
              <a:t>FOLLOW(T)={ </a:t>
            </a:r>
            <a:r>
              <a:rPr lang="cs-CZ" sz="1600" b="1" kern="0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en-US" sz="1600" kern="0" dirty="0"/>
              <a:t>,</a:t>
            </a:r>
            <a:r>
              <a:rPr lang="cs-CZ" sz="1600" b="1" kern="0" dirty="0">
                <a:solidFill>
                  <a:schemeClr val="accent2"/>
                </a:solidFill>
                <a:cs typeface="Arial" charset="0"/>
              </a:rPr>
              <a:t>)</a:t>
            </a:r>
            <a:r>
              <a:rPr lang="en-US" sz="1600" kern="0" dirty="0"/>
              <a:t>, $ }</a:t>
            </a:r>
          </a:p>
          <a:p>
            <a:pPr eaLnBrk="1" hangingPunct="1"/>
            <a:r>
              <a:rPr lang="en-US" sz="1600" kern="0" dirty="0"/>
              <a:t>FOLLOW(T’)={ </a:t>
            </a:r>
            <a:r>
              <a:rPr lang="cs-CZ" sz="1600" b="1" kern="0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en-US" sz="1600" kern="0" dirty="0"/>
              <a:t>,</a:t>
            </a:r>
            <a:r>
              <a:rPr lang="cs-CZ" sz="1600" b="1" kern="0" dirty="0">
                <a:solidFill>
                  <a:schemeClr val="accent2"/>
                </a:solidFill>
                <a:cs typeface="Arial" charset="0"/>
              </a:rPr>
              <a:t>)</a:t>
            </a:r>
            <a:r>
              <a:rPr lang="en-US" sz="1600" kern="0" dirty="0"/>
              <a:t>, $ }</a:t>
            </a:r>
          </a:p>
          <a:p>
            <a:pPr eaLnBrk="1" hangingPunct="1"/>
            <a:r>
              <a:rPr lang="en-US" sz="1600" kern="0" dirty="0"/>
              <a:t>FOLLOW(F)={ </a:t>
            </a:r>
            <a:r>
              <a:rPr lang="cs-CZ" sz="1600" b="1" kern="0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en-US" sz="1600" kern="0" dirty="0"/>
              <a:t>, </a:t>
            </a:r>
            <a:r>
              <a:rPr lang="cs-CZ" sz="1600" b="1" kern="0" dirty="0">
                <a:solidFill>
                  <a:schemeClr val="accent2"/>
                </a:solidFill>
                <a:cs typeface="Arial" charset="0"/>
              </a:rPr>
              <a:t>*</a:t>
            </a:r>
            <a:r>
              <a:rPr lang="en-US" sz="1600" kern="0" dirty="0"/>
              <a:t>, </a:t>
            </a:r>
            <a:r>
              <a:rPr lang="cs-CZ" sz="1600" b="1" kern="0" dirty="0">
                <a:solidFill>
                  <a:schemeClr val="accent2"/>
                </a:solidFill>
                <a:cs typeface="Arial" charset="0"/>
              </a:rPr>
              <a:t>)</a:t>
            </a:r>
            <a:r>
              <a:rPr lang="en-US" sz="1600" kern="0" dirty="0"/>
              <a:t>, $ }</a:t>
            </a:r>
            <a:endParaRPr lang="cs-CZ" sz="1600" kern="0" dirty="0"/>
          </a:p>
        </p:txBody>
      </p:sp>
    </p:spTree>
    <p:extLst>
      <p:ext uri="{BB962C8B-B14F-4D97-AF65-F5344CB8AC3E}">
        <p14:creationId xmlns:p14="http://schemas.microsoft.com/office/powerpoint/2010/main" val="25234080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Example of parser behavior for our grammar</a:t>
            </a:r>
            <a:endParaRPr lang="cs-CZ" dirty="0"/>
          </a:p>
        </p:txBody>
      </p:sp>
      <p:graphicFrame>
        <p:nvGraphicFramePr>
          <p:cNvPr id="45452" name="Group 39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0993342"/>
              </p:ext>
            </p:extLst>
          </p:nvPr>
        </p:nvGraphicFramePr>
        <p:xfrm>
          <a:off x="1981200" y="1719264"/>
          <a:ext cx="4038600" cy="4589465"/>
        </p:xfrm>
        <a:graphic>
          <a:graphicData uri="http://schemas.openxmlformats.org/drawingml/2006/table">
            <a:tbl>
              <a:tblPr/>
              <a:tblGrid>
                <a:gridCol w="134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87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Stack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Input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Output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3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  <a:endParaRPr kumimoji="0" lang="cs-CZ" sz="20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id+id*id$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→TE’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E’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  <a:endParaRPr kumimoji="0" lang="cs-CZ" sz="20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id+id*id$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→FT’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87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T’</a:t>
                      </a: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E’</a:t>
                      </a: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$</a:t>
                      </a:r>
                      <a:endParaRPr kumimoji="0" lang="cs-CZ" sz="20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id+id*id$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</a:t>
                      </a: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3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</a:t>
                      </a:r>
                      <a:r>
                        <a:rPr kumimoji="0" lang="en-US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T’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E’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id+id*id$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87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T’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E’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+id*id$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T’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</a:t>
                      </a:r>
                      <a:r>
                        <a:rPr kumimoji="0" lang="el-GR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E’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  <a:endParaRPr kumimoji="0" lang="cs-CZ" sz="20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+id*id$</a:t>
                      </a:r>
                      <a:endParaRPr kumimoji="0" lang="cs-CZ" sz="20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E’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</a:t>
                      </a: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+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TE’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87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en-US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E’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+id*id$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03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E’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  <a:endParaRPr kumimoji="0" lang="cs-CZ" sz="20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id*id$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→FT’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87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T’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E’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  <a:endParaRPr kumimoji="0" lang="cs-CZ" sz="20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id*id$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</a:t>
                      </a: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  <a:endParaRPr kumimoji="0" lang="cs-CZ" sz="20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45450" name="Group 39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67369148"/>
              </p:ext>
            </p:extLst>
          </p:nvPr>
        </p:nvGraphicFramePr>
        <p:xfrm>
          <a:off x="6172200" y="1719264"/>
          <a:ext cx="4038600" cy="4157663"/>
        </p:xfrm>
        <a:graphic>
          <a:graphicData uri="http://schemas.openxmlformats.org/drawingml/2006/table">
            <a:tbl>
              <a:tblPr/>
              <a:tblGrid>
                <a:gridCol w="1346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03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Stack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Input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Output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</a:t>
                      </a:r>
                      <a:r>
                        <a:rPr kumimoji="0" lang="en-US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T’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E’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id*id$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1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3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T’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E’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  <a:endParaRPr kumimoji="0" lang="cs-CZ" sz="20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*id$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T’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</a:t>
                      </a: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*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FT’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19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</a:t>
                      </a:r>
                      <a:r>
                        <a:rPr kumimoji="0" lang="en-US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en-US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T’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E’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*id$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T’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E’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  <a:endParaRPr kumimoji="0" lang="cs-CZ" sz="20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id$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</a:t>
                      </a: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3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</a:t>
                      </a:r>
                      <a:r>
                        <a:rPr kumimoji="0" lang="en-US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T’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E’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id$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T’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E’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  <a:endParaRPr kumimoji="0" lang="cs-CZ" sz="20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T’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</a:t>
                      </a:r>
                      <a:r>
                        <a:rPr kumimoji="0" lang="el-GR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355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E’</a:t>
                      </a:r>
                      <a:r>
                        <a:rPr kumimoji="0" lang="en-US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  <a:endParaRPr kumimoji="0" lang="cs-CZ" sz="20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E’</a:t>
                      </a:r>
                      <a:r>
                        <a:rPr kumimoji="0" lang="cs-CZ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</a:t>
                      </a:r>
                      <a:r>
                        <a:rPr kumimoji="0" lang="el-GR" sz="2000" b="0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Λ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03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l-GR" sz="20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0000" marR="90000" marT="46800" marB="468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Expanding definition of </a:t>
            </a:r>
            <a:r>
              <a:rPr lang="cs-CZ" dirty="0"/>
              <a:t>FIRST </a:t>
            </a:r>
            <a:r>
              <a:rPr lang="en-US" dirty="0"/>
              <a:t>and</a:t>
            </a:r>
            <a:r>
              <a:rPr lang="cs-CZ" dirty="0"/>
              <a:t> FOLLOW </a:t>
            </a:r>
            <a:r>
              <a:rPr lang="en-US" dirty="0"/>
              <a:t>on</a:t>
            </a:r>
            <a:r>
              <a:rPr lang="cs-CZ" dirty="0"/>
              <a:t> k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600" dirty="0"/>
              <a:t>If </a:t>
            </a:r>
            <a:r>
              <a:rPr lang="el-GR" sz="2600" dirty="0">
                <a:cs typeface="Arial" charset="0"/>
              </a:rPr>
              <a:t>α</a:t>
            </a:r>
            <a:r>
              <a:rPr lang="cs-CZ" sz="2600" dirty="0">
                <a:cs typeface="Arial" charset="0"/>
              </a:rPr>
              <a:t> </a:t>
            </a:r>
            <a:r>
              <a:rPr lang="en-US" sz="2600" dirty="0">
                <a:cs typeface="Arial" charset="0"/>
              </a:rPr>
              <a:t>is a string from grammar symbols</a:t>
            </a:r>
            <a:r>
              <a:rPr lang="cs-CZ" sz="2600" dirty="0">
                <a:cs typeface="Arial" charset="0"/>
              </a:rPr>
              <a:t>, </a:t>
            </a:r>
            <a:r>
              <a:rPr lang="en-US" sz="2600" dirty="0">
                <a:cs typeface="Arial" charset="0"/>
              </a:rPr>
              <a:t>then</a:t>
            </a:r>
            <a:r>
              <a:rPr lang="cs-CZ" sz="2600" dirty="0">
                <a:cs typeface="Arial" charset="0"/>
              </a:rPr>
              <a:t> </a:t>
            </a:r>
            <a:r>
              <a:rPr lang="cs-CZ" sz="2600" dirty="0" err="1">
                <a:cs typeface="Arial" charset="0"/>
              </a:rPr>
              <a:t>FIRST</a:t>
            </a:r>
            <a:r>
              <a:rPr lang="cs-CZ" sz="2600" baseline="-25000" dirty="0" err="1">
                <a:cs typeface="Arial" charset="0"/>
              </a:rPr>
              <a:t>k</a:t>
            </a:r>
            <a:r>
              <a:rPr lang="cs-CZ" sz="2600" dirty="0">
                <a:cs typeface="Arial" charset="0"/>
              </a:rPr>
              <a:t>(</a:t>
            </a:r>
            <a:r>
              <a:rPr lang="el-GR" sz="2600" dirty="0">
                <a:cs typeface="Arial" charset="0"/>
              </a:rPr>
              <a:t>α</a:t>
            </a:r>
            <a:r>
              <a:rPr lang="cs-CZ" sz="2600" dirty="0">
                <a:cs typeface="Arial" charset="0"/>
              </a:rPr>
              <a:t>) </a:t>
            </a:r>
            <a:r>
              <a:rPr lang="en-US" sz="2600" dirty="0">
                <a:cs typeface="Arial" charset="0"/>
              </a:rPr>
              <a:t>is a set of terminal words with maximal length</a:t>
            </a:r>
            <a:r>
              <a:rPr lang="cs-CZ" sz="2600" dirty="0">
                <a:cs typeface="Arial" charset="0"/>
              </a:rPr>
              <a:t> k, </a:t>
            </a:r>
            <a:r>
              <a:rPr lang="en-US" sz="2600" dirty="0">
                <a:cs typeface="Arial" charset="0"/>
              </a:rPr>
              <a:t>which are on the beginning of at least one string derived from </a:t>
            </a:r>
            <a:r>
              <a:rPr lang="el-GR" sz="2600" dirty="0">
                <a:cs typeface="Arial" charset="0"/>
              </a:rPr>
              <a:t>α</a:t>
            </a:r>
            <a:r>
              <a:rPr lang="cs-CZ" sz="2600" dirty="0">
                <a:cs typeface="Arial" charset="0"/>
              </a:rPr>
              <a:t>. </a:t>
            </a:r>
            <a:r>
              <a:rPr lang="en-US" sz="2600" dirty="0">
                <a:cs typeface="Arial" charset="0"/>
              </a:rPr>
              <a:t>If </a:t>
            </a:r>
            <a:r>
              <a:rPr lang="el-GR" sz="2600" dirty="0">
                <a:cs typeface="Arial" charset="0"/>
              </a:rPr>
              <a:t>α</a:t>
            </a:r>
            <a:r>
              <a:rPr lang="cs-CZ" sz="2600" dirty="0">
                <a:cs typeface="Arial" charset="0"/>
              </a:rPr>
              <a:t> </a:t>
            </a:r>
            <a:r>
              <a:rPr lang="en-US" sz="2600" dirty="0">
                <a:cs typeface="Arial" charset="0"/>
              </a:rPr>
              <a:t>can be derived on</a:t>
            </a:r>
            <a:r>
              <a:rPr lang="cs-CZ" sz="2600" dirty="0">
                <a:cs typeface="Arial" charset="0"/>
              </a:rPr>
              <a:t>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cs-CZ" sz="2600" dirty="0">
                <a:cs typeface="Arial" charset="0"/>
              </a:rPr>
              <a:t>, </a:t>
            </a:r>
            <a:r>
              <a:rPr lang="en-US" sz="2600" dirty="0">
                <a:cs typeface="Arial" charset="0"/>
              </a:rPr>
              <a:t>then</a:t>
            </a:r>
            <a:r>
              <a:rPr lang="cs-CZ" sz="2600" dirty="0">
                <a:cs typeface="Arial" charset="0"/>
              </a:rPr>
              <a:t> </a:t>
            </a:r>
            <a:r>
              <a:rPr lang="el-GR" sz="2600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cs-CZ" sz="2600" dirty="0">
                <a:cs typeface="Arial" charset="0"/>
              </a:rPr>
              <a:t> </a:t>
            </a:r>
            <a:r>
              <a:rPr lang="en-US" sz="2600" dirty="0">
                <a:cs typeface="Arial" charset="0"/>
              </a:rPr>
              <a:t>is in</a:t>
            </a:r>
            <a:r>
              <a:rPr lang="cs-CZ" sz="2600" dirty="0">
                <a:cs typeface="Arial" charset="0"/>
              </a:rPr>
              <a:t> </a:t>
            </a:r>
            <a:r>
              <a:rPr lang="cs-CZ" sz="2600" dirty="0" err="1">
                <a:cs typeface="Arial" charset="0"/>
              </a:rPr>
              <a:t>FIRST</a:t>
            </a:r>
            <a:r>
              <a:rPr lang="cs-CZ" sz="2600" baseline="-25000" dirty="0" err="1">
                <a:cs typeface="Arial" charset="0"/>
              </a:rPr>
              <a:t>k</a:t>
            </a:r>
            <a:r>
              <a:rPr lang="cs-CZ" sz="2600" dirty="0">
                <a:cs typeface="Arial" charset="0"/>
              </a:rPr>
              <a:t>(</a:t>
            </a:r>
            <a:r>
              <a:rPr lang="el-GR" sz="2600" dirty="0">
                <a:cs typeface="Arial" charset="0"/>
              </a:rPr>
              <a:t>α</a:t>
            </a:r>
            <a:r>
              <a:rPr lang="cs-CZ" sz="2600" dirty="0">
                <a:cs typeface="Arial" charset="0"/>
              </a:rPr>
              <a:t>).</a:t>
            </a:r>
          </a:p>
          <a:p>
            <a:pPr eaLnBrk="1" hangingPunct="1">
              <a:lnSpc>
                <a:spcPct val="80000"/>
              </a:lnSpc>
            </a:pPr>
            <a:r>
              <a:rPr lang="cs-CZ" sz="2600" dirty="0" err="1">
                <a:cs typeface="Arial" charset="0"/>
              </a:rPr>
              <a:t>FOLLOW</a:t>
            </a:r>
            <a:r>
              <a:rPr lang="cs-CZ" sz="2600" baseline="-25000" dirty="0" err="1">
                <a:cs typeface="Arial" charset="0"/>
              </a:rPr>
              <a:t>k</a:t>
            </a:r>
            <a:r>
              <a:rPr lang="cs-CZ" sz="2600" dirty="0">
                <a:cs typeface="Arial" charset="0"/>
              </a:rPr>
              <a:t>(A) </a:t>
            </a:r>
            <a:r>
              <a:rPr lang="en-US" sz="2600" dirty="0">
                <a:cs typeface="Arial" charset="0"/>
              </a:rPr>
              <a:t>for nonterminal </a:t>
            </a:r>
            <a:r>
              <a:rPr lang="cs-CZ" sz="2600" dirty="0">
                <a:cs typeface="Arial" charset="0"/>
              </a:rPr>
              <a:t>A </a:t>
            </a:r>
            <a:r>
              <a:rPr lang="en-US" sz="2600" dirty="0">
                <a:cs typeface="Arial" charset="0"/>
              </a:rPr>
              <a:t>is a set of terminal words with maximal length k</a:t>
            </a:r>
            <a:r>
              <a:rPr lang="cs-CZ" sz="2600" dirty="0">
                <a:cs typeface="Arial" charset="0"/>
              </a:rPr>
              <a:t>, </a:t>
            </a:r>
            <a:r>
              <a:rPr lang="en-US" sz="2600" dirty="0">
                <a:cs typeface="Arial" charset="0"/>
              </a:rPr>
              <a:t>which can be on the right side of </a:t>
            </a:r>
            <a:r>
              <a:rPr lang="cs-CZ" sz="2600" dirty="0">
                <a:cs typeface="Arial" charset="0"/>
              </a:rPr>
              <a:t>A </a:t>
            </a:r>
            <a:r>
              <a:rPr lang="en-US" sz="2600" dirty="0">
                <a:cs typeface="Arial" charset="0"/>
              </a:rPr>
              <a:t>in any string derived from the start nonterminal</a:t>
            </a:r>
            <a:r>
              <a:rPr lang="cs-CZ" sz="2600" dirty="0">
                <a:cs typeface="Arial" charset="0"/>
              </a:rPr>
              <a:t> (S </a:t>
            </a:r>
            <a:r>
              <a:rPr lang="cs-CZ" sz="2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cs-CZ" sz="2600" dirty="0">
                <a:ea typeface="Arial Unicode MS" pitchFamily="34" charset="-128"/>
                <a:cs typeface="Arial Unicode MS" pitchFamily="34" charset="-128"/>
              </a:rPr>
              <a:t>* </a:t>
            </a:r>
            <a:r>
              <a:rPr lang="el-GR" sz="2600" dirty="0">
                <a:cs typeface="Arial" charset="0"/>
              </a:rPr>
              <a:t>α</a:t>
            </a:r>
            <a:r>
              <a:rPr lang="cs-CZ" sz="2600" dirty="0">
                <a:cs typeface="Arial" charset="0"/>
              </a:rPr>
              <a:t>Au</a:t>
            </a:r>
            <a:r>
              <a:rPr lang="el-GR" sz="2600" dirty="0">
                <a:cs typeface="Arial" charset="0"/>
              </a:rPr>
              <a:t>β</a:t>
            </a:r>
            <a:r>
              <a:rPr lang="cs-CZ" sz="2600" dirty="0">
                <a:cs typeface="Arial" charset="0"/>
              </a:rPr>
              <a:t> </a:t>
            </a:r>
            <a:r>
              <a:rPr lang="en-US" sz="2600" dirty="0">
                <a:cs typeface="Arial" charset="0"/>
              </a:rPr>
              <a:t>for some</a:t>
            </a:r>
            <a:r>
              <a:rPr lang="cs-CZ" sz="2600" dirty="0">
                <a:cs typeface="Arial" charset="0"/>
              </a:rPr>
              <a:t> </a:t>
            </a:r>
            <a:r>
              <a:rPr lang="el-GR" sz="2600" dirty="0">
                <a:cs typeface="Arial" charset="0"/>
              </a:rPr>
              <a:t>α</a:t>
            </a:r>
            <a:r>
              <a:rPr lang="cs-CZ" sz="2600" dirty="0">
                <a:cs typeface="Arial" charset="0"/>
              </a:rPr>
              <a:t> </a:t>
            </a:r>
            <a:r>
              <a:rPr lang="en-US" sz="2600" dirty="0">
                <a:cs typeface="Arial" charset="0"/>
              </a:rPr>
              <a:t>and</a:t>
            </a:r>
            <a:r>
              <a:rPr lang="cs-CZ" sz="2600" dirty="0">
                <a:cs typeface="Arial" charset="0"/>
              </a:rPr>
              <a:t> </a:t>
            </a:r>
            <a:r>
              <a:rPr lang="el-GR" sz="2600" dirty="0">
                <a:cs typeface="Arial" charset="0"/>
              </a:rPr>
              <a:t>β</a:t>
            </a:r>
            <a:r>
              <a:rPr lang="cs-CZ" sz="2600" dirty="0">
                <a:cs typeface="Arial" charset="0"/>
              </a:rPr>
              <a:t>). </a:t>
            </a:r>
            <a:r>
              <a:rPr lang="en-US" sz="2600" dirty="0">
                <a:cs typeface="Arial" charset="0"/>
              </a:rPr>
              <a:t>If </a:t>
            </a:r>
            <a:r>
              <a:rPr lang="cs-CZ" sz="2600" dirty="0">
                <a:cs typeface="Arial" charset="0"/>
              </a:rPr>
              <a:t>A </a:t>
            </a:r>
            <a:r>
              <a:rPr lang="en-US" sz="2600" dirty="0">
                <a:cs typeface="Arial" charset="0"/>
              </a:rPr>
              <a:t>is the right-most symbol in any sentential form</a:t>
            </a:r>
            <a:r>
              <a:rPr lang="cs-CZ" sz="2600" dirty="0">
                <a:cs typeface="Arial" charset="0"/>
              </a:rPr>
              <a:t>, </a:t>
            </a:r>
            <a:r>
              <a:rPr lang="en-US" sz="2600" dirty="0">
                <a:cs typeface="Arial" charset="0"/>
              </a:rPr>
              <a:t>then</a:t>
            </a:r>
            <a:r>
              <a:rPr lang="cs-CZ" sz="2600" dirty="0">
                <a:cs typeface="Arial" charset="0"/>
              </a:rPr>
              <a:t> </a:t>
            </a:r>
            <a:r>
              <a:rPr lang="en-US" sz="2600" dirty="0">
                <a:cs typeface="Arial" charset="0"/>
              </a:rPr>
              <a:t>$</a:t>
            </a:r>
            <a:r>
              <a:rPr lang="cs-CZ" sz="2600" dirty="0">
                <a:cs typeface="Arial" charset="0"/>
              </a:rPr>
              <a:t> </a:t>
            </a:r>
            <a:r>
              <a:rPr lang="en-US" sz="2600" dirty="0">
                <a:cs typeface="Arial" charset="0"/>
              </a:rPr>
              <a:t>is in</a:t>
            </a:r>
            <a:r>
              <a:rPr lang="cs-CZ" sz="2600" dirty="0">
                <a:cs typeface="Arial" charset="0"/>
              </a:rPr>
              <a:t> </a:t>
            </a:r>
            <a:r>
              <a:rPr lang="cs-CZ" sz="2600" dirty="0" err="1">
                <a:cs typeface="Arial" charset="0"/>
              </a:rPr>
              <a:t>FOLLOW</a:t>
            </a:r>
            <a:r>
              <a:rPr lang="cs-CZ" sz="2600" baseline="-25000" dirty="0" err="1">
                <a:cs typeface="Arial" charset="0"/>
              </a:rPr>
              <a:t>k</a:t>
            </a:r>
            <a:r>
              <a:rPr lang="cs-CZ" sz="2600" dirty="0">
                <a:cs typeface="Arial" charset="0"/>
              </a:rPr>
              <a:t>(A).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LL(k) </a:t>
            </a:r>
            <a:r>
              <a:rPr lang="en-US" dirty="0"/>
              <a:t>grammar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891" name="Rectangle 3"/>
              <p:cNvSpPr>
                <a:spLocks noGrp="1" noChangeArrowheads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eaLnBrk="1" hangingPunct="1"/>
                <a:r>
                  <a:rPr lang="en-US" dirty="0"/>
                  <a:t>Context-free grammar </a:t>
                </a:r>
                <a:r>
                  <a:rPr lang="cs-CZ" dirty="0"/>
                  <a:t>G=(T,N,S,P) </a:t>
                </a:r>
                <a:r>
                  <a:rPr lang="en-US" dirty="0"/>
                  <a:t>is a </a:t>
                </a:r>
                <a:r>
                  <a:rPr lang="en-US" b="1" dirty="0"/>
                  <a:t>strong</a:t>
                </a:r>
                <a:r>
                  <a:rPr lang="en-US" dirty="0"/>
                  <a:t> </a:t>
                </a:r>
                <a:r>
                  <a:rPr lang="cs-CZ" b="1" dirty="0"/>
                  <a:t>LL(k)</a:t>
                </a:r>
                <a:r>
                  <a:rPr lang="cs-CZ" dirty="0"/>
                  <a:t> </a:t>
                </a:r>
                <a:r>
                  <a:rPr lang="en-US" dirty="0"/>
                  <a:t>grammar for</a:t>
                </a:r>
                <a:r>
                  <a:rPr lang="cs-CZ" dirty="0"/>
                  <a:t> k</a:t>
                </a:r>
                <a:r>
                  <a:rPr lang="cs-CZ" dirty="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≥</a:t>
                </a:r>
                <a:r>
                  <a:rPr lang="cs-CZ" dirty="0">
                    <a:ea typeface="Arial Unicode MS" pitchFamily="34" charset="-128"/>
                    <a:cs typeface="Arial Unicode MS" pitchFamily="34" charset="-128"/>
                  </a:rPr>
                  <a:t>1</a:t>
                </a:r>
                <a:r>
                  <a:rPr lang="cs-CZ" dirty="0"/>
                  <a:t>, </a:t>
                </a:r>
                <a:r>
                  <a:rPr lang="en-US" dirty="0"/>
                  <a:t>if and only if</a:t>
                </a:r>
                <a:r>
                  <a:rPr lang="cs-CZ" dirty="0"/>
                  <a:t>:</a:t>
                </a:r>
              </a:p>
              <a:p>
                <a:pPr lvl="1" eaLnBrk="1" hangingPunct="1"/>
                <a:r>
                  <a:rPr lang="en-US" dirty="0"/>
                  <a:t>whenever </a:t>
                </a:r>
                <a:r>
                  <a:rPr lang="cs-CZ" dirty="0">
                    <a:ea typeface="Arial Unicode MS" pitchFamily="34" charset="-128"/>
                    <a:cs typeface="Arial Unicode MS" pitchFamily="34" charset="-128"/>
                  </a:rPr>
                  <a:t>A→</a:t>
                </a:r>
                <a:r>
                  <a:rPr lang="el-GR" dirty="0">
                    <a:cs typeface="Arial" charset="0"/>
                  </a:rPr>
                  <a:t>α</a:t>
                </a:r>
                <a:r>
                  <a:rPr lang="cs-CZ" dirty="0">
                    <a:cs typeface="Arial" charset="0"/>
                  </a:rPr>
                  <a:t>, A→</a:t>
                </a:r>
                <a:r>
                  <a:rPr lang="el-GR" dirty="0">
                    <a:cs typeface="Arial" charset="0"/>
                  </a:rPr>
                  <a:t>β</a:t>
                </a:r>
                <a:r>
                  <a:rPr lang="cs-CZ" dirty="0">
                    <a:cs typeface="Arial" charset="0"/>
                  </a:rPr>
                  <a:t> </a:t>
                </a:r>
                <a:r>
                  <a:rPr lang="cs-CZ" dirty="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∈</a:t>
                </a:r>
                <a:r>
                  <a:rPr lang="cs-CZ" dirty="0">
                    <a:ea typeface="Arial Unicode MS" pitchFamily="34" charset="-128"/>
                    <a:cs typeface="Arial Unicode MS" pitchFamily="34" charset="-128"/>
                  </a:rPr>
                  <a:t> P</a:t>
                </a:r>
                <a:r>
                  <a:rPr lang="en-US" dirty="0">
                    <a:ea typeface="Arial Unicode MS" pitchFamily="34" charset="-128"/>
                    <a:cs typeface="Arial Unicode MS" pitchFamily="34" charset="-128"/>
                  </a:rPr>
                  <a:t> are two distinct (</a:t>
                </a:r>
                <a:r>
                  <a:rPr lang="el-GR" dirty="0">
                    <a:cs typeface="Arial" charset="0"/>
                  </a:rPr>
                  <a:t>α≠β</a:t>
                </a:r>
                <a:r>
                  <a:rPr lang="en-US" dirty="0">
                    <a:cs typeface="Arial" charset="0"/>
                  </a:rPr>
                  <a:t>) </a:t>
                </a:r>
                <a:r>
                  <a:rPr lang="en-US" dirty="0">
                    <a:ea typeface="Arial Unicode MS" pitchFamily="34" charset="-128"/>
                    <a:cs typeface="Arial Unicode MS" pitchFamily="34" charset="-128"/>
                  </a:rPr>
                  <a:t>productions</a:t>
                </a:r>
                <a:r>
                  <a:rPr lang="cs-CZ" dirty="0">
                    <a:ea typeface="Arial Unicode MS" pitchFamily="34" charset="-128"/>
                    <a:cs typeface="Arial Unicode MS" pitchFamily="34" charset="-128"/>
                  </a:rPr>
                  <a:t>, and</a:t>
                </a:r>
              </a:p>
              <a:p>
                <a:pPr lvl="1" eaLnBrk="1" hangingPunct="1"/>
                <a:r>
                  <a:rPr lang="cs-CZ" dirty="0" err="1">
                    <a:ea typeface="Arial Unicode MS" pitchFamily="34" charset="-128"/>
                    <a:cs typeface="Arial Unicode MS" pitchFamily="34" charset="-128"/>
                  </a:rPr>
                  <a:t>for</a:t>
                </a:r>
                <a:r>
                  <a:rPr lang="en-US" dirty="0">
                    <a:cs typeface="Arial" charset="0"/>
                  </a:rPr>
                  <a:t> </a:t>
                </a:r>
                <a:r>
                  <a:rPr lang="cs-CZ" dirty="0">
                    <a:cs typeface="Arial" charset="0"/>
                  </a:rPr>
                  <a:t>any </a:t>
                </a:r>
                <a:r>
                  <a:rPr lang="en-US" i="1" dirty="0">
                    <a:cs typeface="Arial" charset="0"/>
                  </a:rPr>
                  <a:t>left sentential forms </a:t>
                </a:r>
                <a:r>
                  <a:rPr lang="cs-CZ" noProof="1">
                    <a:cs typeface="Arial" charset="0"/>
                  </a:rPr>
                  <a:t>uA</a:t>
                </a:r>
                <a:r>
                  <a:rPr lang="el-GR" noProof="1">
                    <a:cs typeface="Arial" charset="0"/>
                  </a:rPr>
                  <a:t>γ</a:t>
                </a:r>
                <a:r>
                  <a:rPr lang="cs-CZ" dirty="0">
                    <a:cs typeface="Arial" charset="0"/>
                  </a:rPr>
                  <a:t>, </a:t>
                </a:r>
                <a:r>
                  <a:rPr lang="cs-CZ" noProof="1">
                    <a:cs typeface="Arial" charset="0"/>
                  </a:rPr>
                  <a:t>vA</a:t>
                </a:r>
                <a:r>
                  <a:rPr lang="el-GR" noProof="1">
                    <a:cs typeface="Arial" charset="0"/>
                  </a:rPr>
                  <a:t>δ</a:t>
                </a:r>
                <a:r>
                  <a:rPr lang="cs-CZ" dirty="0">
                    <a:cs typeface="Arial" charset="0"/>
                  </a:rPr>
                  <a:t>, </a:t>
                </a:r>
                <a:r>
                  <a:rPr lang="en-US" dirty="0">
                    <a:cs typeface="Arial" charset="0"/>
                  </a:rPr>
                  <a:t>where </a:t>
                </a:r>
                <a:r>
                  <a:rPr lang="cs-CZ" dirty="0" err="1">
                    <a:cs typeface="Arial" charset="0"/>
                  </a:rPr>
                  <a:t>u,v</a:t>
                </a:r>
                <a:r>
                  <a:rPr lang="cs-CZ" dirty="0" err="1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∈</a:t>
                </a:r>
                <a:r>
                  <a:rPr lang="cs-CZ" dirty="0" err="1">
                    <a:ea typeface="Arial Unicode MS" pitchFamily="34" charset="-128"/>
                    <a:cs typeface="Arial Unicode MS" pitchFamily="34" charset="-128"/>
                  </a:rPr>
                  <a:t>T</a:t>
                </a:r>
                <a:r>
                  <a:rPr lang="cs-CZ" dirty="0">
                    <a:ea typeface="Arial Unicode MS" pitchFamily="34" charset="-128"/>
                    <a:cs typeface="Arial Unicode MS" pitchFamily="34" charset="-128"/>
                  </a:rPr>
                  <a:t>* </a:t>
                </a:r>
                <a:r>
                  <a:rPr lang="en-US" dirty="0">
                    <a:ea typeface="Arial Unicode MS" pitchFamily="34" charset="-128"/>
                    <a:cs typeface="Arial Unicode MS" pitchFamily="34" charset="-128"/>
                  </a:rPr>
                  <a:t>and</a:t>
                </a:r>
                <a:r>
                  <a:rPr lang="cs-CZ" dirty="0">
                    <a:ea typeface="Arial Unicode MS" pitchFamily="34" charset="-128"/>
                    <a:cs typeface="Arial Unicode MS" pitchFamily="34" charset="-128"/>
                  </a:rPr>
                  <a:t> </a:t>
                </a:r>
                <a:r>
                  <a:rPr lang="el-GR" dirty="0">
                    <a:cs typeface="Arial" charset="0"/>
                  </a:rPr>
                  <a:t>γ</a:t>
                </a:r>
                <a:r>
                  <a:rPr lang="cs-CZ" dirty="0">
                    <a:cs typeface="Arial" charset="0"/>
                  </a:rPr>
                  <a:t>,</a:t>
                </a:r>
                <a:r>
                  <a:rPr lang="el-GR" dirty="0">
                    <a:cs typeface="Arial" charset="0"/>
                  </a:rPr>
                  <a:t>δ</a:t>
                </a:r>
                <a:r>
                  <a:rPr lang="el-GR" dirty="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∈</a:t>
                </a:r>
                <a:r>
                  <a:rPr lang="cs-CZ" dirty="0">
                    <a:ea typeface="Arial Unicode MS" pitchFamily="34" charset="-128"/>
                    <a:cs typeface="Arial Unicode MS" pitchFamily="34" charset="-128"/>
                  </a:rPr>
                  <a:t>(T</a:t>
                </a:r>
                <a:r>
                  <a:rPr lang="cs-CZ" dirty="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∪</a:t>
                </a:r>
                <a:r>
                  <a:rPr lang="cs-CZ" dirty="0">
                    <a:ea typeface="Arial Unicode MS" pitchFamily="34" charset="-128"/>
                    <a:cs typeface="Arial Unicode MS" pitchFamily="34" charset="-128"/>
                  </a:rPr>
                  <a:t>N)*</a:t>
                </a:r>
              </a:p>
              <a:p>
                <a:pPr lvl="2" eaLnBrk="1" hangingPunct="1"/>
                <a:r>
                  <a:rPr lang="cs-CZ" dirty="0" err="1">
                    <a:ea typeface="Arial Unicode MS" pitchFamily="34" charset="-128"/>
                    <a:cs typeface="Arial Unicode MS" pitchFamily="34" charset="-128"/>
                  </a:rPr>
                  <a:t>i.e</a:t>
                </a:r>
                <a:r>
                  <a:rPr lang="cs-CZ" dirty="0">
                    <a:ea typeface="Arial Unicode MS" pitchFamily="34" charset="-128"/>
                    <a:cs typeface="Arial Unicode MS" pitchFamily="34" charset="-128"/>
                  </a:rPr>
                  <a:t>. S </a:t>
                </a:r>
                <a:r>
                  <a:rPr lang="cs-CZ" dirty="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⇒</a:t>
                </a:r>
                <a:r>
                  <a:rPr lang="cs-CZ" dirty="0">
                    <a:ea typeface="Arial Unicode MS" pitchFamily="34" charset="-128"/>
                    <a:cs typeface="Arial Unicode MS" pitchFamily="34" charset="-128"/>
                  </a:rPr>
                  <a:t>* </a:t>
                </a:r>
                <a:r>
                  <a:rPr lang="cs-CZ" noProof="1">
                    <a:cs typeface="Arial" charset="0"/>
                  </a:rPr>
                  <a:t>uA</a:t>
                </a:r>
                <a:r>
                  <a:rPr lang="el-GR" noProof="1">
                    <a:cs typeface="Arial" charset="0"/>
                  </a:rPr>
                  <a:t>γ</a:t>
                </a:r>
                <a:r>
                  <a:rPr lang="cs-CZ" dirty="0">
                    <a:cs typeface="Arial" charset="0"/>
                  </a:rPr>
                  <a:t>, </a:t>
                </a:r>
                <a:r>
                  <a:rPr lang="cs-CZ" dirty="0">
                    <a:ea typeface="Arial Unicode MS" pitchFamily="34" charset="-128"/>
                    <a:cs typeface="Arial Unicode MS" pitchFamily="34" charset="-128"/>
                  </a:rPr>
                  <a:t>S </a:t>
                </a:r>
                <a:r>
                  <a:rPr lang="cs-CZ" dirty="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⇒</a:t>
                </a:r>
                <a:r>
                  <a:rPr lang="cs-CZ" dirty="0">
                    <a:ea typeface="Arial Unicode MS" pitchFamily="34" charset="-128"/>
                    <a:cs typeface="Arial Unicode MS" pitchFamily="34" charset="-128"/>
                  </a:rPr>
                  <a:t>* </a:t>
                </a:r>
                <a:r>
                  <a:rPr lang="cs-CZ" noProof="1">
                    <a:cs typeface="Arial" charset="0"/>
                  </a:rPr>
                  <a:t>vA</a:t>
                </a:r>
                <a:r>
                  <a:rPr lang="el-GR" noProof="1">
                    <a:cs typeface="Arial" charset="0"/>
                  </a:rPr>
                  <a:t>δ</a:t>
                </a:r>
                <a:endParaRPr lang="cs-CZ" dirty="0">
                  <a:ea typeface="Arial Unicode MS" pitchFamily="34" charset="-128"/>
                  <a:cs typeface="Arial Unicode MS" pitchFamily="34" charset="-128"/>
                </a:endParaRPr>
              </a:p>
              <a:p>
                <a:pPr lvl="1" eaLnBrk="1" hangingPunct="1"/>
                <a:r>
                  <a:rPr lang="en-US" dirty="0">
                    <a:ea typeface="Arial Unicode MS" pitchFamily="34" charset="-128"/>
                    <a:cs typeface="Arial Unicode MS" pitchFamily="34" charset="-128"/>
                  </a:rPr>
                  <a:t>the following condition holds: </a:t>
                </a:r>
                <a:r>
                  <a:rPr lang="en-US" dirty="0" err="1">
                    <a:ea typeface="Arial Unicode MS" pitchFamily="34" charset="-128"/>
                    <a:cs typeface="Arial Unicode MS" pitchFamily="34" charset="-128"/>
                  </a:rPr>
                  <a:t>FIRST</a:t>
                </a:r>
                <a:r>
                  <a:rPr lang="en-US" baseline="-25000" dirty="0" err="1">
                    <a:ea typeface="Arial Unicode MS" pitchFamily="34" charset="-128"/>
                    <a:cs typeface="Arial Unicode MS" pitchFamily="34" charset="-128"/>
                  </a:rPr>
                  <a:t>k</a:t>
                </a:r>
                <a:r>
                  <a:rPr lang="en-US" dirty="0">
                    <a:ea typeface="Arial Unicode MS" pitchFamily="34" charset="-128"/>
                    <a:cs typeface="Arial Unicode MS" pitchFamily="34" charset="-128"/>
                  </a:rPr>
                  <a:t>(</a:t>
                </a:r>
                <a:r>
                  <a:rPr lang="el-GR" dirty="0">
                    <a:cs typeface="Arial" charset="0"/>
                  </a:rPr>
                  <a:t>αγ</a:t>
                </a:r>
                <a:r>
                  <a:rPr lang="cs-CZ" dirty="0">
                    <a:cs typeface="Arial" charset="0"/>
                  </a:rPr>
                  <a:t>)</a:t>
                </a:r>
                <a:r>
                  <a:rPr lang="en-US" dirty="0">
                    <a:cs typeface="Arial" charset="0"/>
                  </a:rPr>
                  <a:t> </a:t>
                </a:r>
                <a:r>
                  <a:rPr lang="cs-CZ" dirty="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∩</a:t>
                </a:r>
                <a:r>
                  <a:rPr lang="en-US" dirty="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 </a:t>
                </a:r>
                <a:r>
                  <a:rPr lang="cs-CZ" dirty="0" err="1">
                    <a:ea typeface="Arial Unicode MS" pitchFamily="34" charset="-128"/>
                    <a:cs typeface="Arial Unicode MS" pitchFamily="34" charset="-128"/>
                  </a:rPr>
                  <a:t>FIRST</a:t>
                </a:r>
                <a:r>
                  <a:rPr lang="cs-CZ" baseline="-25000" dirty="0" err="1">
                    <a:ea typeface="Arial Unicode MS" pitchFamily="34" charset="-128"/>
                    <a:cs typeface="Arial Unicode MS" pitchFamily="34" charset="-128"/>
                  </a:rPr>
                  <a:t>k</a:t>
                </a:r>
                <a:r>
                  <a:rPr lang="cs-CZ" dirty="0">
                    <a:ea typeface="Arial Unicode MS" pitchFamily="34" charset="-128"/>
                    <a:cs typeface="Arial Unicode MS" pitchFamily="34" charset="-128"/>
                  </a:rPr>
                  <a:t>(</a:t>
                </a:r>
                <a:r>
                  <a:rPr lang="el-GR" dirty="0">
                    <a:cs typeface="Arial" charset="0"/>
                  </a:rPr>
                  <a:t>βδ</a:t>
                </a:r>
                <a:r>
                  <a:rPr lang="cs-CZ" dirty="0">
                    <a:cs typeface="Arial" charset="0"/>
                  </a:rPr>
                  <a:t>)</a:t>
                </a:r>
                <a:r>
                  <a:rPr lang="en-US" dirty="0">
                    <a:cs typeface="Arial" charset="0"/>
                  </a:rPr>
                  <a:t> </a:t>
                </a:r>
                <a:r>
                  <a:rPr lang="cs-CZ" dirty="0">
                    <a:cs typeface="Arial" charset="0"/>
                  </a:rPr>
                  <a:t>=</a:t>
                </a:r>
                <a:r>
                  <a:rPr lang="en-US" dirty="0">
                    <a:cs typeface="Arial" charset="0"/>
                  </a:rPr>
                  <a:t> </a:t>
                </a:r>
                <a:r>
                  <a:rPr lang="cs-CZ" dirty="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∅</a:t>
                </a:r>
                <a:r>
                  <a:rPr lang="cs-CZ" dirty="0">
                    <a:ea typeface="Arial Unicode MS" pitchFamily="34" charset="-128"/>
                    <a:cs typeface="Arial Unicode MS" pitchFamily="34" charset="-128"/>
                  </a:rPr>
                  <a:t>.</a:t>
                </a:r>
              </a:p>
              <a:p>
                <a:pPr eaLnBrk="1" hangingPunct="1"/>
                <a:r>
                  <a:rPr lang="cs-CZ" b="1" dirty="0"/>
                  <a:t>(</a:t>
                </a:r>
                <a:r>
                  <a:rPr lang="en-US" b="1" dirty="0"/>
                  <a:t>weak</a:t>
                </a:r>
                <a:r>
                  <a:rPr lang="cs-CZ" b="1" dirty="0"/>
                  <a:t>) LL(k)</a:t>
                </a:r>
                <a:endParaRPr lang="cs-CZ" dirty="0"/>
              </a:p>
              <a:p>
                <a:pPr lvl="1" eaLnBrk="1" hangingPunct="1"/>
                <a:r>
                  <a:rPr lang="en-US" dirty="0"/>
                  <a:t>The condition is required only for </a:t>
                </a:r>
                <a:r>
                  <a:rPr lang="cs-CZ" dirty="0"/>
                  <a:t>u=v, </a:t>
                </a:r>
                <a:r>
                  <a:rPr lang="el-GR" dirty="0">
                    <a:cs typeface="Arial" charset="0"/>
                  </a:rPr>
                  <a:t>γ</a:t>
                </a:r>
                <a:r>
                  <a:rPr lang="cs-CZ" dirty="0">
                    <a:cs typeface="Arial" charset="0"/>
                  </a:rPr>
                  <a:t>=</a:t>
                </a:r>
                <a:r>
                  <a:rPr lang="el-GR" dirty="0">
                    <a:cs typeface="Arial" charset="0"/>
                  </a:rPr>
                  <a:t>δ</a:t>
                </a:r>
                <a:endParaRPr lang="en-US" dirty="0">
                  <a:cs typeface="Arial" charset="0"/>
                </a:endParaRPr>
              </a:p>
              <a:p>
                <a:pPr eaLnBrk="1" hangingPunct="1"/>
                <a:r>
                  <a:rPr lang="en-US" dirty="0">
                    <a:cs typeface="Arial" charset="0"/>
                  </a:rPr>
                  <a:t>For k=1, strong is the same as </a:t>
                </a:r>
                <a:r>
                  <a:rPr lang="cs-CZ" dirty="0" err="1">
                    <a:cs typeface="Arial" charset="0"/>
                  </a:rPr>
                  <a:t>weak</a:t>
                </a:r>
                <a:endParaRPr lang="en-US" dirty="0">
                  <a:cs typeface="Arial" charset="0"/>
                </a:endParaRPr>
              </a:p>
              <a:p>
                <a:pPr lvl="2" eaLnBrk="1" hangingPunct="1"/>
                <a:r>
                  <a:rPr lang="en-US" dirty="0">
                    <a:cs typeface="Arial" charset="0"/>
                  </a:rPr>
                  <a:t>Because </a:t>
                </a:r>
                <a:r>
                  <a:rPr lang="en-US" dirty="0">
                    <a:ea typeface="Arial Unicode MS" pitchFamily="34" charset="-128"/>
                    <a:cs typeface="Arial Unicode MS" pitchFamily="34" charset="-128"/>
                  </a:rPr>
                  <a:t>FIRST</a:t>
                </a:r>
                <a:r>
                  <a:rPr lang="en-US" baseline="-25000" dirty="0">
                    <a:ea typeface="Arial Unicode MS" pitchFamily="34" charset="-128"/>
                    <a:cs typeface="Arial Unicode MS" pitchFamily="34" charset="-128"/>
                  </a:rPr>
                  <a:t>1</a:t>
                </a:r>
                <a:r>
                  <a:rPr lang="en-US" dirty="0">
                    <a:ea typeface="Arial Unicode MS" pitchFamily="34" charset="-128"/>
                    <a:cs typeface="Arial Unicode MS" pitchFamily="34" charset="-128"/>
                  </a:rPr>
                  <a:t>(</a:t>
                </a:r>
                <a:r>
                  <a:rPr lang="el-GR" dirty="0">
                    <a:cs typeface="Arial" charset="0"/>
                  </a:rPr>
                  <a:t>αγ</a:t>
                </a:r>
                <a:r>
                  <a:rPr lang="cs-CZ" dirty="0">
                    <a:cs typeface="Arial" charset="0"/>
                  </a:rPr>
                  <a:t>)</a:t>
                </a:r>
                <a:r>
                  <a:rPr lang="en-US" dirty="0">
                    <a:cs typeface="Arial" charset="0"/>
                  </a:rPr>
                  <a:t> = if </a:t>
                </a:r>
                <a:r>
                  <a:rPr lang="el-GR" dirty="0">
                    <a:cs typeface="Arial" charset="0"/>
                  </a:rPr>
                  <a:t>λ </a:t>
                </a:r>
                <a:r>
                  <a:rPr lang="el-GR" dirty="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∈ </a:t>
                </a:r>
                <a:r>
                  <a:rPr lang="en-US" dirty="0">
                    <a:ea typeface="Arial Unicode MS" pitchFamily="34" charset="-128"/>
                    <a:cs typeface="Arial Unicode MS" pitchFamily="34" charset="-128"/>
                  </a:rPr>
                  <a:t>FIRST</a:t>
                </a:r>
                <a:r>
                  <a:rPr lang="en-US" baseline="-25000" dirty="0">
                    <a:ea typeface="Arial Unicode MS" pitchFamily="34" charset="-128"/>
                    <a:cs typeface="Arial Unicode MS" pitchFamily="34" charset="-128"/>
                  </a:rPr>
                  <a:t>1</a:t>
                </a:r>
                <a:r>
                  <a:rPr lang="en-US" dirty="0">
                    <a:ea typeface="Arial Unicode MS" pitchFamily="34" charset="-128"/>
                    <a:cs typeface="Arial Unicode MS" pitchFamily="34" charset="-128"/>
                  </a:rPr>
                  <a:t>(</a:t>
                </a:r>
                <a:r>
                  <a:rPr lang="el-GR" dirty="0">
                    <a:cs typeface="Arial" charset="0"/>
                  </a:rPr>
                  <a:t>α</a:t>
                </a:r>
                <a:r>
                  <a:rPr lang="cs-CZ" dirty="0">
                    <a:cs typeface="Arial" charset="0"/>
                  </a:rPr>
                  <a:t>)</a:t>
                </a:r>
                <a:r>
                  <a:rPr lang="en-US" dirty="0">
                    <a:cs typeface="Arial" charset="0"/>
                  </a:rPr>
                  <a:t> then 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>
                        <a:ea typeface="Arial Unicode MS" pitchFamily="34" charset="-128"/>
                        <a:cs typeface="Arial Unicode MS" pitchFamily="34" charset="-128"/>
                      </a:rPr>
                      <m:t>FIRST</m:t>
                    </m:r>
                    <m:r>
                      <m:rPr>
                        <m:nor/>
                      </m:rPr>
                      <a:rPr lang="en-US" baseline="-25000" dirty="0">
                        <a:ea typeface="Arial Unicode MS" pitchFamily="34" charset="-128"/>
                        <a:cs typeface="Arial Unicode MS" pitchFamily="34" charset="-128"/>
                      </a:rPr>
                      <m:t>1</m:t>
                    </m:r>
                    <m:r>
                      <m:rPr>
                        <m:nor/>
                      </m:rPr>
                      <a:rPr lang="en-US" dirty="0">
                        <a:ea typeface="Arial Unicode MS" pitchFamily="34" charset="-128"/>
                        <a:cs typeface="Arial Unicode MS" pitchFamily="34" charset="-128"/>
                      </a:rPr>
                      <m:t>(</m:t>
                    </m:r>
                    <m:r>
                      <m:rPr>
                        <m:nor/>
                      </m:rPr>
                      <a:rPr lang="el-GR" dirty="0">
                        <a:cs typeface="Arial" charset="0"/>
                      </a:rPr>
                      <m:t>α</m:t>
                    </m:r>
                    <m:r>
                      <m:rPr>
                        <m:nor/>
                      </m:rPr>
                      <a:rPr lang="cs-CZ" dirty="0">
                        <a:cs typeface="Arial" charset="0"/>
                      </a:rPr>
                      <m:t>)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charset="0"/>
                      </a:rPr>
                      <m:t>∖</m:t>
                    </m:r>
                    <m:r>
                      <m:rPr>
                        <m:nor/>
                      </m:rPr>
                      <a:rPr lang="en-US" dirty="0">
                        <a:cs typeface="Arial" charset="0"/>
                      </a:rPr>
                      <m:t>{</m:t>
                    </m:r>
                    <m:r>
                      <m:rPr>
                        <m:nor/>
                      </m:rPr>
                      <a:rPr lang="el-GR" dirty="0">
                        <a:cs typeface="Arial" charset="0"/>
                      </a:rPr>
                      <m:t>λ</m:t>
                    </m:r>
                    <m:r>
                      <m:rPr>
                        <m:nor/>
                      </m:rPr>
                      <a:rPr lang="en-US" dirty="0">
                        <a:cs typeface="Arial" charset="0"/>
                      </a:rPr>
                      <m:t>}) </m:t>
                    </m:r>
                    <m:r>
                      <m:rPr>
                        <m:nor/>
                      </m:rPr>
                      <a:rPr lang="cs-CZ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rPr>
                      <m:t>∪</m:t>
                    </m:r>
                    <m:r>
                      <m:rPr>
                        <m:nor/>
                      </m:rPr>
                      <a:rPr lang="en-US" dirty="0"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rPr>
                      <m:t> </m:t>
                    </m:r>
                    <m:r>
                      <m:rPr>
                        <m:nor/>
                      </m:rPr>
                      <a:rPr lang="en-US" dirty="0">
                        <a:ea typeface="Arial Unicode MS" pitchFamily="34" charset="-128"/>
                        <a:cs typeface="Arial Unicode MS" pitchFamily="34" charset="-128"/>
                      </a:rPr>
                      <m:t>FIRST</m:t>
                    </m:r>
                    <m:r>
                      <m:rPr>
                        <m:nor/>
                      </m:rPr>
                      <a:rPr lang="en-US" baseline="-25000" dirty="0">
                        <a:ea typeface="Arial Unicode MS" pitchFamily="34" charset="-128"/>
                        <a:cs typeface="Arial Unicode MS" pitchFamily="34" charset="-128"/>
                      </a:rPr>
                      <m:t>1</m:t>
                    </m:r>
                    <m:r>
                      <m:rPr>
                        <m:nor/>
                      </m:rPr>
                      <a:rPr lang="en-US" dirty="0">
                        <a:ea typeface="Arial Unicode MS" pitchFamily="34" charset="-128"/>
                        <a:cs typeface="Arial Unicode MS" pitchFamily="34" charset="-128"/>
                      </a:rPr>
                      <m:t>(</m:t>
                    </m:r>
                    <m:r>
                      <m:rPr>
                        <m:nor/>
                      </m:rPr>
                      <a:rPr lang="el-GR" dirty="0">
                        <a:cs typeface="Arial" charset="0"/>
                      </a:rPr>
                      <m:t>γ</m:t>
                    </m:r>
                    <m:r>
                      <m:rPr>
                        <m:nor/>
                      </m:rPr>
                      <a:rPr lang="cs-CZ" dirty="0">
                        <a:cs typeface="Arial" charset="0"/>
                      </a:rPr>
                      <m:t>)</m:t>
                    </m:r>
                    <m:r>
                      <m:rPr>
                        <m:nor/>
                      </m:rPr>
                      <a:rPr lang="en-US" b="0" i="0" dirty="0" smtClean="0">
                        <a:cs typeface="Arial" charset="0"/>
                      </a:rPr>
                      <m:t> </m:t>
                    </m:r>
                  </m:oMath>
                </a14:m>
                <a:r>
                  <a:rPr lang="en-US" dirty="0">
                    <a:cs typeface="Arial" charset="0"/>
                  </a:rPr>
                  <a:t>else </a:t>
                </a:r>
                <a:r>
                  <a:rPr lang="en-US" dirty="0">
                    <a:ea typeface="Arial Unicode MS" pitchFamily="34" charset="-128"/>
                    <a:cs typeface="Arial Unicode MS" pitchFamily="34" charset="-128"/>
                  </a:rPr>
                  <a:t>FIRST</a:t>
                </a:r>
                <a:r>
                  <a:rPr lang="en-US" baseline="-25000" dirty="0">
                    <a:ea typeface="Arial Unicode MS" pitchFamily="34" charset="-128"/>
                    <a:cs typeface="Arial Unicode MS" pitchFamily="34" charset="-128"/>
                  </a:rPr>
                  <a:t>1</a:t>
                </a:r>
                <a:r>
                  <a:rPr lang="en-US" dirty="0">
                    <a:ea typeface="Arial Unicode MS" pitchFamily="34" charset="-128"/>
                    <a:cs typeface="Arial Unicode MS" pitchFamily="34" charset="-128"/>
                  </a:rPr>
                  <a:t>(</a:t>
                </a:r>
                <a:r>
                  <a:rPr lang="el-GR" dirty="0">
                    <a:cs typeface="Arial" charset="0"/>
                  </a:rPr>
                  <a:t>α</a:t>
                </a:r>
                <a:r>
                  <a:rPr lang="cs-CZ" dirty="0">
                    <a:cs typeface="Arial" charset="0"/>
                  </a:rPr>
                  <a:t>)</a:t>
                </a:r>
                <a:endParaRPr lang="en-US" dirty="0">
                  <a:cs typeface="Arial" charset="0"/>
                </a:endParaRPr>
              </a:p>
              <a:p>
                <a:pPr eaLnBrk="1" hangingPunct="1"/>
                <a:r>
                  <a:rPr lang="en-US" dirty="0">
                    <a:cs typeface="Arial" charset="0"/>
                  </a:rPr>
                  <a:t>For k</a:t>
                </a:r>
                <a:r>
                  <a:rPr lang="cs-CZ" dirty="0">
                    <a:cs typeface="Arial" charset="0"/>
                  </a:rPr>
                  <a:t>≥</a:t>
                </a:r>
                <a:r>
                  <a:rPr lang="en-US" dirty="0">
                    <a:cs typeface="Arial" charset="0"/>
                  </a:rPr>
                  <a:t>2:</a:t>
                </a:r>
              </a:p>
              <a:p>
                <a:pPr lvl="1" eaLnBrk="1" hangingPunct="1"/>
                <a:r>
                  <a:rPr lang="en-US" dirty="0">
                    <a:cs typeface="Arial" charset="0"/>
                  </a:rPr>
                  <a:t>Strong LL(k) may be parsed by an automaton similar to LL(1)</a:t>
                </a:r>
              </a:p>
              <a:p>
                <a:pPr lvl="2" eaLnBrk="1" hangingPunct="1"/>
                <a:r>
                  <a:rPr lang="en-US" dirty="0">
                    <a:cs typeface="Arial" charset="0"/>
                  </a:rPr>
                  <a:t>Only a longer look-ahead (therefore, a larger table) is required</a:t>
                </a:r>
              </a:p>
              <a:p>
                <a:pPr lvl="1" eaLnBrk="1" hangingPunct="1"/>
                <a:r>
                  <a:rPr lang="en-US" dirty="0">
                    <a:cs typeface="Arial" charset="0"/>
                  </a:rPr>
                  <a:t>For (weak) LL(k), the selection of a rule depends on the context</a:t>
                </a:r>
              </a:p>
              <a:p>
                <a:pPr lvl="2" eaLnBrk="1" hangingPunct="1"/>
                <a:r>
                  <a:rPr lang="en-US" dirty="0">
                    <a:cs typeface="Arial" charset="0"/>
                  </a:rPr>
                  <a:t>Essentially a state of an auxiliary automaton that consumes the sequence of rule numbers used to derive </a:t>
                </a:r>
                <a:r>
                  <a:rPr lang="cs-CZ" dirty="0">
                    <a:ea typeface="Arial Unicode MS" pitchFamily="34" charset="-128"/>
                    <a:cs typeface="Arial Unicode MS" pitchFamily="34" charset="-128"/>
                  </a:rPr>
                  <a:t>S </a:t>
                </a:r>
                <a:r>
                  <a:rPr lang="cs-CZ" dirty="0">
                    <a:latin typeface="Arial Unicode MS" pitchFamily="34" charset="-128"/>
                    <a:ea typeface="Arial Unicode MS" pitchFamily="34" charset="-128"/>
                    <a:cs typeface="Arial Unicode MS" pitchFamily="34" charset="-128"/>
                  </a:rPr>
                  <a:t>⇒</a:t>
                </a:r>
                <a:r>
                  <a:rPr lang="cs-CZ" dirty="0">
                    <a:ea typeface="Arial Unicode MS" pitchFamily="34" charset="-128"/>
                    <a:cs typeface="Arial Unicode MS" pitchFamily="34" charset="-128"/>
                  </a:rPr>
                  <a:t>* </a:t>
                </a:r>
                <a:r>
                  <a:rPr lang="cs-CZ" noProof="1">
                    <a:cs typeface="Arial" charset="0"/>
                  </a:rPr>
                  <a:t>uA</a:t>
                </a:r>
                <a:r>
                  <a:rPr lang="el-GR" noProof="1">
                    <a:cs typeface="Arial" charset="0"/>
                  </a:rPr>
                  <a:t>γ</a:t>
                </a:r>
                <a:endParaRPr lang="en-US" dirty="0">
                  <a:cs typeface="Arial" charset="0"/>
                </a:endParaRPr>
              </a:p>
              <a:p>
                <a:pPr lvl="3" eaLnBrk="1" hangingPunct="1"/>
                <a:r>
                  <a:rPr lang="en-US" dirty="0">
                    <a:cs typeface="Arial" charset="0"/>
                  </a:rPr>
                  <a:t>This sequence is part of the left derivative produced by the parser</a:t>
                </a:r>
              </a:p>
              <a:p>
                <a:pPr lvl="2" eaLnBrk="1" hangingPunct="1"/>
                <a:r>
                  <a:rPr lang="en-US" dirty="0">
                    <a:cs typeface="Arial" charset="0"/>
                  </a:rPr>
                  <a:t>The stack contains the states instead of non-terminals</a:t>
                </a:r>
              </a:p>
              <a:p>
                <a:pPr lvl="2" eaLnBrk="1" hangingPunct="1"/>
                <a:r>
                  <a:rPr lang="en-US" dirty="0">
                    <a:cs typeface="Arial" charset="0"/>
                  </a:rPr>
                  <a:t>The parser table rows correspond to the states instead of non-terminals</a:t>
                </a:r>
              </a:p>
              <a:p>
                <a:pPr lvl="3" eaLnBrk="1" hangingPunct="1"/>
                <a:r>
                  <a:rPr lang="en-US" dirty="0">
                    <a:cs typeface="Arial" charset="0"/>
                  </a:rPr>
                  <a:t>The table is usually significantly larger</a:t>
                </a:r>
              </a:p>
              <a:p>
                <a:pPr lvl="2" eaLnBrk="1" hangingPunct="1"/>
                <a:r>
                  <a:rPr lang="en-US" dirty="0">
                    <a:cs typeface="Arial" charset="0"/>
                  </a:rPr>
                  <a:t>The construction is significantly more complex than for strong LL(k)</a:t>
                </a:r>
                <a:endParaRPr lang="el-GR" dirty="0">
                  <a:cs typeface="Arial" charset="0"/>
                </a:endParaRPr>
              </a:p>
            </p:txBody>
          </p:sp>
        </mc:Choice>
        <mc:Fallback xmlns="">
          <p:sp>
            <p:nvSpPr>
              <p:cNvPr id="3789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t="-6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Recursive-descent parsing</a:t>
            </a:r>
            <a:endParaRPr lang="cs-CZ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600" dirty="0"/>
              <a:t>One procedure/function for each nonterminal of a grammar</a:t>
            </a:r>
            <a:endParaRPr lang="cs-CZ" sz="2600" dirty="0"/>
          </a:p>
          <a:p>
            <a:pPr eaLnBrk="1" hangingPunct="1">
              <a:lnSpc>
                <a:spcPct val="80000"/>
              </a:lnSpc>
            </a:pPr>
            <a:r>
              <a:rPr lang="en-US" sz="2600" dirty="0"/>
              <a:t>Each procedure does two things</a:t>
            </a:r>
            <a:endParaRPr lang="cs-CZ" sz="2600" dirty="0"/>
          </a:p>
          <a:p>
            <a:pPr lvl="1" eaLnBrk="1" hangingPunct="1">
              <a:lnSpc>
                <a:spcPct val="80000"/>
              </a:lnSpc>
            </a:pPr>
            <a:r>
              <a:rPr lang="en-US" sz="2200" dirty="0"/>
              <a:t>It decides, which grammar production with given nonterminal on the left side will be used using look-ahead.</a:t>
            </a:r>
            <a:r>
              <a:rPr lang="cs-CZ" sz="2200" dirty="0"/>
              <a:t> </a:t>
            </a:r>
            <a:r>
              <a:rPr lang="en-US" sz="2200" dirty="0"/>
              <a:t>A production with right side </a:t>
            </a:r>
            <a:r>
              <a:rPr lang="el-GR" sz="2200" dirty="0">
                <a:cs typeface="Arial" charset="0"/>
              </a:rPr>
              <a:t>α</a:t>
            </a:r>
            <a:r>
              <a:rPr lang="cs-CZ" sz="2200" dirty="0">
                <a:cs typeface="Arial" charset="0"/>
              </a:rPr>
              <a:t> </a:t>
            </a:r>
            <a:r>
              <a:rPr lang="en-US" sz="2200" dirty="0"/>
              <a:t>will be used, when the look-ahead is in </a:t>
            </a:r>
            <a:r>
              <a:rPr lang="cs-CZ" sz="2200" dirty="0">
                <a:cs typeface="Arial" charset="0"/>
              </a:rPr>
              <a:t>FIRST(</a:t>
            </a:r>
            <a:r>
              <a:rPr lang="el-GR" sz="2200" dirty="0">
                <a:cs typeface="Arial" charset="0"/>
              </a:rPr>
              <a:t>α</a:t>
            </a:r>
            <a:r>
              <a:rPr lang="cs-CZ" sz="2200" dirty="0">
                <a:cs typeface="Arial" charset="0"/>
              </a:rPr>
              <a:t>). </a:t>
            </a:r>
            <a:r>
              <a:rPr lang="en-US" sz="2200" dirty="0">
                <a:cs typeface="Arial" charset="0"/>
              </a:rPr>
              <a:t>If there is a conflict for the look-ahead among some production right sides, the grammar is not suitable for recursive-descent parsing.</a:t>
            </a:r>
            <a:r>
              <a:rPr lang="cs-CZ" sz="2200" dirty="0">
                <a:cs typeface="Arial" charset="0"/>
              </a:rPr>
              <a:t> </a:t>
            </a:r>
            <a:r>
              <a:rPr lang="en-US" sz="2200" dirty="0">
                <a:cs typeface="Arial" charset="0"/>
              </a:rPr>
              <a:t>A production with 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cs-CZ" sz="2200" dirty="0">
                <a:cs typeface="Arial" charset="0"/>
              </a:rPr>
              <a:t> </a:t>
            </a:r>
            <a:r>
              <a:rPr lang="en-US" sz="2200" dirty="0">
                <a:cs typeface="Arial" charset="0"/>
              </a:rPr>
              <a:t>on the right side will be used, if the look-ahead is not in FIRST of any right side.</a:t>
            </a:r>
            <a:endParaRPr lang="cs-CZ" sz="2200" dirty="0">
              <a:cs typeface="Arial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200" dirty="0">
                <a:cs typeface="Arial" charset="0"/>
              </a:rPr>
              <a:t>Procedure code copies the right side of a production.</a:t>
            </a:r>
            <a:r>
              <a:rPr lang="cs-CZ" sz="2200" dirty="0">
                <a:cs typeface="Arial" charset="0"/>
              </a:rPr>
              <a:t> </a:t>
            </a:r>
            <a:r>
              <a:rPr lang="en-US" sz="2200" dirty="0">
                <a:cs typeface="Arial" charset="0"/>
              </a:rPr>
              <a:t>Nonterminal means calling a procedure for this nonterminal.</a:t>
            </a:r>
            <a:r>
              <a:rPr lang="cs-CZ" sz="2200" dirty="0">
                <a:cs typeface="Arial" charset="0"/>
              </a:rPr>
              <a:t> </a:t>
            </a:r>
            <a:r>
              <a:rPr lang="en-US" sz="2200" dirty="0">
                <a:cs typeface="Arial" charset="0"/>
              </a:rPr>
              <a:t>Terminal is compared with the look-ahead. If they are equal, a next terminal is read. If they are not equal, it is an error.</a:t>
            </a:r>
            <a:endParaRPr lang="cs-CZ" sz="2200" dirty="0">
              <a:cs typeface="Arial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Recursive-descent parsing – example for our grammar</a:t>
            </a:r>
            <a:endParaRPr lang="cs-CZ" dirty="0"/>
          </a:p>
        </p:txBody>
      </p:sp>
      <p:sp>
        <p:nvSpPr>
          <p:cNvPr id="28675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719263"/>
            <a:ext cx="4038600" cy="48053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void match(token t) 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if(lookahead==t)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  lookahead = nexttoken();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else error();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void E(void) 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T(); Eap();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void Eap(void) 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if(lookahead=='+') 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  match('+'); T(); Eap();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void T(void) 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F(); Tap();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}</a:t>
            </a:r>
            <a:endParaRPr lang="cs-CZ" sz="1800">
              <a:latin typeface="Courier New" pitchFamily="49" charset="0"/>
            </a:endParaRPr>
          </a:p>
        </p:txBody>
      </p:sp>
      <p:sp>
        <p:nvSpPr>
          <p:cNvPr id="28676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6172200" y="1719263"/>
            <a:ext cx="4495800" cy="48053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void Tap(void) {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if(lookahead=='*') {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  match('*'); F(); Tap(); }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}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void F(void) {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switch(lookahead) {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  case '(':	match('('); E(); 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			match(')');break;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  case 'id':	match('id'); break;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  default: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		error();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}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}</a:t>
            </a:r>
            <a:endParaRPr lang="cs-CZ" sz="1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Example CF grammar</a:t>
            </a:r>
            <a:endParaRPr lang="cs-CZ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SzTx/>
            </a:pPr>
            <a:r>
              <a:rPr lang="en-US" dirty="0"/>
              <a:t>Terminals</a:t>
            </a:r>
          </a:p>
          <a:p>
            <a:pPr lvl="1" eaLnBrk="1" hangingPunct="1">
              <a:buSzTx/>
            </a:pPr>
            <a:r>
              <a:rPr lang="en-US" b="1" dirty="0">
                <a:solidFill>
                  <a:schemeClr val="accent6"/>
                </a:solidFill>
              </a:rPr>
              <a:t>+</a:t>
            </a:r>
            <a:r>
              <a:rPr lang="en-US" dirty="0"/>
              <a:t>,</a:t>
            </a:r>
            <a:r>
              <a:rPr lang="en-US" b="1" dirty="0">
                <a:solidFill>
                  <a:schemeClr val="accent6"/>
                </a:solidFill>
              </a:rPr>
              <a:t> *</a:t>
            </a:r>
            <a:r>
              <a:rPr lang="en-US" dirty="0"/>
              <a:t>,</a:t>
            </a:r>
            <a:r>
              <a:rPr lang="en-US" b="1" dirty="0">
                <a:solidFill>
                  <a:schemeClr val="accent6"/>
                </a:solidFill>
              </a:rPr>
              <a:t> (</a:t>
            </a:r>
            <a:r>
              <a:rPr lang="en-US" dirty="0"/>
              <a:t>,</a:t>
            </a:r>
            <a:r>
              <a:rPr lang="en-US" b="1" dirty="0">
                <a:solidFill>
                  <a:schemeClr val="accent6"/>
                </a:solidFill>
              </a:rPr>
              <a:t> )</a:t>
            </a:r>
            <a:r>
              <a:rPr lang="en-US" dirty="0"/>
              <a:t>,</a:t>
            </a:r>
            <a:r>
              <a:rPr lang="en-US" b="1" dirty="0">
                <a:solidFill>
                  <a:schemeClr val="accent6"/>
                </a:solidFill>
              </a:rPr>
              <a:t> id</a:t>
            </a:r>
          </a:p>
          <a:p>
            <a:pPr eaLnBrk="1" hangingPunct="1">
              <a:buSzTx/>
            </a:pPr>
            <a:r>
              <a:rPr lang="en-US" dirty="0"/>
              <a:t>Non-terminals</a:t>
            </a:r>
          </a:p>
          <a:p>
            <a:pPr lvl="1" eaLnBrk="1" hangingPunct="1">
              <a:buSzTx/>
            </a:pPr>
            <a:r>
              <a:rPr lang="en-US" dirty="0"/>
              <a:t>E, T, F</a:t>
            </a:r>
          </a:p>
          <a:p>
            <a:pPr eaLnBrk="1" hangingPunct="1">
              <a:buSzTx/>
            </a:pPr>
            <a:r>
              <a:rPr lang="en-US" dirty="0"/>
              <a:t>Root/start non-terminal</a:t>
            </a:r>
          </a:p>
          <a:p>
            <a:pPr lvl="1" eaLnBrk="1" hangingPunct="1">
              <a:buSzTx/>
            </a:pPr>
            <a:r>
              <a:rPr lang="en-US" dirty="0"/>
              <a:t>E</a:t>
            </a:r>
          </a:p>
          <a:p>
            <a:pPr eaLnBrk="1" hangingPunct="1">
              <a:buSzTx/>
            </a:pPr>
            <a:r>
              <a:rPr lang="en-US" dirty="0"/>
              <a:t>Rules/productions</a:t>
            </a:r>
          </a:p>
          <a:p>
            <a:pPr marL="920750" lvl="1" indent="-571500" eaLnBrk="1" hangingPunct="1">
              <a:buSzTx/>
              <a:buFont typeface="Wingdings" pitchFamily="2" charset="2"/>
              <a:buAutoNum type="arabicPeriod"/>
            </a:pPr>
            <a:r>
              <a:rPr lang="cs-CZ" dirty="0"/>
              <a:t>E </a:t>
            </a:r>
            <a:r>
              <a:rPr lang="cs-CZ" dirty="0">
                <a:cs typeface="Arial" charset="0"/>
              </a:rPr>
              <a:t>→ E </a:t>
            </a:r>
            <a:r>
              <a:rPr lang="cs-CZ" b="1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cs-CZ" dirty="0">
                <a:cs typeface="Arial" charset="0"/>
              </a:rPr>
              <a:t> T</a:t>
            </a:r>
          </a:p>
          <a:p>
            <a:pPr marL="920750" lvl="1" indent="-571500" eaLnBrk="1" hangingPunct="1">
              <a:buSzTx/>
              <a:buFont typeface="Wingdings" pitchFamily="2" charset="2"/>
              <a:buAutoNum type="arabicPeriod"/>
            </a:pPr>
            <a:r>
              <a:rPr lang="cs-CZ" dirty="0"/>
              <a:t>E </a:t>
            </a:r>
            <a:r>
              <a:rPr lang="cs-CZ" dirty="0">
                <a:cs typeface="Arial" charset="0"/>
              </a:rPr>
              <a:t>→ T</a:t>
            </a:r>
          </a:p>
          <a:p>
            <a:pPr marL="920750" lvl="1" indent="-571500" eaLnBrk="1" hangingPunct="1">
              <a:buSzTx/>
              <a:buFont typeface="Wingdings" pitchFamily="2" charset="2"/>
              <a:buAutoNum type="arabicPeriod"/>
            </a:pPr>
            <a:r>
              <a:rPr lang="cs-CZ" dirty="0"/>
              <a:t>T </a:t>
            </a:r>
            <a:r>
              <a:rPr lang="cs-CZ" dirty="0">
                <a:cs typeface="Arial" charset="0"/>
              </a:rPr>
              <a:t>→ T </a:t>
            </a:r>
            <a:r>
              <a:rPr lang="cs-CZ" b="1" dirty="0">
                <a:solidFill>
                  <a:schemeClr val="accent2"/>
                </a:solidFill>
                <a:cs typeface="Arial" charset="0"/>
              </a:rPr>
              <a:t>*</a:t>
            </a:r>
            <a:r>
              <a:rPr lang="cs-CZ" dirty="0">
                <a:cs typeface="Arial" charset="0"/>
              </a:rPr>
              <a:t> F</a:t>
            </a:r>
          </a:p>
          <a:p>
            <a:pPr marL="920750" lvl="1" indent="-571500" eaLnBrk="1" hangingPunct="1">
              <a:buSzTx/>
              <a:buFont typeface="Wingdings" pitchFamily="2" charset="2"/>
              <a:buAutoNum type="arabicPeriod"/>
            </a:pPr>
            <a:r>
              <a:rPr lang="cs-CZ" dirty="0"/>
              <a:t>T </a:t>
            </a:r>
            <a:r>
              <a:rPr lang="cs-CZ" dirty="0">
                <a:cs typeface="Arial" charset="0"/>
              </a:rPr>
              <a:t>→ F</a:t>
            </a:r>
          </a:p>
          <a:p>
            <a:pPr marL="920750" lvl="1" indent="-571500" eaLnBrk="1" hangingPunct="1">
              <a:buSzTx/>
              <a:buFont typeface="Wingdings" pitchFamily="2" charset="2"/>
              <a:buAutoNum type="arabicPeriod"/>
            </a:pPr>
            <a:r>
              <a:rPr lang="cs-CZ" dirty="0"/>
              <a:t>F </a:t>
            </a:r>
            <a:r>
              <a:rPr lang="cs-CZ" dirty="0">
                <a:cs typeface="Arial" charset="0"/>
              </a:rPr>
              <a:t>→ </a:t>
            </a:r>
            <a:r>
              <a:rPr lang="cs-CZ" b="1" dirty="0">
                <a:solidFill>
                  <a:schemeClr val="accent2"/>
                </a:solidFill>
                <a:cs typeface="Arial" charset="0"/>
              </a:rPr>
              <a:t>(</a:t>
            </a:r>
            <a:r>
              <a:rPr lang="cs-CZ" dirty="0">
                <a:cs typeface="Arial" charset="0"/>
              </a:rPr>
              <a:t> E </a:t>
            </a:r>
            <a:r>
              <a:rPr lang="cs-CZ" b="1" dirty="0">
                <a:solidFill>
                  <a:schemeClr val="accent2"/>
                </a:solidFill>
                <a:cs typeface="Arial" charset="0"/>
              </a:rPr>
              <a:t>)</a:t>
            </a:r>
          </a:p>
          <a:p>
            <a:pPr marL="920750" lvl="1" indent="-571500" eaLnBrk="1" hangingPunct="1">
              <a:buSzTx/>
              <a:buFont typeface="Wingdings" pitchFamily="2" charset="2"/>
              <a:buAutoNum type="arabicPeriod"/>
            </a:pPr>
            <a:r>
              <a:rPr lang="cs-CZ" dirty="0"/>
              <a:t>F </a:t>
            </a:r>
            <a:r>
              <a:rPr lang="cs-CZ" dirty="0">
                <a:cs typeface="Arial" charset="0"/>
              </a:rPr>
              <a:t>→ </a:t>
            </a:r>
            <a:r>
              <a:rPr lang="cs-CZ" b="1" dirty="0">
                <a:solidFill>
                  <a:schemeClr val="accent2"/>
                </a:solidFill>
                <a:cs typeface="Arial" charset="0"/>
              </a:rPr>
              <a:t>id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Regular-right-part (RRP) grammars</a:t>
            </a:r>
            <a:endParaRPr lang="cs-CZ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71500" indent="-5715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E </a:t>
            </a:r>
            <a:r>
              <a:rPr lang="cs-CZ" sz="2600" dirty="0">
                <a:cs typeface="Arial" charset="0"/>
              </a:rPr>
              <a:t>→ E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cs-CZ" sz="2600" dirty="0">
                <a:cs typeface="Arial" charset="0"/>
              </a:rPr>
              <a:t> T</a:t>
            </a:r>
          </a:p>
          <a:p>
            <a:pPr marL="571500" indent="-5715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E </a:t>
            </a:r>
            <a:r>
              <a:rPr lang="cs-CZ" sz="2600" dirty="0">
                <a:cs typeface="Arial" charset="0"/>
              </a:rPr>
              <a:t>→ T</a:t>
            </a:r>
          </a:p>
          <a:p>
            <a:pPr marL="571500" indent="-5715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T </a:t>
            </a:r>
            <a:r>
              <a:rPr lang="cs-CZ" sz="2600" dirty="0">
                <a:cs typeface="Arial" charset="0"/>
              </a:rPr>
              <a:t>→ T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*</a:t>
            </a:r>
            <a:r>
              <a:rPr lang="cs-CZ" sz="2600" dirty="0">
                <a:cs typeface="Arial" charset="0"/>
              </a:rPr>
              <a:t> F</a:t>
            </a:r>
          </a:p>
          <a:p>
            <a:pPr marL="571500" indent="-5715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T </a:t>
            </a:r>
            <a:r>
              <a:rPr lang="cs-CZ" sz="2600" dirty="0">
                <a:cs typeface="Arial" charset="0"/>
              </a:rPr>
              <a:t>→ F</a:t>
            </a:r>
          </a:p>
          <a:p>
            <a:pPr marL="571500" indent="-5715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F </a:t>
            </a:r>
            <a:r>
              <a:rPr lang="cs-CZ" sz="2600" dirty="0">
                <a:cs typeface="Arial" charset="0"/>
              </a:rPr>
              <a:t>→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(</a:t>
            </a:r>
            <a:r>
              <a:rPr lang="cs-CZ" sz="2600" dirty="0">
                <a:cs typeface="Arial" charset="0"/>
              </a:rPr>
              <a:t> E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)</a:t>
            </a:r>
          </a:p>
          <a:p>
            <a:pPr marL="571500" indent="-5715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F </a:t>
            </a:r>
            <a:r>
              <a:rPr lang="cs-CZ" sz="2600" dirty="0">
                <a:cs typeface="Arial" charset="0"/>
              </a:rPr>
              <a:t>→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id</a:t>
            </a:r>
            <a:endParaRPr lang="cs-CZ" sz="2600" dirty="0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E </a:t>
            </a:r>
            <a:r>
              <a:rPr lang="cs-CZ" sz="2600" dirty="0">
                <a:cs typeface="Arial" charset="0"/>
              </a:rPr>
              <a:t>→ </a:t>
            </a:r>
            <a:r>
              <a:rPr lang="en-US" sz="2600" dirty="0">
                <a:cs typeface="Arial" charset="0"/>
              </a:rPr>
              <a:t>E (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cs-CZ" sz="2600" dirty="0">
                <a:cs typeface="Arial" charset="0"/>
              </a:rPr>
              <a:t> T</a:t>
            </a:r>
            <a:r>
              <a:rPr lang="en-US" sz="2600" dirty="0">
                <a:cs typeface="Arial" charset="0"/>
              </a:rPr>
              <a:t> )*</a:t>
            </a:r>
            <a:endParaRPr lang="cs-CZ" sz="2600" dirty="0">
              <a:cs typeface="Arial" charset="0"/>
            </a:endParaRP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T </a:t>
            </a:r>
            <a:r>
              <a:rPr lang="cs-CZ" sz="2600" dirty="0">
                <a:cs typeface="Arial" charset="0"/>
              </a:rPr>
              <a:t>→ F</a:t>
            </a:r>
            <a:r>
              <a:rPr lang="en-US" sz="2600" dirty="0">
                <a:cs typeface="Arial" charset="0"/>
              </a:rPr>
              <a:t> (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*</a:t>
            </a:r>
            <a:r>
              <a:rPr lang="cs-CZ" sz="2600" dirty="0">
                <a:cs typeface="Arial" charset="0"/>
              </a:rPr>
              <a:t> F</a:t>
            </a:r>
            <a:r>
              <a:rPr lang="en-US" sz="2600" dirty="0">
                <a:cs typeface="Arial" charset="0"/>
              </a:rPr>
              <a:t> )*</a:t>
            </a:r>
            <a:endParaRPr lang="cs-CZ" sz="2600" dirty="0">
              <a:cs typeface="Arial" charset="0"/>
            </a:endParaRP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F </a:t>
            </a:r>
            <a:r>
              <a:rPr lang="cs-CZ" sz="2600" dirty="0">
                <a:cs typeface="Arial" charset="0"/>
              </a:rPr>
              <a:t>→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(</a:t>
            </a:r>
            <a:r>
              <a:rPr lang="cs-CZ" sz="2600" dirty="0">
                <a:cs typeface="Arial" charset="0"/>
              </a:rPr>
              <a:t> E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)</a:t>
            </a:r>
            <a:r>
              <a:rPr lang="en-US" dirty="0"/>
              <a:t> |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id</a:t>
            </a:r>
            <a:endParaRPr lang="en-US" sz="2600" b="1" dirty="0">
              <a:solidFill>
                <a:schemeClr val="accent2"/>
              </a:solidFill>
              <a:cs typeface="Arial" charset="0"/>
            </a:endParaRPr>
          </a:p>
          <a:p>
            <a:pPr eaLnBrk="1" hangingPunct="1">
              <a:buSzTx/>
            </a:pPr>
            <a:r>
              <a:rPr lang="en-US" sz="2000" dirty="0"/>
              <a:t>Regular expressions on the right</a:t>
            </a:r>
          </a:p>
          <a:p>
            <a:pPr lvl="1" eaLnBrk="1" hangingPunct="1">
              <a:buSzTx/>
            </a:pPr>
            <a:r>
              <a:rPr lang="en-US" sz="1600" dirty="0"/>
              <a:t>Only one rule for a nonterminal</a:t>
            </a:r>
          </a:p>
          <a:p>
            <a:pPr eaLnBrk="1" hangingPunct="1">
              <a:buSzTx/>
            </a:pPr>
            <a:r>
              <a:rPr lang="en-US" sz="2000" dirty="0"/>
              <a:t>This example </a:t>
            </a:r>
            <a:r>
              <a:rPr lang="en-US" sz="2000" dirty="0" err="1"/>
              <a:t>RRPG</a:t>
            </a:r>
            <a:r>
              <a:rPr lang="en-US" sz="2000" dirty="0"/>
              <a:t> produces the same language as the plain G on the left</a:t>
            </a:r>
          </a:p>
          <a:p>
            <a:pPr lvl="1" eaLnBrk="1" hangingPunct="1">
              <a:buSzTx/>
            </a:pPr>
            <a:r>
              <a:rPr lang="en-US" sz="1800" dirty="0"/>
              <a:t>But not the same derivation/tree</a:t>
            </a:r>
            <a:endParaRPr lang="en-US" sz="2200" b="1" dirty="0">
              <a:solidFill>
                <a:schemeClr val="accent2"/>
              </a:solidFill>
              <a:cs typeface="Arial" charset="0"/>
            </a:endParaRP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endParaRPr lang="cs-CZ" sz="2600" b="1" dirty="0">
              <a:solidFill>
                <a:schemeClr val="accent2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6511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LL(k) parsing for RRP grammars</a:t>
            </a:r>
            <a:endParaRPr lang="cs-CZ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SzTx/>
            </a:pPr>
            <a:r>
              <a:rPr lang="en-US" dirty="0"/>
              <a:t>Regular expressions converted to deterministic automata</a:t>
            </a:r>
          </a:p>
          <a:p>
            <a:pPr eaLnBrk="1" hangingPunct="1">
              <a:buSzTx/>
            </a:pPr>
            <a:r>
              <a:rPr lang="en-US" dirty="0"/>
              <a:t>Stack contains states of these automata</a:t>
            </a:r>
          </a:p>
          <a:p>
            <a:pPr lvl="1" eaLnBrk="1" hangingPunct="1">
              <a:buSzTx/>
            </a:pPr>
            <a:r>
              <a:rPr lang="en-US" dirty="0"/>
              <a:t>Instead of terminals and non-terminals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E </a:t>
            </a:r>
            <a:r>
              <a:rPr lang="cs-CZ" sz="2600" dirty="0">
                <a:cs typeface="Arial" charset="0"/>
              </a:rPr>
              <a:t>→ </a:t>
            </a:r>
            <a:r>
              <a:rPr lang="en-US" sz="2600" dirty="0">
                <a:cs typeface="Arial" charset="0"/>
              </a:rPr>
              <a:t>T (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cs-CZ" sz="2600" dirty="0">
                <a:cs typeface="Arial" charset="0"/>
              </a:rPr>
              <a:t> T</a:t>
            </a:r>
            <a:r>
              <a:rPr lang="en-US" sz="2600" dirty="0">
                <a:cs typeface="Arial" charset="0"/>
              </a:rPr>
              <a:t> )*</a:t>
            </a:r>
            <a:endParaRPr lang="cs-CZ" sz="2600" dirty="0">
              <a:cs typeface="Arial" charset="0"/>
            </a:endParaRP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T </a:t>
            </a:r>
            <a:r>
              <a:rPr lang="cs-CZ" sz="2600" dirty="0">
                <a:cs typeface="Arial" charset="0"/>
              </a:rPr>
              <a:t>→ F</a:t>
            </a:r>
            <a:r>
              <a:rPr lang="en-US" sz="2600" dirty="0">
                <a:cs typeface="Arial" charset="0"/>
              </a:rPr>
              <a:t> (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*</a:t>
            </a:r>
            <a:r>
              <a:rPr lang="cs-CZ" sz="2600" dirty="0">
                <a:cs typeface="Arial" charset="0"/>
              </a:rPr>
              <a:t> F</a:t>
            </a:r>
            <a:r>
              <a:rPr lang="en-US" sz="2600" dirty="0">
                <a:cs typeface="Arial" charset="0"/>
              </a:rPr>
              <a:t> )*</a:t>
            </a:r>
            <a:endParaRPr lang="cs-CZ" sz="2600" dirty="0">
              <a:cs typeface="Arial" charset="0"/>
            </a:endParaRP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2600" dirty="0"/>
              <a:t>F </a:t>
            </a:r>
            <a:r>
              <a:rPr lang="cs-CZ" sz="2600" dirty="0">
                <a:cs typeface="Arial" charset="0"/>
              </a:rPr>
              <a:t>→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(</a:t>
            </a:r>
            <a:r>
              <a:rPr lang="cs-CZ" sz="2600" dirty="0">
                <a:cs typeface="Arial" charset="0"/>
              </a:rPr>
              <a:t> E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)</a:t>
            </a:r>
            <a:r>
              <a:rPr lang="en-US" sz="2400" dirty="0"/>
              <a:t> | </a:t>
            </a:r>
            <a:r>
              <a:rPr lang="cs-CZ" sz="2600" b="1" dirty="0">
                <a:solidFill>
                  <a:schemeClr val="accent2"/>
                </a:solidFill>
                <a:cs typeface="Arial" charset="0"/>
              </a:rPr>
              <a:t>id</a:t>
            </a:r>
            <a:endParaRPr lang="en-US" sz="2600" b="1" dirty="0">
              <a:solidFill>
                <a:schemeClr val="accent2"/>
              </a:solidFill>
              <a:cs typeface="Arial" charset="0"/>
            </a:endParaRPr>
          </a:p>
          <a:p>
            <a:pPr eaLnBrk="1" hangingPunct="1">
              <a:buSzTx/>
            </a:pPr>
            <a:r>
              <a:rPr lang="en-US" dirty="0"/>
              <a:t>Decisions needed in almost any state of each automaton</a:t>
            </a:r>
          </a:p>
          <a:p>
            <a:pPr lvl="1" eaLnBrk="1" hangingPunct="1">
              <a:buSzTx/>
            </a:pPr>
            <a:r>
              <a:rPr lang="en-US" dirty="0"/>
              <a:t>For classic grammar, decisions are between rules = at the RP start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96247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LL(k) parsing for RRP grammars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459" name="Rectangle 3"/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/>
              <a:lstStyle/>
              <a:p>
                <a:pPr eaLnBrk="1" hangingPunct="1">
                  <a:buSzTx/>
                </a:pPr>
                <a:r>
                  <a:rPr lang="en-US" sz="2800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𝑍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dirty="0"/>
                  <a:t> be the RRP automaton for nonterminal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endParaRPr lang="en-US" sz="2800" dirty="0"/>
              </a:p>
              <a:p>
                <a:pPr eaLnBrk="1" hangingPunct="1">
                  <a:buSzTx/>
                </a:pPr>
                <a:r>
                  <a:rPr lang="en-US" sz="2800" dirty="0"/>
                  <a:t>The </a:t>
                </a:r>
                <a:r>
                  <a:rPr lang="en-US" sz="2800" dirty="0" err="1"/>
                  <a:t>FIRST</a:t>
                </a:r>
                <a:r>
                  <a:rPr lang="en-US" sz="2800" baseline="-25000" dirty="0" err="1"/>
                  <a:t>k</a:t>
                </a:r>
                <a:r>
                  <a:rPr lang="en-US" sz="2800" dirty="0"/>
                  <a:t> function is extended to states of each RRP automaton:</a:t>
                </a:r>
              </a:p>
              <a:p>
                <a:pPr marL="0" indent="0" eaLnBrk="1" hangingPunct="1">
                  <a:buSz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𝐹𝐼𝑅𝑆𝑇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</m:d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⋃"/>
                          <m:subHide m:val="on"/>
                          <m:supHide m:val="on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{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𝐹𝐼𝑅𝑆𝑇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</m:d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;</m:t>
                          </m:r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𝛿</m:t>
                              </m:r>
                            </m:e>
                            <m:sup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𝑞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𝑤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)∈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𝐹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}</m:t>
                          </m:r>
                        </m:e>
                      </m:nary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945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59" t="-1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45537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LL(k) parsing for RRP grammars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459" name="Rectangle 3"/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/>
              <a:lstStyle/>
              <a:p>
                <a:pPr eaLnBrk="1" hangingPunct="1">
                  <a:buSzTx/>
                </a:pPr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800" dirty="0"/>
                  <a:t> is at the top of the stack</a:t>
                </a:r>
              </a:p>
              <a:p>
                <a:pPr lvl="1" eaLnBrk="1" hangingPunct="1">
                  <a:buSzTx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US" sz="2400" dirty="0"/>
                  <a:t> for some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𝑍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𝑄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𝐹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- the RRP automaton for nonterminal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endParaRPr lang="en-US" sz="2400" dirty="0"/>
              </a:p>
              <a:p>
                <a:pPr eaLnBrk="1" hangingPunct="1">
                  <a:buSzTx/>
                </a:pPr>
                <a:r>
                  <a:rPr lang="en-US" sz="2800" dirty="0"/>
                  <a:t>Let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</m:t>
                        </m:r>
                      </m:e>
                      <m:sup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p>
                    </m:sSup>
                  </m:oMath>
                </a14:m>
                <a:r>
                  <a:rPr lang="en-US" sz="2800" dirty="0"/>
                  <a:t> be the look-ahead</a:t>
                </a:r>
              </a:p>
              <a:p>
                <a:pPr eaLnBrk="1" hangingPunct="1">
                  <a:buSzTx/>
                </a:pPr>
                <a:r>
                  <a:rPr lang="en-US" sz="2800" dirty="0"/>
                  <a:t>A transition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𝛿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800" dirty="0"/>
                  <a:t> is taken if</a:t>
                </a:r>
                <a:endParaRPr lang="en-US" sz="2800" i="1" dirty="0">
                  <a:latin typeface="Cambria Math" panose="02040503050406030204" pitchFamily="18" charset="0"/>
                </a:endParaRPr>
              </a:p>
              <a:p>
                <a:pPr marL="0" indent="0" eaLnBrk="1" hangingPunct="1">
                  <a:buSzTx/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𝐹𝐼𝑅𝑆𝑇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𝐹𝐼𝑅𝑆𝑇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d>
                      <m:r>
                        <a:rPr lang="en-US" sz="2800" i="1">
                          <a:latin typeface="Cambria Math" panose="02040503050406030204" pitchFamily="18" charset="0"/>
                        </a:rPr>
                        <m:t>.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𝐹𝐼𝑅𝑆𝑇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m:rPr>
                          <m:nor/>
                        </m:rPr>
                        <a:rPr lang="en-US" sz="280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nor/>
                        </m:rPr>
                        <a:rPr lang="en-US" sz="2800">
                          <a:latin typeface="Cambria Math" panose="02040503050406030204" pitchFamily="18" charset="0"/>
                        </a:rPr>
                        <m:t>).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𝐹𝑂𝐿𝐿𝑂𝑊</m:t>
                          </m:r>
                        </m:e>
                        <m:sub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</m:d>
                      <m:r>
                        <a:rPr lang="en-US" sz="28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800" dirty="0"/>
              </a:p>
              <a:p>
                <a:pPr eaLnBrk="1" hangingPunct="1">
                  <a:buSzTx/>
                </a:pPr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8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, the stack entry is discarded if</a:t>
                </a:r>
              </a:p>
              <a:p>
                <a:pPr marL="0" indent="0" algn="ctr" eaLnBrk="1" hangingPunct="1">
                  <a:buSzTx/>
                  <a:buNone/>
                </a:pP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𝐹𝑂𝐿𝐿𝑂𝑊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</m:d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1945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59" t="-1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57542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Recursive-descent parsing – example for RRP grammar</a:t>
            </a:r>
            <a:endParaRPr lang="cs-CZ" dirty="0"/>
          </a:p>
        </p:txBody>
      </p:sp>
      <p:sp>
        <p:nvSpPr>
          <p:cNvPr id="28675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719263"/>
            <a:ext cx="4038600" cy="48053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void match(token t) 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if(lookahead==t)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  lookahead = nexttoken();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else error();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void E(void) 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T(); </a:t>
            </a:r>
            <a:endParaRPr lang="en-US" sz="1800" b="1" noProof="1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1800" b="1" noProof="1">
                <a:latin typeface="Courier New" pitchFamily="49" charset="0"/>
              </a:rPr>
              <a:t>  while</a:t>
            </a:r>
            <a:r>
              <a:rPr lang="cs-CZ" sz="1800" b="1" noProof="1">
                <a:latin typeface="Courier New" pitchFamily="49" charset="0"/>
              </a:rPr>
              <a:t>(lookahead=='+') 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  match('+'); T();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void T(void) {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F();</a:t>
            </a:r>
            <a:endParaRPr lang="en-US" sz="1800" b="1" noProof="1"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1800" b="1" noProof="1">
                <a:latin typeface="Courier New" pitchFamily="49" charset="0"/>
              </a:rPr>
              <a:t>  while</a:t>
            </a:r>
            <a:r>
              <a:rPr lang="cs-CZ" sz="1800" b="1" noProof="1">
                <a:latin typeface="Courier New" pitchFamily="49" charset="0"/>
              </a:rPr>
              <a:t>(lookahead=='*') {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  match('*'); F(); Tap();</a:t>
            </a:r>
            <a:endParaRPr lang="en-US" sz="1800" b="1" noProof="1"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1800" b="1" noProof="1">
                <a:latin typeface="Courier New" pitchFamily="49" charset="0"/>
              </a:rPr>
              <a:t>  </a:t>
            </a:r>
            <a:r>
              <a:rPr lang="cs-CZ" sz="1800" b="1" noProof="1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}</a:t>
            </a:r>
            <a:endParaRPr lang="cs-CZ" sz="1800" dirty="0">
              <a:latin typeface="Courier New" pitchFamily="49" charset="0"/>
            </a:endParaRPr>
          </a:p>
        </p:txBody>
      </p:sp>
      <p:sp>
        <p:nvSpPr>
          <p:cNvPr id="28676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6172200" y="1719263"/>
            <a:ext cx="4495800" cy="48053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void F(void) {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switch(lookahead) {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  case '(':	match('('); E(); 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			match(')');break;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  case 'id':	match('id'); break;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  default: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		error();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  }</a:t>
            </a:r>
          </a:p>
          <a:p>
            <a:pPr eaLnBrk="1" hangingPunct="1">
              <a:buFont typeface="Wingdings" pitchFamily="2" charset="2"/>
              <a:buNone/>
            </a:pPr>
            <a:r>
              <a:rPr lang="cs-CZ" sz="1800" b="1" noProof="1">
                <a:latin typeface="Courier New" pitchFamily="49" charset="0"/>
              </a:rPr>
              <a:t>}</a:t>
            </a:r>
            <a:endParaRPr lang="en-US" sz="1800" b="1" noProof="1"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sz="1800" b="1" noProof="1">
              <a:latin typeface="Courier New" pitchFamily="49" charset="0"/>
            </a:endParaRP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1800" dirty="0"/>
              <a:t>E </a:t>
            </a:r>
            <a:r>
              <a:rPr lang="cs-CZ" sz="1800" dirty="0">
                <a:cs typeface="Arial" charset="0"/>
              </a:rPr>
              <a:t>→ </a:t>
            </a:r>
            <a:r>
              <a:rPr lang="en-US" sz="1800" dirty="0">
                <a:cs typeface="Arial" charset="0"/>
              </a:rPr>
              <a:t>T ( </a:t>
            </a:r>
            <a:r>
              <a:rPr lang="cs-CZ" sz="1800" b="1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cs-CZ" sz="1800" dirty="0">
                <a:cs typeface="Arial" charset="0"/>
              </a:rPr>
              <a:t> T</a:t>
            </a:r>
            <a:r>
              <a:rPr lang="en-US" sz="1800" dirty="0">
                <a:cs typeface="Arial" charset="0"/>
              </a:rPr>
              <a:t> )*</a:t>
            </a:r>
            <a:endParaRPr lang="cs-CZ" sz="1800" dirty="0">
              <a:cs typeface="Arial" charset="0"/>
            </a:endParaRP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1800" dirty="0"/>
              <a:t>T </a:t>
            </a:r>
            <a:r>
              <a:rPr lang="cs-CZ" sz="1800" dirty="0">
                <a:cs typeface="Arial" charset="0"/>
              </a:rPr>
              <a:t>→ F</a:t>
            </a:r>
            <a:r>
              <a:rPr lang="en-US" sz="1800" dirty="0">
                <a:cs typeface="Arial" charset="0"/>
              </a:rPr>
              <a:t> ( </a:t>
            </a:r>
            <a:r>
              <a:rPr lang="cs-CZ" sz="1800" b="1" dirty="0">
                <a:solidFill>
                  <a:schemeClr val="accent2"/>
                </a:solidFill>
                <a:cs typeface="Arial" charset="0"/>
              </a:rPr>
              <a:t>*</a:t>
            </a:r>
            <a:r>
              <a:rPr lang="cs-CZ" sz="1800" dirty="0">
                <a:cs typeface="Arial" charset="0"/>
              </a:rPr>
              <a:t> F</a:t>
            </a:r>
            <a:r>
              <a:rPr lang="en-US" sz="1800" dirty="0">
                <a:cs typeface="Arial" charset="0"/>
              </a:rPr>
              <a:t> )*</a:t>
            </a:r>
            <a:endParaRPr lang="cs-CZ" sz="1800" dirty="0">
              <a:cs typeface="Arial" charset="0"/>
            </a:endParaRPr>
          </a:p>
          <a:p>
            <a:pPr marL="495300" indent="-495300" eaLnBrk="1" hangingPunct="1">
              <a:buSzTx/>
              <a:buFont typeface="Wingdings" pitchFamily="2" charset="2"/>
              <a:buAutoNum type="arabicPeriod"/>
            </a:pPr>
            <a:r>
              <a:rPr lang="cs-CZ" sz="1800" dirty="0"/>
              <a:t>F </a:t>
            </a:r>
            <a:r>
              <a:rPr lang="cs-CZ" sz="1800" dirty="0">
                <a:cs typeface="Arial" charset="0"/>
              </a:rPr>
              <a:t>→ </a:t>
            </a:r>
            <a:r>
              <a:rPr lang="cs-CZ" sz="1800" b="1" dirty="0">
                <a:solidFill>
                  <a:schemeClr val="accent2"/>
                </a:solidFill>
                <a:cs typeface="Arial" charset="0"/>
              </a:rPr>
              <a:t>(</a:t>
            </a:r>
            <a:r>
              <a:rPr lang="cs-CZ" sz="1800" dirty="0">
                <a:cs typeface="Arial" charset="0"/>
              </a:rPr>
              <a:t> E </a:t>
            </a:r>
            <a:r>
              <a:rPr lang="cs-CZ" sz="1800" b="1" dirty="0">
                <a:solidFill>
                  <a:schemeClr val="accent2"/>
                </a:solidFill>
                <a:cs typeface="Arial" charset="0"/>
              </a:rPr>
              <a:t>)</a:t>
            </a:r>
            <a:r>
              <a:rPr lang="en-US" sz="1600" dirty="0"/>
              <a:t> | </a:t>
            </a:r>
            <a:r>
              <a:rPr lang="cs-CZ" sz="1800" b="1" dirty="0">
                <a:solidFill>
                  <a:schemeClr val="accent2"/>
                </a:solidFill>
                <a:cs typeface="Arial" charset="0"/>
              </a:rPr>
              <a:t>id</a:t>
            </a:r>
            <a:endParaRPr lang="en-US" sz="1800" b="1" dirty="0">
              <a:solidFill>
                <a:schemeClr val="accent2"/>
              </a:solidFill>
              <a:cs typeface="Arial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2415851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1AA2A-E63D-6975-2A30-43A51ADF3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Bottom-up Analysis</a:t>
            </a:r>
            <a:endParaRPr lang="cs-CZ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F3B28B-D757-BD1F-DE1D-899FAE42CD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02424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Bottom-up analysis</a:t>
            </a:r>
            <a:endParaRPr lang="cs-CZ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100" dirty="0"/>
              <a:t>Attempts to construct a parse tree for an input string beginning at the leaves and working up towards the root</a:t>
            </a:r>
            <a:endParaRPr lang="cs-CZ" sz="2100" dirty="0"/>
          </a:p>
          <a:p>
            <a:pPr lvl="1" eaLnBrk="1" hangingPunct="1">
              <a:lnSpc>
                <a:spcPct val="90000"/>
              </a:lnSpc>
            </a:pPr>
            <a:r>
              <a:rPr lang="en-US" sz="1900" dirty="0"/>
              <a:t>Replace a substring corresponding to a right side of a production by a nonterminal from the left side of the production in each </a:t>
            </a:r>
            <a:r>
              <a:rPr lang="en-US" sz="1900" i="1" dirty="0"/>
              <a:t>reduce</a:t>
            </a:r>
            <a:r>
              <a:rPr lang="en-US" sz="1900" dirty="0"/>
              <a:t> step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The sequence of reduce steps correspond to the rightmost derivation in reversed order</a:t>
            </a:r>
            <a:endParaRPr lang="cs-CZ" sz="1900" dirty="0"/>
          </a:p>
          <a:p>
            <a:pPr eaLnBrk="1" hangingPunct="1">
              <a:lnSpc>
                <a:spcPct val="90000"/>
              </a:lnSpc>
            </a:pPr>
            <a:r>
              <a:rPr lang="en-US" sz="2100" dirty="0"/>
              <a:t>Variants: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900" dirty="0"/>
              <a:t>Traditional methods generate push-down automatons</a:t>
            </a:r>
          </a:p>
          <a:p>
            <a:pPr lvl="2" eaLnBrk="1" hangingPunct="1">
              <a:lnSpc>
                <a:spcPct val="90000"/>
              </a:lnSpc>
            </a:pPr>
            <a:r>
              <a:rPr lang="cs-CZ" sz="1700" dirty="0"/>
              <a:t>LR(</a:t>
            </a:r>
            <a:r>
              <a:rPr lang="en-US" sz="1700" dirty="0"/>
              <a:t>k</a:t>
            </a:r>
            <a:r>
              <a:rPr lang="cs-CZ" sz="1700" dirty="0"/>
              <a:t>)</a:t>
            </a:r>
            <a:r>
              <a:rPr lang="en-US" sz="1700" dirty="0"/>
              <a:t> – the </a:t>
            </a:r>
            <a:r>
              <a:rPr lang="cs-CZ" sz="1700" dirty="0" err="1"/>
              <a:t>ultimate</a:t>
            </a:r>
            <a:r>
              <a:rPr lang="cs-CZ" sz="1700" dirty="0"/>
              <a:t> </a:t>
            </a:r>
            <a:r>
              <a:rPr lang="cs-CZ" sz="1700" dirty="0" err="1"/>
              <a:t>method</a:t>
            </a:r>
            <a:endParaRPr lang="en-US" sz="1700" dirty="0"/>
          </a:p>
          <a:p>
            <a:pPr lvl="3" eaLnBrk="1" hangingPunct="1">
              <a:lnSpc>
                <a:spcPct val="90000"/>
              </a:lnSpc>
            </a:pPr>
            <a:r>
              <a:rPr lang="en-US" sz="1500" dirty="0"/>
              <a:t>For every </a:t>
            </a:r>
            <a:r>
              <a:rPr lang="en-US" sz="1500" i="1" dirty="0"/>
              <a:t>deterministic language</a:t>
            </a:r>
            <a:r>
              <a:rPr lang="en-US" sz="1500" dirty="0"/>
              <a:t> </a:t>
            </a:r>
            <a:r>
              <a:rPr lang="cs-CZ" sz="1500" dirty="0"/>
              <a:t>(</a:t>
            </a:r>
            <a:r>
              <a:rPr lang="cs-CZ" sz="1500" dirty="0" err="1"/>
              <a:t>i.e</a:t>
            </a:r>
            <a:r>
              <a:rPr lang="cs-CZ" sz="1500" dirty="0"/>
              <a:t>. </a:t>
            </a:r>
            <a:r>
              <a:rPr lang="en-US" sz="1500" dirty="0" err="1"/>
              <a:t>parsable</a:t>
            </a:r>
            <a:r>
              <a:rPr lang="en-US" sz="1500" dirty="0"/>
              <a:t> by a </a:t>
            </a:r>
            <a:r>
              <a:rPr lang="en-US" sz="1500" dirty="0" err="1"/>
              <a:t>dete</a:t>
            </a:r>
            <a:r>
              <a:rPr lang="cs-CZ" sz="1500" dirty="0" err="1"/>
              <a:t>rministic</a:t>
            </a:r>
            <a:r>
              <a:rPr lang="cs-CZ" sz="1500" dirty="0"/>
              <a:t> </a:t>
            </a:r>
            <a:r>
              <a:rPr lang="cs-CZ" sz="1500" dirty="0" err="1"/>
              <a:t>push-down</a:t>
            </a:r>
            <a:r>
              <a:rPr lang="cs-CZ" sz="1500" dirty="0"/>
              <a:t> </a:t>
            </a:r>
            <a:r>
              <a:rPr lang="cs-CZ" sz="1500" dirty="0" err="1"/>
              <a:t>automaton</a:t>
            </a:r>
            <a:r>
              <a:rPr lang="cs-CZ" sz="1500" dirty="0"/>
              <a:t>),</a:t>
            </a:r>
            <a:br>
              <a:rPr lang="cs-CZ" sz="1500" dirty="0"/>
            </a:br>
            <a:r>
              <a:rPr lang="cs-CZ" sz="1500" dirty="0" err="1"/>
              <a:t>there</a:t>
            </a:r>
            <a:r>
              <a:rPr lang="cs-CZ" sz="1500" dirty="0"/>
              <a:t> </a:t>
            </a:r>
            <a:r>
              <a:rPr lang="cs-CZ" sz="1500" dirty="0" err="1"/>
              <a:t>exists</a:t>
            </a:r>
            <a:r>
              <a:rPr lang="cs-CZ" sz="1500" dirty="0"/>
              <a:t> a LR(k) </a:t>
            </a:r>
            <a:r>
              <a:rPr lang="cs-CZ" sz="1500" dirty="0" err="1"/>
              <a:t>grammar</a:t>
            </a:r>
            <a:r>
              <a:rPr lang="cs-CZ" sz="1500" dirty="0"/>
              <a:t> </a:t>
            </a:r>
            <a:r>
              <a:rPr lang="cs-CZ" sz="1500" dirty="0" err="1"/>
              <a:t>for</a:t>
            </a:r>
            <a:r>
              <a:rPr lang="cs-CZ" sz="1500" dirty="0"/>
              <a:t> </a:t>
            </a:r>
            <a:r>
              <a:rPr lang="cs-CZ" sz="1500" dirty="0" err="1"/>
              <a:t>some</a:t>
            </a:r>
            <a:r>
              <a:rPr lang="cs-CZ" sz="1500" dirty="0"/>
              <a:t> k</a:t>
            </a:r>
            <a:endParaRPr lang="en-US" sz="1500" dirty="0"/>
          </a:p>
          <a:p>
            <a:pPr lvl="2" eaLnBrk="1" hangingPunct="1">
              <a:lnSpc>
                <a:spcPct val="90000"/>
              </a:lnSpc>
            </a:pPr>
            <a:r>
              <a:rPr lang="cs-CZ" sz="1700" dirty="0"/>
              <a:t>LALR(</a:t>
            </a:r>
            <a:r>
              <a:rPr lang="en-US" sz="1700" dirty="0"/>
              <a:t>k</a:t>
            </a:r>
            <a:r>
              <a:rPr lang="cs-CZ" sz="1700" dirty="0"/>
              <a:t>) – more </a:t>
            </a:r>
            <a:r>
              <a:rPr lang="cs-CZ" sz="1700" dirty="0" err="1"/>
              <a:t>complex</a:t>
            </a:r>
            <a:r>
              <a:rPr lang="cs-CZ" sz="1700" dirty="0"/>
              <a:t> </a:t>
            </a:r>
            <a:r>
              <a:rPr lang="cs-CZ" sz="1700" dirty="0" err="1"/>
              <a:t>construction</a:t>
            </a:r>
            <a:r>
              <a:rPr lang="cs-CZ" sz="1700" dirty="0"/>
              <a:t>, </a:t>
            </a:r>
            <a:r>
              <a:rPr lang="cs-CZ" sz="1700" dirty="0" err="1"/>
              <a:t>smaller</a:t>
            </a:r>
            <a:r>
              <a:rPr lang="cs-CZ" sz="1700" dirty="0"/>
              <a:t> </a:t>
            </a:r>
            <a:r>
              <a:rPr lang="cs-CZ" sz="1700" dirty="0" err="1"/>
              <a:t>automaton</a:t>
            </a:r>
            <a:r>
              <a:rPr lang="cs-CZ" sz="1700" dirty="0"/>
              <a:t>, </a:t>
            </a:r>
            <a:r>
              <a:rPr lang="cs-CZ" sz="1700" dirty="0" err="1"/>
              <a:t>slightly</a:t>
            </a:r>
            <a:r>
              <a:rPr lang="cs-CZ" sz="1700" dirty="0"/>
              <a:t> </a:t>
            </a:r>
            <a:r>
              <a:rPr lang="cs-CZ" sz="1700" dirty="0" err="1"/>
              <a:t>less</a:t>
            </a:r>
            <a:r>
              <a:rPr lang="cs-CZ" sz="1700" dirty="0"/>
              <a:t> </a:t>
            </a:r>
            <a:r>
              <a:rPr lang="cs-CZ" sz="1700" dirty="0" err="1"/>
              <a:t>general</a:t>
            </a:r>
            <a:r>
              <a:rPr lang="cs-CZ" sz="1700" dirty="0"/>
              <a:t> </a:t>
            </a:r>
            <a:r>
              <a:rPr lang="cs-CZ" sz="1700" dirty="0" err="1"/>
              <a:t>than</a:t>
            </a:r>
            <a:r>
              <a:rPr lang="cs-CZ" sz="1700" dirty="0"/>
              <a:t> </a:t>
            </a:r>
            <a:r>
              <a:rPr lang="cs-CZ" sz="1700" dirty="0" err="1"/>
              <a:t>than</a:t>
            </a:r>
            <a:r>
              <a:rPr lang="cs-CZ" sz="1700" dirty="0"/>
              <a:t> LR(k)</a:t>
            </a:r>
          </a:p>
          <a:p>
            <a:pPr lvl="2" eaLnBrk="1" hangingPunct="1">
              <a:lnSpc>
                <a:spcPct val="90000"/>
              </a:lnSpc>
            </a:pPr>
            <a:r>
              <a:rPr lang="cs-CZ" sz="1700" dirty="0"/>
              <a:t>SLR(</a:t>
            </a:r>
            <a:r>
              <a:rPr lang="en-US" sz="1700" dirty="0"/>
              <a:t>k</a:t>
            </a:r>
            <a:r>
              <a:rPr lang="cs-CZ" sz="1700" dirty="0"/>
              <a:t>) – </a:t>
            </a:r>
            <a:r>
              <a:rPr lang="cs-CZ" sz="1700" dirty="0" err="1"/>
              <a:t>simple</a:t>
            </a:r>
            <a:r>
              <a:rPr lang="cs-CZ" sz="1700" dirty="0"/>
              <a:t> </a:t>
            </a:r>
            <a:r>
              <a:rPr lang="cs-CZ" sz="1700" dirty="0" err="1"/>
              <a:t>construction</a:t>
            </a:r>
            <a:endParaRPr lang="en-US" sz="1700" dirty="0"/>
          </a:p>
          <a:p>
            <a:pPr lvl="1" eaLnBrk="1" hangingPunct="1">
              <a:lnSpc>
                <a:spcPct val="90000"/>
              </a:lnSpc>
            </a:pPr>
            <a:r>
              <a:rPr lang="en-US" sz="1900" dirty="0"/>
              <a:t>GLR – simulate</a:t>
            </a:r>
            <a:r>
              <a:rPr lang="cs-CZ" sz="1900" dirty="0"/>
              <a:t>s</a:t>
            </a:r>
            <a:r>
              <a:rPr lang="en-US" sz="1900" dirty="0"/>
              <a:t> non-deterministic push-down automaton</a:t>
            </a:r>
            <a:r>
              <a:rPr lang="cs-CZ" sz="1900" dirty="0"/>
              <a:t> – </a:t>
            </a:r>
            <a:r>
              <a:rPr lang="cs-CZ" sz="1900" dirty="0" err="1"/>
              <a:t>general</a:t>
            </a:r>
            <a:r>
              <a:rPr lang="cs-CZ" sz="1900" dirty="0"/>
              <a:t>, </a:t>
            </a:r>
            <a:r>
              <a:rPr lang="cs-CZ" sz="1900" dirty="0" err="1"/>
              <a:t>large</a:t>
            </a:r>
            <a:r>
              <a:rPr lang="cs-CZ" sz="1900" dirty="0"/>
              <a:t> run-</a:t>
            </a:r>
            <a:r>
              <a:rPr lang="cs-CZ" sz="1900" dirty="0" err="1"/>
              <a:t>time</a:t>
            </a:r>
            <a:r>
              <a:rPr lang="cs-CZ" sz="1900" dirty="0"/>
              <a:t> </a:t>
            </a:r>
            <a:r>
              <a:rPr lang="cs-CZ" sz="1900" dirty="0" err="1"/>
              <a:t>costs</a:t>
            </a:r>
            <a:endParaRPr lang="cs-CZ" sz="1900" dirty="0"/>
          </a:p>
          <a:p>
            <a:pPr eaLnBrk="1" hangingPunct="1">
              <a:lnSpc>
                <a:spcPct val="90000"/>
              </a:lnSpc>
            </a:pPr>
            <a:r>
              <a:rPr lang="cs-CZ" sz="2100" dirty="0"/>
              <a:t>P</a:t>
            </a:r>
            <a:r>
              <a:rPr lang="en-US" sz="2100" dirty="0" err="1"/>
              <a:t>arser</a:t>
            </a:r>
            <a:r>
              <a:rPr lang="en-US" sz="2100" dirty="0"/>
              <a:t> generators</a:t>
            </a:r>
            <a:endParaRPr lang="cs-CZ" sz="2100" dirty="0"/>
          </a:p>
          <a:p>
            <a:pPr lvl="1" eaLnBrk="1" hangingPunct="1">
              <a:lnSpc>
                <a:spcPct val="90000"/>
              </a:lnSpc>
            </a:pPr>
            <a:r>
              <a:rPr lang="cs-CZ" sz="2000" dirty="0" err="1"/>
              <a:t>Bison</a:t>
            </a:r>
            <a:r>
              <a:rPr lang="cs-CZ" sz="2000" dirty="0"/>
              <a:t> – LALR(1), GLR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dirty="0"/>
              <a:t>Advantages </a:t>
            </a:r>
            <a:r>
              <a:rPr lang="en-US" sz="2100" dirty="0" err="1"/>
              <a:t>wrt</a:t>
            </a:r>
            <a:r>
              <a:rPr lang="en-US" sz="2100" dirty="0"/>
              <a:t>.</a:t>
            </a:r>
            <a:r>
              <a:rPr lang="cs-CZ" sz="2100" dirty="0"/>
              <a:t> LL </a:t>
            </a:r>
            <a:r>
              <a:rPr lang="en-US" sz="2100" dirty="0"/>
              <a:t>parsers</a:t>
            </a:r>
            <a:endParaRPr lang="cs-CZ" sz="2100" dirty="0"/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It can be implemented with the same efficiency as top-down parsing</a:t>
            </a:r>
            <a:endParaRPr lang="cs-CZ" sz="2000" dirty="0"/>
          </a:p>
          <a:p>
            <a:pPr lvl="1" eaLnBrk="1" hangingPunct="1">
              <a:lnSpc>
                <a:spcPct val="90000"/>
              </a:lnSpc>
            </a:pPr>
            <a:r>
              <a:rPr lang="cs-CZ" sz="2000" dirty="0"/>
              <a:t>LL(1) </a:t>
            </a:r>
            <a:r>
              <a:rPr lang="cs-CZ" sz="2000" dirty="0" err="1"/>
              <a:t>is</a:t>
            </a:r>
            <a:r>
              <a:rPr lang="cs-CZ" sz="2000" dirty="0"/>
              <a:t> a proper </a:t>
            </a:r>
            <a:r>
              <a:rPr lang="cs-CZ" sz="2000" dirty="0" err="1"/>
              <a:t>subset</a:t>
            </a:r>
            <a:r>
              <a:rPr lang="cs-CZ" sz="2000" dirty="0"/>
              <a:t> </a:t>
            </a:r>
            <a:r>
              <a:rPr lang="cs-CZ" sz="2000" dirty="0" err="1"/>
              <a:t>of</a:t>
            </a:r>
            <a:r>
              <a:rPr lang="cs-CZ" sz="2000" dirty="0"/>
              <a:t> LR(1)</a:t>
            </a:r>
          </a:p>
          <a:p>
            <a:pPr lvl="2" eaLnBrk="1" hangingPunct="1">
              <a:lnSpc>
                <a:spcPct val="90000"/>
              </a:lnSpc>
            </a:pPr>
            <a:r>
              <a:rPr lang="cs-CZ" sz="1800" dirty="0"/>
              <a:t>Many </a:t>
            </a:r>
            <a:r>
              <a:rPr lang="cs-CZ" sz="1800" dirty="0" err="1"/>
              <a:t>real-life</a:t>
            </a:r>
            <a:r>
              <a:rPr lang="cs-CZ" sz="1800" dirty="0"/>
              <a:t> </a:t>
            </a:r>
            <a:r>
              <a:rPr lang="cs-CZ" sz="1800" dirty="0" err="1"/>
              <a:t>grammars</a:t>
            </a:r>
            <a:r>
              <a:rPr lang="cs-CZ" sz="1800" dirty="0"/>
              <a:t> </a:t>
            </a:r>
            <a:r>
              <a:rPr lang="cs-CZ" sz="1800" dirty="0" err="1"/>
              <a:t>belong</a:t>
            </a:r>
            <a:r>
              <a:rPr lang="cs-CZ" sz="1800" dirty="0"/>
              <a:t> to </a:t>
            </a:r>
            <a:r>
              <a:rPr lang="cs-CZ" sz="1800" dirty="0" err="1"/>
              <a:t>the</a:t>
            </a:r>
            <a:r>
              <a:rPr lang="cs-CZ" sz="1800" dirty="0"/>
              <a:t> set </a:t>
            </a:r>
            <a:r>
              <a:rPr lang="cs-CZ" sz="1800" dirty="0" err="1"/>
              <a:t>difference</a:t>
            </a:r>
            <a:endParaRPr lang="cs-CZ" sz="1800" dirty="0"/>
          </a:p>
          <a:p>
            <a:pPr lvl="2" eaLnBrk="1" hangingPunct="1">
              <a:lnSpc>
                <a:spcPct val="90000"/>
              </a:lnSpc>
            </a:pPr>
            <a:r>
              <a:rPr lang="cs-CZ" sz="1800" dirty="0" err="1"/>
              <a:t>Bottom</a:t>
            </a:r>
            <a:r>
              <a:rPr lang="cs-CZ" sz="1800" dirty="0"/>
              <a:t>-up </a:t>
            </a:r>
            <a:r>
              <a:rPr lang="cs-CZ" sz="1800" dirty="0" err="1"/>
              <a:t>methods</a:t>
            </a:r>
            <a:r>
              <a:rPr lang="cs-CZ" sz="1800" dirty="0"/>
              <a:t> </a:t>
            </a:r>
            <a:r>
              <a:rPr lang="cs-CZ" sz="1800" dirty="0" err="1"/>
              <a:t>can</a:t>
            </a:r>
            <a:r>
              <a:rPr lang="cs-CZ" sz="1800" dirty="0"/>
              <a:t> handle </a:t>
            </a:r>
            <a:r>
              <a:rPr lang="cs-CZ" sz="1800" dirty="0" err="1"/>
              <a:t>left</a:t>
            </a:r>
            <a:r>
              <a:rPr lang="cs-CZ" sz="1800" dirty="0"/>
              <a:t> </a:t>
            </a:r>
            <a:r>
              <a:rPr lang="cs-CZ" sz="1800" dirty="0" err="1"/>
              <a:t>recursion</a:t>
            </a:r>
            <a:endParaRPr lang="cs-CZ" sz="1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F846C4-1922-7028-71AA-8033BDB48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45699497-67F0-A084-A841-6734409E61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Bottom-up</a:t>
            </a:r>
            <a:r>
              <a:rPr lang="en-US" dirty="0"/>
              <a:t> parsing</a:t>
            </a:r>
            <a:r>
              <a:rPr lang="cs-CZ" dirty="0"/>
              <a:t> (theory)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497DC08-34F7-604B-4064-2A9E6394A2D7}"/>
              </a:ext>
            </a:extLst>
          </p:cNvPr>
          <p:cNvGrpSpPr/>
          <p:nvPr/>
        </p:nvGrpSpPr>
        <p:grpSpPr>
          <a:xfrm>
            <a:off x="2135561" y="2554404"/>
            <a:ext cx="1157213" cy="873388"/>
            <a:chOff x="611560" y="2554404"/>
            <a:chExt cx="1157213" cy="873388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2C9A660A-B686-B068-D95A-75EBE3F4150F}"/>
                </a:ext>
              </a:extLst>
            </p:cNvPr>
            <p:cNvGrpSpPr/>
            <p:nvPr/>
          </p:nvGrpSpPr>
          <p:grpSpPr>
            <a:xfrm>
              <a:off x="611560" y="2554404"/>
              <a:ext cx="1152128" cy="369332"/>
              <a:chOff x="3779912" y="2060848"/>
              <a:chExt cx="1152128" cy="369332"/>
            </a:xfrm>
          </p:grpSpPr>
          <p:cxnSp>
            <p:nvCxnSpPr>
              <p:cNvPr id="4" name="Straight Connector 3">
                <a:extLst>
                  <a:ext uri="{FF2B5EF4-FFF2-40B4-BE49-F238E27FC236}">
                    <a16:creationId xmlns:a16="http://schemas.microsoft.com/office/drawing/2014/main" id="{2EA4E91E-C7A3-8067-8DCE-B4ED6CE19C5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779912" y="2060848"/>
                <a:ext cx="1152128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FF5400D1-6D30-5843-54BF-E11E63AD4C9C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779912" y="2430180"/>
                <a:ext cx="1152128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7F55D348-A5B1-6240-C8E7-8576649B6F82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779912" y="2060848"/>
                <a:ext cx="0" cy="369332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84EE2520-2D68-B7C7-A4F5-C4091B0669D1}"/>
                </a:ext>
              </a:extLst>
            </p:cNvPr>
            <p:cNvGrpSpPr/>
            <p:nvPr/>
          </p:nvGrpSpPr>
          <p:grpSpPr>
            <a:xfrm>
              <a:off x="611560" y="3058460"/>
              <a:ext cx="1157213" cy="369332"/>
              <a:chOff x="3779912" y="2060848"/>
              <a:chExt cx="1157213" cy="369332"/>
            </a:xfrm>
          </p:grpSpPr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E9DBF7FC-8FC9-237E-8D36-E564D68F9656}"/>
                  </a:ext>
                </a:extLst>
              </p:cNvPr>
              <p:cNvGrpSpPr/>
              <p:nvPr/>
            </p:nvGrpSpPr>
            <p:grpSpPr>
              <a:xfrm>
                <a:off x="3779912" y="2060848"/>
                <a:ext cx="1152128" cy="369332"/>
                <a:chOff x="3779912" y="2060848"/>
                <a:chExt cx="1152128" cy="369332"/>
              </a:xfrm>
            </p:grpSpPr>
            <p:cxnSp>
              <p:nvCxnSpPr>
                <p:cNvPr id="18" name="Straight Connector 17">
                  <a:extLst>
                    <a:ext uri="{FF2B5EF4-FFF2-40B4-BE49-F238E27FC236}">
                      <a16:creationId xmlns:a16="http://schemas.microsoft.com/office/drawing/2014/main" id="{8536EA7C-A249-FA8C-2519-B1EB1FAA42EF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060848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19" name="Straight Connector 18">
                  <a:extLst>
                    <a:ext uri="{FF2B5EF4-FFF2-40B4-BE49-F238E27FC236}">
                      <a16:creationId xmlns:a16="http://schemas.microsoft.com/office/drawing/2014/main" id="{1C90C85D-4427-DDCC-B32E-398B388E5444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3779912" y="2430180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5B4F4B97-4DB3-0CE4-AB42-F073D7B7650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932040" y="2060848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9C72828A-8D70-638B-636D-8FB85AF3C9E1}"/>
                  </a:ext>
                </a:extLst>
              </p:cNvPr>
              <p:cNvSpPr txBox="1"/>
              <p:nvPr/>
            </p:nvSpPr>
            <p:spPr>
              <a:xfrm>
                <a:off x="3784997" y="2060848"/>
                <a:ext cx="11521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dirty="0"/>
                  <a:t>w$</a:t>
                </a:r>
              </a:p>
            </p:txBody>
          </p:sp>
        </p:grp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854E24D1-23E5-899B-B523-A0271B5CD0A4}"/>
              </a:ext>
            </a:extLst>
          </p:cNvPr>
          <p:cNvSpPr txBox="1"/>
          <p:nvPr/>
        </p:nvSpPr>
        <p:spPr>
          <a:xfrm>
            <a:off x="1981200" y="1870179"/>
            <a:ext cx="15055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initial</a:t>
            </a:r>
            <a:br>
              <a:rPr lang="en-US" dirty="0"/>
            </a:br>
            <a:r>
              <a:rPr lang="en-US" dirty="0"/>
              <a:t>configuration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CC45A3D-8D60-76C5-DEF3-316168DA9789}"/>
              </a:ext>
            </a:extLst>
          </p:cNvPr>
          <p:cNvSpPr txBox="1"/>
          <p:nvPr/>
        </p:nvSpPr>
        <p:spPr>
          <a:xfrm>
            <a:off x="1974384" y="3645025"/>
            <a:ext cx="15055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final</a:t>
            </a:r>
            <a:br>
              <a:rPr lang="en-US" dirty="0"/>
            </a:br>
            <a:r>
              <a:rPr lang="en-US" dirty="0"/>
              <a:t>configuration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A02228A5-F042-4534-C4CF-B46BFF8B9273}"/>
              </a:ext>
            </a:extLst>
          </p:cNvPr>
          <p:cNvSpPr txBox="1"/>
          <p:nvPr/>
        </p:nvSpPr>
        <p:spPr>
          <a:xfrm>
            <a:off x="4538478" y="1832284"/>
            <a:ext cx="128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shift action</a:t>
            </a:r>
            <a:br>
              <a:rPr lang="en-US" dirty="0"/>
            </a:br>
            <a:r>
              <a:rPr lang="en-US" dirty="0" err="1"/>
              <a:t>a∈T</a:t>
            </a:r>
            <a:endParaRPr lang="en-US" dirty="0"/>
          </a:p>
        </p:txBody>
      </p:sp>
      <p:sp>
        <p:nvSpPr>
          <p:cNvPr id="30721" name="Arrow: Down 30720">
            <a:extLst>
              <a:ext uri="{FF2B5EF4-FFF2-40B4-BE49-F238E27FC236}">
                <a16:creationId xmlns:a16="http://schemas.microsoft.com/office/drawing/2014/main" id="{CC1197AA-8F16-DAC6-D583-F8DA55008442}"/>
              </a:ext>
            </a:extLst>
          </p:cNvPr>
          <p:cNvSpPr/>
          <p:nvPr/>
        </p:nvSpPr>
        <p:spPr bwMode="auto">
          <a:xfrm>
            <a:off x="4930216" y="3501009"/>
            <a:ext cx="504056" cy="663601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50" name="TextBox 30749">
            <a:extLst>
              <a:ext uri="{FF2B5EF4-FFF2-40B4-BE49-F238E27FC236}">
                <a16:creationId xmlns:a16="http://schemas.microsoft.com/office/drawing/2014/main" id="{97183E50-1396-58B3-3D63-6BAD4EBCF83B}"/>
              </a:ext>
            </a:extLst>
          </p:cNvPr>
          <p:cNvSpPr txBox="1"/>
          <p:nvPr/>
        </p:nvSpPr>
        <p:spPr>
          <a:xfrm>
            <a:off x="6940419" y="1832284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reduce action</a:t>
            </a:r>
            <a:br>
              <a:rPr lang="en-US" dirty="0"/>
            </a:br>
            <a:r>
              <a:rPr lang="en-US" dirty="0" err="1"/>
              <a:t>X</a:t>
            </a:r>
            <a:r>
              <a:rPr lang="en-US" dirty="0" err="1">
                <a:cs typeface="Arial" charset="0"/>
              </a:rPr>
              <a:t>→w</a:t>
            </a:r>
            <a:r>
              <a:rPr lang="en-US" dirty="0">
                <a:cs typeface="Arial" charset="0"/>
              </a:rPr>
              <a:t> </a:t>
            </a:r>
            <a:r>
              <a:rPr lang="en-US" dirty="0"/>
              <a:t>∈ P</a:t>
            </a:r>
          </a:p>
        </p:txBody>
      </p:sp>
      <p:sp>
        <p:nvSpPr>
          <p:cNvPr id="30751" name="Arrow: Down 30750">
            <a:extLst>
              <a:ext uri="{FF2B5EF4-FFF2-40B4-BE49-F238E27FC236}">
                <a16:creationId xmlns:a16="http://schemas.microsoft.com/office/drawing/2014/main" id="{28C26C7C-509F-936C-6F30-D38DDC6C1714}"/>
              </a:ext>
            </a:extLst>
          </p:cNvPr>
          <p:cNvSpPr/>
          <p:nvPr/>
        </p:nvSpPr>
        <p:spPr bwMode="auto">
          <a:xfrm>
            <a:off x="7473218" y="3501009"/>
            <a:ext cx="504056" cy="663601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52" name="TextBox 30751">
            <a:extLst>
              <a:ext uri="{FF2B5EF4-FFF2-40B4-BE49-F238E27FC236}">
                <a16:creationId xmlns:a16="http://schemas.microsoft.com/office/drawing/2014/main" id="{A335C52A-889B-76F5-6660-50D0C3185ADF}"/>
              </a:ext>
            </a:extLst>
          </p:cNvPr>
          <p:cNvSpPr txBox="1"/>
          <p:nvPr/>
        </p:nvSpPr>
        <p:spPr>
          <a:xfrm>
            <a:off x="2135560" y="5660094"/>
            <a:ext cx="84904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There may be more than one rule whose right part matches a suffix of the stack.</a:t>
            </a:r>
            <a:br>
              <a:rPr lang="en-US" dirty="0"/>
            </a:br>
            <a:r>
              <a:rPr lang="en-US" dirty="0"/>
              <a:t>Bottom-up parsing methods (LR(k),LALR(k),</a:t>
            </a:r>
            <a:r>
              <a:rPr lang="en-US" dirty="0" err="1"/>
              <a:t>SLR</a:t>
            </a:r>
            <a:r>
              <a:rPr lang="en-US" dirty="0"/>
              <a:t>(k)) differ in the way how the rule</a:t>
            </a:r>
          </a:p>
          <a:p>
            <a:r>
              <a:rPr lang="en-US" dirty="0"/>
              <a:t>is chosen, based on </a:t>
            </a:r>
            <a:r>
              <a:rPr lang="en-US" dirty="0" err="1"/>
              <a:t>FIRST</a:t>
            </a:r>
            <a:r>
              <a:rPr lang="en-US" baseline="-25000" dirty="0" err="1"/>
              <a:t>k</a:t>
            </a:r>
            <a:r>
              <a:rPr lang="en-US" dirty="0"/>
              <a:t>(v) plus some information extracted from the stack</a:t>
            </a:r>
          </a:p>
        </p:txBody>
      </p:sp>
      <p:grpSp>
        <p:nvGrpSpPr>
          <p:cNvPr id="30792" name="Group 30791">
            <a:extLst>
              <a:ext uri="{FF2B5EF4-FFF2-40B4-BE49-F238E27FC236}">
                <a16:creationId xmlns:a16="http://schemas.microsoft.com/office/drawing/2014/main" id="{8EDCF195-E453-E5D9-D782-A515B664C76C}"/>
              </a:ext>
            </a:extLst>
          </p:cNvPr>
          <p:cNvGrpSpPr/>
          <p:nvPr/>
        </p:nvGrpSpPr>
        <p:grpSpPr>
          <a:xfrm>
            <a:off x="2152577" y="4320822"/>
            <a:ext cx="1157213" cy="873389"/>
            <a:chOff x="628576" y="4320821"/>
            <a:chExt cx="1157213" cy="873389"/>
          </a:xfrm>
        </p:grpSpPr>
        <p:grpSp>
          <p:nvGrpSpPr>
            <p:cNvPr id="30758" name="Group 30757">
              <a:extLst>
                <a:ext uri="{FF2B5EF4-FFF2-40B4-BE49-F238E27FC236}">
                  <a16:creationId xmlns:a16="http://schemas.microsoft.com/office/drawing/2014/main" id="{18188D04-E2BB-1F2D-EB2C-8C9A8BAFEB33}"/>
                </a:ext>
              </a:extLst>
            </p:cNvPr>
            <p:cNvGrpSpPr/>
            <p:nvPr/>
          </p:nvGrpSpPr>
          <p:grpSpPr>
            <a:xfrm>
              <a:off x="628576" y="4320822"/>
              <a:ext cx="1157213" cy="873388"/>
              <a:chOff x="628576" y="4320822"/>
              <a:chExt cx="1157213" cy="873388"/>
            </a:xfrm>
          </p:grpSpPr>
          <p:grpSp>
            <p:nvGrpSpPr>
              <p:cNvPr id="30757" name="Group 30756">
                <a:extLst>
                  <a:ext uri="{FF2B5EF4-FFF2-40B4-BE49-F238E27FC236}">
                    <a16:creationId xmlns:a16="http://schemas.microsoft.com/office/drawing/2014/main" id="{3DEFC7BA-5BAD-47A4-A9BB-9FBB3CB4825B}"/>
                  </a:ext>
                </a:extLst>
              </p:cNvPr>
              <p:cNvGrpSpPr/>
              <p:nvPr/>
            </p:nvGrpSpPr>
            <p:grpSpPr>
              <a:xfrm>
                <a:off x="628576" y="4320822"/>
                <a:ext cx="1152128" cy="369332"/>
                <a:chOff x="628576" y="4320822"/>
                <a:chExt cx="1152128" cy="369332"/>
              </a:xfrm>
            </p:grpSpPr>
            <p:cxnSp>
              <p:nvCxnSpPr>
                <p:cNvPr id="30753" name="Straight Connector 30752">
                  <a:extLst>
                    <a:ext uri="{FF2B5EF4-FFF2-40B4-BE49-F238E27FC236}">
                      <a16:creationId xmlns:a16="http://schemas.microsoft.com/office/drawing/2014/main" id="{3F4789ED-C1E9-D16E-8A19-51A0AE61ED19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320822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754" name="Straight Connector 30753">
                  <a:extLst>
                    <a:ext uri="{FF2B5EF4-FFF2-40B4-BE49-F238E27FC236}">
                      <a16:creationId xmlns:a16="http://schemas.microsoft.com/office/drawing/2014/main" id="{5112C50F-F9D1-775A-5E5E-15671F74E78D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690154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755" name="Straight Connector 30754">
                  <a:extLst>
                    <a:ext uri="{FF2B5EF4-FFF2-40B4-BE49-F238E27FC236}">
                      <a16:creationId xmlns:a16="http://schemas.microsoft.com/office/drawing/2014/main" id="{2085C80A-20C9-CBEC-8795-E8C553AB071D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320822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C92BF33F-F990-642C-C168-3135EC636DA8}"/>
                  </a:ext>
                </a:extLst>
              </p:cNvPr>
              <p:cNvGrpSpPr/>
              <p:nvPr/>
            </p:nvGrpSpPr>
            <p:grpSpPr>
              <a:xfrm>
                <a:off x="628576" y="4824878"/>
                <a:ext cx="1157213" cy="369332"/>
                <a:chOff x="3779912" y="2060848"/>
                <a:chExt cx="1157213" cy="369332"/>
              </a:xfrm>
            </p:grpSpPr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E5ACBBF8-02A4-1833-94E5-D25EBE5CBE75}"/>
                    </a:ext>
                  </a:extLst>
                </p:cNvPr>
                <p:cNvGrpSpPr/>
                <p:nvPr/>
              </p:nvGrpSpPr>
              <p:grpSpPr>
                <a:xfrm>
                  <a:off x="3779912" y="2060848"/>
                  <a:ext cx="1152128" cy="369332"/>
                  <a:chOff x="3779912" y="2060848"/>
                  <a:chExt cx="1152128" cy="369332"/>
                </a:xfrm>
              </p:grpSpPr>
              <p:cxnSp>
                <p:nvCxnSpPr>
                  <p:cNvPr id="12" name="Straight Connector 11">
                    <a:extLst>
                      <a:ext uri="{FF2B5EF4-FFF2-40B4-BE49-F238E27FC236}">
                        <a16:creationId xmlns:a16="http://schemas.microsoft.com/office/drawing/2014/main" id="{E5B100ED-17F0-D827-47CB-FD5561EE1B0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3779912" y="2060848"/>
                    <a:ext cx="1152128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30720" name="Straight Connector 30719">
                    <a:extLst>
                      <a:ext uri="{FF2B5EF4-FFF2-40B4-BE49-F238E27FC236}">
                        <a16:creationId xmlns:a16="http://schemas.microsoft.com/office/drawing/2014/main" id="{AA22E826-5CD2-6784-2160-7C6C0E304D8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3779912" y="2430180"/>
                    <a:ext cx="1152128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30723" name="Straight Connector 30722">
                    <a:extLst>
                      <a:ext uri="{FF2B5EF4-FFF2-40B4-BE49-F238E27FC236}">
                        <a16:creationId xmlns:a16="http://schemas.microsoft.com/office/drawing/2014/main" id="{51B54002-DBF3-8648-0333-A0A58B9D21C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4932040" y="2060848"/>
                    <a:ext cx="0" cy="369332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0C843291-2802-446C-3EE1-64407F4F8451}"/>
                    </a:ext>
                  </a:extLst>
                </p:cNvPr>
                <p:cNvSpPr txBox="1"/>
                <p:nvPr/>
              </p:nvSpPr>
              <p:spPr>
                <a:xfrm>
                  <a:off x="3784997" y="2060848"/>
                  <a:ext cx="115212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dirty="0"/>
                    <a:t>$</a:t>
                  </a:r>
                </a:p>
              </p:txBody>
            </p:sp>
          </p:grpSp>
        </p:grpSp>
        <p:sp>
          <p:nvSpPr>
            <p:cNvPr id="30756" name="TextBox 30755">
              <a:extLst>
                <a:ext uri="{FF2B5EF4-FFF2-40B4-BE49-F238E27FC236}">
                  <a16:creationId xmlns:a16="http://schemas.microsoft.com/office/drawing/2014/main" id="{468A38E6-C88A-A828-183D-13694C4C6193}"/>
                </a:ext>
              </a:extLst>
            </p:cNvPr>
            <p:cNvSpPr txBox="1"/>
            <p:nvPr/>
          </p:nvSpPr>
          <p:spPr>
            <a:xfrm>
              <a:off x="633661" y="4320821"/>
              <a:ext cx="1147043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dirty="0"/>
                <a:t>S</a:t>
              </a:r>
              <a:endParaRPr lang="en-US" dirty="0"/>
            </a:p>
          </p:txBody>
        </p:sp>
      </p:grpSp>
      <p:grpSp>
        <p:nvGrpSpPr>
          <p:cNvPr id="30793" name="Group 30792">
            <a:extLst>
              <a:ext uri="{FF2B5EF4-FFF2-40B4-BE49-F238E27FC236}">
                <a16:creationId xmlns:a16="http://schemas.microsoft.com/office/drawing/2014/main" id="{7F5FE4FA-117D-C951-DF65-C0648129CD24}"/>
              </a:ext>
            </a:extLst>
          </p:cNvPr>
          <p:cNvGrpSpPr/>
          <p:nvPr/>
        </p:nvGrpSpPr>
        <p:grpSpPr>
          <a:xfrm>
            <a:off x="4583704" y="2553117"/>
            <a:ext cx="1157213" cy="873389"/>
            <a:chOff x="628576" y="4320821"/>
            <a:chExt cx="1157213" cy="873389"/>
          </a:xfrm>
        </p:grpSpPr>
        <p:grpSp>
          <p:nvGrpSpPr>
            <p:cNvPr id="30794" name="Group 30793">
              <a:extLst>
                <a:ext uri="{FF2B5EF4-FFF2-40B4-BE49-F238E27FC236}">
                  <a16:creationId xmlns:a16="http://schemas.microsoft.com/office/drawing/2014/main" id="{3DC51843-98C8-7E33-5538-1A392540737F}"/>
                </a:ext>
              </a:extLst>
            </p:cNvPr>
            <p:cNvGrpSpPr/>
            <p:nvPr/>
          </p:nvGrpSpPr>
          <p:grpSpPr>
            <a:xfrm>
              <a:off x="628576" y="4320822"/>
              <a:ext cx="1157213" cy="873388"/>
              <a:chOff x="628576" y="4320822"/>
              <a:chExt cx="1157213" cy="873388"/>
            </a:xfrm>
          </p:grpSpPr>
          <p:grpSp>
            <p:nvGrpSpPr>
              <p:cNvPr id="30796" name="Group 30795">
                <a:extLst>
                  <a:ext uri="{FF2B5EF4-FFF2-40B4-BE49-F238E27FC236}">
                    <a16:creationId xmlns:a16="http://schemas.microsoft.com/office/drawing/2014/main" id="{6D6D5EA1-D3AB-C947-B6C0-C81953309910}"/>
                  </a:ext>
                </a:extLst>
              </p:cNvPr>
              <p:cNvGrpSpPr/>
              <p:nvPr/>
            </p:nvGrpSpPr>
            <p:grpSpPr>
              <a:xfrm>
                <a:off x="628576" y="4320822"/>
                <a:ext cx="1152128" cy="369332"/>
                <a:chOff x="628576" y="4320822"/>
                <a:chExt cx="1152128" cy="369332"/>
              </a:xfrm>
            </p:grpSpPr>
            <p:cxnSp>
              <p:nvCxnSpPr>
                <p:cNvPr id="30803" name="Straight Connector 30802">
                  <a:extLst>
                    <a:ext uri="{FF2B5EF4-FFF2-40B4-BE49-F238E27FC236}">
                      <a16:creationId xmlns:a16="http://schemas.microsoft.com/office/drawing/2014/main" id="{BF5E01AE-A6D5-6A4D-62A6-50B50B7DFDB4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320822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804" name="Straight Connector 30803">
                  <a:extLst>
                    <a:ext uri="{FF2B5EF4-FFF2-40B4-BE49-F238E27FC236}">
                      <a16:creationId xmlns:a16="http://schemas.microsoft.com/office/drawing/2014/main" id="{2E4487FA-201C-949C-0179-29669C284ED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690154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805" name="Straight Connector 30804">
                  <a:extLst>
                    <a:ext uri="{FF2B5EF4-FFF2-40B4-BE49-F238E27FC236}">
                      <a16:creationId xmlns:a16="http://schemas.microsoft.com/office/drawing/2014/main" id="{E37CE2B0-A828-08A4-420E-010440951985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320822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30797" name="Group 30796">
                <a:extLst>
                  <a:ext uri="{FF2B5EF4-FFF2-40B4-BE49-F238E27FC236}">
                    <a16:creationId xmlns:a16="http://schemas.microsoft.com/office/drawing/2014/main" id="{000C2287-7EC0-00F9-E085-77E9367F1D18}"/>
                  </a:ext>
                </a:extLst>
              </p:cNvPr>
              <p:cNvGrpSpPr/>
              <p:nvPr/>
            </p:nvGrpSpPr>
            <p:grpSpPr>
              <a:xfrm>
                <a:off x="628576" y="4824878"/>
                <a:ext cx="1157213" cy="369332"/>
                <a:chOff x="3779912" y="2060848"/>
                <a:chExt cx="1157213" cy="369332"/>
              </a:xfrm>
            </p:grpSpPr>
            <p:grpSp>
              <p:nvGrpSpPr>
                <p:cNvPr id="30798" name="Group 30797">
                  <a:extLst>
                    <a:ext uri="{FF2B5EF4-FFF2-40B4-BE49-F238E27FC236}">
                      <a16:creationId xmlns:a16="http://schemas.microsoft.com/office/drawing/2014/main" id="{B56DB298-46CA-BE6A-F4AE-265A6A29CA19}"/>
                    </a:ext>
                  </a:extLst>
                </p:cNvPr>
                <p:cNvGrpSpPr/>
                <p:nvPr/>
              </p:nvGrpSpPr>
              <p:grpSpPr>
                <a:xfrm>
                  <a:off x="3779912" y="2060848"/>
                  <a:ext cx="1152128" cy="369332"/>
                  <a:chOff x="3779912" y="2060848"/>
                  <a:chExt cx="1152128" cy="369332"/>
                </a:xfrm>
              </p:grpSpPr>
              <p:cxnSp>
                <p:nvCxnSpPr>
                  <p:cNvPr id="30800" name="Straight Connector 30799">
                    <a:extLst>
                      <a:ext uri="{FF2B5EF4-FFF2-40B4-BE49-F238E27FC236}">
                        <a16:creationId xmlns:a16="http://schemas.microsoft.com/office/drawing/2014/main" id="{81E8B31F-E658-5187-694E-A1620653980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3779912" y="2060848"/>
                    <a:ext cx="1152128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30801" name="Straight Connector 30800">
                    <a:extLst>
                      <a:ext uri="{FF2B5EF4-FFF2-40B4-BE49-F238E27FC236}">
                        <a16:creationId xmlns:a16="http://schemas.microsoft.com/office/drawing/2014/main" id="{B5190F02-1452-1748-497C-054C5B7147B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3779912" y="2430180"/>
                    <a:ext cx="1152128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30802" name="Straight Connector 30801">
                    <a:extLst>
                      <a:ext uri="{FF2B5EF4-FFF2-40B4-BE49-F238E27FC236}">
                        <a16:creationId xmlns:a16="http://schemas.microsoft.com/office/drawing/2014/main" id="{88FC85FD-F808-A46D-8CCF-B4BFA9D33FA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4932040" y="2060848"/>
                    <a:ext cx="0" cy="369332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sp>
              <p:nvSpPr>
                <p:cNvPr id="30799" name="TextBox 30798">
                  <a:extLst>
                    <a:ext uri="{FF2B5EF4-FFF2-40B4-BE49-F238E27FC236}">
                      <a16:creationId xmlns:a16="http://schemas.microsoft.com/office/drawing/2014/main" id="{EE31E228-DE7E-39B2-A91E-87D8492D3FBA}"/>
                    </a:ext>
                  </a:extLst>
                </p:cNvPr>
                <p:cNvSpPr txBox="1"/>
                <p:nvPr/>
              </p:nvSpPr>
              <p:spPr>
                <a:xfrm>
                  <a:off x="3784997" y="2060848"/>
                  <a:ext cx="115212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dirty="0"/>
                    <a:t>av$</a:t>
                  </a:r>
                </a:p>
              </p:txBody>
            </p:sp>
          </p:grpSp>
        </p:grpSp>
        <p:sp>
          <p:nvSpPr>
            <p:cNvPr id="30795" name="TextBox 30794">
              <a:extLst>
                <a:ext uri="{FF2B5EF4-FFF2-40B4-BE49-F238E27FC236}">
                  <a16:creationId xmlns:a16="http://schemas.microsoft.com/office/drawing/2014/main" id="{141DB27D-5689-C831-962A-0A99FCC3F18B}"/>
                </a:ext>
              </a:extLst>
            </p:cNvPr>
            <p:cNvSpPr txBox="1"/>
            <p:nvPr/>
          </p:nvSpPr>
          <p:spPr>
            <a:xfrm>
              <a:off x="633661" y="4320821"/>
              <a:ext cx="1147043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u</a:t>
              </a:r>
            </a:p>
          </p:txBody>
        </p:sp>
      </p:grpSp>
      <p:grpSp>
        <p:nvGrpSpPr>
          <p:cNvPr id="30806" name="Group 30805">
            <a:extLst>
              <a:ext uri="{FF2B5EF4-FFF2-40B4-BE49-F238E27FC236}">
                <a16:creationId xmlns:a16="http://schemas.microsoft.com/office/drawing/2014/main" id="{7AEA85B1-A090-FD73-5DD2-4209038B96EC}"/>
              </a:ext>
            </a:extLst>
          </p:cNvPr>
          <p:cNvGrpSpPr/>
          <p:nvPr/>
        </p:nvGrpSpPr>
        <p:grpSpPr>
          <a:xfrm>
            <a:off x="4603638" y="4291356"/>
            <a:ext cx="1157213" cy="873389"/>
            <a:chOff x="628576" y="4320821"/>
            <a:chExt cx="1157213" cy="873389"/>
          </a:xfrm>
        </p:grpSpPr>
        <p:grpSp>
          <p:nvGrpSpPr>
            <p:cNvPr id="30807" name="Group 30806">
              <a:extLst>
                <a:ext uri="{FF2B5EF4-FFF2-40B4-BE49-F238E27FC236}">
                  <a16:creationId xmlns:a16="http://schemas.microsoft.com/office/drawing/2014/main" id="{1ACE37AB-EAD7-D438-2799-762AE91C912F}"/>
                </a:ext>
              </a:extLst>
            </p:cNvPr>
            <p:cNvGrpSpPr/>
            <p:nvPr/>
          </p:nvGrpSpPr>
          <p:grpSpPr>
            <a:xfrm>
              <a:off x="628576" y="4320822"/>
              <a:ext cx="1157213" cy="873388"/>
              <a:chOff x="628576" y="4320822"/>
              <a:chExt cx="1157213" cy="873388"/>
            </a:xfrm>
          </p:grpSpPr>
          <p:grpSp>
            <p:nvGrpSpPr>
              <p:cNvPr id="30809" name="Group 30808">
                <a:extLst>
                  <a:ext uri="{FF2B5EF4-FFF2-40B4-BE49-F238E27FC236}">
                    <a16:creationId xmlns:a16="http://schemas.microsoft.com/office/drawing/2014/main" id="{FF6BF708-1285-65E3-4A42-DD0B121BA01B}"/>
                  </a:ext>
                </a:extLst>
              </p:cNvPr>
              <p:cNvGrpSpPr/>
              <p:nvPr/>
            </p:nvGrpSpPr>
            <p:grpSpPr>
              <a:xfrm>
                <a:off x="628576" y="4320822"/>
                <a:ext cx="1152128" cy="369332"/>
                <a:chOff x="628576" y="4320822"/>
                <a:chExt cx="1152128" cy="369332"/>
              </a:xfrm>
            </p:grpSpPr>
            <p:cxnSp>
              <p:nvCxnSpPr>
                <p:cNvPr id="30816" name="Straight Connector 30815">
                  <a:extLst>
                    <a:ext uri="{FF2B5EF4-FFF2-40B4-BE49-F238E27FC236}">
                      <a16:creationId xmlns:a16="http://schemas.microsoft.com/office/drawing/2014/main" id="{594F5900-2376-654D-327F-23A451CCB8D7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320822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817" name="Straight Connector 30816">
                  <a:extLst>
                    <a:ext uri="{FF2B5EF4-FFF2-40B4-BE49-F238E27FC236}">
                      <a16:creationId xmlns:a16="http://schemas.microsoft.com/office/drawing/2014/main" id="{F3436EBB-E290-C0C2-288C-CCF478422478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690154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818" name="Straight Connector 30817">
                  <a:extLst>
                    <a:ext uri="{FF2B5EF4-FFF2-40B4-BE49-F238E27FC236}">
                      <a16:creationId xmlns:a16="http://schemas.microsoft.com/office/drawing/2014/main" id="{EE973C16-2F4C-C6A4-C2AC-FFF32FC81E37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320822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30810" name="Group 30809">
                <a:extLst>
                  <a:ext uri="{FF2B5EF4-FFF2-40B4-BE49-F238E27FC236}">
                    <a16:creationId xmlns:a16="http://schemas.microsoft.com/office/drawing/2014/main" id="{66D90BF4-3918-A6F6-AA28-B3262E6689EF}"/>
                  </a:ext>
                </a:extLst>
              </p:cNvPr>
              <p:cNvGrpSpPr/>
              <p:nvPr/>
            </p:nvGrpSpPr>
            <p:grpSpPr>
              <a:xfrm>
                <a:off x="628576" y="4824878"/>
                <a:ext cx="1157213" cy="369332"/>
                <a:chOff x="3779912" y="2060848"/>
                <a:chExt cx="1157213" cy="369332"/>
              </a:xfrm>
            </p:grpSpPr>
            <p:grpSp>
              <p:nvGrpSpPr>
                <p:cNvPr id="30811" name="Group 30810">
                  <a:extLst>
                    <a:ext uri="{FF2B5EF4-FFF2-40B4-BE49-F238E27FC236}">
                      <a16:creationId xmlns:a16="http://schemas.microsoft.com/office/drawing/2014/main" id="{FB512E00-1722-FE9F-D1B1-F40B4940BEC7}"/>
                    </a:ext>
                  </a:extLst>
                </p:cNvPr>
                <p:cNvGrpSpPr/>
                <p:nvPr/>
              </p:nvGrpSpPr>
              <p:grpSpPr>
                <a:xfrm>
                  <a:off x="3779912" y="2060848"/>
                  <a:ext cx="1152128" cy="369332"/>
                  <a:chOff x="3779912" y="2060848"/>
                  <a:chExt cx="1152128" cy="369332"/>
                </a:xfrm>
              </p:grpSpPr>
              <p:cxnSp>
                <p:nvCxnSpPr>
                  <p:cNvPr id="30813" name="Straight Connector 30812">
                    <a:extLst>
                      <a:ext uri="{FF2B5EF4-FFF2-40B4-BE49-F238E27FC236}">
                        <a16:creationId xmlns:a16="http://schemas.microsoft.com/office/drawing/2014/main" id="{DDB2C3B6-8C04-1BB3-8E3F-7A652D363A7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3779912" y="2060848"/>
                    <a:ext cx="1152128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30814" name="Straight Connector 30813">
                    <a:extLst>
                      <a:ext uri="{FF2B5EF4-FFF2-40B4-BE49-F238E27FC236}">
                        <a16:creationId xmlns:a16="http://schemas.microsoft.com/office/drawing/2014/main" id="{E08FC881-918C-952D-E98D-F5BBC511D5D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3779912" y="2430180"/>
                    <a:ext cx="1152128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30815" name="Straight Connector 30814">
                    <a:extLst>
                      <a:ext uri="{FF2B5EF4-FFF2-40B4-BE49-F238E27FC236}">
                        <a16:creationId xmlns:a16="http://schemas.microsoft.com/office/drawing/2014/main" id="{58B0565C-64BB-E40B-1161-AB683C77A77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4932040" y="2060848"/>
                    <a:ext cx="0" cy="369332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sp>
              <p:nvSpPr>
                <p:cNvPr id="30812" name="TextBox 30811">
                  <a:extLst>
                    <a:ext uri="{FF2B5EF4-FFF2-40B4-BE49-F238E27FC236}">
                      <a16:creationId xmlns:a16="http://schemas.microsoft.com/office/drawing/2014/main" id="{733DEE83-BB28-043A-1A50-809004673DD6}"/>
                    </a:ext>
                  </a:extLst>
                </p:cNvPr>
                <p:cNvSpPr txBox="1"/>
                <p:nvPr/>
              </p:nvSpPr>
              <p:spPr>
                <a:xfrm>
                  <a:off x="3784997" y="2060848"/>
                  <a:ext cx="115212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dirty="0"/>
                    <a:t>v$</a:t>
                  </a:r>
                </a:p>
              </p:txBody>
            </p:sp>
          </p:grpSp>
        </p:grpSp>
        <p:sp>
          <p:nvSpPr>
            <p:cNvPr id="30808" name="TextBox 30807">
              <a:extLst>
                <a:ext uri="{FF2B5EF4-FFF2-40B4-BE49-F238E27FC236}">
                  <a16:creationId xmlns:a16="http://schemas.microsoft.com/office/drawing/2014/main" id="{1979B7E9-03E2-4702-A591-CEAD8A171102}"/>
                </a:ext>
              </a:extLst>
            </p:cNvPr>
            <p:cNvSpPr txBox="1"/>
            <p:nvPr/>
          </p:nvSpPr>
          <p:spPr>
            <a:xfrm>
              <a:off x="633661" y="4320821"/>
              <a:ext cx="1147043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ua</a:t>
              </a:r>
              <a:endParaRPr lang="en-US" dirty="0"/>
            </a:p>
          </p:txBody>
        </p:sp>
      </p:grpSp>
      <p:grpSp>
        <p:nvGrpSpPr>
          <p:cNvPr id="30819" name="Group 30818">
            <a:extLst>
              <a:ext uri="{FF2B5EF4-FFF2-40B4-BE49-F238E27FC236}">
                <a16:creationId xmlns:a16="http://schemas.microsoft.com/office/drawing/2014/main" id="{6D3F8508-F8B0-C050-84E7-8362108293CD}"/>
              </a:ext>
            </a:extLst>
          </p:cNvPr>
          <p:cNvGrpSpPr/>
          <p:nvPr/>
        </p:nvGrpSpPr>
        <p:grpSpPr>
          <a:xfrm>
            <a:off x="7146640" y="2553117"/>
            <a:ext cx="1157213" cy="873389"/>
            <a:chOff x="628576" y="4320821"/>
            <a:chExt cx="1157213" cy="873389"/>
          </a:xfrm>
        </p:grpSpPr>
        <p:grpSp>
          <p:nvGrpSpPr>
            <p:cNvPr id="30820" name="Group 30819">
              <a:extLst>
                <a:ext uri="{FF2B5EF4-FFF2-40B4-BE49-F238E27FC236}">
                  <a16:creationId xmlns:a16="http://schemas.microsoft.com/office/drawing/2014/main" id="{B563E3E9-B416-D037-CB87-B3501A9B2618}"/>
                </a:ext>
              </a:extLst>
            </p:cNvPr>
            <p:cNvGrpSpPr/>
            <p:nvPr/>
          </p:nvGrpSpPr>
          <p:grpSpPr>
            <a:xfrm>
              <a:off x="628576" y="4320822"/>
              <a:ext cx="1157213" cy="873388"/>
              <a:chOff x="628576" y="4320822"/>
              <a:chExt cx="1157213" cy="873388"/>
            </a:xfrm>
          </p:grpSpPr>
          <p:grpSp>
            <p:nvGrpSpPr>
              <p:cNvPr id="30822" name="Group 30821">
                <a:extLst>
                  <a:ext uri="{FF2B5EF4-FFF2-40B4-BE49-F238E27FC236}">
                    <a16:creationId xmlns:a16="http://schemas.microsoft.com/office/drawing/2014/main" id="{DE685474-10C9-3372-FFA8-62279412CF68}"/>
                  </a:ext>
                </a:extLst>
              </p:cNvPr>
              <p:cNvGrpSpPr/>
              <p:nvPr/>
            </p:nvGrpSpPr>
            <p:grpSpPr>
              <a:xfrm>
                <a:off x="628576" y="4320822"/>
                <a:ext cx="1152128" cy="369332"/>
                <a:chOff x="628576" y="4320822"/>
                <a:chExt cx="1152128" cy="369332"/>
              </a:xfrm>
            </p:grpSpPr>
            <p:cxnSp>
              <p:nvCxnSpPr>
                <p:cNvPr id="30829" name="Straight Connector 30828">
                  <a:extLst>
                    <a:ext uri="{FF2B5EF4-FFF2-40B4-BE49-F238E27FC236}">
                      <a16:creationId xmlns:a16="http://schemas.microsoft.com/office/drawing/2014/main" id="{2ECD1024-C53F-6729-59F3-612C0CC338F1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320822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830" name="Straight Connector 30829">
                  <a:extLst>
                    <a:ext uri="{FF2B5EF4-FFF2-40B4-BE49-F238E27FC236}">
                      <a16:creationId xmlns:a16="http://schemas.microsoft.com/office/drawing/2014/main" id="{1FD6BED7-B595-C05B-A772-DBD901D02B0C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690154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831" name="Straight Connector 30830">
                  <a:extLst>
                    <a:ext uri="{FF2B5EF4-FFF2-40B4-BE49-F238E27FC236}">
                      <a16:creationId xmlns:a16="http://schemas.microsoft.com/office/drawing/2014/main" id="{30ABFF8C-293C-8D49-AB69-EFB17A863F42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320822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30823" name="Group 30822">
                <a:extLst>
                  <a:ext uri="{FF2B5EF4-FFF2-40B4-BE49-F238E27FC236}">
                    <a16:creationId xmlns:a16="http://schemas.microsoft.com/office/drawing/2014/main" id="{A99CF424-ACEA-0F7B-7179-BE6E120F2F7E}"/>
                  </a:ext>
                </a:extLst>
              </p:cNvPr>
              <p:cNvGrpSpPr/>
              <p:nvPr/>
            </p:nvGrpSpPr>
            <p:grpSpPr>
              <a:xfrm>
                <a:off x="628576" y="4824878"/>
                <a:ext cx="1157213" cy="369332"/>
                <a:chOff x="3779912" y="2060848"/>
                <a:chExt cx="1157213" cy="369332"/>
              </a:xfrm>
            </p:grpSpPr>
            <p:grpSp>
              <p:nvGrpSpPr>
                <p:cNvPr id="30824" name="Group 30823">
                  <a:extLst>
                    <a:ext uri="{FF2B5EF4-FFF2-40B4-BE49-F238E27FC236}">
                      <a16:creationId xmlns:a16="http://schemas.microsoft.com/office/drawing/2014/main" id="{66CA7CAB-9BD0-8A0A-D842-26A48F882450}"/>
                    </a:ext>
                  </a:extLst>
                </p:cNvPr>
                <p:cNvGrpSpPr/>
                <p:nvPr/>
              </p:nvGrpSpPr>
              <p:grpSpPr>
                <a:xfrm>
                  <a:off x="3779912" y="2060848"/>
                  <a:ext cx="1152128" cy="369332"/>
                  <a:chOff x="3779912" y="2060848"/>
                  <a:chExt cx="1152128" cy="369332"/>
                </a:xfrm>
              </p:grpSpPr>
              <p:cxnSp>
                <p:nvCxnSpPr>
                  <p:cNvPr id="30826" name="Straight Connector 30825">
                    <a:extLst>
                      <a:ext uri="{FF2B5EF4-FFF2-40B4-BE49-F238E27FC236}">
                        <a16:creationId xmlns:a16="http://schemas.microsoft.com/office/drawing/2014/main" id="{0629662D-EB56-F5C4-5173-4A2E5F3BC9A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3779912" y="2060848"/>
                    <a:ext cx="1152128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30827" name="Straight Connector 30826">
                    <a:extLst>
                      <a:ext uri="{FF2B5EF4-FFF2-40B4-BE49-F238E27FC236}">
                        <a16:creationId xmlns:a16="http://schemas.microsoft.com/office/drawing/2014/main" id="{D761B05E-E323-3C83-5DB4-7F1F83E5AAB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3779912" y="2430180"/>
                    <a:ext cx="1152128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30828" name="Straight Connector 30827">
                    <a:extLst>
                      <a:ext uri="{FF2B5EF4-FFF2-40B4-BE49-F238E27FC236}">
                        <a16:creationId xmlns:a16="http://schemas.microsoft.com/office/drawing/2014/main" id="{D08620FA-B955-5F68-3209-10B4588CD52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4932040" y="2060848"/>
                    <a:ext cx="0" cy="369332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sp>
              <p:nvSpPr>
                <p:cNvPr id="30825" name="TextBox 30824">
                  <a:extLst>
                    <a:ext uri="{FF2B5EF4-FFF2-40B4-BE49-F238E27FC236}">
                      <a16:creationId xmlns:a16="http://schemas.microsoft.com/office/drawing/2014/main" id="{676B4458-7EBE-C62F-E569-94A326069056}"/>
                    </a:ext>
                  </a:extLst>
                </p:cNvPr>
                <p:cNvSpPr txBox="1"/>
                <p:nvPr/>
              </p:nvSpPr>
              <p:spPr>
                <a:xfrm>
                  <a:off x="3784997" y="2060848"/>
                  <a:ext cx="115212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dirty="0"/>
                    <a:t>v$</a:t>
                  </a:r>
                </a:p>
              </p:txBody>
            </p:sp>
          </p:grpSp>
        </p:grpSp>
        <p:sp>
          <p:nvSpPr>
            <p:cNvPr id="30821" name="TextBox 30820">
              <a:extLst>
                <a:ext uri="{FF2B5EF4-FFF2-40B4-BE49-F238E27FC236}">
                  <a16:creationId xmlns:a16="http://schemas.microsoft.com/office/drawing/2014/main" id="{1D96C44F-6AB5-82EC-D293-8E4AE3B4F8A9}"/>
                </a:ext>
              </a:extLst>
            </p:cNvPr>
            <p:cNvSpPr txBox="1"/>
            <p:nvPr/>
          </p:nvSpPr>
          <p:spPr>
            <a:xfrm>
              <a:off x="633661" y="4320821"/>
              <a:ext cx="1147043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uw</a:t>
              </a:r>
              <a:endParaRPr lang="en-US" dirty="0"/>
            </a:p>
          </p:txBody>
        </p:sp>
      </p:grpSp>
      <p:grpSp>
        <p:nvGrpSpPr>
          <p:cNvPr id="30832" name="Group 30831">
            <a:extLst>
              <a:ext uri="{FF2B5EF4-FFF2-40B4-BE49-F238E27FC236}">
                <a16:creationId xmlns:a16="http://schemas.microsoft.com/office/drawing/2014/main" id="{1FB8CD7A-A52D-92FA-6ECA-1E4346D657EA}"/>
              </a:ext>
            </a:extLst>
          </p:cNvPr>
          <p:cNvGrpSpPr/>
          <p:nvPr/>
        </p:nvGrpSpPr>
        <p:grpSpPr>
          <a:xfrm>
            <a:off x="7146640" y="4223264"/>
            <a:ext cx="1157213" cy="873389"/>
            <a:chOff x="628576" y="4320821"/>
            <a:chExt cx="1157213" cy="873389"/>
          </a:xfrm>
        </p:grpSpPr>
        <p:grpSp>
          <p:nvGrpSpPr>
            <p:cNvPr id="30833" name="Group 30832">
              <a:extLst>
                <a:ext uri="{FF2B5EF4-FFF2-40B4-BE49-F238E27FC236}">
                  <a16:creationId xmlns:a16="http://schemas.microsoft.com/office/drawing/2014/main" id="{F032D53A-C081-CA1C-727B-CA1A4A3ACC88}"/>
                </a:ext>
              </a:extLst>
            </p:cNvPr>
            <p:cNvGrpSpPr/>
            <p:nvPr/>
          </p:nvGrpSpPr>
          <p:grpSpPr>
            <a:xfrm>
              <a:off x="628576" y="4320822"/>
              <a:ext cx="1157213" cy="873388"/>
              <a:chOff x="628576" y="4320822"/>
              <a:chExt cx="1157213" cy="873388"/>
            </a:xfrm>
          </p:grpSpPr>
          <p:grpSp>
            <p:nvGrpSpPr>
              <p:cNvPr id="30835" name="Group 30834">
                <a:extLst>
                  <a:ext uri="{FF2B5EF4-FFF2-40B4-BE49-F238E27FC236}">
                    <a16:creationId xmlns:a16="http://schemas.microsoft.com/office/drawing/2014/main" id="{947F12D8-E227-6C87-DCF9-0B7BC051A06F}"/>
                  </a:ext>
                </a:extLst>
              </p:cNvPr>
              <p:cNvGrpSpPr/>
              <p:nvPr/>
            </p:nvGrpSpPr>
            <p:grpSpPr>
              <a:xfrm>
                <a:off x="628576" y="4320822"/>
                <a:ext cx="1152128" cy="369332"/>
                <a:chOff x="628576" y="4320822"/>
                <a:chExt cx="1152128" cy="369332"/>
              </a:xfrm>
            </p:grpSpPr>
            <p:cxnSp>
              <p:nvCxnSpPr>
                <p:cNvPr id="30842" name="Straight Connector 30841">
                  <a:extLst>
                    <a:ext uri="{FF2B5EF4-FFF2-40B4-BE49-F238E27FC236}">
                      <a16:creationId xmlns:a16="http://schemas.microsoft.com/office/drawing/2014/main" id="{4A121E2B-AE4A-F8FE-1A93-91129040ED58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320822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843" name="Straight Connector 30842">
                  <a:extLst>
                    <a:ext uri="{FF2B5EF4-FFF2-40B4-BE49-F238E27FC236}">
                      <a16:creationId xmlns:a16="http://schemas.microsoft.com/office/drawing/2014/main" id="{F774437B-1D3F-C4AA-0081-95F1B5BD9D11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690154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844" name="Straight Connector 30843">
                  <a:extLst>
                    <a:ext uri="{FF2B5EF4-FFF2-40B4-BE49-F238E27FC236}">
                      <a16:creationId xmlns:a16="http://schemas.microsoft.com/office/drawing/2014/main" id="{E2CECF0E-2DD6-27FA-A7BE-AA190D7AAF02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320822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30836" name="Group 30835">
                <a:extLst>
                  <a:ext uri="{FF2B5EF4-FFF2-40B4-BE49-F238E27FC236}">
                    <a16:creationId xmlns:a16="http://schemas.microsoft.com/office/drawing/2014/main" id="{248E0DC9-273C-9EB3-EC8E-E1495291DE02}"/>
                  </a:ext>
                </a:extLst>
              </p:cNvPr>
              <p:cNvGrpSpPr/>
              <p:nvPr/>
            </p:nvGrpSpPr>
            <p:grpSpPr>
              <a:xfrm>
                <a:off x="628576" y="4824878"/>
                <a:ext cx="1157213" cy="369332"/>
                <a:chOff x="3779912" y="2060848"/>
                <a:chExt cx="1157213" cy="369332"/>
              </a:xfrm>
            </p:grpSpPr>
            <p:grpSp>
              <p:nvGrpSpPr>
                <p:cNvPr id="30837" name="Group 30836">
                  <a:extLst>
                    <a:ext uri="{FF2B5EF4-FFF2-40B4-BE49-F238E27FC236}">
                      <a16:creationId xmlns:a16="http://schemas.microsoft.com/office/drawing/2014/main" id="{E6D6FB6C-EC12-CF26-A235-A40043CFF13B}"/>
                    </a:ext>
                  </a:extLst>
                </p:cNvPr>
                <p:cNvGrpSpPr/>
                <p:nvPr/>
              </p:nvGrpSpPr>
              <p:grpSpPr>
                <a:xfrm>
                  <a:off x="3779912" y="2060848"/>
                  <a:ext cx="1152128" cy="369332"/>
                  <a:chOff x="3779912" y="2060848"/>
                  <a:chExt cx="1152128" cy="369332"/>
                </a:xfrm>
              </p:grpSpPr>
              <p:cxnSp>
                <p:nvCxnSpPr>
                  <p:cNvPr id="30839" name="Straight Connector 30838">
                    <a:extLst>
                      <a:ext uri="{FF2B5EF4-FFF2-40B4-BE49-F238E27FC236}">
                        <a16:creationId xmlns:a16="http://schemas.microsoft.com/office/drawing/2014/main" id="{1F25510A-45B3-81AF-CFD2-7C766DE89E5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3779912" y="2060848"/>
                    <a:ext cx="1152128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30840" name="Straight Connector 30839">
                    <a:extLst>
                      <a:ext uri="{FF2B5EF4-FFF2-40B4-BE49-F238E27FC236}">
                        <a16:creationId xmlns:a16="http://schemas.microsoft.com/office/drawing/2014/main" id="{1E594C87-05B9-CDD4-BF12-790E946EBD9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3779912" y="2430180"/>
                    <a:ext cx="1152128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30841" name="Straight Connector 30840">
                    <a:extLst>
                      <a:ext uri="{FF2B5EF4-FFF2-40B4-BE49-F238E27FC236}">
                        <a16:creationId xmlns:a16="http://schemas.microsoft.com/office/drawing/2014/main" id="{F3A4CF75-C88C-68E7-2A30-A9F1EFE8188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4932040" y="2060848"/>
                    <a:ext cx="0" cy="369332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sp>
              <p:nvSpPr>
                <p:cNvPr id="30838" name="TextBox 30837">
                  <a:extLst>
                    <a:ext uri="{FF2B5EF4-FFF2-40B4-BE49-F238E27FC236}">
                      <a16:creationId xmlns:a16="http://schemas.microsoft.com/office/drawing/2014/main" id="{A80EDCEE-2E09-813F-FBFE-FB6DCE99C3E9}"/>
                    </a:ext>
                  </a:extLst>
                </p:cNvPr>
                <p:cNvSpPr txBox="1"/>
                <p:nvPr/>
              </p:nvSpPr>
              <p:spPr>
                <a:xfrm>
                  <a:off x="3784997" y="2060848"/>
                  <a:ext cx="115212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dirty="0"/>
                    <a:t>v$</a:t>
                  </a:r>
                </a:p>
              </p:txBody>
            </p:sp>
          </p:grpSp>
        </p:grpSp>
        <p:sp>
          <p:nvSpPr>
            <p:cNvPr id="30834" name="TextBox 30833">
              <a:extLst>
                <a:ext uri="{FF2B5EF4-FFF2-40B4-BE49-F238E27FC236}">
                  <a16:creationId xmlns:a16="http://schemas.microsoft.com/office/drawing/2014/main" id="{D53AC8F9-A3CE-7804-39CE-88C80CD65997}"/>
                </a:ext>
              </a:extLst>
            </p:cNvPr>
            <p:cNvSpPr txBox="1"/>
            <p:nvPr/>
          </p:nvSpPr>
          <p:spPr>
            <a:xfrm>
              <a:off x="633661" y="4320821"/>
              <a:ext cx="1147043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uX</a:t>
              </a:r>
              <a:endParaRPr lang="en-US" dirty="0"/>
            </a:p>
          </p:txBody>
        </p:sp>
      </p:grpSp>
      <p:sp>
        <p:nvSpPr>
          <p:cNvPr id="3" name="Callout: Bent Line with Accent Bar 2">
            <a:extLst>
              <a:ext uri="{FF2B5EF4-FFF2-40B4-BE49-F238E27FC236}">
                <a16:creationId xmlns:a16="http://schemas.microsoft.com/office/drawing/2014/main" id="{8E48C8E8-A7E9-CB7B-262B-901094690232}"/>
              </a:ext>
            </a:extLst>
          </p:cNvPr>
          <p:cNvSpPr/>
          <p:nvPr/>
        </p:nvSpPr>
        <p:spPr bwMode="auto">
          <a:xfrm>
            <a:off x="9921516" y="3569717"/>
            <a:ext cx="1800200" cy="713689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51275"/>
              <a:gd name="adj6" fmla="val -8067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The rest</a:t>
            </a:r>
            <a:br>
              <a:rPr lang="en-US" dirty="0"/>
            </a:br>
            <a:r>
              <a:rPr lang="en-US" dirty="0"/>
              <a:t>of the input</a:t>
            </a:r>
            <a:endParaRPr lang="cs-CZ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Callout: Bent Line with Accent Bar 6">
            <a:extLst>
              <a:ext uri="{FF2B5EF4-FFF2-40B4-BE49-F238E27FC236}">
                <a16:creationId xmlns:a16="http://schemas.microsoft.com/office/drawing/2014/main" id="{8DEA0A63-1056-8E05-C8BE-327385432948}"/>
              </a:ext>
            </a:extLst>
          </p:cNvPr>
          <p:cNvSpPr/>
          <p:nvPr/>
        </p:nvSpPr>
        <p:spPr bwMode="auto">
          <a:xfrm>
            <a:off x="9921516" y="1899591"/>
            <a:ext cx="1800200" cy="713689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10271"/>
              <a:gd name="adj6" fmla="val -8200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Stack</a:t>
            </a:r>
            <a:br>
              <a:rPr lang="en-US" dirty="0"/>
            </a:br>
            <a:r>
              <a:rPr lang="en-US" dirty="0"/>
              <a:t>(top on the right)</a:t>
            </a:r>
            <a:endParaRPr lang="cs-CZ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918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FFE4C-98DB-2E5D-9CD3-C9A238ED0B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C611C146-35AC-BA82-0860-2389FB06CB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Bottom-up</a:t>
            </a:r>
            <a:r>
              <a:rPr lang="en-US" dirty="0"/>
              <a:t> parsing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F30F3-47A6-6556-4E8F-7EC0AB9569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Item-automaton</a:t>
            </a:r>
          </a:p>
          <a:p>
            <a:pPr lvl="1"/>
            <a:r>
              <a:rPr lang="en-US" sz="2000" dirty="0"/>
              <a:t>Auxiliary finite-state automaton</a:t>
            </a:r>
            <a:endParaRPr lang="cs-CZ" sz="2000" dirty="0"/>
          </a:p>
          <a:p>
            <a:pPr lvl="2"/>
            <a:r>
              <a:rPr lang="cs-CZ" sz="1800" dirty="0"/>
              <a:t>Input </a:t>
            </a:r>
            <a:r>
              <a:rPr lang="en-US" sz="1800" dirty="0"/>
              <a:t>= the parser stack (bottom-up)</a:t>
            </a:r>
          </a:p>
          <a:p>
            <a:pPr lvl="2"/>
            <a:r>
              <a:rPr lang="en-US" sz="1800" dirty="0"/>
              <a:t>Final state decides the parser actions</a:t>
            </a:r>
          </a:p>
          <a:p>
            <a:pPr lvl="1"/>
            <a:r>
              <a:rPr lang="en-US" sz="2000" dirty="0"/>
              <a:t>Different methods produce different item automatons</a:t>
            </a:r>
          </a:p>
          <a:p>
            <a:r>
              <a:rPr lang="en-US" sz="2400" dirty="0"/>
              <a:t>Real implementation of the parser</a:t>
            </a:r>
          </a:p>
          <a:p>
            <a:pPr lvl="1"/>
            <a:r>
              <a:rPr lang="en-US" sz="2000" dirty="0"/>
              <a:t>The item-automaton is not restarted when the stack changes</a:t>
            </a:r>
          </a:p>
          <a:p>
            <a:pPr lvl="1"/>
            <a:r>
              <a:rPr lang="en-US" sz="2000" dirty="0"/>
              <a:t>The stack contains item-automaton states encountered when processing the stack</a:t>
            </a:r>
          </a:p>
          <a:p>
            <a:pPr lvl="1"/>
            <a:r>
              <a:rPr lang="en-US" sz="2000" dirty="0"/>
              <a:t>Only the top layers need to be changed</a:t>
            </a:r>
          </a:p>
          <a:p>
            <a:pPr lvl="1"/>
            <a:r>
              <a:rPr lang="en-US" sz="2000" dirty="0"/>
              <a:t>The word on the stack is no longer required</a:t>
            </a:r>
          </a:p>
          <a:p>
            <a:pPr lvl="2"/>
            <a:r>
              <a:rPr lang="en-US" sz="1700" dirty="0"/>
              <a:t>Sometimes shown as states interleaved with </a:t>
            </a:r>
            <a:r>
              <a:rPr lang="en-US" sz="1700" dirty="0" err="1"/>
              <a:t>nonterminals</a:t>
            </a:r>
            <a:r>
              <a:rPr lang="en-US" sz="1700" dirty="0"/>
              <a:t> and terminals</a:t>
            </a:r>
          </a:p>
        </p:txBody>
      </p:sp>
    </p:spTree>
    <p:extLst>
      <p:ext uri="{BB962C8B-B14F-4D97-AF65-F5344CB8AC3E}">
        <p14:creationId xmlns:p14="http://schemas.microsoft.com/office/powerpoint/2010/main" val="276325216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DB5565-7A36-0799-0D7A-8F07FC97B7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0B0F2A7F-D260-9CF9-3F2D-F01C537D60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Bottom-up</a:t>
            </a:r>
            <a:r>
              <a:rPr lang="en-US" dirty="0"/>
              <a:t> parsing</a:t>
            </a:r>
            <a:r>
              <a:rPr lang="cs-CZ" dirty="0"/>
              <a:t> (</a:t>
            </a:r>
            <a:r>
              <a:rPr lang="en-US" dirty="0"/>
              <a:t>reality</a:t>
            </a:r>
            <a:r>
              <a:rPr lang="cs-CZ" dirty="0"/>
              <a:t>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AA115FF-1703-4FE8-A97F-4EAA558AAE21}"/>
              </a:ext>
            </a:extLst>
          </p:cNvPr>
          <p:cNvSpPr txBox="1"/>
          <p:nvPr/>
        </p:nvSpPr>
        <p:spPr>
          <a:xfrm>
            <a:off x="1981200" y="1870179"/>
            <a:ext cx="15055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initial</a:t>
            </a:r>
            <a:br>
              <a:rPr lang="en-US" dirty="0"/>
            </a:br>
            <a:r>
              <a:rPr lang="en-US" dirty="0"/>
              <a:t>configuration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D539726-C469-B782-9E06-21E50AB641B2}"/>
              </a:ext>
            </a:extLst>
          </p:cNvPr>
          <p:cNvSpPr txBox="1"/>
          <p:nvPr/>
        </p:nvSpPr>
        <p:spPr>
          <a:xfrm>
            <a:off x="1974384" y="3645025"/>
            <a:ext cx="15055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final</a:t>
            </a:r>
            <a:br>
              <a:rPr lang="en-US" dirty="0"/>
            </a:br>
            <a:r>
              <a:rPr lang="en-US" dirty="0"/>
              <a:t>configuration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33E2F3C-3F33-FC67-5D05-97382C53D190}"/>
              </a:ext>
            </a:extLst>
          </p:cNvPr>
          <p:cNvSpPr txBox="1"/>
          <p:nvPr/>
        </p:nvSpPr>
        <p:spPr>
          <a:xfrm>
            <a:off x="4538478" y="1832284"/>
            <a:ext cx="128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shift action</a:t>
            </a:r>
            <a:br>
              <a:rPr lang="en-US" dirty="0"/>
            </a:br>
            <a:r>
              <a:rPr lang="en-US" dirty="0" err="1"/>
              <a:t>a∈T</a:t>
            </a:r>
            <a:endParaRPr lang="en-US" dirty="0"/>
          </a:p>
        </p:txBody>
      </p:sp>
      <p:sp>
        <p:nvSpPr>
          <p:cNvPr id="30721" name="Arrow: Down 30720">
            <a:extLst>
              <a:ext uri="{FF2B5EF4-FFF2-40B4-BE49-F238E27FC236}">
                <a16:creationId xmlns:a16="http://schemas.microsoft.com/office/drawing/2014/main" id="{1A8650B5-D35F-0550-D769-376D16336ABB}"/>
              </a:ext>
            </a:extLst>
          </p:cNvPr>
          <p:cNvSpPr/>
          <p:nvPr/>
        </p:nvSpPr>
        <p:spPr bwMode="auto">
          <a:xfrm>
            <a:off x="4930216" y="3501009"/>
            <a:ext cx="504056" cy="663601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50" name="TextBox 30749">
            <a:extLst>
              <a:ext uri="{FF2B5EF4-FFF2-40B4-BE49-F238E27FC236}">
                <a16:creationId xmlns:a16="http://schemas.microsoft.com/office/drawing/2014/main" id="{34CE5408-79A9-FB91-EAA0-A531AF2F9CBC}"/>
              </a:ext>
            </a:extLst>
          </p:cNvPr>
          <p:cNvSpPr txBox="1"/>
          <p:nvPr/>
        </p:nvSpPr>
        <p:spPr>
          <a:xfrm>
            <a:off x="6820644" y="1832284"/>
            <a:ext cx="18092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reduce action</a:t>
            </a:r>
            <a:br>
              <a:rPr lang="en-US" dirty="0"/>
            </a:br>
            <a:r>
              <a:rPr lang="en-US" dirty="0" err="1"/>
              <a:t>X</a:t>
            </a:r>
            <a:r>
              <a:rPr lang="en-US" dirty="0" err="1">
                <a:cs typeface="Arial" charset="0"/>
              </a:rPr>
              <a:t>→w</a:t>
            </a:r>
            <a:r>
              <a:rPr lang="en-US" dirty="0">
                <a:cs typeface="Arial" charset="0"/>
              </a:rPr>
              <a:t> </a:t>
            </a:r>
            <a:r>
              <a:rPr lang="en-US" dirty="0"/>
              <a:t>∈ P, |w|=n</a:t>
            </a:r>
          </a:p>
        </p:txBody>
      </p:sp>
      <p:sp>
        <p:nvSpPr>
          <p:cNvPr id="30751" name="Arrow: Down 30750">
            <a:extLst>
              <a:ext uri="{FF2B5EF4-FFF2-40B4-BE49-F238E27FC236}">
                <a16:creationId xmlns:a16="http://schemas.microsoft.com/office/drawing/2014/main" id="{F81361D6-293A-6F75-9FB2-D32692DBABD9}"/>
              </a:ext>
            </a:extLst>
          </p:cNvPr>
          <p:cNvSpPr/>
          <p:nvPr/>
        </p:nvSpPr>
        <p:spPr bwMode="auto">
          <a:xfrm>
            <a:off x="7473218" y="3501009"/>
            <a:ext cx="504056" cy="663601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52" name="TextBox 30751">
            <a:extLst>
              <a:ext uri="{FF2B5EF4-FFF2-40B4-BE49-F238E27FC236}">
                <a16:creationId xmlns:a16="http://schemas.microsoft.com/office/drawing/2014/main" id="{2D80EF45-2225-1DE2-66C4-6EA7177C8390}"/>
              </a:ext>
            </a:extLst>
          </p:cNvPr>
          <p:cNvSpPr txBox="1"/>
          <p:nvPr/>
        </p:nvSpPr>
        <p:spPr>
          <a:xfrm>
            <a:off x="2135561" y="5660094"/>
            <a:ext cx="84048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stack contains states of the </a:t>
            </a:r>
            <a:r>
              <a:rPr lang="en-US" i="1" dirty="0"/>
              <a:t>item-automaton</a:t>
            </a:r>
            <a:r>
              <a:rPr lang="en-US" dirty="0"/>
              <a:t>, always corresponding to </a:t>
            </a:r>
          </a:p>
          <a:p>
            <a:r>
              <a:rPr lang="en-US" dirty="0"/>
              <a:t>a path in the item-automaton starting at the initial state </a:t>
            </a:r>
            <a:r>
              <a:rPr lang="en-US" dirty="0" err="1"/>
              <a:t>q</a:t>
            </a:r>
            <a:r>
              <a:rPr lang="en-US" baseline="-25000" dirty="0" err="1"/>
              <a:t>0</a:t>
            </a:r>
            <a:r>
              <a:rPr lang="en-US" dirty="0"/>
              <a:t>. The choice between </a:t>
            </a:r>
          </a:p>
          <a:p>
            <a:r>
              <a:rPr lang="en-US" dirty="0"/>
              <a:t>shift and reduce and among rules for reduce is based on </a:t>
            </a:r>
            <a:r>
              <a:rPr lang="en-US" dirty="0" err="1"/>
              <a:t>q</a:t>
            </a:r>
            <a:r>
              <a:rPr lang="en-US" baseline="-25000" dirty="0" err="1"/>
              <a:t>m</a:t>
            </a:r>
            <a:r>
              <a:rPr lang="en-US" dirty="0"/>
              <a:t> and </a:t>
            </a:r>
            <a:r>
              <a:rPr lang="en-US" dirty="0" err="1"/>
              <a:t>FIRST</a:t>
            </a:r>
            <a:r>
              <a:rPr lang="en-US" baseline="-25000" dirty="0" err="1"/>
              <a:t>k</a:t>
            </a:r>
            <a:r>
              <a:rPr lang="en-US" dirty="0"/>
              <a:t>(v).</a:t>
            </a:r>
            <a:endParaRPr lang="en-US" baseline="-25000" dirty="0"/>
          </a:p>
        </p:txBody>
      </p:sp>
      <p:grpSp>
        <p:nvGrpSpPr>
          <p:cNvPr id="30792" name="Group 30791">
            <a:extLst>
              <a:ext uri="{FF2B5EF4-FFF2-40B4-BE49-F238E27FC236}">
                <a16:creationId xmlns:a16="http://schemas.microsoft.com/office/drawing/2014/main" id="{95007478-C8E1-BD64-7807-65462DE05A6A}"/>
              </a:ext>
            </a:extLst>
          </p:cNvPr>
          <p:cNvGrpSpPr/>
          <p:nvPr/>
        </p:nvGrpSpPr>
        <p:grpSpPr>
          <a:xfrm>
            <a:off x="2152577" y="4320822"/>
            <a:ext cx="1157213" cy="873389"/>
            <a:chOff x="628576" y="4320821"/>
            <a:chExt cx="1157213" cy="873389"/>
          </a:xfrm>
        </p:grpSpPr>
        <p:grpSp>
          <p:nvGrpSpPr>
            <p:cNvPr id="30758" name="Group 30757">
              <a:extLst>
                <a:ext uri="{FF2B5EF4-FFF2-40B4-BE49-F238E27FC236}">
                  <a16:creationId xmlns:a16="http://schemas.microsoft.com/office/drawing/2014/main" id="{29732275-C2F6-C79B-640C-2455B619DF71}"/>
                </a:ext>
              </a:extLst>
            </p:cNvPr>
            <p:cNvGrpSpPr/>
            <p:nvPr/>
          </p:nvGrpSpPr>
          <p:grpSpPr>
            <a:xfrm>
              <a:off x="628576" y="4320822"/>
              <a:ext cx="1157213" cy="873388"/>
              <a:chOff x="628576" y="4320822"/>
              <a:chExt cx="1157213" cy="873388"/>
            </a:xfrm>
          </p:grpSpPr>
          <p:grpSp>
            <p:nvGrpSpPr>
              <p:cNvPr id="30757" name="Group 30756">
                <a:extLst>
                  <a:ext uri="{FF2B5EF4-FFF2-40B4-BE49-F238E27FC236}">
                    <a16:creationId xmlns:a16="http://schemas.microsoft.com/office/drawing/2014/main" id="{2A66BD4A-7EC6-4EC5-B6DA-3C974674C4D7}"/>
                  </a:ext>
                </a:extLst>
              </p:cNvPr>
              <p:cNvGrpSpPr/>
              <p:nvPr/>
            </p:nvGrpSpPr>
            <p:grpSpPr>
              <a:xfrm>
                <a:off x="628576" y="4320822"/>
                <a:ext cx="1152128" cy="369332"/>
                <a:chOff x="628576" y="4320822"/>
                <a:chExt cx="1152128" cy="369332"/>
              </a:xfrm>
            </p:grpSpPr>
            <p:cxnSp>
              <p:nvCxnSpPr>
                <p:cNvPr id="30753" name="Straight Connector 30752">
                  <a:extLst>
                    <a:ext uri="{FF2B5EF4-FFF2-40B4-BE49-F238E27FC236}">
                      <a16:creationId xmlns:a16="http://schemas.microsoft.com/office/drawing/2014/main" id="{365B13BD-265B-4D1A-3F7A-D6B33E6E3D57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320822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754" name="Straight Connector 30753">
                  <a:extLst>
                    <a:ext uri="{FF2B5EF4-FFF2-40B4-BE49-F238E27FC236}">
                      <a16:creationId xmlns:a16="http://schemas.microsoft.com/office/drawing/2014/main" id="{0358039F-5E91-15C1-DE43-1CD79D1C696E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690154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755" name="Straight Connector 30754">
                  <a:extLst>
                    <a:ext uri="{FF2B5EF4-FFF2-40B4-BE49-F238E27FC236}">
                      <a16:creationId xmlns:a16="http://schemas.microsoft.com/office/drawing/2014/main" id="{AC33E991-DBF5-674B-2B6E-49136D0D5AC6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320822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514BE865-237D-ABBA-F636-772B36B6622D}"/>
                  </a:ext>
                </a:extLst>
              </p:cNvPr>
              <p:cNvGrpSpPr/>
              <p:nvPr/>
            </p:nvGrpSpPr>
            <p:grpSpPr>
              <a:xfrm>
                <a:off x="628576" y="4824878"/>
                <a:ext cx="1157213" cy="369332"/>
                <a:chOff x="3779912" y="2060848"/>
                <a:chExt cx="1157213" cy="369332"/>
              </a:xfrm>
            </p:grpSpPr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C6610B31-8E4C-C39F-3655-2745D3F0DCF9}"/>
                    </a:ext>
                  </a:extLst>
                </p:cNvPr>
                <p:cNvGrpSpPr/>
                <p:nvPr/>
              </p:nvGrpSpPr>
              <p:grpSpPr>
                <a:xfrm>
                  <a:off x="3779912" y="2060848"/>
                  <a:ext cx="1152128" cy="369332"/>
                  <a:chOff x="3779912" y="2060848"/>
                  <a:chExt cx="1152128" cy="369332"/>
                </a:xfrm>
              </p:grpSpPr>
              <p:cxnSp>
                <p:nvCxnSpPr>
                  <p:cNvPr id="12" name="Straight Connector 11">
                    <a:extLst>
                      <a:ext uri="{FF2B5EF4-FFF2-40B4-BE49-F238E27FC236}">
                        <a16:creationId xmlns:a16="http://schemas.microsoft.com/office/drawing/2014/main" id="{9F2289EC-B93B-D812-E877-FCF1479FD4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3779912" y="2060848"/>
                    <a:ext cx="1152128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30720" name="Straight Connector 30719">
                    <a:extLst>
                      <a:ext uri="{FF2B5EF4-FFF2-40B4-BE49-F238E27FC236}">
                        <a16:creationId xmlns:a16="http://schemas.microsoft.com/office/drawing/2014/main" id="{AEDC099D-32AA-9674-AFF3-CABD5A5DFA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3779912" y="2430180"/>
                    <a:ext cx="1152128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30723" name="Straight Connector 30722">
                    <a:extLst>
                      <a:ext uri="{FF2B5EF4-FFF2-40B4-BE49-F238E27FC236}">
                        <a16:creationId xmlns:a16="http://schemas.microsoft.com/office/drawing/2014/main" id="{6C4D536A-3F17-950E-A7C4-F01AB1EB74E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4932040" y="2060848"/>
                    <a:ext cx="0" cy="369332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7352BAC5-70F3-946A-4E85-50538ADBDA70}"/>
                    </a:ext>
                  </a:extLst>
                </p:cNvPr>
                <p:cNvSpPr txBox="1"/>
                <p:nvPr/>
              </p:nvSpPr>
              <p:spPr>
                <a:xfrm>
                  <a:off x="3784997" y="2060848"/>
                  <a:ext cx="115212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dirty="0"/>
                    <a:t>$</a:t>
                  </a:r>
                </a:p>
              </p:txBody>
            </p:sp>
          </p:grpSp>
        </p:grpSp>
        <p:sp>
          <p:nvSpPr>
            <p:cNvPr id="30756" name="TextBox 30755">
              <a:extLst>
                <a:ext uri="{FF2B5EF4-FFF2-40B4-BE49-F238E27FC236}">
                  <a16:creationId xmlns:a16="http://schemas.microsoft.com/office/drawing/2014/main" id="{56E5CCEE-BD57-B313-E2A8-6554832DE5B2}"/>
                </a:ext>
              </a:extLst>
            </p:cNvPr>
            <p:cNvSpPr txBox="1"/>
            <p:nvPr/>
          </p:nvSpPr>
          <p:spPr>
            <a:xfrm>
              <a:off x="633661" y="4320821"/>
              <a:ext cx="114704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q</a:t>
              </a:r>
              <a:r>
                <a:rPr lang="en-US" baseline="-25000" dirty="0" err="1"/>
                <a:t>0</a:t>
              </a:r>
              <a:r>
                <a:rPr lang="en-US" dirty="0" err="1"/>
                <a:t>q</a:t>
              </a:r>
              <a:r>
                <a:rPr lang="en-US" baseline="-25000" dirty="0" err="1"/>
                <a:t>F</a:t>
              </a:r>
              <a:endParaRPr lang="en-US" baseline="-25000" dirty="0"/>
            </a:p>
            <a:p>
              <a:endParaRPr lang="en-US" baseline="-25000" dirty="0"/>
            </a:p>
            <a:p>
              <a:endParaRPr lang="en-US" dirty="0"/>
            </a:p>
          </p:txBody>
        </p:sp>
      </p:grpSp>
      <p:grpSp>
        <p:nvGrpSpPr>
          <p:cNvPr id="30793" name="Group 30792">
            <a:extLst>
              <a:ext uri="{FF2B5EF4-FFF2-40B4-BE49-F238E27FC236}">
                <a16:creationId xmlns:a16="http://schemas.microsoft.com/office/drawing/2014/main" id="{B59D9C3B-1ACC-C839-66D1-AC708AB164ED}"/>
              </a:ext>
            </a:extLst>
          </p:cNvPr>
          <p:cNvGrpSpPr/>
          <p:nvPr/>
        </p:nvGrpSpPr>
        <p:grpSpPr>
          <a:xfrm>
            <a:off x="4583704" y="2553117"/>
            <a:ext cx="1157213" cy="873389"/>
            <a:chOff x="628576" y="4320821"/>
            <a:chExt cx="1157213" cy="873389"/>
          </a:xfrm>
        </p:grpSpPr>
        <p:grpSp>
          <p:nvGrpSpPr>
            <p:cNvPr id="30794" name="Group 30793">
              <a:extLst>
                <a:ext uri="{FF2B5EF4-FFF2-40B4-BE49-F238E27FC236}">
                  <a16:creationId xmlns:a16="http://schemas.microsoft.com/office/drawing/2014/main" id="{563A8009-7F98-D1D5-F6DE-36F8DE45FA7E}"/>
                </a:ext>
              </a:extLst>
            </p:cNvPr>
            <p:cNvGrpSpPr/>
            <p:nvPr/>
          </p:nvGrpSpPr>
          <p:grpSpPr>
            <a:xfrm>
              <a:off x="628576" y="4320822"/>
              <a:ext cx="1157213" cy="873388"/>
              <a:chOff x="628576" y="4320822"/>
              <a:chExt cx="1157213" cy="873388"/>
            </a:xfrm>
          </p:grpSpPr>
          <p:grpSp>
            <p:nvGrpSpPr>
              <p:cNvPr id="30796" name="Group 30795">
                <a:extLst>
                  <a:ext uri="{FF2B5EF4-FFF2-40B4-BE49-F238E27FC236}">
                    <a16:creationId xmlns:a16="http://schemas.microsoft.com/office/drawing/2014/main" id="{D2F926CC-CB11-F9AC-B340-504567EFA0FE}"/>
                  </a:ext>
                </a:extLst>
              </p:cNvPr>
              <p:cNvGrpSpPr/>
              <p:nvPr/>
            </p:nvGrpSpPr>
            <p:grpSpPr>
              <a:xfrm>
                <a:off x="628576" y="4320822"/>
                <a:ext cx="1152128" cy="369332"/>
                <a:chOff x="628576" y="4320822"/>
                <a:chExt cx="1152128" cy="369332"/>
              </a:xfrm>
            </p:grpSpPr>
            <p:cxnSp>
              <p:nvCxnSpPr>
                <p:cNvPr id="30803" name="Straight Connector 30802">
                  <a:extLst>
                    <a:ext uri="{FF2B5EF4-FFF2-40B4-BE49-F238E27FC236}">
                      <a16:creationId xmlns:a16="http://schemas.microsoft.com/office/drawing/2014/main" id="{0AB623F2-4FF2-C185-A5AB-C1045F360747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320822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804" name="Straight Connector 30803">
                  <a:extLst>
                    <a:ext uri="{FF2B5EF4-FFF2-40B4-BE49-F238E27FC236}">
                      <a16:creationId xmlns:a16="http://schemas.microsoft.com/office/drawing/2014/main" id="{3AF00E1D-B95A-063A-0FB5-A129B6EC685D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690154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805" name="Straight Connector 30804">
                  <a:extLst>
                    <a:ext uri="{FF2B5EF4-FFF2-40B4-BE49-F238E27FC236}">
                      <a16:creationId xmlns:a16="http://schemas.microsoft.com/office/drawing/2014/main" id="{726944D8-BE83-CBAA-D4AC-01C6A1417755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320822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30797" name="Group 30796">
                <a:extLst>
                  <a:ext uri="{FF2B5EF4-FFF2-40B4-BE49-F238E27FC236}">
                    <a16:creationId xmlns:a16="http://schemas.microsoft.com/office/drawing/2014/main" id="{66EB2CFA-40EB-9113-CE69-863F9EAF9628}"/>
                  </a:ext>
                </a:extLst>
              </p:cNvPr>
              <p:cNvGrpSpPr/>
              <p:nvPr/>
            </p:nvGrpSpPr>
            <p:grpSpPr>
              <a:xfrm>
                <a:off x="628576" y="4824878"/>
                <a:ext cx="1157213" cy="369332"/>
                <a:chOff x="3779912" y="2060848"/>
                <a:chExt cx="1157213" cy="369332"/>
              </a:xfrm>
            </p:grpSpPr>
            <p:grpSp>
              <p:nvGrpSpPr>
                <p:cNvPr id="30798" name="Group 30797">
                  <a:extLst>
                    <a:ext uri="{FF2B5EF4-FFF2-40B4-BE49-F238E27FC236}">
                      <a16:creationId xmlns:a16="http://schemas.microsoft.com/office/drawing/2014/main" id="{8AE65AB5-3A43-CBC9-36C9-34146D90C9DB}"/>
                    </a:ext>
                  </a:extLst>
                </p:cNvPr>
                <p:cNvGrpSpPr/>
                <p:nvPr/>
              </p:nvGrpSpPr>
              <p:grpSpPr>
                <a:xfrm>
                  <a:off x="3779912" y="2060848"/>
                  <a:ext cx="1152128" cy="369332"/>
                  <a:chOff x="3779912" y="2060848"/>
                  <a:chExt cx="1152128" cy="369332"/>
                </a:xfrm>
              </p:grpSpPr>
              <p:cxnSp>
                <p:nvCxnSpPr>
                  <p:cNvPr id="30800" name="Straight Connector 30799">
                    <a:extLst>
                      <a:ext uri="{FF2B5EF4-FFF2-40B4-BE49-F238E27FC236}">
                        <a16:creationId xmlns:a16="http://schemas.microsoft.com/office/drawing/2014/main" id="{CBE3B487-FB66-F229-BFC4-B705CFCD1EC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3779912" y="2060848"/>
                    <a:ext cx="1152128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30801" name="Straight Connector 30800">
                    <a:extLst>
                      <a:ext uri="{FF2B5EF4-FFF2-40B4-BE49-F238E27FC236}">
                        <a16:creationId xmlns:a16="http://schemas.microsoft.com/office/drawing/2014/main" id="{BCFD1DB9-6298-5293-C9BB-6561EDA40E8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3779912" y="2430180"/>
                    <a:ext cx="1152128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30802" name="Straight Connector 30801">
                    <a:extLst>
                      <a:ext uri="{FF2B5EF4-FFF2-40B4-BE49-F238E27FC236}">
                        <a16:creationId xmlns:a16="http://schemas.microsoft.com/office/drawing/2014/main" id="{E3B4F603-769C-0FBD-4A9E-C0064EC0A8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4932040" y="2060848"/>
                    <a:ext cx="0" cy="369332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sp>
              <p:nvSpPr>
                <p:cNvPr id="30799" name="TextBox 30798">
                  <a:extLst>
                    <a:ext uri="{FF2B5EF4-FFF2-40B4-BE49-F238E27FC236}">
                      <a16:creationId xmlns:a16="http://schemas.microsoft.com/office/drawing/2014/main" id="{000692F9-3DB8-F6F0-3060-A921FBEE6F32}"/>
                    </a:ext>
                  </a:extLst>
                </p:cNvPr>
                <p:cNvSpPr txBox="1"/>
                <p:nvPr/>
              </p:nvSpPr>
              <p:spPr>
                <a:xfrm>
                  <a:off x="3784997" y="2060848"/>
                  <a:ext cx="115212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dirty="0"/>
                    <a:t>av$</a:t>
                  </a:r>
                </a:p>
              </p:txBody>
            </p:sp>
          </p:grpSp>
        </p:grpSp>
        <p:sp>
          <p:nvSpPr>
            <p:cNvPr id="30795" name="TextBox 30794">
              <a:extLst>
                <a:ext uri="{FF2B5EF4-FFF2-40B4-BE49-F238E27FC236}">
                  <a16:creationId xmlns:a16="http://schemas.microsoft.com/office/drawing/2014/main" id="{721D6857-D9D8-BF19-243C-A194CB15BD13}"/>
                </a:ext>
              </a:extLst>
            </p:cNvPr>
            <p:cNvSpPr txBox="1"/>
            <p:nvPr/>
          </p:nvSpPr>
          <p:spPr>
            <a:xfrm>
              <a:off x="633661" y="4320821"/>
              <a:ext cx="11470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0</a:t>
              </a:r>
              <a:r>
                <a:rPr lang="en-US" dirty="0"/>
                <a:t>...</a:t>
              </a:r>
              <a:r>
                <a:rPr lang="en-US" dirty="0" err="1"/>
                <a:t>q</a:t>
              </a:r>
              <a:r>
                <a:rPr lang="en-US" baseline="-25000" dirty="0" err="1"/>
                <a:t>m</a:t>
              </a:r>
              <a:endParaRPr lang="en-US" baseline="-25000" dirty="0"/>
            </a:p>
          </p:txBody>
        </p:sp>
      </p:grpSp>
      <p:grpSp>
        <p:nvGrpSpPr>
          <p:cNvPr id="30806" name="Group 30805">
            <a:extLst>
              <a:ext uri="{FF2B5EF4-FFF2-40B4-BE49-F238E27FC236}">
                <a16:creationId xmlns:a16="http://schemas.microsoft.com/office/drawing/2014/main" id="{F74245D2-FD98-25D7-3B4D-09C9CBB8A62F}"/>
              </a:ext>
            </a:extLst>
          </p:cNvPr>
          <p:cNvGrpSpPr/>
          <p:nvPr/>
        </p:nvGrpSpPr>
        <p:grpSpPr>
          <a:xfrm>
            <a:off x="4603638" y="4291356"/>
            <a:ext cx="1157213" cy="873389"/>
            <a:chOff x="628576" y="4320821"/>
            <a:chExt cx="1157213" cy="873389"/>
          </a:xfrm>
        </p:grpSpPr>
        <p:grpSp>
          <p:nvGrpSpPr>
            <p:cNvPr id="30807" name="Group 30806">
              <a:extLst>
                <a:ext uri="{FF2B5EF4-FFF2-40B4-BE49-F238E27FC236}">
                  <a16:creationId xmlns:a16="http://schemas.microsoft.com/office/drawing/2014/main" id="{8044240A-4DC2-846F-C50F-F378605BFD5A}"/>
                </a:ext>
              </a:extLst>
            </p:cNvPr>
            <p:cNvGrpSpPr/>
            <p:nvPr/>
          </p:nvGrpSpPr>
          <p:grpSpPr>
            <a:xfrm>
              <a:off x="628576" y="4320822"/>
              <a:ext cx="1157213" cy="873388"/>
              <a:chOff x="628576" y="4320822"/>
              <a:chExt cx="1157213" cy="873388"/>
            </a:xfrm>
          </p:grpSpPr>
          <p:grpSp>
            <p:nvGrpSpPr>
              <p:cNvPr id="30809" name="Group 30808">
                <a:extLst>
                  <a:ext uri="{FF2B5EF4-FFF2-40B4-BE49-F238E27FC236}">
                    <a16:creationId xmlns:a16="http://schemas.microsoft.com/office/drawing/2014/main" id="{8D7ADB59-7424-A3E8-BD88-FEC00477FDB3}"/>
                  </a:ext>
                </a:extLst>
              </p:cNvPr>
              <p:cNvGrpSpPr/>
              <p:nvPr/>
            </p:nvGrpSpPr>
            <p:grpSpPr>
              <a:xfrm>
                <a:off x="628576" y="4320822"/>
                <a:ext cx="1152128" cy="369332"/>
                <a:chOff x="628576" y="4320822"/>
                <a:chExt cx="1152128" cy="369332"/>
              </a:xfrm>
            </p:grpSpPr>
            <p:cxnSp>
              <p:nvCxnSpPr>
                <p:cNvPr id="30816" name="Straight Connector 30815">
                  <a:extLst>
                    <a:ext uri="{FF2B5EF4-FFF2-40B4-BE49-F238E27FC236}">
                      <a16:creationId xmlns:a16="http://schemas.microsoft.com/office/drawing/2014/main" id="{25A646E6-4B35-525A-72CB-EEB18EC7DE46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320822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817" name="Straight Connector 30816">
                  <a:extLst>
                    <a:ext uri="{FF2B5EF4-FFF2-40B4-BE49-F238E27FC236}">
                      <a16:creationId xmlns:a16="http://schemas.microsoft.com/office/drawing/2014/main" id="{A898239D-B191-0C4B-D063-ADD36157759F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690154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818" name="Straight Connector 30817">
                  <a:extLst>
                    <a:ext uri="{FF2B5EF4-FFF2-40B4-BE49-F238E27FC236}">
                      <a16:creationId xmlns:a16="http://schemas.microsoft.com/office/drawing/2014/main" id="{A0A11B7B-0BDB-9C50-FF31-16A2B8884616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320822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30810" name="Group 30809">
                <a:extLst>
                  <a:ext uri="{FF2B5EF4-FFF2-40B4-BE49-F238E27FC236}">
                    <a16:creationId xmlns:a16="http://schemas.microsoft.com/office/drawing/2014/main" id="{9AE657D4-5199-4CA3-36B0-855B387E76CA}"/>
                  </a:ext>
                </a:extLst>
              </p:cNvPr>
              <p:cNvGrpSpPr/>
              <p:nvPr/>
            </p:nvGrpSpPr>
            <p:grpSpPr>
              <a:xfrm>
                <a:off x="628576" y="4824878"/>
                <a:ext cx="1157213" cy="369332"/>
                <a:chOff x="3779912" y="2060848"/>
                <a:chExt cx="1157213" cy="369332"/>
              </a:xfrm>
            </p:grpSpPr>
            <p:grpSp>
              <p:nvGrpSpPr>
                <p:cNvPr id="30811" name="Group 30810">
                  <a:extLst>
                    <a:ext uri="{FF2B5EF4-FFF2-40B4-BE49-F238E27FC236}">
                      <a16:creationId xmlns:a16="http://schemas.microsoft.com/office/drawing/2014/main" id="{12E9EBBE-2458-4B72-DF1B-380B7EB0AD4F}"/>
                    </a:ext>
                  </a:extLst>
                </p:cNvPr>
                <p:cNvGrpSpPr/>
                <p:nvPr/>
              </p:nvGrpSpPr>
              <p:grpSpPr>
                <a:xfrm>
                  <a:off x="3779912" y="2060848"/>
                  <a:ext cx="1152128" cy="369332"/>
                  <a:chOff x="3779912" y="2060848"/>
                  <a:chExt cx="1152128" cy="369332"/>
                </a:xfrm>
              </p:grpSpPr>
              <p:cxnSp>
                <p:nvCxnSpPr>
                  <p:cNvPr id="30813" name="Straight Connector 30812">
                    <a:extLst>
                      <a:ext uri="{FF2B5EF4-FFF2-40B4-BE49-F238E27FC236}">
                        <a16:creationId xmlns:a16="http://schemas.microsoft.com/office/drawing/2014/main" id="{46455DEA-6AE4-E3DE-7F57-C711AABA569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3779912" y="2060848"/>
                    <a:ext cx="1152128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30814" name="Straight Connector 30813">
                    <a:extLst>
                      <a:ext uri="{FF2B5EF4-FFF2-40B4-BE49-F238E27FC236}">
                        <a16:creationId xmlns:a16="http://schemas.microsoft.com/office/drawing/2014/main" id="{52D282E4-CD7F-85CD-9CA1-2FA852F6761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3779912" y="2430180"/>
                    <a:ext cx="1152128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30815" name="Straight Connector 30814">
                    <a:extLst>
                      <a:ext uri="{FF2B5EF4-FFF2-40B4-BE49-F238E27FC236}">
                        <a16:creationId xmlns:a16="http://schemas.microsoft.com/office/drawing/2014/main" id="{7F825440-220B-A15A-1339-39B6E614F8C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4932040" y="2060848"/>
                    <a:ext cx="0" cy="369332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sp>
              <p:nvSpPr>
                <p:cNvPr id="30812" name="TextBox 30811">
                  <a:extLst>
                    <a:ext uri="{FF2B5EF4-FFF2-40B4-BE49-F238E27FC236}">
                      <a16:creationId xmlns:a16="http://schemas.microsoft.com/office/drawing/2014/main" id="{4C7B888C-74BB-7362-2AC6-2997E3FA885A}"/>
                    </a:ext>
                  </a:extLst>
                </p:cNvPr>
                <p:cNvSpPr txBox="1"/>
                <p:nvPr/>
              </p:nvSpPr>
              <p:spPr>
                <a:xfrm>
                  <a:off x="3784997" y="2060848"/>
                  <a:ext cx="115212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dirty="0"/>
                    <a:t>v$</a:t>
                  </a:r>
                </a:p>
              </p:txBody>
            </p:sp>
          </p:grpSp>
        </p:grpSp>
        <p:sp>
          <p:nvSpPr>
            <p:cNvPr id="30808" name="TextBox 30807">
              <a:extLst>
                <a:ext uri="{FF2B5EF4-FFF2-40B4-BE49-F238E27FC236}">
                  <a16:creationId xmlns:a16="http://schemas.microsoft.com/office/drawing/2014/main" id="{ECCC01B4-1836-667D-3D12-36D1B482A8D9}"/>
                </a:ext>
              </a:extLst>
            </p:cNvPr>
            <p:cNvSpPr txBox="1"/>
            <p:nvPr/>
          </p:nvSpPr>
          <p:spPr>
            <a:xfrm>
              <a:off x="633661" y="4320821"/>
              <a:ext cx="1147043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0</a:t>
              </a:r>
              <a:r>
                <a:rPr lang="en-US" dirty="0"/>
                <a:t>...</a:t>
              </a:r>
              <a:r>
                <a:rPr lang="en-US" dirty="0" err="1"/>
                <a:t>q</a:t>
              </a:r>
              <a:r>
                <a:rPr lang="en-US" baseline="-25000" dirty="0" err="1"/>
                <a:t>m</a:t>
              </a:r>
              <a:r>
                <a:rPr lang="en-US" dirty="0" err="1"/>
                <a:t>r</a:t>
              </a:r>
              <a:endParaRPr lang="en-US" dirty="0"/>
            </a:p>
          </p:txBody>
        </p:sp>
      </p:grpSp>
      <p:grpSp>
        <p:nvGrpSpPr>
          <p:cNvPr id="30819" name="Group 30818">
            <a:extLst>
              <a:ext uri="{FF2B5EF4-FFF2-40B4-BE49-F238E27FC236}">
                <a16:creationId xmlns:a16="http://schemas.microsoft.com/office/drawing/2014/main" id="{22A7A382-673B-59E4-261D-19F9D4CFE95B}"/>
              </a:ext>
            </a:extLst>
          </p:cNvPr>
          <p:cNvGrpSpPr/>
          <p:nvPr/>
        </p:nvGrpSpPr>
        <p:grpSpPr>
          <a:xfrm>
            <a:off x="7146640" y="2553117"/>
            <a:ext cx="1157213" cy="873389"/>
            <a:chOff x="628576" y="4320821"/>
            <a:chExt cx="1157213" cy="873389"/>
          </a:xfrm>
        </p:grpSpPr>
        <p:grpSp>
          <p:nvGrpSpPr>
            <p:cNvPr id="30820" name="Group 30819">
              <a:extLst>
                <a:ext uri="{FF2B5EF4-FFF2-40B4-BE49-F238E27FC236}">
                  <a16:creationId xmlns:a16="http://schemas.microsoft.com/office/drawing/2014/main" id="{71059CF5-BFAE-C900-0F22-6FC1D0254008}"/>
                </a:ext>
              </a:extLst>
            </p:cNvPr>
            <p:cNvGrpSpPr/>
            <p:nvPr/>
          </p:nvGrpSpPr>
          <p:grpSpPr>
            <a:xfrm>
              <a:off x="628576" y="4320822"/>
              <a:ext cx="1157213" cy="873388"/>
              <a:chOff x="628576" y="4320822"/>
              <a:chExt cx="1157213" cy="873388"/>
            </a:xfrm>
          </p:grpSpPr>
          <p:grpSp>
            <p:nvGrpSpPr>
              <p:cNvPr id="30822" name="Group 30821">
                <a:extLst>
                  <a:ext uri="{FF2B5EF4-FFF2-40B4-BE49-F238E27FC236}">
                    <a16:creationId xmlns:a16="http://schemas.microsoft.com/office/drawing/2014/main" id="{ED9BB57F-CEED-E978-8AE5-60CAB225087C}"/>
                  </a:ext>
                </a:extLst>
              </p:cNvPr>
              <p:cNvGrpSpPr/>
              <p:nvPr/>
            </p:nvGrpSpPr>
            <p:grpSpPr>
              <a:xfrm>
                <a:off x="628576" y="4320822"/>
                <a:ext cx="1152128" cy="369332"/>
                <a:chOff x="628576" y="4320822"/>
                <a:chExt cx="1152128" cy="369332"/>
              </a:xfrm>
            </p:grpSpPr>
            <p:cxnSp>
              <p:nvCxnSpPr>
                <p:cNvPr id="30829" name="Straight Connector 30828">
                  <a:extLst>
                    <a:ext uri="{FF2B5EF4-FFF2-40B4-BE49-F238E27FC236}">
                      <a16:creationId xmlns:a16="http://schemas.microsoft.com/office/drawing/2014/main" id="{15B6C9E6-6EE5-8F69-66E3-DA49F3ECCC31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320822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830" name="Straight Connector 30829">
                  <a:extLst>
                    <a:ext uri="{FF2B5EF4-FFF2-40B4-BE49-F238E27FC236}">
                      <a16:creationId xmlns:a16="http://schemas.microsoft.com/office/drawing/2014/main" id="{4B2D12F7-70FA-ACB5-280C-4EA618EEA405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690154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831" name="Straight Connector 30830">
                  <a:extLst>
                    <a:ext uri="{FF2B5EF4-FFF2-40B4-BE49-F238E27FC236}">
                      <a16:creationId xmlns:a16="http://schemas.microsoft.com/office/drawing/2014/main" id="{4FB204ED-3093-FD76-213F-062993E3136B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320822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30823" name="Group 30822">
                <a:extLst>
                  <a:ext uri="{FF2B5EF4-FFF2-40B4-BE49-F238E27FC236}">
                    <a16:creationId xmlns:a16="http://schemas.microsoft.com/office/drawing/2014/main" id="{12F54851-1DB0-26B5-BFF3-BC0B96EAFFD3}"/>
                  </a:ext>
                </a:extLst>
              </p:cNvPr>
              <p:cNvGrpSpPr/>
              <p:nvPr/>
            </p:nvGrpSpPr>
            <p:grpSpPr>
              <a:xfrm>
                <a:off x="628576" y="4824878"/>
                <a:ext cx="1157213" cy="369332"/>
                <a:chOff x="3779912" y="2060848"/>
                <a:chExt cx="1157213" cy="369332"/>
              </a:xfrm>
            </p:grpSpPr>
            <p:grpSp>
              <p:nvGrpSpPr>
                <p:cNvPr id="30824" name="Group 30823">
                  <a:extLst>
                    <a:ext uri="{FF2B5EF4-FFF2-40B4-BE49-F238E27FC236}">
                      <a16:creationId xmlns:a16="http://schemas.microsoft.com/office/drawing/2014/main" id="{479AE8DC-5B9A-A6D9-BF03-A84E1FD2F8A2}"/>
                    </a:ext>
                  </a:extLst>
                </p:cNvPr>
                <p:cNvGrpSpPr/>
                <p:nvPr/>
              </p:nvGrpSpPr>
              <p:grpSpPr>
                <a:xfrm>
                  <a:off x="3779912" y="2060848"/>
                  <a:ext cx="1152128" cy="369332"/>
                  <a:chOff x="3779912" y="2060848"/>
                  <a:chExt cx="1152128" cy="369332"/>
                </a:xfrm>
              </p:grpSpPr>
              <p:cxnSp>
                <p:nvCxnSpPr>
                  <p:cNvPr id="30826" name="Straight Connector 30825">
                    <a:extLst>
                      <a:ext uri="{FF2B5EF4-FFF2-40B4-BE49-F238E27FC236}">
                        <a16:creationId xmlns:a16="http://schemas.microsoft.com/office/drawing/2014/main" id="{1D9ACF7B-C89A-6A5A-3CB6-9671A386E6E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3779912" y="2060848"/>
                    <a:ext cx="1152128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30827" name="Straight Connector 30826">
                    <a:extLst>
                      <a:ext uri="{FF2B5EF4-FFF2-40B4-BE49-F238E27FC236}">
                        <a16:creationId xmlns:a16="http://schemas.microsoft.com/office/drawing/2014/main" id="{149C15CF-317E-7B06-6980-33DA8111A3B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3779912" y="2430180"/>
                    <a:ext cx="1152128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30828" name="Straight Connector 30827">
                    <a:extLst>
                      <a:ext uri="{FF2B5EF4-FFF2-40B4-BE49-F238E27FC236}">
                        <a16:creationId xmlns:a16="http://schemas.microsoft.com/office/drawing/2014/main" id="{BDDEFDD0-303F-2C83-CC74-3D3E14148FE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4932040" y="2060848"/>
                    <a:ext cx="0" cy="369332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sp>
              <p:nvSpPr>
                <p:cNvPr id="30825" name="TextBox 30824">
                  <a:extLst>
                    <a:ext uri="{FF2B5EF4-FFF2-40B4-BE49-F238E27FC236}">
                      <a16:creationId xmlns:a16="http://schemas.microsoft.com/office/drawing/2014/main" id="{E509662B-1267-14E6-268E-5DDC487998CF}"/>
                    </a:ext>
                  </a:extLst>
                </p:cNvPr>
                <p:cNvSpPr txBox="1"/>
                <p:nvPr/>
              </p:nvSpPr>
              <p:spPr>
                <a:xfrm>
                  <a:off x="3784997" y="2060848"/>
                  <a:ext cx="115212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dirty="0"/>
                    <a:t>v$</a:t>
                  </a:r>
                </a:p>
              </p:txBody>
            </p:sp>
          </p:grpSp>
        </p:grpSp>
        <p:sp>
          <p:nvSpPr>
            <p:cNvPr id="30821" name="TextBox 30820">
              <a:extLst>
                <a:ext uri="{FF2B5EF4-FFF2-40B4-BE49-F238E27FC236}">
                  <a16:creationId xmlns:a16="http://schemas.microsoft.com/office/drawing/2014/main" id="{6C3CFE6F-94CE-B012-D28B-98266A507366}"/>
                </a:ext>
              </a:extLst>
            </p:cNvPr>
            <p:cNvSpPr txBox="1"/>
            <p:nvPr/>
          </p:nvSpPr>
          <p:spPr>
            <a:xfrm>
              <a:off x="633661" y="4320821"/>
              <a:ext cx="1147043" cy="369332"/>
            </a:xfrm>
            <a:prstGeom prst="rect">
              <a:avLst/>
            </a:prstGeom>
            <a:noFill/>
          </p:spPr>
          <p:txBody>
            <a:bodyPr wrap="square" lIns="36000" rIns="0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0</a:t>
              </a:r>
              <a:r>
                <a:rPr lang="en-US" dirty="0"/>
                <a:t>...</a:t>
              </a:r>
              <a:r>
                <a:rPr lang="en-US" dirty="0" err="1"/>
                <a:t>q</a:t>
              </a:r>
              <a:r>
                <a:rPr lang="en-US" baseline="-25000" dirty="0" err="1"/>
                <a:t>m</a:t>
              </a:r>
              <a:endParaRPr lang="en-US" baseline="-25000" dirty="0"/>
            </a:p>
          </p:txBody>
        </p:sp>
      </p:grpSp>
      <p:grpSp>
        <p:nvGrpSpPr>
          <p:cNvPr id="30832" name="Group 30831">
            <a:extLst>
              <a:ext uri="{FF2B5EF4-FFF2-40B4-BE49-F238E27FC236}">
                <a16:creationId xmlns:a16="http://schemas.microsoft.com/office/drawing/2014/main" id="{BA338D37-99E8-1517-52D6-1ADF5AB4B14A}"/>
              </a:ext>
            </a:extLst>
          </p:cNvPr>
          <p:cNvGrpSpPr/>
          <p:nvPr/>
        </p:nvGrpSpPr>
        <p:grpSpPr>
          <a:xfrm>
            <a:off x="7146640" y="4223264"/>
            <a:ext cx="1157213" cy="873389"/>
            <a:chOff x="628576" y="4320821"/>
            <a:chExt cx="1157213" cy="873389"/>
          </a:xfrm>
        </p:grpSpPr>
        <p:grpSp>
          <p:nvGrpSpPr>
            <p:cNvPr id="30833" name="Group 30832">
              <a:extLst>
                <a:ext uri="{FF2B5EF4-FFF2-40B4-BE49-F238E27FC236}">
                  <a16:creationId xmlns:a16="http://schemas.microsoft.com/office/drawing/2014/main" id="{636FA081-A66B-426A-FE4A-8C084D4435CA}"/>
                </a:ext>
              </a:extLst>
            </p:cNvPr>
            <p:cNvGrpSpPr/>
            <p:nvPr/>
          </p:nvGrpSpPr>
          <p:grpSpPr>
            <a:xfrm>
              <a:off x="628576" y="4320822"/>
              <a:ext cx="1157213" cy="873388"/>
              <a:chOff x="628576" y="4320822"/>
              <a:chExt cx="1157213" cy="873388"/>
            </a:xfrm>
          </p:grpSpPr>
          <p:grpSp>
            <p:nvGrpSpPr>
              <p:cNvPr id="30835" name="Group 30834">
                <a:extLst>
                  <a:ext uri="{FF2B5EF4-FFF2-40B4-BE49-F238E27FC236}">
                    <a16:creationId xmlns:a16="http://schemas.microsoft.com/office/drawing/2014/main" id="{92E82873-CE0A-B693-E0C6-D8F69E548FB0}"/>
                  </a:ext>
                </a:extLst>
              </p:cNvPr>
              <p:cNvGrpSpPr/>
              <p:nvPr/>
            </p:nvGrpSpPr>
            <p:grpSpPr>
              <a:xfrm>
                <a:off x="628576" y="4320822"/>
                <a:ext cx="1152128" cy="369332"/>
                <a:chOff x="628576" y="4320822"/>
                <a:chExt cx="1152128" cy="369332"/>
              </a:xfrm>
            </p:grpSpPr>
            <p:cxnSp>
              <p:nvCxnSpPr>
                <p:cNvPr id="30842" name="Straight Connector 30841">
                  <a:extLst>
                    <a:ext uri="{FF2B5EF4-FFF2-40B4-BE49-F238E27FC236}">
                      <a16:creationId xmlns:a16="http://schemas.microsoft.com/office/drawing/2014/main" id="{0083B8B8-80FB-ADEF-21A0-E8CAEEE45C2B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320822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843" name="Straight Connector 30842">
                  <a:extLst>
                    <a:ext uri="{FF2B5EF4-FFF2-40B4-BE49-F238E27FC236}">
                      <a16:creationId xmlns:a16="http://schemas.microsoft.com/office/drawing/2014/main" id="{7AFE2C5D-A33B-4624-51FB-501AA5708F4A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690154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30844" name="Straight Connector 30843">
                  <a:extLst>
                    <a:ext uri="{FF2B5EF4-FFF2-40B4-BE49-F238E27FC236}">
                      <a16:creationId xmlns:a16="http://schemas.microsoft.com/office/drawing/2014/main" id="{6B536A88-3B9C-A502-5B78-3BCBC3AAF76E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320822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30836" name="Group 30835">
                <a:extLst>
                  <a:ext uri="{FF2B5EF4-FFF2-40B4-BE49-F238E27FC236}">
                    <a16:creationId xmlns:a16="http://schemas.microsoft.com/office/drawing/2014/main" id="{E6E78092-C9C2-95B5-B70A-CF5A08D296A2}"/>
                  </a:ext>
                </a:extLst>
              </p:cNvPr>
              <p:cNvGrpSpPr/>
              <p:nvPr/>
            </p:nvGrpSpPr>
            <p:grpSpPr>
              <a:xfrm>
                <a:off x="628576" y="4824878"/>
                <a:ext cx="1157213" cy="369332"/>
                <a:chOff x="3779912" y="2060848"/>
                <a:chExt cx="1157213" cy="369332"/>
              </a:xfrm>
            </p:grpSpPr>
            <p:grpSp>
              <p:nvGrpSpPr>
                <p:cNvPr id="30837" name="Group 30836">
                  <a:extLst>
                    <a:ext uri="{FF2B5EF4-FFF2-40B4-BE49-F238E27FC236}">
                      <a16:creationId xmlns:a16="http://schemas.microsoft.com/office/drawing/2014/main" id="{943F00D7-7BC4-EF87-985E-1C9B1DD14C8D}"/>
                    </a:ext>
                  </a:extLst>
                </p:cNvPr>
                <p:cNvGrpSpPr/>
                <p:nvPr/>
              </p:nvGrpSpPr>
              <p:grpSpPr>
                <a:xfrm>
                  <a:off x="3779912" y="2060848"/>
                  <a:ext cx="1152128" cy="369332"/>
                  <a:chOff x="3779912" y="2060848"/>
                  <a:chExt cx="1152128" cy="369332"/>
                </a:xfrm>
              </p:grpSpPr>
              <p:cxnSp>
                <p:nvCxnSpPr>
                  <p:cNvPr id="30839" name="Straight Connector 30838">
                    <a:extLst>
                      <a:ext uri="{FF2B5EF4-FFF2-40B4-BE49-F238E27FC236}">
                        <a16:creationId xmlns:a16="http://schemas.microsoft.com/office/drawing/2014/main" id="{C5508B2E-2316-012E-A814-B9BE3720418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3779912" y="2060848"/>
                    <a:ext cx="1152128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30840" name="Straight Connector 30839">
                    <a:extLst>
                      <a:ext uri="{FF2B5EF4-FFF2-40B4-BE49-F238E27FC236}">
                        <a16:creationId xmlns:a16="http://schemas.microsoft.com/office/drawing/2014/main" id="{2DA6DACC-33C9-AEA5-BAB6-5E9C732DC0A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3779912" y="2430180"/>
                    <a:ext cx="1152128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30841" name="Straight Connector 30840">
                    <a:extLst>
                      <a:ext uri="{FF2B5EF4-FFF2-40B4-BE49-F238E27FC236}">
                        <a16:creationId xmlns:a16="http://schemas.microsoft.com/office/drawing/2014/main" id="{3B4AF28D-A98B-1E8D-36D9-B8479F68E05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4932040" y="2060848"/>
                    <a:ext cx="0" cy="369332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sp>
              <p:nvSpPr>
                <p:cNvPr id="30838" name="TextBox 30837">
                  <a:extLst>
                    <a:ext uri="{FF2B5EF4-FFF2-40B4-BE49-F238E27FC236}">
                      <a16:creationId xmlns:a16="http://schemas.microsoft.com/office/drawing/2014/main" id="{312EBEA8-B2EE-C1A6-9453-E041A83238F1}"/>
                    </a:ext>
                  </a:extLst>
                </p:cNvPr>
                <p:cNvSpPr txBox="1"/>
                <p:nvPr/>
              </p:nvSpPr>
              <p:spPr>
                <a:xfrm>
                  <a:off x="3784997" y="2060848"/>
                  <a:ext cx="115212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dirty="0"/>
                    <a:t>v$</a:t>
                  </a:r>
                </a:p>
              </p:txBody>
            </p:sp>
          </p:grpSp>
        </p:grpSp>
        <p:sp>
          <p:nvSpPr>
            <p:cNvPr id="30834" name="TextBox 30833">
              <a:extLst>
                <a:ext uri="{FF2B5EF4-FFF2-40B4-BE49-F238E27FC236}">
                  <a16:creationId xmlns:a16="http://schemas.microsoft.com/office/drawing/2014/main" id="{DB03A348-C599-EB5A-62B3-E290D7BDC63A}"/>
                </a:ext>
              </a:extLst>
            </p:cNvPr>
            <p:cNvSpPr txBox="1"/>
            <p:nvPr/>
          </p:nvSpPr>
          <p:spPr>
            <a:xfrm>
              <a:off x="633661" y="4320821"/>
              <a:ext cx="1147043" cy="369332"/>
            </a:xfrm>
            <a:prstGeom prst="rect">
              <a:avLst/>
            </a:prstGeom>
            <a:noFill/>
          </p:spPr>
          <p:txBody>
            <a:bodyPr wrap="square" rIns="0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-25000" dirty="0"/>
                <a:t>0</a:t>
              </a:r>
              <a:r>
                <a:rPr lang="en-US" dirty="0"/>
                <a:t>...</a:t>
              </a:r>
              <a:r>
                <a:rPr lang="en-US" dirty="0" err="1"/>
                <a:t>q</a:t>
              </a:r>
              <a:r>
                <a:rPr lang="en-US" baseline="-25000" dirty="0" err="1"/>
                <a:t>m</a:t>
              </a:r>
              <a:r>
                <a:rPr lang="en-US" baseline="-25000" dirty="0"/>
                <a:t>-n</a:t>
              </a:r>
              <a:r>
                <a:rPr lang="en-US" dirty="0"/>
                <a:t>r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E8FD9027-C2C4-76C6-C318-FC2AACED3E31}"/>
              </a:ext>
            </a:extLst>
          </p:cNvPr>
          <p:cNvGrpSpPr/>
          <p:nvPr/>
        </p:nvGrpSpPr>
        <p:grpSpPr>
          <a:xfrm>
            <a:off x="2174925" y="2620479"/>
            <a:ext cx="1157213" cy="873389"/>
            <a:chOff x="628576" y="4320821"/>
            <a:chExt cx="1157213" cy="873389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ECF1ADAC-E63D-F166-2780-D905F1F55942}"/>
                </a:ext>
              </a:extLst>
            </p:cNvPr>
            <p:cNvGrpSpPr/>
            <p:nvPr/>
          </p:nvGrpSpPr>
          <p:grpSpPr>
            <a:xfrm>
              <a:off x="628576" y="4320822"/>
              <a:ext cx="1157213" cy="873388"/>
              <a:chOff x="628576" y="4320822"/>
              <a:chExt cx="1157213" cy="873388"/>
            </a:xfrm>
          </p:grpSpPr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7EC044F6-1050-6E91-704C-4DDE47C657C0}"/>
                  </a:ext>
                </a:extLst>
              </p:cNvPr>
              <p:cNvGrpSpPr/>
              <p:nvPr/>
            </p:nvGrpSpPr>
            <p:grpSpPr>
              <a:xfrm>
                <a:off x="628576" y="4320822"/>
                <a:ext cx="1152128" cy="369332"/>
                <a:chOff x="628576" y="4320822"/>
                <a:chExt cx="1152128" cy="369332"/>
              </a:xfrm>
            </p:grpSpPr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3561C51D-B029-F92B-9129-E292687243BE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320822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D6F8C1EC-BCCD-7AB6-2A64-2435724CD644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690154"/>
                  <a:ext cx="1152128" cy="0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340DB3CC-9691-2F1F-0674-D485DD1DCC54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628576" y="4320822"/>
                  <a:ext cx="0" cy="369332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B385B07E-2828-8CE1-4FF0-008888AE1DF8}"/>
                  </a:ext>
                </a:extLst>
              </p:cNvPr>
              <p:cNvGrpSpPr/>
              <p:nvPr/>
            </p:nvGrpSpPr>
            <p:grpSpPr>
              <a:xfrm>
                <a:off x="628576" y="4824878"/>
                <a:ext cx="1157213" cy="369332"/>
                <a:chOff x="3779912" y="2060848"/>
                <a:chExt cx="1157213" cy="369332"/>
              </a:xfrm>
            </p:grpSpPr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6ADFAD5C-42B8-4FD8-D03C-0376306FBB6E}"/>
                    </a:ext>
                  </a:extLst>
                </p:cNvPr>
                <p:cNvGrpSpPr/>
                <p:nvPr/>
              </p:nvGrpSpPr>
              <p:grpSpPr>
                <a:xfrm>
                  <a:off x="3779912" y="2060848"/>
                  <a:ext cx="1152128" cy="369332"/>
                  <a:chOff x="3779912" y="2060848"/>
                  <a:chExt cx="1152128" cy="369332"/>
                </a:xfrm>
              </p:grpSpPr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868EBBC4-9AC3-63A9-95C1-1724B0D2EB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3779912" y="2060848"/>
                    <a:ext cx="1152128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631B4748-39FA-1439-3E21-BDED5792135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3779912" y="2430180"/>
                    <a:ext cx="1152128" cy="0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3C9954C8-0333-229F-EA9E-5C88E548D39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4932040" y="2060848"/>
                    <a:ext cx="0" cy="369332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2BE4CD51-9B72-08E3-55BA-B43C6E378F01}"/>
                    </a:ext>
                  </a:extLst>
                </p:cNvPr>
                <p:cNvSpPr txBox="1"/>
                <p:nvPr/>
              </p:nvSpPr>
              <p:spPr>
                <a:xfrm>
                  <a:off x="3784997" y="2060848"/>
                  <a:ext cx="115212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dirty="0"/>
                    <a:t>w$</a:t>
                  </a:r>
                </a:p>
              </p:txBody>
            </p:sp>
          </p:grpSp>
        </p:grp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8D65CEF-8C02-16C3-2443-39D553FB0AF1}"/>
                </a:ext>
              </a:extLst>
            </p:cNvPr>
            <p:cNvSpPr txBox="1"/>
            <p:nvPr/>
          </p:nvSpPr>
          <p:spPr>
            <a:xfrm>
              <a:off x="633661" y="4320821"/>
              <a:ext cx="1147043" cy="369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q</a:t>
              </a:r>
              <a:r>
                <a:rPr lang="en-US" baseline="-25000" dirty="0" err="1"/>
                <a:t>0</a:t>
              </a:r>
              <a:endParaRPr lang="en-US" baseline="-25000" dirty="0"/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C71A781C-BDA7-F404-83EB-D2AA63D2D80F}"/>
              </a:ext>
            </a:extLst>
          </p:cNvPr>
          <p:cNvSpPr txBox="1"/>
          <p:nvPr/>
        </p:nvSpPr>
        <p:spPr>
          <a:xfrm>
            <a:off x="4551965" y="5189306"/>
            <a:ext cx="1255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 = </a:t>
            </a:r>
            <a:r>
              <a:rPr lang="el-GR" dirty="0"/>
              <a:t>δ</a:t>
            </a:r>
            <a:r>
              <a:rPr lang="en-US" dirty="0"/>
              <a:t>(</a:t>
            </a:r>
            <a:r>
              <a:rPr lang="en-US" dirty="0" err="1"/>
              <a:t>q</a:t>
            </a:r>
            <a:r>
              <a:rPr lang="en-US" baseline="-25000" dirty="0" err="1"/>
              <a:t>m</a:t>
            </a:r>
            <a:r>
              <a:rPr lang="en-US" dirty="0" err="1"/>
              <a:t>,a</a:t>
            </a:r>
            <a:r>
              <a:rPr lang="en-US" dirty="0"/>
              <a:t>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9A1FBA5-C9E8-0AC0-D34D-BF1C5B88100D}"/>
              </a:ext>
            </a:extLst>
          </p:cNvPr>
          <p:cNvSpPr txBox="1"/>
          <p:nvPr/>
        </p:nvSpPr>
        <p:spPr>
          <a:xfrm>
            <a:off x="7014015" y="5174808"/>
            <a:ext cx="1417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r = </a:t>
            </a:r>
            <a:r>
              <a:rPr lang="el-GR" dirty="0"/>
              <a:t>δ</a:t>
            </a:r>
            <a:r>
              <a:rPr lang="en-US" dirty="0"/>
              <a:t>(</a:t>
            </a:r>
            <a:r>
              <a:rPr lang="en-US" dirty="0" err="1"/>
              <a:t>q</a:t>
            </a:r>
            <a:r>
              <a:rPr lang="en-US" baseline="-25000" dirty="0" err="1"/>
              <a:t>m-n</a:t>
            </a:r>
            <a:r>
              <a:rPr lang="en-US" dirty="0" err="1"/>
              <a:t>,X</a:t>
            </a:r>
            <a:r>
              <a:rPr lang="en-US" dirty="0"/>
              <a:t>)</a:t>
            </a:r>
          </a:p>
        </p:txBody>
      </p:sp>
      <p:sp>
        <p:nvSpPr>
          <p:cNvPr id="2" name="Callout: Bent Line with Accent Bar 1">
            <a:extLst>
              <a:ext uri="{FF2B5EF4-FFF2-40B4-BE49-F238E27FC236}">
                <a16:creationId xmlns:a16="http://schemas.microsoft.com/office/drawing/2014/main" id="{BFCCB890-0303-4606-297C-D90EE53C8AEF}"/>
              </a:ext>
            </a:extLst>
          </p:cNvPr>
          <p:cNvSpPr/>
          <p:nvPr/>
        </p:nvSpPr>
        <p:spPr bwMode="auto">
          <a:xfrm>
            <a:off x="9921516" y="1899591"/>
            <a:ext cx="1800200" cy="713689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10271"/>
              <a:gd name="adj6" fmla="val -82002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Stack</a:t>
            </a:r>
            <a:br>
              <a:rPr lang="en-US" dirty="0"/>
            </a:br>
            <a:r>
              <a:rPr lang="en-US" dirty="0"/>
              <a:t>(top on the right)</a:t>
            </a:r>
            <a:endParaRPr lang="cs-CZ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Callout: Bent Line with Accent Bar 3">
            <a:extLst>
              <a:ext uri="{FF2B5EF4-FFF2-40B4-BE49-F238E27FC236}">
                <a16:creationId xmlns:a16="http://schemas.microsoft.com/office/drawing/2014/main" id="{62A2BC36-16CF-CB63-4688-EEF296E42536}"/>
              </a:ext>
            </a:extLst>
          </p:cNvPr>
          <p:cNvSpPr/>
          <p:nvPr/>
        </p:nvSpPr>
        <p:spPr bwMode="auto">
          <a:xfrm>
            <a:off x="9921516" y="3569717"/>
            <a:ext cx="1800200" cy="713689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-51275"/>
              <a:gd name="adj6" fmla="val -80677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dirty="0"/>
              <a:t>The rest</a:t>
            </a:r>
            <a:br>
              <a:rPr lang="en-US" dirty="0"/>
            </a:br>
            <a:r>
              <a:rPr lang="en-US" dirty="0"/>
              <a:t>of the input</a:t>
            </a:r>
            <a:endParaRPr lang="cs-CZ" dirty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495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Derivation</a:t>
            </a:r>
            <a:endParaRPr lang="cs-CZ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04F52C-C12D-B15B-91F4-08A0BD836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692696"/>
            <a:ext cx="10972800" cy="5904656"/>
          </a:xfrm>
        </p:spPr>
        <p:txBody>
          <a:bodyPr/>
          <a:lstStyle/>
          <a:p>
            <a:r>
              <a:rPr lang="en-US" dirty="0"/>
              <a:t>A sequence of rule applications </a:t>
            </a:r>
          </a:p>
          <a:p>
            <a:pPr lvl="1"/>
            <a:r>
              <a:rPr lang="en-US" dirty="0"/>
              <a:t>Applied to words mixed from terminals and non-terminals</a:t>
            </a:r>
          </a:p>
          <a:p>
            <a:pPr lvl="1"/>
            <a:r>
              <a:rPr lang="en-US" dirty="0"/>
              <a:t>Starts with the root non-terminal</a:t>
            </a:r>
          </a:p>
          <a:p>
            <a:pPr lvl="1"/>
            <a:r>
              <a:rPr lang="en-US" dirty="0"/>
              <a:t>Ends with a purely terminal word</a:t>
            </a:r>
          </a:p>
          <a:p>
            <a:r>
              <a:rPr lang="en-US" dirty="0"/>
              <a:t>Each step applies a rule to a non-terminal at some position</a:t>
            </a:r>
          </a:p>
          <a:p>
            <a:pPr lvl="1"/>
            <a:r>
              <a:rPr lang="en-US" dirty="0"/>
              <a:t>Special cases</a:t>
            </a:r>
          </a:p>
          <a:p>
            <a:pPr lvl="2"/>
            <a:r>
              <a:rPr lang="en-US" dirty="0"/>
              <a:t>Left/left-most derivation always expands the left-most non-terminal</a:t>
            </a:r>
          </a:p>
          <a:p>
            <a:pPr lvl="2"/>
            <a:r>
              <a:rPr lang="en-US" dirty="0"/>
              <a:t>Right/right-most derivation ... right-most non-terminal</a:t>
            </a:r>
          </a:p>
          <a:p>
            <a:pPr lvl="1"/>
            <a:r>
              <a:rPr lang="en-US" dirty="0"/>
              <a:t>In the special cases, the sequence of rule numbers determines the derivation</a:t>
            </a:r>
          </a:p>
          <a:p>
            <a:r>
              <a:rPr lang="en-US" dirty="0"/>
              <a:t>Example</a:t>
            </a:r>
          </a:p>
          <a:p>
            <a:pPr lvl="1"/>
            <a:r>
              <a:rPr lang="en-US" dirty="0"/>
              <a:t>A left-most derivation:</a:t>
            </a:r>
            <a:br>
              <a:rPr lang="en-US" dirty="0"/>
            </a:br>
            <a:r>
              <a:rPr lang="cs-CZ" dirty="0"/>
              <a:t>E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⇒①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E+T</a:t>
            </a:r>
            <a:r>
              <a:rPr lang="cs-CZ" dirty="0"/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⇒②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T+T</a:t>
            </a:r>
            <a:r>
              <a:rPr lang="cs-CZ" dirty="0"/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⇒④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F+T</a:t>
            </a:r>
            <a:r>
              <a:rPr lang="cs-CZ" dirty="0"/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⇒⑥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id+T</a:t>
            </a:r>
            <a:r>
              <a:rPr lang="cs-CZ" dirty="0"/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⇒③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id+T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*F</a:t>
            </a:r>
            <a:r>
              <a:rPr lang="cs-CZ" dirty="0"/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⇒④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id+F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*F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⇒⑥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id+id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*F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⇒⑥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id+id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*id</a:t>
            </a:r>
          </a:p>
          <a:p>
            <a:pPr lvl="1"/>
            <a:r>
              <a:rPr lang="en-US" dirty="0"/>
              <a:t>A right-most derivation: </a:t>
            </a:r>
            <a:br>
              <a:rPr lang="en-US" dirty="0"/>
            </a:br>
            <a:r>
              <a:rPr lang="cs-CZ" dirty="0"/>
              <a:t>E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⇒①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E+T</a:t>
            </a:r>
            <a:r>
              <a:rPr lang="cs-CZ" dirty="0"/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⇒③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E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+T*F</a:t>
            </a:r>
            <a:r>
              <a:rPr lang="cs-CZ" dirty="0"/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⇒⑥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E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+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T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*id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⇒④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E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+F*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id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⇒⑥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E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+id*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id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⇒②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T+id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*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id</a:t>
            </a:r>
            <a:r>
              <a:rPr lang="cs-CZ" dirty="0"/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⇒④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F+id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*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id</a:t>
            </a:r>
            <a:r>
              <a:rPr lang="cs-CZ" dirty="0"/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⇒⑥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id+id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*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id</a:t>
            </a:r>
            <a:endParaRPr lang="cs-CZ" dirty="0">
              <a:ea typeface="Arial Unicode MS" pitchFamily="34" charset="-128"/>
              <a:cs typeface="Arial Unicode MS" pitchFamily="34" charset="-128"/>
            </a:endParaRPr>
          </a:p>
          <a:p>
            <a:endParaRPr lang="en-US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LR/LALR/SLR parser as a push-down automaton</a:t>
            </a:r>
            <a:endParaRPr lang="cs-CZ" dirty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724400"/>
            <a:ext cx="8229600" cy="1441450"/>
          </a:xfrm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en-US" sz="2600" dirty="0"/>
              <a:t>The stack here is shown interleaved</a:t>
            </a:r>
          </a:p>
          <a:p>
            <a:pPr lvl="1" eaLnBrk="1" hangingPunct="1"/>
            <a:r>
              <a:rPr lang="en-US" sz="2400" dirty="0" err="1"/>
              <a:t>Y</a:t>
            </a:r>
            <a:r>
              <a:rPr lang="en-US" sz="2400" baseline="-25000" dirty="0" err="1"/>
              <a:t>j</a:t>
            </a:r>
            <a:r>
              <a:rPr lang="cs-CZ" sz="2400" dirty="0"/>
              <a:t> </a:t>
            </a:r>
            <a:r>
              <a:rPr lang="en-US" sz="2400" dirty="0"/>
              <a:t>are terminals/non-terminals (not actually needed for parsing)</a:t>
            </a:r>
          </a:p>
          <a:p>
            <a:pPr lvl="1" eaLnBrk="1" hangingPunct="1"/>
            <a:r>
              <a:rPr lang="en-US" sz="2400" dirty="0" err="1"/>
              <a:t>q</a:t>
            </a:r>
            <a:r>
              <a:rPr lang="en-US" sz="2400" baseline="-25000" dirty="0" err="1"/>
              <a:t>j</a:t>
            </a:r>
            <a:r>
              <a:rPr lang="cs-CZ" sz="2400" dirty="0"/>
              <a:t> </a:t>
            </a:r>
            <a:r>
              <a:rPr lang="en-US" sz="2400" dirty="0"/>
              <a:t>are states of the item-automaton</a:t>
            </a:r>
            <a:endParaRPr lang="cs-CZ" sz="2400" dirty="0"/>
          </a:p>
          <a:p>
            <a:pPr lvl="2" eaLnBrk="1" hangingPunct="1"/>
            <a:r>
              <a:rPr lang="en-US" sz="2400" dirty="0" err="1"/>
              <a:t>q</a:t>
            </a:r>
            <a:r>
              <a:rPr lang="en-US" sz="2400" baseline="-25000" dirty="0" err="1"/>
              <a:t>j</a:t>
            </a:r>
            <a:r>
              <a:rPr lang="en-US" sz="2400" dirty="0"/>
              <a:t> = </a:t>
            </a:r>
            <a:r>
              <a:rPr lang="el-GR" sz="2400" dirty="0"/>
              <a:t>δ</a:t>
            </a:r>
            <a:r>
              <a:rPr lang="en-US" sz="2400" dirty="0"/>
              <a:t>(q</a:t>
            </a:r>
            <a:r>
              <a:rPr lang="en-US" sz="2400" baseline="-25000" dirty="0"/>
              <a:t>j-1</a:t>
            </a:r>
            <a:r>
              <a:rPr lang="en-US" sz="2400" dirty="0"/>
              <a:t>,Y</a:t>
            </a:r>
            <a:r>
              <a:rPr lang="en-US" sz="2400" baseline="-25000" dirty="0"/>
              <a:t>j</a:t>
            </a:r>
            <a:r>
              <a:rPr lang="en-US" sz="2400" dirty="0"/>
              <a:t>)</a:t>
            </a:r>
          </a:p>
          <a:p>
            <a:pPr lvl="2" eaLnBrk="1" hangingPunct="1"/>
            <a:r>
              <a:rPr lang="en-US" sz="2400" dirty="0"/>
              <a:t>The state on the top of the stack is the current state of the automaton</a:t>
            </a:r>
            <a:endParaRPr lang="cs-CZ" sz="2400" dirty="0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5446713" y="2565400"/>
            <a:ext cx="1439862" cy="6492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 dirty="0"/>
              <a:t>Automat</a:t>
            </a:r>
            <a:r>
              <a:rPr lang="en-US" dirty="0"/>
              <a:t>on</a:t>
            </a:r>
            <a:endParaRPr lang="cs-CZ" dirty="0"/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4727576" y="3789364"/>
            <a:ext cx="1439863" cy="64928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action</a:t>
            </a:r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5951539" y="1557338"/>
            <a:ext cx="433387" cy="3603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a</a:t>
            </a:r>
            <a:r>
              <a:rPr lang="cs-CZ" baseline="-25000"/>
              <a:t>i</a:t>
            </a:r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6384925" y="1557338"/>
            <a:ext cx="433388" cy="3603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…</a:t>
            </a:r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6816725" y="1557338"/>
            <a:ext cx="433388" cy="3603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a</a:t>
            </a:r>
            <a:r>
              <a:rPr lang="cs-CZ" baseline="-25000"/>
              <a:t>n</a:t>
            </a:r>
          </a:p>
        </p:txBody>
      </p:sp>
      <p:sp>
        <p:nvSpPr>
          <p:cNvPr id="39945" name="Rectangle 9"/>
          <p:cNvSpPr>
            <a:spLocks noChangeArrowheads="1"/>
          </p:cNvSpPr>
          <p:nvPr/>
        </p:nvSpPr>
        <p:spPr bwMode="auto">
          <a:xfrm>
            <a:off x="7248525" y="1557338"/>
            <a:ext cx="433388" cy="3603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$</a:t>
            </a:r>
            <a:endParaRPr lang="cs-CZ"/>
          </a:p>
        </p:txBody>
      </p:sp>
      <p:sp>
        <p:nvSpPr>
          <p:cNvPr id="39946" name="Freeform 10"/>
          <p:cNvSpPr>
            <a:spLocks/>
          </p:cNvSpPr>
          <p:nvPr/>
        </p:nvSpPr>
        <p:spPr bwMode="auto">
          <a:xfrm>
            <a:off x="5375276" y="3214689"/>
            <a:ext cx="790575" cy="574675"/>
          </a:xfrm>
          <a:custGeom>
            <a:avLst/>
            <a:gdLst>
              <a:gd name="T0" fmla="*/ 498 w 498"/>
              <a:gd name="T1" fmla="*/ 0 h 362"/>
              <a:gd name="T2" fmla="*/ 122 w 498"/>
              <a:gd name="T3" fmla="*/ 129 h 362"/>
              <a:gd name="T4" fmla="*/ 0 w 498"/>
              <a:gd name="T5" fmla="*/ 362 h 362"/>
              <a:gd name="T6" fmla="*/ 0 60000 65536"/>
              <a:gd name="T7" fmla="*/ 0 60000 65536"/>
              <a:gd name="T8" fmla="*/ 0 60000 65536"/>
              <a:gd name="T9" fmla="*/ 0 w 498"/>
              <a:gd name="T10" fmla="*/ 0 h 362"/>
              <a:gd name="T11" fmla="*/ 498 w 498"/>
              <a:gd name="T12" fmla="*/ 362 h 362"/>
              <a:gd name="connsiteX0" fmla="*/ 10000 w 10000"/>
              <a:gd name="connsiteY0" fmla="*/ 0 h 10000"/>
              <a:gd name="connsiteX1" fmla="*/ 0 w 10000"/>
              <a:gd name="connsiteY1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000" h="10000">
                <a:moveTo>
                  <a:pt x="10000" y="0"/>
                </a:moveTo>
                <a:lnTo>
                  <a:pt x="0" y="1000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 type="none" w="med" len="med"/>
          </a:ln>
        </p:spPr>
        <p:txBody>
          <a:bodyPr wrap="none"/>
          <a:lstStyle/>
          <a:p>
            <a:endParaRPr lang="cs-CZ" dirty="0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 flipV="1">
            <a:off x="6165850" y="1917700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non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39948" name="Rectangle 12"/>
          <p:cNvSpPr>
            <a:spLocks noChangeArrowheads="1"/>
          </p:cNvSpPr>
          <p:nvPr/>
        </p:nvSpPr>
        <p:spPr bwMode="auto">
          <a:xfrm>
            <a:off x="3503614" y="2565401"/>
            <a:ext cx="504825" cy="3587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err="1"/>
              <a:t>q</a:t>
            </a:r>
            <a:r>
              <a:rPr lang="en-US" baseline="-25000" dirty="0" err="1"/>
              <a:t>m</a:t>
            </a:r>
            <a:endParaRPr lang="cs-CZ" baseline="-25000" dirty="0"/>
          </a:p>
        </p:txBody>
      </p:sp>
      <p:sp>
        <p:nvSpPr>
          <p:cNvPr id="39949" name="Rectangle 13"/>
          <p:cNvSpPr>
            <a:spLocks noChangeArrowheads="1"/>
          </p:cNvSpPr>
          <p:nvPr/>
        </p:nvSpPr>
        <p:spPr bwMode="auto">
          <a:xfrm>
            <a:off x="3503614" y="2924176"/>
            <a:ext cx="504825" cy="360363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err="1"/>
              <a:t>Y</a:t>
            </a:r>
            <a:r>
              <a:rPr lang="en-US" baseline="-25000" dirty="0" err="1"/>
              <a:t>m</a:t>
            </a:r>
            <a:endParaRPr lang="cs-CZ" baseline="-25000" dirty="0"/>
          </a:p>
        </p:txBody>
      </p:sp>
      <p:sp>
        <p:nvSpPr>
          <p:cNvPr id="39950" name="Rectangle 15"/>
          <p:cNvSpPr>
            <a:spLocks noChangeArrowheads="1"/>
          </p:cNvSpPr>
          <p:nvPr/>
        </p:nvSpPr>
        <p:spPr bwMode="auto">
          <a:xfrm>
            <a:off x="3503614" y="4005263"/>
            <a:ext cx="504825" cy="360362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…</a:t>
            </a:r>
            <a:endParaRPr lang="cs-CZ" baseline="-25000"/>
          </a:p>
        </p:txBody>
      </p:sp>
      <p:sp>
        <p:nvSpPr>
          <p:cNvPr id="39951" name="Line 16"/>
          <p:cNvSpPr>
            <a:spLocks noChangeShapeType="1"/>
          </p:cNvSpPr>
          <p:nvPr/>
        </p:nvSpPr>
        <p:spPr bwMode="auto">
          <a:xfrm flipH="1">
            <a:off x="4006851" y="2781300"/>
            <a:ext cx="14398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39952" name="Line 17"/>
          <p:cNvSpPr>
            <a:spLocks noChangeShapeType="1"/>
          </p:cNvSpPr>
          <p:nvPr/>
        </p:nvSpPr>
        <p:spPr bwMode="auto">
          <a:xfrm>
            <a:off x="6886576" y="2781300"/>
            <a:ext cx="12239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39953" name="Text Box 18"/>
          <p:cNvSpPr txBox="1">
            <a:spLocks noChangeArrowheads="1"/>
          </p:cNvSpPr>
          <p:nvPr/>
        </p:nvSpPr>
        <p:spPr bwMode="auto">
          <a:xfrm>
            <a:off x="8089901" y="2946400"/>
            <a:ext cx="8258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output</a:t>
            </a:r>
            <a:endParaRPr lang="cs-CZ" dirty="0"/>
          </a:p>
        </p:txBody>
      </p:sp>
      <p:sp>
        <p:nvSpPr>
          <p:cNvPr id="39954" name="Text Box 19"/>
          <p:cNvSpPr txBox="1">
            <a:spLocks noChangeArrowheads="1"/>
          </p:cNvSpPr>
          <p:nvPr/>
        </p:nvSpPr>
        <p:spPr bwMode="auto">
          <a:xfrm>
            <a:off x="4079876" y="1557338"/>
            <a:ext cx="6848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input</a:t>
            </a:r>
            <a:endParaRPr lang="cs-CZ" dirty="0"/>
          </a:p>
        </p:txBody>
      </p:sp>
      <p:sp>
        <p:nvSpPr>
          <p:cNvPr id="39955" name="Text Box 20"/>
          <p:cNvSpPr txBox="1">
            <a:spLocks noChangeArrowheads="1"/>
          </p:cNvSpPr>
          <p:nvPr/>
        </p:nvSpPr>
        <p:spPr bwMode="auto">
          <a:xfrm>
            <a:off x="2278064" y="2565400"/>
            <a:ext cx="7232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stack</a:t>
            </a:r>
            <a:endParaRPr lang="cs-CZ" dirty="0"/>
          </a:p>
        </p:txBody>
      </p:sp>
      <p:sp>
        <p:nvSpPr>
          <p:cNvPr id="39956" name="Rectangle 21"/>
          <p:cNvSpPr>
            <a:spLocks noChangeArrowheads="1"/>
          </p:cNvSpPr>
          <p:nvPr/>
        </p:nvSpPr>
        <p:spPr bwMode="auto">
          <a:xfrm>
            <a:off x="5089525" y="1557338"/>
            <a:ext cx="433388" cy="3603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a</a:t>
            </a:r>
            <a:r>
              <a:rPr lang="cs-CZ" baseline="-25000"/>
              <a:t>1</a:t>
            </a:r>
          </a:p>
        </p:txBody>
      </p:sp>
      <p:sp>
        <p:nvSpPr>
          <p:cNvPr id="39957" name="Rectangle 22"/>
          <p:cNvSpPr>
            <a:spLocks noChangeArrowheads="1"/>
          </p:cNvSpPr>
          <p:nvPr/>
        </p:nvSpPr>
        <p:spPr bwMode="auto">
          <a:xfrm>
            <a:off x="5521325" y="1557338"/>
            <a:ext cx="433388" cy="3603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…</a:t>
            </a:r>
          </a:p>
        </p:txBody>
      </p:sp>
      <p:sp>
        <p:nvSpPr>
          <p:cNvPr id="39958" name="Rectangle 23"/>
          <p:cNvSpPr>
            <a:spLocks noChangeArrowheads="1"/>
          </p:cNvSpPr>
          <p:nvPr/>
        </p:nvSpPr>
        <p:spPr bwMode="auto">
          <a:xfrm>
            <a:off x="3503614" y="3284538"/>
            <a:ext cx="504825" cy="360362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err="1"/>
              <a:t>q</a:t>
            </a:r>
            <a:r>
              <a:rPr lang="en-US" baseline="-25000" dirty="0" err="1"/>
              <a:t>m</a:t>
            </a:r>
            <a:r>
              <a:rPr lang="cs-CZ" baseline="-25000" dirty="0"/>
              <a:t>-1</a:t>
            </a:r>
          </a:p>
        </p:txBody>
      </p:sp>
      <p:sp>
        <p:nvSpPr>
          <p:cNvPr id="39959" name="Rectangle 24"/>
          <p:cNvSpPr>
            <a:spLocks noChangeArrowheads="1"/>
          </p:cNvSpPr>
          <p:nvPr/>
        </p:nvSpPr>
        <p:spPr bwMode="auto">
          <a:xfrm>
            <a:off x="3503614" y="3644901"/>
            <a:ext cx="504825" cy="3587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err="1"/>
              <a:t>Y</a:t>
            </a:r>
            <a:r>
              <a:rPr lang="en-US" baseline="-25000" dirty="0" err="1"/>
              <a:t>m</a:t>
            </a:r>
            <a:r>
              <a:rPr lang="cs-CZ" baseline="-25000" dirty="0"/>
              <a:t>-1</a:t>
            </a:r>
          </a:p>
        </p:txBody>
      </p:sp>
      <p:sp>
        <p:nvSpPr>
          <p:cNvPr id="39960" name="Rectangle 25"/>
          <p:cNvSpPr>
            <a:spLocks noChangeArrowheads="1"/>
          </p:cNvSpPr>
          <p:nvPr/>
        </p:nvSpPr>
        <p:spPr bwMode="auto">
          <a:xfrm>
            <a:off x="3503614" y="4365626"/>
            <a:ext cx="504825" cy="360363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q</a:t>
            </a:r>
            <a:r>
              <a:rPr lang="cs-CZ" baseline="-25000" dirty="0"/>
              <a:t>0</a:t>
            </a:r>
          </a:p>
        </p:txBody>
      </p:sp>
      <p:sp>
        <p:nvSpPr>
          <p:cNvPr id="39961" name="Rectangle 26"/>
          <p:cNvSpPr>
            <a:spLocks noChangeArrowheads="1"/>
          </p:cNvSpPr>
          <p:nvPr/>
        </p:nvSpPr>
        <p:spPr bwMode="auto">
          <a:xfrm>
            <a:off x="6167438" y="3789364"/>
            <a:ext cx="1439862" cy="649287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goto</a:t>
            </a:r>
          </a:p>
        </p:txBody>
      </p:sp>
      <p:sp>
        <p:nvSpPr>
          <p:cNvPr id="39962" name="Freeform 27"/>
          <p:cNvSpPr>
            <a:spLocks/>
          </p:cNvSpPr>
          <p:nvPr/>
        </p:nvSpPr>
        <p:spPr bwMode="auto">
          <a:xfrm flipH="1">
            <a:off x="6167439" y="3213101"/>
            <a:ext cx="790575" cy="574675"/>
          </a:xfrm>
          <a:custGeom>
            <a:avLst/>
            <a:gdLst>
              <a:gd name="T0" fmla="*/ 498 w 498"/>
              <a:gd name="T1" fmla="*/ 0 h 362"/>
              <a:gd name="T2" fmla="*/ 122 w 498"/>
              <a:gd name="T3" fmla="*/ 129 h 362"/>
              <a:gd name="T4" fmla="*/ 0 w 498"/>
              <a:gd name="T5" fmla="*/ 362 h 362"/>
              <a:gd name="T6" fmla="*/ 0 60000 65536"/>
              <a:gd name="T7" fmla="*/ 0 60000 65536"/>
              <a:gd name="T8" fmla="*/ 0 60000 65536"/>
              <a:gd name="T9" fmla="*/ 0 w 498"/>
              <a:gd name="T10" fmla="*/ 0 h 362"/>
              <a:gd name="T11" fmla="*/ 498 w 498"/>
              <a:gd name="T12" fmla="*/ 362 h 362"/>
              <a:gd name="connsiteX0" fmla="*/ 10000 w 10000"/>
              <a:gd name="connsiteY0" fmla="*/ 0 h 10000"/>
              <a:gd name="connsiteX1" fmla="*/ 0 w 10000"/>
              <a:gd name="connsiteY1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000" h="10000">
                <a:moveTo>
                  <a:pt x="10000" y="0"/>
                </a:moveTo>
                <a:lnTo>
                  <a:pt x="0" y="1000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triangle" w="med" len="med"/>
            <a:tailEnd type="none" w="med" len="med"/>
          </a:ln>
        </p:spPr>
        <p:txBody>
          <a:bodyPr wrap="none"/>
          <a:lstStyle/>
          <a:p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LR/LALR/SLR(1) parser behavior</a:t>
            </a:r>
            <a:endParaRPr lang="cs-CZ" dirty="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100" dirty="0"/>
              <a:t>Initial configuration</a:t>
            </a:r>
            <a:endParaRPr lang="cs-CZ" sz="2100" dirty="0"/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Input pointer points to the first terminal in the input string</a:t>
            </a:r>
            <a:endParaRPr lang="cs-CZ" sz="2000" dirty="0"/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The initial state q</a:t>
            </a:r>
            <a:r>
              <a:rPr lang="cs-CZ" sz="2000" baseline="-25000" dirty="0"/>
              <a:t>0</a:t>
            </a:r>
            <a:r>
              <a:rPr lang="en-US" sz="2000" dirty="0"/>
              <a:t> is on the stack</a:t>
            </a:r>
            <a:endParaRPr lang="cs-CZ" sz="2000" baseline="-25000" dirty="0"/>
          </a:p>
          <a:p>
            <a:pPr eaLnBrk="1" hangingPunct="1">
              <a:lnSpc>
                <a:spcPct val="80000"/>
              </a:lnSpc>
            </a:pPr>
            <a:r>
              <a:rPr lang="en-US" sz="2100" dirty="0"/>
              <a:t>Controlled by two tables (generated by the particular method)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 dirty="0"/>
              <a:t>action: Q×T </a:t>
            </a:r>
            <a:r>
              <a:rPr lang="cs-CZ" sz="2000" dirty="0">
                <a:cs typeface="Arial" charset="0"/>
              </a:rPr>
              <a:t>→</a:t>
            </a:r>
            <a:r>
              <a:rPr lang="en-US" sz="2000" dirty="0">
                <a:cs typeface="Arial" charset="0"/>
              </a:rPr>
              <a:t> commands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err="1">
                <a:cs typeface="Arial" charset="0"/>
              </a:rPr>
              <a:t>goto</a:t>
            </a:r>
            <a:r>
              <a:rPr lang="en-US" sz="2000" dirty="0">
                <a:cs typeface="Arial" charset="0"/>
              </a:rPr>
              <a:t>: </a:t>
            </a:r>
            <a:r>
              <a:rPr lang="en-US" sz="1800" dirty="0"/>
              <a:t>Q×N </a:t>
            </a:r>
            <a:r>
              <a:rPr lang="cs-CZ" sz="1800" dirty="0">
                <a:cs typeface="Arial" charset="0"/>
              </a:rPr>
              <a:t>→</a:t>
            </a:r>
            <a:r>
              <a:rPr lang="en-US" sz="1800" dirty="0">
                <a:cs typeface="Arial" charset="0"/>
              </a:rPr>
              <a:t> Q</a:t>
            </a:r>
            <a:endParaRPr lang="en-US" sz="1900" dirty="0"/>
          </a:p>
          <a:p>
            <a:pPr eaLnBrk="1" hangingPunct="1">
              <a:lnSpc>
                <a:spcPct val="80000"/>
              </a:lnSpc>
            </a:pPr>
            <a:r>
              <a:rPr lang="en-US" sz="2100" dirty="0"/>
              <a:t>In each step, action[</a:t>
            </a:r>
            <a:r>
              <a:rPr lang="en-US" sz="2100" dirty="0" err="1"/>
              <a:t>q</a:t>
            </a:r>
            <a:r>
              <a:rPr lang="en-US" sz="2100" baseline="-25000" dirty="0" err="1"/>
              <a:t>m</a:t>
            </a:r>
            <a:r>
              <a:rPr lang="en-US" sz="2100" dirty="0"/>
              <a:t>, a</a:t>
            </a:r>
            <a:r>
              <a:rPr lang="en-US" sz="2100" baseline="-25000" dirty="0"/>
              <a:t>i</a:t>
            </a:r>
            <a:r>
              <a:rPr lang="en-US" sz="2100" dirty="0"/>
              <a:t>] may be one of the following commands: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solidFill>
                  <a:schemeClr val="accent6"/>
                </a:solidFill>
              </a:rPr>
              <a:t>&lt;Shift</a:t>
            </a:r>
            <a:r>
              <a:rPr lang="cs-CZ" sz="2000" dirty="0">
                <a:solidFill>
                  <a:schemeClr val="accent6"/>
                </a:solidFill>
              </a:rPr>
              <a:t> </a:t>
            </a:r>
            <a:r>
              <a:rPr lang="en-US" sz="2000" dirty="0">
                <a:solidFill>
                  <a:schemeClr val="accent6"/>
                </a:solidFill>
              </a:rPr>
              <a:t>r&gt;</a:t>
            </a:r>
            <a:r>
              <a:rPr lang="cs-CZ" sz="2000" dirty="0"/>
              <a:t>, </a:t>
            </a:r>
            <a:r>
              <a:rPr lang="en-US" sz="2000" dirty="0"/>
              <a:t>where</a:t>
            </a:r>
            <a:r>
              <a:rPr lang="cs-CZ" sz="2000" dirty="0"/>
              <a:t> </a:t>
            </a:r>
            <a:r>
              <a:rPr lang="en-US" sz="2000" dirty="0"/>
              <a:t>r</a:t>
            </a:r>
            <a:r>
              <a:rPr lang="cs-CZ" sz="2000" dirty="0"/>
              <a:t> </a:t>
            </a:r>
            <a:r>
              <a:rPr lang="en-US" sz="2000" dirty="0"/>
              <a:t>is a state</a:t>
            </a:r>
            <a:endParaRPr lang="cs-CZ" sz="2000" dirty="0"/>
          </a:p>
          <a:p>
            <a:pPr lvl="2" eaLnBrk="1" hangingPunct="1">
              <a:lnSpc>
                <a:spcPct val="80000"/>
              </a:lnSpc>
            </a:pPr>
            <a:r>
              <a:rPr lang="en-US" sz="1800" dirty="0"/>
              <a:t>discard a</a:t>
            </a:r>
            <a:r>
              <a:rPr lang="en-US" sz="1800" baseline="-25000" dirty="0"/>
              <a:t>i</a:t>
            </a:r>
            <a:r>
              <a:rPr lang="en-US" sz="1800" dirty="0"/>
              <a:t> from the input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/>
              <a:t>add </a:t>
            </a:r>
            <a:r>
              <a:rPr lang="cs-CZ" sz="1800" dirty="0" err="1"/>
              <a:t>a</a:t>
            </a:r>
            <a:r>
              <a:rPr lang="cs-CZ" sz="1800" baseline="-25000" dirty="0" err="1"/>
              <a:t>i</a:t>
            </a:r>
            <a:r>
              <a:rPr lang="cs-CZ" sz="1800" dirty="0"/>
              <a:t> </a:t>
            </a:r>
            <a:r>
              <a:rPr lang="en-US" sz="1800" dirty="0"/>
              <a:t>and</a:t>
            </a:r>
            <a:r>
              <a:rPr lang="cs-CZ" sz="1800" dirty="0"/>
              <a:t> </a:t>
            </a:r>
            <a:r>
              <a:rPr lang="en-US" sz="1800" dirty="0"/>
              <a:t>r to the top of the stack</a:t>
            </a:r>
            <a:endParaRPr lang="cs-CZ" sz="1800" dirty="0"/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solidFill>
                  <a:schemeClr val="accent6"/>
                </a:solidFill>
              </a:rPr>
              <a:t>&lt;Reduce X</a:t>
            </a:r>
            <a:r>
              <a:rPr lang="cs-CZ" sz="2000" dirty="0">
                <a:solidFill>
                  <a:schemeClr val="accent6"/>
                </a:solidFill>
                <a:cs typeface="Arial" charset="0"/>
              </a:rPr>
              <a:t>→</a:t>
            </a:r>
            <a:r>
              <a:rPr lang="en-US" sz="2000" dirty="0">
                <a:solidFill>
                  <a:schemeClr val="accent6"/>
                </a:solidFill>
                <a:cs typeface="Arial" charset="0"/>
              </a:rPr>
              <a:t>w&gt;</a:t>
            </a:r>
            <a:r>
              <a:rPr lang="en-US" sz="2000" dirty="0">
                <a:cs typeface="Arial" charset="0"/>
              </a:rPr>
              <a:t>, where </a:t>
            </a:r>
            <a:r>
              <a:rPr lang="en-US" sz="2000" dirty="0"/>
              <a:t>X</a:t>
            </a:r>
            <a:r>
              <a:rPr lang="cs-CZ" sz="2000" dirty="0">
                <a:cs typeface="Arial" charset="0"/>
              </a:rPr>
              <a:t>→</a:t>
            </a:r>
            <a:r>
              <a:rPr lang="en-US" sz="2000" dirty="0">
                <a:cs typeface="Arial" charset="0"/>
              </a:rPr>
              <a:t>w is a</a:t>
            </a:r>
            <a:r>
              <a:rPr lang="en-US" sz="2000" dirty="0"/>
              <a:t> rule of the grammar</a:t>
            </a:r>
            <a:endParaRPr lang="el-GR" sz="2000" dirty="0">
              <a:cs typeface="Arial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en-US" sz="1800" dirty="0"/>
              <a:t>remove n</a:t>
            </a:r>
            <a:r>
              <a:rPr lang="cs-CZ" sz="1800" dirty="0"/>
              <a:t>=</a:t>
            </a:r>
            <a:r>
              <a:rPr lang="en-US" sz="1800" dirty="0">
                <a:cs typeface="Arial" charset="0"/>
              </a:rPr>
              <a:t>|w|</a:t>
            </a:r>
            <a:r>
              <a:rPr lang="cs-CZ" sz="1800" dirty="0">
                <a:cs typeface="Arial" charset="0"/>
              </a:rPr>
              <a:t> </a:t>
            </a:r>
            <a:r>
              <a:rPr lang="en-US" sz="1800" dirty="0">
                <a:cs typeface="Arial" charset="0"/>
              </a:rPr>
              <a:t>pairs</a:t>
            </a:r>
            <a:r>
              <a:rPr lang="cs-CZ" sz="1800" dirty="0">
                <a:cs typeface="Arial" charset="0"/>
              </a:rPr>
              <a:t> </a:t>
            </a:r>
            <a:r>
              <a:rPr lang="en-US" sz="1800" dirty="0">
                <a:cs typeface="Arial" charset="0"/>
              </a:rPr>
              <a:t>from the top of the stack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600" dirty="0">
                <a:cs typeface="Arial" charset="0"/>
              </a:rPr>
              <a:t>q</a:t>
            </a:r>
            <a:r>
              <a:rPr lang="cs-CZ" sz="1600" baseline="-25000" dirty="0">
                <a:cs typeface="Arial" charset="0"/>
              </a:rPr>
              <a:t>m-</a:t>
            </a:r>
            <a:r>
              <a:rPr lang="en-US" sz="1600" baseline="-25000" dirty="0">
                <a:cs typeface="Arial" charset="0"/>
              </a:rPr>
              <a:t>n</a:t>
            </a:r>
            <a:r>
              <a:rPr lang="cs-CZ" sz="1600" dirty="0">
                <a:cs typeface="Arial" charset="0"/>
              </a:rPr>
              <a:t> </a:t>
            </a:r>
            <a:r>
              <a:rPr lang="en-US" sz="1600" dirty="0">
                <a:cs typeface="Arial" charset="0"/>
              </a:rPr>
              <a:t>is now the state on the top of the stack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>
                <a:cs typeface="Arial" charset="0"/>
              </a:rPr>
              <a:t>add</a:t>
            </a:r>
            <a:r>
              <a:rPr lang="cs-CZ" sz="1800" dirty="0">
                <a:cs typeface="Arial" charset="0"/>
              </a:rPr>
              <a:t> </a:t>
            </a:r>
            <a:r>
              <a:rPr lang="en-US" sz="1800" dirty="0">
                <a:cs typeface="Arial" charset="0"/>
              </a:rPr>
              <a:t>X</a:t>
            </a:r>
            <a:r>
              <a:rPr lang="cs-CZ" sz="1800" dirty="0">
                <a:cs typeface="Arial" charset="0"/>
              </a:rPr>
              <a:t> </a:t>
            </a:r>
            <a:r>
              <a:rPr lang="en-US" sz="1800" dirty="0">
                <a:cs typeface="Arial" charset="0"/>
              </a:rPr>
              <a:t>and</a:t>
            </a:r>
            <a:r>
              <a:rPr lang="cs-CZ" sz="1800" dirty="0">
                <a:cs typeface="Arial" charset="0"/>
              </a:rPr>
              <a:t> </a:t>
            </a:r>
            <a:r>
              <a:rPr lang="en-US" sz="1800" dirty="0">
                <a:cs typeface="Arial" charset="0"/>
              </a:rPr>
              <a:t>r </a:t>
            </a:r>
            <a:r>
              <a:rPr lang="en-US" sz="1800" dirty="0"/>
              <a:t>to the top of the stack, where r = </a:t>
            </a:r>
            <a:r>
              <a:rPr lang="cs-CZ" sz="1800" dirty="0" err="1">
                <a:cs typeface="Arial" charset="0"/>
              </a:rPr>
              <a:t>goto</a:t>
            </a:r>
            <a:r>
              <a:rPr lang="en-US" sz="1800" dirty="0">
                <a:cs typeface="Arial" charset="0"/>
              </a:rPr>
              <a:t>[q</a:t>
            </a:r>
            <a:r>
              <a:rPr lang="cs-CZ" sz="1800" baseline="-25000" dirty="0">
                <a:cs typeface="Arial" charset="0"/>
              </a:rPr>
              <a:t>m-</a:t>
            </a:r>
            <a:r>
              <a:rPr lang="en-US" sz="1800" baseline="-25000" dirty="0">
                <a:cs typeface="Arial" charset="0"/>
              </a:rPr>
              <a:t>n</a:t>
            </a:r>
            <a:r>
              <a:rPr lang="cs-CZ" sz="1800" dirty="0">
                <a:cs typeface="Arial" charset="0"/>
              </a:rPr>
              <a:t>, </a:t>
            </a:r>
            <a:r>
              <a:rPr lang="en-US" sz="1800" dirty="0">
                <a:cs typeface="Arial" charset="0"/>
              </a:rPr>
              <a:t>X]</a:t>
            </a:r>
            <a:r>
              <a:rPr lang="cs-CZ" sz="1800" dirty="0">
                <a:cs typeface="Arial" charset="0"/>
              </a:rPr>
              <a:t> </a:t>
            </a:r>
            <a:endParaRPr lang="en-US" sz="1800" dirty="0">
              <a:cs typeface="Arial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en-US" sz="1800" dirty="0"/>
              <a:t>write X</a:t>
            </a:r>
            <a:r>
              <a:rPr lang="cs-CZ" sz="1800" dirty="0">
                <a:cs typeface="Arial" charset="0"/>
              </a:rPr>
              <a:t>→</a:t>
            </a:r>
            <a:r>
              <a:rPr lang="en-US" sz="1800" dirty="0">
                <a:cs typeface="Arial" charset="0"/>
              </a:rPr>
              <a:t>w to the output</a:t>
            </a:r>
            <a:endParaRPr lang="cs-CZ" sz="1800" dirty="0"/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solidFill>
                  <a:schemeClr val="accent6"/>
                </a:solidFill>
              </a:rPr>
              <a:t>&lt;Accept&gt;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/>
              <a:t>The input string is accepted, stop</a:t>
            </a:r>
            <a:endParaRPr lang="cs-CZ" sz="1800" dirty="0"/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solidFill>
                  <a:schemeClr val="accent6"/>
                </a:solidFill>
              </a:rPr>
              <a:t>&lt;Error&gt;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/>
              <a:t>The input string is not in the input language, stop</a:t>
            </a:r>
            <a:endParaRPr lang="cs-CZ" sz="18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LR(1) automaton tables for the example grammar</a:t>
            </a:r>
            <a:endParaRPr lang="cs-CZ" dirty="0"/>
          </a:p>
        </p:txBody>
      </p:sp>
      <p:graphicFrame>
        <p:nvGraphicFramePr>
          <p:cNvPr id="58694" name="Group 32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7673472"/>
              </p:ext>
            </p:extLst>
          </p:nvPr>
        </p:nvGraphicFramePr>
        <p:xfrm>
          <a:off x="3267000" y="1700213"/>
          <a:ext cx="8229600" cy="4771200"/>
        </p:xfrm>
        <a:graphic>
          <a:graphicData uri="http://schemas.openxmlformats.org/drawingml/2006/table">
            <a:tbl>
              <a:tblPr/>
              <a:tblGrid>
                <a:gridCol w="822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39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39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23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223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3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23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239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2232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3972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state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action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goto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72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</a:t>
                      </a: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</a:t>
                      </a: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</a:t>
                      </a: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s5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s4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s6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acc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r2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s7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r2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r2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r4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r4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r4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r4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s5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s4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r6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r6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r6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r6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s5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s4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s5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s4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s6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s11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8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r1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s7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r1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r1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r3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r3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r3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r3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39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r5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r5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r5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r5</a:t>
                      </a: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2" name="Rectangle 3">
            <a:extLst>
              <a:ext uri="{FF2B5EF4-FFF2-40B4-BE49-F238E27FC236}">
                <a16:creationId xmlns:a16="http://schemas.microsoft.com/office/drawing/2014/main" id="{DC2EE0D1-D4DA-FC82-D463-AA0E68ABC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719263"/>
            <a:ext cx="2390056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6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14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1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SzTx/>
              <a:buNone/>
            </a:pPr>
            <a:r>
              <a:rPr lang="en-US" b="1" kern="0" dirty="0">
                <a:solidFill>
                  <a:schemeClr val="accent2"/>
                </a:solidFill>
                <a:cs typeface="Arial" charset="0"/>
              </a:rPr>
              <a:t>s = Shift</a:t>
            </a:r>
          </a:p>
          <a:p>
            <a:pPr marL="0" indent="0" eaLnBrk="1" hangingPunct="1">
              <a:buSzTx/>
              <a:buNone/>
            </a:pPr>
            <a:r>
              <a:rPr lang="en-US" b="1" kern="0" dirty="0">
                <a:solidFill>
                  <a:schemeClr val="accent2"/>
                </a:solidFill>
                <a:cs typeface="Arial" charset="0"/>
              </a:rPr>
              <a:t>r = Reduce:</a:t>
            </a:r>
            <a:endParaRPr lang="en-US" kern="0" dirty="0"/>
          </a:p>
          <a:p>
            <a:pPr marL="0" indent="0" eaLnBrk="1" hangingPunct="1">
              <a:buSzTx/>
              <a:buNone/>
            </a:pPr>
            <a:r>
              <a:rPr lang="en-US" kern="0" dirty="0"/>
              <a:t>r1: </a:t>
            </a:r>
            <a:r>
              <a:rPr lang="cs-CZ" kern="0" dirty="0"/>
              <a:t>E </a:t>
            </a:r>
            <a:r>
              <a:rPr lang="cs-CZ" kern="0" dirty="0">
                <a:cs typeface="Arial" charset="0"/>
              </a:rPr>
              <a:t>→ E </a:t>
            </a:r>
            <a:r>
              <a:rPr lang="cs-CZ" b="1" kern="0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cs-CZ" kern="0" dirty="0">
                <a:cs typeface="Arial" charset="0"/>
              </a:rPr>
              <a:t> T</a:t>
            </a:r>
          </a:p>
          <a:p>
            <a:pPr marL="0" indent="0" eaLnBrk="1" hangingPunct="1">
              <a:buSzTx/>
              <a:buNone/>
            </a:pPr>
            <a:r>
              <a:rPr lang="en-US" kern="0" dirty="0"/>
              <a:t>r2: </a:t>
            </a:r>
            <a:r>
              <a:rPr lang="cs-CZ" kern="0" dirty="0"/>
              <a:t>E </a:t>
            </a:r>
            <a:r>
              <a:rPr lang="cs-CZ" kern="0" dirty="0">
                <a:cs typeface="Arial" charset="0"/>
              </a:rPr>
              <a:t>→ T</a:t>
            </a:r>
          </a:p>
          <a:p>
            <a:pPr marL="0" indent="0" eaLnBrk="1" hangingPunct="1">
              <a:buSzTx/>
              <a:buNone/>
            </a:pPr>
            <a:r>
              <a:rPr lang="en-US" kern="0" dirty="0"/>
              <a:t>r3: </a:t>
            </a:r>
            <a:r>
              <a:rPr lang="cs-CZ" kern="0" dirty="0"/>
              <a:t>T </a:t>
            </a:r>
            <a:r>
              <a:rPr lang="cs-CZ" kern="0" dirty="0">
                <a:cs typeface="Arial" charset="0"/>
              </a:rPr>
              <a:t>→ T </a:t>
            </a:r>
            <a:r>
              <a:rPr lang="cs-CZ" b="1" kern="0" dirty="0">
                <a:solidFill>
                  <a:schemeClr val="accent2"/>
                </a:solidFill>
                <a:cs typeface="Arial" charset="0"/>
              </a:rPr>
              <a:t>*</a:t>
            </a:r>
            <a:r>
              <a:rPr lang="cs-CZ" kern="0" dirty="0">
                <a:cs typeface="Arial" charset="0"/>
              </a:rPr>
              <a:t> F</a:t>
            </a:r>
          </a:p>
          <a:p>
            <a:pPr marL="0" indent="0" eaLnBrk="1" hangingPunct="1">
              <a:buSzTx/>
              <a:buNone/>
            </a:pPr>
            <a:r>
              <a:rPr lang="en-US" kern="0" dirty="0"/>
              <a:t>r4: </a:t>
            </a:r>
            <a:r>
              <a:rPr lang="cs-CZ" kern="0" dirty="0"/>
              <a:t>T </a:t>
            </a:r>
            <a:r>
              <a:rPr lang="cs-CZ" kern="0" dirty="0">
                <a:cs typeface="Arial" charset="0"/>
              </a:rPr>
              <a:t>→ F</a:t>
            </a:r>
          </a:p>
          <a:p>
            <a:pPr marL="0" indent="0" eaLnBrk="1" hangingPunct="1">
              <a:buSzTx/>
              <a:buNone/>
            </a:pPr>
            <a:r>
              <a:rPr lang="en-US" kern="0" dirty="0"/>
              <a:t>r5: </a:t>
            </a:r>
            <a:r>
              <a:rPr lang="cs-CZ" kern="0" dirty="0"/>
              <a:t>F </a:t>
            </a:r>
            <a:r>
              <a:rPr lang="cs-CZ" kern="0" dirty="0">
                <a:cs typeface="Arial" charset="0"/>
              </a:rPr>
              <a:t>→ </a:t>
            </a:r>
            <a:r>
              <a:rPr lang="cs-CZ" b="1" kern="0" dirty="0">
                <a:solidFill>
                  <a:schemeClr val="accent2"/>
                </a:solidFill>
                <a:cs typeface="Arial" charset="0"/>
              </a:rPr>
              <a:t>(</a:t>
            </a:r>
            <a:r>
              <a:rPr lang="cs-CZ" kern="0" dirty="0">
                <a:cs typeface="Arial" charset="0"/>
              </a:rPr>
              <a:t> E </a:t>
            </a:r>
            <a:r>
              <a:rPr lang="cs-CZ" b="1" kern="0" dirty="0">
                <a:solidFill>
                  <a:schemeClr val="accent2"/>
                </a:solidFill>
                <a:cs typeface="Arial" charset="0"/>
              </a:rPr>
              <a:t>)</a:t>
            </a:r>
          </a:p>
          <a:p>
            <a:pPr marL="0" indent="0" eaLnBrk="1" hangingPunct="1">
              <a:buSzTx/>
              <a:buNone/>
            </a:pPr>
            <a:r>
              <a:rPr lang="en-US" kern="0" dirty="0"/>
              <a:t>r6: </a:t>
            </a:r>
            <a:r>
              <a:rPr lang="cs-CZ" kern="0" dirty="0"/>
              <a:t>F </a:t>
            </a:r>
            <a:r>
              <a:rPr lang="cs-CZ" kern="0" dirty="0">
                <a:cs typeface="Arial" charset="0"/>
              </a:rPr>
              <a:t>→ </a:t>
            </a:r>
            <a:r>
              <a:rPr lang="cs-CZ" b="1" kern="0" dirty="0">
                <a:solidFill>
                  <a:schemeClr val="accent2"/>
                </a:solidFill>
                <a:cs typeface="Arial" charset="0"/>
              </a:rPr>
              <a:t>id</a:t>
            </a:r>
            <a:endParaRPr lang="en-US" b="1" kern="0" dirty="0">
              <a:solidFill>
                <a:schemeClr val="accent2"/>
              </a:solidFill>
              <a:cs typeface="Arial" charset="0"/>
            </a:endParaRPr>
          </a:p>
          <a:p>
            <a:pPr marL="0" indent="0" eaLnBrk="1" hangingPunct="1">
              <a:buSzTx/>
              <a:buNone/>
            </a:pPr>
            <a:r>
              <a:rPr lang="en-US" b="1" kern="0" dirty="0">
                <a:solidFill>
                  <a:schemeClr val="accent2"/>
                </a:solidFill>
                <a:cs typeface="Arial" charset="0"/>
              </a:rPr>
              <a:t>acc = Accept</a:t>
            </a:r>
          </a:p>
          <a:p>
            <a:pPr marL="0" indent="0" eaLnBrk="1" hangingPunct="1">
              <a:buSzTx/>
              <a:buNone/>
            </a:pPr>
            <a:r>
              <a:rPr lang="en-US" b="1" kern="0" dirty="0">
                <a:solidFill>
                  <a:schemeClr val="accent2"/>
                </a:solidFill>
                <a:cs typeface="Arial" charset="0"/>
              </a:rPr>
              <a:t>empty = Error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Example of LR parser behavior </a:t>
            </a:r>
            <a:endParaRPr lang="cs-CZ" dirty="0"/>
          </a:p>
        </p:txBody>
      </p:sp>
      <p:graphicFrame>
        <p:nvGraphicFramePr>
          <p:cNvPr id="60685" name="Group 26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775531"/>
              </p:ext>
            </p:extLst>
          </p:nvPr>
        </p:nvGraphicFramePr>
        <p:xfrm>
          <a:off x="1981200" y="980728"/>
          <a:ext cx="8229600" cy="5112000"/>
        </p:xfrm>
        <a:graphic>
          <a:graphicData uri="http://schemas.openxmlformats.org/drawingml/2006/table">
            <a:tbl>
              <a:tblPr/>
              <a:tblGrid>
                <a:gridCol w="3609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59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36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4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Stack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Input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Action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id+id*id$</a:t>
                      </a:r>
                      <a:endParaRPr kumimoji="0" lang="cs-CZ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s5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</a:t>
                      </a: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5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+id*id$</a:t>
                      </a:r>
                      <a:endParaRPr kumimoji="0" lang="cs-CZ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r6: F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</a:t>
                      </a: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F 3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+id*id$</a:t>
                      </a:r>
                      <a:endParaRPr kumimoji="0" lang="cs-CZ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r4: T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→F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4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T 2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+id*id$</a:t>
                      </a:r>
                      <a:endParaRPr kumimoji="0" lang="cs-CZ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r2: E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→T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E 1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+id*id$</a:t>
                      </a:r>
                      <a:endParaRPr kumimoji="0" lang="cs-CZ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s6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4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E 1 </a:t>
                      </a: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6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id*id$</a:t>
                      </a:r>
                      <a:endParaRPr kumimoji="0" lang="cs-CZ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s5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4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E 1 </a:t>
                      </a: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6 </a:t>
                      </a: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5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*id$</a:t>
                      </a:r>
                      <a:endParaRPr kumimoji="0" lang="cs-CZ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r6: F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</a:t>
                      </a: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34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E 1 </a:t>
                      </a: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6 F 3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*id$</a:t>
                      </a:r>
                      <a:endParaRPr kumimoji="0" lang="cs-CZ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r4: T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→F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E 1 </a:t>
                      </a: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6 T 9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*id$</a:t>
                      </a:r>
                      <a:endParaRPr kumimoji="0" lang="cs-CZ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s7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E 1 </a:t>
                      </a: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6 T 9 </a:t>
                      </a: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7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id$</a:t>
                      </a:r>
                      <a:endParaRPr kumimoji="0" lang="cs-CZ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s5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E 1 </a:t>
                      </a: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6 T 9 </a:t>
                      </a: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7 </a:t>
                      </a: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5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  <a:endParaRPr kumimoji="0" lang="cs-CZ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r6: F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</a:t>
                      </a: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6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E 1 </a:t>
                      </a: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6 T 9 </a:t>
                      </a: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*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7 F 10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  <a:endParaRPr kumimoji="0" lang="cs-CZ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r3: T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→T </a:t>
                      </a: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*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F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34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E 1 </a:t>
                      </a: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6 T 9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  <a:endParaRPr kumimoji="0" lang="cs-CZ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r1: E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→E </a:t>
                      </a:r>
                      <a:r>
                        <a:rPr kumimoji="0" lang="cs-CZ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+</a:t>
                      </a: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T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1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 E 1</a:t>
                      </a: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</a:t>
                      </a:r>
                      <a:endParaRPr kumimoji="0" lang="cs-CZ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acc</a:t>
                      </a:r>
                      <a:endParaRPr kumimoji="0" lang="cs-CZ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000" marB="180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Grammar augmentation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i="1" dirty="0"/>
              <a:t>Augmentation</a:t>
            </a:r>
            <a:r>
              <a:rPr lang="en-US" dirty="0"/>
              <a:t> of a grammar </a:t>
            </a:r>
            <a:r>
              <a:rPr lang="cs-CZ" dirty="0"/>
              <a:t>G=(T,N,S,P)</a:t>
            </a:r>
            <a:r>
              <a:rPr lang="en-US" dirty="0"/>
              <a:t>:</a:t>
            </a:r>
          </a:p>
          <a:p>
            <a:pPr lvl="1" eaLnBrk="1" hangingPunct="1"/>
            <a:r>
              <a:rPr lang="en-US" dirty="0"/>
              <a:t>The grammar </a:t>
            </a:r>
            <a:r>
              <a:rPr lang="cs-CZ" dirty="0"/>
              <a:t>G</a:t>
            </a:r>
            <a:r>
              <a:rPr lang="en-US" dirty="0"/>
              <a:t>’</a:t>
            </a:r>
            <a:r>
              <a:rPr lang="cs-CZ" dirty="0"/>
              <a:t>=(T,N</a:t>
            </a:r>
            <a:r>
              <a:rPr lang="en-US" dirty="0"/>
              <a:t>’</a:t>
            </a:r>
            <a:r>
              <a:rPr lang="cs-CZ" dirty="0"/>
              <a:t>,S</a:t>
            </a:r>
            <a:r>
              <a:rPr lang="en-US" dirty="0"/>
              <a:t>’</a:t>
            </a:r>
            <a:r>
              <a:rPr lang="cs-CZ" dirty="0"/>
              <a:t>,P</a:t>
            </a:r>
            <a:r>
              <a:rPr lang="en-US" dirty="0"/>
              <a:t>’</a:t>
            </a:r>
            <a:r>
              <a:rPr lang="cs-CZ" dirty="0"/>
              <a:t>), </a:t>
            </a:r>
            <a:r>
              <a:rPr lang="en-US" dirty="0"/>
              <a:t>where</a:t>
            </a:r>
            <a:r>
              <a:rPr lang="cs-CZ" dirty="0"/>
              <a:t> N</a:t>
            </a:r>
            <a:r>
              <a:rPr lang="en-US" dirty="0"/>
              <a:t>’</a:t>
            </a:r>
            <a:r>
              <a:rPr lang="cs-CZ" dirty="0"/>
              <a:t>=N∪</a:t>
            </a:r>
            <a:r>
              <a:rPr lang="en-US" dirty="0"/>
              <a:t>{S’} and P’=P∪{S’→S}</a:t>
            </a:r>
          </a:p>
          <a:p>
            <a:pPr lvl="1" eaLnBrk="1" hangingPunct="1"/>
            <a:r>
              <a:rPr lang="en-US" dirty="0"/>
              <a:t>Augmentation is not strictly necessary if</a:t>
            </a:r>
          </a:p>
          <a:p>
            <a:pPr lvl="2" eaLnBrk="1" hangingPunct="1"/>
            <a:r>
              <a:rPr lang="en-US" dirty="0"/>
              <a:t>there is only one production with S at the left side</a:t>
            </a:r>
          </a:p>
          <a:p>
            <a:pPr lvl="2" eaLnBrk="1" hangingPunct="1"/>
            <a:r>
              <a:rPr lang="en-US" dirty="0"/>
              <a:t>S is not present inside the right side of any production</a:t>
            </a:r>
            <a:endParaRPr lang="cs-CZ" dirty="0"/>
          </a:p>
          <a:p>
            <a:pPr lvl="1" eaLnBrk="1" hangingPunct="1"/>
            <a:r>
              <a:rPr lang="en-US" dirty="0"/>
              <a:t>For our grammar, the rule </a:t>
            </a:r>
            <a:r>
              <a:rPr lang="cs-CZ" dirty="0"/>
              <a:t>S</a:t>
            </a:r>
            <a:r>
              <a:rPr lang="en-US" dirty="0"/>
              <a:t>’</a:t>
            </a:r>
            <a:r>
              <a:rPr lang="cs-CZ" dirty="0"/>
              <a:t>→E</a:t>
            </a:r>
            <a:r>
              <a:rPr lang="en-US" dirty="0"/>
              <a:t> is added</a:t>
            </a:r>
          </a:p>
          <a:p>
            <a:pPr lvl="1" eaLnBrk="1" hangingPunct="1"/>
            <a:endParaRPr lang="en-US" dirty="0"/>
          </a:p>
          <a:p>
            <a:pPr eaLnBrk="1" hangingPunct="1"/>
            <a:r>
              <a:rPr lang="en-US" dirty="0"/>
              <a:t>The purpose of augmentation:</a:t>
            </a:r>
          </a:p>
          <a:p>
            <a:pPr lvl="1" eaLnBrk="1" hangingPunct="1"/>
            <a:r>
              <a:rPr lang="en-US" dirty="0"/>
              <a:t>Reduction by the rule S’→S means that a complete derivation tree is constructed</a:t>
            </a:r>
          </a:p>
          <a:p>
            <a:pPr lvl="2" eaLnBrk="1" hangingPunct="1"/>
            <a:r>
              <a:rPr lang="en-US" dirty="0"/>
              <a:t>Because S' can only be at the root</a:t>
            </a:r>
          </a:p>
          <a:p>
            <a:pPr lvl="1" eaLnBrk="1" hangingPunct="1"/>
            <a:r>
              <a:rPr lang="en-US" dirty="0"/>
              <a:t>The parser will stop just before actually doing the reduction</a:t>
            </a:r>
          </a:p>
          <a:p>
            <a:pPr lvl="2" eaLnBrk="1" hangingPunct="1"/>
            <a:r>
              <a:rPr lang="en-US" dirty="0"/>
              <a:t>The &lt;reduce S'&gt; action would require a </a:t>
            </a:r>
            <a:r>
              <a:rPr lang="en-US" dirty="0" err="1"/>
              <a:t>goto</a:t>
            </a:r>
            <a:r>
              <a:rPr lang="en-US" dirty="0"/>
              <a:t> transition for S' but we have none</a:t>
            </a:r>
          </a:p>
          <a:p>
            <a:pPr lvl="3" eaLnBrk="1" hangingPunct="1"/>
            <a:r>
              <a:rPr lang="en-US" dirty="0"/>
              <a:t>Because there is no right side containing S'</a:t>
            </a:r>
          </a:p>
          <a:p>
            <a:pPr lvl="3" eaLnBrk="1" hangingPunct="1"/>
            <a:r>
              <a:rPr lang="en-US" dirty="0"/>
              <a:t>There is no column for S' in the </a:t>
            </a:r>
            <a:r>
              <a:rPr lang="en-US" dirty="0" err="1"/>
              <a:t>goto</a:t>
            </a:r>
            <a:r>
              <a:rPr lang="en-US" dirty="0"/>
              <a:t> table</a:t>
            </a:r>
          </a:p>
          <a:p>
            <a:pPr lvl="2" eaLnBrk="1" hangingPunct="1"/>
            <a:r>
              <a:rPr lang="en-US" dirty="0"/>
              <a:t>Reporting the reduction to S' would confuse the semantic analysis</a:t>
            </a:r>
          </a:p>
          <a:p>
            <a:pPr lvl="2" eaLnBrk="1" hangingPunct="1"/>
            <a:r>
              <a:rPr lang="en-US" dirty="0"/>
              <a:t>Instead, a special &lt;acc&gt; action is performed to stop the parser</a:t>
            </a:r>
          </a:p>
          <a:p>
            <a:pPr lvl="3" eaLnBrk="1" hangingPunct="1"/>
            <a:r>
              <a:rPr lang="en-US" dirty="0"/>
              <a:t>It may leave semantic data associated with S on the stack</a:t>
            </a:r>
            <a:endParaRPr lang="cs-CZ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LR(0) items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/>
              <a:t>LR(0) item of a grammar </a:t>
            </a:r>
            <a:r>
              <a:rPr lang="cs-CZ" sz="2400" dirty="0"/>
              <a:t>G</a:t>
            </a:r>
          </a:p>
          <a:p>
            <a:pPr lvl="1" eaLnBrk="1" hangingPunct="1"/>
            <a:r>
              <a:rPr lang="en-US" sz="2000" dirty="0"/>
              <a:t>a production with </a:t>
            </a:r>
            <a:r>
              <a:rPr lang="cs-CZ" sz="2000" dirty="0"/>
              <a:t>a </a:t>
            </a:r>
            <a:r>
              <a:rPr lang="cs-CZ" sz="2000" dirty="0" err="1"/>
              <a:t>marked</a:t>
            </a:r>
            <a:r>
              <a:rPr lang="cs-CZ" sz="2000" dirty="0"/>
              <a:t> </a:t>
            </a:r>
            <a:r>
              <a:rPr lang="cs-CZ" sz="2000" dirty="0" err="1"/>
              <a:t>position</a:t>
            </a:r>
            <a:r>
              <a:rPr lang="cs-CZ" sz="2000" dirty="0"/>
              <a:t> on </a:t>
            </a:r>
            <a:r>
              <a:rPr lang="cs-CZ" sz="2000" dirty="0" err="1"/>
              <a:t>its</a:t>
            </a:r>
            <a:r>
              <a:rPr lang="cs-CZ" sz="2000" dirty="0"/>
              <a:t> </a:t>
            </a:r>
            <a:r>
              <a:rPr lang="cs-CZ" sz="2000" dirty="0" err="1"/>
              <a:t>right</a:t>
            </a:r>
            <a:r>
              <a:rPr lang="cs-CZ" sz="2000" dirty="0"/>
              <a:t> </a:t>
            </a:r>
            <a:r>
              <a:rPr lang="cs-CZ" sz="2000" dirty="0" err="1"/>
              <a:t>side</a:t>
            </a:r>
            <a:endParaRPr lang="cs-CZ" sz="2000" dirty="0"/>
          </a:p>
          <a:p>
            <a:pPr lvl="2" eaLnBrk="1" hangingPunct="1"/>
            <a:r>
              <a:rPr lang="cs-CZ" sz="2000" dirty="0"/>
              <a:t>n+1 </a:t>
            </a:r>
            <a:r>
              <a:rPr lang="cs-CZ" sz="2000" dirty="0" err="1"/>
              <a:t>possible</a:t>
            </a:r>
            <a:r>
              <a:rPr lang="cs-CZ" sz="2000" dirty="0"/>
              <a:t> </a:t>
            </a:r>
            <a:r>
              <a:rPr lang="cs-CZ" sz="2000" dirty="0" err="1"/>
              <a:t>positions</a:t>
            </a:r>
            <a:r>
              <a:rPr lang="cs-CZ" sz="2000" dirty="0"/>
              <a:t> </a:t>
            </a:r>
            <a:r>
              <a:rPr lang="cs-CZ" sz="2000" dirty="0" err="1"/>
              <a:t>for</a:t>
            </a:r>
            <a:r>
              <a:rPr lang="cs-CZ" sz="2000" dirty="0"/>
              <a:t> a </a:t>
            </a:r>
            <a:r>
              <a:rPr lang="cs-CZ" sz="2000" dirty="0" err="1"/>
              <a:t>right</a:t>
            </a:r>
            <a:r>
              <a:rPr lang="cs-CZ" sz="2000" dirty="0"/>
              <a:t> </a:t>
            </a:r>
            <a:r>
              <a:rPr lang="cs-CZ" sz="2000" dirty="0" err="1"/>
              <a:t>side</a:t>
            </a:r>
            <a:r>
              <a:rPr lang="cs-CZ" sz="2000" dirty="0"/>
              <a:t> </a:t>
            </a:r>
            <a:r>
              <a:rPr lang="cs-CZ" sz="2000" dirty="0" err="1"/>
              <a:t>of</a:t>
            </a:r>
            <a:r>
              <a:rPr lang="cs-CZ" sz="2000" dirty="0"/>
              <a:t> </a:t>
            </a:r>
            <a:r>
              <a:rPr lang="cs-CZ" sz="2000" dirty="0" err="1"/>
              <a:t>size</a:t>
            </a:r>
            <a:r>
              <a:rPr lang="cs-CZ" sz="2000" dirty="0"/>
              <a:t> n</a:t>
            </a:r>
          </a:p>
          <a:p>
            <a:pPr lvl="2" eaLnBrk="1" hangingPunct="1"/>
            <a:r>
              <a:rPr lang="cs-CZ" sz="2000" dirty="0" err="1"/>
              <a:t>usually</a:t>
            </a:r>
            <a:r>
              <a:rPr lang="cs-CZ" sz="2000" dirty="0"/>
              <a:t> </a:t>
            </a:r>
            <a:r>
              <a:rPr lang="cs-CZ" sz="2000" dirty="0" err="1"/>
              <a:t>marked</a:t>
            </a:r>
            <a:r>
              <a:rPr lang="cs-CZ" sz="2000" dirty="0"/>
              <a:t> </a:t>
            </a:r>
            <a:r>
              <a:rPr lang="cs-CZ" sz="2000" dirty="0" err="1"/>
              <a:t>with</a:t>
            </a:r>
            <a:r>
              <a:rPr lang="cs-CZ" sz="2000" dirty="0"/>
              <a:t> a </a:t>
            </a:r>
            <a:r>
              <a:rPr lang="en-US" sz="2000" i="1" dirty="0"/>
              <a:t>dot</a:t>
            </a:r>
            <a:r>
              <a:rPr lang="en-US" sz="2000" dirty="0"/>
              <a:t> </a:t>
            </a:r>
            <a:r>
              <a:rPr lang="cs-CZ" sz="2000" dirty="0"/>
              <a:t>(</a:t>
            </a:r>
            <a:r>
              <a:rPr lang="cs-CZ" sz="2000" dirty="0">
                <a:cs typeface="Arial" charset="0"/>
              </a:rPr>
              <a:t>♦) </a:t>
            </a:r>
            <a:r>
              <a:rPr lang="en-US" sz="2000" dirty="0"/>
              <a:t>on the right side</a:t>
            </a:r>
            <a:endParaRPr lang="cs-CZ" sz="2000" dirty="0"/>
          </a:p>
          <a:p>
            <a:pPr lvl="1" eaLnBrk="1" hangingPunct="1"/>
            <a:r>
              <a:rPr lang="cs-CZ" sz="2000" dirty="0"/>
              <a:t>E</a:t>
            </a:r>
            <a:r>
              <a:rPr lang="en-US" sz="2000" dirty="0" err="1"/>
              <a:t>xample</a:t>
            </a:r>
            <a:r>
              <a:rPr lang="cs-CZ" sz="2000" dirty="0"/>
              <a:t>:</a:t>
            </a:r>
            <a:r>
              <a:rPr lang="en-US" sz="2000" dirty="0"/>
              <a:t> </a:t>
            </a:r>
            <a:r>
              <a:rPr lang="cs-CZ" sz="2000" dirty="0" err="1"/>
              <a:t>the</a:t>
            </a:r>
            <a:r>
              <a:rPr lang="cs-CZ" sz="2000" dirty="0"/>
              <a:t> </a:t>
            </a:r>
            <a:r>
              <a:rPr lang="en-US" sz="2000" dirty="0"/>
              <a:t>production </a:t>
            </a:r>
            <a:r>
              <a:rPr lang="cs-CZ" sz="2000" dirty="0"/>
              <a:t>E </a:t>
            </a:r>
            <a:r>
              <a:rPr lang="cs-CZ" sz="2000" dirty="0">
                <a:cs typeface="Arial" charset="0"/>
              </a:rPr>
              <a:t>→ E </a:t>
            </a:r>
            <a:r>
              <a:rPr lang="cs-CZ" sz="2000" b="1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cs-CZ" sz="2000" dirty="0">
                <a:cs typeface="Arial" charset="0"/>
              </a:rPr>
              <a:t> T </a:t>
            </a:r>
            <a:r>
              <a:rPr lang="cs-CZ" sz="2000" dirty="0" err="1">
                <a:cs typeface="Arial" charset="0"/>
              </a:rPr>
              <a:t>generates</a:t>
            </a:r>
            <a:r>
              <a:rPr lang="cs-CZ" sz="2000" dirty="0">
                <a:cs typeface="Arial" charset="0"/>
              </a:rPr>
              <a:t> </a:t>
            </a:r>
            <a:r>
              <a:rPr lang="cs-CZ" sz="2000" dirty="0" err="1">
                <a:cs typeface="Arial" charset="0"/>
              </a:rPr>
              <a:t>four</a:t>
            </a:r>
            <a:r>
              <a:rPr lang="cs-CZ" sz="2000" dirty="0">
                <a:cs typeface="Arial" charset="0"/>
              </a:rPr>
              <a:t> LR(0) </a:t>
            </a:r>
            <a:r>
              <a:rPr lang="cs-CZ" sz="2000" dirty="0" err="1">
                <a:cs typeface="Arial" charset="0"/>
              </a:rPr>
              <a:t>items</a:t>
            </a:r>
            <a:r>
              <a:rPr lang="cs-CZ" sz="2000" dirty="0">
                <a:cs typeface="Arial" charset="0"/>
              </a:rPr>
              <a:t>: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cs-CZ" sz="2200" dirty="0"/>
              <a:t>E </a:t>
            </a:r>
            <a:r>
              <a:rPr lang="cs-CZ" sz="2200" dirty="0">
                <a:cs typeface="Arial" charset="0"/>
              </a:rPr>
              <a:t>→ ♦E </a:t>
            </a:r>
            <a:r>
              <a:rPr lang="cs-CZ" sz="2200" b="1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cs-CZ" sz="2200" dirty="0">
                <a:cs typeface="Arial" charset="0"/>
              </a:rPr>
              <a:t> T				</a:t>
            </a:r>
            <a:r>
              <a:rPr lang="cs-CZ" sz="2200" dirty="0"/>
              <a:t>E </a:t>
            </a:r>
            <a:r>
              <a:rPr lang="cs-CZ" sz="2200" dirty="0">
                <a:cs typeface="Arial" charset="0"/>
              </a:rPr>
              <a:t>→ E </a:t>
            </a:r>
            <a:r>
              <a:rPr lang="cs-CZ" sz="2200" b="1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cs-CZ" sz="2200" dirty="0">
                <a:cs typeface="Arial" charset="0"/>
              </a:rPr>
              <a:t>♦T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cs-CZ" sz="2200" dirty="0"/>
              <a:t>E </a:t>
            </a:r>
            <a:r>
              <a:rPr lang="cs-CZ" sz="2200" dirty="0">
                <a:cs typeface="Arial" charset="0"/>
              </a:rPr>
              <a:t>→ E♦</a:t>
            </a:r>
            <a:r>
              <a:rPr lang="cs-CZ" sz="2200" b="1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cs-CZ" sz="2200" dirty="0">
                <a:cs typeface="Arial" charset="0"/>
              </a:rPr>
              <a:t> T			</a:t>
            </a:r>
            <a:r>
              <a:rPr lang="en-US" sz="2200" dirty="0">
                <a:cs typeface="Arial" charset="0"/>
              </a:rPr>
              <a:t>	</a:t>
            </a:r>
            <a:r>
              <a:rPr lang="cs-CZ" sz="2200" dirty="0"/>
              <a:t>E </a:t>
            </a:r>
            <a:r>
              <a:rPr lang="cs-CZ" sz="2200" dirty="0">
                <a:cs typeface="Arial" charset="0"/>
              </a:rPr>
              <a:t>→ E </a:t>
            </a:r>
            <a:r>
              <a:rPr lang="cs-CZ" sz="2200" b="1" dirty="0">
                <a:solidFill>
                  <a:schemeClr val="accent2"/>
                </a:solidFill>
                <a:cs typeface="Arial" charset="0"/>
              </a:rPr>
              <a:t>+ </a:t>
            </a:r>
            <a:r>
              <a:rPr lang="cs-CZ" sz="2200" dirty="0">
                <a:cs typeface="Arial" charset="0"/>
              </a:rPr>
              <a:t>T♦</a:t>
            </a:r>
            <a:endParaRPr lang="en-US" sz="2200" dirty="0">
              <a:cs typeface="Arial" charset="0"/>
            </a:endParaRPr>
          </a:p>
          <a:p>
            <a:pPr lvl="1" eaLnBrk="1" hangingPunct="1">
              <a:buFont typeface="Wingdings" pitchFamily="2" charset="2"/>
              <a:buNone/>
            </a:pPr>
            <a:endParaRPr lang="en-US" sz="2200" dirty="0">
              <a:cs typeface="Arial" charset="0"/>
            </a:endParaRPr>
          </a:p>
          <a:p>
            <a:pPr lvl="1" eaLnBrk="1" hangingPunct="1"/>
            <a:r>
              <a:rPr lang="cs-CZ" sz="2000" dirty="0" err="1"/>
              <a:t>Each</a:t>
            </a:r>
            <a:r>
              <a:rPr lang="en-US" sz="2000" dirty="0"/>
              <a:t> LR</a:t>
            </a:r>
            <a:r>
              <a:rPr lang="cs-CZ" sz="2000" dirty="0"/>
              <a:t>(0) </a:t>
            </a:r>
            <a:r>
              <a:rPr lang="cs-CZ" sz="2000" dirty="0" err="1"/>
              <a:t>item</a:t>
            </a:r>
            <a:r>
              <a:rPr lang="cs-CZ" sz="2000" dirty="0"/>
              <a:t> </a:t>
            </a:r>
            <a:r>
              <a:rPr lang="cs-CZ" sz="2000" dirty="0" err="1"/>
              <a:t>represents</a:t>
            </a:r>
            <a:r>
              <a:rPr lang="cs-CZ" sz="2000" dirty="0"/>
              <a:t> a </a:t>
            </a:r>
            <a:r>
              <a:rPr lang="cs-CZ" sz="2000" dirty="0" err="1"/>
              <a:t>state</a:t>
            </a:r>
            <a:r>
              <a:rPr lang="cs-CZ" sz="2000" dirty="0"/>
              <a:t> </a:t>
            </a:r>
            <a:r>
              <a:rPr lang="cs-CZ" sz="2000" dirty="0" err="1"/>
              <a:t>of</a:t>
            </a:r>
            <a:r>
              <a:rPr lang="cs-CZ" sz="2000" dirty="0"/>
              <a:t> a non-</a:t>
            </a:r>
            <a:r>
              <a:rPr lang="cs-CZ" sz="2000" dirty="0" err="1"/>
              <a:t>deterministic</a:t>
            </a:r>
            <a:r>
              <a:rPr lang="cs-CZ" sz="2000" dirty="0"/>
              <a:t> </a:t>
            </a:r>
            <a:r>
              <a:rPr lang="cs-CZ" sz="2000" dirty="0" err="1"/>
              <a:t>automaton</a:t>
            </a:r>
            <a:endParaRPr lang="cs-CZ" sz="2000" dirty="0"/>
          </a:p>
          <a:p>
            <a:pPr lvl="2" eaLnBrk="1" hangingPunct="1"/>
            <a:r>
              <a:rPr lang="cs-CZ" sz="1800" dirty="0" err="1"/>
              <a:t>With</a:t>
            </a:r>
            <a:r>
              <a:rPr lang="cs-CZ" sz="1800" dirty="0"/>
              <a:t> </a:t>
            </a:r>
            <a:r>
              <a:rPr lang="cs-CZ" sz="1800" dirty="0" err="1"/>
              <a:t>some</a:t>
            </a:r>
            <a:r>
              <a:rPr lang="cs-CZ" sz="1800" dirty="0"/>
              <a:t> </a:t>
            </a:r>
            <a:r>
              <a:rPr lang="cs-CZ" sz="1800" dirty="0" err="1"/>
              <a:t>transitions</a:t>
            </a:r>
            <a:r>
              <a:rPr lang="cs-CZ" sz="1800" dirty="0"/>
              <a:t>, </a:t>
            </a:r>
            <a:r>
              <a:rPr lang="cs-CZ" sz="1800" dirty="0" err="1"/>
              <a:t>the</a:t>
            </a:r>
            <a:r>
              <a:rPr lang="cs-CZ" sz="1800" dirty="0"/>
              <a:t> </a:t>
            </a:r>
            <a:r>
              <a:rPr lang="cs-CZ" sz="1800" dirty="0" err="1"/>
              <a:t>automaton</a:t>
            </a:r>
            <a:r>
              <a:rPr lang="cs-CZ" sz="1800" dirty="0"/>
              <a:t> </a:t>
            </a:r>
            <a:r>
              <a:rPr lang="cs-CZ" sz="1800" dirty="0" err="1"/>
              <a:t>will</a:t>
            </a:r>
            <a:r>
              <a:rPr lang="cs-CZ" sz="1800" dirty="0"/>
              <a:t> </a:t>
            </a:r>
            <a:r>
              <a:rPr lang="cs-CZ" sz="1800" dirty="0" err="1"/>
              <a:t>be</a:t>
            </a:r>
            <a:r>
              <a:rPr lang="cs-CZ" sz="1800" dirty="0"/>
              <a:t> </a:t>
            </a:r>
            <a:r>
              <a:rPr lang="cs-CZ" sz="1800" dirty="0" err="1"/>
              <a:t>able</a:t>
            </a:r>
            <a:r>
              <a:rPr lang="cs-CZ" sz="1800" dirty="0"/>
              <a:t> to </a:t>
            </a:r>
            <a:r>
              <a:rPr lang="cs-CZ" sz="1800" dirty="0" err="1"/>
              <a:t>accept</a:t>
            </a:r>
            <a:r>
              <a:rPr lang="cs-CZ" sz="1800" dirty="0"/>
              <a:t> </a:t>
            </a:r>
            <a:r>
              <a:rPr lang="cs-CZ" sz="1800" dirty="0" err="1"/>
              <a:t>the</a:t>
            </a:r>
            <a:r>
              <a:rPr lang="cs-CZ" sz="1800" dirty="0"/>
              <a:t> </a:t>
            </a:r>
            <a:r>
              <a:rPr lang="cs-CZ" sz="1800" dirty="0" err="1"/>
              <a:t>contents</a:t>
            </a:r>
            <a:r>
              <a:rPr lang="cs-CZ" sz="1800" dirty="0"/>
              <a:t> </a:t>
            </a:r>
            <a:r>
              <a:rPr lang="cs-CZ" sz="1800" dirty="0" err="1"/>
              <a:t>of</a:t>
            </a:r>
            <a:r>
              <a:rPr lang="cs-CZ" sz="1800" dirty="0"/>
              <a:t> </a:t>
            </a:r>
            <a:r>
              <a:rPr lang="cs-CZ" sz="1800" dirty="0" err="1"/>
              <a:t>the</a:t>
            </a:r>
            <a:r>
              <a:rPr lang="cs-CZ" sz="1800" dirty="0"/>
              <a:t> </a:t>
            </a:r>
            <a:r>
              <a:rPr lang="cs-CZ" sz="1800" dirty="0" err="1"/>
              <a:t>parser</a:t>
            </a:r>
            <a:r>
              <a:rPr lang="cs-CZ" sz="1800" dirty="0"/>
              <a:t> </a:t>
            </a:r>
            <a:r>
              <a:rPr lang="cs-CZ" sz="1800" dirty="0" err="1"/>
              <a:t>stack</a:t>
            </a:r>
            <a:endParaRPr lang="cs-CZ" sz="1800" dirty="0"/>
          </a:p>
          <a:p>
            <a:pPr lvl="2" eaLnBrk="1" hangingPunct="1"/>
            <a:r>
              <a:rPr lang="cs-CZ" sz="1800" dirty="0" err="1"/>
              <a:t>The</a:t>
            </a:r>
            <a:r>
              <a:rPr lang="cs-CZ" sz="1800" dirty="0"/>
              <a:t> </a:t>
            </a:r>
            <a:r>
              <a:rPr lang="cs-CZ" sz="1800" dirty="0" err="1"/>
              <a:t>stack</a:t>
            </a:r>
            <a:r>
              <a:rPr lang="cs-CZ" sz="1800" dirty="0"/>
              <a:t> </a:t>
            </a:r>
            <a:r>
              <a:rPr lang="cs-CZ" sz="1800" dirty="0" err="1"/>
              <a:t>corresponds</a:t>
            </a:r>
            <a:r>
              <a:rPr lang="cs-CZ" sz="1800" dirty="0"/>
              <a:t> to a </a:t>
            </a:r>
            <a:r>
              <a:rPr lang="cs-CZ" sz="1800" dirty="0" err="1"/>
              <a:t>descent</a:t>
            </a:r>
            <a:r>
              <a:rPr lang="cs-CZ" sz="1800" dirty="0"/>
              <a:t> </a:t>
            </a:r>
            <a:r>
              <a:rPr lang="cs-CZ" sz="1800" dirty="0" err="1"/>
              <a:t>from</a:t>
            </a:r>
            <a:r>
              <a:rPr lang="cs-CZ" sz="1800" dirty="0"/>
              <a:t> </a:t>
            </a:r>
            <a:r>
              <a:rPr lang="cs-CZ" sz="1800" dirty="0" err="1"/>
              <a:t>the</a:t>
            </a:r>
            <a:r>
              <a:rPr lang="cs-CZ" sz="1800" dirty="0"/>
              <a:t> </a:t>
            </a:r>
            <a:r>
              <a:rPr lang="cs-CZ" sz="1800" dirty="0" err="1"/>
              <a:t>root</a:t>
            </a:r>
            <a:r>
              <a:rPr lang="cs-CZ" sz="1800" dirty="0"/>
              <a:t> to </a:t>
            </a:r>
            <a:r>
              <a:rPr lang="cs-CZ" sz="1800" dirty="0" err="1"/>
              <a:t>the</a:t>
            </a:r>
            <a:r>
              <a:rPr lang="cs-CZ" sz="1800" dirty="0"/>
              <a:t> </a:t>
            </a:r>
            <a:r>
              <a:rPr lang="cs-CZ" sz="1800" dirty="0" err="1"/>
              <a:t>current</a:t>
            </a:r>
            <a:r>
              <a:rPr lang="cs-CZ" sz="1800" dirty="0"/>
              <a:t> </a:t>
            </a:r>
            <a:r>
              <a:rPr lang="cs-CZ" sz="1800" dirty="0" err="1"/>
              <a:t>position</a:t>
            </a:r>
            <a:r>
              <a:rPr lang="cs-CZ" sz="1800" dirty="0"/>
              <a:t> in </a:t>
            </a:r>
            <a:r>
              <a:rPr lang="cs-CZ" sz="1800" dirty="0" err="1"/>
              <a:t>the</a:t>
            </a:r>
            <a:r>
              <a:rPr lang="cs-CZ" sz="1800" dirty="0"/>
              <a:t> </a:t>
            </a:r>
            <a:r>
              <a:rPr lang="cs-CZ" sz="1800" dirty="0" err="1"/>
              <a:t>derivation</a:t>
            </a:r>
            <a:r>
              <a:rPr lang="cs-CZ" sz="1800" dirty="0"/>
              <a:t> </a:t>
            </a:r>
            <a:r>
              <a:rPr lang="cs-CZ" sz="1800" dirty="0" err="1"/>
              <a:t>tree</a:t>
            </a:r>
            <a:endParaRPr lang="cs-CZ" sz="1800" dirty="0"/>
          </a:p>
          <a:p>
            <a:pPr lvl="3" eaLnBrk="1" hangingPunct="1"/>
            <a:r>
              <a:rPr lang="cs-CZ" sz="1600" dirty="0" err="1"/>
              <a:t>Transitioning</a:t>
            </a:r>
            <a:r>
              <a:rPr lang="cs-CZ" sz="1600" dirty="0"/>
              <a:t> </a:t>
            </a:r>
            <a:r>
              <a:rPr lang="cs-CZ" sz="1600" dirty="0" err="1"/>
              <a:t>right</a:t>
            </a:r>
            <a:r>
              <a:rPr lang="cs-CZ" sz="1600" dirty="0"/>
              <a:t> (GOTO) </a:t>
            </a:r>
            <a:r>
              <a:rPr lang="cs-CZ" sz="1600" dirty="0" err="1"/>
              <a:t>or</a:t>
            </a:r>
            <a:r>
              <a:rPr lang="cs-CZ" sz="1600" dirty="0"/>
              <a:t> </a:t>
            </a:r>
            <a:r>
              <a:rPr lang="cs-CZ" sz="1600" dirty="0" err="1"/>
              <a:t>down</a:t>
            </a:r>
            <a:r>
              <a:rPr lang="cs-CZ" sz="1600"/>
              <a:t> (CLOSURE)</a:t>
            </a:r>
            <a:endParaRPr lang="en-US" sz="16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The closure operation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692696"/>
            <a:ext cx="7358608" cy="5688632"/>
          </a:xfrm>
        </p:spPr>
        <p:txBody>
          <a:bodyPr/>
          <a:lstStyle/>
          <a:p>
            <a:pPr eaLnBrk="1" hangingPunct="1"/>
            <a:r>
              <a:rPr lang="en-US" dirty="0"/>
              <a:t>If I is a set of LR(0) items for a grammar G, then</a:t>
            </a:r>
            <a:r>
              <a:rPr lang="cs-CZ" dirty="0"/>
              <a:t> </a:t>
            </a:r>
          </a:p>
          <a:p>
            <a:pPr eaLnBrk="1" hangingPunct="1"/>
            <a:r>
              <a:rPr lang="cs-CZ" dirty="0"/>
              <a:t>CLOSURE(I) </a:t>
            </a:r>
            <a:r>
              <a:rPr lang="en-US" dirty="0"/>
              <a:t>is a set of LR(0) items constructed from I by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en-US" dirty="0"/>
              <a:t>following rules:</a:t>
            </a:r>
            <a:endParaRPr lang="cs-CZ" dirty="0"/>
          </a:p>
          <a:p>
            <a:pPr lvl="1" eaLnBrk="1" hangingPunct="1"/>
            <a:r>
              <a:rPr lang="cs-CZ" dirty="0"/>
              <a:t>Set CLOSURE(I) </a:t>
            </a:r>
            <a:r>
              <a:rPr lang="en-US" dirty="0"/>
              <a:t>= I</a:t>
            </a:r>
            <a:endParaRPr lang="cs-CZ" dirty="0"/>
          </a:p>
          <a:p>
            <a:pPr lvl="1" eaLnBrk="1" hangingPunct="1"/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For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each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item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A→</a:t>
            </a:r>
            <a:r>
              <a:rPr lang="el-GR" dirty="0">
                <a:cs typeface="Arial" charset="0"/>
              </a:rPr>
              <a:t>α</a:t>
            </a:r>
            <a:r>
              <a:rPr lang="cs-CZ" dirty="0">
                <a:cs typeface="Arial" charset="0"/>
              </a:rPr>
              <a:t>♦B</a:t>
            </a:r>
            <a:r>
              <a:rPr lang="el-GR" dirty="0">
                <a:cs typeface="Arial" charset="0"/>
              </a:rPr>
              <a:t>β</a:t>
            </a:r>
            <a:r>
              <a:rPr lang="cs-CZ" dirty="0">
                <a:cs typeface="Arial" charset="0"/>
              </a:rPr>
              <a:t> </a:t>
            </a:r>
            <a:r>
              <a:rPr lang="el-GR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CLOSURE(I) such 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that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B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∈N</a:t>
            </a:r>
            <a:endParaRPr lang="cs-CZ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2" eaLnBrk="1" hangingPunct="1"/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for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each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rule B→</a:t>
            </a:r>
            <a:r>
              <a:rPr lang="el-GR" dirty="0">
                <a:cs typeface="Arial" charset="0"/>
              </a:rPr>
              <a:t>γ</a:t>
            </a:r>
            <a:r>
              <a:rPr lang="el-GR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P </a:t>
            </a:r>
          </a:p>
          <a:p>
            <a:pPr lvl="2" eaLnBrk="1" hangingPunct="1"/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add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the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item 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B→</a:t>
            </a:r>
            <a:r>
              <a:rPr lang="cs-CZ" dirty="0">
                <a:cs typeface="Arial" charset="0"/>
              </a:rPr>
              <a:t>♦</a:t>
            </a:r>
            <a:r>
              <a:rPr lang="el-GR" dirty="0">
                <a:cs typeface="Arial" charset="0"/>
              </a:rPr>
              <a:t>γ </a:t>
            </a:r>
            <a:r>
              <a:rPr lang="cs-CZ" dirty="0">
                <a:cs typeface="Arial" charset="0"/>
              </a:rPr>
              <a:t>to 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CLOSURE(I)</a:t>
            </a:r>
            <a:r>
              <a:rPr lang="cs-CZ" dirty="0">
                <a:cs typeface="Arial" charset="0"/>
              </a:rPr>
              <a:t>, </a:t>
            </a:r>
            <a:r>
              <a:rPr lang="en-US" dirty="0">
                <a:cs typeface="Arial" charset="0"/>
              </a:rPr>
              <a:t>if it is not already there</a:t>
            </a:r>
            <a:endParaRPr lang="cs-CZ" dirty="0">
              <a:cs typeface="Arial" charset="0"/>
            </a:endParaRPr>
          </a:p>
          <a:p>
            <a:pPr lvl="1" eaLnBrk="1" hangingPunct="1"/>
            <a:r>
              <a:rPr lang="cs-CZ" dirty="0" err="1">
                <a:cs typeface="Arial" charset="0"/>
              </a:rPr>
              <a:t>Repeat</a:t>
            </a:r>
            <a:r>
              <a:rPr lang="en-US" dirty="0">
                <a:cs typeface="Arial" charset="0"/>
              </a:rPr>
              <a:t> this rule until no more new LR(0) items can be added to </a:t>
            </a:r>
            <a:r>
              <a:rPr lang="cs-CZ" dirty="0">
                <a:cs typeface="Arial" charset="0"/>
              </a:rPr>
              <a:t>CLOSURE(I)</a:t>
            </a:r>
            <a:endParaRPr lang="en-US" dirty="0">
              <a:cs typeface="Arial" charset="0"/>
            </a:endParaRPr>
          </a:p>
          <a:p>
            <a:pPr lvl="1" eaLnBrk="1" hangingPunct="1"/>
            <a:endParaRPr lang="en-US" dirty="0">
              <a:cs typeface="Arial" charset="0"/>
            </a:endParaRPr>
          </a:p>
          <a:p>
            <a:pPr lvl="1" eaLnBrk="1" hangingPunct="1"/>
            <a:endParaRPr lang="en-US" dirty="0">
              <a:cs typeface="Arial" charset="0"/>
            </a:endParaRPr>
          </a:p>
          <a:p>
            <a:pPr eaLnBrk="1" hangingPunct="1"/>
            <a:r>
              <a:rPr lang="en-US" dirty="0">
                <a:cs typeface="Arial" charset="0"/>
              </a:rPr>
              <a:t>The purpose of the CLOSURE</a:t>
            </a:r>
          </a:p>
          <a:p>
            <a:pPr lvl="1" eaLnBrk="1" hangingPunct="1"/>
            <a:r>
              <a:rPr lang="en-US" dirty="0">
                <a:cs typeface="Arial" charset="0"/>
              </a:rPr>
              <a:t>The item-automaton, as used in the parser, is a deterministic finite automaton</a:t>
            </a:r>
          </a:p>
          <a:p>
            <a:pPr lvl="1" eaLnBrk="1" hangingPunct="1"/>
            <a:r>
              <a:rPr lang="en-US" dirty="0">
                <a:cs typeface="Arial" charset="0"/>
              </a:rPr>
              <a:t>It is constructed by determinization of a non-deterministic automaton</a:t>
            </a:r>
          </a:p>
          <a:p>
            <a:pPr lvl="2" eaLnBrk="1" hangingPunct="1"/>
            <a:r>
              <a:rPr lang="en-US" dirty="0">
                <a:cs typeface="Arial" charset="0"/>
              </a:rPr>
              <a:t>LR(0) items are the states of the non-deterministic version</a:t>
            </a:r>
          </a:p>
          <a:p>
            <a:pPr lvl="2" eaLnBrk="1" hangingPunct="1"/>
            <a:r>
              <a:rPr lang="en-US" dirty="0">
                <a:cs typeface="Arial" charset="0"/>
              </a:rPr>
              <a:t>Sets of LR(0) items are the states of the deterministic version</a:t>
            </a:r>
          </a:p>
          <a:p>
            <a:pPr lvl="2" eaLnBrk="1" hangingPunct="1"/>
            <a:r>
              <a:rPr lang="en-US" dirty="0">
                <a:cs typeface="Arial" charset="0"/>
              </a:rPr>
              <a:t>The CLOSURE corresponds to a combination of two processes:</a:t>
            </a:r>
          </a:p>
          <a:p>
            <a:pPr lvl="3" eaLnBrk="1" hangingPunct="1"/>
            <a:r>
              <a:rPr lang="en-US" dirty="0">
                <a:ea typeface="Arial Unicode MS" pitchFamily="34" charset="-128"/>
                <a:cs typeface="Arial Unicode MS" pitchFamily="34" charset="-128"/>
              </a:rPr>
              <a:t>Generating lambda-edges that connect non-deterministic automaton states:</a:t>
            </a:r>
            <a:br>
              <a:rPr lang="en-US" dirty="0">
                <a:ea typeface="Arial Unicode MS" pitchFamily="34" charset="-128"/>
                <a:cs typeface="Arial Unicode MS" pitchFamily="34" charset="-128"/>
              </a:rPr>
            </a:br>
            <a:r>
              <a:rPr lang="cs-CZ" dirty="0">
                <a:ea typeface="Arial Unicode MS" pitchFamily="34" charset="-128"/>
                <a:cs typeface="Arial Unicode MS" pitchFamily="34" charset="-128"/>
              </a:rPr>
              <a:t>A→</a:t>
            </a:r>
            <a:r>
              <a:rPr lang="el-GR" dirty="0">
                <a:cs typeface="Arial" charset="0"/>
              </a:rPr>
              <a:t>α</a:t>
            </a:r>
            <a:r>
              <a:rPr lang="cs-CZ" dirty="0">
                <a:cs typeface="Arial" charset="0"/>
              </a:rPr>
              <a:t>♦B</a:t>
            </a:r>
            <a:r>
              <a:rPr lang="el-GR" dirty="0">
                <a:cs typeface="Arial" charset="0"/>
              </a:rPr>
              <a:t>β</a:t>
            </a:r>
            <a:r>
              <a:rPr lang="en-US" dirty="0">
                <a:cs typeface="Arial" charset="0"/>
              </a:rPr>
              <a:t> to 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B→</a:t>
            </a:r>
            <a:r>
              <a:rPr lang="cs-CZ" dirty="0">
                <a:cs typeface="Arial" charset="0"/>
              </a:rPr>
              <a:t>♦</a:t>
            </a:r>
            <a:r>
              <a:rPr lang="el-GR" dirty="0">
                <a:cs typeface="Arial" charset="0"/>
              </a:rPr>
              <a:t>γ</a:t>
            </a:r>
            <a:endParaRPr lang="en-US" dirty="0">
              <a:cs typeface="Arial" charset="0"/>
            </a:endParaRPr>
          </a:p>
          <a:p>
            <a:pPr lvl="3" eaLnBrk="1" hangingPunct="1"/>
            <a:r>
              <a:rPr lang="en-US" dirty="0">
                <a:cs typeface="Arial" charset="0"/>
              </a:rPr>
              <a:t>Creating an item set corresponding to deterministic automaton states</a:t>
            </a:r>
            <a:endParaRPr lang="el-GR" dirty="0">
              <a:cs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9837B74-8920-F040-114D-F1C6C7ED79F1}"/>
              </a:ext>
            </a:extLst>
          </p:cNvPr>
          <p:cNvSpPr/>
          <p:nvPr/>
        </p:nvSpPr>
        <p:spPr bwMode="auto">
          <a:xfrm>
            <a:off x="9804412" y="687075"/>
            <a:ext cx="288032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17E3E5E-979F-68CF-C978-26A0D6B0DEDD}"/>
              </a:ext>
            </a:extLst>
          </p:cNvPr>
          <p:cNvCxnSpPr>
            <a:cxnSpLocks/>
            <a:stCxn id="2" idx="2"/>
            <a:endCxn id="3" idx="0"/>
          </p:cNvCxnSpPr>
          <p:nvPr/>
        </p:nvCxnSpPr>
        <p:spPr bwMode="auto">
          <a:xfrm flipH="1">
            <a:off x="9931539" y="1047115"/>
            <a:ext cx="16889" cy="8940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8A3F18AD-8781-B7B8-E24B-5E3BE694EEDF}"/>
              </a:ext>
            </a:extLst>
          </p:cNvPr>
          <p:cNvCxnSpPr>
            <a:cxnSpLocks/>
            <a:stCxn id="2" idx="2"/>
            <a:endCxn id="12" idx="0"/>
          </p:cNvCxnSpPr>
          <p:nvPr/>
        </p:nvCxnSpPr>
        <p:spPr bwMode="auto">
          <a:xfrm flipH="1">
            <a:off x="8544272" y="1047115"/>
            <a:ext cx="1404156" cy="8940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F3FFF358-586A-69C1-F360-0092E01029C2}"/>
              </a:ext>
            </a:extLst>
          </p:cNvPr>
          <p:cNvCxnSpPr>
            <a:cxnSpLocks/>
            <a:stCxn id="2" idx="2"/>
            <a:endCxn id="13" idx="0"/>
          </p:cNvCxnSpPr>
          <p:nvPr/>
        </p:nvCxnSpPr>
        <p:spPr bwMode="auto">
          <a:xfrm>
            <a:off x="9948428" y="1047115"/>
            <a:ext cx="650297" cy="8940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B6FCA735-4932-D4F0-1F97-CAE8E11E84FE}"/>
              </a:ext>
            </a:extLst>
          </p:cNvPr>
          <p:cNvCxnSpPr>
            <a:cxnSpLocks/>
            <a:stCxn id="2" idx="2"/>
            <a:endCxn id="14" idx="0"/>
          </p:cNvCxnSpPr>
          <p:nvPr/>
        </p:nvCxnSpPr>
        <p:spPr bwMode="auto">
          <a:xfrm>
            <a:off x="9948428" y="1047115"/>
            <a:ext cx="1764196" cy="8940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836E515-7AD7-6B05-6486-0D1B54DB0CDB}"/>
              </a:ext>
            </a:extLst>
          </p:cNvPr>
          <p:cNvCxnSpPr>
            <a:cxnSpLocks/>
            <a:stCxn id="2" idx="2"/>
            <a:endCxn id="7" idx="0"/>
          </p:cNvCxnSpPr>
          <p:nvPr/>
        </p:nvCxnSpPr>
        <p:spPr bwMode="auto">
          <a:xfrm flipH="1">
            <a:off x="8184232" y="1047115"/>
            <a:ext cx="1764196" cy="8940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5E952F7-D36E-9C62-963F-75EA1452B56B}"/>
              </a:ext>
            </a:extLst>
          </p:cNvPr>
          <p:cNvCxnSpPr>
            <a:cxnSpLocks/>
            <a:stCxn id="2" idx="2"/>
            <a:endCxn id="15" idx="0"/>
          </p:cNvCxnSpPr>
          <p:nvPr/>
        </p:nvCxnSpPr>
        <p:spPr bwMode="auto">
          <a:xfrm>
            <a:off x="9948428" y="1047115"/>
            <a:ext cx="1044116" cy="8940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030266A-24A8-56FF-65BC-7C20C9891DB1}"/>
              </a:ext>
            </a:extLst>
          </p:cNvPr>
          <p:cNvCxnSpPr>
            <a:cxnSpLocks/>
            <a:stCxn id="2" idx="2"/>
            <a:endCxn id="11" idx="0"/>
          </p:cNvCxnSpPr>
          <p:nvPr/>
        </p:nvCxnSpPr>
        <p:spPr bwMode="auto">
          <a:xfrm flipH="1">
            <a:off x="9264352" y="1047115"/>
            <a:ext cx="684076" cy="8940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8615E5C2-7B10-AF96-BB68-21FE54499584}"/>
              </a:ext>
            </a:extLst>
          </p:cNvPr>
          <p:cNvCxnSpPr>
            <a:cxnSpLocks/>
            <a:stCxn id="3" idx="2"/>
            <a:endCxn id="41" idx="0"/>
          </p:cNvCxnSpPr>
          <p:nvPr/>
        </p:nvCxnSpPr>
        <p:spPr bwMode="auto">
          <a:xfrm>
            <a:off x="9931539" y="2301214"/>
            <a:ext cx="741419" cy="9001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FF1EB149-8ADE-ED19-BC4D-52556D7DAFBB}"/>
              </a:ext>
            </a:extLst>
          </p:cNvPr>
          <p:cNvCxnSpPr>
            <a:cxnSpLocks/>
            <a:stCxn id="3" idx="2"/>
            <a:endCxn id="42" idx="0"/>
          </p:cNvCxnSpPr>
          <p:nvPr/>
        </p:nvCxnSpPr>
        <p:spPr bwMode="auto">
          <a:xfrm>
            <a:off x="9931539" y="2301214"/>
            <a:ext cx="23870" cy="9001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7BBC796-36AF-5AC4-36AA-5079F537FC41}"/>
              </a:ext>
            </a:extLst>
          </p:cNvPr>
          <p:cNvCxnSpPr>
            <a:cxnSpLocks/>
            <a:stCxn id="3" idx="2"/>
            <a:endCxn id="40" idx="0"/>
          </p:cNvCxnSpPr>
          <p:nvPr/>
        </p:nvCxnSpPr>
        <p:spPr bwMode="auto">
          <a:xfrm flipH="1">
            <a:off x="9559059" y="2301214"/>
            <a:ext cx="372480" cy="9001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8143" name="Group 48142">
            <a:extLst>
              <a:ext uri="{FF2B5EF4-FFF2-40B4-BE49-F238E27FC236}">
                <a16:creationId xmlns:a16="http://schemas.microsoft.com/office/drawing/2014/main" id="{1806F72E-6A7C-9082-1CB1-E275D51011AE}"/>
              </a:ext>
            </a:extLst>
          </p:cNvPr>
          <p:cNvGrpSpPr/>
          <p:nvPr/>
        </p:nvGrpSpPr>
        <p:grpSpPr>
          <a:xfrm>
            <a:off x="8040216" y="1941174"/>
            <a:ext cx="3816424" cy="360040"/>
            <a:chOff x="8112224" y="2348880"/>
            <a:chExt cx="3816424" cy="36004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2700CAA6-DC57-1A48-0FC7-964F6098B6B1}"/>
                </a:ext>
              </a:extLst>
            </p:cNvPr>
            <p:cNvSpPr/>
            <p:nvPr/>
          </p:nvSpPr>
          <p:spPr bwMode="auto">
            <a:xfrm>
              <a:off x="9859531" y="2348880"/>
              <a:ext cx="288032" cy="36004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6000" tIns="45720" rIns="3600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B</a:t>
              </a:r>
              <a:endParaRPr kumimoji="0" 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48133" name="Group 48132">
              <a:extLst>
                <a:ext uri="{FF2B5EF4-FFF2-40B4-BE49-F238E27FC236}">
                  <a16:creationId xmlns:a16="http://schemas.microsoft.com/office/drawing/2014/main" id="{1D30E82D-9917-7762-448C-A2BF8A5E70EE}"/>
                </a:ext>
              </a:extLst>
            </p:cNvPr>
            <p:cNvGrpSpPr/>
            <p:nvPr/>
          </p:nvGrpSpPr>
          <p:grpSpPr>
            <a:xfrm>
              <a:off x="10526717" y="2348880"/>
              <a:ext cx="1401931" cy="360040"/>
              <a:chOff x="10526717" y="2348880"/>
              <a:chExt cx="1401931" cy="360040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D1370912-1AAF-4F48-0FF8-14DA87F913B1}"/>
                  </a:ext>
                </a:extLst>
              </p:cNvPr>
              <p:cNvSpPr/>
              <p:nvPr/>
            </p:nvSpPr>
            <p:spPr bwMode="auto">
              <a:xfrm>
                <a:off x="10526717" y="234888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l-GR" dirty="0">
                    <a:cs typeface="Arial" charset="0"/>
                  </a:rPr>
                  <a:t>β</a:t>
                </a:r>
                <a:r>
                  <a:rPr lang="en-US" baseline="-25000" dirty="0">
                    <a:cs typeface="Arial" charset="0"/>
                  </a:rPr>
                  <a:t>1</a:t>
                </a:r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BE9B0C8-10EC-B254-EBCC-EC97F1681036}"/>
                  </a:ext>
                </a:extLst>
              </p:cNvPr>
              <p:cNvSpPr/>
              <p:nvPr/>
            </p:nvSpPr>
            <p:spPr bwMode="auto">
              <a:xfrm>
                <a:off x="11640616" y="234888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l-GR" dirty="0">
                    <a:cs typeface="Arial" charset="0"/>
                  </a:rPr>
                  <a:t>β</a:t>
                </a:r>
                <a:r>
                  <a:rPr lang="en-US" baseline="-25000" dirty="0">
                    <a:cs typeface="Arial" charset="0"/>
                  </a:rPr>
                  <a:t>k</a:t>
                </a:r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E5DC8DC7-1BE7-CC9D-5F68-DDC183AD246C}"/>
                  </a:ext>
                </a:extLst>
              </p:cNvPr>
              <p:cNvSpPr/>
              <p:nvPr/>
            </p:nvSpPr>
            <p:spPr bwMode="auto">
              <a:xfrm>
                <a:off x="10920536" y="234888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l-GR" dirty="0">
                    <a:cs typeface="Arial" charset="0"/>
                  </a:rPr>
                  <a:t>β</a:t>
                </a:r>
                <a:r>
                  <a:rPr lang="en-US" baseline="-25000" dirty="0">
                    <a:cs typeface="Arial" charset="0"/>
                  </a:rPr>
                  <a:t>2</a:t>
                </a:r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54" name="Group 53">
                <a:extLst>
                  <a:ext uri="{FF2B5EF4-FFF2-40B4-BE49-F238E27FC236}">
                    <a16:creationId xmlns:a16="http://schemas.microsoft.com/office/drawing/2014/main" id="{94DE61BC-6412-39D9-23CF-C14C0D88BD43}"/>
                  </a:ext>
                </a:extLst>
              </p:cNvPr>
              <p:cNvGrpSpPr/>
              <p:nvPr/>
            </p:nvGrpSpPr>
            <p:grpSpPr>
              <a:xfrm>
                <a:off x="11280576" y="2492896"/>
                <a:ext cx="279132" cy="72008"/>
                <a:chOff x="8904312" y="3581400"/>
                <a:chExt cx="279132" cy="72008"/>
              </a:xfrm>
            </p:grpSpPr>
            <p:sp>
              <p:nvSpPr>
                <p:cNvPr id="51" name="Oval 50">
                  <a:extLst>
                    <a:ext uri="{FF2B5EF4-FFF2-40B4-BE49-F238E27FC236}">
                      <a16:creationId xmlns:a16="http://schemas.microsoft.com/office/drawing/2014/main" id="{D58D803E-14AC-9CBE-ECF0-EE51C77E39F3}"/>
                    </a:ext>
                  </a:extLst>
                </p:cNvPr>
                <p:cNvSpPr/>
                <p:nvPr/>
              </p:nvSpPr>
              <p:spPr bwMode="auto">
                <a:xfrm>
                  <a:off x="8904312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52" name="Oval 51">
                  <a:extLst>
                    <a:ext uri="{FF2B5EF4-FFF2-40B4-BE49-F238E27FC236}">
                      <a16:creationId xmlns:a16="http://schemas.microsoft.com/office/drawing/2014/main" id="{83E53CF4-31C7-E297-68D3-AD270D3A7C43}"/>
                    </a:ext>
                  </a:extLst>
                </p:cNvPr>
                <p:cNvSpPr/>
                <p:nvPr/>
              </p:nvSpPr>
              <p:spPr bwMode="auto">
                <a:xfrm>
                  <a:off x="9006174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0B7869A1-862E-589E-21A9-B1E876CECBD8}"/>
                    </a:ext>
                  </a:extLst>
                </p:cNvPr>
                <p:cNvSpPr/>
                <p:nvPr/>
              </p:nvSpPr>
              <p:spPr bwMode="auto">
                <a:xfrm>
                  <a:off x="9108036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p:grpSp>
        </p:grpSp>
        <p:grpSp>
          <p:nvGrpSpPr>
            <p:cNvPr id="48132" name="Group 48131">
              <a:extLst>
                <a:ext uri="{FF2B5EF4-FFF2-40B4-BE49-F238E27FC236}">
                  <a16:creationId xmlns:a16="http://schemas.microsoft.com/office/drawing/2014/main" id="{ABF9B54C-6411-BBE9-C7A1-F01D64D8781A}"/>
                </a:ext>
              </a:extLst>
            </p:cNvPr>
            <p:cNvGrpSpPr/>
            <p:nvPr/>
          </p:nvGrpSpPr>
          <p:grpSpPr>
            <a:xfrm>
              <a:off x="8112224" y="2348880"/>
              <a:ext cx="1368152" cy="360040"/>
              <a:chOff x="8112224" y="2348880"/>
              <a:chExt cx="1368152" cy="360040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58BCDB8-3999-013C-3523-D9903B0074E3}"/>
                  </a:ext>
                </a:extLst>
              </p:cNvPr>
              <p:cNvSpPr/>
              <p:nvPr/>
            </p:nvSpPr>
            <p:spPr bwMode="auto">
              <a:xfrm>
                <a:off x="8112224" y="234888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l-GR" dirty="0">
                    <a:cs typeface="Arial" charset="0"/>
                  </a:rPr>
                  <a:t>α</a:t>
                </a:r>
                <a:r>
                  <a:rPr lang="en-US" baseline="-25000" dirty="0">
                    <a:cs typeface="Arial" charset="0"/>
                  </a:rPr>
                  <a:t>1</a:t>
                </a:r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C99FA311-C298-F9FE-8B3A-23CAFEB5D72B}"/>
                  </a:ext>
                </a:extLst>
              </p:cNvPr>
              <p:cNvSpPr/>
              <p:nvPr/>
            </p:nvSpPr>
            <p:spPr bwMode="auto">
              <a:xfrm>
                <a:off x="9192344" y="234888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l-GR" dirty="0">
                    <a:cs typeface="Arial" charset="0"/>
                  </a:rPr>
                  <a:t>α</a:t>
                </a:r>
                <a:r>
                  <a:rPr lang="en-US" baseline="-25000" dirty="0">
                    <a:cs typeface="Arial" charset="0"/>
                  </a:rPr>
                  <a:t>j</a:t>
                </a:r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5F8EAEC-DD7A-4705-FA23-63909FB21D2E}"/>
                  </a:ext>
                </a:extLst>
              </p:cNvPr>
              <p:cNvSpPr/>
              <p:nvPr/>
            </p:nvSpPr>
            <p:spPr bwMode="auto">
              <a:xfrm>
                <a:off x="8472264" y="234888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l-GR" dirty="0">
                    <a:cs typeface="Arial" charset="0"/>
                  </a:rPr>
                  <a:t>α</a:t>
                </a:r>
                <a:r>
                  <a:rPr lang="en-US" baseline="-25000" dirty="0">
                    <a:cs typeface="Arial" charset="0"/>
                  </a:rPr>
                  <a:t>2</a:t>
                </a:r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D35B2CEB-A690-5ABA-4178-E2B89EA157B1}"/>
                  </a:ext>
                </a:extLst>
              </p:cNvPr>
              <p:cNvGrpSpPr/>
              <p:nvPr/>
            </p:nvGrpSpPr>
            <p:grpSpPr>
              <a:xfrm>
                <a:off x="8832304" y="2492896"/>
                <a:ext cx="279132" cy="72008"/>
                <a:chOff x="8904312" y="3581400"/>
                <a:chExt cx="279132" cy="72008"/>
              </a:xfrm>
            </p:grpSpPr>
            <p:sp>
              <p:nvSpPr>
                <p:cNvPr id="56" name="Oval 55">
                  <a:extLst>
                    <a:ext uri="{FF2B5EF4-FFF2-40B4-BE49-F238E27FC236}">
                      <a16:creationId xmlns:a16="http://schemas.microsoft.com/office/drawing/2014/main" id="{7C080FCE-5110-1F2C-5437-7D6876824259}"/>
                    </a:ext>
                  </a:extLst>
                </p:cNvPr>
                <p:cNvSpPr/>
                <p:nvPr/>
              </p:nvSpPr>
              <p:spPr bwMode="auto">
                <a:xfrm>
                  <a:off x="8904312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57" name="Oval 56">
                  <a:extLst>
                    <a:ext uri="{FF2B5EF4-FFF2-40B4-BE49-F238E27FC236}">
                      <a16:creationId xmlns:a16="http://schemas.microsoft.com/office/drawing/2014/main" id="{8F4F6AD7-3D38-D51A-9BFA-8D7BAB11D257}"/>
                    </a:ext>
                  </a:extLst>
                </p:cNvPr>
                <p:cNvSpPr/>
                <p:nvPr/>
              </p:nvSpPr>
              <p:spPr bwMode="auto">
                <a:xfrm>
                  <a:off x="9006174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BE646C02-08EE-657C-F20C-1979CA10D199}"/>
                    </a:ext>
                  </a:extLst>
                </p:cNvPr>
                <p:cNvSpPr/>
                <p:nvPr/>
              </p:nvSpPr>
              <p:spPr bwMode="auto">
                <a:xfrm>
                  <a:off x="9108036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p:grpSp>
        </p:grpSp>
        <p:sp>
          <p:nvSpPr>
            <p:cNvPr id="48135" name="Diamond 48134">
              <a:extLst>
                <a:ext uri="{FF2B5EF4-FFF2-40B4-BE49-F238E27FC236}">
                  <a16:creationId xmlns:a16="http://schemas.microsoft.com/office/drawing/2014/main" id="{3CA2A1AD-2D2C-6300-923F-C89C0171F29E}"/>
                </a:ext>
              </a:extLst>
            </p:cNvPr>
            <p:cNvSpPr/>
            <p:nvPr/>
          </p:nvSpPr>
          <p:spPr bwMode="auto">
            <a:xfrm>
              <a:off x="9546935" y="2348880"/>
              <a:ext cx="246036" cy="360040"/>
            </a:xfrm>
            <a:prstGeom prst="diamond">
              <a:avLst/>
            </a:prstGeom>
            <a:solidFill>
              <a:schemeClr val="accent6"/>
            </a:solidFill>
            <a:ln w="381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48144" name="Group 48143">
            <a:extLst>
              <a:ext uri="{FF2B5EF4-FFF2-40B4-BE49-F238E27FC236}">
                <a16:creationId xmlns:a16="http://schemas.microsoft.com/office/drawing/2014/main" id="{90979B27-2EFB-F0FC-292F-916AB8E8F3E2}"/>
              </a:ext>
            </a:extLst>
          </p:cNvPr>
          <p:cNvGrpSpPr/>
          <p:nvPr/>
        </p:nvGrpSpPr>
        <p:grpSpPr>
          <a:xfrm>
            <a:off x="9079882" y="3195273"/>
            <a:ext cx="1737092" cy="366081"/>
            <a:chOff x="8967420" y="3855007"/>
            <a:chExt cx="1737092" cy="366081"/>
          </a:xfrm>
        </p:grpSpPr>
        <p:grpSp>
          <p:nvGrpSpPr>
            <p:cNvPr id="48134" name="Group 48133">
              <a:extLst>
                <a:ext uri="{FF2B5EF4-FFF2-40B4-BE49-F238E27FC236}">
                  <a16:creationId xmlns:a16="http://schemas.microsoft.com/office/drawing/2014/main" id="{9F1FEF39-33C4-A0B8-D9C5-B44AA7FD3B18}"/>
                </a:ext>
              </a:extLst>
            </p:cNvPr>
            <p:cNvGrpSpPr/>
            <p:nvPr/>
          </p:nvGrpSpPr>
          <p:grpSpPr>
            <a:xfrm>
              <a:off x="9302581" y="3861048"/>
              <a:ext cx="1401931" cy="360040"/>
              <a:chOff x="10526717" y="4205740"/>
              <a:chExt cx="1401931" cy="360040"/>
            </a:xfrm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EA34EA57-03B5-92F9-AA0A-021AA08B7BBA}"/>
                  </a:ext>
                </a:extLst>
              </p:cNvPr>
              <p:cNvSpPr/>
              <p:nvPr/>
            </p:nvSpPr>
            <p:spPr bwMode="auto">
              <a:xfrm>
                <a:off x="10526717" y="420574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l-GR" dirty="0">
                    <a:cs typeface="Arial" charset="0"/>
                  </a:rPr>
                  <a:t>γ</a:t>
                </a:r>
                <a:r>
                  <a:rPr lang="en-US" baseline="-25000" dirty="0">
                    <a:cs typeface="Arial" charset="0"/>
                  </a:rPr>
                  <a:t>1</a:t>
                </a:r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4E82A0DD-0A36-836B-08CC-5591B23F8762}"/>
                  </a:ext>
                </a:extLst>
              </p:cNvPr>
              <p:cNvSpPr/>
              <p:nvPr/>
            </p:nvSpPr>
            <p:spPr bwMode="auto">
              <a:xfrm>
                <a:off x="11640616" y="420574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l-GR" dirty="0">
                    <a:cs typeface="Arial" charset="0"/>
                  </a:rPr>
                  <a:t>γ</a:t>
                </a:r>
                <a:r>
                  <a:rPr lang="en-US" baseline="-25000" dirty="0">
                    <a:cs typeface="Arial" charset="0"/>
                  </a:rPr>
                  <a:t>j</a:t>
                </a:r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27E5C4B1-3667-8BBF-E785-368BFC38B5FE}"/>
                  </a:ext>
                </a:extLst>
              </p:cNvPr>
              <p:cNvSpPr/>
              <p:nvPr/>
            </p:nvSpPr>
            <p:spPr bwMode="auto">
              <a:xfrm>
                <a:off x="10923067" y="420574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l-GR" dirty="0">
                    <a:cs typeface="Arial" charset="0"/>
                  </a:rPr>
                  <a:t>γ</a:t>
                </a:r>
                <a:r>
                  <a:rPr lang="en-US" baseline="-25000" dirty="0">
                    <a:cs typeface="Arial" charset="0"/>
                  </a:rPr>
                  <a:t>2</a:t>
                </a:r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B3E50620-A0B8-26D4-5998-B5D46BE4BA01}"/>
                  </a:ext>
                </a:extLst>
              </p:cNvPr>
              <p:cNvGrpSpPr/>
              <p:nvPr/>
            </p:nvGrpSpPr>
            <p:grpSpPr>
              <a:xfrm>
                <a:off x="11280576" y="4349756"/>
                <a:ext cx="279132" cy="72008"/>
                <a:chOff x="8904312" y="3581400"/>
                <a:chExt cx="279132" cy="72008"/>
              </a:xfrm>
            </p:grpSpPr>
            <p:sp>
              <p:nvSpPr>
                <p:cNvPr id="60" name="Oval 59">
                  <a:extLst>
                    <a:ext uri="{FF2B5EF4-FFF2-40B4-BE49-F238E27FC236}">
                      <a16:creationId xmlns:a16="http://schemas.microsoft.com/office/drawing/2014/main" id="{ED4811D8-03A8-1FE0-708A-50A52A5AA1B1}"/>
                    </a:ext>
                  </a:extLst>
                </p:cNvPr>
                <p:cNvSpPr/>
                <p:nvPr/>
              </p:nvSpPr>
              <p:spPr bwMode="auto">
                <a:xfrm>
                  <a:off x="8904312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61" name="Oval 60">
                  <a:extLst>
                    <a:ext uri="{FF2B5EF4-FFF2-40B4-BE49-F238E27FC236}">
                      <a16:creationId xmlns:a16="http://schemas.microsoft.com/office/drawing/2014/main" id="{1A5F9280-9F97-E124-8B09-A7BC19C8E436}"/>
                    </a:ext>
                  </a:extLst>
                </p:cNvPr>
                <p:cNvSpPr/>
                <p:nvPr/>
              </p:nvSpPr>
              <p:spPr bwMode="auto">
                <a:xfrm>
                  <a:off x="9006174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62" name="Oval 61">
                  <a:extLst>
                    <a:ext uri="{FF2B5EF4-FFF2-40B4-BE49-F238E27FC236}">
                      <a16:creationId xmlns:a16="http://schemas.microsoft.com/office/drawing/2014/main" id="{3927FE38-1B63-844D-F4A5-ABA0FA25DCEF}"/>
                    </a:ext>
                  </a:extLst>
                </p:cNvPr>
                <p:cNvSpPr/>
                <p:nvPr/>
              </p:nvSpPr>
              <p:spPr bwMode="auto">
                <a:xfrm>
                  <a:off x="9108036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p:grpSp>
        </p:grpSp>
        <p:sp>
          <p:nvSpPr>
            <p:cNvPr id="48136" name="Diamond 48135">
              <a:extLst>
                <a:ext uri="{FF2B5EF4-FFF2-40B4-BE49-F238E27FC236}">
                  <a16:creationId xmlns:a16="http://schemas.microsoft.com/office/drawing/2014/main" id="{F8C4BB71-5E8E-B5CE-40D7-9F5697FE17EE}"/>
                </a:ext>
              </a:extLst>
            </p:cNvPr>
            <p:cNvSpPr/>
            <p:nvPr/>
          </p:nvSpPr>
          <p:spPr bwMode="auto">
            <a:xfrm>
              <a:off x="8967420" y="3855007"/>
              <a:ext cx="288032" cy="360040"/>
            </a:xfrm>
            <a:prstGeom prst="diamond">
              <a:avLst/>
            </a:prstGeom>
            <a:solidFill>
              <a:schemeClr val="accent6"/>
            </a:solidFill>
            <a:ln w="381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48138" name="Straight Arrow Connector 48137">
            <a:extLst>
              <a:ext uri="{FF2B5EF4-FFF2-40B4-BE49-F238E27FC236}">
                <a16:creationId xmlns:a16="http://schemas.microsoft.com/office/drawing/2014/main" id="{1963EB6D-7049-AFE7-3526-79613A8A2E8C}"/>
              </a:ext>
            </a:extLst>
          </p:cNvPr>
          <p:cNvCxnSpPr>
            <a:cxnSpLocks/>
            <a:stCxn id="48135" idx="2"/>
            <a:endCxn id="48136" idx="0"/>
          </p:cNvCxnSpPr>
          <p:nvPr/>
        </p:nvCxnSpPr>
        <p:spPr bwMode="auto">
          <a:xfrm flipH="1">
            <a:off x="9223898" y="2301214"/>
            <a:ext cx="374047" cy="89405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8153" name="Straight Arrow Connector 48152">
            <a:extLst>
              <a:ext uri="{FF2B5EF4-FFF2-40B4-BE49-F238E27FC236}">
                <a16:creationId xmlns:a16="http://schemas.microsoft.com/office/drawing/2014/main" id="{2C4861E1-B4D5-0243-1B66-3856D4804CDD}"/>
              </a:ext>
            </a:extLst>
          </p:cNvPr>
          <p:cNvCxnSpPr>
            <a:cxnSpLocks/>
            <a:stCxn id="40" idx="2"/>
            <a:endCxn id="48160" idx="0"/>
          </p:cNvCxnSpPr>
          <p:nvPr/>
        </p:nvCxnSpPr>
        <p:spPr bwMode="auto">
          <a:xfrm>
            <a:off x="9559059" y="3561354"/>
            <a:ext cx="741419" cy="88512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48154" name="Straight Arrow Connector 48153">
            <a:extLst>
              <a:ext uri="{FF2B5EF4-FFF2-40B4-BE49-F238E27FC236}">
                <a16:creationId xmlns:a16="http://schemas.microsoft.com/office/drawing/2014/main" id="{C4AF512A-4D3F-EC24-3C9E-FA406BE54AD4}"/>
              </a:ext>
            </a:extLst>
          </p:cNvPr>
          <p:cNvCxnSpPr>
            <a:cxnSpLocks/>
            <a:stCxn id="40" idx="2"/>
            <a:endCxn id="48161" idx="0"/>
          </p:cNvCxnSpPr>
          <p:nvPr/>
        </p:nvCxnSpPr>
        <p:spPr bwMode="auto">
          <a:xfrm>
            <a:off x="9559059" y="3561354"/>
            <a:ext cx="23870" cy="88512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48155" name="Straight Arrow Connector 48154">
            <a:extLst>
              <a:ext uri="{FF2B5EF4-FFF2-40B4-BE49-F238E27FC236}">
                <a16:creationId xmlns:a16="http://schemas.microsoft.com/office/drawing/2014/main" id="{D09FF82A-BFB1-D1AE-2D07-D65E5B997B55}"/>
              </a:ext>
            </a:extLst>
          </p:cNvPr>
          <p:cNvCxnSpPr>
            <a:cxnSpLocks/>
            <a:stCxn id="40" idx="2"/>
            <a:endCxn id="48159" idx="0"/>
          </p:cNvCxnSpPr>
          <p:nvPr/>
        </p:nvCxnSpPr>
        <p:spPr bwMode="auto">
          <a:xfrm flipH="1">
            <a:off x="9186579" y="3561354"/>
            <a:ext cx="372480" cy="88512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48156" name="Group 48155">
            <a:extLst>
              <a:ext uri="{FF2B5EF4-FFF2-40B4-BE49-F238E27FC236}">
                <a16:creationId xmlns:a16="http://schemas.microsoft.com/office/drawing/2014/main" id="{535E32E8-588D-161C-8F4F-8302E2B45766}"/>
              </a:ext>
            </a:extLst>
          </p:cNvPr>
          <p:cNvGrpSpPr/>
          <p:nvPr/>
        </p:nvGrpSpPr>
        <p:grpSpPr>
          <a:xfrm>
            <a:off x="8707402" y="4440438"/>
            <a:ext cx="1737092" cy="366081"/>
            <a:chOff x="8967420" y="3855007"/>
            <a:chExt cx="1737092" cy="366081"/>
          </a:xfrm>
        </p:grpSpPr>
        <p:grpSp>
          <p:nvGrpSpPr>
            <p:cNvPr id="48157" name="Group 48156">
              <a:extLst>
                <a:ext uri="{FF2B5EF4-FFF2-40B4-BE49-F238E27FC236}">
                  <a16:creationId xmlns:a16="http://schemas.microsoft.com/office/drawing/2014/main" id="{AD684188-0FCA-446C-9915-3B7FAF32929A}"/>
                </a:ext>
              </a:extLst>
            </p:cNvPr>
            <p:cNvGrpSpPr/>
            <p:nvPr/>
          </p:nvGrpSpPr>
          <p:grpSpPr>
            <a:xfrm>
              <a:off x="9302581" y="3861048"/>
              <a:ext cx="1401931" cy="360040"/>
              <a:chOff x="10526717" y="4205740"/>
              <a:chExt cx="1401931" cy="360040"/>
            </a:xfrm>
          </p:grpSpPr>
          <p:sp>
            <p:nvSpPr>
              <p:cNvPr id="48159" name="Rectangle 48158">
                <a:extLst>
                  <a:ext uri="{FF2B5EF4-FFF2-40B4-BE49-F238E27FC236}">
                    <a16:creationId xmlns:a16="http://schemas.microsoft.com/office/drawing/2014/main" id="{316687F4-78F0-31ED-F602-0B6227625EFC}"/>
                  </a:ext>
                </a:extLst>
              </p:cNvPr>
              <p:cNvSpPr/>
              <p:nvPr/>
            </p:nvSpPr>
            <p:spPr bwMode="auto">
              <a:xfrm>
                <a:off x="10526717" y="420574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8160" name="Rectangle 48159">
                <a:extLst>
                  <a:ext uri="{FF2B5EF4-FFF2-40B4-BE49-F238E27FC236}">
                    <a16:creationId xmlns:a16="http://schemas.microsoft.com/office/drawing/2014/main" id="{9318EC99-3D65-F1FA-6C18-152D2FEC2453}"/>
                  </a:ext>
                </a:extLst>
              </p:cNvPr>
              <p:cNvSpPr/>
              <p:nvPr/>
            </p:nvSpPr>
            <p:spPr bwMode="auto">
              <a:xfrm>
                <a:off x="11640616" y="420574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8161" name="Rectangle 48160">
                <a:extLst>
                  <a:ext uri="{FF2B5EF4-FFF2-40B4-BE49-F238E27FC236}">
                    <a16:creationId xmlns:a16="http://schemas.microsoft.com/office/drawing/2014/main" id="{DA716544-75C9-7011-5383-19CDF93762F2}"/>
                  </a:ext>
                </a:extLst>
              </p:cNvPr>
              <p:cNvSpPr/>
              <p:nvPr/>
            </p:nvSpPr>
            <p:spPr bwMode="auto">
              <a:xfrm>
                <a:off x="10923067" y="420574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48162" name="Group 48161">
                <a:extLst>
                  <a:ext uri="{FF2B5EF4-FFF2-40B4-BE49-F238E27FC236}">
                    <a16:creationId xmlns:a16="http://schemas.microsoft.com/office/drawing/2014/main" id="{BD6D6F0A-1B23-F209-FAC7-1C1EED908DB5}"/>
                  </a:ext>
                </a:extLst>
              </p:cNvPr>
              <p:cNvGrpSpPr/>
              <p:nvPr/>
            </p:nvGrpSpPr>
            <p:grpSpPr>
              <a:xfrm>
                <a:off x="11280576" y="4349756"/>
                <a:ext cx="279132" cy="72008"/>
                <a:chOff x="8904312" y="3581400"/>
                <a:chExt cx="279132" cy="72008"/>
              </a:xfrm>
            </p:grpSpPr>
            <p:sp>
              <p:nvSpPr>
                <p:cNvPr id="48163" name="Oval 48162">
                  <a:extLst>
                    <a:ext uri="{FF2B5EF4-FFF2-40B4-BE49-F238E27FC236}">
                      <a16:creationId xmlns:a16="http://schemas.microsoft.com/office/drawing/2014/main" id="{7FB99621-5D7C-5EF1-86AB-87CA55ABEB77}"/>
                    </a:ext>
                  </a:extLst>
                </p:cNvPr>
                <p:cNvSpPr/>
                <p:nvPr/>
              </p:nvSpPr>
              <p:spPr bwMode="auto">
                <a:xfrm>
                  <a:off x="8904312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48164" name="Oval 48163">
                  <a:extLst>
                    <a:ext uri="{FF2B5EF4-FFF2-40B4-BE49-F238E27FC236}">
                      <a16:creationId xmlns:a16="http://schemas.microsoft.com/office/drawing/2014/main" id="{610116A2-DD76-7891-A765-122FA91483A8}"/>
                    </a:ext>
                  </a:extLst>
                </p:cNvPr>
                <p:cNvSpPr/>
                <p:nvPr/>
              </p:nvSpPr>
              <p:spPr bwMode="auto">
                <a:xfrm>
                  <a:off x="9006174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48165" name="Oval 48164">
                  <a:extLst>
                    <a:ext uri="{FF2B5EF4-FFF2-40B4-BE49-F238E27FC236}">
                      <a16:creationId xmlns:a16="http://schemas.microsoft.com/office/drawing/2014/main" id="{6BEEC72D-D005-C1FD-3030-A1CF3CC568E2}"/>
                    </a:ext>
                  </a:extLst>
                </p:cNvPr>
                <p:cNvSpPr/>
                <p:nvPr/>
              </p:nvSpPr>
              <p:spPr bwMode="auto">
                <a:xfrm>
                  <a:off x="9108036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p:grpSp>
        </p:grpSp>
        <p:sp>
          <p:nvSpPr>
            <p:cNvPr id="48158" name="Diamond 48157">
              <a:extLst>
                <a:ext uri="{FF2B5EF4-FFF2-40B4-BE49-F238E27FC236}">
                  <a16:creationId xmlns:a16="http://schemas.microsoft.com/office/drawing/2014/main" id="{85B1F65F-8727-05D2-CAB6-31999943B97A}"/>
                </a:ext>
              </a:extLst>
            </p:cNvPr>
            <p:cNvSpPr/>
            <p:nvPr/>
          </p:nvSpPr>
          <p:spPr bwMode="auto">
            <a:xfrm>
              <a:off x="8967420" y="3855007"/>
              <a:ext cx="288032" cy="360040"/>
            </a:xfrm>
            <a:prstGeom prst="diamond">
              <a:avLst/>
            </a:prstGeom>
            <a:solidFill>
              <a:schemeClr val="accent6"/>
            </a:solidFill>
            <a:ln w="381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48166" name="Straight Arrow Connector 48165">
            <a:extLst>
              <a:ext uri="{FF2B5EF4-FFF2-40B4-BE49-F238E27FC236}">
                <a16:creationId xmlns:a16="http://schemas.microsoft.com/office/drawing/2014/main" id="{B491AE08-1D8C-B61C-4EF4-5D80AA5B3131}"/>
              </a:ext>
            </a:extLst>
          </p:cNvPr>
          <p:cNvCxnSpPr>
            <a:cxnSpLocks/>
            <a:stCxn id="48136" idx="2"/>
            <a:endCxn id="48158" idx="0"/>
          </p:cNvCxnSpPr>
          <p:nvPr/>
        </p:nvCxnSpPr>
        <p:spPr bwMode="auto">
          <a:xfrm flipH="1">
            <a:off x="8851418" y="3555313"/>
            <a:ext cx="372480" cy="88512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48171" name="Straight Arrow Connector 48170">
            <a:extLst>
              <a:ext uri="{FF2B5EF4-FFF2-40B4-BE49-F238E27FC236}">
                <a16:creationId xmlns:a16="http://schemas.microsoft.com/office/drawing/2014/main" id="{AFC051CD-525E-8EB6-E664-DCB6939FBAB2}"/>
              </a:ext>
            </a:extLst>
          </p:cNvPr>
          <p:cNvCxnSpPr>
            <a:cxnSpLocks/>
            <a:stCxn id="48159" idx="2"/>
            <a:endCxn id="48178" idx="0"/>
          </p:cNvCxnSpPr>
          <p:nvPr/>
        </p:nvCxnSpPr>
        <p:spPr bwMode="auto">
          <a:xfrm>
            <a:off x="9186579" y="4806519"/>
            <a:ext cx="734745" cy="93277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48172" name="Straight Arrow Connector 48171">
            <a:extLst>
              <a:ext uri="{FF2B5EF4-FFF2-40B4-BE49-F238E27FC236}">
                <a16:creationId xmlns:a16="http://schemas.microsoft.com/office/drawing/2014/main" id="{F19D43CD-952B-A793-7FB8-6BD629889A1A}"/>
              </a:ext>
            </a:extLst>
          </p:cNvPr>
          <p:cNvCxnSpPr>
            <a:cxnSpLocks/>
            <a:stCxn id="48159" idx="2"/>
            <a:endCxn id="48179" idx="0"/>
          </p:cNvCxnSpPr>
          <p:nvPr/>
        </p:nvCxnSpPr>
        <p:spPr bwMode="auto">
          <a:xfrm>
            <a:off x="9186579" y="4806519"/>
            <a:ext cx="17196" cy="93277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48173" name="Straight Arrow Connector 48172">
            <a:extLst>
              <a:ext uri="{FF2B5EF4-FFF2-40B4-BE49-F238E27FC236}">
                <a16:creationId xmlns:a16="http://schemas.microsoft.com/office/drawing/2014/main" id="{D4EB32AB-C7E2-A28C-8C7D-93F966E67268}"/>
              </a:ext>
            </a:extLst>
          </p:cNvPr>
          <p:cNvCxnSpPr>
            <a:cxnSpLocks/>
            <a:stCxn id="48159" idx="2"/>
            <a:endCxn id="48177" idx="0"/>
          </p:cNvCxnSpPr>
          <p:nvPr/>
        </p:nvCxnSpPr>
        <p:spPr bwMode="auto">
          <a:xfrm flipH="1">
            <a:off x="8807425" y="4806519"/>
            <a:ext cx="379154" cy="93277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48174" name="Group 48173">
            <a:extLst>
              <a:ext uri="{FF2B5EF4-FFF2-40B4-BE49-F238E27FC236}">
                <a16:creationId xmlns:a16="http://schemas.microsoft.com/office/drawing/2014/main" id="{A1B1821E-AE39-C165-A320-767B24773EF6}"/>
              </a:ext>
            </a:extLst>
          </p:cNvPr>
          <p:cNvGrpSpPr/>
          <p:nvPr/>
        </p:nvGrpSpPr>
        <p:grpSpPr>
          <a:xfrm>
            <a:off x="8328248" y="5733256"/>
            <a:ext cx="1737092" cy="366081"/>
            <a:chOff x="8967420" y="3855007"/>
            <a:chExt cx="1737092" cy="366081"/>
          </a:xfrm>
        </p:grpSpPr>
        <p:grpSp>
          <p:nvGrpSpPr>
            <p:cNvPr id="48175" name="Group 48174">
              <a:extLst>
                <a:ext uri="{FF2B5EF4-FFF2-40B4-BE49-F238E27FC236}">
                  <a16:creationId xmlns:a16="http://schemas.microsoft.com/office/drawing/2014/main" id="{03903283-636A-2F3F-615F-C080DDB791AA}"/>
                </a:ext>
              </a:extLst>
            </p:cNvPr>
            <p:cNvGrpSpPr/>
            <p:nvPr/>
          </p:nvGrpSpPr>
          <p:grpSpPr>
            <a:xfrm>
              <a:off x="9302581" y="3861048"/>
              <a:ext cx="1401931" cy="360040"/>
              <a:chOff x="10526717" y="4205740"/>
              <a:chExt cx="1401931" cy="360040"/>
            </a:xfrm>
          </p:grpSpPr>
          <p:sp>
            <p:nvSpPr>
              <p:cNvPr id="48177" name="Rectangle 48176">
                <a:extLst>
                  <a:ext uri="{FF2B5EF4-FFF2-40B4-BE49-F238E27FC236}">
                    <a16:creationId xmlns:a16="http://schemas.microsoft.com/office/drawing/2014/main" id="{46913667-7BC4-ECE5-244A-784567C96E13}"/>
                  </a:ext>
                </a:extLst>
              </p:cNvPr>
              <p:cNvSpPr/>
              <p:nvPr/>
            </p:nvSpPr>
            <p:spPr bwMode="auto">
              <a:xfrm>
                <a:off x="10526717" y="420574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8178" name="Rectangle 48177">
                <a:extLst>
                  <a:ext uri="{FF2B5EF4-FFF2-40B4-BE49-F238E27FC236}">
                    <a16:creationId xmlns:a16="http://schemas.microsoft.com/office/drawing/2014/main" id="{8431D577-CF96-F774-290E-D484E868E0DC}"/>
                  </a:ext>
                </a:extLst>
              </p:cNvPr>
              <p:cNvSpPr/>
              <p:nvPr/>
            </p:nvSpPr>
            <p:spPr bwMode="auto">
              <a:xfrm>
                <a:off x="11640616" y="420574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8179" name="Rectangle 48178">
                <a:extLst>
                  <a:ext uri="{FF2B5EF4-FFF2-40B4-BE49-F238E27FC236}">
                    <a16:creationId xmlns:a16="http://schemas.microsoft.com/office/drawing/2014/main" id="{CCA1CB64-3120-4A20-D709-6FB8FB1E8307}"/>
                  </a:ext>
                </a:extLst>
              </p:cNvPr>
              <p:cNvSpPr/>
              <p:nvPr/>
            </p:nvSpPr>
            <p:spPr bwMode="auto">
              <a:xfrm>
                <a:off x="10923067" y="420574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48180" name="Group 48179">
                <a:extLst>
                  <a:ext uri="{FF2B5EF4-FFF2-40B4-BE49-F238E27FC236}">
                    <a16:creationId xmlns:a16="http://schemas.microsoft.com/office/drawing/2014/main" id="{2D02CB17-9035-CA88-3E97-B8BEA3EEBBC8}"/>
                  </a:ext>
                </a:extLst>
              </p:cNvPr>
              <p:cNvGrpSpPr/>
              <p:nvPr/>
            </p:nvGrpSpPr>
            <p:grpSpPr>
              <a:xfrm>
                <a:off x="11280576" y="4349756"/>
                <a:ext cx="279132" cy="72008"/>
                <a:chOff x="8904312" y="3581400"/>
                <a:chExt cx="279132" cy="72008"/>
              </a:xfrm>
            </p:grpSpPr>
            <p:sp>
              <p:nvSpPr>
                <p:cNvPr id="48181" name="Oval 48180">
                  <a:extLst>
                    <a:ext uri="{FF2B5EF4-FFF2-40B4-BE49-F238E27FC236}">
                      <a16:creationId xmlns:a16="http://schemas.microsoft.com/office/drawing/2014/main" id="{FA9BF23A-C4CE-4F01-2E8E-99B21443153D}"/>
                    </a:ext>
                  </a:extLst>
                </p:cNvPr>
                <p:cNvSpPr/>
                <p:nvPr/>
              </p:nvSpPr>
              <p:spPr bwMode="auto">
                <a:xfrm>
                  <a:off x="8904312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48182" name="Oval 48181">
                  <a:extLst>
                    <a:ext uri="{FF2B5EF4-FFF2-40B4-BE49-F238E27FC236}">
                      <a16:creationId xmlns:a16="http://schemas.microsoft.com/office/drawing/2014/main" id="{2227D752-937D-5F1C-20B9-09F8114BF00E}"/>
                    </a:ext>
                  </a:extLst>
                </p:cNvPr>
                <p:cNvSpPr/>
                <p:nvPr/>
              </p:nvSpPr>
              <p:spPr bwMode="auto">
                <a:xfrm>
                  <a:off x="9006174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48183" name="Oval 48182">
                  <a:extLst>
                    <a:ext uri="{FF2B5EF4-FFF2-40B4-BE49-F238E27FC236}">
                      <a16:creationId xmlns:a16="http://schemas.microsoft.com/office/drawing/2014/main" id="{69F0E3CA-CA6A-2516-39A9-75EE5522A5EE}"/>
                    </a:ext>
                  </a:extLst>
                </p:cNvPr>
                <p:cNvSpPr/>
                <p:nvPr/>
              </p:nvSpPr>
              <p:spPr bwMode="auto">
                <a:xfrm>
                  <a:off x="9108036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p:grpSp>
        </p:grpSp>
        <p:sp>
          <p:nvSpPr>
            <p:cNvPr id="48176" name="Diamond 48175">
              <a:extLst>
                <a:ext uri="{FF2B5EF4-FFF2-40B4-BE49-F238E27FC236}">
                  <a16:creationId xmlns:a16="http://schemas.microsoft.com/office/drawing/2014/main" id="{5B0E2B2E-878C-FD67-AC3F-D0B4DDE5E8B9}"/>
                </a:ext>
              </a:extLst>
            </p:cNvPr>
            <p:cNvSpPr/>
            <p:nvPr/>
          </p:nvSpPr>
          <p:spPr bwMode="auto">
            <a:xfrm>
              <a:off x="8967420" y="3855007"/>
              <a:ext cx="288032" cy="360040"/>
            </a:xfrm>
            <a:prstGeom prst="diamond">
              <a:avLst/>
            </a:prstGeom>
            <a:solidFill>
              <a:schemeClr val="accent6"/>
            </a:solidFill>
            <a:ln w="381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48184" name="Straight Arrow Connector 48183">
            <a:extLst>
              <a:ext uri="{FF2B5EF4-FFF2-40B4-BE49-F238E27FC236}">
                <a16:creationId xmlns:a16="http://schemas.microsoft.com/office/drawing/2014/main" id="{1D89B8FD-E10D-AA9D-F26C-4650B53867E2}"/>
              </a:ext>
            </a:extLst>
          </p:cNvPr>
          <p:cNvCxnSpPr>
            <a:cxnSpLocks/>
            <a:stCxn id="48158" idx="2"/>
            <a:endCxn id="48176" idx="0"/>
          </p:cNvCxnSpPr>
          <p:nvPr/>
        </p:nvCxnSpPr>
        <p:spPr bwMode="auto">
          <a:xfrm flipH="1">
            <a:off x="8472264" y="4800478"/>
            <a:ext cx="379154" cy="93277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ysDot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972800" cy="464071"/>
          </a:xfrm>
        </p:spPr>
        <p:txBody>
          <a:bodyPr/>
          <a:lstStyle/>
          <a:p>
            <a:r>
              <a:rPr lang="en-US" dirty="0"/>
              <a:t>Closure – an example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692696"/>
            <a:ext cx="10972800" cy="5688632"/>
          </a:xfrm>
        </p:spPr>
        <p:txBody>
          <a:bodyPr/>
          <a:lstStyle/>
          <a:p>
            <a:r>
              <a:rPr lang="en-US" dirty="0"/>
              <a:t>CLOSURE({S’→♦E}) =</a:t>
            </a:r>
          </a:p>
          <a:p>
            <a:pPr lvl="1"/>
            <a:r>
              <a:rPr lang="en-US" dirty="0"/>
              <a:t>S’→ ♦E</a:t>
            </a:r>
          </a:p>
          <a:p>
            <a:pPr lvl="1"/>
            <a:r>
              <a:rPr lang="cs-CZ" dirty="0"/>
              <a:t>E →</a:t>
            </a:r>
            <a:r>
              <a:rPr lang="en-US" dirty="0"/>
              <a:t> ♦</a:t>
            </a:r>
            <a:r>
              <a:rPr lang="cs-CZ" dirty="0"/>
              <a:t>E + T</a:t>
            </a:r>
            <a:endParaRPr lang="en-US" dirty="0"/>
          </a:p>
          <a:p>
            <a:pPr lvl="1"/>
            <a:r>
              <a:rPr lang="cs-CZ" dirty="0"/>
              <a:t>E →</a:t>
            </a:r>
            <a:r>
              <a:rPr lang="en-US" dirty="0"/>
              <a:t> ♦</a:t>
            </a:r>
            <a:r>
              <a:rPr lang="cs-CZ" dirty="0"/>
              <a:t>T</a:t>
            </a:r>
            <a:endParaRPr lang="en-US" dirty="0"/>
          </a:p>
          <a:p>
            <a:pPr lvl="1"/>
            <a:r>
              <a:rPr lang="cs-CZ" dirty="0"/>
              <a:t>T → </a:t>
            </a:r>
            <a:r>
              <a:rPr lang="en-US" dirty="0"/>
              <a:t>♦</a:t>
            </a:r>
            <a:r>
              <a:rPr lang="cs-CZ" dirty="0"/>
              <a:t>T * F</a:t>
            </a:r>
            <a:endParaRPr lang="en-US" dirty="0"/>
          </a:p>
          <a:p>
            <a:pPr lvl="1"/>
            <a:r>
              <a:rPr lang="cs-CZ" dirty="0"/>
              <a:t>T → </a:t>
            </a:r>
            <a:r>
              <a:rPr lang="en-US" dirty="0"/>
              <a:t>♦</a:t>
            </a:r>
            <a:r>
              <a:rPr lang="cs-CZ" dirty="0"/>
              <a:t>F</a:t>
            </a:r>
            <a:endParaRPr lang="en-US" dirty="0"/>
          </a:p>
          <a:p>
            <a:pPr lvl="1"/>
            <a:r>
              <a:rPr lang="cs-CZ" dirty="0"/>
              <a:t>F → </a:t>
            </a:r>
            <a:r>
              <a:rPr lang="en-US" dirty="0"/>
              <a:t>♦</a:t>
            </a:r>
            <a:r>
              <a:rPr lang="cs-CZ" dirty="0"/>
              <a:t>( E )</a:t>
            </a:r>
            <a:endParaRPr lang="en-US" dirty="0"/>
          </a:p>
          <a:p>
            <a:pPr lvl="1"/>
            <a:r>
              <a:rPr lang="cs-CZ" dirty="0"/>
              <a:t>F → </a:t>
            </a:r>
            <a:r>
              <a:rPr lang="en-US" dirty="0"/>
              <a:t>♦</a:t>
            </a:r>
            <a:r>
              <a:rPr lang="cs-CZ" dirty="0"/>
              <a:t>id</a:t>
            </a:r>
            <a:endParaRPr lang="en-US" dirty="0"/>
          </a:p>
          <a:p>
            <a:pPr lvl="1"/>
            <a:r>
              <a:rPr lang="en-US" dirty="0"/>
              <a:t>This will become the initial state of the deterministic automaton</a:t>
            </a:r>
          </a:p>
          <a:p>
            <a:pPr lvl="2"/>
            <a:r>
              <a:rPr lang="en-US" dirty="0"/>
              <a:t>The initial state is the only state where all dots reside at the beginning</a:t>
            </a:r>
          </a:p>
          <a:p>
            <a:r>
              <a:rPr lang="en-US" dirty="0"/>
              <a:t>CLOSURE({E→E+♦</a:t>
            </a:r>
            <a:r>
              <a:rPr lang="cs-CZ" dirty="0"/>
              <a:t>T</a:t>
            </a:r>
            <a:r>
              <a:rPr lang="en-US" dirty="0"/>
              <a:t>}) =</a:t>
            </a:r>
          </a:p>
          <a:p>
            <a:pPr lvl="1"/>
            <a:r>
              <a:rPr lang="cs-CZ" dirty="0"/>
              <a:t>E →</a:t>
            </a:r>
            <a:r>
              <a:rPr lang="en-US" dirty="0"/>
              <a:t> </a:t>
            </a:r>
            <a:r>
              <a:rPr lang="cs-CZ" dirty="0"/>
              <a:t>E +</a:t>
            </a:r>
            <a:r>
              <a:rPr lang="en-US" dirty="0"/>
              <a:t>♦</a:t>
            </a:r>
            <a:r>
              <a:rPr lang="cs-CZ" dirty="0"/>
              <a:t>T</a:t>
            </a:r>
            <a:endParaRPr lang="en-US" dirty="0"/>
          </a:p>
          <a:p>
            <a:pPr lvl="1"/>
            <a:r>
              <a:rPr lang="cs-CZ" dirty="0"/>
              <a:t>T → </a:t>
            </a:r>
            <a:r>
              <a:rPr lang="en-US" dirty="0"/>
              <a:t>♦</a:t>
            </a:r>
            <a:r>
              <a:rPr lang="cs-CZ" dirty="0"/>
              <a:t>T * F</a:t>
            </a:r>
            <a:endParaRPr lang="en-US" dirty="0"/>
          </a:p>
          <a:p>
            <a:pPr lvl="1"/>
            <a:r>
              <a:rPr lang="cs-CZ" dirty="0"/>
              <a:t>T → </a:t>
            </a:r>
            <a:r>
              <a:rPr lang="en-US" dirty="0"/>
              <a:t>♦</a:t>
            </a:r>
            <a:r>
              <a:rPr lang="cs-CZ" dirty="0"/>
              <a:t>F</a:t>
            </a:r>
            <a:endParaRPr lang="en-US" dirty="0"/>
          </a:p>
          <a:p>
            <a:pPr lvl="1"/>
            <a:r>
              <a:rPr lang="cs-CZ" dirty="0"/>
              <a:t>F → </a:t>
            </a:r>
            <a:r>
              <a:rPr lang="en-US" dirty="0"/>
              <a:t>♦</a:t>
            </a:r>
            <a:r>
              <a:rPr lang="cs-CZ" dirty="0"/>
              <a:t>( E )</a:t>
            </a:r>
            <a:endParaRPr lang="en-US" dirty="0"/>
          </a:p>
          <a:p>
            <a:pPr lvl="1"/>
            <a:r>
              <a:rPr lang="cs-CZ" dirty="0"/>
              <a:t>F → </a:t>
            </a:r>
            <a:r>
              <a:rPr lang="en-US" dirty="0"/>
              <a:t>♦</a:t>
            </a:r>
            <a:r>
              <a:rPr lang="cs-CZ" dirty="0"/>
              <a:t>id</a:t>
            </a:r>
            <a:endParaRPr lang="en-US" dirty="0"/>
          </a:p>
          <a:p>
            <a:pPr lvl="1"/>
            <a:r>
              <a:rPr lang="en-US" dirty="0"/>
              <a:t>In all states except the initial, the closure is applied to a set not containing any item with a dot at the beginning</a:t>
            </a:r>
          </a:p>
          <a:p>
            <a:pPr lvl="2"/>
            <a:r>
              <a:rPr lang="en-US" dirty="0"/>
              <a:t>It is easy to distinguish the items added by the closure from the original items</a:t>
            </a:r>
          </a:p>
          <a:p>
            <a:pPr lvl="2"/>
            <a:endParaRPr lang="en-US" dirty="0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D4DBB71D-03FA-3A64-4E85-183C02EE6E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0480" y="692696"/>
            <a:ext cx="2390056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6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14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1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SzTx/>
              <a:buNone/>
            </a:pPr>
            <a:r>
              <a:rPr lang="en-US" kern="0" dirty="0"/>
              <a:t>r1: </a:t>
            </a:r>
            <a:r>
              <a:rPr lang="cs-CZ" kern="0" dirty="0"/>
              <a:t>E </a:t>
            </a:r>
            <a:r>
              <a:rPr lang="cs-CZ" kern="0" dirty="0">
                <a:cs typeface="Arial" charset="0"/>
              </a:rPr>
              <a:t>→ E </a:t>
            </a:r>
            <a:r>
              <a:rPr lang="cs-CZ" b="1" kern="0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cs-CZ" kern="0" dirty="0">
                <a:cs typeface="Arial" charset="0"/>
              </a:rPr>
              <a:t> T</a:t>
            </a:r>
          </a:p>
          <a:p>
            <a:pPr marL="0" indent="0" eaLnBrk="1" hangingPunct="1">
              <a:buSzTx/>
              <a:buNone/>
            </a:pPr>
            <a:r>
              <a:rPr lang="en-US" kern="0" dirty="0"/>
              <a:t>r2: </a:t>
            </a:r>
            <a:r>
              <a:rPr lang="cs-CZ" kern="0" dirty="0"/>
              <a:t>E </a:t>
            </a:r>
            <a:r>
              <a:rPr lang="cs-CZ" kern="0" dirty="0">
                <a:cs typeface="Arial" charset="0"/>
              </a:rPr>
              <a:t>→ T</a:t>
            </a:r>
          </a:p>
          <a:p>
            <a:pPr marL="0" indent="0" eaLnBrk="1" hangingPunct="1">
              <a:buSzTx/>
              <a:buNone/>
            </a:pPr>
            <a:r>
              <a:rPr lang="en-US" kern="0" dirty="0"/>
              <a:t>r3: </a:t>
            </a:r>
            <a:r>
              <a:rPr lang="cs-CZ" kern="0" dirty="0"/>
              <a:t>T </a:t>
            </a:r>
            <a:r>
              <a:rPr lang="cs-CZ" kern="0" dirty="0">
                <a:cs typeface="Arial" charset="0"/>
              </a:rPr>
              <a:t>→ T </a:t>
            </a:r>
            <a:r>
              <a:rPr lang="cs-CZ" b="1" kern="0" dirty="0">
                <a:solidFill>
                  <a:schemeClr val="accent2"/>
                </a:solidFill>
                <a:cs typeface="Arial" charset="0"/>
              </a:rPr>
              <a:t>*</a:t>
            </a:r>
            <a:r>
              <a:rPr lang="cs-CZ" kern="0" dirty="0">
                <a:cs typeface="Arial" charset="0"/>
              </a:rPr>
              <a:t> F</a:t>
            </a:r>
          </a:p>
          <a:p>
            <a:pPr marL="0" indent="0" eaLnBrk="1" hangingPunct="1">
              <a:buSzTx/>
              <a:buNone/>
            </a:pPr>
            <a:r>
              <a:rPr lang="en-US" kern="0" dirty="0"/>
              <a:t>r4: </a:t>
            </a:r>
            <a:r>
              <a:rPr lang="cs-CZ" kern="0" dirty="0"/>
              <a:t>T </a:t>
            </a:r>
            <a:r>
              <a:rPr lang="cs-CZ" kern="0" dirty="0">
                <a:cs typeface="Arial" charset="0"/>
              </a:rPr>
              <a:t>→ F</a:t>
            </a:r>
          </a:p>
          <a:p>
            <a:pPr marL="0" indent="0" eaLnBrk="1" hangingPunct="1">
              <a:buSzTx/>
              <a:buNone/>
            </a:pPr>
            <a:r>
              <a:rPr lang="en-US" kern="0" dirty="0"/>
              <a:t>r5: </a:t>
            </a:r>
            <a:r>
              <a:rPr lang="cs-CZ" kern="0" dirty="0"/>
              <a:t>F </a:t>
            </a:r>
            <a:r>
              <a:rPr lang="cs-CZ" kern="0" dirty="0">
                <a:cs typeface="Arial" charset="0"/>
              </a:rPr>
              <a:t>→ </a:t>
            </a:r>
            <a:r>
              <a:rPr lang="cs-CZ" b="1" kern="0" dirty="0">
                <a:solidFill>
                  <a:schemeClr val="accent2"/>
                </a:solidFill>
                <a:cs typeface="Arial" charset="0"/>
              </a:rPr>
              <a:t>(</a:t>
            </a:r>
            <a:r>
              <a:rPr lang="cs-CZ" kern="0" dirty="0">
                <a:cs typeface="Arial" charset="0"/>
              </a:rPr>
              <a:t> E </a:t>
            </a:r>
            <a:r>
              <a:rPr lang="cs-CZ" b="1" kern="0" dirty="0">
                <a:solidFill>
                  <a:schemeClr val="accent2"/>
                </a:solidFill>
                <a:cs typeface="Arial" charset="0"/>
              </a:rPr>
              <a:t>)</a:t>
            </a:r>
          </a:p>
          <a:p>
            <a:pPr marL="0" indent="0" eaLnBrk="1" hangingPunct="1">
              <a:buSzTx/>
              <a:buNone/>
            </a:pPr>
            <a:r>
              <a:rPr lang="en-US" kern="0" dirty="0"/>
              <a:t>r6: </a:t>
            </a:r>
            <a:r>
              <a:rPr lang="cs-CZ" kern="0" dirty="0"/>
              <a:t>F </a:t>
            </a:r>
            <a:r>
              <a:rPr lang="cs-CZ" kern="0" dirty="0">
                <a:cs typeface="Arial" charset="0"/>
              </a:rPr>
              <a:t>→ </a:t>
            </a:r>
            <a:r>
              <a:rPr lang="cs-CZ" b="1" kern="0" dirty="0">
                <a:solidFill>
                  <a:schemeClr val="accent2"/>
                </a:solidFill>
                <a:cs typeface="Arial" charset="0"/>
              </a:rPr>
              <a:t>id</a:t>
            </a:r>
            <a:endParaRPr lang="en-US" b="1" kern="0" dirty="0">
              <a:solidFill>
                <a:schemeClr val="accent2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GOTO transitions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692696"/>
            <a:ext cx="6710536" cy="5688632"/>
          </a:xfrm>
        </p:spPr>
        <p:txBody>
          <a:bodyPr/>
          <a:lstStyle/>
          <a:p>
            <a:pPr eaLnBrk="1" hangingPunct="1"/>
            <a:r>
              <a:rPr lang="cs-CZ" dirty="0"/>
              <a:t>GOTO</a:t>
            </a:r>
            <a:r>
              <a:rPr lang="en-US" dirty="0"/>
              <a:t> transition</a:t>
            </a:r>
          </a:p>
          <a:p>
            <a:pPr lvl="1" eaLnBrk="1" hangingPunct="1"/>
            <a:r>
              <a:rPr lang="en-US" dirty="0"/>
              <a:t>for a set I of LR(0) items and a grammar symbol X</a:t>
            </a:r>
          </a:p>
          <a:p>
            <a:pPr lvl="1" eaLnBrk="1" hangingPunct="1"/>
            <a:r>
              <a:rPr lang="cs-CZ" dirty="0"/>
              <a:t>GOTO(I, X) </a:t>
            </a:r>
            <a:r>
              <a:rPr lang="en-US" dirty="0"/>
              <a:t>= CLOSURE({ </a:t>
            </a:r>
            <a:r>
              <a:rPr lang="cs-CZ" dirty="0"/>
              <a:t>A</a:t>
            </a:r>
            <a:r>
              <a:rPr lang="cs-CZ" dirty="0">
                <a:cs typeface="Arial" charset="0"/>
              </a:rPr>
              <a:t>→</a:t>
            </a:r>
            <a:r>
              <a:rPr lang="el-GR" dirty="0">
                <a:cs typeface="Arial" charset="0"/>
              </a:rPr>
              <a:t>α</a:t>
            </a:r>
            <a:r>
              <a:rPr lang="cs-CZ" dirty="0">
                <a:cs typeface="Arial" charset="0"/>
              </a:rPr>
              <a:t>X♦</a:t>
            </a:r>
            <a:r>
              <a:rPr lang="el-GR" dirty="0">
                <a:cs typeface="Arial" charset="0"/>
              </a:rPr>
              <a:t>β</a:t>
            </a:r>
            <a:r>
              <a:rPr lang="cs-CZ" dirty="0">
                <a:cs typeface="Arial" charset="0"/>
              </a:rPr>
              <a:t> </a:t>
            </a:r>
            <a:r>
              <a:rPr lang="en-US" dirty="0">
                <a:cs typeface="Arial" charset="0"/>
              </a:rPr>
              <a:t>such that </a:t>
            </a:r>
            <a:r>
              <a:rPr lang="cs-CZ" dirty="0"/>
              <a:t>A</a:t>
            </a:r>
            <a:r>
              <a:rPr lang="cs-CZ" dirty="0">
                <a:cs typeface="Arial" charset="0"/>
              </a:rPr>
              <a:t>→</a:t>
            </a:r>
            <a:r>
              <a:rPr lang="el-GR" dirty="0">
                <a:cs typeface="Arial" charset="0"/>
              </a:rPr>
              <a:t>α</a:t>
            </a:r>
            <a:r>
              <a:rPr lang="cs-CZ" dirty="0">
                <a:cs typeface="Arial" charset="0"/>
              </a:rPr>
              <a:t>♦X</a:t>
            </a:r>
            <a:r>
              <a:rPr lang="el-GR" dirty="0">
                <a:cs typeface="Arial" charset="0"/>
              </a:rPr>
              <a:t>β</a:t>
            </a:r>
            <a:r>
              <a:rPr lang="en-US" dirty="0">
                <a:cs typeface="Arial" charset="0"/>
              </a:rPr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 })</a:t>
            </a:r>
          </a:p>
          <a:p>
            <a:pPr lvl="1" eaLnBrk="1" hangingPunct="1"/>
            <a:endParaRPr lang="en-US" dirty="0">
              <a:ea typeface="Arial Unicode MS" pitchFamily="34" charset="-128"/>
              <a:cs typeface="Arial Unicode MS" pitchFamily="34" charset="-128"/>
            </a:endParaRPr>
          </a:p>
          <a:p>
            <a:pPr lvl="1" eaLnBrk="1" hangingPunct="1"/>
            <a:endParaRPr lang="en-US" dirty="0">
              <a:ea typeface="Arial Unicode MS" pitchFamily="34" charset="-128"/>
              <a:cs typeface="Arial Unicode MS" pitchFamily="34" charset="-128"/>
            </a:endParaRPr>
          </a:p>
          <a:p>
            <a:pPr eaLnBrk="1" hangingPunct="1"/>
            <a:r>
              <a:rPr lang="en-US" dirty="0">
                <a:ea typeface="Arial Unicode MS" pitchFamily="34" charset="-128"/>
                <a:cs typeface="Arial Unicode MS" pitchFamily="34" charset="-128"/>
              </a:rPr>
              <a:t>The </a:t>
            </a:r>
            <a:r>
              <a:rPr lang="en-US" i="1" dirty="0" err="1">
                <a:ea typeface="Arial Unicode MS" pitchFamily="34" charset="-128"/>
                <a:cs typeface="Arial Unicode MS" pitchFamily="34" charset="-128"/>
              </a:rPr>
              <a:t>goto</a:t>
            </a:r>
            <a:r>
              <a:rPr lang="en-US" i="1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table corresponds to GOTO transitions for non-terminals X</a:t>
            </a:r>
          </a:p>
          <a:p>
            <a:pPr eaLnBrk="1" hangingPunct="1"/>
            <a:r>
              <a:rPr lang="en-US" dirty="0">
                <a:ea typeface="Arial Unicode MS" pitchFamily="34" charset="-128"/>
                <a:cs typeface="Arial Unicode MS" pitchFamily="34" charset="-128"/>
              </a:rPr>
              <a:t>The </a:t>
            </a:r>
            <a:r>
              <a:rPr lang="en-US" i="1" dirty="0">
                <a:ea typeface="Arial Unicode MS" pitchFamily="34" charset="-128"/>
                <a:cs typeface="Arial Unicode MS" pitchFamily="34" charset="-128"/>
              </a:rPr>
              <a:t>&lt;shift s&gt;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 commands in the </a:t>
            </a:r>
            <a:r>
              <a:rPr lang="en-US" i="1" dirty="0">
                <a:ea typeface="Arial Unicode MS" pitchFamily="34" charset="-128"/>
                <a:cs typeface="Arial Unicode MS" pitchFamily="34" charset="-128"/>
              </a:rPr>
              <a:t>action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table correspond to GOTO transitions for terminals X</a:t>
            </a:r>
            <a:endParaRPr lang="cs-CZ" dirty="0">
              <a:ea typeface="Arial Unicode MS" pitchFamily="34" charset="-128"/>
              <a:cs typeface="Arial Unicode MS" pitchFamily="34" charset="-128"/>
            </a:endParaRPr>
          </a:p>
          <a:p>
            <a:pPr eaLnBrk="1" hangingPunct="1"/>
            <a:endParaRPr lang="cs-CZ" dirty="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45432CD-5988-111F-F4EB-4D4354B693CF}"/>
              </a:ext>
            </a:extLst>
          </p:cNvPr>
          <p:cNvSpPr/>
          <p:nvPr/>
        </p:nvSpPr>
        <p:spPr bwMode="auto">
          <a:xfrm>
            <a:off x="9804412" y="687075"/>
            <a:ext cx="288032" cy="36004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36000" tIns="45720" rIns="36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  <a:endParaRPr kumimoji="0" 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60AAEDE-FD00-645E-3F7D-E750B462DA62}"/>
              </a:ext>
            </a:extLst>
          </p:cNvPr>
          <p:cNvCxnSpPr>
            <a:cxnSpLocks/>
            <a:stCxn id="2" idx="2"/>
            <a:endCxn id="14" idx="0"/>
          </p:cNvCxnSpPr>
          <p:nvPr/>
        </p:nvCxnSpPr>
        <p:spPr bwMode="auto">
          <a:xfrm flipH="1">
            <a:off x="9931539" y="1047115"/>
            <a:ext cx="16889" cy="8940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3E51280-05C4-7DA7-D2CB-1103F42DF613}"/>
              </a:ext>
            </a:extLst>
          </p:cNvPr>
          <p:cNvCxnSpPr>
            <a:cxnSpLocks/>
            <a:stCxn id="2" idx="2"/>
            <a:endCxn id="20" idx="0"/>
          </p:cNvCxnSpPr>
          <p:nvPr/>
        </p:nvCxnSpPr>
        <p:spPr bwMode="auto">
          <a:xfrm flipH="1">
            <a:off x="8544272" y="1047115"/>
            <a:ext cx="1404156" cy="8940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163CD9B-0A15-1796-F857-F175AEDBF58F}"/>
              </a:ext>
            </a:extLst>
          </p:cNvPr>
          <p:cNvCxnSpPr>
            <a:cxnSpLocks/>
            <a:stCxn id="2" idx="2"/>
            <a:endCxn id="25" idx="0"/>
          </p:cNvCxnSpPr>
          <p:nvPr/>
        </p:nvCxnSpPr>
        <p:spPr bwMode="auto">
          <a:xfrm>
            <a:off x="9948428" y="1047115"/>
            <a:ext cx="650297" cy="8940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BEA03ED-ADF6-0863-57D2-496C6E751AAC}"/>
              </a:ext>
            </a:extLst>
          </p:cNvPr>
          <p:cNvCxnSpPr>
            <a:cxnSpLocks/>
            <a:stCxn id="2" idx="2"/>
            <a:endCxn id="26" idx="0"/>
          </p:cNvCxnSpPr>
          <p:nvPr/>
        </p:nvCxnSpPr>
        <p:spPr bwMode="auto">
          <a:xfrm>
            <a:off x="9948428" y="1047115"/>
            <a:ext cx="1764196" cy="8940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23C7D46-C589-2139-9898-76FF3A0ABC2D}"/>
              </a:ext>
            </a:extLst>
          </p:cNvPr>
          <p:cNvCxnSpPr>
            <a:cxnSpLocks/>
            <a:stCxn id="2" idx="2"/>
            <a:endCxn id="18" idx="0"/>
          </p:cNvCxnSpPr>
          <p:nvPr/>
        </p:nvCxnSpPr>
        <p:spPr bwMode="auto">
          <a:xfrm flipH="1">
            <a:off x="8184232" y="1047115"/>
            <a:ext cx="1764196" cy="8940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B0DF017-0557-904B-2DFF-102BB8AB9C2E}"/>
              </a:ext>
            </a:extLst>
          </p:cNvPr>
          <p:cNvCxnSpPr>
            <a:cxnSpLocks/>
            <a:stCxn id="2" idx="2"/>
            <a:endCxn id="27" idx="0"/>
          </p:cNvCxnSpPr>
          <p:nvPr/>
        </p:nvCxnSpPr>
        <p:spPr bwMode="auto">
          <a:xfrm>
            <a:off x="9948428" y="1047115"/>
            <a:ext cx="1044116" cy="8940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11482A4-C5E7-BF2A-C2ED-103E16B8EFD8}"/>
              </a:ext>
            </a:extLst>
          </p:cNvPr>
          <p:cNvCxnSpPr>
            <a:cxnSpLocks/>
            <a:stCxn id="2" idx="2"/>
            <a:endCxn id="19" idx="0"/>
          </p:cNvCxnSpPr>
          <p:nvPr/>
        </p:nvCxnSpPr>
        <p:spPr bwMode="auto">
          <a:xfrm flipH="1">
            <a:off x="9264352" y="1047115"/>
            <a:ext cx="684076" cy="8940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DC9CD87-20F6-485B-6FF6-BC4A9A604D74}"/>
              </a:ext>
            </a:extLst>
          </p:cNvPr>
          <p:cNvCxnSpPr>
            <a:cxnSpLocks/>
            <a:stCxn id="25" idx="2"/>
            <a:endCxn id="36" idx="0"/>
          </p:cNvCxnSpPr>
          <p:nvPr/>
        </p:nvCxnSpPr>
        <p:spPr bwMode="auto">
          <a:xfrm>
            <a:off x="10598725" y="2301214"/>
            <a:ext cx="744959" cy="9001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3C4D90E-4ADF-3DA0-C71B-A71621B26C40}"/>
              </a:ext>
            </a:extLst>
          </p:cNvPr>
          <p:cNvCxnSpPr>
            <a:cxnSpLocks/>
            <a:stCxn id="25" idx="2"/>
            <a:endCxn id="37" idx="0"/>
          </p:cNvCxnSpPr>
          <p:nvPr/>
        </p:nvCxnSpPr>
        <p:spPr bwMode="auto">
          <a:xfrm>
            <a:off x="10598725" y="2301214"/>
            <a:ext cx="27410" cy="9001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78298CA-2BAC-C289-2F89-9FF8103D1320}"/>
              </a:ext>
            </a:extLst>
          </p:cNvPr>
          <p:cNvCxnSpPr>
            <a:cxnSpLocks/>
            <a:stCxn id="25" idx="2"/>
            <a:endCxn id="35" idx="0"/>
          </p:cNvCxnSpPr>
          <p:nvPr/>
        </p:nvCxnSpPr>
        <p:spPr bwMode="auto">
          <a:xfrm flipH="1">
            <a:off x="10229785" y="2301214"/>
            <a:ext cx="368940" cy="9001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F36CA4E-F49C-2681-C539-0BAFCEB77B09}"/>
              </a:ext>
            </a:extLst>
          </p:cNvPr>
          <p:cNvGrpSpPr/>
          <p:nvPr/>
        </p:nvGrpSpPr>
        <p:grpSpPr>
          <a:xfrm>
            <a:off x="8040216" y="1941174"/>
            <a:ext cx="3816424" cy="363060"/>
            <a:chOff x="8112224" y="2348880"/>
            <a:chExt cx="3816424" cy="36306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DBC40AB-F0CC-4382-A687-9882B03CAD7E}"/>
                </a:ext>
              </a:extLst>
            </p:cNvPr>
            <p:cNvSpPr/>
            <p:nvPr/>
          </p:nvSpPr>
          <p:spPr bwMode="auto">
            <a:xfrm>
              <a:off x="9859531" y="2348880"/>
              <a:ext cx="288032" cy="360040"/>
            </a:xfrm>
            <a:prstGeom prst="rect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36000" tIns="45720" rIns="3600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X</a:t>
              </a:r>
              <a:endParaRPr kumimoji="0" lang="cs-CZ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C7C8D876-5AE5-0244-320C-A89814CD172C}"/>
                </a:ext>
              </a:extLst>
            </p:cNvPr>
            <p:cNvGrpSpPr/>
            <p:nvPr/>
          </p:nvGrpSpPr>
          <p:grpSpPr>
            <a:xfrm>
              <a:off x="10526717" y="2348880"/>
              <a:ext cx="1401931" cy="360040"/>
              <a:chOff x="10526717" y="2348880"/>
              <a:chExt cx="1401931" cy="360040"/>
            </a:xfrm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E8A40328-1E5C-F180-6017-2FCFCA999A92}"/>
                  </a:ext>
                </a:extLst>
              </p:cNvPr>
              <p:cNvSpPr/>
              <p:nvPr/>
            </p:nvSpPr>
            <p:spPr bwMode="auto">
              <a:xfrm>
                <a:off x="10526717" y="234888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l-GR" dirty="0">
                    <a:cs typeface="Arial" charset="0"/>
                  </a:rPr>
                  <a:t>β</a:t>
                </a:r>
                <a:r>
                  <a:rPr lang="en-US" baseline="-25000" dirty="0">
                    <a:cs typeface="Arial" charset="0"/>
                  </a:rPr>
                  <a:t>1</a:t>
                </a:r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C3616CFD-412E-491F-72CC-DDD8196FB85B}"/>
                  </a:ext>
                </a:extLst>
              </p:cNvPr>
              <p:cNvSpPr/>
              <p:nvPr/>
            </p:nvSpPr>
            <p:spPr bwMode="auto">
              <a:xfrm>
                <a:off x="11640616" y="234888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l-GR" dirty="0">
                    <a:cs typeface="Arial" charset="0"/>
                  </a:rPr>
                  <a:t>β</a:t>
                </a:r>
                <a:r>
                  <a:rPr lang="en-US" baseline="-25000" dirty="0">
                    <a:cs typeface="Arial" charset="0"/>
                  </a:rPr>
                  <a:t>k</a:t>
                </a:r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3EE3EE88-B91E-7CC7-3232-9B9FC32E0D97}"/>
                  </a:ext>
                </a:extLst>
              </p:cNvPr>
              <p:cNvSpPr/>
              <p:nvPr/>
            </p:nvSpPr>
            <p:spPr bwMode="auto">
              <a:xfrm>
                <a:off x="10920536" y="234888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l-GR" dirty="0">
                    <a:cs typeface="Arial" charset="0"/>
                  </a:rPr>
                  <a:t>β</a:t>
                </a:r>
                <a:r>
                  <a:rPr lang="en-US" baseline="-25000" dirty="0">
                    <a:cs typeface="Arial" charset="0"/>
                  </a:rPr>
                  <a:t>2</a:t>
                </a:r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8BB02C6F-8F72-2C47-BF89-3791E70F2494}"/>
                  </a:ext>
                </a:extLst>
              </p:cNvPr>
              <p:cNvGrpSpPr/>
              <p:nvPr/>
            </p:nvGrpSpPr>
            <p:grpSpPr>
              <a:xfrm>
                <a:off x="11280576" y="2492896"/>
                <a:ext cx="279132" cy="72008"/>
                <a:chOff x="8904312" y="3581400"/>
                <a:chExt cx="279132" cy="72008"/>
              </a:xfrm>
            </p:grpSpPr>
            <p:sp>
              <p:nvSpPr>
                <p:cNvPr id="29" name="Oval 28">
                  <a:extLst>
                    <a:ext uri="{FF2B5EF4-FFF2-40B4-BE49-F238E27FC236}">
                      <a16:creationId xmlns:a16="http://schemas.microsoft.com/office/drawing/2014/main" id="{AE96F24F-E8F4-2B70-DE2A-6914A1E5F1C0}"/>
                    </a:ext>
                  </a:extLst>
                </p:cNvPr>
                <p:cNvSpPr/>
                <p:nvPr/>
              </p:nvSpPr>
              <p:spPr bwMode="auto">
                <a:xfrm>
                  <a:off x="8904312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30" name="Oval 29">
                  <a:extLst>
                    <a:ext uri="{FF2B5EF4-FFF2-40B4-BE49-F238E27FC236}">
                      <a16:creationId xmlns:a16="http://schemas.microsoft.com/office/drawing/2014/main" id="{CEAB8054-1AEC-075C-D265-B31519D3631D}"/>
                    </a:ext>
                  </a:extLst>
                </p:cNvPr>
                <p:cNvSpPr/>
                <p:nvPr/>
              </p:nvSpPr>
              <p:spPr bwMode="auto">
                <a:xfrm>
                  <a:off x="9006174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31" name="Oval 30">
                  <a:extLst>
                    <a:ext uri="{FF2B5EF4-FFF2-40B4-BE49-F238E27FC236}">
                      <a16:creationId xmlns:a16="http://schemas.microsoft.com/office/drawing/2014/main" id="{1F485EB3-E57D-CD5B-9231-ED1F3C15B3DD}"/>
                    </a:ext>
                  </a:extLst>
                </p:cNvPr>
                <p:cNvSpPr/>
                <p:nvPr/>
              </p:nvSpPr>
              <p:spPr bwMode="auto">
                <a:xfrm>
                  <a:off x="9108036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p:grp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9C4F157-87FA-1B3D-F638-B1EF8F1B9FA2}"/>
                </a:ext>
              </a:extLst>
            </p:cNvPr>
            <p:cNvGrpSpPr/>
            <p:nvPr/>
          </p:nvGrpSpPr>
          <p:grpSpPr>
            <a:xfrm>
              <a:off x="8112224" y="2348880"/>
              <a:ext cx="1368152" cy="360040"/>
              <a:chOff x="8112224" y="2348880"/>
              <a:chExt cx="1368152" cy="360040"/>
            </a:xfrm>
          </p:grpSpPr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E0BCD6E9-E3D2-DA0C-2860-887D2227AAF5}"/>
                  </a:ext>
                </a:extLst>
              </p:cNvPr>
              <p:cNvSpPr/>
              <p:nvPr/>
            </p:nvSpPr>
            <p:spPr bwMode="auto">
              <a:xfrm>
                <a:off x="8112224" y="234888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l-GR" dirty="0">
                    <a:cs typeface="Arial" charset="0"/>
                  </a:rPr>
                  <a:t>α</a:t>
                </a:r>
                <a:r>
                  <a:rPr lang="en-US" baseline="-25000" dirty="0">
                    <a:cs typeface="Arial" charset="0"/>
                  </a:rPr>
                  <a:t>1</a:t>
                </a:r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BB416A53-0069-4504-4806-A3236207E79B}"/>
                  </a:ext>
                </a:extLst>
              </p:cNvPr>
              <p:cNvSpPr/>
              <p:nvPr/>
            </p:nvSpPr>
            <p:spPr bwMode="auto">
              <a:xfrm>
                <a:off x="9192344" y="234888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l-GR" dirty="0">
                    <a:cs typeface="Arial" charset="0"/>
                  </a:rPr>
                  <a:t>α</a:t>
                </a:r>
                <a:r>
                  <a:rPr lang="en-US" baseline="-25000" dirty="0">
                    <a:cs typeface="Arial" charset="0"/>
                  </a:rPr>
                  <a:t>j</a:t>
                </a:r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17C31F3C-C190-CD82-3F55-4F264E7EF101}"/>
                  </a:ext>
                </a:extLst>
              </p:cNvPr>
              <p:cNvSpPr/>
              <p:nvPr/>
            </p:nvSpPr>
            <p:spPr bwMode="auto">
              <a:xfrm>
                <a:off x="8472264" y="234888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l-GR" dirty="0">
                    <a:cs typeface="Arial" charset="0"/>
                  </a:rPr>
                  <a:t>α</a:t>
                </a:r>
                <a:r>
                  <a:rPr lang="en-US" baseline="-25000" dirty="0">
                    <a:cs typeface="Arial" charset="0"/>
                  </a:rPr>
                  <a:t>2</a:t>
                </a:r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CDC8EEEC-92FE-AE0F-A1DB-12C9F6D1CF1D}"/>
                  </a:ext>
                </a:extLst>
              </p:cNvPr>
              <p:cNvGrpSpPr/>
              <p:nvPr/>
            </p:nvGrpSpPr>
            <p:grpSpPr>
              <a:xfrm>
                <a:off x="8832304" y="2492896"/>
                <a:ext cx="279132" cy="72008"/>
                <a:chOff x="8904312" y="3581400"/>
                <a:chExt cx="279132" cy="72008"/>
              </a:xfrm>
            </p:grpSpPr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582B2B1F-AE75-9675-74A3-9BF7BA65706D}"/>
                    </a:ext>
                  </a:extLst>
                </p:cNvPr>
                <p:cNvSpPr/>
                <p:nvPr/>
              </p:nvSpPr>
              <p:spPr bwMode="auto">
                <a:xfrm>
                  <a:off x="8904312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CF938FD1-2604-ECC4-A99A-779BA05CF420}"/>
                    </a:ext>
                  </a:extLst>
                </p:cNvPr>
                <p:cNvSpPr/>
                <p:nvPr/>
              </p:nvSpPr>
              <p:spPr bwMode="auto">
                <a:xfrm>
                  <a:off x="9006174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31FE1E9E-2323-36B9-1E8C-5BC8BDD4CBAD}"/>
                    </a:ext>
                  </a:extLst>
                </p:cNvPr>
                <p:cNvSpPr/>
                <p:nvPr/>
              </p:nvSpPr>
              <p:spPr bwMode="auto">
                <a:xfrm>
                  <a:off x="9108036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p:grpSp>
        </p:grpSp>
        <p:sp>
          <p:nvSpPr>
            <p:cNvPr id="17" name="Diamond 16">
              <a:extLst>
                <a:ext uri="{FF2B5EF4-FFF2-40B4-BE49-F238E27FC236}">
                  <a16:creationId xmlns:a16="http://schemas.microsoft.com/office/drawing/2014/main" id="{49156CB5-DDFA-F445-B241-BFD907D6A30E}"/>
                </a:ext>
              </a:extLst>
            </p:cNvPr>
            <p:cNvSpPr/>
            <p:nvPr/>
          </p:nvSpPr>
          <p:spPr bwMode="auto">
            <a:xfrm>
              <a:off x="9546935" y="2348880"/>
              <a:ext cx="246036" cy="360040"/>
            </a:xfrm>
            <a:prstGeom prst="diamond">
              <a:avLst/>
            </a:prstGeom>
            <a:solidFill>
              <a:schemeClr val="tx2"/>
            </a:solidFill>
            <a:ln w="381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50188" name="Diamond 50187">
              <a:extLst>
                <a:ext uri="{FF2B5EF4-FFF2-40B4-BE49-F238E27FC236}">
                  <a16:creationId xmlns:a16="http://schemas.microsoft.com/office/drawing/2014/main" id="{F05A84E9-F67F-06AB-94E7-0A13B7D0E26C}"/>
                </a:ext>
              </a:extLst>
            </p:cNvPr>
            <p:cNvSpPr/>
            <p:nvPr/>
          </p:nvSpPr>
          <p:spPr bwMode="auto">
            <a:xfrm>
              <a:off x="10208673" y="2351900"/>
              <a:ext cx="246036" cy="360040"/>
            </a:xfrm>
            <a:prstGeom prst="diamond">
              <a:avLst/>
            </a:prstGeom>
            <a:solidFill>
              <a:schemeClr val="accent6"/>
            </a:solidFill>
            <a:ln w="381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4CBC9D19-E86C-D84C-8ABF-4D4F5F54EB69}"/>
              </a:ext>
            </a:extLst>
          </p:cNvPr>
          <p:cNvGrpSpPr/>
          <p:nvPr/>
        </p:nvGrpSpPr>
        <p:grpSpPr>
          <a:xfrm>
            <a:off x="9750608" y="3195273"/>
            <a:ext cx="1737092" cy="366081"/>
            <a:chOff x="8967420" y="3855007"/>
            <a:chExt cx="1737092" cy="366081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20839790-8FA9-A726-DE21-A79931E13771}"/>
                </a:ext>
              </a:extLst>
            </p:cNvPr>
            <p:cNvGrpSpPr/>
            <p:nvPr/>
          </p:nvGrpSpPr>
          <p:grpSpPr>
            <a:xfrm>
              <a:off x="9302581" y="3861048"/>
              <a:ext cx="1401931" cy="360040"/>
              <a:chOff x="10526717" y="4205740"/>
              <a:chExt cx="1401931" cy="360040"/>
            </a:xfrm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DAB16B8F-3E54-794A-B021-58AD1BEED902}"/>
                  </a:ext>
                </a:extLst>
              </p:cNvPr>
              <p:cNvSpPr/>
              <p:nvPr/>
            </p:nvSpPr>
            <p:spPr bwMode="auto">
              <a:xfrm>
                <a:off x="10526717" y="420574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B1F3A3A8-5861-B07A-5DB4-E2FBFDC83B83}"/>
                  </a:ext>
                </a:extLst>
              </p:cNvPr>
              <p:cNvSpPr/>
              <p:nvPr/>
            </p:nvSpPr>
            <p:spPr bwMode="auto">
              <a:xfrm>
                <a:off x="11640616" y="420574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5B243EC3-F1C4-F855-5F9B-4C538DCC04B9}"/>
                  </a:ext>
                </a:extLst>
              </p:cNvPr>
              <p:cNvSpPr/>
              <p:nvPr/>
            </p:nvSpPr>
            <p:spPr bwMode="auto">
              <a:xfrm>
                <a:off x="10923067" y="420574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247E5366-CE57-B5E9-0B4F-0E36F70311D7}"/>
                  </a:ext>
                </a:extLst>
              </p:cNvPr>
              <p:cNvGrpSpPr/>
              <p:nvPr/>
            </p:nvGrpSpPr>
            <p:grpSpPr>
              <a:xfrm>
                <a:off x="11280576" y="4349756"/>
                <a:ext cx="279132" cy="72008"/>
                <a:chOff x="8904312" y="3581400"/>
                <a:chExt cx="279132" cy="72008"/>
              </a:xfrm>
            </p:grpSpPr>
            <p:sp>
              <p:nvSpPr>
                <p:cNvPr id="39" name="Oval 38">
                  <a:extLst>
                    <a:ext uri="{FF2B5EF4-FFF2-40B4-BE49-F238E27FC236}">
                      <a16:creationId xmlns:a16="http://schemas.microsoft.com/office/drawing/2014/main" id="{3DBEFFB4-584B-C44B-C201-52665086E4CE}"/>
                    </a:ext>
                  </a:extLst>
                </p:cNvPr>
                <p:cNvSpPr/>
                <p:nvPr/>
              </p:nvSpPr>
              <p:spPr bwMode="auto">
                <a:xfrm>
                  <a:off x="8904312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40" name="Oval 39">
                  <a:extLst>
                    <a:ext uri="{FF2B5EF4-FFF2-40B4-BE49-F238E27FC236}">
                      <a16:creationId xmlns:a16="http://schemas.microsoft.com/office/drawing/2014/main" id="{79D37858-CF8B-E1F1-1F6C-6282E0DDAF74}"/>
                    </a:ext>
                  </a:extLst>
                </p:cNvPr>
                <p:cNvSpPr/>
                <p:nvPr/>
              </p:nvSpPr>
              <p:spPr bwMode="auto">
                <a:xfrm>
                  <a:off x="9006174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41" name="Oval 40">
                  <a:extLst>
                    <a:ext uri="{FF2B5EF4-FFF2-40B4-BE49-F238E27FC236}">
                      <a16:creationId xmlns:a16="http://schemas.microsoft.com/office/drawing/2014/main" id="{3870399F-7D6D-2DC7-B4AF-E5AFC6609146}"/>
                    </a:ext>
                  </a:extLst>
                </p:cNvPr>
                <p:cNvSpPr/>
                <p:nvPr/>
              </p:nvSpPr>
              <p:spPr bwMode="auto">
                <a:xfrm>
                  <a:off x="9108036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p:grpSp>
        </p:grpSp>
        <p:sp>
          <p:nvSpPr>
            <p:cNvPr id="34" name="Diamond 33">
              <a:extLst>
                <a:ext uri="{FF2B5EF4-FFF2-40B4-BE49-F238E27FC236}">
                  <a16:creationId xmlns:a16="http://schemas.microsoft.com/office/drawing/2014/main" id="{7CB4EEA2-59CF-A158-BD4A-35ABBB36E937}"/>
                </a:ext>
              </a:extLst>
            </p:cNvPr>
            <p:cNvSpPr/>
            <p:nvPr/>
          </p:nvSpPr>
          <p:spPr bwMode="auto">
            <a:xfrm>
              <a:off x="8967420" y="3855007"/>
              <a:ext cx="288032" cy="360040"/>
            </a:xfrm>
            <a:prstGeom prst="diamond">
              <a:avLst/>
            </a:prstGeom>
            <a:solidFill>
              <a:schemeClr val="accent6"/>
            </a:solidFill>
            <a:ln w="381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3D273FD5-A9E2-EC51-5079-AF21642C31F9}"/>
              </a:ext>
            </a:extLst>
          </p:cNvPr>
          <p:cNvCxnSpPr>
            <a:cxnSpLocks/>
            <a:stCxn id="50188" idx="2"/>
            <a:endCxn id="34" idx="0"/>
          </p:cNvCxnSpPr>
          <p:nvPr/>
        </p:nvCxnSpPr>
        <p:spPr bwMode="auto">
          <a:xfrm flipH="1">
            <a:off x="9894624" y="2304234"/>
            <a:ext cx="365059" cy="89103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ECD90F9C-6514-2BEA-EE70-1CA5147E2303}"/>
              </a:ext>
            </a:extLst>
          </p:cNvPr>
          <p:cNvCxnSpPr>
            <a:cxnSpLocks/>
            <a:stCxn id="35" idx="2"/>
            <a:endCxn id="50" idx="0"/>
          </p:cNvCxnSpPr>
          <p:nvPr/>
        </p:nvCxnSpPr>
        <p:spPr bwMode="auto">
          <a:xfrm>
            <a:off x="10229785" y="3561354"/>
            <a:ext cx="741419" cy="88512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F12B2659-F83B-326F-D380-E561AD727B4C}"/>
              </a:ext>
            </a:extLst>
          </p:cNvPr>
          <p:cNvCxnSpPr>
            <a:cxnSpLocks/>
            <a:stCxn id="35" idx="2"/>
            <a:endCxn id="51" idx="0"/>
          </p:cNvCxnSpPr>
          <p:nvPr/>
        </p:nvCxnSpPr>
        <p:spPr bwMode="auto">
          <a:xfrm>
            <a:off x="10229785" y="3561354"/>
            <a:ext cx="23870" cy="88512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047FB31A-C0BC-67B5-C323-D0CF8365AD27}"/>
              </a:ext>
            </a:extLst>
          </p:cNvPr>
          <p:cNvCxnSpPr>
            <a:cxnSpLocks/>
            <a:stCxn id="35" idx="2"/>
            <a:endCxn id="49" idx="0"/>
          </p:cNvCxnSpPr>
          <p:nvPr/>
        </p:nvCxnSpPr>
        <p:spPr bwMode="auto">
          <a:xfrm flipH="1">
            <a:off x="9857305" y="3561354"/>
            <a:ext cx="372480" cy="88512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46" name="Group 45">
            <a:extLst>
              <a:ext uri="{FF2B5EF4-FFF2-40B4-BE49-F238E27FC236}">
                <a16:creationId xmlns:a16="http://schemas.microsoft.com/office/drawing/2014/main" id="{0DD76BB5-638E-28E4-422D-1E7592D087BE}"/>
              </a:ext>
            </a:extLst>
          </p:cNvPr>
          <p:cNvGrpSpPr/>
          <p:nvPr/>
        </p:nvGrpSpPr>
        <p:grpSpPr>
          <a:xfrm>
            <a:off x="9378128" y="4440438"/>
            <a:ext cx="1737092" cy="366081"/>
            <a:chOff x="8967420" y="3855007"/>
            <a:chExt cx="1737092" cy="366081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D4FA6E5F-DCBF-FC5D-DD4F-F3ED61CD7BCB}"/>
                </a:ext>
              </a:extLst>
            </p:cNvPr>
            <p:cNvGrpSpPr/>
            <p:nvPr/>
          </p:nvGrpSpPr>
          <p:grpSpPr>
            <a:xfrm>
              <a:off x="9302581" y="3861048"/>
              <a:ext cx="1401931" cy="360040"/>
              <a:chOff x="10526717" y="4205740"/>
              <a:chExt cx="1401931" cy="360040"/>
            </a:xfrm>
          </p:grpSpPr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ABA13940-82E9-7BD6-2840-306E1DD5A451}"/>
                  </a:ext>
                </a:extLst>
              </p:cNvPr>
              <p:cNvSpPr/>
              <p:nvPr/>
            </p:nvSpPr>
            <p:spPr bwMode="auto">
              <a:xfrm>
                <a:off x="10526717" y="420574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682E8BA4-4E19-C3C1-B962-5ECE72927D15}"/>
                  </a:ext>
                </a:extLst>
              </p:cNvPr>
              <p:cNvSpPr/>
              <p:nvPr/>
            </p:nvSpPr>
            <p:spPr bwMode="auto">
              <a:xfrm>
                <a:off x="11640616" y="420574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4FA7841D-9909-1FDB-B2CA-AA7CAE1C8C04}"/>
                  </a:ext>
                </a:extLst>
              </p:cNvPr>
              <p:cNvSpPr/>
              <p:nvPr/>
            </p:nvSpPr>
            <p:spPr bwMode="auto">
              <a:xfrm>
                <a:off x="10923067" y="420574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52" name="Group 51">
                <a:extLst>
                  <a:ext uri="{FF2B5EF4-FFF2-40B4-BE49-F238E27FC236}">
                    <a16:creationId xmlns:a16="http://schemas.microsoft.com/office/drawing/2014/main" id="{D0AB812C-50A6-5B0D-290B-0F9B9FFCF5EF}"/>
                  </a:ext>
                </a:extLst>
              </p:cNvPr>
              <p:cNvGrpSpPr/>
              <p:nvPr/>
            </p:nvGrpSpPr>
            <p:grpSpPr>
              <a:xfrm>
                <a:off x="11280576" y="4349756"/>
                <a:ext cx="279132" cy="72008"/>
                <a:chOff x="8904312" y="3581400"/>
                <a:chExt cx="279132" cy="72008"/>
              </a:xfrm>
            </p:grpSpPr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66B0E00B-1785-B9F4-EF02-34E77A8996B7}"/>
                    </a:ext>
                  </a:extLst>
                </p:cNvPr>
                <p:cNvSpPr/>
                <p:nvPr/>
              </p:nvSpPr>
              <p:spPr bwMode="auto">
                <a:xfrm>
                  <a:off x="8904312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497F1535-130C-FFD5-A86A-A5B94BA80419}"/>
                    </a:ext>
                  </a:extLst>
                </p:cNvPr>
                <p:cNvSpPr/>
                <p:nvPr/>
              </p:nvSpPr>
              <p:spPr bwMode="auto">
                <a:xfrm>
                  <a:off x="9006174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0FBC12D1-027C-A123-21D9-B1115257B908}"/>
                    </a:ext>
                  </a:extLst>
                </p:cNvPr>
                <p:cNvSpPr/>
                <p:nvPr/>
              </p:nvSpPr>
              <p:spPr bwMode="auto">
                <a:xfrm>
                  <a:off x="9108036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p:grpSp>
        </p:grpSp>
        <p:sp>
          <p:nvSpPr>
            <p:cNvPr id="48" name="Diamond 47">
              <a:extLst>
                <a:ext uri="{FF2B5EF4-FFF2-40B4-BE49-F238E27FC236}">
                  <a16:creationId xmlns:a16="http://schemas.microsoft.com/office/drawing/2014/main" id="{400FE415-9A49-73A0-9F9B-8A821F5420F2}"/>
                </a:ext>
              </a:extLst>
            </p:cNvPr>
            <p:cNvSpPr/>
            <p:nvPr/>
          </p:nvSpPr>
          <p:spPr bwMode="auto">
            <a:xfrm>
              <a:off x="8967420" y="3855007"/>
              <a:ext cx="288032" cy="360040"/>
            </a:xfrm>
            <a:prstGeom prst="diamond">
              <a:avLst/>
            </a:prstGeom>
            <a:solidFill>
              <a:schemeClr val="accent6"/>
            </a:solidFill>
            <a:ln w="381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E335AFC9-679D-ECDC-FE15-E76EC919F68B}"/>
              </a:ext>
            </a:extLst>
          </p:cNvPr>
          <p:cNvCxnSpPr>
            <a:cxnSpLocks/>
            <a:stCxn id="34" idx="2"/>
            <a:endCxn id="48" idx="0"/>
          </p:cNvCxnSpPr>
          <p:nvPr/>
        </p:nvCxnSpPr>
        <p:spPr bwMode="auto">
          <a:xfrm flipH="1">
            <a:off x="9522144" y="3555313"/>
            <a:ext cx="372480" cy="88512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84333724-450D-028D-399A-6666C4E137A3}"/>
              </a:ext>
            </a:extLst>
          </p:cNvPr>
          <p:cNvCxnSpPr>
            <a:cxnSpLocks/>
            <a:stCxn id="49" idx="2"/>
            <a:endCxn id="50176" idx="0"/>
          </p:cNvCxnSpPr>
          <p:nvPr/>
        </p:nvCxnSpPr>
        <p:spPr bwMode="auto">
          <a:xfrm>
            <a:off x="9857305" y="4806519"/>
            <a:ext cx="734745" cy="93277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1C72021D-9AFC-E347-23F7-7A888BFEA3E0}"/>
              </a:ext>
            </a:extLst>
          </p:cNvPr>
          <p:cNvCxnSpPr>
            <a:cxnSpLocks/>
            <a:stCxn id="49" idx="2"/>
            <a:endCxn id="50177" idx="0"/>
          </p:cNvCxnSpPr>
          <p:nvPr/>
        </p:nvCxnSpPr>
        <p:spPr bwMode="auto">
          <a:xfrm>
            <a:off x="9857305" y="4806519"/>
            <a:ext cx="17196" cy="93277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A989DCF7-F352-44B0-5269-F6268DC3833E}"/>
              </a:ext>
            </a:extLst>
          </p:cNvPr>
          <p:cNvCxnSpPr>
            <a:cxnSpLocks/>
            <a:stCxn id="49" idx="2"/>
            <a:endCxn id="63" idx="0"/>
          </p:cNvCxnSpPr>
          <p:nvPr/>
        </p:nvCxnSpPr>
        <p:spPr bwMode="auto">
          <a:xfrm flipH="1">
            <a:off x="9478151" y="4806519"/>
            <a:ext cx="379154" cy="93277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grpSp>
        <p:nvGrpSpPr>
          <p:cNvPr id="60" name="Group 59">
            <a:extLst>
              <a:ext uri="{FF2B5EF4-FFF2-40B4-BE49-F238E27FC236}">
                <a16:creationId xmlns:a16="http://schemas.microsoft.com/office/drawing/2014/main" id="{81ABCF38-4E20-FAC7-7650-9C8046078AC2}"/>
              </a:ext>
            </a:extLst>
          </p:cNvPr>
          <p:cNvGrpSpPr/>
          <p:nvPr/>
        </p:nvGrpSpPr>
        <p:grpSpPr>
          <a:xfrm>
            <a:off x="8998974" y="5733256"/>
            <a:ext cx="1737092" cy="366081"/>
            <a:chOff x="8967420" y="3855007"/>
            <a:chExt cx="1737092" cy="366081"/>
          </a:xfrm>
        </p:grpSpPr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75BD2E68-04AA-F9BC-B557-EAAA6FA24397}"/>
                </a:ext>
              </a:extLst>
            </p:cNvPr>
            <p:cNvGrpSpPr/>
            <p:nvPr/>
          </p:nvGrpSpPr>
          <p:grpSpPr>
            <a:xfrm>
              <a:off x="9302581" y="3861048"/>
              <a:ext cx="1401931" cy="360040"/>
              <a:chOff x="10526717" y="4205740"/>
              <a:chExt cx="1401931" cy="360040"/>
            </a:xfrm>
          </p:grpSpPr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AA0AA84E-7211-A357-9B4A-0F5B273C2DC1}"/>
                  </a:ext>
                </a:extLst>
              </p:cNvPr>
              <p:cNvSpPr/>
              <p:nvPr/>
            </p:nvSpPr>
            <p:spPr bwMode="auto">
              <a:xfrm>
                <a:off x="10526717" y="420574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0176" name="Rectangle 50175">
                <a:extLst>
                  <a:ext uri="{FF2B5EF4-FFF2-40B4-BE49-F238E27FC236}">
                    <a16:creationId xmlns:a16="http://schemas.microsoft.com/office/drawing/2014/main" id="{ED883BFD-6537-05FD-F94A-40AFFE65F21E}"/>
                  </a:ext>
                </a:extLst>
              </p:cNvPr>
              <p:cNvSpPr/>
              <p:nvPr/>
            </p:nvSpPr>
            <p:spPr bwMode="auto">
              <a:xfrm>
                <a:off x="11640616" y="420574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50177" name="Rectangle 50176">
                <a:extLst>
                  <a:ext uri="{FF2B5EF4-FFF2-40B4-BE49-F238E27FC236}">
                    <a16:creationId xmlns:a16="http://schemas.microsoft.com/office/drawing/2014/main" id="{CF817639-BC58-298F-B860-935715F532E9}"/>
                  </a:ext>
                </a:extLst>
              </p:cNvPr>
              <p:cNvSpPr/>
              <p:nvPr/>
            </p:nvSpPr>
            <p:spPr bwMode="auto">
              <a:xfrm>
                <a:off x="10923067" y="4205740"/>
                <a:ext cx="288032" cy="360040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36000" tIns="45720" rIns="3600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endParaRPr kumimoji="0" lang="cs-CZ" sz="1800" b="0" i="0" u="none" strike="noStrike" cap="none" normalizeH="0" baseline="-2500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grpSp>
            <p:nvGrpSpPr>
              <p:cNvPr id="50180" name="Group 50179">
                <a:extLst>
                  <a:ext uri="{FF2B5EF4-FFF2-40B4-BE49-F238E27FC236}">
                    <a16:creationId xmlns:a16="http://schemas.microsoft.com/office/drawing/2014/main" id="{23D52045-E6FA-E638-CE30-B262F2950700}"/>
                  </a:ext>
                </a:extLst>
              </p:cNvPr>
              <p:cNvGrpSpPr/>
              <p:nvPr/>
            </p:nvGrpSpPr>
            <p:grpSpPr>
              <a:xfrm>
                <a:off x="11280576" y="4349756"/>
                <a:ext cx="279132" cy="72008"/>
                <a:chOff x="8904312" y="3581400"/>
                <a:chExt cx="279132" cy="72008"/>
              </a:xfrm>
            </p:grpSpPr>
            <p:sp>
              <p:nvSpPr>
                <p:cNvPr id="50181" name="Oval 50180">
                  <a:extLst>
                    <a:ext uri="{FF2B5EF4-FFF2-40B4-BE49-F238E27FC236}">
                      <a16:creationId xmlns:a16="http://schemas.microsoft.com/office/drawing/2014/main" id="{0C0A2A0B-6010-E2F9-6151-4600E8CB2B59}"/>
                    </a:ext>
                  </a:extLst>
                </p:cNvPr>
                <p:cNvSpPr/>
                <p:nvPr/>
              </p:nvSpPr>
              <p:spPr bwMode="auto">
                <a:xfrm>
                  <a:off x="8904312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50182" name="Oval 50181">
                  <a:extLst>
                    <a:ext uri="{FF2B5EF4-FFF2-40B4-BE49-F238E27FC236}">
                      <a16:creationId xmlns:a16="http://schemas.microsoft.com/office/drawing/2014/main" id="{726E66F0-8226-77C0-76FF-C216151569D0}"/>
                    </a:ext>
                  </a:extLst>
                </p:cNvPr>
                <p:cNvSpPr/>
                <p:nvPr/>
              </p:nvSpPr>
              <p:spPr bwMode="auto">
                <a:xfrm>
                  <a:off x="9006174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  <p:sp>
              <p:nvSpPr>
                <p:cNvPr id="50183" name="Oval 50182">
                  <a:extLst>
                    <a:ext uri="{FF2B5EF4-FFF2-40B4-BE49-F238E27FC236}">
                      <a16:creationId xmlns:a16="http://schemas.microsoft.com/office/drawing/2014/main" id="{1A63E14D-9EC3-7F89-E68A-E76297A668E4}"/>
                    </a:ext>
                  </a:extLst>
                </p:cNvPr>
                <p:cNvSpPr/>
                <p:nvPr/>
              </p:nvSpPr>
              <p:spPr bwMode="auto">
                <a:xfrm>
                  <a:off x="9108036" y="3581400"/>
                  <a:ext cx="75408" cy="72008"/>
                </a:xfrm>
                <a:prstGeom prst="ellipse">
                  <a:avLst/>
                </a:prstGeom>
                <a:solidFill>
                  <a:schemeClr val="accent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cs-CZ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p:grpSp>
        </p:grpSp>
        <p:sp>
          <p:nvSpPr>
            <p:cNvPr id="62" name="Diamond 61">
              <a:extLst>
                <a:ext uri="{FF2B5EF4-FFF2-40B4-BE49-F238E27FC236}">
                  <a16:creationId xmlns:a16="http://schemas.microsoft.com/office/drawing/2014/main" id="{51D01F86-9198-F9F4-F0C3-526F4F38E384}"/>
                </a:ext>
              </a:extLst>
            </p:cNvPr>
            <p:cNvSpPr/>
            <p:nvPr/>
          </p:nvSpPr>
          <p:spPr bwMode="auto">
            <a:xfrm>
              <a:off x="8967420" y="3855007"/>
              <a:ext cx="288032" cy="360040"/>
            </a:xfrm>
            <a:prstGeom prst="diamond">
              <a:avLst/>
            </a:prstGeom>
            <a:solidFill>
              <a:schemeClr val="accent6"/>
            </a:solidFill>
            <a:ln w="381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cs-CZ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cxnSp>
        <p:nvCxnSpPr>
          <p:cNvPr id="50184" name="Straight Arrow Connector 50183">
            <a:extLst>
              <a:ext uri="{FF2B5EF4-FFF2-40B4-BE49-F238E27FC236}">
                <a16:creationId xmlns:a16="http://schemas.microsoft.com/office/drawing/2014/main" id="{76C3C97E-9259-84E1-4108-477DDA1F5352}"/>
              </a:ext>
            </a:extLst>
          </p:cNvPr>
          <p:cNvCxnSpPr>
            <a:cxnSpLocks/>
            <a:stCxn id="48" idx="2"/>
            <a:endCxn id="62" idx="0"/>
          </p:cNvCxnSpPr>
          <p:nvPr/>
        </p:nvCxnSpPr>
        <p:spPr bwMode="auto">
          <a:xfrm flipH="1">
            <a:off x="9142990" y="4800478"/>
            <a:ext cx="379154" cy="93277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accent2"/>
            </a:solidFill>
            <a:prstDash val="sysDot"/>
            <a:round/>
            <a:headEnd type="none" w="med" len="med"/>
            <a:tailEnd type="triangle"/>
          </a:ln>
          <a:effectLst/>
        </p:spPr>
      </p:cxnSp>
      <p:cxnSp>
        <p:nvCxnSpPr>
          <p:cNvPr id="50195" name="Connector: Curved 50194">
            <a:extLst>
              <a:ext uri="{FF2B5EF4-FFF2-40B4-BE49-F238E27FC236}">
                <a16:creationId xmlns:a16="http://schemas.microsoft.com/office/drawing/2014/main" id="{807A49CF-0FD3-C55B-0D37-E7DAAE2F3FEC}"/>
              </a:ext>
            </a:extLst>
          </p:cNvPr>
          <p:cNvCxnSpPr>
            <a:stCxn id="17" idx="0"/>
            <a:endCxn id="50188" idx="0"/>
          </p:cNvCxnSpPr>
          <p:nvPr/>
        </p:nvCxnSpPr>
        <p:spPr bwMode="auto">
          <a:xfrm rot="16200000" flipH="1">
            <a:off x="9927304" y="1611815"/>
            <a:ext cx="3020" cy="661738"/>
          </a:xfrm>
          <a:prstGeom prst="curvedConnector3">
            <a:avLst>
              <a:gd name="adj1" fmla="val -7569536"/>
            </a:avLst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Construction of canonical collection of sets of LR(0) items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We have an augmented grammar </a:t>
            </a:r>
            <a:r>
              <a:rPr lang="cs-CZ" dirty="0"/>
              <a:t>G</a:t>
            </a:r>
            <a:r>
              <a:rPr lang="en-US" dirty="0"/>
              <a:t>’</a:t>
            </a:r>
            <a:r>
              <a:rPr lang="cs-CZ" dirty="0"/>
              <a:t>=(T,N</a:t>
            </a:r>
            <a:r>
              <a:rPr lang="en-US" dirty="0"/>
              <a:t>’</a:t>
            </a:r>
            <a:r>
              <a:rPr lang="cs-CZ" dirty="0"/>
              <a:t>,S</a:t>
            </a:r>
            <a:r>
              <a:rPr lang="en-US" dirty="0"/>
              <a:t>’</a:t>
            </a:r>
            <a:r>
              <a:rPr lang="cs-CZ" dirty="0"/>
              <a:t>,P</a:t>
            </a:r>
            <a:r>
              <a:rPr lang="en-US" dirty="0"/>
              <a:t>’</a:t>
            </a:r>
            <a:r>
              <a:rPr lang="cs-CZ" dirty="0"/>
              <a:t>)</a:t>
            </a:r>
          </a:p>
          <a:p>
            <a:pPr eaLnBrk="1" hangingPunct="1"/>
            <a:r>
              <a:rPr lang="en-US" i="1" dirty="0"/>
              <a:t>Canonical collection</a:t>
            </a:r>
            <a:r>
              <a:rPr lang="cs-CZ" i="1" dirty="0"/>
              <a:t> </a:t>
            </a:r>
            <a:r>
              <a:rPr lang="cs-CZ" dirty="0"/>
              <a:t>C</a:t>
            </a:r>
            <a:endParaRPr lang="en-US" dirty="0"/>
          </a:p>
          <a:p>
            <a:pPr lvl="1" eaLnBrk="1" hangingPunct="1"/>
            <a:r>
              <a:rPr lang="en-US" dirty="0"/>
              <a:t>A set of sets of LR(0) items</a:t>
            </a:r>
          </a:p>
          <a:p>
            <a:pPr lvl="1" eaLnBrk="1" hangingPunct="1"/>
            <a:r>
              <a:rPr lang="en-US" dirty="0"/>
              <a:t>Essentially, a set of all item sets that are reachable from an initial set by GOTO transitions</a:t>
            </a:r>
          </a:p>
          <a:p>
            <a:pPr eaLnBrk="1" hangingPunct="1"/>
            <a:r>
              <a:rPr lang="en-US" dirty="0"/>
              <a:t>Construction</a:t>
            </a:r>
            <a:r>
              <a:rPr lang="cs-CZ" dirty="0"/>
              <a:t>:</a:t>
            </a:r>
          </a:p>
          <a:p>
            <a:pPr lvl="1" eaLnBrk="1" hangingPunct="1"/>
            <a:r>
              <a:rPr lang="en-US" dirty="0"/>
              <a:t>Start with</a:t>
            </a:r>
            <a:r>
              <a:rPr lang="cs-CZ" dirty="0"/>
              <a:t> C</a:t>
            </a:r>
            <a:r>
              <a:rPr lang="en-US" dirty="0"/>
              <a:t> </a:t>
            </a:r>
            <a:r>
              <a:rPr lang="cs-CZ" dirty="0"/>
              <a:t>=</a:t>
            </a:r>
            <a:r>
              <a:rPr lang="en-US" dirty="0"/>
              <a:t> { </a:t>
            </a:r>
            <a:r>
              <a:rPr lang="cs-CZ" dirty="0"/>
              <a:t>I</a:t>
            </a:r>
            <a:r>
              <a:rPr lang="cs-CZ" baseline="-25000" dirty="0"/>
              <a:t>0</a:t>
            </a:r>
            <a:r>
              <a:rPr lang="en-US" baseline="-25000" dirty="0"/>
              <a:t>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} where </a:t>
            </a:r>
            <a:r>
              <a:rPr lang="cs-CZ" dirty="0"/>
              <a:t>I</a:t>
            </a:r>
            <a:r>
              <a:rPr lang="cs-CZ" baseline="-25000" dirty="0"/>
              <a:t>0</a:t>
            </a:r>
            <a:r>
              <a:rPr lang="en-US" baseline="-25000" dirty="0"/>
              <a:t> </a:t>
            </a:r>
            <a:r>
              <a:rPr lang="en-US" dirty="0"/>
              <a:t>= CLOSURE({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S’→</a:t>
            </a:r>
            <a:r>
              <a:rPr lang="en-US" dirty="0">
                <a:cs typeface="Arial" charset="0"/>
              </a:rPr>
              <a:t>♦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S})</a:t>
            </a:r>
          </a:p>
          <a:p>
            <a:pPr lvl="1" eaLnBrk="1" hangingPunct="1"/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For each I∈C and for each X∈T∪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N’ such that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GOTO(I, X)≠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∅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2" eaLnBrk="1" hangingPunct="1"/>
            <a:r>
              <a:rPr lang="en-US" dirty="0">
                <a:ea typeface="Arial Unicode MS" pitchFamily="34" charset="-128"/>
                <a:cs typeface="Arial Unicode MS" pitchFamily="34" charset="-128"/>
              </a:rPr>
              <a:t>add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GOTO(I, X)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to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C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, if not already there</a:t>
            </a:r>
          </a:p>
          <a:p>
            <a:pPr lvl="1" eaLnBrk="1" hangingPunct="1"/>
            <a:r>
              <a:rPr lang="en-US" dirty="0">
                <a:ea typeface="Arial Unicode MS" pitchFamily="34" charset="-128"/>
                <a:cs typeface="Arial Unicode MS" pitchFamily="34" charset="-128"/>
              </a:rPr>
              <a:t>Repeat this step until no more item sets can be added to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C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 lvl="1" eaLnBrk="1" hangingPunct="1"/>
            <a:endParaRPr lang="en-US" dirty="0">
              <a:ea typeface="Arial Unicode MS" pitchFamily="34" charset="-128"/>
              <a:cs typeface="Arial Unicode MS" pitchFamily="34" charset="-128"/>
            </a:endParaRPr>
          </a:p>
          <a:p>
            <a:pPr eaLnBrk="1" hangingPunct="1"/>
            <a:r>
              <a:rPr lang="en-US" dirty="0">
                <a:ea typeface="Arial Unicode MS" pitchFamily="34" charset="-128"/>
                <a:cs typeface="Arial Unicode MS" pitchFamily="34" charset="-128"/>
              </a:rPr>
              <a:t>The canonical collection, together with the GOTO transitions, is also called </a:t>
            </a:r>
            <a:r>
              <a:rPr lang="en-US" i="1" dirty="0">
                <a:ea typeface="Arial Unicode MS" pitchFamily="34" charset="-128"/>
                <a:cs typeface="Arial Unicode MS" pitchFamily="34" charset="-128"/>
              </a:rPr>
              <a:t>LR(0)-automaton</a:t>
            </a:r>
          </a:p>
          <a:p>
            <a:pPr lvl="1" eaLnBrk="1" hangingPunct="1"/>
            <a:r>
              <a:rPr lang="en-US" dirty="0">
                <a:ea typeface="Arial Unicode MS" pitchFamily="34" charset="-128"/>
                <a:cs typeface="Arial Unicode MS" pitchFamily="34" charset="-128"/>
              </a:rPr>
              <a:t>It is the item-automaton used for SLR(1) and LALR(1) parsing</a:t>
            </a:r>
          </a:p>
          <a:p>
            <a:pPr lvl="2" eaLnBrk="1" hangingPunct="1"/>
            <a:r>
              <a:rPr lang="en-US" dirty="0">
                <a:ea typeface="Arial Unicode MS" pitchFamily="34" charset="-128"/>
                <a:cs typeface="Arial Unicode MS" pitchFamily="34" charset="-128"/>
              </a:rPr>
              <a:t>The LR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(0) a</a:t>
            </a:r>
            <a:r>
              <a:rPr lang="en-US" dirty="0" err="1">
                <a:ea typeface="Arial Unicode MS" pitchFamily="34" charset="-128"/>
                <a:cs typeface="Arial Unicode MS" pitchFamily="34" charset="-128"/>
              </a:rPr>
              <a:t>utomaton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 defines the </a:t>
            </a:r>
            <a:r>
              <a:rPr lang="en-US" i="1" dirty="0">
                <a:ea typeface="Arial Unicode MS" pitchFamily="34" charset="-128"/>
                <a:cs typeface="Arial Unicode MS" pitchFamily="34" charset="-128"/>
              </a:rPr>
              <a:t>shift actions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and the </a:t>
            </a:r>
            <a:r>
              <a:rPr lang="en-US" i="1" dirty="0" err="1">
                <a:ea typeface="Arial Unicode MS" pitchFamily="34" charset="-128"/>
                <a:cs typeface="Arial Unicode MS" pitchFamily="34" charset="-128"/>
              </a:rPr>
              <a:t>goto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 table</a:t>
            </a:r>
          </a:p>
          <a:p>
            <a:pPr lvl="2" eaLnBrk="1" hangingPunct="1"/>
            <a:r>
              <a:rPr lang="en-US" dirty="0">
                <a:ea typeface="Arial Unicode MS" pitchFamily="34" charset="-128"/>
                <a:cs typeface="Arial Unicode MS" pitchFamily="34" charset="-128"/>
              </a:rPr>
              <a:t>The methods differ in the construction of the </a:t>
            </a:r>
            <a:r>
              <a:rPr lang="en-US" i="1" dirty="0">
                <a:ea typeface="Arial Unicode MS" pitchFamily="34" charset="-128"/>
                <a:cs typeface="Arial Unicode MS" pitchFamily="34" charset="-128"/>
              </a:rPr>
              <a:t>reduce actions</a:t>
            </a:r>
          </a:p>
          <a:p>
            <a:pPr lvl="1" eaLnBrk="1" hangingPunct="1"/>
            <a:r>
              <a:rPr lang="en-US" dirty="0">
                <a:ea typeface="Arial Unicode MS" pitchFamily="34" charset="-128"/>
                <a:cs typeface="Arial Unicode MS" pitchFamily="34" charset="-128"/>
              </a:rPr>
              <a:t>Note: There is also LR(0) parsing - but too weak to have meaningful applications</a:t>
            </a:r>
            <a:endParaRPr lang="cs-CZ" dirty="0"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Derivation/parse/syntax tree</a:t>
            </a:r>
            <a:endParaRPr lang="cs-CZ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44216" y="1719263"/>
            <a:ext cx="7066584" cy="4518049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Graphical representation of derivations using trees</a:t>
            </a:r>
            <a:endParaRPr lang="cs-CZ" dirty="0"/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Vertices labelled with: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/>
              <a:t>non-terminals (any vertex, including some leaves)</a:t>
            </a:r>
          </a:p>
          <a:p>
            <a:pPr lvl="3" eaLnBrk="1" hangingPunct="1">
              <a:lnSpc>
                <a:spcPct val="90000"/>
              </a:lnSpc>
            </a:pPr>
            <a:r>
              <a:rPr lang="en-US" dirty="0"/>
              <a:t>may additionally be labelled with rule numbers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/>
              <a:t>terminals (leaves only)</a:t>
            </a:r>
            <a:endParaRPr lang="cs-CZ" dirty="0"/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Parent-child relationship represents application of grammar rules (productions)</a:t>
            </a:r>
            <a:endParaRPr lang="cs-CZ" dirty="0"/>
          </a:p>
        </p:txBody>
      </p:sp>
      <p:sp>
        <p:nvSpPr>
          <p:cNvPr id="2" name="Oval 118">
            <a:extLst>
              <a:ext uri="{FF2B5EF4-FFF2-40B4-BE49-F238E27FC236}">
                <a16:creationId xmlns:a16="http://schemas.microsoft.com/office/drawing/2014/main" id="{17D0078C-C884-402F-F050-C2CB992AA3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168" y="2636912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 dirty="0"/>
              <a:t>E</a:t>
            </a:r>
          </a:p>
        </p:txBody>
      </p:sp>
      <p:sp>
        <p:nvSpPr>
          <p:cNvPr id="3" name="Oval 119">
            <a:extLst>
              <a:ext uri="{FF2B5EF4-FFF2-40B4-BE49-F238E27FC236}">
                <a16:creationId xmlns:a16="http://schemas.microsoft.com/office/drawing/2014/main" id="{0CCBD64A-A802-F389-11EC-FE333EB6C9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368" y="3213173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E</a:t>
            </a:r>
          </a:p>
        </p:txBody>
      </p:sp>
      <p:sp>
        <p:nvSpPr>
          <p:cNvPr id="4" name="Oval 120">
            <a:extLst>
              <a:ext uri="{FF2B5EF4-FFF2-40B4-BE49-F238E27FC236}">
                <a16:creationId xmlns:a16="http://schemas.microsoft.com/office/drawing/2014/main" id="{A4B26652-F716-F5A0-8F41-9F21B51F06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168" y="3213173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+</a:t>
            </a:r>
          </a:p>
        </p:txBody>
      </p:sp>
      <p:sp>
        <p:nvSpPr>
          <p:cNvPr id="5" name="Oval 121">
            <a:extLst>
              <a:ext uri="{FF2B5EF4-FFF2-40B4-BE49-F238E27FC236}">
                <a16:creationId xmlns:a16="http://schemas.microsoft.com/office/drawing/2014/main" id="{DEE79262-C59A-51E7-68A6-77B980A1F7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3843" y="3213173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T</a:t>
            </a:r>
          </a:p>
        </p:txBody>
      </p:sp>
      <p:cxnSp>
        <p:nvCxnSpPr>
          <p:cNvPr id="6" name="AutoShape 122">
            <a:extLst>
              <a:ext uri="{FF2B5EF4-FFF2-40B4-BE49-F238E27FC236}">
                <a16:creationId xmlns:a16="http://schemas.microsoft.com/office/drawing/2014/main" id="{65A7A1BD-73DF-09C4-E1AA-1216529CE2B7}"/>
              </a:ext>
            </a:extLst>
          </p:cNvPr>
          <p:cNvCxnSpPr>
            <a:cxnSpLocks noChangeShapeType="1"/>
            <a:stCxn id="2" idx="3"/>
            <a:endCxn id="3" idx="0"/>
          </p:cNvCxnSpPr>
          <p:nvPr/>
        </p:nvCxnSpPr>
        <p:spPr bwMode="auto">
          <a:xfrm flipH="1">
            <a:off x="623268" y="3006799"/>
            <a:ext cx="279400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" name="AutoShape 123">
            <a:extLst>
              <a:ext uri="{FF2B5EF4-FFF2-40B4-BE49-F238E27FC236}">
                <a16:creationId xmlns:a16="http://schemas.microsoft.com/office/drawing/2014/main" id="{B7ABB996-4620-BDB1-D275-F5B0E3C705E5}"/>
              </a:ext>
            </a:extLst>
          </p:cNvPr>
          <p:cNvCxnSpPr>
            <a:cxnSpLocks noChangeShapeType="1"/>
            <a:stCxn id="2" idx="4"/>
            <a:endCxn id="4" idx="0"/>
          </p:cNvCxnSpPr>
          <p:nvPr/>
        </p:nvCxnSpPr>
        <p:spPr bwMode="auto">
          <a:xfrm>
            <a:off x="1055068" y="3070299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" name="AutoShape 124">
            <a:extLst>
              <a:ext uri="{FF2B5EF4-FFF2-40B4-BE49-F238E27FC236}">
                <a16:creationId xmlns:a16="http://schemas.microsoft.com/office/drawing/2014/main" id="{A48E4A4C-C9B4-A43F-8685-B1E8A7FE2F8F}"/>
              </a:ext>
            </a:extLst>
          </p:cNvPr>
          <p:cNvCxnSpPr>
            <a:cxnSpLocks noChangeShapeType="1"/>
            <a:stCxn id="2" idx="5"/>
            <a:endCxn id="5" idx="0"/>
          </p:cNvCxnSpPr>
          <p:nvPr/>
        </p:nvCxnSpPr>
        <p:spPr bwMode="auto">
          <a:xfrm>
            <a:off x="1207469" y="3006799"/>
            <a:ext cx="422275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9" name="Oval 125">
            <a:extLst>
              <a:ext uri="{FF2B5EF4-FFF2-40B4-BE49-F238E27FC236}">
                <a16:creationId xmlns:a16="http://schemas.microsoft.com/office/drawing/2014/main" id="{71474845-DEDC-F27A-0E18-19F2862C66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368" y="3789437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T</a:t>
            </a:r>
          </a:p>
        </p:txBody>
      </p:sp>
      <p:cxnSp>
        <p:nvCxnSpPr>
          <p:cNvPr id="10" name="AutoShape 126">
            <a:extLst>
              <a:ext uri="{FF2B5EF4-FFF2-40B4-BE49-F238E27FC236}">
                <a16:creationId xmlns:a16="http://schemas.microsoft.com/office/drawing/2014/main" id="{DDC156FC-D724-E9F9-C1AA-EDF28624C62B}"/>
              </a:ext>
            </a:extLst>
          </p:cNvPr>
          <p:cNvCxnSpPr>
            <a:cxnSpLocks noChangeShapeType="1"/>
            <a:stCxn id="3" idx="4"/>
            <a:endCxn id="9" idx="0"/>
          </p:cNvCxnSpPr>
          <p:nvPr/>
        </p:nvCxnSpPr>
        <p:spPr bwMode="auto">
          <a:xfrm>
            <a:off x="623268" y="3646562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1" name="Oval 127">
            <a:extLst>
              <a:ext uri="{FF2B5EF4-FFF2-40B4-BE49-F238E27FC236}">
                <a16:creationId xmlns:a16="http://schemas.microsoft.com/office/drawing/2014/main" id="{30D38516-2A21-E6FB-6877-A954493D2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368" y="4365698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F</a:t>
            </a:r>
          </a:p>
        </p:txBody>
      </p:sp>
      <p:cxnSp>
        <p:nvCxnSpPr>
          <p:cNvPr id="12" name="AutoShape 128">
            <a:extLst>
              <a:ext uri="{FF2B5EF4-FFF2-40B4-BE49-F238E27FC236}">
                <a16:creationId xmlns:a16="http://schemas.microsoft.com/office/drawing/2014/main" id="{CFD591AB-5F36-83C3-4325-834BB629F20B}"/>
              </a:ext>
            </a:extLst>
          </p:cNvPr>
          <p:cNvCxnSpPr>
            <a:cxnSpLocks noChangeShapeType="1"/>
            <a:stCxn id="9" idx="4"/>
            <a:endCxn id="11" idx="0"/>
          </p:cNvCxnSpPr>
          <p:nvPr/>
        </p:nvCxnSpPr>
        <p:spPr bwMode="auto">
          <a:xfrm>
            <a:off x="623268" y="4222824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3" name="Oval 129">
            <a:extLst>
              <a:ext uri="{FF2B5EF4-FFF2-40B4-BE49-F238E27FC236}">
                <a16:creationId xmlns:a16="http://schemas.microsoft.com/office/drawing/2014/main" id="{D67572FE-8AB3-96FC-4689-1B8BC0847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368" y="4941962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id</a:t>
            </a:r>
          </a:p>
        </p:txBody>
      </p:sp>
      <p:cxnSp>
        <p:nvCxnSpPr>
          <p:cNvPr id="14" name="AutoShape 130">
            <a:extLst>
              <a:ext uri="{FF2B5EF4-FFF2-40B4-BE49-F238E27FC236}">
                <a16:creationId xmlns:a16="http://schemas.microsoft.com/office/drawing/2014/main" id="{E4C88939-2228-536B-EE16-1512315CECBD}"/>
              </a:ext>
            </a:extLst>
          </p:cNvPr>
          <p:cNvCxnSpPr>
            <a:cxnSpLocks noChangeShapeType="1"/>
            <a:stCxn id="11" idx="4"/>
            <a:endCxn id="13" idx="0"/>
          </p:cNvCxnSpPr>
          <p:nvPr/>
        </p:nvCxnSpPr>
        <p:spPr bwMode="auto">
          <a:xfrm>
            <a:off x="623268" y="4799087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" name="Oval 131">
            <a:extLst>
              <a:ext uri="{FF2B5EF4-FFF2-40B4-BE49-F238E27FC236}">
                <a16:creationId xmlns:a16="http://schemas.microsoft.com/office/drawing/2014/main" id="{B4B66A46-AB0A-320B-B7B5-8D4D43332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3843" y="3789437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*</a:t>
            </a:r>
          </a:p>
        </p:txBody>
      </p:sp>
      <p:sp>
        <p:nvSpPr>
          <p:cNvPr id="16" name="Oval 132">
            <a:extLst>
              <a:ext uri="{FF2B5EF4-FFF2-40B4-BE49-F238E27FC236}">
                <a16:creationId xmlns:a16="http://schemas.microsoft.com/office/drawing/2014/main" id="{1ED7B5CF-7724-4EDE-CDFF-085410189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230" y="3789437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F</a:t>
            </a:r>
          </a:p>
        </p:txBody>
      </p:sp>
      <p:sp>
        <p:nvSpPr>
          <p:cNvPr id="17" name="Oval 133">
            <a:extLst>
              <a:ext uri="{FF2B5EF4-FFF2-40B4-BE49-F238E27FC236}">
                <a16:creationId xmlns:a16="http://schemas.microsoft.com/office/drawing/2014/main" id="{5F4D11F0-2A07-8827-F9AA-D1D4BE644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043" y="3789437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T</a:t>
            </a:r>
          </a:p>
        </p:txBody>
      </p:sp>
      <p:cxnSp>
        <p:nvCxnSpPr>
          <p:cNvPr id="18" name="AutoShape 134">
            <a:extLst>
              <a:ext uri="{FF2B5EF4-FFF2-40B4-BE49-F238E27FC236}">
                <a16:creationId xmlns:a16="http://schemas.microsoft.com/office/drawing/2014/main" id="{4EE21D43-5B03-2D9D-A90A-2ABE6665BE73}"/>
              </a:ext>
            </a:extLst>
          </p:cNvPr>
          <p:cNvCxnSpPr>
            <a:cxnSpLocks noChangeShapeType="1"/>
            <a:stCxn id="5" idx="4"/>
            <a:endCxn id="15" idx="0"/>
          </p:cNvCxnSpPr>
          <p:nvPr/>
        </p:nvCxnSpPr>
        <p:spPr bwMode="auto">
          <a:xfrm>
            <a:off x="1629743" y="3646562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" name="AutoShape 135">
            <a:extLst>
              <a:ext uri="{FF2B5EF4-FFF2-40B4-BE49-F238E27FC236}">
                <a16:creationId xmlns:a16="http://schemas.microsoft.com/office/drawing/2014/main" id="{1B46157C-9E27-1CF9-CB26-26747599A806}"/>
              </a:ext>
            </a:extLst>
          </p:cNvPr>
          <p:cNvCxnSpPr>
            <a:cxnSpLocks noChangeShapeType="1"/>
            <a:stCxn id="5" idx="3"/>
            <a:endCxn id="17" idx="0"/>
          </p:cNvCxnSpPr>
          <p:nvPr/>
        </p:nvCxnSpPr>
        <p:spPr bwMode="auto">
          <a:xfrm flipH="1">
            <a:off x="1197943" y="3583062"/>
            <a:ext cx="279400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" name="AutoShape 136">
            <a:extLst>
              <a:ext uri="{FF2B5EF4-FFF2-40B4-BE49-F238E27FC236}">
                <a16:creationId xmlns:a16="http://schemas.microsoft.com/office/drawing/2014/main" id="{2EBA5420-0DCC-2AD8-FDE0-154577AD0C02}"/>
              </a:ext>
            </a:extLst>
          </p:cNvPr>
          <p:cNvCxnSpPr>
            <a:cxnSpLocks noChangeShapeType="1"/>
            <a:stCxn id="5" idx="5"/>
            <a:endCxn id="16" idx="0"/>
          </p:cNvCxnSpPr>
          <p:nvPr/>
        </p:nvCxnSpPr>
        <p:spPr bwMode="auto">
          <a:xfrm>
            <a:off x="1782144" y="3583062"/>
            <a:ext cx="280987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1" name="Oval 137">
            <a:extLst>
              <a:ext uri="{FF2B5EF4-FFF2-40B4-BE49-F238E27FC236}">
                <a16:creationId xmlns:a16="http://schemas.microsoft.com/office/drawing/2014/main" id="{DF276136-2CEB-80B0-6AC3-8B6618C5F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043" y="4364112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F</a:t>
            </a:r>
          </a:p>
        </p:txBody>
      </p:sp>
      <p:cxnSp>
        <p:nvCxnSpPr>
          <p:cNvPr id="22" name="AutoShape 138">
            <a:extLst>
              <a:ext uri="{FF2B5EF4-FFF2-40B4-BE49-F238E27FC236}">
                <a16:creationId xmlns:a16="http://schemas.microsoft.com/office/drawing/2014/main" id="{C89AEC7C-440A-A4F0-B1A0-7F4F1BF3BBDD}"/>
              </a:ext>
            </a:extLst>
          </p:cNvPr>
          <p:cNvCxnSpPr>
            <a:cxnSpLocks noChangeShapeType="1"/>
            <a:stCxn id="17" idx="4"/>
            <a:endCxn id="21" idx="0"/>
          </p:cNvCxnSpPr>
          <p:nvPr/>
        </p:nvCxnSpPr>
        <p:spPr bwMode="auto">
          <a:xfrm>
            <a:off x="1197943" y="4222823"/>
            <a:ext cx="0" cy="141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3" name="Oval 139">
            <a:extLst>
              <a:ext uri="{FF2B5EF4-FFF2-40B4-BE49-F238E27FC236}">
                <a16:creationId xmlns:a16="http://schemas.microsoft.com/office/drawing/2014/main" id="{E837B071-0564-673B-EC61-8715FBCEA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630" y="4940373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id</a:t>
            </a:r>
          </a:p>
        </p:txBody>
      </p:sp>
      <p:cxnSp>
        <p:nvCxnSpPr>
          <p:cNvPr id="24" name="AutoShape 140">
            <a:extLst>
              <a:ext uri="{FF2B5EF4-FFF2-40B4-BE49-F238E27FC236}">
                <a16:creationId xmlns:a16="http://schemas.microsoft.com/office/drawing/2014/main" id="{E95AD59D-7653-CF13-7EEE-65E92397D923}"/>
              </a:ext>
            </a:extLst>
          </p:cNvPr>
          <p:cNvCxnSpPr>
            <a:cxnSpLocks noChangeShapeType="1"/>
            <a:stCxn id="23" idx="0"/>
            <a:endCxn id="21" idx="4"/>
          </p:cNvCxnSpPr>
          <p:nvPr/>
        </p:nvCxnSpPr>
        <p:spPr bwMode="auto">
          <a:xfrm flipH="1" flipV="1">
            <a:off x="1197944" y="4797499"/>
            <a:ext cx="1587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25" name="Oval 141">
            <a:extLst>
              <a:ext uri="{FF2B5EF4-FFF2-40B4-BE49-F238E27FC236}">
                <a16:creationId xmlns:a16="http://schemas.microsoft.com/office/drawing/2014/main" id="{72744347-3D69-C1EB-9556-2D7D9B642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230" y="4364112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id</a:t>
            </a:r>
          </a:p>
        </p:txBody>
      </p:sp>
      <p:cxnSp>
        <p:nvCxnSpPr>
          <p:cNvPr id="26" name="AutoShape 142">
            <a:extLst>
              <a:ext uri="{FF2B5EF4-FFF2-40B4-BE49-F238E27FC236}">
                <a16:creationId xmlns:a16="http://schemas.microsoft.com/office/drawing/2014/main" id="{B29FAC12-33C3-A2E8-4A5B-AB1CC7DD24FD}"/>
              </a:ext>
            </a:extLst>
          </p:cNvPr>
          <p:cNvCxnSpPr>
            <a:cxnSpLocks noChangeShapeType="1"/>
            <a:stCxn id="25" idx="0"/>
            <a:endCxn id="16" idx="4"/>
          </p:cNvCxnSpPr>
          <p:nvPr/>
        </p:nvCxnSpPr>
        <p:spPr bwMode="auto">
          <a:xfrm flipV="1">
            <a:off x="2063130" y="4222823"/>
            <a:ext cx="0" cy="141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LR(0) canonical collection for the example grammar</a:t>
            </a:r>
          </a:p>
        </p:txBody>
      </p:sp>
      <p:sp>
        <p:nvSpPr>
          <p:cNvPr id="76804" name="AutoShape 4"/>
          <p:cNvSpPr>
            <a:spLocks noChangeArrowheads="1"/>
          </p:cNvSpPr>
          <p:nvPr/>
        </p:nvSpPr>
        <p:spPr bwMode="auto">
          <a:xfrm>
            <a:off x="3107879" y="1224186"/>
            <a:ext cx="1584325" cy="2449512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S’→ ♦E</a:t>
            </a:r>
          </a:p>
          <a:p>
            <a:r>
              <a:rPr lang="cs-CZ" dirty="0"/>
              <a:t>E →</a:t>
            </a:r>
            <a:r>
              <a:rPr lang="en-US" dirty="0"/>
              <a:t> ♦</a:t>
            </a:r>
            <a:r>
              <a:rPr lang="cs-CZ" dirty="0"/>
              <a:t>E </a:t>
            </a:r>
            <a:r>
              <a:rPr lang="cs-CZ" b="1" dirty="0">
                <a:solidFill>
                  <a:schemeClr val="accent2"/>
                </a:solidFill>
              </a:rPr>
              <a:t>+</a:t>
            </a:r>
            <a:r>
              <a:rPr lang="cs-CZ" dirty="0"/>
              <a:t> T</a:t>
            </a:r>
          </a:p>
          <a:p>
            <a:r>
              <a:rPr lang="cs-CZ" dirty="0"/>
              <a:t>E →</a:t>
            </a:r>
            <a:r>
              <a:rPr lang="en-US" dirty="0"/>
              <a:t> ♦</a:t>
            </a:r>
            <a:r>
              <a:rPr lang="cs-CZ" dirty="0"/>
              <a:t>T</a:t>
            </a:r>
          </a:p>
          <a:p>
            <a:r>
              <a:rPr lang="cs-CZ" dirty="0"/>
              <a:t>T → </a:t>
            </a:r>
            <a:r>
              <a:rPr lang="en-US" dirty="0"/>
              <a:t>♦</a:t>
            </a:r>
            <a:r>
              <a:rPr lang="cs-CZ" dirty="0"/>
              <a:t>T </a:t>
            </a:r>
            <a:r>
              <a:rPr lang="cs-CZ" b="1" dirty="0">
                <a:solidFill>
                  <a:schemeClr val="accent2"/>
                </a:solidFill>
              </a:rPr>
              <a:t>*</a:t>
            </a:r>
            <a:r>
              <a:rPr lang="cs-CZ" dirty="0"/>
              <a:t> F</a:t>
            </a:r>
          </a:p>
          <a:p>
            <a:r>
              <a:rPr lang="cs-CZ" dirty="0"/>
              <a:t>T → </a:t>
            </a:r>
            <a:r>
              <a:rPr lang="en-US" dirty="0"/>
              <a:t>♦</a:t>
            </a:r>
            <a:r>
              <a:rPr lang="cs-CZ" dirty="0"/>
              <a:t>F</a:t>
            </a:r>
          </a:p>
          <a:p>
            <a:r>
              <a:rPr lang="cs-CZ" dirty="0"/>
              <a:t>F → </a:t>
            </a:r>
            <a:r>
              <a:rPr lang="en-US" dirty="0"/>
              <a:t>♦</a:t>
            </a:r>
            <a:r>
              <a:rPr lang="cs-CZ" b="1" dirty="0">
                <a:solidFill>
                  <a:schemeClr val="accent2"/>
                </a:solidFill>
              </a:rPr>
              <a:t>(</a:t>
            </a:r>
            <a:r>
              <a:rPr lang="cs-CZ" dirty="0"/>
              <a:t> E </a:t>
            </a:r>
            <a:r>
              <a:rPr lang="cs-CZ" b="1" dirty="0">
                <a:solidFill>
                  <a:schemeClr val="accent2"/>
                </a:solidFill>
              </a:rPr>
              <a:t>)</a:t>
            </a:r>
          </a:p>
          <a:p>
            <a:r>
              <a:rPr lang="cs-CZ" dirty="0"/>
              <a:t>F → </a:t>
            </a:r>
            <a:r>
              <a:rPr lang="en-US" dirty="0"/>
              <a:t>♦</a:t>
            </a:r>
            <a:r>
              <a:rPr lang="cs-CZ" b="1" dirty="0">
                <a:solidFill>
                  <a:schemeClr val="accent2"/>
                </a:solidFill>
              </a:rPr>
              <a:t>id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76805" name="AutoShape 5"/>
          <p:cNvSpPr>
            <a:spLocks noChangeArrowheads="1"/>
          </p:cNvSpPr>
          <p:nvPr/>
        </p:nvSpPr>
        <p:spPr bwMode="auto">
          <a:xfrm>
            <a:off x="3107879" y="3961037"/>
            <a:ext cx="1584325" cy="720725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S’→ E♦</a:t>
            </a:r>
          </a:p>
          <a:p>
            <a:r>
              <a:rPr lang="cs-CZ" dirty="0"/>
              <a:t>E →</a:t>
            </a:r>
            <a:r>
              <a:rPr lang="en-US" dirty="0"/>
              <a:t> </a:t>
            </a:r>
            <a:r>
              <a:rPr lang="cs-CZ" dirty="0"/>
              <a:t>E</a:t>
            </a:r>
            <a:r>
              <a:rPr lang="en-US" dirty="0"/>
              <a:t>♦</a:t>
            </a:r>
            <a:r>
              <a:rPr lang="cs-CZ" b="1" dirty="0">
                <a:solidFill>
                  <a:schemeClr val="accent2"/>
                </a:solidFill>
              </a:rPr>
              <a:t>+</a:t>
            </a:r>
            <a:r>
              <a:rPr lang="cs-CZ" dirty="0"/>
              <a:t> T</a:t>
            </a:r>
            <a:endParaRPr lang="en-US" dirty="0"/>
          </a:p>
        </p:txBody>
      </p:sp>
      <p:sp>
        <p:nvSpPr>
          <p:cNvPr id="76806" name="AutoShape 6"/>
          <p:cNvSpPr>
            <a:spLocks noChangeArrowheads="1"/>
          </p:cNvSpPr>
          <p:nvPr/>
        </p:nvSpPr>
        <p:spPr bwMode="auto">
          <a:xfrm>
            <a:off x="3107879" y="4969099"/>
            <a:ext cx="1584325" cy="720725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cs-CZ" dirty="0"/>
              <a:t>E →</a:t>
            </a:r>
            <a:r>
              <a:rPr lang="en-US" dirty="0"/>
              <a:t> </a:t>
            </a:r>
            <a:r>
              <a:rPr lang="cs-CZ" dirty="0"/>
              <a:t>T</a:t>
            </a:r>
            <a:r>
              <a:rPr lang="en-US" dirty="0"/>
              <a:t>♦</a:t>
            </a:r>
          </a:p>
          <a:p>
            <a:r>
              <a:rPr lang="cs-CZ" dirty="0"/>
              <a:t>T → T</a:t>
            </a:r>
            <a:r>
              <a:rPr lang="en-US" dirty="0"/>
              <a:t>♦</a:t>
            </a:r>
            <a:r>
              <a:rPr lang="cs-CZ" b="1" dirty="0">
                <a:solidFill>
                  <a:schemeClr val="accent2"/>
                </a:solidFill>
              </a:rPr>
              <a:t>*</a:t>
            </a:r>
            <a:r>
              <a:rPr lang="cs-CZ" dirty="0"/>
              <a:t> F</a:t>
            </a:r>
            <a:endParaRPr lang="en-US" dirty="0"/>
          </a:p>
        </p:txBody>
      </p:sp>
      <p:sp>
        <p:nvSpPr>
          <p:cNvPr id="76807" name="AutoShape 7"/>
          <p:cNvSpPr>
            <a:spLocks noChangeArrowheads="1"/>
          </p:cNvSpPr>
          <p:nvPr/>
        </p:nvSpPr>
        <p:spPr bwMode="auto">
          <a:xfrm>
            <a:off x="3107879" y="5975573"/>
            <a:ext cx="1584325" cy="47625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cs-CZ"/>
              <a:t>T → F</a:t>
            </a:r>
            <a:r>
              <a:rPr lang="en-US"/>
              <a:t>♦</a:t>
            </a:r>
          </a:p>
        </p:txBody>
      </p:sp>
      <p:sp>
        <p:nvSpPr>
          <p:cNvPr id="76808" name="AutoShape 8"/>
          <p:cNvSpPr>
            <a:spLocks noChangeArrowheads="1"/>
          </p:cNvSpPr>
          <p:nvPr/>
        </p:nvSpPr>
        <p:spPr bwMode="auto">
          <a:xfrm>
            <a:off x="5844729" y="1197198"/>
            <a:ext cx="1584325" cy="2449512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cs-CZ" dirty="0"/>
              <a:t>F → </a:t>
            </a:r>
            <a:r>
              <a:rPr lang="cs-CZ" b="1" dirty="0">
                <a:solidFill>
                  <a:schemeClr val="accent2"/>
                </a:solidFill>
              </a:rPr>
              <a:t>( </a:t>
            </a:r>
            <a:r>
              <a:rPr lang="en-US" dirty="0"/>
              <a:t>♦</a:t>
            </a:r>
            <a:r>
              <a:rPr lang="cs-CZ" dirty="0"/>
              <a:t>E </a:t>
            </a:r>
            <a:r>
              <a:rPr lang="cs-CZ" b="1" dirty="0">
                <a:solidFill>
                  <a:schemeClr val="accent2"/>
                </a:solidFill>
              </a:rPr>
              <a:t>)</a:t>
            </a:r>
            <a:endParaRPr lang="en-US" dirty="0"/>
          </a:p>
          <a:p>
            <a:r>
              <a:rPr lang="cs-CZ" dirty="0"/>
              <a:t>E →</a:t>
            </a:r>
            <a:r>
              <a:rPr lang="en-US" dirty="0"/>
              <a:t> ♦</a:t>
            </a:r>
            <a:r>
              <a:rPr lang="cs-CZ" dirty="0"/>
              <a:t>E </a:t>
            </a:r>
            <a:r>
              <a:rPr lang="cs-CZ" b="1" dirty="0">
                <a:solidFill>
                  <a:schemeClr val="accent2"/>
                </a:solidFill>
              </a:rPr>
              <a:t>+</a:t>
            </a:r>
            <a:r>
              <a:rPr lang="cs-CZ" dirty="0"/>
              <a:t> T</a:t>
            </a:r>
          </a:p>
          <a:p>
            <a:r>
              <a:rPr lang="cs-CZ" dirty="0"/>
              <a:t>E →</a:t>
            </a:r>
            <a:r>
              <a:rPr lang="en-US" dirty="0"/>
              <a:t> ♦</a:t>
            </a:r>
            <a:r>
              <a:rPr lang="cs-CZ" dirty="0"/>
              <a:t>T</a:t>
            </a:r>
          </a:p>
          <a:p>
            <a:r>
              <a:rPr lang="cs-CZ" dirty="0"/>
              <a:t>T → </a:t>
            </a:r>
            <a:r>
              <a:rPr lang="en-US" dirty="0"/>
              <a:t>♦</a:t>
            </a:r>
            <a:r>
              <a:rPr lang="cs-CZ" dirty="0"/>
              <a:t>T </a:t>
            </a:r>
            <a:r>
              <a:rPr lang="cs-CZ" b="1" dirty="0">
                <a:solidFill>
                  <a:schemeClr val="accent2"/>
                </a:solidFill>
              </a:rPr>
              <a:t>*</a:t>
            </a:r>
            <a:r>
              <a:rPr lang="cs-CZ" dirty="0"/>
              <a:t> F</a:t>
            </a:r>
          </a:p>
          <a:p>
            <a:r>
              <a:rPr lang="cs-CZ" dirty="0"/>
              <a:t>T → </a:t>
            </a:r>
            <a:r>
              <a:rPr lang="en-US" dirty="0"/>
              <a:t>♦</a:t>
            </a:r>
            <a:r>
              <a:rPr lang="cs-CZ" dirty="0"/>
              <a:t>F</a:t>
            </a:r>
          </a:p>
          <a:p>
            <a:r>
              <a:rPr lang="cs-CZ" dirty="0"/>
              <a:t>F → </a:t>
            </a:r>
            <a:r>
              <a:rPr lang="en-US" dirty="0"/>
              <a:t>♦</a:t>
            </a:r>
            <a:r>
              <a:rPr lang="cs-CZ" b="1" dirty="0">
                <a:solidFill>
                  <a:schemeClr val="accent2"/>
                </a:solidFill>
              </a:rPr>
              <a:t>(</a:t>
            </a:r>
            <a:r>
              <a:rPr lang="cs-CZ" dirty="0"/>
              <a:t> E </a:t>
            </a:r>
            <a:r>
              <a:rPr lang="cs-CZ" b="1" dirty="0">
                <a:solidFill>
                  <a:schemeClr val="accent2"/>
                </a:solidFill>
              </a:rPr>
              <a:t>)</a:t>
            </a:r>
          </a:p>
          <a:p>
            <a:r>
              <a:rPr lang="cs-CZ" dirty="0"/>
              <a:t>F → </a:t>
            </a:r>
            <a:r>
              <a:rPr lang="en-US" dirty="0"/>
              <a:t>♦</a:t>
            </a:r>
            <a:r>
              <a:rPr lang="cs-CZ" b="1" dirty="0">
                <a:solidFill>
                  <a:schemeClr val="accent2"/>
                </a:solidFill>
              </a:rPr>
              <a:t>id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76809" name="AutoShape 9"/>
          <p:cNvSpPr>
            <a:spLocks noChangeArrowheads="1"/>
          </p:cNvSpPr>
          <p:nvPr/>
        </p:nvSpPr>
        <p:spPr bwMode="auto">
          <a:xfrm>
            <a:off x="5844729" y="3888011"/>
            <a:ext cx="1584325" cy="47625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cs-CZ"/>
              <a:t>F → </a:t>
            </a:r>
            <a:r>
              <a:rPr lang="cs-CZ" b="1">
                <a:solidFill>
                  <a:schemeClr val="accent2"/>
                </a:solidFill>
              </a:rPr>
              <a:t>id</a:t>
            </a:r>
            <a:r>
              <a:rPr lang="en-US"/>
              <a:t>♦</a:t>
            </a:r>
          </a:p>
        </p:txBody>
      </p:sp>
      <p:sp>
        <p:nvSpPr>
          <p:cNvPr id="76810" name="AutoShape 10"/>
          <p:cNvSpPr>
            <a:spLocks noChangeArrowheads="1"/>
          </p:cNvSpPr>
          <p:nvPr/>
        </p:nvSpPr>
        <p:spPr bwMode="auto">
          <a:xfrm>
            <a:off x="5844729" y="4608737"/>
            <a:ext cx="1584325" cy="1844675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cs-CZ" dirty="0"/>
              <a:t>E →</a:t>
            </a:r>
            <a:r>
              <a:rPr lang="en-US" dirty="0"/>
              <a:t> </a:t>
            </a:r>
            <a:r>
              <a:rPr lang="cs-CZ" dirty="0"/>
              <a:t>E </a:t>
            </a:r>
            <a:r>
              <a:rPr lang="cs-CZ" b="1" dirty="0">
                <a:solidFill>
                  <a:schemeClr val="accent2"/>
                </a:solidFill>
              </a:rPr>
              <a:t>+</a:t>
            </a:r>
            <a:r>
              <a:rPr lang="en-US" dirty="0"/>
              <a:t>♦</a:t>
            </a:r>
            <a:r>
              <a:rPr lang="cs-CZ" dirty="0"/>
              <a:t>T</a:t>
            </a:r>
          </a:p>
          <a:p>
            <a:r>
              <a:rPr lang="cs-CZ" dirty="0"/>
              <a:t>T → </a:t>
            </a:r>
            <a:r>
              <a:rPr lang="en-US" dirty="0"/>
              <a:t>♦</a:t>
            </a:r>
            <a:r>
              <a:rPr lang="cs-CZ" dirty="0"/>
              <a:t>T </a:t>
            </a:r>
            <a:r>
              <a:rPr lang="cs-CZ" b="1" dirty="0">
                <a:solidFill>
                  <a:schemeClr val="accent2"/>
                </a:solidFill>
              </a:rPr>
              <a:t>*</a:t>
            </a:r>
            <a:r>
              <a:rPr lang="cs-CZ" dirty="0"/>
              <a:t> F</a:t>
            </a:r>
          </a:p>
          <a:p>
            <a:r>
              <a:rPr lang="cs-CZ" dirty="0"/>
              <a:t>T → </a:t>
            </a:r>
            <a:r>
              <a:rPr lang="en-US" dirty="0"/>
              <a:t>♦</a:t>
            </a:r>
            <a:r>
              <a:rPr lang="cs-CZ" dirty="0"/>
              <a:t>F</a:t>
            </a:r>
          </a:p>
          <a:p>
            <a:r>
              <a:rPr lang="cs-CZ" dirty="0"/>
              <a:t>F → </a:t>
            </a:r>
            <a:r>
              <a:rPr lang="en-US" dirty="0"/>
              <a:t>♦</a:t>
            </a:r>
            <a:r>
              <a:rPr lang="cs-CZ" b="1" dirty="0">
                <a:solidFill>
                  <a:schemeClr val="accent2"/>
                </a:solidFill>
              </a:rPr>
              <a:t>(</a:t>
            </a:r>
            <a:r>
              <a:rPr lang="cs-CZ" dirty="0"/>
              <a:t> E </a:t>
            </a:r>
            <a:r>
              <a:rPr lang="cs-CZ" b="1" dirty="0">
                <a:solidFill>
                  <a:schemeClr val="accent2"/>
                </a:solidFill>
              </a:rPr>
              <a:t>)</a:t>
            </a:r>
          </a:p>
          <a:p>
            <a:r>
              <a:rPr lang="cs-CZ" dirty="0"/>
              <a:t>F → </a:t>
            </a:r>
            <a:r>
              <a:rPr lang="en-US" dirty="0"/>
              <a:t>♦</a:t>
            </a:r>
            <a:r>
              <a:rPr lang="cs-CZ" b="1" dirty="0">
                <a:solidFill>
                  <a:schemeClr val="accent2"/>
                </a:solidFill>
              </a:rPr>
              <a:t>id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76811" name="AutoShape 11"/>
          <p:cNvSpPr>
            <a:spLocks noChangeArrowheads="1"/>
          </p:cNvSpPr>
          <p:nvPr/>
        </p:nvSpPr>
        <p:spPr bwMode="auto">
          <a:xfrm>
            <a:off x="8724454" y="1197198"/>
            <a:ext cx="1584325" cy="1008062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cs-CZ" dirty="0"/>
              <a:t>T → T </a:t>
            </a:r>
            <a:r>
              <a:rPr lang="cs-CZ" b="1" dirty="0">
                <a:solidFill>
                  <a:schemeClr val="accent2"/>
                </a:solidFill>
              </a:rPr>
              <a:t>*</a:t>
            </a:r>
            <a:r>
              <a:rPr lang="en-US" dirty="0"/>
              <a:t>♦</a:t>
            </a:r>
            <a:r>
              <a:rPr lang="cs-CZ" dirty="0"/>
              <a:t>F</a:t>
            </a:r>
          </a:p>
          <a:p>
            <a:r>
              <a:rPr lang="cs-CZ" dirty="0"/>
              <a:t>F → </a:t>
            </a:r>
            <a:r>
              <a:rPr lang="en-US" dirty="0"/>
              <a:t>♦</a:t>
            </a:r>
            <a:r>
              <a:rPr lang="cs-CZ" b="1" dirty="0">
                <a:solidFill>
                  <a:schemeClr val="accent2"/>
                </a:solidFill>
              </a:rPr>
              <a:t>(</a:t>
            </a:r>
            <a:r>
              <a:rPr lang="cs-CZ" dirty="0"/>
              <a:t> E </a:t>
            </a:r>
            <a:r>
              <a:rPr lang="cs-CZ" b="1" dirty="0">
                <a:solidFill>
                  <a:schemeClr val="accent2"/>
                </a:solidFill>
              </a:rPr>
              <a:t>)</a:t>
            </a:r>
          </a:p>
          <a:p>
            <a:r>
              <a:rPr lang="cs-CZ" dirty="0"/>
              <a:t>F → </a:t>
            </a:r>
            <a:r>
              <a:rPr lang="en-US" dirty="0"/>
              <a:t>♦</a:t>
            </a:r>
            <a:r>
              <a:rPr lang="cs-CZ" b="1" dirty="0">
                <a:solidFill>
                  <a:schemeClr val="accent2"/>
                </a:solidFill>
              </a:rPr>
              <a:t>id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76812" name="AutoShape 12"/>
          <p:cNvSpPr>
            <a:spLocks noChangeArrowheads="1"/>
          </p:cNvSpPr>
          <p:nvPr/>
        </p:nvSpPr>
        <p:spPr bwMode="auto">
          <a:xfrm>
            <a:off x="8724454" y="2492599"/>
            <a:ext cx="1584325" cy="720725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cs-CZ" dirty="0"/>
              <a:t>F → </a:t>
            </a:r>
            <a:r>
              <a:rPr lang="cs-CZ" b="1" dirty="0">
                <a:solidFill>
                  <a:schemeClr val="accent2"/>
                </a:solidFill>
              </a:rPr>
              <a:t>(</a:t>
            </a:r>
            <a:r>
              <a:rPr lang="cs-CZ" dirty="0"/>
              <a:t> E</a:t>
            </a:r>
            <a:r>
              <a:rPr lang="en-US" dirty="0"/>
              <a:t>♦</a:t>
            </a:r>
            <a:r>
              <a:rPr lang="cs-CZ" b="1" dirty="0">
                <a:solidFill>
                  <a:schemeClr val="accent2"/>
                </a:solidFill>
              </a:rPr>
              <a:t>)</a:t>
            </a:r>
          </a:p>
          <a:p>
            <a:r>
              <a:rPr lang="cs-CZ" dirty="0"/>
              <a:t>E →</a:t>
            </a:r>
            <a:r>
              <a:rPr lang="en-US" dirty="0"/>
              <a:t> </a:t>
            </a:r>
            <a:r>
              <a:rPr lang="cs-CZ" dirty="0"/>
              <a:t>E</a:t>
            </a:r>
            <a:r>
              <a:rPr lang="en-US" dirty="0"/>
              <a:t>♦</a:t>
            </a:r>
            <a:r>
              <a:rPr lang="cs-CZ" b="1" dirty="0">
                <a:solidFill>
                  <a:schemeClr val="accent2"/>
                </a:solidFill>
              </a:rPr>
              <a:t>+</a:t>
            </a:r>
            <a:r>
              <a:rPr lang="cs-CZ" dirty="0"/>
              <a:t> T</a:t>
            </a:r>
            <a:endParaRPr lang="en-US" dirty="0"/>
          </a:p>
        </p:txBody>
      </p:sp>
      <p:sp>
        <p:nvSpPr>
          <p:cNvPr id="76813" name="AutoShape 13"/>
          <p:cNvSpPr>
            <a:spLocks noChangeArrowheads="1"/>
          </p:cNvSpPr>
          <p:nvPr/>
        </p:nvSpPr>
        <p:spPr bwMode="auto">
          <a:xfrm>
            <a:off x="8724454" y="3500661"/>
            <a:ext cx="1584325" cy="720725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cs-CZ" dirty="0"/>
              <a:t>E →</a:t>
            </a:r>
            <a:r>
              <a:rPr lang="en-US" dirty="0"/>
              <a:t> </a:t>
            </a:r>
            <a:r>
              <a:rPr lang="cs-CZ" dirty="0"/>
              <a:t>E </a:t>
            </a:r>
            <a:r>
              <a:rPr lang="cs-CZ" b="1" dirty="0">
                <a:solidFill>
                  <a:schemeClr val="accent2"/>
                </a:solidFill>
              </a:rPr>
              <a:t>+</a:t>
            </a:r>
            <a:r>
              <a:rPr lang="cs-CZ" dirty="0"/>
              <a:t> T</a:t>
            </a:r>
            <a:r>
              <a:rPr lang="en-US" dirty="0"/>
              <a:t>♦</a:t>
            </a:r>
          </a:p>
          <a:p>
            <a:r>
              <a:rPr lang="cs-CZ" dirty="0"/>
              <a:t>T → T</a:t>
            </a:r>
            <a:r>
              <a:rPr lang="en-US" dirty="0"/>
              <a:t>♦</a:t>
            </a:r>
            <a:r>
              <a:rPr lang="cs-CZ" b="1" dirty="0">
                <a:solidFill>
                  <a:schemeClr val="accent2"/>
                </a:solidFill>
              </a:rPr>
              <a:t>*</a:t>
            </a:r>
            <a:r>
              <a:rPr lang="cs-CZ" dirty="0"/>
              <a:t> F</a:t>
            </a:r>
            <a:endParaRPr lang="en-US" dirty="0"/>
          </a:p>
        </p:txBody>
      </p:sp>
      <p:sp>
        <p:nvSpPr>
          <p:cNvPr id="76814" name="AutoShape 14"/>
          <p:cNvSpPr>
            <a:spLocks noChangeArrowheads="1"/>
          </p:cNvSpPr>
          <p:nvPr/>
        </p:nvSpPr>
        <p:spPr bwMode="auto">
          <a:xfrm>
            <a:off x="8724454" y="4508723"/>
            <a:ext cx="1584325" cy="47625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cs-CZ"/>
              <a:t>T → T </a:t>
            </a:r>
            <a:r>
              <a:rPr lang="cs-CZ" b="1">
                <a:solidFill>
                  <a:schemeClr val="accent2"/>
                </a:solidFill>
              </a:rPr>
              <a:t>*</a:t>
            </a:r>
            <a:r>
              <a:rPr lang="cs-CZ"/>
              <a:t> F</a:t>
            </a:r>
            <a:r>
              <a:rPr lang="en-US"/>
              <a:t>♦</a:t>
            </a:r>
          </a:p>
        </p:txBody>
      </p:sp>
      <p:sp>
        <p:nvSpPr>
          <p:cNvPr id="76815" name="AutoShape 15"/>
          <p:cNvSpPr>
            <a:spLocks noChangeArrowheads="1"/>
          </p:cNvSpPr>
          <p:nvPr/>
        </p:nvSpPr>
        <p:spPr bwMode="auto">
          <a:xfrm>
            <a:off x="8724454" y="5229448"/>
            <a:ext cx="1584325" cy="47625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cs-CZ"/>
              <a:t>F → </a:t>
            </a:r>
            <a:r>
              <a:rPr lang="cs-CZ" b="1">
                <a:solidFill>
                  <a:schemeClr val="accent2"/>
                </a:solidFill>
              </a:rPr>
              <a:t>(</a:t>
            </a:r>
            <a:r>
              <a:rPr lang="cs-CZ"/>
              <a:t> E </a:t>
            </a:r>
            <a:r>
              <a:rPr lang="cs-CZ" b="1">
                <a:solidFill>
                  <a:schemeClr val="accent2"/>
                </a:solidFill>
              </a:rPr>
              <a:t>)</a:t>
            </a:r>
            <a:r>
              <a:rPr lang="en-US"/>
              <a:t>♦</a:t>
            </a:r>
          </a:p>
        </p:txBody>
      </p:sp>
      <p:sp>
        <p:nvSpPr>
          <p:cNvPr id="52239" name="Text Box 16"/>
          <p:cNvSpPr txBox="1">
            <a:spLocks noChangeArrowheads="1"/>
          </p:cNvSpPr>
          <p:nvPr/>
        </p:nvSpPr>
        <p:spPr bwMode="auto">
          <a:xfrm>
            <a:off x="4368678" y="1161478"/>
            <a:ext cx="3317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I</a:t>
            </a:r>
            <a:r>
              <a:rPr lang="cs-CZ" baseline="-25000" dirty="0"/>
              <a:t>0</a:t>
            </a:r>
            <a:endParaRPr lang="en-US" baseline="-25000" dirty="0"/>
          </a:p>
        </p:txBody>
      </p:sp>
      <p:sp>
        <p:nvSpPr>
          <p:cNvPr id="76817" name="Text Box 17"/>
          <p:cNvSpPr txBox="1">
            <a:spLocks noChangeArrowheads="1"/>
          </p:cNvSpPr>
          <p:nvPr/>
        </p:nvSpPr>
        <p:spPr bwMode="auto">
          <a:xfrm>
            <a:off x="4421535" y="3890095"/>
            <a:ext cx="3317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I</a:t>
            </a:r>
            <a:r>
              <a:rPr lang="cs-CZ" baseline="-25000" dirty="0"/>
              <a:t>1</a:t>
            </a:r>
            <a:endParaRPr lang="en-US" baseline="-25000" dirty="0"/>
          </a:p>
        </p:txBody>
      </p:sp>
      <p:sp>
        <p:nvSpPr>
          <p:cNvPr id="76818" name="Text Box 18"/>
          <p:cNvSpPr txBox="1">
            <a:spLocks noChangeArrowheads="1"/>
          </p:cNvSpPr>
          <p:nvPr/>
        </p:nvSpPr>
        <p:spPr bwMode="auto">
          <a:xfrm>
            <a:off x="4426817" y="4869086"/>
            <a:ext cx="3317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I</a:t>
            </a:r>
            <a:r>
              <a:rPr lang="cs-CZ" baseline="-25000" dirty="0"/>
              <a:t>2</a:t>
            </a:r>
            <a:endParaRPr lang="en-US" baseline="-25000" dirty="0"/>
          </a:p>
        </p:txBody>
      </p:sp>
      <p:sp>
        <p:nvSpPr>
          <p:cNvPr id="76819" name="Text Box 19"/>
          <p:cNvSpPr txBox="1">
            <a:spLocks noChangeArrowheads="1"/>
          </p:cNvSpPr>
          <p:nvPr/>
        </p:nvSpPr>
        <p:spPr bwMode="auto">
          <a:xfrm>
            <a:off x="4431854" y="5886605"/>
            <a:ext cx="3317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I</a:t>
            </a:r>
            <a:r>
              <a:rPr lang="cs-CZ" baseline="-25000" dirty="0"/>
              <a:t>3</a:t>
            </a:r>
            <a:endParaRPr lang="en-US" baseline="-25000" dirty="0"/>
          </a:p>
        </p:txBody>
      </p:sp>
      <p:sp>
        <p:nvSpPr>
          <p:cNvPr id="76820" name="Text Box 20"/>
          <p:cNvSpPr txBox="1">
            <a:spLocks noChangeArrowheads="1"/>
          </p:cNvSpPr>
          <p:nvPr/>
        </p:nvSpPr>
        <p:spPr bwMode="auto">
          <a:xfrm>
            <a:off x="7115599" y="1141635"/>
            <a:ext cx="331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I</a:t>
            </a:r>
            <a:r>
              <a:rPr lang="cs-CZ" baseline="-25000" dirty="0"/>
              <a:t>4</a:t>
            </a:r>
            <a:endParaRPr lang="en-US" baseline="-25000" dirty="0"/>
          </a:p>
        </p:txBody>
      </p:sp>
      <p:sp>
        <p:nvSpPr>
          <p:cNvPr id="76821" name="Text Box 21"/>
          <p:cNvSpPr txBox="1">
            <a:spLocks noChangeArrowheads="1"/>
          </p:cNvSpPr>
          <p:nvPr/>
        </p:nvSpPr>
        <p:spPr bwMode="auto">
          <a:xfrm>
            <a:off x="7134572" y="3790380"/>
            <a:ext cx="3317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I</a:t>
            </a:r>
            <a:r>
              <a:rPr lang="cs-CZ" baseline="-25000" dirty="0"/>
              <a:t>5</a:t>
            </a:r>
            <a:endParaRPr lang="en-US" baseline="-25000" dirty="0"/>
          </a:p>
        </p:txBody>
      </p:sp>
      <p:sp>
        <p:nvSpPr>
          <p:cNvPr id="76822" name="Text Box 22"/>
          <p:cNvSpPr txBox="1">
            <a:spLocks noChangeArrowheads="1"/>
          </p:cNvSpPr>
          <p:nvPr/>
        </p:nvSpPr>
        <p:spPr bwMode="auto">
          <a:xfrm>
            <a:off x="7175849" y="4561726"/>
            <a:ext cx="331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I</a:t>
            </a:r>
            <a:r>
              <a:rPr lang="cs-CZ" baseline="-25000" dirty="0"/>
              <a:t>6</a:t>
            </a:r>
            <a:endParaRPr lang="en-US" baseline="-25000" dirty="0"/>
          </a:p>
        </p:txBody>
      </p:sp>
      <p:sp>
        <p:nvSpPr>
          <p:cNvPr id="76823" name="Text Box 23"/>
          <p:cNvSpPr txBox="1">
            <a:spLocks noChangeArrowheads="1"/>
          </p:cNvSpPr>
          <p:nvPr/>
        </p:nvSpPr>
        <p:spPr bwMode="auto">
          <a:xfrm>
            <a:off x="10030967" y="1163066"/>
            <a:ext cx="3317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I</a:t>
            </a:r>
            <a:r>
              <a:rPr lang="cs-CZ" baseline="-25000" dirty="0"/>
              <a:t>7</a:t>
            </a:r>
            <a:endParaRPr lang="en-US" baseline="-25000" dirty="0"/>
          </a:p>
        </p:txBody>
      </p:sp>
      <p:sp>
        <p:nvSpPr>
          <p:cNvPr id="76824" name="Text Box 24"/>
          <p:cNvSpPr txBox="1">
            <a:spLocks noChangeArrowheads="1"/>
          </p:cNvSpPr>
          <p:nvPr/>
        </p:nvSpPr>
        <p:spPr bwMode="auto">
          <a:xfrm>
            <a:off x="10061923" y="2421160"/>
            <a:ext cx="3317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I</a:t>
            </a:r>
            <a:r>
              <a:rPr lang="cs-CZ" baseline="-25000" dirty="0"/>
              <a:t>8</a:t>
            </a:r>
            <a:endParaRPr lang="en-US" baseline="-25000" dirty="0"/>
          </a:p>
        </p:txBody>
      </p:sp>
      <p:sp>
        <p:nvSpPr>
          <p:cNvPr id="76825" name="Text Box 25"/>
          <p:cNvSpPr txBox="1">
            <a:spLocks noChangeArrowheads="1"/>
          </p:cNvSpPr>
          <p:nvPr/>
        </p:nvSpPr>
        <p:spPr bwMode="auto">
          <a:xfrm>
            <a:off x="10066686" y="3429000"/>
            <a:ext cx="3317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dirty="0"/>
              <a:t>I</a:t>
            </a:r>
            <a:r>
              <a:rPr lang="cs-CZ" baseline="-25000" dirty="0"/>
              <a:t>9</a:t>
            </a:r>
            <a:endParaRPr lang="en-US" baseline="-25000" dirty="0"/>
          </a:p>
        </p:txBody>
      </p:sp>
      <p:sp>
        <p:nvSpPr>
          <p:cNvPr id="76826" name="Text Box 26"/>
          <p:cNvSpPr txBox="1">
            <a:spLocks noChangeArrowheads="1"/>
          </p:cNvSpPr>
          <p:nvPr/>
        </p:nvSpPr>
        <p:spPr bwMode="auto">
          <a:xfrm>
            <a:off x="9964291" y="4465861"/>
            <a:ext cx="415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I</a:t>
            </a:r>
            <a:r>
              <a:rPr lang="cs-CZ" baseline="-25000"/>
              <a:t>10</a:t>
            </a:r>
            <a:endParaRPr lang="en-US" baseline="-25000"/>
          </a:p>
        </p:txBody>
      </p:sp>
      <p:sp>
        <p:nvSpPr>
          <p:cNvPr id="76827" name="Text Box 27"/>
          <p:cNvSpPr txBox="1">
            <a:spLocks noChangeArrowheads="1"/>
          </p:cNvSpPr>
          <p:nvPr/>
        </p:nvSpPr>
        <p:spPr bwMode="auto">
          <a:xfrm>
            <a:off x="9994808" y="5165155"/>
            <a:ext cx="415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I</a:t>
            </a:r>
            <a:r>
              <a:rPr lang="cs-CZ" baseline="-25000"/>
              <a:t>11</a:t>
            </a:r>
            <a:endParaRPr lang="en-US" baseline="-25000"/>
          </a:p>
        </p:txBody>
      </p:sp>
      <p:sp>
        <p:nvSpPr>
          <p:cNvPr id="76841" name="Freeform 41"/>
          <p:cNvSpPr>
            <a:spLocks/>
          </p:cNvSpPr>
          <p:nvPr/>
        </p:nvSpPr>
        <p:spPr bwMode="auto">
          <a:xfrm flipH="1">
            <a:off x="2891979" y="2997424"/>
            <a:ext cx="220663" cy="1152525"/>
          </a:xfrm>
          <a:custGeom>
            <a:avLst/>
            <a:gdLst>
              <a:gd name="T0" fmla="*/ 0 w 139"/>
              <a:gd name="T1" fmla="*/ 0 h 726"/>
              <a:gd name="T2" fmla="*/ 139 w 139"/>
              <a:gd name="T3" fmla="*/ 396 h 726"/>
              <a:gd name="T4" fmla="*/ 0 w 139"/>
              <a:gd name="T5" fmla="*/ 726 h 726"/>
              <a:gd name="T6" fmla="*/ 0 60000 65536"/>
              <a:gd name="T7" fmla="*/ 0 60000 65536"/>
              <a:gd name="T8" fmla="*/ 0 60000 65536"/>
              <a:gd name="T9" fmla="*/ 0 w 139"/>
              <a:gd name="T10" fmla="*/ 0 h 726"/>
              <a:gd name="T11" fmla="*/ 139 w 139"/>
              <a:gd name="T12" fmla="*/ 726 h 7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9" h="726">
                <a:moveTo>
                  <a:pt x="0" y="0"/>
                </a:moveTo>
                <a:cubicBezTo>
                  <a:pt x="23" y="66"/>
                  <a:pt x="139" y="275"/>
                  <a:pt x="139" y="396"/>
                </a:cubicBezTo>
                <a:cubicBezTo>
                  <a:pt x="139" y="517"/>
                  <a:pt x="29" y="657"/>
                  <a:pt x="0" y="726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6842" name="Freeform 42"/>
          <p:cNvSpPr>
            <a:spLocks/>
          </p:cNvSpPr>
          <p:nvPr/>
        </p:nvSpPr>
        <p:spPr bwMode="auto">
          <a:xfrm>
            <a:off x="2749103" y="2638648"/>
            <a:ext cx="350838" cy="2513012"/>
          </a:xfrm>
          <a:custGeom>
            <a:avLst/>
            <a:gdLst>
              <a:gd name="T0" fmla="*/ 221 w 221"/>
              <a:gd name="T1" fmla="*/ 0 h 1583"/>
              <a:gd name="T2" fmla="*/ 0 w 221"/>
              <a:gd name="T3" fmla="*/ 565 h 1583"/>
              <a:gd name="T4" fmla="*/ 221 w 221"/>
              <a:gd name="T5" fmla="*/ 1583 h 1583"/>
              <a:gd name="T6" fmla="*/ 0 60000 65536"/>
              <a:gd name="T7" fmla="*/ 0 60000 65536"/>
              <a:gd name="T8" fmla="*/ 0 60000 65536"/>
              <a:gd name="T9" fmla="*/ 0 w 221"/>
              <a:gd name="T10" fmla="*/ 0 h 1583"/>
              <a:gd name="T11" fmla="*/ 221 w 221"/>
              <a:gd name="T12" fmla="*/ 1583 h 158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1" h="1583">
                <a:moveTo>
                  <a:pt x="221" y="0"/>
                </a:moveTo>
                <a:cubicBezTo>
                  <a:pt x="185" y="94"/>
                  <a:pt x="0" y="301"/>
                  <a:pt x="0" y="565"/>
                </a:cubicBezTo>
                <a:cubicBezTo>
                  <a:pt x="0" y="829"/>
                  <a:pt x="175" y="1371"/>
                  <a:pt x="221" y="1583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6843" name="Freeform 43"/>
          <p:cNvSpPr>
            <a:spLocks/>
          </p:cNvSpPr>
          <p:nvPr/>
        </p:nvSpPr>
        <p:spPr bwMode="auto">
          <a:xfrm>
            <a:off x="2539553" y="1863948"/>
            <a:ext cx="552450" cy="4210050"/>
          </a:xfrm>
          <a:custGeom>
            <a:avLst/>
            <a:gdLst>
              <a:gd name="T0" fmla="*/ 348 w 348"/>
              <a:gd name="T1" fmla="*/ 0 h 2652"/>
              <a:gd name="T2" fmla="*/ 0 w 348"/>
              <a:gd name="T3" fmla="*/ 1012 h 2652"/>
              <a:gd name="T4" fmla="*/ 343 w 348"/>
              <a:gd name="T5" fmla="*/ 2652 h 2652"/>
              <a:gd name="T6" fmla="*/ 0 60000 65536"/>
              <a:gd name="T7" fmla="*/ 0 60000 65536"/>
              <a:gd name="T8" fmla="*/ 0 60000 65536"/>
              <a:gd name="T9" fmla="*/ 0 w 348"/>
              <a:gd name="T10" fmla="*/ 0 h 2652"/>
              <a:gd name="T11" fmla="*/ 348 w 348"/>
              <a:gd name="T12" fmla="*/ 2652 h 26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8" h="2652">
                <a:moveTo>
                  <a:pt x="348" y="0"/>
                </a:moveTo>
                <a:cubicBezTo>
                  <a:pt x="290" y="168"/>
                  <a:pt x="1" y="570"/>
                  <a:pt x="0" y="1012"/>
                </a:cubicBezTo>
                <a:cubicBezTo>
                  <a:pt x="0" y="1405"/>
                  <a:pt x="272" y="2310"/>
                  <a:pt x="343" y="2652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6844" name="Line 44"/>
          <p:cNvSpPr>
            <a:spLocks noChangeShapeType="1"/>
          </p:cNvSpPr>
          <p:nvPr/>
        </p:nvSpPr>
        <p:spPr bwMode="auto">
          <a:xfrm>
            <a:off x="4692204" y="1844898"/>
            <a:ext cx="11525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6845" name="Line 45"/>
          <p:cNvSpPr>
            <a:spLocks noChangeShapeType="1"/>
          </p:cNvSpPr>
          <p:nvPr/>
        </p:nvSpPr>
        <p:spPr bwMode="auto">
          <a:xfrm>
            <a:off x="4692204" y="2060799"/>
            <a:ext cx="1152525" cy="2160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6846" name="Line 46"/>
          <p:cNvSpPr>
            <a:spLocks noChangeShapeType="1"/>
          </p:cNvSpPr>
          <p:nvPr/>
        </p:nvSpPr>
        <p:spPr bwMode="auto">
          <a:xfrm>
            <a:off x="4692204" y="4292824"/>
            <a:ext cx="1152525" cy="10810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6847" name="Freeform 47"/>
          <p:cNvSpPr>
            <a:spLocks/>
          </p:cNvSpPr>
          <p:nvPr/>
        </p:nvSpPr>
        <p:spPr bwMode="auto">
          <a:xfrm>
            <a:off x="4696965" y="1871884"/>
            <a:ext cx="4029076" cy="3112293"/>
          </a:xfrm>
          <a:custGeom>
            <a:avLst/>
            <a:gdLst>
              <a:gd name="T0" fmla="*/ 0 w 2625"/>
              <a:gd name="T1" fmla="*/ 1925 h 1925"/>
              <a:gd name="T2" fmla="*/ 555 w 2625"/>
              <a:gd name="T3" fmla="*/ 1272 h 1925"/>
              <a:gd name="T4" fmla="*/ 1878 w 2625"/>
              <a:gd name="T5" fmla="*/ 1126 h 1925"/>
              <a:gd name="T6" fmla="*/ 2179 w 2625"/>
              <a:gd name="T7" fmla="*/ 213 h 1925"/>
              <a:gd name="T8" fmla="*/ 2625 w 2625"/>
              <a:gd name="T9" fmla="*/ 0 h 19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25"/>
              <a:gd name="T16" fmla="*/ 0 h 1925"/>
              <a:gd name="T17" fmla="*/ 2625 w 2625"/>
              <a:gd name="T18" fmla="*/ 1925 h 192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25" h="1925">
                <a:moveTo>
                  <a:pt x="0" y="1925"/>
                </a:moveTo>
                <a:cubicBezTo>
                  <a:pt x="92" y="1816"/>
                  <a:pt x="242" y="1405"/>
                  <a:pt x="555" y="1272"/>
                </a:cubicBezTo>
                <a:cubicBezTo>
                  <a:pt x="868" y="1139"/>
                  <a:pt x="1607" y="1302"/>
                  <a:pt x="1878" y="1126"/>
                </a:cubicBezTo>
                <a:cubicBezTo>
                  <a:pt x="2202" y="963"/>
                  <a:pt x="2054" y="401"/>
                  <a:pt x="2179" y="213"/>
                </a:cubicBezTo>
                <a:cubicBezTo>
                  <a:pt x="2304" y="25"/>
                  <a:pt x="2532" y="44"/>
                  <a:pt x="2625" y="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6848" name="Line 48"/>
          <p:cNvSpPr>
            <a:spLocks noChangeShapeType="1"/>
          </p:cNvSpPr>
          <p:nvPr/>
        </p:nvSpPr>
        <p:spPr bwMode="auto">
          <a:xfrm flipV="1">
            <a:off x="7429053" y="2852960"/>
            <a:ext cx="1295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6849" name="Line 49"/>
          <p:cNvSpPr>
            <a:spLocks noChangeShapeType="1"/>
          </p:cNvSpPr>
          <p:nvPr/>
        </p:nvSpPr>
        <p:spPr bwMode="auto">
          <a:xfrm flipH="1">
            <a:off x="4692204" y="2492598"/>
            <a:ext cx="1152525" cy="35290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6850" name="Line 50"/>
          <p:cNvSpPr>
            <a:spLocks noChangeShapeType="1"/>
          </p:cNvSpPr>
          <p:nvPr/>
        </p:nvSpPr>
        <p:spPr bwMode="auto">
          <a:xfrm flipH="1">
            <a:off x="4696966" y="2132235"/>
            <a:ext cx="1147762" cy="33845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6851" name="Freeform 51"/>
          <p:cNvSpPr>
            <a:spLocks/>
          </p:cNvSpPr>
          <p:nvPr/>
        </p:nvSpPr>
        <p:spPr bwMode="auto">
          <a:xfrm>
            <a:off x="7408416" y="1344835"/>
            <a:ext cx="450850" cy="368300"/>
          </a:xfrm>
          <a:custGeom>
            <a:avLst/>
            <a:gdLst>
              <a:gd name="T0" fmla="*/ 13 w 284"/>
              <a:gd name="T1" fmla="*/ 224 h 232"/>
              <a:gd name="T2" fmla="*/ 239 w 284"/>
              <a:gd name="T3" fmla="*/ 203 h 232"/>
              <a:gd name="T4" fmla="*/ 244 w 284"/>
              <a:gd name="T5" fmla="*/ 47 h 232"/>
              <a:gd name="T6" fmla="*/ 0 w 284"/>
              <a:gd name="T7" fmla="*/ 0 h 232"/>
              <a:gd name="T8" fmla="*/ 0 60000 65536"/>
              <a:gd name="T9" fmla="*/ 0 60000 65536"/>
              <a:gd name="T10" fmla="*/ 0 60000 65536"/>
              <a:gd name="T11" fmla="*/ 0 60000 65536"/>
              <a:gd name="T12" fmla="*/ 0 w 284"/>
              <a:gd name="T13" fmla="*/ 0 h 232"/>
              <a:gd name="T14" fmla="*/ 284 w 284"/>
              <a:gd name="T15" fmla="*/ 232 h 2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84" h="232">
                <a:moveTo>
                  <a:pt x="13" y="224"/>
                </a:moveTo>
                <a:cubicBezTo>
                  <a:pt x="51" y="221"/>
                  <a:pt x="201" y="232"/>
                  <a:pt x="239" y="203"/>
                </a:cubicBezTo>
                <a:cubicBezTo>
                  <a:pt x="277" y="174"/>
                  <a:pt x="284" y="81"/>
                  <a:pt x="244" y="47"/>
                </a:cubicBezTo>
                <a:cubicBezTo>
                  <a:pt x="204" y="13"/>
                  <a:pt x="51" y="10"/>
                  <a:pt x="0" y="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6852" name="Freeform 52"/>
          <p:cNvSpPr>
            <a:spLocks/>
          </p:cNvSpPr>
          <p:nvPr/>
        </p:nvSpPr>
        <p:spPr bwMode="auto">
          <a:xfrm>
            <a:off x="7429054" y="2924399"/>
            <a:ext cx="220663" cy="1049337"/>
          </a:xfrm>
          <a:custGeom>
            <a:avLst/>
            <a:gdLst>
              <a:gd name="T0" fmla="*/ 0 w 139"/>
              <a:gd name="T1" fmla="*/ 0 h 661"/>
              <a:gd name="T2" fmla="*/ 139 w 139"/>
              <a:gd name="T3" fmla="*/ 396 h 661"/>
              <a:gd name="T4" fmla="*/ 3 w 139"/>
              <a:gd name="T5" fmla="*/ 661 h 661"/>
              <a:gd name="T6" fmla="*/ 0 60000 65536"/>
              <a:gd name="T7" fmla="*/ 0 60000 65536"/>
              <a:gd name="T8" fmla="*/ 0 60000 65536"/>
              <a:gd name="T9" fmla="*/ 0 w 139"/>
              <a:gd name="T10" fmla="*/ 0 h 661"/>
              <a:gd name="T11" fmla="*/ 139 w 139"/>
              <a:gd name="T12" fmla="*/ 661 h 66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9" h="661">
                <a:moveTo>
                  <a:pt x="0" y="0"/>
                </a:moveTo>
                <a:cubicBezTo>
                  <a:pt x="23" y="66"/>
                  <a:pt x="139" y="286"/>
                  <a:pt x="139" y="396"/>
                </a:cubicBezTo>
                <a:cubicBezTo>
                  <a:pt x="139" y="517"/>
                  <a:pt x="31" y="606"/>
                  <a:pt x="3" y="661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6853" name="Line 53"/>
          <p:cNvSpPr>
            <a:spLocks noChangeShapeType="1"/>
          </p:cNvSpPr>
          <p:nvPr/>
        </p:nvSpPr>
        <p:spPr bwMode="auto">
          <a:xfrm flipV="1">
            <a:off x="7429053" y="3789586"/>
            <a:ext cx="1295400" cy="16557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6854" name="Line 54"/>
          <p:cNvSpPr>
            <a:spLocks noChangeShapeType="1"/>
          </p:cNvSpPr>
          <p:nvPr/>
        </p:nvSpPr>
        <p:spPr bwMode="auto">
          <a:xfrm flipH="1">
            <a:off x="4692204" y="6164485"/>
            <a:ext cx="11525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6855" name="Freeform 55"/>
          <p:cNvSpPr>
            <a:spLocks/>
          </p:cNvSpPr>
          <p:nvPr/>
        </p:nvSpPr>
        <p:spPr bwMode="auto">
          <a:xfrm flipV="1">
            <a:off x="7429054" y="4148360"/>
            <a:ext cx="220663" cy="865188"/>
          </a:xfrm>
          <a:custGeom>
            <a:avLst/>
            <a:gdLst>
              <a:gd name="T0" fmla="*/ 0 w 139"/>
              <a:gd name="T1" fmla="*/ 0 h 726"/>
              <a:gd name="T2" fmla="*/ 139 w 139"/>
              <a:gd name="T3" fmla="*/ 396 h 726"/>
              <a:gd name="T4" fmla="*/ 0 w 139"/>
              <a:gd name="T5" fmla="*/ 726 h 726"/>
              <a:gd name="T6" fmla="*/ 0 60000 65536"/>
              <a:gd name="T7" fmla="*/ 0 60000 65536"/>
              <a:gd name="T8" fmla="*/ 0 60000 65536"/>
              <a:gd name="T9" fmla="*/ 0 w 139"/>
              <a:gd name="T10" fmla="*/ 0 h 726"/>
              <a:gd name="T11" fmla="*/ 139 w 139"/>
              <a:gd name="T12" fmla="*/ 726 h 7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9" h="726">
                <a:moveTo>
                  <a:pt x="0" y="0"/>
                </a:moveTo>
                <a:cubicBezTo>
                  <a:pt x="23" y="66"/>
                  <a:pt x="139" y="275"/>
                  <a:pt x="139" y="396"/>
                </a:cubicBezTo>
                <a:cubicBezTo>
                  <a:pt x="139" y="517"/>
                  <a:pt x="29" y="657"/>
                  <a:pt x="0" y="726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6856" name="Line 56"/>
          <p:cNvSpPr>
            <a:spLocks noChangeShapeType="1"/>
          </p:cNvSpPr>
          <p:nvPr/>
        </p:nvSpPr>
        <p:spPr bwMode="auto">
          <a:xfrm flipH="1">
            <a:off x="7429053" y="1773460"/>
            <a:ext cx="1295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6857" name="Freeform 57"/>
          <p:cNvSpPr>
            <a:spLocks/>
          </p:cNvSpPr>
          <p:nvPr/>
        </p:nvSpPr>
        <p:spPr bwMode="auto">
          <a:xfrm>
            <a:off x="7429052" y="2042364"/>
            <a:ext cx="1350665" cy="2088534"/>
          </a:xfrm>
          <a:custGeom>
            <a:avLst/>
            <a:gdLst>
              <a:gd name="T0" fmla="*/ 816 w 816"/>
              <a:gd name="T1" fmla="*/ 0 h 1349"/>
              <a:gd name="T2" fmla="*/ 454 w 816"/>
              <a:gd name="T3" fmla="*/ 206 h 1349"/>
              <a:gd name="T4" fmla="*/ 252 w 816"/>
              <a:gd name="T5" fmla="*/ 1130 h 1349"/>
              <a:gd name="T6" fmla="*/ 0 w 816"/>
              <a:gd name="T7" fmla="*/ 1315 h 1349"/>
              <a:gd name="T8" fmla="*/ 0 60000 65536"/>
              <a:gd name="T9" fmla="*/ 0 60000 65536"/>
              <a:gd name="T10" fmla="*/ 0 60000 65536"/>
              <a:gd name="T11" fmla="*/ 0 60000 65536"/>
              <a:gd name="T12" fmla="*/ 0 w 816"/>
              <a:gd name="T13" fmla="*/ 0 h 1349"/>
              <a:gd name="T14" fmla="*/ 816 w 816"/>
              <a:gd name="T15" fmla="*/ 1349 h 134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16" h="1349">
                <a:moveTo>
                  <a:pt x="816" y="0"/>
                </a:moveTo>
                <a:cubicBezTo>
                  <a:pt x="756" y="34"/>
                  <a:pt x="548" y="18"/>
                  <a:pt x="454" y="206"/>
                </a:cubicBezTo>
                <a:cubicBezTo>
                  <a:pt x="360" y="394"/>
                  <a:pt x="328" y="945"/>
                  <a:pt x="252" y="1130"/>
                </a:cubicBezTo>
                <a:cubicBezTo>
                  <a:pt x="116" y="1349"/>
                  <a:pt x="52" y="1276"/>
                  <a:pt x="0" y="1315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6858" name="Freeform 58"/>
          <p:cNvSpPr>
            <a:spLocks/>
          </p:cNvSpPr>
          <p:nvPr/>
        </p:nvSpPr>
        <p:spPr bwMode="auto">
          <a:xfrm>
            <a:off x="10308778" y="1484535"/>
            <a:ext cx="431800" cy="3168650"/>
          </a:xfrm>
          <a:custGeom>
            <a:avLst/>
            <a:gdLst>
              <a:gd name="T0" fmla="*/ 0 w 161"/>
              <a:gd name="T1" fmla="*/ 0 h 1814"/>
              <a:gd name="T2" fmla="*/ 161 w 161"/>
              <a:gd name="T3" fmla="*/ 768 h 1814"/>
              <a:gd name="T4" fmla="*/ 0 w 161"/>
              <a:gd name="T5" fmla="*/ 1814 h 1814"/>
              <a:gd name="T6" fmla="*/ 0 60000 65536"/>
              <a:gd name="T7" fmla="*/ 0 60000 65536"/>
              <a:gd name="T8" fmla="*/ 0 60000 65536"/>
              <a:gd name="T9" fmla="*/ 0 w 161"/>
              <a:gd name="T10" fmla="*/ 0 h 1814"/>
              <a:gd name="T11" fmla="*/ 161 w 161"/>
              <a:gd name="T12" fmla="*/ 1814 h 181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1" h="1814">
                <a:moveTo>
                  <a:pt x="0" y="0"/>
                </a:moveTo>
                <a:cubicBezTo>
                  <a:pt x="27" y="128"/>
                  <a:pt x="161" y="466"/>
                  <a:pt x="161" y="768"/>
                </a:cubicBezTo>
                <a:cubicBezTo>
                  <a:pt x="161" y="1070"/>
                  <a:pt x="34" y="1596"/>
                  <a:pt x="0" y="1814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6859" name="Freeform 59"/>
          <p:cNvSpPr>
            <a:spLocks/>
          </p:cNvSpPr>
          <p:nvPr/>
        </p:nvSpPr>
        <p:spPr bwMode="auto">
          <a:xfrm>
            <a:off x="10308778" y="2637061"/>
            <a:ext cx="255588" cy="2879725"/>
          </a:xfrm>
          <a:custGeom>
            <a:avLst/>
            <a:gdLst>
              <a:gd name="T0" fmla="*/ 0 w 161"/>
              <a:gd name="T1" fmla="*/ 0 h 1814"/>
              <a:gd name="T2" fmla="*/ 161 w 161"/>
              <a:gd name="T3" fmla="*/ 768 h 1814"/>
              <a:gd name="T4" fmla="*/ 0 w 161"/>
              <a:gd name="T5" fmla="*/ 1814 h 1814"/>
              <a:gd name="T6" fmla="*/ 0 60000 65536"/>
              <a:gd name="T7" fmla="*/ 0 60000 65536"/>
              <a:gd name="T8" fmla="*/ 0 60000 65536"/>
              <a:gd name="T9" fmla="*/ 0 w 161"/>
              <a:gd name="T10" fmla="*/ 0 h 1814"/>
              <a:gd name="T11" fmla="*/ 161 w 161"/>
              <a:gd name="T12" fmla="*/ 1814 h 181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1" h="1814">
                <a:moveTo>
                  <a:pt x="0" y="0"/>
                </a:moveTo>
                <a:cubicBezTo>
                  <a:pt x="27" y="128"/>
                  <a:pt x="161" y="466"/>
                  <a:pt x="161" y="768"/>
                </a:cubicBezTo>
                <a:cubicBezTo>
                  <a:pt x="161" y="1070"/>
                  <a:pt x="34" y="1596"/>
                  <a:pt x="0" y="1814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6860" name="Freeform 60"/>
          <p:cNvSpPr>
            <a:spLocks/>
          </p:cNvSpPr>
          <p:nvPr/>
        </p:nvSpPr>
        <p:spPr bwMode="auto">
          <a:xfrm>
            <a:off x="7429053" y="2997424"/>
            <a:ext cx="1295400" cy="2232025"/>
          </a:xfrm>
          <a:custGeom>
            <a:avLst/>
            <a:gdLst>
              <a:gd name="T0" fmla="*/ 816 w 816"/>
              <a:gd name="T1" fmla="*/ 0 h 1406"/>
              <a:gd name="T2" fmla="*/ 496 w 816"/>
              <a:gd name="T3" fmla="*/ 308 h 1406"/>
              <a:gd name="T4" fmla="*/ 231 w 816"/>
              <a:gd name="T5" fmla="*/ 1076 h 1406"/>
              <a:gd name="T6" fmla="*/ 0 w 816"/>
              <a:gd name="T7" fmla="*/ 1406 h 1406"/>
              <a:gd name="T8" fmla="*/ 0 60000 65536"/>
              <a:gd name="T9" fmla="*/ 0 60000 65536"/>
              <a:gd name="T10" fmla="*/ 0 60000 65536"/>
              <a:gd name="T11" fmla="*/ 0 60000 65536"/>
              <a:gd name="T12" fmla="*/ 0 w 816"/>
              <a:gd name="T13" fmla="*/ 0 h 1406"/>
              <a:gd name="T14" fmla="*/ 816 w 816"/>
              <a:gd name="T15" fmla="*/ 1406 h 140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16" h="1406">
                <a:moveTo>
                  <a:pt x="816" y="0"/>
                </a:moveTo>
                <a:cubicBezTo>
                  <a:pt x="763" y="51"/>
                  <a:pt x="593" y="129"/>
                  <a:pt x="496" y="308"/>
                </a:cubicBezTo>
                <a:cubicBezTo>
                  <a:pt x="399" y="487"/>
                  <a:pt x="314" y="893"/>
                  <a:pt x="231" y="1076"/>
                </a:cubicBezTo>
                <a:cubicBezTo>
                  <a:pt x="95" y="1310"/>
                  <a:pt x="48" y="1338"/>
                  <a:pt x="0" y="1406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6861" name="Freeform 61"/>
          <p:cNvSpPr>
            <a:spLocks/>
          </p:cNvSpPr>
          <p:nvPr/>
        </p:nvSpPr>
        <p:spPr bwMode="auto">
          <a:xfrm>
            <a:off x="10308778" y="1916335"/>
            <a:ext cx="196850" cy="1873250"/>
          </a:xfrm>
          <a:custGeom>
            <a:avLst/>
            <a:gdLst>
              <a:gd name="T0" fmla="*/ 0 w 124"/>
              <a:gd name="T1" fmla="*/ 1180 h 1180"/>
              <a:gd name="T2" fmla="*/ 124 w 124"/>
              <a:gd name="T3" fmla="*/ 647 h 1180"/>
              <a:gd name="T4" fmla="*/ 0 w 124"/>
              <a:gd name="T5" fmla="*/ 0 h 1180"/>
              <a:gd name="T6" fmla="*/ 0 60000 65536"/>
              <a:gd name="T7" fmla="*/ 0 60000 65536"/>
              <a:gd name="T8" fmla="*/ 0 60000 65536"/>
              <a:gd name="T9" fmla="*/ 0 w 124"/>
              <a:gd name="T10" fmla="*/ 0 h 1180"/>
              <a:gd name="T11" fmla="*/ 124 w 124"/>
              <a:gd name="T12" fmla="*/ 1180 h 11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24" h="1180">
                <a:moveTo>
                  <a:pt x="0" y="1180"/>
                </a:moveTo>
                <a:cubicBezTo>
                  <a:pt x="21" y="1091"/>
                  <a:pt x="124" y="844"/>
                  <a:pt x="124" y="647"/>
                </a:cubicBezTo>
                <a:cubicBezTo>
                  <a:pt x="124" y="450"/>
                  <a:pt x="26" y="135"/>
                  <a:pt x="0" y="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6862" name="Text Box 62"/>
          <p:cNvSpPr txBox="1">
            <a:spLocks noChangeArrowheads="1"/>
          </p:cNvSpPr>
          <p:nvPr/>
        </p:nvSpPr>
        <p:spPr bwMode="auto">
          <a:xfrm>
            <a:off x="2826434" y="3399854"/>
            <a:ext cx="226591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cs-CZ" dirty="0"/>
              <a:t>E</a:t>
            </a:r>
            <a:endParaRPr lang="en-US" dirty="0"/>
          </a:p>
        </p:txBody>
      </p:sp>
      <p:sp>
        <p:nvSpPr>
          <p:cNvPr id="76864" name="Text Box 64"/>
          <p:cNvSpPr txBox="1">
            <a:spLocks noChangeArrowheads="1"/>
          </p:cNvSpPr>
          <p:nvPr/>
        </p:nvSpPr>
        <p:spPr bwMode="auto">
          <a:xfrm>
            <a:off x="2777703" y="2859310"/>
            <a:ext cx="213767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cs-CZ" dirty="0"/>
              <a:t>T</a:t>
            </a:r>
            <a:endParaRPr lang="en-US" dirty="0"/>
          </a:p>
        </p:txBody>
      </p:sp>
      <p:sp>
        <p:nvSpPr>
          <p:cNvPr id="76877" name="Freeform 77"/>
          <p:cNvSpPr>
            <a:spLocks/>
          </p:cNvSpPr>
          <p:nvPr/>
        </p:nvSpPr>
        <p:spPr bwMode="auto">
          <a:xfrm>
            <a:off x="5687566" y="3286349"/>
            <a:ext cx="157162" cy="1728787"/>
          </a:xfrm>
          <a:custGeom>
            <a:avLst/>
            <a:gdLst>
              <a:gd name="T0" fmla="*/ 99 w 99"/>
              <a:gd name="T1" fmla="*/ 1089 h 1089"/>
              <a:gd name="T2" fmla="*/ 0 w 99"/>
              <a:gd name="T3" fmla="*/ 573 h 1089"/>
              <a:gd name="T4" fmla="*/ 99 w 99"/>
              <a:gd name="T5" fmla="*/ 0 h 1089"/>
              <a:gd name="T6" fmla="*/ 0 60000 65536"/>
              <a:gd name="T7" fmla="*/ 0 60000 65536"/>
              <a:gd name="T8" fmla="*/ 0 60000 65536"/>
              <a:gd name="T9" fmla="*/ 0 w 99"/>
              <a:gd name="T10" fmla="*/ 0 h 1089"/>
              <a:gd name="T11" fmla="*/ 99 w 99"/>
              <a:gd name="T12" fmla="*/ 1089 h 108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9" h="1089">
                <a:moveTo>
                  <a:pt x="99" y="1089"/>
                </a:moveTo>
                <a:cubicBezTo>
                  <a:pt x="83" y="1003"/>
                  <a:pt x="0" y="754"/>
                  <a:pt x="0" y="573"/>
                </a:cubicBezTo>
                <a:cubicBezTo>
                  <a:pt x="0" y="392"/>
                  <a:pt x="79" y="119"/>
                  <a:pt x="99" y="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BE2F741C-01B6-850D-BC91-C67ECDB8C0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932" y="758826"/>
            <a:ext cx="1783631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1600">
                <a:solidFill>
                  <a:schemeClr val="tx1"/>
                </a:solidFill>
                <a:latin typeface="+mn-lt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1400">
                <a:solidFill>
                  <a:schemeClr val="tx1"/>
                </a:solidFill>
                <a:latin typeface="+mn-lt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1200">
                <a:solidFill>
                  <a:schemeClr val="tx1"/>
                </a:solidFill>
                <a:latin typeface="+mn-lt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1100">
                <a:solidFill>
                  <a:schemeClr val="tx1"/>
                </a:solidFill>
                <a:latin typeface="+mn-lt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SzTx/>
              <a:buNone/>
            </a:pPr>
            <a:r>
              <a:rPr lang="en-US" kern="0" dirty="0"/>
              <a:t>r0: S'</a:t>
            </a:r>
            <a:r>
              <a:rPr lang="cs-CZ" kern="0" dirty="0"/>
              <a:t> </a:t>
            </a:r>
            <a:r>
              <a:rPr lang="cs-CZ" kern="0" dirty="0">
                <a:cs typeface="Arial" charset="0"/>
              </a:rPr>
              <a:t>→ E</a:t>
            </a:r>
            <a:endParaRPr lang="en-US" kern="0" dirty="0"/>
          </a:p>
          <a:p>
            <a:pPr marL="0" indent="0" eaLnBrk="1" hangingPunct="1">
              <a:buSzTx/>
              <a:buNone/>
            </a:pPr>
            <a:r>
              <a:rPr lang="en-US" kern="0" dirty="0"/>
              <a:t>r1: </a:t>
            </a:r>
            <a:r>
              <a:rPr lang="cs-CZ" kern="0" dirty="0"/>
              <a:t>E </a:t>
            </a:r>
            <a:r>
              <a:rPr lang="cs-CZ" kern="0" dirty="0">
                <a:cs typeface="Arial" charset="0"/>
              </a:rPr>
              <a:t>→ E </a:t>
            </a:r>
            <a:r>
              <a:rPr lang="cs-CZ" b="1" kern="0" dirty="0">
                <a:solidFill>
                  <a:schemeClr val="accent2"/>
                </a:solidFill>
                <a:cs typeface="Arial" charset="0"/>
              </a:rPr>
              <a:t>+</a:t>
            </a:r>
            <a:r>
              <a:rPr lang="cs-CZ" kern="0" dirty="0">
                <a:cs typeface="Arial" charset="0"/>
              </a:rPr>
              <a:t> T</a:t>
            </a:r>
          </a:p>
          <a:p>
            <a:pPr marL="0" indent="0" eaLnBrk="1" hangingPunct="1">
              <a:buSzTx/>
              <a:buNone/>
            </a:pPr>
            <a:r>
              <a:rPr lang="en-US" kern="0" dirty="0"/>
              <a:t>r2: </a:t>
            </a:r>
            <a:r>
              <a:rPr lang="cs-CZ" kern="0" dirty="0"/>
              <a:t>E </a:t>
            </a:r>
            <a:r>
              <a:rPr lang="cs-CZ" kern="0" dirty="0">
                <a:cs typeface="Arial" charset="0"/>
              </a:rPr>
              <a:t>→ T</a:t>
            </a:r>
          </a:p>
          <a:p>
            <a:pPr marL="0" indent="0" eaLnBrk="1" hangingPunct="1">
              <a:buSzTx/>
              <a:buNone/>
            </a:pPr>
            <a:r>
              <a:rPr lang="en-US" kern="0" dirty="0"/>
              <a:t>r3: </a:t>
            </a:r>
            <a:r>
              <a:rPr lang="cs-CZ" kern="0" dirty="0"/>
              <a:t>T </a:t>
            </a:r>
            <a:r>
              <a:rPr lang="cs-CZ" kern="0" dirty="0">
                <a:cs typeface="Arial" charset="0"/>
              </a:rPr>
              <a:t>→ T </a:t>
            </a:r>
            <a:r>
              <a:rPr lang="cs-CZ" b="1" kern="0" dirty="0">
                <a:solidFill>
                  <a:schemeClr val="accent2"/>
                </a:solidFill>
                <a:cs typeface="Arial" charset="0"/>
              </a:rPr>
              <a:t>*</a:t>
            </a:r>
            <a:r>
              <a:rPr lang="cs-CZ" kern="0" dirty="0">
                <a:cs typeface="Arial" charset="0"/>
              </a:rPr>
              <a:t> F</a:t>
            </a:r>
          </a:p>
          <a:p>
            <a:pPr marL="0" indent="0" eaLnBrk="1" hangingPunct="1">
              <a:buSzTx/>
              <a:buNone/>
            </a:pPr>
            <a:r>
              <a:rPr lang="en-US" kern="0" dirty="0"/>
              <a:t>r4: </a:t>
            </a:r>
            <a:r>
              <a:rPr lang="cs-CZ" kern="0" dirty="0"/>
              <a:t>T </a:t>
            </a:r>
            <a:r>
              <a:rPr lang="cs-CZ" kern="0" dirty="0">
                <a:cs typeface="Arial" charset="0"/>
              </a:rPr>
              <a:t>→ F</a:t>
            </a:r>
          </a:p>
          <a:p>
            <a:pPr marL="0" indent="0" eaLnBrk="1" hangingPunct="1">
              <a:buSzTx/>
              <a:buNone/>
            </a:pPr>
            <a:r>
              <a:rPr lang="en-US" kern="0" dirty="0"/>
              <a:t>r5: </a:t>
            </a:r>
            <a:r>
              <a:rPr lang="cs-CZ" kern="0" dirty="0"/>
              <a:t>F </a:t>
            </a:r>
            <a:r>
              <a:rPr lang="cs-CZ" kern="0" dirty="0">
                <a:cs typeface="Arial" charset="0"/>
              </a:rPr>
              <a:t>→ </a:t>
            </a:r>
            <a:r>
              <a:rPr lang="cs-CZ" b="1" kern="0" dirty="0">
                <a:solidFill>
                  <a:schemeClr val="accent2"/>
                </a:solidFill>
                <a:cs typeface="Arial" charset="0"/>
              </a:rPr>
              <a:t>(</a:t>
            </a:r>
            <a:r>
              <a:rPr lang="cs-CZ" kern="0" dirty="0">
                <a:cs typeface="Arial" charset="0"/>
              </a:rPr>
              <a:t> E </a:t>
            </a:r>
            <a:r>
              <a:rPr lang="cs-CZ" b="1" kern="0" dirty="0">
                <a:solidFill>
                  <a:schemeClr val="accent2"/>
                </a:solidFill>
                <a:cs typeface="Arial" charset="0"/>
              </a:rPr>
              <a:t>)</a:t>
            </a:r>
          </a:p>
          <a:p>
            <a:pPr marL="0" indent="0" eaLnBrk="1" hangingPunct="1">
              <a:buSzTx/>
              <a:buNone/>
            </a:pPr>
            <a:r>
              <a:rPr lang="en-US" kern="0" dirty="0"/>
              <a:t>r6: </a:t>
            </a:r>
            <a:r>
              <a:rPr lang="cs-CZ" kern="0" dirty="0"/>
              <a:t>F </a:t>
            </a:r>
            <a:r>
              <a:rPr lang="cs-CZ" kern="0" dirty="0">
                <a:cs typeface="Arial" charset="0"/>
              </a:rPr>
              <a:t>→ </a:t>
            </a:r>
            <a:r>
              <a:rPr lang="cs-CZ" b="1" kern="0" dirty="0">
                <a:solidFill>
                  <a:schemeClr val="accent2"/>
                </a:solidFill>
                <a:cs typeface="Arial" charset="0"/>
              </a:rPr>
              <a:t>id</a:t>
            </a:r>
            <a:endParaRPr lang="en-US" b="1" kern="0" dirty="0">
              <a:solidFill>
                <a:schemeClr val="accent2"/>
              </a:solidFill>
              <a:cs typeface="Arial" charset="0"/>
            </a:endParaRPr>
          </a:p>
        </p:txBody>
      </p:sp>
      <p:sp>
        <p:nvSpPr>
          <p:cNvPr id="76863" name="Text Box 63"/>
          <p:cNvSpPr txBox="1">
            <a:spLocks noChangeArrowheads="1"/>
          </p:cNvSpPr>
          <p:nvPr/>
        </p:nvSpPr>
        <p:spPr bwMode="auto">
          <a:xfrm>
            <a:off x="2614934" y="2492598"/>
            <a:ext cx="213767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cs-CZ" dirty="0"/>
              <a:t>F</a:t>
            </a:r>
            <a:endParaRPr lang="en-US" dirty="0"/>
          </a:p>
        </p:txBody>
      </p:sp>
      <p:sp>
        <p:nvSpPr>
          <p:cNvPr id="76865" name="Text Box 65"/>
          <p:cNvSpPr txBox="1">
            <a:spLocks noChangeArrowheads="1"/>
          </p:cNvSpPr>
          <p:nvPr/>
        </p:nvSpPr>
        <p:spPr bwMode="auto">
          <a:xfrm>
            <a:off x="5189624" y="1683389"/>
            <a:ext cx="149647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(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76866" name="Rectangle 66"/>
          <p:cNvSpPr>
            <a:spLocks noChangeArrowheads="1"/>
          </p:cNvSpPr>
          <p:nvPr/>
        </p:nvSpPr>
        <p:spPr bwMode="auto">
          <a:xfrm>
            <a:off x="4827834" y="2447557"/>
            <a:ext cx="277888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id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76867" name="Text Box 67"/>
          <p:cNvSpPr txBox="1">
            <a:spLocks noChangeArrowheads="1"/>
          </p:cNvSpPr>
          <p:nvPr/>
        </p:nvSpPr>
        <p:spPr bwMode="auto">
          <a:xfrm>
            <a:off x="5258788" y="4788889"/>
            <a:ext cx="207355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+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76868" name="Rectangle 68"/>
          <p:cNvSpPr>
            <a:spLocks noChangeArrowheads="1"/>
          </p:cNvSpPr>
          <p:nvPr/>
        </p:nvSpPr>
        <p:spPr bwMode="auto">
          <a:xfrm>
            <a:off x="4736331" y="4637735"/>
            <a:ext cx="162471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*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76869" name="Text Box 69"/>
          <p:cNvSpPr txBox="1">
            <a:spLocks noChangeArrowheads="1"/>
          </p:cNvSpPr>
          <p:nvPr/>
        </p:nvSpPr>
        <p:spPr bwMode="auto">
          <a:xfrm>
            <a:off x="7617020" y="2720424"/>
            <a:ext cx="226591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cs-CZ" dirty="0"/>
              <a:t>E</a:t>
            </a:r>
            <a:endParaRPr lang="en-US" dirty="0"/>
          </a:p>
        </p:txBody>
      </p:sp>
      <p:sp>
        <p:nvSpPr>
          <p:cNvPr id="76870" name="Text Box 70"/>
          <p:cNvSpPr txBox="1">
            <a:spLocks noChangeArrowheads="1"/>
          </p:cNvSpPr>
          <p:nvPr/>
        </p:nvSpPr>
        <p:spPr bwMode="auto">
          <a:xfrm>
            <a:off x="5457403" y="2700172"/>
            <a:ext cx="213767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cs-CZ" dirty="0"/>
              <a:t>T</a:t>
            </a:r>
            <a:endParaRPr lang="en-US" dirty="0"/>
          </a:p>
        </p:txBody>
      </p:sp>
      <p:sp>
        <p:nvSpPr>
          <p:cNvPr id="76871" name="Text Box 71"/>
          <p:cNvSpPr txBox="1">
            <a:spLocks noChangeArrowheads="1"/>
          </p:cNvSpPr>
          <p:nvPr/>
        </p:nvSpPr>
        <p:spPr bwMode="auto">
          <a:xfrm>
            <a:off x="5541119" y="3074824"/>
            <a:ext cx="213767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cs-CZ" dirty="0"/>
              <a:t>F</a:t>
            </a:r>
            <a:endParaRPr lang="en-US" dirty="0"/>
          </a:p>
        </p:txBody>
      </p:sp>
      <p:sp>
        <p:nvSpPr>
          <p:cNvPr id="76872" name="Text Box 72"/>
          <p:cNvSpPr txBox="1">
            <a:spLocks noChangeArrowheads="1"/>
          </p:cNvSpPr>
          <p:nvPr/>
        </p:nvSpPr>
        <p:spPr bwMode="auto">
          <a:xfrm>
            <a:off x="7617020" y="1217051"/>
            <a:ext cx="149647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(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76873" name="Rectangle 73"/>
          <p:cNvSpPr>
            <a:spLocks noChangeArrowheads="1"/>
          </p:cNvSpPr>
          <p:nvPr/>
        </p:nvSpPr>
        <p:spPr bwMode="auto">
          <a:xfrm>
            <a:off x="7466360" y="3094678"/>
            <a:ext cx="277888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id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76874" name="Text Box 74"/>
          <p:cNvSpPr txBox="1">
            <a:spLocks noChangeArrowheads="1"/>
          </p:cNvSpPr>
          <p:nvPr/>
        </p:nvSpPr>
        <p:spPr bwMode="auto">
          <a:xfrm>
            <a:off x="8031114" y="4407594"/>
            <a:ext cx="213767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cs-CZ" dirty="0"/>
              <a:t>T</a:t>
            </a:r>
            <a:endParaRPr lang="en-US" dirty="0"/>
          </a:p>
        </p:txBody>
      </p:sp>
      <p:sp>
        <p:nvSpPr>
          <p:cNvPr id="76875" name="Text Box 75"/>
          <p:cNvSpPr txBox="1">
            <a:spLocks noChangeArrowheads="1"/>
          </p:cNvSpPr>
          <p:nvPr/>
        </p:nvSpPr>
        <p:spPr bwMode="auto">
          <a:xfrm>
            <a:off x="5268466" y="6036221"/>
            <a:ext cx="213767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cs-CZ" dirty="0"/>
              <a:t>F</a:t>
            </a:r>
            <a:endParaRPr lang="en-US" dirty="0"/>
          </a:p>
        </p:txBody>
      </p:sp>
      <p:sp>
        <p:nvSpPr>
          <p:cNvPr id="76876" name="Rectangle 76"/>
          <p:cNvSpPr>
            <a:spLocks noChangeArrowheads="1"/>
          </p:cNvSpPr>
          <p:nvPr/>
        </p:nvSpPr>
        <p:spPr bwMode="auto">
          <a:xfrm>
            <a:off x="7480808" y="4274921"/>
            <a:ext cx="277888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id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76878" name="Text Box 78"/>
          <p:cNvSpPr txBox="1">
            <a:spLocks noChangeArrowheads="1"/>
          </p:cNvSpPr>
          <p:nvPr/>
        </p:nvSpPr>
        <p:spPr bwMode="auto">
          <a:xfrm>
            <a:off x="5665786" y="4364261"/>
            <a:ext cx="149647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(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76879" name="Rectangle 79"/>
          <p:cNvSpPr>
            <a:spLocks noChangeArrowheads="1"/>
          </p:cNvSpPr>
          <p:nvPr/>
        </p:nvSpPr>
        <p:spPr bwMode="auto">
          <a:xfrm>
            <a:off x="8303691" y="2031042"/>
            <a:ext cx="277888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id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76880" name="Text Box 80"/>
          <p:cNvSpPr txBox="1">
            <a:spLocks noChangeArrowheads="1"/>
          </p:cNvSpPr>
          <p:nvPr/>
        </p:nvSpPr>
        <p:spPr bwMode="auto">
          <a:xfrm>
            <a:off x="7955130" y="1584722"/>
            <a:ext cx="149647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cs-CZ" b="1">
                <a:solidFill>
                  <a:schemeClr val="accent2"/>
                </a:solidFill>
              </a:rPr>
              <a:t>(</a:t>
            </a:r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76881" name="Text Box 81"/>
          <p:cNvSpPr txBox="1">
            <a:spLocks noChangeArrowheads="1"/>
          </p:cNvSpPr>
          <p:nvPr/>
        </p:nvSpPr>
        <p:spPr bwMode="auto">
          <a:xfrm>
            <a:off x="10614917" y="2427058"/>
            <a:ext cx="213767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cs-CZ" dirty="0"/>
              <a:t>F</a:t>
            </a:r>
            <a:endParaRPr lang="en-US" dirty="0"/>
          </a:p>
        </p:txBody>
      </p:sp>
      <p:sp>
        <p:nvSpPr>
          <p:cNvPr id="76882" name="Text Box 82"/>
          <p:cNvSpPr txBox="1">
            <a:spLocks noChangeArrowheads="1"/>
          </p:cNvSpPr>
          <p:nvPr/>
        </p:nvSpPr>
        <p:spPr bwMode="auto">
          <a:xfrm>
            <a:off x="8320250" y="3116506"/>
            <a:ext cx="207355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+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76883" name="Text Box 83"/>
          <p:cNvSpPr txBox="1">
            <a:spLocks noChangeArrowheads="1"/>
          </p:cNvSpPr>
          <p:nvPr/>
        </p:nvSpPr>
        <p:spPr bwMode="auto">
          <a:xfrm>
            <a:off x="10449854" y="4327361"/>
            <a:ext cx="149647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cs-CZ" b="1">
                <a:solidFill>
                  <a:schemeClr val="accent2"/>
                </a:solidFill>
              </a:rPr>
              <a:t>)</a:t>
            </a:r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76884" name="Rectangle 84"/>
          <p:cNvSpPr>
            <a:spLocks noChangeArrowheads="1"/>
          </p:cNvSpPr>
          <p:nvPr/>
        </p:nvSpPr>
        <p:spPr bwMode="auto">
          <a:xfrm>
            <a:off x="10408765" y="2443425"/>
            <a:ext cx="162471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*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5" grpId="0" animBg="1"/>
      <p:bldP spid="76806" grpId="0" animBg="1"/>
      <p:bldP spid="76807" grpId="0" animBg="1"/>
      <p:bldP spid="76808" grpId="0" build="allAtOnce" animBg="1"/>
      <p:bldP spid="76809" grpId="0" animBg="1"/>
      <p:bldP spid="76810" grpId="0" build="allAtOnce" animBg="1"/>
      <p:bldP spid="76811" grpId="0" build="allAtOnce" animBg="1"/>
      <p:bldP spid="76812" grpId="0" animBg="1"/>
      <p:bldP spid="76813" grpId="0" animBg="1"/>
      <p:bldP spid="76814" grpId="0" animBg="1"/>
      <p:bldP spid="76815" grpId="0" animBg="1"/>
      <p:bldP spid="76817" grpId="0"/>
      <p:bldP spid="76818" grpId="0"/>
      <p:bldP spid="76819" grpId="0"/>
      <p:bldP spid="76820" grpId="0"/>
      <p:bldP spid="76821" grpId="0"/>
      <p:bldP spid="76822" grpId="0"/>
      <p:bldP spid="76823" grpId="0"/>
      <p:bldP spid="76824" grpId="0"/>
      <p:bldP spid="76825" grpId="0"/>
      <p:bldP spid="76826" grpId="0"/>
      <p:bldP spid="76827" grpId="0"/>
      <p:bldP spid="76841" grpId="0" animBg="1"/>
      <p:bldP spid="76842" grpId="0" animBg="1"/>
      <p:bldP spid="76843" grpId="0" animBg="1"/>
      <p:bldP spid="76844" grpId="0" animBg="1"/>
      <p:bldP spid="76845" grpId="0" animBg="1"/>
      <p:bldP spid="76846" grpId="0" animBg="1"/>
      <p:bldP spid="76847" grpId="0" animBg="1"/>
      <p:bldP spid="76848" grpId="0" animBg="1"/>
      <p:bldP spid="76849" grpId="0" animBg="1"/>
      <p:bldP spid="76850" grpId="0" animBg="1"/>
      <p:bldP spid="76851" grpId="0" animBg="1"/>
      <p:bldP spid="76852" grpId="0" animBg="1"/>
      <p:bldP spid="76853" grpId="0" animBg="1"/>
      <p:bldP spid="76854" grpId="0" animBg="1"/>
      <p:bldP spid="76855" grpId="0" animBg="1"/>
      <p:bldP spid="76856" grpId="0" animBg="1"/>
      <p:bldP spid="76857" grpId="0" animBg="1"/>
      <p:bldP spid="76858" grpId="0" animBg="1"/>
      <p:bldP spid="76859" grpId="0" animBg="1"/>
      <p:bldP spid="76860" grpId="0" animBg="1"/>
      <p:bldP spid="76861" grpId="0" animBg="1"/>
      <p:bldP spid="76862" grpId="0" animBg="1"/>
      <p:bldP spid="76864" grpId="0" animBg="1"/>
      <p:bldP spid="76877" grpId="0" animBg="1"/>
      <p:bldP spid="76863" grpId="0" animBg="1"/>
      <p:bldP spid="76865" grpId="0" animBg="1"/>
      <p:bldP spid="76866" grpId="0" animBg="1"/>
      <p:bldP spid="76867" grpId="0" animBg="1"/>
      <p:bldP spid="76868" grpId="0" animBg="1"/>
      <p:bldP spid="76869" grpId="0" animBg="1"/>
      <p:bldP spid="76870" grpId="0" animBg="1"/>
      <p:bldP spid="76871" grpId="0" animBg="1"/>
      <p:bldP spid="76872" grpId="0" animBg="1"/>
      <p:bldP spid="76873" grpId="0" animBg="1"/>
      <p:bldP spid="76874" grpId="0" animBg="1"/>
      <p:bldP spid="76875" grpId="0" animBg="1"/>
      <p:bldP spid="76876" grpId="0" animBg="1"/>
      <p:bldP spid="76878" grpId="0" animBg="1"/>
      <p:bldP spid="76879" grpId="0" animBg="1"/>
      <p:bldP spid="76880" grpId="0" animBg="1"/>
      <p:bldP spid="76881" grpId="0" animBg="1"/>
      <p:bldP spid="76882" grpId="0" animBg="1"/>
      <p:bldP spid="76883" grpId="0" animBg="1"/>
      <p:bldP spid="76884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SLR(1) </a:t>
            </a:r>
            <a:r>
              <a:rPr lang="en-US" dirty="0"/>
              <a:t>automaton construction</a:t>
            </a:r>
            <a:endParaRPr lang="cs-CZ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100" dirty="0"/>
              <a:t>We have an augmented grammar </a:t>
            </a:r>
            <a:r>
              <a:rPr lang="cs-CZ" sz="2100" dirty="0"/>
              <a:t>G</a:t>
            </a:r>
            <a:r>
              <a:rPr lang="en-US" sz="2100" dirty="0"/>
              <a:t>’.</a:t>
            </a:r>
            <a:r>
              <a:rPr lang="cs-CZ" sz="2100" dirty="0"/>
              <a:t> </a:t>
            </a:r>
            <a:r>
              <a:rPr lang="en-US" sz="2100" dirty="0"/>
              <a:t>Tables of </a:t>
            </a:r>
            <a:r>
              <a:rPr lang="cs-CZ" sz="2100" dirty="0"/>
              <a:t>SLR(1) </a:t>
            </a:r>
            <a:r>
              <a:rPr lang="en-US" sz="2100" dirty="0"/>
              <a:t>automaton</a:t>
            </a:r>
            <a:r>
              <a:rPr lang="cs-CZ" sz="2100" dirty="0"/>
              <a:t> </a:t>
            </a:r>
            <a:r>
              <a:rPr lang="en-US" sz="2100" dirty="0"/>
              <a:t>are constructed by following algorithm</a:t>
            </a:r>
            <a:endParaRPr lang="cs-CZ" sz="2100" dirty="0"/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Construct a canonical collection </a:t>
            </a:r>
            <a:r>
              <a:rPr lang="cs-CZ" sz="2000" dirty="0"/>
              <a:t>C </a:t>
            </a:r>
            <a:r>
              <a:rPr lang="en-US" sz="2000" dirty="0"/>
              <a:t>of sets of </a:t>
            </a:r>
            <a:r>
              <a:rPr lang="cs-CZ" sz="2000" dirty="0"/>
              <a:t>LR(0) </a:t>
            </a:r>
            <a:r>
              <a:rPr lang="en-US" sz="2000" dirty="0"/>
              <a:t>items</a:t>
            </a:r>
            <a:endParaRPr lang="cs-CZ" sz="2000" dirty="0"/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State </a:t>
            </a:r>
            <a:r>
              <a:rPr lang="cs-CZ" sz="2000" i="1" dirty="0"/>
              <a:t>i</a:t>
            </a:r>
            <a:r>
              <a:rPr lang="cs-CZ" sz="2000" dirty="0"/>
              <a:t> </a:t>
            </a:r>
            <a:r>
              <a:rPr lang="en-US" sz="2000" dirty="0"/>
              <a:t>is constructed from </a:t>
            </a:r>
            <a:r>
              <a:rPr lang="cs-CZ" sz="2000" dirty="0" err="1"/>
              <a:t>I</a:t>
            </a:r>
            <a:r>
              <a:rPr lang="cs-CZ" sz="2000" baseline="-25000" dirty="0" err="1"/>
              <a:t>i</a:t>
            </a:r>
            <a:r>
              <a:rPr lang="cs-CZ" sz="2000" dirty="0"/>
              <a:t>. </a:t>
            </a:r>
            <a:r>
              <a:rPr lang="en-US" sz="2000" dirty="0"/>
              <a:t>The parsing actions for state </a:t>
            </a:r>
            <a:r>
              <a:rPr lang="cs-CZ" sz="2000" i="1" dirty="0"/>
              <a:t>i</a:t>
            </a:r>
            <a:r>
              <a:rPr lang="cs-CZ" sz="2000" dirty="0"/>
              <a:t> </a:t>
            </a:r>
            <a:r>
              <a:rPr lang="en-US" sz="2000" dirty="0"/>
              <a:t>are determined as follows</a:t>
            </a:r>
            <a:endParaRPr lang="cs-CZ" sz="2000" dirty="0"/>
          </a:p>
          <a:p>
            <a:pPr lvl="2" eaLnBrk="1" hangingPunct="1">
              <a:lnSpc>
                <a:spcPct val="80000"/>
              </a:lnSpc>
            </a:pPr>
            <a:r>
              <a:rPr lang="en-US" sz="1800" dirty="0"/>
              <a:t>For each </a:t>
            </a:r>
            <a:r>
              <a:rPr lang="cs-CZ" sz="1800" dirty="0"/>
              <a:t>A</a:t>
            </a:r>
            <a:r>
              <a:rPr lang="cs-CZ" sz="1800" dirty="0">
                <a:cs typeface="Arial" charset="0"/>
              </a:rPr>
              <a:t>→α♦aβ</a:t>
            </a:r>
            <a:r>
              <a:rPr lang="en-US" sz="1800" dirty="0">
                <a:cs typeface="Arial" charset="0"/>
              </a:rPr>
              <a:t> </a:t>
            </a:r>
            <a:r>
              <a:rPr lang="cs-CZ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en-U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sz="18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1800" baseline="-250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en-US" sz="1800" dirty="0">
                <a:ea typeface="Arial Unicode MS" pitchFamily="34" charset="-128"/>
                <a:cs typeface="Arial Unicode MS" pitchFamily="34" charset="-128"/>
              </a:rPr>
              <a:t> such that </a:t>
            </a:r>
            <a:r>
              <a:rPr lang="cs-CZ" sz="1800" dirty="0" err="1">
                <a:ea typeface="Arial Unicode MS" pitchFamily="34" charset="-128"/>
                <a:cs typeface="Arial Unicode MS" pitchFamily="34" charset="-128"/>
              </a:rPr>
              <a:t>a</a:t>
            </a:r>
            <a:r>
              <a:rPr lang="cs-CZ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∈T</a:t>
            </a:r>
            <a:endParaRPr lang="en-US" sz="1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3" eaLnBrk="1" hangingPunct="1">
              <a:lnSpc>
                <a:spcPct val="80000"/>
              </a:lnSpc>
            </a:pPr>
            <a:r>
              <a:rPr lang="en-US" sz="1600" dirty="0">
                <a:ea typeface="Arial Unicode MS" pitchFamily="34" charset="-128"/>
                <a:cs typeface="Arial Unicode MS" pitchFamily="34" charset="-128"/>
              </a:rPr>
              <a:t>Define</a:t>
            </a:r>
            <a:r>
              <a:rPr lang="cs-CZ" sz="16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>
                <a:ea typeface="Arial Unicode MS" pitchFamily="34" charset="-128"/>
                <a:cs typeface="Arial Unicode MS" pitchFamily="34" charset="-128"/>
              </a:rPr>
              <a:t>action</a:t>
            </a:r>
            <a:r>
              <a:rPr lang="cs-CZ" sz="1600" dirty="0">
                <a:ea typeface="Arial Unicode MS" pitchFamily="34" charset="-128"/>
                <a:cs typeface="Arial Unicode MS" pitchFamily="34" charset="-128"/>
              </a:rPr>
              <a:t>[</a:t>
            </a:r>
            <a:r>
              <a:rPr lang="cs-CZ" sz="1600" dirty="0" err="1">
                <a:ea typeface="Arial Unicode MS" pitchFamily="34" charset="-128"/>
                <a:cs typeface="Arial Unicode MS" pitchFamily="34" charset="-128"/>
              </a:rPr>
              <a:t>i,a</a:t>
            </a:r>
            <a:r>
              <a:rPr lang="cs-CZ" sz="1600" dirty="0">
                <a:ea typeface="Arial Unicode MS" pitchFamily="34" charset="-128"/>
                <a:cs typeface="Arial Unicode MS" pitchFamily="34" charset="-128"/>
              </a:rPr>
              <a:t>]</a:t>
            </a:r>
            <a:r>
              <a:rPr lang="en-US" sz="16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sz="1600" dirty="0">
                <a:ea typeface="Arial Unicode MS" pitchFamily="34" charset="-128"/>
                <a:cs typeface="Arial Unicode MS" pitchFamily="34" charset="-128"/>
              </a:rPr>
              <a:t>=</a:t>
            </a:r>
            <a:r>
              <a:rPr lang="en-US" sz="1600" dirty="0">
                <a:ea typeface="Arial Unicode MS" pitchFamily="34" charset="-128"/>
                <a:cs typeface="Arial Unicode MS" pitchFamily="34" charset="-128"/>
              </a:rPr>
              <a:t> &lt;shift</a:t>
            </a:r>
            <a:r>
              <a:rPr lang="cs-CZ" sz="1600" dirty="0">
                <a:ea typeface="Arial Unicode MS" pitchFamily="34" charset="-128"/>
                <a:cs typeface="Arial Unicode MS" pitchFamily="34" charset="-128"/>
              </a:rPr>
              <a:t> j</a:t>
            </a:r>
            <a:r>
              <a:rPr lang="en-US" sz="1600" dirty="0">
                <a:ea typeface="Arial Unicode MS" pitchFamily="34" charset="-128"/>
                <a:cs typeface="Arial Unicode MS" pitchFamily="34" charset="-128"/>
              </a:rPr>
              <a:t>&gt;</a:t>
            </a:r>
            <a:r>
              <a:rPr lang="cs-CZ" sz="16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600" dirty="0">
                <a:ea typeface="Arial Unicode MS" pitchFamily="34" charset="-128"/>
                <a:cs typeface="Arial Unicode MS" pitchFamily="34" charset="-128"/>
              </a:rPr>
              <a:t>where </a:t>
            </a:r>
            <a:r>
              <a:rPr lang="cs-CZ" sz="1600" dirty="0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en-US" sz="1600" baseline="-25000" dirty="0">
                <a:ea typeface="Arial Unicode MS" pitchFamily="34" charset="-128"/>
                <a:cs typeface="Arial Unicode MS" pitchFamily="34" charset="-128"/>
              </a:rPr>
              <a:t>j  </a:t>
            </a:r>
            <a:r>
              <a:rPr lang="en-US" sz="1600" dirty="0">
                <a:ea typeface="Arial Unicode MS" pitchFamily="34" charset="-128"/>
                <a:cs typeface="Arial Unicode MS" pitchFamily="34" charset="-128"/>
              </a:rPr>
              <a:t>= </a:t>
            </a:r>
            <a:r>
              <a:rPr lang="cs-CZ" sz="1600" dirty="0">
                <a:ea typeface="Arial Unicode MS" pitchFamily="34" charset="-128"/>
                <a:cs typeface="Arial Unicode MS" pitchFamily="34" charset="-128"/>
              </a:rPr>
              <a:t>GOTO(</a:t>
            </a:r>
            <a:r>
              <a:rPr lang="cs-CZ" sz="16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1600" baseline="-250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1600" dirty="0" err="1">
                <a:ea typeface="Arial Unicode MS" pitchFamily="34" charset="-128"/>
                <a:cs typeface="Arial Unicode MS" pitchFamily="34" charset="-128"/>
              </a:rPr>
              <a:t>,a</a:t>
            </a:r>
            <a:r>
              <a:rPr lang="cs-CZ" sz="1600" dirty="0">
                <a:ea typeface="Arial Unicode MS" pitchFamily="34" charset="-128"/>
                <a:cs typeface="Arial Unicode MS" pitchFamily="34" charset="-128"/>
              </a:rPr>
              <a:t>),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/>
              <a:t>For each </a:t>
            </a:r>
            <a:r>
              <a:rPr lang="cs-CZ" sz="1800" dirty="0"/>
              <a:t>A</a:t>
            </a:r>
            <a:r>
              <a:rPr lang="cs-CZ" sz="1800" dirty="0">
                <a:cs typeface="Arial" charset="0"/>
              </a:rPr>
              <a:t>→α♦</a:t>
            </a:r>
            <a:r>
              <a:rPr lang="en-US" sz="1800" dirty="0">
                <a:cs typeface="Arial" charset="0"/>
              </a:rPr>
              <a:t> </a:t>
            </a:r>
            <a:r>
              <a:rPr lang="cs-CZ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en-U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sz="18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1800" baseline="-250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800" dirty="0">
                <a:ea typeface="Arial Unicode MS" pitchFamily="34" charset="-128"/>
                <a:cs typeface="Arial Unicode MS" pitchFamily="34" charset="-128"/>
              </a:rPr>
              <a:t>and for each </a:t>
            </a:r>
            <a:r>
              <a:rPr lang="cs-CZ" sz="1800" dirty="0" err="1">
                <a:ea typeface="Arial Unicode MS" pitchFamily="34" charset="-128"/>
                <a:cs typeface="Arial Unicode MS" pitchFamily="34" charset="-128"/>
              </a:rPr>
              <a:t>a</a:t>
            </a:r>
            <a:r>
              <a:rPr lang="cs-CZ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∈FOLLOW</a:t>
            </a:r>
            <a:r>
              <a:rPr lang="cs-CZ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(A)</a:t>
            </a:r>
            <a:endParaRPr lang="en-US" sz="1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3" eaLnBrk="1" hangingPunct="1">
              <a:lnSpc>
                <a:spcPct val="80000"/>
              </a:lnSpc>
            </a:pPr>
            <a:r>
              <a:rPr lang="en-US" sz="16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Define </a:t>
            </a:r>
            <a:r>
              <a:rPr lang="en-US" sz="1600" dirty="0">
                <a:ea typeface="Arial Unicode MS" pitchFamily="34" charset="-128"/>
                <a:cs typeface="Arial Unicode MS" pitchFamily="34" charset="-128"/>
              </a:rPr>
              <a:t>action</a:t>
            </a:r>
            <a:r>
              <a:rPr lang="cs-CZ" sz="1600" dirty="0">
                <a:ea typeface="Arial Unicode MS" pitchFamily="34" charset="-128"/>
                <a:cs typeface="Arial Unicode MS" pitchFamily="34" charset="-128"/>
              </a:rPr>
              <a:t>[</a:t>
            </a:r>
            <a:r>
              <a:rPr lang="cs-CZ" sz="1600" dirty="0" err="1">
                <a:ea typeface="Arial Unicode MS" pitchFamily="34" charset="-128"/>
                <a:cs typeface="Arial Unicode MS" pitchFamily="34" charset="-128"/>
              </a:rPr>
              <a:t>i,a</a:t>
            </a:r>
            <a:r>
              <a:rPr lang="cs-CZ" sz="1600" dirty="0">
                <a:ea typeface="Arial Unicode MS" pitchFamily="34" charset="-128"/>
                <a:cs typeface="Arial Unicode MS" pitchFamily="34" charset="-128"/>
              </a:rPr>
              <a:t>]</a:t>
            </a:r>
            <a:r>
              <a:rPr lang="en-US" sz="16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sz="1600" dirty="0">
                <a:ea typeface="Arial Unicode MS" pitchFamily="34" charset="-128"/>
                <a:cs typeface="Arial Unicode MS" pitchFamily="34" charset="-128"/>
              </a:rPr>
              <a:t>=</a:t>
            </a:r>
            <a:r>
              <a:rPr lang="en-US" sz="1600" dirty="0">
                <a:ea typeface="Arial Unicode MS" pitchFamily="34" charset="-128"/>
                <a:cs typeface="Arial Unicode MS" pitchFamily="34" charset="-128"/>
              </a:rPr>
              <a:t> &lt;reduce</a:t>
            </a:r>
            <a:r>
              <a:rPr lang="cs-CZ" sz="16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sz="1600" dirty="0"/>
              <a:t>A</a:t>
            </a:r>
            <a:r>
              <a:rPr lang="cs-CZ" sz="1600" dirty="0">
                <a:cs typeface="Arial" charset="0"/>
              </a:rPr>
              <a:t>→α</a:t>
            </a:r>
            <a:r>
              <a:rPr lang="en-US" sz="1600" dirty="0">
                <a:cs typeface="Arial" charset="0"/>
              </a:rPr>
              <a:t>&gt;</a:t>
            </a:r>
            <a:endParaRPr lang="cs-CZ" sz="1600" dirty="0">
              <a:cs typeface="Arial" charset="0"/>
            </a:endParaRPr>
          </a:p>
          <a:p>
            <a:pPr lvl="2" eaLnBrk="1" hangingPunct="1">
              <a:lnSpc>
                <a:spcPct val="80000"/>
              </a:lnSpc>
            </a:pPr>
            <a:r>
              <a:rPr lang="en-US" sz="1800" dirty="0">
                <a:cs typeface="Arial" charset="0"/>
              </a:rPr>
              <a:t>If </a:t>
            </a:r>
            <a:r>
              <a:rPr lang="cs-CZ" sz="1800" dirty="0">
                <a:cs typeface="Arial" charset="0"/>
              </a:rPr>
              <a:t>S’→S♦</a:t>
            </a:r>
            <a:r>
              <a:rPr lang="en-US" sz="1800" dirty="0">
                <a:cs typeface="Arial" charset="0"/>
              </a:rPr>
              <a:t> </a:t>
            </a:r>
            <a:r>
              <a:rPr lang="cs-CZ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en-U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sz="18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1800" baseline="-25000" dirty="0" err="1">
                <a:ea typeface="Arial Unicode MS" pitchFamily="34" charset="-128"/>
                <a:cs typeface="Arial Unicode MS" pitchFamily="34" charset="-128"/>
              </a:rPr>
              <a:t>i</a:t>
            </a:r>
            <a:endParaRPr lang="en-US" sz="1800" baseline="-25000" dirty="0">
              <a:ea typeface="Arial Unicode MS" pitchFamily="34" charset="-128"/>
              <a:cs typeface="Arial Unicode MS" pitchFamily="34" charset="-128"/>
            </a:endParaRPr>
          </a:p>
          <a:p>
            <a:pPr lvl="3" eaLnBrk="1" hangingPunct="1">
              <a:lnSpc>
                <a:spcPct val="80000"/>
              </a:lnSpc>
            </a:pPr>
            <a:r>
              <a:rPr lang="en-US" sz="1600" dirty="0">
                <a:ea typeface="Arial Unicode MS" pitchFamily="34" charset="-128"/>
                <a:cs typeface="Arial Unicode MS" pitchFamily="34" charset="-128"/>
              </a:rPr>
              <a:t>Define action</a:t>
            </a:r>
            <a:r>
              <a:rPr lang="cs-CZ" sz="1600" dirty="0">
                <a:ea typeface="Arial Unicode MS" pitchFamily="34" charset="-128"/>
                <a:cs typeface="Arial Unicode MS" pitchFamily="34" charset="-128"/>
              </a:rPr>
              <a:t>[i,$]</a:t>
            </a:r>
            <a:r>
              <a:rPr lang="en-US" sz="16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sz="1600" dirty="0">
                <a:ea typeface="Arial Unicode MS" pitchFamily="34" charset="-128"/>
                <a:cs typeface="Arial Unicode MS" pitchFamily="34" charset="-128"/>
              </a:rPr>
              <a:t>=</a:t>
            </a:r>
            <a:r>
              <a:rPr lang="en-US" sz="1600" dirty="0">
                <a:ea typeface="Arial Unicode MS" pitchFamily="34" charset="-128"/>
                <a:cs typeface="Arial Unicode MS" pitchFamily="34" charset="-128"/>
              </a:rPr>
              <a:t> &lt;accept&gt;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ea typeface="Arial Unicode MS" pitchFamily="34" charset="-128"/>
                <a:cs typeface="Arial Unicode MS" pitchFamily="34" charset="-128"/>
              </a:rPr>
              <a:t>If there is a conflict in the previous step, the grammar is not a </a:t>
            </a:r>
            <a:r>
              <a:rPr lang="cs-CZ" sz="2000" dirty="0">
                <a:ea typeface="Arial Unicode MS" pitchFamily="34" charset="-128"/>
                <a:cs typeface="Arial Unicode MS" pitchFamily="34" charset="-128"/>
              </a:rPr>
              <a:t>SLR(1) </a:t>
            </a:r>
            <a:r>
              <a:rPr lang="en-US" sz="2000" dirty="0">
                <a:ea typeface="Arial Unicode MS" pitchFamily="34" charset="-128"/>
                <a:cs typeface="Arial Unicode MS" pitchFamily="34" charset="-128"/>
              </a:rPr>
              <a:t>grammar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>
                <a:ea typeface="Arial Unicode MS" pitchFamily="34" charset="-128"/>
                <a:cs typeface="Arial Unicode MS" pitchFamily="34" charset="-128"/>
              </a:rPr>
              <a:t>shift-reduce conflicts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>
                <a:ea typeface="Arial Unicode MS" pitchFamily="34" charset="-128"/>
                <a:cs typeface="Arial Unicode MS" pitchFamily="34" charset="-128"/>
              </a:rPr>
              <a:t>reduce-reduce conflicts</a:t>
            </a:r>
            <a:endParaRPr lang="cs-CZ" sz="1800" dirty="0">
              <a:ea typeface="Arial Unicode MS" pitchFamily="34" charset="-128"/>
              <a:cs typeface="Arial Unicode MS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ea typeface="Arial Unicode MS" pitchFamily="34" charset="-128"/>
                <a:cs typeface="Arial Unicode MS" pitchFamily="34" charset="-128"/>
              </a:rPr>
              <a:t>Table </a:t>
            </a:r>
            <a:r>
              <a:rPr lang="cs-CZ" sz="2000" dirty="0" err="1">
                <a:ea typeface="Arial Unicode MS" pitchFamily="34" charset="-128"/>
                <a:cs typeface="Arial Unicode MS" pitchFamily="34" charset="-128"/>
              </a:rPr>
              <a:t>goto</a:t>
            </a:r>
            <a:r>
              <a:rPr lang="cs-CZ" sz="20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>
                <a:ea typeface="Arial Unicode MS" pitchFamily="34" charset="-128"/>
                <a:cs typeface="Arial Unicode MS" pitchFamily="34" charset="-128"/>
              </a:rPr>
              <a:t>is indexed by state </a:t>
            </a:r>
            <a:r>
              <a:rPr lang="en-US" sz="2000" i="1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en-US" sz="2000" dirty="0">
                <a:ea typeface="Arial Unicode MS" pitchFamily="34" charset="-128"/>
                <a:cs typeface="Arial Unicode MS" pitchFamily="34" charset="-128"/>
              </a:rPr>
              <a:t> and A</a:t>
            </a:r>
            <a:r>
              <a:rPr lang="cs-CZ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sz="2000" dirty="0">
                <a:ea typeface="Arial Unicode MS" pitchFamily="34" charset="-128"/>
                <a:cs typeface="Arial Unicode MS" pitchFamily="34" charset="-128"/>
              </a:rPr>
              <a:t>N</a:t>
            </a:r>
            <a:r>
              <a:rPr lang="en-US" sz="2000" dirty="0">
                <a:ea typeface="Arial Unicode MS" pitchFamily="34" charset="-128"/>
                <a:cs typeface="Arial Unicode MS" pitchFamily="34" charset="-128"/>
              </a:rPr>
              <a:t>’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>
                <a:ea typeface="Arial Unicode MS" pitchFamily="34" charset="-128"/>
                <a:cs typeface="Arial Unicode MS" pitchFamily="34" charset="-128"/>
              </a:rPr>
              <a:t>whenever 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GOTO(</a:t>
            </a:r>
            <a:r>
              <a:rPr lang="cs-CZ" sz="18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1800" baseline="-250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,</a:t>
            </a:r>
            <a:r>
              <a:rPr lang="en-US" sz="1800" dirty="0">
                <a:ea typeface="Arial Unicode MS" pitchFamily="34" charset="-128"/>
                <a:cs typeface="Arial Unicode MS" pitchFamily="34" charset="-128"/>
              </a:rPr>
              <a:t>A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)=I</a:t>
            </a:r>
            <a:r>
              <a:rPr lang="en-US" sz="1800" baseline="-25000" dirty="0">
                <a:ea typeface="Arial Unicode MS" pitchFamily="34" charset="-128"/>
                <a:cs typeface="Arial Unicode MS" pitchFamily="34" charset="-128"/>
              </a:rPr>
              <a:t>j</a:t>
            </a:r>
            <a:r>
              <a:rPr lang="en-US" sz="1800" dirty="0">
                <a:ea typeface="Arial Unicode MS" pitchFamily="34" charset="-128"/>
                <a:cs typeface="Arial Unicode MS" pitchFamily="34" charset="-128"/>
              </a:rPr>
              <a:t>, then </a:t>
            </a:r>
            <a:r>
              <a:rPr lang="en-US" sz="1800" dirty="0" err="1">
                <a:ea typeface="Arial Unicode MS" pitchFamily="34" charset="-128"/>
                <a:cs typeface="Arial Unicode MS" pitchFamily="34" charset="-128"/>
              </a:rPr>
              <a:t>goto</a:t>
            </a:r>
            <a:r>
              <a:rPr lang="en-US" sz="18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[i,</a:t>
            </a:r>
            <a:r>
              <a:rPr lang="en-US" sz="1800" dirty="0">
                <a:ea typeface="Arial Unicode MS" pitchFamily="34" charset="-128"/>
                <a:cs typeface="Arial Unicode MS" pitchFamily="34" charset="-128"/>
              </a:rPr>
              <a:t>A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]</a:t>
            </a:r>
            <a:r>
              <a:rPr lang="en-US" sz="1800" dirty="0">
                <a:ea typeface="Arial Unicode MS" pitchFamily="34" charset="-128"/>
                <a:cs typeface="Arial Unicode MS" pitchFamily="34" charset="-128"/>
              </a:rPr>
              <a:t>=j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ea typeface="Arial Unicode MS" pitchFamily="34" charset="-128"/>
                <a:cs typeface="Arial Unicode MS" pitchFamily="34" charset="-128"/>
              </a:rPr>
              <a:t>All empty cells are filled by the &lt;error&gt; instruction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ea typeface="Arial Unicode MS" pitchFamily="34" charset="-128"/>
                <a:cs typeface="Arial Unicode MS" pitchFamily="34" charset="-128"/>
              </a:rPr>
              <a:t>The initial state of the parser is the state which contains the LR(0) item </a:t>
            </a:r>
            <a:r>
              <a:rPr lang="cs-CZ" sz="2000" dirty="0">
                <a:cs typeface="Arial" charset="0"/>
              </a:rPr>
              <a:t>S’→♦S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Valid items</a:t>
            </a:r>
            <a:endParaRPr lang="en-US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/>
              <a:t>LR(0) item </a:t>
            </a:r>
            <a:r>
              <a:rPr lang="cs-CZ" sz="2000" dirty="0"/>
              <a:t>A</a:t>
            </a:r>
            <a:r>
              <a:rPr lang="cs-CZ" sz="2000" dirty="0">
                <a:cs typeface="Arial" charset="0"/>
              </a:rPr>
              <a:t>→</a:t>
            </a:r>
            <a:r>
              <a:rPr lang="el-GR" sz="2000" dirty="0">
                <a:cs typeface="Arial" charset="0"/>
              </a:rPr>
              <a:t>β</a:t>
            </a:r>
            <a:r>
              <a:rPr lang="cs-CZ" sz="2000" baseline="-25000" dirty="0">
                <a:cs typeface="Arial" charset="0"/>
              </a:rPr>
              <a:t>1</a:t>
            </a:r>
            <a:r>
              <a:rPr lang="el-GR" sz="2000" dirty="0">
                <a:cs typeface="Arial" charset="0"/>
              </a:rPr>
              <a:t>♦β</a:t>
            </a:r>
            <a:r>
              <a:rPr lang="cs-CZ" sz="2000" baseline="-25000" dirty="0">
                <a:cs typeface="Arial" charset="0"/>
              </a:rPr>
              <a:t>2</a:t>
            </a:r>
            <a:r>
              <a:rPr lang="cs-CZ" sz="2000" dirty="0">
                <a:cs typeface="Arial" charset="0"/>
              </a:rPr>
              <a:t> </a:t>
            </a:r>
            <a:r>
              <a:rPr lang="en-US" sz="2000" dirty="0">
                <a:cs typeface="Arial" charset="0"/>
              </a:rPr>
              <a:t>is a </a:t>
            </a:r>
            <a:r>
              <a:rPr lang="en-US" sz="2000" i="1" dirty="0">
                <a:cs typeface="Arial" charset="0"/>
              </a:rPr>
              <a:t>valid</a:t>
            </a:r>
            <a:r>
              <a:rPr lang="en-US" sz="2000" dirty="0">
                <a:cs typeface="Arial" charset="0"/>
              </a:rPr>
              <a:t> item for a </a:t>
            </a:r>
            <a:r>
              <a:rPr lang="en-US" sz="2000" i="1" dirty="0">
                <a:cs typeface="Arial" charset="0"/>
              </a:rPr>
              <a:t>viable</a:t>
            </a:r>
            <a:r>
              <a:rPr lang="cs-CZ" sz="2000" dirty="0">
                <a:cs typeface="Arial" charset="0"/>
              </a:rPr>
              <a:t> prefix </a:t>
            </a:r>
            <a:r>
              <a:rPr lang="el-GR" sz="2000" dirty="0">
                <a:cs typeface="Arial" charset="0"/>
              </a:rPr>
              <a:t>αβ</a:t>
            </a:r>
            <a:r>
              <a:rPr lang="cs-CZ" sz="2000" baseline="-25000" dirty="0">
                <a:cs typeface="Arial" charset="0"/>
              </a:rPr>
              <a:t>1</a:t>
            </a:r>
            <a:r>
              <a:rPr lang="cs-CZ" sz="2000" dirty="0">
                <a:cs typeface="Arial" charset="0"/>
              </a:rPr>
              <a:t>, </a:t>
            </a:r>
            <a:r>
              <a:rPr lang="en-US" sz="2000" dirty="0">
                <a:cs typeface="Arial" charset="0"/>
              </a:rPr>
              <a:t>if: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cs typeface="Arial" charset="0"/>
              </a:rPr>
              <a:t>there is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800" dirty="0">
                <a:ea typeface="Arial Unicode MS" pitchFamily="34" charset="-128"/>
                <a:cs typeface="Arial Unicode MS" pitchFamily="34" charset="-128"/>
              </a:rPr>
              <a:t>a rightmost derivation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 S</a:t>
            </a:r>
            <a:r>
              <a:rPr lang="en-US" sz="1800" dirty="0">
                <a:ea typeface="Arial Unicode MS" pitchFamily="34" charset="-128"/>
                <a:cs typeface="Arial Unicode MS" pitchFamily="34" charset="-128"/>
              </a:rPr>
              <a:t>’ </a:t>
            </a:r>
            <a:r>
              <a:rPr lang="en-U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en-US" sz="1800" baseline="30000" dirty="0">
                <a:ea typeface="Arial Unicode MS" pitchFamily="34" charset="-128"/>
                <a:cs typeface="Arial Unicode MS" pitchFamily="34" charset="-128"/>
              </a:rPr>
              <a:t>+ </a:t>
            </a:r>
            <a:r>
              <a:rPr lang="el-GR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α</a:t>
            </a:r>
            <a:r>
              <a:rPr lang="en-U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w</a:t>
            </a:r>
            <a:r>
              <a:rPr lang="en-US" sz="18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en-US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l-GR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αβ</a:t>
            </a:r>
            <a:r>
              <a:rPr lang="cs-CZ" sz="1800" baseline="-25000" dirty="0">
                <a:ea typeface="Arial Unicode MS" pitchFamily="34" charset="-128"/>
                <a:cs typeface="Arial Unicode MS" pitchFamily="34" charset="-128"/>
              </a:rPr>
              <a:t>1</a:t>
            </a:r>
            <a:r>
              <a:rPr lang="el-GR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β</a:t>
            </a:r>
            <a:r>
              <a:rPr lang="en-US" sz="1800" baseline="-25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w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ea typeface="Arial Unicode MS" pitchFamily="34" charset="-128"/>
                <a:cs typeface="Arial Unicode MS" pitchFamily="34" charset="-128"/>
              </a:rPr>
              <a:t>This is a mathematical background behind the GOTO transitions and parser actions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>
                <a:cs typeface="Arial" charset="0"/>
              </a:rPr>
              <a:t>Basic </a:t>
            </a:r>
            <a:r>
              <a:rPr lang="cs-CZ" sz="2000" dirty="0">
                <a:cs typeface="Arial" charset="0"/>
              </a:rPr>
              <a:t>LR </a:t>
            </a:r>
            <a:r>
              <a:rPr lang="en-US" sz="2000" dirty="0">
                <a:cs typeface="Arial" charset="0"/>
              </a:rPr>
              <a:t>parsing theorem</a:t>
            </a:r>
            <a:r>
              <a:rPr lang="cs-CZ" sz="2000" dirty="0">
                <a:cs typeface="Arial" charset="0"/>
              </a:rPr>
              <a:t>: </a:t>
            </a:r>
            <a:endParaRPr lang="en-US" sz="2000" dirty="0"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800" dirty="0">
                <a:cs typeface="Arial" charset="0"/>
              </a:rPr>
              <a:t>The set of valid items for a viable prefix</a:t>
            </a:r>
            <a:r>
              <a:rPr lang="cs-CZ" sz="1800" dirty="0">
                <a:cs typeface="Arial" charset="0"/>
              </a:rPr>
              <a:t> </a:t>
            </a:r>
            <a:r>
              <a:rPr lang="el-GR" sz="1800" dirty="0">
                <a:cs typeface="Arial" charset="0"/>
              </a:rPr>
              <a:t>γ</a:t>
            </a:r>
            <a:r>
              <a:rPr lang="cs-CZ" sz="1800" dirty="0">
                <a:cs typeface="Arial" charset="0"/>
              </a:rPr>
              <a:t> </a:t>
            </a:r>
            <a:r>
              <a:rPr lang="en-US" sz="1800" dirty="0">
                <a:cs typeface="Arial" charset="0"/>
              </a:rPr>
              <a:t>is exactly the set of items reached from the initial state</a:t>
            </a:r>
            <a:r>
              <a:rPr lang="cs-CZ" sz="1800" dirty="0">
                <a:cs typeface="Arial" charset="0"/>
              </a:rPr>
              <a:t> </a:t>
            </a:r>
            <a:r>
              <a:rPr lang="en-US" sz="1800" dirty="0">
                <a:cs typeface="Arial" charset="0"/>
              </a:rPr>
              <a:t>through the word</a:t>
            </a:r>
            <a:r>
              <a:rPr lang="cs-CZ" sz="1800" dirty="0">
                <a:cs typeface="Arial" charset="0"/>
              </a:rPr>
              <a:t> </a:t>
            </a:r>
            <a:r>
              <a:rPr lang="el-GR" sz="1800" dirty="0">
                <a:cs typeface="Arial" charset="0"/>
              </a:rPr>
              <a:t>γ</a:t>
            </a:r>
            <a:r>
              <a:rPr lang="cs-CZ" sz="1800" dirty="0">
                <a:cs typeface="Arial" charset="0"/>
              </a:rPr>
              <a:t> </a:t>
            </a:r>
            <a:r>
              <a:rPr lang="en-US" sz="1800" dirty="0">
                <a:cs typeface="Arial" charset="0"/>
              </a:rPr>
              <a:t>by the deterministic finite automaton constructed from the canonical collection and the GOTO transitions</a:t>
            </a:r>
            <a:endParaRPr lang="el-GR" sz="1800" baseline="-250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13470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Full </a:t>
            </a:r>
            <a:r>
              <a:rPr lang="cs-CZ" dirty="0"/>
              <a:t>LR(1) </a:t>
            </a:r>
            <a:r>
              <a:rPr lang="en-US" dirty="0"/>
              <a:t>automata</a:t>
            </a:r>
            <a:endParaRPr lang="cs-CZ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>
                <a:ea typeface="Arial Unicode MS" pitchFamily="34" charset="-128"/>
                <a:cs typeface="Arial Unicode MS" pitchFamily="34" charset="-128"/>
              </a:rPr>
              <a:t>action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[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i,a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]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is set to reduction </a:t>
            </a:r>
            <a:r>
              <a:rPr lang="cs-CZ" dirty="0"/>
              <a:t>A</a:t>
            </a:r>
            <a:r>
              <a:rPr lang="cs-CZ" dirty="0">
                <a:cs typeface="Arial" charset="0"/>
              </a:rPr>
              <a:t>→α</a:t>
            </a:r>
            <a:r>
              <a:rPr lang="en-US" dirty="0">
                <a:cs typeface="Arial" charset="0"/>
              </a:rPr>
              <a:t>, when </a:t>
            </a:r>
            <a:r>
              <a:rPr lang="cs-CZ" dirty="0"/>
              <a:t>A</a:t>
            </a:r>
            <a:r>
              <a:rPr lang="cs-CZ" dirty="0">
                <a:cs typeface="Arial" charset="0"/>
              </a:rPr>
              <a:t>→α♦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baseline="-250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en-US" dirty="0">
                <a:cs typeface="Arial" charset="0"/>
              </a:rPr>
              <a:t>,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∀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a</a:t>
            </a:r>
            <a:r>
              <a:rPr lang="cs-CZ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∈FOLLOW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(A)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for a state </a:t>
            </a:r>
            <a:r>
              <a:rPr lang="cs-CZ" i="1" dirty="0"/>
              <a:t>i </a:t>
            </a:r>
            <a:r>
              <a:rPr lang="en-US" dirty="0"/>
              <a:t>during </a:t>
            </a:r>
            <a:r>
              <a:rPr lang="cs-CZ" dirty="0"/>
              <a:t>SLR(1) </a:t>
            </a:r>
            <a:r>
              <a:rPr lang="en-US" dirty="0"/>
              <a:t>construction</a:t>
            </a:r>
            <a:endParaRPr lang="cs-CZ" dirty="0"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Arial Unicode MS" pitchFamily="34" charset="-128"/>
                <a:cs typeface="Arial Unicode MS" pitchFamily="34" charset="-128"/>
              </a:rPr>
              <a:t>In some situation, when </a:t>
            </a:r>
            <a:r>
              <a:rPr lang="cs-CZ" i="1" dirty="0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is on top of the stack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the viable prefix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l-GR" dirty="0">
                <a:cs typeface="Arial" charset="0"/>
              </a:rPr>
              <a:t>β</a:t>
            </a:r>
            <a:r>
              <a:rPr lang="cs-CZ" dirty="0">
                <a:cs typeface="Arial" charset="0"/>
              </a:rPr>
              <a:t>α </a:t>
            </a:r>
            <a:r>
              <a:rPr lang="en-US" dirty="0">
                <a:cs typeface="Arial" charset="0"/>
              </a:rPr>
              <a:t>is in form</a:t>
            </a:r>
            <a:r>
              <a:rPr lang="cs-CZ" dirty="0">
                <a:cs typeface="Arial" charset="0"/>
              </a:rPr>
              <a:t>, </a:t>
            </a:r>
            <a:r>
              <a:rPr lang="en-US" dirty="0">
                <a:cs typeface="Arial" charset="0"/>
              </a:rPr>
              <a:t>where</a:t>
            </a:r>
            <a:r>
              <a:rPr lang="cs-CZ" dirty="0">
                <a:cs typeface="Arial" charset="0"/>
              </a:rPr>
              <a:t> </a:t>
            </a:r>
            <a:r>
              <a:rPr lang="el-GR" dirty="0">
                <a:cs typeface="Arial" charset="0"/>
              </a:rPr>
              <a:t>β</a:t>
            </a:r>
            <a:r>
              <a:rPr lang="cs-CZ" dirty="0">
                <a:cs typeface="Arial" charset="0"/>
              </a:rPr>
              <a:t>A </a:t>
            </a:r>
            <a:r>
              <a:rPr lang="en-US" dirty="0">
                <a:cs typeface="Arial" charset="0"/>
              </a:rPr>
              <a:t>cannot be followed by a terminal</a:t>
            </a:r>
            <a:r>
              <a:rPr lang="cs-CZ" dirty="0">
                <a:cs typeface="Arial" charset="0"/>
              </a:rPr>
              <a:t> </a:t>
            </a:r>
            <a:r>
              <a:rPr lang="cs-CZ" b="1" dirty="0">
                <a:cs typeface="Arial" charset="0"/>
              </a:rPr>
              <a:t>a</a:t>
            </a:r>
            <a:r>
              <a:rPr lang="cs-CZ" dirty="0">
                <a:cs typeface="Arial" charset="0"/>
              </a:rPr>
              <a:t> </a:t>
            </a:r>
            <a:r>
              <a:rPr lang="en-US" dirty="0">
                <a:cs typeface="Arial" charset="0"/>
              </a:rPr>
              <a:t>in any right sentential form</a:t>
            </a:r>
            <a:r>
              <a:rPr lang="cs-CZ" dirty="0">
                <a:cs typeface="Arial" charset="0"/>
              </a:rPr>
              <a:t>. </a:t>
            </a:r>
            <a:r>
              <a:rPr lang="en-US" dirty="0">
                <a:cs typeface="Arial" charset="0"/>
              </a:rPr>
              <a:t>Therefore reduction</a:t>
            </a:r>
            <a:r>
              <a:rPr lang="cs-CZ" dirty="0">
                <a:cs typeface="Arial" charset="0"/>
              </a:rPr>
              <a:t> </a:t>
            </a:r>
            <a:r>
              <a:rPr lang="cs-CZ" dirty="0"/>
              <a:t>A</a:t>
            </a:r>
            <a:r>
              <a:rPr lang="cs-CZ" dirty="0">
                <a:cs typeface="Arial" charset="0"/>
              </a:rPr>
              <a:t>→α </a:t>
            </a:r>
            <a:r>
              <a:rPr lang="en-US" dirty="0">
                <a:cs typeface="Arial" charset="0"/>
              </a:rPr>
              <a:t>is for lookahead</a:t>
            </a:r>
            <a:r>
              <a:rPr lang="cs-CZ" dirty="0">
                <a:cs typeface="Arial" charset="0"/>
              </a:rPr>
              <a:t> </a:t>
            </a:r>
            <a:r>
              <a:rPr lang="cs-CZ" b="1" dirty="0">
                <a:cs typeface="Arial" charset="0"/>
              </a:rPr>
              <a:t>a</a:t>
            </a:r>
            <a:r>
              <a:rPr lang="cs-CZ" dirty="0">
                <a:cs typeface="Arial" charset="0"/>
              </a:rPr>
              <a:t> </a:t>
            </a:r>
            <a:r>
              <a:rPr lang="en-US" dirty="0">
                <a:cs typeface="Arial" charset="0"/>
              </a:rPr>
              <a:t>invalid</a:t>
            </a:r>
            <a:r>
              <a:rPr lang="cs-CZ" dirty="0">
                <a:cs typeface="Arial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dirty="0">
                <a:cs typeface="Arial" charset="0"/>
              </a:rPr>
              <a:t>Solution</a:t>
            </a:r>
            <a:r>
              <a:rPr lang="cs-CZ" dirty="0">
                <a:cs typeface="Arial" charset="0"/>
              </a:rPr>
              <a:t>: </a:t>
            </a:r>
            <a:r>
              <a:rPr lang="en-US" dirty="0">
                <a:cs typeface="Arial" charset="0"/>
              </a:rPr>
              <a:t>add more information to states</a:t>
            </a:r>
            <a:r>
              <a:rPr lang="cs-CZ" dirty="0">
                <a:cs typeface="Arial" charset="0"/>
              </a:rPr>
              <a:t>, </a:t>
            </a:r>
            <a:r>
              <a:rPr lang="en-US" dirty="0">
                <a:cs typeface="Arial" charset="0"/>
              </a:rPr>
              <a:t>so we can avoid invalid reductions</a:t>
            </a:r>
            <a:r>
              <a:rPr lang="cs-CZ" dirty="0">
                <a:cs typeface="Arial" charset="0"/>
              </a:rPr>
              <a:t>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LR(1) </a:t>
            </a:r>
            <a:r>
              <a:rPr lang="en-US" dirty="0"/>
              <a:t>items</a:t>
            </a:r>
            <a:endParaRPr lang="cs-CZ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400" dirty="0">
                <a:cs typeface="Arial" charset="0"/>
              </a:rPr>
              <a:t>The added information is stored as an additional terminal for each LR(0) item</a:t>
            </a:r>
            <a:r>
              <a:rPr lang="cs-CZ" sz="2400" dirty="0">
                <a:cs typeface="Arial" charset="0"/>
              </a:rPr>
              <a:t>. </a:t>
            </a:r>
            <a:r>
              <a:rPr lang="en-US" sz="2400" dirty="0">
                <a:cs typeface="Arial" charset="0"/>
              </a:rPr>
              <a:t>Such item has a form</a:t>
            </a:r>
            <a:r>
              <a:rPr lang="cs-CZ" sz="2400" dirty="0">
                <a:cs typeface="Arial" charset="0"/>
              </a:rPr>
              <a:t> </a:t>
            </a:r>
            <a:r>
              <a:rPr lang="en-US" sz="2400" dirty="0">
                <a:cs typeface="Arial" charset="0"/>
              </a:rPr>
              <a:t>[</a:t>
            </a:r>
            <a:r>
              <a:rPr lang="cs-CZ" sz="2400" dirty="0">
                <a:ea typeface="Arial Unicode MS" pitchFamily="34" charset="-128"/>
                <a:cs typeface="Arial Unicode MS" pitchFamily="34" charset="-128"/>
              </a:rPr>
              <a:t>A→</a:t>
            </a:r>
            <a:r>
              <a:rPr lang="el-GR" sz="2400" dirty="0">
                <a:cs typeface="Arial" charset="0"/>
              </a:rPr>
              <a:t>α</a:t>
            </a:r>
            <a:r>
              <a:rPr lang="cs-CZ" sz="2400" dirty="0">
                <a:cs typeface="Arial" charset="0"/>
              </a:rPr>
              <a:t>♦</a:t>
            </a:r>
            <a:r>
              <a:rPr lang="el-GR" sz="2400" dirty="0">
                <a:cs typeface="Arial" charset="0"/>
              </a:rPr>
              <a:t>β</a:t>
            </a:r>
            <a:r>
              <a:rPr lang="cs-CZ" sz="2400" dirty="0">
                <a:cs typeface="Arial" charset="0"/>
              </a:rPr>
              <a:t>,a</a:t>
            </a:r>
            <a:r>
              <a:rPr lang="en-US" sz="2400" dirty="0">
                <a:cs typeface="Arial" charset="0"/>
              </a:rPr>
              <a:t>]</a:t>
            </a:r>
            <a:r>
              <a:rPr lang="cs-CZ" sz="2400" dirty="0">
                <a:cs typeface="Arial" charset="0"/>
              </a:rPr>
              <a:t>, </a:t>
            </a:r>
            <a:r>
              <a:rPr lang="en-US" sz="2400" dirty="0">
                <a:cs typeface="Arial" charset="0"/>
              </a:rPr>
              <a:t>where</a:t>
            </a:r>
            <a:r>
              <a:rPr lang="cs-CZ" sz="2400" dirty="0">
                <a:cs typeface="Arial" charset="0"/>
              </a:rPr>
              <a:t> </a:t>
            </a:r>
            <a:r>
              <a:rPr lang="cs-CZ" sz="2400" dirty="0">
                <a:ea typeface="Arial Unicode MS" pitchFamily="34" charset="-128"/>
                <a:cs typeface="Arial Unicode MS" pitchFamily="34" charset="-128"/>
              </a:rPr>
              <a:t>A→</a:t>
            </a:r>
            <a:r>
              <a:rPr lang="el-GR" sz="2400" dirty="0">
                <a:cs typeface="Arial" charset="0"/>
              </a:rPr>
              <a:t>αβ</a:t>
            </a:r>
            <a:r>
              <a:rPr lang="cs-CZ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sz="2400" dirty="0">
                <a:ea typeface="Arial Unicode MS" pitchFamily="34" charset="-128"/>
                <a:cs typeface="Arial Unicode MS" pitchFamily="34" charset="-128"/>
              </a:rPr>
              <a:t>P, </a:t>
            </a:r>
            <a:r>
              <a:rPr lang="cs-CZ" sz="2400" dirty="0" err="1">
                <a:ea typeface="Arial Unicode MS" pitchFamily="34" charset="-128"/>
                <a:cs typeface="Arial Unicode MS" pitchFamily="34" charset="-128"/>
              </a:rPr>
              <a:t>a</a:t>
            </a:r>
            <a:r>
              <a:rPr lang="cs-CZ" sz="24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sz="2400" dirty="0" err="1">
                <a:ea typeface="Arial Unicode MS" pitchFamily="34" charset="-128"/>
                <a:cs typeface="Arial Unicode MS" pitchFamily="34" charset="-128"/>
              </a:rPr>
              <a:t>T</a:t>
            </a:r>
            <a:r>
              <a:rPr lang="en-US" sz="2400" dirty="0">
                <a:ea typeface="Arial Unicode MS" pitchFamily="34" charset="-128"/>
                <a:cs typeface="Arial Unicode MS" pitchFamily="34" charset="-128"/>
              </a:rPr>
              <a:t>, and we call it LR(1) item</a:t>
            </a:r>
            <a:r>
              <a:rPr lang="cs-CZ" sz="2400" dirty="0"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US" sz="2400" dirty="0">
                <a:ea typeface="Arial Unicode MS" pitchFamily="34" charset="-128"/>
                <a:cs typeface="Arial Unicode MS" pitchFamily="34" charset="-128"/>
              </a:rPr>
              <a:t>The terminal</a:t>
            </a:r>
            <a:r>
              <a:rPr lang="cs-CZ" sz="24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sz="2400" b="1" dirty="0">
                <a:ea typeface="Arial Unicode MS" pitchFamily="34" charset="-128"/>
                <a:cs typeface="Arial Unicode MS" pitchFamily="34" charset="-128"/>
              </a:rPr>
              <a:t>a</a:t>
            </a:r>
            <a:r>
              <a:rPr lang="cs-CZ" sz="24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400" dirty="0">
                <a:ea typeface="Arial Unicode MS" pitchFamily="34" charset="-128"/>
                <a:cs typeface="Arial Unicode MS" pitchFamily="34" charset="-128"/>
              </a:rPr>
              <a:t>is called lookahead.</a:t>
            </a:r>
            <a:endParaRPr lang="cs-CZ" sz="2400" dirty="0">
              <a:ea typeface="Arial Unicode MS" pitchFamily="34" charset="-128"/>
              <a:cs typeface="Arial Unicode MS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200" dirty="0">
                <a:ea typeface="Arial Unicode MS" pitchFamily="34" charset="-128"/>
                <a:cs typeface="Arial Unicode MS" pitchFamily="34" charset="-128"/>
              </a:rPr>
              <a:t>The lookahead has no meaning for</a:t>
            </a:r>
            <a:r>
              <a:rPr lang="cs-CZ" sz="2200" dirty="0">
                <a:ea typeface="Arial Unicode MS" pitchFamily="34" charset="-128"/>
                <a:cs typeface="Arial Unicode MS" pitchFamily="34" charset="-128"/>
              </a:rPr>
              <a:t> A→</a:t>
            </a:r>
            <a:r>
              <a:rPr lang="el-GR" sz="2200" dirty="0">
                <a:cs typeface="Arial" charset="0"/>
              </a:rPr>
              <a:t>α</a:t>
            </a:r>
            <a:r>
              <a:rPr lang="cs-CZ" sz="2200" dirty="0">
                <a:cs typeface="Arial" charset="0"/>
              </a:rPr>
              <a:t>♦</a:t>
            </a:r>
            <a:r>
              <a:rPr lang="el-GR" sz="2200" dirty="0">
                <a:cs typeface="Arial" charset="0"/>
              </a:rPr>
              <a:t>β</a:t>
            </a:r>
            <a:r>
              <a:rPr lang="cs-CZ" sz="2200" dirty="0">
                <a:cs typeface="Arial" charset="0"/>
              </a:rPr>
              <a:t>, </a:t>
            </a:r>
            <a:r>
              <a:rPr lang="en-US" sz="2200" dirty="0">
                <a:cs typeface="Arial" charset="0"/>
              </a:rPr>
              <a:t>where</a:t>
            </a:r>
            <a:r>
              <a:rPr lang="cs-CZ" sz="2200" dirty="0">
                <a:cs typeface="Arial" charset="0"/>
              </a:rPr>
              <a:t> </a:t>
            </a:r>
            <a:r>
              <a:rPr lang="el-GR" sz="2200" dirty="0">
                <a:cs typeface="Arial" charset="0"/>
              </a:rPr>
              <a:t>β≠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Λ</a:t>
            </a:r>
            <a:endParaRPr lang="cs-CZ" sz="2200" dirty="0">
              <a:cs typeface="Times New Roman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200" dirty="0">
                <a:cs typeface="Times New Roman" pitchFamily="18" charset="0"/>
              </a:rPr>
              <a:t>Reduction </a:t>
            </a:r>
            <a:r>
              <a:rPr lang="cs-CZ" sz="2200" dirty="0">
                <a:ea typeface="Arial Unicode MS" pitchFamily="34" charset="-128"/>
                <a:cs typeface="Arial Unicode MS" pitchFamily="34" charset="-128"/>
              </a:rPr>
              <a:t>A→</a:t>
            </a:r>
            <a:r>
              <a:rPr lang="el-GR" sz="2200" dirty="0">
                <a:cs typeface="Arial" charset="0"/>
              </a:rPr>
              <a:t>α</a:t>
            </a:r>
            <a:r>
              <a:rPr lang="cs-CZ" sz="2200" dirty="0">
                <a:cs typeface="Arial" charset="0"/>
              </a:rPr>
              <a:t> </a:t>
            </a:r>
            <a:r>
              <a:rPr lang="en-US" sz="2200" dirty="0">
                <a:cs typeface="Arial" charset="0"/>
              </a:rPr>
              <a:t>is set only when</a:t>
            </a:r>
            <a:r>
              <a:rPr lang="cs-CZ" sz="2200" dirty="0">
                <a:cs typeface="Arial" charset="0"/>
              </a:rPr>
              <a:t> </a:t>
            </a:r>
            <a:r>
              <a:rPr lang="en-US" sz="2200" dirty="0">
                <a:cs typeface="Arial" charset="0"/>
              </a:rPr>
              <a:t>[</a:t>
            </a:r>
            <a:r>
              <a:rPr lang="cs-CZ" sz="2200" dirty="0">
                <a:ea typeface="Arial Unicode MS" pitchFamily="34" charset="-128"/>
                <a:cs typeface="Arial Unicode MS" pitchFamily="34" charset="-128"/>
              </a:rPr>
              <a:t>A→</a:t>
            </a:r>
            <a:r>
              <a:rPr lang="el-GR" sz="2200" dirty="0">
                <a:cs typeface="Arial" charset="0"/>
              </a:rPr>
              <a:t>α</a:t>
            </a:r>
            <a:r>
              <a:rPr lang="cs-CZ" sz="2200" dirty="0">
                <a:cs typeface="Arial" charset="0"/>
              </a:rPr>
              <a:t>♦,a</a:t>
            </a:r>
            <a:r>
              <a:rPr lang="en-US" sz="2200" dirty="0">
                <a:cs typeface="Arial" charset="0"/>
              </a:rPr>
              <a:t>]</a:t>
            </a:r>
            <a:r>
              <a:rPr lang="en-US" sz="22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sz="22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2200" baseline="-250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22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200" dirty="0">
                <a:ea typeface="Arial Unicode MS" pitchFamily="34" charset="-128"/>
                <a:cs typeface="Arial Unicode MS" pitchFamily="34" charset="-128"/>
              </a:rPr>
              <a:t>for current state</a:t>
            </a:r>
            <a:r>
              <a:rPr lang="cs-CZ" sz="22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sz="2200" i="1" dirty="0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22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200" dirty="0">
                <a:ea typeface="Arial Unicode MS" pitchFamily="34" charset="-128"/>
                <a:cs typeface="Arial Unicode MS" pitchFamily="34" charset="-128"/>
              </a:rPr>
              <a:t>and a terminal</a:t>
            </a:r>
            <a:r>
              <a:rPr lang="cs-CZ" sz="22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sz="2200" b="1" dirty="0">
                <a:ea typeface="Arial Unicode MS" pitchFamily="34" charset="-128"/>
                <a:cs typeface="Arial Unicode MS" pitchFamily="34" charset="-128"/>
              </a:rPr>
              <a:t>a</a:t>
            </a:r>
            <a:r>
              <a:rPr lang="cs-CZ" sz="22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200" dirty="0">
                <a:ea typeface="Arial Unicode MS" pitchFamily="34" charset="-128"/>
                <a:cs typeface="Arial Unicode MS" pitchFamily="34" charset="-128"/>
              </a:rPr>
              <a:t>on the input</a:t>
            </a:r>
            <a:endParaRPr lang="cs-CZ" sz="2200" dirty="0">
              <a:ea typeface="Arial Unicode MS" pitchFamily="34" charset="-128"/>
              <a:cs typeface="Arial Unicode MS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200" dirty="0">
                <a:ea typeface="Arial Unicode MS" pitchFamily="34" charset="-128"/>
                <a:cs typeface="Arial Unicode MS" pitchFamily="34" charset="-128"/>
              </a:rPr>
              <a:t>A set of terminals created from </a:t>
            </a:r>
            <a:r>
              <a:rPr lang="en-US" sz="2200" dirty="0" err="1">
                <a:ea typeface="Arial Unicode MS" pitchFamily="34" charset="-128"/>
                <a:cs typeface="Arial Unicode MS" pitchFamily="34" charset="-128"/>
              </a:rPr>
              <a:t>lokaheads</a:t>
            </a:r>
            <a:r>
              <a:rPr lang="en-US" sz="2200" dirty="0">
                <a:ea typeface="Arial Unicode MS" pitchFamily="34" charset="-128"/>
                <a:cs typeface="Arial Unicode MS" pitchFamily="34" charset="-128"/>
              </a:rPr>
              <a:t> of LR(1) items</a:t>
            </a:r>
            <a:r>
              <a:rPr lang="cs-CZ" sz="22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sz="22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⊆</a:t>
            </a:r>
            <a:r>
              <a:rPr lang="cs-CZ" sz="2200" dirty="0">
                <a:ea typeface="Arial Unicode MS" pitchFamily="34" charset="-128"/>
                <a:cs typeface="Arial Unicode MS" pitchFamily="34" charset="-128"/>
              </a:rPr>
              <a:t>FOLLOW(A)</a:t>
            </a:r>
          </a:p>
          <a:p>
            <a:pPr eaLnBrk="1" hangingPunct="1">
              <a:lnSpc>
                <a:spcPct val="90000"/>
              </a:lnSpc>
            </a:pPr>
            <a:r>
              <a:rPr lang="cs-CZ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LR(1) </a:t>
            </a:r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item </a:t>
            </a:r>
            <a:r>
              <a:rPr lang="en-US" sz="2400" dirty="0">
                <a:cs typeface="Arial" charset="0"/>
              </a:rPr>
              <a:t>[</a:t>
            </a:r>
            <a:r>
              <a:rPr lang="cs-CZ" sz="2400" dirty="0">
                <a:ea typeface="Arial Unicode MS" pitchFamily="34" charset="-128"/>
                <a:cs typeface="Arial Unicode MS" pitchFamily="34" charset="-128"/>
              </a:rPr>
              <a:t>A→</a:t>
            </a:r>
            <a:r>
              <a:rPr lang="el-GR" sz="2400" dirty="0">
                <a:cs typeface="Arial" charset="0"/>
              </a:rPr>
              <a:t>α</a:t>
            </a:r>
            <a:r>
              <a:rPr lang="cs-CZ" sz="2400" dirty="0">
                <a:cs typeface="Arial" charset="0"/>
              </a:rPr>
              <a:t>♦</a:t>
            </a:r>
            <a:r>
              <a:rPr lang="el-GR" sz="2400" dirty="0">
                <a:cs typeface="Arial" charset="0"/>
              </a:rPr>
              <a:t>β</a:t>
            </a:r>
            <a:r>
              <a:rPr lang="cs-CZ" sz="2400" dirty="0">
                <a:cs typeface="Arial" charset="0"/>
              </a:rPr>
              <a:t>,a</a:t>
            </a:r>
            <a:r>
              <a:rPr lang="en-US" sz="2400" dirty="0">
                <a:cs typeface="Arial" charset="0"/>
              </a:rPr>
              <a:t>]</a:t>
            </a:r>
            <a:r>
              <a:rPr lang="cs-CZ" sz="2400" dirty="0">
                <a:cs typeface="Arial" charset="0"/>
              </a:rPr>
              <a:t> </a:t>
            </a:r>
            <a:r>
              <a:rPr lang="en-US" sz="2400" dirty="0">
                <a:cs typeface="Arial" charset="0"/>
              </a:rPr>
              <a:t>is valid for viable prefix</a:t>
            </a:r>
            <a:r>
              <a:rPr lang="cs-CZ" sz="2400" dirty="0">
                <a:cs typeface="Arial" charset="0"/>
              </a:rPr>
              <a:t> </a:t>
            </a:r>
            <a:r>
              <a:rPr lang="el-GR" sz="2400" dirty="0">
                <a:cs typeface="Arial" charset="0"/>
              </a:rPr>
              <a:t>γ</a:t>
            </a:r>
            <a:r>
              <a:rPr lang="cs-CZ" sz="2400" dirty="0">
                <a:cs typeface="Arial" charset="0"/>
              </a:rPr>
              <a:t>, </a:t>
            </a:r>
            <a:r>
              <a:rPr lang="en-US" sz="2400" dirty="0">
                <a:cs typeface="Arial" charset="0"/>
              </a:rPr>
              <a:t>whenever</a:t>
            </a:r>
            <a:r>
              <a:rPr lang="cs-CZ" sz="2400" dirty="0">
                <a:cs typeface="Arial" charset="0"/>
              </a:rPr>
              <a:t> </a:t>
            </a:r>
            <a:r>
              <a:rPr lang="cs-CZ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∃</a:t>
            </a:r>
            <a:r>
              <a:rPr lang="cs-CZ" sz="2400" dirty="0">
                <a:cs typeface="Arial" charset="0"/>
              </a:rPr>
              <a:t> </a:t>
            </a:r>
            <a:r>
              <a:rPr lang="en-US" sz="2400" dirty="0">
                <a:cs typeface="Arial" charset="0"/>
              </a:rPr>
              <a:t>right derivation</a:t>
            </a:r>
            <a:r>
              <a:rPr lang="cs-CZ" sz="2400" dirty="0">
                <a:cs typeface="Arial" charset="0"/>
              </a:rPr>
              <a:t> </a:t>
            </a:r>
            <a:r>
              <a:rPr lang="cs-CZ" sz="2400" dirty="0">
                <a:ea typeface="Arial Unicode MS" pitchFamily="34" charset="-128"/>
                <a:cs typeface="Arial Unicode MS" pitchFamily="34" charset="-128"/>
              </a:rPr>
              <a:t>S</a:t>
            </a:r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en-US" sz="2400" baseline="30000" dirty="0">
                <a:ea typeface="Arial Unicode MS" pitchFamily="34" charset="-128"/>
                <a:cs typeface="Arial Unicode MS" pitchFamily="34" charset="-128"/>
              </a:rPr>
              <a:t>+</a:t>
            </a:r>
            <a:r>
              <a:rPr lang="el-GR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δ</a:t>
            </a:r>
            <a:r>
              <a:rPr lang="en-US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</a:t>
            </a:r>
            <a:r>
              <a:rPr lang="cs-CZ" sz="2400" dirty="0">
                <a:ea typeface="Arial Unicode MS" pitchFamily="34" charset="-128"/>
                <a:cs typeface="Arial Unicode MS" pitchFamily="34" charset="-128"/>
              </a:rPr>
              <a:t>w</a:t>
            </a:r>
            <a:r>
              <a:rPr lang="cs-CZ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el-GR" sz="24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δαβ</a:t>
            </a:r>
            <a:r>
              <a:rPr lang="cs-CZ" sz="2400" dirty="0">
                <a:ea typeface="Arial Unicode MS" pitchFamily="34" charset="-128"/>
                <a:cs typeface="Arial Unicode MS" pitchFamily="34" charset="-128"/>
              </a:rPr>
              <a:t>w, </a:t>
            </a:r>
            <a:r>
              <a:rPr lang="en-US" sz="2400" dirty="0">
                <a:ea typeface="Arial Unicode MS" pitchFamily="34" charset="-128"/>
                <a:cs typeface="Arial Unicode MS" pitchFamily="34" charset="-128"/>
              </a:rPr>
              <a:t>where</a:t>
            </a:r>
            <a:endParaRPr lang="cs-CZ" sz="2400" dirty="0">
              <a:ea typeface="Arial Unicode MS" pitchFamily="34" charset="-128"/>
              <a:cs typeface="Arial Unicode MS" pitchFamily="34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l-GR" sz="2200" dirty="0">
                <a:cs typeface="Arial" charset="0"/>
              </a:rPr>
              <a:t>γ</a:t>
            </a:r>
            <a:r>
              <a:rPr lang="cs-CZ" sz="2200" dirty="0">
                <a:cs typeface="Arial" charset="0"/>
              </a:rPr>
              <a:t>=</a:t>
            </a:r>
            <a:r>
              <a:rPr lang="el-GR" sz="2200" dirty="0">
                <a:cs typeface="Arial" charset="0"/>
              </a:rPr>
              <a:t>δα</a:t>
            </a:r>
            <a:endParaRPr lang="cs-CZ" sz="2200" dirty="0"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200" dirty="0">
                <a:cs typeface="Arial" charset="0"/>
              </a:rPr>
              <a:t>Either </a:t>
            </a:r>
            <a:r>
              <a:rPr lang="cs-CZ" sz="2200" b="1" dirty="0">
                <a:cs typeface="Arial" charset="0"/>
              </a:rPr>
              <a:t>a</a:t>
            </a:r>
            <a:r>
              <a:rPr lang="cs-CZ" sz="2200" dirty="0">
                <a:cs typeface="Arial" charset="0"/>
              </a:rPr>
              <a:t> </a:t>
            </a:r>
            <a:r>
              <a:rPr lang="en-US" sz="2200" dirty="0">
                <a:cs typeface="Arial" charset="0"/>
              </a:rPr>
              <a:t>is the first symbol of</a:t>
            </a:r>
            <a:r>
              <a:rPr lang="cs-CZ" sz="2200" dirty="0">
                <a:cs typeface="Arial" charset="0"/>
              </a:rPr>
              <a:t> w </a:t>
            </a:r>
            <a:r>
              <a:rPr lang="en-US" sz="2200" dirty="0">
                <a:cs typeface="Arial" charset="0"/>
              </a:rPr>
              <a:t>or </a:t>
            </a:r>
            <a:r>
              <a:rPr lang="cs-CZ" sz="2200" dirty="0">
                <a:cs typeface="Arial" charset="0"/>
              </a:rPr>
              <a:t>w=</a:t>
            </a:r>
            <a:r>
              <a:rPr lang="el-GR" sz="2200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cs-CZ" sz="2200" dirty="0">
                <a:cs typeface="Arial" charset="0"/>
              </a:rPr>
              <a:t> </a:t>
            </a:r>
            <a:r>
              <a:rPr lang="en-US" sz="2200" dirty="0">
                <a:cs typeface="Arial" charset="0"/>
              </a:rPr>
              <a:t>and</a:t>
            </a:r>
            <a:r>
              <a:rPr lang="cs-CZ" sz="2200" dirty="0">
                <a:cs typeface="Arial" charset="0"/>
              </a:rPr>
              <a:t> </a:t>
            </a:r>
            <a:r>
              <a:rPr lang="cs-CZ" sz="2200" b="1" dirty="0">
                <a:cs typeface="Arial" charset="0"/>
              </a:rPr>
              <a:t>a</a:t>
            </a:r>
            <a:r>
              <a:rPr lang="cs-CZ" sz="2200" dirty="0">
                <a:cs typeface="Arial" charset="0"/>
              </a:rPr>
              <a:t> </a:t>
            </a:r>
            <a:r>
              <a:rPr lang="en-US" sz="2200" dirty="0">
                <a:cs typeface="Arial" charset="0"/>
              </a:rPr>
              <a:t>is</a:t>
            </a:r>
            <a:r>
              <a:rPr lang="cs-CZ" sz="2200" dirty="0">
                <a:cs typeface="Arial" charset="0"/>
              </a:rPr>
              <a:t> </a:t>
            </a:r>
            <a:r>
              <a:rPr lang="en-US" sz="2200" dirty="0">
                <a:cs typeface="Arial" charset="0"/>
              </a:rPr>
              <a:t>$</a:t>
            </a:r>
            <a:endParaRPr lang="el-GR" sz="2200" dirty="0">
              <a:cs typeface="Arial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Closure for </a:t>
            </a:r>
            <a:r>
              <a:rPr lang="cs-CZ" dirty="0"/>
              <a:t>LR(1) </a:t>
            </a:r>
            <a:r>
              <a:rPr lang="en-US" dirty="0"/>
              <a:t>items</a:t>
            </a:r>
            <a:endParaRPr lang="cs-CZ" dirty="0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We have a set of </a:t>
            </a:r>
            <a:r>
              <a:rPr lang="cs-CZ" dirty="0"/>
              <a:t>LR(1) </a:t>
            </a:r>
            <a:r>
              <a:rPr lang="en-US" dirty="0"/>
              <a:t>items</a:t>
            </a:r>
            <a:r>
              <a:rPr lang="cs-CZ" dirty="0"/>
              <a:t> I </a:t>
            </a:r>
            <a:r>
              <a:rPr lang="en-US" dirty="0"/>
              <a:t>for a grammar</a:t>
            </a:r>
            <a:r>
              <a:rPr lang="cs-CZ" dirty="0"/>
              <a:t> G. </a:t>
            </a:r>
            <a:r>
              <a:rPr lang="en-US" dirty="0"/>
              <a:t>We define</a:t>
            </a:r>
            <a:r>
              <a:rPr lang="cs-CZ" dirty="0"/>
              <a:t> CLOSURE1(I) </a:t>
            </a:r>
            <a:r>
              <a:rPr lang="en-US" dirty="0"/>
              <a:t>as a set of </a:t>
            </a:r>
            <a:r>
              <a:rPr lang="cs-CZ" dirty="0"/>
              <a:t>LR(1) </a:t>
            </a:r>
            <a:r>
              <a:rPr lang="en-US" dirty="0"/>
              <a:t>items constructed from I by following procedure</a:t>
            </a:r>
            <a:r>
              <a:rPr lang="cs-CZ" dirty="0"/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Add set I to </a:t>
            </a:r>
            <a:r>
              <a:rPr lang="cs-CZ" dirty="0"/>
              <a:t>CLOSURE1(I)</a:t>
            </a:r>
          </a:p>
          <a:p>
            <a:pPr lvl="1" eaLnBrk="1" hangingPunct="1">
              <a:lnSpc>
                <a:spcPct val="90000"/>
              </a:lnSpc>
            </a:pP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∀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[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A→</a:t>
            </a:r>
            <a:r>
              <a:rPr lang="el-GR" dirty="0">
                <a:cs typeface="Arial" charset="0"/>
              </a:rPr>
              <a:t>α</a:t>
            </a:r>
            <a:r>
              <a:rPr lang="cs-CZ" dirty="0">
                <a:cs typeface="Arial" charset="0"/>
              </a:rPr>
              <a:t>♦B</a:t>
            </a:r>
            <a:r>
              <a:rPr lang="el-GR" dirty="0">
                <a:cs typeface="Arial" charset="0"/>
              </a:rPr>
              <a:t>β</a:t>
            </a:r>
            <a:r>
              <a:rPr lang="en-US" dirty="0">
                <a:cs typeface="Arial" charset="0"/>
              </a:rPr>
              <a:t>,a]</a:t>
            </a:r>
            <a:r>
              <a:rPr lang="el-GR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CLOSURE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1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(I)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, where B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∈N,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add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LR(1)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item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[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B→</a:t>
            </a:r>
            <a:r>
              <a:rPr lang="cs-CZ" dirty="0">
                <a:cs typeface="Arial" charset="0"/>
              </a:rPr>
              <a:t>♦</a:t>
            </a:r>
            <a:r>
              <a:rPr lang="el-GR" dirty="0">
                <a:cs typeface="Arial" charset="0"/>
              </a:rPr>
              <a:t>γ</a:t>
            </a:r>
            <a:r>
              <a:rPr lang="en-US" dirty="0">
                <a:cs typeface="Arial" charset="0"/>
              </a:rPr>
              <a:t>,b]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∀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B→</a:t>
            </a:r>
            <a:r>
              <a:rPr lang="el-GR" dirty="0">
                <a:cs typeface="Arial" charset="0"/>
              </a:rPr>
              <a:t>γ</a:t>
            </a:r>
            <a:r>
              <a:rPr lang="el-GR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P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and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∀</a:t>
            </a:r>
            <a:r>
              <a:rPr lang="en-US" dirty="0" err="1">
                <a:ea typeface="Arial Unicode MS" pitchFamily="34" charset="-128"/>
                <a:cs typeface="Arial Unicode MS" pitchFamily="34" charset="-128"/>
              </a:rPr>
              <a:t>b</a:t>
            </a:r>
            <a:r>
              <a:rPr lang="en-US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∈FIRST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el-GR" dirty="0">
                <a:cs typeface="Arial" charset="0"/>
              </a:rPr>
              <a:t>β</a:t>
            </a:r>
            <a:r>
              <a:rPr lang="cs-CZ" dirty="0">
                <a:cs typeface="Arial" charset="0"/>
              </a:rPr>
              <a:t>a) </a:t>
            </a:r>
            <a:r>
              <a:rPr lang="en-US" dirty="0">
                <a:cs typeface="Arial" charset="0"/>
              </a:rPr>
              <a:t>to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CLOSURE1(I)</a:t>
            </a:r>
            <a:r>
              <a:rPr lang="cs-CZ" dirty="0">
                <a:cs typeface="Arial" charset="0"/>
              </a:rPr>
              <a:t>, </a:t>
            </a:r>
            <a:r>
              <a:rPr lang="en-US" dirty="0">
                <a:cs typeface="Arial" charset="0"/>
              </a:rPr>
              <a:t>if it isn’t there already</a:t>
            </a:r>
            <a:r>
              <a:rPr lang="cs-CZ" dirty="0">
                <a:cs typeface="Arial" charset="0"/>
              </a:rPr>
              <a:t>. </a:t>
            </a:r>
            <a:r>
              <a:rPr lang="en-US" dirty="0">
                <a:cs typeface="Arial" charset="0"/>
              </a:rPr>
              <a:t>Repeat this step, until something is added to</a:t>
            </a:r>
            <a:r>
              <a:rPr lang="cs-CZ" dirty="0">
                <a:cs typeface="Arial" charset="0"/>
              </a:rPr>
              <a:t> CLOSURE</a:t>
            </a:r>
            <a:r>
              <a:rPr lang="en-US" dirty="0">
                <a:cs typeface="Arial" charset="0"/>
              </a:rPr>
              <a:t>1</a:t>
            </a:r>
            <a:r>
              <a:rPr lang="cs-CZ" dirty="0">
                <a:cs typeface="Arial" charset="0"/>
              </a:rPr>
              <a:t>(I)</a:t>
            </a:r>
            <a:r>
              <a:rPr lang="en-US" dirty="0">
                <a:cs typeface="Arial" charset="0"/>
              </a:rPr>
              <a:t>.</a:t>
            </a:r>
            <a:endParaRPr lang="cs-CZ" dirty="0">
              <a:cs typeface="Arial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GOTO operation for LR(1) items</a:t>
            </a:r>
            <a:endParaRPr lang="cs-CZ" dirty="0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We define </a:t>
            </a:r>
            <a:r>
              <a:rPr lang="cs-CZ" dirty="0"/>
              <a:t>GOTO1(I, X) </a:t>
            </a:r>
            <a:r>
              <a:rPr lang="en-US" dirty="0"/>
              <a:t>operation for a set I of </a:t>
            </a:r>
            <a:r>
              <a:rPr lang="cs-CZ" dirty="0"/>
              <a:t>LR(1) </a:t>
            </a:r>
            <a:r>
              <a:rPr lang="en-US" dirty="0"/>
              <a:t>items and</a:t>
            </a:r>
            <a:r>
              <a:rPr lang="cs-CZ" dirty="0"/>
              <a:t> </a:t>
            </a:r>
            <a:r>
              <a:rPr lang="en-US" dirty="0"/>
              <a:t>a grammar symbol</a:t>
            </a:r>
            <a:r>
              <a:rPr lang="cs-CZ" dirty="0"/>
              <a:t> X </a:t>
            </a:r>
            <a:r>
              <a:rPr lang="en-US" dirty="0"/>
              <a:t>as a</a:t>
            </a:r>
            <a:r>
              <a:rPr lang="cs-CZ" dirty="0"/>
              <a:t> CLOSURE1 </a:t>
            </a:r>
            <a:r>
              <a:rPr lang="en-US" dirty="0"/>
              <a:t>of a set of all items</a:t>
            </a:r>
            <a:r>
              <a:rPr lang="cs-CZ" dirty="0"/>
              <a:t> </a:t>
            </a:r>
            <a:r>
              <a:rPr lang="en-US" dirty="0"/>
              <a:t>[</a:t>
            </a:r>
            <a:r>
              <a:rPr lang="cs-CZ" dirty="0"/>
              <a:t>A</a:t>
            </a:r>
            <a:r>
              <a:rPr lang="cs-CZ" dirty="0">
                <a:cs typeface="Arial" charset="0"/>
              </a:rPr>
              <a:t>→</a:t>
            </a:r>
            <a:r>
              <a:rPr lang="el-GR" dirty="0">
                <a:cs typeface="Arial" charset="0"/>
              </a:rPr>
              <a:t>α</a:t>
            </a:r>
            <a:r>
              <a:rPr lang="cs-CZ" dirty="0">
                <a:cs typeface="Arial" charset="0"/>
              </a:rPr>
              <a:t>X♦</a:t>
            </a:r>
            <a:r>
              <a:rPr lang="el-GR" dirty="0">
                <a:cs typeface="Arial" charset="0"/>
              </a:rPr>
              <a:t>β</a:t>
            </a:r>
            <a:r>
              <a:rPr lang="en-US" dirty="0">
                <a:cs typeface="Arial" charset="0"/>
              </a:rPr>
              <a:t>,a]</a:t>
            </a:r>
            <a:r>
              <a:rPr lang="cs-CZ" dirty="0">
                <a:cs typeface="Arial" charset="0"/>
              </a:rPr>
              <a:t> </a:t>
            </a:r>
            <a:r>
              <a:rPr lang="en-US" dirty="0">
                <a:cs typeface="Arial" charset="0"/>
              </a:rPr>
              <a:t>where</a:t>
            </a:r>
            <a:r>
              <a:rPr lang="cs-CZ" dirty="0">
                <a:cs typeface="Arial" charset="0"/>
              </a:rPr>
              <a:t> </a:t>
            </a:r>
            <a:r>
              <a:rPr lang="en-US" dirty="0">
                <a:cs typeface="Arial" charset="0"/>
              </a:rPr>
              <a:t>[</a:t>
            </a:r>
            <a:r>
              <a:rPr lang="cs-CZ" dirty="0"/>
              <a:t>A</a:t>
            </a:r>
            <a:r>
              <a:rPr lang="cs-CZ" dirty="0">
                <a:cs typeface="Arial" charset="0"/>
              </a:rPr>
              <a:t>→</a:t>
            </a:r>
            <a:r>
              <a:rPr lang="el-GR" dirty="0">
                <a:cs typeface="Arial" charset="0"/>
              </a:rPr>
              <a:t>α</a:t>
            </a:r>
            <a:r>
              <a:rPr lang="cs-CZ" dirty="0">
                <a:cs typeface="Arial" charset="0"/>
              </a:rPr>
              <a:t>♦X</a:t>
            </a:r>
            <a:r>
              <a:rPr lang="el-GR" dirty="0">
                <a:cs typeface="Arial" charset="0"/>
              </a:rPr>
              <a:t>β</a:t>
            </a:r>
            <a:r>
              <a:rPr lang="en-US" dirty="0">
                <a:cs typeface="Arial" charset="0"/>
              </a:rPr>
              <a:t>,a]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I</a:t>
            </a:r>
            <a:endParaRPr lang="cs-CZ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Construction of canonical collection of sets of LR(1) items</a:t>
            </a:r>
            <a:endParaRPr lang="cs-CZ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We have an augmented grammar</a:t>
            </a:r>
            <a:r>
              <a:rPr lang="cs-CZ" dirty="0"/>
              <a:t> G</a:t>
            </a:r>
            <a:r>
              <a:rPr lang="en-US" dirty="0"/>
              <a:t>’</a:t>
            </a:r>
            <a:r>
              <a:rPr lang="cs-CZ" dirty="0"/>
              <a:t>=(T,N</a:t>
            </a:r>
            <a:r>
              <a:rPr lang="en-US" dirty="0"/>
              <a:t>’</a:t>
            </a:r>
            <a:r>
              <a:rPr lang="cs-CZ" dirty="0"/>
              <a:t>,S</a:t>
            </a:r>
            <a:r>
              <a:rPr lang="en-US" dirty="0"/>
              <a:t>’</a:t>
            </a:r>
            <a:r>
              <a:rPr lang="cs-CZ" dirty="0"/>
              <a:t>,P</a:t>
            </a:r>
            <a:r>
              <a:rPr lang="en-US" dirty="0"/>
              <a:t>’</a:t>
            </a:r>
            <a:r>
              <a:rPr lang="cs-CZ" dirty="0"/>
              <a:t>)</a:t>
            </a:r>
          </a:p>
          <a:p>
            <a:pPr eaLnBrk="1" hangingPunct="1"/>
            <a:r>
              <a:rPr lang="en-US" dirty="0"/>
              <a:t>Construction of canonical collection</a:t>
            </a:r>
            <a:r>
              <a:rPr lang="cs-CZ" dirty="0"/>
              <a:t> C </a:t>
            </a:r>
            <a:r>
              <a:rPr lang="en-US" dirty="0"/>
              <a:t>of </a:t>
            </a:r>
            <a:r>
              <a:rPr lang="cs-CZ" dirty="0"/>
              <a:t>LR(1) </a:t>
            </a:r>
            <a:r>
              <a:rPr lang="en-US" dirty="0"/>
              <a:t>items</a:t>
            </a:r>
            <a:r>
              <a:rPr lang="cs-CZ" dirty="0"/>
              <a:t>:</a:t>
            </a:r>
          </a:p>
          <a:p>
            <a:pPr lvl="1" eaLnBrk="1" hangingPunct="1"/>
            <a:r>
              <a:rPr lang="en-US" dirty="0"/>
              <a:t>We start with</a:t>
            </a:r>
            <a:r>
              <a:rPr lang="cs-CZ" dirty="0"/>
              <a:t> C=</a:t>
            </a:r>
            <a:r>
              <a:rPr lang="en-US" dirty="0"/>
              <a:t>{ CLOSURE</a:t>
            </a:r>
            <a:r>
              <a:rPr lang="cs-CZ" dirty="0"/>
              <a:t>1</a:t>
            </a:r>
            <a:r>
              <a:rPr lang="en-US" dirty="0"/>
              <a:t>({[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S’→</a:t>
            </a:r>
            <a:r>
              <a:rPr lang="en-US" dirty="0">
                <a:cs typeface="Arial" charset="0"/>
              </a:rPr>
              <a:t>♦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S,$]}) }</a:t>
            </a:r>
          </a:p>
          <a:p>
            <a:pPr lvl="1" eaLnBrk="1" hangingPunct="1"/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Add 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GOTO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1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(I, X)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 to C 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∀ I∈C and ∀ X∈T∪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N’, where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GOTO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1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(I, X)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∉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C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∧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GOTO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1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(I, X)≠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∅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. Repeat this step, until something new is added to 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C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.</a:t>
            </a:r>
            <a:endParaRPr lang="cs-CZ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2C7EF-8072-BD33-C612-C5D321891F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28507694-ACDC-3040-D64C-451FF67959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LR(1) </a:t>
            </a:r>
            <a:r>
              <a:rPr lang="en-US" dirty="0"/>
              <a:t>parsing example</a:t>
            </a:r>
            <a:endParaRPr lang="cs-CZ" dirty="0"/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7C6CF0F7-4DD6-F5CC-0672-6F09D9D0A2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/>
              <a:t>S</a:t>
            </a:r>
            <a:r>
              <a:rPr lang="en-US"/>
              <a:t>’</a:t>
            </a:r>
            <a:r>
              <a:rPr lang="en-US">
                <a:cs typeface="Arial" charset="0"/>
              </a:rPr>
              <a:t>→S</a:t>
            </a:r>
          </a:p>
          <a:p>
            <a:pPr eaLnBrk="1" hangingPunct="1"/>
            <a:r>
              <a:rPr lang="en-US">
                <a:cs typeface="Arial" charset="0"/>
              </a:rPr>
              <a:t>S→CC</a:t>
            </a:r>
          </a:p>
          <a:p>
            <a:pPr eaLnBrk="1" hangingPunct="1"/>
            <a:r>
              <a:rPr lang="en-US">
                <a:cs typeface="Arial" charset="0"/>
              </a:rPr>
              <a:t>C→cC</a:t>
            </a:r>
          </a:p>
          <a:p>
            <a:pPr eaLnBrk="1" hangingPunct="1"/>
            <a:r>
              <a:rPr lang="en-US">
                <a:cs typeface="Arial" charset="0"/>
              </a:rPr>
              <a:t>C→d</a:t>
            </a:r>
          </a:p>
        </p:txBody>
      </p:sp>
    </p:spTree>
    <p:extLst>
      <p:ext uri="{BB962C8B-B14F-4D97-AF65-F5344CB8AC3E}">
        <p14:creationId xmlns:p14="http://schemas.microsoft.com/office/powerpoint/2010/main" val="137751587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Example of closure construction for </a:t>
            </a:r>
            <a:r>
              <a:rPr lang="cs-CZ" dirty="0"/>
              <a:t>LR(1) </a:t>
            </a:r>
            <a:r>
              <a:rPr lang="en-US" dirty="0"/>
              <a:t>items</a:t>
            </a:r>
            <a:endParaRPr lang="cs-CZ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dirty="0"/>
              <a:t>I=</a:t>
            </a:r>
            <a:r>
              <a:rPr lang="en-US" dirty="0"/>
              <a:t>{[S’</a:t>
            </a:r>
            <a:r>
              <a:rPr lang="en-US" dirty="0">
                <a:cs typeface="Arial" charset="0"/>
              </a:rPr>
              <a:t>→♦S,$]}</a:t>
            </a:r>
          </a:p>
          <a:p>
            <a:pPr eaLnBrk="1" hangingPunct="1"/>
            <a:r>
              <a:rPr lang="en-US" dirty="0" err="1">
                <a:cs typeface="Arial" charset="0"/>
              </a:rPr>
              <a:t>CLOSURE1</a:t>
            </a:r>
            <a:r>
              <a:rPr lang="en-US" dirty="0">
                <a:cs typeface="Arial" charset="0"/>
              </a:rPr>
              <a:t>(I)=</a:t>
            </a:r>
          </a:p>
          <a:p>
            <a:pPr lvl="1" eaLnBrk="1" hangingPunct="1"/>
            <a:r>
              <a:rPr lang="en-US" dirty="0"/>
              <a:t>S’</a:t>
            </a:r>
            <a:r>
              <a:rPr lang="en-US" dirty="0">
                <a:cs typeface="Arial" charset="0"/>
              </a:rPr>
              <a:t>→ ♦S, $	</a:t>
            </a:r>
            <a:r>
              <a:rPr lang="el-GR" dirty="0">
                <a:cs typeface="Arial" charset="0"/>
              </a:rPr>
              <a:t>β</a:t>
            </a:r>
            <a:r>
              <a:rPr lang="en-US" dirty="0">
                <a:cs typeface="Arial" charset="0"/>
              </a:rPr>
              <a:t>=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en-US" dirty="0">
                <a:cs typeface="Arial" charset="0"/>
              </a:rPr>
              <a:t>,FIRST(</a:t>
            </a:r>
            <a:r>
              <a:rPr lang="el-GR" dirty="0">
                <a:cs typeface="Arial" charset="0"/>
              </a:rPr>
              <a:t>β</a:t>
            </a:r>
            <a:r>
              <a:rPr lang="en-US" dirty="0">
                <a:cs typeface="Arial" charset="0"/>
              </a:rPr>
              <a:t>$)=FIRST($)={$}</a:t>
            </a:r>
            <a:endParaRPr lang="el-GR" dirty="0">
              <a:cs typeface="Arial" charset="0"/>
            </a:endParaRPr>
          </a:p>
          <a:p>
            <a:pPr lvl="1" eaLnBrk="1" hangingPunct="1"/>
            <a:r>
              <a:rPr lang="en-US" dirty="0">
                <a:cs typeface="Arial" charset="0"/>
              </a:rPr>
              <a:t>S→ ♦CC, $	</a:t>
            </a:r>
            <a:r>
              <a:rPr lang="el-GR" dirty="0">
                <a:cs typeface="Arial" charset="0"/>
              </a:rPr>
              <a:t>β</a:t>
            </a:r>
            <a:r>
              <a:rPr lang="en-US" dirty="0">
                <a:cs typeface="Arial" charset="0"/>
              </a:rPr>
              <a:t>=</a:t>
            </a:r>
            <a:r>
              <a:rPr lang="en-US" dirty="0" err="1">
                <a:cs typeface="Arial" charset="0"/>
              </a:rPr>
              <a:t>C,FIRST</a:t>
            </a:r>
            <a:r>
              <a:rPr lang="en-US" dirty="0">
                <a:cs typeface="Arial" charset="0"/>
              </a:rPr>
              <a:t>(C$)={</a:t>
            </a:r>
            <a:r>
              <a:rPr lang="en-US" dirty="0" err="1">
                <a:cs typeface="Arial" charset="0"/>
              </a:rPr>
              <a:t>c,d</a:t>
            </a:r>
            <a:r>
              <a:rPr lang="en-US" dirty="0">
                <a:cs typeface="Arial" charset="0"/>
              </a:rPr>
              <a:t>}</a:t>
            </a:r>
          </a:p>
          <a:p>
            <a:pPr lvl="1" eaLnBrk="1" hangingPunct="1"/>
            <a:r>
              <a:rPr lang="en-US" dirty="0">
                <a:cs typeface="Arial" charset="0"/>
              </a:rPr>
              <a:t>C→ ♦</a:t>
            </a:r>
            <a:r>
              <a:rPr lang="en-US" dirty="0" err="1">
                <a:cs typeface="Arial" charset="0"/>
              </a:rPr>
              <a:t>cC</a:t>
            </a:r>
            <a:r>
              <a:rPr lang="en-US" dirty="0">
                <a:cs typeface="Arial" charset="0"/>
              </a:rPr>
              <a:t>, c/d</a:t>
            </a:r>
          </a:p>
          <a:p>
            <a:pPr lvl="1" eaLnBrk="1" hangingPunct="1"/>
            <a:r>
              <a:rPr lang="en-US" dirty="0">
                <a:cs typeface="Arial" charset="0"/>
              </a:rPr>
              <a:t>C→ ♦d, c/d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103FEC-1B90-4A18-0FB2-429FA50FDA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66C478E-8B1E-8DD7-846C-BC6E7A40DA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Derivation</a:t>
            </a:r>
            <a:endParaRPr lang="cs-CZ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1175AA8-2CF1-452C-C657-06876EE07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692696"/>
            <a:ext cx="10972800" cy="1045618"/>
          </a:xfrm>
        </p:spPr>
        <p:txBody>
          <a:bodyPr/>
          <a:lstStyle/>
          <a:p>
            <a:r>
              <a:rPr lang="cs-CZ" dirty="0"/>
              <a:t>E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⇒①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E+T</a:t>
            </a:r>
            <a:r>
              <a:rPr lang="cs-CZ" dirty="0"/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⇒②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T+T</a:t>
            </a:r>
            <a:r>
              <a:rPr lang="cs-CZ" dirty="0"/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⇒④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F+T</a:t>
            </a:r>
            <a:r>
              <a:rPr lang="cs-CZ" dirty="0"/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⇒⑥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id+T</a:t>
            </a:r>
            <a:r>
              <a:rPr lang="cs-CZ" dirty="0"/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⇒③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id+T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*F</a:t>
            </a:r>
            <a:r>
              <a:rPr lang="cs-CZ" dirty="0"/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⇒④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id+F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*F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⇒⑥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id+id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*F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⇒⑥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id+id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*id</a:t>
            </a:r>
          </a:p>
          <a:p>
            <a:endParaRPr lang="cs-CZ" dirty="0"/>
          </a:p>
        </p:txBody>
      </p:sp>
      <p:sp>
        <p:nvSpPr>
          <p:cNvPr id="15363" name="Oval 4">
            <a:extLst>
              <a:ext uri="{FF2B5EF4-FFF2-40B4-BE49-F238E27FC236}">
                <a16:creationId xmlns:a16="http://schemas.microsoft.com/office/drawing/2014/main" id="{8E22E053-BF1E-8893-F7DE-F74209E0F8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0725" y="1484314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E</a:t>
            </a:r>
          </a:p>
        </p:txBody>
      </p:sp>
      <p:sp>
        <p:nvSpPr>
          <p:cNvPr id="15364" name="Text Box 5">
            <a:extLst>
              <a:ext uri="{FF2B5EF4-FFF2-40B4-BE49-F238E27FC236}">
                <a16:creationId xmlns:a16="http://schemas.microsoft.com/office/drawing/2014/main" id="{B459ABB4-31D1-7ED1-F10A-F36DC65D7A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2525" y="1484314"/>
            <a:ext cx="649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000">
                <a:latin typeface="Arial Unicode MS" pitchFamily="34" charset="-128"/>
              </a:rPr>
              <a:t>⇒①</a:t>
            </a:r>
          </a:p>
        </p:txBody>
      </p:sp>
      <p:sp>
        <p:nvSpPr>
          <p:cNvPr id="15365" name="Oval 6">
            <a:extLst>
              <a:ext uri="{FF2B5EF4-FFF2-40B4-BE49-F238E27FC236}">
                <a16:creationId xmlns:a16="http://schemas.microsoft.com/office/drawing/2014/main" id="{471B8C5C-6F4D-E255-6D48-5880A5239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4688" y="1484314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E</a:t>
            </a:r>
          </a:p>
        </p:txBody>
      </p:sp>
      <p:sp>
        <p:nvSpPr>
          <p:cNvPr id="15366" name="Oval 7">
            <a:extLst>
              <a:ext uri="{FF2B5EF4-FFF2-40B4-BE49-F238E27FC236}">
                <a16:creationId xmlns:a16="http://schemas.microsoft.com/office/drawing/2014/main" id="{BC1BB710-2DCC-3301-442C-F0C0F7B7BF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888" y="206057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E</a:t>
            </a:r>
          </a:p>
        </p:txBody>
      </p:sp>
      <p:sp>
        <p:nvSpPr>
          <p:cNvPr id="15367" name="Oval 8">
            <a:extLst>
              <a:ext uri="{FF2B5EF4-FFF2-40B4-BE49-F238E27FC236}">
                <a16:creationId xmlns:a16="http://schemas.microsoft.com/office/drawing/2014/main" id="{83820D4A-4102-4FA3-40DA-ECA9F0096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4688" y="206057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+</a:t>
            </a:r>
          </a:p>
        </p:txBody>
      </p:sp>
      <p:sp>
        <p:nvSpPr>
          <p:cNvPr id="15368" name="Oval 9">
            <a:extLst>
              <a:ext uri="{FF2B5EF4-FFF2-40B4-BE49-F238E27FC236}">
                <a16:creationId xmlns:a16="http://schemas.microsoft.com/office/drawing/2014/main" id="{6C88ED35-1398-647D-F7AD-93BB2BD13F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6488" y="206057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T</a:t>
            </a:r>
          </a:p>
        </p:txBody>
      </p:sp>
      <p:cxnSp>
        <p:nvCxnSpPr>
          <p:cNvPr id="15369" name="AutoShape 10">
            <a:extLst>
              <a:ext uri="{FF2B5EF4-FFF2-40B4-BE49-F238E27FC236}">
                <a16:creationId xmlns:a16="http://schemas.microsoft.com/office/drawing/2014/main" id="{C74C1524-535A-8164-AB39-387874B4945C}"/>
              </a:ext>
            </a:extLst>
          </p:cNvPr>
          <p:cNvCxnSpPr>
            <a:cxnSpLocks noChangeShapeType="1"/>
            <a:stCxn id="15365" idx="3"/>
            <a:endCxn id="15366" idx="0"/>
          </p:cNvCxnSpPr>
          <p:nvPr/>
        </p:nvCxnSpPr>
        <p:spPr bwMode="auto">
          <a:xfrm flipH="1">
            <a:off x="2998788" y="1854201"/>
            <a:ext cx="279400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70" name="AutoShape 11">
            <a:extLst>
              <a:ext uri="{FF2B5EF4-FFF2-40B4-BE49-F238E27FC236}">
                <a16:creationId xmlns:a16="http://schemas.microsoft.com/office/drawing/2014/main" id="{7E6B4549-21FA-B80B-F134-2CC9E80A6A6D}"/>
              </a:ext>
            </a:extLst>
          </p:cNvPr>
          <p:cNvCxnSpPr>
            <a:cxnSpLocks noChangeShapeType="1"/>
            <a:stCxn id="15365" idx="4"/>
            <a:endCxn id="15367" idx="0"/>
          </p:cNvCxnSpPr>
          <p:nvPr/>
        </p:nvCxnSpPr>
        <p:spPr bwMode="auto">
          <a:xfrm>
            <a:off x="3430588" y="1917701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71" name="AutoShape 12">
            <a:extLst>
              <a:ext uri="{FF2B5EF4-FFF2-40B4-BE49-F238E27FC236}">
                <a16:creationId xmlns:a16="http://schemas.microsoft.com/office/drawing/2014/main" id="{62D04B80-2CA4-EE10-99EB-0C12BACD1D73}"/>
              </a:ext>
            </a:extLst>
          </p:cNvPr>
          <p:cNvCxnSpPr>
            <a:cxnSpLocks noChangeShapeType="1"/>
            <a:stCxn id="15365" idx="5"/>
            <a:endCxn id="15368" idx="0"/>
          </p:cNvCxnSpPr>
          <p:nvPr/>
        </p:nvCxnSpPr>
        <p:spPr bwMode="auto">
          <a:xfrm>
            <a:off x="3582988" y="1854201"/>
            <a:ext cx="279400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372" name="Text Box 13">
            <a:extLst>
              <a:ext uri="{FF2B5EF4-FFF2-40B4-BE49-F238E27FC236}">
                <a16:creationId xmlns:a16="http://schemas.microsoft.com/office/drawing/2014/main" id="{829573D7-46D2-AB5A-678F-DCAA241CB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4" y="1484314"/>
            <a:ext cx="649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000">
                <a:latin typeface="Arial Unicode MS" pitchFamily="34" charset="-128"/>
              </a:rPr>
              <a:t>⇒②</a:t>
            </a:r>
          </a:p>
        </p:txBody>
      </p:sp>
      <p:sp>
        <p:nvSpPr>
          <p:cNvPr id="15373" name="Oval 14">
            <a:extLst>
              <a:ext uri="{FF2B5EF4-FFF2-40B4-BE49-F238E27FC236}">
                <a16:creationId xmlns:a16="http://schemas.microsoft.com/office/drawing/2014/main" id="{BEC05729-C16A-4900-F132-5AD2D3DE6C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5" y="1484314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E</a:t>
            </a:r>
          </a:p>
        </p:txBody>
      </p:sp>
      <p:sp>
        <p:nvSpPr>
          <p:cNvPr id="15374" name="Oval 15">
            <a:extLst>
              <a:ext uri="{FF2B5EF4-FFF2-40B4-BE49-F238E27FC236}">
                <a16:creationId xmlns:a16="http://schemas.microsoft.com/office/drawing/2014/main" id="{E622115C-5063-3FEC-B2DB-356822C39B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5775" y="206057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E</a:t>
            </a:r>
          </a:p>
        </p:txBody>
      </p:sp>
      <p:sp>
        <p:nvSpPr>
          <p:cNvPr id="15375" name="Oval 16">
            <a:extLst>
              <a:ext uri="{FF2B5EF4-FFF2-40B4-BE49-F238E27FC236}">
                <a16:creationId xmlns:a16="http://schemas.microsoft.com/office/drawing/2014/main" id="{ECAAB9E5-F3F4-419B-5150-4DE5D2538D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5" y="206057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+</a:t>
            </a:r>
          </a:p>
        </p:txBody>
      </p:sp>
      <p:sp>
        <p:nvSpPr>
          <p:cNvPr id="15376" name="Oval 17">
            <a:extLst>
              <a:ext uri="{FF2B5EF4-FFF2-40B4-BE49-F238E27FC236}">
                <a16:creationId xmlns:a16="http://schemas.microsoft.com/office/drawing/2014/main" id="{3F0E9CAB-A56B-C465-6AA0-C06E88E58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9375" y="206057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T</a:t>
            </a:r>
          </a:p>
        </p:txBody>
      </p:sp>
      <p:cxnSp>
        <p:nvCxnSpPr>
          <p:cNvPr id="15377" name="AutoShape 18">
            <a:extLst>
              <a:ext uri="{FF2B5EF4-FFF2-40B4-BE49-F238E27FC236}">
                <a16:creationId xmlns:a16="http://schemas.microsoft.com/office/drawing/2014/main" id="{084E5D81-48FF-5834-64ED-34F023B40A36}"/>
              </a:ext>
            </a:extLst>
          </p:cNvPr>
          <p:cNvCxnSpPr>
            <a:cxnSpLocks noChangeShapeType="1"/>
            <a:stCxn id="15373" idx="3"/>
            <a:endCxn id="15374" idx="0"/>
          </p:cNvCxnSpPr>
          <p:nvPr/>
        </p:nvCxnSpPr>
        <p:spPr bwMode="auto">
          <a:xfrm flipH="1">
            <a:off x="4511675" y="1854201"/>
            <a:ext cx="279400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78" name="AutoShape 19">
            <a:extLst>
              <a:ext uri="{FF2B5EF4-FFF2-40B4-BE49-F238E27FC236}">
                <a16:creationId xmlns:a16="http://schemas.microsoft.com/office/drawing/2014/main" id="{9042C317-9C5B-7850-EC1F-C25DD4E45077}"/>
              </a:ext>
            </a:extLst>
          </p:cNvPr>
          <p:cNvCxnSpPr>
            <a:cxnSpLocks noChangeShapeType="1"/>
            <a:stCxn id="15373" idx="4"/>
            <a:endCxn id="15375" idx="0"/>
          </p:cNvCxnSpPr>
          <p:nvPr/>
        </p:nvCxnSpPr>
        <p:spPr bwMode="auto">
          <a:xfrm>
            <a:off x="4943475" y="1917701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79" name="AutoShape 20">
            <a:extLst>
              <a:ext uri="{FF2B5EF4-FFF2-40B4-BE49-F238E27FC236}">
                <a16:creationId xmlns:a16="http://schemas.microsoft.com/office/drawing/2014/main" id="{864CE806-2824-E654-0FF4-1AA44C99906A}"/>
              </a:ext>
            </a:extLst>
          </p:cNvPr>
          <p:cNvCxnSpPr>
            <a:cxnSpLocks noChangeShapeType="1"/>
            <a:stCxn id="15373" idx="5"/>
            <a:endCxn id="15376" idx="0"/>
          </p:cNvCxnSpPr>
          <p:nvPr/>
        </p:nvCxnSpPr>
        <p:spPr bwMode="auto">
          <a:xfrm>
            <a:off x="5095875" y="1854201"/>
            <a:ext cx="279400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380" name="Oval 21">
            <a:extLst>
              <a:ext uri="{FF2B5EF4-FFF2-40B4-BE49-F238E27FC236}">
                <a16:creationId xmlns:a16="http://schemas.microsoft.com/office/drawing/2014/main" id="{9D554F8B-E5FA-2F54-AE92-1D75237EA7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5775" y="2636839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T</a:t>
            </a:r>
          </a:p>
        </p:txBody>
      </p:sp>
      <p:cxnSp>
        <p:nvCxnSpPr>
          <p:cNvPr id="15381" name="AutoShape 22">
            <a:extLst>
              <a:ext uri="{FF2B5EF4-FFF2-40B4-BE49-F238E27FC236}">
                <a16:creationId xmlns:a16="http://schemas.microsoft.com/office/drawing/2014/main" id="{801F1E30-9792-0E05-3148-73AD20018956}"/>
              </a:ext>
            </a:extLst>
          </p:cNvPr>
          <p:cNvCxnSpPr>
            <a:cxnSpLocks noChangeShapeType="1"/>
            <a:stCxn id="15374" idx="4"/>
            <a:endCxn id="15380" idx="0"/>
          </p:cNvCxnSpPr>
          <p:nvPr/>
        </p:nvCxnSpPr>
        <p:spPr bwMode="auto">
          <a:xfrm>
            <a:off x="4511675" y="2493964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382" name="Text Box 23">
            <a:extLst>
              <a:ext uri="{FF2B5EF4-FFF2-40B4-BE49-F238E27FC236}">
                <a16:creationId xmlns:a16="http://schemas.microsoft.com/office/drawing/2014/main" id="{EC6A28FA-7C77-2006-BC2F-69F101ADF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5275" y="1484314"/>
            <a:ext cx="649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000">
                <a:latin typeface="Arial Unicode MS" pitchFamily="34" charset="-128"/>
              </a:rPr>
              <a:t>⇒④</a:t>
            </a:r>
          </a:p>
        </p:txBody>
      </p:sp>
      <p:sp>
        <p:nvSpPr>
          <p:cNvPr id="15383" name="Oval 24">
            <a:extLst>
              <a:ext uri="{FF2B5EF4-FFF2-40B4-BE49-F238E27FC236}">
                <a16:creationId xmlns:a16="http://schemas.microsoft.com/office/drawing/2014/main" id="{2F9A6876-B61C-2E1D-40BE-3D42261231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7438" y="1484314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E</a:t>
            </a:r>
          </a:p>
        </p:txBody>
      </p:sp>
      <p:sp>
        <p:nvSpPr>
          <p:cNvPr id="15384" name="Oval 25">
            <a:extLst>
              <a:ext uri="{FF2B5EF4-FFF2-40B4-BE49-F238E27FC236}">
                <a16:creationId xmlns:a16="http://schemas.microsoft.com/office/drawing/2014/main" id="{EF775175-608F-5D5D-553B-89B23CFE5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5638" y="206057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E</a:t>
            </a:r>
          </a:p>
        </p:txBody>
      </p:sp>
      <p:sp>
        <p:nvSpPr>
          <p:cNvPr id="15385" name="Oval 26">
            <a:extLst>
              <a:ext uri="{FF2B5EF4-FFF2-40B4-BE49-F238E27FC236}">
                <a16:creationId xmlns:a16="http://schemas.microsoft.com/office/drawing/2014/main" id="{09AAFA1C-9690-7642-01F9-BCDB5BC3A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7438" y="206057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+</a:t>
            </a:r>
          </a:p>
        </p:txBody>
      </p:sp>
      <p:sp>
        <p:nvSpPr>
          <p:cNvPr id="15386" name="Oval 27">
            <a:extLst>
              <a:ext uri="{FF2B5EF4-FFF2-40B4-BE49-F238E27FC236}">
                <a16:creationId xmlns:a16="http://schemas.microsoft.com/office/drawing/2014/main" id="{9EAF3081-590D-1D03-4D47-612650D503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9238" y="206057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T</a:t>
            </a:r>
          </a:p>
        </p:txBody>
      </p:sp>
      <p:cxnSp>
        <p:nvCxnSpPr>
          <p:cNvPr id="15387" name="AutoShape 28">
            <a:extLst>
              <a:ext uri="{FF2B5EF4-FFF2-40B4-BE49-F238E27FC236}">
                <a16:creationId xmlns:a16="http://schemas.microsoft.com/office/drawing/2014/main" id="{ED9088DE-3911-692A-1487-21792CAFD977}"/>
              </a:ext>
            </a:extLst>
          </p:cNvPr>
          <p:cNvCxnSpPr>
            <a:cxnSpLocks noChangeShapeType="1"/>
            <a:stCxn id="15383" idx="3"/>
            <a:endCxn id="15384" idx="0"/>
          </p:cNvCxnSpPr>
          <p:nvPr/>
        </p:nvCxnSpPr>
        <p:spPr bwMode="auto">
          <a:xfrm flipH="1">
            <a:off x="5951538" y="1854201"/>
            <a:ext cx="279400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88" name="AutoShape 29">
            <a:extLst>
              <a:ext uri="{FF2B5EF4-FFF2-40B4-BE49-F238E27FC236}">
                <a16:creationId xmlns:a16="http://schemas.microsoft.com/office/drawing/2014/main" id="{06309D81-E2B8-8D10-6278-36AA13933ABC}"/>
              </a:ext>
            </a:extLst>
          </p:cNvPr>
          <p:cNvCxnSpPr>
            <a:cxnSpLocks noChangeShapeType="1"/>
            <a:stCxn id="15383" idx="4"/>
            <a:endCxn id="15385" idx="0"/>
          </p:cNvCxnSpPr>
          <p:nvPr/>
        </p:nvCxnSpPr>
        <p:spPr bwMode="auto">
          <a:xfrm>
            <a:off x="6383338" y="1917701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89" name="AutoShape 30">
            <a:extLst>
              <a:ext uri="{FF2B5EF4-FFF2-40B4-BE49-F238E27FC236}">
                <a16:creationId xmlns:a16="http://schemas.microsoft.com/office/drawing/2014/main" id="{C6F26A9F-D6BC-F99C-834B-D5A65CE02CEE}"/>
              </a:ext>
            </a:extLst>
          </p:cNvPr>
          <p:cNvCxnSpPr>
            <a:cxnSpLocks noChangeShapeType="1"/>
            <a:stCxn id="15383" idx="5"/>
            <a:endCxn id="15386" idx="0"/>
          </p:cNvCxnSpPr>
          <p:nvPr/>
        </p:nvCxnSpPr>
        <p:spPr bwMode="auto">
          <a:xfrm>
            <a:off x="6535738" y="1854201"/>
            <a:ext cx="279400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390" name="Oval 31">
            <a:extLst>
              <a:ext uri="{FF2B5EF4-FFF2-40B4-BE49-F238E27FC236}">
                <a16:creationId xmlns:a16="http://schemas.microsoft.com/office/drawing/2014/main" id="{4AEC0535-C8D7-0D66-3E9E-001CC76ADA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5638" y="2636839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T</a:t>
            </a:r>
          </a:p>
        </p:txBody>
      </p:sp>
      <p:cxnSp>
        <p:nvCxnSpPr>
          <p:cNvPr id="15391" name="AutoShape 32">
            <a:extLst>
              <a:ext uri="{FF2B5EF4-FFF2-40B4-BE49-F238E27FC236}">
                <a16:creationId xmlns:a16="http://schemas.microsoft.com/office/drawing/2014/main" id="{9FDF6B87-A71C-DC46-B3BC-1B16B06FA940}"/>
              </a:ext>
            </a:extLst>
          </p:cNvPr>
          <p:cNvCxnSpPr>
            <a:cxnSpLocks noChangeShapeType="1"/>
            <a:stCxn id="15384" idx="4"/>
            <a:endCxn id="15390" idx="0"/>
          </p:cNvCxnSpPr>
          <p:nvPr/>
        </p:nvCxnSpPr>
        <p:spPr bwMode="auto">
          <a:xfrm>
            <a:off x="5951538" y="2493964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392" name="Oval 33">
            <a:extLst>
              <a:ext uri="{FF2B5EF4-FFF2-40B4-BE49-F238E27FC236}">
                <a16:creationId xmlns:a16="http://schemas.microsoft.com/office/drawing/2014/main" id="{610B2B5D-976F-9173-CF19-5A2D5046D0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5638" y="3213100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F</a:t>
            </a:r>
          </a:p>
        </p:txBody>
      </p:sp>
      <p:cxnSp>
        <p:nvCxnSpPr>
          <p:cNvPr id="15393" name="AutoShape 34">
            <a:extLst>
              <a:ext uri="{FF2B5EF4-FFF2-40B4-BE49-F238E27FC236}">
                <a16:creationId xmlns:a16="http://schemas.microsoft.com/office/drawing/2014/main" id="{44B0B13B-D958-6C73-D9B9-AC50DB30A965}"/>
              </a:ext>
            </a:extLst>
          </p:cNvPr>
          <p:cNvCxnSpPr>
            <a:cxnSpLocks noChangeShapeType="1"/>
            <a:stCxn id="15390" idx="4"/>
            <a:endCxn id="15392" idx="0"/>
          </p:cNvCxnSpPr>
          <p:nvPr/>
        </p:nvCxnSpPr>
        <p:spPr bwMode="auto">
          <a:xfrm>
            <a:off x="5951538" y="3070226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394" name="Text Box 35">
            <a:extLst>
              <a:ext uri="{FF2B5EF4-FFF2-40B4-BE49-F238E27FC236}">
                <a16:creationId xmlns:a16="http://schemas.microsoft.com/office/drawing/2014/main" id="{AEFA81B4-1C88-91AE-E990-35F888254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1039" y="1484314"/>
            <a:ext cx="649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000">
                <a:latin typeface="Arial Unicode MS" pitchFamily="34" charset="-128"/>
              </a:rPr>
              <a:t>⇒⑥</a:t>
            </a:r>
          </a:p>
        </p:txBody>
      </p:sp>
      <p:sp>
        <p:nvSpPr>
          <p:cNvPr id="15395" name="Oval 36">
            <a:extLst>
              <a:ext uri="{FF2B5EF4-FFF2-40B4-BE49-F238E27FC236}">
                <a16:creationId xmlns:a16="http://schemas.microsoft.com/office/drawing/2014/main" id="{CA7F6D3B-28C9-26DF-A3A9-C50C56B826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3200" y="1484314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E</a:t>
            </a:r>
          </a:p>
        </p:txBody>
      </p:sp>
      <p:sp>
        <p:nvSpPr>
          <p:cNvPr id="15396" name="Oval 37">
            <a:extLst>
              <a:ext uri="{FF2B5EF4-FFF2-40B4-BE49-F238E27FC236}">
                <a16:creationId xmlns:a16="http://schemas.microsoft.com/office/drawing/2014/main" id="{C903EBB1-0EFE-7503-B240-6C0B4212E3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206057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E</a:t>
            </a:r>
          </a:p>
        </p:txBody>
      </p:sp>
      <p:sp>
        <p:nvSpPr>
          <p:cNvPr id="15397" name="Oval 38">
            <a:extLst>
              <a:ext uri="{FF2B5EF4-FFF2-40B4-BE49-F238E27FC236}">
                <a16:creationId xmlns:a16="http://schemas.microsoft.com/office/drawing/2014/main" id="{610EDA02-D01A-4307-61B2-096782C30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3200" y="206057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+</a:t>
            </a:r>
          </a:p>
        </p:txBody>
      </p:sp>
      <p:sp>
        <p:nvSpPr>
          <p:cNvPr id="15398" name="Oval 39">
            <a:extLst>
              <a:ext uri="{FF2B5EF4-FFF2-40B4-BE49-F238E27FC236}">
                <a16:creationId xmlns:a16="http://schemas.microsoft.com/office/drawing/2014/main" id="{9546785F-CF0C-FD9E-9E6F-D30DB6D7C8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5000" y="206057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T</a:t>
            </a:r>
          </a:p>
        </p:txBody>
      </p:sp>
      <p:cxnSp>
        <p:nvCxnSpPr>
          <p:cNvPr id="15399" name="AutoShape 40">
            <a:extLst>
              <a:ext uri="{FF2B5EF4-FFF2-40B4-BE49-F238E27FC236}">
                <a16:creationId xmlns:a16="http://schemas.microsoft.com/office/drawing/2014/main" id="{4E754FC0-07C6-11DC-4A28-17387B3F8FA5}"/>
              </a:ext>
            </a:extLst>
          </p:cNvPr>
          <p:cNvCxnSpPr>
            <a:cxnSpLocks noChangeShapeType="1"/>
            <a:stCxn id="15395" idx="3"/>
            <a:endCxn id="15396" idx="0"/>
          </p:cNvCxnSpPr>
          <p:nvPr/>
        </p:nvCxnSpPr>
        <p:spPr bwMode="auto">
          <a:xfrm flipH="1">
            <a:off x="7607300" y="1854201"/>
            <a:ext cx="279400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400" name="AutoShape 41">
            <a:extLst>
              <a:ext uri="{FF2B5EF4-FFF2-40B4-BE49-F238E27FC236}">
                <a16:creationId xmlns:a16="http://schemas.microsoft.com/office/drawing/2014/main" id="{F0631DD3-5147-058C-96ED-E1B1DF1A6B61}"/>
              </a:ext>
            </a:extLst>
          </p:cNvPr>
          <p:cNvCxnSpPr>
            <a:cxnSpLocks noChangeShapeType="1"/>
            <a:stCxn id="15395" idx="4"/>
            <a:endCxn id="15397" idx="0"/>
          </p:cNvCxnSpPr>
          <p:nvPr/>
        </p:nvCxnSpPr>
        <p:spPr bwMode="auto">
          <a:xfrm>
            <a:off x="8039100" y="1917701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401" name="AutoShape 42">
            <a:extLst>
              <a:ext uri="{FF2B5EF4-FFF2-40B4-BE49-F238E27FC236}">
                <a16:creationId xmlns:a16="http://schemas.microsoft.com/office/drawing/2014/main" id="{D67C4F9B-BB3D-11FE-6A12-811E758E25D8}"/>
              </a:ext>
            </a:extLst>
          </p:cNvPr>
          <p:cNvCxnSpPr>
            <a:cxnSpLocks noChangeShapeType="1"/>
            <a:stCxn id="15395" idx="5"/>
            <a:endCxn id="15398" idx="0"/>
          </p:cNvCxnSpPr>
          <p:nvPr/>
        </p:nvCxnSpPr>
        <p:spPr bwMode="auto">
          <a:xfrm>
            <a:off x="8191500" y="1854201"/>
            <a:ext cx="279400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02" name="Oval 43">
            <a:extLst>
              <a:ext uri="{FF2B5EF4-FFF2-40B4-BE49-F238E27FC236}">
                <a16:creationId xmlns:a16="http://schemas.microsoft.com/office/drawing/2014/main" id="{235D7F5A-8AAA-0BB8-49CA-ED93CAEC3E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2636839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T</a:t>
            </a:r>
          </a:p>
        </p:txBody>
      </p:sp>
      <p:cxnSp>
        <p:nvCxnSpPr>
          <p:cNvPr id="15403" name="AutoShape 44">
            <a:extLst>
              <a:ext uri="{FF2B5EF4-FFF2-40B4-BE49-F238E27FC236}">
                <a16:creationId xmlns:a16="http://schemas.microsoft.com/office/drawing/2014/main" id="{C857A2F0-CCC8-15C1-B695-0EAD5F1B76CE}"/>
              </a:ext>
            </a:extLst>
          </p:cNvPr>
          <p:cNvCxnSpPr>
            <a:cxnSpLocks noChangeShapeType="1"/>
            <a:stCxn id="15396" idx="4"/>
            <a:endCxn id="15402" idx="0"/>
          </p:cNvCxnSpPr>
          <p:nvPr/>
        </p:nvCxnSpPr>
        <p:spPr bwMode="auto">
          <a:xfrm>
            <a:off x="7607300" y="2493964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04" name="Oval 45">
            <a:extLst>
              <a:ext uri="{FF2B5EF4-FFF2-40B4-BE49-F238E27FC236}">
                <a16:creationId xmlns:a16="http://schemas.microsoft.com/office/drawing/2014/main" id="{2D2828DE-6614-D886-681F-2D59D452A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3213100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F</a:t>
            </a:r>
          </a:p>
        </p:txBody>
      </p:sp>
      <p:cxnSp>
        <p:nvCxnSpPr>
          <p:cNvPr id="15405" name="AutoShape 46">
            <a:extLst>
              <a:ext uri="{FF2B5EF4-FFF2-40B4-BE49-F238E27FC236}">
                <a16:creationId xmlns:a16="http://schemas.microsoft.com/office/drawing/2014/main" id="{02FB9EFA-A1BF-4C7E-CAF3-7458B40C3C7C}"/>
              </a:ext>
            </a:extLst>
          </p:cNvPr>
          <p:cNvCxnSpPr>
            <a:cxnSpLocks noChangeShapeType="1"/>
            <a:stCxn id="15402" idx="4"/>
            <a:endCxn id="15404" idx="0"/>
          </p:cNvCxnSpPr>
          <p:nvPr/>
        </p:nvCxnSpPr>
        <p:spPr bwMode="auto">
          <a:xfrm>
            <a:off x="7607300" y="3070226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06" name="Oval 47">
            <a:extLst>
              <a:ext uri="{FF2B5EF4-FFF2-40B4-BE49-F238E27FC236}">
                <a16:creationId xmlns:a16="http://schemas.microsoft.com/office/drawing/2014/main" id="{48F5D784-C513-1898-F77C-35191FC49C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3789364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id</a:t>
            </a:r>
          </a:p>
        </p:txBody>
      </p:sp>
      <p:cxnSp>
        <p:nvCxnSpPr>
          <p:cNvPr id="15407" name="AutoShape 48">
            <a:extLst>
              <a:ext uri="{FF2B5EF4-FFF2-40B4-BE49-F238E27FC236}">
                <a16:creationId xmlns:a16="http://schemas.microsoft.com/office/drawing/2014/main" id="{3316C7D9-6C62-CA43-4C33-DB0D57236DCA}"/>
              </a:ext>
            </a:extLst>
          </p:cNvPr>
          <p:cNvCxnSpPr>
            <a:cxnSpLocks noChangeShapeType="1"/>
            <a:stCxn id="15404" idx="4"/>
            <a:endCxn id="15406" idx="0"/>
          </p:cNvCxnSpPr>
          <p:nvPr/>
        </p:nvCxnSpPr>
        <p:spPr bwMode="auto">
          <a:xfrm>
            <a:off x="7607300" y="3646489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08" name="Text Box 50">
            <a:extLst>
              <a:ext uri="{FF2B5EF4-FFF2-40B4-BE49-F238E27FC236}">
                <a16:creationId xmlns:a16="http://schemas.microsoft.com/office/drawing/2014/main" id="{D578DDB0-9910-00B6-16A3-B5C8EEE276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1050" y="1484314"/>
            <a:ext cx="649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000">
                <a:latin typeface="Arial Unicode MS" pitchFamily="34" charset="-128"/>
              </a:rPr>
              <a:t>⇒③</a:t>
            </a:r>
          </a:p>
        </p:txBody>
      </p:sp>
      <p:sp>
        <p:nvSpPr>
          <p:cNvPr id="15409" name="Text Box 51">
            <a:extLst>
              <a:ext uri="{FF2B5EF4-FFF2-40B4-BE49-F238E27FC236}">
                <a16:creationId xmlns:a16="http://schemas.microsoft.com/office/drawing/2014/main" id="{1F8695D1-35BB-4AB4-95DD-38D2DC2CC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4119564"/>
            <a:ext cx="649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000">
                <a:latin typeface="Arial Unicode MS" pitchFamily="34" charset="-128"/>
              </a:rPr>
              <a:t>⇒④</a:t>
            </a:r>
          </a:p>
        </p:txBody>
      </p:sp>
      <p:sp>
        <p:nvSpPr>
          <p:cNvPr id="15410" name="Oval 52">
            <a:extLst>
              <a:ext uri="{FF2B5EF4-FFF2-40B4-BE49-F238E27FC236}">
                <a16:creationId xmlns:a16="http://schemas.microsoft.com/office/drawing/2014/main" id="{7477BE0B-0CD4-2B6F-F239-FFC2B096B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3" y="4119564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E</a:t>
            </a:r>
          </a:p>
        </p:txBody>
      </p:sp>
      <p:sp>
        <p:nvSpPr>
          <p:cNvPr id="15411" name="Oval 53">
            <a:extLst>
              <a:ext uri="{FF2B5EF4-FFF2-40B4-BE49-F238E27FC236}">
                <a16:creationId xmlns:a16="http://schemas.microsoft.com/office/drawing/2014/main" id="{368EACA9-168A-F873-B456-CDFE463707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6413" y="469582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E</a:t>
            </a:r>
          </a:p>
        </p:txBody>
      </p:sp>
      <p:sp>
        <p:nvSpPr>
          <p:cNvPr id="15412" name="Oval 54">
            <a:extLst>
              <a:ext uri="{FF2B5EF4-FFF2-40B4-BE49-F238E27FC236}">
                <a16:creationId xmlns:a16="http://schemas.microsoft.com/office/drawing/2014/main" id="{BF079A0A-92E7-4D6D-EE13-82685DE8E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3" y="469582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+</a:t>
            </a:r>
          </a:p>
        </p:txBody>
      </p:sp>
      <p:sp>
        <p:nvSpPr>
          <p:cNvPr id="15413" name="Oval 55">
            <a:extLst>
              <a:ext uri="{FF2B5EF4-FFF2-40B4-BE49-F238E27FC236}">
                <a16:creationId xmlns:a16="http://schemas.microsoft.com/office/drawing/2014/main" id="{7C493B18-F9BA-6275-89D3-A64E8E726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888" y="469582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T</a:t>
            </a:r>
          </a:p>
        </p:txBody>
      </p:sp>
      <p:cxnSp>
        <p:nvCxnSpPr>
          <p:cNvPr id="15414" name="AutoShape 56">
            <a:extLst>
              <a:ext uri="{FF2B5EF4-FFF2-40B4-BE49-F238E27FC236}">
                <a16:creationId xmlns:a16="http://schemas.microsoft.com/office/drawing/2014/main" id="{74F9A40A-EE8C-1690-AF1C-73728D06B3D8}"/>
              </a:ext>
            </a:extLst>
          </p:cNvPr>
          <p:cNvCxnSpPr>
            <a:cxnSpLocks noChangeShapeType="1"/>
            <a:stCxn id="15410" idx="3"/>
            <a:endCxn id="15411" idx="0"/>
          </p:cNvCxnSpPr>
          <p:nvPr/>
        </p:nvCxnSpPr>
        <p:spPr bwMode="auto">
          <a:xfrm flipH="1">
            <a:off x="1992313" y="4489451"/>
            <a:ext cx="279400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415" name="AutoShape 57">
            <a:extLst>
              <a:ext uri="{FF2B5EF4-FFF2-40B4-BE49-F238E27FC236}">
                <a16:creationId xmlns:a16="http://schemas.microsoft.com/office/drawing/2014/main" id="{CA3B73E0-67C9-392D-8060-5538BD34CB31}"/>
              </a:ext>
            </a:extLst>
          </p:cNvPr>
          <p:cNvCxnSpPr>
            <a:cxnSpLocks noChangeShapeType="1"/>
            <a:stCxn id="15410" idx="4"/>
            <a:endCxn id="15412" idx="0"/>
          </p:cNvCxnSpPr>
          <p:nvPr/>
        </p:nvCxnSpPr>
        <p:spPr bwMode="auto">
          <a:xfrm>
            <a:off x="2424113" y="4552951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416" name="AutoShape 58">
            <a:extLst>
              <a:ext uri="{FF2B5EF4-FFF2-40B4-BE49-F238E27FC236}">
                <a16:creationId xmlns:a16="http://schemas.microsoft.com/office/drawing/2014/main" id="{973B4807-4CE8-B982-02AD-AEDAFE569065}"/>
              </a:ext>
            </a:extLst>
          </p:cNvPr>
          <p:cNvCxnSpPr>
            <a:cxnSpLocks noChangeShapeType="1"/>
            <a:stCxn id="15410" idx="5"/>
            <a:endCxn id="15413" idx="0"/>
          </p:cNvCxnSpPr>
          <p:nvPr/>
        </p:nvCxnSpPr>
        <p:spPr bwMode="auto">
          <a:xfrm>
            <a:off x="2576514" y="4489451"/>
            <a:ext cx="422275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17" name="Oval 59">
            <a:extLst>
              <a:ext uri="{FF2B5EF4-FFF2-40B4-BE49-F238E27FC236}">
                <a16:creationId xmlns:a16="http://schemas.microsoft.com/office/drawing/2014/main" id="{F5CE2FFB-D76C-AB63-EFC1-6402CA7C69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6413" y="5272089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T</a:t>
            </a:r>
          </a:p>
        </p:txBody>
      </p:sp>
      <p:cxnSp>
        <p:nvCxnSpPr>
          <p:cNvPr id="15418" name="AutoShape 60">
            <a:extLst>
              <a:ext uri="{FF2B5EF4-FFF2-40B4-BE49-F238E27FC236}">
                <a16:creationId xmlns:a16="http://schemas.microsoft.com/office/drawing/2014/main" id="{F9A1C611-56BC-93AF-0BFC-61FB2E971CD4}"/>
              </a:ext>
            </a:extLst>
          </p:cNvPr>
          <p:cNvCxnSpPr>
            <a:cxnSpLocks noChangeShapeType="1"/>
            <a:stCxn id="15411" idx="4"/>
            <a:endCxn id="15417" idx="0"/>
          </p:cNvCxnSpPr>
          <p:nvPr/>
        </p:nvCxnSpPr>
        <p:spPr bwMode="auto">
          <a:xfrm>
            <a:off x="1992313" y="5129214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19" name="Oval 61">
            <a:extLst>
              <a:ext uri="{FF2B5EF4-FFF2-40B4-BE49-F238E27FC236}">
                <a16:creationId xmlns:a16="http://schemas.microsoft.com/office/drawing/2014/main" id="{0D2B5223-D9C0-52A0-74C7-5461746009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6413" y="5848350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F</a:t>
            </a:r>
          </a:p>
        </p:txBody>
      </p:sp>
      <p:cxnSp>
        <p:nvCxnSpPr>
          <p:cNvPr id="15420" name="AutoShape 62">
            <a:extLst>
              <a:ext uri="{FF2B5EF4-FFF2-40B4-BE49-F238E27FC236}">
                <a16:creationId xmlns:a16="http://schemas.microsoft.com/office/drawing/2014/main" id="{72361EBC-9728-93BC-792C-8056B4B82A53}"/>
              </a:ext>
            </a:extLst>
          </p:cNvPr>
          <p:cNvCxnSpPr>
            <a:cxnSpLocks noChangeShapeType="1"/>
            <a:stCxn id="15417" idx="4"/>
            <a:endCxn id="15419" idx="0"/>
          </p:cNvCxnSpPr>
          <p:nvPr/>
        </p:nvCxnSpPr>
        <p:spPr bwMode="auto">
          <a:xfrm>
            <a:off x="1992313" y="5705476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21" name="Oval 63">
            <a:extLst>
              <a:ext uri="{FF2B5EF4-FFF2-40B4-BE49-F238E27FC236}">
                <a16:creationId xmlns:a16="http://schemas.microsoft.com/office/drawing/2014/main" id="{A22EF85D-9015-F5E6-461A-5E1BA49C75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6413" y="6424614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id</a:t>
            </a:r>
          </a:p>
        </p:txBody>
      </p:sp>
      <p:cxnSp>
        <p:nvCxnSpPr>
          <p:cNvPr id="15422" name="AutoShape 64">
            <a:extLst>
              <a:ext uri="{FF2B5EF4-FFF2-40B4-BE49-F238E27FC236}">
                <a16:creationId xmlns:a16="http://schemas.microsoft.com/office/drawing/2014/main" id="{54BDEB15-035E-1E5B-138E-CF9B36931C84}"/>
              </a:ext>
            </a:extLst>
          </p:cNvPr>
          <p:cNvCxnSpPr>
            <a:cxnSpLocks noChangeShapeType="1"/>
            <a:stCxn id="15419" idx="4"/>
            <a:endCxn id="15421" idx="0"/>
          </p:cNvCxnSpPr>
          <p:nvPr/>
        </p:nvCxnSpPr>
        <p:spPr bwMode="auto">
          <a:xfrm>
            <a:off x="1992313" y="6281739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23" name="Oval 65">
            <a:extLst>
              <a:ext uri="{FF2B5EF4-FFF2-40B4-BE49-F238E27FC236}">
                <a16:creationId xmlns:a16="http://schemas.microsoft.com/office/drawing/2014/main" id="{5DB46E2F-F071-FA16-7ECE-EAB1A9ADC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2888" y="5272089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*</a:t>
            </a:r>
          </a:p>
        </p:txBody>
      </p:sp>
      <p:sp>
        <p:nvSpPr>
          <p:cNvPr id="15424" name="Oval 66">
            <a:extLst>
              <a:ext uri="{FF2B5EF4-FFF2-40B4-BE49-F238E27FC236}">
                <a16:creationId xmlns:a16="http://schemas.microsoft.com/office/drawing/2014/main" id="{E70017C0-D9D7-2666-6332-077C59FD6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275" y="5272089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F</a:t>
            </a:r>
          </a:p>
        </p:txBody>
      </p:sp>
      <p:sp>
        <p:nvSpPr>
          <p:cNvPr id="15425" name="Oval 67">
            <a:extLst>
              <a:ext uri="{FF2B5EF4-FFF2-40B4-BE49-F238E27FC236}">
                <a16:creationId xmlns:a16="http://schemas.microsoft.com/office/drawing/2014/main" id="{73E2721E-B3E6-8513-71C0-616BD5CA02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088" y="5272089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T</a:t>
            </a:r>
          </a:p>
        </p:txBody>
      </p:sp>
      <p:cxnSp>
        <p:nvCxnSpPr>
          <p:cNvPr id="15426" name="AutoShape 68">
            <a:extLst>
              <a:ext uri="{FF2B5EF4-FFF2-40B4-BE49-F238E27FC236}">
                <a16:creationId xmlns:a16="http://schemas.microsoft.com/office/drawing/2014/main" id="{37123E67-9E93-1769-BB2F-1769E3C3BE7E}"/>
              </a:ext>
            </a:extLst>
          </p:cNvPr>
          <p:cNvCxnSpPr>
            <a:cxnSpLocks noChangeShapeType="1"/>
            <a:stCxn id="15413" idx="4"/>
            <a:endCxn id="15423" idx="0"/>
          </p:cNvCxnSpPr>
          <p:nvPr/>
        </p:nvCxnSpPr>
        <p:spPr bwMode="auto">
          <a:xfrm>
            <a:off x="2998788" y="5129214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427" name="AutoShape 69">
            <a:extLst>
              <a:ext uri="{FF2B5EF4-FFF2-40B4-BE49-F238E27FC236}">
                <a16:creationId xmlns:a16="http://schemas.microsoft.com/office/drawing/2014/main" id="{4416ACC8-50D3-A119-41DB-89B889066BDD}"/>
              </a:ext>
            </a:extLst>
          </p:cNvPr>
          <p:cNvCxnSpPr>
            <a:cxnSpLocks noChangeShapeType="1"/>
            <a:stCxn id="15413" idx="3"/>
            <a:endCxn id="15425" idx="0"/>
          </p:cNvCxnSpPr>
          <p:nvPr/>
        </p:nvCxnSpPr>
        <p:spPr bwMode="auto">
          <a:xfrm flipH="1">
            <a:off x="2566988" y="5065714"/>
            <a:ext cx="279400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428" name="AutoShape 70">
            <a:extLst>
              <a:ext uri="{FF2B5EF4-FFF2-40B4-BE49-F238E27FC236}">
                <a16:creationId xmlns:a16="http://schemas.microsoft.com/office/drawing/2014/main" id="{6533BE08-8C7E-44AF-AF8D-0D73835CC8C9}"/>
              </a:ext>
            </a:extLst>
          </p:cNvPr>
          <p:cNvCxnSpPr>
            <a:cxnSpLocks noChangeShapeType="1"/>
            <a:stCxn id="15413" idx="5"/>
            <a:endCxn id="15424" idx="0"/>
          </p:cNvCxnSpPr>
          <p:nvPr/>
        </p:nvCxnSpPr>
        <p:spPr bwMode="auto">
          <a:xfrm>
            <a:off x="3151189" y="5065714"/>
            <a:ext cx="280987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29" name="Text Box 71">
            <a:extLst>
              <a:ext uri="{FF2B5EF4-FFF2-40B4-BE49-F238E27FC236}">
                <a16:creationId xmlns:a16="http://schemas.microsoft.com/office/drawing/2014/main" id="{42EB481B-19EF-9CE6-B043-1D563D28C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0" y="4119564"/>
            <a:ext cx="649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000">
                <a:latin typeface="Arial Unicode MS" pitchFamily="34" charset="-128"/>
              </a:rPr>
              <a:t>⇒⑥</a:t>
            </a:r>
          </a:p>
        </p:txBody>
      </p:sp>
      <p:sp>
        <p:nvSpPr>
          <p:cNvPr id="15430" name="Oval 72">
            <a:extLst>
              <a:ext uri="{FF2B5EF4-FFF2-40B4-BE49-F238E27FC236}">
                <a16:creationId xmlns:a16="http://schemas.microsoft.com/office/drawing/2014/main" id="{ACDEA1B5-99B4-F408-AE21-443362133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338" y="4119564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E</a:t>
            </a:r>
          </a:p>
        </p:txBody>
      </p:sp>
      <p:sp>
        <p:nvSpPr>
          <p:cNvPr id="15431" name="Oval 73">
            <a:extLst>
              <a:ext uri="{FF2B5EF4-FFF2-40B4-BE49-F238E27FC236}">
                <a16:creationId xmlns:a16="http://schemas.microsoft.com/office/drawing/2014/main" id="{FFF1C446-5C8C-D925-CF46-4764AEB009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2538" y="469582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E</a:t>
            </a:r>
          </a:p>
        </p:txBody>
      </p:sp>
      <p:sp>
        <p:nvSpPr>
          <p:cNvPr id="15432" name="Oval 74">
            <a:extLst>
              <a:ext uri="{FF2B5EF4-FFF2-40B4-BE49-F238E27FC236}">
                <a16:creationId xmlns:a16="http://schemas.microsoft.com/office/drawing/2014/main" id="{2A837325-FFA6-DFC3-422D-ED0155781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338" y="469582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+</a:t>
            </a:r>
          </a:p>
        </p:txBody>
      </p:sp>
      <p:sp>
        <p:nvSpPr>
          <p:cNvPr id="15433" name="Oval 75">
            <a:extLst>
              <a:ext uri="{FF2B5EF4-FFF2-40B4-BE49-F238E27FC236}">
                <a16:creationId xmlns:a16="http://schemas.microsoft.com/office/drawing/2014/main" id="{288CCF81-305F-2033-4E58-847CCD287A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9013" y="469582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T</a:t>
            </a:r>
          </a:p>
        </p:txBody>
      </p:sp>
      <p:cxnSp>
        <p:nvCxnSpPr>
          <p:cNvPr id="15434" name="AutoShape 76">
            <a:extLst>
              <a:ext uri="{FF2B5EF4-FFF2-40B4-BE49-F238E27FC236}">
                <a16:creationId xmlns:a16="http://schemas.microsoft.com/office/drawing/2014/main" id="{C12766CE-FB43-6001-27F4-079FAAC2B549}"/>
              </a:ext>
            </a:extLst>
          </p:cNvPr>
          <p:cNvCxnSpPr>
            <a:cxnSpLocks noChangeShapeType="1"/>
            <a:stCxn id="15430" idx="3"/>
            <a:endCxn id="15431" idx="0"/>
          </p:cNvCxnSpPr>
          <p:nvPr/>
        </p:nvCxnSpPr>
        <p:spPr bwMode="auto">
          <a:xfrm flipH="1">
            <a:off x="4008438" y="4489451"/>
            <a:ext cx="279400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435" name="AutoShape 77">
            <a:extLst>
              <a:ext uri="{FF2B5EF4-FFF2-40B4-BE49-F238E27FC236}">
                <a16:creationId xmlns:a16="http://schemas.microsoft.com/office/drawing/2014/main" id="{6516BE0A-1530-3E05-5CF2-3362A47760A4}"/>
              </a:ext>
            </a:extLst>
          </p:cNvPr>
          <p:cNvCxnSpPr>
            <a:cxnSpLocks noChangeShapeType="1"/>
            <a:stCxn id="15430" idx="4"/>
            <a:endCxn id="15432" idx="0"/>
          </p:cNvCxnSpPr>
          <p:nvPr/>
        </p:nvCxnSpPr>
        <p:spPr bwMode="auto">
          <a:xfrm>
            <a:off x="4440238" y="4552951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436" name="AutoShape 78">
            <a:extLst>
              <a:ext uri="{FF2B5EF4-FFF2-40B4-BE49-F238E27FC236}">
                <a16:creationId xmlns:a16="http://schemas.microsoft.com/office/drawing/2014/main" id="{64D8CC60-9EBD-8812-D7B0-A8B1B043DBF4}"/>
              </a:ext>
            </a:extLst>
          </p:cNvPr>
          <p:cNvCxnSpPr>
            <a:cxnSpLocks noChangeShapeType="1"/>
            <a:stCxn id="15430" idx="5"/>
            <a:endCxn id="15433" idx="0"/>
          </p:cNvCxnSpPr>
          <p:nvPr/>
        </p:nvCxnSpPr>
        <p:spPr bwMode="auto">
          <a:xfrm>
            <a:off x="4592639" y="4489451"/>
            <a:ext cx="422275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37" name="Oval 79">
            <a:extLst>
              <a:ext uri="{FF2B5EF4-FFF2-40B4-BE49-F238E27FC236}">
                <a16:creationId xmlns:a16="http://schemas.microsoft.com/office/drawing/2014/main" id="{FEDBD2B3-C474-4C0B-2FD5-644A2FC0D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2538" y="5272089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T</a:t>
            </a:r>
          </a:p>
        </p:txBody>
      </p:sp>
      <p:cxnSp>
        <p:nvCxnSpPr>
          <p:cNvPr id="15438" name="AutoShape 80">
            <a:extLst>
              <a:ext uri="{FF2B5EF4-FFF2-40B4-BE49-F238E27FC236}">
                <a16:creationId xmlns:a16="http://schemas.microsoft.com/office/drawing/2014/main" id="{A09B8390-7886-9854-F03D-2D22CEF1E2FB}"/>
              </a:ext>
            </a:extLst>
          </p:cNvPr>
          <p:cNvCxnSpPr>
            <a:cxnSpLocks noChangeShapeType="1"/>
            <a:stCxn id="15431" idx="4"/>
            <a:endCxn id="15437" idx="0"/>
          </p:cNvCxnSpPr>
          <p:nvPr/>
        </p:nvCxnSpPr>
        <p:spPr bwMode="auto">
          <a:xfrm>
            <a:off x="4008438" y="5129214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39" name="Oval 81">
            <a:extLst>
              <a:ext uri="{FF2B5EF4-FFF2-40B4-BE49-F238E27FC236}">
                <a16:creationId xmlns:a16="http://schemas.microsoft.com/office/drawing/2014/main" id="{74ACBFC1-8824-FBDD-4B46-97AB84751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2538" y="5848350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F</a:t>
            </a:r>
          </a:p>
        </p:txBody>
      </p:sp>
      <p:cxnSp>
        <p:nvCxnSpPr>
          <p:cNvPr id="15440" name="AutoShape 82">
            <a:extLst>
              <a:ext uri="{FF2B5EF4-FFF2-40B4-BE49-F238E27FC236}">
                <a16:creationId xmlns:a16="http://schemas.microsoft.com/office/drawing/2014/main" id="{D4D477BF-48A6-CBE9-578E-65A7D1C1657E}"/>
              </a:ext>
            </a:extLst>
          </p:cNvPr>
          <p:cNvCxnSpPr>
            <a:cxnSpLocks noChangeShapeType="1"/>
            <a:stCxn id="15437" idx="4"/>
            <a:endCxn id="15439" idx="0"/>
          </p:cNvCxnSpPr>
          <p:nvPr/>
        </p:nvCxnSpPr>
        <p:spPr bwMode="auto">
          <a:xfrm>
            <a:off x="4008438" y="5705476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41" name="Oval 83">
            <a:extLst>
              <a:ext uri="{FF2B5EF4-FFF2-40B4-BE49-F238E27FC236}">
                <a16:creationId xmlns:a16="http://schemas.microsoft.com/office/drawing/2014/main" id="{F80340AA-A3E4-F9D6-2075-A78342092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2538" y="6424614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id</a:t>
            </a:r>
          </a:p>
        </p:txBody>
      </p:sp>
      <p:cxnSp>
        <p:nvCxnSpPr>
          <p:cNvPr id="15442" name="AutoShape 84">
            <a:extLst>
              <a:ext uri="{FF2B5EF4-FFF2-40B4-BE49-F238E27FC236}">
                <a16:creationId xmlns:a16="http://schemas.microsoft.com/office/drawing/2014/main" id="{7CAA03E0-6C72-5E96-26BF-B8F3975D67F1}"/>
              </a:ext>
            </a:extLst>
          </p:cNvPr>
          <p:cNvCxnSpPr>
            <a:cxnSpLocks noChangeShapeType="1"/>
            <a:stCxn id="15439" idx="4"/>
            <a:endCxn id="15441" idx="0"/>
          </p:cNvCxnSpPr>
          <p:nvPr/>
        </p:nvCxnSpPr>
        <p:spPr bwMode="auto">
          <a:xfrm>
            <a:off x="4008438" y="6281739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43" name="Oval 85">
            <a:extLst>
              <a:ext uri="{FF2B5EF4-FFF2-40B4-BE49-F238E27FC236}">
                <a16:creationId xmlns:a16="http://schemas.microsoft.com/office/drawing/2014/main" id="{94C4EE72-4D75-0CE7-1DDA-C42354FCC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9013" y="5272089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*</a:t>
            </a:r>
          </a:p>
        </p:txBody>
      </p:sp>
      <p:sp>
        <p:nvSpPr>
          <p:cNvPr id="15444" name="Oval 86">
            <a:extLst>
              <a:ext uri="{FF2B5EF4-FFF2-40B4-BE49-F238E27FC236}">
                <a16:creationId xmlns:a16="http://schemas.microsoft.com/office/drawing/2014/main" id="{9C6FDC46-4DBF-413C-E9FC-6912B55240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5272089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F</a:t>
            </a:r>
          </a:p>
        </p:txBody>
      </p:sp>
      <p:sp>
        <p:nvSpPr>
          <p:cNvPr id="15445" name="Oval 87">
            <a:extLst>
              <a:ext uri="{FF2B5EF4-FFF2-40B4-BE49-F238E27FC236}">
                <a16:creationId xmlns:a16="http://schemas.microsoft.com/office/drawing/2014/main" id="{967BE0C2-C9EF-60AD-A257-9C396CA0D9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7213" y="5272089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T</a:t>
            </a:r>
          </a:p>
        </p:txBody>
      </p:sp>
      <p:cxnSp>
        <p:nvCxnSpPr>
          <p:cNvPr id="15446" name="AutoShape 88">
            <a:extLst>
              <a:ext uri="{FF2B5EF4-FFF2-40B4-BE49-F238E27FC236}">
                <a16:creationId xmlns:a16="http://schemas.microsoft.com/office/drawing/2014/main" id="{A47D9549-CB82-E7A3-8795-88E96841B6D4}"/>
              </a:ext>
            </a:extLst>
          </p:cNvPr>
          <p:cNvCxnSpPr>
            <a:cxnSpLocks noChangeShapeType="1"/>
            <a:stCxn id="15433" idx="4"/>
            <a:endCxn id="15443" idx="0"/>
          </p:cNvCxnSpPr>
          <p:nvPr/>
        </p:nvCxnSpPr>
        <p:spPr bwMode="auto">
          <a:xfrm>
            <a:off x="5014913" y="5129214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447" name="AutoShape 89">
            <a:extLst>
              <a:ext uri="{FF2B5EF4-FFF2-40B4-BE49-F238E27FC236}">
                <a16:creationId xmlns:a16="http://schemas.microsoft.com/office/drawing/2014/main" id="{5FDBCB57-293C-FAC8-D6E8-BCCB7B0E0A52}"/>
              </a:ext>
            </a:extLst>
          </p:cNvPr>
          <p:cNvCxnSpPr>
            <a:cxnSpLocks noChangeShapeType="1"/>
            <a:stCxn id="15433" idx="3"/>
            <a:endCxn id="15445" idx="0"/>
          </p:cNvCxnSpPr>
          <p:nvPr/>
        </p:nvCxnSpPr>
        <p:spPr bwMode="auto">
          <a:xfrm flipH="1">
            <a:off x="4583113" y="5065714"/>
            <a:ext cx="279400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448" name="AutoShape 90">
            <a:extLst>
              <a:ext uri="{FF2B5EF4-FFF2-40B4-BE49-F238E27FC236}">
                <a16:creationId xmlns:a16="http://schemas.microsoft.com/office/drawing/2014/main" id="{706F83C9-0E7B-EB66-C83F-8DAA16556186}"/>
              </a:ext>
            </a:extLst>
          </p:cNvPr>
          <p:cNvCxnSpPr>
            <a:cxnSpLocks noChangeShapeType="1"/>
            <a:stCxn id="15433" idx="5"/>
            <a:endCxn id="15444" idx="0"/>
          </p:cNvCxnSpPr>
          <p:nvPr/>
        </p:nvCxnSpPr>
        <p:spPr bwMode="auto">
          <a:xfrm>
            <a:off x="5167314" y="5065714"/>
            <a:ext cx="280987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49" name="Oval 91">
            <a:extLst>
              <a:ext uri="{FF2B5EF4-FFF2-40B4-BE49-F238E27FC236}">
                <a16:creationId xmlns:a16="http://schemas.microsoft.com/office/drawing/2014/main" id="{60825A46-488F-25C2-5B8F-4CFBBF5C6A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7213" y="5846764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F</a:t>
            </a:r>
          </a:p>
        </p:txBody>
      </p:sp>
      <p:cxnSp>
        <p:nvCxnSpPr>
          <p:cNvPr id="15450" name="AutoShape 92">
            <a:extLst>
              <a:ext uri="{FF2B5EF4-FFF2-40B4-BE49-F238E27FC236}">
                <a16:creationId xmlns:a16="http://schemas.microsoft.com/office/drawing/2014/main" id="{C777B004-B0A4-5B94-416F-3737A8CC7E53}"/>
              </a:ext>
            </a:extLst>
          </p:cNvPr>
          <p:cNvCxnSpPr>
            <a:cxnSpLocks noChangeShapeType="1"/>
            <a:stCxn id="15445" idx="4"/>
            <a:endCxn id="15449" idx="0"/>
          </p:cNvCxnSpPr>
          <p:nvPr/>
        </p:nvCxnSpPr>
        <p:spPr bwMode="auto">
          <a:xfrm>
            <a:off x="4583113" y="5705475"/>
            <a:ext cx="0" cy="141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51" name="Text Box 93">
            <a:extLst>
              <a:ext uri="{FF2B5EF4-FFF2-40B4-BE49-F238E27FC236}">
                <a16:creationId xmlns:a16="http://schemas.microsoft.com/office/drawing/2014/main" id="{52A14CE3-D611-3D5E-DA54-F20FF494D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9600" y="4076701"/>
            <a:ext cx="649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000">
                <a:latin typeface="Arial Unicode MS" pitchFamily="34" charset="-128"/>
              </a:rPr>
              <a:t>⇒⑥</a:t>
            </a:r>
          </a:p>
        </p:txBody>
      </p:sp>
      <p:sp>
        <p:nvSpPr>
          <p:cNvPr id="15452" name="Oval 94">
            <a:extLst>
              <a:ext uri="{FF2B5EF4-FFF2-40B4-BE49-F238E27FC236}">
                <a16:creationId xmlns:a16="http://schemas.microsoft.com/office/drawing/2014/main" id="{6B9643EA-94D9-AE3D-036B-39BB6C97E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119564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E</a:t>
            </a:r>
          </a:p>
        </p:txBody>
      </p:sp>
      <p:sp>
        <p:nvSpPr>
          <p:cNvPr id="15453" name="Oval 95">
            <a:extLst>
              <a:ext uri="{FF2B5EF4-FFF2-40B4-BE49-F238E27FC236}">
                <a16:creationId xmlns:a16="http://schemas.microsoft.com/office/drawing/2014/main" id="{39D13772-6DA1-BE01-9257-8B8E412AF5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4200" y="469582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E</a:t>
            </a:r>
          </a:p>
        </p:txBody>
      </p:sp>
      <p:sp>
        <p:nvSpPr>
          <p:cNvPr id="15454" name="Oval 96">
            <a:extLst>
              <a:ext uri="{FF2B5EF4-FFF2-40B4-BE49-F238E27FC236}">
                <a16:creationId xmlns:a16="http://schemas.microsoft.com/office/drawing/2014/main" id="{B23FD208-1C74-8204-4EE6-89F189F2D5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69582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+</a:t>
            </a:r>
          </a:p>
        </p:txBody>
      </p:sp>
      <p:sp>
        <p:nvSpPr>
          <p:cNvPr id="15455" name="Oval 97">
            <a:extLst>
              <a:ext uri="{FF2B5EF4-FFF2-40B4-BE49-F238E27FC236}">
                <a16:creationId xmlns:a16="http://schemas.microsoft.com/office/drawing/2014/main" id="{10EBCC1F-A142-2DEB-2C21-238023577B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0675" y="469582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T</a:t>
            </a:r>
          </a:p>
        </p:txBody>
      </p:sp>
      <p:cxnSp>
        <p:nvCxnSpPr>
          <p:cNvPr id="15456" name="AutoShape 98">
            <a:extLst>
              <a:ext uri="{FF2B5EF4-FFF2-40B4-BE49-F238E27FC236}">
                <a16:creationId xmlns:a16="http://schemas.microsoft.com/office/drawing/2014/main" id="{8BB924CD-532C-711E-7AD5-99F520D21B0D}"/>
              </a:ext>
            </a:extLst>
          </p:cNvPr>
          <p:cNvCxnSpPr>
            <a:cxnSpLocks noChangeShapeType="1"/>
            <a:stCxn id="15452" idx="3"/>
            <a:endCxn id="15453" idx="0"/>
          </p:cNvCxnSpPr>
          <p:nvPr/>
        </p:nvCxnSpPr>
        <p:spPr bwMode="auto">
          <a:xfrm flipH="1">
            <a:off x="5880100" y="4489451"/>
            <a:ext cx="279400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457" name="AutoShape 99">
            <a:extLst>
              <a:ext uri="{FF2B5EF4-FFF2-40B4-BE49-F238E27FC236}">
                <a16:creationId xmlns:a16="http://schemas.microsoft.com/office/drawing/2014/main" id="{C660E2E6-A5D4-B76A-85B5-D3B031E3C192}"/>
              </a:ext>
            </a:extLst>
          </p:cNvPr>
          <p:cNvCxnSpPr>
            <a:cxnSpLocks noChangeShapeType="1"/>
            <a:stCxn id="15452" idx="4"/>
            <a:endCxn id="15454" idx="0"/>
          </p:cNvCxnSpPr>
          <p:nvPr/>
        </p:nvCxnSpPr>
        <p:spPr bwMode="auto">
          <a:xfrm>
            <a:off x="6311900" y="4552951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458" name="AutoShape 100">
            <a:extLst>
              <a:ext uri="{FF2B5EF4-FFF2-40B4-BE49-F238E27FC236}">
                <a16:creationId xmlns:a16="http://schemas.microsoft.com/office/drawing/2014/main" id="{DA42DFF0-A7B1-B906-1039-D57314C705EA}"/>
              </a:ext>
            </a:extLst>
          </p:cNvPr>
          <p:cNvCxnSpPr>
            <a:cxnSpLocks noChangeShapeType="1"/>
            <a:stCxn id="15452" idx="5"/>
            <a:endCxn id="15455" idx="0"/>
          </p:cNvCxnSpPr>
          <p:nvPr/>
        </p:nvCxnSpPr>
        <p:spPr bwMode="auto">
          <a:xfrm>
            <a:off x="6464301" y="4489451"/>
            <a:ext cx="422275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59" name="Oval 101">
            <a:extLst>
              <a:ext uri="{FF2B5EF4-FFF2-40B4-BE49-F238E27FC236}">
                <a16:creationId xmlns:a16="http://schemas.microsoft.com/office/drawing/2014/main" id="{B8477C9C-65F5-C1B4-9041-829C317E5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4200" y="5272089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T</a:t>
            </a:r>
          </a:p>
        </p:txBody>
      </p:sp>
      <p:cxnSp>
        <p:nvCxnSpPr>
          <p:cNvPr id="15460" name="AutoShape 102">
            <a:extLst>
              <a:ext uri="{FF2B5EF4-FFF2-40B4-BE49-F238E27FC236}">
                <a16:creationId xmlns:a16="http://schemas.microsoft.com/office/drawing/2014/main" id="{7409C587-1A2B-E8F4-6003-6D98A740F2A1}"/>
              </a:ext>
            </a:extLst>
          </p:cNvPr>
          <p:cNvCxnSpPr>
            <a:cxnSpLocks noChangeShapeType="1"/>
            <a:stCxn id="15453" idx="4"/>
            <a:endCxn id="15459" idx="0"/>
          </p:cNvCxnSpPr>
          <p:nvPr/>
        </p:nvCxnSpPr>
        <p:spPr bwMode="auto">
          <a:xfrm>
            <a:off x="5880100" y="5129214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61" name="Oval 103">
            <a:extLst>
              <a:ext uri="{FF2B5EF4-FFF2-40B4-BE49-F238E27FC236}">
                <a16:creationId xmlns:a16="http://schemas.microsoft.com/office/drawing/2014/main" id="{1AD2C733-D263-FD0C-326B-7AB06D1A0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4200" y="5848350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F</a:t>
            </a:r>
          </a:p>
        </p:txBody>
      </p:sp>
      <p:cxnSp>
        <p:nvCxnSpPr>
          <p:cNvPr id="15462" name="AutoShape 104">
            <a:extLst>
              <a:ext uri="{FF2B5EF4-FFF2-40B4-BE49-F238E27FC236}">
                <a16:creationId xmlns:a16="http://schemas.microsoft.com/office/drawing/2014/main" id="{A58C210B-5940-70BC-14F2-7FC02CF0CCD7}"/>
              </a:ext>
            </a:extLst>
          </p:cNvPr>
          <p:cNvCxnSpPr>
            <a:cxnSpLocks noChangeShapeType="1"/>
            <a:stCxn id="15459" idx="4"/>
            <a:endCxn id="15461" idx="0"/>
          </p:cNvCxnSpPr>
          <p:nvPr/>
        </p:nvCxnSpPr>
        <p:spPr bwMode="auto">
          <a:xfrm>
            <a:off x="5880100" y="5705476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63" name="Oval 105">
            <a:extLst>
              <a:ext uri="{FF2B5EF4-FFF2-40B4-BE49-F238E27FC236}">
                <a16:creationId xmlns:a16="http://schemas.microsoft.com/office/drawing/2014/main" id="{3D6FC380-57D5-B32F-4FD7-88CA85204E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4200" y="6424614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id</a:t>
            </a:r>
          </a:p>
        </p:txBody>
      </p:sp>
      <p:cxnSp>
        <p:nvCxnSpPr>
          <p:cNvPr id="15464" name="AutoShape 106">
            <a:extLst>
              <a:ext uri="{FF2B5EF4-FFF2-40B4-BE49-F238E27FC236}">
                <a16:creationId xmlns:a16="http://schemas.microsoft.com/office/drawing/2014/main" id="{D71871E5-260D-68B1-BB4F-5687DBA9247A}"/>
              </a:ext>
            </a:extLst>
          </p:cNvPr>
          <p:cNvCxnSpPr>
            <a:cxnSpLocks noChangeShapeType="1"/>
            <a:stCxn id="15461" idx="4"/>
            <a:endCxn id="15463" idx="0"/>
          </p:cNvCxnSpPr>
          <p:nvPr/>
        </p:nvCxnSpPr>
        <p:spPr bwMode="auto">
          <a:xfrm>
            <a:off x="5880100" y="6281739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65" name="Oval 107">
            <a:extLst>
              <a:ext uri="{FF2B5EF4-FFF2-40B4-BE49-F238E27FC236}">
                <a16:creationId xmlns:a16="http://schemas.microsoft.com/office/drawing/2014/main" id="{9B197E55-D380-417C-AFAD-04107E21B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0675" y="5272089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*</a:t>
            </a:r>
          </a:p>
        </p:txBody>
      </p:sp>
      <p:sp>
        <p:nvSpPr>
          <p:cNvPr id="15466" name="Oval 108">
            <a:extLst>
              <a:ext uri="{FF2B5EF4-FFF2-40B4-BE49-F238E27FC236}">
                <a16:creationId xmlns:a16="http://schemas.microsoft.com/office/drawing/2014/main" id="{F2BA8DFF-4BD8-8405-460D-DA1F54F23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4063" y="5272089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F</a:t>
            </a:r>
          </a:p>
        </p:txBody>
      </p:sp>
      <p:sp>
        <p:nvSpPr>
          <p:cNvPr id="15467" name="Oval 109">
            <a:extLst>
              <a:ext uri="{FF2B5EF4-FFF2-40B4-BE49-F238E27FC236}">
                <a16:creationId xmlns:a16="http://schemas.microsoft.com/office/drawing/2014/main" id="{F7EA0D24-13D5-E22C-5DB1-1E1BAD793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8875" y="5272089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T</a:t>
            </a:r>
          </a:p>
        </p:txBody>
      </p:sp>
      <p:cxnSp>
        <p:nvCxnSpPr>
          <p:cNvPr id="15468" name="AutoShape 110">
            <a:extLst>
              <a:ext uri="{FF2B5EF4-FFF2-40B4-BE49-F238E27FC236}">
                <a16:creationId xmlns:a16="http://schemas.microsoft.com/office/drawing/2014/main" id="{9306D995-6176-8362-5E48-A54A9D741834}"/>
              </a:ext>
            </a:extLst>
          </p:cNvPr>
          <p:cNvCxnSpPr>
            <a:cxnSpLocks noChangeShapeType="1"/>
            <a:stCxn id="15455" idx="4"/>
            <a:endCxn id="15465" idx="0"/>
          </p:cNvCxnSpPr>
          <p:nvPr/>
        </p:nvCxnSpPr>
        <p:spPr bwMode="auto">
          <a:xfrm>
            <a:off x="6886575" y="5129214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469" name="AutoShape 111">
            <a:extLst>
              <a:ext uri="{FF2B5EF4-FFF2-40B4-BE49-F238E27FC236}">
                <a16:creationId xmlns:a16="http://schemas.microsoft.com/office/drawing/2014/main" id="{ACAB2AA6-5343-B549-AE04-0E8B218B4BF1}"/>
              </a:ext>
            </a:extLst>
          </p:cNvPr>
          <p:cNvCxnSpPr>
            <a:cxnSpLocks noChangeShapeType="1"/>
            <a:stCxn id="15455" idx="3"/>
            <a:endCxn id="15467" idx="0"/>
          </p:cNvCxnSpPr>
          <p:nvPr/>
        </p:nvCxnSpPr>
        <p:spPr bwMode="auto">
          <a:xfrm flipH="1">
            <a:off x="6454775" y="5065714"/>
            <a:ext cx="279400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470" name="AutoShape 112">
            <a:extLst>
              <a:ext uri="{FF2B5EF4-FFF2-40B4-BE49-F238E27FC236}">
                <a16:creationId xmlns:a16="http://schemas.microsoft.com/office/drawing/2014/main" id="{BAFEF0B7-A36B-362A-C675-9CBD0B2972CD}"/>
              </a:ext>
            </a:extLst>
          </p:cNvPr>
          <p:cNvCxnSpPr>
            <a:cxnSpLocks noChangeShapeType="1"/>
            <a:stCxn id="15455" idx="5"/>
            <a:endCxn id="15466" idx="0"/>
          </p:cNvCxnSpPr>
          <p:nvPr/>
        </p:nvCxnSpPr>
        <p:spPr bwMode="auto">
          <a:xfrm>
            <a:off x="7038975" y="5065714"/>
            <a:ext cx="280988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71" name="Oval 113">
            <a:extLst>
              <a:ext uri="{FF2B5EF4-FFF2-40B4-BE49-F238E27FC236}">
                <a16:creationId xmlns:a16="http://schemas.microsoft.com/office/drawing/2014/main" id="{F7E856E6-40D3-8C1E-B1A5-051250AD5E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8875" y="5846764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F</a:t>
            </a:r>
          </a:p>
        </p:txBody>
      </p:sp>
      <p:cxnSp>
        <p:nvCxnSpPr>
          <p:cNvPr id="15472" name="AutoShape 114">
            <a:extLst>
              <a:ext uri="{FF2B5EF4-FFF2-40B4-BE49-F238E27FC236}">
                <a16:creationId xmlns:a16="http://schemas.microsoft.com/office/drawing/2014/main" id="{B318B409-B05F-60BA-0608-4A8C56916D6E}"/>
              </a:ext>
            </a:extLst>
          </p:cNvPr>
          <p:cNvCxnSpPr>
            <a:cxnSpLocks noChangeShapeType="1"/>
            <a:stCxn id="15467" idx="4"/>
            <a:endCxn id="15471" idx="0"/>
          </p:cNvCxnSpPr>
          <p:nvPr/>
        </p:nvCxnSpPr>
        <p:spPr bwMode="auto">
          <a:xfrm>
            <a:off x="6454775" y="5705475"/>
            <a:ext cx="0" cy="141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73" name="Oval 115">
            <a:extLst>
              <a:ext uri="{FF2B5EF4-FFF2-40B4-BE49-F238E27FC236}">
                <a16:creationId xmlns:a16="http://schemas.microsoft.com/office/drawing/2014/main" id="{46E5A7A2-BA27-47D4-85AB-78EF99EAB4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0463" y="642302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id</a:t>
            </a:r>
          </a:p>
        </p:txBody>
      </p:sp>
      <p:cxnSp>
        <p:nvCxnSpPr>
          <p:cNvPr id="15474" name="AutoShape 116">
            <a:extLst>
              <a:ext uri="{FF2B5EF4-FFF2-40B4-BE49-F238E27FC236}">
                <a16:creationId xmlns:a16="http://schemas.microsoft.com/office/drawing/2014/main" id="{8B160A31-DC08-1A42-003C-8AFBDA68E9E7}"/>
              </a:ext>
            </a:extLst>
          </p:cNvPr>
          <p:cNvCxnSpPr>
            <a:cxnSpLocks noChangeShapeType="1"/>
            <a:stCxn id="15473" idx="0"/>
            <a:endCxn id="15471" idx="4"/>
          </p:cNvCxnSpPr>
          <p:nvPr/>
        </p:nvCxnSpPr>
        <p:spPr bwMode="auto">
          <a:xfrm flipH="1" flipV="1">
            <a:off x="6454775" y="6280151"/>
            <a:ext cx="1588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75" name="Oval 118">
            <a:extLst>
              <a:ext uri="{FF2B5EF4-FFF2-40B4-BE49-F238E27FC236}">
                <a16:creationId xmlns:a16="http://schemas.microsoft.com/office/drawing/2014/main" id="{7F567C0C-4E88-9C38-4DF8-6AEFA88A4D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7663" y="4119564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 dirty="0"/>
              <a:t>E</a:t>
            </a:r>
          </a:p>
        </p:txBody>
      </p:sp>
      <p:sp>
        <p:nvSpPr>
          <p:cNvPr id="15476" name="Oval 119">
            <a:extLst>
              <a:ext uri="{FF2B5EF4-FFF2-40B4-BE49-F238E27FC236}">
                <a16:creationId xmlns:a16="http://schemas.microsoft.com/office/drawing/2014/main" id="{3AFB5933-254D-174C-4DCD-D309D8028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5863" y="469582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E</a:t>
            </a:r>
          </a:p>
        </p:txBody>
      </p:sp>
      <p:sp>
        <p:nvSpPr>
          <p:cNvPr id="15477" name="Oval 120">
            <a:extLst>
              <a:ext uri="{FF2B5EF4-FFF2-40B4-BE49-F238E27FC236}">
                <a16:creationId xmlns:a16="http://schemas.microsoft.com/office/drawing/2014/main" id="{6C750057-16F4-930C-C558-79E0FE2F12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7663" y="469582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+</a:t>
            </a:r>
          </a:p>
        </p:txBody>
      </p:sp>
      <p:sp>
        <p:nvSpPr>
          <p:cNvPr id="15478" name="Oval 121">
            <a:extLst>
              <a:ext uri="{FF2B5EF4-FFF2-40B4-BE49-F238E27FC236}">
                <a16:creationId xmlns:a16="http://schemas.microsoft.com/office/drawing/2014/main" id="{CD996C5D-8C73-E3AE-660B-C4654E3D93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2338" y="469582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T</a:t>
            </a:r>
          </a:p>
        </p:txBody>
      </p:sp>
      <p:cxnSp>
        <p:nvCxnSpPr>
          <p:cNvPr id="15479" name="AutoShape 122">
            <a:extLst>
              <a:ext uri="{FF2B5EF4-FFF2-40B4-BE49-F238E27FC236}">
                <a16:creationId xmlns:a16="http://schemas.microsoft.com/office/drawing/2014/main" id="{F064FEED-66D9-079C-C03C-4C58A60067C4}"/>
              </a:ext>
            </a:extLst>
          </p:cNvPr>
          <p:cNvCxnSpPr>
            <a:cxnSpLocks noChangeShapeType="1"/>
            <a:stCxn id="15475" idx="3"/>
            <a:endCxn id="15476" idx="0"/>
          </p:cNvCxnSpPr>
          <p:nvPr/>
        </p:nvCxnSpPr>
        <p:spPr bwMode="auto">
          <a:xfrm flipH="1">
            <a:off x="7751763" y="4489451"/>
            <a:ext cx="279400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480" name="AutoShape 123">
            <a:extLst>
              <a:ext uri="{FF2B5EF4-FFF2-40B4-BE49-F238E27FC236}">
                <a16:creationId xmlns:a16="http://schemas.microsoft.com/office/drawing/2014/main" id="{3F123F64-888A-AC6E-1BBC-488527CEE1F0}"/>
              </a:ext>
            </a:extLst>
          </p:cNvPr>
          <p:cNvCxnSpPr>
            <a:cxnSpLocks noChangeShapeType="1"/>
            <a:stCxn id="15475" idx="4"/>
            <a:endCxn id="15477" idx="0"/>
          </p:cNvCxnSpPr>
          <p:nvPr/>
        </p:nvCxnSpPr>
        <p:spPr bwMode="auto">
          <a:xfrm>
            <a:off x="8183563" y="4552951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481" name="AutoShape 124">
            <a:extLst>
              <a:ext uri="{FF2B5EF4-FFF2-40B4-BE49-F238E27FC236}">
                <a16:creationId xmlns:a16="http://schemas.microsoft.com/office/drawing/2014/main" id="{71363897-0115-E857-B188-1FF1B5E606F3}"/>
              </a:ext>
            </a:extLst>
          </p:cNvPr>
          <p:cNvCxnSpPr>
            <a:cxnSpLocks noChangeShapeType="1"/>
            <a:stCxn id="15475" idx="5"/>
            <a:endCxn id="15478" idx="0"/>
          </p:cNvCxnSpPr>
          <p:nvPr/>
        </p:nvCxnSpPr>
        <p:spPr bwMode="auto">
          <a:xfrm>
            <a:off x="8335964" y="4489451"/>
            <a:ext cx="422275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82" name="Oval 125">
            <a:extLst>
              <a:ext uri="{FF2B5EF4-FFF2-40B4-BE49-F238E27FC236}">
                <a16:creationId xmlns:a16="http://schemas.microsoft.com/office/drawing/2014/main" id="{45E00175-F536-2880-9C98-58E1FFB90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5863" y="5272089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T</a:t>
            </a:r>
          </a:p>
        </p:txBody>
      </p:sp>
      <p:cxnSp>
        <p:nvCxnSpPr>
          <p:cNvPr id="15483" name="AutoShape 126">
            <a:extLst>
              <a:ext uri="{FF2B5EF4-FFF2-40B4-BE49-F238E27FC236}">
                <a16:creationId xmlns:a16="http://schemas.microsoft.com/office/drawing/2014/main" id="{7BE30EF8-5597-8D6A-05EF-E0B68BFBC80B}"/>
              </a:ext>
            </a:extLst>
          </p:cNvPr>
          <p:cNvCxnSpPr>
            <a:cxnSpLocks noChangeShapeType="1"/>
            <a:stCxn id="15476" idx="4"/>
            <a:endCxn id="15482" idx="0"/>
          </p:cNvCxnSpPr>
          <p:nvPr/>
        </p:nvCxnSpPr>
        <p:spPr bwMode="auto">
          <a:xfrm>
            <a:off x="7751763" y="5129214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84" name="Oval 127">
            <a:extLst>
              <a:ext uri="{FF2B5EF4-FFF2-40B4-BE49-F238E27FC236}">
                <a16:creationId xmlns:a16="http://schemas.microsoft.com/office/drawing/2014/main" id="{8E84C0DB-9857-2409-FB48-AA4DAB6BD1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5863" y="5848350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F</a:t>
            </a:r>
          </a:p>
        </p:txBody>
      </p:sp>
      <p:cxnSp>
        <p:nvCxnSpPr>
          <p:cNvPr id="15485" name="AutoShape 128">
            <a:extLst>
              <a:ext uri="{FF2B5EF4-FFF2-40B4-BE49-F238E27FC236}">
                <a16:creationId xmlns:a16="http://schemas.microsoft.com/office/drawing/2014/main" id="{AFDB115E-AAAA-71AF-E19B-B80D96E2F5B3}"/>
              </a:ext>
            </a:extLst>
          </p:cNvPr>
          <p:cNvCxnSpPr>
            <a:cxnSpLocks noChangeShapeType="1"/>
            <a:stCxn id="15482" idx="4"/>
            <a:endCxn id="15484" idx="0"/>
          </p:cNvCxnSpPr>
          <p:nvPr/>
        </p:nvCxnSpPr>
        <p:spPr bwMode="auto">
          <a:xfrm>
            <a:off x="7751763" y="5705476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86" name="Oval 129">
            <a:extLst>
              <a:ext uri="{FF2B5EF4-FFF2-40B4-BE49-F238E27FC236}">
                <a16:creationId xmlns:a16="http://schemas.microsoft.com/office/drawing/2014/main" id="{1D009BE7-EEB9-1C11-43C2-A805AFD9D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5863" y="6424614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id</a:t>
            </a:r>
          </a:p>
        </p:txBody>
      </p:sp>
      <p:cxnSp>
        <p:nvCxnSpPr>
          <p:cNvPr id="15487" name="AutoShape 130">
            <a:extLst>
              <a:ext uri="{FF2B5EF4-FFF2-40B4-BE49-F238E27FC236}">
                <a16:creationId xmlns:a16="http://schemas.microsoft.com/office/drawing/2014/main" id="{4B896687-0B6E-D9F2-5E6E-06E2588464A0}"/>
              </a:ext>
            </a:extLst>
          </p:cNvPr>
          <p:cNvCxnSpPr>
            <a:cxnSpLocks noChangeShapeType="1"/>
            <a:stCxn id="15484" idx="4"/>
            <a:endCxn id="15486" idx="0"/>
          </p:cNvCxnSpPr>
          <p:nvPr/>
        </p:nvCxnSpPr>
        <p:spPr bwMode="auto">
          <a:xfrm>
            <a:off x="7751763" y="6281739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88" name="Oval 131">
            <a:extLst>
              <a:ext uri="{FF2B5EF4-FFF2-40B4-BE49-F238E27FC236}">
                <a16:creationId xmlns:a16="http://schemas.microsoft.com/office/drawing/2014/main" id="{FEB58059-A168-83EB-2206-9DFA3B272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2338" y="5272089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*</a:t>
            </a:r>
          </a:p>
        </p:txBody>
      </p:sp>
      <p:sp>
        <p:nvSpPr>
          <p:cNvPr id="15489" name="Oval 132">
            <a:extLst>
              <a:ext uri="{FF2B5EF4-FFF2-40B4-BE49-F238E27FC236}">
                <a16:creationId xmlns:a16="http://schemas.microsoft.com/office/drawing/2014/main" id="{06BDE5ED-8D67-0809-5B66-6BFCDB033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5725" y="5272089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F</a:t>
            </a:r>
          </a:p>
        </p:txBody>
      </p:sp>
      <p:sp>
        <p:nvSpPr>
          <p:cNvPr id="15490" name="Oval 133">
            <a:extLst>
              <a:ext uri="{FF2B5EF4-FFF2-40B4-BE49-F238E27FC236}">
                <a16:creationId xmlns:a16="http://schemas.microsoft.com/office/drawing/2014/main" id="{BD6916FF-3D77-EE4B-9C57-4B57175E10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0538" y="5272089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T</a:t>
            </a:r>
          </a:p>
        </p:txBody>
      </p:sp>
      <p:cxnSp>
        <p:nvCxnSpPr>
          <p:cNvPr id="15491" name="AutoShape 134">
            <a:extLst>
              <a:ext uri="{FF2B5EF4-FFF2-40B4-BE49-F238E27FC236}">
                <a16:creationId xmlns:a16="http://schemas.microsoft.com/office/drawing/2014/main" id="{65882B1A-1F8D-4BFE-9678-E7DA2649E748}"/>
              </a:ext>
            </a:extLst>
          </p:cNvPr>
          <p:cNvCxnSpPr>
            <a:cxnSpLocks noChangeShapeType="1"/>
            <a:stCxn id="15478" idx="4"/>
            <a:endCxn id="15488" idx="0"/>
          </p:cNvCxnSpPr>
          <p:nvPr/>
        </p:nvCxnSpPr>
        <p:spPr bwMode="auto">
          <a:xfrm>
            <a:off x="8758238" y="5129214"/>
            <a:ext cx="0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492" name="AutoShape 135">
            <a:extLst>
              <a:ext uri="{FF2B5EF4-FFF2-40B4-BE49-F238E27FC236}">
                <a16:creationId xmlns:a16="http://schemas.microsoft.com/office/drawing/2014/main" id="{3AB631B8-4DD7-D883-6B6B-6EFBCA765D49}"/>
              </a:ext>
            </a:extLst>
          </p:cNvPr>
          <p:cNvCxnSpPr>
            <a:cxnSpLocks noChangeShapeType="1"/>
            <a:stCxn id="15478" idx="3"/>
            <a:endCxn id="15490" idx="0"/>
          </p:cNvCxnSpPr>
          <p:nvPr/>
        </p:nvCxnSpPr>
        <p:spPr bwMode="auto">
          <a:xfrm flipH="1">
            <a:off x="8326438" y="5065714"/>
            <a:ext cx="279400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493" name="AutoShape 136">
            <a:extLst>
              <a:ext uri="{FF2B5EF4-FFF2-40B4-BE49-F238E27FC236}">
                <a16:creationId xmlns:a16="http://schemas.microsoft.com/office/drawing/2014/main" id="{8A3181D1-631B-8674-B8C3-D4C99CFBE87B}"/>
              </a:ext>
            </a:extLst>
          </p:cNvPr>
          <p:cNvCxnSpPr>
            <a:cxnSpLocks noChangeShapeType="1"/>
            <a:stCxn id="15478" idx="5"/>
            <a:endCxn id="15489" idx="0"/>
          </p:cNvCxnSpPr>
          <p:nvPr/>
        </p:nvCxnSpPr>
        <p:spPr bwMode="auto">
          <a:xfrm>
            <a:off x="8910639" y="5065714"/>
            <a:ext cx="280987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94" name="Oval 137">
            <a:extLst>
              <a:ext uri="{FF2B5EF4-FFF2-40B4-BE49-F238E27FC236}">
                <a16:creationId xmlns:a16="http://schemas.microsoft.com/office/drawing/2014/main" id="{34630F7D-76DF-0120-64D7-E46A4183A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0538" y="5846764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F</a:t>
            </a:r>
          </a:p>
        </p:txBody>
      </p:sp>
      <p:cxnSp>
        <p:nvCxnSpPr>
          <p:cNvPr id="15495" name="AutoShape 138">
            <a:extLst>
              <a:ext uri="{FF2B5EF4-FFF2-40B4-BE49-F238E27FC236}">
                <a16:creationId xmlns:a16="http://schemas.microsoft.com/office/drawing/2014/main" id="{4140796B-7D30-EE27-2408-E07C074FF7B8}"/>
              </a:ext>
            </a:extLst>
          </p:cNvPr>
          <p:cNvCxnSpPr>
            <a:cxnSpLocks noChangeShapeType="1"/>
            <a:stCxn id="15490" idx="4"/>
            <a:endCxn id="15494" idx="0"/>
          </p:cNvCxnSpPr>
          <p:nvPr/>
        </p:nvCxnSpPr>
        <p:spPr bwMode="auto">
          <a:xfrm>
            <a:off x="8326438" y="5705475"/>
            <a:ext cx="0" cy="141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96" name="Oval 139">
            <a:extLst>
              <a:ext uri="{FF2B5EF4-FFF2-40B4-BE49-F238E27FC236}">
                <a16:creationId xmlns:a16="http://schemas.microsoft.com/office/drawing/2014/main" id="{94798E8B-527A-FA99-EECA-D47CB014C1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2125" y="6423025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id</a:t>
            </a:r>
          </a:p>
        </p:txBody>
      </p:sp>
      <p:cxnSp>
        <p:nvCxnSpPr>
          <p:cNvPr id="15497" name="AutoShape 140">
            <a:extLst>
              <a:ext uri="{FF2B5EF4-FFF2-40B4-BE49-F238E27FC236}">
                <a16:creationId xmlns:a16="http://schemas.microsoft.com/office/drawing/2014/main" id="{ED78D0D3-5485-3416-E1E3-788A5B6A88A7}"/>
              </a:ext>
            </a:extLst>
          </p:cNvPr>
          <p:cNvCxnSpPr>
            <a:cxnSpLocks noChangeShapeType="1"/>
            <a:stCxn id="15496" idx="0"/>
            <a:endCxn id="15494" idx="4"/>
          </p:cNvCxnSpPr>
          <p:nvPr/>
        </p:nvCxnSpPr>
        <p:spPr bwMode="auto">
          <a:xfrm flipH="1" flipV="1">
            <a:off x="8326439" y="6280151"/>
            <a:ext cx="1587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5498" name="Oval 141">
            <a:extLst>
              <a:ext uri="{FF2B5EF4-FFF2-40B4-BE49-F238E27FC236}">
                <a16:creationId xmlns:a16="http://schemas.microsoft.com/office/drawing/2014/main" id="{450117D3-62C7-3E59-039B-68F0915F3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5725" y="5846764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id</a:t>
            </a:r>
          </a:p>
        </p:txBody>
      </p:sp>
      <p:cxnSp>
        <p:nvCxnSpPr>
          <p:cNvPr id="15499" name="AutoShape 142">
            <a:extLst>
              <a:ext uri="{FF2B5EF4-FFF2-40B4-BE49-F238E27FC236}">
                <a16:creationId xmlns:a16="http://schemas.microsoft.com/office/drawing/2014/main" id="{9A15BAC0-F573-0FF6-72CA-040392BDADB0}"/>
              </a:ext>
            </a:extLst>
          </p:cNvPr>
          <p:cNvCxnSpPr>
            <a:cxnSpLocks noChangeShapeType="1"/>
            <a:stCxn id="15498" idx="0"/>
            <a:endCxn id="15489" idx="4"/>
          </p:cNvCxnSpPr>
          <p:nvPr/>
        </p:nvCxnSpPr>
        <p:spPr bwMode="auto">
          <a:xfrm flipV="1">
            <a:off x="9191625" y="5705475"/>
            <a:ext cx="0" cy="141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330591817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Example of construction of canonical collection of LR(1) items</a:t>
            </a:r>
            <a:endParaRPr lang="cs-CZ" dirty="0"/>
          </a:p>
        </p:txBody>
      </p:sp>
      <p:sp>
        <p:nvSpPr>
          <p:cNvPr id="62467" name="Text Box 14"/>
          <p:cNvSpPr txBox="1">
            <a:spLocks noChangeArrowheads="1"/>
          </p:cNvSpPr>
          <p:nvPr/>
        </p:nvSpPr>
        <p:spPr bwMode="auto">
          <a:xfrm>
            <a:off x="1774825" y="1628776"/>
            <a:ext cx="331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I</a:t>
            </a:r>
            <a:r>
              <a:rPr lang="cs-CZ" baseline="-25000"/>
              <a:t>0</a:t>
            </a:r>
            <a:endParaRPr lang="en-US" baseline="-25000"/>
          </a:p>
        </p:txBody>
      </p:sp>
      <p:sp>
        <p:nvSpPr>
          <p:cNvPr id="87055" name="Text Box 15"/>
          <p:cNvSpPr txBox="1">
            <a:spLocks noChangeArrowheads="1"/>
          </p:cNvSpPr>
          <p:nvPr/>
        </p:nvSpPr>
        <p:spPr bwMode="auto">
          <a:xfrm>
            <a:off x="1774825" y="3284538"/>
            <a:ext cx="3317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I</a:t>
            </a:r>
            <a:r>
              <a:rPr lang="en-US" baseline="-25000"/>
              <a:t>1</a:t>
            </a:r>
          </a:p>
        </p:txBody>
      </p:sp>
      <p:sp>
        <p:nvSpPr>
          <p:cNvPr id="87056" name="Text Box 16"/>
          <p:cNvSpPr txBox="1">
            <a:spLocks noChangeArrowheads="1"/>
          </p:cNvSpPr>
          <p:nvPr/>
        </p:nvSpPr>
        <p:spPr bwMode="auto">
          <a:xfrm>
            <a:off x="1774825" y="4005263"/>
            <a:ext cx="3317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I</a:t>
            </a:r>
            <a:r>
              <a:rPr lang="en-US" baseline="-25000"/>
              <a:t>2</a:t>
            </a:r>
          </a:p>
        </p:txBody>
      </p:sp>
      <p:sp>
        <p:nvSpPr>
          <p:cNvPr id="87057" name="Text Box 17"/>
          <p:cNvSpPr txBox="1">
            <a:spLocks noChangeArrowheads="1"/>
          </p:cNvSpPr>
          <p:nvPr/>
        </p:nvSpPr>
        <p:spPr bwMode="auto">
          <a:xfrm>
            <a:off x="1774825" y="5300663"/>
            <a:ext cx="3317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I</a:t>
            </a:r>
            <a:r>
              <a:rPr lang="en-US" baseline="-25000"/>
              <a:t>3</a:t>
            </a:r>
          </a:p>
        </p:txBody>
      </p:sp>
      <p:sp>
        <p:nvSpPr>
          <p:cNvPr id="87058" name="Text Box 18"/>
          <p:cNvSpPr txBox="1">
            <a:spLocks noChangeArrowheads="1"/>
          </p:cNvSpPr>
          <p:nvPr/>
        </p:nvSpPr>
        <p:spPr bwMode="auto">
          <a:xfrm>
            <a:off x="6311900" y="1628776"/>
            <a:ext cx="331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I</a:t>
            </a:r>
            <a:r>
              <a:rPr lang="en-US" baseline="-25000"/>
              <a:t>4</a:t>
            </a:r>
          </a:p>
        </p:txBody>
      </p:sp>
      <p:sp>
        <p:nvSpPr>
          <p:cNvPr id="87059" name="Text Box 19"/>
          <p:cNvSpPr txBox="1">
            <a:spLocks noChangeArrowheads="1"/>
          </p:cNvSpPr>
          <p:nvPr/>
        </p:nvSpPr>
        <p:spPr bwMode="auto">
          <a:xfrm>
            <a:off x="6311900" y="2349501"/>
            <a:ext cx="331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I</a:t>
            </a:r>
            <a:r>
              <a:rPr lang="en-US" baseline="-25000"/>
              <a:t>5</a:t>
            </a:r>
          </a:p>
        </p:txBody>
      </p:sp>
      <p:sp>
        <p:nvSpPr>
          <p:cNvPr id="87060" name="Text Box 20"/>
          <p:cNvSpPr txBox="1">
            <a:spLocks noChangeArrowheads="1"/>
          </p:cNvSpPr>
          <p:nvPr/>
        </p:nvSpPr>
        <p:spPr bwMode="auto">
          <a:xfrm>
            <a:off x="6311900" y="3068638"/>
            <a:ext cx="3317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I</a:t>
            </a:r>
            <a:r>
              <a:rPr lang="en-US" baseline="-25000"/>
              <a:t>6</a:t>
            </a:r>
          </a:p>
        </p:txBody>
      </p:sp>
      <p:sp>
        <p:nvSpPr>
          <p:cNvPr id="87061" name="Text Box 21"/>
          <p:cNvSpPr txBox="1">
            <a:spLocks noChangeArrowheads="1"/>
          </p:cNvSpPr>
          <p:nvPr/>
        </p:nvSpPr>
        <p:spPr bwMode="auto">
          <a:xfrm>
            <a:off x="6311900" y="4365626"/>
            <a:ext cx="3317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I</a:t>
            </a:r>
            <a:r>
              <a:rPr lang="en-US" baseline="-25000"/>
              <a:t>7</a:t>
            </a:r>
          </a:p>
        </p:txBody>
      </p:sp>
      <p:sp>
        <p:nvSpPr>
          <p:cNvPr id="87062" name="Text Box 22"/>
          <p:cNvSpPr txBox="1">
            <a:spLocks noChangeArrowheads="1"/>
          </p:cNvSpPr>
          <p:nvPr/>
        </p:nvSpPr>
        <p:spPr bwMode="auto">
          <a:xfrm>
            <a:off x="6311900" y="5084763"/>
            <a:ext cx="3317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I</a:t>
            </a:r>
            <a:r>
              <a:rPr lang="en-US" baseline="-25000"/>
              <a:t>8</a:t>
            </a:r>
          </a:p>
        </p:txBody>
      </p:sp>
      <p:sp>
        <p:nvSpPr>
          <p:cNvPr id="87063" name="Text Box 23"/>
          <p:cNvSpPr txBox="1">
            <a:spLocks noChangeArrowheads="1"/>
          </p:cNvSpPr>
          <p:nvPr/>
        </p:nvSpPr>
        <p:spPr bwMode="auto">
          <a:xfrm>
            <a:off x="6311900" y="5805488"/>
            <a:ext cx="3317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/>
              <a:t>I</a:t>
            </a:r>
            <a:r>
              <a:rPr lang="en-US" baseline="-25000"/>
              <a:t>9</a:t>
            </a:r>
          </a:p>
        </p:txBody>
      </p:sp>
      <p:sp>
        <p:nvSpPr>
          <p:cNvPr id="87064" name="Freeform 24"/>
          <p:cNvSpPr>
            <a:spLocks/>
          </p:cNvSpPr>
          <p:nvPr/>
        </p:nvSpPr>
        <p:spPr bwMode="auto">
          <a:xfrm>
            <a:off x="3935413" y="2708276"/>
            <a:ext cx="158750" cy="792163"/>
          </a:xfrm>
          <a:custGeom>
            <a:avLst/>
            <a:gdLst>
              <a:gd name="T0" fmla="*/ 0 w 100"/>
              <a:gd name="T1" fmla="*/ 0 h 499"/>
              <a:gd name="T2" fmla="*/ 100 w 100"/>
              <a:gd name="T3" fmla="*/ 258 h 499"/>
              <a:gd name="T4" fmla="*/ 0 w 100"/>
              <a:gd name="T5" fmla="*/ 499 h 499"/>
              <a:gd name="T6" fmla="*/ 0 60000 65536"/>
              <a:gd name="T7" fmla="*/ 0 60000 65536"/>
              <a:gd name="T8" fmla="*/ 0 60000 65536"/>
              <a:gd name="T9" fmla="*/ 0 w 100"/>
              <a:gd name="T10" fmla="*/ 0 h 499"/>
              <a:gd name="T11" fmla="*/ 100 w 100"/>
              <a:gd name="T12" fmla="*/ 499 h 49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0" h="499">
                <a:moveTo>
                  <a:pt x="0" y="0"/>
                </a:moveTo>
                <a:cubicBezTo>
                  <a:pt x="17" y="43"/>
                  <a:pt x="100" y="175"/>
                  <a:pt x="100" y="258"/>
                </a:cubicBezTo>
                <a:cubicBezTo>
                  <a:pt x="100" y="341"/>
                  <a:pt x="21" y="449"/>
                  <a:pt x="0" y="49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87065" name="Text Box 25"/>
          <p:cNvSpPr txBox="1">
            <a:spLocks noChangeArrowheads="1"/>
          </p:cNvSpPr>
          <p:nvPr/>
        </p:nvSpPr>
        <p:spPr bwMode="auto">
          <a:xfrm>
            <a:off x="4079875" y="2924176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</a:t>
            </a:r>
          </a:p>
        </p:txBody>
      </p:sp>
      <p:sp>
        <p:nvSpPr>
          <p:cNvPr id="87066" name="Freeform 26"/>
          <p:cNvSpPr>
            <a:spLocks/>
          </p:cNvSpPr>
          <p:nvPr/>
        </p:nvSpPr>
        <p:spPr bwMode="auto">
          <a:xfrm>
            <a:off x="3935413" y="2565400"/>
            <a:ext cx="461962" cy="1727200"/>
          </a:xfrm>
          <a:custGeom>
            <a:avLst/>
            <a:gdLst>
              <a:gd name="T0" fmla="*/ 0 w 291"/>
              <a:gd name="T1" fmla="*/ 0 h 1088"/>
              <a:gd name="T2" fmla="*/ 291 w 291"/>
              <a:gd name="T3" fmla="*/ 339 h 1088"/>
              <a:gd name="T4" fmla="*/ 0 w 291"/>
              <a:gd name="T5" fmla="*/ 1088 h 1088"/>
              <a:gd name="T6" fmla="*/ 0 60000 65536"/>
              <a:gd name="T7" fmla="*/ 0 60000 65536"/>
              <a:gd name="T8" fmla="*/ 0 60000 65536"/>
              <a:gd name="T9" fmla="*/ 0 w 291"/>
              <a:gd name="T10" fmla="*/ 0 h 1088"/>
              <a:gd name="T11" fmla="*/ 291 w 291"/>
              <a:gd name="T12" fmla="*/ 1088 h 10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91" h="1088">
                <a:moveTo>
                  <a:pt x="0" y="0"/>
                </a:moveTo>
                <a:cubicBezTo>
                  <a:pt x="48" y="56"/>
                  <a:pt x="291" y="158"/>
                  <a:pt x="291" y="339"/>
                </a:cubicBezTo>
                <a:cubicBezTo>
                  <a:pt x="291" y="520"/>
                  <a:pt x="61" y="932"/>
                  <a:pt x="0" y="108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87067" name="Text Box 27"/>
          <p:cNvSpPr txBox="1">
            <a:spLocks noChangeArrowheads="1"/>
          </p:cNvSpPr>
          <p:nvPr/>
        </p:nvSpPr>
        <p:spPr bwMode="auto">
          <a:xfrm>
            <a:off x="4295775" y="3284538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87068" name="Freeform 28"/>
          <p:cNvSpPr>
            <a:spLocks/>
          </p:cNvSpPr>
          <p:nvPr/>
        </p:nvSpPr>
        <p:spPr bwMode="auto">
          <a:xfrm>
            <a:off x="3935413" y="2420938"/>
            <a:ext cx="684212" cy="3168650"/>
          </a:xfrm>
          <a:custGeom>
            <a:avLst/>
            <a:gdLst>
              <a:gd name="T0" fmla="*/ 0 w 431"/>
              <a:gd name="T1" fmla="*/ 0 h 1996"/>
              <a:gd name="T2" fmla="*/ 431 w 431"/>
              <a:gd name="T3" fmla="*/ 525 h 1996"/>
              <a:gd name="T4" fmla="*/ 0 w 431"/>
              <a:gd name="T5" fmla="*/ 1996 h 1996"/>
              <a:gd name="T6" fmla="*/ 0 60000 65536"/>
              <a:gd name="T7" fmla="*/ 0 60000 65536"/>
              <a:gd name="T8" fmla="*/ 0 60000 65536"/>
              <a:gd name="T9" fmla="*/ 0 w 431"/>
              <a:gd name="T10" fmla="*/ 0 h 1996"/>
              <a:gd name="T11" fmla="*/ 431 w 431"/>
              <a:gd name="T12" fmla="*/ 1996 h 199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" h="1996">
                <a:moveTo>
                  <a:pt x="0" y="0"/>
                </a:moveTo>
                <a:cubicBezTo>
                  <a:pt x="72" y="87"/>
                  <a:pt x="431" y="192"/>
                  <a:pt x="431" y="525"/>
                </a:cubicBezTo>
                <a:cubicBezTo>
                  <a:pt x="431" y="858"/>
                  <a:pt x="90" y="1690"/>
                  <a:pt x="0" y="19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87069" name="Text Box 29"/>
          <p:cNvSpPr txBox="1">
            <a:spLocks noChangeArrowheads="1"/>
          </p:cNvSpPr>
          <p:nvPr/>
        </p:nvSpPr>
        <p:spPr bwMode="auto">
          <a:xfrm>
            <a:off x="4295775" y="24209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87070" name="Line 30"/>
          <p:cNvSpPr>
            <a:spLocks noChangeShapeType="1"/>
          </p:cNvSpPr>
          <p:nvPr/>
        </p:nvSpPr>
        <p:spPr bwMode="auto">
          <a:xfrm>
            <a:off x="3935414" y="1989138"/>
            <a:ext cx="280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87071" name="Text Box 31"/>
          <p:cNvSpPr txBox="1">
            <a:spLocks noChangeArrowheads="1"/>
          </p:cNvSpPr>
          <p:nvPr/>
        </p:nvSpPr>
        <p:spPr bwMode="auto">
          <a:xfrm>
            <a:off x="4872038" y="19161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</a:t>
            </a:r>
          </a:p>
        </p:txBody>
      </p:sp>
      <p:sp>
        <p:nvSpPr>
          <p:cNvPr id="87072" name="Line 32"/>
          <p:cNvSpPr>
            <a:spLocks noChangeShapeType="1"/>
          </p:cNvSpPr>
          <p:nvPr/>
        </p:nvSpPr>
        <p:spPr bwMode="auto">
          <a:xfrm flipV="1">
            <a:off x="3935414" y="2636839"/>
            <a:ext cx="2808287" cy="180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87073" name="Text Box 33"/>
          <p:cNvSpPr txBox="1">
            <a:spLocks noChangeArrowheads="1"/>
          </p:cNvSpPr>
          <p:nvPr/>
        </p:nvSpPr>
        <p:spPr bwMode="auto">
          <a:xfrm>
            <a:off x="4727575" y="3500438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87074" name="Line 34"/>
          <p:cNvSpPr>
            <a:spLocks noChangeShapeType="1"/>
          </p:cNvSpPr>
          <p:nvPr/>
        </p:nvSpPr>
        <p:spPr bwMode="auto">
          <a:xfrm flipV="1">
            <a:off x="3935414" y="3500439"/>
            <a:ext cx="2808287" cy="1081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87075" name="Text Box 35"/>
          <p:cNvSpPr txBox="1">
            <a:spLocks noChangeArrowheads="1"/>
          </p:cNvSpPr>
          <p:nvPr/>
        </p:nvSpPr>
        <p:spPr bwMode="auto">
          <a:xfrm>
            <a:off x="5735638" y="350043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87076" name="Line 36"/>
          <p:cNvSpPr>
            <a:spLocks noChangeShapeType="1"/>
          </p:cNvSpPr>
          <p:nvPr/>
        </p:nvSpPr>
        <p:spPr bwMode="auto">
          <a:xfrm>
            <a:off x="3935414" y="4724400"/>
            <a:ext cx="280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87077" name="Text Box 37"/>
          <p:cNvSpPr txBox="1">
            <a:spLocks noChangeArrowheads="1"/>
          </p:cNvSpPr>
          <p:nvPr/>
        </p:nvSpPr>
        <p:spPr bwMode="auto">
          <a:xfrm>
            <a:off x="4511675" y="4365626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</a:t>
            </a:r>
          </a:p>
        </p:txBody>
      </p:sp>
      <p:sp>
        <p:nvSpPr>
          <p:cNvPr id="87079" name="Text Box 39"/>
          <p:cNvSpPr txBox="1">
            <a:spLocks noChangeArrowheads="1"/>
          </p:cNvSpPr>
          <p:nvPr/>
        </p:nvSpPr>
        <p:spPr bwMode="auto">
          <a:xfrm>
            <a:off x="4224338" y="50847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</a:t>
            </a:r>
          </a:p>
        </p:txBody>
      </p:sp>
      <p:sp>
        <p:nvSpPr>
          <p:cNvPr id="87080" name="Line 40"/>
          <p:cNvSpPr>
            <a:spLocks noChangeShapeType="1"/>
          </p:cNvSpPr>
          <p:nvPr/>
        </p:nvSpPr>
        <p:spPr bwMode="auto">
          <a:xfrm flipV="1">
            <a:off x="3935414" y="5445125"/>
            <a:ext cx="280828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87081" name="Text Box 41"/>
          <p:cNvSpPr txBox="1">
            <a:spLocks noChangeArrowheads="1"/>
          </p:cNvSpPr>
          <p:nvPr/>
        </p:nvSpPr>
        <p:spPr bwMode="auto">
          <a:xfrm>
            <a:off x="4727575" y="5373688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87083" name="Text Box 43"/>
          <p:cNvSpPr txBox="1">
            <a:spLocks noChangeArrowheads="1"/>
          </p:cNvSpPr>
          <p:nvPr/>
        </p:nvSpPr>
        <p:spPr bwMode="auto">
          <a:xfrm>
            <a:off x="4079875" y="6165851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87085" name="Freeform 45"/>
          <p:cNvSpPr>
            <a:spLocks/>
          </p:cNvSpPr>
          <p:nvPr/>
        </p:nvSpPr>
        <p:spPr bwMode="auto">
          <a:xfrm>
            <a:off x="3935414" y="1990726"/>
            <a:ext cx="2808287" cy="3744913"/>
          </a:xfrm>
          <a:custGeom>
            <a:avLst/>
            <a:gdLst>
              <a:gd name="T0" fmla="*/ 0 w 1769"/>
              <a:gd name="T1" fmla="*/ 2359 h 2359"/>
              <a:gd name="T2" fmla="*/ 472 w 1769"/>
              <a:gd name="T3" fmla="*/ 1971 h 2359"/>
              <a:gd name="T4" fmla="*/ 1302 w 1769"/>
              <a:gd name="T5" fmla="*/ 415 h 2359"/>
              <a:gd name="T6" fmla="*/ 1769 w 1769"/>
              <a:gd name="T7" fmla="*/ 0 h 2359"/>
              <a:gd name="T8" fmla="*/ 0 60000 65536"/>
              <a:gd name="T9" fmla="*/ 0 60000 65536"/>
              <a:gd name="T10" fmla="*/ 0 60000 65536"/>
              <a:gd name="T11" fmla="*/ 0 60000 65536"/>
              <a:gd name="T12" fmla="*/ 0 w 1769"/>
              <a:gd name="T13" fmla="*/ 0 h 2359"/>
              <a:gd name="T14" fmla="*/ 1769 w 1769"/>
              <a:gd name="T15" fmla="*/ 2359 h 235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69" h="2359">
                <a:moveTo>
                  <a:pt x="0" y="2359"/>
                </a:moveTo>
                <a:cubicBezTo>
                  <a:pt x="79" y="2294"/>
                  <a:pt x="255" y="2295"/>
                  <a:pt x="472" y="1971"/>
                </a:cubicBezTo>
                <a:cubicBezTo>
                  <a:pt x="688" y="1630"/>
                  <a:pt x="1065" y="786"/>
                  <a:pt x="1302" y="415"/>
                </a:cubicBezTo>
                <a:cubicBezTo>
                  <a:pt x="1539" y="44"/>
                  <a:pt x="1672" y="86"/>
                  <a:pt x="1769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87087" name="Arc 47"/>
          <p:cNvSpPr>
            <a:spLocks/>
          </p:cNvSpPr>
          <p:nvPr/>
        </p:nvSpPr>
        <p:spPr bwMode="auto">
          <a:xfrm rot="10795499" flipV="1">
            <a:off x="8183564" y="2851150"/>
            <a:ext cx="433387" cy="388938"/>
          </a:xfrm>
          <a:custGeom>
            <a:avLst/>
            <a:gdLst>
              <a:gd name="T0" fmla="*/ 166994 w 43200"/>
              <a:gd name="T1" fmla="*/ 388938 h 42624"/>
              <a:gd name="T2" fmla="*/ 432805 w 43200"/>
              <a:gd name="T3" fmla="*/ 211505 h 42624"/>
              <a:gd name="T4" fmla="*/ 216693 w 43200"/>
              <a:gd name="T5" fmla="*/ 197097 h 42624"/>
              <a:gd name="T6" fmla="*/ 0 60000 65536"/>
              <a:gd name="T7" fmla="*/ 0 60000 65536"/>
              <a:gd name="T8" fmla="*/ 0 60000 65536"/>
              <a:gd name="T9" fmla="*/ 0 w 43200"/>
              <a:gd name="T10" fmla="*/ 0 h 42624"/>
              <a:gd name="T11" fmla="*/ 43200 w 43200"/>
              <a:gd name="T12" fmla="*/ 42624 h 426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2624" fill="none" extrusionOk="0">
                <a:moveTo>
                  <a:pt x="16645" y="42624"/>
                </a:moveTo>
                <a:cubicBezTo>
                  <a:pt x="6892" y="40325"/>
                  <a:pt x="0" y="31620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126"/>
                  <a:pt x="43180" y="22653"/>
                  <a:pt x="43142" y="23179"/>
                </a:cubicBezTo>
              </a:path>
              <a:path w="43200" h="42624" stroke="0" extrusionOk="0">
                <a:moveTo>
                  <a:pt x="16645" y="42624"/>
                </a:moveTo>
                <a:cubicBezTo>
                  <a:pt x="6892" y="40325"/>
                  <a:pt x="0" y="31620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126"/>
                  <a:pt x="43180" y="22653"/>
                  <a:pt x="43142" y="23179"/>
                </a:cubicBezTo>
                <a:lnTo>
                  <a:pt x="2160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7088" name="Text Box 48"/>
          <p:cNvSpPr txBox="1">
            <a:spLocks noChangeArrowheads="1"/>
          </p:cNvSpPr>
          <p:nvPr/>
        </p:nvSpPr>
        <p:spPr bwMode="auto">
          <a:xfrm>
            <a:off x="8543925" y="2708276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87089" name="Arc 49"/>
          <p:cNvSpPr>
            <a:spLocks/>
          </p:cNvSpPr>
          <p:nvPr/>
        </p:nvSpPr>
        <p:spPr bwMode="auto">
          <a:xfrm rot="16195499" flipV="1">
            <a:off x="3756026" y="6129339"/>
            <a:ext cx="360363" cy="287337"/>
          </a:xfrm>
          <a:custGeom>
            <a:avLst/>
            <a:gdLst>
              <a:gd name="T0" fmla="*/ 138857 w 43200"/>
              <a:gd name="T1" fmla="*/ 287337 h 42624"/>
              <a:gd name="T2" fmla="*/ 359879 w 43200"/>
              <a:gd name="T3" fmla="*/ 156254 h 42624"/>
              <a:gd name="T4" fmla="*/ 180182 w 43200"/>
              <a:gd name="T5" fmla="*/ 145610 h 42624"/>
              <a:gd name="T6" fmla="*/ 0 60000 65536"/>
              <a:gd name="T7" fmla="*/ 0 60000 65536"/>
              <a:gd name="T8" fmla="*/ 0 60000 65536"/>
              <a:gd name="T9" fmla="*/ 0 w 43200"/>
              <a:gd name="T10" fmla="*/ 0 h 42624"/>
              <a:gd name="T11" fmla="*/ 43200 w 43200"/>
              <a:gd name="T12" fmla="*/ 42624 h 426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42624" fill="none" extrusionOk="0">
                <a:moveTo>
                  <a:pt x="16645" y="42624"/>
                </a:moveTo>
                <a:cubicBezTo>
                  <a:pt x="6892" y="40325"/>
                  <a:pt x="0" y="31620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126"/>
                  <a:pt x="43180" y="22653"/>
                  <a:pt x="43142" y="23179"/>
                </a:cubicBezTo>
              </a:path>
              <a:path w="43200" h="42624" stroke="0" extrusionOk="0">
                <a:moveTo>
                  <a:pt x="16645" y="42624"/>
                </a:moveTo>
                <a:cubicBezTo>
                  <a:pt x="6892" y="40325"/>
                  <a:pt x="0" y="31620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126"/>
                  <a:pt x="43180" y="22653"/>
                  <a:pt x="43142" y="23179"/>
                </a:cubicBezTo>
                <a:lnTo>
                  <a:pt x="2160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87090" name="Freeform 50"/>
          <p:cNvSpPr>
            <a:spLocks/>
          </p:cNvSpPr>
          <p:nvPr/>
        </p:nvSpPr>
        <p:spPr bwMode="auto">
          <a:xfrm>
            <a:off x="8472488" y="3789364"/>
            <a:ext cx="100012" cy="719137"/>
          </a:xfrm>
          <a:custGeom>
            <a:avLst/>
            <a:gdLst>
              <a:gd name="T0" fmla="*/ 0 w 63"/>
              <a:gd name="T1" fmla="*/ 0 h 453"/>
              <a:gd name="T2" fmla="*/ 63 w 63"/>
              <a:gd name="T3" fmla="*/ 239 h 453"/>
              <a:gd name="T4" fmla="*/ 0 w 63"/>
              <a:gd name="T5" fmla="*/ 453 h 453"/>
              <a:gd name="T6" fmla="*/ 0 60000 65536"/>
              <a:gd name="T7" fmla="*/ 0 60000 65536"/>
              <a:gd name="T8" fmla="*/ 0 60000 65536"/>
              <a:gd name="T9" fmla="*/ 0 w 63"/>
              <a:gd name="T10" fmla="*/ 0 h 453"/>
              <a:gd name="T11" fmla="*/ 63 w 63"/>
              <a:gd name="T12" fmla="*/ 453 h 45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3" h="453">
                <a:moveTo>
                  <a:pt x="0" y="0"/>
                </a:moveTo>
                <a:cubicBezTo>
                  <a:pt x="10" y="40"/>
                  <a:pt x="63" y="164"/>
                  <a:pt x="63" y="239"/>
                </a:cubicBezTo>
                <a:cubicBezTo>
                  <a:pt x="63" y="314"/>
                  <a:pt x="13" y="409"/>
                  <a:pt x="0" y="45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87091" name="Text Box 51"/>
          <p:cNvSpPr txBox="1">
            <a:spLocks noChangeArrowheads="1"/>
          </p:cNvSpPr>
          <p:nvPr/>
        </p:nvSpPr>
        <p:spPr bwMode="auto">
          <a:xfrm>
            <a:off x="8543925" y="3933826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</a:t>
            </a:r>
          </a:p>
        </p:txBody>
      </p:sp>
      <p:sp>
        <p:nvSpPr>
          <p:cNvPr id="87092" name="Freeform 52"/>
          <p:cNvSpPr>
            <a:spLocks/>
          </p:cNvSpPr>
          <p:nvPr/>
        </p:nvSpPr>
        <p:spPr bwMode="auto">
          <a:xfrm>
            <a:off x="8472489" y="3573464"/>
            <a:ext cx="352425" cy="2447925"/>
          </a:xfrm>
          <a:custGeom>
            <a:avLst/>
            <a:gdLst>
              <a:gd name="T0" fmla="*/ 0 w 222"/>
              <a:gd name="T1" fmla="*/ 0 h 1542"/>
              <a:gd name="T2" fmla="*/ 222 w 222"/>
              <a:gd name="T3" fmla="*/ 380 h 1542"/>
              <a:gd name="T4" fmla="*/ 0 w 222"/>
              <a:gd name="T5" fmla="*/ 1542 h 1542"/>
              <a:gd name="T6" fmla="*/ 0 60000 65536"/>
              <a:gd name="T7" fmla="*/ 0 60000 65536"/>
              <a:gd name="T8" fmla="*/ 0 60000 65536"/>
              <a:gd name="T9" fmla="*/ 0 w 222"/>
              <a:gd name="T10" fmla="*/ 0 h 1542"/>
              <a:gd name="T11" fmla="*/ 222 w 222"/>
              <a:gd name="T12" fmla="*/ 1542 h 154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2" h="1542">
                <a:moveTo>
                  <a:pt x="0" y="0"/>
                </a:moveTo>
                <a:cubicBezTo>
                  <a:pt x="37" y="63"/>
                  <a:pt x="222" y="123"/>
                  <a:pt x="222" y="380"/>
                </a:cubicBezTo>
                <a:cubicBezTo>
                  <a:pt x="222" y="637"/>
                  <a:pt x="46" y="1300"/>
                  <a:pt x="0" y="154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87093" name="Text Box 53"/>
          <p:cNvSpPr txBox="1">
            <a:spLocks noChangeArrowheads="1"/>
          </p:cNvSpPr>
          <p:nvPr/>
        </p:nvSpPr>
        <p:spPr bwMode="auto">
          <a:xfrm>
            <a:off x="8616950" y="3429001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</a:t>
            </a:r>
          </a:p>
        </p:txBody>
      </p:sp>
      <p:sp>
        <p:nvSpPr>
          <p:cNvPr id="87097" name="AutoShape 57"/>
          <p:cNvSpPr>
            <a:spLocks noChangeArrowheads="1"/>
          </p:cNvSpPr>
          <p:nvPr/>
        </p:nvSpPr>
        <p:spPr bwMode="auto">
          <a:xfrm>
            <a:off x="2208213" y="3284539"/>
            <a:ext cx="1727200" cy="433387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/>
              <a:t>S’→ S♦, $</a:t>
            </a:r>
            <a:endParaRPr lang="cs-CZ" sz="2000"/>
          </a:p>
        </p:txBody>
      </p:sp>
      <p:sp>
        <p:nvSpPr>
          <p:cNvPr id="87100" name="AutoShape 60"/>
          <p:cNvSpPr>
            <a:spLocks noChangeArrowheads="1"/>
          </p:cNvSpPr>
          <p:nvPr/>
        </p:nvSpPr>
        <p:spPr bwMode="auto">
          <a:xfrm>
            <a:off x="6743700" y="1700214"/>
            <a:ext cx="1727200" cy="433387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/>
              <a:t>C→ d♦, c/d</a:t>
            </a:r>
            <a:endParaRPr lang="cs-CZ" sz="2000"/>
          </a:p>
        </p:txBody>
      </p:sp>
      <p:sp>
        <p:nvSpPr>
          <p:cNvPr id="87101" name="AutoShape 61"/>
          <p:cNvSpPr>
            <a:spLocks noChangeArrowheads="1"/>
          </p:cNvSpPr>
          <p:nvPr/>
        </p:nvSpPr>
        <p:spPr bwMode="auto">
          <a:xfrm>
            <a:off x="6743700" y="2349500"/>
            <a:ext cx="1727200" cy="4333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/>
              <a:t>S→ CC♦, $</a:t>
            </a:r>
            <a:endParaRPr lang="cs-CZ" sz="2000"/>
          </a:p>
        </p:txBody>
      </p:sp>
      <p:sp>
        <p:nvSpPr>
          <p:cNvPr id="87103" name="AutoShape 63"/>
          <p:cNvSpPr>
            <a:spLocks noChangeArrowheads="1"/>
          </p:cNvSpPr>
          <p:nvPr/>
        </p:nvSpPr>
        <p:spPr bwMode="auto">
          <a:xfrm>
            <a:off x="6743700" y="4437064"/>
            <a:ext cx="1727200" cy="433387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/>
              <a:t>C→ d♦, $</a:t>
            </a:r>
            <a:endParaRPr lang="cs-CZ" sz="2000"/>
          </a:p>
        </p:txBody>
      </p:sp>
      <p:sp>
        <p:nvSpPr>
          <p:cNvPr id="87104" name="AutoShape 64"/>
          <p:cNvSpPr>
            <a:spLocks noChangeArrowheads="1"/>
          </p:cNvSpPr>
          <p:nvPr/>
        </p:nvSpPr>
        <p:spPr bwMode="auto">
          <a:xfrm>
            <a:off x="6743700" y="5157789"/>
            <a:ext cx="1727200" cy="433387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/>
              <a:t>C→ cC♦, c/d</a:t>
            </a:r>
            <a:endParaRPr lang="cs-CZ" sz="2000"/>
          </a:p>
        </p:txBody>
      </p:sp>
      <p:sp>
        <p:nvSpPr>
          <p:cNvPr id="87105" name="AutoShape 65"/>
          <p:cNvSpPr>
            <a:spLocks noChangeArrowheads="1"/>
          </p:cNvSpPr>
          <p:nvPr/>
        </p:nvSpPr>
        <p:spPr bwMode="auto">
          <a:xfrm>
            <a:off x="6743700" y="5805489"/>
            <a:ext cx="1727200" cy="433387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/>
              <a:t>C→ cC♦, $</a:t>
            </a:r>
            <a:endParaRPr lang="cs-CZ" sz="2000"/>
          </a:p>
        </p:txBody>
      </p:sp>
      <p:sp>
        <p:nvSpPr>
          <p:cNvPr id="87108" name="AutoShape 68"/>
          <p:cNvSpPr>
            <a:spLocks noChangeArrowheads="1"/>
          </p:cNvSpPr>
          <p:nvPr/>
        </p:nvSpPr>
        <p:spPr bwMode="auto">
          <a:xfrm>
            <a:off x="2208213" y="1628775"/>
            <a:ext cx="1727200" cy="12954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/>
              <a:t>S’→ ♦S, $</a:t>
            </a:r>
          </a:p>
          <a:p>
            <a:r>
              <a:rPr lang="en-US" sz="2000"/>
              <a:t>S→ ♦CC, $</a:t>
            </a:r>
          </a:p>
          <a:p>
            <a:r>
              <a:rPr lang="en-US" sz="2000"/>
              <a:t>C→ ♦cC, c/d</a:t>
            </a:r>
          </a:p>
          <a:p>
            <a:r>
              <a:rPr lang="en-US" sz="2000"/>
              <a:t>C→ ♦d, c/d</a:t>
            </a:r>
            <a:endParaRPr lang="cs-CZ" sz="2000"/>
          </a:p>
        </p:txBody>
      </p:sp>
      <p:sp>
        <p:nvSpPr>
          <p:cNvPr id="87109" name="AutoShape 69"/>
          <p:cNvSpPr>
            <a:spLocks noChangeArrowheads="1"/>
          </p:cNvSpPr>
          <p:nvPr/>
        </p:nvSpPr>
        <p:spPr bwMode="auto">
          <a:xfrm>
            <a:off x="2208213" y="4005263"/>
            <a:ext cx="1727200" cy="1008062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/>
              <a:t>S→ C♦C, $</a:t>
            </a:r>
          </a:p>
          <a:p>
            <a:r>
              <a:rPr lang="en-US" sz="2000"/>
              <a:t>C→ ♦cC, $</a:t>
            </a:r>
          </a:p>
          <a:p>
            <a:r>
              <a:rPr lang="en-US" sz="2000"/>
              <a:t>C→ ♦d, $</a:t>
            </a:r>
            <a:endParaRPr lang="cs-CZ" sz="2000"/>
          </a:p>
        </p:txBody>
      </p:sp>
      <p:sp>
        <p:nvSpPr>
          <p:cNvPr id="87110" name="AutoShape 70"/>
          <p:cNvSpPr>
            <a:spLocks noChangeArrowheads="1"/>
          </p:cNvSpPr>
          <p:nvPr/>
        </p:nvSpPr>
        <p:spPr bwMode="auto">
          <a:xfrm>
            <a:off x="2208213" y="5300663"/>
            <a:ext cx="1727200" cy="1008062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/>
              <a:t>C→ c♦C, c/d</a:t>
            </a:r>
          </a:p>
          <a:p>
            <a:r>
              <a:rPr lang="en-US" sz="2000"/>
              <a:t>C→ ♦cC, c/d</a:t>
            </a:r>
          </a:p>
          <a:p>
            <a:r>
              <a:rPr lang="en-US" sz="2000"/>
              <a:t>C→ ♦d, c/d</a:t>
            </a:r>
            <a:endParaRPr lang="cs-CZ" sz="2000"/>
          </a:p>
        </p:txBody>
      </p:sp>
      <p:sp>
        <p:nvSpPr>
          <p:cNvPr id="87111" name="AutoShape 71"/>
          <p:cNvSpPr>
            <a:spLocks noChangeArrowheads="1"/>
          </p:cNvSpPr>
          <p:nvPr/>
        </p:nvSpPr>
        <p:spPr bwMode="auto">
          <a:xfrm>
            <a:off x="6743700" y="3068638"/>
            <a:ext cx="1727200" cy="1008062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sz="2000"/>
              <a:t>C→ c♦C, $</a:t>
            </a:r>
          </a:p>
          <a:p>
            <a:r>
              <a:rPr lang="en-US" sz="2000"/>
              <a:t>C→ ♦cC, $</a:t>
            </a:r>
          </a:p>
          <a:p>
            <a:r>
              <a:rPr lang="en-US" sz="2000"/>
              <a:t>C→ ♦d, $</a:t>
            </a:r>
            <a:endParaRPr lang="cs-CZ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0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55" grpId="0"/>
      <p:bldP spid="87056" grpId="0"/>
      <p:bldP spid="87057" grpId="0"/>
      <p:bldP spid="87058" grpId="0"/>
      <p:bldP spid="87059" grpId="0"/>
      <p:bldP spid="87060" grpId="0"/>
      <p:bldP spid="87061" grpId="0"/>
      <p:bldP spid="87062" grpId="0"/>
      <p:bldP spid="87063" grpId="0"/>
      <p:bldP spid="87064" grpId="0" animBg="1"/>
      <p:bldP spid="87065" grpId="0"/>
      <p:bldP spid="87066" grpId="0" animBg="1"/>
      <p:bldP spid="87067" grpId="0"/>
      <p:bldP spid="87068" grpId="0" animBg="1"/>
      <p:bldP spid="87069" grpId="0"/>
      <p:bldP spid="87070" grpId="0" animBg="1"/>
      <p:bldP spid="87071" grpId="0"/>
      <p:bldP spid="87072" grpId="0" animBg="1"/>
      <p:bldP spid="87073" grpId="0"/>
      <p:bldP spid="87074" grpId="0" animBg="1"/>
      <p:bldP spid="87075" grpId="0"/>
      <p:bldP spid="87076" grpId="0" animBg="1"/>
      <p:bldP spid="87077" grpId="0"/>
      <p:bldP spid="87079" grpId="0"/>
      <p:bldP spid="87080" grpId="0" animBg="1"/>
      <p:bldP spid="87081" grpId="0"/>
      <p:bldP spid="87083" grpId="0"/>
      <p:bldP spid="87085" grpId="0" animBg="1"/>
      <p:bldP spid="87087" grpId="0" animBg="1"/>
      <p:bldP spid="87088" grpId="0"/>
      <p:bldP spid="87089" grpId="0" animBg="1"/>
      <p:bldP spid="87090" grpId="0" animBg="1"/>
      <p:bldP spid="87091" grpId="0"/>
      <p:bldP spid="87092" grpId="0" animBg="1"/>
      <p:bldP spid="87093" grpId="0"/>
      <p:bldP spid="87097" grpId="0" animBg="1"/>
      <p:bldP spid="87100" grpId="0" animBg="1"/>
      <p:bldP spid="87101" grpId="0" animBg="1"/>
      <p:bldP spid="87103" grpId="0" animBg="1"/>
      <p:bldP spid="87104" grpId="0" animBg="1"/>
      <p:bldP spid="87105" grpId="0" animBg="1"/>
      <p:bldP spid="87109" grpId="0" build="allAtOnce" animBg="1"/>
      <p:bldP spid="87110" grpId="0" build="allAtOnce" animBg="1"/>
      <p:bldP spid="87111" grpId="0" build="allAtOnce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LR(1) </a:t>
            </a:r>
            <a:r>
              <a:rPr lang="en-US" dirty="0"/>
              <a:t>parser construction</a:t>
            </a:r>
            <a:endParaRPr lang="cs-CZ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100" dirty="0"/>
              <a:t>We have an augmented grammar </a:t>
            </a:r>
            <a:r>
              <a:rPr lang="cs-CZ" sz="2100" dirty="0"/>
              <a:t>G</a:t>
            </a:r>
            <a:r>
              <a:rPr lang="en-US" sz="2100" dirty="0"/>
              <a:t>’.</a:t>
            </a:r>
            <a:r>
              <a:rPr lang="cs-CZ" sz="2100" dirty="0"/>
              <a:t> </a:t>
            </a:r>
            <a:r>
              <a:rPr lang="en-US" sz="2100" dirty="0"/>
              <a:t>L</a:t>
            </a:r>
            <a:r>
              <a:rPr lang="cs-CZ" sz="2100" dirty="0"/>
              <a:t>R(1) automat</a:t>
            </a:r>
            <a:r>
              <a:rPr lang="en-US" sz="2100" dirty="0"/>
              <a:t>on tables are constructed by following algorithm</a:t>
            </a:r>
            <a:endParaRPr lang="cs-CZ" sz="2100" dirty="0"/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Construct a canonical collection </a:t>
            </a:r>
            <a:r>
              <a:rPr lang="cs-CZ" sz="2000" dirty="0"/>
              <a:t>C </a:t>
            </a:r>
            <a:r>
              <a:rPr lang="en-US" sz="2000" dirty="0"/>
              <a:t>of sets of </a:t>
            </a:r>
            <a:r>
              <a:rPr lang="cs-CZ" sz="2000" dirty="0"/>
              <a:t>LR(</a:t>
            </a:r>
            <a:r>
              <a:rPr lang="en-US" sz="2000" dirty="0"/>
              <a:t>1</a:t>
            </a:r>
            <a:r>
              <a:rPr lang="cs-CZ" sz="2000" dirty="0"/>
              <a:t>) </a:t>
            </a:r>
            <a:r>
              <a:rPr lang="en-US" sz="2000" dirty="0"/>
              <a:t>items</a:t>
            </a:r>
            <a:endParaRPr lang="cs-CZ" sz="2000" dirty="0"/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State </a:t>
            </a:r>
            <a:r>
              <a:rPr lang="cs-CZ" sz="2000" i="1" dirty="0"/>
              <a:t>i</a:t>
            </a:r>
            <a:r>
              <a:rPr lang="cs-CZ" sz="2000" dirty="0"/>
              <a:t> </a:t>
            </a:r>
            <a:r>
              <a:rPr lang="en-US" sz="2000" dirty="0"/>
              <a:t>is constructed from</a:t>
            </a:r>
            <a:r>
              <a:rPr lang="cs-CZ" sz="2000" dirty="0"/>
              <a:t> </a:t>
            </a:r>
            <a:r>
              <a:rPr lang="cs-CZ" sz="2000" dirty="0" err="1"/>
              <a:t>I</a:t>
            </a:r>
            <a:r>
              <a:rPr lang="cs-CZ" sz="2000" baseline="-25000" dirty="0" err="1"/>
              <a:t>i</a:t>
            </a:r>
            <a:r>
              <a:rPr lang="cs-CZ" sz="2000" dirty="0"/>
              <a:t>. </a:t>
            </a:r>
            <a:r>
              <a:rPr lang="en-US" sz="2000" dirty="0"/>
              <a:t>The parsing actions for state </a:t>
            </a:r>
            <a:r>
              <a:rPr lang="cs-CZ" sz="2000" i="1" dirty="0"/>
              <a:t>i</a:t>
            </a:r>
            <a:r>
              <a:rPr lang="cs-CZ" sz="2000" dirty="0"/>
              <a:t> </a:t>
            </a:r>
            <a:r>
              <a:rPr lang="en-US" sz="2000" dirty="0"/>
              <a:t>are determined as follows</a:t>
            </a:r>
            <a:endParaRPr lang="cs-CZ" sz="2000" dirty="0"/>
          </a:p>
          <a:p>
            <a:pPr lvl="2" eaLnBrk="1" hangingPunct="1">
              <a:lnSpc>
                <a:spcPct val="80000"/>
              </a:lnSpc>
            </a:pPr>
            <a:r>
              <a:rPr lang="en-US" sz="1800" dirty="0"/>
              <a:t>[</a:t>
            </a:r>
            <a:r>
              <a:rPr lang="cs-CZ" sz="1800" dirty="0"/>
              <a:t>A</a:t>
            </a:r>
            <a:r>
              <a:rPr lang="cs-CZ" sz="1800" dirty="0">
                <a:cs typeface="Arial" charset="0"/>
              </a:rPr>
              <a:t>→α♦aβ</a:t>
            </a:r>
            <a:r>
              <a:rPr lang="en-US" sz="1800" dirty="0">
                <a:cs typeface="Arial" charset="0"/>
              </a:rPr>
              <a:t>,b]</a:t>
            </a:r>
            <a:r>
              <a:rPr lang="cs-CZ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sz="18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1800" baseline="-250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1800" dirty="0" err="1">
                <a:ea typeface="Arial Unicode MS" pitchFamily="34" charset="-128"/>
                <a:cs typeface="Arial Unicode MS" pitchFamily="34" charset="-128"/>
              </a:rPr>
              <a:t>,a</a:t>
            </a:r>
            <a:r>
              <a:rPr lang="cs-CZ" sz="1800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∈T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∧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 GOTO</a:t>
            </a:r>
            <a:r>
              <a:rPr lang="en-US" sz="1800" dirty="0">
                <a:ea typeface="Arial Unicode MS" pitchFamily="34" charset="-128"/>
                <a:cs typeface="Arial Unicode MS" pitchFamily="34" charset="-128"/>
              </a:rPr>
              <a:t>1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cs-CZ" sz="18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1800" baseline="-250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1800" dirty="0" err="1">
                <a:ea typeface="Arial Unicode MS" pitchFamily="34" charset="-128"/>
                <a:cs typeface="Arial Unicode MS" pitchFamily="34" charset="-128"/>
              </a:rPr>
              <a:t>,a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)=I</a:t>
            </a:r>
            <a:r>
              <a:rPr lang="en-US" sz="1800" baseline="-25000" dirty="0">
                <a:ea typeface="Arial Unicode MS" pitchFamily="34" charset="-128"/>
                <a:cs typeface="Arial Unicode MS" pitchFamily="34" charset="-128"/>
              </a:rPr>
              <a:t>j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sz="1800" dirty="0">
                <a:ea typeface="Arial Unicode MS" pitchFamily="34" charset="-128"/>
                <a:cs typeface="Arial Unicode MS" pitchFamily="34" charset="-128"/>
              </a:rPr>
              <a:t>then action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[</a:t>
            </a:r>
            <a:r>
              <a:rPr lang="cs-CZ" sz="1800" dirty="0" err="1">
                <a:ea typeface="Arial Unicode MS" pitchFamily="34" charset="-128"/>
                <a:cs typeface="Arial Unicode MS" pitchFamily="34" charset="-128"/>
              </a:rPr>
              <a:t>i,a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]=</a:t>
            </a:r>
            <a:r>
              <a:rPr lang="en-US" sz="1800" dirty="0">
                <a:ea typeface="Arial Unicode MS" pitchFamily="34" charset="-128"/>
                <a:cs typeface="Arial Unicode MS" pitchFamily="34" charset="-128"/>
              </a:rPr>
              <a:t>shift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 j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/>
              <a:t>[</a:t>
            </a:r>
            <a:r>
              <a:rPr lang="cs-CZ" sz="1800" dirty="0"/>
              <a:t>A</a:t>
            </a:r>
            <a:r>
              <a:rPr lang="cs-CZ" sz="1800" dirty="0">
                <a:cs typeface="Arial" charset="0"/>
              </a:rPr>
              <a:t>→α♦</a:t>
            </a:r>
            <a:r>
              <a:rPr lang="en-US" sz="1800" dirty="0">
                <a:cs typeface="Arial" charset="0"/>
              </a:rPr>
              <a:t>,a]</a:t>
            </a:r>
            <a:r>
              <a:rPr lang="cs-CZ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sz="18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1800" baseline="-250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∧ 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A≠S’</a:t>
            </a:r>
            <a:r>
              <a:rPr lang="en-US" sz="1800" dirty="0">
                <a:ea typeface="Arial Unicode MS" pitchFamily="34" charset="-128"/>
                <a:cs typeface="Arial Unicode MS" pitchFamily="34" charset="-128"/>
              </a:rPr>
              <a:t>, then action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[</a:t>
            </a:r>
            <a:r>
              <a:rPr lang="cs-CZ" sz="1800" dirty="0" err="1">
                <a:ea typeface="Arial Unicode MS" pitchFamily="34" charset="-128"/>
                <a:cs typeface="Arial Unicode MS" pitchFamily="34" charset="-128"/>
              </a:rPr>
              <a:t>i,a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]=</a:t>
            </a:r>
            <a:r>
              <a:rPr lang="en-US" sz="1800" dirty="0">
                <a:ea typeface="Arial Unicode MS" pitchFamily="34" charset="-128"/>
                <a:cs typeface="Arial Unicode MS" pitchFamily="34" charset="-128"/>
              </a:rPr>
              <a:t>reduce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sz="1800" dirty="0"/>
              <a:t>A</a:t>
            </a:r>
            <a:r>
              <a:rPr lang="cs-CZ" sz="1800" dirty="0">
                <a:cs typeface="Arial" charset="0"/>
              </a:rPr>
              <a:t>→α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>
                <a:cs typeface="Arial" charset="0"/>
              </a:rPr>
              <a:t>[</a:t>
            </a:r>
            <a:r>
              <a:rPr lang="cs-CZ" sz="1800" dirty="0">
                <a:cs typeface="Arial" charset="0"/>
              </a:rPr>
              <a:t>S’→S♦</a:t>
            </a:r>
            <a:r>
              <a:rPr lang="en-US" sz="1800" dirty="0">
                <a:cs typeface="Arial" charset="0"/>
              </a:rPr>
              <a:t>,$]</a:t>
            </a:r>
            <a:r>
              <a:rPr lang="cs-CZ" sz="18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sz="18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1800" baseline="-250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sz="1800" dirty="0">
                <a:ea typeface="Arial Unicode MS" pitchFamily="34" charset="-128"/>
                <a:cs typeface="Arial Unicode MS" pitchFamily="34" charset="-128"/>
              </a:rPr>
              <a:t>then action</a:t>
            </a:r>
            <a:r>
              <a:rPr lang="cs-CZ" sz="1800" dirty="0">
                <a:ea typeface="Arial Unicode MS" pitchFamily="34" charset="-128"/>
                <a:cs typeface="Arial Unicode MS" pitchFamily="34" charset="-128"/>
              </a:rPr>
              <a:t>[i,$]=</a:t>
            </a:r>
            <a:r>
              <a:rPr lang="en-US" sz="1800" dirty="0">
                <a:ea typeface="Arial Unicode MS" pitchFamily="34" charset="-128"/>
                <a:cs typeface="Arial Unicode MS" pitchFamily="34" charset="-128"/>
              </a:rPr>
              <a:t>accept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ea typeface="Arial Unicode MS" pitchFamily="34" charset="-128"/>
                <a:cs typeface="Arial Unicode MS" pitchFamily="34" charset="-128"/>
              </a:rPr>
              <a:t>If there is a conflict in the previous step, the grammar is not a </a:t>
            </a:r>
            <a:r>
              <a:rPr lang="cs-CZ" sz="2000" dirty="0">
                <a:ea typeface="Arial Unicode MS" pitchFamily="34" charset="-128"/>
                <a:cs typeface="Arial Unicode MS" pitchFamily="34" charset="-128"/>
              </a:rPr>
              <a:t>LR(1) </a:t>
            </a:r>
            <a:r>
              <a:rPr lang="en-US" sz="2000" dirty="0">
                <a:ea typeface="Arial Unicode MS" pitchFamily="34" charset="-128"/>
                <a:cs typeface="Arial Unicode MS" pitchFamily="34" charset="-128"/>
              </a:rPr>
              <a:t>grammar and the automaton cannot be constructed</a:t>
            </a:r>
            <a:endParaRPr lang="cs-CZ" sz="2000" dirty="0">
              <a:ea typeface="Arial Unicode MS" pitchFamily="34" charset="-128"/>
              <a:cs typeface="Arial Unicode MS" pitchFamily="34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ea typeface="Arial Unicode MS" pitchFamily="34" charset="-128"/>
                <a:cs typeface="Arial Unicode MS" pitchFamily="34" charset="-128"/>
              </a:rPr>
              <a:t>Table </a:t>
            </a:r>
            <a:r>
              <a:rPr lang="cs-CZ" sz="2000" dirty="0" err="1">
                <a:ea typeface="Arial Unicode MS" pitchFamily="34" charset="-128"/>
                <a:cs typeface="Arial Unicode MS" pitchFamily="34" charset="-128"/>
              </a:rPr>
              <a:t>goto</a:t>
            </a:r>
            <a:r>
              <a:rPr lang="cs-CZ" sz="20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2000" dirty="0">
                <a:ea typeface="Arial Unicode MS" pitchFamily="34" charset="-128"/>
                <a:cs typeface="Arial Unicode MS" pitchFamily="34" charset="-128"/>
              </a:rPr>
              <a:t>is indexed by state </a:t>
            </a:r>
            <a:r>
              <a:rPr lang="en-US" sz="2000" i="1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en-US" sz="2000" dirty="0">
                <a:ea typeface="Arial Unicode MS" pitchFamily="34" charset="-128"/>
                <a:cs typeface="Arial Unicode MS" pitchFamily="34" charset="-128"/>
              </a:rPr>
              <a:t> and A</a:t>
            </a:r>
            <a:r>
              <a:rPr lang="cs-CZ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sz="2000" dirty="0">
                <a:ea typeface="Arial Unicode MS" pitchFamily="34" charset="-128"/>
                <a:cs typeface="Arial Unicode MS" pitchFamily="34" charset="-128"/>
              </a:rPr>
              <a:t>N</a:t>
            </a:r>
            <a:r>
              <a:rPr lang="en-US" sz="2000" dirty="0">
                <a:ea typeface="Arial Unicode MS" pitchFamily="34" charset="-128"/>
                <a:cs typeface="Arial Unicode MS" pitchFamily="34" charset="-128"/>
              </a:rPr>
              <a:t>’: whenever </a:t>
            </a:r>
            <a:r>
              <a:rPr lang="cs-CZ" sz="2000" dirty="0">
                <a:ea typeface="Arial Unicode MS" pitchFamily="34" charset="-128"/>
                <a:cs typeface="Arial Unicode MS" pitchFamily="34" charset="-128"/>
              </a:rPr>
              <a:t>GOTO</a:t>
            </a:r>
            <a:r>
              <a:rPr lang="en-US" sz="2000" dirty="0">
                <a:ea typeface="Arial Unicode MS" pitchFamily="34" charset="-128"/>
                <a:cs typeface="Arial Unicode MS" pitchFamily="34" charset="-128"/>
              </a:rPr>
              <a:t>1</a:t>
            </a:r>
            <a:r>
              <a:rPr lang="cs-CZ" sz="2000" dirty="0"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cs-CZ" sz="20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2000" baseline="-250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2000" dirty="0">
                <a:ea typeface="Arial Unicode MS" pitchFamily="34" charset="-128"/>
                <a:cs typeface="Arial Unicode MS" pitchFamily="34" charset="-128"/>
              </a:rPr>
              <a:t>,</a:t>
            </a:r>
            <a:r>
              <a:rPr lang="en-US" sz="2000" dirty="0">
                <a:ea typeface="Arial Unicode MS" pitchFamily="34" charset="-128"/>
                <a:cs typeface="Arial Unicode MS" pitchFamily="34" charset="-128"/>
              </a:rPr>
              <a:t>A</a:t>
            </a:r>
            <a:r>
              <a:rPr lang="cs-CZ" sz="2000" dirty="0">
                <a:ea typeface="Arial Unicode MS" pitchFamily="34" charset="-128"/>
                <a:cs typeface="Arial Unicode MS" pitchFamily="34" charset="-128"/>
              </a:rPr>
              <a:t>)=I</a:t>
            </a:r>
            <a:r>
              <a:rPr lang="en-US" sz="2000" baseline="-25000" dirty="0">
                <a:ea typeface="Arial Unicode MS" pitchFamily="34" charset="-128"/>
                <a:cs typeface="Arial Unicode MS" pitchFamily="34" charset="-128"/>
              </a:rPr>
              <a:t>j</a:t>
            </a:r>
            <a:r>
              <a:rPr lang="en-US" sz="2000" dirty="0">
                <a:ea typeface="Arial Unicode MS" pitchFamily="34" charset="-128"/>
                <a:cs typeface="Arial Unicode MS" pitchFamily="34" charset="-128"/>
              </a:rPr>
              <a:t>, then </a:t>
            </a:r>
            <a:r>
              <a:rPr lang="en-US" sz="2000" dirty="0" err="1">
                <a:ea typeface="Arial Unicode MS" pitchFamily="34" charset="-128"/>
                <a:cs typeface="Arial Unicode MS" pitchFamily="34" charset="-128"/>
              </a:rPr>
              <a:t>goto</a:t>
            </a:r>
            <a:r>
              <a:rPr lang="en-US" sz="20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sz="2000" dirty="0">
                <a:ea typeface="Arial Unicode MS" pitchFamily="34" charset="-128"/>
                <a:cs typeface="Arial Unicode MS" pitchFamily="34" charset="-128"/>
              </a:rPr>
              <a:t>[i,</a:t>
            </a:r>
            <a:r>
              <a:rPr lang="en-US" sz="2000" dirty="0">
                <a:ea typeface="Arial Unicode MS" pitchFamily="34" charset="-128"/>
                <a:cs typeface="Arial Unicode MS" pitchFamily="34" charset="-128"/>
              </a:rPr>
              <a:t>A</a:t>
            </a:r>
            <a:r>
              <a:rPr lang="cs-CZ" sz="2000" dirty="0">
                <a:ea typeface="Arial Unicode MS" pitchFamily="34" charset="-128"/>
                <a:cs typeface="Arial Unicode MS" pitchFamily="34" charset="-128"/>
              </a:rPr>
              <a:t>]</a:t>
            </a:r>
            <a:r>
              <a:rPr lang="en-US" sz="2000" dirty="0">
                <a:ea typeface="Arial Unicode MS" pitchFamily="34" charset="-128"/>
                <a:cs typeface="Arial Unicode MS" pitchFamily="34" charset="-128"/>
              </a:rPr>
              <a:t>=j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ea typeface="Arial Unicode MS" pitchFamily="34" charset="-128"/>
                <a:cs typeface="Arial Unicode MS" pitchFamily="34" charset="-128"/>
              </a:rPr>
              <a:t>All empty cells are filled by error instruction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>
                <a:ea typeface="Arial Unicode MS" pitchFamily="34" charset="-128"/>
                <a:cs typeface="Arial Unicode MS" pitchFamily="34" charset="-128"/>
              </a:rPr>
              <a:t>The initial state of the parser is the state, which contains LR(1) item [</a:t>
            </a:r>
            <a:r>
              <a:rPr lang="cs-CZ" sz="2000" dirty="0">
                <a:cs typeface="Arial" charset="0"/>
              </a:rPr>
              <a:t>S’→♦S</a:t>
            </a:r>
            <a:r>
              <a:rPr lang="en-US" sz="2000" dirty="0">
                <a:cs typeface="Arial" charset="0"/>
              </a:rPr>
              <a:t>,$]</a:t>
            </a:r>
            <a:endParaRPr lang="cs-CZ" sz="2200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LALR</a:t>
            </a:r>
            <a:endParaRPr lang="cs-CZ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sz="2600" dirty="0"/>
              <a:t>LALR=</a:t>
            </a:r>
            <a:r>
              <a:rPr lang="cs-CZ" sz="2600" dirty="0" err="1"/>
              <a:t>Look</a:t>
            </a:r>
            <a:r>
              <a:rPr lang="en-US" sz="2600" dirty="0"/>
              <a:t>-</a:t>
            </a:r>
            <a:r>
              <a:rPr lang="cs-CZ" sz="2600" dirty="0" err="1"/>
              <a:t>Ahead</a:t>
            </a:r>
            <a:r>
              <a:rPr lang="cs-CZ" sz="2600" dirty="0"/>
              <a:t>-LR</a:t>
            </a:r>
          </a:p>
          <a:p>
            <a:pPr eaLnBrk="1" hangingPunct="1"/>
            <a:r>
              <a:rPr lang="en-US" sz="2600" dirty="0"/>
              <a:t>LR(0), </a:t>
            </a:r>
            <a:r>
              <a:rPr lang="cs-CZ" sz="2600" dirty="0"/>
              <a:t>SLR</a:t>
            </a:r>
            <a:r>
              <a:rPr lang="en-US" sz="2600" dirty="0"/>
              <a:t>(k)</a:t>
            </a:r>
            <a:r>
              <a:rPr lang="cs-CZ" sz="2600" dirty="0"/>
              <a:t> </a:t>
            </a:r>
            <a:r>
              <a:rPr lang="en-US" sz="2600" dirty="0"/>
              <a:t>and</a:t>
            </a:r>
            <a:r>
              <a:rPr lang="cs-CZ" sz="2600" dirty="0"/>
              <a:t> LALR</a:t>
            </a:r>
            <a:r>
              <a:rPr lang="en-US" sz="2600" dirty="0"/>
              <a:t>(k) parsers have the same number of states </a:t>
            </a:r>
          </a:p>
          <a:p>
            <a:pPr lvl="1" eaLnBrk="1" hangingPunct="1"/>
            <a:r>
              <a:rPr lang="en-US" sz="2400" dirty="0"/>
              <a:t>LALR(k) can handle more languages</a:t>
            </a:r>
          </a:p>
          <a:p>
            <a:pPr lvl="2" eaLnBrk="1" hangingPunct="1"/>
            <a:r>
              <a:rPr lang="en-US" sz="2200" dirty="0"/>
              <a:t>Implemented by </a:t>
            </a:r>
            <a:r>
              <a:rPr lang="en-US" sz="2200" dirty="0" err="1"/>
              <a:t>yacc</a:t>
            </a:r>
            <a:r>
              <a:rPr lang="en-US" sz="2200" dirty="0"/>
              <a:t>, bison</a:t>
            </a:r>
          </a:p>
          <a:p>
            <a:pPr lvl="2" eaLnBrk="1" hangingPunct="1"/>
            <a:r>
              <a:rPr lang="en-US" sz="2200" dirty="0"/>
              <a:t>Nobody really uses LR(0) or SLR(k)</a:t>
            </a:r>
          </a:p>
          <a:p>
            <a:pPr eaLnBrk="1" hangingPunct="1"/>
            <a:r>
              <a:rPr lang="en-US" sz="2600" dirty="0"/>
              <a:t>LR(k) produces larger parser tables</a:t>
            </a:r>
          </a:p>
          <a:p>
            <a:pPr lvl="1" eaLnBrk="1" hangingPunct="1"/>
            <a:r>
              <a:rPr lang="en-US" sz="2400" dirty="0"/>
              <a:t>It is unlikely that a real-life grammar is LR(k) but not LALR(k)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How to make smaller tables</a:t>
            </a:r>
            <a:r>
              <a:rPr lang="cs-CZ" dirty="0"/>
              <a:t>?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600" dirty="0"/>
              <a:t>Idea</a:t>
            </a:r>
            <a:r>
              <a:rPr lang="cs-CZ" sz="2600" dirty="0"/>
              <a:t>: </a:t>
            </a:r>
            <a:r>
              <a:rPr lang="en-US" sz="2600" dirty="0"/>
              <a:t>merge sets with the same core into one set including </a:t>
            </a:r>
            <a:r>
              <a:rPr lang="cs-CZ" sz="2600" dirty="0"/>
              <a:t>GOTO1</a:t>
            </a:r>
            <a:r>
              <a:rPr lang="en-US" sz="2600" dirty="0"/>
              <a:t> merge</a:t>
            </a:r>
            <a:endParaRPr lang="cs-CZ" sz="2600" dirty="0"/>
          </a:p>
          <a:p>
            <a:pPr lvl="1" eaLnBrk="1" hangingPunct="1"/>
            <a:r>
              <a:rPr lang="en-US" sz="2200" dirty="0"/>
              <a:t>Core</a:t>
            </a:r>
            <a:r>
              <a:rPr lang="cs-CZ" sz="2200" dirty="0"/>
              <a:t>: </a:t>
            </a:r>
            <a:r>
              <a:rPr lang="en-US" sz="2200" dirty="0"/>
              <a:t>a set of LR(0) items (no lookahead)</a:t>
            </a:r>
            <a:endParaRPr lang="cs-CZ" sz="2200" dirty="0"/>
          </a:p>
          <a:p>
            <a:pPr lvl="1" eaLnBrk="1" hangingPunct="1"/>
            <a:r>
              <a:rPr lang="en-US" sz="2200" dirty="0"/>
              <a:t>Merge cannot produce shift/reduce</a:t>
            </a:r>
            <a:r>
              <a:rPr lang="cs-CZ" sz="2200" dirty="0"/>
              <a:t> </a:t>
            </a:r>
            <a:r>
              <a:rPr lang="en-US" sz="2200" dirty="0"/>
              <a:t>conflict</a:t>
            </a:r>
            <a:endParaRPr lang="cs-CZ" sz="2200" dirty="0"/>
          </a:p>
          <a:p>
            <a:pPr lvl="2" eaLnBrk="1" hangingPunct="1"/>
            <a:r>
              <a:rPr lang="en-US" sz="2100" dirty="0"/>
              <a:t>Suppose in the union there is a conflict on lookahead </a:t>
            </a:r>
            <a:r>
              <a:rPr lang="en-US" sz="2100" b="1" dirty="0"/>
              <a:t>a</a:t>
            </a:r>
            <a:r>
              <a:rPr lang="en-US" sz="2100" dirty="0"/>
              <a:t> for LR(1) items</a:t>
            </a:r>
            <a:r>
              <a:rPr lang="cs-CZ" sz="2100" dirty="0"/>
              <a:t> </a:t>
            </a:r>
            <a:r>
              <a:rPr lang="en-US" sz="2100" dirty="0"/>
              <a:t>[</a:t>
            </a:r>
            <a:r>
              <a:rPr lang="cs-CZ" sz="2100" dirty="0"/>
              <a:t>A</a:t>
            </a:r>
            <a:r>
              <a:rPr lang="cs-CZ" sz="2100" dirty="0">
                <a:cs typeface="Arial" charset="0"/>
              </a:rPr>
              <a:t>→</a:t>
            </a:r>
            <a:r>
              <a:rPr lang="el-GR" sz="2100" dirty="0">
                <a:cs typeface="Arial" charset="0"/>
              </a:rPr>
              <a:t>α</a:t>
            </a:r>
            <a:r>
              <a:rPr lang="cs-CZ" sz="1900" dirty="0">
                <a:cs typeface="Arial" charset="0"/>
              </a:rPr>
              <a:t>♦,a</a:t>
            </a:r>
            <a:r>
              <a:rPr lang="en-US" sz="2100" dirty="0"/>
              <a:t>]</a:t>
            </a:r>
            <a:r>
              <a:rPr lang="cs-CZ" sz="2100" dirty="0"/>
              <a:t> </a:t>
            </a:r>
            <a:r>
              <a:rPr lang="en-US" sz="2100" dirty="0"/>
              <a:t>and</a:t>
            </a:r>
            <a:r>
              <a:rPr lang="cs-CZ" sz="2100" dirty="0"/>
              <a:t> </a:t>
            </a:r>
            <a:r>
              <a:rPr lang="en-US" sz="2100" dirty="0"/>
              <a:t>[</a:t>
            </a:r>
            <a:r>
              <a:rPr lang="cs-CZ" sz="2100" dirty="0"/>
              <a:t>B</a:t>
            </a:r>
            <a:r>
              <a:rPr lang="cs-CZ" sz="2100" dirty="0">
                <a:cs typeface="Arial" charset="0"/>
              </a:rPr>
              <a:t>→</a:t>
            </a:r>
            <a:r>
              <a:rPr lang="el-GR" sz="2100" dirty="0">
                <a:cs typeface="Arial" charset="0"/>
              </a:rPr>
              <a:t>β</a:t>
            </a:r>
            <a:r>
              <a:rPr lang="cs-CZ" sz="1900" dirty="0">
                <a:cs typeface="Arial" charset="0"/>
              </a:rPr>
              <a:t>♦a</a:t>
            </a:r>
            <a:r>
              <a:rPr lang="el-GR" sz="2100" dirty="0">
                <a:cs typeface="Arial" charset="0"/>
              </a:rPr>
              <a:t>γ</a:t>
            </a:r>
            <a:r>
              <a:rPr lang="cs-CZ" sz="2100" dirty="0">
                <a:cs typeface="Arial" charset="0"/>
              </a:rPr>
              <a:t>,b</a:t>
            </a:r>
            <a:r>
              <a:rPr lang="en-US" sz="2100" dirty="0"/>
              <a:t>]</a:t>
            </a:r>
            <a:endParaRPr lang="cs-CZ" sz="2100" dirty="0"/>
          </a:p>
          <a:p>
            <a:pPr lvl="2" eaLnBrk="1" hangingPunct="1"/>
            <a:r>
              <a:rPr lang="en-US" sz="2100" dirty="0"/>
              <a:t>Cores are same</a:t>
            </a:r>
            <a:r>
              <a:rPr lang="cs-CZ" sz="2100" dirty="0"/>
              <a:t>, </a:t>
            </a:r>
            <a:r>
              <a:rPr lang="en-US" sz="2100" dirty="0"/>
              <a:t>therefore in the set with [</a:t>
            </a:r>
            <a:r>
              <a:rPr lang="cs-CZ" sz="2100" dirty="0"/>
              <a:t>A</a:t>
            </a:r>
            <a:r>
              <a:rPr lang="cs-CZ" sz="2100" dirty="0">
                <a:cs typeface="Arial" charset="0"/>
              </a:rPr>
              <a:t>→</a:t>
            </a:r>
            <a:r>
              <a:rPr lang="el-GR" sz="2100" dirty="0">
                <a:cs typeface="Arial" charset="0"/>
              </a:rPr>
              <a:t>α</a:t>
            </a:r>
            <a:r>
              <a:rPr lang="cs-CZ" sz="1900" dirty="0">
                <a:cs typeface="Arial" charset="0"/>
              </a:rPr>
              <a:t>♦,a</a:t>
            </a:r>
            <a:r>
              <a:rPr lang="en-US" sz="2100" dirty="0"/>
              <a:t>]</a:t>
            </a:r>
            <a:r>
              <a:rPr lang="cs-CZ" sz="2100" dirty="0"/>
              <a:t> </a:t>
            </a:r>
            <a:r>
              <a:rPr lang="en-US" sz="2100" dirty="0"/>
              <a:t>must be [</a:t>
            </a:r>
            <a:r>
              <a:rPr lang="cs-CZ" sz="2100" dirty="0"/>
              <a:t>B</a:t>
            </a:r>
            <a:r>
              <a:rPr lang="cs-CZ" sz="2100" dirty="0">
                <a:cs typeface="Arial" charset="0"/>
              </a:rPr>
              <a:t>→</a:t>
            </a:r>
            <a:r>
              <a:rPr lang="el-GR" sz="2100" dirty="0">
                <a:cs typeface="Arial" charset="0"/>
              </a:rPr>
              <a:t>β</a:t>
            </a:r>
            <a:r>
              <a:rPr lang="cs-CZ" sz="1900" dirty="0">
                <a:cs typeface="Arial" charset="0"/>
              </a:rPr>
              <a:t>♦a</a:t>
            </a:r>
            <a:r>
              <a:rPr lang="el-GR" sz="2100" dirty="0">
                <a:cs typeface="Arial" charset="0"/>
              </a:rPr>
              <a:t>γ</a:t>
            </a:r>
            <a:r>
              <a:rPr lang="cs-CZ" sz="2100" dirty="0">
                <a:cs typeface="Arial" charset="0"/>
              </a:rPr>
              <a:t>,c</a:t>
            </a:r>
            <a:r>
              <a:rPr lang="en-US" sz="2100" dirty="0"/>
              <a:t>]</a:t>
            </a:r>
            <a:r>
              <a:rPr lang="cs-CZ" sz="2100" dirty="0"/>
              <a:t> </a:t>
            </a:r>
            <a:r>
              <a:rPr lang="en-US" sz="2100" dirty="0"/>
              <a:t>as well for some </a:t>
            </a:r>
            <a:r>
              <a:rPr lang="cs-CZ" sz="2100" b="1" dirty="0"/>
              <a:t>c</a:t>
            </a:r>
            <a:r>
              <a:rPr lang="en-US" sz="2100" dirty="0"/>
              <a:t>. There was already a shift/reduce conflict before merge</a:t>
            </a:r>
            <a:endParaRPr lang="cs-CZ" sz="2100" dirty="0"/>
          </a:p>
          <a:p>
            <a:pPr lvl="1" eaLnBrk="1" hangingPunct="1"/>
            <a:r>
              <a:rPr lang="en-US" sz="2200" dirty="0"/>
              <a:t>Merge can produce reduce/reduce</a:t>
            </a:r>
            <a:r>
              <a:rPr lang="cs-CZ" sz="2200" dirty="0"/>
              <a:t> </a:t>
            </a:r>
            <a:r>
              <a:rPr lang="en-US" sz="2200" dirty="0"/>
              <a:t>conflict</a:t>
            </a:r>
            <a:endParaRPr lang="cs-CZ" sz="2200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Easy LALR(1) table construction</a:t>
            </a:r>
            <a:endParaRPr lang="cs-CZ" dirty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100" dirty="0"/>
              <a:t>Naive algorithm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 dirty="0"/>
              <a:t>We have an augmented grammar </a:t>
            </a:r>
            <a:r>
              <a:rPr lang="cs-CZ" sz="1900" dirty="0"/>
              <a:t>G</a:t>
            </a:r>
            <a:r>
              <a:rPr lang="en-US" sz="1900" dirty="0"/>
              <a:t>’</a:t>
            </a:r>
            <a:endParaRPr lang="cs-CZ" sz="1900" dirty="0"/>
          </a:p>
          <a:p>
            <a:pPr lvl="1" eaLnBrk="1" hangingPunct="1">
              <a:lnSpc>
                <a:spcPct val="80000"/>
              </a:lnSpc>
            </a:pPr>
            <a:r>
              <a:rPr lang="en-US" sz="2000" dirty="0"/>
              <a:t>Construct a canonical collection </a:t>
            </a:r>
            <a:r>
              <a:rPr lang="cs-CZ" sz="2000" dirty="0"/>
              <a:t>C </a:t>
            </a:r>
            <a:r>
              <a:rPr lang="en-US" sz="2000" dirty="0"/>
              <a:t>of sets of </a:t>
            </a:r>
            <a:r>
              <a:rPr lang="cs-CZ" sz="2000" dirty="0"/>
              <a:t>LR(</a:t>
            </a:r>
            <a:r>
              <a:rPr lang="en-US" sz="2000" dirty="0"/>
              <a:t>1</a:t>
            </a:r>
            <a:r>
              <a:rPr lang="cs-CZ" sz="2000" dirty="0"/>
              <a:t>) </a:t>
            </a:r>
            <a:r>
              <a:rPr lang="en-US" sz="2000" dirty="0"/>
              <a:t>items for G'</a:t>
            </a:r>
            <a:endParaRPr lang="cs-CZ" sz="2000" dirty="0"/>
          </a:p>
          <a:p>
            <a:pPr lvl="1" eaLnBrk="1" hangingPunct="1">
              <a:lnSpc>
                <a:spcPct val="90000"/>
              </a:lnSpc>
            </a:pPr>
            <a:r>
              <a:rPr lang="en-US" sz="1900" dirty="0"/>
              <a:t>For each core in collection C, find all sets having that core, and replace these sets by their union</a:t>
            </a:r>
            <a:endParaRPr lang="cs-CZ" sz="1900" dirty="0"/>
          </a:p>
          <a:p>
            <a:pPr lvl="1" eaLnBrk="1" hangingPunct="1">
              <a:lnSpc>
                <a:spcPct val="90000"/>
              </a:lnSpc>
            </a:pPr>
            <a:r>
              <a:rPr lang="en-US" sz="1900" dirty="0"/>
              <a:t>Let </a:t>
            </a:r>
            <a:r>
              <a:rPr lang="cs-CZ" sz="1900" dirty="0"/>
              <a:t>C</a:t>
            </a:r>
            <a:r>
              <a:rPr lang="en-US" sz="1900" dirty="0"/>
              <a:t>’={ J</a:t>
            </a:r>
            <a:r>
              <a:rPr lang="en-US" sz="1900" baseline="-25000" dirty="0"/>
              <a:t>0</a:t>
            </a:r>
            <a:r>
              <a:rPr lang="en-US" sz="1900" dirty="0"/>
              <a:t>, J</a:t>
            </a:r>
            <a:r>
              <a:rPr lang="en-US" sz="1900" baseline="-25000" dirty="0"/>
              <a:t>1</a:t>
            </a:r>
            <a:r>
              <a:rPr lang="en-US" sz="1900" dirty="0"/>
              <a:t>, …, </a:t>
            </a:r>
            <a:r>
              <a:rPr lang="en-US" sz="1900" dirty="0" err="1"/>
              <a:t>J</a:t>
            </a:r>
            <a:r>
              <a:rPr lang="en-US" sz="1900" baseline="-25000" dirty="0" err="1"/>
              <a:t>m</a:t>
            </a:r>
            <a:r>
              <a:rPr lang="en-US" sz="1900" dirty="0"/>
              <a:t> }</a:t>
            </a:r>
            <a:r>
              <a:rPr lang="cs-CZ" sz="1900" dirty="0"/>
              <a:t> </a:t>
            </a:r>
            <a:r>
              <a:rPr lang="en-US" sz="1900" dirty="0"/>
              <a:t>be the resulting collection of</a:t>
            </a:r>
            <a:r>
              <a:rPr lang="cs-CZ" sz="1900" dirty="0"/>
              <a:t> LR(1) </a:t>
            </a:r>
            <a:r>
              <a:rPr lang="en-US" sz="1900" dirty="0"/>
              <a:t>items</a:t>
            </a:r>
            <a:endParaRPr lang="cs-CZ" sz="1900" dirty="0"/>
          </a:p>
          <a:p>
            <a:pPr lvl="1" eaLnBrk="1" hangingPunct="1">
              <a:lnSpc>
                <a:spcPct val="90000"/>
              </a:lnSpc>
            </a:pPr>
            <a:r>
              <a:rPr lang="en-US" sz="1900" dirty="0"/>
              <a:t>Table</a:t>
            </a:r>
            <a:r>
              <a:rPr lang="cs-CZ" sz="1900" dirty="0"/>
              <a:t> </a:t>
            </a:r>
            <a:r>
              <a:rPr lang="en-US" sz="1900" dirty="0"/>
              <a:t>action is constructed for </a:t>
            </a:r>
            <a:r>
              <a:rPr lang="cs-CZ" sz="1900" dirty="0"/>
              <a:t>C</a:t>
            </a:r>
            <a:r>
              <a:rPr lang="en-US" sz="1900" dirty="0"/>
              <a:t>’ in the same manner as for full </a:t>
            </a:r>
            <a:r>
              <a:rPr lang="cs-CZ" sz="1900" dirty="0"/>
              <a:t>LR(1) </a:t>
            </a:r>
            <a:r>
              <a:rPr lang="en-US" sz="1900" dirty="0"/>
              <a:t>parser</a:t>
            </a:r>
            <a:endParaRPr lang="cs-CZ" sz="1900" dirty="0"/>
          </a:p>
          <a:p>
            <a:pPr lvl="1" eaLnBrk="1" hangingPunct="1">
              <a:lnSpc>
                <a:spcPct val="90000"/>
              </a:lnSpc>
            </a:pPr>
            <a:r>
              <a:rPr lang="en-US" sz="1900" dirty="0"/>
              <a:t>If there is a conflict, the grammar is not </a:t>
            </a:r>
            <a:r>
              <a:rPr lang="cs-CZ" sz="1900" dirty="0"/>
              <a:t>LALR(1) </a:t>
            </a:r>
            <a:r>
              <a:rPr lang="en-US" sz="1900" dirty="0"/>
              <a:t>grammar</a:t>
            </a:r>
            <a:endParaRPr lang="cs-CZ" sz="1900" dirty="0"/>
          </a:p>
          <a:p>
            <a:pPr lvl="1" eaLnBrk="1" hangingPunct="1">
              <a:lnSpc>
                <a:spcPct val="90000"/>
              </a:lnSpc>
            </a:pPr>
            <a:r>
              <a:rPr lang="en-US" sz="1900" dirty="0"/>
              <a:t>If </a:t>
            </a:r>
            <a:r>
              <a:rPr lang="cs-CZ" sz="1900" dirty="0"/>
              <a:t>J</a:t>
            </a:r>
            <a:r>
              <a:rPr lang="cs-CZ" sz="19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sz="1900" dirty="0">
                <a:ea typeface="Arial Unicode MS" pitchFamily="34" charset="-128"/>
                <a:cs typeface="Arial Unicode MS" pitchFamily="34" charset="-128"/>
              </a:rPr>
              <a:t>C</a:t>
            </a:r>
            <a:r>
              <a:rPr lang="en-US" sz="1900" dirty="0">
                <a:ea typeface="Arial Unicode MS" pitchFamily="34" charset="-128"/>
                <a:cs typeface="Arial Unicode MS" pitchFamily="34" charset="-128"/>
              </a:rPr>
              <a:t>’</a:t>
            </a:r>
            <a:r>
              <a:rPr lang="cs-CZ" sz="19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900" dirty="0">
                <a:ea typeface="Arial Unicode MS" pitchFamily="34" charset="-128"/>
                <a:cs typeface="Arial Unicode MS" pitchFamily="34" charset="-128"/>
              </a:rPr>
              <a:t>is the union of sets of LR(1) items</a:t>
            </a:r>
            <a:r>
              <a:rPr lang="cs-CZ" sz="19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sz="19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1900" baseline="-250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1900" dirty="0">
                <a:ea typeface="Arial Unicode MS" pitchFamily="34" charset="-128"/>
                <a:cs typeface="Arial Unicode MS" pitchFamily="34" charset="-128"/>
              </a:rPr>
              <a:t> (J=I</a:t>
            </a:r>
            <a:r>
              <a:rPr lang="cs-CZ" sz="1900" baseline="-25000" dirty="0">
                <a:ea typeface="Arial Unicode MS" pitchFamily="34" charset="-128"/>
                <a:cs typeface="Arial Unicode MS" pitchFamily="34" charset="-128"/>
              </a:rPr>
              <a:t>1</a:t>
            </a:r>
            <a:r>
              <a:rPr lang="cs-CZ" sz="19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∪</a:t>
            </a:r>
            <a:r>
              <a:rPr lang="cs-CZ" sz="1900" dirty="0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1900" baseline="-25000" dirty="0">
                <a:ea typeface="Arial Unicode MS" pitchFamily="34" charset="-128"/>
                <a:cs typeface="Arial Unicode MS" pitchFamily="34" charset="-128"/>
              </a:rPr>
              <a:t>2</a:t>
            </a:r>
            <a:r>
              <a:rPr lang="cs-CZ" sz="19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∪</a:t>
            </a:r>
            <a:r>
              <a:rPr lang="cs-CZ" sz="1900" dirty="0">
                <a:ea typeface="Arial Unicode MS" pitchFamily="34" charset="-128"/>
                <a:cs typeface="Arial Unicode MS" pitchFamily="34" charset="-128"/>
              </a:rPr>
              <a:t>…</a:t>
            </a:r>
            <a:r>
              <a:rPr lang="cs-CZ" sz="19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1900" baseline="-25000" dirty="0" err="1">
                <a:ea typeface="Arial Unicode MS" pitchFamily="34" charset="-128"/>
                <a:cs typeface="Arial Unicode MS" pitchFamily="34" charset="-128"/>
              </a:rPr>
              <a:t>k</a:t>
            </a:r>
            <a:r>
              <a:rPr lang="cs-CZ" sz="1900" dirty="0">
                <a:ea typeface="Arial Unicode MS" pitchFamily="34" charset="-128"/>
                <a:cs typeface="Arial Unicode MS" pitchFamily="34" charset="-128"/>
              </a:rPr>
              <a:t>)</a:t>
            </a:r>
            <a:r>
              <a:rPr lang="en-US" sz="1900" dirty="0">
                <a:ea typeface="Arial Unicode MS" pitchFamily="34" charset="-128"/>
                <a:cs typeface="Arial Unicode MS" pitchFamily="34" charset="-128"/>
              </a:rPr>
              <a:t>, then cores </a:t>
            </a:r>
            <a:r>
              <a:rPr lang="cs-CZ" sz="1900" dirty="0">
                <a:ea typeface="Arial Unicode MS" pitchFamily="34" charset="-128"/>
                <a:cs typeface="Arial Unicode MS" pitchFamily="34" charset="-128"/>
              </a:rPr>
              <a:t>GOTO1(I</a:t>
            </a:r>
            <a:r>
              <a:rPr lang="cs-CZ" sz="1900" baseline="-25000" dirty="0">
                <a:ea typeface="Arial Unicode MS" pitchFamily="34" charset="-128"/>
                <a:cs typeface="Arial Unicode MS" pitchFamily="34" charset="-128"/>
              </a:rPr>
              <a:t>1</a:t>
            </a:r>
            <a:r>
              <a:rPr lang="cs-CZ" sz="1900" dirty="0">
                <a:ea typeface="Arial Unicode MS" pitchFamily="34" charset="-128"/>
                <a:cs typeface="Arial Unicode MS" pitchFamily="34" charset="-128"/>
              </a:rPr>
              <a:t>,X), …, GOTO1(</a:t>
            </a:r>
            <a:r>
              <a:rPr lang="cs-CZ" sz="19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1900" baseline="-25000" dirty="0" err="1">
                <a:ea typeface="Arial Unicode MS" pitchFamily="34" charset="-128"/>
                <a:cs typeface="Arial Unicode MS" pitchFamily="34" charset="-128"/>
              </a:rPr>
              <a:t>k</a:t>
            </a:r>
            <a:r>
              <a:rPr lang="cs-CZ" sz="1900" dirty="0" err="1">
                <a:ea typeface="Arial Unicode MS" pitchFamily="34" charset="-128"/>
                <a:cs typeface="Arial Unicode MS" pitchFamily="34" charset="-128"/>
              </a:rPr>
              <a:t>,X</a:t>
            </a:r>
            <a:r>
              <a:rPr lang="cs-CZ" sz="1900" dirty="0">
                <a:ea typeface="Arial Unicode MS" pitchFamily="34" charset="-128"/>
                <a:cs typeface="Arial Unicode MS" pitchFamily="34" charset="-128"/>
              </a:rPr>
              <a:t>) </a:t>
            </a:r>
            <a:r>
              <a:rPr lang="en-US" sz="1900" dirty="0">
                <a:ea typeface="Arial Unicode MS" pitchFamily="34" charset="-128"/>
                <a:cs typeface="Arial Unicode MS" pitchFamily="34" charset="-128"/>
              </a:rPr>
              <a:t>are the same</a:t>
            </a:r>
            <a:r>
              <a:rPr lang="cs-CZ" sz="1900" dirty="0"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sz="1900" dirty="0">
                <a:ea typeface="Arial Unicode MS" pitchFamily="34" charset="-128"/>
                <a:cs typeface="Arial Unicode MS" pitchFamily="34" charset="-128"/>
              </a:rPr>
              <a:t>since</a:t>
            </a:r>
            <a:r>
              <a:rPr lang="cs-CZ" sz="1900" dirty="0">
                <a:ea typeface="Arial Unicode MS" pitchFamily="34" charset="-128"/>
                <a:cs typeface="Arial Unicode MS" pitchFamily="34" charset="-128"/>
              </a:rPr>
              <a:t> I</a:t>
            </a:r>
            <a:r>
              <a:rPr lang="cs-CZ" sz="1900" baseline="-25000" dirty="0">
                <a:ea typeface="Arial Unicode MS" pitchFamily="34" charset="-128"/>
                <a:cs typeface="Arial Unicode MS" pitchFamily="34" charset="-128"/>
              </a:rPr>
              <a:t>1</a:t>
            </a:r>
            <a:r>
              <a:rPr lang="cs-CZ" sz="1900" dirty="0">
                <a:ea typeface="Arial Unicode MS" pitchFamily="34" charset="-128"/>
                <a:cs typeface="Arial Unicode MS" pitchFamily="34" charset="-128"/>
              </a:rPr>
              <a:t>, …, </a:t>
            </a:r>
            <a:r>
              <a:rPr lang="cs-CZ" sz="1900" dirty="0" err="1">
                <a:ea typeface="Arial Unicode MS" pitchFamily="34" charset="-128"/>
                <a:cs typeface="Arial Unicode MS" pitchFamily="34" charset="-128"/>
              </a:rPr>
              <a:t>I</a:t>
            </a:r>
            <a:r>
              <a:rPr lang="cs-CZ" sz="1900" baseline="-25000" dirty="0" err="1">
                <a:ea typeface="Arial Unicode MS" pitchFamily="34" charset="-128"/>
                <a:cs typeface="Arial Unicode MS" pitchFamily="34" charset="-128"/>
              </a:rPr>
              <a:t>k</a:t>
            </a:r>
            <a:r>
              <a:rPr lang="cs-CZ" sz="1900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sz="1900" dirty="0">
                <a:ea typeface="Arial Unicode MS" pitchFamily="34" charset="-128"/>
                <a:cs typeface="Arial Unicode MS" pitchFamily="34" charset="-128"/>
              </a:rPr>
              <a:t>all have the same core</a:t>
            </a:r>
            <a:r>
              <a:rPr lang="cs-CZ" sz="1900" dirty="0"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n-US" sz="1900" dirty="0">
                <a:ea typeface="Arial Unicode MS" pitchFamily="34" charset="-128"/>
                <a:cs typeface="Arial Unicode MS" pitchFamily="34" charset="-128"/>
              </a:rPr>
              <a:t>Let </a:t>
            </a:r>
            <a:r>
              <a:rPr lang="cs-CZ" sz="1900" dirty="0">
                <a:ea typeface="Arial Unicode MS" pitchFamily="34" charset="-128"/>
                <a:cs typeface="Arial Unicode MS" pitchFamily="34" charset="-128"/>
              </a:rPr>
              <a:t>K </a:t>
            </a:r>
            <a:r>
              <a:rPr lang="en-US" sz="1900" dirty="0">
                <a:ea typeface="Arial Unicode MS" pitchFamily="34" charset="-128"/>
                <a:cs typeface="Arial Unicode MS" pitchFamily="34" charset="-128"/>
              </a:rPr>
              <a:t>be the union of all sets of items having the same core as </a:t>
            </a:r>
            <a:r>
              <a:rPr lang="cs-CZ" sz="1900" dirty="0" err="1">
                <a:ea typeface="Arial Unicode MS" pitchFamily="34" charset="-128"/>
                <a:cs typeface="Arial Unicode MS" pitchFamily="34" charset="-128"/>
              </a:rPr>
              <a:t>goto</a:t>
            </a:r>
            <a:r>
              <a:rPr lang="cs-CZ" sz="1900" dirty="0">
                <a:ea typeface="Arial Unicode MS" pitchFamily="34" charset="-128"/>
                <a:cs typeface="Arial Unicode MS" pitchFamily="34" charset="-128"/>
              </a:rPr>
              <a:t>(I</a:t>
            </a:r>
            <a:r>
              <a:rPr lang="cs-CZ" sz="1900" baseline="-25000" dirty="0">
                <a:ea typeface="Arial Unicode MS" pitchFamily="34" charset="-128"/>
                <a:cs typeface="Arial Unicode MS" pitchFamily="34" charset="-128"/>
              </a:rPr>
              <a:t>1</a:t>
            </a:r>
            <a:r>
              <a:rPr lang="cs-CZ" sz="1900" dirty="0">
                <a:ea typeface="Arial Unicode MS" pitchFamily="34" charset="-128"/>
                <a:cs typeface="Arial Unicode MS" pitchFamily="34" charset="-128"/>
              </a:rPr>
              <a:t>,X). </a:t>
            </a:r>
            <a:r>
              <a:rPr lang="en-US" sz="1900" dirty="0">
                <a:ea typeface="Arial Unicode MS" pitchFamily="34" charset="-128"/>
                <a:cs typeface="Arial Unicode MS" pitchFamily="34" charset="-128"/>
              </a:rPr>
              <a:t>Then</a:t>
            </a:r>
            <a:r>
              <a:rPr lang="cs-CZ" sz="1900" dirty="0">
                <a:ea typeface="Arial Unicode MS" pitchFamily="34" charset="-128"/>
                <a:cs typeface="Arial Unicode MS" pitchFamily="34" charset="-128"/>
              </a:rPr>
              <a:t> GOTO1(J,X)=K</a:t>
            </a:r>
          </a:p>
          <a:p>
            <a:pPr eaLnBrk="1" hangingPunct="1">
              <a:lnSpc>
                <a:spcPct val="90000"/>
              </a:lnSpc>
            </a:pPr>
            <a:r>
              <a:rPr lang="en-US" sz="2100" dirty="0">
                <a:ea typeface="Arial Unicode MS" pitchFamily="34" charset="-128"/>
                <a:cs typeface="Arial Unicode MS" pitchFamily="34" charset="-128"/>
              </a:rPr>
              <a:t>Sophisticated algorithm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900" dirty="0">
                <a:ea typeface="Arial Unicode MS" pitchFamily="34" charset="-128"/>
                <a:cs typeface="Arial Unicode MS" pitchFamily="34" charset="-128"/>
              </a:rPr>
              <a:t>instead of constructing </a:t>
            </a:r>
            <a:r>
              <a:rPr lang="cs-CZ" sz="1900" dirty="0">
                <a:ea typeface="Arial Unicode MS" pitchFamily="34" charset="-128"/>
                <a:cs typeface="Arial Unicode MS" pitchFamily="34" charset="-128"/>
              </a:rPr>
              <a:t>LR(1)</a:t>
            </a:r>
            <a:r>
              <a:rPr lang="en-US" sz="1900" dirty="0">
                <a:ea typeface="Arial Unicode MS" pitchFamily="34" charset="-128"/>
                <a:cs typeface="Arial Unicode MS" pitchFamily="34" charset="-128"/>
              </a:rPr>
              <a:t> and then compressing it back to LR(0)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900" dirty="0">
                <a:ea typeface="Arial Unicode MS" pitchFamily="34" charset="-128"/>
                <a:cs typeface="Arial Unicode MS" pitchFamily="34" charset="-128"/>
              </a:rPr>
              <a:t>construct the canonical collection for LR(0), then compute the LALR(1) look-</a:t>
            </a:r>
            <a:r>
              <a:rPr lang="en-US" sz="1900" dirty="0" err="1">
                <a:ea typeface="Arial Unicode MS" pitchFamily="34" charset="-128"/>
                <a:cs typeface="Arial Unicode MS" pitchFamily="34" charset="-128"/>
              </a:rPr>
              <a:t>aheads</a:t>
            </a:r>
            <a:endParaRPr lang="en-US" sz="1900" dirty="0">
              <a:ea typeface="Arial Unicode MS" pitchFamily="34" charset="-128"/>
              <a:cs typeface="Arial Unicode MS" pitchFamily="34" charset="-128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sz="1700" dirty="0">
                <a:ea typeface="Arial Unicode MS" pitchFamily="34" charset="-128"/>
                <a:cs typeface="Arial Unicode MS" pitchFamily="34" charset="-128"/>
              </a:rPr>
              <a:t>graph-traversal algorithm (over the LR(0) items inside the LR(0) states)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1500" dirty="0">
                <a:ea typeface="Arial Unicode MS" pitchFamily="34" charset="-128"/>
                <a:cs typeface="Arial Unicode MS" pitchFamily="34" charset="-128"/>
              </a:rPr>
              <a:t>effectively computes the union of all LR(1) look-ahead terminals for every LR(0) item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700" dirty="0">
                <a:ea typeface="Arial Unicode MS" pitchFamily="34" charset="-128"/>
                <a:cs typeface="Arial Unicode MS" pitchFamily="34" charset="-128"/>
              </a:rPr>
              <a:t>equivalent to starting with the non-deterministic LR(1) automaton but applying a lossy method of its determinization</a:t>
            </a:r>
          </a:p>
          <a:p>
            <a:pPr lvl="3" eaLnBrk="1" hangingPunct="1">
              <a:lnSpc>
                <a:spcPct val="90000"/>
              </a:lnSpc>
            </a:pPr>
            <a:r>
              <a:rPr lang="en-US" sz="1500" dirty="0">
                <a:ea typeface="Arial Unicode MS" pitchFamily="34" charset="-128"/>
                <a:cs typeface="Arial Unicode MS" pitchFamily="34" charset="-128"/>
              </a:rPr>
              <a:t>ignoring differences in look-</a:t>
            </a:r>
            <a:r>
              <a:rPr lang="en-US" sz="1500" dirty="0" err="1">
                <a:ea typeface="Arial Unicode MS" pitchFamily="34" charset="-128"/>
                <a:cs typeface="Arial Unicode MS" pitchFamily="34" charset="-128"/>
              </a:rPr>
              <a:t>aheads</a:t>
            </a:r>
            <a:r>
              <a:rPr lang="en-US" sz="1500" dirty="0">
                <a:ea typeface="Arial Unicode MS" pitchFamily="34" charset="-128"/>
                <a:cs typeface="Arial Unicode MS" pitchFamily="34" charset="-128"/>
              </a:rPr>
              <a:t> when comparing the sets of items</a:t>
            </a:r>
            <a:endParaRPr lang="cs-CZ" sz="1500" dirty="0"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Grammars (languages) strength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1" y="1719264"/>
            <a:ext cx="4043363" cy="4446587"/>
          </a:xfrm>
        </p:spPr>
        <p:txBody>
          <a:bodyPr/>
          <a:lstStyle/>
          <a:p>
            <a:pPr eaLnBrk="1" hangingPunct="1"/>
            <a:r>
              <a:rPr lang="en-US" dirty="0"/>
              <a:t>Union of all </a:t>
            </a:r>
            <a:r>
              <a:rPr lang="cs-CZ" dirty="0"/>
              <a:t>LR(k) </a:t>
            </a:r>
            <a:r>
              <a:rPr lang="en-US" dirty="0"/>
              <a:t>are deterministic context-free languages (DBKJ) and it is a proper subset of all context-free languages (BKJ)</a:t>
            </a:r>
          </a:p>
        </p:txBody>
      </p:sp>
      <p:pic>
        <p:nvPicPr>
          <p:cNvPr id="45060" name="Picture 6" descr="Jazyk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11900" y="1628775"/>
            <a:ext cx="3810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LR(k) </a:t>
            </a:r>
            <a:r>
              <a:rPr lang="en-US" dirty="0"/>
              <a:t>grammar - theoretical definition</a:t>
            </a:r>
            <a:endParaRPr lang="cs-CZ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Context-free grammar </a:t>
            </a:r>
            <a:r>
              <a:rPr lang="cs-CZ" dirty="0"/>
              <a:t>G=(T,N,S,P) </a:t>
            </a:r>
            <a:r>
              <a:rPr lang="en-US" dirty="0"/>
              <a:t>is </a:t>
            </a:r>
            <a:r>
              <a:rPr lang="cs-CZ" dirty="0"/>
              <a:t>LR(k) </a:t>
            </a:r>
            <a:r>
              <a:rPr lang="en-US" dirty="0"/>
              <a:t>for</a:t>
            </a:r>
            <a:r>
              <a:rPr lang="cs-CZ" dirty="0"/>
              <a:t> k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≥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1</a:t>
            </a:r>
            <a:r>
              <a:rPr lang="cs-CZ" dirty="0"/>
              <a:t>, </a:t>
            </a:r>
            <a:r>
              <a:rPr lang="en-US" dirty="0"/>
              <a:t>if and only if </a:t>
            </a:r>
          </a:p>
          <a:p>
            <a:pPr lvl="1" eaLnBrk="1" hangingPunct="1"/>
            <a:r>
              <a:rPr lang="en-US" dirty="0"/>
              <a:t>whenever 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A→</a:t>
            </a:r>
            <a:r>
              <a:rPr lang="el-GR" dirty="0">
                <a:cs typeface="Arial" charset="0"/>
              </a:rPr>
              <a:t>α</a:t>
            </a:r>
            <a:r>
              <a:rPr lang="cs-CZ" dirty="0">
                <a:cs typeface="Arial" charset="0"/>
              </a:rPr>
              <a:t>, B→</a:t>
            </a:r>
            <a:r>
              <a:rPr lang="el-GR" dirty="0">
                <a:cs typeface="Arial" charset="0"/>
              </a:rPr>
              <a:t>β</a:t>
            </a:r>
            <a:r>
              <a:rPr lang="cs-CZ" dirty="0">
                <a:cs typeface="Arial" charset="0"/>
              </a:rPr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P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 are two distinct (</a:t>
            </a:r>
            <a:r>
              <a:rPr lang="el-GR" dirty="0">
                <a:cs typeface="Arial" charset="0"/>
              </a:rPr>
              <a:t>α≠β</a:t>
            </a:r>
            <a:r>
              <a:rPr lang="en-US" dirty="0">
                <a:cs typeface="Arial" charset="0"/>
              </a:rPr>
              <a:t>)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productions of G,</a:t>
            </a:r>
            <a:r>
              <a:rPr lang="cs-CZ" dirty="0">
                <a:cs typeface="Arial" charset="0"/>
              </a:rPr>
              <a:t> </a:t>
            </a:r>
            <a:r>
              <a:rPr lang="en-US" dirty="0">
                <a:cs typeface="Arial" charset="0"/>
              </a:rPr>
              <a:t>and </a:t>
            </a:r>
          </a:p>
          <a:p>
            <a:pPr lvl="1" eaLnBrk="1" hangingPunct="1"/>
            <a:r>
              <a:rPr lang="en-US" dirty="0">
                <a:cs typeface="Arial" charset="0"/>
              </a:rPr>
              <a:t>for any two right sentential forms </a:t>
            </a:r>
            <a:r>
              <a:rPr lang="el-GR" noProof="1">
                <a:cs typeface="Arial" charset="0"/>
              </a:rPr>
              <a:t>γ</a:t>
            </a:r>
            <a:r>
              <a:rPr lang="cs-CZ" noProof="1">
                <a:cs typeface="Arial" charset="0"/>
              </a:rPr>
              <a:t>Au</a:t>
            </a:r>
            <a:r>
              <a:rPr lang="cs-CZ" dirty="0">
                <a:cs typeface="Arial" charset="0"/>
              </a:rPr>
              <a:t>, </a:t>
            </a:r>
            <a:r>
              <a:rPr lang="el-GR" noProof="1">
                <a:cs typeface="Arial" charset="0"/>
              </a:rPr>
              <a:t>δ</a:t>
            </a:r>
            <a:r>
              <a:rPr lang="cs-CZ" noProof="1">
                <a:cs typeface="Arial" charset="0"/>
              </a:rPr>
              <a:t>Bv</a:t>
            </a:r>
            <a:r>
              <a:rPr lang="cs-CZ" dirty="0">
                <a:cs typeface="Arial" charset="0"/>
              </a:rPr>
              <a:t>, </a:t>
            </a:r>
            <a:r>
              <a:rPr lang="en-US" dirty="0">
                <a:cs typeface="Arial" charset="0"/>
              </a:rPr>
              <a:t>where</a:t>
            </a:r>
            <a:r>
              <a:rPr lang="cs-CZ" dirty="0">
                <a:cs typeface="Arial" charset="0"/>
              </a:rPr>
              <a:t> </a:t>
            </a:r>
            <a:r>
              <a:rPr lang="cs-CZ" dirty="0" err="1">
                <a:cs typeface="Arial" charset="0"/>
              </a:rPr>
              <a:t>u,v</a:t>
            </a:r>
            <a:r>
              <a:rPr lang="cs-CZ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T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*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and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l-GR" dirty="0">
                <a:cs typeface="Arial" charset="0"/>
              </a:rPr>
              <a:t>γ</a:t>
            </a:r>
            <a:r>
              <a:rPr lang="cs-CZ" dirty="0">
                <a:cs typeface="Arial" charset="0"/>
              </a:rPr>
              <a:t>,</a:t>
            </a:r>
            <a:r>
              <a:rPr lang="el-GR" dirty="0">
                <a:cs typeface="Arial" charset="0"/>
              </a:rPr>
              <a:t>δ</a:t>
            </a:r>
            <a:r>
              <a:rPr lang="el-GR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(T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∪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N)*</a:t>
            </a:r>
            <a:endParaRPr lang="en-US" dirty="0">
              <a:ea typeface="Arial Unicode MS" pitchFamily="34" charset="-128"/>
              <a:cs typeface="Arial Unicode MS" pitchFamily="34" charset="-128"/>
            </a:endParaRPr>
          </a:p>
          <a:p>
            <a:pPr lvl="2" eaLnBrk="1" hangingPunct="1"/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i.e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. S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* </a:t>
            </a:r>
            <a:r>
              <a:rPr lang="el-GR" noProof="1">
                <a:cs typeface="Arial" charset="0"/>
              </a:rPr>
              <a:t>γ</a:t>
            </a:r>
            <a:r>
              <a:rPr lang="cs-CZ" noProof="1">
                <a:cs typeface="Arial" charset="0"/>
              </a:rPr>
              <a:t>Au</a:t>
            </a:r>
            <a:r>
              <a:rPr lang="cs-CZ" dirty="0">
                <a:cs typeface="Arial" charset="0"/>
              </a:rPr>
              <a:t>, 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S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* </a:t>
            </a:r>
            <a:r>
              <a:rPr lang="el-GR" noProof="1">
                <a:cs typeface="Arial" charset="0"/>
              </a:rPr>
              <a:t>δ</a:t>
            </a:r>
            <a:r>
              <a:rPr lang="cs-CZ" noProof="1">
                <a:cs typeface="Arial" charset="0"/>
              </a:rPr>
              <a:t>Bv</a:t>
            </a:r>
          </a:p>
          <a:p>
            <a:pPr lvl="1" eaLnBrk="1" hangingPunct="1"/>
            <a:r>
              <a:rPr lang="cs-CZ" noProof="1">
                <a:ea typeface="Arial Unicode MS" pitchFamily="34" charset="-128"/>
                <a:cs typeface="Arial" charset="0"/>
              </a:rPr>
              <a:t>if there is a </a:t>
            </a:r>
            <a:r>
              <a:rPr lang="cs-CZ" dirty="0" err="1">
                <a:cs typeface="Arial" charset="0"/>
              </a:rPr>
              <a:t>w</a:t>
            </a:r>
            <a:r>
              <a:rPr lang="cs-CZ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∈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T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* such 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that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l-GR" noProof="1">
                <a:cs typeface="Arial" charset="0"/>
              </a:rPr>
              <a:t>γ</a:t>
            </a:r>
            <a:r>
              <a:rPr lang="el-GR" dirty="0">
                <a:cs typeface="Arial" charset="0"/>
              </a:rPr>
              <a:t>α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* w and </a:t>
            </a:r>
            <a:r>
              <a:rPr lang="el-GR" noProof="1">
                <a:cs typeface="Arial" charset="0"/>
              </a:rPr>
              <a:t>δ</a:t>
            </a:r>
            <a:r>
              <a:rPr lang="el-GR" dirty="0">
                <a:cs typeface="Arial" charset="0"/>
              </a:rPr>
              <a:t>β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* w</a:t>
            </a:r>
          </a:p>
          <a:p>
            <a:pPr lvl="2" eaLnBrk="1" hangingPunct="1"/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i.e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. S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* </a:t>
            </a:r>
            <a:r>
              <a:rPr lang="el-GR" noProof="1">
                <a:cs typeface="Arial" charset="0"/>
              </a:rPr>
              <a:t>γ</a:t>
            </a:r>
            <a:r>
              <a:rPr lang="cs-CZ" noProof="1">
                <a:cs typeface="Arial" charset="0"/>
              </a:rPr>
              <a:t>Au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l-GR" noProof="1">
                <a:cs typeface="Arial" charset="0"/>
              </a:rPr>
              <a:t>γ</a:t>
            </a:r>
            <a:r>
              <a:rPr lang="el-GR" dirty="0">
                <a:cs typeface="Arial" charset="0"/>
              </a:rPr>
              <a:t>α</a:t>
            </a:r>
            <a:r>
              <a:rPr lang="cs-CZ" dirty="0">
                <a:cs typeface="Arial" charset="0"/>
              </a:rPr>
              <a:t>u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* 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wu</a:t>
            </a:r>
            <a:r>
              <a:rPr lang="cs-CZ" dirty="0">
                <a:cs typeface="Arial" charset="0"/>
              </a:rPr>
              <a:t>, 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S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* </a:t>
            </a:r>
            <a:r>
              <a:rPr lang="el-GR" noProof="1">
                <a:cs typeface="Arial" charset="0"/>
              </a:rPr>
              <a:t>δ</a:t>
            </a:r>
            <a:r>
              <a:rPr lang="cs-CZ" noProof="1">
                <a:cs typeface="Arial" charset="0"/>
              </a:rPr>
              <a:t>Bv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cs-CZ" noProof="1">
                <a:cs typeface="Arial" charset="0"/>
              </a:rPr>
              <a:t> </a:t>
            </a:r>
            <a:r>
              <a:rPr lang="el-GR" noProof="1">
                <a:cs typeface="Arial" charset="0"/>
              </a:rPr>
              <a:t>δ</a:t>
            </a:r>
            <a:r>
              <a:rPr lang="el-GR" dirty="0">
                <a:cs typeface="Arial" charset="0"/>
              </a:rPr>
              <a:t>β</a:t>
            </a:r>
            <a:r>
              <a:rPr lang="cs-CZ" dirty="0">
                <a:cs typeface="Arial" charset="0"/>
              </a:rPr>
              <a:t>v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⇒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* </a:t>
            </a:r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wv</a:t>
            </a:r>
            <a:endParaRPr lang="cs-CZ" noProof="1">
              <a:cs typeface="Arial" charset="0"/>
            </a:endParaRPr>
          </a:p>
          <a:p>
            <a:pPr lvl="1" eaLnBrk="1" hangingPunct="1"/>
            <a:r>
              <a:rPr lang="cs-CZ" dirty="0" err="1">
                <a:ea typeface="Arial Unicode MS" pitchFamily="34" charset="-128"/>
                <a:cs typeface="Arial Unicode MS" pitchFamily="34" charset="-128"/>
              </a:rPr>
              <a:t>then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the following condition holds: FIRST</a:t>
            </a:r>
            <a:r>
              <a:rPr lang="cs-CZ" baseline="-25000" dirty="0">
                <a:ea typeface="Arial Unicode MS" pitchFamily="34" charset="-128"/>
                <a:cs typeface="Arial Unicode MS" pitchFamily="34" charset="-128"/>
              </a:rPr>
              <a:t>k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cs-CZ" dirty="0">
                <a:cs typeface="Arial" charset="0"/>
              </a:rPr>
              <a:t>u)</a:t>
            </a:r>
            <a:r>
              <a:rPr lang="en-US" dirty="0">
                <a:cs typeface="Arial" charset="0"/>
              </a:rPr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∩</a:t>
            </a:r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>
                <a:ea typeface="Arial Unicode MS" pitchFamily="34" charset="-128"/>
                <a:cs typeface="Arial Unicode MS" pitchFamily="34" charset="-128"/>
              </a:rPr>
              <a:t>FIRST</a:t>
            </a:r>
            <a:r>
              <a:rPr lang="cs-CZ" baseline="-25000" dirty="0">
                <a:ea typeface="Arial Unicode MS" pitchFamily="34" charset="-128"/>
                <a:cs typeface="Arial Unicode MS" pitchFamily="34" charset="-128"/>
              </a:rPr>
              <a:t>k</a:t>
            </a:r>
            <a:r>
              <a:rPr lang="cs-CZ" dirty="0">
                <a:ea typeface="Arial Unicode MS" pitchFamily="34" charset="-128"/>
                <a:cs typeface="Arial Unicode MS" pitchFamily="34" charset="-128"/>
              </a:rPr>
              <a:t>(v</a:t>
            </a:r>
            <a:r>
              <a:rPr lang="cs-CZ" dirty="0">
                <a:cs typeface="Arial" charset="0"/>
              </a:rPr>
              <a:t>)</a:t>
            </a:r>
            <a:r>
              <a:rPr lang="en-US" dirty="0">
                <a:cs typeface="Arial" charset="0"/>
              </a:rPr>
              <a:t> </a:t>
            </a:r>
            <a:r>
              <a:rPr lang="cs-CZ" dirty="0">
                <a:cs typeface="Arial" charset="0"/>
              </a:rPr>
              <a:t>=</a:t>
            </a:r>
            <a:r>
              <a:rPr lang="en-US" dirty="0">
                <a:cs typeface="Arial" charset="0"/>
              </a:rPr>
              <a:t> 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∅</a:t>
            </a:r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1" eaLnBrk="1" hangingPunct="1"/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1" eaLnBrk="1" hangingPunct="1"/>
            <a:endParaRPr lang="en-US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/>
            <a:r>
              <a:rPr lang="en-US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LALR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(k) and SLR(k) </a:t>
            </a:r>
            <a:r>
              <a:rPr lang="cs-CZ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criteria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reference </a:t>
            </a:r>
            <a:r>
              <a:rPr lang="cs-CZ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LR(0) </a:t>
            </a:r>
            <a:r>
              <a:rPr lang="cs-CZ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item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automaton</a:t>
            </a:r>
            <a:endParaRPr lang="cs-CZ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1" eaLnBrk="1" hangingPunct="1"/>
            <a:r>
              <a:rPr lang="cs-CZ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automaton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is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constructed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by a </a:t>
            </a:r>
            <a:r>
              <a:rPr lang="cs-CZ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complex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algorithm</a:t>
            </a:r>
            <a:endParaRPr lang="cs-CZ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lvl="1" eaLnBrk="1" hangingPunct="1"/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Any direct </a:t>
            </a:r>
            <a:r>
              <a:rPr lang="cs-CZ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mathematical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formulation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would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overly</a:t>
            </a:r>
            <a:r>
              <a:rPr lang="cs-CZ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dirty="0" err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complex</a:t>
            </a:r>
            <a:endParaRPr lang="cs-CZ" dirty="0"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LR(1) </a:t>
            </a:r>
            <a:r>
              <a:rPr lang="en-US" dirty="0"/>
              <a:t>but not </a:t>
            </a:r>
            <a:r>
              <a:rPr lang="en-US" dirty="0" err="1"/>
              <a:t>SLR</a:t>
            </a:r>
            <a:r>
              <a:rPr lang="en-US" dirty="0"/>
              <a:t>(1)</a:t>
            </a:r>
            <a:endParaRPr lang="cs-CZ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dirty="0"/>
              <a:t>S</a:t>
            </a:r>
            <a:r>
              <a:rPr lang="en-US" dirty="0"/>
              <a:t>’</a:t>
            </a:r>
            <a:r>
              <a:rPr lang="en-US" dirty="0">
                <a:cs typeface="Arial" charset="0"/>
              </a:rPr>
              <a:t>→S</a:t>
            </a:r>
          </a:p>
          <a:p>
            <a:pPr eaLnBrk="1" hangingPunct="1"/>
            <a:r>
              <a:rPr lang="en-US" dirty="0" err="1">
                <a:cs typeface="Arial" charset="0"/>
              </a:rPr>
              <a:t>S→L</a:t>
            </a:r>
            <a:r>
              <a:rPr lang="en-US" dirty="0">
                <a:cs typeface="Arial" charset="0"/>
              </a:rPr>
              <a:t>=R</a:t>
            </a:r>
          </a:p>
          <a:p>
            <a:pPr eaLnBrk="1" hangingPunct="1"/>
            <a:r>
              <a:rPr lang="en-US" dirty="0" err="1">
                <a:cs typeface="Arial" charset="0"/>
              </a:rPr>
              <a:t>S→R</a:t>
            </a:r>
            <a:endParaRPr lang="en-US" dirty="0">
              <a:cs typeface="Arial" charset="0"/>
            </a:endParaRPr>
          </a:p>
          <a:p>
            <a:pPr eaLnBrk="1" hangingPunct="1"/>
            <a:r>
              <a:rPr lang="en-US" dirty="0">
                <a:cs typeface="Arial" charset="0"/>
              </a:rPr>
              <a:t>L→*R</a:t>
            </a:r>
          </a:p>
          <a:p>
            <a:pPr eaLnBrk="1" hangingPunct="1"/>
            <a:r>
              <a:rPr lang="en-US" dirty="0" err="1">
                <a:cs typeface="Arial" charset="0"/>
              </a:rPr>
              <a:t>L→i</a:t>
            </a:r>
            <a:endParaRPr lang="en-US" dirty="0">
              <a:cs typeface="Arial" charset="0"/>
            </a:endParaRPr>
          </a:p>
          <a:p>
            <a:pPr eaLnBrk="1" hangingPunct="1"/>
            <a:r>
              <a:rPr lang="en-US" dirty="0" err="1">
                <a:cs typeface="Arial" charset="0"/>
              </a:rPr>
              <a:t>R→L</a:t>
            </a:r>
            <a:endParaRPr lang="en-US" dirty="0">
              <a:cs typeface="Arial" charset="0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DA747-4A94-3851-6A5D-6719629D0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0734EDE3-C3B8-07B2-F665-C0FDAF5AA2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LR(1) </a:t>
            </a:r>
            <a:r>
              <a:rPr lang="en-US" dirty="0"/>
              <a:t>but not LALR(1)</a:t>
            </a:r>
            <a:endParaRPr lang="cs-CZ" dirty="0"/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649CEDFA-364E-9EFA-F62F-D7F41ACF2E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dirty="0"/>
              <a:t>S</a:t>
            </a:r>
            <a:r>
              <a:rPr lang="en-US" dirty="0"/>
              <a:t>’</a:t>
            </a:r>
            <a:r>
              <a:rPr lang="en-US" dirty="0">
                <a:cs typeface="Arial" charset="0"/>
              </a:rPr>
              <a:t>→S</a:t>
            </a:r>
          </a:p>
          <a:p>
            <a:pPr eaLnBrk="1" hangingPunct="1"/>
            <a:r>
              <a:rPr lang="en-US" dirty="0" err="1">
                <a:cs typeface="Arial" charset="0"/>
              </a:rPr>
              <a:t>S→aAd</a:t>
            </a:r>
            <a:endParaRPr lang="en-US" dirty="0">
              <a:cs typeface="Arial" charset="0"/>
            </a:endParaRPr>
          </a:p>
          <a:p>
            <a:pPr eaLnBrk="1" hangingPunct="1"/>
            <a:r>
              <a:rPr lang="en-US" dirty="0" err="1">
                <a:cs typeface="Arial" charset="0"/>
              </a:rPr>
              <a:t>S→aBe</a:t>
            </a:r>
            <a:endParaRPr lang="en-US" dirty="0">
              <a:cs typeface="Arial" charset="0"/>
            </a:endParaRPr>
          </a:p>
          <a:p>
            <a:pPr eaLnBrk="1" hangingPunct="1"/>
            <a:r>
              <a:rPr lang="en-US" dirty="0" err="1">
                <a:cs typeface="Arial" charset="0"/>
              </a:rPr>
              <a:t>S→bAe</a:t>
            </a:r>
            <a:endParaRPr lang="en-US" dirty="0">
              <a:cs typeface="Arial" charset="0"/>
            </a:endParaRPr>
          </a:p>
          <a:p>
            <a:pPr eaLnBrk="1" hangingPunct="1"/>
            <a:r>
              <a:rPr lang="en-US" dirty="0" err="1">
                <a:cs typeface="Arial" charset="0"/>
              </a:rPr>
              <a:t>S→bBd</a:t>
            </a:r>
            <a:endParaRPr lang="en-US" dirty="0">
              <a:cs typeface="Arial" charset="0"/>
            </a:endParaRPr>
          </a:p>
          <a:p>
            <a:pPr eaLnBrk="1" hangingPunct="1"/>
            <a:r>
              <a:rPr lang="en-US" dirty="0" err="1">
                <a:cs typeface="Arial" charset="0"/>
              </a:rPr>
              <a:t>A→c</a:t>
            </a:r>
            <a:endParaRPr lang="en-US" dirty="0">
              <a:cs typeface="Arial" charset="0"/>
            </a:endParaRPr>
          </a:p>
          <a:p>
            <a:pPr eaLnBrk="1" hangingPunct="1"/>
            <a:r>
              <a:rPr lang="en-US" dirty="0" err="1">
                <a:cs typeface="Arial" charset="0"/>
              </a:rPr>
              <a:t>B→c</a:t>
            </a:r>
            <a:endParaRPr lang="en-US" dirty="0">
              <a:cs typeface="Arial" charset="0"/>
            </a:endParaRPr>
          </a:p>
        </p:txBody>
      </p:sp>
      <p:sp>
        <p:nvSpPr>
          <p:cNvPr id="2" name="AutoShape 4">
            <a:extLst>
              <a:ext uri="{FF2B5EF4-FFF2-40B4-BE49-F238E27FC236}">
                <a16:creationId xmlns:a16="http://schemas.microsoft.com/office/drawing/2014/main" id="{40B6A74B-0859-283C-B4D6-FB65D68E3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7879" y="1224186"/>
            <a:ext cx="1584325" cy="1772762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S’→ ♦</a:t>
            </a:r>
            <a:r>
              <a:rPr lang="cs-CZ" dirty="0"/>
              <a:t>S, </a:t>
            </a:r>
            <a:r>
              <a:rPr lang="en-US" dirty="0"/>
              <a:t>$</a:t>
            </a:r>
          </a:p>
          <a:p>
            <a:r>
              <a:rPr lang="en-US" dirty="0"/>
              <a:t>S</a:t>
            </a:r>
            <a:r>
              <a:rPr lang="cs-CZ" dirty="0"/>
              <a:t> →</a:t>
            </a:r>
            <a:r>
              <a:rPr lang="en-US" dirty="0"/>
              <a:t> ♦</a:t>
            </a:r>
            <a:r>
              <a:rPr lang="en-US" dirty="0" err="1"/>
              <a:t>aAd</a:t>
            </a:r>
            <a:r>
              <a:rPr lang="en-US" dirty="0"/>
              <a:t>, $</a:t>
            </a:r>
          </a:p>
          <a:p>
            <a:r>
              <a:rPr lang="en-US" dirty="0"/>
              <a:t>S</a:t>
            </a:r>
            <a:r>
              <a:rPr lang="cs-CZ" dirty="0"/>
              <a:t> →</a:t>
            </a:r>
            <a:r>
              <a:rPr lang="en-US" dirty="0"/>
              <a:t> ♦</a:t>
            </a:r>
            <a:r>
              <a:rPr lang="en-US" dirty="0" err="1"/>
              <a:t>aBe</a:t>
            </a:r>
            <a:r>
              <a:rPr lang="en-US" dirty="0"/>
              <a:t>, $</a:t>
            </a:r>
            <a:endParaRPr lang="cs-CZ" dirty="0"/>
          </a:p>
          <a:p>
            <a:r>
              <a:rPr lang="en-US" dirty="0"/>
              <a:t>S</a:t>
            </a:r>
            <a:r>
              <a:rPr lang="cs-CZ" dirty="0"/>
              <a:t> →</a:t>
            </a:r>
            <a:r>
              <a:rPr lang="en-US" dirty="0"/>
              <a:t> ♦</a:t>
            </a:r>
            <a:r>
              <a:rPr lang="en-US" dirty="0" err="1"/>
              <a:t>bAe</a:t>
            </a:r>
            <a:r>
              <a:rPr lang="en-US" dirty="0"/>
              <a:t>, $</a:t>
            </a:r>
            <a:endParaRPr lang="cs-CZ" dirty="0"/>
          </a:p>
          <a:p>
            <a:r>
              <a:rPr lang="en-US" dirty="0"/>
              <a:t>S</a:t>
            </a:r>
            <a:r>
              <a:rPr lang="cs-CZ" dirty="0"/>
              <a:t> →</a:t>
            </a:r>
            <a:r>
              <a:rPr lang="en-US" dirty="0"/>
              <a:t> ♦</a:t>
            </a:r>
            <a:r>
              <a:rPr lang="en-US" dirty="0" err="1"/>
              <a:t>bBd</a:t>
            </a:r>
            <a:r>
              <a:rPr lang="en-US" dirty="0"/>
              <a:t>, $</a:t>
            </a:r>
            <a:endParaRPr lang="cs-CZ" dirty="0"/>
          </a:p>
        </p:txBody>
      </p:sp>
      <p:sp>
        <p:nvSpPr>
          <p:cNvPr id="3" name="Line 44">
            <a:extLst>
              <a:ext uri="{FF2B5EF4-FFF2-40B4-BE49-F238E27FC236}">
                <a16:creationId xmlns:a16="http://schemas.microsoft.com/office/drawing/2014/main" id="{6BBA9EB3-AAC5-5558-4DE1-01F7BC75B2F8}"/>
              </a:ext>
            </a:extLst>
          </p:cNvPr>
          <p:cNvSpPr>
            <a:spLocks noChangeShapeType="1"/>
          </p:cNvSpPr>
          <p:nvPr/>
        </p:nvSpPr>
        <p:spPr bwMode="auto">
          <a:xfrm>
            <a:off x="4692204" y="1844898"/>
            <a:ext cx="11525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6BC8FBDE-A5EB-7C77-AF66-6E6E102BE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9517" y="958517"/>
            <a:ext cx="1584325" cy="1462371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S</a:t>
            </a:r>
            <a:r>
              <a:rPr lang="cs-CZ" dirty="0"/>
              <a:t> →</a:t>
            </a:r>
            <a:r>
              <a:rPr lang="en-US" dirty="0"/>
              <a:t> </a:t>
            </a:r>
            <a:r>
              <a:rPr lang="en-US" dirty="0" err="1"/>
              <a:t>a♦Ad</a:t>
            </a:r>
            <a:r>
              <a:rPr lang="en-US" dirty="0"/>
              <a:t>, $</a:t>
            </a:r>
          </a:p>
          <a:p>
            <a:r>
              <a:rPr lang="en-US" dirty="0"/>
              <a:t>S</a:t>
            </a:r>
            <a:r>
              <a:rPr lang="cs-CZ" dirty="0"/>
              <a:t> →</a:t>
            </a:r>
            <a:r>
              <a:rPr lang="en-US" dirty="0"/>
              <a:t> </a:t>
            </a:r>
            <a:r>
              <a:rPr lang="en-US" dirty="0" err="1"/>
              <a:t>a♦Be</a:t>
            </a:r>
            <a:r>
              <a:rPr lang="en-US" dirty="0"/>
              <a:t>, $</a:t>
            </a:r>
            <a:endParaRPr lang="cs-CZ" dirty="0"/>
          </a:p>
          <a:p>
            <a:r>
              <a:rPr lang="en-US" dirty="0"/>
              <a:t>A</a:t>
            </a:r>
            <a:r>
              <a:rPr lang="cs-CZ" dirty="0"/>
              <a:t> →</a:t>
            </a:r>
            <a:r>
              <a:rPr lang="en-US" dirty="0"/>
              <a:t> ♦c, d</a:t>
            </a:r>
            <a:endParaRPr lang="cs-CZ" dirty="0"/>
          </a:p>
          <a:p>
            <a:r>
              <a:rPr lang="en-US" dirty="0"/>
              <a:t>B</a:t>
            </a:r>
            <a:r>
              <a:rPr lang="cs-CZ" dirty="0"/>
              <a:t> →</a:t>
            </a:r>
            <a:r>
              <a:rPr lang="en-US" dirty="0"/>
              <a:t> ♦c, e</a:t>
            </a:r>
            <a:endParaRPr lang="cs-CZ" dirty="0"/>
          </a:p>
        </p:txBody>
      </p:sp>
      <p:sp>
        <p:nvSpPr>
          <p:cNvPr id="5" name="Text Box 65">
            <a:extLst>
              <a:ext uri="{FF2B5EF4-FFF2-40B4-BE49-F238E27FC236}">
                <a16:creationId xmlns:a16="http://schemas.microsoft.com/office/drawing/2014/main" id="{C1242043-E045-6DCB-D91D-E833D31A02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3976" y="1683389"/>
            <a:ext cx="200943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a</a:t>
            </a:r>
          </a:p>
        </p:txBody>
      </p:sp>
      <p:sp>
        <p:nvSpPr>
          <p:cNvPr id="6" name="Line 44">
            <a:extLst>
              <a:ext uri="{FF2B5EF4-FFF2-40B4-BE49-F238E27FC236}">
                <a16:creationId xmlns:a16="http://schemas.microsoft.com/office/drawing/2014/main" id="{2A2AB0F1-AAFE-9ACF-7E02-B29C099D702E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8581" y="1838584"/>
            <a:ext cx="11525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7" name="AutoShape 4">
            <a:extLst>
              <a:ext uri="{FF2B5EF4-FFF2-40B4-BE49-F238E27FC236}">
                <a16:creationId xmlns:a16="http://schemas.microsoft.com/office/drawing/2014/main" id="{362D0AE6-DA21-DA9F-5B2F-F4E560C5E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4069" y="1409694"/>
            <a:ext cx="1584325" cy="85778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A</a:t>
            </a:r>
            <a:r>
              <a:rPr lang="cs-CZ" dirty="0"/>
              <a:t> →</a:t>
            </a:r>
            <a:r>
              <a:rPr lang="en-US" dirty="0"/>
              <a:t> c♦, d</a:t>
            </a:r>
            <a:endParaRPr lang="cs-CZ" dirty="0"/>
          </a:p>
          <a:p>
            <a:r>
              <a:rPr lang="en-US" dirty="0"/>
              <a:t>B</a:t>
            </a:r>
            <a:r>
              <a:rPr lang="cs-CZ" dirty="0"/>
              <a:t> →</a:t>
            </a:r>
            <a:r>
              <a:rPr lang="en-US" dirty="0"/>
              <a:t> c♦, e</a:t>
            </a:r>
            <a:endParaRPr lang="cs-CZ" dirty="0"/>
          </a:p>
        </p:txBody>
      </p:sp>
      <p:sp>
        <p:nvSpPr>
          <p:cNvPr id="8" name="Text Box 65">
            <a:extLst>
              <a:ext uri="{FF2B5EF4-FFF2-40B4-BE49-F238E27FC236}">
                <a16:creationId xmlns:a16="http://schemas.microsoft.com/office/drawing/2014/main" id="{F7C31FFD-439B-FB6F-492B-0352D0BB16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0353" y="1677075"/>
            <a:ext cx="200943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c</a:t>
            </a:r>
          </a:p>
        </p:txBody>
      </p:sp>
      <p:sp>
        <p:nvSpPr>
          <p:cNvPr id="9" name="Line 44">
            <a:extLst>
              <a:ext uri="{FF2B5EF4-FFF2-40B4-BE49-F238E27FC236}">
                <a16:creationId xmlns:a16="http://schemas.microsoft.com/office/drawing/2014/main" id="{60A7C5E2-75A9-CEA2-F490-8A1C821D5484}"/>
              </a:ext>
            </a:extLst>
          </p:cNvPr>
          <p:cNvSpPr>
            <a:spLocks noChangeShapeType="1"/>
          </p:cNvSpPr>
          <p:nvPr/>
        </p:nvSpPr>
        <p:spPr bwMode="auto">
          <a:xfrm>
            <a:off x="4705167" y="2581100"/>
            <a:ext cx="1139562" cy="101061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10" name="AutoShape 4">
            <a:extLst>
              <a:ext uri="{FF2B5EF4-FFF2-40B4-BE49-F238E27FC236}">
                <a16:creationId xmlns:a16="http://schemas.microsoft.com/office/drawing/2014/main" id="{8E39CD4C-F6EB-8FA3-A419-EE76A22CE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9517" y="2705329"/>
            <a:ext cx="1584325" cy="1462371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S</a:t>
            </a:r>
            <a:r>
              <a:rPr lang="cs-CZ" dirty="0"/>
              <a:t> →</a:t>
            </a:r>
            <a:r>
              <a:rPr lang="en-US" dirty="0"/>
              <a:t> </a:t>
            </a:r>
            <a:r>
              <a:rPr lang="en-US" dirty="0" err="1"/>
              <a:t>b♦Ae</a:t>
            </a:r>
            <a:r>
              <a:rPr lang="en-US" dirty="0"/>
              <a:t>, $</a:t>
            </a:r>
          </a:p>
          <a:p>
            <a:r>
              <a:rPr lang="en-US" dirty="0"/>
              <a:t>S</a:t>
            </a:r>
            <a:r>
              <a:rPr lang="cs-CZ" dirty="0"/>
              <a:t> →</a:t>
            </a:r>
            <a:r>
              <a:rPr lang="en-US" dirty="0"/>
              <a:t> </a:t>
            </a:r>
            <a:r>
              <a:rPr lang="en-US" dirty="0" err="1"/>
              <a:t>b♦Bd</a:t>
            </a:r>
            <a:r>
              <a:rPr lang="en-US" dirty="0"/>
              <a:t>, $</a:t>
            </a:r>
            <a:endParaRPr lang="cs-CZ" dirty="0"/>
          </a:p>
          <a:p>
            <a:r>
              <a:rPr lang="en-US" dirty="0"/>
              <a:t>A</a:t>
            </a:r>
            <a:r>
              <a:rPr lang="cs-CZ" dirty="0"/>
              <a:t> →</a:t>
            </a:r>
            <a:r>
              <a:rPr lang="en-US" dirty="0"/>
              <a:t> ♦c, e</a:t>
            </a:r>
            <a:endParaRPr lang="cs-CZ" dirty="0"/>
          </a:p>
          <a:p>
            <a:r>
              <a:rPr lang="en-US" dirty="0"/>
              <a:t>B</a:t>
            </a:r>
            <a:r>
              <a:rPr lang="cs-CZ" dirty="0"/>
              <a:t> →</a:t>
            </a:r>
            <a:r>
              <a:rPr lang="en-US" dirty="0"/>
              <a:t> ♦c, d</a:t>
            </a:r>
            <a:endParaRPr lang="cs-CZ" dirty="0"/>
          </a:p>
        </p:txBody>
      </p:sp>
      <p:sp>
        <p:nvSpPr>
          <p:cNvPr id="11" name="Text Box 65">
            <a:extLst>
              <a:ext uri="{FF2B5EF4-FFF2-40B4-BE49-F238E27FC236}">
                <a16:creationId xmlns:a16="http://schemas.microsoft.com/office/drawing/2014/main" id="{37CC1D66-CF17-BF09-432C-953A9F0EF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3976" y="2910202"/>
            <a:ext cx="213768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cs-CZ" b="1" dirty="0">
                <a:solidFill>
                  <a:schemeClr val="accent2"/>
                </a:solidFill>
              </a:rPr>
              <a:t>b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12" name="Line 44">
            <a:extLst>
              <a:ext uri="{FF2B5EF4-FFF2-40B4-BE49-F238E27FC236}">
                <a16:creationId xmlns:a16="http://schemas.microsoft.com/office/drawing/2014/main" id="{142801EA-4B6B-5AC1-5217-E752132C83B4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8581" y="3585396"/>
            <a:ext cx="11525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cs-CZ"/>
          </a:p>
        </p:txBody>
      </p:sp>
      <p:sp>
        <p:nvSpPr>
          <p:cNvPr id="13" name="AutoShape 4">
            <a:extLst>
              <a:ext uri="{FF2B5EF4-FFF2-40B4-BE49-F238E27FC236}">
                <a16:creationId xmlns:a16="http://schemas.microsoft.com/office/drawing/2014/main" id="{85FE48D9-1D29-0967-A880-F1A6249758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4069" y="3156506"/>
            <a:ext cx="1584325" cy="85778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A</a:t>
            </a:r>
            <a:r>
              <a:rPr lang="cs-CZ" dirty="0"/>
              <a:t> →</a:t>
            </a:r>
            <a:r>
              <a:rPr lang="en-US" dirty="0"/>
              <a:t> c♦, e</a:t>
            </a:r>
            <a:endParaRPr lang="cs-CZ" dirty="0"/>
          </a:p>
          <a:p>
            <a:r>
              <a:rPr lang="en-US" dirty="0"/>
              <a:t>B</a:t>
            </a:r>
            <a:r>
              <a:rPr lang="cs-CZ" dirty="0"/>
              <a:t> →</a:t>
            </a:r>
            <a:r>
              <a:rPr lang="en-US" dirty="0"/>
              <a:t> c♦, d</a:t>
            </a:r>
            <a:endParaRPr lang="cs-CZ" dirty="0"/>
          </a:p>
        </p:txBody>
      </p:sp>
      <p:sp>
        <p:nvSpPr>
          <p:cNvPr id="14" name="Text Box 65">
            <a:extLst>
              <a:ext uri="{FF2B5EF4-FFF2-40B4-BE49-F238E27FC236}">
                <a16:creationId xmlns:a16="http://schemas.microsoft.com/office/drawing/2014/main" id="{5BBD7680-526C-F953-E419-D3283054E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70353" y="3423887"/>
            <a:ext cx="200943" cy="2769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36000" tIns="0" rIns="36000" bIns="0" anchor="ctr" anchorCtr="0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</a:rPr>
              <a:t>c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45CB27FD-6AFC-860C-B2A9-4D4AC709E33E}"/>
              </a:ext>
            </a:extLst>
          </p:cNvPr>
          <p:cNvSpPr/>
          <p:nvPr/>
        </p:nvSpPr>
        <p:spPr bwMode="auto">
          <a:xfrm>
            <a:off x="8328248" y="764705"/>
            <a:ext cx="2232248" cy="3528391"/>
          </a:xfrm>
          <a:prstGeom prst="roundRect">
            <a:avLst/>
          </a:prstGeom>
          <a:noFill/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Combined</a:t>
            </a:r>
            <a:r>
              <a:rPr kumimoji="0" lang="cs-CZ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in LALR(1)</a:t>
            </a:r>
          </a:p>
        </p:txBody>
      </p:sp>
    </p:spTree>
    <p:extLst>
      <p:ext uri="{BB962C8B-B14F-4D97-AF65-F5344CB8AC3E}">
        <p14:creationId xmlns:p14="http://schemas.microsoft.com/office/powerpoint/2010/main" val="1469755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8" grpId="0" animBg="1"/>
      <p:bldP spid="9" grpId="0" animBg="1"/>
      <p:bldP spid="11" grpId="0" animBg="1"/>
      <p:bldP spid="12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Ambiguous grammar</a:t>
            </a:r>
            <a:endParaRPr lang="cs-CZ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719263"/>
            <a:ext cx="8229600" cy="314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dirty="0"/>
              <a:t>We can construct distinct derivation trees for the same input word</a:t>
            </a:r>
            <a:endParaRPr lang="cs-CZ" sz="2600" dirty="0"/>
          </a:p>
          <a:p>
            <a:pPr eaLnBrk="1" hangingPunct="1">
              <a:lnSpc>
                <a:spcPct val="90000"/>
              </a:lnSpc>
            </a:pPr>
            <a:r>
              <a:rPr lang="en-US" sz="2600" dirty="0"/>
              <a:t>Real-life example </a:t>
            </a:r>
            <a:r>
              <a:rPr lang="cs-CZ" sz="2600" dirty="0"/>
              <a:t>(</a:t>
            </a:r>
            <a:r>
              <a:rPr lang="en-US" sz="2600" dirty="0"/>
              <a:t>dangling else</a:t>
            </a:r>
            <a:r>
              <a:rPr lang="cs-CZ" sz="2600" dirty="0"/>
              <a:t>):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dirty="0" err="1"/>
              <a:t>stmt</a:t>
            </a:r>
            <a:r>
              <a:rPr lang="en-US" sz="2200" dirty="0"/>
              <a:t> </a:t>
            </a:r>
            <a:r>
              <a:rPr lang="en-US" sz="2200" dirty="0">
                <a:cs typeface="Arial" charset="0"/>
              </a:rPr>
              <a:t>→ </a:t>
            </a:r>
            <a:r>
              <a:rPr lang="en-US" sz="2200" b="1" dirty="0">
                <a:cs typeface="Arial" charset="0"/>
              </a:rPr>
              <a:t>if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noProof="1">
                <a:cs typeface="Arial" charset="0"/>
              </a:rPr>
              <a:t>expr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b="1" dirty="0">
                <a:cs typeface="Arial" charset="0"/>
              </a:rPr>
              <a:t>then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dirty="0" err="1"/>
              <a:t>stmt</a:t>
            </a:r>
            <a:endParaRPr lang="en-US" sz="2200" dirty="0">
              <a:cs typeface="Arial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dirty="0">
                <a:cs typeface="Arial" charset="0"/>
              </a:rPr>
              <a:t>               | </a:t>
            </a:r>
            <a:r>
              <a:rPr lang="en-US" sz="2200" b="1" dirty="0">
                <a:cs typeface="Arial" charset="0"/>
              </a:rPr>
              <a:t>if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noProof="1">
                <a:cs typeface="Arial" charset="0"/>
              </a:rPr>
              <a:t>expr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b="1" dirty="0">
                <a:cs typeface="Arial" charset="0"/>
              </a:rPr>
              <a:t>then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dirty="0" err="1"/>
              <a:t>stmt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b="1" dirty="0">
                <a:cs typeface="Arial" charset="0"/>
              </a:rPr>
              <a:t>else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dirty="0" err="1"/>
              <a:t>stmt</a:t>
            </a:r>
            <a:endParaRPr lang="en-US" sz="2200" dirty="0">
              <a:cs typeface="Arial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dirty="0"/>
              <a:t>               | </a:t>
            </a:r>
            <a:r>
              <a:rPr lang="en-US" sz="2200" b="1" dirty="0">
                <a:cs typeface="Arial" charset="0"/>
              </a:rPr>
              <a:t>while</a:t>
            </a:r>
            <a:r>
              <a:rPr lang="en-US" sz="2200" dirty="0">
                <a:cs typeface="Arial" charset="0"/>
              </a:rPr>
              <a:t> expr </a:t>
            </a:r>
            <a:r>
              <a:rPr lang="en-US" sz="2200" b="1" dirty="0">
                <a:cs typeface="Arial" charset="0"/>
              </a:rPr>
              <a:t>do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dirty="0" err="1">
                <a:cs typeface="Arial" charset="0"/>
              </a:rPr>
              <a:t>stmt</a:t>
            </a:r>
            <a:endParaRPr lang="en-US" sz="2200" dirty="0">
              <a:cs typeface="Arial" charset="0"/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200" dirty="0"/>
              <a:t>               | </a:t>
            </a:r>
            <a:r>
              <a:rPr lang="en-US" sz="2200" b="1" dirty="0" err="1">
                <a:cs typeface="Arial" charset="0"/>
              </a:rPr>
              <a:t>goto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dirty="0" err="1">
                <a:cs typeface="Arial" charset="0"/>
              </a:rPr>
              <a:t>num</a:t>
            </a:r>
            <a:endParaRPr lang="en-US" sz="2200" dirty="0"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200" dirty="0">
                <a:cs typeface="Arial" charset="0"/>
              </a:rPr>
              <a:t>Input word</a:t>
            </a:r>
            <a:r>
              <a:rPr lang="cs-CZ" sz="2200" dirty="0">
                <a:cs typeface="Arial" charset="0"/>
              </a:rPr>
              <a:t>: </a:t>
            </a:r>
            <a:r>
              <a:rPr lang="en-US" sz="2200" b="1" dirty="0">
                <a:cs typeface="Arial" charset="0"/>
              </a:rPr>
              <a:t>if</a:t>
            </a:r>
            <a:r>
              <a:rPr lang="en-US" sz="2200" dirty="0">
                <a:cs typeface="Arial" charset="0"/>
              </a:rPr>
              <a:t> E</a:t>
            </a:r>
            <a:r>
              <a:rPr lang="en-US" sz="2200" baseline="-25000" dirty="0">
                <a:cs typeface="Arial" charset="0"/>
              </a:rPr>
              <a:t>1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b="1" dirty="0">
                <a:cs typeface="Arial" charset="0"/>
              </a:rPr>
              <a:t>then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b="1" dirty="0">
                <a:cs typeface="Arial" charset="0"/>
              </a:rPr>
              <a:t>if</a:t>
            </a:r>
            <a:r>
              <a:rPr lang="en-US" sz="2200" dirty="0">
                <a:cs typeface="Arial" charset="0"/>
              </a:rPr>
              <a:t> E</a:t>
            </a:r>
            <a:r>
              <a:rPr lang="en-US" sz="2200" baseline="-25000" dirty="0">
                <a:cs typeface="Arial" charset="0"/>
              </a:rPr>
              <a:t>2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b="1" dirty="0">
                <a:cs typeface="Arial" charset="0"/>
              </a:rPr>
              <a:t>then</a:t>
            </a:r>
            <a:r>
              <a:rPr lang="en-US" sz="2200" dirty="0">
                <a:cs typeface="Arial" charset="0"/>
              </a:rPr>
              <a:t> S</a:t>
            </a:r>
            <a:r>
              <a:rPr lang="en-US" sz="2200" baseline="-25000" dirty="0">
                <a:cs typeface="Arial" charset="0"/>
              </a:rPr>
              <a:t>1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b="1" dirty="0">
                <a:cs typeface="Arial" charset="0"/>
              </a:rPr>
              <a:t>else</a:t>
            </a:r>
            <a:r>
              <a:rPr lang="en-US" sz="2200" dirty="0">
                <a:cs typeface="Arial" charset="0"/>
              </a:rPr>
              <a:t> S</a:t>
            </a:r>
            <a:r>
              <a:rPr lang="en-US" sz="2200" baseline="-25000" dirty="0">
                <a:cs typeface="Arial" charset="0"/>
              </a:rPr>
              <a:t>2</a:t>
            </a:r>
          </a:p>
        </p:txBody>
      </p:sp>
      <p:sp>
        <p:nvSpPr>
          <p:cNvPr id="16388" name="Oval 5"/>
          <p:cNvSpPr>
            <a:spLocks noChangeArrowheads="1"/>
          </p:cNvSpPr>
          <p:nvPr/>
        </p:nvSpPr>
        <p:spPr bwMode="auto">
          <a:xfrm>
            <a:off x="2566989" y="4724400"/>
            <a:ext cx="503237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stmt</a:t>
            </a:r>
          </a:p>
        </p:txBody>
      </p:sp>
      <p:sp>
        <p:nvSpPr>
          <p:cNvPr id="16389" name="Oval 6"/>
          <p:cNvSpPr>
            <a:spLocks noChangeArrowheads="1"/>
          </p:cNvSpPr>
          <p:nvPr/>
        </p:nvSpPr>
        <p:spPr bwMode="auto">
          <a:xfrm>
            <a:off x="1847850" y="5300664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if</a:t>
            </a:r>
          </a:p>
        </p:txBody>
      </p:sp>
      <p:sp>
        <p:nvSpPr>
          <p:cNvPr id="16390" name="Oval 7"/>
          <p:cNvSpPr>
            <a:spLocks noChangeArrowheads="1"/>
          </p:cNvSpPr>
          <p:nvPr/>
        </p:nvSpPr>
        <p:spPr bwMode="auto">
          <a:xfrm>
            <a:off x="2208214" y="5300664"/>
            <a:ext cx="433387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E1</a:t>
            </a:r>
            <a:endParaRPr lang="en-US"/>
          </a:p>
        </p:txBody>
      </p:sp>
      <p:sp>
        <p:nvSpPr>
          <p:cNvPr id="16391" name="Oval 12"/>
          <p:cNvSpPr>
            <a:spLocks noChangeArrowheads="1"/>
          </p:cNvSpPr>
          <p:nvPr/>
        </p:nvSpPr>
        <p:spPr bwMode="auto">
          <a:xfrm>
            <a:off x="2495550" y="5949950"/>
            <a:ext cx="433388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E2</a:t>
            </a:r>
            <a:endParaRPr lang="en-US"/>
          </a:p>
        </p:txBody>
      </p:sp>
      <p:sp>
        <p:nvSpPr>
          <p:cNvPr id="16392" name="Oval 13"/>
          <p:cNvSpPr>
            <a:spLocks noChangeArrowheads="1"/>
          </p:cNvSpPr>
          <p:nvPr/>
        </p:nvSpPr>
        <p:spPr bwMode="auto">
          <a:xfrm>
            <a:off x="3575050" y="5949950"/>
            <a:ext cx="433388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S1</a:t>
            </a:r>
            <a:endParaRPr lang="en-US"/>
          </a:p>
        </p:txBody>
      </p:sp>
      <p:sp>
        <p:nvSpPr>
          <p:cNvPr id="16393" name="Oval 14"/>
          <p:cNvSpPr>
            <a:spLocks noChangeArrowheads="1"/>
          </p:cNvSpPr>
          <p:nvPr/>
        </p:nvSpPr>
        <p:spPr bwMode="auto">
          <a:xfrm>
            <a:off x="4511675" y="5949950"/>
            <a:ext cx="433388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S2</a:t>
            </a:r>
            <a:endParaRPr lang="en-US"/>
          </a:p>
        </p:txBody>
      </p:sp>
      <p:sp>
        <p:nvSpPr>
          <p:cNvPr id="16394" name="Oval 15"/>
          <p:cNvSpPr>
            <a:spLocks noChangeArrowheads="1"/>
          </p:cNvSpPr>
          <p:nvPr/>
        </p:nvSpPr>
        <p:spPr bwMode="auto">
          <a:xfrm>
            <a:off x="2855914" y="5300664"/>
            <a:ext cx="503237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then</a:t>
            </a:r>
          </a:p>
        </p:txBody>
      </p:sp>
      <p:sp>
        <p:nvSpPr>
          <p:cNvPr id="16395" name="Oval 16"/>
          <p:cNvSpPr>
            <a:spLocks noChangeArrowheads="1"/>
          </p:cNvSpPr>
          <p:nvPr/>
        </p:nvSpPr>
        <p:spPr bwMode="auto">
          <a:xfrm>
            <a:off x="4008439" y="5949950"/>
            <a:ext cx="503237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else</a:t>
            </a:r>
          </a:p>
        </p:txBody>
      </p:sp>
      <p:cxnSp>
        <p:nvCxnSpPr>
          <p:cNvPr id="16396" name="AutoShape 17"/>
          <p:cNvCxnSpPr>
            <a:cxnSpLocks noChangeShapeType="1"/>
            <a:stCxn id="16388" idx="2"/>
            <a:endCxn id="16389" idx="7"/>
          </p:cNvCxnSpPr>
          <p:nvPr/>
        </p:nvCxnSpPr>
        <p:spPr bwMode="auto">
          <a:xfrm flipH="1">
            <a:off x="2216150" y="4941889"/>
            <a:ext cx="350838" cy="422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6397" name="Oval 18"/>
          <p:cNvSpPr>
            <a:spLocks noChangeArrowheads="1"/>
          </p:cNvSpPr>
          <p:nvPr/>
        </p:nvSpPr>
        <p:spPr bwMode="auto">
          <a:xfrm>
            <a:off x="3432175" y="5300664"/>
            <a:ext cx="503238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stmt</a:t>
            </a:r>
          </a:p>
        </p:txBody>
      </p:sp>
      <p:cxnSp>
        <p:nvCxnSpPr>
          <p:cNvPr id="16398" name="AutoShape 19"/>
          <p:cNvCxnSpPr>
            <a:cxnSpLocks noChangeShapeType="1"/>
            <a:stCxn id="16390" idx="7"/>
            <a:endCxn id="16388" idx="3"/>
          </p:cNvCxnSpPr>
          <p:nvPr/>
        </p:nvCxnSpPr>
        <p:spPr bwMode="auto">
          <a:xfrm flipV="1">
            <a:off x="2578101" y="5094289"/>
            <a:ext cx="61913" cy="269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399" name="AutoShape 20"/>
          <p:cNvCxnSpPr>
            <a:cxnSpLocks noChangeShapeType="1"/>
            <a:stCxn id="16394" idx="0"/>
            <a:endCxn id="16388" idx="5"/>
          </p:cNvCxnSpPr>
          <p:nvPr/>
        </p:nvCxnSpPr>
        <p:spPr bwMode="auto">
          <a:xfrm flipH="1" flipV="1">
            <a:off x="2997201" y="5094289"/>
            <a:ext cx="111125" cy="2063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00" name="AutoShape 21"/>
          <p:cNvCxnSpPr>
            <a:cxnSpLocks noChangeShapeType="1"/>
            <a:stCxn id="16397" idx="1"/>
            <a:endCxn id="16388" idx="6"/>
          </p:cNvCxnSpPr>
          <p:nvPr/>
        </p:nvCxnSpPr>
        <p:spPr bwMode="auto">
          <a:xfrm flipH="1" flipV="1">
            <a:off x="3070226" y="4941889"/>
            <a:ext cx="434975" cy="422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6401" name="Oval 22"/>
          <p:cNvSpPr>
            <a:spLocks noChangeArrowheads="1"/>
          </p:cNvSpPr>
          <p:nvPr/>
        </p:nvSpPr>
        <p:spPr bwMode="auto">
          <a:xfrm>
            <a:off x="2135188" y="5949950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if</a:t>
            </a:r>
          </a:p>
        </p:txBody>
      </p:sp>
      <p:sp>
        <p:nvSpPr>
          <p:cNvPr id="16402" name="Oval 23"/>
          <p:cNvSpPr>
            <a:spLocks noChangeArrowheads="1"/>
          </p:cNvSpPr>
          <p:nvPr/>
        </p:nvSpPr>
        <p:spPr bwMode="auto">
          <a:xfrm>
            <a:off x="3000375" y="5949950"/>
            <a:ext cx="503238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then</a:t>
            </a:r>
          </a:p>
        </p:txBody>
      </p:sp>
      <p:cxnSp>
        <p:nvCxnSpPr>
          <p:cNvPr id="16403" name="AutoShape 24"/>
          <p:cNvCxnSpPr>
            <a:cxnSpLocks noChangeShapeType="1"/>
            <a:stCxn id="16401" idx="7"/>
            <a:endCxn id="16397" idx="3"/>
          </p:cNvCxnSpPr>
          <p:nvPr/>
        </p:nvCxnSpPr>
        <p:spPr bwMode="auto">
          <a:xfrm flipV="1">
            <a:off x="2503488" y="5670550"/>
            <a:ext cx="1001712" cy="342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04" name="AutoShape 25"/>
          <p:cNvCxnSpPr>
            <a:cxnSpLocks noChangeShapeType="1"/>
            <a:stCxn id="16391" idx="7"/>
            <a:endCxn id="16397" idx="3"/>
          </p:cNvCxnSpPr>
          <p:nvPr/>
        </p:nvCxnSpPr>
        <p:spPr bwMode="auto">
          <a:xfrm flipV="1">
            <a:off x="2865438" y="5670550"/>
            <a:ext cx="639762" cy="342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05" name="AutoShape 26"/>
          <p:cNvCxnSpPr>
            <a:cxnSpLocks noChangeShapeType="1"/>
            <a:stCxn id="16397" idx="5"/>
            <a:endCxn id="16393" idx="0"/>
          </p:cNvCxnSpPr>
          <p:nvPr/>
        </p:nvCxnSpPr>
        <p:spPr bwMode="auto">
          <a:xfrm>
            <a:off x="3862389" y="5670550"/>
            <a:ext cx="866775" cy="279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06" name="AutoShape 27"/>
          <p:cNvCxnSpPr>
            <a:cxnSpLocks noChangeShapeType="1"/>
            <a:stCxn id="16395" idx="0"/>
            <a:endCxn id="16397" idx="5"/>
          </p:cNvCxnSpPr>
          <p:nvPr/>
        </p:nvCxnSpPr>
        <p:spPr bwMode="auto">
          <a:xfrm flipH="1" flipV="1">
            <a:off x="3862388" y="5670550"/>
            <a:ext cx="398462" cy="279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07" name="AutoShape 28"/>
          <p:cNvCxnSpPr>
            <a:cxnSpLocks noChangeShapeType="1"/>
            <a:stCxn id="16402" idx="0"/>
            <a:endCxn id="16397" idx="4"/>
          </p:cNvCxnSpPr>
          <p:nvPr/>
        </p:nvCxnSpPr>
        <p:spPr bwMode="auto">
          <a:xfrm flipV="1">
            <a:off x="3252788" y="5734050"/>
            <a:ext cx="431800" cy="215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08" name="AutoShape 29"/>
          <p:cNvCxnSpPr>
            <a:cxnSpLocks noChangeShapeType="1"/>
            <a:stCxn id="16392" idx="0"/>
            <a:endCxn id="16397" idx="4"/>
          </p:cNvCxnSpPr>
          <p:nvPr/>
        </p:nvCxnSpPr>
        <p:spPr bwMode="auto">
          <a:xfrm flipH="1" flipV="1">
            <a:off x="3684588" y="5734050"/>
            <a:ext cx="107950" cy="215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6409" name="Oval 30"/>
          <p:cNvSpPr>
            <a:spLocks noChangeArrowheads="1"/>
          </p:cNvSpPr>
          <p:nvPr/>
        </p:nvSpPr>
        <p:spPr bwMode="auto">
          <a:xfrm>
            <a:off x="6526214" y="4724400"/>
            <a:ext cx="503237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stmt</a:t>
            </a:r>
          </a:p>
        </p:txBody>
      </p:sp>
      <p:sp>
        <p:nvSpPr>
          <p:cNvPr id="16410" name="Oval 31"/>
          <p:cNvSpPr>
            <a:spLocks noChangeArrowheads="1"/>
          </p:cNvSpPr>
          <p:nvPr/>
        </p:nvSpPr>
        <p:spPr bwMode="auto">
          <a:xfrm>
            <a:off x="5807075" y="5300664"/>
            <a:ext cx="431800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if</a:t>
            </a:r>
          </a:p>
        </p:txBody>
      </p:sp>
      <p:sp>
        <p:nvSpPr>
          <p:cNvPr id="16411" name="Oval 32"/>
          <p:cNvSpPr>
            <a:spLocks noChangeArrowheads="1"/>
          </p:cNvSpPr>
          <p:nvPr/>
        </p:nvSpPr>
        <p:spPr bwMode="auto">
          <a:xfrm>
            <a:off x="6167439" y="5300664"/>
            <a:ext cx="433387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E1</a:t>
            </a:r>
            <a:endParaRPr lang="en-US"/>
          </a:p>
        </p:txBody>
      </p:sp>
      <p:sp>
        <p:nvSpPr>
          <p:cNvPr id="16412" name="Oval 33"/>
          <p:cNvSpPr>
            <a:spLocks noChangeArrowheads="1"/>
          </p:cNvSpPr>
          <p:nvPr/>
        </p:nvSpPr>
        <p:spPr bwMode="auto">
          <a:xfrm>
            <a:off x="6454775" y="5949950"/>
            <a:ext cx="433388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E2</a:t>
            </a:r>
            <a:endParaRPr lang="en-US"/>
          </a:p>
        </p:txBody>
      </p:sp>
      <p:sp>
        <p:nvSpPr>
          <p:cNvPr id="16413" name="Oval 34"/>
          <p:cNvSpPr>
            <a:spLocks noChangeArrowheads="1"/>
          </p:cNvSpPr>
          <p:nvPr/>
        </p:nvSpPr>
        <p:spPr bwMode="auto">
          <a:xfrm>
            <a:off x="7534275" y="5949950"/>
            <a:ext cx="433388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S1</a:t>
            </a:r>
            <a:endParaRPr lang="en-US"/>
          </a:p>
        </p:txBody>
      </p:sp>
      <p:sp>
        <p:nvSpPr>
          <p:cNvPr id="16414" name="Oval 35"/>
          <p:cNvSpPr>
            <a:spLocks noChangeArrowheads="1"/>
          </p:cNvSpPr>
          <p:nvPr/>
        </p:nvSpPr>
        <p:spPr bwMode="auto">
          <a:xfrm>
            <a:off x="8543925" y="5300664"/>
            <a:ext cx="433388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cs-CZ"/>
              <a:t>S2</a:t>
            </a:r>
            <a:endParaRPr lang="en-US"/>
          </a:p>
        </p:txBody>
      </p:sp>
      <p:sp>
        <p:nvSpPr>
          <p:cNvPr id="16415" name="Oval 36"/>
          <p:cNvSpPr>
            <a:spLocks noChangeArrowheads="1"/>
          </p:cNvSpPr>
          <p:nvPr/>
        </p:nvSpPr>
        <p:spPr bwMode="auto">
          <a:xfrm>
            <a:off x="6600825" y="5300664"/>
            <a:ext cx="503238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then</a:t>
            </a:r>
          </a:p>
        </p:txBody>
      </p:sp>
      <p:sp>
        <p:nvSpPr>
          <p:cNvPr id="16416" name="Oval 37"/>
          <p:cNvSpPr>
            <a:spLocks noChangeArrowheads="1"/>
          </p:cNvSpPr>
          <p:nvPr/>
        </p:nvSpPr>
        <p:spPr bwMode="auto">
          <a:xfrm>
            <a:off x="7967664" y="5300664"/>
            <a:ext cx="503237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else</a:t>
            </a:r>
          </a:p>
        </p:txBody>
      </p:sp>
      <p:cxnSp>
        <p:nvCxnSpPr>
          <p:cNvPr id="16417" name="AutoShape 38"/>
          <p:cNvCxnSpPr>
            <a:cxnSpLocks noChangeShapeType="1"/>
            <a:stCxn id="16409" idx="2"/>
            <a:endCxn id="16410" idx="7"/>
          </p:cNvCxnSpPr>
          <p:nvPr/>
        </p:nvCxnSpPr>
        <p:spPr bwMode="auto">
          <a:xfrm flipH="1">
            <a:off x="6175375" y="4941889"/>
            <a:ext cx="350838" cy="4222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6418" name="Oval 39"/>
          <p:cNvSpPr>
            <a:spLocks noChangeArrowheads="1"/>
          </p:cNvSpPr>
          <p:nvPr/>
        </p:nvSpPr>
        <p:spPr bwMode="auto">
          <a:xfrm>
            <a:off x="7391400" y="5300664"/>
            <a:ext cx="503238" cy="433387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stmt</a:t>
            </a:r>
          </a:p>
        </p:txBody>
      </p:sp>
      <p:cxnSp>
        <p:nvCxnSpPr>
          <p:cNvPr id="16419" name="AutoShape 40"/>
          <p:cNvCxnSpPr>
            <a:cxnSpLocks noChangeShapeType="1"/>
            <a:stCxn id="16411" idx="7"/>
            <a:endCxn id="16409" idx="3"/>
          </p:cNvCxnSpPr>
          <p:nvPr/>
        </p:nvCxnSpPr>
        <p:spPr bwMode="auto">
          <a:xfrm flipV="1">
            <a:off x="6537326" y="5094289"/>
            <a:ext cx="61913" cy="269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20" name="AutoShape 41"/>
          <p:cNvCxnSpPr>
            <a:cxnSpLocks noChangeShapeType="1"/>
            <a:stCxn id="16415" idx="0"/>
            <a:endCxn id="16409" idx="4"/>
          </p:cNvCxnSpPr>
          <p:nvPr/>
        </p:nvCxnSpPr>
        <p:spPr bwMode="auto">
          <a:xfrm flipH="1" flipV="1">
            <a:off x="6778626" y="5157789"/>
            <a:ext cx="74613" cy="142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21" name="AutoShape 42"/>
          <p:cNvCxnSpPr>
            <a:cxnSpLocks noChangeShapeType="1"/>
            <a:stCxn id="16418" idx="1"/>
            <a:endCxn id="16409" idx="5"/>
          </p:cNvCxnSpPr>
          <p:nvPr/>
        </p:nvCxnSpPr>
        <p:spPr bwMode="auto">
          <a:xfrm flipH="1" flipV="1">
            <a:off x="6956425" y="5094289"/>
            <a:ext cx="508000" cy="2698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16422" name="Oval 43"/>
          <p:cNvSpPr>
            <a:spLocks noChangeArrowheads="1"/>
          </p:cNvSpPr>
          <p:nvPr/>
        </p:nvSpPr>
        <p:spPr bwMode="auto">
          <a:xfrm>
            <a:off x="6094413" y="5949950"/>
            <a:ext cx="431800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if</a:t>
            </a:r>
          </a:p>
        </p:txBody>
      </p:sp>
      <p:sp>
        <p:nvSpPr>
          <p:cNvPr id="16423" name="Oval 44"/>
          <p:cNvSpPr>
            <a:spLocks noChangeArrowheads="1"/>
          </p:cNvSpPr>
          <p:nvPr/>
        </p:nvSpPr>
        <p:spPr bwMode="auto">
          <a:xfrm>
            <a:off x="6959600" y="5949950"/>
            <a:ext cx="503238" cy="433388"/>
          </a:xfrm>
          <a:prstGeom prst="ellipse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then</a:t>
            </a:r>
          </a:p>
        </p:txBody>
      </p:sp>
      <p:cxnSp>
        <p:nvCxnSpPr>
          <p:cNvPr id="16424" name="AutoShape 45"/>
          <p:cNvCxnSpPr>
            <a:cxnSpLocks noChangeShapeType="1"/>
            <a:stCxn id="16422" idx="7"/>
            <a:endCxn id="16418" idx="3"/>
          </p:cNvCxnSpPr>
          <p:nvPr/>
        </p:nvCxnSpPr>
        <p:spPr bwMode="auto">
          <a:xfrm flipV="1">
            <a:off x="6462713" y="5670550"/>
            <a:ext cx="1001712" cy="342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25" name="AutoShape 46"/>
          <p:cNvCxnSpPr>
            <a:cxnSpLocks noChangeShapeType="1"/>
            <a:stCxn id="16412" idx="7"/>
            <a:endCxn id="16418" idx="3"/>
          </p:cNvCxnSpPr>
          <p:nvPr/>
        </p:nvCxnSpPr>
        <p:spPr bwMode="auto">
          <a:xfrm flipV="1">
            <a:off x="6824663" y="5670550"/>
            <a:ext cx="639762" cy="342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26" name="AutoShape 47"/>
          <p:cNvCxnSpPr>
            <a:cxnSpLocks noChangeShapeType="1"/>
            <a:stCxn id="16409" idx="6"/>
            <a:endCxn id="16414" idx="0"/>
          </p:cNvCxnSpPr>
          <p:nvPr/>
        </p:nvCxnSpPr>
        <p:spPr bwMode="auto">
          <a:xfrm>
            <a:off x="7029451" y="4941889"/>
            <a:ext cx="1731963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27" name="AutoShape 48"/>
          <p:cNvCxnSpPr>
            <a:cxnSpLocks noChangeShapeType="1"/>
            <a:stCxn id="16416" idx="0"/>
            <a:endCxn id="16409" idx="6"/>
          </p:cNvCxnSpPr>
          <p:nvPr/>
        </p:nvCxnSpPr>
        <p:spPr bwMode="auto">
          <a:xfrm flipH="1" flipV="1">
            <a:off x="7029451" y="4941889"/>
            <a:ext cx="1190625" cy="358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28" name="AutoShape 49"/>
          <p:cNvCxnSpPr>
            <a:cxnSpLocks noChangeShapeType="1"/>
            <a:stCxn id="16423" idx="0"/>
            <a:endCxn id="16418" idx="4"/>
          </p:cNvCxnSpPr>
          <p:nvPr/>
        </p:nvCxnSpPr>
        <p:spPr bwMode="auto">
          <a:xfrm flipV="1">
            <a:off x="7212013" y="5734050"/>
            <a:ext cx="431800" cy="215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429" name="AutoShape 50"/>
          <p:cNvCxnSpPr>
            <a:cxnSpLocks noChangeShapeType="1"/>
            <a:stCxn id="16413" idx="0"/>
            <a:endCxn id="16418" idx="4"/>
          </p:cNvCxnSpPr>
          <p:nvPr/>
        </p:nvCxnSpPr>
        <p:spPr bwMode="auto">
          <a:xfrm flipH="1" flipV="1">
            <a:off x="7643813" y="5734050"/>
            <a:ext cx="107950" cy="215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Disambiguation</a:t>
            </a:r>
            <a:endParaRPr lang="cs-CZ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600" dirty="0"/>
              <a:t>Clarify, which tree is wanted (for its semantics)</a:t>
            </a:r>
            <a:endParaRPr lang="cs-CZ" sz="2600" dirty="0"/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In our case: </a:t>
            </a:r>
            <a:r>
              <a:rPr lang="en-US" sz="2000" b="1" dirty="0"/>
              <a:t>else</a:t>
            </a:r>
            <a:r>
              <a:rPr lang="en-US" sz="2000" dirty="0"/>
              <a:t> pairs with nearest “unpaired” </a:t>
            </a:r>
            <a:r>
              <a:rPr lang="en-US" sz="2000" b="1" dirty="0"/>
              <a:t>if</a:t>
            </a:r>
            <a:r>
              <a:rPr lang="en-US" sz="2000" dirty="0"/>
              <a:t> (without </a:t>
            </a:r>
            <a:r>
              <a:rPr lang="en-US" sz="2000" b="1" dirty="0"/>
              <a:t>else</a:t>
            </a:r>
            <a:r>
              <a:rPr lang="en-US" sz="2000" dirty="0"/>
              <a:t>)</a:t>
            </a:r>
            <a:endParaRPr lang="en-US" sz="2000" b="1" dirty="0"/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Implies that</a:t>
            </a:r>
            <a:r>
              <a:rPr lang="cs-CZ" sz="2000" dirty="0"/>
              <a:t> </a:t>
            </a:r>
            <a:r>
              <a:rPr lang="en-US" sz="2000" dirty="0"/>
              <a:t>anything between </a:t>
            </a:r>
            <a:r>
              <a:rPr lang="en-US" sz="2000" b="1" dirty="0"/>
              <a:t>if</a:t>
            </a:r>
            <a:r>
              <a:rPr lang="cs-CZ" sz="2000" dirty="0"/>
              <a:t> </a:t>
            </a:r>
            <a:r>
              <a:rPr lang="en-US" sz="2000" dirty="0"/>
              <a:t>and </a:t>
            </a:r>
            <a:r>
              <a:rPr lang="en-US" sz="2000" b="1" dirty="0"/>
              <a:t>else</a:t>
            </a:r>
            <a:r>
              <a:rPr lang="en-US" sz="2000" dirty="0"/>
              <a:t> must be "paired"</a:t>
            </a:r>
            <a:endParaRPr lang="cs-CZ" sz="2000" dirty="0"/>
          </a:p>
          <a:p>
            <a:pPr lvl="1" eaLnBrk="1" hangingPunct="1">
              <a:lnSpc>
                <a:spcPct val="80000"/>
              </a:lnSpc>
            </a:pPr>
            <a:r>
              <a:rPr lang="en-US" sz="2200" dirty="0" err="1"/>
              <a:t>stmt</a:t>
            </a:r>
            <a:r>
              <a:rPr lang="en-US" sz="2200" dirty="0"/>
              <a:t> </a:t>
            </a:r>
            <a:r>
              <a:rPr lang="en-US" sz="2200" dirty="0">
                <a:cs typeface="Arial" charset="0"/>
              </a:rPr>
              <a:t>→ </a:t>
            </a:r>
            <a:r>
              <a:rPr lang="en-US" sz="2200" noProof="1">
                <a:cs typeface="Arial" charset="0"/>
              </a:rPr>
              <a:t>m_stmt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noProof="1">
                <a:cs typeface="Arial" charset="0"/>
              </a:rPr>
              <a:t>           | u_stmt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noProof="1"/>
              <a:t>m_stmt</a:t>
            </a:r>
            <a:r>
              <a:rPr lang="en-US" sz="2200" dirty="0"/>
              <a:t> </a:t>
            </a:r>
            <a:r>
              <a:rPr lang="en-US" sz="2200" dirty="0">
                <a:cs typeface="Arial" charset="0"/>
              </a:rPr>
              <a:t>→ </a:t>
            </a:r>
            <a:r>
              <a:rPr lang="en-US" sz="2200" b="1" dirty="0">
                <a:cs typeface="Arial" charset="0"/>
              </a:rPr>
              <a:t>if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noProof="1">
                <a:cs typeface="Arial" charset="0"/>
              </a:rPr>
              <a:t>expr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b="1" dirty="0">
                <a:cs typeface="Arial" charset="0"/>
              </a:rPr>
              <a:t>then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noProof="1">
                <a:cs typeface="Arial" charset="0"/>
              </a:rPr>
              <a:t>m_</a:t>
            </a:r>
            <a:r>
              <a:rPr lang="en-US" sz="2200" noProof="1"/>
              <a:t>stmt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b="1" dirty="0">
                <a:cs typeface="Arial" charset="0"/>
              </a:rPr>
              <a:t>else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noProof="1">
                <a:cs typeface="Arial" charset="0"/>
              </a:rPr>
              <a:t>m_</a:t>
            </a:r>
            <a:r>
              <a:rPr lang="en-US" sz="2200" noProof="1"/>
              <a:t>stmt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/>
              <a:t>                    | </a:t>
            </a:r>
            <a:r>
              <a:rPr lang="en-US" sz="2200" b="1" dirty="0">
                <a:cs typeface="Arial" charset="0"/>
              </a:rPr>
              <a:t>while</a:t>
            </a:r>
            <a:r>
              <a:rPr lang="en-US" sz="2200" dirty="0">
                <a:cs typeface="Arial" charset="0"/>
              </a:rPr>
              <a:t> expr </a:t>
            </a:r>
            <a:r>
              <a:rPr lang="en-US" sz="2200" b="1" dirty="0">
                <a:cs typeface="Arial" charset="0"/>
              </a:rPr>
              <a:t>do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dirty="0" err="1">
                <a:cs typeface="Arial" charset="0"/>
              </a:rPr>
              <a:t>m_stmt</a:t>
            </a:r>
            <a:endParaRPr lang="en-US" sz="2200" dirty="0"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/>
              <a:t>                    | </a:t>
            </a:r>
            <a:r>
              <a:rPr lang="en-US" sz="2200" b="1" dirty="0" err="1">
                <a:cs typeface="Arial" charset="0"/>
              </a:rPr>
              <a:t>goto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dirty="0" err="1">
                <a:cs typeface="Arial" charset="0"/>
              </a:rPr>
              <a:t>num</a:t>
            </a:r>
            <a:endParaRPr lang="en-US" sz="2200" dirty="0">
              <a:cs typeface="Arial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200" noProof="1"/>
              <a:t>u_stmt</a:t>
            </a:r>
            <a:r>
              <a:rPr lang="en-US" sz="2200" dirty="0"/>
              <a:t> </a:t>
            </a:r>
            <a:r>
              <a:rPr lang="en-US" sz="2200" dirty="0">
                <a:cs typeface="Arial" charset="0"/>
              </a:rPr>
              <a:t>→ </a:t>
            </a:r>
            <a:r>
              <a:rPr lang="en-US" sz="2200" b="1" dirty="0">
                <a:cs typeface="Arial" charset="0"/>
              </a:rPr>
              <a:t>if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noProof="1">
                <a:cs typeface="Arial" charset="0"/>
              </a:rPr>
              <a:t>expr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b="1" dirty="0">
                <a:cs typeface="Arial" charset="0"/>
              </a:rPr>
              <a:t>then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dirty="0" err="1"/>
              <a:t>stmt</a:t>
            </a:r>
            <a:endParaRPr lang="en-US" sz="2200" dirty="0"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>
                <a:cs typeface="Arial" charset="0"/>
              </a:rPr>
              <a:t>                   | </a:t>
            </a:r>
            <a:r>
              <a:rPr lang="en-US" sz="2200" b="1" dirty="0">
                <a:cs typeface="Arial" charset="0"/>
              </a:rPr>
              <a:t>if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noProof="1">
                <a:cs typeface="Arial" charset="0"/>
              </a:rPr>
              <a:t>expr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b="1" dirty="0">
                <a:cs typeface="Arial" charset="0"/>
              </a:rPr>
              <a:t>then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noProof="1">
                <a:cs typeface="Arial" charset="0"/>
              </a:rPr>
              <a:t>m_</a:t>
            </a:r>
            <a:r>
              <a:rPr lang="en-US" sz="2200" noProof="1"/>
              <a:t>stmt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b="1" dirty="0">
                <a:cs typeface="Arial" charset="0"/>
              </a:rPr>
              <a:t>else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noProof="1">
                <a:cs typeface="Arial" charset="0"/>
              </a:rPr>
              <a:t>u_</a:t>
            </a:r>
            <a:r>
              <a:rPr lang="en-US" sz="2200" noProof="1"/>
              <a:t>stmt</a:t>
            </a:r>
            <a:endParaRPr lang="en-US" sz="22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200" dirty="0"/>
              <a:t>                   | </a:t>
            </a:r>
            <a:r>
              <a:rPr lang="en-US" sz="2200" b="1" dirty="0">
                <a:cs typeface="Arial" charset="0"/>
              </a:rPr>
              <a:t>while</a:t>
            </a:r>
            <a:r>
              <a:rPr lang="en-US" sz="2200" dirty="0">
                <a:cs typeface="Arial" charset="0"/>
              </a:rPr>
              <a:t> expr </a:t>
            </a:r>
            <a:r>
              <a:rPr lang="en-US" sz="2200" b="1" dirty="0">
                <a:cs typeface="Arial" charset="0"/>
              </a:rPr>
              <a:t>do</a:t>
            </a:r>
            <a:r>
              <a:rPr lang="en-US" sz="2200" dirty="0">
                <a:cs typeface="Arial" charset="0"/>
              </a:rPr>
              <a:t> </a:t>
            </a:r>
            <a:r>
              <a:rPr lang="en-US" sz="2200" dirty="0" err="1">
                <a:cs typeface="Arial" charset="0"/>
              </a:rPr>
              <a:t>u_stmt</a:t>
            </a:r>
            <a:endParaRPr lang="en-US" sz="2200" noProof="1">
              <a:cs typeface="Arial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22238"/>
            <a:ext cx="10972800" cy="464071"/>
          </a:xfrm>
        </p:spPr>
        <p:txBody>
          <a:bodyPr/>
          <a:lstStyle/>
          <a:p>
            <a:r>
              <a:rPr lang="cs-CZ" dirty="0" err="1"/>
              <a:t>Parsing</a:t>
            </a:r>
            <a:r>
              <a:rPr lang="cs-CZ" dirty="0"/>
              <a:t> </a:t>
            </a:r>
            <a:r>
              <a:rPr lang="cs-CZ" dirty="0" err="1"/>
              <a:t>methods</a:t>
            </a:r>
            <a:endParaRPr lang="cs-CZ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692696"/>
            <a:ext cx="10972800" cy="5688632"/>
          </a:xfrm>
        </p:spPr>
        <p:txBody>
          <a:bodyPr/>
          <a:lstStyle/>
          <a:p>
            <a:r>
              <a:rPr lang="cs-CZ" dirty="0" err="1"/>
              <a:t>Denoted</a:t>
            </a:r>
            <a:r>
              <a:rPr lang="cs-CZ" dirty="0"/>
              <a:t> PXY(k)</a:t>
            </a:r>
          </a:p>
          <a:p>
            <a:pPr lvl="1"/>
            <a:r>
              <a:rPr lang="cs-CZ" dirty="0"/>
              <a:t>P – prefix</a:t>
            </a:r>
          </a:p>
          <a:p>
            <a:pPr lvl="2"/>
            <a:r>
              <a:rPr lang="cs-CZ" dirty="0" err="1"/>
              <a:t>Denotes</a:t>
            </a:r>
            <a:r>
              <a:rPr lang="cs-CZ" dirty="0"/>
              <a:t> </a:t>
            </a:r>
            <a:r>
              <a:rPr lang="cs-CZ" dirty="0" err="1"/>
              <a:t>variations</a:t>
            </a:r>
            <a:r>
              <a:rPr lang="cs-CZ" dirty="0"/>
              <a:t>, </a:t>
            </a:r>
            <a:r>
              <a:rPr lang="cs-CZ" dirty="0" err="1"/>
              <a:t>usually</a:t>
            </a:r>
            <a:r>
              <a:rPr lang="cs-CZ" dirty="0"/>
              <a:t> </a:t>
            </a:r>
            <a:r>
              <a:rPr lang="cs-CZ" dirty="0" err="1"/>
              <a:t>simplifications</a:t>
            </a:r>
            <a:r>
              <a:rPr lang="cs-CZ" dirty="0"/>
              <a:t> - </a:t>
            </a:r>
            <a:r>
              <a:rPr lang="cs-CZ" dirty="0" err="1"/>
              <a:t>weaker</a:t>
            </a:r>
            <a:r>
              <a:rPr lang="cs-CZ" dirty="0"/>
              <a:t> </a:t>
            </a:r>
            <a:r>
              <a:rPr lang="cs-CZ" dirty="0" err="1"/>
              <a:t>than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full XY(k)</a:t>
            </a:r>
          </a:p>
          <a:p>
            <a:pPr lvl="1"/>
            <a:r>
              <a:rPr lang="cs-CZ" dirty="0"/>
              <a:t>X –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manner</a:t>
            </a:r>
            <a:r>
              <a:rPr lang="cs-CZ" dirty="0"/>
              <a:t>/</a:t>
            </a:r>
            <a:r>
              <a:rPr lang="en-US" dirty="0"/>
              <a:t>direction </a:t>
            </a:r>
            <a:r>
              <a:rPr lang="cs-CZ" dirty="0"/>
              <a:t>in </a:t>
            </a:r>
            <a:r>
              <a:rPr lang="cs-CZ" dirty="0" err="1"/>
              <a:t>which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input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consumed</a:t>
            </a:r>
            <a:endParaRPr lang="cs-CZ" dirty="0"/>
          </a:p>
          <a:p>
            <a:pPr lvl="2"/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programming</a:t>
            </a:r>
            <a:r>
              <a:rPr lang="cs-CZ" dirty="0"/>
              <a:t> </a:t>
            </a:r>
            <a:r>
              <a:rPr lang="cs-CZ" dirty="0" err="1"/>
              <a:t>languages</a:t>
            </a:r>
            <a:r>
              <a:rPr lang="cs-CZ" dirty="0"/>
              <a:t>,</a:t>
            </a:r>
            <a:r>
              <a:rPr lang="en-US" dirty="0"/>
              <a:t> </a:t>
            </a:r>
            <a:r>
              <a:rPr lang="cs-CZ" dirty="0" err="1"/>
              <a:t>only</a:t>
            </a:r>
            <a:r>
              <a:rPr lang="cs-CZ" dirty="0"/>
              <a:t> L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relevant</a:t>
            </a:r>
            <a:r>
              <a:rPr lang="cs-CZ" dirty="0"/>
              <a:t>, </a:t>
            </a:r>
            <a:r>
              <a:rPr lang="en-US" dirty="0"/>
              <a:t>i.e. </a:t>
            </a:r>
            <a:r>
              <a:rPr lang="cs-CZ" dirty="0"/>
              <a:t>L</a:t>
            </a:r>
            <a:r>
              <a:rPr lang="en-US" dirty="0"/>
              <a:t>eft</a:t>
            </a:r>
            <a:r>
              <a:rPr lang="cs-CZ" dirty="0"/>
              <a:t>-</a:t>
            </a:r>
            <a:r>
              <a:rPr lang="en-US" dirty="0"/>
              <a:t>to</a:t>
            </a:r>
            <a:r>
              <a:rPr lang="cs-CZ" dirty="0"/>
              <a:t>-</a:t>
            </a:r>
            <a:r>
              <a:rPr lang="en-US" dirty="0"/>
              <a:t>right</a:t>
            </a:r>
            <a:endParaRPr lang="cs-CZ" dirty="0"/>
          </a:p>
          <a:p>
            <a:pPr lvl="1"/>
            <a:r>
              <a:rPr lang="cs-CZ" dirty="0"/>
              <a:t>Y –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en-US" dirty="0"/>
              <a:t>kind of derivation produced</a:t>
            </a:r>
            <a:endParaRPr lang="cs-CZ" dirty="0"/>
          </a:p>
          <a:p>
            <a:pPr lvl="2"/>
            <a:r>
              <a:rPr lang="cs-CZ" dirty="0"/>
              <a:t>L – </a:t>
            </a:r>
            <a:r>
              <a:rPr lang="en-US" dirty="0"/>
              <a:t>left derivation</a:t>
            </a:r>
            <a:endParaRPr lang="cs-CZ" dirty="0"/>
          </a:p>
          <a:p>
            <a:pPr lvl="2"/>
            <a:r>
              <a:rPr lang="cs-CZ" dirty="0"/>
              <a:t>R – </a:t>
            </a:r>
            <a:r>
              <a:rPr lang="en-US" dirty="0"/>
              <a:t>right derivation</a:t>
            </a:r>
            <a:r>
              <a:rPr lang="cs-CZ" dirty="0"/>
              <a:t> (in reverse </a:t>
            </a:r>
            <a:r>
              <a:rPr lang="cs-CZ" dirty="0" err="1"/>
              <a:t>order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k –</a:t>
            </a:r>
            <a:r>
              <a:rPr lang="en-US" dirty="0"/>
              <a:t> look-ahead</a:t>
            </a:r>
            <a:endParaRPr lang="cs-CZ" dirty="0"/>
          </a:p>
          <a:p>
            <a:pPr lvl="2"/>
            <a:r>
              <a:rPr lang="en-US" dirty="0"/>
              <a:t>An integer</a:t>
            </a:r>
            <a:r>
              <a:rPr lang="cs-CZ" dirty="0"/>
              <a:t>, </a:t>
            </a:r>
            <a:r>
              <a:rPr lang="en-US" dirty="0"/>
              <a:t>usually</a:t>
            </a:r>
            <a:r>
              <a:rPr lang="cs-CZ" dirty="0"/>
              <a:t> 1, </a:t>
            </a:r>
            <a:r>
              <a:rPr lang="en-US" dirty="0"/>
              <a:t>can be</a:t>
            </a:r>
            <a:r>
              <a:rPr lang="cs-CZ" dirty="0"/>
              <a:t> 0 </a:t>
            </a:r>
            <a:r>
              <a:rPr lang="en-US" dirty="0"/>
              <a:t>or more generally</a:t>
            </a:r>
            <a:r>
              <a:rPr lang="cs-CZ" dirty="0"/>
              <a:t> k</a:t>
            </a:r>
          </a:p>
          <a:p>
            <a:r>
              <a:rPr lang="cs-CZ" dirty="0" err="1"/>
              <a:t>The</a:t>
            </a:r>
            <a:r>
              <a:rPr lang="cs-CZ" dirty="0"/>
              <a:t> most </a:t>
            </a:r>
            <a:r>
              <a:rPr lang="cs-CZ" dirty="0" err="1"/>
              <a:t>frequently</a:t>
            </a:r>
            <a:r>
              <a:rPr lang="cs-CZ" dirty="0"/>
              <a:t> </a:t>
            </a:r>
            <a:r>
              <a:rPr lang="cs-CZ" dirty="0" err="1"/>
              <a:t>used</a:t>
            </a:r>
            <a:r>
              <a:rPr lang="cs-CZ" dirty="0"/>
              <a:t> </a:t>
            </a:r>
            <a:r>
              <a:rPr lang="cs-CZ" dirty="0" err="1"/>
              <a:t>methods</a:t>
            </a:r>
            <a:endParaRPr lang="cs-CZ" dirty="0"/>
          </a:p>
          <a:p>
            <a:pPr lvl="1"/>
            <a:r>
              <a:rPr lang="cs-CZ" dirty="0"/>
              <a:t>top-</a:t>
            </a:r>
            <a:r>
              <a:rPr lang="cs-CZ" dirty="0" err="1"/>
              <a:t>down</a:t>
            </a:r>
            <a:r>
              <a:rPr lang="cs-CZ" dirty="0"/>
              <a:t> </a:t>
            </a:r>
            <a:r>
              <a:rPr lang="cs-CZ" dirty="0" err="1"/>
              <a:t>methods</a:t>
            </a:r>
            <a:endParaRPr lang="cs-CZ" dirty="0"/>
          </a:p>
          <a:p>
            <a:pPr lvl="2"/>
            <a:r>
              <a:rPr lang="cs-CZ" dirty="0"/>
              <a:t>LL(1), LL(k) </a:t>
            </a:r>
          </a:p>
          <a:p>
            <a:pPr lvl="1"/>
            <a:r>
              <a:rPr lang="cs-CZ" dirty="0" err="1"/>
              <a:t>bottom</a:t>
            </a:r>
            <a:r>
              <a:rPr lang="cs-CZ" dirty="0"/>
              <a:t>-up </a:t>
            </a:r>
            <a:r>
              <a:rPr lang="cs-CZ" dirty="0" err="1"/>
              <a:t>methods</a:t>
            </a:r>
            <a:r>
              <a:rPr lang="cs-CZ" dirty="0"/>
              <a:t> (in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order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increasing</a:t>
            </a:r>
            <a:r>
              <a:rPr lang="cs-CZ" dirty="0"/>
              <a:t> </a:t>
            </a:r>
            <a:r>
              <a:rPr lang="cs-CZ" dirty="0" err="1"/>
              <a:t>power</a:t>
            </a:r>
            <a:r>
              <a:rPr lang="cs-CZ" dirty="0"/>
              <a:t>)</a:t>
            </a:r>
          </a:p>
          <a:p>
            <a:pPr lvl="2"/>
            <a:r>
              <a:rPr lang="cs-CZ" dirty="0"/>
              <a:t>LR(0), SLR(1) - "</a:t>
            </a:r>
            <a:r>
              <a:rPr lang="cs-CZ" dirty="0" err="1"/>
              <a:t>simple</a:t>
            </a:r>
            <a:r>
              <a:rPr lang="cs-CZ" dirty="0"/>
              <a:t>", LALR(1) - "</a:t>
            </a:r>
            <a:r>
              <a:rPr lang="cs-CZ" dirty="0" err="1"/>
              <a:t>look-ahead</a:t>
            </a:r>
            <a:r>
              <a:rPr lang="cs-CZ" dirty="0"/>
              <a:t>", LR(1)</a:t>
            </a:r>
          </a:p>
          <a:p>
            <a:pPr lvl="2"/>
            <a:r>
              <a:rPr lang="cs-CZ" dirty="0"/>
              <a:t>GLR(1) - "</a:t>
            </a:r>
            <a:r>
              <a:rPr lang="cs-CZ" dirty="0" err="1"/>
              <a:t>generalized</a:t>
            </a:r>
            <a:r>
              <a:rPr lang="cs-CZ" dirty="0"/>
              <a:t>" (not a </a:t>
            </a:r>
            <a:r>
              <a:rPr lang="cs-CZ" dirty="0" err="1"/>
              <a:t>push-down</a:t>
            </a:r>
            <a:r>
              <a:rPr lang="cs-CZ" dirty="0"/>
              <a:t> </a:t>
            </a:r>
            <a:r>
              <a:rPr lang="cs-CZ" dirty="0" err="1"/>
              <a:t>automaton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72296308"/>
      </p:ext>
    </p:extLst>
  </p:cSld>
  <p:clrMapOvr>
    <a:masterClrMapping/>
  </p:clrMapOvr>
</p:sld>
</file>

<file path=ppt/theme/theme1.xml><?xml version="1.0" encoding="utf-8"?>
<a:theme xmlns:a="http://schemas.openxmlformats.org/drawingml/2006/main" name="kuba">
  <a:themeElements>
    <a:clrScheme name="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3779</TotalTime>
  <Words>8677</Words>
  <Application>Microsoft Office PowerPoint</Application>
  <PresentationFormat>Widescreen</PresentationFormat>
  <Paragraphs>1245</Paragraphs>
  <Slides>68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75" baseType="lpstr">
      <vt:lpstr>Courier New</vt:lpstr>
      <vt:lpstr>Times New Roman</vt:lpstr>
      <vt:lpstr>Wingdings</vt:lpstr>
      <vt:lpstr>Arial</vt:lpstr>
      <vt:lpstr>Arial Unicode MS</vt:lpstr>
      <vt:lpstr>Cambria Math</vt:lpstr>
      <vt:lpstr>kuba</vt:lpstr>
      <vt:lpstr>Compiler principles</vt:lpstr>
      <vt:lpstr>Syntax analysis</vt:lpstr>
      <vt:lpstr>Example CF grammar</vt:lpstr>
      <vt:lpstr>Derivation</vt:lpstr>
      <vt:lpstr>Derivation/parse/syntax tree</vt:lpstr>
      <vt:lpstr>Derivation</vt:lpstr>
      <vt:lpstr>Ambiguous grammar</vt:lpstr>
      <vt:lpstr>Disambiguation</vt:lpstr>
      <vt:lpstr>Parsing methods</vt:lpstr>
      <vt:lpstr>Top-down parsing</vt:lpstr>
      <vt:lpstr>Top-down parsing</vt:lpstr>
      <vt:lpstr>LL(1) automaton behavior</vt:lpstr>
      <vt:lpstr>LL(1) grammar</vt:lpstr>
      <vt:lpstr>Operators FIRST and FOLLOW – definitions</vt:lpstr>
      <vt:lpstr>Construction of the FIRST operator</vt:lpstr>
      <vt:lpstr>Construction of the FOLLOW operator</vt:lpstr>
      <vt:lpstr>Nonrecursive predictive parsing</vt:lpstr>
      <vt:lpstr>Construction of predictive parsing tables</vt:lpstr>
      <vt:lpstr>Conflicting table - not a LL(1) grammar</vt:lpstr>
      <vt:lpstr>Left recursion elimination</vt:lpstr>
      <vt:lpstr>Removing left recursion from our grammar</vt:lpstr>
      <vt:lpstr>Left factoring</vt:lpstr>
      <vt:lpstr>FIRST and FOLLOW – an example for the tranformed grammar</vt:lpstr>
      <vt:lpstr>Table construction for the transformed grammar</vt:lpstr>
      <vt:lpstr>Example of parser behavior for our grammar</vt:lpstr>
      <vt:lpstr>Expanding definition of FIRST and FOLLOW on k</vt:lpstr>
      <vt:lpstr>LL(k) grammar</vt:lpstr>
      <vt:lpstr>Recursive-descent parsing</vt:lpstr>
      <vt:lpstr>Recursive-descent parsing – example for our grammar</vt:lpstr>
      <vt:lpstr>Regular-right-part (RRP) grammars</vt:lpstr>
      <vt:lpstr>LL(k) parsing for RRP grammars</vt:lpstr>
      <vt:lpstr>LL(k) parsing for RRP grammars</vt:lpstr>
      <vt:lpstr>LL(k) parsing for RRP grammars</vt:lpstr>
      <vt:lpstr>Recursive-descent parsing – example for RRP grammar</vt:lpstr>
      <vt:lpstr>Bottom-up Analysis</vt:lpstr>
      <vt:lpstr>Bottom-up analysis</vt:lpstr>
      <vt:lpstr>Bottom-up parsing (theory)</vt:lpstr>
      <vt:lpstr>Bottom-up parsing</vt:lpstr>
      <vt:lpstr>Bottom-up parsing (reality)</vt:lpstr>
      <vt:lpstr>LR/LALR/SLR parser as a push-down automaton</vt:lpstr>
      <vt:lpstr>LR/LALR/SLR(1) parser behavior</vt:lpstr>
      <vt:lpstr>LR(1) automaton tables for the example grammar</vt:lpstr>
      <vt:lpstr>Example of LR parser behavior </vt:lpstr>
      <vt:lpstr>Grammar augmentation</vt:lpstr>
      <vt:lpstr>LR(0) items</vt:lpstr>
      <vt:lpstr>The closure operation</vt:lpstr>
      <vt:lpstr>Closure – an example</vt:lpstr>
      <vt:lpstr>GOTO transitions</vt:lpstr>
      <vt:lpstr>Construction of canonical collection of sets of LR(0) items</vt:lpstr>
      <vt:lpstr>LR(0) canonical collection for the example grammar</vt:lpstr>
      <vt:lpstr>SLR(1) automaton construction</vt:lpstr>
      <vt:lpstr>Valid items</vt:lpstr>
      <vt:lpstr>Full LR(1) automata</vt:lpstr>
      <vt:lpstr>LR(1) items</vt:lpstr>
      <vt:lpstr>Closure for LR(1) items</vt:lpstr>
      <vt:lpstr>GOTO operation for LR(1) items</vt:lpstr>
      <vt:lpstr>Construction of canonical collection of sets of LR(1) items</vt:lpstr>
      <vt:lpstr>LR(1) parsing example</vt:lpstr>
      <vt:lpstr>Example of closure construction for LR(1) items</vt:lpstr>
      <vt:lpstr>Example of construction of canonical collection of LR(1) items</vt:lpstr>
      <vt:lpstr>LR(1) parser construction</vt:lpstr>
      <vt:lpstr>LALR</vt:lpstr>
      <vt:lpstr>How to make smaller tables?</vt:lpstr>
      <vt:lpstr>Easy LALR(1) table construction</vt:lpstr>
      <vt:lpstr>Grammars (languages) strength</vt:lpstr>
      <vt:lpstr>LR(k) grammar - theoretical definition</vt:lpstr>
      <vt:lpstr>LR(1) but not SLR(1)</vt:lpstr>
      <vt:lpstr>LR(1) but not LALR(1)</vt:lpstr>
    </vt:vector>
  </TitlesOfParts>
  <Company>Ulita, KSI, 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Principy překladačů</dc:title>
  <dc:creator>Jakub Yaghob</dc:creator>
  <cp:lastModifiedBy>David Bednárek</cp:lastModifiedBy>
  <cp:revision>284</cp:revision>
  <dcterms:created xsi:type="dcterms:W3CDTF">2005-09-28T09:53:52Z</dcterms:created>
  <dcterms:modified xsi:type="dcterms:W3CDTF">2025-11-10T12:51:45Z</dcterms:modified>
</cp:coreProperties>
</file>