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9" r:id="rId1"/>
  </p:sldMasterIdLst>
  <p:notesMasterIdLst>
    <p:notesMasterId r:id="rId10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114" y="22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C042EEA-9F9B-4B91-B52A-073E94FB90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327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C2E538-665F-41F7-803A-D92BB2671093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Slajdy NEJSOU učební text! Opakuji, slajdy NEJSOU učební text!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869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97536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21217" y="466725"/>
            <a:ext cx="90424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32417" y="3049588"/>
            <a:ext cx="83312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A4750BA-B163-4F11-8356-C4353F13CE0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406400" y="2819400"/>
            <a:ext cx="109728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4E42D6-9DD4-4165-BDB0-13B2B843F04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22239"/>
            <a:ext cx="27432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22239"/>
            <a:ext cx="80264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17C8BE-C614-485F-9B20-1471ABF7C6A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A1145F-674A-4228-8958-0EA9769F551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A15E1F-5AFB-40EA-923D-A2EB4D767C8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9EAE92-5121-41FC-8DEC-DA73929E0C3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EB1BA9-04F9-4DBA-8B88-0BF71DD220A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CB23DE-87E9-44C4-9125-F9964740268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9B49DB-207B-4B04-AB13-3224BA24FB5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6FF626-F1DE-4CAB-AC6F-3C9C63F3BC9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5FCAB0-4CDF-4FD1-8C9D-AF93D5E31F1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09599" y="122239"/>
            <a:ext cx="10972788" cy="426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727076"/>
            <a:ext cx="10972800" cy="5726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453336"/>
            <a:ext cx="2844800" cy="252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453336"/>
            <a:ext cx="3860800" cy="252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 alt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453336"/>
            <a:ext cx="2844800" cy="252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AD280EE7-F64F-4308-BA6A-AA907C3209A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2372797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14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12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11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3.nd.edu/~dthain/compilerbook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39913" y="466725"/>
            <a:ext cx="6781800" cy="2133600"/>
          </a:xfrm>
        </p:spPr>
        <p:txBody>
          <a:bodyPr/>
          <a:lstStyle/>
          <a:p>
            <a:r>
              <a:rPr lang="en-US" dirty="0"/>
              <a:t>Compiler principles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73313" y="3049588"/>
            <a:ext cx="6248400" cy="2362200"/>
          </a:xfrm>
        </p:spPr>
        <p:txBody>
          <a:bodyPr/>
          <a:lstStyle/>
          <a:p>
            <a:r>
              <a:rPr lang="en-US" dirty="0"/>
              <a:t>David </a:t>
            </a:r>
            <a:r>
              <a:rPr lang="en-US" dirty="0" err="1"/>
              <a:t>Bedn</a:t>
            </a:r>
            <a:r>
              <a:rPr lang="cs-CZ" dirty="0"/>
              <a:t>árek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22239"/>
            <a:ext cx="8229591" cy="426442"/>
          </a:xfrm>
        </p:spPr>
        <p:txBody>
          <a:bodyPr/>
          <a:lstStyle/>
          <a:p>
            <a:r>
              <a:rPr lang="en-US" dirty="0"/>
              <a:t>Literature and slides</a:t>
            </a:r>
            <a:endParaRPr lang="cs-CZ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727076"/>
            <a:ext cx="8229600" cy="5726261"/>
          </a:xfrm>
        </p:spPr>
        <p:txBody>
          <a:bodyPr>
            <a:normAutofit/>
          </a:bodyPr>
          <a:lstStyle/>
          <a:p>
            <a:r>
              <a:rPr lang="en-US" dirty="0"/>
              <a:t>Compilers - Principles, Techniques and Tools</a:t>
            </a:r>
          </a:p>
          <a:p>
            <a:pPr lvl="1"/>
            <a:r>
              <a:rPr lang="en-US" noProof="1"/>
              <a:t>The Dragon Book</a:t>
            </a:r>
          </a:p>
          <a:p>
            <a:pPr lvl="1"/>
            <a:r>
              <a:rPr lang="cs-CZ" noProof="1"/>
              <a:t>Aho, Sethi, Ullman</a:t>
            </a:r>
            <a:r>
              <a:rPr lang="en-US" noProof="1"/>
              <a:t>;</a:t>
            </a:r>
            <a:r>
              <a:rPr lang="cs-CZ" dirty="0"/>
              <a:t> </a:t>
            </a:r>
            <a:r>
              <a:rPr lang="cs-CZ" noProof="1"/>
              <a:t>Addison-Wesley</a:t>
            </a:r>
            <a:r>
              <a:rPr lang="cs-CZ" dirty="0"/>
              <a:t> 1986</a:t>
            </a:r>
            <a:endParaRPr lang="en-US" dirty="0"/>
          </a:p>
          <a:p>
            <a:pPr lvl="1"/>
            <a:r>
              <a:rPr lang="cs-CZ" noProof="1"/>
              <a:t>Aho, </a:t>
            </a:r>
            <a:r>
              <a:rPr lang="en-US" noProof="1"/>
              <a:t>Lam, </a:t>
            </a:r>
            <a:r>
              <a:rPr lang="cs-CZ" noProof="1"/>
              <a:t>Sethi, Ullman</a:t>
            </a:r>
            <a:r>
              <a:rPr lang="en-US" noProof="1"/>
              <a:t>;</a:t>
            </a:r>
            <a:r>
              <a:rPr lang="cs-CZ" dirty="0"/>
              <a:t> </a:t>
            </a:r>
            <a:r>
              <a:rPr lang="cs-CZ" noProof="1"/>
              <a:t>Addison-Wesley</a:t>
            </a:r>
            <a:r>
              <a:rPr lang="cs-CZ" dirty="0"/>
              <a:t> </a:t>
            </a:r>
            <a:r>
              <a:rPr lang="en-US" dirty="0"/>
              <a:t>2006</a:t>
            </a:r>
          </a:p>
          <a:p>
            <a:r>
              <a:rPr lang="en-US" dirty="0"/>
              <a:t>Introduction to Compilers and Language Design</a:t>
            </a:r>
            <a:endParaRPr lang="cs-CZ" dirty="0"/>
          </a:p>
          <a:p>
            <a:pPr lvl="1"/>
            <a:r>
              <a:rPr lang="cs-CZ" dirty="0"/>
              <a:t>Thain D</a:t>
            </a:r>
            <a:r>
              <a:rPr lang="en-US" dirty="0"/>
              <a:t>; 2020, U. Notre Dame</a:t>
            </a:r>
          </a:p>
          <a:p>
            <a:pPr lvl="1"/>
            <a:r>
              <a:rPr lang="en-US" dirty="0">
                <a:hlinkClick r:id="rId3"/>
              </a:rPr>
              <a:t>https://</a:t>
            </a:r>
            <a:r>
              <a:rPr lang="en-US" dirty="0" err="1">
                <a:hlinkClick r:id="rId3"/>
              </a:rPr>
              <a:t>www3.nd.edu</a:t>
            </a:r>
            <a:r>
              <a:rPr lang="en-US" dirty="0">
                <a:hlinkClick r:id="rId3"/>
              </a:rPr>
              <a:t>/~</a:t>
            </a:r>
            <a:r>
              <a:rPr lang="en-US" dirty="0" err="1">
                <a:hlinkClick r:id="rId3"/>
              </a:rPr>
              <a:t>dthain</a:t>
            </a:r>
            <a:r>
              <a:rPr lang="en-US" dirty="0">
                <a:hlinkClick r:id="rId3"/>
              </a:rPr>
              <a:t>/</a:t>
            </a:r>
            <a:r>
              <a:rPr lang="en-US" dirty="0" err="1">
                <a:hlinkClick r:id="rId3"/>
              </a:rPr>
              <a:t>compilerbook</a:t>
            </a:r>
            <a:r>
              <a:rPr lang="en-US" dirty="0">
                <a:hlinkClick r:id="rId3"/>
              </a:rPr>
              <a:t>/</a:t>
            </a:r>
            <a:endParaRPr lang="cs-CZ" dirty="0"/>
          </a:p>
          <a:p>
            <a:r>
              <a:rPr lang="en-US" dirty="0"/>
              <a:t>Advanced compiler design and implementation</a:t>
            </a:r>
            <a:endParaRPr lang="cs-CZ" dirty="0"/>
          </a:p>
          <a:p>
            <a:pPr lvl="1"/>
            <a:r>
              <a:rPr lang="cs-CZ" noProof="1"/>
              <a:t>Muchnick SS</a:t>
            </a:r>
            <a:r>
              <a:rPr lang="en-US" dirty="0"/>
              <a:t>;</a:t>
            </a:r>
            <a:r>
              <a:rPr lang="cs-CZ" dirty="0"/>
              <a:t> </a:t>
            </a:r>
            <a:r>
              <a:rPr lang="cs-CZ" noProof="1"/>
              <a:t>Morgan Kaufman </a:t>
            </a:r>
            <a:r>
              <a:rPr lang="cs-CZ" dirty="0"/>
              <a:t>1997</a:t>
            </a:r>
          </a:p>
          <a:p>
            <a:r>
              <a:rPr lang="en-US" dirty="0"/>
              <a:t>Slides</a:t>
            </a:r>
            <a:endParaRPr lang="cs-CZ" dirty="0"/>
          </a:p>
          <a:p>
            <a:pPr lvl="1"/>
            <a:r>
              <a:rPr lang="cs-CZ" noProof="1"/>
              <a:t>https://teaching.mff.cuni.cz/nswi098-web/</a:t>
            </a:r>
            <a:endParaRPr lang="en-US" noProof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22239"/>
            <a:ext cx="8229591" cy="426442"/>
          </a:xfrm>
        </p:spPr>
        <p:txBody>
          <a:bodyPr/>
          <a:lstStyle/>
          <a:p>
            <a:r>
              <a:rPr lang="en-US" dirty="0"/>
              <a:t>What is a compiler?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727076"/>
            <a:ext cx="8229600" cy="5726261"/>
          </a:xfrm>
        </p:spPr>
        <p:txBody>
          <a:bodyPr/>
          <a:lstStyle/>
          <a:p>
            <a:r>
              <a:rPr lang="en-US" dirty="0"/>
              <a:t>Naïve concept</a:t>
            </a:r>
            <a:endParaRPr lang="cs-CZ" dirty="0"/>
          </a:p>
          <a:p>
            <a:pPr lvl="1"/>
            <a:r>
              <a:rPr lang="en-US" dirty="0"/>
              <a:t>A black-box compiling a source code to a target code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4872039" y="3429001"/>
            <a:ext cx="2160587" cy="11525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dirty="0">
                <a:solidFill>
                  <a:srgbClr val="FFFFFF"/>
                </a:solidFill>
              </a:rPr>
              <a:t>Compiler</a:t>
            </a:r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>
            <a:off x="7032626" y="4005263"/>
            <a:ext cx="14398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/>
          <a:lstStyle/>
          <a:p>
            <a:endParaRPr lang="cs-CZ" dirty="0"/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>
            <a:off x="3432176" y="4005263"/>
            <a:ext cx="14398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/>
          <a:lstStyle/>
          <a:p>
            <a:endParaRPr lang="cs-CZ" dirty="0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6024563" y="4581525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/>
          <a:lstStyle/>
          <a:p>
            <a:endParaRPr lang="cs-CZ" dirty="0"/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2004007" y="3592514"/>
            <a:ext cx="132440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dirty="0"/>
              <a:t>Source</a:t>
            </a:r>
            <a:br>
              <a:rPr lang="en-US" sz="2800" dirty="0"/>
            </a:br>
            <a:r>
              <a:rPr lang="en-US" sz="2800" dirty="0"/>
              <a:t>code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8655384" y="3573464"/>
            <a:ext cx="118519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dirty="0"/>
              <a:t>Target</a:t>
            </a:r>
            <a:br>
              <a:rPr lang="en-US" sz="2800" dirty="0"/>
            </a:br>
            <a:r>
              <a:rPr lang="en-US" sz="2800" dirty="0"/>
              <a:t>code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5098009" y="5229226"/>
            <a:ext cx="182453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dirty="0"/>
              <a:t>Error</a:t>
            </a:r>
            <a:br>
              <a:rPr lang="en-US" sz="2800" dirty="0"/>
            </a:br>
            <a:r>
              <a:rPr lang="en-US" sz="2800" dirty="0"/>
              <a:t>messages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22239"/>
            <a:ext cx="8229591" cy="426442"/>
          </a:xfrm>
        </p:spPr>
        <p:txBody>
          <a:bodyPr/>
          <a:lstStyle/>
          <a:p>
            <a:r>
              <a:rPr lang="en-US" dirty="0"/>
              <a:t>Less frequent use cases</a:t>
            </a:r>
            <a:endParaRPr lang="cs-CZ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727076"/>
            <a:ext cx="8229600" cy="5726261"/>
          </a:xfrm>
        </p:spPr>
        <p:txBody>
          <a:bodyPr>
            <a:normAutofit/>
          </a:bodyPr>
          <a:lstStyle/>
          <a:p>
            <a:r>
              <a:rPr lang="en-US" dirty="0"/>
              <a:t>Structured or syntax-highlighting editor</a:t>
            </a:r>
            <a:endParaRPr lang="cs-CZ" dirty="0"/>
          </a:p>
          <a:p>
            <a:r>
              <a:rPr lang="en-US" dirty="0"/>
              <a:t>Pretty-printer</a:t>
            </a:r>
          </a:p>
          <a:p>
            <a:r>
              <a:rPr lang="en-US" dirty="0"/>
              <a:t>Static program checker</a:t>
            </a:r>
            <a:endParaRPr lang="cs-CZ" dirty="0"/>
          </a:p>
          <a:p>
            <a:pPr lvl="1"/>
            <a:r>
              <a:rPr lang="en-US" dirty="0"/>
              <a:t>LINT</a:t>
            </a:r>
          </a:p>
          <a:p>
            <a:r>
              <a:rPr lang="en-US" dirty="0"/>
              <a:t>Interpreters, JIT</a:t>
            </a:r>
            <a:endParaRPr lang="cs-CZ" dirty="0"/>
          </a:p>
          <a:p>
            <a:r>
              <a:rPr lang="en-US" dirty="0"/>
              <a:t>Circuit design (aka. logic synthesis)</a:t>
            </a:r>
            <a:endParaRPr lang="cs-CZ" dirty="0"/>
          </a:p>
          <a:p>
            <a:pPr lvl="1"/>
            <a:r>
              <a:rPr lang="en-US" dirty="0"/>
              <a:t>Verilog, VHDL, System-C</a:t>
            </a:r>
          </a:p>
          <a:p>
            <a:r>
              <a:rPr lang="en-US" dirty="0"/>
              <a:t>Query languages</a:t>
            </a:r>
            <a:endParaRPr lang="cs-CZ" dirty="0"/>
          </a:p>
          <a:p>
            <a:pPr lvl="1"/>
            <a:r>
              <a:rPr lang="en-US" dirty="0"/>
              <a:t>SQL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22239"/>
            <a:ext cx="8229591" cy="426442"/>
          </a:xfrm>
        </p:spPr>
        <p:txBody>
          <a:bodyPr/>
          <a:lstStyle/>
          <a:p>
            <a:r>
              <a:rPr lang="en-US" dirty="0"/>
              <a:t>Program translation</a:t>
            </a:r>
            <a:endParaRPr lang="cs-CZ" dirty="0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4368800" y="3213101"/>
            <a:ext cx="1439166" cy="504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Preprocessor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824789" y="3213101"/>
            <a:ext cx="1366837" cy="504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Compiler</a:t>
            </a:r>
            <a:endParaRPr lang="cs-CZ" dirty="0"/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7753350" y="5805489"/>
            <a:ext cx="1366838" cy="504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Assembler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4223793" y="5805489"/>
            <a:ext cx="1584175" cy="504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Linker/Loader</a:t>
            </a:r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 flipV="1">
            <a:off x="5807966" y="3500438"/>
            <a:ext cx="50552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>
            <a:off x="8472488" y="5086350"/>
            <a:ext cx="0" cy="719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H="1">
            <a:off x="7105650" y="6094413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12300" name="AutoShape 12"/>
          <p:cNvSpPr>
            <a:spLocks noChangeArrowheads="1"/>
          </p:cNvSpPr>
          <p:nvPr/>
        </p:nvSpPr>
        <p:spPr bwMode="auto">
          <a:xfrm>
            <a:off x="4584701" y="4508501"/>
            <a:ext cx="1152525" cy="792163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Libraries</a:t>
            </a:r>
            <a:br>
              <a:rPr lang="en-US" dirty="0"/>
            </a:br>
            <a:r>
              <a:rPr lang="en-US" dirty="0"/>
              <a:t>Objects</a:t>
            </a:r>
            <a:endParaRPr lang="cs-CZ" dirty="0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>
            <a:off x="5087938" y="5300664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12303" name="AutoShape 15"/>
          <p:cNvSpPr>
            <a:spLocks noChangeArrowheads="1"/>
          </p:cNvSpPr>
          <p:nvPr/>
        </p:nvSpPr>
        <p:spPr bwMode="auto">
          <a:xfrm>
            <a:off x="2640013" y="3213100"/>
            <a:ext cx="1008062" cy="647700"/>
          </a:xfrm>
          <a:prstGeom prst="flowChartDocumen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Source</a:t>
            </a:r>
            <a:br>
              <a:rPr lang="en-US" dirty="0"/>
            </a:br>
            <a:r>
              <a:rPr lang="en-US" dirty="0"/>
              <a:t>code</a:t>
            </a:r>
            <a:endParaRPr lang="cs-CZ" dirty="0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>
            <a:off x="3648076" y="3500438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12305" name="AutoShape 17"/>
          <p:cNvSpPr>
            <a:spLocks noChangeArrowheads="1"/>
          </p:cNvSpPr>
          <p:nvPr/>
        </p:nvSpPr>
        <p:spPr bwMode="auto">
          <a:xfrm>
            <a:off x="6276976" y="3141663"/>
            <a:ext cx="936625" cy="647700"/>
          </a:xfrm>
          <a:prstGeom prst="flowChartInputOutpu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/>
              <a:t>.pp</a:t>
            </a:r>
          </a:p>
        </p:txBody>
      </p:sp>
      <p:sp>
        <p:nvSpPr>
          <p:cNvPr id="12307" name="Line 19"/>
          <p:cNvSpPr>
            <a:spLocks noChangeShapeType="1"/>
          </p:cNvSpPr>
          <p:nvPr/>
        </p:nvSpPr>
        <p:spPr bwMode="auto">
          <a:xfrm>
            <a:off x="7105650" y="3500439"/>
            <a:ext cx="719138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12308" name="AutoShape 20"/>
          <p:cNvSpPr>
            <a:spLocks noChangeArrowheads="1"/>
          </p:cNvSpPr>
          <p:nvPr/>
        </p:nvSpPr>
        <p:spPr bwMode="auto">
          <a:xfrm>
            <a:off x="7969251" y="4437063"/>
            <a:ext cx="936625" cy="647700"/>
          </a:xfrm>
          <a:prstGeom prst="flowChartInputOutpu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/>
              <a:t>.asm</a:t>
            </a:r>
          </a:p>
        </p:txBody>
      </p:sp>
      <p:sp>
        <p:nvSpPr>
          <p:cNvPr id="12309" name="Line 21"/>
          <p:cNvSpPr>
            <a:spLocks noChangeShapeType="1"/>
          </p:cNvSpPr>
          <p:nvPr/>
        </p:nvSpPr>
        <p:spPr bwMode="auto">
          <a:xfrm>
            <a:off x="8474075" y="3717925"/>
            <a:ext cx="0" cy="719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12310" name="AutoShape 22"/>
          <p:cNvSpPr>
            <a:spLocks noChangeArrowheads="1"/>
          </p:cNvSpPr>
          <p:nvPr/>
        </p:nvSpPr>
        <p:spPr bwMode="auto">
          <a:xfrm>
            <a:off x="6276976" y="5734050"/>
            <a:ext cx="936625" cy="647700"/>
          </a:xfrm>
          <a:prstGeom prst="flowChartInputOutpu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/>
              <a:t>.obj</a:t>
            </a:r>
          </a:p>
        </p:txBody>
      </p:sp>
      <p:sp>
        <p:nvSpPr>
          <p:cNvPr id="12311" name="Line 23"/>
          <p:cNvSpPr>
            <a:spLocks noChangeShapeType="1"/>
          </p:cNvSpPr>
          <p:nvPr/>
        </p:nvSpPr>
        <p:spPr bwMode="auto">
          <a:xfrm flipH="1">
            <a:off x="5807967" y="6092825"/>
            <a:ext cx="505521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12312" name="AutoShape 24"/>
          <p:cNvSpPr>
            <a:spLocks noChangeArrowheads="1"/>
          </p:cNvSpPr>
          <p:nvPr/>
        </p:nvSpPr>
        <p:spPr bwMode="auto">
          <a:xfrm>
            <a:off x="2423593" y="5805488"/>
            <a:ext cx="1224483" cy="647700"/>
          </a:xfrm>
          <a:prstGeom prst="flowChartDocumen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Executable</a:t>
            </a:r>
            <a:br>
              <a:rPr lang="en-US" dirty="0"/>
            </a:br>
            <a:r>
              <a:rPr lang="en-US" dirty="0"/>
              <a:t>code</a:t>
            </a:r>
            <a:endParaRPr lang="cs-CZ" dirty="0"/>
          </a:p>
        </p:txBody>
      </p:sp>
      <p:sp>
        <p:nvSpPr>
          <p:cNvPr id="12313" name="Line 25"/>
          <p:cNvSpPr>
            <a:spLocks noChangeShapeType="1"/>
          </p:cNvSpPr>
          <p:nvPr/>
        </p:nvSpPr>
        <p:spPr bwMode="auto">
          <a:xfrm flipH="1" flipV="1">
            <a:off x="3648075" y="6092825"/>
            <a:ext cx="57571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12314" name="AutoShape 26"/>
          <p:cNvSpPr>
            <a:spLocks noChangeArrowheads="1"/>
          </p:cNvSpPr>
          <p:nvPr/>
        </p:nvSpPr>
        <p:spPr bwMode="auto">
          <a:xfrm>
            <a:off x="7967664" y="1844676"/>
            <a:ext cx="1152525" cy="792163"/>
          </a:xfrm>
          <a:prstGeom prst="flowChartMultidocumen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Interface</a:t>
            </a:r>
            <a:endParaRPr lang="cs-CZ" dirty="0"/>
          </a:p>
        </p:txBody>
      </p:sp>
      <p:sp>
        <p:nvSpPr>
          <p:cNvPr id="12315" name="Line 27"/>
          <p:cNvSpPr>
            <a:spLocks noChangeShapeType="1"/>
          </p:cNvSpPr>
          <p:nvPr/>
        </p:nvSpPr>
        <p:spPr bwMode="auto">
          <a:xfrm>
            <a:off x="8472488" y="2708276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12318" name="Freeform 30"/>
          <p:cNvSpPr>
            <a:spLocks/>
          </p:cNvSpPr>
          <p:nvPr/>
        </p:nvSpPr>
        <p:spPr bwMode="auto">
          <a:xfrm>
            <a:off x="4079876" y="2852738"/>
            <a:ext cx="5400675" cy="37449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402" y="0"/>
              </a:cxn>
              <a:cxn ang="0">
                <a:pos x="3402" y="2359"/>
              </a:cxn>
              <a:cxn ang="0">
                <a:pos x="2132" y="2359"/>
              </a:cxn>
              <a:cxn ang="0">
                <a:pos x="2132" y="771"/>
              </a:cxn>
              <a:cxn ang="0">
                <a:pos x="0" y="771"/>
              </a:cxn>
              <a:cxn ang="0">
                <a:pos x="0" y="0"/>
              </a:cxn>
            </a:cxnLst>
            <a:rect l="0" t="0" r="r" b="b"/>
            <a:pathLst>
              <a:path w="3402" h="2359">
                <a:moveTo>
                  <a:pt x="0" y="0"/>
                </a:moveTo>
                <a:lnTo>
                  <a:pt x="3402" y="0"/>
                </a:lnTo>
                <a:lnTo>
                  <a:pt x="3402" y="2359"/>
                </a:lnTo>
                <a:lnTo>
                  <a:pt x="2132" y="2359"/>
                </a:lnTo>
                <a:lnTo>
                  <a:pt x="2132" y="771"/>
                </a:lnTo>
                <a:lnTo>
                  <a:pt x="0" y="771"/>
                </a:lnTo>
                <a:lnTo>
                  <a:pt x="0" y="0"/>
                </a:lnTo>
                <a:close/>
              </a:path>
            </a:pathLst>
          </a:custGeom>
          <a:noFill/>
          <a:ln w="38100" cap="flat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 wrap="none"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22239"/>
            <a:ext cx="8229591" cy="426442"/>
          </a:xfrm>
        </p:spPr>
        <p:txBody>
          <a:bodyPr/>
          <a:lstStyle/>
          <a:p>
            <a:r>
              <a:rPr lang="en-US" dirty="0"/>
              <a:t>Phases of a compiler</a:t>
            </a:r>
            <a:endParaRPr lang="cs-CZ" dirty="0"/>
          </a:p>
        </p:txBody>
      </p:sp>
      <p:sp>
        <p:nvSpPr>
          <p:cNvPr id="13353" name="Rectangle 41"/>
          <p:cNvSpPr>
            <a:spLocks noGrp="1" noChangeArrowheads="1"/>
          </p:cNvSpPr>
          <p:nvPr>
            <p:ph type="body" idx="4294967295"/>
          </p:nvPr>
        </p:nvSpPr>
        <p:spPr>
          <a:xfrm>
            <a:off x="8794750" y="5661026"/>
            <a:ext cx="1873250" cy="72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100" dirty="0"/>
              <a:t>Compiler</a:t>
            </a:r>
            <a:br>
              <a:rPr lang="en-US" sz="2100" dirty="0"/>
            </a:br>
            <a:r>
              <a:rPr lang="en-US" sz="2100" dirty="0"/>
              <a:t>passes</a:t>
            </a:r>
            <a:endParaRPr lang="cs-CZ" sz="2100" dirty="0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 rot="16200000">
            <a:off x="2782888" y="3573463"/>
            <a:ext cx="1295400" cy="5746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Lexical</a:t>
            </a:r>
            <a:br>
              <a:rPr lang="en-US" dirty="0"/>
            </a:br>
            <a:r>
              <a:rPr lang="en-US" dirty="0"/>
              <a:t>analysis</a:t>
            </a:r>
            <a:endParaRPr lang="cs-CZ" dirty="0"/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 rot="16200000">
            <a:off x="6815138" y="3573463"/>
            <a:ext cx="1295400" cy="5746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Intermediate</a:t>
            </a:r>
            <a:br>
              <a:rPr lang="en-US" dirty="0"/>
            </a:br>
            <a:r>
              <a:rPr lang="en-US" dirty="0"/>
              <a:t>code opt</a:t>
            </a:r>
            <a:endParaRPr lang="cs-CZ" dirty="0"/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 rot="16200000">
            <a:off x="7823201" y="3573463"/>
            <a:ext cx="1295400" cy="5746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Code</a:t>
            </a:r>
            <a:br>
              <a:rPr lang="en-US" dirty="0"/>
            </a:br>
            <a:r>
              <a:rPr lang="en-US" dirty="0"/>
              <a:t>generation</a:t>
            </a:r>
            <a:endParaRPr lang="cs-CZ" dirty="0"/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 rot="16200000">
            <a:off x="3790951" y="3573463"/>
            <a:ext cx="1295400" cy="5746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Syntax</a:t>
            </a:r>
            <a:br>
              <a:rPr lang="en-US" dirty="0"/>
            </a:br>
            <a:r>
              <a:rPr lang="en-US" dirty="0"/>
              <a:t>analysis</a:t>
            </a:r>
            <a:endParaRPr lang="cs-CZ" dirty="0"/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 rot="16200000">
            <a:off x="4799013" y="3573463"/>
            <a:ext cx="1295400" cy="5746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Semantic</a:t>
            </a:r>
            <a:br>
              <a:rPr lang="en-US" dirty="0"/>
            </a:br>
            <a:r>
              <a:rPr lang="en-US" dirty="0"/>
              <a:t>analysis</a:t>
            </a:r>
            <a:endParaRPr lang="cs-CZ" dirty="0"/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 rot="16200000">
            <a:off x="5807076" y="3573463"/>
            <a:ext cx="1295400" cy="5746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Intermediate</a:t>
            </a:r>
            <a:br>
              <a:rPr lang="en-US" dirty="0"/>
            </a:br>
            <a:r>
              <a:rPr lang="en-US" dirty="0"/>
              <a:t>code gen</a:t>
            </a:r>
            <a:endParaRPr lang="cs-CZ" dirty="0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>
            <a:off x="3717925" y="3860800"/>
            <a:ext cx="4333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>
            <a:off x="4725989" y="3860800"/>
            <a:ext cx="4333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>
            <a:off x="5734050" y="3860800"/>
            <a:ext cx="4333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>
            <a:off x="6743700" y="3860800"/>
            <a:ext cx="4333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>
            <a:off x="7751764" y="3860800"/>
            <a:ext cx="4333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>
            <a:off x="2709864" y="3860800"/>
            <a:ext cx="4333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>
            <a:off x="8759825" y="3860800"/>
            <a:ext cx="4333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13330" name="AutoShape 18"/>
          <p:cNvSpPr>
            <a:spLocks noChangeArrowheads="1"/>
          </p:cNvSpPr>
          <p:nvPr/>
        </p:nvSpPr>
        <p:spPr bwMode="auto">
          <a:xfrm>
            <a:off x="1703388" y="3573463"/>
            <a:ext cx="1008062" cy="647700"/>
          </a:xfrm>
          <a:prstGeom prst="flowChartDocumen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Source</a:t>
            </a:r>
            <a:br>
              <a:rPr lang="en-US" dirty="0"/>
            </a:br>
            <a:r>
              <a:rPr lang="en-US" dirty="0"/>
              <a:t>code</a:t>
            </a:r>
            <a:endParaRPr lang="cs-CZ" dirty="0"/>
          </a:p>
        </p:txBody>
      </p:sp>
      <p:sp>
        <p:nvSpPr>
          <p:cNvPr id="13331" name="AutoShape 19"/>
          <p:cNvSpPr>
            <a:spLocks noChangeArrowheads="1"/>
          </p:cNvSpPr>
          <p:nvPr/>
        </p:nvSpPr>
        <p:spPr bwMode="auto">
          <a:xfrm>
            <a:off x="9191626" y="3573463"/>
            <a:ext cx="1008063" cy="647700"/>
          </a:xfrm>
          <a:prstGeom prst="flowChartDocumen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Target</a:t>
            </a:r>
            <a:br>
              <a:rPr lang="en-US" dirty="0"/>
            </a:br>
            <a:r>
              <a:rPr lang="en-US" dirty="0"/>
              <a:t>code</a:t>
            </a:r>
            <a:endParaRPr lang="cs-CZ" dirty="0"/>
          </a:p>
        </p:txBody>
      </p:sp>
      <p:sp>
        <p:nvSpPr>
          <p:cNvPr id="13332" name="Rectangle 20"/>
          <p:cNvSpPr>
            <a:spLocks noChangeArrowheads="1"/>
          </p:cNvSpPr>
          <p:nvPr/>
        </p:nvSpPr>
        <p:spPr bwMode="auto">
          <a:xfrm>
            <a:off x="5159375" y="1916114"/>
            <a:ext cx="1512888" cy="5032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Tables</a:t>
            </a:r>
            <a:endParaRPr lang="cs-CZ" dirty="0"/>
          </a:p>
        </p:txBody>
      </p:sp>
      <p:sp>
        <p:nvSpPr>
          <p:cNvPr id="13334" name="Rectangle 22"/>
          <p:cNvSpPr>
            <a:spLocks noChangeArrowheads="1"/>
          </p:cNvSpPr>
          <p:nvPr/>
        </p:nvSpPr>
        <p:spPr bwMode="auto">
          <a:xfrm>
            <a:off x="5195888" y="5373688"/>
            <a:ext cx="1439862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Error</a:t>
            </a:r>
            <a:br>
              <a:rPr lang="en-US" dirty="0"/>
            </a:br>
            <a:r>
              <a:rPr lang="en-US" dirty="0"/>
              <a:t>handling</a:t>
            </a:r>
            <a:endParaRPr lang="cs-CZ" dirty="0"/>
          </a:p>
        </p:txBody>
      </p:sp>
      <p:sp>
        <p:nvSpPr>
          <p:cNvPr id="13335" name="Line 23"/>
          <p:cNvSpPr>
            <a:spLocks noChangeShapeType="1"/>
          </p:cNvSpPr>
          <p:nvPr/>
        </p:nvSpPr>
        <p:spPr bwMode="auto">
          <a:xfrm flipV="1">
            <a:off x="3432175" y="2420938"/>
            <a:ext cx="1943100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13336" name="Line 24"/>
          <p:cNvSpPr>
            <a:spLocks noChangeShapeType="1"/>
          </p:cNvSpPr>
          <p:nvPr/>
        </p:nvSpPr>
        <p:spPr bwMode="auto">
          <a:xfrm flipV="1">
            <a:off x="4440239" y="2420938"/>
            <a:ext cx="1150937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13337" name="Line 25"/>
          <p:cNvSpPr>
            <a:spLocks noChangeShapeType="1"/>
          </p:cNvSpPr>
          <p:nvPr/>
        </p:nvSpPr>
        <p:spPr bwMode="auto">
          <a:xfrm flipV="1">
            <a:off x="5448300" y="2420938"/>
            <a:ext cx="287338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13338" name="Line 26"/>
          <p:cNvSpPr>
            <a:spLocks noChangeShapeType="1"/>
          </p:cNvSpPr>
          <p:nvPr/>
        </p:nvSpPr>
        <p:spPr bwMode="auto">
          <a:xfrm flipH="1" flipV="1">
            <a:off x="5880101" y="2420938"/>
            <a:ext cx="576263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13339" name="Line 27"/>
          <p:cNvSpPr>
            <a:spLocks noChangeShapeType="1"/>
          </p:cNvSpPr>
          <p:nvPr/>
        </p:nvSpPr>
        <p:spPr bwMode="auto">
          <a:xfrm flipH="1" flipV="1">
            <a:off x="6096001" y="2420938"/>
            <a:ext cx="1368425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13340" name="Line 28"/>
          <p:cNvSpPr>
            <a:spLocks noChangeShapeType="1"/>
          </p:cNvSpPr>
          <p:nvPr/>
        </p:nvSpPr>
        <p:spPr bwMode="auto">
          <a:xfrm flipH="1" flipV="1">
            <a:off x="6383338" y="2420938"/>
            <a:ext cx="2089150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13341" name="Line 29"/>
          <p:cNvSpPr>
            <a:spLocks noChangeShapeType="1"/>
          </p:cNvSpPr>
          <p:nvPr/>
        </p:nvSpPr>
        <p:spPr bwMode="auto">
          <a:xfrm>
            <a:off x="3432175" y="4508500"/>
            <a:ext cx="1943100" cy="865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13342" name="Line 30"/>
          <p:cNvSpPr>
            <a:spLocks noChangeShapeType="1"/>
          </p:cNvSpPr>
          <p:nvPr/>
        </p:nvSpPr>
        <p:spPr bwMode="auto">
          <a:xfrm>
            <a:off x="4440239" y="4508500"/>
            <a:ext cx="1150937" cy="865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13343" name="Line 31"/>
          <p:cNvSpPr>
            <a:spLocks noChangeShapeType="1"/>
          </p:cNvSpPr>
          <p:nvPr/>
        </p:nvSpPr>
        <p:spPr bwMode="auto">
          <a:xfrm>
            <a:off x="5448300" y="4508500"/>
            <a:ext cx="287338" cy="865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13344" name="Line 32"/>
          <p:cNvSpPr>
            <a:spLocks noChangeShapeType="1"/>
          </p:cNvSpPr>
          <p:nvPr/>
        </p:nvSpPr>
        <p:spPr bwMode="auto">
          <a:xfrm flipH="1">
            <a:off x="5880101" y="4508500"/>
            <a:ext cx="576263" cy="865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13345" name="Line 33"/>
          <p:cNvSpPr>
            <a:spLocks noChangeShapeType="1"/>
          </p:cNvSpPr>
          <p:nvPr/>
        </p:nvSpPr>
        <p:spPr bwMode="auto">
          <a:xfrm flipH="1">
            <a:off x="6096001" y="4508500"/>
            <a:ext cx="1368425" cy="865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13346" name="Line 34"/>
          <p:cNvSpPr>
            <a:spLocks noChangeShapeType="1"/>
          </p:cNvSpPr>
          <p:nvPr/>
        </p:nvSpPr>
        <p:spPr bwMode="auto">
          <a:xfrm flipH="1">
            <a:off x="6383338" y="4508500"/>
            <a:ext cx="2089150" cy="865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13347" name="Line 35"/>
          <p:cNvSpPr>
            <a:spLocks noChangeShapeType="1"/>
          </p:cNvSpPr>
          <p:nvPr/>
        </p:nvSpPr>
        <p:spPr bwMode="auto">
          <a:xfrm>
            <a:off x="7896225" y="1628775"/>
            <a:ext cx="0" cy="4751388"/>
          </a:xfrm>
          <a:prstGeom prst="line">
            <a:avLst/>
          </a:prstGeom>
          <a:noFill/>
          <a:ln w="38100">
            <a:solidFill>
              <a:srgbClr val="FF0000"/>
            </a:solidFill>
            <a:prstDash val="lgDash"/>
            <a:round/>
            <a:headEnd/>
            <a:tailEnd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13348" name="Text Box 36"/>
          <p:cNvSpPr txBox="1">
            <a:spLocks noChangeArrowheads="1"/>
          </p:cNvSpPr>
          <p:nvPr/>
        </p:nvSpPr>
        <p:spPr bwMode="auto">
          <a:xfrm>
            <a:off x="2547939" y="2008188"/>
            <a:ext cx="1387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3300"/>
                </a:solidFill>
              </a:rPr>
              <a:t>front end</a:t>
            </a:r>
          </a:p>
        </p:txBody>
      </p:sp>
      <p:sp>
        <p:nvSpPr>
          <p:cNvPr id="13349" name="Text Box 37"/>
          <p:cNvSpPr txBox="1">
            <a:spLocks noChangeArrowheads="1"/>
          </p:cNvSpPr>
          <p:nvPr/>
        </p:nvSpPr>
        <p:spPr bwMode="auto">
          <a:xfrm>
            <a:off x="8256588" y="1987550"/>
            <a:ext cx="142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3300"/>
                </a:solidFill>
              </a:rPr>
              <a:t>back</a:t>
            </a:r>
            <a:r>
              <a:rPr lang="cs-CZ" sz="2400">
                <a:solidFill>
                  <a:srgbClr val="FF3300"/>
                </a:solidFill>
              </a:rPr>
              <a:t> </a:t>
            </a:r>
            <a:r>
              <a:rPr lang="en-US" sz="2400">
                <a:solidFill>
                  <a:srgbClr val="FF3300"/>
                </a:solidFill>
              </a:rPr>
              <a:t>end</a:t>
            </a:r>
          </a:p>
        </p:txBody>
      </p:sp>
      <p:sp>
        <p:nvSpPr>
          <p:cNvPr id="13351" name="Freeform 39"/>
          <p:cNvSpPr>
            <a:spLocks/>
          </p:cNvSpPr>
          <p:nvPr/>
        </p:nvSpPr>
        <p:spPr bwMode="auto">
          <a:xfrm>
            <a:off x="3935413" y="2997200"/>
            <a:ext cx="2952750" cy="1727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860" y="0"/>
              </a:cxn>
              <a:cxn ang="0">
                <a:pos x="1860" y="1361"/>
              </a:cxn>
              <a:cxn ang="0">
                <a:pos x="0" y="1361"/>
              </a:cxn>
              <a:cxn ang="0">
                <a:pos x="0" y="0"/>
              </a:cxn>
            </a:cxnLst>
            <a:rect l="0" t="0" r="r" b="b"/>
            <a:pathLst>
              <a:path w="1860" h="1361">
                <a:moveTo>
                  <a:pt x="0" y="0"/>
                </a:moveTo>
                <a:lnTo>
                  <a:pt x="1860" y="0"/>
                </a:lnTo>
                <a:lnTo>
                  <a:pt x="1860" y="1361"/>
                </a:lnTo>
                <a:lnTo>
                  <a:pt x="0" y="1361"/>
                </a:lnTo>
                <a:lnTo>
                  <a:pt x="0" y="0"/>
                </a:lnTo>
                <a:close/>
              </a:path>
            </a:pathLst>
          </a:custGeom>
          <a:noFill/>
          <a:ln w="38100" cap="flat">
            <a:solidFill>
              <a:schemeClr val="accent2"/>
            </a:solidFill>
            <a:prstDash val="lgDash"/>
            <a:round/>
            <a:headEnd/>
            <a:tailEnd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13352" name="Text Box 40"/>
          <p:cNvSpPr txBox="1">
            <a:spLocks noChangeArrowheads="1"/>
          </p:cNvSpPr>
          <p:nvPr/>
        </p:nvSpPr>
        <p:spPr bwMode="auto">
          <a:xfrm>
            <a:off x="3157252" y="4724401"/>
            <a:ext cx="232467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solidFill>
                  <a:schemeClr val="accent2"/>
                </a:solidFill>
              </a:rPr>
              <a:t>Syntax-directed</a:t>
            </a:r>
            <a:br>
              <a:rPr lang="en-US" sz="2400" dirty="0">
                <a:solidFill>
                  <a:schemeClr val="accent2"/>
                </a:solidFill>
              </a:rPr>
            </a:br>
            <a:r>
              <a:rPr lang="en-US" sz="2400" dirty="0">
                <a:solidFill>
                  <a:schemeClr val="accent2"/>
                </a:solidFill>
              </a:rPr>
              <a:t>translation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47" grpId="0" animBg="1"/>
      <p:bldP spid="13348" grpId="0"/>
      <p:bldP spid="13349" grpId="0"/>
      <p:bldP spid="13351" grpId="0" animBg="1"/>
      <p:bldP spid="1335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22239"/>
            <a:ext cx="8229591" cy="426442"/>
          </a:xfrm>
        </p:spPr>
        <p:txBody>
          <a:bodyPr/>
          <a:lstStyle/>
          <a:p>
            <a:r>
              <a:rPr lang="en-US" dirty="0"/>
              <a:t>Compiler-construction tools</a:t>
            </a:r>
            <a:endParaRPr lang="cs-CZ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727076"/>
            <a:ext cx="8229600" cy="5726261"/>
          </a:xfrm>
        </p:spPr>
        <p:txBody>
          <a:bodyPr/>
          <a:lstStyle/>
          <a:p>
            <a:r>
              <a:rPr lang="en-US" dirty="0"/>
              <a:t>Scanner generators</a:t>
            </a:r>
            <a:endParaRPr lang="cs-CZ" dirty="0"/>
          </a:p>
          <a:p>
            <a:pPr lvl="1"/>
            <a:r>
              <a:rPr lang="en-US" dirty="0"/>
              <a:t>Produce lexical analyzers</a:t>
            </a:r>
            <a:endParaRPr lang="cs-CZ" dirty="0"/>
          </a:p>
          <a:p>
            <a:pPr lvl="1"/>
            <a:r>
              <a:rPr lang="en-US" dirty="0"/>
              <a:t>Usually based on regular expressions</a:t>
            </a:r>
            <a:endParaRPr lang="cs-CZ" dirty="0"/>
          </a:p>
          <a:p>
            <a:pPr lvl="1"/>
            <a:r>
              <a:rPr lang="cs-CZ" dirty="0"/>
              <a:t>GNU </a:t>
            </a:r>
            <a:r>
              <a:rPr lang="en-US" dirty="0"/>
              <a:t>F</a:t>
            </a:r>
            <a:r>
              <a:rPr lang="cs-CZ" dirty="0"/>
              <a:t>lex</a:t>
            </a:r>
          </a:p>
          <a:p>
            <a:r>
              <a:rPr lang="en-US" dirty="0"/>
              <a:t>Parser generators</a:t>
            </a:r>
            <a:endParaRPr lang="cs-CZ" dirty="0"/>
          </a:p>
          <a:p>
            <a:pPr lvl="1"/>
            <a:r>
              <a:rPr lang="en-US" dirty="0"/>
              <a:t>Produce syntax analyzers</a:t>
            </a:r>
            <a:endParaRPr lang="cs-CZ" dirty="0"/>
          </a:p>
          <a:p>
            <a:pPr lvl="1"/>
            <a:r>
              <a:rPr lang="en-US" dirty="0"/>
              <a:t>Usually based on a context-free grammar</a:t>
            </a:r>
            <a:endParaRPr lang="cs-CZ" dirty="0"/>
          </a:p>
          <a:p>
            <a:pPr lvl="1"/>
            <a:r>
              <a:rPr lang="cs-CZ" dirty="0"/>
              <a:t>GNU </a:t>
            </a:r>
            <a:r>
              <a:rPr lang="en-US" dirty="0"/>
              <a:t>Bison, Coco/R, ANTLR</a:t>
            </a:r>
            <a:r>
              <a:rPr lang="cs-CZ" dirty="0"/>
              <a:t>, </a:t>
            </a:r>
            <a:r>
              <a:rPr lang="cs-CZ" dirty="0" err="1"/>
              <a:t>javaCC</a:t>
            </a:r>
            <a:endParaRPr lang="cs-CZ" dirty="0"/>
          </a:p>
          <a:p>
            <a:r>
              <a:rPr lang="en-US" dirty="0"/>
              <a:t>Automatic code generators</a:t>
            </a:r>
            <a:endParaRPr lang="cs-CZ" dirty="0"/>
          </a:p>
          <a:p>
            <a:pPr lvl="1"/>
            <a:r>
              <a:rPr lang="en-US" dirty="0"/>
              <a:t>Produce translations for each intermediate code instructions to the target code</a:t>
            </a:r>
            <a:endParaRPr lang="cs-CZ" dirty="0"/>
          </a:p>
          <a:p>
            <a:pPr lvl="1"/>
            <a:r>
              <a:rPr lang="en-US" dirty="0"/>
              <a:t>A processor model and description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285020-A09A-169B-C6AF-54DD11A442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108548FE-1078-4BEA-4E65-A875EE8DA5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122239"/>
            <a:ext cx="8229591" cy="426442"/>
          </a:xfrm>
        </p:spPr>
        <p:txBody>
          <a:bodyPr/>
          <a:lstStyle/>
          <a:p>
            <a:r>
              <a:rPr lang="en-US" dirty="0"/>
              <a:t>Lexical vs. syntactic analysis</a:t>
            </a:r>
            <a:endParaRPr lang="cs-CZ" dirty="0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8F6FEFA4-DBDD-0765-8DEB-2F04596C1F2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81200" y="727076"/>
            <a:ext cx="8229600" cy="5726261"/>
          </a:xfrm>
        </p:spPr>
        <p:txBody>
          <a:bodyPr/>
          <a:lstStyle/>
          <a:p>
            <a:r>
              <a:rPr lang="en-US" dirty="0"/>
              <a:t>Why the Lexer is separated from the Parser?</a:t>
            </a:r>
          </a:p>
          <a:p>
            <a:pPr lvl="1"/>
            <a:r>
              <a:rPr lang="en-US" dirty="0"/>
              <a:t>Software engineering - decomposition into two smaller problems</a:t>
            </a:r>
          </a:p>
          <a:p>
            <a:pPr lvl="1"/>
            <a:r>
              <a:rPr lang="en-US" dirty="0"/>
              <a:t>A phase in between may be required</a:t>
            </a:r>
          </a:p>
          <a:p>
            <a:pPr lvl="2"/>
            <a:r>
              <a:rPr lang="en-US" dirty="0"/>
              <a:t>C/C++ - the preprocessor consumes/produces tokens, not characters</a:t>
            </a:r>
          </a:p>
          <a:p>
            <a:pPr lvl="3"/>
            <a:r>
              <a:rPr lang="en-US" dirty="0"/>
              <a:t>#define log(x) ((void)</a:t>
            </a:r>
            <a:r>
              <a:rPr lang="en-US" dirty="0" err="1"/>
              <a:t>printf</a:t>
            </a:r>
            <a:r>
              <a:rPr lang="en-US" dirty="0"/>
              <a:t>("%s\n", (x)))</a:t>
            </a:r>
          </a:p>
          <a:p>
            <a:pPr lvl="3"/>
            <a:r>
              <a:rPr lang="en-US" dirty="0"/>
              <a:t>void logger() { log(")"); }</a:t>
            </a:r>
          </a:p>
          <a:p>
            <a:pPr lvl="2"/>
            <a:r>
              <a:rPr lang="en-US" dirty="0"/>
              <a:t>C/C++ - identifier lookup to determine type/non-type, template/non-template</a:t>
            </a:r>
          </a:p>
          <a:p>
            <a:pPr lvl="3"/>
            <a:r>
              <a:rPr lang="en-US" dirty="0"/>
              <a:t>typedef int a; a(*b)();</a:t>
            </a:r>
          </a:p>
          <a:p>
            <a:pPr lvl="3"/>
            <a:r>
              <a:rPr lang="en-US" dirty="0"/>
              <a:t>template&lt;bool&gt; int c(int); return c &lt; d &amp;&amp; e &gt; (</a:t>
            </a:r>
            <a:r>
              <a:rPr lang="en-US" dirty="0" err="1"/>
              <a:t>f?g:h</a:t>
            </a:r>
            <a:r>
              <a:rPr lang="en-US" dirty="0"/>
              <a:t>);</a:t>
            </a:r>
          </a:p>
          <a:p>
            <a:pPr lvl="1"/>
            <a:r>
              <a:rPr lang="en-US" dirty="0"/>
              <a:t>Different meta-rules</a:t>
            </a:r>
          </a:p>
          <a:p>
            <a:pPr lvl="2"/>
            <a:r>
              <a:rPr lang="en-US" dirty="0"/>
              <a:t>Lexical rules: no implicit spaces or comments</a:t>
            </a:r>
          </a:p>
          <a:p>
            <a:pPr lvl="3"/>
            <a:r>
              <a:rPr lang="en-US" dirty="0"/>
              <a:t>literal -&gt; digits '.' digits</a:t>
            </a:r>
          </a:p>
          <a:p>
            <a:pPr lvl="2"/>
            <a:r>
              <a:rPr lang="en-US" dirty="0"/>
              <a:t>Grammar rules: spaces, comments, newlines allowed/required between elements</a:t>
            </a:r>
          </a:p>
          <a:p>
            <a:pPr lvl="3"/>
            <a:r>
              <a:rPr lang="en-US" dirty="0"/>
              <a:t>expression -&gt; term '+' term </a:t>
            </a:r>
          </a:p>
          <a:p>
            <a:pPr lvl="3"/>
            <a:r>
              <a:rPr lang="en-US" dirty="0"/>
              <a:t>expression -&gt; 'new' </a:t>
            </a:r>
            <a:r>
              <a:rPr lang="en-US" dirty="0" err="1"/>
              <a:t>typename</a:t>
            </a:r>
            <a:endParaRPr lang="en-US" dirty="0"/>
          </a:p>
          <a:p>
            <a:pPr lvl="1"/>
            <a:r>
              <a:rPr lang="en-US" dirty="0"/>
              <a:t>Look-ahead</a:t>
            </a:r>
          </a:p>
          <a:p>
            <a:pPr lvl="2"/>
            <a:r>
              <a:rPr lang="en-US" dirty="0"/>
              <a:t>The Parser algorithm usually needs a look-ahead of 1</a:t>
            </a:r>
          </a:p>
          <a:p>
            <a:pPr lvl="2"/>
            <a:r>
              <a:rPr lang="en-US" dirty="0"/>
              <a:t>It means 1 token, not 1 character</a:t>
            </a:r>
          </a:p>
          <a:p>
            <a:pPr lvl="3"/>
            <a:r>
              <a:rPr lang="en-US" dirty="0" err="1"/>
              <a:t>a+b</a:t>
            </a:r>
            <a:r>
              <a:rPr lang="en-US" dirty="0"/>
              <a:t>/c</a:t>
            </a:r>
          </a:p>
          <a:p>
            <a:pPr lvl="3"/>
            <a:r>
              <a:rPr lang="en-US" dirty="0" err="1"/>
              <a:t>a+b</a:t>
            </a:r>
            <a:r>
              <a:rPr lang="en-US" dirty="0"/>
              <a:t>/*comment*/+c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863702"/>
      </p:ext>
    </p:extLst>
  </p:cSld>
  <p:clrMapOvr>
    <a:masterClrMapping/>
  </p:clrMapOvr>
</p:sld>
</file>

<file path=ppt/theme/theme1.xml><?xml version="1.0" encoding="utf-8"?>
<a:theme xmlns:a="http://schemas.openxmlformats.org/drawingml/2006/main" name="kuba">
  <a:themeElements>
    <a:clrScheme name="kuba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kub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uba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ba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kuba</Template>
  <TotalTime>373</TotalTime>
  <Words>465</Words>
  <Application>Microsoft Office PowerPoint</Application>
  <PresentationFormat>Widescreen</PresentationFormat>
  <Paragraphs>93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Wingdings</vt:lpstr>
      <vt:lpstr>Arial</vt:lpstr>
      <vt:lpstr>kuba</vt:lpstr>
      <vt:lpstr>Compiler principles</vt:lpstr>
      <vt:lpstr>Literature and slides</vt:lpstr>
      <vt:lpstr>What is a compiler?</vt:lpstr>
      <vt:lpstr>Less frequent use cases</vt:lpstr>
      <vt:lpstr>Program translation</vt:lpstr>
      <vt:lpstr>Phases of a compiler</vt:lpstr>
      <vt:lpstr>Compiler-construction tools</vt:lpstr>
      <vt:lpstr>Lexical vs. syntactic analysis</vt:lpstr>
    </vt:vector>
  </TitlesOfParts>
  <Company>Ulita, KSI, MFF 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Principy překladačů</dc:title>
  <dc:creator>Jakub Yaghob</dc:creator>
  <cp:lastModifiedBy>David Bednárek</cp:lastModifiedBy>
  <cp:revision>40</cp:revision>
  <dcterms:created xsi:type="dcterms:W3CDTF">2005-09-28T09:53:52Z</dcterms:created>
  <dcterms:modified xsi:type="dcterms:W3CDTF">2025-09-16T13:34:18Z</dcterms:modified>
</cp:coreProperties>
</file>