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740" r:id="rId2"/>
    <p:sldId id="710" r:id="rId3"/>
    <p:sldId id="706" r:id="rId4"/>
    <p:sldId id="712" r:id="rId5"/>
    <p:sldId id="742" r:id="rId6"/>
    <p:sldId id="744" r:id="rId7"/>
    <p:sldId id="713" r:id="rId8"/>
    <p:sldId id="746" r:id="rId9"/>
    <p:sldId id="747" r:id="rId10"/>
    <p:sldId id="748" r:id="rId11"/>
    <p:sldId id="715" r:id="rId12"/>
    <p:sldId id="716" r:id="rId13"/>
    <p:sldId id="721" r:id="rId14"/>
    <p:sldId id="718" r:id="rId15"/>
    <p:sldId id="725" r:id="rId16"/>
    <p:sldId id="726" r:id="rId17"/>
    <p:sldId id="717" r:id="rId18"/>
    <p:sldId id="729" r:id="rId19"/>
    <p:sldId id="730" r:id="rId20"/>
    <p:sldId id="731" r:id="rId21"/>
    <p:sldId id="732" r:id="rId22"/>
    <p:sldId id="733" r:id="rId23"/>
    <p:sldId id="757" r:id="rId24"/>
    <p:sldId id="758" r:id="rId25"/>
    <p:sldId id="737" r:id="rId26"/>
    <p:sldId id="759" r:id="rId27"/>
    <p:sldId id="736" r:id="rId28"/>
    <p:sldId id="735" r:id="rId29"/>
    <p:sldId id="739" r:id="rId30"/>
    <p:sldId id="719" r:id="rId31"/>
    <p:sldId id="760" r:id="rId32"/>
    <p:sldId id="762" r:id="rId33"/>
    <p:sldId id="738" r:id="rId34"/>
    <p:sldId id="755" r:id="rId35"/>
  </p:sldIdLst>
  <p:sldSz cx="9144000" cy="6858000" type="screen4x3"/>
  <p:notesSz cx="6797675" cy="9926638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b="1" kern="1200" baseline="-150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 baseline="-150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 baseline="-150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 baseline="-150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 baseline="-150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 baseline="-150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 baseline="-150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 baseline="-150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 baseline="-150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CC"/>
    <a:srgbClr val="008000"/>
    <a:srgbClr val="0000FF"/>
    <a:srgbClr val="DB9C0F"/>
    <a:srgbClr val="FFFFFF"/>
    <a:srgbClr val="CC9900"/>
    <a:srgbClr val="FFCCCC"/>
    <a:srgbClr val="9966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6" d="100"/>
          <a:sy n="156" d="100"/>
        </p:scale>
        <p:origin x="1944" y="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7"/>
        <p:guide pos="214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máš Faltín" userId="f49ad7cc-fcd2-4bf0-a2a5-40893ad535ed" providerId="ADAL" clId="{83A11DF3-3D43-4087-A75D-5105BDCDF87E}"/>
    <pc:docChg chg="delSld sldOrd">
      <pc:chgData name="Tomáš Faltín" userId="f49ad7cc-fcd2-4bf0-a2a5-40893ad535ed" providerId="ADAL" clId="{83A11DF3-3D43-4087-A75D-5105BDCDF87E}" dt="2026-01-10T20:13:02.757" v="3" actId="47"/>
      <pc:docMkLst>
        <pc:docMk/>
      </pc:docMkLst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256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257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260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261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266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268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269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270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273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274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280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281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282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283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286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287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288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289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290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291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295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296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297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299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00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02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03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07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08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09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12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14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16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17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18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20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22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23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24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26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27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28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30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31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32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33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35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40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42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43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44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45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46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47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48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49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50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51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52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53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54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55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57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58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59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60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61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62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64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66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67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69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71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84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87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88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92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398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402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409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410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411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414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415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416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417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418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428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429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430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431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432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434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435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436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438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439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441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442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444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446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447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448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449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450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451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452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453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457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459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462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463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464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465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466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467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470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473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475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476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484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485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490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491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492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493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498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503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504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508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509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510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511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513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521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525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526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527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528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529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532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534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539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540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541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542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543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545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546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548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552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555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557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558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562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563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564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566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569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570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572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574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575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577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580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582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583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586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587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588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589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590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591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592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593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597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598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599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00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01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02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03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05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07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08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09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10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11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12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13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15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16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17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19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20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25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26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28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30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31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32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33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34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36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37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38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40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41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42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43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44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45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46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47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48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49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50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51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52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53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54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55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56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57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58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61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64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66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67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69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70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71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74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75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76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77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81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82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84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85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86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87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88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89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90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91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92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94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95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96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0" sldId="697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1157037311" sldId="699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62739424" sldId="700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3163008770" sldId="701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2314646002" sldId="702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2462579667" sldId="703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3171530421" sldId="704"/>
        </pc:sldMkLst>
      </pc:sldChg>
      <pc:sldChg chg="del">
        <pc:chgData name="Tomáš Faltín" userId="f49ad7cc-fcd2-4bf0-a2a5-40893ad535ed" providerId="ADAL" clId="{83A11DF3-3D43-4087-A75D-5105BDCDF87E}" dt="2026-01-10T20:12:39.120" v="0" actId="47"/>
        <pc:sldMkLst>
          <pc:docMk/>
          <pc:sldMk cId="2398014872" sldId="705"/>
        </pc:sldMkLst>
      </pc:sldChg>
      <pc:sldChg chg="del">
        <pc:chgData name="Tomáš Faltín" userId="f49ad7cc-fcd2-4bf0-a2a5-40893ad535ed" providerId="ADAL" clId="{83A11DF3-3D43-4087-A75D-5105BDCDF87E}" dt="2026-01-10T20:13:02.757" v="3" actId="47"/>
        <pc:sldMkLst>
          <pc:docMk/>
          <pc:sldMk cId="1928655249" sldId="707"/>
        </pc:sldMkLst>
      </pc:sldChg>
      <pc:sldChg chg="del">
        <pc:chgData name="Tomáš Faltín" userId="f49ad7cc-fcd2-4bf0-a2a5-40893ad535ed" providerId="ADAL" clId="{83A11DF3-3D43-4087-A75D-5105BDCDF87E}" dt="2026-01-10T20:13:02.757" v="3" actId="47"/>
        <pc:sldMkLst>
          <pc:docMk/>
          <pc:sldMk cId="453690614" sldId="708"/>
        </pc:sldMkLst>
      </pc:sldChg>
      <pc:sldChg chg="del">
        <pc:chgData name="Tomáš Faltín" userId="f49ad7cc-fcd2-4bf0-a2a5-40893ad535ed" providerId="ADAL" clId="{83A11DF3-3D43-4087-A75D-5105BDCDF87E}" dt="2026-01-10T20:13:02.757" v="3" actId="47"/>
        <pc:sldMkLst>
          <pc:docMk/>
          <pc:sldMk cId="3581218733" sldId="709"/>
        </pc:sldMkLst>
      </pc:sldChg>
      <pc:sldChg chg="del">
        <pc:chgData name="Tomáš Faltín" userId="f49ad7cc-fcd2-4bf0-a2a5-40893ad535ed" providerId="ADAL" clId="{83A11DF3-3D43-4087-A75D-5105BDCDF87E}" dt="2026-01-10T20:13:02.757" v="3" actId="47"/>
        <pc:sldMkLst>
          <pc:docMk/>
          <pc:sldMk cId="2828121416" sldId="711"/>
        </pc:sldMkLst>
      </pc:sldChg>
      <pc:sldChg chg="del">
        <pc:chgData name="Tomáš Faltín" userId="f49ad7cc-fcd2-4bf0-a2a5-40893ad535ed" providerId="ADAL" clId="{83A11DF3-3D43-4087-A75D-5105BDCDF87E}" dt="2026-01-10T20:13:02.757" v="3" actId="47"/>
        <pc:sldMkLst>
          <pc:docMk/>
          <pc:sldMk cId="2307524374" sldId="714"/>
        </pc:sldMkLst>
      </pc:sldChg>
      <pc:sldChg chg="del">
        <pc:chgData name="Tomáš Faltín" userId="f49ad7cc-fcd2-4bf0-a2a5-40893ad535ed" providerId="ADAL" clId="{83A11DF3-3D43-4087-A75D-5105BDCDF87E}" dt="2026-01-10T20:13:02.757" v="3" actId="47"/>
        <pc:sldMkLst>
          <pc:docMk/>
          <pc:sldMk cId="2417342508" sldId="720"/>
        </pc:sldMkLst>
      </pc:sldChg>
      <pc:sldChg chg="del">
        <pc:chgData name="Tomáš Faltín" userId="f49ad7cc-fcd2-4bf0-a2a5-40893ad535ed" providerId="ADAL" clId="{83A11DF3-3D43-4087-A75D-5105BDCDF87E}" dt="2026-01-10T20:13:02.757" v="3" actId="47"/>
        <pc:sldMkLst>
          <pc:docMk/>
          <pc:sldMk cId="605074895" sldId="722"/>
        </pc:sldMkLst>
      </pc:sldChg>
      <pc:sldChg chg="del">
        <pc:chgData name="Tomáš Faltín" userId="f49ad7cc-fcd2-4bf0-a2a5-40893ad535ed" providerId="ADAL" clId="{83A11DF3-3D43-4087-A75D-5105BDCDF87E}" dt="2026-01-10T20:13:02.757" v="3" actId="47"/>
        <pc:sldMkLst>
          <pc:docMk/>
          <pc:sldMk cId="2482095736" sldId="724"/>
        </pc:sldMkLst>
      </pc:sldChg>
      <pc:sldChg chg="del">
        <pc:chgData name="Tomáš Faltín" userId="f49ad7cc-fcd2-4bf0-a2a5-40893ad535ed" providerId="ADAL" clId="{83A11DF3-3D43-4087-A75D-5105BDCDF87E}" dt="2026-01-10T20:13:02.757" v="3" actId="47"/>
        <pc:sldMkLst>
          <pc:docMk/>
          <pc:sldMk cId="3121117700" sldId="727"/>
        </pc:sldMkLst>
      </pc:sldChg>
      <pc:sldChg chg="del">
        <pc:chgData name="Tomáš Faltín" userId="f49ad7cc-fcd2-4bf0-a2a5-40893ad535ed" providerId="ADAL" clId="{83A11DF3-3D43-4087-A75D-5105BDCDF87E}" dt="2026-01-10T20:13:02.757" v="3" actId="47"/>
        <pc:sldMkLst>
          <pc:docMk/>
          <pc:sldMk cId="3914266603" sldId="728"/>
        </pc:sldMkLst>
      </pc:sldChg>
      <pc:sldChg chg="del">
        <pc:chgData name="Tomáš Faltín" userId="f49ad7cc-fcd2-4bf0-a2a5-40893ad535ed" providerId="ADAL" clId="{83A11DF3-3D43-4087-A75D-5105BDCDF87E}" dt="2026-01-10T20:13:02.757" v="3" actId="47"/>
        <pc:sldMkLst>
          <pc:docMk/>
          <pc:sldMk cId="3873344714" sldId="741"/>
        </pc:sldMkLst>
      </pc:sldChg>
      <pc:sldChg chg="del">
        <pc:chgData name="Tomáš Faltín" userId="f49ad7cc-fcd2-4bf0-a2a5-40893ad535ed" providerId="ADAL" clId="{83A11DF3-3D43-4087-A75D-5105BDCDF87E}" dt="2026-01-10T20:13:02.757" v="3" actId="47"/>
        <pc:sldMkLst>
          <pc:docMk/>
          <pc:sldMk cId="2635135175" sldId="743"/>
        </pc:sldMkLst>
      </pc:sldChg>
      <pc:sldChg chg="del">
        <pc:chgData name="Tomáš Faltín" userId="f49ad7cc-fcd2-4bf0-a2a5-40893ad535ed" providerId="ADAL" clId="{83A11DF3-3D43-4087-A75D-5105BDCDF87E}" dt="2026-01-10T20:13:02.757" v="3" actId="47"/>
        <pc:sldMkLst>
          <pc:docMk/>
          <pc:sldMk cId="1840521965" sldId="745"/>
        </pc:sldMkLst>
      </pc:sldChg>
      <pc:sldChg chg="del">
        <pc:chgData name="Tomáš Faltín" userId="f49ad7cc-fcd2-4bf0-a2a5-40893ad535ed" providerId="ADAL" clId="{83A11DF3-3D43-4087-A75D-5105BDCDF87E}" dt="2026-01-10T20:13:02.757" v="3" actId="47"/>
        <pc:sldMkLst>
          <pc:docMk/>
          <pc:sldMk cId="383974834" sldId="749"/>
        </pc:sldMkLst>
      </pc:sldChg>
      <pc:sldChg chg="del ord">
        <pc:chgData name="Tomáš Faltín" userId="f49ad7cc-fcd2-4bf0-a2a5-40893ad535ed" providerId="ADAL" clId="{83A11DF3-3D43-4087-A75D-5105BDCDF87E}" dt="2026-01-10T20:12:48.988" v="2" actId="47"/>
        <pc:sldMkLst>
          <pc:docMk/>
          <pc:sldMk cId="4202275055" sldId="751"/>
        </pc:sldMkLst>
      </pc:sldChg>
      <pc:sldChg chg="del">
        <pc:chgData name="Tomáš Faltín" userId="f49ad7cc-fcd2-4bf0-a2a5-40893ad535ed" providerId="ADAL" clId="{83A11DF3-3D43-4087-A75D-5105BDCDF87E}" dt="2026-01-10T20:13:02.757" v="3" actId="47"/>
        <pc:sldMkLst>
          <pc:docMk/>
          <pc:sldMk cId="2472480396" sldId="752"/>
        </pc:sldMkLst>
      </pc:sldChg>
      <pc:sldChg chg="del">
        <pc:chgData name="Tomáš Faltín" userId="f49ad7cc-fcd2-4bf0-a2a5-40893ad535ed" providerId="ADAL" clId="{83A11DF3-3D43-4087-A75D-5105BDCDF87E}" dt="2026-01-10T20:13:02.757" v="3" actId="47"/>
        <pc:sldMkLst>
          <pc:docMk/>
          <pc:sldMk cId="1161934421" sldId="753"/>
        </pc:sldMkLst>
      </pc:sldChg>
      <pc:sldChg chg="del">
        <pc:chgData name="Tomáš Faltín" userId="f49ad7cc-fcd2-4bf0-a2a5-40893ad535ed" providerId="ADAL" clId="{83A11DF3-3D43-4087-A75D-5105BDCDF87E}" dt="2026-01-10T20:13:02.757" v="3" actId="47"/>
        <pc:sldMkLst>
          <pc:docMk/>
          <pc:sldMk cId="178881943" sldId="75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>
            <a:extLst>
              <a:ext uri="{FF2B5EF4-FFF2-40B4-BE49-F238E27FC236}">
                <a16:creationId xmlns:a16="http://schemas.microsoft.com/office/drawing/2014/main" id="{C6548444-0A16-AAB4-38F5-14DF88146C5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5" rIns="92309" bIns="46155" numCol="1" anchor="t" anchorCtr="0" compatLnSpc="1">
            <a:prstTxWarp prst="textNoShape">
              <a:avLst/>
            </a:prstTxWarp>
          </a:bodyPr>
          <a:lstStyle>
            <a:lvl1pPr defTabSz="923925" eaLnBrk="1" hangingPunct="1">
              <a:defRPr sz="1200" b="0" baseline="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42691" name="Rectangle 3">
            <a:extLst>
              <a:ext uri="{FF2B5EF4-FFF2-40B4-BE49-F238E27FC236}">
                <a16:creationId xmlns:a16="http://schemas.microsoft.com/office/drawing/2014/main" id="{F56A31EF-6E51-F4CC-CE44-3E5D6B6E677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5" rIns="92309" bIns="46155" numCol="1" anchor="t" anchorCtr="0" compatLnSpc="1">
            <a:prstTxWarp prst="textNoShape">
              <a:avLst/>
            </a:prstTxWarp>
          </a:bodyPr>
          <a:lstStyle>
            <a:lvl1pPr algn="r" defTabSz="923925" eaLnBrk="1" hangingPunct="1">
              <a:defRPr sz="1200" b="0" baseline="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42692" name="Rectangle 4">
            <a:extLst>
              <a:ext uri="{FF2B5EF4-FFF2-40B4-BE49-F238E27FC236}">
                <a16:creationId xmlns:a16="http://schemas.microsoft.com/office/drawing/2014/main" id="{4D964777-4BA8-B7FC-9A2A-375775BB784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5" rIns="92309" bIns="46155" numCol="1" anchor="b" anchorCtr="0" compatLnSpc="1">
            <a:prstTxWarp prst="textNoShape">
              <a:avLst/>
            </a:prstTxWarp>
          </a:bodyPr>
          <a:lstStyle>
            <a:lvl1pPr defTabSz="923925" eaLnBrk="1" hangingPunct="1">
              <a:defRPr sz="1200" b="0" baseline="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42693" name="Rectangle 5">
            <a:extLst>
              <a:ext uri="{FF2B5EF4-FFF2-40B4-BE49-F238E27FC236}">
                <a16:creationId xmlns:a16="http://schemas.microsoft.com/office/drawing/2014/main" id="{DACBBC0B-D781-8B58-3E41-C86D67BA293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5" rIns="92309" bIns="46155" numCol="1" anchor="b" anchorCtr="0" compatLnSpc="1">
            <a:prstTxWarp prst="textNoShape">
              <a:avLst/>
            </a:prstTxWarp>
          </a:bodyPr>
          <a:lstStyle>
            <a:lvl1pPr algn="r" defTabSz="923925" eaLnBrk="1" hangingPunct="1">
              <a:defRPr sz="1200" b="0" baseline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0051AAE-E2C0-467D-B1A3-0C57185434AF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213FA1D6-7DC5-3239-D95E-3B6CE90D332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5" rIns="92309" bIns="46155" numCol="1" anchor="t" anchorCtr="0" compatLnSpc="1">
            <a:prstTxWarp prst="textNoShape">
              <a:avLst/>
            </a:prstTxWarp>
          </a:bodyPr>
          <a:lstStyle>
            <a:lvl1pPr defTabSz="923925" eaLnBrk="1" hangingPunct="1">
              <a:defRPr sz="1200" b="0" baseline="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B407AD4A-D657-0F08-E2A3-562B454E903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5" rIns="92309" bIns="46155" numCol="1" anchor="t" anchorCtr="0" compatLnSpc="1">
            <a:prstTxWarp prst="textNoShape">
              <a:avLst/>
            </a:prstTxWarp>
          </a:bodyPr>
          <a:lstStyle>
            <a:lvl1pPr algn="r" defTabSz="923925" eaLnBrk="1" hangingPunct="1">
              <a:defRPr sz="1200" b="0" baseline="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C184909-BCDC-DA0F-6D6D-10116555D53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62525" cy="3722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181CE96D-16D0-A115-64C0-183FDB8501A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16463"/>
            <a:ext cx="5435600" cy="44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5" rIns="92309" bIns="461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/>
              <a:t>Click to edit Master text styles</a:t>
            </a:r>
          </a:p>
          <a:p>
            <a:pPr lvl="1"/>
            <a:r>
              <a:rPr lang="cs-CZ" noProof="0"/>
              <a:t>Second level</a:t>
            </a:r>
          </a:p>
          <a:p>
            <a:pPr lvl="2"/>
            <a:r>
              <a:rPr lang="cs-CZ" noProof="0"/>
              <a:t>Third level</a:t>
            </a:r>
          </a:p>
          <a:p>
            <a:pPr lvl="3"/>
            <a:r>
              <a:rPr lang="cs-CZ" noProof="0"/>
              <a:t>Fourth level</a:t>
            </a:r>
          </a:p>
          <a:p>
            <a:pPr lvl="4"/>
            <a:r>
              <a:rPr lang="cs-CZ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9A7B45E6-A785-6800-1608-7B39B5D384A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5" rIns="92309" bIns="46155" numCol="1" anchor="b" anchorCtr="0" compatLnSpc="1">
            <a:prstTxWarp prst="textNoShape">
              <a:avLst/>
            </a:prstTxWarp>
          </a:bodyPr>
          <a:lstStyle>
            <a:lvl1pPr defTabSz="923925" eaLnBrk="1" hangingPunct="1">
              <a:defRPr sz="1200" b="0" baseline="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BC9970BC-36B2-F514-DFFA-18A046FDD79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9" tIns="46155" rIns="92309" bIns="46155" numCol="1" anchor="b" anchorCtr="0" compatLnSpc="1">
            <a:prstTxWarp prst="textNoShape">
              <a:avLst/>
            </a:prstTxWarp>
          </a:bodyPr>
          <a:lstStyle>
            <a:lvl1pPr algn="r" defTabSz="923925" eaLnBrk="1" hangingPunct="1">
              <a:defRPr sz="1200" b="0" baseline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7C3914F-BCC2-445B-B3CE-6B565FC2E7DD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Conflict-free_replicated_data_type#cite_note-2011CRDTSurvey-2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Conflict-free_replicated_data_type#cite_note-2011CRDTSurvey-2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Conflict-free_replicated_data_type#cite_note-2011CRDTSurvey-2" TargetMode="External"/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Conflict-free_replicated_data_type#cite_note-2011CRDTSurvey-2" TargetMode="External"/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en.wikipedia.org/wiki/Conflict-free_replicated_data_type#cite_note-16" TargetMode="Externa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>
                <a:solidFill>
                  <a:srgbClr val="FF0000"/>
                </a:solidFill>
              </a:rPr>
              <a:t>Mutual exclusion?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>
                <a:solidFill>
                  <a:srgbClr val="FF0000"/>
                </a:solidFill>
              </a:rPr>
              <a:t>Leader election?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>
                <a:solidFill>
                  <a:srgbClr val="FF0000"/>
                </a:solidFill>
              </a:rPr>
              <a:t>Replication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7C3914F-BCC2-445B-B3CE-6B565FC2E7DD}" type="slidenum">
              <a:rPr lang="cs-CZ" altLang="en-US" smtClean="0"/>
              <a:pPr>
                <a:defRPr/>
              </a:pPr>
              <a:t>2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37640853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E34DAD-69A7-71B8-1DCD-8509E571BE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12BBDE-34DF-3CC5-A0A4-BEEA07A421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97A3AA2-079E-D14E-EDFF-7AF416B985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Left: Greek letters indicate vertex identiﬁers; roman letters are</a:t>
            </a:r>
          </a:p>
          <a:p>
            <a:r>
              <a:rPr lang="en-US"/>
              <a:t>characters in a text-editing application. Right: Remove OK only if paths are maintained.</a:t>
            </a:r>
          </a:p>
          <a:p>
            <a:r>
              <a:rPr lang="en-US"/>
              <a:t>Dashed: removed; dotted: added.</a:t>
            </a:r>
          </a:p>
          <a:p>
            <a:endParaRPr lang="en-US"/>
          </a:p>
          <a:p>
            <a:r>
              <a:rPr lang="en-US"/>
              <a:t>Unfortunately, this is not live, as illustrated by the scenario of Figure 17. Here, a</a:t>
            </a:r>
          </a:p>
          <a:p>
            <a:r>
              <a:rPr lang="en-US"/>
              <a:t>client adds a vertex around w, removes the edges to and from w, and ﬁnally removes w.</a:t>
            </a:r>
          </a:p>
          <a:p>
            <a:r>
              <a:rPr lang="en-US"/>
              <a:t>Concurrently, another client (at another source replica) does the same with x. When the</a:t>
            </a:r>
          </a:p>
          <a:p>
            <a:r>
              <a:rPr lang="en-US"/>
              <a:t>former operations propagate, the downstream precondition of </a:t>
            </a:r>
            <a:r>
              <a:rPr lang="en-US" err="1"/>
              <a:t>addEdge</a:t>
            </a:r>
            <a:r>
              <a:rPr lang="en-US"/>
              <a:t> is false at Replica 2,</a:t>
            </a:r>
          </a:p>
          <a:p>
            <a:r>
              <a:rPr lang="en-US"/>
              <a:t>and, consequently the downstream precondition of </a:t>
            </a:r>
            <a:r>
              <a:rPr lang="en-US" err="1"/>
              <a:t>removeVertex</a:t>
            </a:r>
            <a:r>
              <a:rPr lang="en-US"/>
              <a:t> can never be satisﬁed; and</a:t>
            </a:r>
          </a:p>
          <a:p>
            <a:r>
              <a:rPr lang="en-US"/>
              <a:t>vice-versa.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3D6ACC-DE0E-D8C6-2DB4-F53E8C0EF6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7C3914F-BCC2-445B-B3CE-6B565FC2E7DD}" type="slidenum">
              <a:rPr lang="cs-CZ" altLang="en-US" smtClean="0"/>
              <a:pPr>
                <a:defRPr/>
              </a:pPr>
              <a:t>25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7923297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E3C148-7104-18E5-A13B-8AC22E6041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62D9453-99D7-5C22-10F1-28F1C9B142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80D7D1A-ED28-D93B-2030-EF867EAD35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Left: Greek letters indicate vertex identiﬁers; roman letters are</a:t>
            </a:r>
          </a:p>
          <a:p>
            <a:r>
              <a:rPr lang="en-US"/>
              <a:t>characters in a text-editing application. Right: Remove OK only if paths are maintained.</a:t>
            </a:r>
          </a:p>
          <a:p>
            <a:r>
              <a:rPr lang="en-US"/>
              <a:t>Dashed: removed; dotted: added.</a:t>
            </a:r>
          </a:p>
          <a:p>
            <a:endParaRPr lang="en-US"/>
          </a:p>
          <a:p>
            <a:r>
              <a:rPr lang="en-US"/>
              <a:t>Unfortunately, this is not live, as illustrated by the scenario of Figure 17. Here, a</a:t>
            </a:r>
          </a:p>
          <a:p>
            <a:r>
              <a:rPr lang="en-US"/>
              <a:t>client adds a vertex around w, removes the edges to and from w, and ﬁnally removes w.</a:t>
            </a:r>
          </a:p>
          <a:p>
            <a:r>
              <a:rPr lang="en-US"/>
              <a:t>Concurrently, another client (at another source replica) does the same with x. When the</a:t>
            </a:r>
          </a:p>
          <a:p>
            <a:r>
              <a:rPr lang="en-US"/>
              <a:t>former operations propagate, the downstream precondition of </a:t>
            </a:r>
            <a:r>
              <a:rPr lang="en-US" err="1"/>
              <a:t>addEdge</a:t>
            </a:r>
            <a:r>
              <a:rPr lang="en-US"/>
              <a:t> is false at Replica 2,</a:t>
            </a:r>
          </a:p>
          <a:p>
            <a:r>
              <a:rPr lang="en-US"/>
              <a:t>and, consequently the downstream precondition of </a:t>
            </a:r>
            <a:r>
              <a:rPr lang="en-US" err="1"/>
              <a:t>removeVertex</a:t>
            </a:r>
            <a:r>
              <a:rPr lang="en-US"/>
              <a:t> can never be satisﬁed; and</a:t>
            </a:r>
          </a:p>
          <a:p>
            <a:r>
              <a:rPr lang="en-US"/>
              <a:t>vice-versa.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22FE93-876D-F9A7-811C-97132271A6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7C3914F-BCC2-445B-B3CE-6B565FC2E7DD}" type="slidenum">
              <a:rPr lang="cs-CZ" altLang="en-US" smtClean="0"/>
              <a:pPr>
                <a:defRPr/>
              </a:pPr>
              <a:t>26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41952660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For example, in Figure 18, timestamps are represented as a pair (local-</a:t>
            </a:r>
            <a:r>
              <a:rPr lang="en-US" err="1"/>
              <a:t>clock.client</a:t>
            </a:r>
            <a:r>
              <a:rPr lang="en-US"/>
              <a:t>-UID).</a:t>
            </a:r>
          </a:p>
          <a:p>
            <a:r>
              <a:rPr lang="en-US"/>
              <a:t>Client 3 added character I at time 30, then R at time 31, to the right of N. Clients 2 and 3</a:t>
            </a:r>
          </a:p>
          <a:p>
            <a:r>
              <a:rPr lang="en-US"/>
              <a:t>concurrently (at time 40) inserted an L and an apostrophe to the right of the beginning-of-</a:t>
            </a:r>
          </a:p>
          <a:p>
            <a:r>
              <a:rPr lang="en-US"/>
              <a:t>text marker ⊢.</a:t>
            </a:r>
          </a:p>
          <a:p>
            <a:r>
              <a:rPr lang="en-US"/>
              <a:t>As noted above, RGA is a CRDT because it is a subclass of Add-Remove Partial Order.</a:t>
            </a:r>
          </a:p>
          <a:p>
            <a:endParaRPr lang="en-US"/>
          </a:p>
          <a:p>
            <a:r>
              <a:rPr lang="en-US"/>
              <a:t>The Replicated Growing Array (RGA), due to Roh et al. [35] implements a sequence as a</a:t>
            </a:r>
          </a:p>
          <a:p>
            <a:r>
              <a:rPr lang="en-US"/>
              <a:t>linked list (a linear graph), as illustrated in Figure 18. It supports operations </a:t>
            </a:r>
            <a:r>
              <a:rPr lang="en-US" err="1"/>
              <a:t>addRight</a:t>
            </a:r>
            <a:r>
              <a:rPr lang="en-US"/>
              <a:t>(v, a),</a:t>
            </a:r>
          </a:p>
          <a:p>
            <a:r>
              <a:rPr lang="en-US"/>
              <a:t>to add an element containing atom a immediately after element v. An element’s identiﬁer is</a:t>
            </a:r>
          </a:p>
          <a:p>
            <a:r>
              <a:rPr lang="en-US"/>
              <a:t>a timestamp, assumed unique and ordered consistently with causality, i.e., if two calls to now</a:t>
            </a:r>
          </a:p>
          <a:p>
            <a:r>
              <a:rPr lang="en-US"/>
              <a:t>return t and t′, then if the former happened-before the latter, then t &lt; t′ [24]. If a client</a:t>
            </a:r>
          </a:p>
          <a:p>
            <a:r>
              <a:rPr lang="en-US"/>
              <a:t>inserts twice at the same position, as in “</a:t>
            </a:r>
            <a:r>
              <a:rPr lang="en-US" err="1"/>
              <a:t>addRight</a:t>
            </a:r>
            <a:r>
              <a:rPr lang="en-US"/>
              <a:t>(v, a); </a:t>
            </a:r>
            <a:r>
              <a:rPr lang="en-US" err="1"/>
              <a:t>addRight</a:t>
            </a:r>
            <a:r>
              <a:rPr lang="en-US"/>
              <a:t>(v, b)” the latter insert</a:t>
            </a:r>
          </a:p>
          <a:p>
            <a:r>
              <a:rPr lang="en-US"/>
              <a:t>occurs to the left of the former, and has a higher timestamp. Accordingly, two downstream</a:t>
            </a:r>
          </a:p>
          <a:p>
            <a:r>
              <a:rPr lang="en-US"/>
              <a:t>inserts at the same position are ordered in opposite order of their timestamps. As in Add-</a:t>
            </a:r>
          </a:p>
          <a:p>
            <a:r>
              <a:rPr lang="en-US"/>
              <a:t>Remove Partial Order, removing a vertex leaves a tombstone, in order to accommodate a</a:t>
            </a:r>
          </a:p>
          <a:p>
            <a:r>
              <a:rPr lang="en-US"/>
              <a:t>concurrent add operation.</a:t>
            </a:r>
          </a:p>
          <a:p>
            <a:r>
              <a:rPr lang="en-US"/>
              <a:t>For example, in Figure 18, timestamps are represented as a pair (local-</a:t>
            </a:r>
            <a:r>
              <a:rPr lang="en-US" err="1"/>
              <a:t>clock.client</a:t>
            </a:r>
            <a:r>
              <a:rPr lang="en-US"/>
              <a:t>-UID).</a:t>
            </a:r>
          </a:p>
          <a:p>
            <a:r>
              <a:rPr lang="en-US"/>
              <a:t>Client 3 added character I at time 30, then R at time 31, to the right of N. Clients 2 and 3</a:t>
            </a:r>
          </a:p>
          <a:p>
            <a:r>
              <a:rPr lang="en-US"/>
              <a:t>concurrently (at time 40) inserted an L and an apostrophe to the right of the beginning-of-</a:t>
            </a:r>
          </a:p>
          <a:p>
            <a:r>
              <a:rPr lang="en-US"/>
              <a:t>text marker ⊢.</a:t>
            </a:r>
          </a:p>
          <a:p>
            <a:r>
              <a:rPr lang="en-US"/>
              <a:t>As noted above, RGA is a CRDT because it is a subclass of Add-Remove Partial Order.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7C3914F-BCC2-445B-B3CE-6B565FC2E7DD}" type="slidenum">
              <a:rPr lang="cs-CZ" altLang="en-US" smtClean="0"/>
              <a:pPr>
                <a:defRPr/>
              </a:pPr>
              <a:t>29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4223305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https://en.wikipedia.org/wiki/Conflict-free_replicated_data_type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7C3914F-BCC2-445B-B3CE-6B565FC2E7DD}" type="slidenum">
              <a:rPr lang="cs-CZ" altLang="en-US" smtClean="0"/>
              <a:pPr>
                <a:defRPr/>
              </a:pPr>
              <a:t>3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31989412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This state-based CRDT implements a counter for a cluster of </a:t>
            </a:r>
            <a:r>
              <a:rPr lang="en-US" sz="1200" b="1" i="1" kern="120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n</a:t>
            </a:r>
            <a:r>
              <a:rPr lang="en-US" sz="1200" b="0" i="0" kern="120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 nodes. Each node in the cluster is assigned an ID from 0 to </a:t>
            </a:r>
            <a:r>
              <a:rPr lang="en-US" sz="1200" b="1" i="1" kern="120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n</a:t>
            </a:r>
            <a:r>
              <a:rPr lang="en-US" sz="1200" b="0" i="0" kern="120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 - 1, which is retrieved with a call to </a:t>
            </a:r>
            <a:r>
              <a:rPr lang="en-US" sz="1200" b="0" i="1" kern="1200" err="1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myId</a:t>
            </a:r>
            <a:r>
              <a:rPr lang="en-US" sz="1200" b="0" i="0" kern="120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(). Thus each node is assigned its own slot in the array </a:t>
            </a:r>
            <a:r>
              <a:rPr lang="en-US" sz="1200" b="1" i="1" kern="120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P</a:t>
            </a:r>
            <a:r>
              <a:rPr lang="en-US" sz="1200" b="0" i="0" kern="120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, which it increments locally. Updates are propagated in the background, and merged by taking the </a:t>
            </a:r>
            <a:r>
              <a:rPr lang="en-US" sz="1200" b="0" i="1" kern="120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max</a:t>
            </a:r>
            <a:r>
              <a:rPr lang="en-US" sz="1200" b="0" i="0" kern="120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() of every element in </a:t>
            </a:r>
            <a:r>
              <a:rPr lang="en-US" sz="1200" b="1" i="1" kern="120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P</a:t>
            </a:r>
            <a:r>
              <a:rPr lang="en-US" sz="1200" b="0" i="0" kern="120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. The compare function is included to illustrate a partial order on the states. The merge function is commutative, associative, and idempotent. The update function monotonically increases the internal state according to the compare function. This is thus a correctly defined state-based CRDT and will provide strong eventual consistency. The operations-based CRDT equivalent broadcasts increment operations as they are received.</a:t>
            </a:r>
            <a:r>
              <a:rPr lang="en-US" sz="1200" b="0" i="0" u="none" strike="noStrike" kern="1200" baseline="3000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  <a:hlinkClick r:id="rId3"/>
              </a:rPr>
              <a:t>[2]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7C3914F-BCC2-445B-B3CE-6B565FC2E7DD}" type="slidenum">
              <a:rPr lang="cs-CZ" altLang="en-US" smtClean="0"/>
              <a:pPr>
                <a:defRPr/>
              </a:pPr>
              <a:t>11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31234854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 common strategy in CRDT development is to combine multiple CRDTs to make a more complex CRDT. In this case, two G-Counters are combined to create a data type supporting both increment and decrement operations. The "P" G-Counter counts increments; and the "N" G-Counter counts decrements. The value of the PN-Counter is the value of the P counter minus the value of the N counter. Merge is handled by letting the merged P counter be the merge of the two P G-Counters, and similarly for N counters. Note that the CRDT's internal state must increase monotonically, even though its external state as exposed through </a:t>
            </a:r>
            <a:r>
              <a:rPr lang="en-US" sz="1200" b="0" i="1" kern="120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query</a:t>
            </a:r>
            <a:r>
              <a:rPr lang="en-US" sz="1200" b="0" i="0" kern="120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 can return to previous values.</a:t>
            </a:r>
            <a:r>
              <a:rPr lang="en-US" sz="1200" b="0" i="0" u="none" strike="noStrike" kern="1200" baseline="3000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  <a:hlinkClick r:id="rId3"/>
              </a:rPr>
              <a:t>[2]</a:t>
            </a:r>
            <a:endParaRPr lang="en-US" sz="1200" b="0" i="0" u="none" strike="noStrike" kern="1200" baseline="3000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endParaRPr lang="en-US" sz="1200" b="0" i="0" u="none" strike="noStrike" kern="1200" baseline="3000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r>
              <a:rPr lang="en-US"/>
              <a:t>Such a counter might be useful, for instance, to count the number of users logged in to</a:t>
            </a:r>
          </a:p>
          <a:p>
            <a:r>
              <a:rPr lang="en-US"/>
              <a:t>a P2P application such as Skype. To avoid excessively large vectors, only super-peers would</a:t>
            </a:r>
          </a:p>
          <a:p>
            <a:r>
              <a:rPr lang="en-US"/>
              <a:t>replicate the counter. Due to asynchrony, the count may diverge temporarily from its true</a:t>
            </a:r>
          </a:p>
          <a:p>
            <a:r>
              <a:rPr lang="en-US"/>
              <a:t>value, but it will eventually be exact.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7C3914F-BCC2-445B-B3CE-6B565FC2E7DD}" type="slidenum">
              <a:rPr lang="cs-CZ" altLang="en-US" smtClean="0"/>
              <a:pPr>
                <a:defRPr/>
              </a:pPr>
              <a:t>12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9806279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7C3914F-BCC2-445B-B3CE-6B565FC2E7DD}" type="slidenum">
              <a:rPr lang="cs-CZ" altLang="en-US" smtClean="0"/>
              <a:pPr>
                <a:defRPr/>
              </a:pPr>
              <a:t>14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15629967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Two G-Sets (grow-only sets) are combined to create the 2P-set. With the addition of a remove set (called the "tombstone" set), elements can be added and also removed. Once removed, an element cannot be re-added; that is, once an element </a:t>
            </a:r>
            <a:r>
              <a:rPr lang="en-US" sz="1200" b="1" i="1" kern="120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e</a:t>
            </a:r>
            <a:r>
              <a:rPr lang="en-US" sz="1200" b="0" i="0" kern="120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 is in the tombstone set, </a:t>
            </a:r>
            <a:r>
              <a:rPr lang="en-US" sz="1200" b="1" i="0" kern="120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query</a:t>
            </a:r>
            <a:r>
              <a:rPr lang="en-US" sz="1200" b="0" i="0" kern="120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 will never again return True for that element. The 2P-set uses "remove-wins" semantics, so </a:t>
            </a:r>
            <a:r>
              <a:rPr lang="en-US" sz="1200" b="0" i="1" kern="120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remove</a:t>
            </a:r>
            <a:r>
              <a:rPr lang="en-US" sz="1200" b="0" i="0" kern="120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(</a:t>
            </a:r>
            <a:r>
              <a:rPr lang="en-US" sz="1200" b="1" i="1" kern="120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e</a:t>
            </a:r>
            <a:r>
              <a:rPr lang="en-US" sz="1200" b="0" i="0" kern="120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) takes precedence over </a:t>
            </a:r>
            <a:r>
              <a:rPr lang="en-US" sz="1200" b="0" i="1" kern="120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add</a:t>
            </a:r>
            <a:r>
              <a:rPr lang="en-US" sz="1200" b="0" i="0" kern="120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(</a:t>
            </a:r>
            <a:r>
              <a:rPr lang="en-US" sz="1200" b="1" i="1" kern="120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e</a:t>
            </a:r>
            <a:r>
              <a:rPr lang="en-US" sz="1200" b="0" i="0" kern="120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).</a:t>
            </a:r>
            <a:r>
              <a:rPr lang="en-US" sz="1200" b="0" i="0" u="none" strike="noStrike" kern="1200" baseline="3000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  <a:hlinkClick r:id="rId3"/>
              </a:rPr>
              <a:t>[2]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7C3914F-BCC2-445B-B3CE-6B565FC2E7DD}" type="slidenum">
              <a:rPr lang="cs-CZ" altLang="en-US" smtClean="0"/>
              <a:pPr>
                <a:defRPr/>
              </a:pPr>
              <a:t>17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10570222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OR-Set resembles LWW-Element-Set, but using unique tags instead of timestamps. For each element in the set, a list of add-tags and a list of remove-tags are maintained. An element is inserted into the OR-Set by having a new unique tag generated and added to the add-tag list for the element. Elements are removed from the OR-Set by having all the tags in the element's add-tag list added to the element's remove-tag (tombstone) list. To merge two OR-Sets, for each element, let its add-tag list be the union of the two add-tag lists, and likewise for the two remove-tag lists. An element is a member of the set if and only if the add-tag list less the remove-tag list is nonempty.</a:t>
            </a:r>
            <a:r>
              <a:rPr lang="en-US" sz="1200" b="0" i="0" u="none" strike="noStrike" kern="1200" baseline="3000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  <a:hlinkClick r:id="rId3"/>
              </a:rPr>
              <a:t>[2]</a:t>
            </a:r>
            <a:r>
              <a:rPr lang="en-US" sz="1200" b="0" i="0" kern="120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 An optimization that eliminates the need for maintaining a tombstone set is possible; this avoids the potentially unbounded growth of the tombstone set. The optimization is achieved by maintaining a vector of timestamps for each replica.</a:t>
            </a:r>
            <a:r>
              <a:rPr lang="en-US" sz="1200" b="0" i="0" u="none" strike="noStrike" kern="1200" baseline="3000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  <a:hlinkClick r:id="rId4"/>
              </a:rPr>
              <a:t>[16]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7C3914F-BCC2-445B-B3CE-6B565FC2E7DD}" type="slidenum">
              <a:rPr lang="cs-CZ" altLang="en-US" smtClean="0"/>
              <a:pPr>
                <a:defRPr/>
              </a:pPr>
              <a:t>18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6135919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Replicated graph u, v contains no edge. A</a:t>
            </a:r>
          </a:p>
          <a:p>
            <a:r>
              <a:rPr lang="en-US"/>
              <a:t>client adds edge (u, v) at Replica 1; concurrently another client adds (v, u) at Replica 2.</a:t>
            </a:r>
          </a:p>
          <a:p>
            <a:r>
              <a:rPr lang="en-US"/>
              <a:t>Each of these maintains the DAG shape, but when the changes at Replica 2 propagate to</a:t>
            </a:r>
          </a:p>
          <a:p>
            <a:r>
              <a:rPr lang="en-US"/>
              <a:t>Replica 1, the graph is cyclic. Similarly, initially the graph w, x, y, z, t form a replicated tree.</a:t>
            </a:r>
          </a:p>
          <a:p>
            <a:r>
              <a:rPr lang="en-US"/>
              <a:t>Clients at Replicas 1 and 2 add and remove edges as indicated in the ﬁgure, maintaining</a:t>
            </a:r>
          </a:p>
          <a:p>
            <a:r>
              <a:rPr lang="en-US"/>
              <a:t>the tree shape. However, after propagation, the graph is cyclic.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7C3914F-BCC2-445B-B3CE-6B565FC2E7DD}" type="slidenum">
              <a:rPr lang="cs-CZ" altLang="en-US" smtClean="0"/>
              <a:pPr>
                <a:defRPr/>
              </a:pPr>
              <a:t>21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40212786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Left: Greek letters indicate vertex identiﬁers; roman letters are</a:t>
            </a:r>
          </a:p>
          <a:p>
            <a:r>
              <a:rPr lang="en-US"/>
              <a:t>characters in a text-editing application. Right: Remove OK only if paths are maintained.</a:t>
            </a:r>
          </a:p>
          <a:p>
            <a:r>
              <a:rPr lang="en-US"/>
              <a:t>Dashed: removed; dotted: added.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7C3914F-BCC2-445B-B3CE-6B565FC2E7DD}" type="slidenum">
              <a:rPr lang="cs-CZ" altLang="en-US" smtClean="0"/>
              <a:pPr>
                <a:defRPr/>
              </a:pPr>
              <a:t>22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1148877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3415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037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9100" y="188913"/>
            <a:ext cx="2195513" cy="64087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9388" y="188913"/>
            <a:ext cx="6437312" cy="64087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68672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2988" y="188913"/>
            <a:ext cx="7921625" cy="5762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79388" y="908050"/>
            <a:ext cx="4316412" cy="5689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8050"/>
            <a:ext cx="4316413" cy="5689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48594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2988" y="188913"/>
            <a:ext cx="7921625" cy="5762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79388" y="908050"/>
            <a:ext cx="8785225" cy="5689600"/>
          </a:xfrm>
        </p:spPr>
        <p:txBody>
          <a:bodyPr/>
          <a:lstStyle/>
          <a:p>
            <a:pPr lvl="0"/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2475733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2363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66615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388" y="908050"/>
            <a:ext cx="4316412" cy="568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8050"/>
            <a:ext cx="4316413" cy="568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8847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4714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0863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2167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9967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2485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D6559D4-41E0-14D2-6AAF-D4FBE406F1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42988" y="188913"/>
            <a:ext cx="792162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2D40C43-F7BB-8FBD-A449-96D05C1263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908050"/>
            <a:ext cx="8785225" cy="568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Click to edit Master text styles</a:t>
            </a:r>
          </a:p>
          <a:p>
            <a:pPr lvl="1"/>
            <a:r>
              <a:rPr lang="cs-CZ" altLang="cs-CZ"/>
              <a:t>Second level</a:t>
            </a:r>
          </a:p>
          <a:p>
            <a:pPr lvl="2"/>
            <a:r>
              <a:rPr lang="cs-CZ" altLang="cs-CZ"/>
              <a:t>Third level</a:t>
            </a:r>
          </a:p>
          <a:p>
            <a:pPr lvl="3"/>
            <a:r>
              <a:rPr lang="cs-CZ" altLang="cs-CZ"/>
              <a:t>Fourth level</a:t>
            </a:r>
          </a:p>
        </p:txBody>
      </p:sp>
      <p:sp>
        <p:nvSpPr>
          <p:cNvPr id="1028" name="Line 7">
            <a:extLst>
              <a:ext uri="{FF2B5EF4-FFF2-40B4-BE49-F238E27FC236}">
                <a16:creationId xmlns:a16="http://schemas.microsoft.com/office/drawing/2014/main" id="{29185123-A446-C119-1AC1-8DCAB3B2E815}"/>
              </a:ext>
            </a:extLst>
          </p:cNvPr>
          <p:cNvSpPr>
            <a:spLocks noChangeShapeType="1"/>
          </p:cNvSpPr>
          <p:nvPr/>
        </p:nvSpPr>
        <p:spPr bwMode="auto">
          <a:xfrm>
            <a:off x="900113" y="692150"/>
            <a:ext cx="80645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029" name="WordArt 8">
            <a:extLst>
              <a:ext uri="{FF2B5EF4-FFF2-40B4-BE49-F238E27FC236}">
                <a16:creationId xmlns:a16="http://schemas.microsoft.com/office/drawing/2014/main" id="{9643B645-4608-E307-B306-11FA411DA33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-1755198">
            <a:off x="250825" y="188913"/>
            <a:ext cx="777875" cy="431800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76519"/>
              </a:avLst>
            </a:prstTxWarp>
            <a:scene3d>
              <a:camera prst="legacyPerspectiveFront">
                <a:rot lat="19799980" lon="19439992" rev="0"/>
              </a:camera>
              <a:lightRig rig="legacyNormal2" dir="t"/>
            </a:scene3d>
            <a:sp3d extrusionH="354000" prstMaterial="legacyMatte">
              <a:extrusionClr>
                <a:srgbClr val="939676"/>
              </a:extrusionClr>
              <a:contourClr>
                <a:srgbClr val="707070"/>
              </a:contourClr>
            </a:sp3d>
          </a:bodyPr>
          <a:lstStyle/>
          <a:p>
            <a:pPr algn="ctr"/>
            <a:r>
              <a:rPr lang="cs-CZ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707070"/>
                    </a:gs>
                    <a:gs pos="50000">
                      <a:srgbClr val="FFFFFF"/>
                    </a:gs>
                    <a:gs pos="100000">
                      <a:srgbClr val="707070"/>
                    </a:gs>
                  </a:gsLst>
                  <a:lin ang="4440000" scaled="1"/>
                </a:gradFill>
                <a:latin typeface="Impact" panose="020B0806030902050204" pitchFamily="34" charset="0"/>
              </a:rPr>
              <a:t>PDS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150000"/>
        <a:buFont typeface="Tahoma" panose="020B0604030504040204" pitchFamily="34" charset="0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534988" indent="-1778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Arial" panose="020B0604020202020204" pitchFamily="34" charset="0"/>
        <a:buChar char="♦"/>
        <a:defRPr sz="1700">
          <a:solidFill>
            <a:schemeClr val="tx1"/>
          </a:solidFill>
          <a:latin typeface="+mn-lt"/>
        </a:defRPr>
      </a:lvl2pPr>
      <a:lvl3pPr marL="806450" indent="-85725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Tahoma" panose="020B0604030504040204" pitchFamily="34" charset="0"/>
        <a:buChar char="●"/>
        <a:defRPr sz="1600">
          <a:solidFill>
            <a:schemeClr val="tx1"/>
          </a:solidFill>
          <a:latin typeface="+mn-lt"/>
        </a:defRPr>
      </a:lvl3pPr>
      <a:lvl4pPr marL="1163638" indent="-1778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530350" indent="-9525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1987550" indent="-9525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444750" indent="-9525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2901950" indent="-9525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359150" indent="-9525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2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B4FACF-8AA3-2899-2A2B-582F3F38C8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Text Placeholder 2">
            <a:extLst>
              <a:ext uri="{FF2B5EF4-FFF2-40B4-BE49-F238E27FC236}">
                <a16:creationId xmlns:a16="http://schemas.microsoft.com/office/drawing/2014/main" id="{6D894E6D-6C16-409C-8269-471268CBB0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 anchor="ctr"/>
          <a:lstStyle/>
          <a:p>
            <a:pPr algn="ctr"/>
            <a:r>
              <a:rPr lang="en-US" sz="4400" b="1" noProof="0"/>
              <a:t>Distributed Data Structures</a:t>
            </a:r>
          </a:p>
        </p:txBody>
      </p:sp>
    </p:spTree>
    <p:extLst>
      <p:ext uri="{BB962C8B-B14F-4D97-AF65-F5344CB8AC3E}">
        <p14:creationId xmlns:p14="http://schemas.microsoft.com/office/powerpoint/2010/main" val="10176866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8C630-678C-D324-8A2B-970D8276F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Semilattice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95912B7-DE87-DDAB-C493-57A218A8303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/>
                  <a:t>A </a:t>
                </a:r>
                <a:r>
                  <a:rPr lang="en-US" b="1" i="1"/>
                  <a:t>join semilattice</a:t>
                </a:r>
                <a:r>
                  <a:rPr lang="en-US"/>
                  <a:t> is a partial order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≤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</m:oMath>
                </a14:m>
                <a:r>
                  <a:rPr lang="en-US" b="1" i="1"/>
                  <a:t> </a:t>
                </a:r>
                <a:r>
                  <a:rPr lang="en-US"/>
                  <a:t>with least upper bound LUB</a:t>
                </a:r>
              </a:p>
              <a:p>
                <a:endParaRPr lang="en-US"/>
              </a:p>
              <a:p>
                <a:r>
                  <a:rPr lang="en-US"/>
                  <a:t>m = x ⊔</a:t>
                </a:r>
                <a:r>
                  <a:rPr lang="en-US" baseline="-25000"/>
                  <a:t>v</a:t>
                </a:r>
                <a:r>
                  <a:rPr lang="en-US"/>
                  <a:t> y is a </a:t>
                </a:r>
                <a:r>
                  <a:rPr lang="en-US" b="1" i="1"/>
                  <a:t>Least Upper Bound (LUB)</a:t>
                </a:r>
                <a:r>
                  <a:rPr lang="en-US"/>
                  <a:t> of {x, y} under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≤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</m:oMath>
                </a14:m>
                <a:r>
                  <a:rPr lang="en-US"/>
                  <a:t> iff</a:t>
                </a:r>
              </a:p>
              <a:p>
                <a:r>
                  <a:rPr lang="en-US"/>
                  <a:t>x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≤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/>
                  <a:t>m and 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≤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/>
                  <a:t>m and there is no m′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≤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</m:oMath>
                </a14:m>
                <a:r>
                  <a:rPr lang="en-US"/>
                  <a:t> m such that x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≤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</m:oMath>
                </a14:m>
                <a:r>
                  <a:rPr lang="en-US"/>
                  <a:t> m′ and 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≤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</m:oMath>
                </a14:m>
                <a:r>
                  <a:rPr lang="en-US"/>
                  <a:t> m′.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/>
                  <a:t>commutative: x ⊔</a:t>
                </a:r>
                <a:r>
                  <a:rPr lang="en-US" baseline="-25000"/>
                  <a:t>v</a:t>
                </a:r>
                <a:r>
                  <a:rPr lang="en-US"/>
                  <a:t> y =</a:t>
                </a:r>
                <a:r>
                  <a:rPr lang="en-US" baseline="-25000"/>
                  <a:t>v</a:t>
                </a:r>
                <a:r>
                  <a:rPr lang="en-US"/>
                  <a:t> y ⊔</a:t>
                </a:r>
                <a:r>
                  <a:rPr lang="en-US" baseline="-25000"/>
                  <a:t>v</a:t>
                </a:r>
                <a:r>
                  <a:rPr lang="en-US"/>
                  <a:t> x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/>
                  <a:t>associative: (x ⊔</a:t>
                </a:r>
                <a:r>
                  <a:rPr lang="en-US" baseline="-25000"/>
                  <a:t>v</a:t>
                </a:r>
                <a:r>
                  <a:rPr lang="en-US"/>
                  <a:t> y) ⊔</a:t>
                </a:r>
                <a:r>
                  <a:rPr lang="en-US" baseline="-25000"/>
                  <a:t>v</a:t>
                </a:r>
                <a:r>
                  <a:rPr lang="en-US"/>
                  <a:t> z =</a:t>
                </a:r>
                <a:r>
                  <a:rPr lang="en-US" baseline="-25000"/>
                  <a:t>v</a:t>
                </a:r>
                <a:r>
                  <a:rPr lang="en-US"/>
                  <a:t> x ⊔</a:t>
                </a:r>
                <a:r>
                  <a:rPr lang="en-US" baseline="-25000"/>
                  <a:t>v</a:t>
                </a:r>
                <a:r>
                  <a:rPr lang="en-US"/>
                  <a:t> (y ⊔</a:t>
                </a:r>
                <a:r>
                  <a:rPr lang="en-US" baseline="-25000"/>
                  <a:t>v</a:t>
                </a:r>
                <a:r>
                  <a:rPr lang="en-US"/>
                  <a:t> z)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/>
                  <a:t>idempotent: x ⊔</a:t>
                </a:r>
                <a:r>
                  <a:rPr lang="en-US" baseline="-25000"/>
                  <a:t>v</a:t>
                </a:r>
                <a:r>
                  <a:rPr lang="en-US"/>
                  <a:t> x =</a:t>
                </a:r>
                <a:r>
                  <a:rPr lang="en-US" baseline="-25000"/>
                  <a:t>v</a:t>
                </a:r>
                <a:r>
                  <a:rPr lang="en-US"/>
                  <a:t> x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endParaRPr lang="en-US"/>
              </a:p>
              <a:p>
                <a:pPr marL="0" indent="0"/>
                <a:r>
                  <a:rPr lang="en-US"/>
                  <a:t>An ordered set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≤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/>
                  <a:t> is a </a:t>
                </a:r>
                <a:r>
                  <a:rPr lang="en-US" b="1" i="1"/>
                  <a:t>join semilattice</a:t>
                </a:r>
                <a:r>
                  <a:rPr lang="en-US"/>
                  <a:t> </a:t>
                </a:r>
                <a:r>
                  <a:rPr lang="en-US" err="1"/>
                  <a:t>iff</a:t>
                </a:r>
                <a:r>
                  <a:rPr lang="en-US"/>
                  <a:t> </a:t>
                </a:r>
                <a:r>
                  <a:rPr lang="es-ES"/>
                  <a:t>∀x, y ∈ S: x </a:t>
                </a:r>
                <a:r>
                  <a:rPr lang="en-US"/>
                  <a:t>⊔</a:t>
                </a:r>
                <a:r>
                  <a:rPr lang="en-US" baseline="-25000"/>
                  <a:t>v</a:t>
                </a:r>
                <a:r>
                  <a:rPr lang="es-ES"/>
                  <a:t> y </a:t>
                </a:r>
                <a:r>
                  <a:rPr lang="es-ES" err="1"/>
                  <a:t>exists</a:t>
                </a:r>
                <a:endParaRPr lang="en-US"/>
              </a:p>
              <a:p>
                <a:pPr>
                  <a:buFont typeface="Arial" panose="020B0604020202020204" pitchFamily="34" charset="0"/>
                  <a:buChar char="•"/>
                </a:pPr>
                <a:endParaRPr lang="en-US"/>
              </a:p>
              <a:p>
                <a:endParaRPr lang="en-US"/>
              </a:p>
              <a:p>
                <a:endParaRPr lang="en-US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95912B7-DE87-DDAB-C493-57A218A8303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179" t="-6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7C058B2B-4CA3-6B5B-8D16-4B28D234E2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678" y="4344663"/>
            <a:ext cx="8192643" cy="2324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4391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F70EC-DD7D-3622-85AB-37CCDFE66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CRDTs: Grow-only Counter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EC925E-1486-1EB5-58F7-0F1D2E4A92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E.g., #likes in a social network</a:t>
            </a:r>
          </a:p>
          <a:p>
            <a:endParaRPr lang="en-US"/>
          </a:p>
          <a:p>
            <a:r>
              <a:rPr lang="en-US">
                <a:latin typeface="Consolas" panose="020B0609020204030204" pitchFamily="49" charset="0"/>
              </a:rPr>
              <a:t>payload integer[n] P</a:t>
            </a:r>
          </a:p>
          <a:p>
            <a:r>
              <a:rPr lang="en-US">
                <a:latin typeface="Consolas" panose="020B0609020204030204" pitchFamily="49" charset="0"/>
              </a:rPr>
              <a:t>  initial P=[0,0,...,0]</a:t>
            </a:r>
          </a:p>
          <a:p>
            <a:r>
              <a:rPr lang="en-US">
                <a:latin typeface="Consolas" panose="020B0609020204030204" pitchFamily="49" charset="0"/>
              </a:rPr>
              <a:t>update increment()</a:t>
            </a:r>
          </a:p>
          <a:p>
            <a:r>
              <a:rPr lang="en-US">
                <a:latin typeface="Consolas" panose="020B0609020204030204" pitchFamily="49" charset="0"/>
              </a:rPr>
              <a:t>  P[</a:t>
            </a:r>
            <a:r>
              <a:rPr lang="en-US" err="1">
                <a:latin typeface="Consolas" panose="020B0609020204030204" pitchFamily="49" charset="0"/>
              </a:rPr>
              <a:t>myId</a:t>
            </a:r>
            <a:r>
              <a:rPr lang="en-US">
                <a:latin typeface="Consolas" panose="020B0609020204030204" pitchFamily="49" charset="0"/>
              </a:rPr>
              <a:t>()] := P[</a:t>
            </a:r>
            <a:r>
              <a:rPr lang="en-US" err="1">
                <a:latin typeface="Consolas" panose="020B0609020204030204" pitchFamily="49" charset="0"/>
              </a:rPr>
              <a:t>myId</a:t>
            </a:r>
            <a:r>
              <a:rPr lang="en-US">
                <a:latin typeface="Consolas" panose="020B0609020204030204" pitchFamily="49" charset="0"/>
              </a:rPr>
              <a:t>()] + 1</a:t>
            </a:r>
          </a:p>
          <a:p>
            <a:r>
              <a:rPr lang="en-US">
                <a:latin typeface="Consolas" panose="020B0609020204030204" pitchFamily="49" charset="0"/>
              </a:rPr>
              <a:t>query value() : integer</a:t>
            </a:r>
          </a:p>
          <a:p>
            <a:r>
              <a:rPr lang="en-US">
                <a:latin typeface="Consolas" panose="020B0609020204030204" pitchFamily="49" charset="0"/>
              </a:rPr>
              <a:t>  return </a:t>
            </a:r>
            <a:r>
              <a:rPr lang="el-GR">
                <a:latin typeface="Consolas" panose="020B0609020204030204" pitchFamily="49" charset="0"/>
              </a:rPr>
              <a:t>Σ</a:t>
            </a:r>
            <a:r>
              <a:rPr lang="en-US" err="1">
                <a:latin typeface="Consolas" panose="020B0609020204030204" pitchFamily="49" charset="0"/>
              </a:rPr>
              <a:t>i</a:t>
            </a:r>
            <a:r>
              <a:rPr lang="en-US">
                <a:latin typeface="Consolas" panose="020B0609020204030204" pitchFamily="49" charset="0"/>
              </a:rPr>
              <a:t> P[</a:t>
            </a:r>
            <a:r>
              <a:rPr lang="en-US" err="1">
                <a:latin typeface="Consolas" panose="020B0609020204030204" pitchFamily="49" charset="0"/>
              </a:rPr>
              <a:t>i</a:t>
            </a:r>
            <a:r>
              <a:rPr lang="en-US">
                <a:latin typeface="Consolas" panose="020B0609020204030204" pitchFamily="49" charset="0"/>
              </a:rPr>
              <a:t>]</a:t>
            </a:r>
          </a:p>
          <a:p>
            <a:r>
              <a:rPr lang="en-US">
                <a:latin typeface="Consolas" panose="020B0609020204030204" pitchFamily="49" charset="0"/>
              </a:rPr>
              <a:t>compare (X, Y) : </a:t>
            </a:r>
            <a:r>
              <a:rPr lang="en-US" err="1">
                <a:latin typeface="Consolas" panose="020B0609020204030204" pitchFamily="49" charset="0"/>
              </a:rPr>
              <a:t>boolean</a:t>
            </a:r>
            <a:endParaRPr lang="en-US">
              <a:latin typeface="Consolas" panose="020B0609020204030204" pitchFamily="49" charset="0"/>
            </a:endParaRPr>
          </a:p>
          <a:p>
            <a:r>
              <a:rPr lang="en-US">
                <a:latin typeface="Consolas" panose="020B0609020204030204" pitchFamily="49" charset="0"/>
              </a:rPr>
              <a:t>  return (∀</a:t>
            </a:r>
            <a:r>
              <a:rPr lang="en-US" err="1">
                <a:latin typeface="Consolas" panose="020B0609020204030204" pitchFamily="49" charset="0"/>
              </a:rPr>
              <a:t>i</a:t>
            </a:r>
            <a:r>
              <a:rPr lang="en-US">
                <a:latin typeface="Consolas" panose="020B0609020204030204" pitchFamily="49" charset="0"/>
              </a:rPr>
              <a:t> ∈ [0, n - 1] : X.P[</a:t>
            </a:r>
            <a:r>
              <a:rPr lang="en-US" err="1">
                <a:latin typeface="Consolas" panose="020B0609020204030204" pitchFamily="49" charset="0"/>
              </a:rPr>
              <a:t>i</a:t>
            </a:r>
            <a:r>
              <a:rPr lang="en-US">
                <a:latin typeface="Consolas" panose="020B0609020204030204" pitchFamily="49" charset="0"/>
              </a:rPr>
              <a:t>] ≤ Y.P[</a:t>
            </a:r>
            <a:r>
              <a:rPr lang="en-US" err="1">
                <a:latin typeface="Consolas" panose="020B0609020204030204" pitchFamily="49" charset="0"/>
              </a:rPr>
              <a:t>i</a:t>
            </a:r>
            <a:r>
              <a:rPr lang="en-US">
                <a:latin typeface="Consolas" panose="020B0609020204030204" pitchFamily="49" charset="0"/>
              </a:rPr>
              <a:t>])</a:t>
            </a:r>
          </a:p>
          <a:p>
            <a:r>
              <a:rPr lang="en-US">
                <a:latin typeface="Consolas" panose="020B0609020204030204" pitchFamily="49" charset="0"/>
              </a:rPr>
              <a:t>merge (X, Y) : payload</a:t>
            </a:r>
          </a:p>
          <a:p>
            <a:r>
              <a:rPr lang="en-US">
                <a:latin typeface="Consolas" panose="020B0609020204030204" pitchFamily="49" charset="0"/>
              </a:rPr>
              <a:t>  ∀</a:t>
            </a:r>
            <a:r>
              <a:rPr lang="en-US" err="1">
                <a:latin typeface="Consolas" panose="020B0609020204030204" pitchFamily="49" charset="0"/>
              </a:rPr>
              <a:t>i</a:t>
            </a:r>
            <a:r>
              <a:rPr lang="en-US">
                <a:latin typeface="Consolas" panose="020B0609020204030204" pitchFamily="49" charset="0"/>
              </a:rPr>
              <a:t> ∈ [0, n - 1] : Z.P[</a:t>
            </a:r>
            <a:r>
              <a:rPr lang="en-US" err="1">
                <a:latin typeface="Consolas" panose="020B0609020204030204" pitchFamily="49" charset="0"/>
              </a:rPr>
              <a:t>i</a:t>
            </a:r>
            <a:r>
              <a:rPr lang="en-US">
                <a:latin typeface="Consolas" panose="020B0609020204030204" pitchFamily="49" charset="0"/>
              </a:rPr>
              <a:t>] = max(X.P[</a:t>
            </a:r>
            <a:r>
              <a:rPr lang="en-US" err="1">
                <a:latin typeface="Consolas" panose="020B0609020204030204" pitchFamily="49" charset="0"/>
              </a:rPr>
              <a:t>i</a:t>
            </a:r>
            <a:r>
              <a:rPr lang="en-US">
                <a:latin typeface="Consolas" panose="020B0609020204030204" pitchFamily="49" charset="0"/>
              </a:rPr>
              <a:t>], Y.P[</a:t>
            </a:r>
            <a:r>
              <a:rPr lang="en-US" err="1">
                <a:latin typeface="Consolas" panose="020B0609020204030204" pitchFamily="49" charset="0"/>
              </a:rPr>
              <a:t>i</a:t>
            </a:r>
            <a:r>
              <a:rPr lang="en-US">
                <a:latin typeface="Consolas" panose="020B0609020204030204" pitchFamily="49" charset="0"/>
              </a:rPr>
              <a:t>])</a:t>
            </a:r>
          </a:p>
          <a:p>
            <a:r>
              <a:rPr lang="en-US">
                <a:latin typeface="Consolas" panose="020B0609020204030204" pitchFamily="49" charset="0"/>
              </a:rPr>
              <a:t>  return Z</a:t>
            </a:r>
          </a:p>
        </p:txBody>
      </p:sp>
    </p:spTree>
    <p:extLst>
      <p:ext uri="{BB962C8B-B14F-4D97-AF65-F5344CB8AC3E}">
        <p14:creationId xmlns:p14="http://schemas.microsoft.com/office/powerpoint/2010/main" val="12708606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9114A-35F1-D10A-2207-D4A13C533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CRDTs: Positive-Negative Counter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5BB8DE-5386-D92C-279D-BA3E5958D6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Internal state must increase monotonically</a:t>
            </a:r>
          </a:p>
          <a:p>
            <a:r>
              <a:rPr lang="en-US">
                <a:sym typeface="Wingdings" panose="05000000000000000000" pitchFamily="2" charset="2"/>
              </a:rPr>
              <a:t> </a:t>
            </a:r>
            <a:r>
              <a:rPr lang="en-US"/>
              <a:t>combined multiple CRDTs to create a more complex CRDT</a:t>
            </a:r>
          </a:p>
          <a:p>
            <a:r>
              <a:rPr lang="en-US"/>
              <a:t>E.g., #number of users in p2p app Skype</a:t>
            </a:r>
          </a:p>
          <a:p>
            <a:endParaRPr lang="en-US"/>
          </a:p>
          <a:p>
            <a:r>
              <a:rPr lang="en-US">
                <a:latin typeface="Consolas" panose="020B0609020204030204" pitchFamily="49" charset="0"/>
              </a:rPr>
              <a:t>payload integer[n] P, integer[n] N</a:t>
            </a:r>
          </a:p>
          <a:p>
            <a:r>
              <a:rPr lang="en-US">
                <a:latin typeface="Consolas" panose="020B0609020204030204" pitchFamily="49" charset="0"/>
              </a:rPr>
              <a:t>  initial P=[0,0,...,0], N=[0,0,...,0]</a:t>
            </a:r>
          </a:p>
          <a:p>
            <a:r>
              <a:rPr lang="en-US">
                <a:latin typeface="Consolas" panose="020B0609020204030204" pitchFamily="49" charset="0"/>
              </a:rPr>
              <a:t>update </a:t>
            </a:r>
            <a:r>
              <a:rPr lang="en-US" i="1">
                <a:latin typeface="Consolas" panose="020B0609020204030204" pitchFamily="49" charset="0"/>
              </a:rPr>
              <a:t>increment</a:t>
            </a:r>
            <a:r>
              <a:rPr lang="en-US">
                <a:latin typeface="Consolas" panose="020B0609020204030204" pitchFamily="49" charset="0"/>
              </a:rPr>
              <a:t>()</a:t>
            </a:r>
          </a:p>
          <a:p>
            <a:r>
              <a:rPr lang="en-US">
                <a:latin typeface="Consolas" panose="020B0609020204030204" pitchFamily="49" charset="0"/>
              </a:rPr>
              <a:t>  P[</a:t>
            </a:r>
            <a:r>
              <a:rPr lang="en-US" i="1" err="1">
                <a:latin typeface="Consolas" panose="020B0609020204030204" pitchFamily="49" charset="0"/>
              </a:rPr>
              <a:t>myId</a:t>
            </a:r>
            <a:r>
              <a:rPr lang="en-US">
                <a:latin typeface="Consolas" panose="020B0609020204030204" pitchFamily="49" charset="0"/>
              </a:rPr>
              <a:t>()] := P[</a:t>
            </a:r>
            <a:r>
              <a:rPr lang="en-US" i="1" err="1">
                <a:latin typeface="Consolas" panose="020B0609020204030204" pitchFamily="49" charset="0"/>
              </a:rPr>
              <a:t>myId</a:t>
            </a:r>
            <a:r>
              <a:rPr lang="en-US">
                <a:latin typeface="Consolas" panose="020B0609020204030204" pitchFamily="49" charset="0"/>
              </a:rPr>
              <a:t>()] + 1</a:t>
            </a:r>
          </a:p>
          <a:p>
            <a:r>
              <a:rPr lang="en-US">
                <a:latin typeface="Consolas" panose="020B0609020204030204" pitchFamily="49" charset="0"/>
              </a:rPr>
              <a:t>update </a:t>
            </a:r>
            <a:r>
              <a:rPr lang="en-US" i="1">
                <a:latin typeface="Consolas" panose="020B0609020204030204" pitchFamily="49" charset="0"/>
              </a:rPr>
              <a:t>decrement</a:t>
            </a:r>
            <a:r>
              <a:rPr lang="en-US">
                <a:latin typeface="Consolas" panose="020B0609020204030204" pitchFamily="49" charset="0"/>
              </a:rPr>
              <a:t>()</a:t>
            </a:r>
          </a:p>
          <a:p>
            <a:r>
              <a:rPr lang="en-US">
                <a:latin typeface="Consolas" panose="020B0609020204030204" pitchFamily="49" charset="0"/>
              </a:rPr>
              <a:t>  N[</a:t>
            </a:r>
            <a:r>
              <a:rPr lang="en-US" i="1" err="1">
                <a:latin typeface="Consolas" panose="020B0609020204030204" pitchFamily="49" charset="0"/>
              </a:rPr>
              <a:t>myId</a:t>
            </a:r>
            <a:r>
              <a:rPr lang="en-US">
                <a:latin typeface="Consolas" panose="020B0609020204030204" pitchFamily="49" charset="0"/>
              </a:rPr>
              <a:t>()] := N[</a:t>
            </a:r>
            <a:r>
              <a:rPr lang="en-US" i="1" err="1">
                <a:latin typeface="Consolas" panose="020B0609020204030204" pitchFamily="49" charset="0"/>
              </a:rPr>
              <a:t>myId</a:t>
            </a:r>
            <a:r>
              <a:rPr lang="en-US">
                <a:latin typeface="Consolas" panose="020B0609020204030204" pitchFamily="49" charset="0"/>
              </a:rPr>
              <a:t>()] + 1</a:t>
            </a:r>
          </a:p>
          <a:p>
            <a:r>
              <a:rPr lang="en-US">
                <a:latin typeface="Consolas" panose="020B0609020204030204" pitchFamily="49" charset="0"/>
              </a:rPr>
              <a:t>query </a:t>
            </a:r>
            <a:r>
              <a:rPr lang="en-US" i="1">
                <a:latin typeface="Consolas" panose="020B0609020204030204" pitchFamily="49" charset="0"/>
              </a:rPr>
              <a:t>value</a:t>
            </a:r>
            <a:r>
              <a:rPr lang="en-US">
                <a:latin typeface="Consolas" panose="020B0609020204030204" pitchFamily="49" charset="0"/>
              </a:rPr>
              <a:t>() : integer v</a:t>
            </a:r>
          </a:p>
          <a:p>
            <a:r>
              <a:rPr lang="en-US">
                <a:latin typeface="Consolas" panose="020B0609020204030204" pitchFamily="49" charset="0"/>
              </a:rPr>
              <a:t>  return </a:t>
            </a:r>
            <a:r>
              <a:rPr lang="el-GR">
                <a:latin typeface="Consolas" panose="020B0609020204030204" pitchFamily="49" charset="0"/>
              </a:rPr>
              <a:t>Σ</a:t>
            </a:r>
            <a:r>
              <a:rPr lang="en-US" err="1">
                <a:latin typeface="Consolas" panose="020B0609020204030204" pitchFamily="49" charset="0"/>
              </a:rPr>
              <a:t>i</a:t>
            </a:r>
            <a:r>
              <a:rPr lang="en-US">
                <a:latin typeface="Consolas" panose="020B0609020204030204" pitchFamily="49" charset="0"/>
              </a:rPr>
              <a:t> P[</a:t>
            </a:r>
            <a:r>
              <a:rPr lang="en-US" err="1">
                <a:latin typeface="Consolas" panose="020B0609020204030204" pitchFamily="49" charset="0"/>
              </a:rPr>
              <a:t>i</a:t>
            </a:r>
            <a:r>
              <a:rPr lang="en-US">
                <a:latin typeface="Consolas" panose="020B0609020204030204" pitchFamily="49" charset="0"/>
              </a:rPr>
              <a:t>] - </a:t>
            </a:r>
            <a:r>
              <a:rPr lang="el-GR">
                <a:latin typeface="Consolas" panose="020B0609020204030204" pitchFamily="49" charset="0"/>
              </a:rPr>
              <a:t>Σ</a:t>
            </a:r>
            <a:r>
              <a:rPr lang="en-US" err="1">
                <a:latin typeface="Consolas" panose="020B0609020204030204" pitchFamily="49" charset="0"/>
              </a:rPr>
              <a:t>i</a:t>
            </a:r>
            <a:r>
              <a:rPr lang="en-US">
                <a:latin typeface="Consolas" panose="020B0609020204030204" pitchFamily="49" charset="0"/>
              </a:rPr>
              <a:t> N[</a:t>
            </a:r>
            <a:r>
              <a:rPr lang="en-US" err="1">
                <a:latin typeface="Consolas" panose="020B0609020204030204" pitchFamily="49" charset="0"/>
              </a:rPr>
              <a:t>i</a:t>
            </a:r>
            <a:r>
              <a:rPr lang="en-US">
                <a:latin typeface="Consolas" panose="020B0609020204030204" pitchFamily="49" charset="0"/>
              </a:rPr>
              <a:t>]</a:t>
            </a:r>
          </a:p>
          <a:p>
            <a:r>
              <a:rPr lang="en-US">
                <a:latin typeface="Consolas" panose="020B0609020204030204" pitchFamily="49" charset="0"/>
              </a:rPr>
              <a:t>compare (X, Y) : Boolean </a:t>
            </a:r>
            <a:endParaRPr lang="en-US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r>
              <a:rPr lang="en-US">
                <a:latin typeface="Consolas" panose="020B0609020204030204" pitchFamily="49" charset="0"/>
              </a:rPr>
              <a:t>  return (∀</a:t>
            </a:r>
            <a:r>
              <a:rPr lang="en-US" err="1">
                <a:latin typeface="Consolas" panose="020B0609020204030204" pitchFamily="49" charset="0"/>
              </a:rPr>
              <a:t>i</a:t>
            </a:r>
            <a:r>
              <a:rPr lang="en-US">
                <a:latin typeface="Consolas" panose="020B0609020204030204" pitchFamily="49" charset="0"/>
              </a:rPr>
              <a:t> ∈ [0, n - 1] : X.P[</a:t>
            </a:r>
            <a:r>
              <a:rPr lang="en-US" err="1">
                <a:latin typeface="Consolas" panose="020B0609020204030204" pitchFamily="49" charset="0"/>
              </a:rPr>
              <a:t>i</a:t>
            </a:r>
            <a:r>
              <a:rPr lang="en-US">
                <a:latin typeface="Consolas" panose="020B0609020204030204" pitchFamily="49" charset="0"/>
              </a:rPr>
              <a:t>] ≤ Y.P[</a:t>
            </a:r>
            <a:r>
              <a:rPr lang="en-US" err="1">
                <a:latin typeface="Consolas" panose="020B0609020204030204" pitchFamily="49" charset="0"/>
              </a:rPr>
              <a:t>i</a:t>
            </a:r>
            <a:r>
              <a:rPr lang="en-US">
                <a:latin typeface="Consolas" panose="020B0609020204030204" pitchFamily="49" charset="0"/>
              </a:rPr>
              <a:t>] ∧ X.N[</a:t>
            </a:r>
            <a:r>
              <a:rPr lang="en-US" err="1">
                <a:latin typeface="Consolas" panose="020B0609020204030204" pitchFamily="49" charset="0"/>
              </a:rPr>
              <a:t>i</a:t>
            </a:r>
            <a:r>
              <a:rPr lang="en-US">
                <a:latin typeface="Consolas" panose="020B0609020204030204" pitchFamily="49" charset="0"/>
              </a:rPr>
              <a:t>] ≤ Y.N[</a:t>
            </a:r>
            <a:r>
              <a:rPr lang="en-US" err="1">
                <a:latin typeface="Consolas" panose="020B0609020204030204" pitchFamily="49" charset="0"/>
              </a:rPr>
              <a:t>i</a:t>
            </a:r>
            <a:r>
              <a:rPr lang="en-US">
                <a:latin typeface="Consolas" panose="020B0609020204030204" pitchFamily="49" charset="0"/>
              </a:rPr>
              <a:t>])</a:t>
            </a:r>
          </a:p>
          <a:p>
            <a:r>
              <a:rPr lang="en-US">
                <a:latin typeface="Consolas" panose="020B0609020204030204" pitchFamily="49" charset="0"/>
              </a:rPr>
              <a:t>merge (X, Y) : payload Z</a:t>
            </a:r>
          </a:p>
          <a:p>
            <a:r>
              <a:rPr lang="en-US">
                <a:latin typeface="Consolas" panose="020B0609020204030204" pitchFamily="49" charset="0"/>
              </a:rPr>
              <a:t>    let ∀</a:t>
            </a:r>
            <a:r>
              <a:rPr lang="en-US" err="1">
                <a:latin typeface="Consolas" panose="020B0609020204030204" pitchFamily="49" charset="0"/>
              </a:rPr>
              <a:t>i</a:t>
            </a:r>
            <a:r>
              <a:rPr lang="en-US">
                <a:latin typeface="Consolas" panose="020B0609020204030204" pitchFamily="49" charset="0"/>
              </a:rPr>
              <a:t> ∈ [0, n - 1] : Z.P[</a:t>
            </a:r>
            <a:r>
              <a:rPr lang="en-US" err="1">
                <a:latin typeface="Consolas" panose="020B0609020204030204" pitchFamily="49" charset="0"/>
              </a:rPr>
              <a:t>i</a:t>
            </a:r>
            <a:r>
              <a:rPr lang="en-US">
                <a:latin typeface="Consolas" panose="020B0609020204030204" pitchFamily="49" charset="0"/>
              </a:rPr>
              <a:t>] = </a:t>
            </a:r>
            <a:r>
              <a:rPr lang="en-US" i="1">
                <a:latin typeface="Consolas" panose="020B0609020204030204" pitchFamily="49" charset="0"/>
              </a:rPr>
              <a:t>max</a:t>
            </a:r>
            <a:r>
              <a:rPr lang="en-US">
                <a:latin typeface="Consolas" panose="020B0609020204030204" pitchFamily="49" charset="0"/>
              </a:rPr>
              <a:t>(X.P[</a:t>
            </a:r>
            <a:r>
              <a:rPr lang="en-US" err="1">
                <a:latin typeface="Consolas" panose="020B0609020204030204" pitchFamily="49" charset="0"/>
              </a:rPr>
              <a:t>i</a:t>
            </a:r>
            <a:r>
              <a:rPr lang="en-US">
                <a:latin typeface="Consolas" panose="020B0609020204030204" pitchFamily="49" charset="0"/>
              </a:rPr>
              <a:t>], Y.P[</a:t>
            </a:r>
            <a:r>
              <a:rPr lang="en-US" err="1">
                <a:latin typeface="Consolas" panose="020B0609020204030204" pitchFamily="49" charset="0"/>
              </a:rPr>
              <a:t>i</a:t>
            </a:r>
            <a:r>
              <a:rPr lang="en-US">
                <a:latin typeface="Consolas" panose="020B0609020204030204" pitchFamily="49" charset="0"/>
              </a:rPr>
              <a:t>])</a:t>
            </a:r>
          </a:p>
          <a:p>
            <a:r>
              <a:rPr lang="en-US">
                <a:latin typeface="Consolas" panose="020B0609020204030204" pitchFamily="49" charset="0"/>
              </a:rPr>
              <a:t>    let ∀</a:t>
            </a:r>
            <a:r>
              <a:rPr lang="en-US" err="1">
                <a:latin typeface="Consolas" panose="020B0609020204030204" pitchFamily="49" charset="0"/>
              </a:rPr>
              <a:t>i</a:t>
            </a:r>
            <a:r>
              <a:rPr lang="en-US">
                <a:latin typeface="Consolas" panose="020B0609020204030204" pitchFamily="49" charset="0"/>
              </a:rPr>
              <a:t> ∈ [0, n - 1] : Z.N[</a:t>
            </a:r>
            <a:r>
              <a:rPr lang="en-US" err="1">
                <a:latin typeface="Consolas" panose="020B0609020204030204" pitchFamily="49" charset="0"/>
              </a:rPr>
              <a:t>i</a:t>
            </a:r>
            <a:r>
              <a:rPr lang="en-US">
                <a:latin typeface="Consolas" panose="020B0609020204030204" pitchFamily="49" charset="0"/>
              </a:rPr>
              <a:t>] = </a:t>
            </a:r>
            <a:r>
              <a:rPr lang="en-US" i="1">
                <a:latin typeface="Consolas" panose="020B0609020204030204" pitchFamily="49" charset="0"/>
              </a:rPr>
              <a:t>max</a:t>
            </a:r>
            <a:r>
              <a:rPr lang="en-US">
                <a:latin typeface="Consolas" panose="020B0609020204030204" pitchFamily="49" charset="0"/>
              </a:rPr>
              <a:t>(X.N[</a:t>
            </a:r>
            <a:r>
              <a:rPr lang="en-US" err="1">
                <a:latin typeface="Consolas" panose="020B0609020204030204" pitchFamily="49" charset="0"/>
              </a:rPr>
              <a:t>i</a:t>
            </a:r>
            <a:r>
              <a:rPr lang="en-US">
                <a:latin typeface="Consolas" panose="020B0609020204030204" pitchFamily="49" charset="0"/>
              </a:rPr>
              <a:t>], Y.N[</a:t>
            </a:r>
            <a:r>
              <a:rPr lang="en-US" err="1">
                <a:latin typeface="Consolas" panose="020B0609020204030204" pitchFamily="49" charset="0"/>
              </a:rPr>
              <a:t>i</a:t>
            </a:r>
            <a:r>
              <a:rPr lang="en-US">
                <a:latin typeface="Consolas" panose="020B0609020204030204" pitchFamily="49" charset="0"/>
              </a:rPr>
              <a:t>])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98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2EA7E-EAEF-F963-B052-FFD689333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Last-Writer-Wins Register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C71847-1030-676A-9A22-5790C2A21F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Associates a unique timestamp and ID with each update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/>
              <a:t>E.g., &lt;MAC, timestamp&gt;</a:t>
            </a:r>
          </a:p>
          <a:p>
            <a:endParaRPr lang="en-US">
              <a:latin typeface="Consolas" panose="020B0609020204030204" pitchFamily="49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FB2EBD1-CE38-3668-F43C-E731CB10AB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1574" y="4463752"/>
            <a:ext cx="6820852" cy="2133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154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DD70E-9BD3-743E-687E-966D50BDD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Last-Writer-Wins Register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99CCE0-C41E-2204-59E2-DFCBC059DD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Consolas" panose="020B0609020204030204" pitchFamily="49" charset="0"/>
              </a:rPr>
              <a:t>payload X </a:t>
            </a:r>
            <a:r>
              <a:rPr lang="en-US" err="1">
                <a:latin typeface="Consolas" panose="020B0609020204030204" pitchFamily="49" charset="0"/>
              </a:rPr>
              <a:t>x</a:t>
            </a:r>
            <a:r>
              <a:rPr lang="en-US">
                <a:latin typeface="Consolas" panose="020B0609020204030204" pitchFamily="49" charset="0"/>
              </a:rPr>
              <a:t>, timestamp t	</a:t>
            </a:r>
          </a:p>
          <a:p>
            <a:r>
              <a:rPr lang="en-US">
                <a:latin typeface="Consolas" panose="020B0609020204030204" pitchFamily="49" charset="0"/>
              </a:rPr>
              <a:t>  initial x = ⊥, t = 0</a:t>
            </a:r>
          </a:p>
          <a:p>
            <a:r>
              <a:rPr lang="en-US">
                <a:latin typeface="Consolas" panose="020B0609020204030204" pitchFamily="49" charset="0"/>
              </a:rPr>
              <a:t>query value () : X w</a:t>
            </a:r>
          </a:p>
          <a:p>
            <a:r>
              <a:rPr lang="en-US">
                <a:latin typeface="Consolas" panose="020B0609020204030204" pitchFamily="49" charset="0"/>
              </a:rPr>
              <a:t>  let w = x</a:t>
            </a:r>
          </a:p>
          <a:p>
            <a:r>
              <a:rPr lang="en-US">
                <a:latin typeface="Consolas" panose="020B0609020204030204" pitchFamily="49" charset="0"/>
              </a:rPr>
              <a:t>update assign (X </a:t>
            </a:r>
            <a:r>
              <a:rPr lang="en-US" err="1">
                <a:latin typeface="Consolas" panose="020B0609020204030204" pitchFamily="49" charset="0"/>
              </a:rPr>
              <a:t>x</a:t>
            </a:r>
            <a:r>
              <a:rPr lang="en-US">
                <a:latin typeface="Consolas" panose="020B0609020204030204" pitchFamily="49" charset="0"/>
              </a:rPr>
              <a:t>′ )</a:t>
            </a:r>
          </a:p>
          <a:p>
            <a:r>
              <a:rPr lang="en-US">
                <a:latin typeface="Consolas" panose="020B0609020204030204" pitchFamily="49" charset="0"/>
              </a:rPr>
              <a:t>  </a:t>
            </a:r>
            <a:r>
              <a:rPr lang="en-US" err="1">
                <a:latin typeface="Consolas" panose="020B0609020204030204" pitchFamily="49" charset="0"/>
              </a:rPr>
              <a:t>atSource</a:t>
            </a:r>
            <a:r>
              <a:rPr lang="en-US">
                <a:latin typeface="Consolas" panose="020B0609020204030204" pitchFamily="49" charset="0"/>
              </a:rPr>
              <a:t> () t′</a:t>
            </a:r>
          </a:p>
          <a:p>
            <a:r>
              <a:rPr lang="en-US">
                <a:latin typeface="Consolas" panose="020B0609020204030204" pitchFamily="49" charset="0"/>
              </a:rPr>
              <a:t>    let t′ = now()</a:t>
            </a:r>
          </a:p>
          <a:p>
            <a:r>
              <a:rPr lang="en-US">
                <a:latin typeface="Consolas" panose="020B0609020204030204" pitchFamily="49" charset="0"/>
              </a:rPr>
              <a:t>  downstream (x′ , t′ )</a:t>
            </a:r>
          </a:p>
          <a:p>
            <a:r>
              <a:rPr lang="en-US">
                <a:latin typeface="Consolas" panose="020B0609020204030204" pitchFamily="49" charset="0"/>
              </a:rPr>
              <a:t>    if t &lt; t′ then x, t = x′, t′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7111E64-C616-0B5E-558F-F4C6C01073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7746" y="4235668"/>
            <a:ext cx="7168507" cy="2504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6290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D4248-66C1-E552-22BB-B78BC742C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1F3733-48CF-0D59-BA66-44C8504527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Mutating operations add and remove do not commute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Cannot be CRDT and conform to the sequential specification of a set</a:t>
            </a:r>
          </a:p>
          <a:p>
            <a:r>
              <a:rPr lang="en-US">
                <a:sym typeface="Wingdings" panose="05000000000000000000" pitchFamily="2" charset="2"/>
              </a:rPr>
              <a:t> We can approximate the sequential set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Differ mainly by the result of concurrent add(e) remove(e)</a:t>
            </a:r>
          </a:p>
          <a:p>
            <a:endParaRPr lang="en-US"/>
          </a:p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1B2BA6C-1C18-A2C4-7018-79BDB8BFF1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8443" y="4449550"/>
            <a:ext cx="5287113" cy="1962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1437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70CE3-6477-F433-DF00-91CF9CF64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Grow-Only 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7891E-DF76-F1FF-261A-9C444CF26C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Simplest solution that avoids remove </a:t>
            </a:r>
          </a:p>
          <a:p>
            <a:r>
              <a:rPr lang="en-US"/>
              <a:t>Similar to G-counter</a:t>
            </a:r>
          </a:p>
          <a:p>
            <a:endParaRPr lang="en-US"/>
          </a:p>
          <a:p>
            <a:r>
              <a:rPr lang="en-US">
                <a:latin typeface="Consolas" panose="020B0609020204030204" pitchFamily="49" charset="0"/>
              </a:rPr>
              <a:t>payload set A</a:t>
            </a:r>
          </a:p>
          <a:p>
            <a:r>
              <a:rPr lang="en-US">
                <a:latin typeface="Consolas" panose="020B0609020204030204" pitchFamily="49" charset="0"/>
              </a:rPr>
              <a:t>    initial ∅</a:t>
            </a:r>
          </a:p>
          <a:p>
            <a:r>
              <a:rPr lang="en-US">
                <a:latin typeface="Consolas" panose="020B0609020204030204" pitchFamily="49" charset="0"/>
              </a:rPr>
              <a:t>update add(element e)</a:t>
            </a:r>
          </a:p>
          <a:p>
            <a:r>
              <a:rPr lang="en-US">
                <a:latin typeface="Consolas" panose="020B0609020204030204" pitchFamily="49" charset="0"/>
              </a:rPr>
              <a:t>    A := A ∪ {e}</a:t>
            </a:r>
          </a:p>
          <a:p>
            <a:r>
              <a:rPr lang="en-US">
                <a:latin typeface="Consolas" panose="020B0609020204030204" pitchFamily="49" charset="0"/>
              </a:rPr>
              <a:t>query lookup(element e) : </a:t>
            </a:r>
            <a:r>
              <a:rPr lang="en-US" err="1">
                <a:latin typeface="Consolas" panose="020B0609020204030204" pitchFamily="49" charset="0"/>
              </a:rPr>
              <a:t>boolean</a:t>
            </a:r>
            <a:r>
              <a:rPr lang="en-US">
                <a:latin typeface="Consolas" panose="020B0609020204030204" pitchFamily="49" charset="0"/>
              </a:rPr>
              <a:t> b</a:t>
            </a:r>
          </a:p>
          <a:p>
            <a:r>
              <a:rPr lang="en-US">
                <a:latin typeface="Consolas" panose="020B0609020204030204" pitchFamily="49" charset="0"/>
              </a:rPr>
              <a:t>    let b = (e ∈ A)</a:t>
            </a:r>
          </a:p>
          <a:p>
            <a:r>
              <a:rPr lang="en-US">
                <a:latin typeface="Consolas" panose="020B0609020204030204" pitchFamily="49" charset="0"/>
              </a:rPr>
              <a:t>compare (S, T) : </a:t>
            </a:r>
            <a:r>
              <a:rPr lang="en-US" err="1">
                <a:latin typeface="Consolas" panose="020B0609020204030204" pitchFamily="49" charset="0"/>
              </a:rPr>
              <a:t>boolean</a:t>
            </a:r>
            <a:r>
              <a:rPr lang="en-US">
                <a:latin typeface="Consolas" panose="020B0609020204030204" pitchFamily="49" charset="0"/>
              </a:rPr>
              <a:t> b</a:t>
            </a:r>
          </a:p>
          <a:p>
            <a:r>
              <a:rPr lang="en-US">
                <a:latin typeface="Consolas" panose="020B0609020204030204" pitchFamily="49" charset="0"/>
              </a:rPr>
              <a:t>    let b = (S.A ⊆ T.A)</a:t>
            </a:r>
          </a:p>
          <a:p>
            <a:r>
              <a:rPr lang="en-US">
                <a:latin typeface="Consolas" panose="020B0609020204030204" pitchFamily="49" charset="0"/>
              </a:rPr>
              <a:t>merge (S, T) : payload U</a:t>
            </a:r>
          </a:p>
          <a:p>
            <a:r>
              <a:rPr lang="en-US">
                <a:latin typeface="Consolas" panose="020B0609020204030204" pitchFamily="49" charset="0"/>
              </a:rPr>
              <a:t>    let U.A = S.A ∪ T.A</a:t>
            </a:r>
          </a:p>
        </p:txBody>
      </p:sp>
    </p:spTree>
    <p:extLst>
      <p:ext uri="{BB962C8B-B14F-4D97-AF65-F5344CB8AC3E}">
        <p14:creationId xmlns:p14="http://schemas.microsoft.com/office/powerpoint/2010/main" val="21122748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9E289-364B-4DC3-7A02-F6F5720CC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Two-Phase 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7BB1A-1096-0B9C-526F-E6680F80AA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sz="1600"/>
              <a:t>Remove-wins semantics </a:t>
            </a:r>
            <a:r>
              <a:rPr lang="en-US" sz="1600">
                <a:sym typeface="Wingdings" panose="05000000000000000000" pitchFamily="2" charset="2"/>
              </a:rPr>
              <a:t></a:t>
            </a:r>
            <a:r>
              <a:rPr lang="en-US" sz="1600"/>
              <a:t> tombstone set</a:t>
            </a:r>
          </a:p>
          <a:p>
            <a:pPr marL="0" indent="0"/>
            <a:r>
              <a:rPr lang="en-US" sz="1600"/>
              <a:t>Elements cannot be re-added</a:t>
            </a:r>
          </a:p>
          <a:p>
            <a:pPr marL="0" indent="0"/>
            <a:endParaRPr lang="en-US" sz="1600"/>
          </a:p>
          <a:p>
            <a:r>
              <a:rPr lang="en-US" sz="1600">
                <a:latin typeface="Consolas" panose="020B0609020204030204" pitchFamily="49" charset="0"/>
              </a:rPr>
              <a:t>payload set A, set R</a:t>
            </a:r>
          </a:p>
          <a:p>
            <a:r>
              <a:rPr lang="en-US" sz="1600">
                <a:latin typeface="Consolas" panose="020B0609020204030204" pitchFamily="49" charset="0"/>
              </a:rPr>
              <a:t>  initial A=∅, R=∅</a:t>
            </a:r>
          </a:p>
          <a:p>
            <a:r>
              <a:rPr lang="en-US" sz="1600">
                <a:latin typeface="Consolas" panose="020B0609020204030204" pitchFamily="49" charset="0"/>
              </a:rPr>
              <a:t>query lookup(element e) : </a:t>
            </a:r>
            <a:r>
              <a:rPr lang="en-US" sz="1600" err="1">
                <a:latin typeface="Consolas" panose="020B0609020204030204" pitchFamily="49" charset="0"/>
              </a:rPr>
              <a:t>boolean</a:t>
            </a:r>
            <a:endParaRPr lang="en-US" sz="1600">
              <a:latin typeface="Consolas" panose="020B0609020204030204" pitchFamily="49" charset="0"/>
            </a:endParaRPr>
          </a:p>
          <a:p>
            <a:r>
              <a:rPr lang="en-US" sz="1600">
                <a:latin typeface="Consolas" panose="020B0609020204030204" pitchFamily="49" charset="0"/>
              </a:rPr>
              <a:t>  return (e ∈ A ∧ e ∉ R)</a:t>
            </a:r>
          </a:p>
          <a:p>
            <a:r>
              <a:rPr lang="en-US" sz="1600">
                <a:latin typeface="Consolas" panose="020B0609020204030204" pitchFamily="49" charset="0"/>
              </a:rPr>
              <a:t>update add(element e)</a:t>
            </a:r>
          </a:p>
          <a:p>
            <a:r>
              <a:rPr lang="en-US" sz="1600">
                <a:latin typeface="Consolas" panose="020B0609020204030204" pitchFamily="49" charset="0"/>
              </a:rPr>
              <a:t>  A := A ∪ {e}</a:t>
            </a:r>
          </a:p>
          <a:p>
            <a:r>
              <a:rPr lang="en-US" sz="1600">
                <a:latin typeface="Consolas" panose="020B0609020204030204" pitchFamily="49" charset="0"/>
              </a:rPr>
              <a:t>update remove(element e)</a:t>
            </a:r>
          </a:p>
          <a:p>
            <a:r>
              <a:rPr lang="en-US" sz="1600">
                <a:latin typeface="Consolas" panose="020B0609020204030204" pitchFamily="49" charset="0"/>
              </a:rPr>
              <a:t>  pre lookup(e)</a:t>
            </a:r>
          </a:p>
          <a:p>
            <a:r>
              <a:rPr lang="en-US" sz="1600">
                <a:latin typeface="Consolas" panose="020B0609020204030204" pitchFamily="49" charset="0"/>
              </a:rPr>
              <a:t>  R := R ∪ {e}</a:t>
            </a:r>
          </a:p>
          <a:p>
            <a:r>
              <a:rPr lang="en-US" sz="1600">
                <a:latin typeface="Consolas" panose="020B0609020204030204" pitchFamily="49" charset="0"/>
              </a:rPr>
              <a:t>compare (S, T) : </a:t>
            </a:r>
            <a:r>
              <a:rPr lang="en-US" sz="1600" err="1">
                <a:latin typeface="Consolas" panose="020B0609020204030204" pitchFamily="49" charset="0"/>
              </a:rPr>
              <a:t>boolean</a:t>
            </a:r>
            <a:endParaRPr lang="en-US" sz="1600">
              <a:latin typeface="Consolas" panose="020B0609020204030204" pitchFamily="49" charset="0"/>
            </a:endParaRPr>
          </a:p>
          <a:p>
            <a:r>
              <a:rPr lang="en-US" sz="1600">
                <a:latin typeface="Consolas" panose="020B0609020204030204" pitchFamily="49" charset="0"/>
              </a:rPr>
              <a:t>  return (S.A ⊆ T.A ∨ S.R ⊆ T.R)</a:t>
            </a:r>
          </a:p>
          <a:p>
            <a:r>
              <a:rPr lang="en-US" sz="1600">
                <a:latin typeface="Consolas" panose="020B0609020204030204" pitchFamily="49" charset="0"/>
              </a:rPr>
              <a:t>merge (S, T) : payload</a:t>
            </a:r>
          </a:p>
          <a:p>
            <a:r>
              <a:rPr lang="en-US" sz="1600">
                <a:latin typeface="Consolas" panose="020B0609020204030204" pitchFamily="49" charset="0"/>
              </a:rPr>
              <a:t>  let U.A = S.A ∪ T.A</a:t>
            </a:r>
          </a:p>
          <a:p>
            <a:r>
              <a:rPr lang="en-US" sz="1600">
                <a:latin typeface="Consolas" panose="020B0609020204030204" pitchFamily="49" charset="0"/>
              </a:rPr>
              <a:t>  let U.R = S.R ∪ T.R</a:t>
            </a:r>
          </a:p>
          <a:p>
            <a:r>
              <a:rPr lang="en-US" sz="1600">
                <a:latin typeface="Consolas" panose="020B0609020204030204" pitchFamily="49" charset="0"/>
              </a:rPr>
              <a:t>  return U</a:t>
            </a:r>
          </a:p>
        </p:txBody>
      </p:sp>
      <p:sp>
        <p:nvSpPr>
          <p:cNvPr id="4" name="AutoShape 4">
            <a:extLst>
              <a:ext uri="{FF2B5EF4-FFF2-40B4-BE49-F238E27FC236}">
                <a16:creationId xmlns:a16="http://schemas.microsoft.com/office/drawing/2014/main" id="{886F8E35-46C5-DD58-A3E3-FFF457A296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6129" y="1793372"/>
            <a:ext cx="1507671" cy="369661"/>
          </a:xfrm>
          <a:prstGeom prst="wedgeRoundRectCallout">
            <a:avLst>
              <a:gd name="adj1" fmla="val -108245"/>
              <a:gd name="adj2" fmla="val -4929"/>
              <a:gd name="adj3" fmla="val 16667"/>
            </a:avLst>
          </a:prstGeom>
          <a:solidFill>
            <a:srgbClr val="FFFFCC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FF0000"/>
              </a:buClr>
              <a:buSzPct val="150000"/>
              <a:buFont typeface="Tahoma" panose="020B0604030504040204" pitchFamily="34" charset="0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♦"/>
              <a:defRPr sz="17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0000"/>
              </a:buClr>
              <a:buFont typeface="Tahoma" panose="020B0604030504040204" pitchFamily="34" charset="0"/>
              <a:buChar char="●"/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1400" b="0" baseline="0" noProof="0"/>
              <a:t>Tombstone set</a:t>
            </a:r>
          </a:p>
        </p:txBody>
      </p:sp>
    </p:spTree>
    <p:extLst>
      <p:ext uri="{BB962C8B-B14F-4D97-AF65-F5344CB8AC3E}">
        <p14:creationId xmlns:p14="http://schemas.microsoft.com/office/powerpoint/2010/main" val="516553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3A74C-33D0-2088-BD2C-368E2AEBA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Observed-Remove 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FDAA01-71BD-5EB7-50B4-BF236C4B88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Adds and Removes depends on its causal history</a:t>
            </a:r>
          </a:p>
          <a:p>
            <a:r>
              <a:rPr lang="en-US"/>
              <a:t>Concurrent </a:t>
            </a:r>
            <a:r>
              <a:rPr lang="en-US" err="1"/>
              <a:t>add+remove</a:t>
            </a:r>
            <a:r>
              <a:rPr lang="en-US"/>
              <a:t> </a:t>
            </a:r>
            <a:r>
              <a:rPr lang="en-US">
                <a:sym typeface="Wingdings" panose="05000000000000000000" pitchFamily="2" charset="2"/>
              </a:rPr>
              <a:t> add has precedence</a:t>
            </a:r>
          </a:p>
          <a:p>
            <a:r>
              <a:rPr lang="en-US">
                <a:sym typeface="Wingdings" panose="05000000000000000000" pitchFamily="2" charset="2"/>
              </a:rPr>
              <a:t>Use tags</a:t>
            </a:r>
            <a:endParaRPr lang="en-US"/>
          </a:p>
          <a:p>
            <a:endParaRPr lang="en-US"/>
          </a:p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0B025E0-8C04-B2C5-CDED-B5BB7D02F2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0812" y="3920842"/>
            <a:ext cx="5382376" cy="2029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74178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6047B-5EED-39DF-9FB7-24404E4B9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Observed-Remove 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18CE07-6F56-6D24-7312-ED084D8ABB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Consolas" panose="020B0609020204030204" pitchFamily="49" charset="0"/>
              </a:rPr>
              <a:t>payload set S   // set of pairs { (element e, unique-tag u), . . . }</a:t>
            </a:r>
          </a:p>
          <a:p>
            <a:r>
              <a:rPr lang="en-US">
                <a:latin typeface="Consolas" panose="020B0609020204030204" pitchFamily="49" charset="0"/>
              </a:rPr>
              <a:t>  initial ∅</a:t>
            </a:r>
          </a:p>
          <a:p>
            <a:r>
              <a:rPr lang="en-US">
                <a:latin typeface="Consolas" panose="020B0609020204030204" pitchFamily="49" charset="0"/>
              </a:rPr>
              <a:t>query lookup (element e) : </a:t>
            </a:r>
            <a:r>
              <a:rPr lang="en-US" err="1">
                <a:latin typeface="Consolas" panose="020B0609020204030204" pitchFamily="49" charset="0"/>
              </a:rPr>
              <a:t>boolean</a:t>
            </a:r>
            <a:r>
              <a:rPr lang="en-US">
                <a:latin typeface="Consolas" panose="020B0609020204030204" pitchFamily="49" charset="0"/>
              </a:rPr>
              <a:t> b</a:t>
            </a:r>
          </a:p>
          <a:p>
            <a:r>
              <a:rPr lang="en-US">
                <a:latin typeface="Consolas" panose="020B0609020204030204" pitchFamily="49" charset="0"/>
              </a:rPr>
              <a:t>  let b = (∃u : (e, u) ∈ S)</a:t>
            </a:r>
          </a:p>
          <a:p>
            <a:r>
              <a:rPr lang="en-US">
                <a:latin typeface="Consolas" panose="020B0609020204030204" pitchFamily="49" charset="0"/>
              </a:rPr>
              <a:t>update add (element e)</a:t>
            </a:r>
          </a:p>
          <a:p>
            <a:r>
              <a:rPr lang="en-US">
                <a:latin typeface="Consolas" panose="020B0609020204030204" pitchFamily="49" charset="0"/>
              </a:rPr>
              <a:t>  </a:t>
            </a:r>
            <a:r>
              <a:rPr lang="en-US" err="1">
                <a:latin typeface="Consolas" panose="020B0609020204030204" pitchFamily="49" charset="0"/>
              </a:rPr>
              <a:t>atSource</a:t>
            </a:r>
            <a:r>
              <a:rPr lang="en-US">
                <a:latin typeface="Consolas" panose="020B0609020204030204" pitchFamily="49" charset="0"/>
              </a:rPr>
              <a:t> (e)</a:t>
            </a:r>
          </a:p>
          <a:p>
            <a:r>
              <a:rPr lang="en-US">
                <a:latin typeface="Consolas" panose="020B0609020204030204" pitchFamily="49" charset="0"/>
              </a:rPr>
              <a:t>    let </a:t>
            </a:r>
            <a:r>
              <a:rPr lang="el-GR">
                <a:latin typeface="Consolas" panose="020B0609020204030204" pitchFamily="49" charset="0"/>
              </a:rPr>
              <a:t>α = </a:t>
            </a:r>
            <a:r>
              <a:rPr lang="en-US">
                <a:latin typeface="Consolas" panose="020B0609020204030204" pitchFamily="49" charset="0"/>
              </a:rPr>
              <a:t>unique()    // unique() returns a unique value</a:t>
            </a:r>
          </a:p>
          <a:p>
            <a:r>
              <a:rPr lang="en-US">
                <a:latin typeface="Consolas" panose="020B0609020204030204" pitchFamily="49" charset="0"/>
              </a:rPr>
              <a:t>  downstream (e, </a:t>
            </a:r>
            <a:r>
              <a:rPr lang="el-GR">
                <a:latin typeface="Consolas" panose="020B0609020204030204" pitchFamily="49" charset="0"/>
              </a:rPr>
              <a:t>α)</a:t>
            </a:r>
          </a:p>
          <a:p>
            <a:r>
              <a:rPr lang="en-US">
                <a:latin typeface="Consolas" panose="020B0609020204030204" pitchFamily="49" charset="0"/>
              </a:rPr>
              <a:t>    S := S ∪ {(e, </a:t>
            </a:r>
            <a:r>
              <a:rPr lang="el-GR">
                <a:latin typeface="Consolas" panose="020B0609020204030204" pitchFamily="49" charset="0"/>
              </a:rPr>
              <a:t>α)}</a:t>
            </a:r>
          </a:p>
          <a:p>
            <a:r>
              <a:rPr lang="en-US">
                <a:latin typeface="Consolas" panose="020B0609020204030204" pitchFamily="49" charset="0"/>
              </a:rPr>
              <a:t>update remove (element e)</a:t>
            </a:r>
          </a:p>
          <a:p>
            <a:r>
              <a:rPr lang="en-US">
                <a:latin typeface="Consolas" panose="020B0609020204030204" pitchFamily="49" charset="0"/>
              </a:rPr>
              <a:t>  </a:t>
            </a:r>
            <a:r>
              <a:rPr lang="en-US" err="1">
                <a:latin typeface="Consolas" panose="020B0609020204030204" pitchFamily="49" charset="0"/>
              </a:rPr>
              <a:t>atSource</a:t>
            </a:r>
            <a:r>
              <a:rPr lang="en-US">
                <a:latin typeface="Consolas" panose="020B0609020204030204" pitchFamily="49" charset="0"/>
              </a:rPr>
              <a:t> (e)</a:t>
            </a:r>
          </a:p>
          <a:p>
            <a:r>
              <a:rPr lang="en-US">
                <a:latin typeface="Consolas" panose="020B0609020204030204" pitchFamily="49" charset="0"/>
              </a:rPr>
              <a:t>    pre lookup(e)</a:t>
            </a:r>
          </a:p>
          <a:p>
            <a:r>
              <a:rPr lang="en-US">
                <a:latin typeface="Consolas" panose="020B0609020204030204" pitchFamily="49" charset="0"/>
              </a:rPr>
              <a:t>    let R = {(e, u)|∃u : (e, u) ∈ S}</a:t>
            </a:r>
          </a:p>
          <a:p>
            <a:r>
              <a:rPr lang="en-US">
                <a:latin typeface="Consolas" panose="020B0609020204030204" pitchFamily="49" charset="0"/>
              </a:rPr>
              <a:t>  downstream (R)</a:t>
            </a:r>
          </a:p>
          <a:p>
            <a:r>
              <a:rPr lang="en-US">
                <a:latin typeface="Consolas" panose="020B0609020204030204" pitchFamily="49" charset="0"/>
              </a:rPr>
              <a:t>    // U-Set precondition; causal order suffices</a:t>
            </a:r>
          </a:p>
          <a:p>
            <a:r>
              <a:rPr lang="en-US">
                <a:latin typeface="Consolas" panose="020B0609020204030204" pitchFamily="49" charset="0"/>
              </a:rPr>
              <a:t>    pre ∀(e, u) ∈ R : add(e, u) has been delivered</a:t>
            </a:r>
          </a:p>
          <a:p>
            <a:r>
              <a:rPr lang="en-US">
                <a:latin typeface="Consolas" panose="020B0609020204030204" pitchFamily="49" charset="0"/>
              </a:rPr>
              <a:t>    S := S \ R     // Downstream: remove pairs observed at source</a:t>
            </a:r>
          </a:p>
        </p:txBody>
      </p:sp>
    </p:spTree>
    <p:extLst>
      <p:ext uri="{BB962C8B-B14F-4D97-AF65-F5344CB8AC3E}">
        <p14:creationId xmlns:p14="http://schemas.microsoft.com/office/powerpoint/2010/main" val="1802875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2B339-33AA-1E72-0423-5D3EBE291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8506B4-ACCA-EFCD-3E42-AD97DA5EA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How would you build a distributed text editor? </a:t>
            </a:r>
          </a:p>
        </p:txBody>
      </p:sp>
    </p:spTree>
    <p:extLst>
      <p:ext uri="{BB962C8B-B14F-4D97-AF65-F5344CB8AC3E}">
        <p14:creationId xmlns:p14="http://schemas.microsoft.com/office/powerpoint/2010/main" val="1230725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43048-3DD1-BE27-6E1D-BCD3AFA74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Graphs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432B0A9-2FFC-917D-AA42-05700020047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b="0"/>
                  <a:t>A pair of sets (V,E):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E</m:t>
                    </m:r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⊆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V</m:t>
                    </m:r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V</m:t>
                    </m:r>
                  </m:oMath>
                </a14:m>
                <a:endParaRPr lang="en-US"/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 sz="1600"/>
                  <a:t>An edge can be added if vertices exist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 sz="1600"/>
                  <a:t>A vertex if it supports no edge</a:t>
                </a:r>
              </a:p>
              <a:p>
                <a:pPr marL="0" indent="0"/>
                <a:endParaRPr lang="en-US" sz="1600"/>
              </a:p>
              <a:p>
                <a:pPr marL="0" indent="0"/>
                <a:r>
                  <a:rPr lang="en-US" b="1"/>
                  <a:t>Concurrent </a:t>
                </a:r>
                <a:r>
                  <a:rPr lang="en-US" b="1" err="1"/>
                  <a:t>addEdge</a:t>
                </a:r>
                <a:r>
                  <a:rPr lang="en-US" b="1"/>
                  <a:t>(u, v) || </a:t>
                </a:r>
                <a:r>
                  <a:rPr lang="en-US" b="1" err="1"/>
                  <a:t>removeVertex</a:t>
                </a:r>
                <a:r>
                  <a:rPr lang="en-US" b="1"/>
                  <a:t>(u)?</a:t>
                </a:r>
                <a:r>
                  <a:rPr lang="en-US"/>
                  <a:t>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600"/>
                  <a:t>Precedence to </a:t>
                </a:r>
                <a:r>
                  <a:rPr lang="en-US" sz="1600" err="1"/>
                  <a:t>removeVertex</a:t>
                </a:r>
                <a:r>
                  <a:rPr lang="en-US" sz="1600"/>
                  <a:t>(u) </a:t>
                </a:r>
                <a:r>
                  <a:rPr lang="en-US" sz="1600">
                    <a:sym typeface="Wingdings" panose="05000000000000000000" pitchFamily="2" charset="2"/>
                  </a:rPr>
                  <a:t> use tombstones for remove vertices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600"/>
                  <a:t>Precedence to </a:t>
                </a:r>
                <a:r>
                  <a:rPr lang="en-US" sz="1600" err="1"/>
                  <a:t>addEdge</a:t>
                </a:r>
                <a:r>
                  <a:rPr lang="en-US" sz="1600"/>
                  <a:t>(u, v) </a:t>
                </a:r>
                <a:r>
                  <a:rPr lang="en-US" sz="1600">
                    <a:sym typeface="Wingdings" panose="05000000000000000000" pitchFamily="2" charset="2"/>
                  </a:rPr>
                  <a:t> restore u, v if needed</a:t>
                </a:r>
                <a:endParaRPr lang="en-US" sz="1600">
                  <a:solidFill>
                    <a:srgbClr val="FF0000"/>
                  </a:solidFill>
                  <a:sym typeface="Wingdings" panose="05000000000000000000" pitchFamily="2" charset="2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600">
                    <a:sym typeface="Wingdings" panose="05000000000000000000" pitchFamily="2" charset="2"/>
                  </a:rPr>
                  <a:t>Delay </a:t>
                </a:r>
                <a:r>
                  <a:rPr lang="en-US" sz="1600" err="1">
                    <a:sym typeface="Wingdings" panose="05000000000000000000" pitchFamily="2" charset="2"/>
                  </a:rPr>
                  <a:t>removeVertex</a:t>
                </a:r>
                <a:r>
                  <a:rPr lang="en-US" sz="1600">
                    <a:sym typeface="Wingdings" panose="05000000000000000000" pitchFamily="2" charset="2"/>
                  </a:rPr>
                  <a:t>()  require synchronization 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1600">
                  <a:sym typeface="Wingdings" panose="05000000000000000000" pitchFamily="2" charset="2"/>
                </a:endParaRPr>
              </a:p>
              <a:p>
                <a:pPr marL="0" indent="0"/>
                <a:r>
                  <a:rPr lang="en-US" b="1">
                    <a:sym typeface="Wingdings" panose="05000000000000000000" pitchFamily="2" charset="2"/>
                  </a:rPr>
                  <a:t>2P2P-Graph:</a:t>
                </a:r>
                <a:r>
                  <a:rPr lang="en-US">
                    <a:sym typeface="Wingdings" panose="05000000000000000000" pitchFamily="2" charset="2"/>
                  </a:rPr>
                  <a:t> two 2P-sets, dependencies resolved by causal delivery</a:t>
                </a:r>
                <a:endParaRPr lang="en-US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432B0A9-2FFC-917D-AA42-05700020047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02" t="-6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62359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8FA676-5642-F05F-5630-5F26A0165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Strong Properties in Graph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B8E519-3F62-1509-FBE4-2B4634567A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6BEA423-D4C6-7663-E8F6-A4C705EFE5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387" y="1998252"/>
            <a:ext cx="8636348" cy="2352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582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0266D-F265-EAD6-9172-EAEB5991D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Add-only Monotonic DAG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D8335E-9F06-2ABC-F179-9B9BAAB297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/>
              <a:t>A monotonic DAG: </a:t>
            </a:r>
            <a:r>
              <a:rPr lang="en-US"/>
              <a:t>An edge added only with the same direction as an existing path</a:t>
            </a:r>
          </a:p>
          <a:p>
            <a:r>
              <a:rPr lang="en-US">
                <a:sym typeface="Wingdings" panose="05000000000000000000" pitchFamily="2" charset="2"/>
              </a:rPr>
              <a:t> Graph remain acyclic</a:t>
            </a:r>
          </a:p>
          <a:p>
            <a:r>
              <a:rPr lang="en-US" err="1"/>
              <a:t>addEdge</a:t>
            </a:r>
            <a:r>
              <a:rPr lang="en-US"/>
              <a:t>() </a:t>
            </a:r>
            <a:r>
              <a:rPr lang="en-US">
                <a:sym typeface="Wingdings" panose="05000000000000000000" pitchFamily="2" charset="2"/>
              </a:rPr>
              <a:t> </a:t>
            </a:r>
            <a:r>
              <a:rPr lang="en-US" err="1"/>
              <a:t>addBetween</a:t>
            </a:r>
            <a:r>
              <a:rPr lang="en-US"/>
              <a:t>()</a:t>
            </a:r>
          </a:p>
          <a:p>
            <a:r>
              <a:rPr lang="en-US"/>
              <a:t>Is CRDT: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/>
              <a:t>Either different edges vertices </a:t>
            </a:r>
            <a:r>
              <a:rPr lang="en-US" sz="1600">
                <a:sym typeface="Wingdings" panose="05000000000000000000" pitchFamily="2" charset="2"/>
              </a:rPr>
              <a:t> independent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>
                <a:sym typeface="Wingdings" panose="05000000000000000000" pitchFamily="2" charset="2"/>
              </a:rPr>
              <a:t>Same edges  idempotent</a:t>
            </a:r>
          </a:p>
          <a:p>
            <a:endParaRPr lang="en-US"/>
          </a:p>
          <a:p>
            <a:pPr marL="0" indent="0"/>
            <a:endParaRPr lang="en-US" sz="160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19C1BCA-D413-BE04-3247-4626E33FC1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021" y="3191977"/>
            <a:ext cx="8716591" cy="3477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28300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9BC44B-2E8B-28AE-BCB3-A323F6FA71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DAE19-9ACF-F775-91E1-869FD5B7C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Add-only Monotonic DAG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D63884-0245-FC70-CA13-6B0B61FD19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>
                <a:latin typeface="Consolas" panose="020B0609020204030204" pitchFamily="49" charset="0"/>
              </a:rPr>
              <a:t>payload set V , set E // V : vertices; E: edges</a:t>
            </a:r>
          </a:p>
          <a:p>
            <a:r>
              <a:rPr lang="en-US" sz="1600">
                <a:latin typeface="Consolas" panose="020B0609020204030204" pitchFamily="49" charset="0"/>
              </a:rPr>
              <a:t>  // </a:t>
            </a:r>
            <a:r>
              <a:rPr lang="en-US" sz="1600" err="1">
                <a:latin typeface="Consolas" panose="020B0609020204030204" pitchFamily="49" charset="0"/>
              </a:rPr>
              <a:t>Initialised</a:t>
            </a:r>
            <a:r>
              <a:rPr lang="en-US" sz="1600">
                <a:latin typeface="Consolas" panose="020B0609020204030204" pitchFamily="49" charset="0"/>
              </a:rPr>
              <a:t> with two sentinels and single edge.</a:t>
            </a:r>
          </a:p>
          <a:p>
            <a:r>
              <a:rPr lang="en-US" sz="1600">
                <a:latin typeface="Consolas" panose="020B0609020204030204" pitchFamily="49" charset="0"/>
              </a:rPr>
              <a:t>  initial {⊢, ⊣}, {(⊢, ⊣)} </a:t>
            </a:r>
          </a:p>
          <a:p>
            <a:r>
              <a:rPr lang="en-US" sz="1600">
                <a:latin typeface="Consolas" panose="020B0609020204030204" pitchFamily="49" charset="0"/>
              </a:rPr>
              <a:t>query lookup (vertex v) : </a:t>
            </a:r>
            <a:r>
              <a:rPr lang="en-US" sz="1600" err="1">
                <a:latin typeface="Consolas" panose="020B0609020204030204" pitchFamily="49" charset="0"/>
              </a:rPr>
              <a:t>boolean</a:t>
            </a:r>
            <a:r>
              <a:rPr lang="en-US" sz="1600">
                <a:latin typeface="Consolas" panose="020B0609020204030204" pitchFamily="49" charset="0"/>
              </a:rPr>
              <a:t> b</a:t>
            </a:r>
          </a:p>
          <a:p>
            <a:r>
              <a:rPr lang="en-US" sz="1600">
                <a:latin typeface="Consolas" panose="020B0609020204030204" pitchFamily="49" charset="0"/>
              </a:rPr>
              <a:t>  let b = (v ∈ V )</a:t>
            </a:r>
          </a:p>
          <a:p>
            <a:r>
              <a:rPr lang="en-US" sz="1600">
                <a:latin typeface="Consolas" panose="020B0609020204030204" pitchFamily="49" charset="0"/>
              </a:rPr>
              <a:t>query lookup (edge (u, v)) : </a:t>
            </a:r>
            <a:r>
              <a:rPr lang="en-US" sz="1600" err="1">
                <a:latin typeface="Consolas" panose="020B0609020204030204" pitchFamily="49" charset="0"/>
              </a:rPr>
              <a:t>boolean</a:t>
            </a:r>
            <a:r>
              <a:rPr lang="en-US" sz="1600">
                <a:latin typeface="Consolas" panose="020B0609020204030204" pitchFamily="49" charset="0"/>
              </a:rPr>
              <a:t> b</a:t>
            </a:r>
          </a:p>
          <a:p>
            <a:r>
              <a:rPr lang="en-US" sz="1600">
                <a:latin typeface="Consolas" panose="020B0609020204030204" pitchFamily="49" charset="0"/>
              </a:rPr>
              <a:t>  let b = ((u, v) ∈ E)</a:t>
            </a:r>
          </a:p>
          <a:p>
            <a:r>
              <a:rPr lang="en-US" sz="1600">
                <a:latin typeface="Consolas" panose="020B0609020204030204" pitchFamily="49" charset="0"/>
              </a:rPr>
              <a:t>query path (edge (u, v)) : </a:t>
            </a:r>
            <a:r>
              <a:rPr lang="en-US" sz="1600" err="1">
                <a:latin typeface="Consolas" panose="020B0609020204030204" pitchFamily="49" charset="0"/>
              </a:rPr>
              <a:t>boolean</a:t>
            </a:r>
            <a:r>
              <a:rPr lang="en-US" sz="1600">
                <a:latin typeface="Consolas" panose="020B0609020204030204" pitchFamily="49" charset="0"/>
              </a:rPr>
              <a:t> b</a:t>
            </a:r>
          </a:p>
          <a:p>
            <a:r>
              <a:rPr lang="en-US" sz="1600">
                <a:latin typeface="Consolas" panose="020B0609020204030204" pitchFamily="49" charset="0"/>
              </a:rPr>
              <a:t>  let b = (∃w</a:t>
            </a:r>
            <a:r>
              <a:rPr lang="en-US" sz="1600" baseline="-25000">
                <a:latin typeface="Consolas" panose="020B0609020204030204" pitchFamily="49" charset="0"/>
              </a:rPr>
              <a:t>1</a:t>
            </a:r>
            <a:r>
              <a:rPr lang="en-US" sz="1600">
                <a:latin typeface="Consolas" panose="020B0609020204030204" pitchFamily="49" charset="0"/>
              </a:rPr>
              <a:t>, . . . , </a:t>
            </a:r>
            <a:r>
              <a:rPr lang="en-US" sz="1600" err="1">
                <a:latin typeface="Consolas" panose="020B0609020204030204" pitchFamily="49" charset="0"/>
              </a:rPr>
              <a:t>w</a:t>
            </a:r>
            <a:r>
              <a:rPr lang="en-US" sz="1600" baseline="-25000" err="1">
                <a:latin typeface="Consolas" panose="020B0609020204030204" pitchFamily="49" charset="0"/>
              </a:rPr>
              <a:t>m</a:t>
            </a:r>
            <a:r>
              <a:rPr lang="en-US" sz="1600">
                <a:latin typeface="Consolas" panose="020B0609020204030204" pitchFamily="49" charset="0"/>
              </a:rPr>
              <a:t> ∈ V : w</a:t>
            </a:r>
            <a:r>
              <a:rPr lang="en-US" sz="1600" baseline="-25000">
                <a:latin typeface="Consolas" panose="020B0609020204030204" pitchFamily="49" charset="0"/>
              </a:rPr>
              <a:t>1</a:t>
            </a:r>
            <a:r>
              <a:rPr lang="en-US" sz="1600">
                <a:latin typeface="Consolas" panose="020B0609020204030204" pitchFamily="49" charset="0"/>
              </a:rPr>
              <a:t> = u ∧ </a:t>
            </a:r>
            <a:r>
              <a:rPr lang="en-US" sz="1600" err="1">
                <a:latin typeface="Consolas" panose="020B0609020204030204" pitchFamily="49" charset="0"/>
              </a:rPr>
              <a:t>w</a:t>
            </a:r>
            <a:r>
              <a:rPr lang="en-US" sz="1600" baseline="-25000" err="1">
                <a:latin typeface="Consolas" panose="020B0609020204030204" pitchFamily="49" charset="0"/>
              </a:rPr>
              <a:t>m</a:t>
            </a:r>
            <a:r>
              <a:rPr lang="en-US" sz="1600">
                <a:latin typeface="Consolas" panose="020B0609020204030204" pitchFamily="49" charset="0"/>
              </a:rPr>
              <a:t> = v ∧ (∀j : (</a:t>
            </a:r>
            <a:r>
              <a:rPr lang="en-US" sz="1600" err="1">
                <a:latin typeface="Consolas" panose="020B0609020204030204" pitchFamily="49" charset="0"/>
              </a:rPr>
              <a:t>w</a:t>
            </a:r>
            <a:r>
              <a:rPr lang="en-US" sz="1600" baseline="-25000" err="1">
                <a:latin typeface="Consolas" panose="020B0609020204030204" pitchFamily="49" charset="0"/>
              </a:rPr>
              <a:t>j</a:t>
            </a:r>
            <a:r>
              <a:rPr lang="en-US" sz="1600">
                <a:latin typeface="Consolas" panose="020B0609020204030204" pitchFamily="49" charset="0"/>
              </a:rPr>
              <a:t> , w</a:t>
            </a:r>
            <a:r>
              <a:rPr lang="en-US" sz="1600" baseline="-25000">
                <a:latin typeface="Consolas" panose="020B0609020204030204" pitchFamily="49" charset="0"/>
              </a:rPr>
              <a:t>j+1 </a:t>
            </a:r>
            <a:r>
              <a:rPr lang="en-US" sz="1600">
                <a:latin typeface="Consolas" panose="020B0609020204030204" pitchFamily="49" charset="0"/>
              </a:rPr>
              <a:t> ) ∈ E))</a:t>
            </a:r>
          </a:p>
        </p:txBody>
      </p:sp>
    </p:spTree>
    <p:extLst>
      <p:ext uri="{BB962C8B-B14F-4D97-AF65-F5344CB8AC3E}">
        <p14:creationId xmlns:p14="http://schemas.microsoft.com/office/powerpoint/2010/main" val="42176783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EF2809-9B7C-CAA3-737E-49897C5AAA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7A2A7-C479-AC00-7B0A-6BC4F3BBD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Add-only Monotonic DAG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FDD310-4909-DA7A-23F5-994237C69C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>
                <a:latin typeface="Consolas" panose="020B0609020204030204" pitchFamily="49" charset="0"/>
              </a:rPr>
              <a:t>update </a:t>
            </a:r>
            <a:r>
              <a:rPr lang="en-US" sz="1600" err="1">
                <a:latin typeface="Consolas" panose="020B0609020204030204" pitchFamily="49" charset="0"/>
              </a:rPr>
              <a:t>addEdge</a:t>
            </a:r>
            <a:r>
              <a:rPr lang="en-US" sz="1600">
                <a:latin typeface="Consolas" panose="020B0609020204030204" pitchFamily="49" charset="0"/>
              </a:rPr>
              <a:t> (vertex u, vertex v)</a:t>
            </a:r>
          </a:p>
          <a:p>
            <a:r>
              <a:rPr lang="en-US" sz="1600">
                <a:latin typeface="Consolas" panose="020B0609020204030204" pitchFamily="49" charset="0"/>
              </a:rPr>
              <a:t>  </a:t>
            </a:r>
            <a:r>
              <a:rPr lang="en-US" sz="1600" err="1">
                <a:latin typeface="Consolas" panose="020B0609020204030204" pitchFamily="49" charset="0"/>
              </a:rPr>
              <a:t>atSource</a:t>
            </a:r>
            <a:r>
              <a:rPr lang="en-US" sz="1600">
                <a:latin typeface="Consolas" panose="020B0609020204030204" pitchFamily="49" charset="0"/>
              </a:rPr>
              <a:t> (u, v)</a:t>
            </a:r>
          </a:p>
          <a:p>
            <a:r>
              <a:rPr lang="en-US" sz="1600">
                <a:latin typeface="Consolas" panose="020B0609020204030204" pitchFamily="49" charset="0"/>
              </a:rPr>
              <a:t>    pre lookup(u) ∧ lookup(v) // Graph precondition</a:t>
            </a:r>
          </a:p>
          <a:p>
            <a:r>
              <a:rPr lang="en-US" sz="1600">
                <a:latin typeface="Consolas" panose="020B0609020204030204" pitchFamily="49" charset="0"/>
              </a:rPr>
              <a:t>    pre path(u, v) // Monotonic-DAG condition</a:t>
            </a:r>
          </a:p>
          <a:p>
            <a:r>
              <a:rPr lang="en-US" sz="1600">
                <a:latin typeface="Consolas" panose="020B0609020204030204" pitchFamily="49" charset="0"/>
              </a:rPr>
              <a:t>  downstream (u, v)</a:t>
            </a:r>
          </a:p>
          <a:p>
            <a:r>
              <a:rPr lang="en-US" sz="1600">
                <a:latin typeface="Consolas" panose="020B0609020204030204" pitchFamily="49" charset="0"/>
              </a:rPr>
              <a:t>    pre lookup(u) ∧ lookup(v) // Graph precondition</a:t>
            </a:r>
          </a:p>
          <a:p>
            <a:r>
              <a:rPr lang="en-US" sz="1600">
                <a:latin typeface="Consolas" panose="020B0609020204030204" pitchFamily="49" charset="0"/>
              </a:rPr>
              <a:t>    E := E ∪ {(u, v)}</a:t>
            </a:r>
          </a:p>
          <a:p>
            <a:r>
              <a:rPr lang="en-US" sz="1600">
                <a:latin typeface="Consolas" panose="020B0609020204030204" pitchFamily="49" charset="0"/>
              </a:rPr>
              <a:t>update </a:t>
            </a:r>
            <a:r>
              <a:rPr lang="en-US" sz="1600" err="1">
                <a:latin typeface="Consolas" panose="020B0609020204030204" pitchFamily="49" charset="0"/>
              </a:rPr>
              <a:t>addBetween</a:t>
            </a:r>
            <a:r>
              <a:rPr lang="en-US" sz="1600">
                <a:latin typeface="Consolas" panose="020B0609020204030204" pitchFamily="49" charset="0"/>
              </a:rPr>
              <a:t> (vertex u, v, w)</a:t>
            </a:r>
          </a:p>
          <a:p>
            <a:r>
              <a:rPr lang="en-US" sz="1600">
                <a:latin typeface="Consolas" panose="020B0609020204030204" pitchFamily="49" charset="0"/>
              </a:rPr>
              <a:t>  </a:t>
            </a:r>
            <a:r>
              <a:rPr lang="en-US" sz="1600" err="1">
                <a:latin typeface="Consolas" panose="020B0609020204030204" pitchFamily="49" charset="0"/>
              </a:rPr>
              <a:t>atSource</a:t>
            </a:r>
            <a:r>
              <a:rPr lang="en-US" sz="1600">
                <a:latin typeface="Consolas" panose="020B0609020204030204" pitchFamily="49" charset="0"/>
              </a:rPr>
              <a:t> (u, v, w)</a:t>
            </a:r>
          </a:p>
          <a:p>
            <a:r>
              <a:rPr lang="en-US" sz="1600">
                <a:latin typeface="Consolas" panose="020B0609020204030204" pitchFamily="49" charset="0"/>
              </a:rPr>
              <a:t>    pre v is unique</a:t>
            </a:r>
          </a:p>
          <a:p>
            <a:r>
              <a:rPr lang="en-US" sz="1600">
                <a:latin typeface="Consolas" panose="020B0609020204030204" pitchFamily="49" charset="0"/>
              </a:rPr>
              <a:t>    pre lookup(u) ∧ lookup(w) // Graph precondition</a:t>
            </a:r>
          </a:p>
          <a:p>
            <a:r>
              <a:rPr lang="en-US" sz="1600">
                <a:latin typeface="Consolas" panose="020B0609020204030204" pitchFamily="49" charset="0"/>
              </a:rPr>
              <a:t>    pre path(u, w) // Monotonic-DAG condition</a:t>
            </a:r>
          </a:p>
          <a:p>
            <a:r>
              <a:rPr lang="en-US" sz="1600">
                <a:latin typeface="Consolas" panose="020B0609020204030204" pitchFamily="49" charset="0"/>
              </a:rPr>
              <a:t>  downstream (u, w, v)</a:t>
            </a:r>
          </a:p>
          <a:p>
            <a:r>
              <a:rPr lang="en-US" sz="1600">
                <a:latin typeface="Consolas" panose="020B0609020204030204" pitchFamily="49" charset="0"/>
              </a:rPr>
              <a:t>    pre lookup(u) ∧ lookup(w) // Graph precondition</a:t>
            </a:r>
          </a:p>
          <a:p>
            <a:r>
              <a:rPr lang="en-US" sz="1600">
                <a:latin typeface="Consolas" panose="020B0609020204030204" pitchFamily="49" charset="0"/>
              </a:rPr>
              <a:t>    V := V ∪ {v}</a:t>
            </a:r>
          </a:p>
          <a:p>
            <a:r>
              <a:rPr lang="en-US" sz="1600">
                <a:latin typeface="Consolas" panose="020B0609020204030204" pitchFamily="49" charset="0"/>
              </a:rPr>
              <a:t>    E := E ∪ {(u, v), (v, w)}</a:t>
            </a:r>
          </a:p>
        </p:txBody>
      </p:sp>
    </p:spTree>
    <p:extLst>
      <p:ext uri="{BB962C8B-B14F-4D97-AF65-F5344CB8AC3E}">
        <p14:creationId xmlns:p14="http://schemas.microsoft.com/office/powerpoint/2010/main" val="42006473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F47D7D-CA38-C75B-4B47-45F2FCAE77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67F3A-A2E0-27E5-F52B-3945AE599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Add-only Monotonic DAG – Removals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48FB3F-5596-8DB2-C3D3-B726C06447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b="1">
                <a:sym typeface="Wingdings" panose="05000000000000000000" pitchFamily="2" charset="2"/>
              </a:rPr>
              <a:t>Removals? </a:t>
            </a:r>
          </a:p>
          <a:p>
            <a:pPr marL="0" indent="0"/>
            <a:r>
              <a:rPr lang="en-US">
                <a:sym typeface="Wingdings" panose="05000000000000000000" pitchFamily="2" charset="2"/>
              </a:rPr>
              <a:t>Path must remain after removal  </a:t>
            </a:r>
            <a:r>
              <a:rPr lang="en-US" err="1">
                <a:sym typeface="Wingdings" panose="05000000000000000000" pitchFamily="2" charset="2"/>
              </a:rPr>
              <a:t>addMissing</a:t>
            </a:r>
            <a:r>
              <a:rPr lang="en-US">
                <a:sym typeface="Wingdings" panose="05000000000000000000" pitchFamily="2" charset="2"/>
              </a:rPr>
              <a:t> Edges? </a:t>
            </a:r>
          </a:p>
          <a:p>
            <a:endParaRPr lang="en-US"/>
          </a:p>
          <a:p>
            <a:pPr marL="0" indent="0"/>
            <a:endParaRPr lang="en-US" sz="160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5865703-F3FC-845D-1A10-00CACDBE1B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021" y="3120540"/>
            <a:ext cx="8716591" cy="3477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6656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A10D46-CF99-79EC-138D-51E06EFA1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E81B3-C1B2-E8B0-00D0-DA250E511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Add-only Monotonic DAG – Removals?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9DBA52-3551-48B3-BA97-56619D2928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b="1">
                <a:sym typeface="Wingdings" panose="05000000000000000000" pitchFamily="2" charset="2"/>
              </a:rPr>
              <a:t>Removals? </a:t>
            </a:r>
          </a:p>
          <a:p>
            <a:pPr marL="0" indent="0"/>
            <a:r>
              <a:rPr lang="en-US">
                <a:sym typeface="Wingdings" panose="05000000000000000000" pitchFamily="2" charset="2"/>
              </a:rPr>
              <a:t>Path must remain after removal  </a:t>
            </a:r>
            <a:r>
              <a:rPr lang="en-US" err="1">
                <a:sym typeface="Wingdings" panose="05000000000000000000" pitchFamily="2" charset="2"/>
              </a:rPr>
              <a:t>addMissing</a:t>
            </a:r>
            <a:r>
              <a:rPr lang="en-US">
                <a:sym typeface="Wingdings" panose="05000000000000000000" pitchFamily="2" charset="2"/>
              </a:rPr>
              <a:t> Edges? </a:t>
            </a:r>
          </a:p>
          <a:p>
            <a:endParaRPr lang="en-US"/>
          </a:p>
          <a:p>
            <a:endParaRPr lang="en-US"/>
          </a:p>
          <a:p>
            <a:r>
              <a:rPr lang="en-US" b="1"/>
              <a:t>Counter-example</a:t>
            </a:r>
          </a:p>
          <a:p>
            <a:pPr marL="0" indent="0"/>
            <a:endParaRPr lang="en-US" sz="16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207A747-40E3-5719-1739-2E575518CE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7943" y="3553884"/>
            <a:ext cx="5468113" cy="2524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8816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5BA67-6B66-BCA4-67BC-CDEDA7139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Add-Remove Partial Order Data Type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42EC9C-5165-9CC2-F77D-4D5539CEFC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400">
                <a:latin typeface="Consolas" panose="020B0609020204030204" pitchFamily="49" charset="0"/>
              </a:rPr>
              <a:t>payload set VA, VR, E // V : vertices; E: edges; A: added, R: removed</a:t>
            </a:r>
          </a:p>
          <a:p>
            <a:r>
              <a:rPr lang="en-US" sz="1400">
                <a:latin typeface="Consolas" panose="020B0609020204030204" pitchFamily="49" charset="0"/>
              </a:rPr>
              <a:t>  initial {⊢, ⊣}, ∅, {(⊢, ⊣)} // Edge between left and right sentinels</a:t>
            </a:r>
          </a:p>
          <a:p>
            <a:r>
              <a:rPr lang="en-US" sz="1400">
                <a:latin typeface="Consolas" panose="020B0609020204030204" pitchFamily="49" charset="0"/>
              </a:rPr>
              <a:t>query lookup (vertex v) : </a:t>
            </a:r>
            <a:r>
              <a:rPr lang="en-US" sz="1400" err="1">
                <a:latin typeface="Consolas" panose="020B0609020204030204" pitchFamily="49" charset="0"/>
              </a:rPr>
              <a:t>boolean</a:t>
            </a:r>
            <a:r>
              <a:rPr lang="en-US" sz="1400">
                <a:latin typeface="Consolas" panose="020B0609020204030204" pitchFamily="49" charset="0"/>
              </a:rPr>
              <a:t> b</a:t>
            </a:r>
          </a:p>
          <a:p>
            <a:r>
              <a:rPr lang="en-US" sz="1400">
                <a:latin typeface="Consolas" panose="020B0609020204030204" pitchFamily="49" charset="0"/>
              </a:rPr>
              <a:t>  let b = (v ∈ VA \ VR)</a:t>
            </a:r>
          </a:p>
          <a:p>
            <a:r>
              <a:rPr lang="en-US" sz="1400">
                <a:latin typeface="Consolas" panose="020B0609020204030204" pitchFamily="49" charset="0"/>
              </a:rPr>
              <a:t>query before (vertex </a:t>
            </a:r>
            <a:r>
              <a:rPr lang="en-US" sz="1400" err="1">
                <a:latin typeface="Consolas" panose="020B0609020204030204" pitchFamily="49" charset="0"/>
              </a:rPr>
              <a:t>u,v</a:t>
            </a:r>
            <a:r>
              <a:rPr lang="en-US" sz="1400">
                <a:latin typeface="Consolas" panose="020B0609020204030204" pitchFamily="49" charset="0"/>
              </a:rPr>
              <a:t>) : </a:t>
            </a:r>
            <a:r>
              <a:rPr lang="en-US" sz="1400" err="1">
                <a:latin typeface="Consolas" panose="020B0609020204030204" pitchFamily="49" charset="0"/>
              </a:rPr>
              <a:t>boolean</a:t>
            </a:r>
            <a:r>
              <a:rPr lang="en-US" sz="1400">
                <a:latin typeface="Consolas" panose="020B0609020204030204" pitchFamily="49" charset="0"/>
              </a:rPr>
              <a:t> b</a:t>
            </a:r>
          </a:p>
          <a:p>
            <a:r>
              <a:rPr lang="en-US" sz="1400">
                <a:latin typeface="Consolas" panose="020B0609020204030204" pitchFamily="49" charset="0"/>
              </a:rPr>
              <a:t>  pre lookup(u) ∧ lookup(v)</a:t>
            </a:r>
          </a:p>
          <a:p>
            <a:r>
              <a:rPr lang="en-US" sz="1400">
                <a:latin typeface="Consolas" panose="020B0609020204030204" pitchFamily="49" charset="0"/>
              </a:rPr>
              <a:t>  // Removed vertices are considered too</a:t>
            </a:r>
          </a:p>
          <a:p>
            <a:r>
              <a:rPr lang="en-US" sz="1400">
                <a:latin typeface="Consolas" panose="020B0609020204030204" pitchFamily="49" charset="0"/>
              </a:rPr>
              <a:t>  let b = (∃w1, . . . , </a:t>
            </a:r>
            <a:r>
              <a:rPr lang="en-US" sz="1400" err="1">
                <a:latin typeface="Consolas" panose="020B0609020204030204" pitchFamily="49" charset="0"/>
              </a:rPr>
              <a:t>wm</a:t>
            </a:r>
            <a:r>
              <a:rPr lang="en-US" sz="1400">
                <a:latin typeface="Consolas" panose="020B0609020204030204" pitchFamily="49" charset="0"/>
              </a:rPr>
              <a:t> ∈ VA : w1 = u ∧ </a:t>
            </a:r>
            <a:r>
              <a:rPr lang="en-US" sz="1400" err="1">
                <a:latin typeface="Consolas" panose="020B0609020204030204" pitchFamily="49" charset="0"/>
              </a:rPr>
              <a:t>wm</a:t>
            </a:r>
            <a:r>
              <a:rPr lang="en-US" sz="1400">
                <a:latin typeface="Consolas" panose="020B0609020204030204" pitchFamily="49" charset="0"/>
              </a:rPr>
              <a:t> = v ∧ (∀j : (</a:t>
            </a:r>
            <a:r>
              <a:rPr lang="en-US" sz="1400" err="1">
                <a:latin typeface="Consolas" panose="020B0609020204030204" pitchFamily="49" charset="0"/>
              </a:rPr>
              <a:t>wj</a:t>
            </a:r>
            <a:r>
              <a:rPr lang="en-US" sz="1400">
                <a:latin typeface="Consolas" panose="020B0609020204030204" pitchFamily="49" charset="0"/>
              </a:rPr>
              <a:t> , wj+1) ∈ E))</a:t>
            </a:r>
          </a:p>
          <a:p>
            <a:r>
              <a:rPr lang="en-US" sz="1400">
                <a:latin typeface="Consolas" panose="020B0609020204030204" pitchFamily="49" charset="0"/>
              </a:rPr>
              <a:t>update </a:t>
            </a:r>
            <a:r>
              <a:rPr lang="en-US" sz="1400" err="1">
                <a:latin typeface="Consolas" panose="020B0609020204030204" pitchFamily="49" charset="0"/>
              </a:rPr>
              <a:t>addBetween</a:t>
            </a:r>
            <a:r>
              <a:rPr lang="en-US" sz="1400">
                <a:latin typeface="Consolas" panose="020B0609020204030204" pitchFamily="49" charset="0"/>
              </a:rPr>
              <a:t> (vertex u, v, w)</a:t>
            </a:r>
          </a:p>
          <a:p>
            <a:r>
              <a:rPr lang="en-US" sz="1400">
                <a:latin typeface="Consolas" panose="020B0609020204030204" pitchFamily="49" charset="0"/>
              </a:rPr>
              <a:t>  </a:t>
            </a:r>
            <a:r>
              <a:rPr lang="en-US" sz="1400" err="1">
                <a:latin typeface="Consolas" panose="020B0609020204030204" pitchFamily="49" charset="0"/>
              </a:rPr>
              <a:t>atSource</a:t>
            </a:r>
            <a:r>
              <a:rPr lang="en-US" sz="1400">
                <a:latin typeface="Consolas" panose="020B0609020204030204" pitchFamily="49" charset="0"/>
              </a:rPr>
              <a:t> (u, v, w)</a:t>
            </a:r>
          </a:p>
          <a:p>
            <a:r>
              <a:rPr lang="en-US" sz="1400">
                <a:latin typeface="Consolas" panose="020B0609020204030204" pitchFamily="49" charset="0"/>
              </a:rPr>
              <a:t>    pre w is unique</a:t>
            </a:r>
          </a:p>
          <a:p>
            <a:r>
              <a:rPr lang="en-US" sz="1400">
                <a:latin typeface="Consolas" panose="020B0609020204030204" pitchFamily="49" charset="0"/>
              </a:rPr>
              <a:t>    pre before(u, w) //  Monotonic-DAG precondition</a:t>
            </a:r>
          </a:p>
          <a:p>
            <a:r>
              <a:rPr lang="en-US" sz="1400">
                <a:latin typeface="Consolas" panose="020B0609020204030204" pitchFamily="49" charset="0"/>
              </a:rPr>
              <a:t>  downstream (u, v, w)</a:t>
            </a:r>
          </a:p>
          <a:p>
            <a:r>
              <a:rPr lang="en-US" sz="1400">
                <a:latin typeface="Consolas" panose="020B0609020204030204" pitchFamily="49" charset="0"/>
              </a:rPr>
              <a:t>    pre u ∈ VA ∧ v ∈ VA</a:t>
            </a:r>
          </a:p>
          <a:p>
            <a:r>
              <a:rPr lang="en-US" sz="1400">
                <a:latin typeface="Consolas" panose="020B0609020204030204" pitchFamily="49" charset="0"/>
              </a:rPr>
              <a:t>    VA := VA ∪ {v}</a:t>
            </a:r>
          </a:p>
          <a:p>
            <a:r>
              <a:rPr lang="en-US" sz="1400">
                <a:latin typeface="Consolas" panose="020B0609020204030204" pitchFamily="49" charset="0"/>
              </a:rPr>
              <a:t>    E := E ∪ {(u, v), (v, w)}</a:t>
            </a:r>
          </a:p>
          <a:p>
            <a:r>
              <a:rPr lang="en-US" sz="1400">
                <a:latin typeface="Consolas" panose="020B0609020204030204" pitchFamily="49" charset="0"/>
              </a:rPr>
              <a:t>update remove (vertex v)</a:t>
            </a:r>
          </a:p>
          <a:p>
            <a:r>
              <a:rPr lang="en-US" sz="1400">
                <a:latin typeface="Consolas" panose="020B0609020204030204" pitchFamily="49" charset="0"/>
              </a:rPr>
              <a:t>  </a:t>
            </a:r>
            <a:r>
              <a:rPr lang="en-US" sz="1400" err="1">
                <a:latin typeface="Consolas" panose="020B0609020204030204" pitchFamily="49" charset="0"/>
              </a:rPr>
              <a:t>atSource</a:t>
            </a:r>
            <a:r>
              <a:rPr lang="en-US" sz="1400">
                <a:latin typeface="Consolas" panose="020B0609020204030204" pitchFamily="49" charset="0"/>
              </a:rPr>
              <a:t> (v)</a:t>
            </a:r>
          </a:p>
          <a:p>
            <a:r>
              <a:rPr lang="en-US" sz="1400">
                <a:latin typeface="Consolas" panose="020B0609020204030204" pitchFamily="49" charset="0"/>
              </a:rPr>
              <a:t>    pre lookup(v)  // 2p-set precondition</a:t>
            </a:r>
          </a:p>
          <a:p>
            <a:r>
              <a:rPr lang="en-US" sz="1400">
                <a:latin typeface="Consolas" panose="020B0609020204030204" pitchFamily="49" charset="0"/>
              </a:rPr>
              <a:t>    pre v != ⊢ ∧ v != ⊣  // May not remove sentinels</a:t>
            </a:r>
          </a:p>
          <a:p>
            <a:r>
              <a:rPr lang="en-US" sz="1400">
                <a:latin typeface="Consolas" panose="020B0609020204030204" pitchFamily="49" charset="0"/>
              </a:rPr>
              <a:t>  downstream (v)</a:t>
            </a:r>
          </a:p>
          <a:p>
            <a:r>
              <a:rPr lang="en-US" sz="1400">
                <a:latin typeface="Consolas" panose="020B0609020204030204" pitchFamily="49" charset="0"/>
              </a:rPr>
              <a:t>    VR := VR ∪ {v} // 2P-Set precondition</a:t>
            </a:r>
          </a:p>
          <a:p>
            <a:endParaRPr lang="en-US" sz="140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734062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D93EE-C2B7-F14C-97AE-7D929B5E2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Co-operative Text Editing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EF3A17-9758-962D-61A7-BA1FF6BA95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 text document: a sequence of text elements</a:t>
            </a:r>
          </a:p>
          <a:p>
            <a:endParaRPr lang="en-US"/>
          </a:p>
          <a:p>
            <a:r>
              <a:rPr lang="en-US" b="1"/>
              <a:t>A sequence for text editing</a:t>
            </a:r>
          </a:p>
          <a:p>
            <a:r>
              <a:rPr lang="en-US"/>
              <a:t>totally-ordered set of elements &lt;ID, atom&gt;</a:t>
            </a:r>
          </a:p>
          <a:p>
            <a:r>
              <a:rPr lang="en-US"/>
              <a:t>Add and remove elements</a:t>
            </a:r>
          </a:p>
        </p:txBody>
      </p:sp>
    </p:spTree>
    <p:extLst>
      <p:ext uri="{BB962C8B-B14F-4D97-AF65-F5344CB8AC3E}">
        <p14:creationId xmlns:p14="http://schemas.microsoft.com/office/powerpoint/2010/main" val="251677982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FB4FD-94FB-4AF9-BFBD-41C7298DD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Replicated Growable Array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F0DAE6-2F03-2C16-3D3A-F0623D7374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2P-Set of vertices &lt;atom, </a:t>
            </a:r>
            <a:r>
              <a:rPr lang="en-US" err="1"/>
              <a:t>ts</a:t>
            </a:r>
            <a:r>
              <a:rPr lang="en-US"/>
              <a:t>&gt; in a linked list</a:t>
            </a:r>
          </a:p>
          <a:p>
            <a:r>
              <a:rPr lang="en-US"/>
              <a:t>Causal Timestamps</a:t>
            </a:r>
          </a:p>
          <a:p>
            <a:endParaRPr lang="en-US"/>
          </a:p>
          <a:p>
            <a:r>
              <a:rPr lang="en-US" err="1"/>
              <a:t>addRight</a:t>
            </a:r>
            <a:r>
              <a:rPr lang="en-US"/>
              <a:t>(v, a): add an element a right after element v</a:t>
            </a:r>
          </a:p>
          <a:p>
            <a:r>
              <a:rPr lang="en-US"/>
              <a:t>Concurrent inserts: the (causal) latter </a:t>
            </a:r>
          </a:p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F7400A1-B195-6599-F0B2-162921AB85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257" y="3777958"/>
            <a:ext cx="7773485" cy="2095792"/>
          </a:xfrm>
          <a:prstGeom prst="rect">
            <a:avLst/>
          </a:prstGeom>
        </p:spPr>
      </p:pic>
      <p:sp>
        <p:nvSpPr>
          <p:cNvPr id="6" name="AutoShape 4">
            <a:extLst>
              <a:ext uri="{FF2B5EF4-FFF2-40B4-BE49-F238E27FC236}">
                <a16:creationId xmlns:a16="http://schemas.microsoft.com/office/drawing/2014/main" id="{5BACC428-FD15-38C7-73FD-8839F7F836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9966" y="5580289"/>
            <a:ext cx="991019" cy="369661"/>
          </a:xfrm>
          <a:prstGeom prst="wedgeRoundRectCallout">
            <a:avLst>
              <a:gd name="adj1" fmla="val -108245"/>
              <a:gd name="adj2" fmla="val -4929"/>
              <a:gd name="adj3" fmla="val 16667"/>
            </a:avLst>
          </a:prstGeom>
          <a:solidFill>
            <a:srgbClr val="FFFFCC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FF0000"/>
              </a:buClr>
              <a:buSzPct val="150000"/>
              <a:buFont typeface="Tahoma" panose="020B0604030504040204" pitchFamily="34" charset="0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FF0000"/>
              </a:buClr>
              <a:buFont typeface="Arial" panose="020B0604020202020204" pitchFamily="34" charset="0"/>
              <a:buChar char="♦"/>
              <a:defRPr sz="17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FF0000"/>
              </a:buClr>
              <a:buFont typeface="Tahoma" panose="020B0604030504040204" pitchFamily="34" charset="0"/>
              <a:buChar char="●"/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1400" b="0" baseline="0" noProof="0"/>
              <a:t>(</a:t>
            </a:r>
            <a:r>
              <a:rPr lang="en-US" sz="1400" b="0" baseline="0" noProof="0" err="1"/>
              <a:t>ts</a:t>
            </a:r>
            <a:r>
              <a:rPr lang="en-US" sz="1400" b="0" baseline="0"/>
              <a:t>.UID)</a:t>
            </a:r>
            <a:endParaRPr lang="en-US" sz="1400" b="0" baseline="0" noProof="0"/>
          </a:p>
        </p:txBody>
      </p:sp>
    </p:spTree>
    <p:extLst>
      <p:ext uri="{BB962C8B-B14F-4D97-AF65-F5344CB8AC3E}">
        <p14:creationId xmlns:p14="http://schemas.microsoft.com/office/powerpoint/2010/main" val="2731946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81942-A9B7-18D9-F2C7-603F691AD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Conflict-Free Replicated Data Type (CRDT)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7F925-6582-7343-570A-86101D85B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388" y="908050"/>
            <a:ext cx="8785225" cy="5689600"/>
          </a:xfrm>
        </p:spPr>
        <p:txBody>
          <a:bodyPr/>
          <a:lstStyle/>
          <a:p>
            <a:r>
              <a:rPr lang="en-US"/>
              <a:t>A data structure replicated across multiple computers with following features: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Replicas updated independently, concurrently and without coordination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Update transmitted asynchronously to all replicas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Potential inconsistencies resolved by an algorithm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Algo is part of the data structure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Replicas are guaranteed to eventually converge</a:t>
            </a:r>
          </a:p>
          <a:p>
            <a:pPr>
              <a:buFont typeface="Arial" panose="020B0604020202020204" pitchFamily="34" charset="0"/>
              <a:buChar char="•"/>
            </a:pPr>
            <a:endParaRPr lang="en-US"/>
          </a:p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6D8C527-8341-ECFD-83B0-94328A0CB1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2988" y="3968383"/>
            <a:ext cx="6087325" cy="2629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5470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5CBC7D-BC10-4381-1A33-F30EE8B04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Replicated Growable Array (RGA)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2E53C7-EBF2-EA61-2946-D511FAD01B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>
                <a:latin typeface="Consolas" panose="020B0609020204030204" pitchFamily="49" charset="0"/>
              </a:rPr>
              <a:t>//  VA, VR: 2P-set of vertices; E: edges, Vertex = (atom, timestamp)</a:t>
            </a:r>
          </a:p>
          <a:p>
            <a:r>
              <a:rPr lang="en-US" sz="1600">
                <a:latin typeface="Consolas" panose="020B0609020204030204" pitchFamily="49" charset="0"/>
              </a:rPr>
              <a:t>payload set VA, VR, E </a:t>
            </a:r>
          </a:p>
          <a:p>
            <a:r>
              <a:rPr lang="en-US" sz="1600">
                <a:latin typeface="Consolas" panose="020B0609020204030204" pitchFamily="49" charset="0"/>
              </a:rPr>
              <a:t>  let ⊢ = (⊥, −1)</a:t>
            </a:r>
          </a:p>
          <a:p>
            <a:r>
              <a:rPr lang="en-US" sz="1600">
                <a:latin typeface="Consolas" panose="020B0609020204030204" pitchFamily="49" charset="0"/>
              </a:rPr>
              <a:t>  let ⊣ = (⊥, 0)</a:t>
            </a:r>
          </a:p>
          <a:p>
            <a:r>
              <a:rPr lang="en-US" sz="1600">
                <a:latin typeface="Consolas" panose="020B0609020204030204" pitchFamily="49" charset="0"/>
              </a:rPr>
              <a:t>  initial {⊢, ⊣}, ∅, {(⊢, ⊣)} // Initially, a single edge (⊢, ⊣)</a:t>
            </a:r>
          </a:p>
          <a:p>
            <a:r>
              <a:rPr lang="en-US" sz="1600">
                <a:latin typeface="Consolas" panose="020B0609020204030204" pitchFamily="49" charset="0"/>
              </a:rPr>
              <a:t>query lookup (vertex v) : </a:t>
            </a:r>
            <a:r>
              <a:rPr lang="en-US" sz="1600" err="1">
                <a:latin typeface="Consolas" panose="020B0609020204030204" pitchFamily="49" charset="0"/>
              </a:rPr>
              <a:t>boolean</a:t>
            </a:r>
            <a:r>
              <a:rPr lang="en-US" sz="1600">
                <a:latin typeface="Consolas" panose="020B0609020204030204" pitchFamily="49" charset="0"/>
              </a:rPr>
              <a:t> b</a:t>
            </a:r>
          </a:p>
          <a:p>
            <a:r>
              <a:rPr lang="en-US" sz="1600">
                <a:latin typeface="Consolas" panose="020B0609020204030204" pitchFamily="49" charset="0"/>
              </a:rPr>
              <a:t>  let b = (v ∈ VA \ VR)</a:t>
            </a:r>
          </a:p>
          <a:p>
            <a:r>
              <a:rPr lang="en-US" sz="1600">
                <a:latin typeface="Consolas" panose="020B0609020204030204" pitchFamily="49" charset="0"/>
              </a:rPr>
              <a:t>query before (vertex u, vertex v) : </a:t>
            </a:r>
            <a:r>
              <a:rPr lang="en-US" sz="1600" err="1">
                <a:latin typeface="Consolas" panose="020B0609020204030204" pitchFamily="49" charset="0"/>
              </a:rPr>
              <a:t>boolean</a:t>
            </a:r>
            <a:r>
              <a:rPr lang="en-US" sz="1600">
                <a:latin typeface="Consolas" panose="020B0609020204030204" pitchFamily="49" charset="0"/>
              </a:rPr>
              <a:t> b</a:t>
            </a:r>
          </a:p>
          <a:p>
            <a:r>
              <a:rPr lang="en-US" sz="1600">
                <a:latin typeface="Consolas" panose="020B0609020204030204" pitchFamily="49" charset="0"/>
              </a:rPr>
              <a:t>  pre lookup(u) ∧ lookup(v)</a:t>
            </a:r>
          </a:p>
          <a:p>
            <a:r>
              <a:rPr lang="en-US" sz="1600">
                <a:latin typeface="Consolas" panose="020B0609020204030204" pitchFamily="49" charset="0"/>
              </a:rPr>
              <a:t>  let b = (∃w1, . . . , </a:t>
            </a:r>
            <a:r>
              <a:rPr lang="en-US" sz="1600" err="1">
                <a:latin typeface="Consolas" panose="020B0609020204030204" pitchFamily="49" charset="0"/>
              </a:rPr>
              <a:t>wm</a:t>
            </a:r>
            <a:r>
              <a:rPr lang="en-US" sz="1600">
                <a:latin typeface="Consolas" panose="020B0609020204030204" pitchFamily="49" charset="0"/>
              </a:rPr>
              <a:t> ∈ VA : w1 = u ∧ </a:t>
            </a:r>
            <a:r>
              <a:rPr lang="en-US" sz="1600" err="1">
                <a:latin typeface="Consolas" panose="020B0609020204030204" pitchFamily="49" charset="0"/>
              </a:rPr>
              <a:t>wm</a:t>
            </a:r>
            <a:r>
              <a:rPr lang="en-US" sz="1600">
                <a:latin typeface="Consolas" panose="020B0609020204030204" pitchFamily="49" charset="0"/>
              </a:rPr>
              <a:t> = v ∧ ∀j : (</a:t>
            </a:r>
            <a:r>
              <a:rPr lang="en-US" sz="1600" err="1">
                <a:latin typeface="Consolas" panose="020B0609020204030204" pitchFamily="49" charset="0"/>
              </a:rPr>
              <a:t>wj</a:t>
            </a:r>
            <a:r>
              <a:rPr lang="en-US" sz="1600">
                <a:latin typeface="Consolas" panose="020B0609020204030204" pitchFamily="49" charset="0"/>
              </a:rPr>
              <a:t> , wj+1) ∈ E)</a:t>
            </a:r>
          </a:p>
          <a:p>
            <a:r>
              <a:rPr lang="en-US" sz="1600">
                <a:latin typeface="Consolas" panose="020B0609020204030204" pitchFamily="49" charset="0"/>
              </a:rPr>
              <a:t>query successor (vertex u) : vertex v</a:t>
            </a:r>
          </a:p>
          <a:p>
            <a:r>
              <a:rPr lang="en-US" sz="1600">
                <a:latin typeface="Consolas" panose="020B0609020204030204" pitchFamily="49" charset="0"/>
              </a:rPr>
              <a:t>  pre lookup(u)</a:t>
            </a:r>
          </a:p>
          <a:p>
            <a:r>
              <a:rPr lang="en-US" sz="1600">
                <a:latin typeface="Consolas" panose="020B0609020204030204" pitchFamily="49" charset="0"/>
              </a:rPr>
              <a:t>  let v ∈ VA : (u, v) ∈ E</a:t>
            </a:r>
          </a:p>
          <a:p>
            <a:r>
              <a:rPr lang="en-US" sz="1600">
                <a:latin typeface="Consolas" panose="020B0609020204030204" pitchFamily="49" charset="0"/>
              </a:rPr>
              <a:t>query decompose (vertex u) : atom a, timestamp t</a:t>
            </a:r>
          </a:p>
          <a:p>
            <a:r>
              <a:rPr lang="en-US" sz="1600">
                <a:latin typeface="Consolas" panose="020B0609020204030204" pitchFamily="49" charset="0"/>
              </a:rPr>
              <a:t>  let a, t : u = (a, t) // Decompose u into atom, timestamp</a:t>
            </a:r>
          </a:p>
        </p:txBody>
      </p:sp>
    </p:spTree>
    <p:extLst>
      <p:ext uri="{BB962C8B-B14F-4D97-AF65-F5344CB8AC3E}">
        <p14:creationId xmlns:p14="http://schemas.microsoft.com/office/powerpoint/2010/main" val="24986224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D1BA31-79DC-08F8-D217-3CED681A00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534C5-13E0-798B-F0C9-095CC4D1C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Replicated Growable Array (RGA)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D5CEC4-57B2-348F-BA42-DC9D97FB36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>
                <a:latin typeface="Consolas" panose="020B0609020204030204" pitchFamily="49" charset="0"/>
              </a:rPr>
              <a:t>update </a:t>
            </a:r>
            <a:r>
              <a:rPr lang="en-US" sz="1600" err="1">
                <a:latin typeface="Consolas" panose="020B0609020204030204" pitchFamily="49" charset="0"/>
              </a:rPr>
              <a:t>addRight</a:t>
            </a:r>
            <a:r>
              <a:rPr lang="en-US" sz="1600">
                <a:latin typeface="Consolas" panose="020B0609020204030204" pitchFamily="49" charset="0"/>
              </a:rPr>
              <a:t> (vertex u, atom a) : vertex w</a:t>
            </a:r>
          </a:p>
          <a:p>
            <a:r>
              <a:rPr lang="en-US" sz="1600">
                <a:latin typeface="Consolas" panose="020B0609020204030204" pitchFamily="49" charset="0"/>
              </a:rPr>
              <a:t>  </a:t>
            </a:r>
            <a:r>
              <a:rPr lang="en-US" sz="1600" err="1">
                <a:latin typeface="Consolas" panose="020B0609020204030204" pitchFamily="49" charset="0"/>
              </a:rPr>
              <a:t>atSource</a:t>
            </a:r>
            <a:r>
              <a:rPr lang="en-US" sz="1600">
                <a:latin typeface="Consolas" panose="020B0609020204030204" pitchFamily="49" charset="0"/>
              </a:rPr>
              <a:t> (u, a) : w</a:t>
            </a:r>
          </a:p>
          <a:p>
            <a:r>
              <a:rPr lang="en-US" sz="1600">
                <a:latin typeface="Consolas" panose="020B0609020204030204" pitchFamily="49" charset="0"/>
              </a:rPr>
              <a:t>    pre u ∈ VA \ (VR ∪ {⊣}) // Graph precondition</a:t>
            </a:r>
          </a:p>
          <a:p>
            <a:r>
              <a:rPr lang="en-US" sz="1600">
                <a:latin typeface="Consolas" panose="020B0609020204030204" pitchFamily="49" charset="0"/>
              </a:rPr>
              <a:t>    let t = now()  // Unique timestamp</a:t>
            </a:r>
          </a:p>
          <a:p>
            <a:r>
              <a:rPr lang="en-US" sz="1600">
                <a:latin typeface="Consolas" panose="020B0609020204030204" pitchFamily="49" charset="0"/>
              </a:rPr>
              <a:t>    let w = (a, t) </a:t>
            </a:r>
          </a:p>
          <a:p>
            <a:r>
              <a:rPr lang="en-US" sz="1600">
                <a:latin typeface="Consolas" panose="020B0609020204030204" pitchFamily="49" charset="0"/>
              </a:rPr>
              <a:t>  downstream (u, w)</a:t>
            </a:r>
          </a:p>
          <a:p>
            <a:r>
              <a:rPr lang="en-US" sz="1600">
                <a:latin typeface="Consolas" panose="020B0609020204030204" pitchFamily="49" charset="0"/>
              </a:rPr>
              <a:t>    pre u ∈ VA</a:t>
            </a:r>
          </a:p>
          <a:p>
            <a:r>
              <a:rPr lang="en-US" sz="1600">
                <a:latin typeface="Consolas" panose="020B0609020204030204" pitchFamily="49" charset="0"/>
              </a:rPr>
              <a:t>    let a, t = decompose(w) // p=u</a:t>
            </a:r>
          </a:p>
          <a:p>
            <a:r>
              <a:rPr lang="en-US" sz="1600">
                <a:latin typeface="Consolas" panose="020B0609020204030204" pitchFamily="49" charset="0"/>
              </a:rPr>
              <a:t>    l, r := u, successor(u)</a:t>
            </a:r>
          </a:p>
          <a:p>
            <a:r>
              <a:rPr lang="en-US" sz="1600">
                <a:latin typeface="Consolas" panose="020B0609020204030204" pitchFamily="49" charset="0"/>
              </a:rPr>
              <a:t>    b := true</a:t>
            </a:r>
          </a:p>
          <a:p>
            <a:r>
              <a:rPr lang="en-US" sz="1600">
                <a:latin typeface="Consolas" panose="020B0609020204030204" pitchFamily="49" charset="0"/>
              </a:rPr>
              <a:t>    while b do  // Find an edge (</a:t>
            </a:r>
            <a:r>
              <a:rPr lang="en-US" sz="1600" err="1">
                <a:latin typeface="Consolas" panose="020B0609020204030204" pitchFamily="49" charset="0"/>
              </a:rPr>
              <a:t>l,r</a:t>
            </a:r>
            <a:r>
              <a:rPr lang="en-US" sz="1600">
                <a:latin typeface="Consolas" panose="020B0609020204030204" pitchFamily="49" charset="0"/>
              </a:rPr>
              <a:t>) within which to splice w</a:t>
            </a:r>
          </a:p>
          <a:p>
            <a:r>
              <a:rPr lang="en-US" sz="1600">
                <a:latin typeface="Consolas" panose="020B0609020204030204" pitchFamily="49" charset="0"/>
              </a:rPr>
              <a:t>      let a′ , t′ = decompose(r)</a:t>
            </a:r>
          </a:p>
          <a:p>
            <a:r>
              <a:rPr lang="en-US" sz="1600">
                <a:latin typeface="Consolas" panose="020B0609020204030204" pitchFamily="49" charset="0"/>
              </a:rPr>
              <a:t>      if t &lt; t′ then  // Right position, wrong order</a:t>
            </a:r>
          </a:p>
          <a:p>
            <a:r>
              <a:rPr lang="en-US" sz="1600">
                <a:latin typeface="Consolas" panose="020B0609020204030204" pitchFamily="49" charset="0"/>
              </a:rPr>
              <a:t>        l, r := r, successor(r) // Iterate</a:t>
            </a:r>
          </a:p>
          <a:p>
            <a:r>
              <a:rPr lang="en-US" sz="1600">
                <a:latin typeface="Consolas" panose="020B0609020204030204" pitchFamily="49" charset="0"/>
              </a:rPr>
              <a:t>      else</a:t>
            </a:r>
          </a:p>
          <a:p>
            <a:r>
              <a:rPr lang="en-US" sz="1600">
                <a:latin typeface="Consolas" panose="020B0609020204030204" pitchFamily="49" charset="0"/>
              </a:rPr>
              <a:t>        E := E \ (l, r) ∪ {(l, w), (w, r)}</a:t>
            </a:r>
          </a:p>
          <a:p>
            <a:r>
              <a:rPr lang="en-US" sz="1600">
                <a:latin typeface="Consolas" panose="020B0609020204030204" pitchFamily="49" charset="0"/>
              </a:rPr>
              <a:t>        b := false</a:t>
            </a:r>
            <a:endParaRPr lang="en-US" sz="140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152006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A28864-3F2F-ED06-7CD0-9C9FADF266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6415E-371F-0395-C09C-2D4C4BA37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Replicated Growable Array (RGA)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6A9F17-86BB-8F66-E945-EFAF1E7B80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>
                <a:latin typeface="Consolas" panose="020B0609020204030204" pitchFamily="49" charset="0"/>
              </a:rPr>
              <a:t>update remove (vertex w)</a:t>
            </a:r>
          </a:p>
          <a:p>
            <a:r>
              <a:rPr lang="en-US" sz="1600">
                <a:latin typeface="Consolas" panose="020B0609020204030204" pitchFamily="49" charset="0"/>
              </a:rPr>
              <a:t>  </a:t>
            </a:r>
            <a:r>
              <a:rPr lang="en-US" sz="1600" err="1">
                <a:latin typeface="Consolas" panose="020B0609020204030204" pitchFamily="49" charset="0"/>
              </a:rPr>
              <a:t>atSource</a:t>
            </a:r>
            <a:r>
              <a:rPr lang="en-US" sz="1600">
                <a:latin typeface="Consolas" panose="020B0609020204030204" pitchFamily="49" charset="0"/>
              </a:rPr>
              <a:t> (w)</a:t>
            </a:r>
          </a:p>
          <a:p>
            <a:r>
              <a:rPr lang="en-US" sz="1600">
                <a:latin typeface="Consolas" panose="020B0609020204030204" pitchFamily="49" charset="0"/>
              </a:rPr>
              <a:t>    pre lookup(w)  // 2p-set precondition</a:t>
            </a:r>
          </a:p>
          <a:p>
            <a:r>
              <a:rPr lang="en-US" sz="1600">
                <a:latin typeface="Consolas" panose="020B0609020204030204" pitchFamily="49" charset="0"/>
              </a:rPr>
              <a:t>  downstream (w)</a:t>
            </a:r>
          </a:p>
          <a:p>
            <a:r>
              <a:rPr lang="en-US" sz="1600">
                <a:latin typeface="Consolas" panose="020B0609020204030204" pitchFamily="49" charset="0"/>
              </a:rPr>
              <a:t>    pre </a:t>
            </a:r>
            <a:r>
              <a:rPr lang="en-US" sz="1600" err="1">
                <a:latin typeface="Consolas" panose="020B0609020204030204" pitchFamily="49" charset="0"/>
              </a:rPr>
              <a:t>addRight</a:t>
            </a:r>
            <a:r>
              <a:rPr lang="en-US" sz="1600">
                <a:latin typeface="Consolas" panose="020B0609020204030204" pitchFamily="49" charset="0"/>
              </a:rPr>
              <a:t>(_, w) delivered  // 2p-set precondition</a:t>
            </a:r>
          </a:p>
          <a:p>
            <a:r>
              <a:rPr lang="en-US" sz="1600">
                <a:latin typeface="Consolas" panose="020B0609020204030204" pitchFamily="49" charset="0"/>
              </a:rPr>
              <a:t>    VR := VR ∪ {w}</a:t>
            </a:r>
          </a:p>
          <a:p>
            <a:endParaRPr lang="en-US" sz="140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318107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A9CA8-5362-BA64-191F-8B6E9929D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pc="-20"/>
              <a:t>Consistency,</a:t>
            </a:r>
            <a:r>
              <a:rPr lang="en-US" spc="10"/>
              <a:t> </a:t>
            </a:r>
            <a:r>
              <a:rPr lang="en-US" spc="-20"/>
              <a:t>availability,</a:t>
            </a:r>
            <a:r>
              <a:rPr lang="en-US" spc="15"/>
              <a:t> </a:t>
            </a:r>
            <a:r>
              <a:rPr lang="en-US"/>
              <a:t>and</a:t>
            </a:r>
            <a:r>
              <a:rPr lang="en-US" spc="15"/>
              <a:t> </a:t>
            </a:r>
            <a:r>
              <a:rPr lang="en-US" spc="-10"/>
              <a:t>partitioning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D332AD-A3E6-CABF-178C-0FCDE78003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/>
              <a:t>CAP theorem</a:t>
            </a:r>
          </a:p>
          <a:p>
            <a:r>
              <a:rPr lang="en-US"/>
              <a:t>Any networked system providing shared data can provide only two of the following three properties: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C: consistency, by which a shared and replicated </a:t>
            </a:r>
            <a:br>
              <a:rPr lang="en-US"/>
            </a:br>
            <a:r>
              <a:rPr lang="en-US"/>
              <a:t>data item appears as a single, up-to-date copy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A: availability, by which updates will always be eventually executed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P: Tolerant to the partitioning of process group.</a:t>
            </a:r>
          </a:p>
          <a:p>
            <a:endParaRPr lang="en-US"/>
          </a:p>
          <a:p>
            <a:r>
              <a:rPr lang="en-US" b="1"/>
              <a:t>Conclusion</a:t>
            </a:r>
          </a:p>
          <a:p>
            <a:r>
              <a:rPr lang="en-US"/>
              <a:t>In a network subject to communication failures, it is impossible to realize an atomic read/write shared memory that guarantees a response to every request.</a:t>
            </a:r>
          </a:p>
          <a:p>
            <a:endParaRPr lang="en-US"/>
          </a:p>
        </p:txBody>
      </p:sp>
      <p:pic>
        <p:nvPicPr>
          <p:cNvPr id="4" name="Picture 2" descr="undefined">
            <a:extLst>
              <a:ext uri="{FF2B5EF4-FFF2-40B4-BE49-F238E27FC236}">
                <a16:creationId xmlns:a16="http://schemas.microsoft.com/office/drawing/2014/main" id="{30CF6D59-4648-2EE7-8F26-45C6877508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7006" y="4707845"/>
            <a:ext cx="1897606" cy="1889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533181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5034E-8458-F0D4-FA8C-01C743EE2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CAP Theorem Intuition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BF486D-7584-423C-FB92-CF511FDC0E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Simple situation: two interacting processes</a:t>
            </a:r>
          </a:p>
          <a:p>
            <a:r>
              <a:rPr lang="en-US"/>
              <a:t>P and Q can no longer communicate:</a:t>
            </a:r>
          </a:p>
          <a:p>
            <a:endParaRPr lang="en-US"/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Allow P and Q to go ahead ⇒ no consistency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Allow only one of P, Q to go ahead ⇒ no availability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P and Q have to be assumed to continue communication ⇒ no partitioning allowed.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896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8CE9A-F2DD-6D52-CAAB-C0D7D699E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State-based Replication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AA8409-413D-9F68-7C7A-3B75AE594B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/>
              <a:t>State-based replication (</a:t>
            </a:r>
            <a:r>
              <a:rPr lang="en-US" b="1" err="1"/>
              <a:t>CvRDTs</a:t>
            </a:r>
            <a:r>
              <a:rPr lang="en-US" b="1"/>
              <a:t>: convergent replicated)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Update happens locally, then payload=state propagated to replicas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Gossip protocol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Merge computes join for any pair of replica states and should form semilattice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commutative, associative, and idempotent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Monotone with regard to the partial order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 b="1"/>
          </a:p>
          <a:p>
            <a:endParaRPr lang="en-US" b="1"/>
          </a:p>
          <a:p>
            <a:endParaRPr lang="en-US" b="1"/>
          </a:p>
          <a:p>
            <a:r>
              <a:rPr lang="en-US" b="1"/>
              <a:t>Delta state CRDTs</a:t>
            </a:r>
          </a:p>
          <a:p>
            <a:r>
              <a:rPr lang="en-US"/>
              <a:t>Optimized state-based where only recent changes to a state are disseminated </a:t>
            </a:r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8D82021-BAC7-C0F0-CEA9-420861DE93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678" y="3199117"/>
            <a:ext cx="8192643" cy="2324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394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6C05A-C406-4C09-2DFF-0E1B5A355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State-based Object Specification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77FEDD-FA57-7F37-2026-830A0236A2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Consolas" panose="020B0609020204030204" pitchFamily="49" charset="0"/>
              </a:rPr>
              <a:t>payload </a:t>
            </a:r>
            <a:r>
              <a:rPr lang="en-US" i="1" err="1">
                <a:latin typeface="Consolas" panose="020B0609020204030204" pitchFamily="49" charset="0"/>
              </a:rPr>
              <a:t>Payload</a:t>
            </a:r>
            <a:r>
              <a:rPr lang="en-US" i="1">
                <a:latin typeface="Consolas" panose="020B0609020204030204" pitchFamily="49" charset="0"/>
              </a:rPr>
              <a:t> type; instantiated at all replicas</a:t>
            </a:r>
          </a:p>
          <a:p>
            <a:r>
              <a:rPr lang="en-US">
                <a:latin typeface="Consolas" panose="020B0609020204030204" pitchFamily="49" charset="0"/>
              </a:rPr>
              <a:t>  initial </a:t>
            </a:r>
            <a:r>
              <a:rPr lang="en-US" i="1" err="1">
                <a:latin typeface="Consolas" panose="020B0609020204030204" pitchFamily="49" charset="0"/>
              </a:rPr>
              <a:t>Initial</a:t>
            </a:r>
            <a:r>
              <a:rPr lang="en-US" i="1">
                <a:latin typeface="Consolas" panose="020B0609020204030204" pitchFamily="49" charset="0"/>
              </a:rPr>
              <a:t> value</a:t>
            </a:r>
          </a:p>
          <a:p>
            <a:r>
              <a:rPr lang="en-US">
                <a:latin typeface="Consolas" panose="020B0609020204030204" pitchFamily="49" charset="0"/>
              </a:rPr>
              <a:t>query </a:t>
            </a:r>
            <a:r>
              <a:rPr lang="en-US" err="1">
                <a:latin typeface="Consolas" panose="020B0609020204030204" pitchFamily="49" charset="0"/>
              </a:rPr>
              <a:t>Query</a:t>
            </a:r>
            <a:r>
              <a:rPr lang="en-US">
                <a:latin typeface="Consolas" panose="020B0609020204030204" pitchFamily="49" charset="0"/>
              </a:rPr>
              <a:t> (arguments) : returns</a:t>
            </a:r>
          </a:p>
          <a:p>
            <a:r>
              <a:rPr lang="en-US">
                <a:latin typeface="Consolas" panose="020B0609020204030204" pitchFamily="49" charset="0"/>
              </a:rPr>
              <a:t>  pre </a:t>
            </a:r>
            <a:r>
              <a:rPr lang="en-US" i="1">
                <a:latin typeface="Consolas" panose="020B0609020204030204" pitchFamily="49" charset="0"/>
              </a:rPr>
              <a:t>Precondition</a:t>
            </a:r>
          </a:p>
          <a:p>
            <a:r>
              <a:rPr lang="en-US">
                <a:latin typeface="Consolas" panose="020B0609020204030204" pitchFamily="49" charset="0"/>
              </a:rPr>
              <a:t>  let </a:t>
            </a:r>
            <a:r>
              <a:rPr lang="en-US" i="1">
                <a:latin typeface="Consolas" panose="020B0609020204030204" pitchFamily="49" charset="0"/>
              </a:rPr>
              <a:t>Evaluate synchronously, no side effects</a:t>
            </a:r>
          </a:p>
          <a:p>
            <a:r>
              <a:rPr lang="en-US">
                <a:latin typeface="Consolas" panose="020B0609020204030204" pitchFamily="49" charset="0"/>
              </a:rPr>
              <a:t>update </a:t>
            </a:r>
            <a:r>
              <a:rPr lang="en-US" i="1">
                <a:latin typeface="Consolas" panose="020B0609020204030204" pitchFamily="49" charset="0"/>
              </a:rPr>
              <a:t>Source-local operation (arguments) : returns</a:t>
            </a:r>
          </a:p>
          <a:p>
            <a:r>
              <a:rPr lang="en-US">
                <a:latin typeface="Consolas" panose="020B0609020204030204" pitchFamily="49" charset="0"/>
              </a:rPr>
              <a:t>  pre </a:t>
            </a:r>
            <a:r>
              <a:rPr lang="en-US" i="1">
                <a:latin typeface="Consolas" panose="020B0609020204030204" pitchFamily="49" charset="0"/>
              </a:rPr>
              <a:t>Precondition</a:t>
            </a:r>
          </a:p>
          <a:p>
            <a:r>
              <a:rPr lang="en-US">
                <a:latin typeface="Consolas" panose="020B0609020204030204" pitchFamily="49" charset="0"/>
              </a:rPr>
              <a:t>  let </a:t>
            </a:r>
            <a:r>
              <a:rPr lang="en-US" i="1">
                <a:latin typeface="Consolas" panose="020B0609020204030204" pitchFamily="49" charset="0"/>
              </a:rPr>
              <a:t>Evaluate at source, synchronously</a:t>
            </a:r>
          </a:p>
          <a:p>
            <a:r>
              <a:rPr lang="en-US">
                <a:latin typeface="Consolas" panose="020B0609020204030204" pitchFamily="49" charset="0"/>
              </a:rPr>
              <a:t>  // Side-effects at source to execute synchronously</a:t>
            </a:r>
          </a:p>
          <a:p>
            <a:r>
              <a:rPr lang="en-US">
                <a:latin typeface="Consolas" panose="020B0609020204030204" pitchFamily="49" charset="0"/>
              </a:rPr>
              <a:t>compare (value1, value2) : </a:t>
            </a:r>
            <a:r>
              <a:rPr lang="en-US" err="1">
                <a:latin typeface="Consolas" panose="020B0609020204030204" pitchFamily="49" charset="0"/>
              </a:rPr>
              <a:t>boolean</a:t>
            </a:r>
            <a:r>
              <a:rPr lang="en-US">
                <a:latin typeface="Consolas" panose="020B0609020204030204" pitchFamily="49" charset="0"/>
              </a:rPr>
              <a:t> b</a:t>
            </a:r>
          </a:p>
          <a:p>
            <a:r>
              <a:rPr lang="en-US">
                <a:latin typeface="Consolas" panose="020B0609020204030204" pitchFamily="49" charset="0"/>
              </a:rPr>
              <a:t>  // Is value1 ≤ value2 in semilattice?</a:t>
            </a:r>
          </a:p>
          <a:p>
            <a:r>
              <a:rPr lang="en-US">
                <a:latin typeface="Consolas" panose="020B0609020204030204" pitchFamily="49" charset="0"/>
              </a:rPr>
              <a:t>merge (value1, value2) : payload </a:t>
            </a:r>
            <a:r>
              <a:rPr lang="en-US" err="1">
                <a:latin typeface="Consolas" panose="020B0609020204030204" pitchFamily="49" charset="0"/>
              </a:rPr>
              <a:t>mergedValue</a:t>
            </a:r>
            <a:endParaRPr lang="en-US">
              <a:latin typeface="Consolas" panose="020B0609020204030204" pitchFamily="49" charset="0"/>
            </a:endParaRPr>
          </a:p>
          <a:p>
            <a:r>
              <a:rPr lang="en-US">
                <a:latin typeface="Consolas" panose="020B0609020204030204" pitchFamily="49" charset="0"/>
              </a:rPr>
              <a:t>  // LUB merge of value1 and value2, at any replica</a:t>
            </a:r>
          </a:p>
          <a:p>
            <a:endParaRPr lang="en-US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4958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C8C52-61DA-A4C2-69D7-64C8A9452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Causal History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109E404-62FF-EF9A-E22F-1A06C0A92D2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b="1" i="1"/>
                  <a:t>Causal history C</a:t>
                </a:r>
                <a:r>
                  <a:rPr lang="en-US"/>
                  <a:t> of replicas x</a:t>
                </a:r>
                <a:r>
                  <a:rPr lang="en-US" baseline="-25000"/>
                  <a:t>i </a:t>
                </a:r>
                <a:r>
                  <a:rPr lang="en-US"/>
                  <a:t>of some object x: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/>
                  <a:t>Initially, C(x</a:t>
                </a:r>
                <a:r>
                  <a:rPr lang="en-US" baseline="-25000"/>
                  <a:t>i</a:t>
                </a:r>
                <a:r>
                  <a:rPr lang="en-US"/>
                  <a:t>) = ∅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/>
                  <a:t>After executing </a:t>
                </a:r>
                <a:r>
                  <a:rPr lang="en-US" b="1"/>
                  <a:t>update</a:t>
                </a:r>
                <a:r>
                  <a:rPr lang="en-US"/>
                  <a:t> operation f: C(f (x</a:t>
                </a:r>
                <a:r>
                  <a:rPr lang="en-US" baseline="-25000"/>
                  <a:t>i</a:t>
                </a:r>
                <a:r>
                  <a:rPr lang="en-US"/>
                  <a:t>)) = C(x</a:t>
                </a:r>
                <a:r>
                  <a:rPr lang="en-US" baseline="-25000"/>
                  <a:t>i</a:t>
                </a:r>
                <a:r>
                  <a:rPr lang="en-US"/>
                  <a:t>) ∪ {f}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/>
                  <a:t>After executing </a:t>
                </a:r>
                <a:r>
                  <a:rPr lang="en-US" b="1"/>
                  <a:t>merge</a:t>
                </a:r>
                <a:r>
                  <a:rPr lang="en-US"/>
                  <a:t> against states x</a:t>
                </a:r>
                <a:r>
                  <a:rPr lang="en-US" baseline="-25000"/>
                  <a:t>i</a:t>
                </a:r>
                <a:r>
                  <a:rPr lang="en-US"/>
                  <a:t>, </a:t>
                </a:r>
                <a:r>
                  <a:rPr lang="en-US" err="1"/>
                  <a:t>x</a:t>
                </a:r>
                <a:r>
                  <a:rPr lang="en-US" baseline="-25000" err="1"/>
                  <a:t>j</a:t>
                </a:r>
                <a:r>
                  <a:rPr lang="en-US"/>
                  <a:t>, C(merge(x</a:t>
                </a:r>
                <a:r>
                  <a:rPr lang="en-US" baseline="-25000"/>
                  <a:t>i</a:t>
                </a:r>
                <a:r>
                  <a:rPr lang="en-US"/>
                  <a:t>, </a:t>
                </a:r>
                <a:r>
                  <a:rPr lang="en-US" err="1"/>
                  <a:t>x</a:t>
                </a:r>
                <a:r>
                  <a:rPr lang="en-US" baseline="-25000" err="1"/>
                  <a:t>j</a:t>
                </a:r>
                <a:r>
                  <a:rPr lang="en-US"/>
                  <a:t> )) = C(x</a:t>
                </a:r>
                <a:r>
                  <a:rPr lang="en-US" baseline="-25000"/>
                  <a:t>i</a:t>
                </a:r>
                <a:r>
                  <a:rPr lang="en-US"/>
                  <a:t> ) ∪ C(</a:t>
                </a:r>
                <a:r>
                  <a:rPr lang="en-US" err="1"/>
                  <a:t>x</a:t>
                </a:r>
                <a:r>
                  <a:rPr lang="en-US" baseline="-25000" err="1"/>
                  <a:t>j</a:t>
                </a:r>
                <a:r>
                  <a:rPr lang="en-US"/>
                  <a:t> )</a:t>
                </a:r>
              </a:p>
              <a:p>
                <a:pPr marL="0" indent="0"/>
                <a:endParaRPr lang="en-US" b="0"/>
              </a:p>
              <a:p>
                <a:pPr marL="0" indent="0"/>
                <a:r>
                  <a:rPr lang="en-US" b="1"/>
                  <a:t>Causal dependency:</a:t>
                </a:r>
                <a:r>
                  <a:rPr lang="en-US" b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⇔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)⊂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𝑔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US"/>
              </a:p>
              <a:p>
                <a:pPr marL="0" indent="0"/>
                <a:endParaRPr lang="en-US" b="1"/>
              </a:p>
              <a:p>
                <a:pPr marL="0" indent="0"/>
                <a:r>
                  <a:rPr lang="en-US" b="1"/>
                  <a:t>Causal dependency</a:t>
                </a:r>
              </a:p>
              <a:p>
                <a:pPr marL="285750" indent="-285750" eaLnBrk="1" hangingPunct="1">
                  <a:buFont typeface="Arial" panose="020B0604020202020204" pitchFamily="34" charset="0"/>
                  <a:buChar char="•"/>
                </a:pPr>
                <a:r>
                  <a:rPr lang="en-US"/>
                  <a:t>If </a:t>
                </a:r>
                <a:r>
                  <a:rPr lang="en-US">
                    <a:sym typeface="Symbol" panose="05050102010706020507" pitchFamily="18" charset="2"/>
                  </a:rPr>
                  <a:t></a:t>
                </a:r>
                <a:r>
                  <a:rPr lang="en-US"/>
                  <a:t>p: e1 </a:t>
                </a:r>
                <a:r>
                  <a:rPr lang="en-US">
                    <a:sym typeface="Symbol" panose="05050102010706020507" pitchFamily="18" charset="2"/>
                  </a:rPr>
                  <a:t></a:t>
                </a:r>
                <a:r>
                  <a:rPr lang="en-US" baseline="30000"/>
                  <a:t>p</a:t>
                </a:r>
                <a:r>
                  <a:rPr lang="en-US"/>
                  <a:t> e2  then e1 </a:t>
                </a:r>
                <a:r>
                  <a:rPr lang="en-US">
                    <a:sym typeface="Symbol" panose="05050102010706020507" pitchFamily="18" charset="2"/>
                  </a:rPr>
                  <a:t></a:t>
                </a:r>
                <a:r>
                  <a:rPr lang="en-US"/>
                  <a:t> e2 </a:t>
                </a:r>
                <a:r>
                  <a:rPr lang="en-US" i="1"/>
                  <a:t>(local ordering)</a:t>
                </a:r>
                <a:endParaRPr lang="en-US" i="1">
                  <a:sym typeface="Symbol" panose="05050102010706020507" pitchFamily="18" charset="2"/>
                </a:endParaRPr>
              </a:p>
              <a:p>
                <a:pPr marL="285750" indent="-285750" eaLnBrk="1" hangingPunct="1">
                  <a:buFont typeface="Arial" panose="020B0604020202020204" pitchFamily="34" charset="0"/>
                  <a:buChar char="•"/>
                </a:pPr>
                <a:r>
                  <a:rPr lang="en-US">
                    <a:sym typeface="Symbol" panose="05050102010706020507" pitchFamily="18" charset="2"/>
                  </a:rPr>
                  <a:t></a:t>
                </a:r>
                <a:r>
                  <a:rPr lang="en-US"/>
                  <a:t> m: send(m) </a:t>
                </a:r>
                <a:r>
                  <a:rPr lang="en-US">
                    <a:sym typeface="Symbol" panose="05050102010706020507" pitchFamily="18" charset="2"/>
                  </a:rPr>
                  <a:t></a:t>
                </a:r>
                <a:r>
                  <a:rPr lang="en-US"/>
                  <a:t> </a:t>
                </a:r>
                <a:r>
                  <a:rPr lang="en-US" err="1"/>
                  <a:t>rcv</a:t>
                </a:r>
                <a:r>
                  <a:rPr lang="en-US"/>
                  <a:t>(m) </a:t>
                </a:r>
                <a:r>
                  <a:rPr lang="en-US" i="1"/>
                  <a:t>(cannot send back in time)</a:t>
                </a:r>
              </a:p>
              <a:p>
                <a:pPr marL="285750" indent="-285750" eaLnBrk="1" hangingPunct="1">
                  <a:buFont typeface="Arial" panose="020B0604020202020204" pitchFamily="34" charset="0"/>
                  <a:buChar char="•"/>
                </a:pPr>
                <a:r>
                  <a:rPr lang="en-US"/>
                  <a:t>If e1 </a:t>
                </a:r>
                <a:r>
                  <a:rPr lang="en-US">
                    <a:sym typeface="Symbol" panose="05050102010706020507" pitchFamily="18" charset="2"/>
                  </a:rPr>
                  <a:t></a:t>
                </a:r>
                <a:r>
                  <a:rPr lang="en-US"/>
                  <a:t> e2 &amp; e2 </a:t>
                </a:r>
                <a:r>
                  <a:rPr lang="en-US">
                    <a:sym typeface="Symbol" panose="05050102010706020507" pitchFamily="18" charset="2"/>
                  </a:rPr>
                  <a:t></a:t>
                </a:r>
                <a:r>
                  <a:rPr lang="en-US"/>
                  <a:t> e3  then e1 </a:t>
                </a:r>
                <a:r>
                  <a:rPr lang="en-US">
                    <a:sym typeface="Symbol" panose="05050102010706020507" pitchFamily="18" charset="2"/>
                  </a:rPr>
                  <a:t></a:t>
                </a:r>
                <a:r>
                  <a:rPr lang="en-US"/>
                  <a:t> e3 </a:t>
                </a:r>
                <a:r>
                  <a:rPr lang="en-US" i="1"/>
                  <a:t>(transitivity)</a:t>
                </a:r>
              </a:p>
              <a:p>
                <a:pPr marL="0" indent="0"/>
                <a:endParaRPr lang="en-US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109E404-62FF-EF9A-E22F-1A06C0A92D2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179" t="-6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57343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D3356-0036-8BB0-0AF6-DC5828D89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Operation-based objects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F6237-993C-1F68-5252-D7457F0DF4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/>
              <a:t>Transmits operations instead of states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Data vs. context, pull vs. push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No merge function </a:t>
            </a:r>
            <a:r>
              <a:rPr lang="en-US">
                <a:sym typeface="Wingdings" panose="05000000000000000000" pitchFamily="2" charset="2"/>
              </a:rPr>
              <a:t> Assumes reliable broadcast</a:t>
            </a:r>
            <a:endParaRPr lang="en-US"/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Operations: commutative, associative, but </a:t>
            </a:r>
            <a:r>
              <a:rPr lang="en-US" b="1"/>
              <a:t>not </a:t>
            </a:r>
            <a:r>
              <a:rPr lang="en-US"/>
              <a:t>idempotent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Must be delivered in causal order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When the downstream precondition is true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Equivalent to state-based operations</a:t>
            </a:r>
          </a:p>
          <a:p>
            <a:pPr>
              <a:buFont typeface="Arial" panose="020B0604020202020204" pitchFamily="34" charset="0"/>
              <a:buChar char="•"/>
            </a:pPr>
            <a:endParaRPr lang="en-US"/>
          </a:p>
          <a:p>
            <a:endParaRPr lang="en-US">
              <a:solidFill>
                <a:srgbClr val="FF0000"/>
              </a:solidFill>
            </a:endParaRPr>
          </a:p>
          <a:p>
            <a:endParaRPr lang="en-US" b="1"/>
          </a:p>
          <a:p>
            <a:endParaRPr lang="en-US"/>
          </a:p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6846CE3-59E3-4903-9ED0-76C5EED056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0838" y="4806700"/>
            <a:ext cx="5182323" cy="179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4269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2AB9A-C0F7-0D04-B4D8-7BC05E053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Operation-based Object Specification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3C525E-161B-5F15-3B61-C30CB9B0A5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Consolas" panose="020B0609020204030204" pitchFamily="49" charset="0"/>
              </a:rPr>
              <a:t>payload </a:t>
            </a:r>
            <a:r>
              <a:rPr lang="en-US" i="1" err="1">
                <a:latin typeface="Consolas" panose="020B0609020204030204" pitchFamily="49" charset="0"/>
              </a:rPr>
              <a:t>Payload</a:t>
            </a:r>
            <a:r>
              <a:rPr lang="en-US" i="1">
                <a:latin typeface="Consolas" panose="020B0609020204030204" pitchFamily="49" charset="0"/>
              </a:rPr>
              <a:t> type; instantiated at all replicas</a:t>
            </a:r>
          </a:p>
          <a:p>
            <a:r>
              <a:rPr lang="en-US">
                <a:latin typeface="Consolas" panose="020B0609020204030204" pitchFamily="49" charset="0"/>
              </a:rPr>
              <a:t>  initial </a:t>
            </a:r>
            <a:r>
              <a:rPr lang="en-US" err="1">
                <a:latin typeface="Consolas" panose="020B0609020204030204" pitchFamily="49" charset="0"/>
              </a:rPr>
              <a:t>Initial</a:t>
            </a:r>
            <a:r>
              <a:rPr lang="en-US">
                <a:latin typeface="Consolas" panose="020B0609020204030204" pitchFamily="49" charset="0"/>
              </a:rPr>
              <a:t> value</a:t>
            </a:r>
          </a:p>
          <a:p>
            <a:r>
              <a:rPr lang="en-US">
                <a:latin typeface="Consolas" panose="020B0609020204030204" pitchFamily="49" charset="0"/>
              </a:rPr>
              <a:t>query </a:t>
            </a:r>
            <a:r>
              <a:rPr lang="en-US" i="1">
                <a:latin typeface="Consolas" panose="020B0609020204030204" pitchFamily="49" charset="0"/>
              </a:rPr>
              <a:t>Source-local operation (arguments) : returns</a:t>
            </a:r>
          </a:p>
          <a:p>
            <a:r>
              <a:rPr lang="en-US">
                <a:latin typeface="Consolas" panose="020B0609020204030204" pitchFamily="49" charset="0"/>
              </a:rPr>
              <a:t>  pre </a:t>
            </a:r>
            <a:r>
              <a:rPr lang="en-US" i="1">
                <a:latin typeface="Consolas" panose="020B0609020204030204" pitchFamily="49" charset="0"/>
              </a:rPr>
              <a:t>Precondition</a:t>
            </a:r>
          </a:p>
          <a:p>
            <a:r>
              <a:rPr lang="en-US">
                <a:latin typeface="Consolas" panose="020B0609020204030204" pitchFamily="49" charset="0"/>
              </a:rPr>
              <a:t>  let </a:t>
            </a:r>
            <a:r>
              <a:rPr lang="en-US" i="1">
                <a:latin typeface="Consolas" panose="020B0609020204030204" pitchFamily="49" charset="0"/>
              </a:rPr>
              <a:t>Execute at source, synchronously, no side effects</a:t>
            </a:r>
          </a:p>
          <a:p>
            <a:r>
              <a:rPr lang="en-US" b="1">
                <a:latin typeface="Consolas" panose="020B0609020204030204" pitchFamily="49" charset="0"/>
              </a:rPr>
              <a:t>update </a:t>
            </a:r>
            <a:r>
              <a:rPr lang="en-US" b="1" i="1">
                <a:latin typeface="Consolas" panose="020B0609020204030204" pitchFamily="49" charset="0"/>
              </a:rPr>
              <a:t>Global update (arguments) : returns</a:t>
            </a:r>
          </a:p>
          <a:p>
            <a:r>
              <a:rPr lang="en-US" b="1">
                <a:latin typeface="Consolas" panose="020B0609020204030204" pitchFamily="49" charset="0"/>
              </a:rPr>
              <a:t>  </a:t>
            </a:r>
            <a:r>
              <a:rPr lang="en-US" b="1" err="1">
                <a:latin typeface="Consolas" panose="020B0609020204030204" pitchFamily="49" charset="0"/>
              </a:rPr>
              <a:t>atSource</a:t>
            </a:r>
            <a:r>
              <a:rPr lang="en-US" b="1">
                <a:latin typeface="Consolas" panose="020B0609020204030204" pitchFamily="49" charset="0"/>
              </a:rPr>
              <a:t> (arguments) : returns</a:t>
            </a:r>
          </a:p>
          <a:p>
            <a:r>
              <a:rPr lang="en-US" b="1">
                <a:latin typeface="Consolas" panose="020B0609020204030204" pitchFamily="49" charset="0"/>
              </a:rPr>
              <a:t>    pre </a:t>
            </a:r>
            <a:r>
              <a:rPr lang="en-US" b="1" i="1">
                <a:latin typeface="Consolas" panose="020B0609020204030204" pitchFamily="49" charset="0"/>
              </a:rPr>
              <a:t>Precondition at source</a:t>
            </a:r>
          </a:p>
          <a:p>
            <a:r>
              <a:rPr lang="en-US" b="1">
                <a:latin typeface="Consolas" panose="020B0609020204030204" pitchFamily="49" charset="0"/>
              </a:rPr>
              <a:t>    // let 1st phase: synchronous, at source, no side effects</a:t>
            </a:r>
          </a:p>
          <a:p>
            <a:r>
              <a:rPr lang="en-US" b="1">
                <a:latin typeface="Consolas" panose="020B0609020204030204" pitchFamily="49" charset="0"/>
              </a:rPr>
              <a:t>  downstream (arguments passed downstream)</a:t>
            </a:r>
          </a:p>
          <a:p>
            <a:r>
              <a:rPr lang="en-US" b="1">
                <a:latin typeface="Consolas" panose="020B0609020204030204" pitchFamily="49" charset="0"/>
              </a:rPr>
              <a:t>    pre </a:t>
            </a:r>
            <a:r>
              <a:rPr lang="en-US" b="1" i="1">
                <a:latin typeface="Consolas" panose="020B0609020204030204" pitchFamily="49" charset="0"/>
              </a:rPr>
              <a:t>Precondition against downstream state</a:t>
            </a:r>
          </a:p>
          <a:p>
            <a:r>
              <a:rPr lang="en-US" b="1">
                <a:latin typeface="Consolas" panose="020B0609020204030204" pitchFamily="49" charset="0"/>
              </a:rPr>
              <a:t>    // 2nd phase, asynchronous, side-effects to downstream state</a:t>
            </a:r>
          </a:p>
          <a:p>
            <a:endParaRPr lang="en-US"/>
          </a:p>
          <a:p>
            <a:endParaRPr lang="en-US"/>
          </a:p>
          <a:p>
            <a:r>
              <a:rPr lang="en-US"/>
              <a:t>No compare and merge</a:t>
            </a:r>
          </a:p>
        </p:txBody>
      </p:sp>
    </p:spTree>
    <p:extLst>
      <p:ext uri="{BB962C8B-B14F-4D97-AF65-F5344CB8AC3E}">
        <p14:creationId xmlns:p14="http://schemas.microsoft.com/office/powerpoint/2010/main" val="17310685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99B76-3915-6748-56F0-5F8DB6DD0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Convergence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BB385BA-73AE-E4EC-D98E-FE407FE3C04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/>
                  <a:t>Two replicas x</a:t>
                </a:r>
                <a:r>
                  <a:rPr lang="en-US" baseline="-25000"/>
                  <a:t>i</a:t>
                </a:r>
                <a:r>
                  <a:rPr lang="en-US"/>
                  <a:t> and </a:t>
                </a:r>
                <a:r>
                  <a:rPr lang="en-US" err="1"/>
                  <a:t>x</a:t>
                </a:r>
                <a:r>
                  <a:rPr lang="en-US" baseline="-25000" err="1"/>
                  <a:t>j</a:t>
                </a:r>
                <a:r>
                  <a:rPr lang="en-US"/>
                  <a:t> of an object x </a:t>
                </a:r>
                <a:r>
                  <a:rPr lang="en-US" b="1" i="1"/>
                  <a:t>converge eventually </a:t>
                </a:r>
                <a:r>
                  <a:rPr lang="en-US" err="1"/>
                  <a:t>iff</a:t>
                </a:r>
                <a:r>
                  <a:rPr lang="en-US"/>
                  <a:t>: 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/>
                  <a:t>Safety: ∀</a:t>
                </a:r>
                <a:r>
                  <a:rPr lang="en-US" err="1"/>
                  <a:t>i</a:t>
                </a:r>
                <a:r>
                  <a:rPr lang="en-US"/>
                  <a:t>, j : C(x</a:t>
                </a:r>
                <a:r>
                  <a:rPr lang="en-US" baseline="-25000"/>
                  <a:t>i</a:t>
                </a:r>
                <a:r>
                  <a:rPr lang="en-US"/>
                  <a:t>) = C(</a:t>
                </a:r>
                <a:r>
                  <a:rPr lang="en-US" err="1"/>
                  <a:t>x</a:t>
                </a:r>
                <a:r>
                  <a:rPr lang="en-US" baseline="-25000" err="1"/>
                  <a:t>j</a:t>
                </a:r>
                <a:r>
                  <a:rPr lang="en-US"/>
                  <a:t>)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/>
                  <a:t> abstract states of </a:t>
                </a:r>
                <a:r>
                  <a:rPr lang="en-US" err="1"/>
                  <a:t>i</a:t>
                </a:r>
                <a:r>
                  <a:rPr lang="en-US"/>
                  <a:t> and j are equivalent.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/>
                  <a:t>Liveness: ∀</a:t>
                </a:r>
                <a:r>
                  <a:rPr lang="en-US" err="1"/>
                  <a:t>i</a:t>
                </a:r>
                <a:r>
                  <a:rPr lang="en-US"/>
                  <a:t>, j : f ∈ C(x</a:t>
                </a:r>
                <a:r>
                  <a:rPr lang="en-US" baseline="-25000"/>
                  <a:t>i</a:t>
                </a:r>
                <a:r>
                  <a:rPr lang="en-US"/>
                  <a:t>)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/>
                  <a:t> f ∈ C(</a:t>
                </a:r>
                <a:r>
                  <a:rPr lang="en-US" err="1"/>
                  <a:t>x</a:t>
                </a:r>
                <a:r>
                  <a:rPr lang="en-US" baseline="-25000" err="1"/>
                  <a:t>j</a:t>
                </a:r>
                <a:r>
                  <a:rPr lang="en-US"/>
                  <a:t>) eventually.</a:t>
                </a:r>
              </a:p>
              <a:p>
                <a:endParaRPr lang="en-US" b="1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BB385BA-73AE-E4EC-D98E-FE407FE3C04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179" t="-6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7261120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CFFFF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1" i="0" u="none" strike="noStrike" cap="none" normalizeH="0" baseline="-1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CFFFF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1" i="0" u="none" strike="noStrike" cap="none" normalizeH="0" baseline="-1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4410</Words>
  <Application>Microsoft Office PowerPoint</Application>
  <PresentationFormat>On-screen Show (4:3)</PresentationFormat>
  <Paragraphs>426</Paragraphs>
  <Slides>34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2" baseType="lpstr">
      <vt:lpstr>Arial</vt:lpstr>
      <vt:lpstr>Cambria Math</vt:lpstr>
      <vt:lpstr>Consolas</vt:lpstr>
      <vt:lpstr>Impact</vt:lpstr>
      <vt:lpstr>Symbol</vt:lpstr>
      <vt:lpstr>Tahoma</vt:lpstr>
      <vt:lpstr>Wingdings</vt:lpstr>
      <vt:lpstr>Default Design</vt:lpstr>
      <vt:lpstr>PowerPoint Presentation</vt:lpstr>
      <vt:lpstr>PowerPoint Presentation</vt:lpstr>
      <vt:lpstr>Conflict-Free Replicated Data Type (CRDT)</vt:lpstr>
      <vt:lpstr>State-based Replication</vt:lpstr>
      <vt:lpstr>State-based Object Specification</vt:lpstr>
      <vt:lpstr>Causal History</vt:lpstr>
      <vt:lpstr>Operation-based objects</vt:lpstr>
      <vt:lpstr>Operation-based Object Specification</vt:lpstr>
      <vt:lpstr>Convergence</vt:lpstr>
      <vt:lpstr>Semilattice</vt:lpstr>
      <vt:lpstr>CRDTs: Grow-only Counter</vt:lpstr>
      <vt:lpstr>CRDTs: Positive-Negative Counter</vt:lpstr>
      <vt:lpstr>Last-Writer-Wins Register</vt:lpstr>
      <vt:lpstr>Last-Writer-Wins Register</vt:lpstr>
      <vt:lpstr>Sets</vt:lpstr>
      <vt:lpstr>Grow-Only Set</vt:lpstr>
      <vt:lpstr>Two-Phase Set</vt:lpstr>
      <vt:lpstr>Observed-Remove Set</vt:lpstr>
      <vt:lpstr>Observed-Remove Set</vt:lpstr>
      <vt:lpstr>Graphs</vt:lpstr>
      <vt:lpstr>Strong Properties in Graph</vt:lpstr>
      <vt:lpstr>Add-only Monotonic DAG</vt:lpstr>
      <vt:lpstr>Add-only Monotonic DAG</vt:lpstr>
      <vt:lpstr>Add-only Monotonic DAG</vt:lpstr>
      <vt:lpstr>Add-only Monotonic DAG – Removals</vt:lpstr>
      <vt:lpstr>Add-only Monotonic DAG – Removals?</vt:lpstr>
      <vt:lpstr>Add-Remove Partial Order Data Type </vt:lpstr>
      <vt:lpstr>Co-operative Text Editing</vt:lpstr>
      <vt:lpstr>Replicated Growable Array</vt:lpstr>
      <vt:lpstr>Replicated Growable Array (RGA)</vt:lpstr>
      <vt:lpstr>Replicated Growable Array (RGA)</vt:lpstr>
      <vt:lpstr>Replicated Growable Array (RGA)</vt:lpstr>
      <vt:lpstr>Consistency, availability, and partitioning</vt:lpstr>
      <vt:lpstr>CAP Theorem Intuition</vt:lpstr>
    </vt:vector>
  </TitlesOfParts>
  <Company>MFF UK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Principy distribuovaných systémů (ZS 2004/2005)</dc:title>
  <dc:creator>Filip Zavoral</dc:creator>
  <cp:lastModifiedBy>Tomáš Faltín</cp:lastModifiedBy>
  <cp:revision>2</cp:revision>
  <cp:lastPrinted>2017-11-27T18:31:25Z</cp:lastPrinted>
  <dcterms:created xsi:type="dcterms:W3CDTF">2004-09-09T08:12:10Z</dcterms:created>
  <dcterms:modified xsi:type="dcterms:W3CDTF">2026-01-10T20:13:04Z</dcterms:modified>
</cp:coreProperties>
</file>