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7"/>
  </p:notesMasterIdLst>
  <p:handoutMasterIdLst>
    <p:handoutMasterId r:id="rId258"/>
  </p:handoutMasterIdLst>
  <p:sldIdLst>
    <p:sldId id="256" r:id="rId2"/>
    <p:sldId id="257" r:id="rId3"/>
    <p:sldId id="695" r:id="rId4"/>
    <p:sldId id="696" r:id="rId5"/>
    <p:sldId id="484" r:id="rId6"/>
    <p:sldId id="260" r:id="rId7"/>
    <p:sldId id="261" r:id="rId8"/>
    <p:sldId id="587" r:id="rId9"/>
    <p:sldId id="697" r:id="rId10"/>
    <p:sldId id="664" r:id="rId11"/>
    <p:sldId id="666" r:id="rId12"/>
    <p:sldId id="485" r:id="rId13"/>
    <p:sldId id="491" r:id="rId14"/>
    <p:sldId id="492" r:id="rId15"/>
    <p:sldId id="569" r:id="rId16"/>
    <p:sldId id="628" r:id="rId17"/>
    <p:sldId id="266" r:id="rId18"/>
    <p:sldId id="269" r:id="rId19"/>
    <p:sldId id="270" r:id="rId20"/>
    <p:sldId id="493" r:id="rId21"/>
    <p:sldId id="273" r:id="rId22"/>
    <p:sldId id="274" r:id="rId23"/>
    <p:sldId id="682" r:id="rId24"/>
    <p:sldId id="498" r:id="rId25"/>
    <p:sldId id="268" r:id="rId26"/>
    <p:sldId id="281" r:id="rId27"/>
    <p:sldId id="280" r:id="rId28"/>
    <p:sldId id="282" r:id="rId29"/>
    <p:sldId id="308" r:id="rId30"/>
    <p:sldId id="286" r:id="rId31"/>
    <p:sldId id="504" r:id="rId32"/>
    <p:sldId id="566" r:id="rId33"/>
    <p:sldId id="589" r:id="rId34"/>
    <p:sldId id="299" r:id="rId35"/>
    <p:sldId id="676" r:id="rId36"/>
    <p:sldId id="307" r:id="rId37"/>
    <p:sldId id="591" r:id="rId38"/>
    <p:sldId id="316" r:id="rId39"/>
    <p:sldId id="317" r:id="rId40"/>
    <p:sldId id="318" r:id="rId41"/>
    <p:sldId id="645" r:id="rId42"/>
    <p:sldId id="503" r:id="rId43"/>
    <p:sldId id="314" r:id="rId44"/>
    <p:sldId id="562" r:id="rId45"/>
    <p:sldId id="320" r:id="rId46"/>
    <p:sldId id="473" r:id="rId47"/>
    <p:sldId id="508" r:id="rId48"/>
    <p:sldId id="322" r:id="rId49"/>
    <p:sldId id="686" r:id="rId50"/>
    <p:sldId id="588" r:id="rId51"/>
    <p:sldId id="323" r:id="rId52"/>
    <p:sldId id="509" r:id="rId53"/>
    <p:sldId id="475" r:id="rId54"/>
    <p:sldId id="476" r:id="rId55"/>
    <p:sldId id="590" r:id="rId56"/>
    <p:sldId id="510" r:id="rId57"/>
    <p:sldId id="511" r:id="rId58"/>
    <p:sldId id="481" r:id="rId59"/>
    <p:sldId id="685" r:id="rId60"/>
    <p:sldId id="684" r:id="rId61"/>
    <p:sldId id="324" r:id="rId62"/>
    <p:sldId id="580" r:id="rId63"/>
    <p:sldId id="332" r:id="rId64"/>
    <p:sldId id="671" r:id="rId65"/>
    <p:sldId id="326" r:id="rId66"/>
    <p:sldId id="687" r:id="rId67"/>
    <p:sldId id="450" r:id="rId68"/>
    <p:sldId id="513" r:id="rId69"/>
    <p:sldId id="452" r:id="rId70"/>
    <p:sldId id="451" r:id="rId71"/>
    <p:sldId id="327" r:id="rId72"/>
    <p:sldId id="626" r:id="rId73"/>
    <p:sldId id="625" r:id="rId74"/>
    <p:sldId id="669" r:id="rId75"/>
    <p:sldId id="634" r:id="rId76"/>
    <p:sldId id="300" r:id="rId77"/>
    <p:sldId id="302" r:id="rId78"/>
    <p:sldId id="303" r:id="rId79"/>
    <p:sldId id="681" r:id="rId80"/>
    <p:sldId id="312" r:id="rId81"/>
    <p:sldId id="597" r:id="rId82"/>
    <p:sldId id="296" r:id="rId83"/>
    <p:sldId id="430" r:id="rId84"/>
    <p:sldId id="598" r:id="rId85"/>
    <p:sldId id="431" r:id="rId86"/>
    <p:sldId id="521" r:id="rId87"/>
    <p:sldId id="435" r:id="rId88"/>
    <p:sldId id="434" r:id="rId89"/>
    <p:sldId id="436" r:id="rId90"/>
    <p:sldId id="586" r:id="rId91"/>
    <p:sldId id="677" r:id="rId92"/>
    <p:sldId id="438" r:id="rId93"/>
    <p:sldId id="432" r:id="rId94"/>
    <p:sldId id="448" r:id="rId95"/>
    <p:sldId id="449" r:id="rId96"/>
    <p:sldId id="441" r:id="rId97"/>
    <p:sldId id="525" r:id="rId98"/>
    <p:sldId id="446" r:id="rId99"/>
    <p:sldId id="444" r:id="rId100"/>
    <p:sldId id="439" r:id="rId101"/>
    <p:sldId id="442" r:id="rId102"/>
    <p:sldId id="447" r:id="rId103"/>
    <p:sldId id="297" r:id="rId104"/>
    <p:sldId id="572" r:id="rId105"/>
    <p:sldId id="620" r:id="rId106"/>
    <p:sldId id="371" r:id="rId107"/>
    <p:sldId id="630" r:id="rId108"/>
    <p:sldId id="328" r:id="rId109"/>
    <p:sldId id="688" r:id="rId110"/>
    <p:sldId id="647" r:id="rId111"/>
    <p:sldId id="646" r:id="rId112"/>
    <p:sldId id="640" r:id="rId113"/>
    <p:sldId id="330" r:id="rId114"/>
    <p:sldId id="453" r:id="rId115"/>
    <p:sldId id="331" r:id="rId116"/>
    <p:sldId id="295" r:id="rId117"/>
    <p:sldId id="309" r:id="rId118"/>
    <p:sldId id="599" r:id="rId119"/>
    <p:sldId id="333" r:id="rId120"/>
    <p:sldId id="345" r:id="rId121"/>
    <p:sldId id="335" r:id="rId122"/>
    <p:sldId id="340" r:id="rId123"/>
    <p:sldId id="342" r:id="rId124"/>
    <p:sldId id="343" r:id="rId125"/>
    <p:sldId id="344" r:id="rId126"/>
    <p:sldId id="563" r:id="rId127"/>
    <p:sldId id="526" r:id="rId128"/>
    <p:sldId id="592" r:id="rId129"/>
    <p:sldId id="527" r:id="rId130"/>
    <p:sldId id="528" r:id="rId131"/>
    <p:sldId id="457" r:id="rId132"/>
    <p:sldId id="529" r:id="rId133"/>
    <p:sldId id="532" r:id="rId134"/>
    <p:sldId id="699" r:id="rId135"/>
    <p:sldId id="700" r:id="rId136"/>
    <p:sldId id="701" r:id="rId137"/>
    <p:sldId id="600" r:id="rId138"/>
    <p:sldId id="689" r:id="rId139"/>
    <p:sldId id="648" r:id="rId140"/>
    <p:sldId id="601" r:id="rId141"/>
    <p:sldId id="605" r:id="rId142"/>
    <p:sldId id="609" r:id="rId143"/>
    <p:sldId id="608" r:id="rId144"/>
    <p:sldId id="607" r:id="rId145"/>
    <p:sldId id="612" r:id="rId146"/>
    <p:sldId id="613" r:id="rId147"/>
    <p:sldId id="615" r:id="rId148"/>
    <p:sldId id="610" r:id="rId149"/>
    <p:sldId id="636" r:id="rId150"/>
    <p:sldId id="670" r:id="rId151"/>
    <p:sldId id="603" r:id="rId152"/>
    <p:sldId id="611" r:id="rId153"/>
    <p:sldId id="642" r:id="rId154"/>
    <p:sldId id="617" r:id="rId155"/>
    <p:sldId id="691" r:id="rId156"/>
    <p:sldId id="616" r:id="rId157"/>
    <p:sldId id="619" r:id="rId158"/>
    <p:sldId id="641" r:id="rId159"/>
    <p:sldId id="649" r:id="rId160"/>
    <p:sldId id="690" r:id="rId161"/>
    <p:sldId id="650" r:id="rId162"/>
    <p:sldId id="651" r:id="rId163"/>
    <p:sldId id="653" r:id="rId164"/>
    <p:sldId id="654" r:id="rId165"/>
    <p:sldId id="656" r:id="rId166"/>
    <p:sldId id="657" r:id="rId167"/>
    <p:sldId id="652" r:id="rId168"/>
    <p:sldId id="655" r:id="rId169"/>
    <p:sldId id="661" r:id="rId170"/>
    <p:sldId id="602" r:id="rId171"/>
    <p:sldId id="674" r:id="rId172"/>
    <p:sldId id="631" r:id="rId173"/>
    <p:sldId id="287" r:id="rId174"/>
    <p:sldId id="288" r:id="rId175"/>
    <p:sldId id="290" r:id="rId176"/>
    <p:sldId id="289" r:id="rId177"/>
    <p:sldId id="291" r:id="rId178"/>
    <p:sldId id="593" r:id="rId179"/>
    <p:sldId id="675" r:id="rId180"/>
    <p:sldId id="429" r:id="rId181"/>
    <p:sldId id="564" r:id="rId182"/>
    <p:sldId id="346" r:id="rId183"/>
    <p:sldId id="347" r:id="rId184"/>
    <p:sldId id="348" r:id="rId185"/>
    <p:sldId id="349" r:id="rId186"/>
    <p:sldId id="350" r:id="rId187"/>
    <p:sldId id="351" r:id="rId188"/>
    <p:sldId id="667" r:id="rId189"/>
    <p:sldId id="352" r:id="rId190"/>
    <p:sldId id="353" r:id="rId191"/>
    <p:sldId id="354" r:id="rId192"/>
    <p:sldId id="361" r:id="rId193"/>
    <p:sldId id="459" r:id="rId194"/>
    <p:sldId id="534" r:id="rId195"/>
    <p:sldId id="355" r:id="rId196"/>
    <p:sldId id="357" r:id="rId197"/>
    <p:sldId id="358" r:id="rId198"/>
    <p:sldId id="359" r:id="rId199"/>
    <p:sldId id="360" r:id="rId200"/>
    <p:sldId id="362" r:id="rId201"/>
    <p:sldId id="658" r:id="rId202"/>
    <p:sldId id="364" r:id="rId203"/>
    <p:sldId id="692" r:id="rId204"/>
    <p:sldId id="366" r:id="rId205"/>
    <p:sldId id="367" r:id="rId206"/>
    <p:sldId id="539" r:id="rId207"/>
    <p:sldId id="540" r:id="rId208"/>
    <p:sldId id="574" r:id="rId209"/>
    <p:sldId id="577" r:id="rId210"/>
    <p:sldId id="575" r:id="rId211"/>
    <p:sldId id="470" r:id="rId212"/>
    <p:sldId id="632" r:id="rId213"/>
    <p:sldId id="541" r:id="rId214"/>
    <p:sldId id="542" r:id="rId215"/>
    <p:sldId id="384" r:id="rId216"/>
    <p:sldId id="387" r:id="rId217"/>
    <p:sldId id="637" r:id="rId218"/>
    <p:sldId id="388" r:id="rId219"/>
    <p:sldId id="582" r:id="rId220"/>
    <p:sldId id="543" r:id="rId221"/>
    <p:sldId id="638" r:id="rId222"/>
    <p:sldId id="392" r:id="rId223"/>
    <p:sldId id="643" r:id="rId224"/>
    <p:sldId id="583" r:id="rId225"/>
    <p:sldId id="545" r:id="rId226"/>
    <p:sldId id="398" r:id="rId227"/>
    <p:sldId id="546" r:id="rId228"/>
    <p:sldId id="417" r:id="rId229"/>
    <p:sldId id="570" r:id="rId230"/>
    <p:sldId id="644" r:id="rId231"/>
    <p:sldId id="409" r:id="rId232"/>
    <p:sldId id="410" r:id="rId233"/>
    <p:sldId id="411" r:id="rId234"/>
    <p:sldId id="694" r:id="rId235"/>
    <p:sldId id="633" r:id="rId236"/>
    <p:sldId id="428" r:id="rId237"/>
    <p:sldId id="490" r:id="rId238"/>
    <p:sldId id="283" r:id="rId239"/>
    <p:sldId id="369" r:id="rId240"/>
    <p:sldId id="552" r:id="rId241"/>
    <p:sldId id="555" r:id="rId242"/>
    <p:sldId id="462" r:id="rId243"/>
    <p:sldId id="463" r:id="rId244"/>
    <p:sldId id="464" r:id="rId245"/>
    <p:sldId id="465" r:id="rId246"/>
    <p:sldId id="467" r:id="rId247"/>
    <p:sldId id="466" r:id="rId248"/>
    <p:sldId id="557" r:id="rId249"/>
    <p:sldId id="558" r:id="rId250"/>
    <p:sldId id="402" r:id="rId251"/>
    <p:sldId id="548" r:id="rId252"/>
    <p:sldId id="414" r:id="rId253"/>
    <p:sldId id="415" r:id="rId254"/>
    <p:sldId id="416" r:id="rId255"/>
    <p:sldId id="418" r:id="rId256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 baseline="-150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C0F"/>
    <a:srgbClr val="0000FF"/>
    <a:srgbClr val="008000"/>
    <a:srgbClr val="FFFFFF"/>
    <a:srgbClr val="CC9900"/>
    <a:srgbClr val="FFCCCC"/>
    <a:srgbClr val="9900CC"/>
    <a:srgbClr val="99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0" autoAdjust="0"/>
    <p:restoredTop sz="86347" autoAdjust="0"/>
  </p:normalViewPr>
  <p:slideViewPr>
    <p:cSldViewPr>
      <p:cViewPr varScale="1">
        <p:scale>
          <a:sx n="152" d="100"/>
          <a:sy n="152" d="100"/>
        </p:scale>
        <p:origin x="125" y="101"/>
      </p:cViewPr>
      <p:guideLst>
        <p:guide orient="horz" pos="2160"/>
        <p:guide pos="2880"/>
      </p:guideLst>
    </p:cSldViewPr>
  </p:slideViewPr>
  <p:outlineViewPr>
    <p:cViewPr>
      <p:scale>
        <a:sx n="28" d="100"/>
        <a:sy n="28" d="100"/>
      </p:scale>
      <p:origin x="24" y="2832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  <p:sld r:id="rId75" collapse="1"/>
      <p:sld r:id="rId76" collapse="1"/>
      <p:sld r:id="rId77" collapse="1"/>
      <p:sld r:id="rId78" collapse="1"/>
      <p:sld r:id="rId79" collapse="1"/>
      <p:sld r:id="rId80" collapse="1"/>
      <p:sld r:id="rId81" collapse="1"/>
      <p:sld r:id="rId82" collapse="1"/>
      <p:sld r:id="rId83" collapse="1"/>
      <p:sld r:id="rId84" collapse="1"/>
      <p:sld r:id="rId85" collapse="1"/>
      <p:sld r:id="rId86" collapse="1"/>
      <p:sld r:id="rId87" collapse="1"/>
      <p:sld r:id="rId88" collapse="1"/>
      <p:sld r:id="rId89" collapse="1"/>
      <p:sld r:id="rId90" collapse="1"/>
      <p:sld r:id="rId91" collapse="1"/>
      <p:sld r:id="rId92" collapse="1"/>
      <p:sld r:id="rId93" collapse="1"/>
      <p:sld r:id="rId94" collapse="1"/>
      <p:sld r:id="rId95" collapse="1"/>
      <p:sld r:id="rId96" collapse="1"/>
      <p:sld r:id="rId97" collapse="1"/>
      <p:sld r:id="rId98" collapse="1"/>
      <p:sld r:id="rId99" collapse="1"/>
      <p:sld r:id="rId100" collapse="1"/>
      <p:sld r:id="rId101" collapse="1"/>
      <p:sld r:id="rId102" collapse="1"/>
      <p:sld r:id="rId103" collapse="1"/>
      <p:sld r:id="rId104" collapse="1"/>
      <p:sld r:id="rId105" collapse="1"/>
      <p:sld r:id="rId106" collapse="1"/>
      <p:sld r:id="rId107" collapse="1"/>
      <p:sld r:id="rId108" collapse="1"/>
      <p:sld r:id="rId109" collapse="1"/>
      <p:sld r:id="rId110" collapse="1"/>
      <p:sld r:id="rId111" collapse="1"/>
      <p:sld r:id="rId112" collapse="1"/>
      <p:sld r:id="rId113" collapse="1"/>
      <p:sld r:id="rId114" collapse="1"/>
      <p:sld r:id="rId115" collapse="1"/>
      <p:sld r:id="rId116" collapse="1"/>
      <p:sld r:id="rId117" collapse="1"/>
      <p:sld r:id="rId118" collapse="1"/>
      <p:sld r:id="rId119" collapse="1"/>
      <p:sld r:id="rId120" collapse="1"/>
      <p:sld r:id="rId121" collapse="1"/>
      <p:sld r:id="rId122" collapse="1"/>
      <p:sld r:id="rId123" collapse="1"/>
      <p:sld r:id="rId124" collapse="1"/>
      <p:sld r:id="rId125" collapse="1"/>
      <p:sld r:id="rId126" collapse="1"/>
      <p:sld r:id="rId127" collapse="1"/>
      <p:sld r:id="rId128" collapse="1"/>
      <p:sld r:id="rId129" collapse="1"/>
      <p:sld r:id="rId130" collapse="1"/>
      <p:sld r:id="rId131" collapse="1"/>
      <p:sld r:id="rId132" collapse="1"/>
      <p:sld r:id="rId133" collapse="1"/>
      <p:sld r:id="rId134" collapse="1"/>
      <p:sld r:id="rId135" collapse="1"/>
      <p:sld r:id="rId136" collapse="1"/>
      <p:sld r:id="rId137" collapse="1"/>
      <p:sld r:id="rId138" collapse="1"/>
      <p:sld r:id="rId139" collapse="1"/>
      <p:sld r:id="rId140" collapse="1"/>
      <p:sld r:id="rId141" collapse="1"/>
      <p:sld r:id="rId142" collapse="1"/>
      <p:sld r:id="rId143" collapse="1"/>
      <p:sld r:id="rId144" collapse="1"/>
      <p:sld r:id="rId145" collapse="1"/>
      <p:sld r:id="rId146" collapse="1"/>
      <p:sld r:id="rId147" collapse="1"/>
      <p:sld r:id="rId148" collapse="1"/>
      <p:sld r:id="rId149" collapse="1"/>
      <p:sld r:id="rId150" collapse="1"/>
      <p:sld r:id="rId151" collapse="1"/>
      <p:sld r:id="rId152" collapse="1"/>
      <p:sld r:id="rId153" collapse="1"/>
      <p:sld r:id="rId154" collapse="1"/>
      <p:sld r:id="rId155" collapse="1"/>
      <p:sld r:id="rId156" collapse="1"/>
      <p:sld r:id="rId157" collapse="1"/>
      <p:sld r:id="rId158" collapse="1"/>
      <p:sld r:id="rId159" collapse="1"/>
      <p:sld r:id="rId160" collapse="1"/>
      <p:sld r:id="rId161" collapse="1"/>
      <p:sld r:id="rId162" collapse="1"/>
      <p:sld r:id="rId163" collapse="1"/>
      <p:sld r:id="rId164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64" y="-90"/>
      </p:cViewPr>
      <p:guideLst>
        <p:guide orient="horz" pos="3127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presProps" Target="presProps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viewProps" Target="viewProps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theme" Target="theme/theme1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tableStyles" Target="tableStyles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notesMaster" Target="notesMasters/notesMaster1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/Relationships>
</file>

<file path=ppt/_rels/viewProps.xml.rels><?xml version="1.0" encoding="UTF-8" standalone="yes"?>
<Relationships xmlns="http://schemas.openxmlformats.org/package/2006/relationships"><Relationship Id="rId117" Type="http://schemas.openxmlformats.org/officeDocument/2006/relationships/slide" Target="slides/slide198.xml"/><Relationship Id="rId21" Type="http://schemas.openxmlformats.org/officeDocument/2006/relationships/slide" Target="slides/slide28.xml"/><Relationship Id="rId42" Type="http://schemas.openxmlformats.org/officeDocument/2006/relationships/slide" Target="slides/slide56.xml"/><Relationship Id="rId63" Type="http://schemas.openxmlformats.org/officeDocument/2006/relationships/slide" Target="slides/slide88.xml"/><Relationship Id="rId84" Type="http://schemas.openxmlformats.org/officeDocument/2006/relationships/slide" Target="slides/slide119.xml"/><Relationship Id="rId138" Type="http://schemas.openxmlformats.org/officeDocument/2006/relationships/slide" Target="slides/slide226.xml"/><Relationship Id="rId159" Type="http://schemas.openxmlformats.org/officeDocument/2006/relationships/slide" Target="slides/slide250.xml"/><Relationship Id="rId107" Type="http://schemas.openxmlformats.org/officeDocument/2006/relationships/slide" Target="slides/slide188.xml"/><Relationship Id="rId11" Type="http://schemas.openxmlformats.org/officeDocument/2006/relationships/slide" Target="slides/slide18.xml"/><Relationship Id="rId32" Type="http://schemas.openxmlformats.org/officeDocument/2006/relationships/slide" Target="slides/slide43.xml"/><Relationship Id="rId53" Type="http://schemas.openxmlformats.org/officeDocument/2006/relationships/slide" Target="slides/slide71.xml"/><Relationship Id="rId74" Type="http://schemas.openxmlformats.org/officeDocument/2006/relationships/slide" Target="slides/slide106.xml"/><Relationship Id="rId128" Type="http://schemas.openxmlformats.org/officeDocument/2006/relationships/slide" Target="slides/slide213.xml"/><Relationship Id="rId149" Type="http://schemas.openxmlformats.org/officeDocument/2006/relationships/slide" Target="slides/slide240.xml"/><Relationship Id="rId5" Type="http://schemas.openxmlformats.org/officeDocument/2006/relationships/slide" Target="slides/slide8.xml"/><Relationship Id="rId95" Type="http://schemas.openxmlformats.org/officeDocument/2006/relationships/slide" Target="slides/slide175.xml"/><Relationship Id="rId160" Type="http://schemas.openxmlformats.org/officeDocument/2006/relationships/slide" Target="slides/slide251.xml"/><Relationship Id="rId22" Type="http://schemas.openxmlformats.org/officeDocument/2006/relationships/slide" Target="slides/slide29.xml"/><Relationship Id="rId43" Type="http://schemas.openxmlformats.org/officeDocument/2006/relationships/slide" Target="slides/slide57.xml"/><Relationship Id="rId64" Type="http://schemas.openxmlformats.org/officeDocument/2006/relationships/slide" Target="slides/slide89.xml"/><Relationship Id="rId118" Type="http://schemas.openxmlformats.org/officeDocument/2006/relationships/slide" Target="slides/slide199.xml"/><Relationship Id="rId139" Type="http://schemas.openxmlformats.org/officeDocument/2006/relationships/slide" Target="slides/slide227.xml"/><Relationship Id="rId85" Type="http://schemas.openxmlformats.org/officeDocument/2006/relationships/slide" Target="slides/slide127.xml"/><Relationship Id="rId150" Type="http://schemas.openxmlformats.org/officeDocument/2006/relationships/slide" Target="slides/slide241.xml"/><Relationship Id="rId12" Type="http://schemas.openxmlformats.org/officeDocument/2006/relationships/slide" Target="slides/slide19.xml"/><Relationship Id="rId17" Type="http://schemas.openxmlformats.org/officeDocument/2006/relationships/slide" Target="slides/slide24.xml"/><Relationship Id="rId33" Type="http://schemas.openxmlformats.org/officeDocument/2006/relationships/slide" Target="slides/slide44.xml"/><Relationship Id="rId38" Type="http://schemas.openxmlformats.org/officeDocument/2006/relationships/slide" Target="slides/slide52.xml"/><Relationship Id="rId59" Type="http://schemas.openxmlformats.org/officeDocument/2006/relationships/slide" Target="slides/slide84.xml"/><Relationship Id="rId103" Type="http://schemas.openxmlformats.org/officeDocument/2006/relationships/slide" Target="slides/slide184.xml"/><Relationship Id="rId108" Type="http://schemas.openxmlformats.org/officeDocument/2006/relationships/slide" Target="slides/slide189.xml"/><Relationship Id="rId124" Type="http://schemas.openxmlformats.org/officeDocument/2006/relationships/slide" Target="slides/slide207.xml"/><Relationship Id="rId129" Type="http://schemas.openxmlformats.org/officeDocument/2006/relationships/slide" Target="slides/slide214.xml"/><Relationship Id="rId54" Type="http://schemas.openxmlformats.org/officeDocument/2006/relationships/slide" Target="slides/slide76.xml"/><Relationship Id="rId70" Type="http://schemas.openxmlformats.org/officeDocument/2006/relationships/slide" Target="slides/slide98.xml"/><Relationship Id="rId75" Type="http://schemas.openxmlformats.org/officeDocument/2006/relationships/slide" Target="slides/slide108.xml"/><Relationship Id="rId91" Type="http://schemas.openxmlformats.org/officeDocument/2006/relationships/slide" Target="slides/slide134.xml"/><Relationship Id="rId96" Type="http://schemas.openxmlformats.org/officeDocument/2006/relationships/slide" Target="slides/slide176.xml"/><Relationship Id="rId140" Type="http://schemas.openxmlformats.org/officeDocument/2006/relationships/slide" Target="slides/slide228.xml"/><Relationship Id="rId145" Type="http://schemas.openxmlformats.org/officeDocument/2006/relationships/slide" Target="slides/slide236.xml"/><Relationship Id="rId161" Type="http://schemas.openxmlformats.org/officeDocument/2006/relationships/slide" Target="slides/slide252.xml"/><Relationship Id="rId1" Type="http://schemas.openxmlformats.org/officeDocument/2006/relationships/slide" Target="slides/slide2.xml"/><Relationship Id="rId6" Type="http://schemas.openxmlformats.org/officeDocument/2006/relationships/slide" Target="slides/slide12.xml"/><Relationship Id="rId23" Type="http://schemas.openxmlformats.org/officeDocument/2006/relationships/slide" Target="slides/slide31.xml"/><Relationship Id="rId28" Type="http://schemas.openxmlformats.org/officeDocument/2006/relationships/slide" Target="slides/slide39.xml"/><Relationship Id="rId49" Type="http://schemas.openxmlformats.org/officeDocument/2006/relationships/slide" Target="slides/slide64.xml"/><Relationship Id="rId114" Type="http://schemas.openxmlformats.org/officeDocument/2006/relationships/slide" Target="slides/slide195.xml"/><Relationship Id="rId119" Type="http://schemas.openxmlformats.org/officeDocument/2006/relationships/slide" Target="slides/slide200.xml"/><Relationship Id="rId44" Type="http://schemas.openxmlformats.org/officeDocument/2006/relationships/slide" Target="slides/slide58.xml"/><Relationship Id="rId60" Type="http://schemas.openxmlformats.org/officeDocument/2006/relationships/slide" Target="slides/slide85.xml"/><Relationship Id="rId65" Type="http://schemas.openxmlformats.org/officeDocument/2006/relationships/slide" Target="slides/slide90.xml"/><Relationship Id="rId81" Type="http://schemas.openxmlformats.org/officeDocument/2006/relationships/slide" Target="slides/slide114.xml"/><Relationship Id="rId86" Type="http://schemas.openxmlformats.org/officeDocument/2006/relationships/slide" Target="slides/slide128.xml"/><Relationship Id="rId130" Type="http://schemas.openxmlformats.org/officeDocument/2006/relationships/slide" Target="slides/slide215.xml"/><Relationship Id="rId135" Type="http://schemas.openxmlformats.org/officeDocument/2006/relationships/slide" Target="slides/slide222.xml"/><Relationship Id="rId151" Type="http://schemas.openxmlformats.org/officeDocument/2006/relationships/slide" Target="slides/slide242.xml"/><Relationship Id="rId156" Type="http://schemas.openxmlformats.org/officeDocument/2006/relationships/slide" Target="slides/slide247.xml"/><Relationship Id="rId13" Type="http://schemas.openxmlformats.org/officeDocument/2006/relationships/slide" Target="slides/slide20.xml"/><Relationship Id="rId18" Type="http://schemas.openxmlformats.org/officeDocument/2006/relationships/slide" Target="slides/slide25.xml"/><Relationship Id="rId39" Type="http://schemas.openxmlformats.org/officeDocument/2006/relationships/slide" Target="slides/slide53.xml"/><Relationship Id="rId109" Type="http://schemas.openxmlformats.org/officeDocument/2006/relationships/slide" Target="slides/slide190.xml"/><Relationship Id="rId34" Type="http://schemas.openxmlformats.org/officeDocument/2006/relationships/slide" Target="slides/slide45.xml"/><Relationship Id="rId50" Type="http://schemas.openxmlformats.org/officeDocument/2006/relationships/slide" Target="slides/slide65.xml"/><Relationship Id="rId55" Type="http://schemas.openxmlformats.org/officeDocument/2006/relationships/slide" Target="slides/slide77.xml"/><Relationship Id="rId76" Type="http://schemas.openxmlformats.org/officeDocument/2006/relationships/slide" Target="slides/slide109.xml"/><Relationship Id="rId97" Type="http://schemas.openxmlformats.org/officeDocument/2006/relationships/slide" Target="slides/slide177.xml"/><Relationship Id="rId104" Type="http://schemas.openxmlformats.org/officeDocument/2006/relationships/slide" Target="slides/slide185.xml"/><Relationship Id="rId120" Type="http://schemas.openxmlformats.org/officeDocument/2006/relationships/slide" Target="slides/slide201.xml"/><Relationship Id="rId125" Type="http://schemas.openxmlformats.org/officeDocument/2006/relationships/slide" Target="slides/slide208.xml"/><Relationship Id="rId141" Type="http://schemas.openxmlformats.org/officeDocument/2006/relationships/slide" Target="slides/slide230.xml"/><Relationship Id="rId146" Type="http://schemas.openxmlformats.org/officeDocument/2006/relationships/slide" Target="slides/slide237.xml"/><Relationship Id="rId7" Type="http://schemas.openxmlformats.org/officeDocument/2006/relationships/slide" Target="slides/slide13.xml"/><Relationship Id="rId71" Type="http://schemas.openxmlformats.org/officeDocument/2006/relationships/slide" Target="slides/slide99.xml"/><Relationship Id="rId92" Type="http://schemas.openxmlformats.org/officeDocument/2006/relationships/slide" Target="slides/slide135.xml"/><Relationship Id="rId162" Type="http://schemas.openxmlformats.org/officeDocument/2006/relationships/slide" Target="slides/slide253.xml"/><Relationship Id="rId2" Type="http://schemas.openxmlformats.org/officeDocument/2006/relationships/slide" Target="slides/slide5.xml"/><Relationship Id="rId29" Type="http://schemas.openxmlformats.org/officeDocument/2006/relationships/slide" Target="slides/slide40.xml"/><Relationship Id="rId24" Type="http://schemas.openxmlformats.org/officeDocument/2006/relationships/slide" Target="slides/slide34.xml"/><Relationship Id="rId40" Type="http://schemas.openxmlformats.org/officeDocument/2006/relationships/slide" Target="slides/slide54.xml"/><Relationship Id="rId45" Type="http://schemas.openxmlformats.org/officeDocument/2006/relationships/slide" Target="slides/slide59.xml"/><Relationship Id="rId66" Type="http://schemas.openxmlformats.org/officeDocument/2006/relationships/slide" Target="slides/slide92.xml"/><Relationship Id="rId87" Type="http://schemas.openxmlformats.org/officeDocument/2006/relationships/slide" Target="slides/slide130.xml"/><Relationship Id="rId110" Type="http://schemas.openxmlformats.org/officeDocument/2006/relationships/slide" Target="slides/slide191.xml"/><Relationship Id="rId115" Type="http://schemas.openxmlformats.org/officeDocument/2006/relationships/slide" Target="slides/slide196.xml"/><Relationship Id="rId131" Type="http://schemas.openxmlformats.org/officeDocument/2006/relationships/slide" Target="slides/slide216.xml"/><Relationship Id="rId136" Type="http://schemas.openxmlformats.org/officeDocument/2006/relationships/slide" Target="slides/slide224.xml"/><Relationship Id="rId157" Type="http://schemas.openxmlformats.org/officeDocument/2006/relationships/slide" Target="slides/slide248.xml"/><Relationship Id="rId61" Type="http://schemas.openxmlformats.org/officeDocument/2006/relationships/slide" Target="slides/slide86.xml"/><Relationship Id="rId82" Type="http://schemas.openxmlformats.org/officeDocument/2006/relationships/slide" Target="slides/slide115.xml"/><Relationship Id="rId152" Type="http://schemas.openxmlformats.org/officeDocument/2006/relationships/slide" Target="slides/slide243.xml"/><Relationship Id="rId19" Type="http://schemas.openxmlformats.org/officeDocument/2006/relationships/slide" Target="slides/slide26.xml"/><Relationship Id="rId14" Type="http://schemas.openxmlformats.org/officeDocument/2006/relationships/slide" Target="slides/slide21.xml"/><Relationship Id="rId30" Type="http://schemas.openxmlformats.org/officeDocument/2006/relationships/slide" Target="slides/slide41.xml"/><Relationship Id="rId35" Type="http://schemas.openxmlformats.org/officeDocument/2006/relationships/slide" Target="slides/slide46.xml"/><Relationship Id="rId56" Type="http://schemas.openxmlformats.org/officeDocument/2006/relationships/slide" Target="slides/slide78.xml"/><Relationship Id="rId77" Type="http://schemas.openxmlformats.org/officeDocument/2006/relationships/slide" Target="slides/slide110.xml"/><Relationship Id="rId100" Type="http://schemas.openxmlformats.org/officeDocument/2006/relationships/slide" Target="slides/slide181.xml"/><Relationship Id="rId105" Type="http://schemas.openxmlformats.org/officeDocument/2006/relationships/slide" Target="slides/slide186.xml"/><Relationship Id="rId126" Type="http://schemas.openxmlformats.org/officeDocument/2006/relationships/slide" Target="slides/slide209.xml"/><Relationship Id="rId147" Type="http://schemas.openxmlformats.org/officeDocument/2006/relationships/slide" Target="slides/slide238.xml"/><Relationship Id="rId8" Type="http://schemas.openxmlformats.org/officeDocument/2006/relationships/slide" Target="slides/slide14.xml"/><Relationship Id="rId51" Type="http://schemas.openxmlformats.org/officeDocument/2006/relationships/slide" Target="slides/slide67.xml"/><Relationship Id="rId72" Type="http://schemas.openxmlformats.org/officeDocument/2006/relationships/slide" Target="slides/slide100.xml"/><Relationship Id="rId93" Type="http://schemas.openxmlformats.org/officeDocument/2006/relationships/slide" Target="slides/slide173.xml"/><Relationship Id="rId98" Type="http://schemas.openxmlformats.org/officeDocument/2006/relationships/slide" Target="slides/slide178.xml"/><Relationship Id="rId121" Type="http://schemas.openxmlformats.org/officeDocument/2006/relationships/slide" Target="slides/slide202.xml"/><Relationship Id="rId142" Type="http://schemas.openxmlformats.org/officeDocument/2006/relationships/slide" Target="slides/slide231.xml"/><Relationship Id="rId163" Type="http://schemas.openxmlformats.org/officeDocument/2006/relationships/slide" Target="slides/slide254.xml"/><Relationship Id="rId3" Type="http://schemas.openxmlformats.org/officeDocument/2006/relationships/slide" Target="slides/slide6.xml"/><Relationship Id="rId25" Type="http://schemas.openxmlformats.org/officeDocument/2006/relationships/slide" Target="slides/slide36.xml"/><Relationship Id="rId46" Type="http://schemas.openxmlformats.org/officeDocument/2006/relationships/slide" Target="slides/slide60.xml"/><Relationship Id="rId67" Type="http://schemas.openxmlformats.org/officeDocument/2006/relationships/slide" Target="slides/slide93.xml"/><Relationship Id="rId116" Type="http://schemas.openxmlformats.org/officeDocument/2006/relationships/slide" Target="slides/slide197.xml"/><Relationship Id="rId137" Type="http://schemas.openxmlformats.org/officeDocument/2006/relationships/slide" Target="slides/slide225.xml"/><Relationship Id="rId158" Type="http://schemas.openxmlformats.org/officeDocument/2006/relationships/slide" Target="slides/slide249.xml"/><Relationship Id="rId20" Type="http://schemas.openxmlformats.org/officeDocument/2006/relationships/slide" Target="slides/slide27.xml"/><Relationship Id="rId41" Type="http://schemas.openxmlformats.org/officeDocument/2006/relationships/slide" Target="slides/slide55.xml"/><Relationship Id="rId62" Type="http://schemas.openxmlformats.org/officeDocument/2006/relationships/slide" Target="slides/slide87.xml"/><Relationship Id="rId83" Type="http://schemas.openxmlformats.org/officeDocument/2006/relationships/slide" Target="slides/slide118.xml"/><Relationship Id="rId88" Type="http://schemas.openxmlformats.org/officeDocument/2006/relationships/slide" Target="slides/slide131.xml"/><Relationship Id="rId111" Type="http://schemas.openxmlformats.org/officeDocument/2006/relationships/slide" Target="slides/slide192.xml"/><Relationship Id="rId132" Type="http://schemas.openxmlformats.org/officeDocument/2006/relationships/slide" Target="slides/slide218.xml"/><Relationship Id="rId153" Type="http://schemas.openxmlformats.org/officeDocument/2006/relationships/slide" Target="slides/slide244.xml"/><Relationship Id="rId15" Type="http://schemas.openxmlformats.org/officeDocument/2006/relationships/slide" Target="slides/slide22.xml"/><Relationship Id="rId36" Type="http://schemas.openxmlformats.org/officeDocument/2006/relationships/slide" Target="slides/slide47.xml"/><Relationship Id="rId57" Type="http://schemas.openxmlformats.org/officeDocument/2006/relationships/slide" Target="slides/slide81.xml"/><Relationship Id="rId106" Type="http://schemas.openxmlformats.org/officeDocument/2006/relationships/slide" Target="slides/slide187.xml"/><Relationship Id="rId127" Type="http://schemas.openxmlformats.org/officeDocument/2006/relationships/slide" Target="slides/slide211.xml"/><Relationship Id="rId10" Type="http://schemas.openxmlformats.org/officeDocument/2006/relationships/slide" Target="slides/slide17.xml"/><Relationship Id="rId31" Type="http://schemas.openxmlformats.org/officeDocument/2006/relationships/slide" Target="slides/slide42.xml"/><Relationship Id="rId52" Type="http://schemas.openxmlformats.org/officeDocument/2006/relationships/slide" Target="slides/slide68.xml"/><Relationship Id="rId73" Type="http://schemas.openxmlformats.org/officeDocument/2006/relationships/slide" Target="slides/slide101.xml"/><Relationship Id="rId78" Type="http://schemas.openxmlformats.org/officeDocument/2006/relationships/slide" Target="slides/slide111.xml"/><Relationship Id="rId94" Type="http://schemas.openxmlformats.org/officeDocument/2006/relationships/slide" Target="slides/slide174.xml"/><Relationship Id="rId99" Type="http://schemas.openxmlformats.org/officeDocument/2006/relationships/slide" Target="slides/slide180.xml"/><Relationship Id="rId101" Type="http://schemas.openxmlformats.org/officeDocument/2006/relationships/slide" Target="slides/slide182.xml"/><Relationship Id="rId122" Type="http://schemas.openxmlformats.org/officeDocument/2006/relationships/slide" Target="slides/slide204.xml"/><Relationship Id="rId143" Type="http://schemas.openxmlformats.org/officeDocument/2006/relationships/slide" Target="slides/slide232.xml"/><Relationship Id="rId148" Type="http://schemas.openxmlformats.org/officeDocument/2006/relationships/slide" Target="slides/slide239.xml"/><Relationship Id="rId164" Type="http://schemas.openxmlformats.org/officeDocument/2006/relationships/slide" Target="slides/slide255.xml"/><Relationship Id="rId4" Type="http://schemas.openxmlformats.org/officeDocument/2006/relationships/slide" Target="slides/slide7.xml"/><Relationship Id="rId9" Type="http://schemas.openxmlformats.org/officeDocument/2006/relationships/slide" Target="slides/slide15.xml"/><Relationship Id="rId26" Type="http://schemas.openxmlformats.org/officeDocument/2006/relationships/slide" Target="slides/slide37.xml"/><Relationship Id="rId47" Type="http://schemas.openxmlformats.org/officeDocument/2006/relationships/slide" Target="slides/slide61.xml"/><Relationship Id="rId68" Type="http://schemas.openxmlformats.org/officeDocument/2006/relationships/slide" Target="slides/slide96.xml"/><Relationship Id="rId89" Type="http://schemas.openxmlformats.org/officeDocument/2006/relationships/slide" Target="slides/slide132.xml"/><Relationship Id="rId112" Type="http://schemas.openxmlformats.org/officeDocument/2006/relationships/slide" Target="slides/slide193.xml"/><Relationship Id="rId133" Type="http://schemas.openxmlformats.org/officeDocument/2006/relationships/slide" Target="slides/slide220.xml"/><Relationship Id="rId154" Type="http://schemas.openxmlformats.org/officeDocument/2006/relationships/slide" Target="slides/slide245.xml"/><Relationship Id="rId16" Type="http://schemas.openxmlformats.org/officeDocument/2006/relationships/slide" Target="slides/slide23.xml"/><Relationship Id="rId37" Type="http://schemas.openxmlformats.org/officeDocument/2006/relationships/slide" Target="slides/slide51.xml"/><Relationship Id="rId58" Type="http://schemas.openxmlformats.org/officeDocument/2006/relationships/slide" Target="slides/slide83.xml"/><Relationship Id="rId79" Type="http://schemas.openxmlformats.org/officeDocument/2006/relationships/slide" Target="slides/slide112.xml"/><Relationship Id="rId102" Type="http://schemas.openxmlformats.org/officeDocument/2006/relationships/slide" Target="slides/slide183.xml"/><Relationship Id="rId123" Type="http://schemas.openxmlformats.org/officeDocument/2006/relationships/slide" Target="slides/slide206.xml"/><Relationship Id="rId144" Type="http://schemas.openxmlformats.org/officeDocument/2006/relationships/slide" Target="slides/slide233.xml"/><Relationship Id="rId90" Type="http://schemas.openxmlformats.org/officeDocument/2006/relationships/slide" Target="slides/slide133.xml"/><Relationship Id="rId27" Type="http://schemas.openxmlformats.org/officeDocument/2006/relationships/slide" Target="slides/slide38.xml"/><Relationship Id="rId48" Type="http://schemas.openxmlformats.org/officeDocument/2006/relationships/slide" Target="slides/slide62.xml"/><Relationship Id="rId69" Type="http://schemas.openxmlformats.org/officeDocument/2006/relationships/slide" Target="slides/slide97.xml"/><Relationship Id="rId113" Type="http://schemas.openxmlformats.org/officeDocument/2006/relationships/slide" Target="slides/slide194.xml"/><Relationship Id="rId134" Type="http://schemas.openxmlformats.org/officeDocument/2006/relationships/slide" Target="slides/slide221.xml"/><Relationship Id="rId80" Type="http://schemas.openxmlformats.org/officeDocument/2006/relationships/slide" Target="slides/slide113.xml"/><Relationship Id="rId155" Type="http://schemas.openxmlformats.org/officeDocument/2006/relationships/slide" Target="slides/slide2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C6548444-0A16-AAB4-38F5-14DF88146C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F56A31EF-6E51-F4CC-CE44-3E5D6B6E677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2692" name="Rectangle 4">
            <a:extLst>
              <a:ext uri="{FF2B5EF4-FFF2-40B4-BE49-F238E27FC236}">
                <a16:creationId xmlns:a16="http://schemas.microsoft.com/office/drawing/2014/main" id="{4D964777-4BA8-B7FC-9A2A-375775BB78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2693" name="Rectangle 5">
            <a:extLst>
              <a:ext uri="{FF2B5EF4-FFF2-40B4-BE49-F238E27FC236}">
                <a16:creationId xmlns:a16="http://schemas.microsoft.com/office/drawing/2014/main" id="{DACBBC0B-D781-8B58-3E41-C86D67BA293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051AAE-E2C0-467D-B1A3-0C57185434A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13FA1D6-7DC5-3239-D95E-3B6CE90D33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407AD4A-D657-0F08-E2A3-562B454E90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C184909-BCDC-DA0F-6D6D-10116555D53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81CE96D-16D0-A115-64C0-183FDB8501A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Click to edit Master text styles</a:t>
            </a:r>
          </a:p>
          <a:p>
            <a:pPr lvl="1"/>
            <a:r>
              <a:rPr lang="cs-CZ" noProof="0"/>
              <a:t>Second level</a:t>
            </a:r>
          </a:p>
          <a:p>
            <a:pPr lvl="2"/>
            <a:r>
              <a:rPr lang="cs-CZ" noProof="0"/>
              <a:t>Third level</a:t>
            </a:r>
          </a:p>
          <a:p>
            <a:pPr lvl="3"/>
            <a:r>
              <a:rPr lang="cs-CZ" noProof="0"/>
              <a:t>Fourth level</a:t>
            </a:r>
          </a:p>
          <a:p>
            <a:pPr lvl="4"/>
            <a:r>
              <a:rPr lang="cs-CZ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A7B45E6-A785-6800-1608-7B39B5D384A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 b="0" baseline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C9970BC-36B2-F514-DFFA-18A046FDD7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5" rIns="92309" bIns="46155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 b="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7C3914F-BCC2-445B-B3CE-6B565FC2E7D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8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7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3AFE29FE-5BFC-BED1-1D2B-5AB7F5AABC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05F538-8E3D-4620-B699-BC7931B9ED94}" type="slidenum">
              <a:rPr lang="cs-CZ" altLang="cs-CZ" smtClean="0"/>
              <a:pPr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1B528F57-98A9-87C0-F96B-2613921361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CE16345-44C8-6B84-C914-CA4A84FA9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48DBF1D0-05C8-1AC6-0934-F033FA44A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E29DC62-DF7C-F13C-7D90-8D43844F7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cluster - puvodni motivace DS - tech/$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74D4A8EC-95A3-38E2-F258-A31CB63A78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B469584-E41D-42EB-BDED-72C3D8DD5EAF}" type="slidenum">
              <a:rPr lang="cs-CZ" altLang="en-US" b="0" baseline="0" smtClean="0">
                <a:latin typeface="Arial" panose="020B0604020202020204" pitchFamily="34" charset="0"/>
              </a:rPr>
              <a:pPr/>
              <a:t>10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>
            <a:extLst>
              <a:ext uri="{FF2B5EF4-FFF2-40B4-BE49-F238E27FC236}">
                <a16:creationId xmlns:a16="http://schemas.microsoft.com/office/drawing/2014/main" id="{D738BC46-1755-C7FF-83E2-806AC81B19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>
            <a:extLst>
              <a:ext uri="{FF2B5EF4-FFF2-40B4-BE49-F238E27FC236}">
                <a16:creationId xmlns:a16="http://schemas.microsoft.com/office/drawing/2014/main" id="{AD038B10-2497-42E3-66B0-7B4AFFB5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lattice - mříž</a:t>
            </a:r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254980" name="Slide Number Placeholder 3">
            <a:extLst>
              <a:ext uri="{FF2B5EF4-FFF2-40B4-BE49-F238E27FC236}">
                <a16:creationId xmlns:a16="http://schemas.microsoft.com/office/drawing/2014/main" id="{E7446E98-C7F9-4052-05C3-A5BEC5E278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3CA35B-A639-43C0-89FD-7E60DB36771F}" type="slidenum">
              <a:rPr lang="cs-CZ" altLang="cs-CZ" smtClean="0"/>
              <a:pPr>
                <a:spcBef>
                  <a:spcPct val="0"/>
                </a:spcBef>
              </a:pPr>
              <a:t>126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>
            <a:extLst>
              <a:ext uri="{FF2B5EF4-FFF2-40B4-BE49-F238E27FC236}">
                <a16:creationId xmlns:a16="http://schemas.microsoft.com/office/drawing/2014/main" id="{9F422D3A-789A-32A1-0F04-03EC8B5AD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>
            <a:extLst>
              <a:ext uri="{FF2B5EF4-FFF2-40B4-BE49-F238E27FC236}">
                <a16:creationId xmlns:a16="http://schemas.microsoft.com/office/drawing/2014/main" id="{FB10443E-090F-B762-7CA3-806C619F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https://en.wikipedia.org/wiki/Byzantine_fault</a:t>
            </a:r>
            <a:endParaRPr lang="cs-CZ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http://www.pmg.csail.mit.edu/papers/bft-tocs.pdf</a:t>
            </a:r>
          </a:p>
        </p:txBody>
      </p:sp>
      <p:sp>
        <p:nvSpPr>
          <p:cNvPr id="262148" name="Slide Number Placeholder 3">
            <a:extLst>
              <a:ext uri="{FF2B5EF4-FFF2-40B4-BE49-F238E27FC236}">
                <a16:creationId xmlns:a16="http://schemas.microsoft.com/office/drawing/2014/main" id="{1820E6EC-F529-3434-0626-066DFD7DD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F2048C-C43F-4EDB-AF59-D9399BE6936F}" type="slidenum">
              <a:rPr lang="cs-CZ" altLang="en-US" b="0" baseline="0" smtClean="0">
                <a:latin typeface="Arial" panose="020B0604020202020204" pitchFamily="34" charset="0"/>
              </a:rPr>
              <a:pPr/>
              <a:t>132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>
            <a:extLst>
              <a:ext uri="{FF2B5EF4-FFF2-40B4-BE49-F238E27FC236}">
                <a16:creationId xmlns:a16="http://schemas.microsoft.com/office/drawing/2014/main" id="{9F422D3A-789A-32A1-0F04-03EC8B5AD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>
            <a:extLst>
              <a:ext uri="{FF2B5EF4-FFF2-40B4-BE49-F238E27FC236}">
                <a16:creationId xmlns:a16="http://schemas.microsoft.com/office/drawing/2014/main" id="{FB10443E-090F-B762-7CA3-806C619F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262148" name="Slide Number Placeholder 3">
            <a:extLst>
              <a:ext uri="{FF2B5EF4-FFF2-40B4-BE49-F238E27FC236}">
                <a16:creationId xmlns:a16="http://schemas.microsoft.com/office/drawing/2014/main" id="{1820E6EC-F529-3434-0626-066DFD7DD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F2048C-C43F-4EDB-AF59-D9399BE6936F}" type="slidenum">
              <a:rPr lang="cs-CZ" altLang="en-US" b="0" baseline="0" smtClean="0">
                <a:latin typeface="Arial" panose="020B0604020202020204" pitchFamily="34" charset="0"/>
              </a:rPr>
              <a:pPr/>
              <a:t>134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0580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>
            <a:extLst>
              <a:ext uri="{FF2B5EF4-FFF2-40B4-BE49-F238E27FC236}">
                <a16:creationId xmlns:a16="http://schemas.microsoft.com/office/drawing/2014/main" id="{9F422D3A-789A-32A1-0F04-03EC8B5AD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>
            <a:extLst>
              <a:ext uri="{FF2B5EF4-FFF2-40B4-BE49-F238E27FC236}">
                <a16:creationId xmlns:a16="http://schemas.microsoft.com/office/drawing/2014/main" id="{FB10443E-090F-B762-7CA3-806C619FF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 dirty="0">
                <a:latin typeface="Arial" panose="020B0604020202020204" pitchFamily="34" charset="0"/>
              </a:rPr>
              <a:t>https://medium.com/tronnetwork/an-introduction-to-pbft-consensus-algorithm-11cbd90aaec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n - seq counter within view</a:t>
            </a:r>
            <a:endParaRPr lang="cs-CZ" altLang="en-US" dirty="0">
              <a:latin typeface="Arial" panose="020B0604020202020204" pitchFamily="34" charset="0"/>
            </a:endParaRPr>
          </a:p>
        </p:txBody>
      </p:sp>
      <p:sp>
        <p:nvSpPr>
          <p:cNvPr id="262148" name="Slide Number Placeholder 3">
            <a:extLst>
              <a:ext uri="{FF2B5EF4-FFF2-40B4-BE49-F238E27FC236}">
                <a16:creationId xmlns:a16="http://schemas.microsoft.com/office/drawing/2014/main" id="{1820E6EC-F529-3434-0626-066DFD7DD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6F2048C-C43F-4EDB-AF59-D9399BE6936F}" type="slidenum">
              <a:rPr lang="cs-CZ" altLang="en-US" b="0" baseline="0" smtClean="0">
                <a:latin typeface="Arial" panose="020B0604020202020204" pitchFamily="34" charset="0"/>
              </a:rPr>
              <a:pPr/>
              <a:t>135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5915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3914F-BCC2-445B-B3CE-6B565FC2E7DD}" type="slidenum">
              <a:rPr lang="cs-CZ" altLang="en-US" smtClean="0"/>
              <a:pPr>
                <a:defRPr/>
              </a:pPr>
              <a:t>136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5625434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>
            <a:extLst>
              <a:ext uri="{FF2B5EF4-FFF2-40B4-BE49-F238E27FC236}">
                <a16:creationId xmlns:a16="http://schemas.microsoft.com/office/drawing/2014/main" id="{547524F6-6F87-19CD-0D50-4ABA037B0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>
            <a:extLst>
              <a:ext uri="{FF2B5EF4-FFF2-40B4-BE49-F238E27FC236}">
                <a16:creationId xmlns:a16="http://schemas.microsoft.com/office/drawing/2014/main" id="{1BCFB068-CB12-CC71-02DE-DE0C9731E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http://en.wikipedia.org/wiki/Paxos_</a:t>
            </a:r>
            <a:r>
              <a:rPr lang="en-US" altLang="cs-CZ">
                <a:latin typeface="Arial" panose="020B0604020202020204" pitchFamily="34" charset="0"/>
              </a:rPr>
              <a:t>(</a:t>
            </a:r>
            <a:r>
              <a:rPr lang="cs-CZ" altLang="cs-CZ">
                <a:latin typeface="Arial" panose="020B0604020202020204" pitchFamily="34" charset="0"/>
              </a:rPr>
              <a:t>computer_science</a:t>
            </a:r>
            <a:r>
              <a:rPr lang="en-US" altLang="cs-CZ">
                <a:latin typeface="Arial" panose="020B0604020202020204" pitchFamily="34" charset="0"/>
              </a:rPr>
              <a:t>)</a:t>
            </a:r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http://paxos.systems/</a:t>
            </a:r>
            <a:endParaRPr lang="cs-CZ" altLang="en-US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https://understandingpaxos.wordpress.com/</a:t>
            </a:r>
          </a:p>
        </p:txBody>
      </p:sp>
      <p:sp>
        <p:nvSpPr>
          <p:cNvPr id="265220" name="Slide Number Placeholder 3">
            <a:extLst>
              <a:ext uri="{FF2B5EF4-FFF2-40B4-BE49-F238E27FC236}">
                <a16:creationId xmlns:a16="http://schemas.microsoft.com/office/drawing/2014/main" id="{4E9C3972-B66C-0BCC-26CC-CAC643DEDE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A63B631-DFEC-40CF-B611-C1C403EACAF6}" type="slidenum">
              <a:rPr lang="cs-CZ" altLang="en-US" b="0" baseline="0" smtClean="0">
                <a:latin typeface="Arial" panose="020B0604020202020204" pitchFamily="34" charset="0"/>
              </a:rPr>
              <a:pPr/>
              <a:t>137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>
            <a:extLst>
              <a:ext uri="{FF2B5EF4-FFF2-40B4-BE49-F238E27FC236}">
                <a16:creationId xmlns:a16="http://schemas.microsoft.com/office/drawing/2014/main" id="{B07D6E90-833B-8717-11AF-E6907CF9B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Notes Placeholder 2">
            <a:extLst>
              <a:ext uri="{FF2B5EF4-FFF2-40B4-BE49-F238E27FC236}">
                <a16:creationId xmlns:a16="http://schemas.microsoft.com/office/drawing/2014/main" id="{DFE93926-6300-08A2-EA49-D99E1B5CD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8292" name="Slide Number Placeholder 3">
            <a:extLst>
              <a:ext uri="{FF2B5EF4-FFF2-40B4-BE49-F238E27FC236}">
                <a16:creationId xmlns:a16="http://schemas.microsoft.com/office/drawing/2014/main" id="{0A31158F-C5FB-63E4-561E-4D2A9C80D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3C1F22-D4D0-493A-A823-97A3727C882D}" type="slidenum">
              <a:rPr lang="cs-CZ" altLang="cs-CZ" smtClean="0"/>
              <a:pPr>
                <a:spcBef>
                  <a:spcPct val="0"/>
                </a:spcBef>
              </a:pPr>
              <a:t>139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>
            <a:extLst>
              <a:ext uri="{FF2B5EF4-FFF2-40B4-BE49-F238E27FC236}">
                <a16:creationId xmlns:a16="http://schemas.microsoft.com/office/drawing/2014/main" id="{C5D5332A-47F1-2F11-F466-AFAD416B0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>
            <a:extLst>
              <a:ext uri="{FF2B5EF4-FFF2-40B4-BE49-F238E27FC236}">
                <a16:creationId xmlns:a16="http://schemas.microsoft.com/office/drawing/2014/main" id="{ADBF03AA-4263-B9C5-0CFE-DB93825A5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ledger - ucetni kniha</a:t>
            </a:r>
          </a:p>
        </p:txBody>
      </p:sp>
      <p:sp>
        <p:nvSpPr>
          <p:cNvPr id="270340" name="Slide Number Placeholder 3">
            <a:extLst>
              <a:ext uri="{FF2B5EF4-FFF2-40B4-BE49-F238E27FC236}">
                <a16:creationId xmlns:a16="http://schemas.microsoft.com/office/drawing/2014/main" id="{DB9F91CA-4F7D-6882-1FD2-A22B09D580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AF0F3E-ABBA-4A6E-9B14-B68B62383503}" type="slidenum">
              <a:rPr lang="cs-CZ" altLang="cs-CZ" smtClean="0"/>
              <a:pPr>
                <a:spcBef>
                  <a:spcPct val="0"/>
                </a:spcBef>
              </a:pPr>
              <a:t>140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>
            <a:extLst>
              <a:ext uri="{FF2B5EF4-FFF2-40B4-BE49-F238E27FC236}">
                <a16:creationId xmlns:a16="http://schemas.microsoft.com/office/drawing/2014/main" id="{558E5CA7-E46E-19AD-14FE-17046F742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>
            <a:extLst>
              <a:ext uri="{FF2B5EF4-FFF2-40B4-BE49-F238E27FC236}">
                <a16:creationId xmlns:a16="http://schemas.microsoft.com/office/drawing/2014/main" id="{AA94C5AD-6549-4B0E-285B-9819EEB3A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ballot - volby, hlasovaci listek</a:t>
            </a:r>
            <a:endParaRPr lang="en-US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byrokratick</a:t>
            </a:r>
            <a:r>
              <a:rPr lang="cs-CZ" altLang="cs-CZ">
                <a:latin typeface="Arial" panose="020B0604020202020204" pitchFamily="34" charset="0"/>
              </a:rPr>
              <a:t>é uspořádání</a:t>
            </a:r>
            <a:endParaRPr lang="en-US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slajdy: </a:t>
            </a:r>
            <a:r>
              <a:rPr lang="cs-CZ" altLang="cs-CZ">
                <a:latin typeface="Arial" panose="020B0604020202020204" pitchFamily="34" charset="0"/>
              </a:rPr>
              <a:t>http://www.ux.uis.no/~meling/papers/PaxosTutorial-Meling-OPODIS2013.pdf</a:t>
            </a:r>
            <a:endParaRPr lang="en-US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paper: http://www.ux.uis.no/~meling/papers/2013-paxostutorial-opodis.pdf</a:t>
            </a:r>
          </a:p>
        </p:txBody>
      </p:sp>
      <p:sp>
        <p:nvSpPr>
          <p:cNvPr id="273412" name="Slide Number Placeholder 3">
            <a:extLst>
              <a:ext uri="{FF2B5EF4-FFF2-40B4-BE49-F238E27FC236}">
                <a16:creationId xmlns:a16="http://schemas.microsoft.com/office/drawing/2014/main" id="{8F2B34C2-3741-DB3C-8E43-FEAB84357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BE778A-BEEF-4F81-B58D-AE79DBBD3FA1}" type="slidenum">
              <a:rPr lang="cs-CZ" altLang="cs-CZ" smtClean="0"/>
              <a:pPr>
                <a:spcBef>
                  <a:spcPct val="0"/>
                </a:spcBef>
              </a:pPr>
              <a:t>142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>
            <a:extLst>
              <a:ext uri="{FF2B5EF4-FFF2-40B4-BE49-F238E27FC236}">
                <a16:creationId xmlns:a16="http://schemas.microsoft.com/office/drawing/2014/main" id="{1F1314B0-46D4-E581-F6CE-F7043B980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9894B9-9A63-7036-36FE-32DCFBDC6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dirty="0"/>
              <a:t>faze - </a:t>
            </a:r>
            <a:r>
              <a:rPr lang="en-US" dirty="0" err="1"/>
              <a:t>sehnani</a:t>
            </a:r>
            <a:r>
              <a:rPr lang="en-US" dirty="0"/>
              <a:t> Promise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/>
              <a:t>faze - </a:t>
            </a:r>
            <a:r>
              <a:rPr lang="en-US" dirty="0" err="1"/>
              <a:t>doplneni</a:t>
            </a:r>
            <a:r>
              <a:rPr lang="en-US" dirty="0"/>
              <a:t> </a:t>
            </a:r>
            <a:r>
              <a:rPr lang="en-US" dirty="0" err="1"/>
              <a:t>hodnoty</a:t>
            </a:r>
            <a:r>
              <a:rPr lang="en-US" dirty="0"/>
              <a:t>, </a:t>
            </a:r>
            <a:r>
              <a:rPr lang="en-US" dirty="0" err="1"/>
              <a:t>volba</a:t>
            </a:r>
            <a:endParaRPr lang="en-US" dirty="0"/>
          </a:p>
          <a:p>
            <a:pPr>
              <a:defRPr/>
            </a:pPr>
            <a:r>
              <a:rPr lang="en-US" dirty="0"/>
              <a:t>optionally </a:t>
            </a:r>
            <a:r>
              <a:rPr lang="en-US" dirty="0" err="1"/>
              <a:t>optimalizace</a:t>
            </a:r>
            <a:r>
              <a:rPr lang="en-US" dirty="0"/>
              <a:t>: NAK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275460" name="Slide Number Placeholder 3">
            <a:extLst>
              <a:ext uri="{FF2B5EF4-FFF2-40B4-BE49-F238E27FC236}">
                <a16:creationId xmlns:a16="http://schemas.microsoft.com/office/drawing/2014/main" id="{0122CEFB-8853-FE43-2F52-B86088C35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44DE36-8922-470D-BC14-6A18A60C3BBD}" type="slidenum">
              <a:rPr lang="cs-CZ" altLang="cs-CZ" smtClean="0"/>
              <a:pPr>
                <a:spcBef>
                  <a:spcPct val="0"/>
                </a:spcBef>
              </a:pPr>
              <a:t>143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7CC30CBC-EB03-00D5-EF76-315408865A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981064E1-2DDF-D82F-4729-1A68A7A5F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61371CC-14BA-F33B-5792-2F6132152C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7DE742E-76BC-4B25-BB2D-99A6047F435E}" type="slidenum">
              <a:rPr lang="cs-CZ" altLang="en-US" b="0" baseline="0" smtClean="0">
                <a:latin typeface="Arial" panose="020B0604020202020204" pitchFamily="34" charset="0"/>
              </a:rPr>
              <a:pPr/>
              <a:t>11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>
            <a:extLst>
              <a:ext uri="{FF2B5EF4-FFF2-40B4-BE49-F238E27FC236}">
                <a16:creationId xmlns:a16="http://schemas.microsoft.com/office/drawing/2014/main" id="{FAF68111-0A19-F55D-3C19-845C82DE0A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>
            <a:extLst>
              <a:ext uri="{FF2B5EF4-FFF2-40B4-BE49-F238E27FC236}">
                <a16:creationId xmlns:a16="http://schemas.microsoft.com/office/drawing/2014/main" id="{5EBF54D9-6DD5-91EF-6409-A1CA85F61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Vypadek proposera pred dosazenim konsensu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79556" name="Slide Number Placeholder 3">
            <a:extLst>
              <a:ext uri="{FF2B5EF4-FFF2-40B4-BE49-F238E27FC236}">
                <a16:creationId xmlns:a16="http://schemas.microsoft.com/office/drawing/2014/main" id="{E3584CC3-35BF-27C5-B33F-EF7417F130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91CE49-464F-414E-B138-504FB34F16AE}" type="slidenum">
              <a:rPr lang="cs-CZ" altLang="cs-CZ" smtClean="0"/>
              <a:pPr>
                <a:spcBef>
                  <a:spcPct val="0"/>
                </a:spcBef>
              </a:pPr>
              <a:t>146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>
            <a:extLst>
              <a:ext uri="{FF2B5EF4-FFF2-40B4-BE49-F238E27FC236}">
                <a16:creationId xmlns:a16="http://schemas.microsoft.com/office/drawing/2014/main" id="{9D3C9866-A432-4EF3-0DD8-CD429EE70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>
            <a:extLst>
              <a:ext uri="{FF2B5EF4-FFF2-40B4-BE49-F238E27FC236}">
                <a16:creationId xmlns:a16="http://schemas.microsoft.com/office/drawing/2014/main" id="{79B7A219-09AB-4B40-FDDC-44042D783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2628" name="Slide Number Placeholder 3">
            <a:extLst>
              <a:ext uri="{FF2B5EF4-FFF2-40B4-BE49-F238E27FC236}">
                <a16:creationId xmlns:a16="http://schemas.microsoft.com/office/drawing/2014/main" id="{5DDEEA7C-5C52-3F27-39E0-34CFE941A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1A28087-F9B2-4C9E-AD7E-7792F31E5137}" type="slidenum">
              <a:rPr lang="cs-CZ" altLang="en-US" b="0" baseline="0" smtClean="0">
                <a:latin typeface="Arial" panose="020B0604020202020204" pitchFamily="34" charset="0"/>
              </a:rPr>
              <a:pPr/>
              <a:t>148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>
            <a:extLst>
              <a:ext uri="{FF2B5EF4-FFF2-40B4-BE49-F238E27FC236}">
                <a16:creationId xmlns:a16="http://schemas.microsoft.com/office/drawing/2014/main" id="{2BB4F23C-14AC-959A-A780-09E075DAF0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>
            <a:extLst>
              <a:ext uri="{FF2B5EF4-FFF2-40B4-BE49-F238E27FC236}">
                <a16:creationId xmlns:a16="http://schemas.microsoft.com/office/drawing/2014/main" id="{11237A5A-C596-0077-9ED8-D85301BCC3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</a:t>
            </a:r>
            <a:r>
              <a:rPr lang="cs-CZ" altLang="en-US">
                <a:latin typeface="Arial" panose="020B0604020202020204" pitchFamily="34" charset="0"/>
              </a:rPr>
              <a:t>ěkná animace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4676" name="Slide Number Placeholder 3">
            <a:extLst>
              <a:ext uri="{FF2B5EF4-FFF2-40B4-BE49-F238E27FC236}">
                <a16:creationId xmlns:a16="http://schemas.microsoft.com/office/drawing/2014/main" id="{9069752B-9140-863B-86E0-1B60D3045B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3EC291F-8F28-4EF7-AD88-125E0A34717B}" type="slidenum">
              <a:rPr lang="cs-CZ" altLang="en-US" b="0" baseline="0" smtClean="0">
                <a:latin typeface="Arial" panose="020B0604020202020204" pitchFamily="34" charset="0"/>
              </a:rPr>
              <a:pPr/>
              <a:t>149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>
            <a:extLst>
              <a:ext uri="{FF2B5EF4-FFF2-40B4-BE49-F238E27FC236}">
                <a16:creationId xmlns:a16="http://schemas.microsoft.com/office/drawing/2014/main" id="{7D5AAFE9-C9EA-142F-22BB-3A9E1EA189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>
            <a:extLst>
              <a:ext uri="{FF2B5EF4-FFF2-40B4-BE49-F238E27FC236}">
                <a16:creationId xmlns:a16="http://schemas.microsoft.com/office/drawing/2014/main" id="{DEE20BAD-C6E3-A150-2EAC-2A75649DB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https://understandingpaxos.wordpress.com/</a:t>
            </a:r>
          </a:p>
          <a:p>
            <a:r>
              <a:rPr lang="en-US" altLang="cs-CZ">
                <a:latin typeface="Arial" panose="020B0604020202020204" pitchFamily="34" charset="0"/>
              </a:rPr>
              <a:t>http://www.goodmath.org/blog/2015/01/30/paxos-a-really-beautiful-protocol-for-distributed-consensus/</a:t>
            </a:r>
          </a:p>
        </p:txBody>
      </p:sp>
      <p:sp>
        <p:nvSpPr>
          <p:cNvPr id="287748" name="Slide Number Placeholder 3">
            <a:extLst>
              <a:ext uri="{FF2B5EF4-FFF2-40B4-BE49-F238E27FC236}">
                <a16:creationId xmlns:a16="http://schemas.microsoft.com/office/drawing/2014/main" id="{6B93B12E-5FF3-821B-B622-761B75700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B626BB-0F04-4387-A8FD-2A28775FB7FD}" type="slidenum">
              <a:rPr lang="cs-CZ" altLang="cs-CZ" smtClean="0"/>
              <a:pPr>
                <a:spcBef>
                  <a:spcPct val="0"/>
                </a:spcBef>
              </a:pPr>
              <a:t>151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>
            <a:extLst>
              <a:ext uri="{FF2B5EF4-FFF2-40B4-BE49-F238E27FC236}">
                <a16:creationId xmlns:a16="http://schemas.microsoft.com/office/drawing/2014/main" id="{40B429AA-3AD2-482F-D9BE-0D99D00504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>
            <a:extLst>
              <a:ext uri="{FF2B5EF4-FFF2-40B4-BE49-F238E27FC236}">
                <a16:creationId xmlns:a16="http://schemas.microsoft.com/office/drawing/2014/main" id="{30A111EB-4E21-C5AF-0104-9B3A3E5B3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1844" name="Slide Number Placeholder 3">
            <a:extLst>
              <a:ext uri="{FF2B5EF4-FFF2-40B4-BE49-F238E27FC236}">
                <a16:creationId xmlns:a16="http://schemas.microsoft.com/office/drawing/2014/main" id="{1068AE08-860D-2A9D-12F5-24B410982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5D7D65-AF85-45E7-9C31-134355C06B88}" type="slidenum">
              <a:rPr lang="cs-CZ" altLang="cs-CZ" smtClean="0"/>
              <a:pPr>
                <a:spcBef>
                  <a:spcPct val="0"/>
                </a:spcBef>
              </a:pPr>
              <a:t>154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>
            <a:extLst>
              <a:ext uri="{FF2B5EF4-FFF2-40B4-BE49-F238E27FC236}">
                <a16:creationId xmlns:a16="http://schemas.microsoft.com/office/drawing/2014/main" id="{0E078528-0737-7AC4-1A8E-C2E892300D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>
            <a:extLst>
              <a:ext uri="{FF2B5EF4-FFF2-40B4-BE49-F238E27FC236}">
                <a16:creationId xmlns:a16="http://schemas.microsoft.com/office/drawing/2014/main" id="{3F5702F6-2CBD-BB69-5B4F-DF90BB0C8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3892" name="Slide Number Placeholder 3">
            <a:extLst>
              <a:ext uri="{FF2B5EF4-FFF2-40B4-BE49-F238E27FC236}">
                <a16:creationId xmlns:a16="http://schemas.microsoft.com/office/drawing/2014/main" id="{1BE4C3E2-A63B-2AFD-EEEB-5405CE542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A04DB2-8474-442A-B2FB-9BC88C1A1DB2}" type="slidenum">
              <a:rPr lang="cs-CZ" altLang="cs-CZ" smtClean="0"/>
              <a:pPr>
                <a:spcBef>
                  <a:spcPct val="0"/>
                </a:spcBef>
              </a:pPr>
              <a:t>155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>
            <a:extLst>
              <a:ext uri="{FF2B5EF4-FFF2-40B4-BE49-F238E27FC236}">
                <a16:creationId xmlns:a16="http://schemas.microsoft.com/office/drawing/2014/main" id="{B869DDB7-1705-B796-8D92-A649244BB9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>
            <a:extLst>
              <a:ext uri="{FF2B5EF4-FFF2-40B4-BE49-F238E27FC236}">
                <a16:creationId xmlns:a16="http://schemas.microsoft.com/office/drawing/2014/main" id="{6E4DBFBD-B145-0BA0-0D97-4027AD95B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https://lamport.azurewebsites.net/pubs/web-dsn-submission.pdf</a:t>
            </a:r>
          </a:p>
        </p:txBody>
      </p:sp>
      <p:sp>
        <p:nvSpPr>
          <p:cNvPr id="295940" name="Slide Number Placeholder 3">
            <a:extLst>
              <a:ext uri="{FF2B5EF4-FFF2-40B4-BE49-F238E27FC236}">
                <a16:creationId xmlns:a16="http://schemas.microsoft.com/office/drawing/2014/main" id="{F64AA99E-0CBC-1C78-ABE5-A60D513BD5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E8A3A88-6BBB-4A9D-BE90-0DDF59DC88E4}" type="slidenum">
              <a:rPr lang="cs-CZ" altLang="en-US" b="0" baseline="0" smtClean="0">
                <a:latin typeface="Arial" panose="020B0604020202020204" pitchFamily="34" charset="0"/>
              </a:rPr>
              <a:pPr/>
              <a:t>156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>
            <a:extLst>
              <a:ext uri="{FF2B5EF4-FFF2-40B4-BE49-F238E27FC236}">
                <a16:creationId xmlns:a16="http://schemas.microsoft.com/office/drawing/2014/main" id="{334A90F7-C113-780A-67E8-E4E3D7631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>
            <a:extLst>
              <a:ext uri="{FF2B5EF4-FFF2-40B4-BE49-F238E27FC236}">
                <a16:creationId xmlns:a16="http://schemas.microsoft.com/office/drawing/2014/main" id="{336B90DA-506B-FB2D-ACE4-D56A73FE6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297988" name="Slide Number Placeholder 3">
            <a:extLst>
              <a:ext uri="{FF2B5EF4-FFF2-40B4-BE49-F238E27FC236}">
                <a16:creationId xmlns:a16="http://schemas.microsoft.com/office/drawing/2014/main" id="{FF50629B-91E5-85D0-2376-A6DD4989C3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995723-7C3F-4CB5-A6EE-096907371952}" type="slidenum">
              <a:rPr lang="cs-CZ" altLang="cs-CZ" smtClean="0"/>
              <a:pPr>
                <a:spcBef>
                  <a:spcPct val="0"/>
                </a:spcBef>
              </a:pPr>
              <a:t>157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>
            <a:extLst>
              <a:ext uri="{FF2B5EF4-FFF2-40B4-BE49-F238E27FC236}">
                <a16:creationId xmlns:a16="http://schemas.microsoft.com/office/drawing/2014/main" id="{7D6C5912-BE4B-7CBD-744F-FBA6117CCC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>
            <a:extLst>
              <a:ext uri="{FF2B5EF4-FFF2-40B4-BE49-F238E27FC236}">
                <a16:creationId xmlns:a16="http://schemas.microsoft.com/office/drawing/2014/main" id="{0D5E52FE-0488-6087-E9AB-F4F3F6A21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http://www.slideshare.net/romain_jacotin/the-google-chubby-lock-service-for-looselycoupled-distributed-systems?next_slideshow=1</a:t>
            </a:r>
          </a:p>
          <a:p>
            <a:r>
              <a:rPr lang="cs-CZ" altLang="cs-CZ">
                <a:latin typeface="Arial" panose="020B0604020202020204" pitchFamily="34" charset="0"/>
              </a:rPr>
              <a:t>https://kubernetes.io/docs/concepts/overview/what-is-kubernetes/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Chandra, Griesemer, Redstone: Paxos Made Live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00036" name="Slide Number Placeholder 3">
            <a:extLst>
              <a:ext uri="{FF2B5EF4-FFF2-40B4-BE49-F238E27FC236}">
                <a16:creationId xmlns:a16="http://schemas.microsoft.com/office/drawing/2014/main" id="{4328254B-F945-76CC-092C-FC8ABD287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167BAB-06FB-4ED5-85EF-2A50C229FA85}" type="slidenum">
              <a:rPr lang="cs-CZ" altLang="cs-CZ" smtClean="0"/>
              <a:pPr>
                <a:spcBef>
                  <a:spcPct val="0"/>
                </a:spcBef>
              </a:pPr>
              <a:t>158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>
            <a:extLst>
              <a:ext uri="{FF2B5EF4-FFF2-40B4-BE49-F238E27FC236}">
                <a16:creationId xmlns:a16="http://schemas.microsoft.com/office/drawing/2014/main" id="{33F77A83-8811-CD94-9CD8-7D914C634A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>
            <a:extLst>
              <a:ext uri="{FF2B5EF4-FFF2-40B4-BE49-F238E27FC236}">
                <a16:creationId xmlns:a16="http://schemas.microsoft.com/office/drawing/2014/main" id="{5E086ED7-6316-69CA-6C09-DBBE2D9FC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302084" name="Slide Number Placeholder 3">
            <a:extLst>
              <a:ext uri="{FF2B5EF4-FFF2-40B4-BE49-F238E27FC236}">
                <a16:creationId xmlns:a16="http://schemas.microsoft.com/office/drawing/2014/main" id="{694F78F7-F87B-7EB7-BF1C-82CED75A0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99FDA4-2E06-4838-A179-6FF319C1DBD7}" type="slidenum">
              <a:rPr lang="cs-CZ" altLang="cs-CZ" smtClean="0"/>
              <a:pPr>
                <a:spcBef>
                  <a:spcPct val="0"/>
                </a:spcBef>
              </a:pPr>
              <a:t>159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17B1DED-BB90-FA1F-C1E6-1340A02CCF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9D1AF0-5072-4876-9E9F-CD757600A6A6}" type="slidenum">
              <a:rPr lang="cs-CZ" altLang="cs-CZ" smtClean="0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6E52BA9-5B3E-8276-B113-D05DB9E50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0F9D4F3-B4D5-85A6-DC22-3D3241AAE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>
            <a:extLst>
              <a:ext uri="{FF2B5EF4-FFF2-40B4-BE49-F238E27FC236}">
                <a16:creationId xmlns:a16="http://schemas.microsoft.com/office/drawing/2014/main" id="{FBDE92EA-5380-3183-A428-608AB5DDFC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>
            <a:extLst>
              <a:ext uri="{FF2B5EF4-FFF2-40B4-BE49-F238E27FC236}">
                <a16:creationId xmlns:a16="http://schemas.microsoft.com/office/drawing/2014/main" id="{AC9640F4-17BE-4311-6472-AF1465C54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cs-CZ">
                <a:latin typeface="Arial" panose="020B0604020202020204" pitchFamily="34" charset="0"/>
              </a:rPr>
              <a:t>Ongaro - disertace</a:t>
            </a:r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https://en.wikipedia.org/wiki/Raft_%28computer_science%29</a:t>
            </a:r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https://raft.github.io/slides/uiuc2016.pdf</a:t>
            </a:r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http://thesecretlivesofdata.com/raft/</a:t>
            </a:r>
          </a:p>
          <a:p>
            <a:r>
              <a:rPr lang="en-US" altLang="cs-CZ">
                <a:latin typeface="Arial" panose="020B0604020202020204" pitchFamily="34" charset="0"/>
              </a:rPr>
              <a:t>NSDI - </a:t>
            </a:r>
            <a:r>
              <a:rPr lang="en-US" altLang="en-US">
                <a:latin typeface="Arial" panose="020B0604020202020204" pitchFamily="34" charset="0"/>
              </a:rPr>
              <a:t>Networked Systems Design and Implementation</a:t>
            </a:r>
          </a:p>
          <a:p>
            <a:endParaRPr lang="en-US" altLang="cs-CZ">
              <a:latin typeface="Arial" panose="020B0604020202020204" pitchFamily="34" charset="0"/>
            </a:endParaRPr>
          </a:p>
        </p:txBody>
      </p:sp>
      <p:sp>
        <p:nvSpPr>
          <p:cNvPr id="304132" name="Slide Number Placeholder 3">
            <a:extLst>
              <a:ext uri="{FF2B5EF4-FFF2-40B4-BE49-F238E27FC236}">
                <a16:creationId xmlns:a16="http://schemas.microsoft.com/office/drawing/2014/main" id="{84E78192-0E2D-FA5A-138B-B756D17774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D744D52-64F0-490A-990C-EEE213AF7093}" type="slidenum">
              <a:rPr lang="cs-CZ" altLang="cs-CZ" smtClean="0"/>
              <a:pPr>
                <a:spcBef>
                  <a:spcPct val="0"/>
                </a:spcBef>
              </a:pPr>
              <a:t>160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>
            <a:extLst>
              <a:ext uri="{FF2B5EF4-FFF2-40B4-BE49-F238E27FC236}">
                <a16:creationId xmlns:a16="http://schemas.microsoft.com/office/drawing/2014/main" id="{760DCC45-16E8-03B6-BB48-F48A988E9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>
            <a:extLst>
              <a:ext uri="{FF2B5EF4-FFF2-40B4-BE49-F238E27FC236}">
                <a16:creationId xmlns:a16="http://schemas.microsoft.com/office/drawing/2014/main" id="{E0FCB362-538C-E1B5-D3B3-4937ED754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6180" name="Slide Number Placeholder 3">
            <a:extLst>
              <a:ext uri="{FF2B5EF4-FFF2-40B4-BE49-F238E27FC236}">
                <a16:creationId xmlns:a16="http://schemas.microsoft.com/office/drawing/2014/main" id="{BEE6A1B5-4965-2043-5DB7-48FD52761A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1C1E462-C35F-4E4D-B1B1-B4E89BA33119}" type="slidenum">
              <a:rPr lang="cs-CZ" altLang="en-US" b="0" baseline="0" smtClean="0">
                <a:latin typeface="Arial" panose="020B0604020202020204" pitchFamily="34" charset="0"/>
              </a:rPr>
              <a:pPr/>
              <a:t>161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lide Image Placeholder 1">
            <a:extLst>
              <a:ext uri="{FF2B5EF4-FFF2-40B4-BE49-F238E27FC236}">
                <a16:creationId xmlns:a16="http://schemas.microsoft.com/office/drawing/2014/main" id="{7D6F7ABA-3134-C8D4-5C45-714312F6B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Notes Placeholder 2">
            <a:extLst>
              <a:ext uri="{FF2B5EF4-FFF2-40B4-BE49-F238E27FC236}">
                <a16:creationId xmlns:a16="http://schemas.microsoft.com/office/drawing/2014/main" id="{CDCAE9FD-CC2A-7AD2-5577-4EE199CE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https://raft.github.io/slides/riconwest2013.pptx</a:t>
            </a:r>
          </a:p>
        </p:txBody>
      </p:sp>
      <p:sp>
        <p:nvSpPr>
          <p:cNvPr id="314372" name="Slide Number Placeholder 3">
            <a:extLst>
              <a:ext uri="{FF2B5EF4-FFF2-40B4-BE49-F238E27FC236}">
                <a16:creationId xmlns:a16="http://schemas.microsoft.com/office/drawing/2014/main" id="{EF4563B3-686D-C39B-D1BB-0E216EDBA6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7E50309-AA68-4385-9A8F-713AB6F69C7A}" type="slidenum">
              <a:rPr lang="cs-CZ" altLang="en-US" b="0" baseline="0" smtClean="0">
                <a:latin typeface="Arial" panose="020B0604020202020204" pitchFamily="34" charset="0"/>
              </a:rPr>
              <a:pPr/>
              <a:t>168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>
            <a:extLst>
              <a:ext uri="{FF2B5EF4-FFF2-40B4-BE49-F238E27FC236}">
                <a16:creationId xmlns:a16="http://schemas.microsoft.com/office/drawing/2014/main" id="{86805267-F1B9-88BD-B9DC-687FA5A45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>
            <a:extLst>
              <a:ext uri="{FF2B5EF4-FFF2-40B4-BE49-F238E27FC236}">
                <a16:creationId xmlns:a16="http://schemas.microsoft.com/office/drawing/2014/main" id="{FAFA98F9-1239-7061-80BD-844E2F79A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https://cwiki.apache.org/confluence/display/ZOOKEEPER/Zab+vs.+Paxos</a:t>
            </a:r>
          </a:p>
          <a:p>
            <a:endParaRPr lang="en-US" altLang="cs-CZ">
              <a:latin typeface="Arial" panose="020B0604020202020204" pitchFamily="34" charset="0"/>
            </a:endParaRPr>
          </a:p>
          <a:p>
            <a:r>
              <a:rPr lang="cs-CZ" altLang="cs-CZ">
                <a:latin typeface="Arial" panose="020B0604020202020204" pitchFamily="34" charset="0"/>
              </a:rPr>
              <a:t>https://www.slideshare.net/FlavioJunqueira/zab-dsn2011-8493524</a:t>
            </a:r>
          </a:p>
          <a:p>
            <a:r>
              <a:rPr lang="en-US" altLang="en-US">
                <a:latin typeface="Arial" panose="020B0604020202020204" pitchFamily="34" charset="0"/>
              </a:rPr>
              <a:t>Zab: High-performance broadcast for</a:t>
            </a:r>
            <a:r>
              <a:rPr lang="cs-CZ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primary-backup systems</a:t>
            </a:r>
          </a:p>
          <a:p>
            <a:r>
              <a:rPr lang="pt-BR" altLang="en-US">
                <a:latin typeface="Arial" panose="020B0604020202020204" pitchFamily="34" charset="0"/>
              </a:rPr>
              <a:t>Flavio P. Junqueira, Benjamin C. Reed, and Marco Serafini</a:t>
            </a:r>
            <a:endParaRPr lang="cs-CZ" altLang="en-US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Vive La Difference: Paxos vs. Viewstamped</a:t>
            </a:r>
            <a:r>
              <a:rPr lang="cs-CZ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Replication vs. Zab</a:t>
            </a:r>
          </a:p>
          <a:p>
            <a:r>
              <a:rPr lang="en-US" altLang="en-US">
                <a:latin typeface="Arial" panose="020B0604020202020204" pitchFamily="34" charset="0"/>
              </a:rPr>
              <a:t>Robbert van Renesse, Nicolas Schiper, and Fred B. Schneider</a:t>
            </a:r>
            <a:endParaRPr lang="cs-CZ" altLang="en-US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  <a:p>
            <a:r>
              <a:rPr lang="en-US" altLang="en-US">
                <a:latin typeface="Arial" panose="020B0604020202020204" pitchFamily="34" charset="0"/>
              </a:rPr>
              <a:t>Viewstamped Replication: A New Primary Copy Method to</a:t>
            </a:r>
            <a:r>
              <a:rPr lang="cs-CZ" altLang="en-US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Support Highly-Available Distributed Systems</a:t>
            </a:r>
          </a:p>
          <a:p>
            <a:r>
              <a:rPr lang="en-US" altLang="en-US">
                <a:latin typeface="Arial" panose="020B0604020202020204" pitchFamily="34" charset="0"/>
              </a:rPr>
              <a:t>Brian M. Oki</a:t>
            </a:r>
            <a:r>
              <a:rPr lang="cs-CZ" altLang="en-US">
                <a:latin typeface="Arial" panose="020B0604020202020204" pitchFamily="34" charset="0"/>
              </a:rPr>
              <a:t>, </a:t>
            </a:r>
            <a:r>
              <a:rPr lang="en-US" altLang="en-US">
                <a:latin typeface="Arial" panose="020B0604020202020204" pitchFamily="34" charset="0"/>
              </a:rPr>
              <a:t>Barbara H. Liskov</a:t>
            </a:r>
            <a:endParaRPr lang="cs-CZ" altLang="en-US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6420" name="Slide Number Placeholder 3">
            <a:extLst>
              <a:ext uri="{FF2B5EF4-FFF2-40B4-BE49-F238E27FC236}">
                <a16:creationId xmlns:a16="http://schemas.microsoft.com/office/drawing/2014/main" id="{C09A34B7-AD84-CFF4-3C6A-62741C10E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4A8B2-A194-4D57-B65D-AEB2F58299E8}" type="slidenum">
              <a:rPr lang="cs-CZ" altLang="cs-CZ" smtClean="0"/>
              <a:pPr>
                <a:spcBef>
                  <a:spcPct val="0"/>
                </a:spcBef>
              </a:pPr>
              <a:t>169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>
            <a:extLst>
              <a:ext uri="{FF2B5EF4-FFF2-40B4-BE49-F238E27FC236}">
                <a16:creationId xmlns:a16="http://schemas.microsoft.com/office/drawing/2014/main" id="{98D9D022-F9D8-7DCD-B21E-B14E7D8080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>
            <a:extLst>
              <a:ext uri="{FF2B5EF4-FFF2-40B4-BE49-F238E27FC236}">
                <a16:creationId xmlns:a16="http://schemas.microsoft.com/office/drawing/2014/main" id="{BC789891-61F4-1163-FB12-8DA79686C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8468" name="Slide Number Placeholder 3">
            <a:extLst>
              <a:ext uri="{FF2B5EF4-FFF2-40B4-BE49-F238E27FC236}">
                <a16:creationId xmlns:a16="http://schemas.microsoft.com/office/drawing/2014/main" id="{BC9EEF65-08AA-1B6C-2EDE-0CB1C2BBA5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1CFDCF-A5A0-450E-9CA5-EB7263D8D185}" type="slidenum">
              <a:rPr lang="cs-CZ" altLang="cs-CZ" smtClean="0"/>
              <a:pPr>
                <a:spcBef>
                  <a:spcPct val="0"/>
                </a:spcBef>
              </a:pPr>
              <a:t>170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>
            <a:extLst>
              <a:ext uri="{FF2B5EF4-FFF2-40B4-BE49-F238E27FC236}">
                <a16:creationId xmlns:a16="http://schemas.microsoft.com/office/drawing/2014/main" id="{2D8563BC-92BD-92D9-2610-D69A5C4CF5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>
            <a:extLst>
              <a:ext uri="{FF2B5EF4-FFF2-40B4-BE49-F238E27FC236}">
                <a16:creationId xmlns:a16="http://schemas.microsoft.com/office/drawing/2014/main" id="{BEEEA64B-212B-0982-DA45-743429398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BigTable - Google analytics</a:t>
            </a:r>
          </a:p>
        </p:txBody>
      </p:sp>
      <p:sp>
        <p:nvSpPr>
          <p:cNvPr id="320516" name="Slide Number Placeholder 3">
            <a:extLst>
              <a:ext uri="{FF2B5EF4-FFF2-40B4-BE49-F238E27FC236}">
                <a16:creationId xmlns:a16="http://schemas.microsoft.com/office/drawing/2014/main" id="{04C5C1EE-DFD8-DBC3-EDF7-DA90C89F5B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4815F9-DF06-496A-A4CE-24532933F1E1}" type="slidenum">
              <a:rPr lang="cs-CZ" altLang="cs-CZ" smtClean="0"/>
              <a:pPr>
                <a:spcBef>
                  <a:spcPct val="0"/>
                </a:spcBef>
              </a:pPr>
              <a:t>171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19655FC-C84E-9984-5F6F-8E5B62C8F8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6C47E1E-527C-4A62-A39F-D98B5C988504}" type="slidenum">
              <a:rPr lang="cs-CZ" altLang="cs-CZ" smtClean="0"/>
              <a:pPr>
                <a:spcBef>
                  <a:spcPct val="0"/>
                </a:spcBef>
              </a:pPr>
              <a:t>173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FB6AB94-4F10-B730-7E07-1435A68A3B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01CDAEEE-4079-C36B-BDFB-3D060F6DD5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EE318A9B-5DFF-2C55-638A-D1156CEB0C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4E8E64-F16F-4E75-B60B-90DC6AD77F38}" type="slidenum">
              <a:rPr lang="cs-CZ" altLang="cs-CZ" smtClean="0"/>
              <a:pPr>
                <a:spcBef>
                  <a:spcPct val="0"/>
                </a:spcBef>
              </a:pPr>
              <a:t>174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C31AC012-BF4E-B1C4-1C9B-61B39F0FEE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D8B1C113-5C71-7321-38B1-3E9E3D0F8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A1EC0F5A-46AE-D414-8603-B9FDD1E03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E6C434-76F1-444A-BDD8-9DCA25A86AAA}" type="slidenum">
              <a:rPr lang="cs-CZ" altLang="cs-CZ" smtClean="0"/>
              <a:pPr>
                <a:spcBef>
                  <a:spcPct val="0"/>
                </a:spcBef>
              </a:pPr>
              <a:t>175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481101C0-64C3-6493-21AA-C324AD508A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1B6B54C5-4EB4-8493-B372-3824116EC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F9A1723C-B659-31EF-511B-091CE26884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66372F-E8CC-4639-A692-60E916750F4A}" type="slidenum">
              <a:rPr lang="cs-CZ" altLang="cs-CZ" smtClean="0"/>
              <a:pPr>
                <a:spcBef>
                  <a:spcPct val="0"/>
                </a:spcBef>
              </a:pPr>
              <a:t>176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B1C9E4A-011F-9E90-6A4F-66DB80E67D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7D06C909-A3AC-85A6-B30C-E871F58759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0C235714-C9BB-5F31-60C8-C61F3F580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6C9B6E-2B77-42FC-81ED-3B6DCDC20636}" type="slidenum">
              <a:rPr lang="cs-CZ" altLang="cs-CZ" smtClean="0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CC0B87E-14AB-BC68-97B0-16AF409FA5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FDC3152-192E-507B-9E37-B7186136EA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26B6F1C-43B3-C738-0BDE-84582B914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290714-9649-4F1A-8687-CAC773245CA3}" type="slidenum">
              <a:rPr lang="cs-CZ" altLang="cs-CZ" smtClean="0"/>
              <a:pPr>
                <a:spcBef>
                  <a:spcPct val="0"/>
                </a:spcBef>
              </a:pPr>
              <a:t>177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5E80ADE-D0DD-7C64-309E-A2276D8207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CF195110-2A2E-37D9-7570-7613F33AE7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http://top500.org/lists/2015/06/</a:t>
            </a:r>
          </a:p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https://www.ibm.com/thought-leadership/summit-supercomputer/?cm_mmc=OSocial_Twitter-_-Systems_Systems+-+Cross-_-WW_WW-_-CHQ&amp;cm_mmca1=000019DR&amp;cm_mmca2=10001909&amp;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0C79D8D-02A2-1038-08B7-EE194322C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C03B47-1759-42E3-9C9B-7031CA0C132E}" type="slidenum">
              <a:rPr lang="cs-CZ" altLang="cs-CZ" smtClean="0"/>
              <a:pPr>
                <a:spcBef>
                  <a:spcPct val="0"/>
                </a:spcBef>
              </a:pPr>
              <a:t>178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10550508-DEC3-72A0-0D81-626BE90380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5FB08F0-AB8F-0AA4-FA62-F8C6979DC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Zakl </a:t>
            </a:r>
            <a:r>
              <a:rPr lang="cs-CZ" altLang="cs-CZ">
                <a:latin typeface="Arial" panose="020B0604020202020204" pitchFamily="34" charset="0"/>
              </a:rPr>
              <a:t>Para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Bulej Sys architektury</a:t>
            </a:r>
            <a:endParaRPr lang="cs-CZ" altLang="cs-CZ">
              <a:latin typeface="Arial" panose="020B0604020202020204" pitchFamily="34" charset="0"/>
            </a:endParaRPr>
          </a:p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0294D55A-0CA4-5B72-E30B-EEE0BC1EB7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718F4B3D-A29D-3266-BD6D-35F01767B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>
                <a:latin typeface="Arial" panose="020B0604020202020204" pitchFamily="34" charset="0"/>
              </a:rPr>
              <a:t>AMD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8132" name="Slide Number Placeholder 3">
            <a:extLst>
              <a:ext uri="{FF2B5EF4-FFF2-40B4-BE49-F238E27FC236}">
                <a16:creationId xmlns:a16="http://schemas.microsoft.com/office/drawing/2014/main" id="{DA211ED7-6290-21E4-2742-E8664328F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7EEB154-4B0B-46C4-ACF4-84D22DDDB219}" type="slidenum">
              <a:rPr lang="cs-CZ" altLang="en-US" b="0" baseline="0" smtClean="0">
                <a:latin typeface="Arial" panose="020B0604020202020204" pitchFamily="34" charset="0"/>
              </a:rPr>
              <a:pPr/>
              <a:t>179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0D5C29E-E230-4A84-DAC8-BDE02D02D1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C23709-93A5-405A-8E09-12E6BF59C3B0}" type="slidenum">
              <a:rPr lang="cs-CZ" altLang="cs-CZ" smtClean="0"/>
              <a:pPr>
                <a:spcBef>
                  <a:spcPct val="0"/>
                </a:spcBef>
              </a:pPr>
              <a:t>180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07E2348B-C598-5FC3-DC08-8C6360383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E91908A-E8BF-8D4E-2276-422D680B9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>
                <a:latin typeface="Arial" panose="020B0604020202020204" pitchFamily="34" charset="0"/>
              </a:rPr>
              <a:t>Adv para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>
            <a:extLst>
              <a:ext uri="{FF2B5EF4-FFF2-40B4-BE49-F238E27FC236}">
                <a16:creationId xmlns:a16="http://schemas.microsoft.com/office/drawing/2014/main" id="{F208E68B-D681-BFFD-4FA0-24B4478F9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>
            <a:extLst>
              <a:ext uri="{FF2B5EF4-FFF2-40B4-BE49-F238E27FC236}">
                <a16:creationId xmlns:a16="http://schemas.microsoft.com/office/drawing/2014/main" id="{9416D311-7060-3DEA-E61B-E7694331A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RoCE </a:t>
            </a:r>
            <a:r>
              <a:rPr lang="en-US" altLang="cs-CZ">
                <a:latin typeface="Arial" panose="020B0604020202020204" pitchFamily="34" charset="0"/>
              </a:rPr>
              <a:t>- RDMA over Converged Ethernet</a:t>
            </a:r>
          </a:p>
          <a:p>
            <a:r>
              <a:rPr lang="en-US" altLang="cs-CZ">
                <a:latin typeface="Arial" panose="020B0604020202020204" pitchFamily="34" charset="0"/>
              </a:rPr>
              <a:t>Infiniband</a:t>
            </a:r>
          </a:p>
          <a:p>
            <a:r>
              <a:rPr lang="en-US" altLang="cs-CZ">
                <a:latin typeface="Arial" panose="020B0604020202020204" pitchFamily="34" charset="0"/>
              </a:rPr>
              <a:t>https://en.wikipedia.org/wiki/RDMA_over_Converged_Ethernet</a:t>
            </a:r>
          </a:p>
        </p:txBody>
      </p:sp>
      <p:sp>
        <p:nvSpPr>
          <p:cNvPr id="323588" name="Slide Number Placeholder 3">
            <a:extLst>
              <a:ext uri="{FF2B5EF4-FFF2-40B4-BE49-F238E27FC236}">
                <a16:creationId xmlns:a16="http://schemas.microsoft.com/office/drawing/2014/main" id="{342AF39B-C213-A2E0-E657-EBA1F2D8B0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1A98509-DFCF-4F2E-9168-C9FE5FA2F0E6}" type="slidenum">
              <a:rPr lang="cs-CZ" altLang="en-US" b="0" baseline="0" smtClean="0">
                <a:latin typeface="Arial" panose="020B0604020202020204" pitchFamily="34" charset="0"/>
              </a:rPr>
              <a:pPr/>
              <a:t>182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Slide Image Placeholder 1">
            <a:extLst>
              <a:ext uri="{FF2B5EF4-FFF2-40B4-BE49-F238E27FC236}">
                <a16:creationId xmlns:a16="http://schemas.microsoft.com/office/drawing/2014/main" id="{94302BFC-056D-33F5-2B1A-17FA0F6A12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Notes Placeholder 2">
            <a:extLst>
              <a:ext uri="{FF2B5EF4-FFF2-40B4-BE49-F238E27FC236}">
                <a16:creationId xmlns:a16="http://schemas.microsoft.com/office/drawing/2014/main" id="{CC7F631D-D7B9-4AB1-55CB-FBCA21D176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364" name="Slide Number Placeholder 3">
            <a:extLst>
              <a:ext uri="{FF2B5EF4-FFF2-40B4-BE49-F238E27FC236}">
                <a16:creationId xmlns:a16="http://schemas.microsoft.com/office/drawing/2014/main" id="{DF447107-0472-5BB6-8053-F09DA6C9A5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127947E-DB1C-4CBE-9B46-33608BA0CA31}" type="slidenum">
              <a:rPr lang="cs-CZ" altLang="en-US" b="0" baseline="0" smtClean="0">
                <a:latin typeface="Arial" panose="020B0604020202020204" pitchFamily="34" charset="0"/>
              </a:rPr>
              <a:pPr/>
              <a:t>209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Slide Image Placeholder 1">
            <a:extLst>
              <a:ext uri="{FF2B5EF4-FFF2-40B4-BE49-F238E27FC236}">
                <a16:creationId xmlns:a16="http://schemas.microsoft.com/office/drawing/2014/main" id="{65870157-3AA8-7CC6-38A1-2881F692A0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Notes Placeholder 2">
            <a:extLst>
              <a:ext uri="{FF2B5EF4-FFF2-40B4-BE49-F238E27FC236}">
                <a16:creationId xmlns:a16="http://schemas.microsoft.com/office/drawing/2014/main" id="{02C5A64F-6FFC-7999-9CDC-6E5D74A92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C6 - max id a kandidat</a:t>
            </a:r>
          </a:p>
        </p:txBody>
      </p:sp>
      <p:sp>
        <p:nvSpPr>
          <p:cNvPr id="358404" name="Slide Number Placeholder 3">
            <a:extLst>
              <a:ext uri="{FF2B5EF4-FFF2-40B4-BE49-F238E27FC236}">
                <a16:creationId xmlns:a16="http://schemas.microsoft.com/office/drawing/2014/main" id="{9B6080B9-1231-A579-CE75-00F3A14060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A5387A9-8C84-407C-B39B-AC66CE7D2B6A}" type="slidenum">
              <a:rPr lang="cs-CZ" altLang="en-US" b="0" baseline="0" smtClean="0">
                <a:latin typeface="Arial" panose="020B0604020202020204" pitchFamily="34" charset="0"/>
              </a:rPr>
              <a:pPr/>
              <a:t>217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Slide Image Placeholder 1">
            <a:extLst>
              <a:ext uri="{FF2B5EF4-FFF2-40B4-BE49-F238E27FC236}">
                <a16:creationId xmlns:a16="http://schemas.microsoft.com/office/drawing/2014/main" id="{CDB7C760-E15F-2BE1-A63F-FC8C88D4D4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1475" name="Notes Placeholder 2">
            <a:extLst>
              <a:ext uri="{FF2B5EF4-FFF2-40B4-BE49-F238E27FC236}">
                <a16:creationId xmlns:a16="http://schemas.microsoft.com/office/drawing/2014/main" id="{A01DA7EF-33D6-3D7C-973A-29F3B097C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1476" name="Slide Number Placeholder 3">
            <a:extLst>
              <a:ext uri="{FF2B5EF4-FFF2-40B4-BE49-F238E27FC236}">
                <a16:creationId xmlns:a16="http://schemas.microsoft.com/office/drawing/2014/main" id="{7A900714-DAAE-DE99-8C5B-9437B08FC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7200492-3EAB-4DB8-BE00-0B3CA02729C7}" type="slidenum">
              <a:rPr lang="cs-CZ" altLang="en-US" b="0" baseline="0" smtClean="0">
                <a:latin typeface="Arial" panose="020B0604020202020204" pitchFamily="34" charset="0"/>
              </a:rPr>
              <a:pPr/>
              <a:t>219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Slide Image Placeholder 1">
            <a:extLst>
              <a:ext uri="{FF2B5EF4-FFF2-40B4-BE49-F238E27FC236}">
                <a16:creationId xmlns:a16="http://schemas.microsoft.com/office/drawing/2014/main" id="{D7CC26B5-8325-9924-70A1-9DA696C499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6595" name="Notes Placeholder 2">
            <a:extLst>
              <a:ext uri="{FF2B5EF4-FFF2-40B4-BE49-F238E27FC236}">
                <a16:creationId xmlns:a16="http://schemas.microsoft.com/office/drawing/2014/main" id="{3E0C828C-C167-7167-EA14-DB086AC99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6596" name="Slide Number Placeholder 3">
            <a:extLst>
              <a:ext uri="{FF2B5EF4-FFF2-40B4-BE49-F238E27FC236}">
                <a16:creationId xmlns:a16="http://schemas.microsoft.com/office/drawing/2014/main" id="{91594C8B-26D0-405B-1ECE-576FD20C49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8336B53-6825-4057-9102-70C4A5D953D6}" type="slidenum">
              <a:rPr lang="cs-CZ" altLang="en-US" b="0" baseline="0" smtClean="0">
                <a:latin typeface="Arial" panose="020B0604020202020204" pitchFamily="34" charset="0"/>
              </a:rPr>
              <a:pPr/>
              <a:t>223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Slide Image Placeholder 1">
            <a:extLst>
              <a:ext uri="{FF2B5EF4-FFF2-40B4-BE49-F238E27FC236}">
                <a16:creationId xmlns:a16="http://schemas.microsoft.com/office/drawing/2014/main" id="{D7B6F80E-AF2F-4CC3-B358-6D00475FC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9667" name="Notes Placeholder 2">
            <a:extLst>
              <a:ext uri="{FF2B5EF4-FFF2-40B4-BE49-F238E27FC236}">
                <a16:creationId xmlns:a16="http://schemas.microsoft.com/office/drawing/2014/main" id="{DBF20A7C-C419-76AB-7E3E-122E7DB79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9668" name="Slide Number Placeholder 3">
            <a:extLst>
              <a:ext uri="{FF2B5EF4-FFF2-40B4-BE49-F238E27FC236}">
                <a16:creationId xmlns:a16="http://schemas.microsoft.com/office/drawing/2014/main" id="{7C70444C-6A1A-4ED6-18E7-A81C69CE24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1FAB879-3DA7-434B-A3F3-FF6D6A8FC967}" type="slidenum">
              <a:rPr lang="cs-CZ" altLang="en-US" b="0" baseline="0" smtClean="0">
                <a:latin typeface="Arial" panose="020B0604020202020204" pitchFamily="34" charset="0"/>
              </a:rPr>
              <a:pPr/>
              <a:t>225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5D00302-A297-B1D2-5A75-DD857FF792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92515E-06FC-4D48-B2A4-1B57C1D47063}" type="slidenum">
              <a:rPr lang="cs-CZ" altLang="cs-CZ" smtClean="0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D526652-0593-90B4-780A-DC12EEBF71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1979C753-AD65-50E5-6263-CBD5E778D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Slide Image Placeholder 1">
            <a:extLst>
              <a:ext uri="{FF2B5EF4-FFF2-40B4-BE49-F238E27FC236}">
                <a16:creationId xmlns:a16="http://schemas.microsoft.com/office/drawing/2014/main" id="{94D6EB59-54F6-8040-174E-77F37A022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9907" name="Notes Placeholder 2">
            <a:extLst>
              <a:ext uri="{FF2B5EF4-FFF2-40B4-BE49-F238E27FC236}">
                <a16:creationId xmlns:a16="http://schemas.microsoft.com/office/drawing/2014/main" id="{BEB2BF90-F9B7-82B6-628A-40D54352F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9908" name="Slide Number Placeholder 3">
            <a:extLst>
              <a:ext uri="{FF2B5EF4-FFF2-40B4-BE49-F238E27FC236}">
                <a16:creationId xmlns:a16="http://schemas.microsoft.com/office/drawing/2014/main" id="{506A1720-0B61-DDB2-09FA-569059843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A892600-1194-4044-9F0D-C80438B5858B}" type="slidenum">
              <a:rPr lang="cs-CZ" altLang="en-US" b="0" baseline="0" smtClean="0">
                <a:latin typeface="Arial" panose="020B0604020202020204" pitchFamily="34" charset="0"/>
              </a:rPr>
              <a:pPr/>
              <a:t>228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Slide Image Placeholder 1">
            <a:extLst>
              <a:ext uri="{FF2B5EF4-FFF2-40B4-BE49-F238E27FC236}">
                <a16:creationId xmlns:a16="http://schemas.microsoft.com/office/drawing/2014/main" id="{3A338168-470E-0A13-66C6-6882C411A0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4003" name="Notes Placeholder 2">
            <a:extLst>
              <a:ext uri="{FF2B5EF4-FFF2-40B4-BE49-F238E27FC236}">
                <a16:creationId xmlns:a16="http://schemas.microsoft.com/office/drawing/2014/main" id="{D5B12F7D-48CA-03CC-969F-0EC19ADE6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4004" name="Slide Number Placeholder 3">
            <a:extLst>
              <a:ext uri="{FF2B5EF4-FFF2-40B4-BE49-F238E27FC236}">
                <a16:creationId xmlns:a16="http://schemas.microsoft.com/office/drawing/2014/main" id="{B3843B1B-59DF-58A8-924F-1538E78114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320974A-6B0F-40E0-AD00-29CAAC7903EA}" type="slidenum">
              <a:rPr lang="cs-CZ" altLang="en-US" b="0" baseline="0" smtClean="0">
                <a:latin typeface="Arial" panose="020B0604020202020204" pitchFamily="34" charset="0"/>
              </a:rPr>
              <a:pPr/>
              <a:t>231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Slide Image Placeholder 1">
            <a:extLst>
              <a:ext uri="{FF2B5EF4-FFF2-40B4-BE49-F238E27FC236}">
                <a16:creationId xmlns:a16="http://schemas.microsoft.com/office/drawing/2014/main" id="{3E6F3EE7-6318-61EC-95A7-2D85F8902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Notes Placeholder 2">
            <a:extLst>
              <a:ext uri="{FF2B5EF4-FFF2-40B4-BE49-F238E27FC236}">
                <a16:creationId xmlns:a16="http://schemas.microsoft.com/office/drawing/2014/main" id="{AD557518-6DC7-D99D-6325-09DDC1E0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VMware Vmotion</a:t>
            </a:r>
          </a:p>
          <a:p>
            <a:r>
              <a:rPr lang="en-US" altLang="en-US">
                <a:latin typeface="Arial" panose="020B0604020202020204" pitchFamily="34" charset="0"/>
              </a:rPr>
              <a:t>host migration - virtual disks remain in the same storage</a:t>
            </a:r>
          </a:p>
          <a:p>
            <a:r>
              <a:rPr lang="en-US" altLang="en-US">
                <a:latin typeface="Arial" panose="020B0604020202020204" pitchFamily="34" charset="0"/>
              </a:rPr>
              <a:t>host + datastore - migr both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7076" name="Slide Number Placeholder 3">
            <a:extLst>
              <a:ext uri="{FF2B5EF4-FFF2-40B4-BE49-F238E27FC236}">
                <a16:creationId xmlns:a16="http://schemas.microsoft.com/office/drawing/2014/main" id="{08840D61-0BEF-1B97-0D39-2C9B5E1FD1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4820CC6-E413-47A9-AFAC-56825D182D9A}" type="slidenum">
              <a:rPr lang="cs-CZ" altLang="en-US" b="0" baseline="0" smtClean="0">
                <a:latin typeface="Arial" panose="020B0604020202020204" pitchFamily="34" charset="0"/>
              </a:rPr>
              <a:pPr/>
              <a:t>233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D3B1387-ECA7-1102-2628-4CB8408358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B89F90-6D58-4D15-950B-33348E42587C}" type="slidenum">
              <a:rPr lang="cs-CZ" altLang="cs-CZ" smtClean="0"/>
              <a:pPr>
                <a:spcBef>
                  <a:spcPct val="0"/>
                </a:spcBef>
              </a:pPr>
              <a:t>237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7C174A0-AC75-19C0-49B6-53C7F94617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D092524-610F-2ACF-C4BD-6FCEDF1C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729077DE-AD64-B9C0-0540-5060C78663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AEF44C-D0C2-4EE0-A582-110034C12E17}" type="slidenum">
              <a:rPr lang="cs-CZ" altLang="cs-CZ" smtClean="0"/>
              <a:pPr>
                <a:spcBef>
                  <a:spcPct val="0"/>
                </a:spcBef>
              </a:pPr>
              <a:t>238</a:t>
            </a:fld>
            <a:endParaRPr lang="cs-CZ" altLang="cs-CZ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947BFF5-4D26-7985-EE9A-02684B2563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E6B7892C-0919-6329-68A1-8DF87AB151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8D4C6DC-56D6-90DF-575A-915B34CC64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37CCEC-0D6D-4C67-A2D4-A6F8225D9F97}" type="slidenum">
              <a:rPr lang="cs-CZ" altLang="cs-CZ" smtClean="0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BAE64DA9-5B4D-1DBE-6A31-C13E41306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BD20629B-330F-B40F-4ECF-ACAA7CBB3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33CDFD63-7BFE-B388-9F3B-DF493FB76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7A50B2-A2E7-41D9-A000-EC605FDEA09C}" type="slidenum">
              <a:rPr lang="cs-CZ" altLang="cs-CZ" smtClean="0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61A5AC02-8B11-77DF-D92C-64ED62D20E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4E363531-2EE7-4F14-F5D3-1FA28F585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Transact TCP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TCP/FO (TFO) = T/TCP + security - </a:t>
            </a:r>
            <a:r>
              <a:rPr lang="en-US" altLang="en-US">
                <a:latin typeface="Arial" panose="020B0604020202020204" pitchFamily="34" charset="0"/>
              </a:rPr>
              <a:t>cryptographic cookie stored on the client and set upon the initial connection with the server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Fast Local Internet Protocol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Versatile Message Transfer Protocol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DBEFACAC-45E4-0556-1FCC-E32E93B6B6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74523B-10E3-4466-BBDC-A8A402187BF0}" type="slidenum">
              <a:rPr lang="cs-CZ" altLang="cs-CZ" smtClean="0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C885141A-6894-786F-0C69-A9CF0F514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4A428C2-E55B-D675-CC5E-B9096618E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 err="1">
                <a:latin typeface="Arial" panose="020B0604020202020204" pitchFamily="34" charset="0"/>
              </a:rPr>
              <a:t>Poc</a:t>
            </a:r>
            <a:r>
              <a:rPr lang="en-US" altLang="cs-CZ" dirty="0">
                <a:latin typeface="Arial" panose="020B0604020202020204" pitchFamily="34" charset="0"/>
              </a:rPr>
              <a:t> site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07D153A8-110B-6436-C1BC-60323CFCC9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062300B-B103-4923-BB9C-CE020DE3D61F}" type="slidenum">
              <a:rPr lang="cs-CZ" altLang="cs-CZ" smtClean="0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A912B20F-752E-77C3-0778-C1E18E4E7E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ADD05E60-F867-B461-3431-8A9C10681C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57C9014B-2746-BA40-2728-B9BEA860A5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EAAFC9-9A67-4E0A-85FB-AC14FC355C27}" type="slidenum">
              <a:rPr lang="cs-CZ" altLang="cs-CZ" smtClean="0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985D23D9-D7B2-A009-8F12-54EBDB3006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80A51A9F-26E5-DF90-E91C-26E240103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5F1B985D-03A7-278A-E203-4471016D28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58157F-2B5A-4332-9BC3-14D4931F0CFA}" type="slidenum">
              <a:rPr lang="cs-CZ" altLang="cs-CZ" smtClean="0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01895C8-BA79-DB3C-3607-730F42DAC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CE4089C-1270-1D24-5425-DFB4519682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13DBD140-737B-E48E-EADD-7585BC4E7F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47710E-20C7-4179-9440-266EBCF267DC}" type="slidenum">
              <a:rPr lang="cs-CZ" altLang="cs-CZ" smtClean="0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7E91763-3409-59C2-EBA2-40D1FF4E97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91053B5A-AD71-B9C3-FA08-F74128CDE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3E572BF0-D2DA-3F62-C43E-0EB0E80F7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379961-2D40-44C3-B887-8A72BFA9C0BF}" type="slidenum">
              <a:rPr lang="cs-CZ" altLang="cs-CZ" smtClean="0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B90D81DA-5ADD-FAB0-1892-4B2687E9ED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685B4169-4522-A2E2-A450-6BE3139319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74768651-C441-F1E5-E788-D26CAE1D8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3EA603-A98D-4B46-9E94-7A6E048E3600}" type="slidenum">
              <a:rPr lang="cs-CZ" altLang="cs-CZ" smtClean="0"/>
              <a:pPr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566A4383-DA0C-747C-2C8C-01E38B0DBC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E9E47EA1-04E4-6414-39D0-95D4D36DA8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D5D1759B-D2F0-5F70-0C38-E6D52AA063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C38814-E33C-4507-9399-BAF001D7C4C4}" type="slidenum">
              <a:rPr lang="cs-CZ" altLang="cs-CZ" smtClean="0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B1F239C6-57B5-914A-AF98-A553CC3D1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2419F1BE-0DF0-4F48-B079-998D5718D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AC2DE7A7-A6B1-80A4-2BB6-92CEDB9EE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1F26E9-4445-4A37-ABA5-3387E1B63C9A}" type="slidenum">
              <a:rPr lang="cs-CZ" altLang="cs-CZ" smtClean="0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02AA0D34-004B-F383-EC69-FBD55AADBE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77D028D7-EC09-929B-CC8B-D405A5A1F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B0A747D0-8BC6-618C-1ABD-4AAA78D15D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6EE2D0-E377-4867-9CC4-ED536A9F6CEA}" type="slidenum">
              <a:rPr lang="cs-CZ" altLang="cs-CZ" smtClean="0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C6EF9ED-1AE4-FE93-08E8-F7C02EB98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479B68C0-5043-158E-CF1B-2924A7FBE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F82B3F4-86F0-E2D1-C5F5-E58B7568D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EA2A41-AC0E-40F4-AC15-5F976C39D3EA}" type="slidenum">
              <a:rPr lang="cs-CZ" altLang="cs-CZ" smtClean="0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E420373A-977D-84E6-B347-2D11EDBE07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887E3975-5F22-8CF7-49EB-E526973CC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43A5E84F-CDD9-629D-0423-8FC36E19A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8278D42-3CB5-4D96-BC29-0B371F94A5B4}" type="slidenum">
              <a:rPr lang="cs-CZ" altLang="cs-CZ" smtClean="0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F4A082E1-C9F3-1BA4-C943-CD9BA5096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58656DC4-52A8-602A-F3C3-41B3FC782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BAA46B69-85EC-2F55-887D-3B242C2B2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39E08E-36D7-4CAF-8B99-7ABC3272C72E}" type="slidenum">
              <a:rPr lang="cs-CZ" altLang="cs-CZ" smtClean="0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3C882604-084A-BBDF-5A67-1C25F2EF8D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6765FB12-2B72-9E6C-6BEE-B35D4A0AB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5AC841A7-765E-6BF0-26CB-9DE5635858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5CA0C4-F953-4837-BFB5-FEB0A40A753F}" type="slidenum">
              <a:rPr lang="cs-CZ" altLang="cs-CZ" smtClean="0"/>
              <a:pPr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48724A3E-AC0E-8B1C-F9A7-FCFF090FA0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FFDCE9C2-D278-C437-FD0D-91DA4FA3D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B25C36DF-8879-B83B-FA3B-32DFBF9C21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EC5BDE-94AC-48BA-A9DC-8B8E542E37DE}" type="slidenum">
              <a:rPr lang="cs-CZ" altLang="cs-CZ" smtClean="0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44A1D1D-76CF-9C45-5057-4B13CFCC63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4DF0E479-8F6C-44B8-E83F-D34D2B8D7A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72500F01-4560-5769-E271-E2E5A135E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EFDA8B27-4412-B069-9BD4-45AEBBA24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protobufs - 01 internal, 08 public</a:t>
            </a:r>
          </a:p>
          <a:p>
            <a:r>
              <a:rPr lang="en-US" altLang="en-US">
                <a:latin typeface="Arial" panose="020B0604020202020204" pitchFamily="34" charset="0"/>
              </a:rPr>
              <a:t>cereal header only, better than boost serialization</a:t>
            </a: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6961B067-12BA-C090-E4F9-4068F3B88C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9984C3E-0AEA-4A26-A5CA-32702C268B63}" type="slidenum">
              <a:rPr lang="cs-CZ" altLang="en-US" b="0" baseline="0" smtClean="0">
                <a:latin typeface="Arial" panose="020B0604020202020204" pitchFamily="34" charset="0"/>
              </a:rPr>
              <a:pPr/>
              <a:t>32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5D529BD3-5263-5F7C-359A-62C40B2D1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6D430CAD-EB32-E53E-0529-B40D9EDA9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IBM WebSphere M</a:t>
            </a:r>
            <a:r>
              <a:rPr lang="en-US" altLang="cs-CZ">
                <a:latin typeface="Arial" panose="020B0604020202020204" pitchFamily="34" charset="0"/>
              </a:rPr>
              <a:t>Q</a:t>
            </a:r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9092" name="Slide Number Placeholder 3">
            <a:extLst>
              <a:ext uri="{FF2B5EF4-FFF2-40B4-BE49-F238E27FC236}">
                <a16:creationId xmlns:a16="http://schemas.microsoft.com/office/drawing/2014/main" id="{00C85079-7DA9-90DC-080A-F5A53F8690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BC3D9C-E824-498B-A388-7C1B50217ED7}" type="slidenum">
              <a:rPr lang="cs-CZ" altLang="cs-CZ" smtClean="0"/>
              <a:pPr>
                <a:spcBef>
                  <a:spcPct val="0"/>
                </a:spcBef>
              </a:pPr>
              <a:t>33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F32F32CF-DD8F-0630-B444-9B42319CEC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B1041C-1C44-4EBC-BE7B-7C015C47C3A9}" type="slidenum">
              <a:rPr lang="cs-CZ" altLang="cs-CZ" smtClean="0"/>
              <a:pPr>
                <a:spcBef>
                  <a:spcPct val="0"/>
                </a:spcBef>
              </a:pPr>
              <a:t>34</a:t>
            </a:fld>
            <a:endParaRPr lang="cs-CZ" altLang="cs-CZ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9FAE320D-678C-0D42-2B25-425E15D621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D82EEB07-23AD-4676-DA4F-4F3E93A5E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88F38E53-A5B3-8615-266D-25403F4CB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FA82E9-3213-4671-A180-D0868BA0598F}" type="slidenum">
              <a:rPr lang="cs-CZ" altLang="cs-CZ" smtClean="0"/>
              <a:pPr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952C26AF-D06F-5F2E-FDFE-C3D520D39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B5C6D047-35AC-9910-D16C-8AD8889CE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EF166566-C8F6-0C27-D943-B87760786C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48F5B6-C004-4507-9592-174CFD279A59}" type="slidenum">
              <a:rPr lang="cs-CZ" altLang="cs-CZ" smtClean="0"/>
              <a:pPr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B323F37E-09C7-5D83-5F21-18FB5D8F65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FAB8C553-DE85-5CD4-A421-493D1D325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558BC217-4830-6913-BCA5-76EF9F712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EBB0F8-70B9-4CF4-A66C-A12073402531}" type="slidenum">
              <a:rPr lang="cs-CZ" altLang="cs-CZ" smtClean="0"/>
              <a:pPr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300A5AD4-6EBC-6F70-634E-DA8EEB090E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26644CBA-A81F-D643-FC1C-D4FB09A258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E15FD608-3C75-F164-F5B9-1F3DCF0D8C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5EA6AC-ACF5-483F-BA4F-06F361C8E01F}" type="slidenum">
              <a:rPr lang="cs-CZ" altLang="cs-CZ" smtClean="0"/>
              <a:pPr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A96B6E48-7EAE-C298-1B79-B8E4C6C86B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9EFD66A1-4FC0-DD88-11ED-2C9FD41A6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F0ECCB48-CF0D-6D1E-EB29-BFFF541C83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D46C3A-D2F6-4515-8C61-EA912ED7E2CE}" type="slidenum">
              <a:rPr lang="cs-CZ" altLang="cs-CZ" smtClean="0"/>
              <a:pPr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27859B4A-09CA-4A0B-FCAE-878F762EA9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A2D74AD7-112D-8D52-AFD1-1E6C53962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D886DBAC-1559-9890-566B-0D27FAB17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BF3B9D-8EFF-4E86-935A-A9FACC76362F}" type="slidenum">
              <a:rPr lang="cs-CZ" altLang="cs-CZ" smtClean="0"/>
              <a:pPr>
                <a:spcBef>
                  <a:spcPct val="0"/>
                </a:spcBef>
              </a:pPr>
              <a:t>41</a:t>
            </a:fld>
            <a:endParaRPr lang="cs-CZ" altLang="cs-CZ"/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D017F932-0ABE-76F6-8AC5-D1E11490F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91AB17D8-0E2C-D139-3A4E-A633140FC7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 dirty="0">
                <a:latin typeface="Arial" panose="020B0604020202020204" pitchFamily="34" charset="0"/>
              </a:rPr>
              <a:t>https://en.wikipedia.org/wiki/Intersection_algorithm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47EE10EC-D079-898B-6038-70D9931129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701C2E-38BB-4185-975A-7A107933E8E9}" type="slidenum">
              <a:rPr lang="cs-CZ" altLang="cs-CZ" smtClean="0"/>
              <a:pPr>
                <a:spcBef>
                  <a:spcPct val="0"/>
                </a:spcBef>
              </a:pPr>
              <a:t>42</a:t>
            </a:fld>
            <a:endParaRPr lang="cs-CZ" altLang="cs-CZ"/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93FB697F-05D0-3EA6-0456-A4E5C2A7F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00BDDC50-6520-F7EB-EF07-F651AC7CDB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3914F-BCC2-445B-B3CE-6B565FC2E7DD}" type="slidenum">
              <a:rPr lang="cs-CZ" altLang="en-US" smtClean="0"/>
              <a:pPr>
                <a:defRPr/>
              </a:pPr>
              <a:t>4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9609809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8F631DFA-6142-F257-DDDF-8631F93CD0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ECD2A3-5D47-4C6E-8018-D2B0EC60F294}" type="slidenum">
              <a:rPr lang="cs-CZ" altLang="cs-CZ" smtClean="0"/>
              <a:pPr>
                <a:spcBef>
                  <a:spcPct val="0"/>
                </a:spcBef>
              </a:pPr>
              <a:t>43</a:t>
            </a:fld>
            <a:endParaRPr lang="cs-CZ" altLang="cs-CZ"/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EBF5CBB3-9491-0D2E-E691-D163C5B79C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191EA72A-4211-3437-E095-654F5AA1B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E51320E2-94D6-E28C-F904-E264FA3DEF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EB01AA-5612-41B8-B97A-A06134CF5C87}" type="slidenum">
              <a:rPr lang="cs-CZ" altLang="cs-CZ" smtClean="0"/>
              <a:pPr>
                <a:spcBef>
                  <a:spcPct val="0"/>
                </a:spcBef>
              </a:pPr>
              <a:t>44</a:t>
            </a:fld>
            <a:endParaRPr lang="cs-CZ" altLang="cs-CZ"/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84424E52-39AF-0014-4F88-E57FF64AC1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A0730140-738D-6265-C727-201A94699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3CB52DF9-EB53-C8C2-8491-D61F8C46AE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72A4FC-7EB2-450F-8334-5AF493D482C8}" type="slidenum">
              <a:rPr lang="cs-CZ" altLang="cs-CZ" smtClean="0"/>
              <a:pPr>
                <a:spcBef>
                  <a:spcPct val="0"/>
                </a:spcBef>
              </a:pPr>
              <a:t>45</a:t>
            </a:fld>
            <a:endParaRPr lang="cs-CZ" altLang="cs-CZ"/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DE184F9B-B6CD-FF94-8D6C-7BD9C6D571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0F90C1CF-3E55-0E6E-0BCB-E3CC60B3B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CD7CF536-0FCC-CC33-E38E-B4A6A44FA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8288F9-910E-40FC-A680-16EB447925B9}" type="slidenum">
              <a:rPr lang="cs-CZ" altLang="cs-CZ" smtClean="0"/>
              <a:pPr>
                <a:spcBef>
                  <a:spcPct val="0"/>
                </a:spcBef>
              </a:pPr>
              <a:t>46</a:t>
            </a:fld>
            <a:endParaRPr lang="cs-CZ" altLang="cs-CZ"/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CC207CEE-F804-44C7-AE2B-EEC4379DED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1460A0F3-B06C-9ADB-F532-D1019C69E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EDF7B7E5-C390-AB49-28ED-9CD8677C1D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E53F89-0E56-45AF-8A05-B0FD9A958F5B}" type="slidenum">
              <a:rPr lang="cs-CZ" altLang="cs-CZ" smtClean="0"/>
              <a:pPr>
                <a:spcBef>
                  <a:spcPct val="0"/>
                </a:spcBef>
              </a:pPr>
              <a:t>47</a:t>
            </a:fld>
            <a:endParaRPr lang="cs-CZ" altLang="cs-CZ"/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1AD6029E-C93B-6855-0AAD-C66215043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C8C87EB0-0D61-613D-B3EC-FCBD32771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42DDA655-BE92-D075-85CB-EF0B9627D0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206F19-6242-4939-82A8-2719456480E3}" type="slidenum">
              <a:rPr lang="cs-CZ" altLang="cs-CZ" smtClean="0"/>
              <a:pPr>
                <a:spcBef>
                  <a:spcPct val="0"/>
                </a:spcBef>
              </a:pPr>
              <a:t>48</a:t>
            </a:fld>
            <a:endParaRPr lang="cs-CZ" altLang="cs-CZ"/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F9D78136-CF72-583E-3B0C-A7143B6467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0B454CD9-57C9-58C7-033E-E76D35ABB1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16DAA926-B26B-92C6-1A43-08B894563F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CC945C-845D-4D88-B5C7-6D6E1F8C6F90}" type="slidenum">
              <a:rPr lang="cs-CZ" altLang="cs-CZ" smtClean="0"/>
              <a:pPr>
                <a:spcBef>
                  <a:spcPct val="0"/>
                </a:spcBef>
              </a:pPr>
              <a:t>50</a:t>
            </a:fld>
            <a:endParaRPr lang="cs-CZ" altLang="cs-CZ"/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47DB6EC5-A71D-F8CE-C8C0-A18D65ADA8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D582803F-72C1-496C-413B-851F701D5A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07676B42-FA55-7118-D374-F198FC8BB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89DD1C-E6F0-4D7A-BC95-98028811C78F}" type="slidenum">
              <a:rPr lang="cs-CZ" altLang="cs-CZ" smtClean="0"/>
              <a:pPr>
                <a:spcBef>
                  <a:spcPct val="0"/>
                </a:spcBef>
              </a:pPr>
              <a:t>51</a:t>
            </a:fld>
            <a:endParaRPr lang="cs-CZ" altLang="cs-CZ"/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8E2B5184-76E1-FEBD-EF60-6A1C4E767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8C543EA4-FD22-F79D-6886-88C46A4261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93084A53-C251-FB1D-66A3-64FC7E8846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617B14-E549-4C49-8298-7F257F07100A}" type="slidenum">
              <a:rPr lang="cs-CZ" altLang="cs-CZ" smtClean="0"/>
              <a:pPr>
                <a:spcBef>
                  <a:spcPct val="0"/>
                </a:spcBef>
              </a:pPr>
              <a:t>52</a:t>
            </a:fld>
            <a:endParaRPr lang="cs-CZ" altLang="cs-CZ"/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53E8EA0B-83D3-EA3D-BF49-44551D859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97461F45-C840-711A-6345-C74B6571B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>
            <a:extLst>
              <a:ext uri="{FF2B5EF4-FFF2-40B4-BE49-F238E27FC236}">
                <a16:creationId xmlns:a16="http://schemas.microsoft.com/office/drawing/2014/main" id="{85BCF4E3-32E1-924C-036D-DE5FA11B7F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048D30-675D-42B0-A423-662AEBC6D240}" type="slidenum">
              <a:rPr lang="cs-CZ" altLang="cs-CZ" smtClean="0"/>
              <a:pPr>
                <a:spcBef>
                  <a:spcPct val="0"/>
                </a:spcBef>
              </a:pPr>
              <a:t>53</a:t>
            </a:fld>
            <a:endParaRPr lang="cs-CZ" altLang="cs-CZ"/>
          </a:p>
        </p:txBody>
      </p:sp>
      <p:sp>
        <p:nvSpPr>
          <p:cNvPr id="128003" name="Rectangle 2">
            <a:extLst>
              <a:ext uri="{FF2B5EF4-FFF2-40B4-BE49-F238E27FC236}">
                <a16:creationId xmlns:a16="http://schemas.microsoft.com/office/drawing/2014/main" id="{E300F6B4-E4BE-944B-52FE-40C78B440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>
            <a:extLst>
              <a:ext uri="{FF2B5EF4-FFF2-40B4-BE49-F238E27FC236}">
                <a16:creationId xmlns:a16="http://schemas.microsoft.com/office/drawing/2014/main" id="{BF4303E0-8664-2512-D300-B3195145E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2DB24F6-2029-BCD0-BEF5-3250C25EB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84F316-13C2-4528-9DA6-6CEB1466B119}" type="slidenum">
              <a:rPr lang="cs-CZ" altLang="cs-CZ" smtClean="0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4E0817B0-3FDB-B30E-5AB7-1ECF6EF086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CCE48F5-5431-86A7-FF11-99BB6785A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C408FC9A-ECD8-BCCB-7CD1-546A6B245E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0E35B2-BD3F-4814-B0F8-4AD2FD300D38}" type="slidenum">
              <a:rPr lang="cs-CZ" altLang="cs-CZ" smtClean="0"/>
              <a:pPr>
                <a:spcBef>
                  <a:spcPct val="0"/>
                </a:spcBef>
              </a:pPr>
              <a:t>54</a:t>
            </a:fld>
            <a:endParaRPr lang="cs-CZ" altLang="cs-CZ"/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E37E1CB5-6ADF-5DAC-BD22-0C39022FE0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3F7B7D92-00B8-6657-656E-DA3407323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D5862937-6FBA-197A-B00B-6C9F32BDBF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89D030-B857-434A-9BB7-D66FFA8C1C02}" type="slidenum">
              <a:rPr lang="cs-CZ" altLang="cs-CZ" smtClean="0"/>
              <a:pPr>
                <a:spcBef>
                  <a:spcPct val="0"/>
                </a:spcBef>
              </a:pPr>
              <a:t>55</a:t>
            </a:fld>
            <a:endParaRPr lang="cs-CZ" altLang="cs-CZ"/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4BBD083D-B2AD-61E8-FD08-FB183B8B1A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CB43DCB4-70F8-CBE8-2256-9649F02C9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80E22BD9-3AFE-CCDC-7BBE-F29612DF23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D02EF0-65D7-49B2-AB67-EA9E00612293}" type="slidenum">
              <a:rPr lang="cs-CZ" altLang="cs-CZ" smtClean="0"/>
              <a:pPr>
                <a:spcBef>
                  <a:spcPct val="0"/>
                </a:spcBef>
              </a:pPr>
              <a:t>56</a:t>
            </a:fld>
            <a:endParaRPr lang="cs-CZ" altLang="cs-CZ"/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FCC533ED-5505-8879-813B-14799342E6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B0E45EBB-41FA-07B6-29A8-41849A9AC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A58D221E-1E81-533C-1DF4-F27EC83229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089E06-1B13-432C-93AE-7ECDA7B229B9}" type="slidenum">
              <a:rPr lang="cs-CZ" altLang="cs-CZ" smtClean="0"/>
              <a:pPr>
                <a:spcBef>
                  <a:spcPct val="0"/>
                </a:spcBef>
              </a:pPr>
              <a:t>57</a:t>
            </a:fld>
            <a:endParaRPr lang="cs-CZ" altLang="cs-CZ"/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4C4C94A4-727D-1334-A0F3-1D55AFEE0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D47251F2-D3B3-D06B-B84B-3ECE8227F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18B0F661-A08C-7BF5-D14D-1E28FCAA6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B5827A-7F45-444C-8F1E-86336264D7D1}" type="slidenum">
              <a:rPr lang="cs-CZ" altLang="cs-CZ" smtClean="0"/>
              <a:pPr>
                <a:spcBef>
                  <a:spcPct val="0"/>
                </a:spcBef>
              </a:pPr>
              <a:t>58</a:t>
            </a:fld>
            <a:endParaRPr lang="cs-CZ" altLang="cs-CZ"/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E360F522-3E7D-6B98-5507-A29F3EC1E7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A8FAF5CF-4423-0B35-6D02-464BBE77B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yD - y zada D o povoleni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D8C12368-F9B7-7812-070D-9ABE997AED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09C46D-D0A8-4C18-8536-A26C5766FC15}" type="slidenum">
              <a:rPr lang="cs-CZ" altLang="cs-CZ" smtClean="0"/>
              <a:pPr>
                <a:spcBef>
                  <a:spcPct val="0"/>
                </a:spcBef>
              </a:pPr>
              <a:t>59</a:t>
            </a:fld>
            <a:endParaRPr lang="cs-CZ" altLang="cs-CZ"/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E20E305F-80DF-4606-D788-89A1006EBD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42748725-D5E8-8923-3447-E745F09F1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yD - y zada D o povoleni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AAFEC240-F056-CA7E-9443-53B8BA8878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BAD90D-0CC1-4238-951E-ED907685155D}" type="slidenum">
              <a:rPr lang="cs-CZ" altLang="cs-CZ" smtClean="0"/>
              <a:pPr>
                <a:spcBef>
                  <a:spcPct val="0"/>
                </a:spcBef>
              </a:pPr>
              <a:t>60</a:t>
            </a:fld>
            <a:endParaRPr lang="cs-CZ" altLang="cs-CZ"/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D25F1A03-DC3F-E247-14B1-71E7931051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36DB523B-F872-008E-B0B7-E9C4C737CB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yD - y zada D o povoleni</a:t>
            </a:r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D75EE6F7-B0D6-109A-D7ED-53AA646B81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FD46B6-2751-4C1F-8C55-3787CFFB9B8D}" type="slidenum">
              <a:rPr lang="cs-CZ" altLang="cs-CZ" smtClean="0"/>
              <a:pPr>
                <a:spcBef>
                  <a:spcPct val="0"/>
                </a:spcBef>
              </a:pPr>
              <a:t>61</a:t>
            </a:fld>
            <a:endParaRPr lang="cs-CZ" altLang="cs-CZ"/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ED38ECEE-8AA4-3C01-3B27-2E8F65452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E351ACB5-EC07-924A-2D35-E22A772F9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E10B08B0-BFC1-C418-0E0B-42DB43D64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2AC7CF-7D30-4890-948E-448586FAC5AA}" type="slidenum">
              <a:rPr lang="cs-CZ" altLang="cs-CZ" smtClean="0"/>
              <a:pPr>
                <a:spcBef>
                  <a:spcPct val="0"/>
                </a:spcBef>
              </a:pPr>
              <a:t>62</a:t>
            </a:fld>
            <a:endParaRPr lang="cs-CZ" altLang="cs-CZ"/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CE2B12F5-7A4E-6778-2FD8-F36B82C436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0DA53CA9-F997-6EA8-7F0F-AFA0D7808E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FAF69AAF-1B48-5B2A-3A93-267F4F0990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4A573F-8D6A-4BFC-B9B7-0BD75C9BB7F4}" type="slidenum">
              <a:rPr lang="cs-CZ" altLang="cs-CZ" smtClean="0"/>
              <a:pPr>
                <a:spcBef>
                  <a:spcPct val="0"/>
                </a:spcBef>
              </a:pPr>
              <a:t>63</a:t>
            </a:fld>
            <a:endParaRPr lang="cs-CZ" altLang="cs-CZ"/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B931CFAD-8CC0-75FC-7997-5C88F70BD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8A33512E-C207-26D6-6234-1F1DC4C77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245D3125-3E89-C0F9-F914-880A5EB22F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1B8AB8-0249-4328-AF1B-C3DD30FA4E0C}" type="slidenum">
              <a:rPr lang="cs-CZ" altLang="cs-CZ" smtClean="0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098982B-0790-1AA5-5A66-BCB8F2F95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CB8A047-DC8B-3273-51FA-D338B27CC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E4EAA138-B21E-C749-08A7-953D8BFAF2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A21643-4CE0-4B76-B5F8-2A3473191B42}" type="slidenum">
              <a:rPr lang="cs-CZ" altLang="cs-CZ" smtClean="0"/>
              <a:pPr>
                <a:spcBef>
                  <a:spcPct val="0"/>
                </a:spcBef>
              </a:pPr>
              <a:t>64</a:t>
            </a:fld>
            <a:endParaRPr lang="cs-CZ" altLang="cs-CZ"/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18F2F5DE-349E-F29F-ABD5-646D41CE8A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D19D7873-39F1-6A0C-7DCF-4F9656F92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9C836119-D332-623B-C69E-5D6D7FF89C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345FB6-A3A7-4376-929F-43176B971644}" type="slidenum">
              <a:rPr lang="cs-CZ" altLang="cs-CZ" smtClean="0"/>
              <a:pPr>
                <a:spcBef>
                  <a:spcPct val="0"/>
                </a:spcBef>
              </a:pPr>
              <a:t>65</a:t>
            </a:fld>
            <a:endParaRPr lang="cs-CZ" altLang="cs-CZ"/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EA22F14F-BBDF-CCEE-DD5F-D05D868BDF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0EF29CC8-2533-C7F5-FF44-9B0545825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E1C6F93F-2697-0336-8924-B04448418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65B828-AB4D-4B49-B07C-228435DD1EA0}" type="slidenum">
              <a:rPr lang="cs-CZ" altLang="cs-CZ" smtClean="0"/>
              <a:pPr>
                <a:spcBef>
                  <a:spcPct val="0"/>
                </a:spcBef>
              </a:pPr>
              <a:t>67</a:t>
            </a:fld>
            <a:endParaRPr lang="cs-CZ" altLang="cs-CZ"/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834CF14B-1487-1C7A-E9E7-766C07C678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591A8919-E2E9-4D40-D0FC-8FA5F5712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6DE78137-C05E-444F-C1C8-78C601EE10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8EDE4D-CE35-46BC-9644-40CC1AC52433}" type="slidenum">
              <a:rPr lang="cs-CZ" altLang="cs-CZ" smtClean="0"/>
              <a:pPr>
                <a:spcBef>
                  <a:spcPct val="0"/>
                </a:spcBef>
              </a:pPr>
              <a:t>68</a:t>
            </a:fld>
            <a:endParaRPr lang="cs-CZ" altLang="cs-CZ"/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64EC8109-10F3-D8FD-CC55-180411C7F8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0B804629-6108-FCB9-2EBC-6CB858172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C135DA4A-FAA6-E9B7-488B-5A4FF82D86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A5D692-874E-4106-B0DC-DA42347AFDC7}" type="slidenum">
              <a:rPr lang="cs-CZ" altLang="cs-CZ" smtClean="0"/>
              <a:pPr>
                <a:spcBef>
                  <a:spcPct val="0"/>
                </a:spcBef>
              </a:pPr>
              <a:t>69</a:t>
            </a:fld>
            <a:endParaRPr lang="cs-CZ" altLang="cs-CZ"/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D7B28204-2BA6-CD76-923A-B00FF8E87C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9DE6B9DC-75DC-1E55-6A30-60B0C207C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BEB50E58-3BF9-D23C-3599-65CBB8D7F0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CA88B9-11B2-4674-9213-D08A6528C966}" type="slidenum">
              <a:rPr lang="cs-CZ" altLang="cs-CZ" smtClean="0"/>
              <a:pPr>
                <a:spcBef>
                  <a:spcPct val="0"/>
                </a:spcBef>
              </a:pPr>
              <a:t>70</a:t>
            </a:fld>
            <a:endParaRPr lang="cs-CZ" altLang="cs-CZ"/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9A555D9D-1E16-67AE-E8F7-5924862F52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91896A26-17E1-6E21-F65E-B3FC917D8C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AC5D99B4-71CE-E69F-9E83-8B88DB0964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9748D0-513D-4043-B4D0-E48276EE38CB}" type="slidenum">
              <a:rPr lang="cs-CZ" altLang="cs-CZ" smtClean="0"/>
              <a:pPr>
                <a:spcBef>
                  <a:spcPct val="0"/>
                </a:spcBef>
              </a:pPr>
              <a:t>71</a:t>
            </a:fld>
            <a:endParaRPr lang="cs-CZ" altLang="cs-CZ"/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6554065B-6526-B10A-5B1B-D7831FB01D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028FECB2-4A08-8263-E881-607B3A1C57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>
            <a:extLst>
              <a:ext uri="{FF2B5EF4-FFF2-40B4-BE49-F238E27FC236}">
                <a16:creationId xmlns:a16="http://schemas.microsoft.com/office/drawing/2014/main" id="{673E4F7D-C329-6798-51E8-2F8AB180D7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>
            <a:extLst>
              <a:ext uri="{FF2B5EF4-FFF2-40B4-BE49-F238E27FC236}">
                <a16:creationId xmlns:a16="http://schemas.microsoft.com/office/drawing/2014/main" id="{273256E3-83D7-7A3C-3135-839A17AF0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d &lt;= 2^k ma byt ostra nerovnost d &lt; 2^k</a:t>
            </a:r>
          </a:p>
        </p:txBody>
      </p:sp>
      <p:sp>
        <p:nvSpPr>
          <p:cNvPr id="166916" name="Slide Number Placeholder 3">
            <a:extLst>
              <a:ext uri="{FF2B5EF4-FFF2-40B4-BE49-F238E27FC236}">
                <a16:creationId xmlns:a16="http://schemas.microsoft.com/office/drawing/2014/main" id="{21C573A5-B76D-9644-4CE9-D29C6757E3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53E7C7F-B71B-4919-87F2-B63164B2C60F}" type="slidenum">
              <a:rPr lang="cs-CZ" altLang="en-US" b="0" baseline="0" smtClean="0">
                <a:latin typeface="Arial" panose="020B0604020202020204" pitchFamily="34" charset="0"/>
              </a:rPr>
              <a:pPr/>
              <a:t>73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>
            <a:extLst>
              <a:ext uri="{FF2B5EF4-FFF2-40B4-BE49-F238E27FC236}">
                <a16:creationId xmlns:a16="http://schemas.microsoft.com/office/drawing/2014/main" id="{736A4D76-0403-04A8-577F-AA5527A8DA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A97A2E-9FA2-4FC0-8261-34120CDE4A57}" type="slidenum">
              <a:rPr lang="cs-CZ" altLang="cs-CZ" smtClean="0"/>
              <a:pPr>
                <a:spcBef>
                  <a:spcPct val="0"/>
                </a:spcBef>
              </a:pPr>
              <a:t>76</a:t>
            </a:fld>
            <a:endParaRPr lang="cs-CZ" altLang="cs-CZ"/>
          </a:p>
        </p:txBody>
      </p:sp>
      <p:sp>
        <p:nvSpPr>
          <p:cNvPr id="171011" name="Rectangle 2">
            <a:extLst>
              <a:ext uri="{FF2B5EF4-FFF2-40B4-BE49-F238E27FC236}">
                <a16:creationId xmlns:a16="http://schemas.microsoft.com/office/drawing/2014/main" id="{81A70C31-297E-E432-0ED6-646A4825FC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>
            <a:extLst>
              <a:ext uri="{FF2B5EF4-FFF2-40B4-BE49-F238E27FC236}">
                <a16:creationId xmlns:a16="http://schemas.microsoft.com/office/drawing/2014/main" id="{A23DF754-6673-3706-BEDA-99A8073F9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>
            <a:extLst>
              <a:ext uri="{FF2B5EF4-FFF2-40B4-BE49-F238E27FC236}">
                <a16:creationId xmlns:a16="http://schemas.microsoft.com/office/drawing/2014/main" id="{2A6CA74B-7616-8E0B-112C-0BF5D4C5BE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5AEABA-2347-4982-868F-5F467C07510B}" type="slidenum">
              <a:rPr lang="cs-CZ" altLang="cs-CZ" smtClean="0"/>
              <a:pPr>
                <a:spcBef>
                  <a:spcPct val="0"/>
                </a:spcBef>
              </a:pPr>
              <a:t>77</a:t>
            </a:fld>
            <a:endParaRPr lang="cs-CZ" altLang="cs-CZ"/>
          </a:p>
        </p:txBody>
      </p:sp>
      <p:sp>
        <p:nvSpPr>
          <p:cNvPr id="173059" name="Rectangle 2">
            <a:extLst>
              <a:ext uri="{FF2B5EF4-FFF2-40B4-BE49-F238E27FC236}">
                <a16:creationId xmlns:a16="http://schemas.microsoft.com/office/drawing/2014/main" id="{679763CE-84C8-5ACC-505F-12F64E6EA8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>
            <a:extLst>
              <a:ext uri="{FF2B5EF4-FFF2-40B4-BE49-F238E27FC236}">
                <a16:creationId xmlns:a16="http://schemas.microsoft.com/office/drawing/2014/main" id="{1608790C-94E9-83E4-4F66-D414E3E9E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0038BF46-BE62-B060-46B5-A622F960E5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5004A9-B023-49CD-B20A-7528947F4C9E}" type="slidenum">
              <a:rPr lang="cs-CZ" altLang="cs-CZ" smtClean="0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46AAFAC0-D1BF-2616-73DA-615B404E8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2DDE51E6-FA8E-806D-DDB4-6A12018BC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>
            <a:extLst>
              <a:ext uri="{FF2B5EF4-FFF2-40B4-BE49-F238E27FC236}">
                <a16:creationId xmlns:a16="http://schemas.microsoft.com/office/drawing/2014/main" id="{4D0640F6-CCAB-05B3-BC84-962C16666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56EBB3-66E0-4B65-83E8-2A1C637DA4AD}" type="slidenum">
              <a:rPr lang="cs-CZ" altLang="cs-CZ" smtClean="0"/>
              <a:pPr>
                <a:spcBef>
                  <a:spcPct val="0"/>
                </a:spcBef>
              </a:pPr>
              <a:t>78</a:t>
            </a:fld>
            <a:endParaRPr lang="cs-CZ" altLang="cs-CZ"/>
          </a:p>
        </p:txBody>
      </p:sp>
      <p:sp>
        <p:nvSpPr>
          <p:cNvPr id="175107" name="Rectangle 2">
            <a:extLst>
              <a:ext uri="{FF2B5EF4-FFF2-40B4-BE49-F238E27FC236}">
                <a16:creationId xmlns:a16="http://schemas.microsoft.com/office/drawing/2014/main" id="{5367FD19-312D-044D-E21F-0B2534F37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>
            <a:extLst>
              <a:ext uri="{FF2B5EF4-FFF2-40B4-BE49-F238E27FC236}">
                <a16:creationId xmlns:a16="http://schemas.microsoft.com/office/drawing/2014/main" id="{347D6EA6-A051-F689-6E03-D4443BF92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>
            <a:extLst>
              <a:ext uri="{FF2B5EF4-FFF2-40B4-BE49-F238E27FC236}">
                <a16:creationId xmlns:a16="http://schemas.microsoft.com/office/drawing/2014/main" id="{20485B09-E039-209A-271B-E4C8D1B6BA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6FBC52-0511-435D-97BB-A7DF415E386F}" type="slidenum">
              <a:rPr lang="cs-CZ" altLang="cs-CZ" smtClean="0"/>
              <a:pPr>
                <a:spcBef>
                  <a:spcPct val="0"/>
                </a:spcBef>
              </a:pPr>
              <a:t>80</a:t>
            </a:fld>
            <a:endParaRPr lang="cs-CZ" altLang="cs-CZ"/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754B5145-9D78-CCB7-A93C-14DE86EDB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>
            <a:extLst>
              <a:ext uri="{FF2B5EF4-FFF2-40B4-BE49-F238E27FC236}">
                <a16:creationId xmlns:a16="http://schemas.microsoft.com/office/drawing/2014/main" id="{4173A7DC-6C1A-D0A5-AF94-0C1B30952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>
            <a:extLst>
              <a:ext uri="{FF2B5EF4-FFF2-40B4-BE49-F238E27FC236}">
                <a16:creationId xmlns:a16="http://schemas.microsoft.com/office/drawing/2014/main" id="{1C19D728-9917-1E71-7B93-027C0EDB8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61169C-9A6A-41AF-8416-D91D90000AEC}" type="slidenum">
              <a:rPr lang="cs-CZ" altLang="cs-CZ" smtClean="0"/>
              <a:pPr>
                <a:spcBef>
                  <a:spcPct val="0"/>
                </a:spcBef>
              </a:pPr>
              <a:t>81</a:t>
            </a:fld>
            <a:endParaRPr lang="cs-CZ" altLang="cs-CZ"/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304BF84E-4321-592D-0A09-1FCA99F6CF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>
            <a:extLst>
              <a:ext uri="{FF2B5EF4-FFF2-40B4-BE49-F238E27FC236}">
                <a16:creationId xmlns:a16="http://schemas.microsoft.com/office/drawing/2014/main" id="{94E2A8A1-AB23-89C8-6AB8-1512A9090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>
            <a:extLst>
              <a:ext uri="{FF2B5EF4-FFF2-40B4-BE49-F238E27FC236}">
                <a16:creationId xmlns:a16="http://schemas.microsoft.com/office/drawing/2014/main" id="{8B114ABB-4AB1-1F84-2FBF-4D2BEBB59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8AEA1B-A0A9-4BB0-9703-BF181069730B}" type="slidenum">
              <a:rPr lang="cs-CZ" altLang="cs-CZ" smtClean="0"/>
              <a:pPr>
                <a:spcBef>
                  <a:spcPct val="0"/>
                </a:spcBef>
              </a:pPr>
              <a:t>82</a:t>
            </a:fld>
            <a:endParaRPr lang="cs-CZ" altLang="cs-CZ"/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F8DFE1E9-F39D-19C0-0BA5-89F487C4D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651B34EB-7FA5-39EE-38A7-F472EE73E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>
            <a:extLst>
              <a:ext uri="{FF2B5EF4-FFF2-40B4-BE49-F238E27FC236}">
                <a16:creationId xmlns:a16="http://schemas.microsoft.com/office/drawing/2014/main" id="{1D70CBDF-3403-4CB5-6FFC-CF17CBA00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6EEBB9-4416-466A-8C5E-60E760D900B6}" type="slidenum">
              <a:rPr lang="cs-CZ" altLang="cs-CZ" smtClean="0"/>
              <a:pPr>
                <a:spcBef>
                  <a:spcPct val="0"/>
                </a:spcBef>
              </a:pPr>
              <a:t>83</a:t>
            </a:fld>
            <a:endParaRPr lang="cs-CZ" altLang="cs-CZ"/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865B2E45-BCDC-7126-359B-5041239A70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1349FE12-E6AA-55FE-BDA5-9C128E05C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>
            <a:extLst>
              <a:ext uri="{FF2B5EF4-FFF2-40B4-BE49-F238E27FC236}">
                <a16:creationId xmlns:a16="http://schemas.microsoft.com/office/drawing/2014/main" id="{D5D22C7E-1470-53E5-7177-4F8313A29B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5B0762-B2BE-44FB-89F9-BEBFAE19EE2C}" type="slidenum">
              <a:rPr lang="cs-CZ" altLang="cs-CZ" smtClean="0"/>
              <a:pPr>
                <a:spcBef>
                  <a:spcPct val="0"/>
                </a:spcBef>
              </a:pPr>
              <a:t>84</a:t>
            </a:fld>
            <a:endParaRPr lang="cs-CZ" altLang="cs-CZ"/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059763EA-162E-2CA7-3546-5EB76C92E3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>
            <a:extLst>
              <a:ext uri="{FF2B5EF4-FFF2-40B4-BE49-F238E27FC236}">
                <a16:creationId xmlns:a16="http://schemas.microsoft.com/office/drawing/2014/main" id="{4B3AB206-6F56-72C0-102E-D4E2BFF78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>
            <a:extLst>
              <a:ext uri="{FF2B5EF4-FFF2-40B4-BE49-F238E27FC236}">
                <a16:creationId xmlns:a16="http://schemas.microsoft.com/office/drawing/2014/main" id="{046BF295-D643-9859-793F-B73210B70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17F948E-EE1F-45D3-8253-55A68F93475F}" type="slidenum">
              <a:rPr lang="cs-CZ" altLang="cs-CZ" smtClean="0"/>
              <a:pPr>
                <a:spcBef>
                  <a:spcPct val="0"/>
                </a:spcBef>
              </a:pPr>
              <a:t>85</a:t>
            </a:fld>
            <a:endParaRPr lang="cs-CZ" altLang="cs-CZ"/>
          </a:p>
        </p:txBody>
      </p:sp>
      <p:sp>
        <p:nvSpPr>
          <p:cNvPr id="188419" name="Rectangle 2">
            <a:extLst>
              <a:ext uri="{FF2B5EF4-FFF2-40B4-BE49-F238E27FC236}">
                <a16:creationId xmlns:a16="http://schemas.microsoft.com/office/drawing/2014/main" id="{BD750731-B658-C65F-B875-C93FB8F836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>
            <a:extLst>
              <a:ext uri="{FF2B5EF4-FFF2-40B4-BE49-F238E27FC236}">
                <a16:creationId xmlns:a16="http://schemas.microsoft.com/office/drawing/2014/main" id="{F1576D4B-1BB4-4133-B9AF-CA3596AA0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>
            <a:extLst>
              <a:ext uri="{FF2B5EF4-FFF2-40B4-BE49-F238E27FC236}">
                <a16:creationId xmlns:a16="http://schemas.microsoft.com/office/drawing/2014/main" id="{84A6D7A3-1102-42B3-3B15-1EA8103B4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243E1D-8628-41F5-A962-5B0FEFA530C7}" type="slidenum">
              <a:rPr lang="cs-CZ" altLang="cs-CZ" smtClean="0"/>
              <a:pPr>
                <a:spcBef>
                  <a:spcPct val="0"/>
                </a:spcBef>
              </a:pPr>
              <a:t>86</a:t>
            </a:fld>
            <a:endParaRPr lang="cs-CZ" altLang="cs-CZ"/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348F5F1B-5D20-D70D-EC40-CDACDA993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DCF91DB0-FF7C-0C3E-2DA7-BE3FD8674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>
            <a:extLst>
              <a:ext uri="{FF2B5EF4-FFF2-40B4-BE49-F238E27FC236}">
                <a16:creationId xmlns:a16="http://schemas.microsoft.com/office/drawing/2014/main" id="{F9420B2F-BB66-D046-2EAF-76F56FD3B7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4471F69-7E0E-4266-A72E-D3A803524D50}" type="slidenum">
              <a:rPr lang="cs-CZ" altLang="cs-CZ" smtClean="0"/>
              <a:pPr>
                <a:spcBef>
                  <a:spcPct val="0"/>
                </a:spcBef>
              </a:pPr>
              <a:t>87</a:t>
            </a:fld>
            <a:endParaRPr lang="cs-CZ" altLang="cs-CZ"/>
          </a:p>
        </p:txBody>
      </p:sp>
      <p:sp>
        <p:nvSpPr>
          <p:cNvPr id="192515" name="Rectangle 2">
            <a:extLst>
              <a:ext uri="{FF2B5EF4-FFF2-40B4-BE49-F238E27FC236}">
                <a16:creationId xmlns:a16="http://schemas.microsoft.com/office/drawing/2014/main" id="{1B39318C-219C-C58D-AF2A-B9B5B2CF6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>
            <a:extLst>
              <a:ext uri="{FF2B5EF4-FFF2-40B4-BE49-F238E27FC236}">
                <a16:creationId xmlns:a16="http://schemas.microsoft.com/office/drawing/2014/main" id="{67997981-B24D-BE9E-723E-25575A4262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>
            <a:extLst>
              <a:ext uri="{FF2B5EF4-FFF2-40B4-BE49-F238E27FC236}">
                <a16:creationId xmlns:a16="http://schemas.microsoft.com/office/drawing/2014/main" id="{755736CF-CB4B-D313-CC93-3127BB6B2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0CF19D-3DA2-49AE-AD34-9F4F60F2F52B}" type="slidenum">
              <a:rPr lang="cs-CZ" altLang="cs-CZ" smtClean="0"/>
              <a:pPr>
                <a:spcBef>
                  <a:spcPct val="0"/>
                </a:spcBef>
              </a:pPr>
              <a:t>88</a:t>
            </a:fld>
            <a:endParaRPr lang="cs-CZ" altLang="cs-CZ"/>
          </a:p>
        </p:txBody>
      </p:sp>
      <p:sp>
        <p:nvSpPr>
          <p:cNvPr id="194563" name="Rectangle 2">
            <a:extLst>
              <a:ext uri="{FF2B5EF4-FFF2-40B4-BE49-F238E27FC236}">
                <a16:creationId xmlns:a16="http://schemas.microsoft.com/office/drawing/2014/main" id="{905DB1C2-3886-306E-F2E4-CEB770E830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>
            <a:extLst>
              <a:ext uri="{FF2B5EF4-FFF2-40B4-BE49-F238E27FC236}">
                <a16:creationId xmlns:a16="http://schemas.microsoft.com/office/drawing/2014/main" id="{4685C690-F2B4-8B1F-F8CA-BDFFF8996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08955C0-BA0A-1EBF-21CD-5BAAC89C8C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014308-B31E-4BAD-A497-994952CBD37F}" type="slidenum">
              <a:rPr lang="cs-CZ" altLang="cs-CZ" smtClean="0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9C487883-49F3-41C6-5C17-BA94A96F38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E7E15B0-BCE1-6356-A651-C1B6A1915F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>
            <a:extLst>
              <a:ext uri="{FF2B5EF4-FFF2-40B4-BE49-F238E27FC236}">
                <a16:creationId xmlns:a16="http://schemas.microsoft.com/office/drawing/2014/main" id="{8EE2BBDC-D4C6-978E-0C97-C7971372C0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06A8DB-9589-4C5A-A0C9-2851085F47FA}" type="slidenum">
              <a:rPr lang="cs-CZ" altLang="cs-CZ" smtClean="0"/>
              <a:pPr>
                <a:spcBef>
                  <a:spcPct val="0"/>
                </a:spcBef>
              </a:pPr>
              <a:t>89</a:t>
            </a:fld>
            <a:endParaRPr lang="cs-CZ" altLang="cs-CZ"/>
          </a:p>
        </p:txBody>
      </p:sp>
      <p:sp>
        <p:nvSpPr>
          <p:cNvPr id="196611" name="Rectangle 2">
            <a:extLst>
              <a:ext uri="{FF2B5EF4-FFF2-40B4-BE49-F238E27FC236}">
                <a16:creationId xmlns:a16="http://schemas.microsoft.com/office/drawing/2014/main" id="{A6C3C28E-3D86-42B6-04C5-39873FBFF0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>
            <a:extLst>
              <a:ext uri="{FF2B5EF4-FFF2-40B4-BE49-F238E27FC236}">
                <a16:creationId xmlns:a16="http://schemas.microsoft.com/office/drawing/2014/main" id="{3AD4764B-86CB-1471-1657-A036FF44E0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>
            <a:extLst>
              <a:ext uri="{FF2B5EF4-FFF2-40B4-BE49-F238E27FC236}">
                <a16:creationId xmlns:a16="http://schemas.microsoft.com/office/drawing/2014/main" id="{288A3CFD-D5F5-D07F-8137-58C0F9DF4D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D992FE-3852-49CC-A1B4-0EF1ED51856D}" type="slidenum">
              <a:rPr lang="cs-CZ" altLang="cs-CZ" smtClean="0"/>
              <a:pPr>
                <a:spcBef>
                  <a:spcPct val="0"/>
                </a:spcBef>
              </a:pPr>
              <a:t>90</a:t>
            </a:fld>
            <a:endParaRPr lang="cs-CZ" altLang="cs-CZ"/>
          </a:p>
        </p:txBody>
      </p:sp>
      <p:sp>
        <p:nvSpPr>
          <p:cNvPr id="198659" name="Rectangle 2">
            <a:extLst>
              <a:ext uri="{FF2B5EF4-FFF2-40B4-BE49-F238E27FC236}">
                <a16:creationId xmlns:a16="http://schemas.microsoft.com/office/drawing/2014/main" id="{50D23B07-F1F0-2A4E-EAB2-445B0B79F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>
            <a:extLst>
              <a:ext uri="{FF2B5EF4-FFF2-40B4-BE49-F238E27FC236}">
                <a16:creationId xmlns:a16="http://schemas.microsoft.com/office/drawing/2014/main" id="{D60D3842-DE23-6D59-CDF3-05E94A76B4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>
            <a:extLst>
              <a:ext uri="{FF2B5EF4-FFF2-40B4-BE49-F238E27FC236}">
                <a16:creationId xmlns:a16="http://schemas.microsoft.com/office/drawing/2014/main" id="{077E2943-31FB-2500-8B71-A5D77822F6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715CB93-ECC2-48EF-BC3B-44CCF114297C}" type="slidenum">
              <a:rPr lang="cs-CZ" altLang="cs-CZ" smtClean="0"/>
              <a:pPr>
                <a:spcBef>
                  <a:spcPct val="0"/>
                </a:spcBef>
              </a:pPr>
              <a:t>91</a:t>
            </a:fld>
            <a:endParaRPr lang="cs-CZ" altLang="cs-CZ"/>
          </a:p>
        </p:txBody>
      </p:sp>
      <p:sp>
        <p:nvSpPr>
          <p:cNvPr id="200707" name="Rectangle 2">
            <a:extLst>
              <a:ext uri="{FF2B5EF4-FFF2-40B4-BE49-F238E27FC236}">
                <a16:creationId xmlns:a16="http://schemas.microsoft.com/office/drawing/2014/main" id="{5551D5BF-3707-C9B3-F6AA-26DCF54B0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>
            <a:extLst>
              <a:ext uri="{FF2B5EF4-FFF2-40B4-BE49-F238E27FC236}">
                <a16:creationId xmlns:a16="http://schemas.microsoft.com/office/drawing/2014/main" id="{015C30EB-DC50-52A1-D8F6-B86852530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>
            <a:extLst>
              <a:ext uri="{FF2B5EF4-FFF2-40B4-BE49-F238E27FC236}">
                <a16:creationId xmlns:a16="http://schemas.microsoft.com/office/drawing/2014/main" id="{ACFC41F5-DEEC-7F50-8EAB-BE395A1E49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E95FEB-D5D4-49D6-9083-F1A56C3FFF8F}" type="slidenum">
              <a:rPr lang="cs-CZ" altLang="cs-CZ" smtClean="0"/>
              <a:pPr>
                <a:spcBef>
                  <a:spcPct val="0"/>
                </a:spcBef>
              </a:pPr>
              <a:t>92</a:t>
            </a:fld>
            <a:endParaRPr lang="cs-CZ" altLang="cs-CZ"/>
          </a:p>
        </p:txBody>
      </p:sp>
      <p:sp>
        <p:nvSpPr>
          <p:cNvPr id="202755" name="Rectangle 2">
            <a:extLst>
              <a:ext uri="{FF2B5EF4-FFF2-40B4-BE49-F238E27FC236}">
                <a16:creationId xmlns:a16="http://schemas.microsoft.com/office/drawing/2014/main" id="{90427972-0ACC-53DF-BE74-CF0288B9AE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>
            <a:extLst>
              <a:ext uri="{FF2B5EF4-FFF2-40B4-BE49-F238E27FC236}">
                <a16:creationId xmlns:a16="http://schemas.microsoft.com/office/drawing/2014/main" id="{74BEECBF-4CF5-6AD4-BFA8-61DCC5747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>
            <a:extLst>
              <a:ext uri="{FF2B5EF4-FFF2-40B4-BE49-F238E27FC236}">
                <a16:creationId xmlns:a16="http://schemas.microsoft.com/office/drawing/2014/main" id="{A0A7941F-8BE4-71BC-8DDC-B7D3B8BB96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E0F945F-E3BF-4528-98CA-3A564B78425B}" type="slidenum">
              <a:rPr lang="cs-CZ" altLang="cs-CZ" smtClean="0"/>
              <a:pPr>
                <a:spcBef>
                  <a:spcPct val="0"/>
                </a:spcBef>
              </a:pPr>
              <a:t>93</a:t>
            </a:fld>
            <a:endParaRPr lang="cs-CZ" altLang="cs-CZ"/>
          </a:p>
        </p:txBody>
      </p:sp>
      <p:sp>
        <p:nvSpPr>
          <p:cNvPr id="204803" name="Rectangle 2">
            <a:extLst>
              <a:ext uri="{FF2B5EF4-FFF2-40B4-BE49-F238E27FC236}">
                <a16:creationId xmlns:a16="http://schemas.microsoft.com/office/drawing/2014/main" id="{6C336C42-D520-B5C0-88AD-82E3B075CC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4" name="Rectangle 3">
            <a:extLst>
              <a:ext uri="{FF2B5EF4-FFF2-40B4-BE49-F238E27FC236}">
                <a16:creationId xmlns:a16="http://schemas.microsoft.com/office/drawing/2014/main" id="{D8C7A630-481B-5DE9-2400-7EB05E2A9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>
            <a:extLst>
              <a:ext uri="{FF2B5EF4-FFF2-40B4-BE49-F238E27FC236}">
                <a16:creationId xmlns:a16="http://schemas.microsoft.com/office/drawing/2014/main" id="{2ED14306-D7B4-DC6E-986C-16B77B7477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EED0A7-271D-4DF6-8DFC-3019D1A0F5EB}" type="slidenum">
              <a:rPr lang="cs-CZ" altLang="cs-CZ" smtClean="0"/>
              <a:pPr>
                <a:spcBef>
                  <a:spcPct val="0"/>
                </a:spcBef>
              </a:pPr>
              <a:t>94</a:t>
            </a:fld>
            <a:endParaRPr lang="cs-CZ" altLang="cs-CZ"/>
          </a:p>
        </p:txBody>
      </p:sp>
      <p:sp>
        <p:nvSpPr>
          <p:cNvPr id="206851" name="Rectangle 2">
            <a:extLst>
              <a:ext uri="{FF2B5EF4-FFF2-40B4-BE49-F238E27FC236}">
                <a16:creationId xmlns:a16="http://schemas.microsoft.com/office/drawing/2014/main" id="{B59968A3-141C-9F6B-E55F-6922400927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2" name="Rectangle 3">
            <a:extLst>
              <a:ext uri="{FF2B5EF4-FFF2-40B4-BE49-F238E27FC236}">
                <a16:creationId xmlns:a16="http://schemas.microsoft.com/office/drawing/2014/main" id="{DCE41F11-F719-CBCF-E0BE-3A33493F8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>
            <a:extLst>
              <a:ext uri="{FF2B5EF4-FFF2-40B4-BE49-F238E27FC236}">
                <a16:creationId xmlns:a16="http://schemas.microsoft.com/office/drawing/2014/main" id="{21D32A12-FC49-E1EF-EB56-2A9E14D58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50A40B-8A78-4BB0-BB6D-658AD78F11F3}" type="slidenum">
              <a:rPr lang="cs-CZ" altLang="cs-CZ" smtClean="0"/>
              <a:pPr>
                <a:spcBef>
                  <a:spcPct val="0"/>
                </a:spcBef>
              </a:pPr>
              <a:t>95</a:t>
            </a:fld>
            <a:endParaRPr lang="cs-CZ" altLang="cs-CZ"/>
          </a:p>
        </p:txBody>
      </p:sp>
      <p:sp>
        <p:nvSpPr>
          <p:cNvPr id="208899" name="Rectangle 2">
            <a:extLst>
              <a:ext uri="{FF2B5EF4-FFF2-40B4-BE49-F238E27FC236}">
                <a16:creationId xmlns:a16="http://schemas.microsoft.com/office/drawing/2014/main" id="{6FD5EA64-9905-E055-A7B2-A79F900220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3">
            <a:extLst>
              <a:ext uri="{FF2B5EF4-FFF2-40B4-BE49-F238E27FC236}">
                <a16:creationId xmlns:a16="http://schemas.microsoft.com/office/drawing/2014/main" id="{016B5585-3BC1-0BA3-4222-E52484CF9D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>
            <a:extLst>
              <a:ext uri="{FF2B5EF4-FFF2-40B4-BE49-F238E27FC236}">
                <a16:creationId xmlns:a16="http://schemas.microsoft.com/office/drawing/2014/main" id="{732EA706-26AB-179C-95C4-0B55C7DC53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4F2C14A-10CD-439B-96D7-5F529F434E8E}" type="slidenum">
              <a:rPr lang="cs-CZ" altLang="cs-CZ" smtClean="0"/>
              <a:pPr>
                <a:spcBef>
                  <a:spcPct val="0"/>
                </a:spcBef>
              </a:pPr>
              <a:t>96</a:t>
            </a:fld>
            <a:endParaRPr lang="cs-CZ" altLang="cs-CZ"/>
          </a:p>
        </p:txBody>
      </p:sp>
      <p:sp>
        <p:nvSpPr>
          <p:cNvPr id="210947" name="Rectangle 2">
            <a:extLst>
              <a:ext uri="{FF2B5EF4-FFF2-40B4-BE49-F238E27FC236}">
                <a16:creationId xmlns:a16="http://schemas.microsoft.com/office/drawing/2014/main" id="{1C491669-C33E-6273-5D60-5B18AB256D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8" name="Rectangle 3">
            <a:extLst>
              <a:ext uri="{FF2B5EF4-FFF2-40B4-BE49-F238E27FC236}">
                <a16:creationId xmlns:a16="http://schemas.microsoft.com/office/drawing/2014/main" id="{708A0A21-DD68-CB76-1CFC-25A1E418C8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>
            <a:extLst>
              <a:ext uri="{FF2B5EF4-FFF2-40B4-BE49-F238E27FC236}">
                <a16:creationId xmlns:a16="http://schemas.microsoft.com/office/drawing/2014/main" id="{22973213-9BD9-AC8C-D6CE-C2B3C1D22D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A88132-B451-4581-A2C2-1A247B8BE4E6}" type="slidenum">
              <a:rPr lang="cs-CZ" altLang="cs-CZ" smtClean="0"/>
              <a:pPr>
                <a:spcBef>
                  <a:spcPct val="0"/>
                </a:spcBef>
              </a:pPr>
              <a:t>97</a:t>
            </a:fld>
            <a:endParaRPr lang="cs-CZ" altLang="cs-CZ"/>
          </a:p>
        </p:txBody>
      </p:sp>
      <p:sp>
        <p:nvSpPr>
          <p:cNvPr id="212995" name="Rectangle 2">
            <a:extLst>
              <a:ext uri="{FF2B5EF4-FFF2-40B4-BE49-F238E27FC236}">
                <a16:creationId xmlns:a16="http://schemas.microsoft.com/office/drawing/2014/main" id="{BDAAD12B-2441-43D3-8FF6-3E373AACC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6" name="Rectangle 3">
            <a:extLst>
              <a:ext uri="{FF2B5EF4-FFF2-40B4-BE49-F238E27FC236}">
                <a16:creationId xmlns:a16="http://schemas.microsoft.com/office/drawing/2014/main" id="{D0BA06EC-E371-A61F-5083-5FF0592E83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>
            <a:extLst>
              <a:ext uri="{FF2B5EF4-FFF2-40B4-BE49-F238E27FC236}">
                <a16:creationId xmlns:a16="http://schemas.microsoft.com/office/drawing/2014/main" id="{30098C30-0B27-B842-3480-F44B628C65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7A51FF-0E47-4C13-A64D-BA14D43BECB2}" type="slidenum">
              <a:rPr lang="cs-CZ" altLang="cs-CZ" smtClean="0"/>
              <a:pPr>
                <a:spcBef>
                  <a:spcPct val="0"/>
                </a:spcBef>
              </a:pPr>
              <a:t>98</a:t>
            </a:fld>
            <a:endParaRPr lang="cs-CZ" altLang="cs-CZ"/>
          </a:p>
        </p:txBody>
      </p:sp>
      <p:sp>
        <p:nvSpPr>
          <p:cNvPr id="215043" name="Rectangle 2">
            <a:extLst>
              <a:ext uri="{FF2B5EF4-FFF2-40B4-BE49-F238E27FC236}">
                <a16:creationId xmlns:a16="http://schemas.microsoft.com/office/drawing/2014/main" id="{FC8722D8-89B5-6377-C453-3D0A45EE4E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>
            <a:extLst>
              <a:ext uri="{FF2B5EF4-FFF2-40B4-BE49-F238E27FC236}">
                <a16:creationId xmlns:a16="http://schemas.microsoft.com/office/drawing/2014/main" id="{014E2265-AF01-C7B6-25AE-E603E37AC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077CD05-6673-5827-0B4E-C6D0314F8F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56D7AE-A9D4-41A0-A770-D255D58664EE}" type="slidenum">
              <a:rPr lang="cs-CZ" altLang="cs-CZ" smtClean="0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6BF68BE-C47A-B3C3-DD6B-3AC1C4287C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ADFAF495-67E4-5870-9B4B-6AA7BFB97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>
            <a:extLst>
              <a:ext uri="{FF2B5EF4-FFF2-40B4-BE49-F238E27FC236}">
                <a16:creationId xmlns:a16="http://schemas.microsoft.com/office/drawing/2014/main" id="{005C7ED9-F5B5-96FF-34F7-378056A70F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D2AAAB-589A-41EC-81C7-0461CF6D9841}" type="slidenum">
              <a:rPr lang="cs-CZ" altLang="cs-CZ" smtClean="0"/>
              <a:pPr>
                <a:spcBef>
                  <a:spcPct val="0"/>
                </a:spcBef>
              </a:pPr>
              <a:t>99</a:t>
            </a:fld>
            <a:endParaRPr lang="cs-CZ" altLang="cs-CZ"/>
          </a:p>
        </p:txBody>
      </p:sp>
      <p:sp>
        <p:nvSpPr>
          <p:cNvPr id="217091" name="Rectangle 2">
            <a:extLst>
              <a:ext uri="{FF2B5EF4-FFF2-40B4-BE49-F238E27FC236}">
                <a16:creationId xmlns:a16="http://schemas.microsoft.com/office/drawing/2014/main" id="{CB7A78ED-BEDD-6A9E-5558-52F42DDB85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>
            <a:extLst>
              <a:ext uri="{FF2B5EF4-FFF2-40B4-BE49-F238E27FC236}">
                <a16:creationId xmlns:a16="http://schemas.microsoft.com/office/drawing/2014/main" id="{81886E74-0AA3-ADF5-8588-203F3FDC8B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(</a:t>
            </a:r>
            <a:r>
              <a:rPr lang="cs-CZ" altLang="cs-CZ">
                <a:latin typeface="Arial" panose="020B0604020202020204" pitchFamily="34" charset="0"/>
              </a:rPr>
              <a:t>x,y</a:t>
            </a:r>
            <a:r>
              <a:rPr lang="en-US" altLang="cs-CZ">
                <a:latin typeface="Arial" panose="020B0604020202020204" pitchFamily="34" charset="0"/>
              </a:rPr>
              <a:t>) in G ... x-&gt;y ... x potvrzuje zpravu y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>
            <a:extLst>
              <a:ext uri="{FF2B5EF4-FFF2-40B4-BE49-F238E27FC236}">
                <a16:creationId xmlns:a16="http://schemas.microsoft.com/office/drawing/2014/main" id="{4E2FD149-43A6-04A6-3504-B20FDB151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72210C-851D-4671-9417-C4A8A7E04CD4}" type="slidenum">
              <a:rPr lang="cs-CZ" altLang="cs-CZ" smtClean="0"/>
              <a:pPr>
                <a:spcBef>
                  <a:spcPct val="0"/>
                </a:spcBef>
              </a:pPr>
              <a:t>100</a:t>
            </a:fld>
            <a:endParaRPr lang="cs-CZ" altLang="cs-CZ"/>
          </a:p>
        </p:txBody>
      </p:sp>
      <p:sp>
        <p:nvSpPr>
          <p:cNvPr id="219139" name="Rectangle 2">
            <a:extLst>
              <a:ext uri="{FF2B5EF4-FFF2-40B4-BE49-F238E27FC236}">
                <a16:creationId xmlns:a16="http://schemas.microsoft.com/office/drawing/2014/main" id="{4CE13F25-6F52-FF95-402B-19135B539D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>
            <a:extLst>
              <a:ext uri="{FF2B5EF4-FFF2-40B4-BE49-F238E27FC236}">
                <a16:creationId xmlns:a16="http://schemas.microsoft.com/office/drawing/2014/main" id="{DCFF0061-CC74-645B-574F-A4CB19BC15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https://en.wikipedia.org/wiki/Vsync_(computing)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>
            <a:extLst>
              <a:ext uri="{FF2B5EF4-FFF2-40B4-BE49-F238E27FC236}">
                <a16:creationId xmlns:a16="http://schemas.microsoft.com/office/drawing/2014/main" id="{D6E1E738-7E90-5F75-9F0D-ABF13534F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86709D7-44E0-4E40-96DA-5A5B5DC7C8FF}" type="slidenum">
              <a:rPr lang="cs-CZ" altLang="cs-CZ" smtClean="0"/>
              <a:pPr>
                <a:spcBef>
                  <a:spcPct val="0"/>
                </a:spcBef>
              </a:pPr>
              <a:t>101</a:t>
            </a:fld>
            <a:endParaRPr lang="cs-CZ" altLang="cs-CZ"/>
          </a:p>
        </p:txBody>
      </p:sp>
      <p:sp>
        <p:nvSpPr>
          <p:cNvPr id="221187" name="Rectangle 2">
            <a:extLst>
              <a:ext uri="{FF2B5EF4-FFF2-40B4-BE49-F238E27FC236}">
                <a16:creationId xmlns:a16="http://schemas.microsoft.com/office/drawing/2014/main" id="{F609194B-E975-28AB-FBF5-FC5A0CAA8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8" name="Rectangle 3">
            <a:extLst>
              <a:ext uri="{FF2B5EF4-FFF2-40B4-BE49-F238E27FC236}">
                <a16:creationId xmlns:a16="http://schemas.microsoft.com/office/drawing/2014/main" id="{2027E8F6-F9C8-B119-4924-5196D7DF3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>
            <a:extLst>
              <a:ext uri="{FF2B5EF4-FFF2-40B4-BE49-F238E27FC236}">
                <a16:creationId xmlns:a16="http://schemas.microsoft.com/office/drawing/2014/main" id="{6E56631D-B274-3D4F-E312-96DD98B508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87955C-2CEF-4018-9D4D-B3D6E1787A6C}" type="slidenum">
              <a:rPr lang="cs-CZ" altLang="cs-CZ" smtClean="0"/>
              <a:pPr>
                <a:spcBef>
                  <a:spcPct val="0"/>
                </a:spcBef>
              </a:pPr>
              <a:t>102</a:t>
            </a:fld>
            <a:endParaRPr lang="cs-CZ" altLang="cs-CZ"/>
          </a:p>
        </p:txBody>
      </p:sp>
      <p:sp>
        <p:nvSpPr>
          <p:cNvPr id="223235" name="Rectangle 2">
            <a:extLst>
              <a:ext uri="{FF2B5EF4-FFF2-40B4-BE49-F238E27FC236}">
                <a16:creationId xmlns:a16="http://schemas.microsoft.com/office/drawing/2014/main" id="{48069022-EFCF-2FBA-E912-EAD77AB84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>
            <a:extLst>
              <a:ext uri="{FF2B5EF4-FFF2-40B4-BE49-F238E27FC236}">
                <a16:creationId xmlns:a16="http://schemas.microsoft.com/office/drawing/2014/main" id="{AA1E3FE5-A1F2-59CB-135B-26BD5BC08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>
            <a:extLst>
              <a:ext uri="{FF2B5EF4-FFF2-40B4-BE49-F238E27FC236}">
                <a16:creationId xmlns:a16="http://schemas.microsoft.com/office/drawing/2014/main" id="{6760194E-EC1B-ABB7-DDFB-C96AF0B92B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E8E8CA-2169-46CC-8131-A9B9C18EFA69}" type="slidenum">
              <a:rPr lang="cs-CZ" altLang="cs-CZ" smtClean="0"/>
              <a:pPr>
                <a:spcBef>
                  <a:spcPct val="0"/>
                </a:spcBef>
              </a:pPr>
              <a:t>103</a:t>
            </a:fld>
            <a:endParaRPr lang="cs-CZ" altLang="cs-CZ"/>
          </a:p>
        </p:txBody>
      </p:sp>
      <p:sp>
        <p:nvSpPr>
          <p:cNvPr id="225283" name="Rectangle 2">
            <a:extLst>
              <a:ext uri="{FF2B5EF4-FFF2-40B4-BE49-F238E27FC236}">
                <a16:creationId xmlns:a16="http://schemas.microsoft.com/office/drawing/2014/main" id="{EDFD276F-D1F1-8350-8F8E-CA27FFA2A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>
            <a:extLst>
              <a:ext uri="{FF2B5EF4-FFF2-40B4-BE49-F238E27FC236}">
                <a16:creationId xmlns:a16="http://schemas.microsoft.com/office/drawing/2014/main" id="{96542199-759B-ECF3-D918-7347874F73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>
            <a:extLst>
              <a:ext uri="{FF2B5EF4-FFF2-40B4-BE49-F238E27FC236}">
                <a16:creationId xmlns:a16="http://schemas.microsoft.com/office/drawing/2014/main" id="{7BE6E901-2EB8-A2D3-F857-BE47861256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2B398E-0F63-4EEC-8B07-B30BEDFAF5AA}" type="slidenum">
              <a:rPr lang="cs-CZ" altLang="cs-CZ" smtClean="0"/>
              <a:pPr>
                <a:spcBef>
                  <a:spcPct val="0"/>
                </a:spcBef>
              </a:pPr>
              <a:t>108</a:t>
            </a:fld>
            <a:endParaRPr lang="cs-CZ" altLang="cs-CZ"/>
          </a:p>
        </p:txBody>
      </p:sp>
      <p:sp>
        <p:nvSpPr>
          <p:cNvPr id="231427" name="Rectangle 2">
            <a:extLst>
              <a:ext uri="{FF2B5EF4-FFF2-40B4-BE49-F238E27FC236}">
                <a16:creationId xmlns:a16="http://schemas.microsoft.com/office/drawing/2014/main" id="{21ECF29B-0A57-DFD2-BDF3-15F7A671CF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>
            <a:extLst>
              <a:ext uri="{FF2B5EF4-FFF2-40B4-BE49-F238E27FC236}">
                <a16:creationId xmlns:a16="http://schemas.microsoft.com/office/drawing/2014/main" id="{4AF8C8FF-78D8-531D-083B-1FD5165C5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>
            <a:extLst>
              <a:ext uri="{FF2B5EF4-FFF2-40B4-BE49-F238E27FC236}">
                <a16:creationId xmlns:a16="http://schemas.microsoft.com/office/drawing/2014/main" id="{649BAE7D-6F40-247C-E30B-FFB989F562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34F098-A06D-4AAD-9692-9B99F6ED9F56}" type="slidenum">
              <a:rPr lang="cs-CZ" altLang="cs-CZ" smtClean="0"/>
              <a:pPr>
                <a:spcBef>
                  <a:spcPct val="0"/>
                </a:spcBef>
              </a:pPr>
              <a:t>109</a:t>
            </a:fld>
            <a:endParaRPr lang="cs-CZ" altLang="cs-CZ"/>
          </a:p>
        </p:txBody>
      </p:sp>
      <p:sp>
        <p:nvSpPr>
          <p:cNvPr id="233475" name="Rectangle 2">
            <a:extLst>
              <a:ext uri="{FF2B5EF4-FFF2-40B4-BE49-F238E27FC236}">
                <a16:creationId xmlns:a16="http://schemas.microsoft.com/office/drawing/2014/main" id="{C257BE22-73A6-441E-C0D0-71DFF3114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>
            <a:extLst>
              <a:ext uri="{FF2B5EF4-FFF2-40B4-BE49-F238E27FC236}">
                <a16:creationId xmlns:a16="http://schemas.microsoft.com/office/drawing/2014/main" id="{16A55672-CAA4-BDFF-8207-08A997DFF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>
            <a:extLst>
              <a:ext uri="{FF2B5EF4-FFF2-40B4-BE49-F238E27FC236}">
                <a16:creationId xmlns:a16="http://schemas.microsoft.com/office/drawing/2014/main" id="{1A22CA21-C89A-E7DB-890C-16EB2CAA5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74DF85-C8A1-42D2-B483-826C4FE2A010}" type="slidenum">
              <a:rPr lang="cs-CZ" altLang="cs-CZ" smtClean="0"/>
              <a:pPr>
                <a:spcBef>
                  <a:spcPct val="0"/>
                </a:spcBef>
              </a:pPr>
              <a:t>110</a:t>
            </a:fld>
            <a:endParaRPr lang="cs-CZ" altLang="cs-CZ"/>
          </a:p>
        </p:txBody>
      </p:sp>
      <p:sp>
        <p:nvSpPr>
          <p:cNvPr id="235523" name="Rectangle 2">
            <a:extLst>
              <a:ext uri="{FF2B5EF4-FFF2-40B4-BE49-F238E27FC236}">
                <a16:creationId xmlns:a16="http://schemas.microsoft.com/office/drawing/2014/main" id="{8F89B72F-976E-C74A-883B-451F5C6312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>
            <a:extLst>
              <a:ext uri="{FF2B5EF4-FFF2-40B4-BE49-F238E27FC236}">
                <a16:creationId xmlns:a16="http://schemas.microsoft.com/office/drawing/2014/main" id="{D623D912-E8DB-DC09-4257-DFA1E19122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>
            <a:extLst>
              <a:ext uri="{FF2B5EF4-FFF2-40B4-BE49-F238E27FC236}">
                <a16:creationId xmlns:a16="http://schemas.microsoft.com/office/drawing/2014/main" id="{0FA57676-E2F7-4016-C37E-0855430A9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26D44D3-83CB-4B9E-9A0B-D24D18577B56}" type="slidenum">
              <a:rPr lang="cs-CZ" altLang="cs-CZ" smtClean="0"/>
              <a:pPr>
                <a:spcBef>
                  <a:spcPct val="0"/>
                </a:spcBef>
              </a:pPr>
              <a:t>111</a:t>
            </a:fld>
            <a:endParaRPr lang="cs-CZ" altLang="cs-CZ"/>
          </a:p>
        </p:txBody>
      </p:sp>
      <p:sp>
        <p:nvSpPr>
          <p:cNvPr id="237571" name="Rectangle 2">
            <a:extLst>
              <a:ext uri="{FF2B5EF4-FFF2-40B4-BE49-F238E27FC236}">
                <a16:creationId xmlns:a16="http://schemas.microsoft.com/office/drawing/2014/main" id="{D85A2AC1-064D-EA76-9E80-594B6EC2D2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>
            <a:extLst>
              <a:ext uri="{FF2B5EF4-FFF2-40B4-BE49-F238E27FC236}">
                <a16:creationId xmlns:a16="http://schemas.microsoft.com/office/drawing/2014/main" id="{DB13E97A-BE3E-B9AB-30FB-0B5C609B5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49CE6C46-D21A-2E15-92B6-83ECBC4C1D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C9DCE21B-23F9-D508-D0CA-3C078B8CC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en-US">
                <a:latin typeface="Arial" panose="020B0604020202020204" pitchFamily="34" charset="0"/>
              </a:rPr>
              <a:t>oba nezavisle ve sprse po navsteve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6788" name="Slide Number Placeholder 3">
            <a:extLst>
              <a:ext uri="{FF2B5EF4-FFF2-40B4-BE49-F238E27FC236}">
                <a16:creationId xmlns:a16="http://schemas.microsoft.com/office/drawing/2014/main" id="{74BB31C9-6042-9512-E493-D7B792ACA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3925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FC8C631-760D-44CF-ABD8-3A857784205D}" type="slidenum">
              <a:rPr lang="cs-CZ" altLang="en-US" b="0" baseline="0" smtClean="0">
                <a:latin typeface="Arial" panose="020B0604020202020204" pitchFamily="34" charset="0"/>
              </a:rPr>
              <a:pPr/>
              <a:t>119</a:t>
            </a:fld>
            <a:endParaRPr lang="cs-CZ" altLang="en-US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41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03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4087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4087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686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921625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9388" y="908050"/>
            <a:ext cx="4316412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859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988" y="188913"/>
            <a:ext cx="7921625" cy="5762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9388" y="908050"/>
            <a:ext cx="8785225" cy="5689600"/>
          </a:xfrm>
        </p:spPr>
        <p:txBody>
          <a:bodyPr/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247573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36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661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08050"/>
            <a:ext cx="4316412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8050"/>
            <a:ext cx="4316413" cy="568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84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714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86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167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248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D6559D4-41E0-14D2-6AAF-D4FBE406F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88913"/>
            <a:ext cx="79216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2D40C43-F7BB-8FBD-A449-96D05C126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08050"/>
            <a:ext cx="8785225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Click to edit Master text styles</a:t>
            </a:r>
          </a:p>
          <a:p>
            <a:pPr lvl="1"/>
            <a:r>
              <a:rPr lang="cs-CZ" altLang="cs-CZ"/>
              <a:t>Second level</a:t>
            </a:r>
          </a:p>
          <a:p>
            <a:pPr lvl="2"/>
            <a:r>
              <a:rPr lang="cs-CZ" altLang="cs-CZ"/>
              <a:t>Third level</a:t>
            </a:r>
          </a:p>
          <a:p>
            <a:pPr lvl="3"/>
            <a:r>
              <a:rPr lang="cs-CZ" altLang="cs-CZ"/>
              <a:t>Fourth level</a:t>
            </a:r>
          </a:p>
        </p:txBody>
      </p:sp>
      <p:sp>
        <p:nvSpPr>
          <p:cNvPr id="1028" name="Line 7">
            <a:extLst>
              <a:ext uri="{FF2B5EF4-FFF2-40B4-BE49-F238E27FC236}">
                <a16:creationId xmlns:a16="http://schemas.microsoft.com/office/drawing/2014/main" id="{29185123-A446-C119-1AC1-8DCAB3B2E815}"/>
              </a:ext>
            </a:extLst>
          </p:cNvPr>
          <p:cNvSpPr>
            <a:spLocks noChangeShapeType="1"/>
          </p:cNvSpPr>
          <p:nvPr/>
        </p:nvSpPr>
        <p:spPr bwMode="auto">
          <a:xfrm>
            <a:off x="900113" y="692150"/>
            <a:ext cx="80645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9" name="WordArt 8">
            <a:extLst>
              <a:ext uri="{FF2B5EF4-FFF2-40B4-BE49-F238E27FC236}">
                <a16:creationId xmlns:a16="http://schemas.microsoft.com/office/drawing/2014/main" id="{9643B645-4608-E307-B306-11FA411DA3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755198">
            <a:off x="250825" y="188913"/>
            <a:ext cx="777875" cy="431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519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pPr algn="ctr"/>
            <a:r>
              <a:rPr lang="cs-CZ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4440000" scaled="1"/>
                </a:gradFill>
                <a:latin typeface="Impact" panose="020B0806030902050204" pitchFamily="34" charset="0"/>
              </a:rPr>
              <a:t>PDS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50000"/>
        <a:buFont typeface="Tahoma" panose="020B060403050404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1778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Arial" panose="020B0604020202020204" pitchFamily="34" charset="0"/>
        <a:buChar char="♦"/>
        <a:defRPr sz="1700">
          <a:solidFill>
            <a:schemeClr val="tx1"/>
          </a:solidFill>
          <a:latin typeface="+mn-lt"/>
        </a:defRPr>
      </a:lvl2pPr>
      <a:lvl3pPr marL="806450" indent="-8572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Tahoma" panose="020B0604030504040204" pitchFamily="34" charset="0"/>
        <a:buChar char="●"/>
        <a:defRPr sz="1600">
          <a:solidFill>
            <a:schemeClr val="tx1"/>
          </a:solidFill>
          <a:latin typeface="+mn-lt"/>
        </a:defRPr>
      </a:lvl3pPr>
      <a:lvl4pPr marL="1163638" indent="-1778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530350" indent="-9525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19875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4447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29019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359150" indent="-9525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w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wmf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wmf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wmf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88.wmf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eg"/><Relationship Id="rId4" Type="http://schemas.openxmlformats.org/officeDocument/2006/relationships/image" Target="../media/image90.wmf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3.jpe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1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wmf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2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wmf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2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6.wmf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5959D44-CE6E-F23B-2449-C3C65F4CA07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47700" y="1557338"/>
            <a:ext cx="7772400" cy="1081087"/>
          </a:xfrm>
        </p:spPr>
        <p:txBody>
          <a:bodyPr/>
          <a:lstStyle/>
          <a:p>
            <a:pPr algn="ctr" eaLnBrk="1" hangingPunct="1"/>
            <a:r>
              <a:rPr lang="cs-CZ" altLang="cs-CZ" sz="3200" dirty="0"/>
              <a:t>Principy distribuovaných systémů</a:t>
            </a:r>
            <a:br>
              <a:rPr lang="cs-CZ" altLang="cs-CZ" sz="2800" dirty="0"/>
            </a:br>
            <a:br>
              <a:rPr lang="en-US" altLang="cs-CZ" sz="1200" b="0" dirty="0"/>
            </a:br>
            <a:r>
              <a:rPr lang="en-US" altLang="cs-CZ" sz="1800" b="0" dirty="0"/>
              <a:t>NSWI035       </a:t>
            </a:r>
            <a:r>
              <a:rPr lang="cs-CZ" altLang="cs-CZ" sz="1800" b="0" dirty="0"/>
              <a:t>ZS </a:t>
            </a:r>
            <a:r>
              <a:rPr lang="en-US" altLang="cs-CZ" sz="1800" b="0" dirty="0"/>
              <a:t>2025/26</a:t>
            </a:r>
            <a:endParaRPr lang="cs-CZ" altLang="cs-CZ" sz="1200" b="0" dirty="0"/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D815D5E5-BD74-97F4-DF03-7EEC3467B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357563"/>
            <a:ext cx="830580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357188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baseline="0" dirty="0"/>
              <a:t>RNDr. Filip Zavoral, Ph.D.</a:t>
            </a:r>
          </a:p>
          <a:p>
            <a:pPr algn="ctr" eaLnBrk="1" hangingPunct="1"/>
            <a:r>
              <a:rPr lang="cs-CZ" altLang="cs-CZ" sz="1400" b="0" baseline="0" dirty="0">
                <a:solidFill>
                  <a:schemeClr val="bg2"/>
                </a:solidFill>
              </a:rPr>
              <a:t>Katedra softwarového inženýrství</a:t>
            </a:r>
            <a:endParaRPr lang="en-US" altLang="cs-CZ" sz="1400" baseline="0" dirty="0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en-US" altLang="cs-CZ" sz="1600" b="0" baseline="0" dirty="0"/>
          </a:p>
          <a:p>
            <a:pPr algn="ctr" eaLnBrk="1" hangingPunct="1"/>
            <a:endParaRPr lang="en-US" altLang="cs-CZ" sz="1600" b="0" baseline="0" dirty="0"/>
          </a:p>
          <a:p>
            <a:pPr algn="ctr" eaLnBrk="1" hangingPunct="1"/>
            <a:r>
              <a:rPr lang="cs-CZ" altLang="cs-CZ" sz="1400" baseline="0" dirty="0">
                <a:solidFill>
                  <a:schemeClr val="tx2"/>
                </a:solidFill>
                <a:latin typeface="Courier New" panose="02070309020205020404" pitchFamily="49" charset="0"/>
              </a:rPr>
              <a:t>https://teaching.mff.cuni.cz/nswi035-web</a:t>
            </a:r>
            <a:endParaRPr lang="en-US" altLang="cs-CZ" sz="1400" baseline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cs-CZ" altLang="cs-CZ" sz="1400" baseline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cs-CZ" altLang="cs-CZ" sz="1400" baseline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en-US" altLang="cs-CZ" sz="1400" baseline="0" dirty="0">
              <a:solidFill>
                <a:schemeClr val="tx2"/>
              </a:solidFill>
              <a:latin typeface="Courier New" panose="02070309020205020404" pitchFamily="49" charset="0"/>
            </a:endParaRPr>
          </a:p>
          <a:p>
            <a:pPr algn="ctr" eaLnBrk="1" hangingPunct="1"/>
            <a:endParaRPr lang="en-US" altLang="cs-CZ" sz="1400" b="0" baseline="0" dirty="0"/>
          </a:p>
          <a:p>
            <a:pPr lvl="1" algn="r" eaLnBrk="1" hangingPunct="1">
              <a:buFont typeface="Arial" panose="020B0604020202020204" pitchFamily="34" charset="0"/>
              <a:buNone/>
            </a:pPr>
            <a:fld id="{FD223112-1664-479D-8202-341C4FD73404}" type="datetime8">
              <a:rPr lang="cs-CZ" altLang="cs-CZ" sz="1000" b="0" i="1" baseline="0"/>
              <a:pPr lvl="1" algn="r" eaLnBrk="1" hangingPunct="1">
                <a:buFont typeface="Arial" panose="020B0604020202020204" pitchFamily="34" charset="0"/>
                <a:buNone/>
              </a:pPr>
              <a:t>12.08.25 20:15</a:t>
            </a:fld>
            <a:r>
              <a:rPr lang="en-US" altLang="cs-CZ" sz="1000" b="0" i="1" baseline="0" dirty="0"/>
              <a:t> </a:t>
            </a:r>
            <a:endParaRPr lang="cs-CZ" altLang="cs-CZ" sz="1000" b="0" i="1" baseline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B1BB7424-7F4B-525A-F518-935BA3355F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785225" cy="568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C</a:t>
            </a:r>
            <a:r>
              <a:rPr lang="cs-CZ" altLang="cs-CZ"/>
              <a:t>luster Computing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homogenn</a:t>
            </a:r>
            <a:r>
              <a:rPr lang="cs-CZ" altLang="cs-CZ"/>
              <a:t>í</a:t>
            </a:r>
            <a:r>
              <a:rPr lang="en-US" altLang="cs-CZ"/>
              <a:t> hw/OS</a:t>
            </a:r>
            <a:r>
              <a:rPr lang="cs-CZ" altLang="cs-CZ"/>
              <a:t>, 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shared memory, RDMA</a:t>
            </a:r>
            <a:r>
              <a:rPr lang="en-US" altLang="cs-CZ"/>
              <a:t>, MQ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batch </a:t>
            </a:r>
            <a:r>
              <a:rPr lang="en-US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/>
              <a:t> single system image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middleware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altLang="cs-CZ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G</a:t>
            </a:r>
            <a:r>
              <a:rPr lang="cs-CZ" altLang="cs-CZ"/>
              <a:t>rid Computing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heterogenní hw</a:t>
            </a:r>
            <a:r>
              <a:rPr lang="en-US" altLang="cs-CZ"/>
              <a:t>/</a:t>
            </a:r>
            <a:r>
              <a:rPr lang="cs-CZ" altLang="cs-CZ"/>
              <a:t>sw, WAN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odlišné algoritm</a:t>
            </a:r>
            <a:r>
              <a:rPr lang="en-US" altLang="cs-CZ"/>
              <a:t>y </a:t>
            </a:r>
            <a:r>
              <a:rPr lang="cs-CZ" altLang="cs-CZ"/>
              <a:t>a protokoly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virtu</a:t>
            </a:r>
            <a:r>
              <a:rPr lang="cs-CZ" altLang="cs-CZ"/>
              <a:t>ální organizace - práva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fabric / connectivity / resource / application layer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service-oriented, web services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i="1"/>
              <a:t> OSGA - Open Grid Services Architecture</a:t>
            </a:r>
            <a:endParaRPr lang="en-US" altLang="cs-CZ" i="1"/>
          </a:p>
          <a:p>
            <a:pPr lvl="2"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C</a:t>
            </a:r>
            <a:r>
              <a:rPr lang="cs-CZ" altLang="cs-CZ"/>
              <a:t>loud Computing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resource providers</a:t>
            </a:r>
            <a:r>
              <a:rPr lang="cs-CZ" altLang="cs-CZ"/>
              <a:t>, utility computing</a:t>
            </a:r>
            <a:endParaRPr lang="en-US" altLang="cs-CZ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cs-CZ"/>
              <a:t> </a:t>
            </a:r>
            <a:r>
              <a:rPr lang="cs-CZ" altLang="cs-CZ"/>
              <a:t>Iaa</a:t>
            </a:r>
            <a:r>
              <a:rPr lang="en-US" altLang="cs-CZ"/>
              <a:t>S</a:t>
            </a:r>
            <a:r>
              <a:rPr lang="cs-CZ" altLang="cs-CZ"/>
              <a:t>, Paa</a:t>
            </a:r>
            <a:r>
              <a:rPr lang="en-US" altLang="cs-CZ"/>
              <a:t>S</a:t>
            </a:r>
            <a:r>
              <a:rPr lang="cs-CZ" altLang="cs-CZ"/>
              <a:t>, Saa</a:t>
            </a:r>
            <a:r>
              <a:rPr lang="en-US" altLang="cs-CZ"/>
              <a:t>S</a:t>
            </a:r>
            <a:r>
              <a:rPr lang="cs-CZ" altLang="cs-CZ"/>
              <a:t>, ... </a:t>
            </a:r>
            <a:r>
              <a:rPr lang="en-US" altLang="cs-CZ"/>
              <a:t>*</a:t>
            </a:r>
            <a:r>
              <a:rPr lang="cs-CZ" altLang="cs-CZ"/>
              <a:t>aaS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high availability - distributed protocols</a:t>
            </a:r>
            <a:endParaRPr lang="cs-CZ" altLang="cs-CZ"/>
          </a:p>
        </p:txBody>
      </p:sp>
      <p:pic>
        <p:nvPicPr>
          <p:cNvPr id="21507" name="Picture 1">
            <a:extLst>
              <a:ext uri="{FF2B5EF4-FFF2-40B4-BE49-F238E27FC236}">
                <a16:creationId xmlns:a16="http://schemas.microsoft.com/office/drawing/2014/main" id="{30161E42-B812-8D00-3444-0D78D210C7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933450"/>
            <a:ext cx="500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itle 1">
            <a:extLst>
              <a:ext uri="{FF2B5EF4-FFF2-40B4-BE49-F238E27FC236}">
                <a16:creationId xmlns:a16="http://schemas.microsoft.com/office/drawing/2014/main" id="{0895CF85-913C-0952-ABD3-B8BBC18E0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High Performance Distributed Computing</a:t>
            </a:r>
          </a:p>
        </p:txBody>
      </p:sp>
      <p:sp>
        <p:nvSpPr>
          <p:cNvPr id="23557" name="AutoShape 4">
            <a:extLst>
              <a:ext uri="{FF2B5EF4-FFF2-40B4-BE49-F238E27FC236}">
                <a16:creationId xmlns:a16="http://schemas.microsoft.com/office/drawing/2014/main" id="{3086E793-954B-70D1-DB50-B480D7B9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013325"/>
            <a:ext cx="1223962" cy="863600"/>
          </a:xfrm>
          <a:prstGeom prst="wedgeRoundRectCallout">
            <a:avLst>
              <a:gd name="adj1" fmla="val -49810"/>
              <a:gd name="adj2" fmla="val -273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časté</a:t>
            </a:r>
            <a:br>
              <a:rPr lang="cs-CZ" altLang="cs-CZ" sz="1600" b="0" baseline="0">
                <a:latin typeface="Arial" panose="020B0604020202020204" pitchFamily="34" charset="0"/>
              </a:rPr>
            </a:br>
            <a:r>
              <a:rPr lang="cs-CZ" altLang="cs-CZ" sz="1600" b="0" baseline="0">
                <a:latin typeface="Arial" panose="020B0604020202020204" pitchFamily="34" charset="0"/>
              </a:rPr>
              <a:t>vzájemné propojení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3EA1A59B-1527-25BB-584D-383A43BEBA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 dirty="0"/>
              <a:t>ISIS/</a:t>
            </a:r>
            <a:r>
              <a:rPr lang="en-US" altLang="cs-CZ" dirty="0" err="1"/>
              <a:t>VSync</a:t>
            </a:r>
            <a:r>
              <a:rPr lang="en-US" altLang="cs-CZ" dirty="0"/>
              <a:t> </a:t>
            </a:r>
            <a:r>
              <a:rPr lang="en-US" altLang="cs-CZ" dirty="0" err="1"/>
              <a:t>protokol</a:t>
            </a:r>
            <a:endParaRPr lang="cs-CZ" altLang="cs-CZ" dirty="0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7D370946-5686-95C6-8A3E-7595425CCE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r>
              <a:rPr lang="cs-CZ" altLang="cs-CZ" dirty="0"/>
              <a:t>Základem doručovacích protokolů je </a:t>
            </a:r>
            <a:r>
              <a:rPr lang="en-US" altLang="cs-CZ" dirty="0" err="1"/>
              <a:t>reprezentace</a:t>
            </a:r>
            <a:r>
              <a:rPr lang="en-US" altLang="cs-CZ" dirty="0"/>
              <a:t> </a:t>
            </a:r>
            <a:r>
              <a:rPr lang="cs-CZ" altLang="cs-CZ" dirty="0"/>
              <a:t>informace o doručení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cs-CZ" altLang="cs-CZ" dirty="0"/>
              <a:t>Trans - kauzální potvrzení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cs-CZ" altLang="cs-CZ" dirty="0"/>
              <a:t>ISIS</a:t>
            </a:r>
            <a:r>
              <a:rPr lang="en-US" altLang="cs-CZ" dirty="0"/>
              <a:t> (</a:t>
            </a:r>
            <a:r>
              <a:rPr lang="cs-CZ" altLang="cs-CZ" dirty="0"/>
              <a:t>ISIS2, </a:t>
            </a:r>
            <a:r>
              <a:rPr lang="en-US" altLang="cs-CZ" dirty="0"/>
              <a:t>2015 </a:t>
            </a: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en-US" altLang="cs-CZ" dirty="0"/>
              <a:t> </a:t>
            </a:r>
            <a:r>
              <a:rPr lang="en-US" altLang="cs-CZ" dirty="0" err="1"/>
              <a:t>VSync</a:t>
            </a:r>
            <a:r>
              <a:rPr lang="en-US" altLang="cs-CZ" dirty="0"/>
              <a:t>) </a:t>
            </a:r>
            <a:r>
              <a:rPr lang="cs-CZ" altLang="cs-CZ" dirty="0"/>
              <a:t>- </a:t>
            </a:r>
            <a:r>
              <a:rPr lang="cs-CZ" altLang="cs-CZ" b="1" dirty="0"/>
              <a:t>maticové hodiny</a:t>
            </a:r>
            <a:r>
              <a:rPr lang="en-US" altLang="cs-CZ" dirty="0"/>
              <a:t> (MT)</a:t>
            </a:r>
            <a:endParaRPr lang="cs-CZ" altLang="cs-CZ" dirty="0"/>
          </a:p>
          <a:p>
            <a:pPr marL="0" indent="0" eaLnBrk="1" hangingPunct="1">
              <a:lnSpc>
                <a:spcPct val="90000"/>
              </a:lnSpc>
              <a:defRPr/>
            </a:pP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opakování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en-US" altLang="cs-CZ" dirty="0"/>
              <a:t> </a:t>
            </a:r>
            <a:r>
              <a:rPr lang="cs-CZ" altLang="cs-CZ" dirty="0"/>
              <a:t>vektorové hodiny: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cs-CZ" altLang="cs-CZ" dirty="0"/>
              <a:t>VTp</a:t>
            </a:r>
            <a:r>
              <a:rPr lang="cs-CZ" altLang="cs-CZ" sz="1900" baseline="-20000" dirty="0"/>
              <a:t>i </a:t>
            </a:r>
            <a:r>
              <a:rPr lang="cs-CZ" altLang="cs-CZ" dirty="0"/>
              <a:t>[i]		vlastní odeslané zprávy </a:t>
            </a:r>
            <a:r>
              <a:rPr lang="en-US" altLang="cs-CZ" dirty="0" err="1"/>
              <a:t>uzlu</a:t>
            </a:r>
            <a:r>
              <a:rPr lang="en-US" altLang="cs-CZ" dirty="0"/>
              <a:t> </a:t>
            </a:r>
            <a:r>
              <a:rPr lang="cs-CZ" altLang="cs-CZ" dirty="0"/>
              <a:t>p</a:t>
            </a:r>
            <a:r>
              <a:rPr lang="cs-CZ" altLang="cs-CZ" sz="1900" baseline="-20000" dirty="0"/>
              <a:t>i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cs-CZ" altLang="cs-CZ" dirty="0"/>
              <a:t>VTp</a:t>
            </a:r>
            <a:r>
              <a:rPr lang="cs-CZ" altLang="cs-CZ" sz="1900" baseline="-20000" dirty="0"/>
              <a:t>i </a:t>
            </a:r>
            <a:r>
              <a:rPr lang="cs-CZ" altLang="cs-CZ" dirty="0"/>
              <a:t>[k] pro k</a:t>
            </a:r>
            <a:r>
              <a:rPr lang="cs-CZ" altLang="cs-CZ" dirty="0">
                <a:cs typeface="Tahoma" pitchFamily="34" charset="0"/>
              </a:rPr>
              <a:t>≠i</a:t>
            </a:r>
            <a:r>
              <a:rPr lang="cs-CZ" altLang="cs-CZ" dirty="0"/>
              <a:t>	zprávy přijaté od ostatních </a:t>
            </a:r>
            <a:r>
              <a:rPr lang="en-US" altLang="cs-CZ" dirty="0" err="1"/>
              <a:t>uzl</a:t>
            </a:r>
            <a:r>
              <a:rPr lang="cs-CZ" altLang="cs-CZ" dirty="0"/>
              <a:t>ů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altLang="cs-CZ" sz="800" dirty="0"/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cs-CZ" altLang="cs-CZ" dirty="0"/>
              <a:t>idea</a:t>
            </a:r>
            <a:r>
              <a:rPr lang="en-US" altLang="cs-CZ" dirty="0"/>
              <a:t>:</a:t>
            </a:r>
            <a:r>
              <a:rPr lang="cs-CZ" altLang="cs-CZ" dirty="0"/>
              <a:t> každý </a:t>
            </a:r>
            <a:r>
              <a:rPr lang="en-US" altLang="cs-CZ" dirty="0" err="1"/>
              <a:t>uzel</a:t>
            </a:r>
            <a:r>
              <a:rPr lang="cs-CZ" altLang="cs-CZ" dirty="0"/>
              <a:t> zná VT[] všech </a:t>
            </a:r>
            <a:r>
              <a:rPr lang="en-US" altLang="cs-CZ" dirty="0" err="1"/>
              <a:t>uzl</a:t>
            </a:r>
            <a:r>
              <a:rPr lang="cs-CZ" altLang="cs-CZ" dirty="0"/>
              <a:t>ů - udržuje matici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♦"/>
              <a:defRPr/>
            </a:pPr>
            <a:r>
              <a:rPr lang="en-US" altLang="cs-CZ" b="1" dirty="0"/>
              <a:t>M</a:t>
            </a:r>
            <a:r>
              <a:rPr lang="cs-CZ" altLang="cs-CZ" b="1" dirty="0"/>
              <a:t>T</a:t>
            </a:r>
            <a:r>
              <a:rPr lang="cs-CZ" altLang="cs-CZ" dirty="0"/>
              <a:t>p</a:t>
            </a:r>
            <a:r>
              <a:rPr lang="cs-CZ" altLang="cs-CZ" sz="1900" baseline="-20000" dirty="0"/>
              <a:t>i </a:t>
            </a:r>
            <a:r>
              <a:rPr lang="cs-CZ" altLang="cs-CZ" dirty="0"/>
              <a:t>[j][k]		co </a:t>
            </a:r>
            <a:r>
              <a:rPr lang="en-US" altLang="cs-CZ" dirty="0" err="1"/>
              <a:t>uzel</a:t>
            </a:r>
            <a:r>
              <a:rPr lang="cs-CZ" altLang="cs-CZ" dirty="0"/>
              <a:t> p</a:t>
            </a:r>
            <a:r>
              <a:rPr lang="cs-CZ" altLang="cs-CZ" sz="1900" baseline="-20000" dirty="0"/>
              <a:t>i  </a:t>
            </a:r>
            <a:r>
              <a:rPr lang="cs-CZ" altLang="cs-CZ" dirty="0"/>
              <a:t>ví o doručení zpráv </a:t>
            </a:r>
            <a:r>
              <a:rPr lang="en-US" altLang="cs-CZ" dirty="0" err="1"/>
              <a:t>uzlu</a:t>
            </a:r>
            <a:r>
              <a:rPr lang="cs-CZ" altLang="cs-CZ" dirty="0"/>
              <a:t> p</a:t>
            </a:r>
            <a:r>
              <a:rPr lang="cs-CZ" altLang="cs-CZ" sz="1900" baseline="-20000" dirty="0"/>
              <a:t>j</a:t>
            </a:r>
            <a:r>
              <a:rPr lang="cs-CZ" altLang="cs-CZ" dirty="0"/>
              <a:t> od p</a:t>
            </a:r>
            <a:r>
              <a:rPr lang="cs-CZ" altLang="cs-CZ" sz="1900" baseline="-20000" dirty="0"/>
              <a:t>k </a:t>
            </a:r>
            <a:endParaRPr lang="cs-CZ" altLang="cs-CZ" dirty="0"/>
          </a:p>
          <a:p>
            <a:pPr marL="0" indent="0" eaLnBrk="1" hangingPunct="1">
              <a:lnSpc>
                <a:spcPct val="90000"/>
              </a:lnSpc>
              <a:defRPr/>
            </a:pP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cs-CZ" altLang="cs-CZ" dirty="0"/>
              <a:t>p</a:t>
            </a:r>
            <a:r>
              <a:rPr lang="cs-CZ" altLang="cs-CZ" baseline="-20000" dirty="0"/>
              <a:t>i </a:t>
            </a:r>
            <a:r>
              <a:rPr lang="cs-CZ" altLang="cs-CZ" dirty="0"/>
              <a:t>při příjmu zprávy od p</a:t>
            </a:r>
            <a:r>
              <a:rPr lang="cs-CZ" altLang="cs-CZ" sz="2000" baseline="-20000" dirty="0"/>
              <a:t>j</a:t>
            </a:r>
            <a:r>
              <a:rPr lang="cs-CZ" altLang="cs-CZ" dirty="0"/>
              <a:t> aktualizuje</a:t>
            </a:r>
            <a:r>
              <a:rPr lang="en-US" altLang="cs-CZ" dirty="0"/>
              <a:t>:</a:t>
            </a:r>
            <a:endParaRPr lang="en-US" altLang="cs-CZ" dirty="0">
              <a:solidFill>
                <a:srgbClr val="7030A0"/>
              </a:solidFill>
            </a:endParaRP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b="1" dirty="0">
                <a:solidFill>
                  <a:srgbClr val="008000"/>
                </a:solidFill>
              </a:rPr>
              <a:t>M</a:t>
            </a:r>
            <a:r>
              <a:rPr lang="cs-CZ" altLang="cs-CZ" b="1" dirty="0">
                <a:solidFill>
                  <a:srgbClr val="008000"/>
                </a:solidFill>
              </a:rPr>
              <a:t>T</a:t>
            </a:r>
            <a:r>
              <a:rPr lang="cs-CZ" altLang="cs-CZ" dirty="0">
                <a:solidFill>
                  <a:srgbClr val="008000"/>
                </a:solidFill>
              </a:rPr>
              <a:t>p</a:t>
            </a:r>
            <a:r>
              <a:rPr lang="cs-CZ" altLang="cs-CZ" baseline="-20000" dirty="0">
                <a:solidFill>
                  <a:srgbClr val="008000"/>
                </a:solidFill>
              </a:rPr>
              <a:t>i</a:t>
            </a:r>
            <a:r>
              <a:rPr lang="cs-CZ" altLang="cs-CZ" dirty="0">
                <a:solidFill>
                  <a:srgbClr val="008000"/>
                </a:solidFill>
              </a:rPr>
              <a:t> [i]</a:t>
            </a:r>
            <a:r>
              <a:rPr lang="en-US" altLang="cs-CZ" b="1" dirty="0">
                <a:solidFill>
                  <a:srgbClr val="008000"/>
                </a:solidFill>
              </a:rPr>
              <a:t>[</a:t>
            </a:r>
            <a:r>
              <a:rPr lang="cs-CZ" altLang="cs-CZ" b="1" dirty="0">
                <a:solidFill>
                  <a:srgbClr val="008000"/>
                </a:solidFill>
              </a:rPr>
              <a:t>j</a:t>
            </a:r>
            <a:r>
              <a:rPr lang="en-US" altLang="cs-CZ" b="1" dirty="0">
                <a:solidFill>
                  <a:srgbClr val="008000"/>
                </a:solidFill>
              </a:rPr>
              <a:t>]</a:t>
            </a:r>
            <a:r>
              <a:rPr lang="en-US" altLang="cs-CZ" dirty="0"/>
              <a:t>=</a:t>
            </a:r>
            <a:r>
              <a:rPr lang="cs-CZ" altLang="cs-CZ" dirty="0"/>
              <a:t>VTm</a:t>
            </a:r>
            <a:r>
              <a:rPr lang="en-US" altLang="cs-CZ" dirty="0"/>
              <a:t>[</a:t>
            </a:r>
            <a:r>
              <a:rPr lang="cs-CZ" altLang="cs-CZ" dirty="0"/>
              <a:t>j</a:t>
            </a:r>
            <a:r>
              <a:rPr lang="en-US" altLang="cs-CZ" dirty="0"/>
              <a:t>]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cs-CZ" b="1" dirty="0">
                <a:solidFill>
                  <a:srgbClr val="7030A0"/>
                </a:solidFill>
              </a:rPr>
              <a:t>M</a:t>
            </a:r>
            <a:r>
              <a:rPr lang="cs-CZ" altLang="cs-CZ" b="1" dirty="0">
                <a:solidFill>
                  <a:srgbClr val="7030A0"/>
                </a:solidFill>
              </a:rPr>
              <a:t>T</a:t>
            </a:r>
            <a:r>
              <a:rPr lang="cs-CZ" altLang="cs-CZ" dirty="0">
                <a:solidFill>
                  <a:srgbClr val="7030A0"/>
                </a:solidFill>
              </a:rPr>
              <a:t>p</a:t>
            </a:r>
            <a:r>
              <a:rPr lang="cs-CZ" altLang="cs-CZ" sz="1900" baseline="-20000" dirty="0">
                <a:solidFill>
                  <a:srgbClr val="7030A0"/>
                </a:solidFill>
              </a:rPr>
              <a:t>i </a:t>
            </a:r>
            <a:r>
              <a:rPr lang="cs-CZ" altLang="cs-CZ" b="1" dirty="0">
                <a:solidFill>
                  <a:srgbClr val="7030A0"/>
                </a:solidFill>
              </a:rPr>
              <a:t>[j]</a:t>
            </a:r>
            <a:r>
              <a:rPr lang="en-US" altLang="cs-CZ" dirty="0">
                <a:solidFill>
                  <a:srgbClr val="7030A0"/>
                </a:solidFill>
              </a:rPr>
              <a:t>[*]</a:t>
            </a:r>
            <a:r>
              <a:rPr lang="en-US" altLang="cs-CZ" dirty="0"/>
              <a:t>=</a:t>
            </a:r>
            <a:r>
              <a:rPr lang="cs-CZ" altLang="cs-CZ" dirty="0"/>
              <a:t>VTm</a:t>
            </a:r>
            <a:r>
              <a:rPr lang="en-US" altLang="cs-CZ" dirty="0"/>
              <a:t>[*]</a:t>
            </a:r>
            <a:endParaRPr lang="cs-CZ" altLang="cs-CZ" dirty="0"/>
          </a:p>
          <a:p>
            <a:pPr marL="0" indent="0" eaLnBrk="1" hangingPunct="1">
              <a:lnSpc>
                <a:spcPct val="90000"/>
              </a:lnSpc>
              <a:defRPr/>
            </a:pP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b="1" dirty="0" err="1"/>
              <a:t>stabiln</a:t>
            </a:r>
            <a:r>
              <a:rPr lang="cs-CZ" altLang="cs-CZ" b="1" dirty="0"/>
              <a:t>í</a:t>
            </a:r>
            <a:r>
              <a:rPr lang="en-US" altLang="cs-CZ" dirty="0"/>
              <a:t> </a:t>
            </a:r>
            <a:r>
              <a:rPr lang="en-US" altLang="cs-CZ" dirty="0" err="1"/>
              <a:t>zp</a:t>
            </a:r>
            <a:r>
              <a:rPr lang="cs-CZ" altLang="cs-CZ" dirty="0"/>
              <a:t>rávy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doru</a:t>
            </a:r>
            <a:r>
              <a:rPr lang="cs-CZ" altLang="cs-CZ" dirty="0"/>
              <a:t>č</a:t>
            </a:r>
            <a:r>
              <a:rPr lang="en-US" altLang="cs-CZ" dirty="0" err="1"/>
              <a:t>eny</a:t>
            </a:r>
            <a:r>
              <a:rPr lang="en-US" altLang="cs-CZ" dirty="0"/>
              <a:t> V</a:t>
            </a:r>
            <a:r>
              <a:rPr lang="cs-CZ" altLang="cs-CZ" dirty="0"/>
              <a:t>T od všech členů skupiny</a:t>
            </a:r>
            <a:endParaRPr lang="cs-CZ" altLang="cs-CZ" sz="800" dirty="0"/>
          </a:p>
          <a:p>
            <a:pPr marL="820738" lvl="3" indent="0" eaLnBrk="1" hangingPunct="1">
              <a:lnSpc>
                <a:spcPct val="90000"/>
              </a:lnSpc>
              <a:buFontTx/>
              <a:buNone/>
              <a:defRPr/>
            </a:pPr>
            <a:endParaRPr lang="en-US" altLang="cs-CZ" sz="8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srovnání </a:t>
            </a:r>
            <a:r>
              <a:rPr lang="en-US" altLang="cs-CZ" dirty="0"/>
              <a:t>ISIS a</a:t>
            </a:r>
            <a:r>
              <a:rPr lang="cs-CZ" altLang="cs-CZ" dirty="0"/>
              <a:t> Trans</a:t>
            </a:r>
            <a:endParaRPr lang="en-US" altLang="cs-CZ" dirty="0"/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sz="1800" dirty="0">
                <a:latin typeface="Arial" panose="020B0604020202020204" pitchFamily="34" charset="0"/>
              </a:rPr>
              <a:t>Trans </a:t>
            </a:r>
            <a:r>
              <a:rPr lang="cs-CZ" altLang="cs-CZ" sz="1800" dirty="0">
                <a:latin typeface="Arial" panose="020B0604020202020204" pitchFamily="34" charset="0"/>
              </a:rPr>
              <a:t>ack </a:t>
            </a:r>
            <a:r>
              <a:rPr lang="en-US" altLang="cs-CZ" sz="1800" dirty="0" err="1">
                <a:latin typeface="Arial" panose="020B0604020202020204" pitchFamily="34" charset="0"/>
              </a:rPr>
              <a:t>lze</a:t>
            </a:r>
            <a:r>
              <a:rPr lang="en-US" altLang="cs-CZ" sz="1800" dirty="0">
                <a:latin typeface="Arial" panose="020B0604020202020204" pitchFamily="34" charset="0"/>
              </a:rPr>
              <a:t> </a:t>
            </a:r>
            <a:r>
              <a:rPr lang="en-US" altLang="cs-CZ" sz="1800" dirty="0" err="1">
                <a:latin typeface="Arial" panose="020B0604020202020204" pitchFamily="34" charset="0"/>
              </a:rPr>
              <a:t>pova</a:t>
            </a:r>
            <a:r>
              <a:rPr lang="cs-CZ" altLang="cs-CZ" sz="1800" dirty="0">
                <a:latin typeface="Arial" panose="020B0604020202020204" pitchFamily="34" charset="0"/>
              </a:rPr>
              <a:t>žovat za formu komprimace </a:t>
            </a:r>
            <a:r>
              <a:rPr lang="en-US" altLang="cs-CZ" sz="1800" dirty="0">
                <a:latin typeface="Arial" panose="020B0604020202020204" pitchFamily="34" charset="0"/>
              </a:rPr>
              <a:t>M</a:t>
            </a:r>
            <a:r>
              <a:rPr lang="cs-CZ" altLang="cs-CZ" sz="1800" dirty="0">
                <a:latin typeface="Arial" panose="020B0604020202020204" pitchFamily="34" charset="0"/>
              </a:rPr>
              <a:t>T</a:t>
            </a:r>
            <a:endParaRPr lang="cs-CZ" altLang="cs-CZ" dirty="0"/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Trans </a:t>
            </a:r>
            <a:r>
              <a:rPr lang="cs-CZ" altLang="cs-CZ" dirty="0"/>
              <a:t>vyž</a:t>
            </a:r>
            <a:r>
              <a:rPr lang="en-US" altLang="cs-CZ" dirty="0"/>
              <a:t>a</a:t>
            </a:r>
            <a:r>
              <a:rPr lang="cs-CZ" altLang="cs-CZ" dirty="0"/>
              <a:t>duje složitější datové struktury a doručovací algortimus</a:t>
            </a:r>
          </a:p>
        </p:txBody>
      </p:sp>
      <p:sp>
        <p:nvSpPr>
          <p:cNvPr id="228356" name="AutoShape 4">
            <a:extLst>
              <a:ext uri="{FF2B5EF4-FFF2-40B4-BE49-F238E27FC236}">
                <a16:creationId xmlns:a16="http://schemas.microsoft.com/office/drawing/2014/main" id="{40DFEF9C-161E-EFA5-2C87-DFE54D3E0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057650"/>
            <a:ext cx="2341562" cy="358775"/>
          </a:xfrm>
          <a:prstGeom prst="wedgeRoundRectCallout">
            <a:avLst>
              <a:gd name="adj1" fmla="val -112120"/>
              <a:gd name="adj2" fmla="val -233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co ví příjemce o sobě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28357" name="AutoShape 5">
            <a:extLst>
              <a:ext uri="{FF2B5EF4-FFF2-40B4-BE49-F238E27FC236}">
                <a16:creationId xmlns:a16="http://schemas.microsoft.com/office/drawing/2014/main" id="{50B968E2-4296-D46B-8FFC-6ADB61D51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4508500"/>
            <a:ext cx="2341562" cy="360363"/>
          </a:xfrm>
          <a:prstGeom prst="wedgeRoundRectCallout">
            <a:avLst>
              <a:gd name="adj1" fmla="val -110736"/>
              <a:gd name="adj2" fmla="val -571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co ví příjemce o odesílateli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8118" name="AutoShape 5">
            <a:extLst>
              <a:ext uri="{FF2B5EF4-FFF2-40B4-BE49-F238E27FC236}">
                <a16:creationId xmlns:a16="http://schemas.microsoft.com/office/drawing/2014/main" id="{5D683CB6-3E59-8BB6-69EC-0D5538162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484313"/>
            <a:ext cx="1517650" cy="360362"/>
          </a:xfrm>
          <a:prstGeom prst="wedgeRoundRectCallout">
            <a:avLst>
              <a:gd name="adj1" fmla="val -93532"/>
              <a:gd name="adj2" fmla="val 5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jiné využití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6" grpId="0" animBg="1"/>
      <p:bldP spid="228357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>
            <a:extLst>
              <a:ext uri="{FF2B5EF4-FFF2-40B4-BE49-F238E27FC236}">
                <a16:creationId xmlns:a16="http://schemas.microsoft.com/office/drawing/2014/main" id="{A14EAA55-1CC5-FF18-F5D9-C66C93FA4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ISIS</a:t>
            </a:r>
            <a:r>
              <a:rPr lang="en-US" altLang="cs-CZ" dirty="0"/>
              <a:t>/</a:t>
            </a:r>
            <a:r>
              <a:rPr lang="en-US" altLang="cs-CZ" dirty="0" err="1"/>
              <a:t>VSync</a:t>
            </a:r>
            <a:r>
              <a:rPr lang="cs-CZ" altLang="cs-CZ" dirty="0"/>
              <a:t> - </a:t>
            </a:r>
            <a:r>
              <a:rPr lang="en-US" altLang="cs-CZ" dirty="0" err="1"/>
              <a:t>pohledy</a:t>
            </a:r>
            <a:endParaRPr lang="cs-CZ" altLang="cs-CZ" dirty="0"/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C50BAFDC-BD9D-E261-DE4C-5E3FA86F2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b="1"/>
              <a:t>C</a:t>
            </a:r>
            <a:r>
              <a:rPr lang="cs-CZ" altLang="en-US" b="1"/>
              <a:t>íl</a:t>
            </a:r>
            <a:r>
              <a:rPr lang="cs-CZ" altLang="en-US"/>
              <a:t>: všechny zprávy zaslané do pohledu L</a:t>
            </a:r>
            <a:r>
              <a:rPr lang="en-US" altLang="en-US"/>
              <a:t> </a:t>
            </a:r>
            <a:r>
              <a:rPr lang="cs-CZ" altLang="en-US"/>
              <a:t>jsou doručeny </a:t>
            </a:r>
            <a:br>
              <a:rPr lang="en-US" altLang="en-US"/>
            </a:br>
            <a:r>
              <a:rPr lang="cs-CZ" altLang="en-US"/>
              <a:t>všem žijícím </a:t>
            </a:r>
            <a:r>
              <a:rPr lang="en-US" altLang="en-US"/>
              <a:t>uzl</a:t>
            </a:r>
            <a:r>
              <a:rPr lang="cs-CZ" altLang="en-US"/>
              <a:t>ům v L před instalací nového pohledu</a:t>
            </a:r>
          </a:p>
          <a:p>
            <a:pPr marL="0" indent="0" eaLnBrk="1" hangingPunct="1"/>
            <a:endParaRPr lang="cs-CZ" altLang="en-US" sz="800"/>
          </a:p>
          <a:p>
            <a:pPr marL="0" indent="0" eaLnBrk="1" hangingPunct="1"/>
            <a:r>
              <a:rPr lang="cs-CZ" altLang="en-US"/>
              <a:t>Každý </a:t>
            </a:r>
            <a:r>
              <a:rPr lang="en-US" altLang="en-US"/>
              <a:t>uzel</a:t>
            </a:r>
            <a:r>
              <a:rPr lang="cs-CZ" altLang="en-US"/>
              <a:t> v L udržuje zprávu </a:t>
            </a:r>
            <a:r>
              <a:rPr lang="en-US" altLang="en-US"/>
              <a:t>dokud </a:t>
            </a:r>
            <a:r>
              <a:rPr lang="cs-CZ" altLang="en-US"/>
              <a:t>není stabilní</a:t>
            </a:r>
          </a:p>
          <a:p>
            <a:pPr marL="0" indent="0" eaLnBrk="1" hangingPunct="1"/>
            <a:r>
              <a:rPr lang="cs-CZ" altLang="en-US"/>
              <a:t>Po příjmu zprávy o instalaci nového pohledu </a:t>
            </a:r>
            <a:r>
              <a:rPr lang="en-US" altLang="en-US"/>
              <a:t>uzel:</a:t>
            </a:r>
            <a:endParaRPr lang="cs-CZ" altLang="en-US"/>
          </a:p>
          <a:p>
            <a:pPr lvl="1" eaLnBrk="1" hangingPunct="1"/>
            <a:r>
              <a:rPr lang="cs-CZ" altLang="en-US"/>
              <a:t>přepošle všechny nestabilní zprávy</a:t>
            </a:r>
          </a:p>
          <a:p>
            <a:pPr lvl="1" eaLnBrk="1" hangingPunct="1"/>
            <a:r>
              <a:rPr lang="cs-CZ" altLang="en-US" b="1"/>
              <a:t>flush</a:t>
            </a:r>
            <a:r>
              <a:rPr lang="cs-CZ" altLang="en-US"/>
              <a:t> message - potvrzení instalace</a:t>
            </a:r>
          </a:p>
          <a:p>
            <a:pPr lvl="1" eaLnBrk="1" hangingPunct="1"/>
            <a:r>
              <a:rPr lang="cs-CZ" altLang="en-US"/>
              <a:t>zatím pohled </a:t>
            </a:r>
            <a:r>
              <a:rPr lang="cs-CZ" altLang="en-US" b="1"/>
              <a:t>ne</a:t>
            </a:r>
            <a:r>
              <a:rPr lang="cs-CZ" altLang="en-US"/>
              <a:t>instaluje</a:t>
            </a:r>
          </a:p>
          <a:p>
            <a:pPr marL="0" indent="0" eaLnBrk="1" hangingPunct="1"/>
            <a:endParaRPr lang="cs-CZ" altLang="en-US" sz="800"/>
          </a:p>
          <a:p>
            <a:pPr marL="0" indent="0" eaLnBrk="1" hangingPunct="1"/>
            <a:r>
              <a:rPr lang="cs-CZ" altLang="en-US"/>
              <a:t>Po příjmu </a:t>
            </a:r>
            <a:r>
              <a:rPr lang="cs-CZ" altLang="en-US" b="1"/>
              <a:t>flush </a:t>
            </a:r>
            <a:r>
              <a:rPr lang="cs-CZ" altLang="en-US"/>
              <a:t>od </a:t>
            </a:r>
            <a:r>
              <a:rPr lang="cs-CZ" altLang="en-US" b="1"/>
              <a:t>každého </a:t>
            </a:r>
            <a:r>
              <a:rPr lang="en-US" altLang="en-US"/>
              <a:t>uzlu</a:t>
            </a:r>
            <a:r>
              <a:rPr lang="cs-CZ" altLang="en-US"/>
              <a:t> může </a:t>
            </a:r>
            <a:r>
              <a:rPr lang="cs-CZ" altLang="en-US" b="1"/>
              <a:t>instalovat </a:t>
            </a:r>
            <a:r>
              <a:rPr lang="cs-CZ" altLang="en-US"/>
              <a:t>nový pohled</a:t>
            </a:r>
          </a:p>
          <a:p>
            <a:pPr marL="0" indent="0" eaLnBrk="1" hangingPunct="1"/>
            <a:endParaRPr lang="cs-CZ" altLang="en-US" sz="800"/>
          </a:p>
          <a:p>
            <a:pPr marL="0" indent="0" eaLnBrk="1" hangingPunct="1"/>
            <a:r>
              <a:rPr lang="cs-CZ" altLang="en-US"/>
              <a:t>Zprávy od havarovaných </a:t>
            </a:r>
            <a:r>
              <a:rPr lang="en-US" altLang="en-US"/>
              <a:t>uzl</a:t>
            </a:r>
            <a:r>
              <a:rPr lang="cs-CZ" altLang="en-US"/>
              <a:t>ů</a:t>
            </a:r>
          </a:p>
          <a:p>
            <a:pPr lvl="1" eaLnBrk="1" hangingPunct="1"/>
            <a:r>
              <a:rPr lang="cs-CZ" altLang="en-US"/>
              <a:t>každý </a:t>
            </a:r>
            <a:r>
              <a:rPr lang="en-US" altLang="en-US"/>
              <a:t>uzel</a:t>
            </a:r>
            <a:r>
              <a:rPr lang="cs-CZ" altLang="en-US"/>
              <a:t> udržuje seznam </a:t>
            </a:r>
            <a:r>
              <a:rPr lang="en-US" altLang="en-US"/>
              <a:t>'</a:t>
            </a:r>
            <a:r>
              <a:rPr lang="cs-CZ" altLang="en-US"/>
              <a:t>havarovaných</a:t>
            </a:r>
            <a:r>
              <a:rPr lang="en-US" altLang="en-US"/>
              <a:t>'</a:t>
            </a:r>
            <a:r>
              <a:rPr lang="cs-CZ" altLang="en-US"/>
              <a:t> </a:t>
            </a:r>
            <a:r>
              <a:rPr lang="en-US" altLang="en-US"/>
              <a:t>uzl</a:t>
            </a:r>
            <a:r>
              <a:rPr lang="cs-CZ" altLang="en-US"/>
              <a:t>ů aktuálního pohledu</a:t>
            </a:r>
          </a:p>
          <a:p>
            <a:pPr lvl="1" eaLnBrk="1" hangingPunct="1"/>
            <a:r>
              <a:rPr lang="cs-CZ" altLang="en-US"/>
              <a:t>s každou zprávou se rozesílá seznam, při příjmu se sjednotí s vlastním</a:t>
            </a:r>
          </a:p>
          <a:p>
            <a:pPr lvl="1" eaLnBrk="1" hangingPunct="1"/>
            <a:r>
              <a:rPr lang="cs-CZ" altLang="en-US"/>
              <a:t>zprávy od havarovaných </a:t>
            </a:r>
            <a:r>
              <a:rPr lang="en-US" altLang="en-US"/>
              <a:t>uzl</a:t>
            </a:r>
            <a:r>
              <a:rPr lang="cs-CZ" altLang="en-US"/>
              <a:t>ů se zahazují</a:t>
            </a:r>
          </a:p>
          <a:p>
            <a:pPr lvl="1" eaLnBrk="1" hangingPunct="1">
              <a:buSzPct val="150000"/>
              <a:buFont typeface="Tahoma" panose="020B0604030504040204" pitchFamily="34" charset="0"/>
              <a:buNone/>
            </a:pPr>
            <a:endParaRPr lang="cs-CZ" altLang="en-US" sz="800"/>
          </a:p>
          <a:p>
            <a:pPr marL="0" indent="0" eaLnBrk="1" hangingPunct="1"/>
            <a:r>
              <a:rPr lang="cs-CZ" altLang="en-US">
                <a:solidFill>
                  <a:srgbClr val="002060"/>
                </a:solidFill>
              </a:rPr>
              <a:t>Reálné nasazení</a:t>
            </a:r>
          </a:p>
          <a:p>
            <a:pPr lvl="1" eaLnBrk="1" hangingPunct="1"/>
            <a:r>
              <a:rPr lang="en-US" altLang="en-US">
                <a:solidFill>
                  <a:srgbClr val="002060"/>
                </a:solidFill>
              </a:rPr>
              <a:t>New York Stock Exchange</a:t>
            </a:r>
            <a:r>
              <a:rPr lang="cs-CZ" altLang="en-US">
                <a:solidFill>
                  <a:srgbClr val="002060"/>
                </a:solidFill>
              </a:rPr>
              <a:t>, </a:t>
            </a:r>
            <a:r>
              <a:rPr lang="en-US" altLang="en-US">
                <a:solidFill>
                  <a:srgbClr val="002060"/>
                </a:solidFill>
              </a:rPr>
              <a:t>Swiss Stock Exchange</a:t>
            </a:r>
          </a:p>
          <a:p>
            <a:pPr lvl="1" eaLnBrk="1" hangingPunct="1"/>
            <a:r>
              <a:rPr lang="en-US" altLang="en-US">
                <a:solidFill>
                  <a:srgbClr val="002060"/>
                </a:solidFill>
              </a:rPr>
              <a:t>French Air Traffic Control System</a:t>
            </a:r>
          </a:p>
          <a:p>
            <a:pPr lvl="1" eaLnBrk="1" hangingPunct="1"/>
            <a:r>
              <a:rPr lang="en-US" altLang="en-US">
                <a:solidFill>
                  <a:srgbClr val="002060"/>
                </a:solidFill>
              </a:rPr>
              <a:t>Reuters, Bloomberg</a:t>
            </a:r>
          </a:p>
        </p:txBody>
      </p:sp>
      <p:sp>
        <p:nvSpPr>
          <p:cNvPr id="220164" name="AutoShape 5">
            <a:extLst>
              <a:ext uri="{FF2B5EF4-FFF2-40B4-BE49-F238E27FC236}">
                <a16:creationId xmlns:a16="http://schemas.microsoft.com/office/drawing/2014/main" id="{5986FA61-6C2E-15F5-E4BC-01A3D022E7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550988"/>
            <a:ext cx="1981200" cy="360362"/>
          </a:xfrm>
          <a:prstGeom prst="wedgeRoundRectCallout">
            <a:avLst>
              <a:gd name="adj1" fmla="val -106741"/>
              <a:gd name="adj2" fmla="val 2584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detekce pomoc</a:t>
            </a:r>
            <a:r>
              <a:rPr lang="cs-CZ" altLang="cs-CZ" sz="1400" b="0" baseline="0">
                <a:latin typeface="Arial" panose="020B0604020202020204" pitchFamily="34" charset="0"/>
              </a:rPr>
              <a:t>í MT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3">
            <a:extLst>
              <a:ext uri="{FF2B5EF4-FFF2-40B4-BE49-F238E27FC236}">
                <a16:creationId xmlns:a16="http://schemas.microsoft.com/office/drawing/2014/main" id="{8912337F-F221-7A3C-DB1A-1C2DD268DF90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3" y="1125538"/>
            <a:ext cx="7989887" cy="3473450"/>
          </a:xfrm>
          <a:noFill/>
        </p:spPr>
      </p:pic>
      <p:sp>
        <p:nvSpPr>
          <p:cNvPr id="222211" name="Explosion 2 4">
            <a:extLst>
              <a:ext uri="{FF2B5EF4-FFF2-40B4-BE49-F238E27FC236}">
                <a16:creationId xmlns:a16="http://schemas.microsoft.com/office/drawing/2014/main" id="{3D4ECD19-B7E5-1346-F95B-42A1219AE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3357563"/>
            <a:ext cx="792163" cy="863600"/>
          </a:xfrm>
          <a:prstGeom prst="irregularSeal2">
            <a:avLst/>
          </a:prstGeom>
          <a:solidFill>
            <a:srgbClr val="FF0000">
              <a:alpha val="50195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12" name="Rectangle 2">
            <a:extLst>
              <a:ext uri="{FF2B5EF4-FFF2-40B4-BE49-F238E27FC236}">
                <a16:creationId xmlns:a16="http://schemas.microsoft.com/office/drawing/2014/main" id="{570FF105-5D9B-C656-201F-8F0D1A7AC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Instalace nového pohledu</a:t>
            </a:r>
          </a:p>
        </p:txBody>
      </p:sp>
      <p:sp>
        <p:nvSpPr>
          <p:cNvPr id="222213" name="Rectangle 4">
            <a:extLst>
              <a:ext uri="{FF2B5EF4-FFF2-40B4-BE49-F238E27FC236}">
                <a16:creationId xmlns:a16="http://schemas.microsoft.com/office/drawing/2014/main" id="{D4E8394F-576A-5792-6CFB-3A0932ACA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013325"/>
            <a:ext cx="86407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1600" b="0" baseline="0"/>
              <a:t>Průběh instalace nového pohledu v ISIS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b="0" baseline="0"/>
              <a:t>a) proces 4 zjistil havárii procesu 7, rozesílá instalaci nového pohledu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b="0" baseline="0"/>
              <a:t>b) proces 6 rozesílá nestabilní zprávy a potvrzení instalace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1600" b="0" baseline="0"/>
              <a:t>c) proces 6 po přijetí všech flush instaluje nový pohled</a:t>
            </a:r>
          </a:p>
          <a:p>
            <a:pPr eaLnBrk="1" hangingPunct="1">
              <a:lnSpc>
                <a:spcPct val="90000"/>
              </a:lnSpc>
            </a:pPr>
            <a:endParaRPr lang="cs-CZ" altLang="cs-CZ" sz="1600" b="0" baseline="0"/>
          </a:p>
        </p:txBody>
      </p:sp>
      <p:sp>
        <p:nvSpPr>
          <p:cNvPr id="222214" name="Explosion 2 5">
            <a:extLst>
              <a:ext uri="{FF2B5EF4-FFF2-40B4-BE49-F238E27FC236}">
                <a16:creationId xmlns:a16="http://schemas.microsoft.com/office/drawing/2014/main" id="{9BD7B760-4C91-4D67-0D0B-5D8EB534B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3357563"/>
            <a:ext cx="792163" cy="863600"/>
          </a:xfrm>
          <a:prstGeom prst="irregularSeal2">
            <a:avLst/>
          </a:prstGeom>
          <a:solidFill>
            <a:srgbClr val="FF0000">
              <a:alpha val="50195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15" name="Explosion 2 6">
            <a:extLst>
              <a:ext uri="{FF2B5EF4-FFF2-40B4-BE49-F238E27FC236}">
                <a16:creationId xmlns:a16="http://schemas.microsoft.com/office/drawing/2014/main" id="{B47A946B-2067-E2D9-E639-2E3CCCB99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3359150"/>
            <a:ext cx="792163" cy="863600"/>
          </a:xfrm>
          <a:prstGeom prst="irregularSeal2">
            <a:avLst/>
          </a:prstGeom>
          <a:solidFill>
            <a:srgbClr val="FF0000">
              <a:alpha val="50195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16" name="Lightning Bolt 1">
            <a:extLst>
              <a:ext uri="{FF2B5EF4-FFF2-40B4-BE49-F238E27FC236}">
                <a16:creationId xmlns:a16="http://schemas.microsoft.com/office/drawing/2014/main" id="{1F069642-4E9B-9381-1272-6B21F6E3B4E9}"/>
              </a:ext>
            </a:extLst>
          </p:cNvPr>
          <p:cNvSpPr>
            <a:spLocks noChangeArrowheads="1"/>
          </p:cNvSpPr>
          <p:nvPr/>
        </p:nvSpPr>
        <p:spPr bwMode="auto">
          <a:xfrm rot="-447441">
            <a:off x="8101013" y="2492375"/>
            <a:ext cx="287337" cy="576263"/>
          </a:xfrm>
          <a:prstGeom prst="lightningBol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>
            <a:extLst>
              <a:ext uri="{FF2B5EF4-FFF2-40B4-BE49-F238E27FC236}">
                <a16:creationId xmlns:a16="http://schemas.microsoft.com/office/drawing/2014/main" id="{2D3FD414-D193-5F06-80D4-6B41523564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Pr</a:t>
            </a:r>
            <a:r>
              <a:rPr lang="cs-CZ" altLang="cs-CZ"/>
              <a:t>ůběh</a:t>
            </a:r>
            <a:r>
              <a:rPr lang="en-US" altLang="cs-CZ"/>
              <a:t> virtu</a:t>
            </a:r>
            <a:r>
              <a:rPr lang="cs-CZ" altLang="cs-CZ"/>
              <a:t>ální</a:t>
            </a:r>
            <a:r>
              <a:rPr lang="en-US" altLang="cs-CZ"/>
              <a:t> synchronie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0EF36EEB-0D4C-ECEE-E1D2-AAEBA190C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altLang="cs-CZ"/>
          </a:p>
        </p:txBody>
      </p:sp>
      <p:sp>
        <p:nvSpPr>
          <p:cNvPr id="224260" name="Rectangle 5">
            <a:extLst>
              <a:ext uri="{FF2B5EF4-FFF2-40B4-BE49-F238E27FC236}">
                <a16:creationId xmlns:a16="http://schemas.microsoft.com/office/drawing/2014/main" id="{DF6EF2EC-DD91-AD29-AB6B-B74EBAA02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050" y="2895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224261" name="Object 4">
            <a:extLst>
              <a:ext uri="{FF2B5EF4-FFF2-40B4-BE49-F238E27FC236}">
                <a16:creationId xmlns:a16="http://schemas.microsoft.com/office/drawing/2014/main" id="{9E6DE1DD-671F-E4CB-8CEF-9B226E0794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1196975"/>
          <a:ext cx="6096000" cy="529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086350" imgH="4419600" progId="Word.Picture.8">
                  <p:embed/>
                </p:oleObj>
              </mc:Choice>
              <mc:Fallback>
                <p:oleObj name="Picture" r:id="rId3" imgW="5086350" imgH="44196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196975"/>
                        <a:ext cx="6096000" cy="529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1">
            <a:extLst>
              <a:ext uri="{FF2B5EF4-FFF2-40B4-BE49-F238E27FC236}">
                <a16:creationId xmlns:a16="http://schemas.microsoft.com/office/drawing/2014/main" id="{E316FB4B-3FE3-6A2F-0465-870D44A67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Doručovací protokoly - shrnutí</a:t>
            </a:r>
          </a:p>
        </p:txBody>
      </p:sp>
      <p:sp>
        <p:nvSpPr>
          <p:cNvPr id="226307" name="Content Placeholder 2">
            <a:extLst>
              <a:ext uri="{FF2B5EF4-FFF2-40B4-BE49-F238E27FC236}">
                <a16:creationId xmlns:a16="http://schemas.microsoft.com/office/drawing/2014/main" id="{7B7079C8-10AF-88C6-934F-C797B2D3240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Shrnutí problémů doručovacích protokolů</a:t>
            </a:r>
          </a:p>
          <a:p>
            <a:r>
              <a:rPr lang="cs-CZ" altLang="cs-CZ"/>
              <a:t>	principy a protokoly, které je řeší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A1674C-5B19-DF32-184C-0912354A6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065568"/>
              </p:ext>
            </p:extLst>
          </p:nvPr>
        </p:nvGraphicFramePr>
        <p:xfrm>
          <a:off x="1071562" y="2071688"/>
          <a:ext cx="6236742" cy="3032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83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8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669"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002060"/>
                          </a:solidFill>
                        </a:rPr>
                        <a:t>problém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>
                          <a:solidFill>
                            <a:srgbClr val="002060"/>
                          </a:solidFill>
                        </a:rPr>
                        <a:t>protokol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cs-CZ" sz="1800" dirty="0"/>
                        <a:t>sekvenční doručování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skalární hodiny</a:t>
                      </a:r>
                    </a:p>
                    <a:p>
                      <a:r>
                        <a:rPr lang="cs-CZ" sz="1800" dirty="0"/>
                        <a:t>sekvencer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69">
                <a:tc>
                  <a:txBody>
                    <a:bodyPr/>
                    <a:lstStyle/>
                    <a:p>
                      <a:r>
                        <a:rPr lang="cs-CZ" sz="1800" dirty="0"/>
                        <a:t>kauzální doručování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vektorové hodiny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669">
                <a:tc>
                  <a:txBody>
                    <a:bodyPr/>
                    <a:lstStyle/>
                    <a:p>
                      <a:r>
                        <a:rPr lang="cs-CZ" sz="1800" dirty="0"/>
                        <a:t>překrývající se skupiny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maticové hodiny 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cs-CZ" sz="1800" dirty="0"/>
                        <a:t>nespolehlivá komunikace, stabilní zprávy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Trans 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40">
                <a:tc>
                  <a:txBody>
                    <a:bodyPr/>
                    <a:lstStyle/>
                    <a:p>
                      <a:r>
                        <a:rPr lang="cs-CZ" sz="1800" dirty="0"/>
                        <a:t>virtuální synchronie,</a:t>
                      </a:r>
                    </a:p>
                    <a:p>
                      <a:r>
                        <a:rPr lang="cs-CZ" sz="1800" dirty="0"/>
                        <a:t>změna pohledu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Transis - tranzitivní</a:t>
                      </a:r>
                      <a:r>
                        <a:rPr lang="cs-CZ" sz="1800" baseline="0" dirty="0"/>
                        <a:t> ack</a:t>
                      </a:r>
                      <a:endParaRPr lang="en-US" sz="1800" dirty="0"/>
                    </a:p>
                    <a:p>
                      <a:r>
                        <a:rPr lang="cs-CZ" sz="1800" dirty="0"/>
                        <a:t>Isis</a:t>
                      </a:r>
                      <a:r>
                        <a:rPr lang="en-US" sz="1800" dirty="0"/>
                        <a:t>/</a:t>
                      </a:r>
                      <a:r>
                        <a:rPr lang="en-US" sz="1800" dirty="0" err="1"/>
                        <a:t>VSync</a:t>
                      </a:r>
                      <a:r>
                        <a:rPr lang="en-US" sz="1800" dirty="0"/>
                        <a:t> - </a:t>
                      </a:r>
                      <a:r>
                        <a:rPr lang="en-US" sz="1800" dirty="0" err="1"/>
                        <a:t>maticov</a:t>
                      </a:r>
                      <a:r>
                        <a:rPr lang="cs-CZ" sz="1800" dirty="0"/>
                        <a:t>é</a:t>
                      </a:r>
                      <a:r>
                        <a:rPr lang="cs-CZ" sz="1800" baseline="0" dirty="0"/>
                        <a:t> hodiny</a:t>
                      </a:r>
                      <a:r>
                        <a:rPr lang="cs-CZ" sz="1800" dirty="0"/>
                        <a:t> 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1">
            <a:extLst>
              <a:ext uri="{FF2B5EF4-FFF2-40B4-BE49-F238E27FC236}">
                <a16:creationId xmlns:a16="http://schemas.microsoft.com/office/drawing/2014/main" id="{EF8480FB-E787-FDE4-F7AF-7016BFE376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Real-World Group Communication Systems</a:t>
            </a:r>
            <a:endParaRPr lang="cs-CZ" altLang="cs-CZ"/>
          </a:p>
        </p:txBody>
      </p:sp>
      <p:sp>
        <p:nvSpPr>
          <p:cNvPr id="227331" name="Content Placeholder 2">
            <a:extLst>
              <a:ext uri="{FF2B5EF4-FFF2-40B4-BE49-F238E27FC236}">
                <a16:creationId xmlns:a16="http://schemas.microsoft.com/office/drawing/2014/main" id="{AABC049E-EDB2-14CA-1C39-69201C5565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ISIS, Horus, Ensemble, QuickSilver</a:t>
            </a:r>
            <a:r>
              <a:rPr lang="en-US" altLang="cs-CZ"/>
              <a:t>, ISIS2, VSync</a:t>
            </a:r>
            <a:r>
              <a:rPr lang="cs-CZ" altLang="cs-CZ"/>
              <a:t> - Cornell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CORBA, </a:t>
            </a:r>
            <a:r>
              <a:rPr lang="cs-CZ" altLang="cs-CZ"/>
              <a:t>JGroups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DCS in WebSphere and AS/400 - IBM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Transis, Xpand - Hebrew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Spread – John Hopkins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Cactus – Arizona State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Phoenix - EPFL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Totem - UCSB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Appia – University of Lisboa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NewTOP - New Castle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Lucent Bell-Labs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Stratus</a:t>
            </a:r>
            <a:endParaRPr lang="en-US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Spread Toolkit, Corosync </a:t>
            </a:r>
            <a:endParaRPr lang="en-US" altLang="cs-CZ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...</a:t>
            </a:r>
            <a:endParaRPr lang="cs-CZ" altLang="cs-CZ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>
            <a:extLst>
              <a:ext uri="{FF2B5EF4-FFF2-40B4-BE49-F238E27FC236}">
                <a16:creationId xmlns:a16="http://schemas.microsoft.com/office/drawing/2014/main" id="{45808143-8CD3-5ABC-697C-46BE3B8129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Synchronizace v DS </a:t>
            </a:r>
            <a:r>
              <a:rPr lang="cs-CZ" altLang="cs-CZ"/>
              <a:t>-</a:t>
            </a:r>
            <a:r>
              <a:rPr lang="en-US" altLang="cs-CZ"/>
              <a:t> shrnut</a:t>
            </a:r>
            <a:r>
              <a:rPr lang="cs-CZ" altLang="cs-CZ"/>
              <a:t>í</a:t>
            </a:r>
            <a:endParaRPr lang="en-US" altLang="cs-CZ"/>
          </a:p>
        </p:txBody>
      </p:sp>
      <p:sp>
        <p:nvSpPr>
          <p:cNvPr id="228355" name="Rectangle 3">
            <a:extLst>
              <a:ext uri="{FF2B5EF4-FFF2-40B4-BE49-F238E27FC236}">
                <a16:creationId xmlns:a16="http://schemas.microsoft.com/office/drawing/2014/main" id="{E997A7B2-B17E-8E13-8CA5-CDFC956A0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832475"/>
          </a:xfrm>
        </p:spPr>
        <p:txBody>
          <a:bodyPr/>
          <a:lstStyle/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en-US" altLang="cs-CZ" dirty="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cs-CZ" altLang="cs-CZ" dirty="0"/>
              <a:t> fyzické hodiny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synchronizace vůči přesnému zdroji nebo navzájem, úprava rychlosti tiků</a:t>
            </a:r>
          </a:p>
          <a:p>
            <a:pPr marL="463550" lvl="2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cs-CZ" altLang="cs-CZ" dirty="0"/>
              <a:t> logické hodiny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b="1" dirty="0"/>
              <a:t>kauzalita</a:t>
            </a:r>
            <a:r>
              <a:rPr lang="cs-CZ" altLang="cs-CZ" dirty="0"/>
              <a:t> událostí, neexistence globálního času, relace </a:t>
            </a:r>
            <a:r>
              <a:rPr lang="en-US" altLang="cs-CZ" dirty="0"/>
              <a:t>'</a:t>
            </a:r>
            <a:r>
              <a:rPr lang="cs-CZ" altLang="cs-CZ" dirty="0"/>
              <a:t>předchází</a:t>
            </a:r>
            <a:r>
              <a:rPr lang="en-US" altLang="cs-CZ" dirty="0"/>
              <a:t>'</a:t>
            </a:r>
            <a:endParaRPr lang="cs-CZ" altLang="cs-CZ" dirty="0"/>
          </a:p>
          <a:p>
            <a:pPr marL="463550" lvl="2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cs-CZ" altLang="cs-CZ" dirty="0"/>
              <a:t> distribuované vyloučení procesů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absence sdílené paměti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centralizované, časové značky, voting, token passing</a:t>
            </a:r>
            <a:endParaRPr lang="en-US" altLang="cs-CZ" dirty="0"/>
          </a:p>
          <a:p>
            <a:pPr marL="463550" lvl="2" indent="0" eaLnBrk="1" hangingPunct="1">
              <a:spcBef>
                <a:spcPct val="30000"/>
              </a:spcBef>
              <a:buNone/>
            </a:pPr>
            <a:endParaRPr lang="cs-CZ" altLang="cs-CZ" sz="800" dirty="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cs-CZ" altLang="cs-CZ" dirty="0"/>
              <a:t> volba koordinátora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cs-CZ" dirty="0" err="1"/>
              <a:t>detekce</a:t>
            </a:r>
            <a:r>
              <a:rPr lang="en-US" altLang="cs-CZ" dirty="0"/>
              <a:t> </a:t>
            </a:r>
            <a:r>
              <a:rPr lang="en-US" altLang="cs-CZ" dirty="0" err="1"/>
              <a:t>extr</a:t>
            </a:r>
            <a:r>
              <a:rPr lang="cs-CZ" altLang="cs-CZ" dirty="0"/>
              <a:t>ému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randomized race condition</a:t>
            </a:r>
            <a:endParaRPr lang="en-US" altLang="cs-CZ" dirty="0"/>
          </a:p>
          <a:p>
            <a:pPr marL="463550" lvl="2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>
              <a:spcBef>
                <a:spcPct val="30000"/>
              </a:spcBef>
              <a:buFont typeface="Tahoma" panose="020B0604030504040204" pitchFamily="34" charset="0"/>
              <a:buChar char="▪"/>
            </a:pPr>
            <a:r>
              <a:rPr lang="cs-CZ" altLang="cs-CZ" dirty="0"/>
              <a:t> doručovací protokoly</a:t>
            </a:r>
          </a:p>
          <a:p>
            <a:pPr lvl="1" eaLnBrk="1" hangingPunct="1">
              <a:spcBef>
                <a:spcPct val="30000"/>
              </a:spcBef>
            </a:pPr>
            <a:r>
              <a:rPr lang="cs-CZ" altLang="cs-CZ" dirty="0"/>
              <a:t>sekvenční/kauzální doručování, spolehlivé doručování</a:t>
            </a:r>
          </a:p>
          <a:p>
            <a:pPr lvl="1" eaLnBrk="1" hangingPunct="1">
              <a:spcBef>
                <a:spcPct val="30000"/>
              </a:spcBef>
            </a:pPr>
            <a:r>
              <a:rPr lang="en-US" altLang="cs-CZ" dirty="0"/>
              <a:t>virtu</a:t>
            </a:r>
            <a:r>
              <a:rPr lang="cs-CZ" altLang="cs-CZ" dirty="0"/>
              <a:t>ální synchronie, změny členství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ext Placeholder 2">
            <a:extLst>
              <a:ext uri="{FF2B5EF4-FFF2-40B4-BE49-F238E27FC236}">
                <a16:creationId xmlns:a16="http://schemas.microsoft.com/office/drawing/2014/main" id="{3B4A98EA-C8C5-6A4F-CE50-CCF606C84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7772400" cy="1500187"/>
          </a:xfrm>
        </p:spPr>
        <p:txBody>
          <a:bodyPr anchor="ctr"/>
          <a:lstStyle/>
          <a:p>
            <a:pPr algn="ctr"/>
            <a:r>
              <a:rPr lang="en-US" altLang="cs-CZ" sz="4400" b="1" dirty="0"/>
              <a:t>Glob</a:t>
            </a:r>
            <a:r>
              <a:rPr lang="cs-CZ" altLang="cs-CZ" sz="4400" b="1" dirty="0"/>
              <a:t>ální stav a konsensus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EF418-FD28-B286-3EB4-5ABE1CF30D32}"/>
              </a:ext>
            </a:extLst>
          </p:cNvPr>
          <p:cNvSpPr txBox="1">
            <a:spLocks/>
          </p:cNvSpPr>
          <p:nvPr/>
        </p:nvSpPr>
        <p:spPr bwMode="auto">
          <a:xfrm>
            <a:off x="827088" y="2570163"/>
            <a:ext cx="5473700" cy="31956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b="0" kern="0" baseline="0" dirty="0"/>
              <a:t>Ukončení distribuovaných výpočtů</a:t>
            </a:r>
          </a:p>
          <a:p>
            <a:pPr>
              <a:defRPr/>
            </a:pPr>
            <a:r>
              <a:rPr lang="cs-CZ" altLang="cs-CZ" b="0" kern="0" baseline="0" dirty="0"/>
              <a:t>Kauzálně konzistentní globální stav</a:t>
            </a:r>
            <a:r>
              <a:rPr lang="en-US" altLang="cs-CZ" b="0" kern="0" baseline="0" dirty="0"/>
              <a:t>, </a:t>
            </a:r>
            <a:r>
              <a:rPr lang="en-US" altLang="cs-CZ" b="0" kern="0" baseline="0" dirty="0" err="1"/>
              <a:t>detekce</a:t>
            </a:r>
            <a:endParaRPr lang="cs-CZ" altLang="cs-CZ" b="0" kern="0" baseline="0" dirty="0"/>
          </a:p>
          <a:p>
            <a:pPr>
              <a:defRPr/>
            </a:pPr>
            <a:r>
              <a:rPr lang="en-US" altLang="cs-CZ" b="0" kern="0" baseline="0" dirty="0"/>
              <a:t>Z</a:t>
            </a:r>
            <a:r>
              <a:rPr lang="cs-CZ" altLang="cs-CZ" b="0" kern="0" baseline="0" dirty="0"/>
              <a:t>načkový algoritmus</a:t>
            </a:r>
          </a:p>
          <a:p>
            <a:pPr>
              <a:defRPr/>
            </a:pPr>
            <a:r>
              <a:rPr lang="cs-CZ" altLang="cs-CZ" b="0" kern="0" baseline="0" dirty="0"/>
              <a:t>Problém dvou armád</a:t>
            </a:r>
          </a:p>
          <a:p>
            <a:pPr>
              <a:defRPr/>
            </a:pPr>
            <a:r>
              <a:rPr lang="cs-CZ" altLang="cs-CZ" b="0" kern="0" baseline="0" dirty="0"/>
              <a:t>Problém Byzantských</a:t>
            </a:r>
            <a:br>
              <a:rPr lang="en-US" altLang="cs-CZ" b="0" kern="0" baseline="0" dirty="0"/>
            </a:br>
            <a:r>
              <a:rPr lang="cs-CZ" altLang="cs-CZ" b="0" kern="0" baseline="0" dirty="0"/>
              <a:t>generálů</a:t>
            </a:r>
          </a:p>
          <a:p>
            <a:pPr>
              <a:defRPr/>
            </a:pPr>
            <a:r>
              <a:rPr lang="cs-CZ" altLang="cs-CZ" kern="0" baseline="0" dirty="0"/>
              <a:t>Paxos</a:t>
            </a:r>
            <a:r>
              <a:rPr lang="cs-CZ" altLang="cs-CZ" b="0" kern="0" baseline="0" dirty="0"/>
              <a:t> family, </a:t>
            </a:r>
            <a:r>
              <a:rPr lang="cs-CZ" altLang="cs-CZ" kern="0" baseline="0" dirty="0"/>
              <a:t>RAFT</a:t>
            </a:r>
            <a:endParaRPr lang="en-US" altLang="cs-CZ" kern="0" baseline="0" dirty="0"/>
          </a:p>
        </p:txBody>
      </p:sp>
      <p:pic>
        <p:nvPicPr>
          <p:cNvPr id="4" name="Picture 3" descr="A person in a blue hat&#10;&#10;Description automatically generated">
            <a:extLst>
              <a:ext uri="{FF2B5EF4-FFF2-40B4-BE49-F238E27FC236}">
                <a16:creationId xmlns:a16="http://schemas.microsoft.com/office/drawing/2014/main" id="{29EBD5C4-AA30-52DE-FD94-97A7C327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16" y="4365104"/>
            <a:ext cx="5122508" cy="2410592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3229FC45-C2B3-010C-2705-C41C726E4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Diffusing Computation</a:t>
            </a:r>
            <a:endParaRPr lang="en-US" altLang="cs-CZ"/>
          </a:p>
        </p:txBody>
      </p:sp>
      <p:sp>
        <p:nvSpPr>
          <p:cNvPr id="282627" name="Rectangle 3">
            <a:extLst>
              <a:ext uri="{FF2B5EF4-FFF2-40B4-BE49-F238E27FC236}">
                <a16:creationId xmlns:a16="http://schemas.microsoft.com/office/drawing/2014/main" id="{564338CB-4ED3-353D-21B1-2EAEE4F7AE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4537075" cy="2808288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cs-CZ" altLang="cs-CZ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orientovaný graf uzlů</a:t>
            </a:r>
            <a:endParaRPr lang="en-US" altLang="cs-CZ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vstupní / výstupní kanály</a:t>
            </a:r>
            <a:endParaRPr lang="en-US" altLang="cs-CZ" sz="160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cs-CZ" sz="1600" dirty="0"/>
              <a:t>b</a:t>
            </a:r>
            <a:r>
              <a:rPr lang="cs-CZ" altLang="cs-CZ" sz="1600" dirty="0"/>
              <a:t>ěhem výpočtu kostra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signální kanály - signalizace ukončení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uzly - </a:t>
            </a:r>
            <a:r>
              <a:rPr lang="en-US" altLang="cs-CZ" sz="1600" dirty="0" err="1"/>
              <a:t>stav</a:t>
            </a:r>
            <a:r>
              <a:rPr lang="en-US" altLang="cs-CZ" sz="1600" dirty="0"/>
              <a:t> </a:t>
            </a:r>
            <a:r>
              <a:rPr lang="cs-CZ" altLang="cs-CZ" sz="1600" dirty="0"/>
              <a:t>aktivní / pasivní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příjem zprávy </a:t>
            </a:r>
            <a:r>
              <a:rPr lang="cs-CZ" altLang="cs-CZ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sz="1600" dirty="0"/>
              <a:t> uzel aktivní </a:t>
            </a:r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</p:txBody>
      </p:sp>
      <p:sp>
        <p:nvSpPr>
          <p:cNvPr id="230404" name="Rectangle 5">
            <a:extLst>
              <a:ext uri="{FF2B5EF4-FFF2-40B4-BE49-F238E27FC236}">
                <a16:creationId xmlns:a16="http://schemas.microsoft.com/office/drawing/2014/main" id="{279D6E5A-349C-DC54-C8AD-6705A42BF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230405" name="Object 4">
            <a:extLst>
              <a:ext uri="{FF2B5EF4-FFF2-40B4-BE49-F238E27FC236}">
                <a16:creationId xmlns:a16="http://schemas.microsoft.com/office/drawing/2014/main" id="{ACDA7CCA-8B0A-F7C6-D37C-E8C4D3CED4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4213" y="4149725"/>
          <a:ext cx="7637462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092438" imgH="1474642" progId="Word.Picture.8">
                  <p:embed/>
                </p:oleObj>
              </mc:Choice>
              <mc:Fallback>
                <p:oleObj name="Picture" r:id="rId3" imgW="6092438" imgH="147464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149725"/>
                        <a:ext cx="7637462" cy="184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6BC9B57C-66AF-FA97-DC1A-4C92B447D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912813"/>
            <a:ext cx="3817937" cy="28082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cs-CZ" altLang="cs-CZ" sz="1600" b="0" kern="0" baseline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0" kern="0" baseline="0" dirty="0"/>
              <a:t>délka cesty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0" kern="0" baseline="0" dirty="0"/>
              <a:t>nejkratší cesta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0" kern="0" baseline="0" dirty="0"/>
              <a:t>kapacita</a:t>
            </a:r>
            <a:r>
              <a:rPr lang="en-US" altLang="cs-CZ" sz="1600" b="0" kern="0" baseline="0" dirty="0"/>
              <a:t> / </a:t>
            </a:r>
            <a:r>
              <a:rPr lang="en-US" altLang="cs-CZ" sz="1600" b="0" kern="0" baseline="0" dirty="0" err="1"/>
              <a:t>toky</a:t>
            </a:r>
            <a:r>
              <a:rPr lang="en-US" altLang="cs-CZ" sz="1600" b="0" kern="0" baseline="0" dirty="0"/>
              <a:t> v s</a:t>
            </a:r>
            <a:r>
              <a:rPr lang="cs-CZ" altLang="cs-CZ" sz="1600" b="0" kern="0" baseline="0" dirty="0"/>
              <a:t>ítí</a:t>
            </a:r>
            <a:r>
              <a:rPr lang="en-US" altLang="cs-CZ" sz="1600" b="0" kern="0" baseline="0" dirty="0" err="1"/>
              <a:t>ch</a:t>
            </a:r>
            <a:endParaRPr lang="cs-CZ" altLang="cs-CZ" sz="1600" b="0" kern="0" baseline="0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0" kern="0" baseline="0" dirty="0"/>
              <a:t>deadlock detection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sz="1600" b="0" kern="0" baseline="0" dirty="0"/>
              <a:t>globální stavy / vlastnosti</a:t>
            </a:r>
            <a:endParaRPr lang="en-US" altLang="cs-CZ" sz="1600" b="0" kern="0" baseline="0" dirty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ADF8D8C7-FA80-60D8-0C64-2436BDA3E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Ukončení distribuovaných procesů</a:t>
            </a:r>
            <a:endParaRPr lang="en-US" altLang="cs-CZ"/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1FAAE277-007C-84F7-A9D2-9C327874A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sz="1600"/>
              <a:t>Iniciační proces - začátek distribuovaného výpočtu</a:t>
            </a:r>
          </a:p>
          <a:p>
            <a:pPr marL="0" indent="0" eaLnBrk="1" hangingPunct="1"/>
            <a:r>
              <a:rPr lang="cs-CZ" altLang="cs-CZ" sz="1600"/>
              <a:t>ostatní procesy pasivní</a:t>
            </a:r>
          </a:p>
          <a:p>
            <a:pPr marL="0" indent="0" eaLnBrk="1" hangingPunct="1"/>
            <a:r>
              <a:rPr lang="cs-CZ" altLang="cs-CZ" sz="1600"/>
              <a:t>vyšle komunikačními kanály zprávu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16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Proces se při příjmu zprávy dostane do </a:t>
            </a:r>
            <a:r>
              <a:rPr lang="cs-CZ" altLang="cs-CZ" sz="1600" b="1"/>
              <a:t>aktivního </a:t>
            </a:r>
            <a:r>
              <a:rPr lang="cs-CZ" altLang="cs-CZ" sz="1600"/>
              <a:t>stavu</a:t>
            </a:r>
            <a:endParaRPr lang="cs-CZ" altLang="cs-CZ" sz="1600" i="1"/>
          </a:p>
          <a:p>
            <a:pPr lvl="1" eaLnBrk="1" hangingPunct="1"/>
            <a:r>
              <a:rPr lang="cs-CZ" altLang="cs-CZ" sz="1500"/>
              <a:t>může dále posílat zprávy komunikačními kanály </a:t>
            </a:r>
            <a:r>
              <a:rPr lang="cs-CZ" altLang="cs-CZ" sz="1500" i="1"/>
              <a:t>(výstupní hrany)</a:t>
            </a:r>
          </a:p>
          <a:p>
            <a:pPr lvl="1" eaLnBrk="1" hangingPunct="1"/>
            <a:r>
              <a:rPr lang="cs-CZ" altLang="cs-CZ" sz="1500"/>
              <a:t>může přijímat signály ze signálních kanálů </a:t>
            </a:r>
            <a:r>
              <a:rPr lang="cs-CZ" altLang="cs-CZ" sz="1500" i="1"/>
              <a:t>(vstupní hrany)</a:t>
            </a:r>
          </a:p>
          <a:p>
            <a:pPr lvl="1" eaLnBrk="1" hangingPunct="1"/>
            <a:r>
              <a:rPr lang="cs-CZ" altLang="cs-CZ" sz="1500"/>
              <a:t>když proces skončí výpočet, dostane se do </a:t>
            </a:r>
            <a:r>
              <a:rPr lang="cs-CZ" altLang="cs-CZ" sz="1500" b="1"/>
              <a:t>pasivního </a:t>
            </a:r>
            <a:r>
              <a:rPr lang="cs-CZ" altLang="cs-CZ" sz="1500"/>
              <a:t>stavu</a:t>
            </a:r>
          </a:p>
          <a:p>
            <a:pPr lvl="2" eaLnBrk="1" hangingPunct="1"/>
            <a:r>
              <a:rPr lang="cs-CZ" altLang="cs-CZ" sz="1400"/>
              <a:t> zprávy neposílá, může přijímat</a:t>
            </a:r>
          </a:p>
          <a:p>
            <a:pPr lvl="2" eaLnBrk="1" hangingPunct="1"/>
            <a:r>
              <a:rPr lang="cs-CZ" altLang="cs-CZ" sz="1400"/>
              <a:t> při přijetí zprávy proces přejde do </a:t>
            </a:r>
            <a:r>
              <a:rPr lang="cs-CZ" altLang="cs-CZ" sz="1400" b="1"/>
              <a:t>aktivního </a:t>
            </a:r>
            <a:r>
              <a:rPr lang="cs-CZ" altLang="cs-CZ" sz="1400"/>
              <a:t>stavu</a:t>
            </a:r>
            <a:endParaRPr lang="cs-CZ" altLang="cs-CZ" sz="7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r>
              <a:rPr lang="cs-CZ" altLang="cs-CZ" sz="1600"/>
              <a:t>Algoritmus ukončení:</a:t>
            </a:r>
          </a:p>
          <a:p>
            <a:pPr lvl="1" eaLnBrk="1" hangingPunct="1"/>
            <a:r>
              <a:rPr lang="cs-CZ" altLang="cs-CZ" sz="1500"/>
              <a:t>všechny procesy jsou v </a:t>
            </a:r>
            <a:r>
              <a:rPr lang="cs-CZ" altLang="cs-CZ" sz="1500" b="1"/>
              <a:t>pasivním </a:t>
            </a:r>
            <a:r>
              <a:rPr lang="cs-CZ" altLang="cs-CZ" sz="1500"/>
              <a:t>stavu</a:t>
            </a:r>
          </a:p>
          <a:p>
            <a:pPr lvl="1" eaLnBrk="1" hangingPunct="1"/>
            <a:r>
              <a:rPr lang="cs-CZ" altLang="cs-CZ" sz="1500"/>
              <a:t>v konečném čase toto všechny procesy dozví</a:t>
            </a:r>
          </a:p>
          <a:p>
            <a:pPr lvl="1" eaLnBrk="1" hangingPunct="1"/>
            <a:r>
              <a:rPr lang="cs-CZ" altLang="cs-CZ" sz="1500"/>
              <a:t>stačí, když se to dozví iniciační proces</a:t>
            </a:r>
          </a:p>
          <a:p>
            <a:pPr lvl="2" eaLnBrk="1" hangingPunct="1"/>
            <a:r>
              <a:rPr lang="cs-CZ" altLang="cs-CZ" sz="1400"/>
              <a:t> může ostatním poslat zprávu</a:t>
            </a:r>
            <a:endParaRPr lang="en-US" altLang="cs-CZ" sz="1400"/>
          </a:p>
        </p:txBody>
      </p:sp>
      <p:sp>
        <p:nvSpPr>
          <p:cNvPr id="232452" name="Rectangle 5">
            <a:extLst>
              <a:ext uri="{FF2B5EF4-FFF2-40B4-BE49-F238E27FC236}">
                <a16:creationId xmlns:a16="http://schemas.microsoft.com/office/drawing/2014/main" id="{D3FB99B5-4DBD-F58E-1308-335633A7F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D4D239E2-DEC8-2322-1A5B-378BAE6858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Distributed Information / Pervasive Systems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48785533-7FCD-AD7F-A80D-2BF9F8759C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Distributed Information 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/>
              <a:t>Distributed Data Processing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cs-CZ"/>
              <a:t> data-intensive computing, Big Data, NoSQL databáze, Hadoop, data mining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Distributed Transaction Processing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distribuované transakce, vnořené transakce, ACID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altLang="cs-CZ"/>
              <a:t>DB systémy, enterprise aplikace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transactional RPC</a:t>
            </a:r>
            <a:r>
              <a:rPr lang="en-US" altLang="cs-CZ"/>
              <a:t>, </a:t>
            </a:r>
            <a:r>
              <a:rPr lang="cs-CZ" altLang="cs-CZ"/>
              <a:t>transakční monitor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Enterprise Application Integration</a:t>
            </a:r>
            <a:r>
              <a:rPr lang="en-US" altLang="cs-CZ"/>
              <a:t>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cs-CZ"/>
              <a:t> RPC, RMI / message-oriented middleware, ESB, publish-subscribe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cs-CZ"/>
              <a:t>tightly / loosely coupled communication</a:t>
            </a:r>
          </a:p>
          <a:p>
            <a:pPr lvl="3">
              <a:buFont typeface="Arial" panose="020B0604020202020204" pitchFamily="34" charset="0"/>
              <a:buChar char="•"/>
            </a:pPr>
            <a:endParaRPr lang="cs-CZ" altLang="cs-CZ" sz="6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Pervasive Systems, IoT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dynamická organizace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typicky velký a měnící se počet </a:t>
            </a:r>
            <a:r>
              <a:rPr lang="en-US" altLang="cs-CZ"/>
              <a:t>'</a:t>
            </a:r>
            <a:r>
              <a:rPr lang="cs-CZ" altLang="cs-CZ"/>
              <a:t>malých</a:t>
            </a:r>
            <a:r>
              <a:rPr lang="en-US" altLang="cs-CZ"/>
              <a:t>'</a:t>
            </a:r>
            <a:r>
              <a:rPr lang="cs-CZ" altLang="cs-CZ"/>
              <a:t> heterogenních uzlů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i="1"/>
              <a:t>mikrouzly, senzory, sci-fi</a:t>
            </a:r>
            <a:r>
              <a:rPr lang="en-US" altLang="cs-CZ" i="1"/>
              <a:t> house</a:t>
            </a:r>
            <a:r>
              <a:rPr lang="cs-CZ" altLang="cs-CZ" i="1"/>
              <a:t>, samoorganizace, kolektivní znalost a rozhodování</a:t>
            </a:r>
            <a:r>
              <a:rPr lang="en-US" altLang="cs-CZ" i="1"/>
              <a:t>,</a:t>
            </a:r>
            <a:r>
              <a:rPr lang="cs-CZ" altLang="cs-CZ" i="1"/>
              <a:t> distribuovaní agenti</a:t>
            </a:r>
            <a:r>
              <a:rPr lang="en-US" altLang="cs-CZ" i="1"/>
              <a:t>, inteligentn</a:t>
            </a:r>
            <a:r>
              <a:rPr lang="cs-CZ" altLang="cs-CZ" i="1"/>
              <a:t>í brouci</a:t>
            </a:r>
            <a:r>
              <a:rPr lang="en-US" altLang="cs-CZ" i="1"/>
              <a:t>, inteligentn</a:t>
            </a:r>
            <a:r>
              <a:rPr lang="cs-CZ" altLang="cs-CZ" i="1"/>
              <a:t>í plíseň</a:t>
            </a:r>
            <a:r>
              <a:rPr lang="en-US" altLang="cs-CZ" i="1"/>
              <a:t>, ...</a:t>
            </a:r>
            <a:endParaRPr lang="cs-CZ" altLang="cs-CZ" i="1"/>
          </a:p>
          <a:p>
            <a:pPr lvl="3">
              <a:buFont typeface="Arial" panose="020B0604020202020204" pitchFamily="34" charset="0"/>
              <a:buChar char="•"/>
            </a:pPr>
            <a:endParaRPr lang="cs-CZ" altLang="cs-CZ" sz="6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Peer-to-peer </a:t>
            </a:r>
            <a:r>
              <a:rPr lang="en-US" altLang="cs-CZ"/>
              <a:t>/ decentralized </a:t>
            </a:r>
            <a:r>
              <a:rPr lang="cs-CZ" altLang="cs-CZ"/>
              <a:t>systems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DHT, file sharing, P2P computing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cryptocurrencies, smart contracts, </a:t>
            </a:r>
            <a:r>
              <a:rPr lang="en-US" altLang="cs-CZ"/>
              <a:t>censorship-resistant </a:t>
            </a:r>
            <a:r>
              <a:rPr lang="cs-CZ" altLang="cs-CZ"/>
              <a:t>...</a:t>
            </a:r>
          </a:p>
        </p:txBody>
      </p:sp>
      <p:pic>
        <p:nvPicPr>
          <p:cNvPr id="23556" name="Picture 1">
            <a:extLst>
              <a:ext uri="{FF2B5EF4-FFF2-40B4-BE49-F238E27FC236}">
                <a16:creationId xmlns:a16="http://schemas.microsoft.com/office/drawing/2014/main" id="{324F56C7-3B08-6AB4-CDF3-0A56AF9D5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1916113"/>
            <a:ext cx="1790700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Horizontal Scroll 6">
            <a:extLst>
              <a:ext uri="{FF2B5EF4-FFF2-40B4-BE49-F238E27FC236}">
                <a16:creationId xmlns:a16="http://schemas.microsoft.com/office/drawing/2014/main" id="{D254DB5D-052D-5442-9839-AA019E88B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7025" y="930275"/>
            <a:ext cx="935038" cy="503238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</a:t>
            </a:r>
            <a:r>
              <a:rPr lang="en-US" altLang="cs-CZ"/>
              <a:t>DB</a:t>
            </a:r>
            <a:r>
              <a:rPr lang="cs-CZ" altLang="cs-CZ"/>
              <a:t>I0</a:t>
            </a:r>
            <a:r>
              <a:rPr lang="en-US" altLang="cs-CZ"/>
              <a:t>40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76C2ED3C-F213-507C-AC5C-90A642111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Dijkstra-Scholten (DS) algoritmus</a:t>
            </a:r>
            <a:endParaRPr lang="en-US" altLang="cs-CZ"/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BC266BD9-C790-4FA7-314E-3C1A7A0ABA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Strom</a:t>
            </a:r>
          </a:p>
          <a:p>
            <a:pPr marL="681038" lvl="1" indent="-323850" eaLnBrk="1" hangingPunct="1"/>
            <a:r>
              <a:rPr lang="cs-CZ" altLang="cs-CZ"/>
              <a:t>každý </a:t>
            </a:r>
            <a:r>
              <a:rPr lang="cs-CZ" altLang="cs-CZ" b="1"/>
              <a:t>listový</a:t>
            </a:r>
            <a:r>
              <a:rPr lang="cs-CZ" altLang="cs-CZ"/>
              <a:t> proces při přechodu do </a:t>
            </a:r>
            <a:r>
              <a:rPr lang="cs-CZ" altLang="cs-CZ" b="1"/>
              <a:t>pasivního</a:t>
            </a:r>
            <a:r>
              <a:rPr lang="cs-CZ" altLang="cs-CZ"/>
              <a:t> stavu pošle </a:t>
            </a:r>
            <a:r>
              <a:rPr lang="cs-CZ" altLang="cs-CZ" b="1"/>
              <a:t>signál</a:t>
            </a:r>
            <a:r>
              <a:rPr lang="cs-CZ" altLang="cs-CZ"/>
              <a:t> svému otci</a:t>
            </a:r>
          </a:p>
          <a:p>
            <a:pPr marL="681038" lvl="1" indent="-323850" eaLnBrk="1" hangingPunct="1"/>
            <a:r>
              <a:rPr lang="cs-CZ" altLang="cs-CZ"/>
              <a:t>proces dostane signály od </a:t>
            </a:r>
            <a:r>
              <a:rPr lang="cs-CZ" altLang="cs-CZ" b="1"/>
              <a:t>všech</a:t>
            </a:r>
            <a:r>
              <a:rPr lang="cs-CZ" altLang="cs-CZ"/>
              <a:t> svých </a:t>
            </a:r>
            <a:r>
              <a:rPr lang="cs-CZ" altLang="cs-CZ" b="1"/>
              <a:t>synů</a:t>
            </a:r>
            <a:r>
              <a:rPr lang="cs-CZ" altLang="cs-CZ"/>
              <a:t>, pošle signál svému otci</a:t>
            </a:r>
          </a:p>
          <a:p>
            <a:pPr marL="681038" lvl="1" indent="-323850" eaLnBrk="1" hangingPunct="1"/>
            <a:r>
              <a:rPr lang="cs-CZ" altLang="cs-CZ"/>
              <a:t>iniciátor dostane všechny signály - konec výpočtu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Acyklický orientovaný graf (DAG)</a:t>
            </a:r>
          </a:p>
          <a:p>
            <a:pPr marL="681038" lvl="1" indent="-323850" eaLnBrk="1" hangingPunct="1"/>
            <a:r>
              <a:rPr lang="cs-CZ" altLang="cs-CZ"/>
              <a:t>s každou hranou je asociován čítač - tzv. </a:t>
            </a:r>
            <a:r>
              <a:rPr lang="cs-CZ" altLang="cs-CZ" i="1"/>
              <a:t>deficit</a:t>
            </a:r>
            <a:r>
              <a:rPr lang="cs-CZ" altLang="cs-CZ"/>
              <a:t> </a:t>
            </a:r>
          </a:p>
          <a:p>
            <a:pPr marL="1025525" lvl="2" indent="-304800" eaLnBrk="1" hangingPunct="1"/>
            <a:r>
              <a:rPr lang="cs-CZ" altLang="cs-CZ"/>
              <a:t>rozdíl mezi počtem zpráv došlých tímto komunikačním kanálem</a:t>
            </a:r>
            <a:br>
              <a:rPr lang="cs-CZ" altLang="cs-CZ"/>
            </a:br>
            <a:r>
              <a:rPr lang="cs-CZ" altLang="cs-CZ"/>
              <a:t>a počtem signálů poslaných signálním kanálem zpět</a:t>
            </a:r>
          </a:p>
          <a:p>
            <a:pPr marL="681038" lvl="1" indent="-323850" eaLnBrk="1" hangingPunct="1"/>
            <a:r>
              <a:rPr lang="cs-CZ" altLang="cs-CZ"/>
              <a:t>končící proces </a:t>
            </a:r>
            <a:r>
              <a:rPr lang="en-US" altLang="cs-CZ"/>
              <a:t>po</a:t>
            </a:r>
            <a:r>
              <a:rPr lang="cs-CZ" altLang="cs-CZ"/>
              <a:t>čká na </a:t>
            </a:r>
            <a:r>
              <a:rPr lang="en-US" altLang="cs-CZ"/>
              <a:t>n</a:t>
            </a:r>
            <a:r>
              <a:rPr lang="cs-CZ" altLang="cs-CZ"/>
              <a:t>u</a:t>
            </a:r>
            <a:r>
              <a:rPr lang="en-US" altLang="cs-CZ"/>
              <a:t>lov</a:t>
            </a:r>
            <a:r>
              <a:rPr lang="cs-CZ" altLang="cs-CZ"/>
              <a:t>ý deficit </a:t>
            </a:r>
            <a:r>
              <a:rPr lang="cs-CZ" altLang="cs-CZ" b="1"/>
              <a:t>datových </a:t>
            </a:r>
            <a:r>
              <a:rPr lang="cs-CZ" altLang="cs-CZ"/>
              <a:t>kanálů</a:t>
            </a:r>
            <a:endParaRPr lang="en-US" altLang="cs-CZ"/>
          </a:p>
          <a:p>
            <a:pPr marL="681038" lvl="1" indent="-323850" eaLnBrk="1" hangingPunct="1"/>
            <a:r>
              <a:rPr lang="cs-CZ" altLang="cs-CZ"/>
              <a:t>potom vyšle každým </a:t>
            </a:r>
            <a:r>
              <a:rPr lang="cs-CZ" altLang="cs-CZ" b="1"/>
              <a:t>signálním </a:t>
            </a:r>
            <a:r>
              <a:rPr lang="cs-CZ" altLang="cs-CZ"/>
              <a:t>kanálem tolik signálů, aby deficit = 0</a:t>
            </a:r>
          </a:p>
        </p:txBody>
      </p:sp>
      <p:pic>
        <p:nvPicPr>
          <p:cNvPr id="232452" name="Picture 1">
            <a:extLst>
              <a:ext uri="{FF2B5EF4-FFF2-40B4-BE49-F238E27FC236}">
                <a16:creationId xmlns:a16="http://schemas.microsoft.com/office/drawing/2014/main" id="{A3469DBF-DB0F-CBF1-DD22-5A30BEE6C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13250"/>
            <a:ext cx="252095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CC99B292-6C83-4B46-BFBC-AFE421385C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Dijkstra-Scholten (DS) algoritmus</a:t>
            </a:r>
            <a:endParaRPr lang="en-US" altLang="cs-CZ"/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FEB573C1-FA1A-9B7E-B31D-8CA1B702B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/>
              <a:t>Strom</a:t>
            </a:r>
          </a:p>
          <a:p>
            <a:pPr marL="681038" lvl="1" indent="-323850" eaLnBrk="1" hangingPunct="1"/>
            <a:r>
              <a:rPr lang="cs-CZ" altLang="cs-CZ"/>
              <a:t>signály od synů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/>
              <a:t> signál otci</a:t>
            </a:r>
          </a:p>
          <a:p>
            <a:pPr eaLnBrk="1" hangingPunct="1"/>
            <a:r>
              <a:rPr lang="cs-CZ" altLang="cs-CZ" b="1"/>
              <a:t>Acyklický orientovaný graf (DAG)</a:t>
            </a:r>
          </a:p>
          <a:p>
            <a:pPr marL="681038" lvl="1" indent="-323850" eaLnBrk="1" hangingPunct="1"/>
            <a:r>
              <a:rPr lang="cs-CZ" altLang="cs-CZ"/>
              <a:t>s každou hranou je asociován čítač - tzv. </a:t>
            </a:r>
            <a:r>
              <a:rPr lang="cs-CZ" altLang="cs-CZ" i="1"/>
              <a:t>deficit</a:t>
            </a:r>
            <a:r>
              <a:rPr lang="cs-CZ" altLang="cs-CZ"/>
              <a:t> </a:t>
            </a:r>
          </a:p>
          <a:p>
            <a:pPr marL="681038" lvl="1" indent="-323850" eaLnBrk="1" hangingPunct="1"/>
            <a:r>
              <a:rPr lang="cs-CZ" altLang="cs-CZ"/>
              <a:t>tolik signálů, aby deficit = 0</a:t>
            </a:r>
          </a:p>
          <a:p>
            <a:pPr eaLnBrk="1" hangingPunct="1"/>
            <a:endParaRPr lang="cs-CZ" altLang="cs-CZ" b="1"/>
          </a:p>
          <a:p>
            <a:pPr eaLnBrk="1" hangingPunct="1"/>
            <a:r>
              <a:rPr lang="cs-CZ" altLang="cs-CZ" b="1"/>
              <a:t>Obecný </a:t>
            </a:r>
            <a:r>
              <a:rPr lang="cs-CZ" altLang="cs-CZ"/>
              <a:t>(orientovaný)</a:t>
            </a:r>
            <a:r>
              <a:rPr lang="cs-CZ" altLang="cs-CZ" b="1"/>
              <a:t> graf</a:t>
            </a:r>
          </a:p>
          <a:p>
            <a:pPr marL="681038" lvl="1" indent="-323850" eaLnBrk="1" hangingPunct="1"/>
            <a:r>
              <a:rPr lang="cs-CZ" altLang="cs-CZ"/>
              <a:t>problém: neexistují listy, které by mohly rozhodnout o ukončení výpočtu</a:t>
            </a:r>
          </a:p>
          <a:p>
            <a:pPr marL="681038" lvl="1" indent="-323850" eaLnBrk="1" hangingPunct="1"/>
            <a:r>
              <a:rPr lang="cs-CZ" altLang="cs-CZ"/>
              <a:t>řešení: výpočet </a:t>
            </a:r>
            <a:r>
              <a:rPr lang="cs-CZ" altLang="cs-CZ" b="1"/>
              <a:t>dynamicky </a:t>
            </a:r>
            <a:r>
              <a:rPr lang="cs-CZ" altLang="cs-CZ"/>
              <a:t>vytváří</a:t>
            </a:r>
            <a:r>
              <a:rPr lang="cs-CZ" altLang="cs-CZ" b="1"/>
              <a:t> </a:t>
            </a:r>
            <a:r>
              <a:rPr lang="en-US" altLang="cs-CZ" b="1"/>
              <a:t>orientovanou </a:t>
            </a:r>
            <a:r>
              <a:rPr lang="cs-CZ" altLang="cs-CZ" b="1"/>
              <a:t>kostru grafu</a:t>
            </a:r>
          </a:p>
          <a:p>
            <a:pPr marL="1025525" lvl="2" indent="-304800" eaLnBrk="1" hangingPunct="1"/>
            <a:r>
              <a:rPr lang="en-US" altLang="cs-CZ"/>
              <a:t>‘</a:t>
            </a:r>
            <a:r>
              <a:rPr lang="cs-CZ" altLang="cs-CZ"/>
              <a:t>otec</a:t>
            </a:r>
            <a:r>
              <a:rPr lang="en-US" altLang="cs-CZ"/>
              <a:t>’ </a:t>
            </a:r>
            <a:r>
              <a:rPr lang="cs-CZ" altLang="cs-CZ"/>
              <a:t>= uzel, od kterého přišla první zpráva</a:t>
            </a:r>
          </a:p>
          <a:p>
            <a:pPr marL="681038" lvl="1" indent="-323850" eaLnBrk="1" hangingPunct="1"/>
            <a:r>
              <a:rPr lang="cs-CZ" altLang="cs-CZ"/>
              <a:t>algoritmus ukončení pro jeden proces:</a:t>
            </a:r>
          </a:p>
          <a:p>
            <a:pPr marL="1290638" lvl="3" indent="-304800" eaLnBrk="1" hangingPunct="1">
              <a:buFont typeface="Tahoma" panose="020B0604030504040204" pitchFamily="34" charset="0"/>
              <a:buNone/>
            </a:pPr>
            <a:r>
              <a:rPr lang="cs-CZ" altLang="cs-CZ"/>
              <a:t>1. Poslat signál všemi </a:t>
            </a:r>
            <a:r>
              <a:rPr lang="cs-CZ" altLang="cs-CZ" i="1"/>
              <a:t>signálními</a:t>
            </a:r>
            <a:r>
              <a:rPr lang="cs-CZ" altLang="cs-CZ"/>
              <a:t>  kanály (vstupní hrany) kromě kanálu k otci</a:t>
            </a:r>
          </a:p>
          <a:p>
            <a:pPr marL="1290638" lvl="3" indent="-304800" eaLnBrk="1" hangingPunct="1">
              <a:buFont typeface="Tahoma" panose="020B0604030504040204" pitchFamily="34" charset="0"/>
              <a:buNone/>
            </a:pPr>
            <a:r>
              <a:rPr lang="cs-CZ" altLang="cs-CZ"/>
              <a:t>2. Čekat na signál</a:t>
            </a:r>
            <a:r>
              <a:rPr lang="en-US" altLang="cs-CZ"/>
              <a:t>y</a:t>
            </a:r>
            <a:r>
              <a:rPr lang="cs-CZ" altLang="cs-CZ"/>
              <a:t> od všech </a:t>
            </a:r>
            <a:r>
              <a:rPr lang="cs-CZ" altLang="cs-CZ" i="1"/>
              <a:t>komunikačních  </a:t>
            </a:r>
            <a:r>
              <a:rPr lang="cs-CZ" altLang="cs-CZ"/>
              <a:t>kanálů (výstupní hrany)</a:t>
            </a:r>
            <a:endParaRPr lang="en-US" altLang="cs-CZ"/>
          </a:p>
          <a:p>
            <a:pPr marL="1290638" lvl="3" indent="-304800" eaLnBrk="1" hangingPunct="1">
              <a:buFont typeface="Tahoma" panose="020B0604030504040204" pitchFamily="34" charset="0"/>
              <a:buNone/>
            </a:pPr>
            <a:r>
              <a:rPr lang="cs-CZ" altLang="cs-CZ"/>
              <a:t>3. Poslat signál </a:t>
            </a:r>
            <a:r>
              <a:rPr lang="cs-CZ" altLang="cs-CZ" i="1"/>
              <a:t>otci</a:t>
            </a:r>
          </a:p>
          <a:p>
            <a:pPr marL="681038" lvl="1" indent="-323850" eaLnBrk="1" hangingPunct="1"/>
            <a:r>
              <a:rPr lang="cs-CZ" altLang="cs-CZ"/>
              <a:t>iniciátor dostane všechny signály - konec výpočtu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>
            <a:extLst>
              <a:ext uri="{FF2B5EF4-FFF2-40B4-BE49-F238E27FC236}">
                <a16:creationId xmlns:a16="http://schemas.microsoft.com/office/drawing/2014/main" id="{40D64274-728C-1244-A906-23E0F67684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Huang</a:t>
            </a:r>
            <a:r>
              <a:rPr lang="cs-CZ" altLang="cs-CZ"/>
              <a:t>ů</a:t>
            </a:r>
            <a:r>
              <a:rPr lang="en-US" altLang="cs-CZ"/>
              <a:t>v</a:t>
            </a:r>
            <a:r>
              <a:rPr lang="cs-CZ" altLang="cs-CZ"/>
              <a:t> algoritmus</a:t>
            </a:r>
            <a:r>
              <a:rPr lang="en-US" altLang="cs-CZ"/>
              <a:t> - v</a:t>
            </a:r>
            <a:r>
              <a:rPr lang="cs-CZ" altLang="cs-CZ"/>
              <a:t>áhy</a:t>
            </a:r>
            <a:endParaRPr lang="en-US" altLang="cs-CZ"/>
          </a:p>
        </p:txBody>
      </p:sp>
      <p:sp>
        <p:nvSpPr>
          <p:cNvPr id="271363" name="Rectangle 3">
            <a:extLst>
              <a:ext uri="{FF2B5EF4-FFF2-40B4-BE49-F238E27FC236}">
                <a16:creationId xmlns:a16="http://schemas.microsoft.com/office/drawing/2014/main" id="{FD7B4BF3-D5DC-8C9C-2D0E-575FE1ABBB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endParaRPr lang="cs-CZ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Idea: dělení vah zpráv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každý proces má váhu, každá zpráva má váhu</a:t>
            </a:r>
            <a:endParaRPr lang="en-US" altLang="cs-CZ" dirty="0"/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váha iniciátora = W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váha ostatních procesů </a:t>
            </a:r>
            <a:r>
              <a:rPr lang="en-US" altLang="cs-CZ" dirty="0"/>
              <a:t>= 0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Odeslání zprávy:	předání části váhy zprávě</a:t>
            </a: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Příjem zprávy:		přičtení váhy zprávy k vlastní váze</a:t>
            </a: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cs-CZ" dirty="0" err="1"/>
              <a:t>Proces</a:t>
            </a:r>
            <a:r>
              <a:rPr lang="en-US" altLang="cs-CZ" dirty="0"/>
              <a:t> </a:t>
            </a:r>
            <a:r>
              <a:rPr lang="en-US" altLang="cs-CZ" dirty="0" err="1"/>
              <a:t>ukon</a:t>
            </a:r>
            <a:r>
              <a:rPr lang="cs-CZ" altLang="cs-CZ" dirty="0"/>
              <a:t>čen:	pošle zprávu s celou vahou procesu iniciátoru</a:t>
            </a: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Konec výpočtu:	váha iniciátora </a:t>
            </a:r>
            <a:r>
              <a:rPr lang="en-US" altLang="cs-CZ" dirty="0"/>
              <a:t>= </a:t>
            </a:r>
            <a:r>
              <a:rPr lang="cs-CZ" altLang="cs-CZ" dirty="0"/>
              <a:t>W</a:t>
            </a: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cs-CZ" dirty="0"/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cs-CZ" dirty="0" err="1"/>
              <a:t>Prob</a:t>
            </a:r>
            <a:r>
              <a:rPr lang="cs-CZ" altLang="cs-CZ" dirty="0"/>
              <a:t>lémy: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dělitelnost vah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havárie procesu / ztráta váhy</a:t>
            </a:r>
            <a:endParaRPr lang="en-US" altLang="cs-CZ" dirty="0"/>
          </a:p>
          <a:p>
            <a:pPr marL="0" indent="0" eaLnBrk="1" hangingPunct="1">
              <a:defRPr/>
            </a:pPr>
            <a:endParaRPr lang="en-US" altLang="cs-CZ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>
            <a:extLst>
              <a:ext uri="{FF2B5EF4-FFF2-40B4-BE49-F238E27FC236}">
                <a16:creationId xmlns:a16="http://schemas.microsoft.com/office/drawing/2014/main" id="{7453C08F-6D29-8C82-7E87-B1EBA9F2FE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Značkový (TM) algoritmus</a:t>
            </a:r>
            <a:endParaRPr lang="en-US" altLang="cs-CZ"/>
          </a:p>
        </p:txBody>
      </p:sp>
      <p:sp>
        <p:nvSpPr>
          <p:cNvPr id="239619" name="Rectangle 3">
            <a:extLst>
              <a:ext uri="{FF2B5EF4-FFF2-40B4-BE49-F238E27FC236}">
                <a16:creationId xmlns:a16="http://schemas.microsoft.com/office/drawing/2014/main" id="{54D1043E-7797-63F0-9FF3-225BEAFB73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b="1"/>
              <a:t>Značka</a:t>
            </a:r>
            <a:r>
              <a:rPr lang="cs-CZ" altLang="cs-CZ"/>
              <a:t> - speciální zpráva odlišitelná od běžných zpráv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i</a:t>
            </a:r>
            <a:r>
              <a:rPr lang="cs-CZ" altLang="cs-CZ"/>
              <a:t>niciační uzel vyšle </a:t>
            </a:r>
            <a:r>
              <a:rPr lang="cs-CZ" altLang="cs-CZ" i="1"/>
              <a:t>žádost</a:t>
            </a:r>
            <a:r>
              <a:rPr lang="cs-CZ" altLang="cs-CZ"/>
              <a:t>  o ukončení všem</a:t>
            </a:r>
            <a:r>
              <a:rPr lang="en-US" altLang="cs-CZ"/>
              <a:t>i</a:t>
            </a:r>
            <a:r>
              <a:rPr lang="cs-CZ" altLang="cs-CZ"/>
              <a:t> výstupním</a:t>
            </a:r>
            <a:r>
              <a:rPr lang="en-US" altLang="cs-CZ"/>
              <a:t>i</a:t>
            </a:r>
            <a:r>
              <a:rPr lang="cs-CZ" altLang="cs-CZ"/>
              <a:t> </a:t>
            </a:r>
            <a:r>
              <a:rPr lang="en-US" altLang="cs-CZ"/>
              <a:t>kan</a:t>
            </a:r>
            <a:r>
              <a:rPr lang="cs-CZ" altLang="cs-CZ"/>
              <a:t>ály</a:t>
            </a:r>
            <a:endParaRPr lang="en-US" altLang="cs-CZ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značku, že je kanál prázdný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p</a:t>
            </a:r>
            <a:r>
              <a:rPr lang="cs-CZ" altLang="cs-CZ"/>
              <a:t>říjem první značky:</a:t>
            </a:r>
          </a:p>
          <a:p>
            <a:pPr marL="477838" lvl="1" indent="-285750" eaLnBrk="1" hangingPunct="1"/>
            <a:r>
              <a:rPr lang="en-US" altLang="cs-CZ"/>
              <a:t>≡ kostra</a:t>
            </a:r>
          </a:p>
          <a:p>
            <a:pPr marL="477838" lvl="1" indent="-285750" eaLnBrk="1" hangingPunct="1"/>
            <a:r>
              <a:rPr lang="cs-CZ" altLang="cs-CZ"/>
              <a:t>pasivní </a:t>
            </a:r>
            <a:r>
              <a:rPr lang="cs-CZ" altLang="cs-CZ" i="1"/>
              <a:t>(připraven)</a:t>
            </a:r>
          </a:p>
          <a:p>
            <a:pPr marL="749300" lvl="2" indent="-285750" eaLnBrk="1" hangingPunct="1"/>
            <a:r>
              <a:rPr lang="cs-CZ" altLang="cs-CZ"/>
              <a:t>propagace značky výstupními kanály</a:t>
            </a:r>
          </a:p>
          <a:p>
            <a:pPr marL="477838" lvl="1" indent="-285750" eaLnBrk="1" hangingPunct="1"/>
            <a:r>
              <a:rPr lang="cs-CZ" altLang="cs-CZ"/>
              <a:t>aktivní </a:t>
            </a:r>
            <a:r>
              <a:rPr lang="cs-CZ" altLang="cs-CZ" i="1"/>
              <a:t>(nepřipraven)</a:t>
            </a:r>
          </a:p>
          <a:p>
            <a:pPr marL="749300" lvl="2" indent="-285750" eaLnBrk="1" hangingPunct="1"/>
            <a:r>
              <a:rPr lang="cs-CZ" altLang="cs-CZ"/>
              <a:t>negativní signál (zamítnutí)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p</a:t>
            </a:r>
            <a:r>
              <a:rPr lang="cs-CZ" altLang="cs-CZ"/>
              <a:t>říjem další značky: signál/zamítnutí příchozímu kanálu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p</a:t>
            </a:r>
            <a:r>
              <a:rPr lang="cs-CZ" altLang="cs-CZ"/>
              <a:t>říjem zamítnutí: zamítnutí první žádosti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p</a:t>
            </a:r>
            <a:r>
              <a:rPr lang="cs-CZ" altLang="cs-CZ"/>
              <a:t>říjem všech potvrzení: signál první žádosti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plikace obecnějšího algoritmu - detekce </a:t>
            </a:r>
            <a:r>
              <a:rPr lang="cs-CZ" altLang="cs-CZ" b="1"/>
              <a:t>globálního</a:t>
            </a:r>
            <a:r>
              <a:rPr lang="cs-CZ" altLang="cs-CZ"/>
              <a:t> stavu</a:t>
            </a:r>
            <a:endParaRPr lang="en-US" altLang="cs-CZ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47EB1C2C-667F-7E12-BBF1-5853F5D95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Detekce globálního stavu - motivace</a:t>
            </a:r>
          </a:p>
        </p:txBody>
      </p:sp>
      <p:pic>
        <p:nvPicPr>
          <p:cNvPr id="240643" name="Picture 4" descr="falsedead">
            <a:extLst>
              <a:ext uri="{FF2B5EF4-FFF2-40B4-BE49-F238E27FC236}">
                <a16:creationId xmlns:a16="http://schemas.microsoft.com/office/drawing/2014/main" id="{92DFE702-8E0C-157D-12D8-6A0758048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6772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Rectangle 5">
            <a:extLst>
              <a:ext uri="{FF2B5EF4-FFF2-40B4-BE49-F238E27FC236}">
                <a16:creationId xmlns:a16="http://schemas.microsoft.com/office/drawing/2014/main" id="{74484FB9-7CCC-38C3-9180-AB1962BD4F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04825"/>
          </a:xfrm>
          <a:noFill/>
        </p:spPr>
        <p:txBody>
          <a:bodyPr/>
          <a:lstStyle/>
          <a:p>
            <a:pPr marL="0" indent="0" eaLnBrk="1" hangingPunct="1"/>
            <a:r>
              <a:rPr lang="cs-CZ" altLang="cs-CZ"/>
              <a:t>Detekce f</a:t>
            </a:r>
            <a:r>
              <a:rPr lang="en-US" altLang="cs-CZ"/>
              <a:t>ale</a:t>
            </a:r>
            <a:r>
              <a:rPr lang="cs-CZ" altLang="cs-CZ"/>
              <a:t>šného deadlocku</a:t>
            </a:r>
          </a:p>
        </p:txBody>
      </p:sp>
      <p:sp>
        <p:nvSpPr>
          <p:cNvPr id="240645" name="Oval 1">
            <a:extLst>
              <a:ext uri="{FF2B5EF4-FFF2-40B4-BE49-F238E27FC236}">
                <a16:creationId xmlns:a16="http://schemas.microsoft.com/office/drawing/2014/main" id="{2C33202E-209E-88A0-4B58-720EC16A0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213100"/>
            <a:ext cx="360363" cy="287338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0646" name="Oval 5">
            <a:extLst>
              <a:ext uri="{FF2B5EF4-FFF2-40B4-BE49-F238E27FC236}">
                <a16:creationId xmlns:a16="http://schemas.microsoft.com/office/drawing/2014/main" id="{F837D401-D409-C71A-2281-4DFCD55C6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488" y="2540000"/>
            <a:ext cx="360362" cy="287338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0647" name="Oval 6">
            <a:extLst>
              <a:ext uri="{FF2B5EF4-FFF2-40B4-BE49-F238E27FC236}">
                <a16:creationId xmlns:a16="http://schemas.microsoft.com/office/drawing/2014/main" id="{5DB48653-AFD5-4D8A-C944-17CC53746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5181600"/>
            <a:ext cx="360363" cy="288925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0648" name="Oval 7">
            <a:extLst>
              <a:ext uri="{FF2B5EF4-FFF2-40B4-BE49-F238E27FC236}">
                <a16:creationId xmlns:a16="http://schemas.microsoft.com/office/drawing/2014/main" id="{556FA521-401D-BA8A-9DA0-3ED20F5E2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5668963"/>
            <a:ext cx="360362" cy="288925"/>
          </a:xfrm>
          <a:prstGeom prst="ellipse">
            <a:avLst/>
          </a:prstGeom>
          <a:solidFill>
            <a:srgbClr val="FF0000">
              <a:alpha val="23921"/>
            </a:srgbClr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>
            <a:extLst>
              <a:ext uri="{FF2B5EF4-FFF2-40B4-BE49-F238E27FC236}">
                <a16:creationId xmlns:a16="http://schemas.microsoft.com/office/drawing/2014/main" id="{F06E7A9D-518E-C9DB-92C4-2EBB2F01D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Konzistentní stav</a:t>
            </a:r>
            <a:endParaRPr lang="en-US" altLang="cs-CZ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EACEB4BD-D9E4-0B2C-A93C-34241346A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b="1" dirty="0"/>
              <a:t>Množina událostí</a:t>
            </a:r>
            <a:r>
              <a:rPr lang="cs-CZ" altLang="cs-CZ" dirty="0"/>
              <a:t> v systému E = {e}</a:t>
            </a: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b="1" dirty="0"/>
              <a:t>Řez</a:t>
            </a:r>
            <a:r>
              <a:rPr lang="cs-CZ" altLang="cs-CZ" dirty="0"/>
              <a:t> c je disjunktní rozdělení E na P</a:t>
            </a:r>
            <a:r>
              <a:rPr lang="cs-CZ" altLang="cs-CZ" baseline="-20000" dirty="0"/>
              <a:t>c</a:t>
            </a:r>
            <a:r>
              <a:rPr lang="cs-CZ" altLang="cs-CZ" dirty="0"/>
              <a:t> a F</a:t>
            </a:r>
            <a:r>
              <a:rPr lang="cs-CZ" altLang="cs-CZ" baseline="-20000" dirty="0"/>
              <a:t>c</a:t>
            </a:r>
            <a:r>
              <a:rPr lang="cs-CZ" altLang="cs-CZ" dirty="0"/>
              <a:t> : P</a:t>
            </a:r>
            <a:r>
              <a:rPr lang="cs-CZ" altLang="cs-CZ" baseline="-20000" dirty="0"/>
              <a:t>c</a:t>
            </a:r>
            <a:r>
              <a:rPr lang="cs-CZ" altLang="cs-CZ" dirty="0"/>
              <a:t> </a:t>
            </a:r>
            <a:r>
              <a:rPr lang="cs-CZ" altLang="cs-CZ" dirty="0">
                <a:sym typeface="Symbol" pitchFamily="18" charset="2"/>
              </a:rPr>
              <a:t></a:t>
            </a:r>
            <a:r>
              <a:rPr lang="cs-CZ" altLang="cs-CZ" dirty="0"/>
              <a:t> F</a:t>
            </a:r>
            <a:r>
              <a:rPr lang="cs-CZ" altLang="cs-CZ" baseline="-20000" dirty="0"/>
              <a:t>c</a:t>
            </a:r>
            <a:r>
              <a:rPr lang="cs-CZ" altLang="cs-CZ" dirty="0"/>
              <a:t> = E  &amp;  P</a:t>
            </a:r>
            <a:r>
              <a:rPr lang="cs-CZ" altLang="cs-CZ" baseline="-20000" dirty="0"/>
              <a:t>c</a:t>
            </a:r>
            <a:r>
              <a:rPr lang="cs-CZ" altLang="cs-CZ" dirty="0"/>
              <a:t> </a:t>
            </a:r>
            <a:r>
              <a:rPr lang="cs-CZ" altLang="cs-CZ" dirty="0">
                <a:sym typeface="Symbol" pitchFamily="18" charset="2"/>
              </a:rPr>
              <a:t></a:t>
            </a:r>
            <a:r>
              <a:rPr lang="cs-CZ" altLang="cs-CZ" dirty="0"/>
              <a:t> F</a:t>
            </a:r>
            <a:r>
              <a:rPr lang="cs-CZ" altLang="cs-CZ" baseline="-20000" dirty="0"/>
              <a:t>c</a:t>
            </a:r>
            <a:r>
              <a:rPr lang="cs-CZ" altLang="cs-CZ" dirty="0"/>
              <a:t> = </a:t>
            </a:r>
            <a:r>
              <a:rPr lang="cs-CZ" altLang="cs-CZ" dirty="0">
                <a:sym typeface="Symbol" pitchFamily="18" charset="2"/>
              </a:rPr>
              <a:t></a:t>
            </a: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cs-CZ" dirty="0" err="1">
                <a:solidFill>
                  <a:schemeClr val="bg1">
                    <a:lumMod val="50000"/>
                  </a:schemeClr>
                </a:solidFill>
              </a:rPr>
              <a:t>Kauz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álně) </a:t>
            </a:r>
            <a:r>
              <a:rPr lang="cs-CZ" altLang="cs-CZ" b="1" dirty="0"/>
              <a:t>Konzistentní řez</a:t>
            </a:r>
            <a:r>
              <a:rPr lang="cs-CZ" altLang="cs-CZ" dirty="0"/>
              <a:t> </a:t>
            </a:r>
            <a:r>
              <a:rPr lang="cs-CZ" altLang="cs-CZ" sz="1700" dirty="0">
                <a:solidFill>
                  <a:srgbClr val="0000FF"/>
                </a:solidFill>
              </a:rPr>
              <a:t>c : </a:t>
            </a:r>
            <a:r>
              <a:rPr lang="cs-CZ" altLang="cs-CZ" sz="1700" b="1" dirty="0">
                <a:solidFill>
                  <a:srgbClr val="0000FF"/>
                </a:solidFill>
              </a:rPr>
              <a:t>a</a:t>
            </a:r>
            <a:r>
              <a:rPr lang="en-US" altLang="cs-CZ" sz="1700" b="1" dirty="0">
                <a:solidFill>
                  <a:srgbClr val="0000FF"/>
                </a:solidFill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  <a:sym typeface="Symbol" pitchFamily="18" charset="2"/>
              </a:rPr>
              <a:t></a:t>
            </a:r>
            <a:r>
              <a:rPr lang="en-US" altLang="cs-CZ" sz="17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</a:rPr>
              <a:t>b  &amp;  a</a:t>
            </a:r>
            <a:r>
              <a:rPr lang="en-US" altLang="cs-CZ" sz="1700" b="1" dirty="0">
                <a:solidFill>
                  <a:srgbClr val="0000FF"/>
                </a:solidFill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altLang="cs-CZ" sz="17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</a:rPr>
              <a:t>Fc </a:t>
            </a:r>
            <a:r>
              <a:rPr lang="en-US" altLang="cs-CZ" sz="1700" b="1" dirty="0">
                <a:solidFill>
                  <a:srgbClr val="0000FF"/>
                </a:solidFill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  <a:sym typeface="Symbol" pitchFamily="18" charset="2"/>
              </a:rPr>
              <a:t></a:t>
            </a:r>
            <a:r>
              <a:rPr lang="cs-CZ" altLang="cs-CZ" sz="1700" b="1" dirty="0">
                <a:solidFill>
                  <a:srgbClr val="0000FF"/>
                </a:solidFill>
              </a:rPr>
              <a:t> b</a:t>
            </a:r>
            <a:r>
              <a:rPr lang="en-US" altLang="cs-CZ" sz="1700" b="1" dirty="0">
                <a:solidFill>
                  <a:srgbClr val="0000FF"/>
                </a:solidFill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altLang="cs-CZ" sz="1700" b="1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cs-CZ" altLang="cs-CZ" sz="1700" b="1" dirty="0">
                <a:solidFill>
                  <a:srgbClr val="0000FF"/>
                </a:solidFill>
              </a:rPr>
              <a:t>Fc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b="1" dirty="0"/>
              <a:t>Stav</a:t>
            </a:r>
            <a:r>
              <a:rPr lang="cs-CZ" altLang="cs-CZ" dirty="0"/>
              <a:t> </a:t>
            </a:r>
            <a:r>
              <a:rPr lang="en-US" altLang="cs-CZ" dirty="0" err="1"/>
              <a:t>distrib</a:t>
            </a:r>
            <a:r>
              <a:rPr lang="cs-CZ" altLang="cs-CZ" dirty="0"/>
              <a:t>uovaného</a:t>
            </a:r>
            <a:r>
              <a:rPr lang="en-US" altLang="cs-CZ" dirty="0"/>
              <a:t> </a:t>
            </a:r>
            <a:r>
              <a:rPr lang="cs-CZ" altLang="cs-CZ" dirty="0"/>
              <a:t>výpočtu je množina událostí, které se během výpočtu udály</a:t>
            </a:r>
            <a:endParaRPr lang="cs-CZ" altLang="cs-CZ" b="1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altLang="cs-CZ" dirty="0" err="1">
                <a:solidFill>
                  <a:schemeClr val="bg1">
                    <a:lumMod val="50000"/>
                  </a:schemeClr>
                </a:solidFill>
              </a:rPr>
              <a:t>Kauz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álně) </a:t>
            </a:r>
            <a:r>
              <a:rPr lang="cs-CZ" altLang="cs-CZ" b="1" dirty="0"/>
              <a:t>Konzistentní stav</a:t>
            </a:r>
            <a:r>
              <a:rPr lang="cs-CZ" altLang="cs-CZ" dirty="0"/>
              <a:t> </a:t>
            </a:r>
            <a:r>
              <a:rPr lang="cs-CZ" altLang="cs-CZ" i="1" dirty="0"/>
              <a:t>S</a:t>
            </a:r>
            <a:r>
              <a:rPr lang="cs-CZ" altLang="cs-CZ" dirty="0"/>
              <a:t> = P</a:t>
            </a:r>
            <a:r>
              <a:rPr lang="cs-CZ" altLang="cs-CZ" baseline="-20000" dirty="0"/>
              <a:t>c</a:t>
            </a:r>
            <a:r>
              <a:rPr lang="cs-CZ" altLang="cs-CZ" dirty="0"/>
              <a:t>, kde </a:t>
            </a:r>
            <a:r>
              <a:rPr lang="cs-CZ" altLang="cs-CZ" i="1" dirty="0"/>
              <a:t>c</a:t>
            </a:r>
            <a:r>
              <a:rPr lang="cs-CZ" altLang="cs-CZ" dirty="0"/>
              <a:t> je konzistentní řez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sz="120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dirty="0"/>
              <a:t>S konzistentní stav</a:t>
            </a:r>
            <a:r>
              <a:rPr lang="en-US" altLang="cs-CZ" dirty="0"/>
              <a:t>,</a:t>
            </a:r>
            <a:r>
              <a:rPr lang="cs-CZ" altLang="cs-CZ" dirty="0"/>
              <a:t> e</a:t>
            </a:r>
            <a:r>
              <a:rPr lang="en-US" altLang="cs-CZ" dirty="0"/>
              <a:t>:</a:t>
            </a:r>
            <a:r>
              <a:rPr lang="cs-CZ" altLang="cs-CZ" dirty="0"/>
              <a:t> S' = S </a:t>
            </a:r>
            <a:r>
              <a:rPr lang="cs-CZ" altLang="cs-CZ" dirty="0">
                <a:sym typeface="Symbol" pitchFamily="18" charset="2"/>
              </a:rPr>
              <a:t></a:t>
            </a:r>
            <a:r>
              <a:rPr lang="cs-CZ" altLang="cs-CZ" dirty="0"/>
              <a:t> e je konzistentní stav</a:t>
            </a:r>
            <a:r>
              <a:rPr lang="en-US" altLang="cs-CZ" dirty="0"/>
              <a:t>: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cs-CZ" dirty="0"/>
              <a:t>	 </a:t>
            </a:r>
            <a:r>
              <a:rPr lang="cs-CZ" altLang="cs-CZ" dirty="0"/>
              <a:t>S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e</a:t>
            </a:r>
            <a:r>
              <a:rPr lang="cs-CZ" altLang="cs-CZ" dirty="0"/>
              <a:t> S'</a:t>
            </a:r>
            <a:r>
              <a:rPr lang="en-US" altLang="cs-CZ" dirty="0"/>
              <a:t>    (</a:t>
            </a:r>
            <a:r>
              <a:rPr lang="cs-CZ" altLang="cs-CZ" dirty="0"/>
              <a:t>S' je </a:t>
            </a:r>
            <a:r>
              <a:rPr lang="cs-CZ" altLang="cs-CZ" b="1" dirty="0"/>
              <a:t>dosažitelný</a:t>
            </a:r>
            <a:r>
              <a:rPr lang="cs-CZ" altLang="cs-CZ" dirty="0"/>
              <a:t> z S</a:t>
            </a:r>
            <a:r>
              <a:rPr lang="en-US" altLang="cs-CZ" dirty="0"/>
              <a:t>)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dirty="0"/>
              <a:t>Posloupnost událostí s = (e</a:t>
            </a:r>
            <a:r>
              <a:rPr lang="cs-CZ" altLang="cs-CZ" baseline="-20000" dirty="0"/>
              <a:t>1</a:t>
            </a:r>
            <a:r>
              <a:rPr lang="cs-CZ" altLang="cs-CZ" dirty="0"/>
              <a:t>, e</a:t>
            </a:r>
            <a:r>
              <a:rPr lang="cs-CZ" altLang="cs-CZ" baseline="-20000" dirty="0"/>
              <a:t>2</a:t>
            </a:r>
            <a:r>
              <a:rPr lang="cs-CZ" altLang="cs-CZ" dirty="0"/>
              <a:t>, ..., e</a:t>
            </a:r>
            <a:r>
              <a:rPr lang="cs-CZ" altLang="cs-CZ" baseline="-20000" dirty="0"/>
              <a:t>n</a:t>
            </a:r>
            <a:r>
              <a:rPr lang="cs-CZ" altLang="cs-CZ" dirty="0"/>
              <a:t>) se nazývá </a:t>
            </a:r>
            <a:r>
              <a:rPr lang="cs-CZ" altLang="cs-CZ" b="1" dirty="0"/>
              <a:t>rozvrh </a:t>
            </a:r>
            <a:r>
              <a:rPr lang="cs-CZ" altLang="cs-CZ" dirty="0"/>
              <a:t>(schedule), jestliže</a:t>
            </a:r>
            <a:endParaRPr lang="en-US" altLang="cs-CZ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cs-CZ" dirty="0"/>
              <a:t>	</a:t>
            </a:r>
            <a:r>
              <a:rPr lang="cs-CZ" altLang="cs-CZ" dirty="0"/>
              <a:t>S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e1</a:t>
            </a:r>
            <a:r>
              <a:rPr lang="cs-CZ" altLang="cs-CZ" dirty="0"/>
              <a:t> S</a:t>
            </a:r>
            <a:r>
              <a:rPr lang="cs-CZ" altLang="cs-CZ" baseline="-20000" dirty="0"/>
              <a:t>1</a:t>
            </a:r>
            <a:r>
              <a:rPr lang="cs-CZ" altLang="cs-CZ" dirty="0"/>
              <a:t>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e2</a:t>
            </a:r>
            <a:r>
              <a:rPr lang="cs-CZ" altLang="cs-CZ" dirty="0"/>
              <a:t> S</a:t>
            </a:r>
            <a:r>
              <a:rPr lang="cs-CZ" altLang="cs-CZ" baseline="-20000" dirty="0"/>
              <a:t>2</a:t>
            </a:r>
            <a:r>
              <a:rPr lang="cs-CZ" altLang="cs-CZ" dirty="0"/>
              <a:t> . . .  S</a:t>
            </a:r>
            <a:r>
              <a:rPr lang="cs-CZ" altLang="cs-CZ" baseline="-20000" dirty="0"/>
              <a:t>n-1</a:t>
            </a:r>
            <a:r>
              <a:rPr lang="cs-CZ" altLang="cs-CZ" dirty="0"/>
              <a:t>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e</a:t>
            </a:r>
            <a:r>
              <a:rPr lang="cs-CZ" altLang="cs-CZ" baseline="15000" dirty="0"/>
              <a:t>n</a:t>
            </a:r>
            <a:r>
              <a:rPr lang="cs-CZ" altLang="cs-CZ" dirty="0"/>
              <a:t> S</a:t>
            </a:r>
            <a:r>
              <a:rPr lang="cs-CZ" altLang="cs-CZ" baseline="-20000" dirty="0"/>
              <a:t>n</a:t>
            </a:r>
            <a:r>
              <a:rPr lang="en-US" altLang="cs-CZ" baseline="-20000" dirty="0"/>
              <a:t> </a:t>
            </a:r>
            <a:r>
              <a:rPr lang="cs-CZ" altLang="cs-CZ" dirty="0"/>
              <a:t> </a:t>
            </a:r>
            <a:r>
              <a:rPr lang="en-US" altLang="cs-CZ" dirty="0"/>
              <a:t>     </a:t>
            </a:r>
            <a:r>
              <a:rPr lang="cs-CZ" altLang="cs-CZ" dirty="0"/>
              <a:t>Značíme S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s</a:t>
            </a:r>
            <a:r>
              <a:rPr lang="cs-CZ" altLang="cs-CZ" dirty="0"/>
              <a:t> S</a:t>
            </a:r>
            <a:r>
              <a:rPr lang="cs-CZ" altLang="cs-CZ" baseline="-20000" dirty="0"/>
              <a:t>n</a:t>
            </a:r>
            <a:endParaRPr lang="en-US" altLang="cs-CZ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dirty="0"/>
              <a:t>Zřejmě platí S </a:t>
            </a:r>
            <a:r>
              <a:rPr lang="cs-CZ" altLang="cs-CZ" dirty="0">
                <a:sym typeface="Symbol" pitchFamily="18" charset="2"/>
              </a:rPr>
              <a:t></a:t>
            </a:r>
            <a:r>
              <a:rPr lang="cs-CZ" altLang="cs-CZ" baseline="25000" dirty="0"/>
              <a:t>s</a:t>
            </a:r>
            <a:r>
              <a:rPr lang="cs-CZ" altLang="cs-CZ" dirty="0"/>
              <a:t> S</a:t>
            </a:r>
            <a:r>
              <a:rPr lang="cs-CZ" altLang="cs-CZ" baseline="-20000" dirty="0"/>
              <a:t>n</a:t>
            </a:r>
            <a:r>
              <a:rPr lang="cs-CZ" altLang="cs-CZ" dirty="0"/>
              <a:t>  </a:t>
            </a:r>
            <a:r>
              <a:rPr lang="cs-CZ" altLang="cs-CZ" dirty="0">
                <a:sym typeface="Symbol" pitchFamily="18" charset="2"/>
              </a:rPr>
              <a:t> </a:t>
            </a:r>
            <a:r>
              <a:rPr lang="cs-CZ" altLang="cs-CZ" dirty="0"/>
              <a:t> S </a:t>
            </a:r>
            <a:r>
              <a:rPr lang="cs-CZ" altLang="cs-CZ" dirty="0">
                <a:sym typeface="Symbol" pitchFamily="18" charset="2"/>
              </a:rPr>
              <a:t></a:t>
            </a:r>
            <a:r>
              <a:rPr lang="en-US" altLang="cs-CZ" dirty="0">
                <a:sym typeface="Symbol" pitchFamily="18" charset="2"/>
              </a:rPr>
              <a:t> </a:t>
            </a:r>
            <a:r>
              <a:rPr lang="cs-CZ" altLang="cs-CZ" dirty="0"/>
              <a:t>S</a:t>
            </a:r>
            <a:r>
              <a:rPr lang="cs-CZ" altLang="cs-CZ" baseline="-20000" dirty="0"/>
              <a:t>n</a:t>
            </a:r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endParaRPr lang="cs-CZ" altLang="cs-CZ" sz="1200" dirty="0"/>
          </a:p>
          <a:p>
            <a:pPr marL="0" indent="0" eaLnBrk="1" hangingPunct="1">
              <a:lnSpc>
                <a:spcPct val="120000"/>
              </a:lnSpc>
              <a:spcBef>
                <a:spcPct val="0"/>
              </a:spcBef>
              <a:defRPr/>
            </a:pPr>
            <a:r>
              <a:rPr lang="cs-CZ" altLang="cs-CZ" dirty="0"/>
              <a:t>Využití: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Char char="♦"/>
              <a:defRPr/>
            </a:pPr>
            <a:r>
              <a:rPr lang="cs-CZ" altLang="cs-CZ" dirty="0"/>
              <a:t>obecně detekce globálních vlastností</a:t>
            </a:r>
            <a:endParaRPr lang="en-US" altLang="cs-CZ" dirty="0"/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Font typeface="Arial" charset="0"/>
              <a:buChar char="♦"/>
              <a:defRPr/>
            </a:pPr>
            <a:r>
              <a:rPr lang="cs-CZ" altLang="cs-CZ" dirty="0"/>
              <a:t>deadlock,  garbage collection, termination</a:t>
            </a:r>
          </a:p>
        </p:txBody>
      </p:sp>
      <p:sp>
        <p:nvSpPr>
          <p:cNvPr id="241668" name="AutoShape 7">
            <a:extLst>
              <a:ext uri="{FF2B5EF4-FFF2-40B4-BE49-F238E27FC236}">
                <a16:creationId xmlns:a16="http://schemas.microsoft.com/office/drawing/2014/main" id="{D873E377-49C6-A0A2-1A70-9BA9B10CA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133600"/>
            <a:ext cx="4032250" cy="647700"/>
          </a:xfrm>
          <a:prstGeom prst="wedgeRoundRectCallout">
            <a:avLst>
              <a:gd name="adj1" fmla="val 1190"/>
              <a:gd name="adj2" fmla="val -7801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Intuitivní význam - kauzalita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i="1" baseline="0">
                <a:latin typeface="Arial" panose="020B0604020202020204" pitchFamily="34" charset="0"/>
              </a:rPr>
              <a:t>minulost nelze ovlivnit událostí v budoucnosti</a:t>
            </a:r>
          </a:p>
        </p:txBody>
      </p:sp>
      <p:sp>
        <p:nvSpPr>
          <p:cNvPr id="241669" name="AutoShape 7">
            <a:extLst>
              <a:ext uri="{FF2B5EF4-FFF2-40B4-BE49-F238E27FC236}">
                <a16:creationId xmlns:a16="http://schemas.microsoft.com/office/drawing/2014/main" id="{4BD60B01-1226-6F4D-8360-12624145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836613"/>
            <a:ext cx="1341438" cy="360362"/>
          </a:xfrm>
          <a:prstGeom prst="wedgeRoundRectCallout">
            <a:avLst>
              <a:gd name="adj1" fmla="val -52727"/>
              <a:gd name="adj2" fmla="val 1055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ast </a:t>
            </a:r>
            <a:r>
              <a:rPr lang="en-US" altLang="cs-CZ" sz="1400" b="0" baseline="0">
                <a:latin typeface="Arial" panose="020B0604020202020204" pitchFamily="34" charset="0"/>
              </a:rPr>
              <a:t>/</a:t>
            </a:r>
            <a:r>
              <a:rPr lang="cs-CZ" altLang="cs-CZ" sz="1400" b="0" baseline="0">
                <a:latin typeface="Arial" panose="020B0604020202020204" pitchFamily="34" charset="0"/>
              </a:rPr>
              <a:t> </a:t>
            </a:r>
            <a:r>
              <a:rPr lang="cs-CZ" altLang="cs-CZ" sz="1400" baseline="0">
                <a:latin typeface="Arial" panose="020B0604020202020204" pitchFamily="34" charset="0"/>
              </a:rPr>
              <a:t>F</a:t>
            </a:r>
            <a:r>
              <a:rPr lang="cs-CZ" altLang="cs-CZ" sz="1400" b="0" baseline="0">
                <a:latin typeface="Arial" panose="020B0604020202020204" pitchFamily="34" charset="0"/>
              </a:rPr>
              <a:t>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8E29EB8B-F519-00F7-3D2F-F3DBF8D6F3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Konzistentní řez</a:t>
            </a:r>
            <a:endParaRPr lang="en-US" altLang="cs-CZ"/>
          </a:p>
        </p:txBody>
      </p:sp>
      <p:sp>
        <p:nvSpPr>
          <p:cNvPr id="242691" name="Rectangle 5">
            <a:extLst>
              <a:ext uri="{FF2B5EF4-FFF2-40B4-BE49-F238E27FC236}">
                <a16:creationId xmlns:a16="http://schemas.microsoft.com/office/drawing/2014/main" id="{A71A3DE9-01B1-A89F-A486-38AD4CC1B1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242692" name="Object 4">
            <a:extLst>
              <a:ext uri="{FF2B5EF4-FFF2-40B4-BE49-F238E27FC236}">
                <a16:creationId xmlns:a16="http://schemas.microsoft.com/office/drawing/2014/main" id="{B12CC7F0-D87E-F61B-EB68-D2B4332D51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765175"/>
          <a:ext cx="7439025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143375" imgH="3248025" progId="Word.Picture.8">
                  <p:embed/>
                </p:oleObj>
              </mc:Choice>
              <mc:Fallback>
                <p:oleObj name="Picture" r:id="rId2" imgW="4143375" imgH="3248025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65175"/>
                        <a:ext cx="7439025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3" name="AutoShape 7">
            <a:extLst>
              <a:ext uri="{FF2B5EF4-FFF2-40B4-BE49-F238E27FC236}">
                <a16:creationId xmlns:a16="http://schemas.microsoft.com/office/drawing/2014/main" id="{EA85770B-48EC-1C4D-7B47-5AF6F72AA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805488"/>
            <a:ext cx="3025775" cy="409575"/>
          </a:xfrm>
          <a:prstGeom prst="wedgeRoundRectCallout">
            <a:avLst>
              <a:gd name="adj1" fmla="val 81236"/>
              <a:gd name="adj2" fmla="val -48474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42694" name="AutoShape 6">
            <a:extLst>
              <a:ext uri="{FF2B5EF4-FFF2-40B4-BE49-F238E27FC236}">
                <a16:creationId xmlns:a16="http://schemas.microsoft.com/office/drawing/2014/main" id="{897E43F1-B412-D7B4-9C90-78DC8490D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805488"/>
            <a:ext cx="3025775" cy="409575"/>
          </a:xfrm>
          <a:prstGeom prst="wedgeRoundRectCallout">
            <a:avLst>
              <a:gd name="adj1" fmla="val 10333"/>
              <a:gd name="adj2" fmla="val -6851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stav, který </a:t>
            </a:r>
            <a:r>
              <a:rPr lang="en-US" altLang="cs-CZ" sz="1400" b="0" baseline="0">
                <a:latin typeface="Arial" panose="020B0604020202020204" pitchFamily="34" charset="0"/>
              </a:rPr>
              <a:t>'fyzicky' </a:t>
            </a:r>
            <a:r>
              <a:rPr lang="cs-CZ" altLang="cs-CZ" sz="1400" b="0" baseline="0">
                <a:latin typeface="Arial" panose="020B0604020202020204" pitchFamily="34" charset="0"/>
              </a:rPr>
              <a:t>nikdy nenastal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9C56FC92-41D0-BB34-F4C1-CA6F61844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Konzistentní a nekonzistentní řez</a:t>
            </a:r>
            <a:endParaRPr lang="en-US" altLang="cs-CZ"/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EB369BDB-ACBB-66A6-F954-043D72EAB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altLang="cs-CZ"/>
          </a:p>
        </p:txBody>
      </p:sp>
      <p:sp>
        <p:nvSpPr>
          <p:cNvPr id="243716" name="Rectangle 4">
            <a:extLst>
              <a:ext uri="{FF2B5EF4-FFF2-40B4-BE49-F238E27FC236}">
                <a16:creationId xmlns:a16="http://schemas.microsoft.com/office/drawing/2014/main" id="{5C093CF2-11B8-1072-E894-AEFAEA1E1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243717" name="Object 5">
            <a:extLst>
              <a:ext uri="{FF2B5EF4-FFF2-40B4-BE49-F238E27FC236}">
                <a16:creationId xmlns:a16="http://schemas.microsoft.com/office/drawing/2014/main" id="{2AB332EE-DADB-E227-1FEC-439D82AAE7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750" y="765175"/>
          <a:ext cx="7439025" cy="582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143375" imgH="3248025" progId="Word.Picture.8">
                  <p:embed/>
                </p:oleObj>
              </mc:Choice>
              <mc:Fallback>
                <p:oleObj name="Picture" r:id="rId2" imgW="4143375" imgH="3248025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765175"/>
                        <a:ext cx="7439025" cy="582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>
            <a:extLst>
              <a:ext uri="{FF2B5EF4-FFF2-40B4-BE49-F238E27FC236}">
                <a16:creationId xmlns:a16="http://schemas.microsoft.com/office/drawing/2014/main" id="{67D2F005-61BA-26EF-D145-2C49EBC0E6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Důsledky n</a:t>
            </a:r>
            <a:r>
              <a:rPr lang="en-US" altLang="cs-CZ"/>
              <a:t>ekonzistent</a:t>
            </a:r>
            <a:r>
              <a:rPr lang="cs-CZ" altLang="cs-CZ"/>
              <a:t>ního</a:t>
            </a:r>
            <a:r>
              <a:rPr lang="en-US" altLang="cs-CZ"/>
              <a:t> </a:t>
            </a:r>
            <a:r>
              <a:rPr lang="cs-CZ" altLang="cs-CZ"/>
              <a:t>ř</a:t>
            </a:r>
            <a:r>
              <a:rPr lang="en-US" altLang="cs-CZ"/>
              <a:t>ez</a:t>
            </a:r>
            <a:r>
              <a:rPr lang="cs-CZ" altLang="cs-CZ"/>
              <a:t>u</a:t>
            </a:r>
          </a:p>
        </p:txBody>
      </p:sp>
      <p:pic>
        <p:nvPicPr>
          <p:cNvPr id="244739" name="Picture 4" descr="falsedead">
            <a:extLst>
              <a:ext uri="{FF2B5EF4-FFF2-40B4-BE49-F238E27FC236}">
                <a16:creationId xmlns:a16="http://schemas.microsoft.com/office/drawing/2014/main" id="{0A2D080C-3739-2272-544D-84BDD387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8677275" cy="508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4740" name="Rectangle 5">
            <a:extLst>
              <a:ext uri="{FF2B5EF4-FFF2-40B4-BE49-F238E27FC236}">
                <a16:creationId xmlns:a16="http://schemas.microsoft.com/office/drawing/2014/main" id="{0B642D8F-E83C-5AF3-FA71-5D9E26773D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04825"/>
          </a:xfrm>
          <a:noFill/>
        </p:spPr>
        <p:txBody>
          <a:bodyPr/>
          <a:lstStyle/>
          <a:p>
            <a:pPr marL="0" indent="0" eaLnBrk="1" hangingPunct="1"/>
            <a:r>
              <a:rPr lang="cs-CZ" altLang="cs-CZ"/>
              <a:t>Detekce f</a:t>
            </a:r>
            <a:r>
              <a:rPr lang="en-US" altLang="cs-CZ"/>
              <a:t>ale</a:t>
            </a:r>
            <a:r>
              <a:rPr lang="cs-CZ" altLang="cs-CZ"/>
              <a:t>šného deadlocku</a:t>
            </a:r>
          </a:p>
        </p:txBody>
      </p:sp>
      <p:sp>
        <p:nvSpPr>
          <p:cNvPr id="244741" name="Freeform 5">
            <a:extLst>
              <a:ext uri="{FF2B5EF4-FFF2-40B4-BE49-F238E27FC236}">
                <a16:creationId xmlns:a16="http://schemas.microsoft.com/office/drawing/2014/main" id="{412A0E3D-6923-35D6-8949-7BF1A8B6D3F8}"/>
              </a:ext>
            </a:extLst>
          </p:cNvPr>
          <p:cNvSpPr>
            <a:spLocks/>
          </p:cNvSpPr>
          <p:nvPr/>
        </p:nvSpPr>
        <p:spPr bwMode="auto">
          <a:xfrm>
            <a:off x="550863" y="3629025"/>
            <a:ext cx="4033837" cy="3117850"/>
          </a:xfrm>
          <a:custGeom>
            <a:avLst/>
            <a:gdLst>
              <a:gd name="T0" fmla="*/ 914 w 4032489"/>
              <a:gd name="T1" fmla="*/ 9192 h 3117003"/>
              <a:gd name="T2" fmla="*/ 215262 w 4032489"/>
              <a:gd name="T3" fmla="*/ 39492 h 3117003"/>
              <a:gd name="T4" fmla="*/ 1500955 w 4032489"/>
              <a:gd name="T5" fmla="*/ 190602 h 3117003"/>
              <a:gd name="T6" fmla="*/ 2868281 w 4032489"/>
              <a:gd name="T7" fmla="*/ 2044097 h 3117003"/>
              <a:gd name="T8" fmla="*/ 4204989 w 4032489"/>
              <a:gd name="T9" fmla="*/ 2598129 h 3117003"/>
              <a:gd name="T10" fmla="*/ 4286624 w 4032489"/>
              <a:gd name="T11" fmla="*/ 2618274 h 31170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32489" h="3117003">
                <a:moveTo>
                  <a:pt x="914" y="8780"/>
                </a:moveTo>
                <a:cubicBezTo>
                  <a:pt x="-15755" y="8780"/>
                  <a:pt x="200939" y="37355"/>
                  <a:pt x="200939" y="37355"/>
                </a:cubicBezTo>
                <a:cubicBezTo>
                  <a:pt x="434301" y="65930"/>
                  <a:pt x="988339" y="-135683"/>
                  <a:pt x="1401089" y="180230"/>
                </a:cubicBezTo>
                <a:cubicBezTo>
                  <a:pt x="1813839" y="496143"/>
                  <a:pt x="2256752" y="1553418"/>
                  <a:pt x="2677439" y="1932830"/>
                </a:cubicBezTo>
                <a:cubicBezTo>
                  <a:pt x="3098127" y="2312243"/>
                  <a:pt x="3704552" y="2366218"/>
                  <a:pt x="3925214" y="2456705"/>
                </a:cubicBezTo>
                <a:cubicBezTo>
                  <a:pt x="4145876" y="2547192"/>
                  <a:pt x="3949027" y="3883867"/>
                  <a:pt x="4001414" y="2475755"/>
                </a:cubicBezTo>
              </a:path>
            </a:pathLst>
          </a:custGeom>
          <a:noFill/>
          <a:ln w="508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cxnSp>
        <p:nvCxnSpPr>
          <p:cNvPr id="244742" name="Straight Arrow Connector 7">
            <a:extLst>
              <a:ext uri="{FF2B5EF4-FFF2-40B4-BE49-F238E27FC236}">
                <a16:creationId xmlns:a16="http://schemas.microsoft.com/office/drawing/2014/main" id="{167998ED-3A9A-BE34-701A-8D6C4F1C1F0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650" y="4437063"/>
            <a:ext cx="2447925" cy="287337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4743" name="Oval 8">
            <a:extLst>
              <a:ext uri="{FF2B5EF4-FFF2-40B4-BE49-F238E27FC236}">
                <a16:creationId xmlns:a16="http://schemas.microsoft.com/office/drawing/2014/main" id="{0531C336-85B0-38E8-689F-A8047616E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600" y="4437063"/>
            <a:ext cx="360363" cy="360362"/>
          </a:xfrm>
          <a:prstGeom prst="ellipse">
            <a:avLst/>
          </a:prstGeom>
          <a:noFill/>
          <a:ln w="38100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cxnSp>
        <p:nvCxnSpPr>
          <p:cNvPr id="244744" name="Straight Connector 6">
            <a:extLst>
              <a:ext uri="{FF2B5EF4-FFF2-40B4-BE49-F238E27FC236}">
                <a16:creationId xmlns:a16="http://schemas.microsoft.com/office/drawing/2014/main" id="{82F72CE6-EB2E-5D5C-C7BE-E55C099790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24750" y="2781300"/>
            <a:ext cx="360363" cy="0"/>
          </a:xfrm>
          <a:prstGeom prst="line">
            <a:avLst/>
          </a:prstGeom>
          <a:noFill/>
          <a:ln w="508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>
            <a:extLst>
              <a:ext uri="{FF2B5EF4-FFF2-40B4-BE49-F238E27FC236}">
                <a16:creationId xmlns:a16="http://schemas.microsoft.com/office/drawing/2014/main" id="{77302FCD-20F4-AF6D-4119-B8C6D2D672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Značkový a</a:t>
            </a:r>
            <a:r>
              <a:rPr lang="en-US" altLang="cs-CZ"/>
              <a:t>lgoritmus </a:t>
            </a:r>
            <a:r>
              <a:rPr lang="en-US" altLang="cs-CZ" b="0"/>
              <a:t>detekce glob</a:t>
            </a:r>
            <a:r>
              <a:rPr lang="cs-CZ" altLang="cs-CZ" b="0"/>
              <a:t>álního stavu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888057CF-7CC6-E971-D996-D8A5000DD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856662" cy="56896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600" i="1" dirty="0">
                <a:solidFill>
                  <a:srgbClr val="9900CC"/>
                </a:solidFill>
              </a:rPr>
              <a:t>Chandy, Lamport:  </a:t>
            </a:r>
            <a:r>
              <a:rPr lang="en-US" sz="1600" i="1" dirty="0">
                <a:solidFill>
                  <a:srgbClr val="9900CC"/>
                </a:solidFill>
              </a:rPr>
              <a:t>Distributed Snapshots</a:t>
            </a:r>
            <a:r>
              <a:rPr lang="cs-CZ" sz="1600" i="1" dirty="0">
                <a:solidFill>
                  <a:srgbClr val="9900CC"/>
                </a:solidFill>
              </a:rPr>
              <a:t> -</a:t>
            </a:r>
            <a:r>
              <a:rPr lang="en-US" sz="1600" i="1" dirty="0">
                <a:solidFill>
                  <a:srgbClr val="9900CC"/>
                </a:solidFill>
              </a:rPr>
              <a:t> Determining Global States of </a:t>
            </a:r>
            <a:r>
              <a:rPr lang="cs-CZ" sz="1600" i="1" dirty="0">
                <a:solidFill>
                  <a:srgbClr val="9900CC"/>
                </a:solidFill>
              </a:rPr>
              <a:t>DS</a:t>
            </a:r>
            <a:r>
              <a:rPr lang="en-US" sz="1600" i="1" dirty="0">
                <a:solidFill>
                  <a:srgbClr val="9900CC"/>
                </a:solidFill>
              </a:rPr>
              <a:t> </a:t>
            </a:r>
            <a:r>
              <a:rPr lang="cs-CZ" altLang="cs-CZ" sz="1600" i="1" dirty="0">
                <a:solidFill>
                  <a:srgbClr val="9900CC"/>
                </a:solidFill>
              </a:rPr>
              <a:t>(19</a:t>
            </a:r>
            <a:r>
              <a:rPr lang="en-US" altLang="cs-CZ" sz="1600" i="1" dirty="0">
                <a:solidFill>
                  <a:srgbClr val="9900CC"/>
                </a:solidFill>
              </a:rPr>
              <a:t>85</a:t>
            </a:r>
            <a:r>
              <a:rPr lang="cs-CZ" altLang="cs-CZ" sz="1600" i="1" dirty="0">
                <a:solidFill>
                  <a:srgbClr val="9900CC"/>
                </a:solidFill>
              </a:rPr>
              <a:t>)</a:t>
            </a:r>
          </a:p>
          <a:p>
            <a:pPr eaLnBrk="1" hangingPunct="1">
              <a:defRPr/>
            </a:pPr>
            <a:endParaRPr lang="cs-CZ" altLang="cs-CZ" sz="700" i="1" dirty="0">
              <a:solidFill>
                <a:srgbClr val="9900CC"/>
              </a:solidFill>
            </a:endParaRPr>
          </a:p>
          <a:p>
            <a:pPr eaLnBrk="1" hangingPunct="1">
              <a:defRPr/>
            </a:pPr>
            <a:r>
              <a:rPr lang="cs-CZ" altLang="cs-CZ" b="1" dirty="0"/>
              <a:t>stav uzlu</a:t>
            </a:r>
            <a:r>
              <a:rPr lang="cs-CZ" altLang="cs-CZ" dirty="0"/>
              <a:t>: množina přijatých a odeslaných zpráv</a:t>
            </a:r>
          </a:p>
          <a:p>
            <a:pPr eaLnBrk="1" hangingPunct="1">
              <a:defRPr/>
            </a:pPr>
            <a:r>
              <a:rPr lang="cs-CZ" altLang="cs-CZ" b="1" dirty="0"/>
              <a:t>stav kanálu</a:t>
            </a:r>
            <a:r>
              <a:rPr lang="cs-CZ" altLang="cs-CZ" dirty="0"/>
              <a:t>: množina zpráv, které byly kanálem odeslány, ale ještě nebyly doručeny</a:t>
            </a:r>
          </a:p>
          <a:p>
            <a:pPr eaLnBrk="1" hangingPunct="1">
              <a:defRPr/>
            </a:pPr>
            <a:endParaRPr lang="cs-CZ" altLang="cs-CZ" sz="800" dirty="0"/>
          </a:p>
          <a:p>
            <a:pPr eaLnBrk="1" hangingPunct="1">
              <a:defRPr/>
            </a:pPr>
            <a:r>
              <a:rPr lang="en-US" altLang="cs-CZ" b="1" dirty="0"/>
              <a:t>Marker </a:t>
            </a:r>
            <a:r>
              <a:rPr lang="cs-CZ" altLang="cs-CZ" b="1" dirty="0"/>
              <a:t>Algorit</a:t>
            </a:r>
            <a:r>
              <a:rPr lang="en-US" altLang="cs-CZ" b="1" dirty="0"/>
              <a:t>h</a:t>
            </a:r>
            <a:r>
              <a:rPr lang="cs-CZ" altLang="cs-CZ" b="1" dirty="0"/>
              <a:t>m</a:t>
            </a:r>
            <a:r>
              <a:rPr lang="cs-CZ" altLang="cs-CZ" dirty="0"/>
              <a:t>: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 err="1"/>
              <a:t>i</a:t>
            </a:r>
            <a:r>
              <a:rPr lang="cs-CZ" altLang="cs-CZ" dirty="0"/>
              <a:t>niciátor vyšle všemi výstupními kanály značku </a:t>
            </a:r>
            <a:r>
              <a:rPr lang="cs-CZ" altLang="cs-CZ" i="1" dirty="0"/>
              <a:t>(</a:t>
            </a:r>
            <a:r>
              <a:rPr lang="en-US" altLang="cs-CZ" i="1" dirty="0"/>
              <a:t>marker)</a:t>
            </a:r>
            <a:endParaRPr lang="cs-CZ" altLang="cs-CZ" i="1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p</a:t>
            </a:r>
            <a:r>
              <a:rPr lang="cs-CZ" altLang="cs-CZ" dirty="0"/>
              <a:t>říjem </a:t>
            </a:r>
            <a:r>
              <a:rPr lang="cs-CZ" altLang="cs-CZ" b="1" dirty="0"/>
              <a:t>první</a:t>
            </a:r>
            <a:r>
              <a:rPr lang="cs-CZ" altLang="cs-CZ" dirty="0"/>
              <a:t> značky: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en-US" altLang="cs-CZ" dirty="0"/>
              <a:t>u</a:t>
            </a:r>
            <a:r>
              <a:rPr lang="cs-CZ" altLang="cs-CZ" dirty="0"/>
              <a:t>zel si zapamatuje poslední přijaté a odeslané zprávy = stav uzlu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en-US" altLang="cs-CZ" dirty="0"/>
              <a:t>s</a:t>
            </a:r>
            <a:r>
              <a:rPr lang="cs-CZ" altLang="cs-CZ" dirty="0"/>
              <a:t>tav všech vstupních kanálů označí za prázdný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en-US" altLang="cs-CZ" dirty="0"/>
              <a:t>v</a:t>
            </a:r>
            <a:r>
              <a:rPr lang="cs-CZ" altLang="cs-CZ" dirty="0"/>
              <a:t>yšle všemi výstupními kanály značku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p</a:t>
            </a:r>
            <a:r>
              <a:rPr lang="cs-CZ" altLang="cs-CZ" dirty="0"/>
              <a:t>říjem zpráv kanály, ze kterých ještě nepřišla značka: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en-US" altLang="cs-CZ" dirty="0"/>
              <a:t>z</a:t>
            </a:r>
            <a:r>
              <a:rPr lang="cs-CZ" altLang="cs-CZ" dirty="0"/>
              <a:t>apamatuje si čísla zpráv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p</a:t>
            </a:r>
            <a:r>
              <a:rPr lang="cs-CZ" altLang="cs-CZ" dirty="0"/>
              <a:t>říjem dalších značek (ostatními kanály):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en-US" altLang="cs-CZ" dirty="0"/>
              <a:t>s</a:t>
            </a:r>
            <a:r>
              <a:rPr lang="cs-CZ" altLang="cs-CZ" dirty="0"/>
              <a:t>tav kanálu = zprávy došlé </a:t>
            </a:r>
            <a:r>
              <a:rPr lang="en-US" altLang="cs-CZ" dirty="0" err="1"/>
              <a:t>kan</a:t>
            </a:r>
            <a:r>
              <a:rPr lang="cs-CZ" altLang="cs-CZ" dirty="0"/>
              <a:t>á</a:t>
            </a:r>
            <a:r>
              <a:rPr lang="en-US" altLang="cs-CZ" dirty="0" err="1"/>
              <a:t>lem</a:t>
            </a:r>
            <a:r>
              <a:rPr lang="en-US" altLang="cs-CZ" dirty="0"/>
              <a:t> </a:t>
            </a:r>
            <a:r>
              <a:rPr lang="en-US" altLang="cs-CZ" dirty="0" err="1"/>
              <a:t>mezi</a:t>
            </a:r>
            <a:r>
              <a:rPr lang="en-US" altLang="cs-CZ" dirty="0"/>
              <a:t> </a:t>
            </a:r>
            <a:r>
              <a:rPr lang="cs-CZ" altLang="cs-CZ" dirty="0"/>
              <a:t>příjmem první a této značky</a:t>
            </a:r>
            <a:endParaRPr lang="cs-CZ" altLang="cs-CZ" sz="80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k</a:t>
            </a:r>
            <a:r>
              <a:rPr lang="cs-CZ" altLang="cs-CZ" dirty="0"/>
              <a:t>onec algoritmu:</a:t>
            </a:r>
          </a:p>
          <a:p>
            <a:pPr marL="681038" lvl="1" indent="-323850" eaLnBrk="1" hangingPunct="1">
              <a:buFont typeface="Arial" charset="0"/>
              <a:buChar char="♦"/>
              <a:defRPr/>
            </a:pPr>
            <a:r>
              <a:rPr lang="cs-CZ" altLang="cs-CZ" dirty="0"/>
              <a:t>po přijmutí všech značek</a:t>
            </a:r>
          </a:p>
          <a:p>
            <a:pPr eaLnBrk="1" hangingPunct="1">
              <a:defRPr/>
            </a:pPr>
            <a:endParaRPr lang="cs-CZ" altLang="cs-CZ" sz="800" dirty="0"/>
          </a:p>
          <a:p>
            <a:pPr eaLnBrk="1" hangingPunct="1">
              <a:defRPr/>
            </a:pPr>
            <a:r>
              <a:rPr lang="cs-CZ" altLang="cs-CZ" dirty="0"/>
              <a:t>Zaznamenané stavy uzlů a kanálů definují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(kauzálně)</a:t>
            </a:r>
            <a:r>
              <a:rPr lang="en-US" altLang="cs-CZ" dirty="0"/>
              <a:t> </a:t>
            </a:r>
            <a:r>
              <a:rPr lang="cs-CZ" altLang="cs-CZ" b="1" dirty="0"/>
              <a:t>konzistentní stav </a:t>
            </a:r>
            <a:r>
              <a:rPr lang="cs-CZ" altLang="cs-CZ" dirty="0"/>
              <a:t>systému</a:t>
            </a:r>
          </a:p>
        </p:txBody>
      </p:sp>
      <p:sp>
        <p:nvSpPr>
          <p:cNvPr id="245764" name="AutoShape 7">
            <a:extLst>
              <a:ext uri="{FF2B5EF4-FFF2-40B4-BE49-F238E27FC236}">
                <a16:creationId xmlns:a16="http://schemas.microsoft.com/office/drawing/2014/main" id="{A6887768-337E-3A05-318A-E1219EDA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708275"/>
            <a:ext cx="2092325" cy="396875"/>
          </a:xfrm>
          <a:prstGeom prst="wedgeRoundRectCallout">
            <a:avLst>
              <a:gd name="adj1" fmla="val -79185"/>
              <a:gd name="adj2" fmla="val 5508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Okamžik lokálního </a:t>
            </a:r>
            <a:r>
              <a:rPr lang="cs-CZ" altLang="cs-CZ" sz="1400" baseline="0" dirty="0">
                <a:latin typeface="Arial" panose="020B0604020202020204" pitchFamily="34" charset="0"/>
              </a:rPr>
              <a:t>řezu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10AE527C-F850-E7C7-24B0-EAD606550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Motivace a cíle návrhu distribuovaného systému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20ED65E2-F9E8-2710-74EA-520A52D1F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eaLnBrk="1" hangingPunct="1"/>
            <a:r>
              <a:rPr lang="cs-CZ" altLang="cs-CZ" b="1" dirty="0"/>
              <a:t>Motivace</a:t>
            </a:r>
          </a:p>
          <a:p>
            <a:pPr marL="700088" lvl="1" indent="-342900" eaLnBrk="1" hangingPunct="1"/>
            <a:r>
              <a:rPr lang="cs-CZ" altLang="cs-CZ" b="1" dirty="0"/>
              <a:t>Ekonomika</a:t>
            </a:r>
          </a:p>
          <a:p>
            <a:pPr marL="1025525" lvl="2" indent="-304800" eaLnBrk="1" hangingPunct="1"/>
            <a:r>
              <a:rPr lang="cs-CZ" altLang="cs-CZ" dirty="0"/>
              <a:t>síť běžných PC  </a:t>
            </a:r>
            <a:r>
              <a:rPr lang="en-US" altLang="cs-CZ" dirty="0"/>
              <a:t>×</a:t>
            </a:r>
            <a:r>
              <a:rPr lang="cs-CZ" altLang="cs-CZ" dirty="0"/>
              <a:t>  </a:t>
            </a:r>
            <a:r>
              <a:rPr lang="cs-CZ" altLang="cs-CZ" dirty="0" err="1"/>
              <a:t>supercomputer</a:t>
            </a:r>
            <a:r>
              <a:rPr lang="cs-CZ" altLang="cs-CZ" b="1" dirty="0"/>
              <a:t> </a:t>
            </a:r>
          </a:p>
          <a:p>
            <a:pPr marL="700088" lvl="1" indent="-342900" eaLnBrk="1" hangingPunct="1"/>
            <a:r>
              <a:rPr lang="cs-CZ" altLang="cs-CZ" b="1" dirty="0"/>
              <a:t>Rozšiřitelnost</a:t>
            </a:r>
          </a:p>
          <a:p>
            <a:pPr marL="1025525" lvl="2" indent="-304800" eaLnBrk="1" hangingPunct="1"/>
            <a:r>
              <a:rPr lang="cs-CZ" altLang="cs-CZ" dirty="0"/>
              <a:t>přidání uzlu </a:t>
            </a:r>
            <a:r>
              <a:rPr lang="en-US" altLang="cs-CZ" dirty="0"/>
              <a:t>×</a:t>
            </a:r>
            <a:r>
              <a:rPr lang="cs-CZ" altLang="cs-CZ" dirty="0"/>
              <a:t> upgrade centrálního serveru</a:t>
            </a:r>
          </a:p>
          <a:p>
            <a:pPr marL="700088" lvl="1" indent="-342900" eaLnBrk="1" hangingPunct="1"/>
            <a:r>
              <a:rPr lang="cs-CZ" altLang="cs-CZ" b="1" dirty="0"/>
              <a:t>Spolehlivost</a:t>
            </a:r>
          </a:p>
          <a:p>
            <a:pPr marL="1025525" lvl="2" indent="-304800" eaLnBrk="1" hangingPunct="1"/>
            <a:r>
              <a:rPr lang="cs-CZ" altLang="cs-CZ" dirty="0"/>
              <a:t>výpadek jednoho uzlu  </a:t>
            </a:r>
            <a:r>
              <a:rPr lang="en-US" altLang="cs-CZ" dirty="0"/>
              <a:t>×</a:t>
            </a:r>
            <a:r>
              <a:rPr lang="cs-CZ" altLang="cs-CZ" dirty="0"/>
              <a:t>  </a:t>
            </a:r>
            <a:r>
              <a:rPr lang="en-US" altLang="cs-CZ" dirty="0"/>
              <a:t>v</a:t>
            </a:r>
            <a:r>
              <a:rPr lang="cs-CZ" altLang="cs-CZ" dirty="0" err="1"/>
              <a:t>ýpadek</a:t>
            </a:r>
            <a:r>
              <a:rPr lang="cs-CZ" altLang="cs-CZ" dirty="0"/>
              <a:t> CPU </a:t>
            </a:r>
          </a:p>
          <a:p>
            <a:pPr marL="700088" lvl="1" indent="-342900" eaLnBrk="1" hangingPunct="1"/>
            <a:r>
              <a:rPr lang="cs-CZ" altLang="cs-CZ" b="1" dirty="0"/>
              <a:t>Výkon</a:t>
            </a:r>
          </a:p>
          <a:p>
            <a:pPr marL="1025525" lvl="2" indent="-304800" eaLnBrk="1" hangingPunct="1"/>
            <a:r>
              <a:rPr lang="cs-CZ" altLang="cs-CZ" dirty="0"/>
              <a:t>technologické</a:t>
            </a:r>
            <a:r>
              <a:rPr lang="cs-CZ" altLang="cs-CZ" sz="1400" dirty="0"/>
              <a:t> </a:t>
            </a:r>
            <a:r>
              <a:rPr lang="cs-CZ" altLang="cs-CZ" dirty="0"/>
              <a:t>limity</a:t>
            </a:r>
          </a:p>
          <a:p>
            <a:pPr marL="700088" lvl="1" indent="-342900" eaLnBrk="1" hangingPunct="1"/>
            <a:r>
              <a:rPr lang="cs-CZ" altLang="cs-CZ" b="1" dirty="0" err="1"/>
              <a:t>Distribuovanost</a:t>
            </a:r>
            <a:endParaRPr lang="cs-CZ" altLang="cs-CZ" b="1" dirty="0"/>
          </a:p>
          <a:p>
            <a:pPr marL="1025525" lvl="2" indent="-304800" eaLnBrk="1" hangingPunct="1"/>
            <a:r>
              <a:rPr lang="en-US" altLang="cs-CZ" dirty="0"/>
              <a:t>'</a:t>
            </a:r>
            <a:r>
              <a:rPr lang="cs-CZ" altLang="cs-CZ" dirty="0"/>
              <a:t>inherentní </a:t>
            </a:r>
            <a:r>
              <a:rPr lang="cs-CZ" altLang="cs-CZ" dirty="0" err="1"/>
              <a:t>distribuovanost</a:t>
            </a:r>
            <a:r>
              <a:rPr lang="en-US" altLang="cs-CZ" dirty="0"/>
              <a:t>' </a:t>
            </a:r>
            <a:r>
              <a:rPr lang="en-US" altLang="cs-CZ" dirty="0" err="1"/>
              <a:t>probl</a:t>
            </a:r>
            <a:r>
              <a:rPr lang="cs-CZ" altLang="cs-CZ" dirty="0" err="1"/>
              <a:t>ému</a:t>
            </a:r>
            <a:endParaRPr lang="cs-CZ" altLang="cs-CZ" dirty="0"/>
          </a:p>
          <a:p>
            <a:pPr marL="1025525" lvl="2" indent="-304800" eaLnBrk="1" hangingPunct="1"/>
            <a:endParaRPr lang="cs-CZ" altLang="cs-CZ" dirty="0"/>
          </a:p>
          <a:p>
            <a:pPr marL="0" indent="0" eaLnBrk="1" hangingPunct="1"/>
            <a:r>
              <a:rPr lang="cs-CZ" altLang="cs-CZ" b="1" dirty="0"/>
              <a:t>Transparentnost</a:t>
            </a:r>
          </a:p>
          <a:p>
            <a:pPr marL="754063" lvl="1" indent="-304800" eaLnBrk="1" hangingPunct="1"/>
            <a:r>
              <a:rPr lang="en-US" altLang="cs-CZ" dirty="0"/>
              <a:t>’</a:t>
            </a:r>
            <a:r>
              <a:rPr lang="en-US" altLang="cs-CZ" dirty="0" err="1"/>
              <a:t>distribuova</a:t>
            </a:r>
            <a:r>
              <a:rPr lang="cs-CZ" altLang="cs-CZ" dirty="0" err="1"/>
              <a:t>né</a:t>
            </a:r>
            <a:r>
              <a:rPr lang="cs-CZ" altLang="cs-CZ" dirty="0"/>
              <a:t> OS</a:t>
            </a:r>
            <a:r>
              <a:rPr lang="en-US" altLang="cs-CZ" dirty="0"/>
              <a:t>’</a:t>
            </a:r>
            <a:r>
              <a:rPr lang="cs-CZ" altLang="cs-CZ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dirty="0"/>
              <a:t> mainstream OS</a:t>
            </a:r>
          </a:p>
          <a:p>
            <a:pPr marL="754063" lvl="1" indent="-304800" eaLnBrk="1" hangingPunct="1"/>
            <a:r>
              <a:rPr lang="cs-CZ" altLang="cs-CZ" dirty="0"/>
              <a:t>přístupová, lokační, exekuční, replikační, perzistentní, konkurenční, ...</a:t>
            </a:r>
          </a:p>
          <a:p>
            <a:pPr marL="754063" lvl="1" indent="-304800" eaLnBrk="1" hangingPunct="1"/>
            <a:r>
              <a:rPr lang="cs-CZ" altLang="cs-CZ" dirty="0" err="1"/>
              <a:t>paralelismová</a:t>
            </a:r>
            <a:endParaRPr lang="cs-CZ" altLang="cs-CZ" dirty="0"/>
          </a:p>
          <a:p>
            <a:pPr eaLnBrk="1" hangingPunct="1"/>
            <a:endParaRPr lang="cs-CZ" alt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>
            <a:extLst>
              <a:ext uri="{FF2B5EF4-FFF2-40B4-BE49-F238E27FC236}">
                <a16:creationId xmlns:a16="http://schemas.microsoft.com/office/drawing/2014/main" id="{17BB8E9F-7D2F-4E24-FD3B-F6D6E9C476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1</a:t>
            </a:r>
          </a:p>
        </p:txBody>
      </p:sp>
      <p:graphicFrame>
        <p:nvGraphicFramePr>
          <p:cNvPr id="123032" name="Group 152">
            <a:extLst>
              <a:ext uri="{FF2B5EF4-FFF2-40B4-BE49-F238E27FC236}">
                <a16:creationId xmlns:a16="http://schemas.microsoft.com/office/drawing/2014/main" id="{329319F7-C90D-C294-DBAB-E14E2BADFF8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47877" name="Text Box 117">
            <a:extLst>
              <a:ext uri="{FF2B5EF4-FFF2-40B4-BE49-F238E27FC236}">
                <a16:creationId xmlns:a16="http://schemas.microsoft.com/office/drawing/2014/main" id="{55AA2044-F48A-F9D7-8138-9A9B6927D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19129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7878" name="Text Box 118">
            <a:extLst>
              <a:ext uri="{FF2B5EF4-FFF2-40B4-BE49-F238E27FC236}">
                <a16:creationId xmlns:a16="http://schemas.microsoft.com/office/drawing/2014/main" id="{587063E0-E86B-F0F0-4B27-AB9198F72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8842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7879" name="Text Box 119">
            <a:extLst>
              <a:ext uri="{FF2B5EF4-FFF2-40B4-BE49-F238E27FC236}">
                <a16:creationId xmlns:a16="http://schemas.microsoft.com/office/drawing/2014/main" id="{E01BB691-5E85-61B1-2AC3-20C0D3F4D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29416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7880" name="Text Box 120">
            <a:extLst>
              <a:ext uri="{FF2B5EF4-FFF2-40B4-BE49-F238E27FC236}">
                <a16:creationId xmlns:a16="http://schemas.microsoft.com/office/drawing/2014/main" id="{559C10EF-45CB-67D4-FA37-2423E94F6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8" y="1912938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7881" name="Line 121">
            <a:extLst>
              <a:ext uri="{FF2B5EF4-FFF2-40B4-BE49-F238E27FC236}">
                <a16:creationId xmlns:a16="http://schemas.microsoft.com/office/drawing/2014/main" id="{462C7EF8-0911-EDC3-56D1-4A0531427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2238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2" name="Line 122">
            <a:extLst>
              <a:ext uri="{FF2B5EF4-FFF2-40B4-BE49-F238E27FC236}">
                <a16:creationId xmlns:a16="http://schemas.microsoft.com/office/drawing/2014/main" id="{251F4CEF-3AD0-A71A-4FDC-EBE3AFFE90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92238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3" name="Line 123">
            <a:extLst>
              <a:ext uri="{FF2B5EF4-FFF2-40B4-BE49-F238E27FC236}">
                <a16:creationId xmlns:a16="http://schemas.microsoft.com/office/drawing/2014/main" id="{6DE553C4-9E2E-BA00-E8AF-B6C47E3C86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4" name="Line 124">
            <a:extLst>
              <a:ext uri="{FF2B5EF4-FFF2-40B4-BE49-F238E27FC236}">
                <a16:creationId xmlns:a16="http://schemas.microsoft.com/office/drawing/2014/main" id="{EE79CF13-B855-A268-ED8A-CD3A8C458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5" name="Line 125">
            <a:extLst>
              <a:ext uri="{FF2B5EF4-FFF2-40B4-BE49-F238E27FC236}">
                <a16:creationId xmlns:a16="http://schemas.microsoft.com/office/drawing/2014/main" id="{4B149DBC-6766-F239-2F04-19E8E367F1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35338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6" name="Line 126">
            <a:extLst>
              <a:ext uri="{FF2B5EF4-FFF2-40B4-BE49-F238E27FC236}">
                <a16:creationId xmlns:a16="http://schemas.microsoft.com/office/drawing/2014/main" id="{70A128AE-1E8E-A193-25D1-0F023FF8B4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7" name="Oval 127">
            <a:extLst>
              <a:ext uri="{FF2B5EF4-FFF2-40B4-BE49-F238E27FC236}">
                <a16:creationId xmlns:a16="http://schemas.microsoft.com/office/drawing/2014/main" id="{035523F1-F9C2-A73A-6168-0F4F9F054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5138" y="168433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7888" name="Line 128">
            <a:extLst>
              <a:ext uri="{FF2B5EF4-FFF2-40B4-BE49-F238E27FC236}">
                <a16:creationId xmlns:a16="http://schemas.microsoft.com/office/drawing/2014/main" id="{BCDEA1FB-A6F2-726A-A4F1-76A16AE4F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39338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89" name="Line 129">
            <a:extLst>
              <a:ext uri="{FF2B5EF4-FFF2-40B4-BE49-F238E27FC236}">
                <a16:creationId xmlns:a16="http://schemas.microsoft.com/office/drawing/2014/main" id="{BAF96406-5B2F-25A2-2FBF-F15F96E8E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47339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90" name="Line 130">
            <a:extLst>
              <a:ext uri="{FF2B5EF4-FFF2-40B4-BE49-F238E27FC236}">
                <a16:creationId xmlns:a16="http://schemas.microsoft.com/office/drawing/2014/main" id="{7B25B3C1-B53E-E32E-7BDE-0DE78885E8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54197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91" name="Line 131">
            <a:extLst>
              <a:ext uri="{FF2B5EF4-FFF2-40B4-BE49-F238E27FC236}">
                <a16:creationId xmlns:a16="http://schemas.microsoft.com/office/drawing/2014/main" id="{714505E4-C87A-86EB-A61B-E59347036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6105525"/>
            <a:ext cx="4800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892" name="Text Box 132">
            <a:extLst>
              <a:ext uri="{FF2B5EF4-FFF2-40B4-BE49-F238E27FC236}">
                <a16:creationId xmlns:a16="http://schemas.microsoft.com/office/drawing/2014/main" id="{B95928E4-3BDE-87DD-4E98-3C57DE631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38195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7893" name="Text Box 133">
            <a:extLst>
              <a:ext uri="{FF2B5EF4-FFF2-40B4-BE49-F238E27FC236}">
                <a16:creationId xmlns:a16="http://schemas.microsoft.com/office/drawing/2014/main" id="{212FDE1B-5D13-35BB-EB4F-97782D10A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46196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7894" name="Text Box 134">
            <a:extLst>
              <a:ext uri="{FF2B5EF4-FFF2-40B4-BE49-F238E27FC236}">
                <a16:creationId xmlns:a16="http://schemas.microsoft.com/office/drawing/2014/main" id="{DDDF41A5-5CB4-29CE-58E6-5AE8F9351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3054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7895" name="Text Box 135">
            <a:extLst>
              <a:ext uri="{FF2B5EF4-FFF2-40B4-BE49-F238E27FC236}">
                <a16:creationId xmlns:a16="http://schemas.microsoft.com/office/drawing/2014/main" id="{BCA4B67A-100E-0FB6-5498-80DBC599C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876925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7896" name="Text Box 136">
            <a:extLst>
              <a:ext uri="{FF2B5EF4-FFF2-40B4-BE49-F238E27FC236}">
                <a16:creationId xmlns:a16="http://schemas.microsoft.com/office/drawing/2014/main" id="{579C03EF-002F-5D4F-436D-5909D1A1C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763" y="1401763"/>
            <a:ext cx="26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7897" name="Text Box 137">
            <a:extLst>
              <a:ext uri="{FF2B5EF4-FFF2-40B4-BE49-F238E27FC236}">
                <a16:creationId xmlns:a16="http://schemas.microsoft.com/office/drawing/2014/main" id="{AF57D099-CA2D-1B83-7FBD-63B9101FB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4163" y="2824163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7898" name="Oval 138">
            <a:extLst>
              <a:ext uri="{FF2B5EF4-FFF2-40B4-BE49-F238E27FC236}">
                <a16:creationId xmlns:a16="http://schemas.microsoft.com/office/drawing/2014/main" id="{44B9C04F-9FEA-9B42-76BD-817B0EF102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0838" y="2728913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7899" name="Line 139">
            <a:extLst>
              <a:ext uri="{FF2B5EF4-FFF2-40B4-BE49-F238E27FC236}">
                <a16:creationId xmlns:a16="http://schemas.microsoft.com/office/drawing/2014/main" id="{CF4C0D05-BDA1-0653-3259-93D9DBEFF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44613" y="3933825"/>
            <a:ext cx="3429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900" name="Text Box 140">
            <a:extLst>
              <a:ext uri="{FF2B5EF4-FFF2-40B4-BE49-F238E27FC236}">
                <a16:creationId xmlns:a16="http://schemas.microsoft.com/office/drawing/2014/main" id="{C5F95893-FFEA-811A-E22B-6B491355D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59092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A1</a:t>
            </a:r>
            <a:endParaRPr lang="cs-CZ" altLang="cs-CZ" b="0"/>
          </a:p>
        </p:txBody>
      </p:sp>
      <p:sp>
        <p:nvSpPr>
          <p:cNvPr id="247901" name="Line 141">
            <a:extLst>
              <a:ext uri="{FF2B5EF4-FFF2-40B4-BE49-F238E27FC236}">
                <a16:creationId xmlns:a16="http://schemas.microsoft.com/office/drawing/2014/main" id="{A98B154B-30BC-4199-9EBA-884EB2E18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58913" y="5419725"/>
            <a:ext cx="3429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902" name="Text Box 142">
            <a:extLst>
              <a:ext uri="{FF2B5EF4-FFF2-40B4-BE49-F238E27FC236}">
                <a16:creationId xmlns:a16="http://schemas.microsoft.com/office/drawing/2014/main" id="{3C053CC5-5C2B-A690-D842-E3FC52D31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0313" y="507682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C1</a:t>
            </a:r>
            <a:endParaRPr lang="cs-CZ" altLang="cs-CZ" b="0"/>
          </a:p>
        </p:txBody>
      </p:sp>
      <p:sp>
        <p:nvSpPr>
          <p:cNvPr id="247903" name="Rectangle 143">
            <a:extLst>
              <a:ext uri="{FF2B5EF4-FFF2-40B4-BE49-F238E27FC236}">
                <a16:creationId xmlns:a16="http://schemas.microsoft.com/office/drawing/2014/main" id="{863B7DC3-1938-5F82-F401-25D2EA4AE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0363" y="2376488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7904" name="Rectangle 144">
            <a:extLst>
              <a:ext uri="{FF2B5EF4-FFF2-40B4-BE49-F238E27FC236}">
                <a16:creationId xmlns:a16="http://schemas.microsoft.com/office/drawing/2014/main" id="{4878824C-061A-9D68-64E3-9ED3A4380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1744663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7905" name="Line 145">
            <a:extLst>
              <a:ext uri="{FF2B5EF4-FFF2-40B4-BE49-F238E27FC236}">
                <a16:creationId xmlns:a16="http://schemas.microsoft.com/office/drawing/2014/main" id="{99E2EAFC-818C-3F1D-9867-110CEBD59E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813" y="3940175"/>
            <a:ext cx="457200" cy="22225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906" name="Text Box 146">
            <a:extLst>
              <a:ext uri="{FF2B5EF4-FFF2-40B4-BE49-F238E27FC236}">
                <a16:creationId xmlns:a16="http://schemas.microsoft.com/office/drawing/2014/main" id="{7D667078-5BB5-FE6E-3887-6D191316C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3597275"/>
            <a:ext cx="457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7907" name="Line 147">
            <a:extLst>
              <a:ext uri="{FF2B5EF4-FFF2-40B4-BE49-F238E27FC236}">
                <a16:creationId xmlns:a16="http://schemas.microsoft.com/office/drawing/2014/main" id="{C09526D1-0B56-4FB1-06B4-23FC6A296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01813" y="3933825"/>
            <a:ext cx="228600" cy="3429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7908" name="Text Box 148">
            <a:extLst>
              <a:ext uri="{FF2B5EF4-FFF2-40B4-BE49-F238E27FC236}">
                <a16:creationId xmlns:a16="http://schemas.microsoft.com/office/drawing/2014/main" id="{D310E9CE-D591-C6D8-CE5F-27C4AB9BC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8" y="24844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7909" name="Text Box 149">
            <a:extLst>
              <a:ext uri="{FF2B5EF4-FFF2-40B4-BE49-F238E27FC236}">
                <a16:creationId xmlns:a16="http://schemas.microsoft.com/office/drawing/2014/main" id="{78CA5C03-A003-09F1-0B51-548DA6227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8113" y="151606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FD15C0BD-A2BC-E11B-7AA8-C03B66C5B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2</a:t>
            </a:r>
          </a:p>
        </p:txBody>
      </p:sp>
      <p:sp>
        <p:nvSpPr>
          <p:cNvPr id="248835" name="Text Box 4">
            <a:extLst>
              <a:ext uri="{FF2B5EF4-FFF2-40B4-BE49-F238E27FC236}">
                <a16:creationId xmlns:a16="http://schemas.microsoft.com/office/drawing/2014/main" id="{4784D2AF-529C-3956-B18E-B6FB6F2E4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875" y="1912938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8836" name="Text Box 5">
            <a:extLst>
              <a:ext uri="{FF2B5EF4-FFF2-40B4-BE49-F238E27FC236}">
                <a16:creationId xmlns:a16="http://schemas.microsoft.com/office/drawing/2014/main" id="{975981EB-10C4-7FC7-F6CB-75D4B1C53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83661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8837" name="Text Box 6">
            <a:extLst>
              <a:ext uri="{FF2B5EF4-FFF2-40B4-BE49-F238E27FC236}">
                <a16:creationId xmlns:a16="http://schemas.microsoft.com/office/drawing/2014/main" id="{9D591E85-5C2B-0884-0FDA-DA71C9EF3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575" y="2941638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8838" name="Text Box 7">
            <a:extLst>
              <a:ext uri="{FF2B5EF4-FFF2-40B4-BE49-F238E27FC236}">
                <a16:creationId xmlns:a16="http://schemas.microsoft.com/office/drawing/2014/main" id="{1989DB6C-EFF6-97F9-4163-C1CA4664F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2575" y="1912938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8839" name="Line 8">
            <a:extLst>
              <a:ext uri="{FF2B5EF4-FFF2-40B4-BE49-F238E27FC236}">
                <a16:creationId xmlns:a16="http://schemas.microsoft.com/office/drawing/2014/main" id="{90A8694A-E750-8A28-45E3-2FF196015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7775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0" name="Line 9">
            <a:extLst>
              <a:ext uri="{FF2B5EF4-FFF2-40B4-BE49-F238E27FC236}">
                <a16:creationId xmlns:a16="http://schemas.microsoft.com/office/drawing/2014/main" id="{C06EACCC-D5EF-E1A7-C0DD-03341AF64E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47775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1" name="Line 10">
            <a:extLst>
              <a:ext uri="{FF2B5EF4-FFF2-40B4-BE49-F238E27FC236}">
                <a16:creationId xmlns:a16="http://schemas.microsoft.com/office/drawing/2014/main" id="{4BE4EBF5-1FCF-D3FA-3B48-015B21A898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9475" y="21415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2" name="Line 11">
            <a:extLst>
              <a:ext uri="{FF2B5EF4-FFF2-40B4-BE49-F238E27FC236}">
                <a16:creationId xmlns:a16="http://schemas.microsoft.com/office/drawing/2014/main" id="{26E15EA3-2BE3-DAAF-803F-CEB2C52D05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1341438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3" name="Line 12">
            <a:extLst>
              <a:ext uri="{FF2B5EF4-FFF2-40B4-BE49-F238E27FC236}">
                <a16:creationId xmlns:a16="http://schemas.microsoft.com/office/drawing/2014/main" id="{C7AFD0C0-8FDC-D5BF-E4E5-9C189525BC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90875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4" name="Line 13">
            <a:extLst>
              <a:ext uri="{FF2B5EF4-FFF2-40B4-BE49-F238E27FC236}">
                <a16:creationId xmlns:a16="http://schemas.microsoft.com/office/drawing/2014/main" id="{65571DC1-B5AA-1B4D-AEF5-397402C017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1455738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5" name="Oval 14">
            <a:extLst>
              <a:ext uri="{FF2B5EF4-FFF2-40B4-BE49-F238E27FC236}">
                <a16:creationId xmlns:a16="http://schemas.microsoft.com/office/drawing/2014/main" id="{8E227DA2-7D33-430B-B4D1-22620A270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9575" y="11572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46" name="Line 15">
            <a:extLst>
              <a:ext uri="{FF2B5EF4-FFF2-40B4-BE49-F238E27FC236}">
                <a16:creationId xmlns:a16="http://schemas.microsoft.com/office/drawing/2014/main" id="{F679E31A-3FD5-5147-68DE-B4FA6AB2B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4005263"/>
            <a:ext cx="4645025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7" name="Line 16">
            <a:extLst>
              <a:ext uri="{FF2B5EF4-FFF2-40B4-BE49-F238E27FC236}">
                <a16:creationId xmlns:a16="http://schemas.microsoft.com/office/drawing/2014/main" id="{79E32A7D-14F1-44AF-EC4E-C830E7B600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4805363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8" name="Line 17">
            <a:extLst>
              <a:ext uri="{FF2B5EF4-FFF2-40B4-BE49-F238E27FC236}">
                <a16:creationId xmlns:a16="http://schemas.microsoft.com/office/drawing/2014/main" id="{EFCADE3B-0666-A7C9-CD93-3936C5242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5491163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49" name="Line 18">
            <a:extLst>
              <a:ext uri="{FF2B5EF4-FFF2-40B4-BE49-F238E27FC236}">
                <a16:creationId xmlns:a16="http://schemas.microsoft.com/office/drawing/2014/main" id="{601D0BAE-9493-2877-2B67-E82E07745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9038" y="6176963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50" name="Text Box 19">
            <a:extLst>
              <a:ext uri="{FF2B5EF4-FFF2-40B4-BE49-F238E27FC236}">
                <a16:creationId xmlns:a16="http://schemas.microsoft.com/office/drawing/2014/main" id="{DDB8EB5B-9659-8D75-4273-8CDEAE69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8909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8851" name="Text Box 20">
            <a:extLst>
              <a:ext uri="{FF2B5EF4-FFF2-40B4-BE49-F238E27FC236}">
                <a16:creationId xmlns:a16="http://schemas.microsoft.com/office/drawing/2014/main" id="{AE70A839-0C7F-C8A8-6AA5-810351A85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46910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8852" name="Text Box 21">
            <a:extLst>
              <a:ext uri="{FF2B5EF4-FFF2-40B4-BE49-F238E27FC236}">
                <a16:creationId xmlns:a16="http://schemas.microsoft.com/office/drawing/2014/main" id="{D518D7A4-EF17-63FC-167C-2FFE98D6F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53768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8853" name="Text Box 22">
            <a:extLst>
              <a:ext uri="{FF2B5EF4-FFF2-40B4-BE49-F238E27FC236}">
                <a16:creationId xmlns:a16="http://schemas.microsoft.com/office/drawing/2014/main" id="{11353E84-FD28-300A-FFB9-EC4CDAB76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5948363"/>
            <a:ext cx="3413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8854" name="Text Box 23">
            <a:extLst>
              <a:ext uri="{FF2B5EF4-FFF2-40B4-BE49-F238E27FC236}">
                <a16:creationId xmlns:a16="http://schemas.microsoft.com/office/drawing/2014/main" id="{F09EC742-49F2-5176-B51E-C70A138AA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908050"/>
            <a:ext cx="26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8855" name="Text Box 24">
            <a:extLst>
              <a:ext uri="{FF2B5EF4-FFF2-40B4-BE49-F238E27FC236}">
                <a16:creationId xmlns:a16="http://schemas.microsoft.com/office/drawing/2014/main" id="{BE8E6C1F-2888-486A-B205-C61A26BE8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675" y="2401888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8856" name="Oval 25">
            <a:extLst>
              <a:ext uri="{FF2B5EF4-FFF2-40B4-BE49-F238E27FC236}">
                <a16:creationId xmlns:a16="http://schemas.microsoft.com/office/drawing/2014/main" id="{4DC66092-E19D-D2D5-BFFF-A00634680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2575" y="22621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57" name="Line 26">
            <a:extLst>
              <a:ext uri="{FF2B5EF4-FFF2-40B4-BE49-F238E27FC236}">
                <a16:creationId xmlns:a16="http://schemas.microsoft.com/office/drawing/2014/main" id="{55DC3E21-E24E-456E-7195-01ACA09BE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7638" y="4011613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58" name="Text Box 27">
            <a:extLst>
              <a:ext uri="{FF2B5EF4-FFF2-40B4-BE49-F238E27FC236}">
                <a16:creationId xmlns:a16="http://schemas.microsoft.com/office/drawing/2014/main" id="{751E28AC-E728-4278-E5BC-CC8D6CE5C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72586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AB1</a:t>
            </a:r>
            <a:endParaRPr lang="cs-CZ" altLang="cs-CZ" b="0"/>
          </a:p>
        </p:txBody>
      </p:sp>
      <p:sp>
        <p:nvSpPr>
          <p:cNvPr id="248859" name="Line 28">
            <a:extLst>
              <a:ext uri="{FF2B5EF4-FFF2-40B4-BE49-F238E27FC236}">
                <a16:creationId xmlns:a16="http://schemas.microsoft.com/office/drawing/2014/main" id="{53B627A4-1742-E7F6-7A7E-BC4CECB950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1938" y="5491163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60" name="Text Box 29">
            <a:extLst>
              <a:ext uri="{FF2B5EF4-FFF2-40B4-BE49-F238E27FC236}">
                <a16:creationId xmlns:a16="http://schemas.microsoft.com/office/drawing/2014/main" id="{4D295430-4E01-F39B-A124-D48E52512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4913" y="52212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CD1</a:t>
            </a:r>
            <a:endParaRPr lang="cs-CZ" altLang="cs-CZ" b="0"/>
          </a:p>
        </p:txBody>
      </p:sp>
      <p:sp>
        <p:nvSpPr>
          <p:cNvPr id="248861" name="Rectangle 30">
            <a:extLst>
              <a:ext uri="{FF2B5EF4-FFF2-40B4-BE49-F238E27FC236}">
                <a16:creationId xmlns:a16="http://schemas.microsoft.com/office/drawing/2014/main" id="{7DA400DC-6D26-ED3A-5F22-2F2D75F9A3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2316163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62" name="Text Box 31">
            <a:extLst>
              <a:ext uri="{FF2B5EF4-FFF2-40B4-BE49-F238E27FC236}">
                <a16:creationId xmlns:a16="http://schemas.microsoft.com/office/drawing/2014/main" id="{4FB6E1CF-DC88-BADB-F7BE-DA8104473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209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63" name="Rectangle 32">
            <a:extLst>
              <a:ext uri="{FF2B5EF4-FFF2-40B4-BE49-F238E27FC236}">
                <a16:creationId xmlns:a16="http://schemas.microsoft.com/office/drawing/2014/main" id="{1B83C529-DCE0-1B4A-0428-098853497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3675" y="1233488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64" name="Text Box 33">
            <a:extLst>
              <a:ext uri="{FF2B5EF4-FFF2-40B4-BE49-F238E27FC236}">
                <a16:creationId xmlns:a16="http://schemas.microsoft.com/office/drawing/2014/main" id="{4E4F2A1C-1D2C-3A88-7773-5ABC30DE3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5" y="100488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65" name="Line 34">
            <a:extLst>
              <a:ext uri="{FF2B5EF4-FFF2-40B4-BE49-F238E27FC236}">
                <a16:creationId xmlns:a16="http://schemas.microsoft.com/office/drawing/2014/main" id="{56C8BF1C-5310-E7D2-5493-94198F56AE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0538" y="4011613"/>
            <a:ext cx="1143000" cy="8001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66" name="Text Box 35">
            <a:extLst>
              <a:ext uri="{FF2B5EF4-FFF2-40B4-BE49-F238E27FC236}">
                <a16:creationId xmlns:a16="http://schemas.microsoft.com/office/drawing/2014/main" id="{A8D0D0C7-DD2A-F9D8-F36C-1B53D8AE1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4013" y="3684588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67" name="Oval 36">
            <a:extLst>
              <a:ext uri="{FF2B5EF4-FFF2-40B4-BE49-F238E27FC236}">
                <a16:creationId xmlns:a16="http://schemas.microsoft.com/office/drawing/2014/main" id="{8818F37E-00BC-1BCC-DCDD-CFDC8C97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18049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68" name="Text Box 37">
            <a:extLst>
              <a:ext uri="{FF2B5EF4-FFF2-40B4-BE49-F238E27FC236}">
                <a16:creationId xmlns:a16="http://schemas.microsoft.com/office/drawing/2014/main" id="{6756E521-8A65-880B-A334-DC6E5CC9E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1719263"/>
            <a:ext cx="2667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8869" name="Line 38">
            <a:extLst>
              <a:ext uri="{FF2B5EF4-FFF2-40B4-BE49-F238E27FC236}">
                <a16:creationId xmlns:a16="http://schemas.microsoft.com/office/drawing/2014/main" id="{60B9C26A-02E9-261F-E0DD-9079472064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038" y="4811713"/>
            <a:ext cx="228600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70" name="Text Box 39">
            <a:extLst>
              <a:ext uri="{FF2B5EF4-FFF2-40B4-BE49-F238E27FC236}">
                <a16:creationId xmlns:a16="http://schemas.microsoft.com/office/drawing/2014/main" id="{0E3744D9-78D0-5FAC-5AE3-7890EF9B6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6438" y="454183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BC1</a:t>
            </a:r>
            <a:endParaRPr lang="cs-CZ" altLang="cs-CZ" b="0"/>
          </a:p>
        </p:txBody>
      </p:sp>
      <p:sp>
        <p:nvSpPr>
          <p:cNvPr id="248871" name="Line 40">
            <a:extLst>
              <a:ext uri="{FF2B5EF4-FFF2-40B4-BE49-F238E27FC236}">
                <a16:creationId xmlns:a16="http://schemas.microsoft.com/office/drawing/2014/main" id="{7A5B06B3-F65A-CA63-3EB4-3C056F178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0538" y="4011613"/>
            <a:ext cx="342900" cy="4572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72" name="Line 41">
            <a:extLst>
              <a:ext uri="{FF2B5EF4-FFF2-40B4-BE49-F238E27FC236}">
                <a16:creationId xmlns:a16="http://schemas.microsoft.com/office/drawing/2014/main" id="{9BDB3386-0C66-7DCD-5DBD-B93055D253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3538" y="4811713"/>
            <a:ext cx="114300" cy="4572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73" name="Line 42">
            <a:extLst>
              <a:ext uri="{FF2B5EF4-FFF2-40B4-BE49-F238E27FC236}">
                <a16:creationId xmlns:a16="http://schemas.microsoft.com/office/drawing/2014/main" id="{D011F8DC-1268-1A42-5756-880922E6ED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3538" y="4811713"/>
            <a:ext cx="342900" cy="4572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8874" name="Text Box 43">
            <a:extLst>
              <a:ext uri="{FF2B5EF4-FFF2-40B4-BE49-F238E27FC236}">
                <a16:creationId xmlns:a16="http://schemas.microsoft.com/office/drawing/2014/main" id="{0741C050-534B-7CD3-9577-0A4627A6B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45132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75" name="Rectangle 44">
            <a:extLst>
              <a:ext uri="{FF2B5EF4-FFF2-40B4-BE49-F238E27FC236}">
                <a16:creationId xmlns:a16="http://schemas.microsoft.com/office/drawing/2014/main" id="{1186D786-9948-4CF3-A834-6E5E8DF200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1354138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76" name="Text Box 45">
            <a:extLst>
              <a:ext uri="{FF2B5EF4-FFF2-40B4-BE49-F238E27FC236}">
                <a16:creationId xmlns:a16="http://schemas.microsoft.com/office/drawing/2014/main" id="{0AABF717-4B64-5D19-DBE5-7F44D3444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11255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77" name="Rectangle 46">
            <a:extLst>
              <a:ext uri="{FF2B5EF4-FFF2-40B4-BE49-F238E27FC236}">
                <a16:creationId xmlns:a16="http://schemas.microsoft.com/office/drawing/2014/main" id="{E7B4F398-21AE-5A94-056C-6354249A8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3775" y="1662113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78" name="Text Box 47">
            <a:extLst>
              <a:ext uri="{FF2B5EF4-FFF2-40B4-BE49-F238E27FC236}">
                <a16:creationId xmlns:a16="http://schemas.microsoft.com/office/drawing/2014/main" id="{2E00AC2F-CE18-B644-7E5E-FDA34D28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2838" y="157638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8879" name="Oval 48">
            <a:extLst>
              <a:ext uri="{FF2B5EF4-FFF2-40B4-BE49-F238E27FC236}">
                <a16:creationId xmlns:a16="http://schemas.microsoft.com/office/drawing/2014/main" id="{A9A1FDCC-BC2B-75AB-B017-49BC17CE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26218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8880" name="Text Box 49">
            <a:extLst>
              <a:ext uri="{FF2B5EF4-FFF2-40B4-BE49-F238E27FC236}">
                <a16:creationId xmlns:a16="http://schemas.microsoft.com/office/drawing/2014/main" id="{C8502B2B-5E81-A276-35B5-15FDDBAB7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147888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8881" name="Text Box 50">
            <a:extLst>
              <a:ext uri="{FF2B5EF4-FFF2-40B4-BE49-F238E27FC236}">
                <a16:creationId xmlns:a16="http://schemas.microsoft.com/office/drawing/2014/main" id="{968C54D3-8525-670A-037B-3B9863BF8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515461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CB1</a:t>
            </a:r>
            <a:endParaRPr lang="cs-CZ" altLang="cs-CZ" b="0"/>
          </a:p>
        </p:txBody>
      </p:sp>
      <p:sp>
        <p:nvSpPr>
          <p:cNvPr id="248882" name="Line 51">
            <a:extLst>
              <a:ext uri="{FF2B5EF4-FFF2-40B4-BE49-F238E27FC236}">
                <a16:creationId xmlns:a16="http://schemas.microsoft.com/office/drawing/2014/main" id="{C1FC58FD-01A7-6002-BAEB-346C87AA1C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03538" y="5268913"/>
            <a:ext cx="571500" cy="228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108687" name="Group 143">
            <a:extLst>
              <a:ext uri="{FF2B5EF4-FFF2-40B4-BE49-F238E27FC236}">
                <a16:creationId xmlns:a16="http://schemas.microsoft.com/office/drawing/2014/main" id="{5DBFC744-1C82-742B-9CB4-D1E3EDE74A3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>
            <a:extLst>
              <a:ext uri="{FF2B5EF4-FFF2-40B4-BE49-F238E27FC236}">
                <a16:creationId xmlns:a16="http://schemas.microsoft.com/office/drawing/2014/main" id="{23EBF219-F404-538A-2C66-D980EB7989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3</a:t>
            </a:r>
          </a:p>
        </p:txBody>
      </p:sp>
      <p:graphicFrame>
        <p:nvGraphicFramePr>
          <p:cNvPr id="117927" name="Group 167">
            <a:extLst>
              <a:ext uri="{FF2B5EF4-FFF2-40B4-BE49-F238E27FC236}">
                <a16:creationId xmlns:a16="http://schemas.microsoft.com/office/drawing/2014/main" id="{E9B61B2C-F9D3-0641-E2AF-94A68325B7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49925" name="Text Box 117">
            <a:extLst>
              <a:ext uri="{FF2B5EF4-FFF2-40B4-BE49-F238E27FC236}">
                <a16:creationId xmlns:a16="http://schemas.microsoft.com/office/drawing/2014/main" id="{1211847B-77D8-655F-8440-EE78375F1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9926" name="Text Box 118">
            <a:extLst>
              <a:ext uri="{FF2B5EF4-FFF2-40B4-BE49-F238E27FC236}">
                <a16:creationId xmlns:a16="http://schemas.microsoft.com/office/drawing/2014/main" id="{355263CA-E004-7F1D-2810-660B10F63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911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9927" name="Text Box 119">
            <a:extLst>
              <a:ext uri="{FF2B5EF4-FFF2-40B4-BE49-F238E27FC236}">
                <a16:creationId xmlns:a16="http://schemas.microsoft.com/office/drawing/2014/main" id="{728AAECF-417B-536A-0192-A83CA4746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9686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9928" name="Text Box 120">
            <a:extLst>
              <a:ext uri="{FF2B5EF4-FFF2-40B4-BE49-F238E27FC236}">
                <a16:creationId xmlns:a16="http://schemas.microsoft.com/office/drawing/2014/main" id="{0C7521F3-DAAB-F693-3D53-F6A1E54EE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9929" name="Line 121">
            <a:extLst>
              <a:ext uri="{FF2B5EF4-FFF2-40B4-BE49-F238E27FC236}">
                <a16:creationId xmlns:a16="http://schemas.microsoft.com/office/drawing/2014/main" id="{31AFC8D9-7D9D-D1FD-C06F-ACB959C5A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81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0" name="Line 122">
            <a:extLst>
              <a:ext uri="{FF2B5EF4-FFF2-40B4-BE49-F238E27FC236}">
                <a16:creationId xmlns:a16="http://schemas.microsoft.com/office/drawing/2014/main" id="{306B0A4E-CCF2-014D-FC61-FD69F7A7D8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81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1" name="Line 123">
            <a:extLst>
              <a:ext uri="{FF2B5EF4-FFF2-40B4-BE49-F238E27FC236}">
                <a16:creationId xmlns:a16="http://schemas.microsoft.com/office/drawing/2014/main" id="{796EAA01-EB3C-77CD-82D9-025F9CCEC4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98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2" name="Line 124">
            <a:extLst>
              <a:ext uri="{FF2B5EF4-FFF2-40B4-BE49-F238E27FC236}">
                <a16:creationId xmlns:a16="http://schemas.microsoft.com/office/drawing/2014/main" id="{DCB2D498-B7DA-33FF-0CAC-B5BA06AE4F4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3" name="Line 125">
            <a:extLst>
              <a:ext uri="{FF2B5EF4-FFF2-40B4-BE49-F238E27FC236}">
                <a16:creationId xmlns:a16="http://schemas.microsoft.com/office/drawing/2014/main" id="{9F118DC7-2448-0682-AE62-9C6CEC683F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4" name="Line 126">
            <a:extLst>
              <a:ext uri="{FF2B5EF4-FFF2-40B4-BE49-F238E27FC236}">
                <a16:creationId xmlns:a16="http://schemas.microsoft.com/office/drawing/2014/main" id="{447F2A86-2804-AE62-B538-A6EF00D3F87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5" name="Line 127">
            <a:extLst>
              <a:ext uri="{FF2B5EF4-FFF2-40B4-BE49-F238E27FC236}">
                <a16:creationId xmlns:a16="http://schemas.microsoft.com/office/drawing/2014/main" id="{B4C4C346-5900-F74D-2934-92CB2AB13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0036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6" name="Line 128">
            <a:extLst>
              <a:ext uri="{FF2B5EF4-FFF2-40B4-BE49-F238E27FC236}">
                <a16:creationId xmlns:a16="http://schemas.microsoft.com/office/drawing/2014/main" id="{2C90886A-D3F8-BF08-C060-56A5B90493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8037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7" name="Line 129">
            <a:extLst>
              <a:ext uri="{FF2B5EF4-FFF2-40B4-BE49-F238E27FC236}">
                <a16:creationId xmlns:a16="http://schemas.microsoft.com/office/drawing/2014/main" id="{BBF01581-2572-7364-1E53-9BC365E3D6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54895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8" name="Line 130">
            <a:extLst>
              <a:ext uri="{FF2B5EF4-FFF2-40B4-BE49-F238E27FC236}">
                <a16:creationId xmlns:a16="http://schemas.microsoft.com/office/drawing/2014/main" id="{9974E397-B441-4E7F-A827-5B8E8838E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61753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39" name="Text Box 131">
            <a:extLst>
              <a:ext uri="{FF2B5EF4-FFF2-40B4-BE49-F238E27FC236}">
                <a16:creationId xmlns:a16="http://schemas.microsoft.com/office/drawing/2014/main" id="{332FB567-5BAB-7172-4E2F-501E24DB9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8893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49940" name="Text Box 132">
            <a:extLst>
              <a:ext uri="{FF2B5EF4-FFF2-40B4-BE49-F238E27FC236}">
                <a16:creationId xmlns:a16="http://schemas.microsoft.com/office/drawing/2014/main" id="{6D30F170-D07D-5006-C120-7496657E0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6894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49941" name="Text Box 133">
            <a:extLst>
              <a:ext uri="{FF2B5EF4-FFF2-40B4-BE49-F238E27FC236}">
                <a16:creationId xmlns:a16="http://schemas.microsoft.com/office/drawing/2014/main" id="{8747787C-0671-3186-38B5-D89E317689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3752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49942" name="Text Box 134">
            <a:extLst>
              <a:ext uri="{FF2B5EF4-FFF2-40B4-BE49-F238E27FC236}">
                <a16:creationId xmlns:a16="http://schemas.microsoft.com/office/drawing/2014/main" id="{EF427CB1-9A4A-6F6C-F09E-1DB15964D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9467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49943" name="Line 135">
            <a:extLst>
              <a:ext uri="{FF2B5EF4-FFF2-40B4-BE49-F238E27FC236}">
                <a16:creationId xmlns:a16="http://schemas.microsoft.com/office/drawing/2014/main" id="{D2C93766-E116-57F6-C905-1F961DA80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4010025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44" name="Line 136">
            <a:extLst>
              <a:ext uri="{FF2B5EF4-FFF2-40B4-BE49-F238E27FC236}">
                <a16:creationId xmlns:a16="http://schemas.microsoft.com/office/drawing/2014/main" id="{9C55F233-98A1-BB90-882E-BEAFFAA95A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6700" y="5489575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45" name="Text Box 137">
            <a:extLst>
              <a:ext uri="{FF2B5EF4-FFF2-40B4-BE49-F238E27FC236}">
                <a16:creationId xmlns:a16="http://schemas.microsoft.com/office/drawing/2014/main" id="{6BEFC2FD-A3C0-61F8-B401-E12EA3E7E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21970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CD1</a:t>
            </a:r>
            <a:endParaRPr lang="cs-CZ" altLang="cs-CZ" b="0"/>
          </a:p>
        </p:txBody>
      </p:sp>
      <p:sp>
        <p:nvSpPr>
          <p:cNvPr id="249946" name="Rectangle 138">
            <a:extLst>
              <a:ext uri="{FF2B5EF4-FFF2-40B4-BE49-F238E27FC236}">
                <a16:creationId xmlns:a16="http://schemas.microsoft.com/office/drawing/2014/main" id="{29936D52-CC80-3736-1A4B-B41805864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713" y="2387600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47" name="Text Box 139">
            <a:extLst>
              <a:ext uri="{FF2B5EF4-FFF2-40B4-BE49-F238E27FC236}">
                <a16:creationId xmlns:a16="http://schemas.microsoft.com/office/drawing/2014/main" id="{83DCCF64-0E8A-D168-4896-94E652AA4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923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9948" name="Line 140">
            <a:extLst>
              <a:ext uri="{FF2B5EF4-FFF2-40B4-BE49-F238E27FC236}">
                <a16:creationId xmlns:a16="http://schemas.microsoft.com/office/drawing/2014/main" id="{D47E10BB-CCBF-8DB9-3DC4-B5F800A0261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342900" cy="8001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49" name="Text Box 141">
            <a:extLst>
              <a:ext uri="{FF2B5EF4-FFF2-40B4-BE49-F238E27FC236}">
                <a16:creationId xmlns:a16="http://schemas.microsoft.com/office/drawing/2014/main" id="{FBA29E3A-B140-F781-8D05-C0C7B149F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6671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9950" name="Line 142">
            <a:extLst>
              <a:ext uri="{FF2B5EF4-FFF2-40B4-BE49-F238E27FC236}">
                <a16:creationId xmlns:a16="http://schemas.microsoft.com/office/drawing/2014/main" id="{75EC08F8-B4F2-CABD-03BB-D9C083E2E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810125"/>
            <a:ext cx="5715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1" name="Line 143">
            <a:extLst>
              <a:ext uri="{FF2B5EF4-FFF2-40B4-BE49-F238E27FC236}">
                <a16:creationId xmlns:a16="http://schemas.microsoft.com/office/drawing/2014/main" id="{BD89F236-C15D-5337-42E9-B0B51146367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782638" cy="5715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2" name="Line 144">
            <a:extLst>
              <a:ext uri="{FF2B5EF4-FFF2-40B4-BE49-F238E27FC236}">
                <a16:creationId xmlns:a16="http://schemas.microsoft.com/office/drawing/2014/main" id="{6B3F02DD-DEF1-EA50-495D-4B11E327DB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685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3" name="Line 145">
            <a:extLst>
              <a:ext uri="{FF2B5EF4-FFF2-40B4-BE49-F238E27FC236}">
                <a16:creationId xmlns:a16="http://schemas.microsoft.com/office/drawing/2014/main" id="{1C4ADF80-935E-DC70-C745-74435BDF1F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13716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4" name="Text Box 146">
            <a:extLst>
              <a:ext uri="{FF2B5EF4-FFF2-40B4-BE49-F238E27FC236}">
                <a16:creationId xmlns:a16="http://schemas.microsoft.com/office/drawing/2014/main" id="{DFB56AB9-A677-C6E9-1713-C691C2F0A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51831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CB1</a:t>
            </a:r>
            <a:endParaRPr lang="cs-CZ" altLang="cs-CZ" b="0"/>
          </a:p>
        </p:txBody>
      </p:sp>
      <p:sp>
        <p:nvSpPr>
          <p:cNvPr id="249955" name="Line 147">
            <a:extLst>
              <a:ext uri="{FF2B5EF4-FFF2-40B4-BE49-F238E27FC236}">
                <a16:creationId xmlns:a16="http://schemas.microsoft.com/office/drawing/2014/main" id="{0BA698D5-73D3-148B-AD73-971DAD6A64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5400" y="4810125"/>
            <a:ext cx="8001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6" name="Line 148">
            <a:extLst>
              <a:ext uri="{FF2B5EF4-FFF2-40B4-BE49-F238E27FC236}">
                <a16:creationId xmlns:a16="http://schemas.microsoft.com/office/drawing/2014/main" id="{41D96CA0-C2FA-4322-DFD3-1AC33D1EC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618172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7" name="Line 149">
            <a:extLst>
              <a:ext uri="{FF2B5EF4-FFF2-40B4-BE49-F238E27FC236}">
                <a16:creationId xmlns:a16="http://schemas.microsoft.com/office/drawing/2014/main" id="{5A2EBEDC-7AEF-DE68-6242-D295E955DD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9613" y="5157788"/>
            <a:ext cx="314325" cy="338137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8" name="Line 150">
            <a:extLst>
              <a:ext uri="{FF2B5EF4-FFF2-40B4-BE49-F238E27FC236}">
                <a16:creationId xmlns:a16="http://schemas.microsoft.com/office/drawing/2014/main" id="{B86F3D1B-D2E5-12CD-15FC-2C2E36EDFD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613" y="5495925"/>
            <a:ext cx="385762" cy="3810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9959" name="Oval 151">
            <a:extLst>
              <a:ext uri="{FF2B5EF4-FFF2-40B4-BE49-F238E27FC236}">
                <a16:creationId xmlns:a16="http://schemas.microsoft.com/office/drawing/2014/main" id="{9EB763B4-C6AD-E401-C8A7-E6CCFADADB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1717675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60" name="Text Box 152">
            <a:extLst>
              <a:ext uri="{FF2B5EF4-FFF2-40B4-BE49-F238E27FC236}">
                <a16:creationId xmlns:a16="http://schemas.microsoft.com/office/drawing/2014/main" id="{81145474-33B7-89FB-EEE0-B0D61469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161925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9961" name="Rectangle 156">
            <a:extLst>
              <a:ext uri="{FF2B5EF4-FFF2-40B4-BE49-F238E27FC236}">
                <a16:creationId xmlns:a16="http://schemas.microsoft.com/office/drawing/2014/main" id="{CC17F205-16A5-A24F-CFFD-3E65AB257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2219325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62" name="Text Box 158">
            <a:extLst>
              <a:ext uri="{FF2B5EF4-FFF2-40B4-BE49-F238E27FC236}">
                <a16:creationId xmlns:a16="http://schemas.microsoft.com/office/drawing/2014/main" id="{07C9114A-0B5B-30B0-E3D4-BAA04FAB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1336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9963" name="Rectangle 159">
            <a:extLst>
              <a:ext uri="{FF2B5EF4-FFF2-40B4-BE49-F238E27FC236}">
                <a16:creationId xmlns:a16="http://schemas.microsoft.com/office/drawing/2014/main" id="{CFB9B42F-0712-8EB8-8987-2A06C62CD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2819400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64" name="Text Box 160">
            <a:extLst>
              <a:ext uri="{FF2B5EF4-FFF2-40B4-BE49-F238E27FC236}">
                <a16:creationId xmlns:a16="http://schemas.microsoft.com/office/drawing/2014/main" id="{EDF75479-C260-19AE-9DB4-2DA34BC0B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9241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9965" name="Rectangle 161">
            <a:extLst>
              <a:ext uri="{FF2B5EF4-FFF2-40B4-BE49-F238E27FC236}">
                <a16:creationId xmlns:a16="http://schemas.microsoft.com/office/drawing/2014/main" id="{8DB50074-DE36-5746-A2E4-53AEA48EE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625" y="1739900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66" name="Text Box 162">
            <a:extLst>
              <a:ext uri="{FF2B5EF4-FFF2-40B4-BE49-F238E27FC236}">
                <a16:creationId xmlns:a16="http://schemas.microsoft.com/office/drawing/2014/main" id="{9644E6C9-53C6-0F7E-D2B3-9745CC2EE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1484313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49967" name="Oval 163">
            <a:extLst>
              <a:ext uri="{FF2B5EF4-FFF2-40B4-BE49-F238E27FC236}">
                <a16:creationId xmlns:a16="http://schemas.microsoft.com/office/drawing/2014/main" id="{56A45A95-9247-6CC0-EC09-4D4C06B95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813" y="2447925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68" name="Text Box 164">
            <a:extLst>
              <a:ext uri="{FF2B5EF4-FFF2-40B4-BE49-F238E27FC236}">
                <a16:creationId xmlns:a16="http://schemas.microsoft.com/office/drawing/2014/main" id="{EB809505-D9E5-C486-6BCC-AF43CF7A6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34950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aseline="0">
                <a:latin typeface="Arial" panose="020B0604020202020204" pitchFamily="34" charset="0"/>
              </a:rPr>
              <a:t>1</a:t>
            </a:r>
            <a:endParaRPr lang="cs-CZ" altLang="cs-CZ" b="0"/>
          </a:p>
        </p:txBody>
      </p:sp>
      <p:sp>
        <p:nvSpPr>
          <p:cNvPr id="249969" name="Rectangle 168">
            <a:extLst>
              <a:ext uri="{FF2B5EF4-FFF2-40B4-BE49-F238E27FC236}">
                <a16:creationId xmlns:a16="http://schemas.microsoft.com/office/drawing/2014/main" id="{2A43CF95-5B84-7BBC-3BBA-2F0F516E7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2492375"/>
            <a:ext cx="114300" cy="1143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49970" name="Text Box 169">
            <a:extLst>
              <a:ext uri="{FF2B5EF4-FFF2-40B4-BE49-F238E27FC236}">
                <a16:creationId xmlns:a16="http://schemas.microsoft.com/office/drawing/2014/main" id="{11DF99CE-4D71-803F-836F-13908D291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234950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>
            <a:extLst>
              <a:ext uri="{FF2B5EF4-FFF2-40B4-BE49-F238E27FC236}">
                <a16:creationId xmlns:a16="http://schemas.microsoft.com/office/drawing/2014/main" id="{01D93541-98A4-C832-3C6F-34034E75EF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4</a:t>
            </a:r>
          </a:p>
        </p:txBody>
      </p:sp>
      <p:graphicFrame>
        <p:nvGraphicFramePr>
          <p:cNvPr id="119922" name="Group 114">
            <a:extLst>
              <a:ext uri="{FF2B5EF4-FFF2-40B4-BE49-F238E27FC236}">
                <a16:creationId xmlns:a16="http://schemas.microsoft.com/office/drawing/2014/main" id="{F1FF455D-68C5-7680-83B0-56164BB91D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0949" name="Text Box 69">
            <a:extLst>
              <a:ext uri="{FF2B5EF4-FFF2-40B4-BE49-F238E27FC236}">
                <a16:creationId xmlns:a16="http://schemas.microsoft.com/office/drawing/2014/main" id="{F13B3436-EC13-BDDC-4D98-BFF6428C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50950" name="Text Box 70">
            <a:extLst>
              <a:ext uri="{FF2B5EF4-FFF2-40B4-BE49-F238E27FC236}">
                <a16:creationId xmlns:a16="http://schemas.microsoft.com/office/drawing/2014/main" id="{4790FA56-0908-500F-C212-512694D00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911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50951" name="Text Box 71">
            <a:extLst>
              <a:ext uri="{FF2B5EF4-FFF2-40B4-BE49-F238E27FC236}">
                <a16:creationId xmlns:a16="http://schemas.microsoft.com/office/drawing/2014/main" id="{EC77E25C-2DB6-C7C8-4AFA-4E874552A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9686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50952" name="Text Box 72">
            <a:extLst>
              <a:ext uri="{FF2B5EF4-FFF2-40B4-BE49-F238E27FC236}">
                <a16:creationId xmlns:a16="http://schemas.microsoft.com/office/drawing/2014/main" id="{A3EA46A3-3327-8DB0-757A-856B29123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50953" name="Line 73">
            <a:extLst>
              <a:ext uri="{FF2B5EF4-FFF2-40B4-BE49-F238E27FC236}">
                <a16:creationId xmlns:a16="http://schemas.microsoft.com/office/drawing/2014/main" id="{61CE041B-A40E-E4BA-1286-E79F6D97E1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81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4" name="Line 74">
            <a:extLst>
              <a:ext uri="{FF2B5EF4-FFF2-40B4-BE49-F238E27FC236}">
                <a16:creationId xmlns:a16="http://schemas.microsoft.com/office/drawing/2014/main" id="{B95DF13A-187C-2254-379B-B886007727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81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5" name="Line 75">
            <a:extLst>
              <a:ext uri="{FF2B5EF4-FFF2-40B4-BE49-F238E27FC236}">
                <a16:creationId xmlns:a16="http://schemas.microsoft.com/office/drawing/2014/main" id="{0CB52645-2C2F-2A20-C5EE-8DCD317A07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98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6" name="Line 76">
            <a:extLst>
              <a:ext uri="{FF2B5EF4-FFF2-40B4-BE49-F238E27FC236}">
                <a16:creationId xmlns:a16="http://schemas.microsoft.com/office/drawing/2014/main" id="{614C99EB-8214-0601-2B46-4741412EFD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7" name="Line 77">
            <a:extLst>
              <a:ext uri="{FF2B5EF4-FFF2-40B4-BE49-F238E27FC236}">
                <a16:creationId xmlns:a16="http://schemas.microsoft.com/office/drawing/2014/main" id="{3C36839E-3CF4-2119-E447-791DDB125F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8" name="Line 78">
            <a:extLst>
              <a:ext uri="{FF2B5EF4-FFF2-40B4-BE49-F238E27FC236}">
                <a16:creationId xmlns:a16="http://schemas.microsoft.com/office/drawing/2014/main" id="{7FDE1B31-1813-39FB-37C8-4C6B0FEEDD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59" name="Line 79">
            <a:extLst>
              <a:ext uri="{FF2B5EF4-FFF2-40B4-BE49-F238E27FC236}">
                <a16:creationId xmlns:a16="http://schemas.microsoft.com/office/drawing/2014/main" id="{1BA39A28-2AEE-ED16-D9BA-8B5B8D61422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0036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0" name="Line 80">
            <a:extLst>
              <a:ext uri="{FF2B5EF4-FFF2-40B4-BE49-F238E27FC236}">
                <a16:creationId xmlns:a16="http://schemas.microsoft.com/office/drawing/2014/main" id="{5CB9F286-4388-B1C8-E288-4E1BC14389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8037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1" name="Line 81">
            <a:extLst>
              <a:ext uri="{FF2B5EF4-FFF2-40B4-BE49-F238E27FC236}">
                <a16:creationId xmlns:a16="http://schemas.microsoft.com/office/drawing/2014/main" id="{8696C4F7-57A3-6875-33FA-7F9BDFE08A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54895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2" name="Line 82">
            <a:extLst>
              <a:ext uri="{FF2B5EF4-FFF2-40B4-BE49-F238E27FC236}">
                <a16:creationId xmlns:a16="http://schemas.microsoft.com/office/drawing/2014/main" id="{BA900B92-0D48-BB7F-D476-DDC5936000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61753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3" name="Text Box 83">
            <a:extLst>
              <a:ext uri="{FF2B5EF4-FFF2-40B4-BE49-F238E27FC236}">
                <a16:creationId xmlns:a16="http://schemas.microsoft.com/office/drawing/2014/main" id="{28BF847B-7F43-1DEF-B2D7-B8F19DC3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8893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50964" name="Text Box 84">
            <a:extLst>
              <a:ext uri="{FF2B5EF4-FFF2-40B4-BE49-F238E27FC236}">
                <a16:creationId xmlns:a16="http://schemas.microsoft.com/office/drawing/2014/main" id="{C6821BD2-2155-BBE4-CBC1-D611952BF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6894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50965" name="Text Box 85">
            <a:extLst>
              <a:ext uri="{FF2B5EF4-FFF2-40B4-BE49-F238E27FC236}">
                <a16:creationId xmlns:a16="http://schemas.microsoft.com/office/drawing/2014/main" id="{E1629599-B540-C12A-527F-7050AAB6E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3752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50966" name="Text Box 86">
            <a:extLst>
              <a:ext uri="{FF2B5EF4-FFF2-40B4-BE49-F238E27FC236}">
                <a16:creationId xmlns:a16="http://schemas.microsoft.com/office/drawing/2014/main" id="{395B4255-30AE-650D-0B79-84F24D470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9467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50967" name="Line 87">
            <a:extLst>
              <a:ext uri="{FF2B5EF4-FFF2-40B4-BE49-F238E27FC236}">
                <a16:creationId xmlns:a16="http://schemas.microsoft.com/office/drawing/2014/main" id="{80365DAF-FC97-7B47-D872-7DFA07F7CF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4010025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8" name="Line 88">
            <a:extLst>
              <a:ext uri="{FF2B5EF4-FFF2-40B4-BE49-F238E27FC236}">
                <a16:creationId xmlns:a16="http://schemas.microsoft.com/office/drawing/2014/main" id="{FE38E889-5C4E-DED5-3B95-3B126305BA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6700" y="5489575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69" name="Text Box 89">
            <a:extLst>
              <a:ext uri="{FF2B5EF4-FFF2-40B4-BE49-F238E27FC236}">
                <a16:creationId xmlns:a16="http://schemas.microsoft.com/office/drawing/2014/main" id="{7849ABBE-7E73-9197-B7D0-99190480B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21970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CD1</a:t>
            </a:r>
            <a:endParaRPr lang="cs-CZ" altLang="cs-CZ" b="0"/>
          </a:p>
        </p:txBody>
      </p:sp>
      <p:sp>
        <p:nvSpPr>
          <p:cNvPr id="250970" name="Rectangle 90">
            <a:extLst>
              <a:ext uri="{FF2B5EF4-FFF2-40B4-BE49-F238E27FC236}">
                <a16:creationId xmlns:a16="http://schemas.microsoft.com/office/drawing/2014/main" id="{0CD07962-2B64-ADFE-0199-9200E37C3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4938" y="2347913"/>
            <a:ext cx="114300" cy="114300"/>
          </a:xfrm>
          <a:prstGeom prst="rect">
            <a:avLst/>
          </a:prstGeom>
          <a:solidFill>
            <a:srgbClr val="0070C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0971" name="Text Box 91">
            <a:extLst>
              <a:ext uri="{FF2B5EF4-FFF2-40B4-BE49-F238E27FC236}">
                <a16:creationId xmlns:a16="http://schemas.microsoft.com/office/drawing/2014/main" id="{2B0B13C2-EF98-881D-A792-8D0E3FD78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420938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50972" name="Line 92">
            <a:extLst>
              <a:ext uri="{FF2B5EF4-FFF2-40B4-BE49-F238E27FC236}">
                <a16:creationId xmlns:a16="http://schemas.microsoft.com/office/drawing/2014/main" id="{ADD317A8-3AA6-3A63-1B70-8A881B144E1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342900" cy="8001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73" name="Text Box 93">
            <a:extLst>
              <a:ext uri="{FF2B5EF4-FFF2-40B4-BE49-F238E27FC236}">
                <a16:creationId xmlns:a16="http://schemas.microsoft.com/office/drawing/2014/main" id="{7E0BBE91-71DE-6971-F49F-F216A4DAE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6671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50974" name="Line 94">
            <a:extLst>
              <a:ext uri="{FF2B5EF4-FFF2-40B4-BE49-F238E27FC236}">
                <a16:creationId xmlns:a16="http://schemas.microsoft.com/office/drawing/2014/main" id="{58088DCD-9FCA-AF7D-BF7C-F3748B54C9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810125"/>
            <a:ext cx="5715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75" name="Line 95">
            <a:extLst>
              <a:ext uri="{FF2B5EF4-FFF2-40B4-BE49-F238E27FC236}">
                <a16:creationId xmlns:a16="http://schemas.microsoft.com/office/drawing/2014/main" id="{DC22F78C-0983-7274-5959-9E19F5B1E08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782638" cy="498475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76" name="Line 96">
            <a:extLst>
              <a:ext uri="{FF2B5EF4-FFF2-40B4-BE49-F238E27FC236}">
                <a16:creationId xmlns:a16="http://schemas.microsoft.com/office/drawing/2014/main" id="{07B06151-AC40-89A4-86C3-E899AD0FF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77" name="Line 97">
            <a:extLst>
              <a:ext uri="{FF2B5EF4-FFF2-40B4-BE49-F238E27FC236}">
                <a16:creationId xmlns:a16="http://schemas.microsoft.com/office/drawing/2014/main" id="{3713E2F1-8384-47DC-E747-D8EB18B5D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13716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78" name="Text Box 98">
            <a:extLst>
              <a:ext uri="{FF2B5EF4-FFF2-40B4-BE49-F238E27FC236}">
                <a16:creationId xmlns:a16="http://schemas.microsoft.com/office/drawing/2014/main" id="{16A0CA27-3CC7-C34C-45A5-00104FAEB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51831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CB1</a:t>
            </a:r>
            <a:endParaRPr lang="cs-CZ" altLang="cs-CZ" b="0"/>
          </a:p>
        </p:txBody>
      </p:sp>
      <p:sp>
        <p:nvSpPr>
          <p:cNvPr id="250979" name="Line 99">
            <a:extLst>
              <a:ext uri="{FF2B5EF4-FFF2-40B4-BE49-F238E27FC236}">
                <a16:creationId xmlns:a16="http://schemas.microsoft.com/office/drawing/2014/main" id="{96ADFF5E-FB8E-9A7F-BF74-DE7DEF0270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5400" y="4810125"/>
            <a:ext cx="8001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80" name="Line 100">
            <a:extLst>
              <a:ext uri="{FF2B5EF4-FFF2-40B4-BE49-F238E27FC236}">
                <a16:creationId xmlns:a16="http://schemas.microsoft.com/office/drawing/2014/main" id="{90FF179C-E623-9A94-9FA4-BF80F8A0F9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618172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81" name="Line 101">
            <a:extLst>
              <a:ext uri="{FF2B5EF4-FFF2-40B4-BE49-F238E27FC236}">
                <a16:creationId xmlns:a16="http://schemas.microsoft.com/office/drawing/2014/main" id="{8D33BA8C-FF67-0143-85A2-7380D46300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9613" y="4810125"/>
            <a:ext cx="685800" cy="685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82" name="Line 102">
            <a:extLst>
              <a:ext uri="{FF2B5EF4-FFF2-40B4-BE49-F238E27FC236}">
                <a16:creationId xmlns:a16="http://schemas.microsoft.com/office/drawing/2014/main" id="{E901B401-0BC0-0654-AD00-AF18C3BD6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613" y="5495925"/>
            <a:ext cx="800100" cy="68580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83" name="Oval 103">
            <a:extLst>
              <a:ext uri="{FF2B5EF4-FFF2-40B4-BE49-F238E27FC236}">
                <a16:creationId xmlns:a16="http://schemas.microsoft.com/office/drawing/2014/main" id="{746FE1FC-8C5C-FB47-8908-209B008CA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420938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0984" name="Text Box 104">
            <a:extLst>
              <a:ext uri="{FF2B5EF4-FFF2-40B4-BE49-F238E27FC236}">
                <a16:creationId xmlns:a16="http://schemas.microsoft.com/office/drawing/2014/main" id="{1EED1D7B-E295-3FDA-9E6E-D58776AC2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234950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2</a:t>
            </a:r>
            <a:endParaRPr lang="cs-CZ" altLang="cs-CZ" b="0"/>
          </a:p>
        </p:txBody>
      </p:sp>
      <p:sp>
        <p:nvSpPr>
          <p:cNvPr id="250985" name="Line 105">
            <a:extLst>
              <a:ext uri="{FF2B5EF4-FFF2-40B4-BE49-F238E27FC236}">
                <a16:creationId xmlns:a16="http://schemas.microsoft.com/office/drawing/2014/main" id="{BE542332-28C4-959C-006E-59171BA534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0" y="5084763"/>
            <a:ext cx="358775" cy="411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0986" name="Text Box 106">
            <a:extLst>
              <a:ext uri="{FF2B5EF4-FFF2-40B4-BE49-F238E27FC236}">
                <a16:creationId xmlns:a16="http://schemas.microsoft.com/office/drawing/2014/main" id="{11345BFF-50B0-1F68-CA04-33F8744C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521811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CB2</a:t>
            </a:r>
            <a:endParaRPr lang="cs-CZ" altLang="cs-CZ" b="0"/>
          </a:p>
        </p:txBody>
      </p:sp>
      <p:sp>
        <p:nvSpPr>
          <p:cNvPr id="250987" name="Text Box 107">
            <a:extLst>
              <a:ext uri="{FF2B5EF4-FFF2-40B4-BE49-F238E27FC236}">
                <a16:creationId xmlns:a16="http://schemas.microsoft.com/office/drawing/2014/main" id="{490A9A78-A1BC-0E21-864A-C5F7E60CF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6287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50988" name="Rectangle 108">
            <a:extLst>
              <a:ext uri="{FF2B5EF4-FFF2-40B4-BE49-F238E27FC236}">
                <a16:creationId xmlns:a16="http://schemas.microsoft.com/office/drawing/2014/main" id="{F1CCDBB1-3F4D-8EB3-74BE-BC29320AB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1700213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0989" name="Rectangle 109">
            <a:extLst>
              <a:ext uri="{FF2B5EF4-FFF2-40B4-BE49-F238E27FC236}">
                <a16:creationId xmlns:a16="http://schemas.microsoft.com/office/drawing/2014/main" id="{BA73E1E1-D340-62E4-0154-5DE090FFE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349500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0990" name="Text Box 110">
            <a:extLst>
              <a:ext uri="{FF2B5EF4-FFF2-40B4-BE49-F238E27FC236}">
                <a16:creationId xmlns:a16="http://schemas.microsoft.com/office/drawing/2014/main" id="{4E9C6C49-7898-BC24-8183-224E467C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2276475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447C9051-D669-1315-2C8E-EFBB77BAA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5</a:t>
            </a:r>
          </a:p>
        </p:txBody>
      </p:sp>
      <p:graphicFrame>
        <p:nvGraphicFramePr>
          <p:cNvPr id="120939" name="Group 107">
            <a:extLst>
              <a:ext uri="{FF2B5EF4-FFF2-40B4-BE49-F238E27FC236}">
                <a16:creationId xmlns:a16="http://schemas.microsoft.com/office/drawing/2014/main" id="{E1270D16-500E-176B-34C1-5E6F49CE32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1973" name="Text Box 69">
            <a:extLst>
              <a:ext uri="{FF2B5EF4-FFF2-40B4-BE49-F238E27FC236}">
                <a16:creationId xmlns:a16="http://schemas.microsoft.com/office/drawing/2014/main" id="{64046549-0BA7-7076-CED6-14073468B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2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51974" name="Text Box 70">
            <a:extLst>
              <a:ext uri="{FF2B5EF4-FFF2-40B4-BE49-F238E27FC236}">
                <a16:creationId xmlns:a16="http://schemas.microsoft.com/office/drawing/2014/main" id="{C1FE27F5-6869-7C7A-F6DE-622F72B8C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911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51975" name="Text Box 71">
            <a:extLst>
              <a:ext uri="{FF2B5EF4-FFF2-40B4-BE49-F238E27FC236}">
                <a16:creationId xmlns:a16="http://schemas.microsoft.com/office/drawing/2014/main" id="{A4162E30-16B5-7446-2698-3E2802352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6900" y="29686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51976" name="Text Box 72">
            <a:extLst>
              <a:ext uri="{FF2B5EF4-FFF2-40B4-BE49-F238E27FC236}">
                <a16:creationId xmlns:a16="http://schemas.microsoft.com/office/drawing/2014/main" id="{F9555137-B245-FDB4-8C4A-92C85EE24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1939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51977" name="Line 73">
            <a:extLst>
              <a:ext uri="{FF2B5EF4-FFF2-40B4-BE49-F238E27FC236}">
                <a16:creationId xmlns:a16="http://schemas.microsoft.com/office/drawing/2014/main" id="{1C58C330-7817-1640-4D97-FE4E99C090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81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78" name="Line 74">
            <a:extLst>
              <a:ext uri="{FF2B5EF4-FFF2-40B4-BE49-F238E27FC236}">
                <a16:creationId xmlns:a16="http://schemas.microsoft.com/office/drawing/2014/main" id="{4A588906-60E4-B7B2-520F-784133F551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81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79" name="Line 75">
            <a:extLst>
              <a:ext uri="{FF2B5EF4-FFF2-40B4-BE49-F238E27FC236}">
                <a16:creationId xmlns:a16="http://schemas.microsoft.com/office/drawing/2014/main" id="{AB55D552-8454-5E20-650C-E9259EEAB2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79800" y="21685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0" name="Line 76">
            <a:extLst>
              <a:ext uri="{FF2B5EF4-FFF2-40B4-BE49-F238E27FC236}">
                <a16:creationId xmlns:a16="http://schemas.microsoft.com/office/drawing/2014/main" id="{C7D3EDB3-B4B3-3B70-E438-2C388BC03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368425"/>
            <a:ext cx="1943100" cy="6858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1" name="Line 77">
            <a:extLst>
              <a:ext uri="{FF2B5EF4-FFF2-40B4-BE49-F238E27FC236}">
                <a16:creationId xmlns:a16="http://schemas.microsoft.com/office/drawing/2014/main" id="{1A2EF10D-1C90-E53B-C2C3-F12AE7CE13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512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2" name="Line 78">
            <a:extLst>
              <a:ext uri="{FF2B5EF4-FFF2-40B4-BE49-F238E27FC236}">
                <a16:creationId xmlns:a16="http://schemas.microsoft.com/office/drawing/2014/main" id="{D29F4094-179F-F8CD-4123-E6A91E4843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9800" y="1482725"/>
            <a:ext cx="0" cy="125730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3" name="Line 79">
            <a:extLst>
              <a:ext uri="{FF2B5EF4-FFF2-40B4-BE49-F238E27FC236}">
                <a16:creationId xmlns:a16="http://schemas.microsoft.com/office/drawing/2014/main" id="{01A4AD73-4FA3-023D-5323-FCABB8E66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3998913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4" name="Line 80">
            <a:extLst>
              <a:ext uri="{FF2B5EF4-FFF2-40B4-BE49-F238E27FC236}">
                <a16:creationId xmlns:a16="http://schemas.microsoft.com/office/drawing/2014/main" id="{91FAFA1E-7D1B-7ED3-C6F4-22CAF9464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48037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5" name="Line 81">
            <a:extLst>
              <a:ext uri="{FF2B5EF4-FFF2-40B4-BE49-F238E27FC236}">
                <a16:creationId xmlns:a16="http://schemas.microsoft.com/office/drawing/2014/main" id="{E8744C10-0A83-B56D-AF01-6D46CD388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54895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6" name="Line 82">
            <a:extLst>
              <a:ext uri="{FF2B5EF4-FFF2-40B4-BE49-F238E27FC236}">
                <a16:creationId xmlns:a16="http://schemas.microsoft.com/office/drawing/2014/main" id="{5E215C48-BEFB-EFAD-BD42-6AF5C7E1FC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93800" y="6175375"/>
            <a:ext cx="46863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87" name="Text Box 83">
            <a:extLst>
              <a:ext uri="{FF2B5EF4-FFF2-40B4-BE49-F238E27FC236}">
                <a16:creationId xmlns:a16="http://schemas.microsoft.com/office/drawing/2014/main" id="{C71A79D0-350C-3092-0444-D7D15EBC6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38893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51988" name="Text Box 84">
            <a:extLst>
              <a:ext uri="{FF2B5EF4-FFF2-40B4-BE49-F238E27FC236}">
                <a16:creationId xmlns:a16="http://schemas.microsoft.com/office/drawing/2014/main" id="{5E962959-5830-4FA9-7837-642DD08D9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46894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51989" name="Text Box 85">
            <a:extLst>
              <a:ext uri="{FF2B5EF4-FFF2-40B4-BE49-F238E27FC236}">
                <a16:creationId xmlns:a16="http://schemas.microsoft.com/office/drawing/2014/main" id="{325DAFA0-763D-D91D-55A2-FD444B381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3752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51990" name="Text Box 86">
            <a:extLst>
              <a:ext uri="{FF2B5EF4-FFF2-40B4-BE49-F238E27FC236}">
                <a16:creationId xmlns:a16="http://schemas.microsoft.com/office/drawing/2014/main" id="{111A71CA-67A6-A678-B77A-24CCDBBD2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" y="594677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51991" name="Line 87">
            <a:extLst>
              <a:ext uri="{FF2B5EF4-FFF2-40B4-BE49-F238E27FC236}">
                <a16:creationId xmlns:a16="http://schemas.microsoft.com/office/drawing/2014/main" id="{EE57ED24-6232-6D39-D4C6-14188C2D23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22400" y="4010025"/>
            <a:ext cx="457200" cy="800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92" name="Line 88">
            <a:extLst>
              <a:ext uri="{FF2B5EF4-FFF2-40B4-BE49-F238E27FC236}">
                <a16:creationId xmlns:a16="http://schemas.microsoft.com/office/drawing/2014/main" id="{98BCA013-D1BA-0F41-56A6-27C1FB6C3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6700" y="5489575"/>
            <a:ext cx="342900" cy="692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93" name="Text Box 89">
            <a:extLst>
              <a:ext uri="{FF2B5EF4-FFF2-40B4-BE49-F238E27FC236}">
                <a16:creationId xmlns:a16="http://schemas.microsoft.com/office/drawing/2014/main" id="{341AAA43-3A6D-5BB6-A8AD-2987EE2C2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675" y="521970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CD1</a:t>
            </a:r>
            <a:endParaRPr lang="cs-CZ" altLang="cs-CZ" b="0"/>
          </a:p>
        </p:txBody>
      </p:sp>
      <p:sp>
        <p:nvSpPr>
          <p:cNvPr id="251994" name="Rectangle 90">
            <a:extLst>
              <a:ext uri="{FF2B5EF4-FFF2-40B4-BE49-F238E27FC236}">
                <a16:creationId xmlns:a16="http://schemas.microsoft.com/office/drawing/2014/main" id="{17C42627-6728-2373-CDAE-C5859F99D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5" y="2860675"/>
            <a:ext cx="114300" cy="114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1995" name="Text Box 91">
            <a:extLst>
              <a:ext uri="{FF2B5EF4-FFF2-40B4-BE49-F238E27FC236}">
                <a16:creationId xmlns:a16="http://schemas.microsoft.com/office/drawing/2014/main" id="{664D6875-8F40-45E9-5E1C-6787272DAA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2965450"/>
            <a:ext cx="3429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51996" name="Line 92">
            <a:extLst>
              <a:ext uri="{FF2B5EF4-FFF2-40B4-BE49-F238E27FC236}">
                <a16:creationId xmlns:a16="http://schemas.microsoft.com/office/drawing/2014/main" id="{5DED7B81-34F2-F0D0-6215-1A56EB43A8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342900" cy="8001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97" name="Text Box 93">
            <a:extLst>
              <a:ext uri="{FF2B5EF4-FFF2-40B4-BE49-F238E27FC236}">
                <a16:creationId xmlns:a16="http://schemas.microsoft.com/office/drawing/2014/main" id="{26A160A3-72C7-9DCA-F894-9C5BE2A84D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6671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M</a:t>
            </a:r>
            <a:endParaRPr lang="cs-CZ" altLang="cs-CZ" b="0"/>
          </a:p>
        </p:txBody>
      </p:sp>
      <p:sp>
        <p:nvSpPr>
          <p:cNvPr id="251998" name="Line 94">
            <a:extLst>
              <a:ext uri="{FF2B5EF4-FFF2-40B4-BE49-F238E27FC236}">
                <a16:creationId xmlns:a16="http://schemas.microsoft.com/office/drawing/2014/main" id="{3AD5A263-3078-10A5-D543-FACF513C4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6800" y="4810125"/>
            <a:ext cx="5715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1999" name="Line 95">
            <a:extLst>
              <a:ext uri="{FF2B5EF4-FFF2-40B4-BE49-F238E27FC236}">
                <a16:creationId xmlns:a16="http://schemas.microsoft.com/office/drawing/2014/main" id="{3B55AC92-10D8-49BD-7D64-7A4E0B48E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5400" y="4010025"/>
            <a:ext cx="1828800" cy="147955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0" name="Line 96">
            <a:extLst>
              <a:ext uri="{FF2B5EF4-FFF2-40B4-BE49-F238E27FC236}">
                <a16:creationId xmlns:a16="http://schemas.microsoft.com/office/drawing/2014/main" id="{B8F53371-504A-6C55-48DA-D791CF63E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1" name="Line 97">
            <a:extLst>
              <a:ext uri="{FF2B5EF4-FFF2-40B4-BE49-F238E27FC236}">
                <a16:creationId xmlns:a16="http://schemas.microsoft.com/office/drawing/2014/main" id="{171F8E4D-3582-264F-AB5E-F370BCEA03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00" y="4810125"/>
            <a:ext cx="342900" cy="13716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2" name="Text Box 98">
            <a:extLst>
              <a:ext uri="{FF2B5EF4-FFF2-40B4-BE49-F238E27FC236}">
                <a16:creationId xmlns:a16="http://schemas.microsoft.com/office/drawing/2014/main" id="{1CB3938C-325E-AF7B-991C-DFCF9E2F0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563" y="518318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CB1</a:t>
            </a:r>
            <a:endParaRPr lang="cs-CZ" altLang="cs-CZ" b="0"/>
          </a:p>
        </p:txBody>
      </p:sp>
      <p:sp>
        <p:nvSpPr>
          <p:cNvPr id="252003" name="Line 99">
            <a:extLst>
              <a:ext uri="{FF2B5EF4-FFF2-40B4-BE49-F238E27FC236}">
                <a16:creationId xmlns:a16="http://schemas.microsoft.com/office/drawing/2014/main" id="{87C14197-179A-4E74-D47A-6895E0D20B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5400" y="4810125"/>
            <a:ext cx="8001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4" name="Line 100">
            <a:extLst>
              <a:ext uri="{FF2B5EF4-FFF2-40B4-BE49-F238E27FC236}">
                <a16:creationId xmlns:a16="http://schemas.microsoft.com/office/drawing/2014/main" id="{984CA8E9-F275-CA30-F277-34609B37279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51200" y="618172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5" name="Line 101">
            <a:extLst>
              <a:ext uri="{FF2B5EF4-FFF2-40B4-BE49-F238E27FC236}">
                <a16:creationId xmlns:a16="http://schemas.microsoft.com/office/drawing/2014/main" id="{E1B0BD2E-B8F7-A484-B5DB-31CAFA891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9613" y="4810125"/>
            <a:ext cx="6858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6" name="Line 102">
            <a:extLst>
              <a:ext uri="{FF2B5EF4-FFF2-40B4-BE49-F238E27FC236}">
                <a16:creationId xmlns:a16="http://schemas.microsoft.com/office/drawing/2014/main" id="{AE4DDCF6-2E61-5137-8791-411EE760CF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9613" y="5495925"/>
            <a:ext cx="800100" cy="68580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07" name="Oval 103">
            <a:extLst>
              <a:ext uri="{FF2B5EF4-FFF2-40B4-BE49-F238E27FC236}">
                <a16:creationId xmlns:a16="http://schemas.microsoft.com/office/drawing/2014/main" id="{ED66845A-2F5B-89AF-A60E-9EC314189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1717675"/>
            <a:ext cx="114300" cy="1143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2008" name="Text Box 104">
            <a:extLst>
              <a:ext uri="{FF2B5EF4-FFF2-40B4-BE49-F238E27FC236}">
                <a16:creationId xmlns:a16="http://schemas.microsoft.com/office/drawing/2014/main" id="{967296A4-A284-E5E4-7117-A0AA19D18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1619250"/>
            <a:ext cx="263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2</a:t>
            </a:r>
            <a:endParaRPr lang="cs-CZ" altLang="cs-CZ" b="0"/>
          </a:p>
        </p:txBody>
      </p:sp>
      <p:sp>
        <p:nvSpPr>
          <p:cNvPr id="252009" name="Line 105">
            <a:extLst>
              <a:ext uri="{FF2B5EF4-FFF2-40B4-BE49-F238E27FC236}">
                <a16:creationId xmlns:a16="http://schemas.microsoft.com/office/drawing/2014/main" id="{2D92BDEA-BEA8-B0F4-509D-4576EB15A2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08400" y="4810125"/>
            <a:ext cx="6858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010" name="Text Box 106">
            <a:extLst>
              <a:ext uri="{FF2B5EF4-FFF2-40B4-BE49-F238E27FC236}">
                <a16:creationId xmlns:a16="http://schemas.microsoft.com/office/drawing/2014/main" id="{0B9CD484-0F99-0491-CCBC-0F648800A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2638" y="521811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CB2</a:t>
            </a:r>
            <a:endParaRPr lang="cs-CZ" altLang="cs-CZ" b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5838E2C4-5E51-B825-3C17-AD6214B6A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detekce GS - výsledek</a:t>
            </a:r>
          </a:p>
        </p:txBody>
      </p:sp>
      <p:graphicFrame>
        <p:nvGraphicFramePr>
          <p:cNvPr id="121859" name="Group 3">
            <a:extLst>
              <a:ext uri="{FF2B5EF4-FFF2-40B4-BE49-F238E27FC236}">
                <a16:creationId xmlns:a16="http://schemas.microsoft.com/office/drawing/2014/main" id="{D39FE717-3692-1E29-8FC9-4754DAFD07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019925" y="836613"/>
          <a:ext cx="1584325" cy="5761032"/>
        </p:xfrm>
        <a:graphic>
          <a:graphicData uri="http://schemas.openxmlformats.org/drawingml/2006/table">
            <a:tbl>
              <a:tblPr/>
              <a:tblGrid>
                <a:gridCol w="360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◊1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2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C00CC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206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</a:t>
                      </a: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pitchFamily="34" charset="0"/>
                        </a:rPr>
                        <a:t>◊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52997" name="Line 107">
            <a:extLst>
              <a:ext uri="{FF2B5EF4-FFF2-40B4-BE49-F238E27FC236}">
                <a16:creationId xmlns:a16="http://schemas.microsoft.com/office/drawing/2014/main" id="{F1FA021E-F57A-EDB1-69B8-4FDCDB7262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23971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998" name="Line 108">
            <a:extLst>
              <a:ext uri="{FF2B5EF4-FFF2-40B4-BE49-F238E27FC236}">
                <a16:creationId xmlns:a16="http://schemas.microsoft.com/office/drawing/2014/main" id="{BB429E31-405E-FBBB-39FE-3E63F1D8BF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31972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2999" name="Line 109">
            <a:extLst>
              <a:ext uri="{FF2B5EF4-FFF2-40B4-BE49-F238E27FC236}">
                <a16:creationId xmlns:a16="http://schemas.microsoft.com/office/drawing/2014/main" id="{AC1CA9B0-28D1-E5E4-D113-3037B9A9B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38830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00" name="Line 110">
            <a:extLst>
              <a:ext uri="{FF2B5EF4-FFF2-40B4-BE49-F238E27FC236}">
                <a16:creationId xmlns:a16="http://schemas.microsoft.com/office/drawing/2014/main" id="{FDE98287-40E9-9A83-151F-10DB3A12FE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1000" y="4568825"/>
            <a:ext cx="41148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01" name="Text Box 111">
            <a:extLst>
              <a:ext uri="{FF2B5EF4-FFF2-40B4-BE49-F238E27FC236}">
                <a16:creationId xmlns:a16="http://schemas.microsoft.com/office/drawing/2014/main" id="{4A5437C3-26BC-8E21-EA13-AABB76FAF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22828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A</a:t>
            </a:r>
            <a:endParaRPr lang="cs-CZ" altLang="cs-CZ" b="0"/>
          </a:p>
        </p:txBody>
      </p:sp>
      <p:sp>
        <p:nvSpPr>
          <p:cNvPr id="253002" name="Text Box 112">
            <a:extLst>
              <a:ext uri="{FF2B5EF4-FFF2-40B4-BE49-F238E27FC236}">
                <a16:creationId xmlns:a16="http://schemas.microsoft.com/office/drawing/2014/main" id="{1D1A22F5-1F2F-DB10-535A-F1E8035DB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30829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B</a:t>
            </a:r>
            <a:endParaRPr lang="cs-CZ" altLang="cs-CZ" b="0"/>
          </a:p>
        </p:txBody>
      </p:sp>
      <p:sp>
        <p:nvSpPr>
          <p:cNvPr id="253003" name="Text Box 113">
            <a:extLst>
              <a:ext uri="{FF2B5EF4-FFF2-40B4-BE49-F238E27FC236}">
                <a16:creationId xmlns:a16="http://schemas.microsoft.com/office/drawing/2014/main" id="{4DAD753C-9C75-A64D-10B2-2C7C96B8E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37687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endParaRPr lang="cs-CZ" altLang="cs-CZ" b="0"/>
          </a:p>
        </p:txBody>
      </p:sp>
      <p:sp>
        <p:nvSpPr>
          <p:cNvPr id="253004" name="Text Box 114">
            <a:extLst>
              <a:ext uri="{FF2B5EF4-FFF2-40B4-BE49-F238E27FC236}">
                <a16:creationId xmlns:a16="http://schemas.microsoft.com/office/drawing/2014/main" id="{29075D84-FC08-4619-9EAE-40B52CA5E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800" y="4340225"/>
            <a:ext cx="3413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Arial" panose="020B0604020202020204" pitchFamily="34" charset="0"/>
              </a:rPr>
              <a:t>D</a:t>
            </a:r>
            <a:endParaRPr lang="cs-CZ" altLang="cs-CZ" b="0"/>
          </a:p>
        </p:txBody>
      </p:sp>
      <p:sp>
        <p:nvSpPr>
          <p:cNvPr id="253005" name="Line 115">
            <a:extLst>
              <a:ext uri="{FF2B5EF4-FFF2-40B4-BE49-F238E27FC236}">
                <a16:creationId xmlns:a16="http://schemas.microsoft.com/office/drawing/2014/main" id="{90188090-18C7-D021-837C-5536A695EC2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9600" y="2403475"/>
            <a:ext cx="45720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06" name="Line 116">
            <a:extLst>
              <a:ext uri="{FF2B5EF4-FFF2-40B4-BE49-F238E27FC236}">
                <a16:creationId xmlns:a16="http://schemas.microsoft.com/office/drawing/2014/main" id="{FADED0AE-8072-FC05-B937-C4D2E8243CE4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3900" y="3883025"/>
            <a:ext cx="342900" cy="6921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07" name="Text Box 117">
            <a:extLst>
              <a:ext uri="{FF2B5EF4-FFF2-40B4-BE49-F238E27FC236}">
                <a16:creationId xmlns:a16="http://schemas.microsoft.com/office/drawing/2014/main" id="{461AF393-5397-D367-05DF-92B564EBC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361315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CD1</a:t>
            </a:r>
            <a:endParaRPr lang="cs-CZ" altLang="cs-CZ" b="0"/>
          </a:p>
        </p:txBody>
      </p:sp>
      <p:sp>
        <p:nvSpPr>
          <p:cNvPr id="253008" name="Line 118">
            <a:extLst>
              <a:ext uri="{FF2B5EF4-FFF2-40B4-BE49-F238E27FC236}">
                <a16:creationId xmlns:a16="http://schemas.microsoft.com/office/drawing/2014/main" id="{E50D3F50-6443-CCFE-5F7E-D67B236D7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2600" y="2403475"/>
            <a:ext cx="342900" cy="8001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09" name="Line 119">
            <a:extLst>
              <a:ext uri="{FF2B5EF4-FFF2-40B4-BE49-F238E27FC236}">
                <a16:creationId xmlns:a16="http://schemas.microsoft.com/office/drawing/2014/main" id="{AD99AC11-1967-4AC4-390E-E1575FBDC8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4000" y="3203575"/>
            <a:ext cx="5715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0" name="Line 120">
            <a:extLst>
              <a:ext uri="{FF2B5EF4-FFF2-40B4-BE49-F238E27FC236}">
                <a16:creationId xmlns:a16="http://schemas.microsoft.com/office/drawing/2014/main" id="{60A907CC-66CA-1624-04F4-1A75AA4C32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2600" y="2397125"/>
            <a:ext cx="0" cy="635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1" name="Line 121">
            <a:extLst>
              <a:ext uri="{FF2B5EF4-FFF2-40B4-BE49-F238E27FC236}">
                <a16:creationId xmlns:a16="http://schemas.microsoft.com/office/drawing/2014/main" id="{766D34AA-BE02-E8B8-9BCA-F6E222B87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5500" y="3203575"/>
            <a:ext cx="342900" cy="68580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2" name="Line 122">
            <a:extLst>
              <a:ext uri="{FF2B5EF4-FFF2-40B4-BE49-F238E27FC236}">
                <a16:creationId xmlns:a16="http://schemas.microsoft.com/office/drawing/2014/main" id="{77FF50AB-A3C3-1FE7-0482-96C5B750AA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3883025"/>
            <a:ext cx="0" cy="69215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3" name="Text Box 123">
            <a:extLst>
              <a:ext uri="{FF2B5EF4-FFF2-40B4-BE49-F238E27FC236}">
                <a16:creationId xmlns:a16="http://schemas.microsoft.com/office/drawing/2014/main" id="{2BE2FE4E-FF12-5F06-1ACC-9255F6E67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763" y="3576638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CB1</a:t>
            </a:r>
            <a:endParaRPr lang="cs-CZ" altLang="cs-CZ" b="0"/>
          </a:p>
        </p:txBody>
      </p:sp>
      <p:sp>
        <p:nvSpPr>
          <p:cNvPr id="253014" name="Line 124">
            <a:extLst>
              <a:ext uri="{FF2B5EF4-FFF2-40B4-BE49-F238E27FC236}">
                <a16:creationId xmlns:a16="http://schemas.microsoft.com/office/drawing/2014/main" id="{B636AED9-98F7-0582-F929-56DCB8B6A7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2600" y="3203575"/>
            <a:ext cx="800100" cy="6858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5" name="Line 125">
            <a:extLst>
              <a:ext uri="{FF2B5EF4-FFF2-40B4-BE49-F238E27FC236}">
                <a16:creationId xmlns:a16="http://schemas.microsoft.com/office/drawing/2014/main" id="{16A03FAD-CC05-3681-BB59-4243DC81F7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575175"/>
            <a:ext cx="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 type="diamond" w="med" len="med"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6" name="Line 126">
            <a:extLst>
              <a:ext uri="{FF2B5EF4-FFF2-40B4-BE49-F238E27FC236}">
                <a16:creationId xmlns:a16="http://schemas.microsoft.com/office/drawing/2014/main" id="{853AF7B2-2EB7-E782-11FE-DCB1F8B8C6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65600" y="3203575"/>
            <a:ext cx="6858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3017" name="Text Box 127">
            <a:extLst>
              <a:ext uri="{FF2B5EF4-FFF2-40B4-BE49-F238E27FC236}">
                <a16:creationId xmlns:a16="http://schemas.microsoft.com/office/drawing/2014/main" id="{17A0BE68-EC35-E12D-4537-4A039981D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61156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CB2</a:t>
            </a:r>
            <a:endParaRPr lang="cs-CZ" altLang="cs-CZ" b="0"/>
          </a:p>
        </p:txBody>
      </p:sp>
      <p:sp>
        <p:nvSpPr>
          <p:cNvPr id="253018" name="Oval 128">
            <a:extLst>
              <a:ext uri="{FF2B5EF4-FFF2-40B4-BE49-F238E27FC236}">
                <a16:creationId xmlns:a16="http://schemas.microsoft.com/office/drawing/2014/main" id="{CDEF090E-A0BF-AD95-61D2-C5FEDEDD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3375025"/>
            <a:ext cx="228600" cy="228600"/>
          </a:xfrm>
          <a:prstGeom prst="ellipse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53019" name="Text Box 129">
            <a:extLst>
              <a:ext uri="{FF2B5EF4-FFF2-40B4-BE49-F238E27FC236}">
                <a16:creationId xmlns:a16="http://schemas.microsoft.com/office/drawing/2014/main" id="{64B96F23-7C64-339D-68AA-A90BC1932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210026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AB1</a:t>
            </a:r>
            <a:endParaRPr lang="cs-CZ" altLang="cs-CZ" b="0"/>
          </a:p>
        </p:txBody>
      </p:sp>
      <p:sp>
        <p:nvSpPr>
          <p:cNvPr id="253020" name="Text Box 130">
            <a:extLst>
              <a:ext uri="{FF2B5EF4-FFF2-40B4-BE49-F238E27FC236}">
                <a16:creationId xmlns:a16="http://schemas.microsoft.com/office/drawing/2014/main" id="{99C1B88A-57F2-6CCE-3CDF-817E4C3A2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2914650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latin typeface="Arial" panose="020B0604020202020204" pitchFamily="34" charset="0"/>
              </a:rPr>
              <a:t>BC1</a:t>
            </a:r>
            <a:endParaRPr lang="cs-CZ" altLang="cs-CZ" b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A5A88646-6820-0373-A146-E6EC19850B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Modely distribuovaných výpočtů</a:t>
            </a:r>
            <a:r>
              <a:rPr lang="en-US" altLang="cs-CZ"/>
              <a:t> - lattice</a:t>
            </a:r>
          </a:p>
        </p:txBody>
      </p:sp>
      <p:pic>
        <p:nvPicPr>
          <p:cNvPr id="253955" name="Picture 4">
            <a:extLst>
              <a:ext uri="{FF2B5EF4-FFF2-40B4-BE49-F238E27FC236}">
                <a16:creationId xmlns:a16="http://schemas.microsoft.com/office/drawing/2014/main" id="{D08148A8-57AD-5ECA-3C5B-C437D0CC2F4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836613"/>
            <a:ext cx="7559675" cy="4608512"/>
          </a:xfrm>
          <a:noFill/>
        </p:spPr>
      </p:pic>
      <p:sp>
        <p:nvSpPr>
          <p:cNvPr id="253956" name="Rectangle 5">
            <a:extLst>
              <a:ext uri="{FF2B5EF4-FFF2-40B4-BE49-F238E27FC236}">
                <a16:creationId xmlns:a16="http://schemas.microsoft.com/office/drawing/2014/main" id="{596CD42E-8EDC-F75D-1BF6-C66E1C583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516563"/>
            <a:ext cx="41052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b="0" baseline="0"/>
              <a:t>globální stavy, globální predikáty</a:t>
            </a:r>
          </a:p>
          <a:p>
            <a:pPr eaLnBrk="1" hangingPunct="1"/>
            <a:r>
              <a:rPr lang="cs-CZ" altLang="cs-CZ" b="0" baseline="0"/>
              <a:t>stabilní vlastnosti, důkazy korektnosti</a:t>
            </a:r>
          </a:p>
          <a:p>
            <a:pPr eaLnBrk="1" hangingPunct="1"/>
            <a:r>
              <a:rPr lang="cs-CZ" altLang="cs-CZ" b="0" baseline="0"/>
              <a:t>inevitable states - nevyhnutelné</a:t>
            </a:r>
          </a:p>
        </p:txBody>
      </p:sp>
      <p:sp>
        <p:nvSpPr>
          <p:cNvPr id="253957" name="AutoShape 7">
            <a:extLst>
              <a:ext uri="{FF2B5EF4-FFF2-40B4-BE49-F238E27FC236}">
                <a16:creationId xmlns:a16="http://schemas.microsoft.com/office/drawing/2014/main" id="{B7B88A76-3CE3-AF61-11D2-81BC7EDFB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7450" y="6057900"/>
            <a:ext cx="3960813" cy="503238"/>
          </a:xfrm>
          <a:prstGeom prst="wedgeRoundRectCallout">
            <a:avLst>
              <a:gd name="adj1" fmla="val -49917"/>
              <a:gd name="adj2" fmla="val -8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="0" baseline="0">
                <a:latin typeface="Arial" panose="020B0604020202020204" pitchFamily="34" charset="0"/>
              </a:rPr>
              <a:t>Santoro: Design and Analysis of Distributed Algorithms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="0" baseline="0">
                <a:latin typeface="Arial" panose="020B0604020202020204" pitchFamily="34" charset="0"/>
              </a:rPr>
              <a:t>Mullender: Distributed Systems, </a:t>
            </a:r>
            <a:r>
              <a:rPr lang="en-US" altLang="cs-CZ" sz="1200" b="0" i="1" baseline="0">
                <a:latin typeface="Arial" panose="020B0604020202020204" pitchFamily="34" charset="0"/>
              </a:rPr>
              <a:t>2nd ed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>
            <a:extLst>
              <a:ext uri="{FF2B5EF4-FFF2-40B4-BE49-F238E27FC236}">
                <a16:creationId xmlns:a16="http://schemas.microsoft.com/office/drawing/2014/main" id="{3B8FA071-C184-0AC8-A965-2C60E37F91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Distribuovaný konsensus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FA4FCCE3-9386-B4E8-69C0-8647D27FF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565400"/>
            <a:ext cx="8785225" cy="4032250"/>
          </a:xfrm>
        </p:spPr>
        <p:txBody>
          <a:bodyPr/>
          <a:lstStyle/>
          <a:p>
            <a:pPr marL="0" indent="0" eaLnBrk="1" hangingPunct="1"/>
            <a:r>
              <a:rPr lang="cs-CZ" altLang="cs-CZ" b="1"/>
              <a:t>Problém dvou armád</a:t>
            </a:r>
          </a:p>
          <a:p>
            <a:pPr lvl="1" eaLnBrk="1" hangingPunct="1"/>
            <a:r>
              <a:rPr lang="cs-CZ" altLang="cs-CZ"/>
              <a:t>Početnější armáda B je rozdělena</a:t>
            </a:r>
          </a:p>
          <a:p>
            <a:pPr lvl="1" eaLnBrk="1" hangingPunct="1"/>
            <a:r>
              <a:rPr lang="cs-CZ" altLang="cs-CZ"/>
              <a:t>Úspěch pouze při synchronizovaném útoku</a:t>
            </a:r>
            <a:r>
              <a:rPr lang="en-US" altLang="cs-CZ"/>
              <a:t>, jinak </a:t>
            </a:r>
            <a:r>
              <a:rPr lang="cs-CZ" altLang="cs-CZ"/>
              <a:t>porážka</a:t>
            </a:r>
          </a:p>
          <a:p>
            <a:pPr lvl="1" eaLnBrk="1" hangingPunct="1"/>
            <a:r>
              <a:rPr lang="cs-CZ" altLang="cs-CZ" b="1"/>
              <a:t>Obě </a:t>
            </a:r>
            <a:r>
              <a:rPr lang="cs-CZ" altLang="cs-CZ"/>
              <a:t>části musí mít </a:t>
            </a:r>
            <a:r>
              <a:rPr lang="cs-CZ" altLang="cs-CZ" b="1"/>
              <a:t>jistotu</a:t>
            </a:r>
            <a:r>
              <a:rPr lang="cs-CZ" altLang="cs-CZ"/>
              <a:t>, že druhá část začne útok také</a:t>
            </a:r>
          </a:p>
          <a:p>
            <a:pPr lvl="1" eaLnBrk="1" hangingPunct="1"/>
            <a:r>
              <a:rPr lang="cs-CZ" altLang="cs-CZ"/>
              <a:t>Komunikace pouze nespolehlivým kurýrem - zajetí</a:t>
            </a:r>
          </a:p>
          <a:p>
            <a:pPr marL="0" indent="0" eaLnBrk="1" hangingPunct="1"/>
            <a:endParaRPr lang="en-US" altLang="cs-CZ" sz="800" b="1">
              <a:solidFill>
                <a:srgbClr val="FF0000"/>
              </a:solidFill>
            </a:endParaRPr>
          </a:p>
          <a:p>
            <a:pPr marL="0" indent="0" eaLnBrk="1" hangingPunct="1"/>
            <a:r>
              <a:rPr lang="cs-CZ" altLang="cs-CZ" b="1">
                <a:solidFill>
                  <a:srgbClr val="FF0000"/>
                </a:solidFill>
              </a:rPr>
              <a:t>Striktní</a:t>
            </a:r>
            <a:r>
              <a:rPr lang="en-US" altLang="cs-CZ" b="1">
                <a:solidFill>
                  <a:srgbClr val="FF0000"/>
                </a:solidFill>
              </a:rPr>
              <a:t> </a:t>
            </a:r>
            <a:r>
              <a:rPr lang="cs-CZ" altLang="cs-CZ" b="1">
                <a:solidFill>
                  <a:srgbClr val="FF0000"/>
                </a:solidFill>
              </a:rPr>
              <a:t>řešení NEEXISTUJE</a:t>
            </a:r>
            <a:r>
              <a:rPr lang="en-US" altLang="cs-CZ" b="1">
                <a:solidFill>
                  <a:srgbClr val="FF0000"/>
                </a:solidFill>
              </a:rPr>
              <a:t> !!!</a:t>
            </a:r>
          </a:p>
          <a:p>
            <a:pPr marL="0" indent="0" eaLnBrk="1" hangingPunct="1"/>
            <a:endParaRPr lang="cs-CZ" altLang="cs-CZ" sz="800"/>
          </a:p>
          <a:p>
            <a:pPr marL="0" indent="0" eaLnBrk="1" hangingPunct="1"/>
            <a:r>
              <a:rPr lang="cs-CZ" altLang="cs-CZ"/>
              <a:t>	A</a:t>
            </a:r>
            <a:r>
              <a:rPr lang="en-US" altLang="cs-CZ"/>
              <a:t>1-&gt;A2:	</a:t>
            </a:r>
            <a:r>
              <a:rPr lang="cs-CZ" altLang="cs-CZ"/>
              <a:t>Attack</a:t>
            </a:r>
            <a:r>
              <a:rPr lang="en-US" altLang="cs-CZ"/>
              <a:t>!</a:t>
            </a:r>
            <a:r>
              <a:rPr lang="cs-CZ" altLang="cs-CZ"/>
              <a:t>	</a:t>
            </a:r>
            <a:r>
              <a:rPr lang="en-US" altLang="cs-CZ"/>
              <a:t>	</a:t>
            </a:r>
            <a:r>
              <a:rPr lang="en-US" altLang="cs-CZ" i="1"/>
              <a:t>(A1 nev</a:t>
            </a:r>
            <a:r>
              <a:rPr lang="cs-CZ" altLang="cs-CZ" i="1"/>
              <a:t>í, jestli zprávu A2 dostal)</a:t>
            </a:r>
          </a:p>
          <a:p>
            <a:pPr marL="0" indent="0" eaLnBrk="1" hangingPunct="1"/>
            <a:r>
              <a:rPr lang="cs-CZ" altLang="cs-CZ" sz="1600"/>
              <a:t>	A</a:t>
            </a:r>
            <a:r>
              <a:rPr lang="en-US" altLang="cs-CZ" sz="1600"/>
              <a:t>2-&gt;A1:</a:t>
            </a:r>
            <a:r>
              <a:rPr lang="cs-CZ" altLang="cs-CZ" sz="1600"/>
              <a:t>	</a:t>
            </a:r>
            <a:r>
              <a:rPr lang="en-US" altLang="cs-CZ" sz="1600"/>
              <a:t>ACK	</a:t>
            </a:r>
            <a:r>
              <a:rPr lang="cs-CZ" altLang="cs-CZ" sz="1600"/>
              <a:t>	</a:t>
            </a:r>
            <a:r>
              <a:rPr lang="en-US" altLang="cs-CZ" sz="1600" i="1"/>
              <a:t>(A2 nev</a:t>
            </a:r>
            <a:r>
              <a:rPr lang="cs-CZ" altLang="cs-CZ" sz="1600" i="1"/>
              <a:t>í, jestli A1 dostal potvrzení)</a:t>
            </a:r>
          </a:p>
          <a:p>
            <a:pPr marL="0" indent="0" eaLnBrk="1" hangingPunct="1"/>
            <a:r>
              <a:rPr lang="cs-CZ" altLang="cs-CZ" sz="1400"/>
              <a:t>	A1</a:t>
            </a:r>
            <a:r>
              <a:rPr lang="en-US" altLang="cs-CZ" sz="1400"/>
              <a:t>-&gt;A</a:t>
            </a:r>
            <a:r>
              <a:rPr lang="cs-CZ" altLang="cs-CZ" sz="1400"/>
              <a:t>2</a:t>
            </a:r>
            <a:r>
              <a:rPr lang="en-US" altLang="cs-CZ" sz="1400"/>
              <a:t>:</a:t>
            </a:r>
            <a:r>
              <a:rPr lang="cs-CZ" altLang="cs-CZ" sz="1400"/>
              <a:t>	</a:t>
            </a:r>
            <a:r>
              <a:rPr lang="en-US" altLang="cs-CZ" sz="1400"/>
              <a:t>ACK</a:t>
            </a:r>
            <a:r>
              <a:rPr lang="cs-CZ" altLang="cs-CZ" sz="1400"/>
              <a:t>	</a:t>
            </a:r>
            <a:r>
              <a:rPr lang="en-US" altLang="cs-CZ" sz="1400"/>
              <a:t>	</a:t>
            </a:r>
            <a:r>
              <a:rPr lang="en-US" altLang="cs-CZ" sz="1400" i="1"/>
              <a:t>(A</a:t>
            </a:r>
            <a:r>
              <a:rPr lang="cs-CZ" altLang="cs-CZ" sz="1400" i="1"/>
              <a:t>1</a:t>
            </a:r>
            <a:r>
              <a:rPr lang="en-US" altLang="cs-CZ" sz="1400" i="1"/>
              <a:t> nev</a:t>
            </a:r>
            <a:r>
              <a:rPr lang="cs-CZ" altLang="cs-CZ" sz="1400" i="1"/>
              <a:t>í, jestli A2 dostal potvrzení)</a:t>
            </a:r>
          </a:p>
          <a:p>
            <a:pPr marL="0" indent="0" eaLnBrk="1" hangingPunct="1"/>
            <a:r>
              <a:rPr lang="cs-CZ" altLang="cs-CZ" sz="1200"/>
              <a:t>	A</a:t>
            </a:r>
            <a:r>
              <a:rPr lang="en-US" altLang="cs-CZ" sz="1200"/>
              <a:t>2-&gt;A1:</a:t>
            </a:r>
            <a:r>
              <a:rPr lang="cs-CZ" altLang="cs-CZ" sz="1200"/>
              <a:t>	</a:t>
            </a:r>
            <a:r>
              <a:rPr lang="en-US" altLang="cs-CZ" sz="1200"/>
              <a:t>ACK	</a:t>
            </a:r>
            <a:r>
              <a:rPr lang="cs-CZ" altLang="cs-CZ" sz="1200"/>
              <a:t>	</a:t>
            </a:r>
            <a:r>
              <a:rPr lang="en-US" altLang="cs-CZ" sz="1200" i="1"/>
              <a:t>(A2 nev</a:t>
            </a:r>
            <a:r>
              <a:rPr lang="cs-CZ" altLang="cs-CZ" sz="1200" i="1"/>
              <a:t>í, jestli A1 dostal potvrzení)</a:t>
            </a:r>
          </a:p>
          <a:p>
            <a:pPr marL="0" indent="0" eaLnBrk="1" hangingPunct="1"/>
            <a:r>
              <a:rPr lang="cs-CZ" altLang="cs-CZ" sz="1000"/>
              <a:t>	A1</a:t>
            </a:r>
            <a:r>
              <a:rPr lang="en-US" altLang="cs-CZ" sz="1000"/>
              <a:t>-&gt;A</a:t>
            </a:r>
            <a:r>
              <a:rPr lang="cs-CZ" altLang="cs-CZ" sz="1000"/>
              <a:t>2</a:t>
            </a:r>
            <a:r>
              <a:rPr lang="en-US" altLang="cs-CZ" sz="1000"/>
              <a:t>:</a:t>
            </a:r>
            <a:r>
              <a:rPr lang="cs-CZ" altLang="cs-CZ" sz="1000"/>
              <a:t>	</a:t>
            </a:r>
            <a:r>
              <a:rPr lang="en-US" altLang="cs-CZ" sz="1000"/>
              <a:t>ACK</a:t>
            </a:r>
            <a:r>
              <a:rPr lang="cs-CZ" altLang="cs-CZ" sz="1000"/>
              <a:t>	</a:t>
            </a:r>
            <a:r>
              <a:rPr lang="en-US" altLang="cs-CZ" sz="1000"/>
              <a:t>	</a:t>
            </a:r>
            <a:r>
              <a:rPr lang="en-US" altLang="cs-CZ" sz="1000" i="1"/>
              <a:t>(A</a:t>
            </a:r>
            <a:r>
              <a:rPr lang="cs-CZ" altLang="cs-CZ" sz="1000" i="1"/>
              <a:t>1</a:t>
            </a:r>
            <a:r>
              <a:rPr lang="en-US" altLang="cs-CZ" sz="1000" i="1"/>
              <a:t> nev</a:t>
            </a:r>
            <a:r>
              <a:rPr lang="cs-CZ" altLang="cs-CZ" sz="1000" i="1"/>
              <a:t>í, jestli A2 dostal potvrzení)</a:t>
            </a:r>
          </a:p>
          <a:p>
            <a:pPr marL="0" indent="0" eaLnBrk="1" hangingPunct="1"/>
            <a:r>
              <a:rPr lang="cs-CZ" altLang="cs-CZ" sz="800"/>
              <a:t>	A</a:t>
            </a:r>
            <a:r>
              <a:rPr lang="en-US" altLang="cs-CZ" sz="800"/>
              <a:t>2-&gt;A1:</a:t>
            </a:r>
            <a:r>
              <a:rPr lang="cs-CZ" altLang="cs-CZ" sz="800"/>
              <a:t>	</a:t>
            </a:r>
            <a:r>
              <a:rPr lang="en-US" altLang="cs-CZ" sz="800"/>
              <a:t>ACK	</a:t>
            </a:r>
            <a:r>
              <a:rPr lang="cs-CZ" altLang="cs-CZ" sz="800"/>
              <a:t>	</a:t>
            </a:r>
            <a:r>
              <a:rPr lang="en-US" altLang="cs-CZ" sz="800" i="1"/>
              <a:t>(A2 nev</a:t>
            </a:r>
            <a:r>
              <a:rPr lang="cs-CZ" altLang="cs-CZ" sz="800" i="1"/>
              <a:t>í, jestli A1 dostal potvrzení)</a:t>
            </a:r>
          </a:p>
          <a:p>
            <a:pPr marL="0" indent="0" eaLnBrk="1" hangingPunct="1"/>
            <a:r>
              <a:rPr lang="cs-CZ" altLang="cs-CZ" sz="600"/>
              <a:t>	A1</a:t>
            </a:r>
            <a:r>
              <a:rPr lang="en-US" altLang="cs-CZ" sz="600"/>
              <a:t>-&gt;A</a:t>
            </a:r>
            <a:r>
              <a:rPr lang="cs-CZ" altLang="cs-CZ" sz="600"/>
              <a:t>2</a:t>
            </a:r>
            <a:r>
              <a:rPr lang="en-US" altLang="cs-CZ" sz="600"/>
              <a:t>:</a:t>
            </a:r>
            <a:r>
              <a:rPr lang="cs-CZ" altLang="cs-CZ" sz="600"/>
              <a:t>	</a:t>
            </a:r>
            <a:r>
              <a:rPr lang="en-US" altLang="cs-CZ" sz="600"/>
              <a:t>ACK</a:t>
            </a:r>
            <a:r>
              <a:rPr lang="cs-CZ" altLang="cs-CZ" sz="600"/>
              <a:t>	</a:t>
            </a:r>
            <a:r>
              <a:rPr lang="en-US" altLang="cs-CZ" sz="600"/>
              <a:t>	</a:t>
            </a:r>
            <a:r>
              <a:rPr lang="en-US" altLang="cs-CZ" sz="600" i="1"/>
              <a:t>(A</a:t>
            </a:r>
            <a:r>
              <a:rPr lang="cs-CZ" altLang="cs-CZ" sz="600" i="1"/>
              <a:t>1</a:t>
            </a:r>
            <a:r>
              <a:rPr lang="en-US" altLang="cs-CZ" sz="600" i="1"/>
              <a:t> nev</a:t>
            </a:r>
            <a:r>
              <a:rPr lang="cs-CZ" altLang="cs-CZ" sz="600" i="1"/>
              <a:t>í, jestli A2 dostal potvrzení)</a:t>
            </a:r>
          </a:p>
          <a:p>
            <a:pPr marL="0" indent="0" eaLnBrk="1" hangingPunct="1"/>
            <a:r>
              <a:rPr lang="cs-CZ" altLang="cs-CZ" sz="600"/>
              <a:t>	.......	.....		...........................</a:t>
            </a:r>
          </a:p>
          <a:p>
            <a:pPr marL="0" indent="0" eaLnBrk="1" hangingPunct="1"/>
            <a:r>
              <a:rPr lang="cs-CZ" altLang="cs-CZ" sz="600"/>
              <a:t>	...	....		...............</a:t>
            </a:r>
          </a:p>
        </p:txBody>
      </p:sp>
      <p:pic>
        <p:nvPicPr>
          <p:cNvPr id="256004" name="Picture 4" descr="armady">
            <a:extLst>
              <a:ext uri="{FF2B5EF4-FFF2-40B4-BE49-F238E27FC236}">
                <a16:creationId xmlns:a16="http://schemas.microsoft.com/office/drawing/2014/main" id="{D9AC3CA2-BC93-7F43-B1EB-F2DDEA30E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762000"/>
            <a:ext cx="6840537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981" name="AutoShape 7">
            <a:extLst>
              <a:ext uri="{FF2B5EF4-FFF2-40B4-BE49-F238E27FC236}">
                <a16:creationId xmlns:a16="http://schemas.microsoft.com/office/drawing/2014/main" id="{83AD5F2F-CF04-4A39-B3E4-EF878BD86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6200775"/>
            <a:ext cx="2092325" cy="396875"/>
          </a:xfrm>
          <a:prstGeom prst="wedgeRoundRectCallout">
            <a:avLst>
              <a:gd name="adj1" fmla="val -49917"/>
              <a:gd name="adj2" fmla="val -8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formální důkaz indukcí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>
            <a:extLst>
              <a:ext uri="{FF2B5EF4-FFF2-40B4-BE49-F238E27FC236}">
                <a16:creationId xmlns:a16="http://schemas.microsoft.com/office/drawing/2014/main" id="{AB7D6016-1746-C20C-FB3B-389320700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 dvou armád</a:t>
            </a:r>
          </a:p>
        </p:txBody>
      </p:sp>
      <p:sp>
        <p:nvSpPr>
          <p:cNvPr id="256003" name="Rectangle 3">
            <a:extLst>
              <a:ext uri="{FF2B5EF4-FFF2-40B4-BE49-F238E27FC236}">
                <a16:creationId xmlns:a16="http://schemas.microsoft.com/office/drawing/2014/main" id="{CBC65838-95B1-2F7B-CF68-E14362E23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8840"/>
            <a:ext cx="8785225" cy="460881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b="1" dirty="0"/>
              <a:t>Praktická řešení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Agresivní strategie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první generál vyšle větší množství zpráv oznamující čas útoku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a zaútočí</a:t>
            </a:r>
            <a:r>
              <a:rPr lang="en-US" altLang="cs-CZ" dirty="0"/>
              <a:t>!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předpokl</a:t>
            </a:r>
            <a:r>
              <a:rPr lang="en-US" altLang="cs-CZ" dirty="0"/>
              <a:t>a</a:t>
            </a:r>
            <a:r>
              <a:rPr lang="cs-CZ" altLang="cs-CZ" dirty="0"/>
              <a:t>d</a:t>
            </a:r>
            <a:r>
              <a:rPr lang="en-US" altLang="cs-CZ" dirty="0"/>
              <a:t>:</a:t>
            </a:r>
            <a:r>
              <a:rPr lang="cs-CZ" altLang="cs-CZ" dirty="0"/>
              <a:t> při vysokém počtu poslaných zpráv alespoň jedna projde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druhý generál nemusí </a:t>
            </a:r>
            <a:r>
              <a:rPr lang="en-US" altLang="cs-CZ" dirty="0" err="1"/>
              <a:t>ani</a:t>
            </a:r>
            <a:r>
              <a:rPr lang="en-US" altLang="cs-CZ" dirty="0"/>
              <a:t> </a:t>
            </a:r>
            <a:r>
              <a:rPr lang="cs-CZ" altLang="cs-CZ" dirty="0"/>
              <a:t>odpovídat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Pravděpodobnostní strategie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první generál vyšle větší množství (</a:t>
            </a:r>
            <a:r>
              <a:rPr lang="cs-CZ" altLang="cs-CZ" i="1" dirty="0"/>
              <a:t>N</a:t>
            </a:r>
            <a:r>
              <a:rPr lang="cs-CZ" altLang="cs-CZ" i="1" baseline="-25000" dirty="0"/>
              <a:t>0</a:t>
            </a:r>
            <a:r>
              <a:rPr lang="cs-CZ" altLang="cs-CZ" dirty="0"/>
              <a:t>) zpráv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kromě času útoku přidá i </a:t>
            </a:r>
            <a:r>
              <a:rPr lang="en-US" altLang="cs-CZ" dirty="0" err="1"/>
              <a:t>po</a:t>
            </a:r>
            <a:r>
              <a:rPr lang="cs-CZ" altLang="cs-CZ" dirty="0"/>
              <a:t>čet poslaných zpráv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druhý generál odpoví na každou zprávu, kterou obdržel (</a:t>
            </a:r>
            <a:r>
              <a:rPr lang="cs-CZ" altLang="cs-CZ" i="1" dirty="0"/>
              <a:t>N</a:t>
            </a:r>
            <a:r>
              <a:rPr lang="cs-CZ" altLang="cs-CZ" i="1" baseline="-25000" dirty="0"/>
              <a:t>1</a:t>
            </a:r>
            <a:r>
              <a:rPr lang="cs-CZ" altLang="cs-CZ" dirty="0"/>
              <a:t>)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počet odpovědí vrácených prvnímu generálovi je </a:t>
            </a:r>
            <a:r>
              <a:rPr lang="cs-CZ" altLang="cs-CZ" i="1" dirty="0"/>
              <a:t>N</a:t>
            </a:r>
            <a:r>
              <a:rPr lang="cs-CZ" altLang="cs-CZ" i="1" baseline="-25000" dirty="0"/>
              <a:t>2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oba generálové znají přibližnou míru úspěšnosti, že posel zprávu pronese</a:t>
            </a:r>
          </a:p>
        </p:txBody>
      </p:sp>
      <p:pic>
        <p:nvPicPr>
          <p:cNvPr id="257028" name="Picture 4" descr="armady">
            <a:extLst>
              <a:ext uri="{FF2B5EF4-FFF2-40B4-BE49-F238E27FC236}">
                <a16:creationId xmlns:a16="http://schemas.microsoft.com/office/drawing/2014/main" id="{7785665F-006F-885E-3CD3-FB31FBB43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65175"/>
            <a:ext cx="4561112" cy="115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756A8F70-CA77-C242-7DB2-06AE7FF74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 Byzantských generálů</a:t>
            </a:r>
          </a:p>
        </p:txBody>
      </p:sp>
      <p:sp>
        <p:nvSpPr>
          <p:cNvPr id="258051" name="Rectangle 4">
            <a:extLst>
              <a:ext uri="{FF2B5EF4-FFF2-40B4-BE49-F238E27FC236}">
                <a16:creationId xmlns:a16="http://schemas.microsoft.com/office/drawing/2014/main" id="{91E82B65-6BF6-37F3-054D-20AAE72E1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36613"/>
            <a:ext cx="8785225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b="0" baseline="0"/>
              <a:t> Předpoklady:</a:t>
            </a:r>
          </a:p>
          <a:p>
            <a:pPr lvl="1" eaLnBrk="1" hangingPunct="1"/>
            <a:r>
              <a:rPr lang="cs-CZ" altLang="cs-CZ" b="0" baseline="0"/>
              <a:t>uzly mohou libovolně havarovat</a:t>
            </a:r>
          </a:p>
          <a:p>
            <a:pPr lvl="1" eaLnBrk="1" hangingPunct="1"/>
            <a:r>
              <a:rPr lang="cs-CZ" altLang="cs-CZ" b="0" baseline="0"/>
              <a:t>havarovaný uzel se může chovat zákeřně</a:t>
            </a:r>
            <a:r>
              <a:rPr lang="en-US" altLang="cs-CZ" b="0" baseline="0"/>
              <a:t>!</a:t>
            </a:r>
          </a:p>
          <a:p>
            <a:pPr lvl="1" eaLnBrk="1" hangingPunct="1"/>
            <a:r>
              <a:rPr lang="cs-CZ" altLang="cs-CZ" b="0" baseline="0"/>
              <a:t>spolehlivá komunikace (časově neohraničená)</a:t>
            </a:r>
          </a:p>
          <a:p>
            <a:pPr lvl="1" eaLnBrk="1" hangingPunct="1"/>
            <a:endParaRPr lang="cs-CZ" altLang="cs-CZ" sz="800" b="0" baseline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b="0" baseline="0"/>
              <a:t> Úkol:</a:t>
            </a:r>
          </a:p>
          <a:p>
            <a:pPr lvl="1" eaLnBrk="1" hangingPunct="1"/>
            <a:r>
              <a:rPr lang="cs-CZ" altLang="cs-CZ" b="0" baseline="0"/>
              <a:t>někteří generálové jsou zrádci</a:t>
            </a:r>
          </a:p>
          <a:p>
            <a:pPr lvl="1" eaLnBrk="1" hangingPunct="1"/>
            <a:r>
              <a:rPr lang="cs-CZ" altLang="cs-CZ" b="0" baseline="0"/>
              <a:t>všichni loajální generálové se musejí rozhodnout shodně </a:t>
            </a:r>
          </a:p>
          <a:p>
            <a:pPr lvl="1" eaLnBrk="1" hangingPunct="1"/>
            <a:r>
              <a:rPr lang="cs-CZ" altLang="cs-CZ" b="0" baseline="0"/>
              <a:t>každý generál se rozhoduje na základě informací obdržených od ostatních generálů</a:t>
            </a:r>
          </a:p>
          <a:p>
            <a:pPr lvl="1" eaLnBrk="1" hangingPunct="1"/>
            <a:endParaRPr lang="cs-CZ" altLang="cs-CZ" sz="800" b="0" baseline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b="0" baseline="0"/>
              <a:t> BÚNO: 1 generál, ostatní důstojníc</a:t>
            </a:r>
            <a:r>
              <a:rPr lang="en-US" altLang="cs-CZ" b="0" baseline="0"/>
              <a:t>i</a:t>
            </a:r>
            <a:endParaRPr lang="cs-CZ" altLang="cs-CZ" b="0" baseline="0"/>
          </a:p>
          <a:p>
            <a:pPr lvl="1" eaLnBrk="1" hangingPunct="1"/>
            <a:r>
              <a:rPr lang="cs-CZ" altLang="cs-CZ" b="0" baseline="0"/>
              <a:t>generál </a:t>
            </a:r>
            <a:r>
              <a:rPr lang="en-US" altLang="cs-CZ" b="0" baseline="0"/>
              <a:t>i</a:t>
            </a:r>
            <a:r>
              <a:rPr lang="cs-CZ" altLang="cs-CZ" b="0" baseline="0"/>
              <a:t> důstojníci mohou být zrádci</a:t>
            </a:r>
            <a:endParaRPr lang="en-US" altLang="cs-CZ" b="0" baseline="0"/>
          </a:p>
          <a:p>
            <a:pPr lvl="1" eaLnBrk="1" hangingPunct="1"/>
            <a:r>
              <a:rPr lang="cs-CZ" altLang="cs-CZ" b="0" baseline="0"/>
              <a:t>generál vydá rozkaz, důstojnící ho předají ostatním</a:t>
            </a:r>
            <a:endParaRPr lang="en-US" altLang="cs-CZ" b="0" baseline="0"/>
          </a:p>
          <a:p>
            <a:pPr lvl="1" eaLnBrk="1" hangingPunct="1"/>
            <a:r>
              <a:rPr lang="cs-CZ" altLang="cs-CZ" b="0" baseline="0"/>
              <a:t>rozkaz bude vydán na základě většiny</a:t>
            </a:r>
            <a:endParaRPr lang="en-US" altLang="cs-CZ" sz="800" b="0" baseline="0"/>
          </a:p>
          <a:p>
            <a:pPr eaLnBrk="1" hangingPunct="1">
              <a:buFont typeface="Tahoma" panose="020B0604030504040204" pitchFamily="34" charset="0"/>
              <a:buChar char="▪"/>
            </a:pPr>
            <a:endParaRPr lang="cs-CZ" altLang="cs-CZ" sz="800" b="0" baseline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b="0" baseline="0"/>
              <a:t> Cíl protokolu</a:t>
            </a:r>
            <a:r>
              <a:rPr lang="en-US" altLang="cs-CZ" b="0" baseline="0"/>
              <a:t>:</a:t>
            </a:r>
          </a:p>
          <a:p>
            <a:pPr lvl="1" eaLnBrk="1" hangingPunct="1"/>
            <a:r>
              <a:rPr lang="en-US" altLang="cs-CZ" b="0" baseline="0"/>
              <a:t>C1: </a:t>
            </a:r>
            <a:r>
              <a:rPr lang="cs-CZ" altLang="cs-CZ" b="0" baseline="0"/>
              <a:t>uzly se shodnou na jedné hodnotě</a:t>
            </a:r>
          </a:p>
          <a:p>
            <a:pPr lvl="2" eaLnBrk="1" hangingPunct="1"/>
            <a:r>
              <a:rPr lang="cs-CZ" altLang="cs-CZ" b="0" i="1" baseline="0"/>
              <a:t>všichni loajální důstojníci vydají stejný rozkaz</a:t>
            </a:r>
            <a:endParaRPr lang="en-US" altLang="cs-CZ" b="0" i="1" baseline="0"/>
          </a:p>
          <a:p>
            <a:pPr lvl="1" eaLnBrk="1" hangingPunct="1"/>
            <a:r>
              <a:rPr lang="en-US" altLang="cs-CZ" b="0" baseline="0"/>
              <a:t>C2: </a:t>
            </a:r>
            <a:r>
              <a:rPr lang="cs-CZ" altLang="cs-CZ" b="0" baseline="0"/>
              <a:t>pokud hodnotu navrhl nehavarovaný uzel, uzly se shodnou na této hodnotě</a:t>
            </a:r>
          </a:p>
          <a:p>
            <a:pPr lvl="2" eaLnBrk="1" hangingPunct="1"/>
            <a:r>
              <a:rPr lang="cs-CZ" altLang="cs-CZ" b="0" i="1" baseline="0"/>
              <a:t>je-li generál loajální, pak každý loajální důstojník vydá rozkaz generála</a:t>
            </a:r>
          </a:p>
        </p:txBody>
      </p:sp>
      <p:pic>
        <p:nvPicPr>
          <p:cNvPr id="258052" name="Picture 5" descr="C:\F\dl\byzantine-generals-1-728.jpg">
            <a:extLst>
              <a:ext uri="{FF2B5EF4-FFF2-40B4-BE49-F238E27FC236}">
                <a16:creationId xmlns:a16="http://schemas.microsoft.com/office/drawing/2014/main" id="{D6271734-C4CD-6B4A-A324-3319700C9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92150"/>
            <a:ext cx="331311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C2E46039-B0F9-0F39-39E4-A7272098F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Přizpůsobivost, spolehlivost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702D041-1E18-CC9A-0437-25A18B420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b="1" dirty="0"/>
              <a:t>Přizpůsobivost</a:t>
            </a:r>
            <a:endParaRPr lang="en-US" altLang="cs-CZ" b="1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Autonomie</a:t>
            </a:r>
          </a:p>
          <a:p>
            <a:pPr marL="355600" lvl="1" indent="1588" eaLnBrk="1" hangingPunct="1"/>
            <a:r>
              <a:rPr lang="cs-CZ" altLang="cs-CZ" dirty="0"/>
              <a:t> každý uzel je schopný </a:t>
            </a:r>
            <a:r>
              <a:rPr lang="cs-CZ" altLang="cs-CZ" i="1" dirty="0"/>
              <a:t>samostatné</a:t>
            </a:r>
            <a:r>
              <a:rPr lang="cs-CZ" altLang="cs-CZ" dirty="0"/>
              <a:t> </a:t>
            </a:r>
            <a:r>
              <a:rPr lang="en-US" altLang="cs-CZ" dirty="0"/>
              <a:t> </a:t>
            </a:r>
            <a:r>
              <a:rPr lang="cs-CZ" altLang="cs-CZ" dirty="0"/>
              <a:t>funkčnosti</a:t>
            </a:r>
          </a:p>
          <a:p>
            <a:pPr marL="355600" lvl="1" indent="1588" eaLnBrk="1" hangingPunct="1"/>
            <a:r>
              <a:rPr lang="cs-CZ" altLang="cs-CZ" dirty="0"/>
              <a:t> každý uzel vykonává rozhodnutí </a:t>
            </a:r>
            <a:r>
              <a:rPr lang="cs-CZ" altLang="cs-CZ" i="1" dirty="0"/>
              <a:t>nezávisle</a:t>
            </a:r>
            <a:r>
              <a:rPr lang="cs-CZ" altLang="cs-CZ" dirty="0"/>
              <a:t> na ostatních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Otevřenost</a:t>
            </a:r>
          </a:p>
          <a:p>
            <a:pPr marL="355600" lvl="1" indent="1588" eaLnBrk="1" hangingPunct="1"/>
            <a:r>
              <a:rPr lang="cs-CZ" altLang="cs-CZ" dirty="0"/>
              <a:t> propojení různých komponent s kompatibilním rozhraní</a:t>
            </a:r>
          </a:p>
          <a:p>
            <a:pPr marL="625475" lvl="2" indent="1588" eaLnBrk="1" hangingPunct="1"/>
            <a:r>
              <a:rPr lang="cs-CZ" altLang="cs-CZ" dirty="0"/>
              <a:t> oddělení interface </a:t>
            </a:r>
            <a:r>
              <a:rPr lang="en-US" altLang="cs-CZ" dirty="0"/>
              <a:t>×</a:t>
            </a:r>
            <a:r>
              <a:rPr lang="cs-CZ" altLang="cs-CZ" dirty="0"/>
              <a:t> implementace</a:t>
            </a:r>
          </a:p>
          <a:p>
            <a:pPr marL="0" indent="0" eaLnBrk="1" hangingPunct="1"/>
            <a:endParaRPr lang="cs-CZ" altLang="cs-CZ" sz="800" dirty="0"/>
          </a:p>
          <a:p>
            <a:pPr marL="0" indent="0" eaLnBrk="1" hangingPunct="1"/>
            <a:endParaRPr lang="cs-CZ" altLang="cs-CZ" sz="800" dirty="0"/>
          </a:p>
          <a:p>
            <a:pPr marL="0" indent="0" eaLnBrk="1" hangingPunct="1"/>
            <a:r>
              <a:rPr lang="cs-CZ" altLang="cs-CZ" b="1" dirty="0"/>
              <a:t>Spolehlivost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Teorie: nespolehlivost jednoho serveru 1%</a:t>
            </a:r>
          </a:p>
          <a:p>
            <a:pPr marL="0" indent="0" eaLnBrk="1" hangingPunct="1"/>
            <a:r>
              <a:rPr lang="cs-CZ" altLang="cs-CZ" dirty="0"/>
              <a:t>	</a:t>
            </a:r>
            <a:r>
              <a:rPr lang="cs-CZ" altLang="cs-CZ" dirty="0">
                <a:sym typeface="Symbol" panose="05050102010706020507" pitchFamily="18" charset="2"/>
              </a:rPr>
              <a:t> </a:t>
            </a:r>
            <a:r>
              <a:rPr lang="cs-CZ" altLang="cs-CZ" dirty="0"/>
              <a:t>nespolehlivost čtyř serverů 0.01</a:t>
            </a:r>
            <a:r>
              <a:rPr lang="cs-CZ" altLang="cs-CZ" baseline="30000" dirty="0"/>
              <a:t>4</a:t>
            </a:r>
            <a:r>
              <a:rPr lang="cs-CZ" altLang="cs-CZ" dirty="0"/>
              <a:t> = 0.00000001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cs-CZ" altLang="cs-CZ" dirty="0" err="1"/>
              <a:t>Leslie</a:t>
            </a:r>
            <a:r>
              <a:rPr lang="cs-CZ" altLang="cs-CZ" dirty="0"/>
              <a:t> </a:t>
            </a:r>
            <a:r>
              <a:rPr lang="cs-CZ" altLang="cs-CZ" dirty="0" err="1"/>
              <a:t>Lamport</a:t>
            </a:r>
            <a:r>
              <a:rPr lang="cs-CZ" altLang="cs-CZ" dirty="0"/>
              <a:t>: distribuovaný systém je ... </a:t>
            </a:r>
          </a:p>
          <a:p>
            <a:pPr marL="355600" lvl="1" indent="1588" eaLnBrk="1" hangingPunct="1">
              <a:buFont typeface="Arial" panose="020B0604020202020204" pitchFamily="34" charset="0"/>
              <a:buNone/>
            </a:pPr>
            <a:r>
              <a:rPr lang="cs-CZ" altLang="cs-CZ" i="1" dirty="0">
                <a:solidFill>
                  <a:srgbClr val="C00000"/>
                </a:solidFill>
              </a:rPr>
              <a:t>"systém, který pro mě odmítá cokoliv vykonat,</a:t>
            </a:r>
          </a:p>
          <a:p>
            <a:pPr marL="355600" lvl="1" indent="1588" eaLnBrk="1" hangingPunct="1">
              <a:buFont typeface="Arial" panose="020B0604020202020204" pitchFamily="34" charset="0"/>
              <a:buNone/>
            </a:pPr>
            <a:r>
              <a:rPr lang="cs-CZ" altLang="cs-CZ" i="1" dirty="0">
                <a:solidFill>
                  <a:srgbClr val="C00000"/>
                </a:solidFill>
              </a:rPr>
              <a:t>protože počítač, o kterém jsem nikdy neslyšel, byl náhodně vypnut"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cs-CZ" altLang="cs-CZ" dirty="0" err="1"/>
              <a:t>High</a:t>
            </a:r>
            <a:r>
              <a:rPr lang="cs-CZ" altLang="cs-CZ" dirty="0"/>
              <a:t> </a:t>
            </a:r>
            <a:r>
              <a:rPr lang="cs-CZ" altLang="cs-CZ" dirty="0" err="1"/>
              <a:t>availability</a:t>
            </a:r>
            <a:r>
              <a:rPr lang="cs-CZ" altLang="cs-CZ" dirty="0"/>
              <a:t> / </a:t>
            </a:r>
            <a:r>
              <a:rPr lang="cs-CZ" altLang="cs-CZ" dirty="0" err="1"/>
              <a:t>fault</a:t>
            </a:r>
            <a:r>
              <a:rPr lang="cs-CZ" altLang="cs-CZ" dirty="0"/>
              <a:t> </a:t>
            </a:r>
            <a:r>
              <a:rPr lang="cs-CZ" altLang="cs-CZ" dirty="0" err="1"/>
              <a:t>tolernat</a:t>
            </a:r>
            <a:r>
              <a:rPr lang="cs-CZ" altLang="cs-CZ" dirty="0"/>
              <a:t> </a:t>
            </a:r>
            <a:r>
              <a:rPr lang="cs-CZ" altLang="cs-CZ" dirty="0" err="1"/>
              <a:t>systems</a:t>
            </a:r>
            <a:endParaRPr lang="cs-CZ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dirty="0"/>
              <a:t> distribuovaný </a:t>
            </a:r>
            <a:r>
              <a:rPr lang="en-US" altLang="cs-CZ" dirty="0"/>
              <a:t>k</a:t>
            </a:r>
            <a:r>
              <a:rPr lang="cs-CZ" altLang="cs-CZ" dirty="0" err="1"/>
              <a:t>onsensus</a:t>
            </a: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endParaRPr lang="cs-CZ" altLang="cs-CZ" b="1" dirty="0">
              <a:solidFill>
                <a:srgbClr val="008000"/>
              </a:solidFill>
              <a:sym typeface="Wingdings" panose="05000000000000000000" pitchFamily="2" charset="2"/>
            </a:endParaRP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i="1" dirty="0" err="1">
                <a:sym typeface="Wingdings" panose="05000000000000000000" pitchFamily="2" charset="2"/>
              </a:rPr>
              <a:t>Fault</a:t>
            </a:r>
            <a:r>
              <a:rPr lang="cs-CZ" altLang="cs-CZ" i="1" dirty="0">
                <a:sym typeface="Wingdings" panose="05000000000000000000" pitchFamily="2" charset="2"/>
              </a:rPr>
              <a:t> </a:t>
            </a:r>
            <a:r>
              <a:rPr lang="cs-CZ" altLang="cs-CZ" i="1" dirty="0" err="1">
                <a:sym typeface="Wingdings" panose="05000000000000000000" pitchFamily="2" charset="2"/>
              </a:rPr>
              <a:t>Is</a:t>
            </a:r>
            <a:r>
              <a:rPr lang="cs-CZ" altLang="cs-CZ" i="1" dirty="0">
                <a:sym typeface="Wingdings" panose="05000000000000000000" pitchFamily="2" charset="2"/>
              </a:rPr>
              <a:t> Not An </a:t>
            </a:r>
            <a:r>
              <a:rPr lang="cs-CZ" altLang="cs-CZ" i="1" dirty="0" err="1">
                <a:sym typeface="Wingdings" panose="05000000000000000000" pitchFamily="2" charset="2"/>
              </a:rPr>
              <a:t>Exception</a:t>
            </a:r>
            <a:endParaRPr lang="cs-CZ" altLang="cs-CZ" i="1" dirty="0"/>
          </a:p>
        </p:txBody>
      </p:sp>
      <p:pic>
        <p:nvPicPr>
          <p:cNvPr id="35844" name="Picture 5" descr="U:\shomes\zavoral\slajdy\PDS\laughing.jpg">
            <a:extLst>
              <a:ext uri="{FF2B5EF4-FFF2-40B4-BE49-F238E27FC236}">
                <a16:creationId xmlns:a16="http://schemas.microsoft.com/office/drawing/2014/main" id="{9B09492E-EA2E-F0F0-ACCB-109AE13FB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933056"/>
            <a:ext cx="10318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20C22466-09AA-1ACC-9B9A-9AD897B12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 Byzantských generálů - 3 </a:t>
            </a:r>
            <a:r>
              <a:rPr lang="en-US" altLang="cs-CZ"/>
              <a:t>uzly</a:t>
            </a:r>
            <a:endParaRPr lang="cs-CZ" altLang="cs-CZ"/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A03A8C5B-3ADB-23D6-3F74-011CC689FE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3213100"/>
            <a:ext cx="8785225" cy="33845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en-US" altLang="cs-CZ" dirty="0"/>
              <a:t>Zr</a:t>
            </a:r>
            <a:r>
              <a:rPr lang="cs-CZ" altLang="cs-CZ" dirty="0"/>
              <a:t>ádce generál</a:t>
            </a:r>
          </a:p>
          <a:p>
            <a:pPr lvl="1" eaLnBrk="1" hangingPunct="1"/>
            <a:r>
              <a:rPr lang="cs-CZ" altLang="cs-CZ" dirty="0"/>
              <a:t>různé rozkazy důstojníkům</a:t>
            </a:r>
          </a:p>
          <a:p>
            <a:pPr lvl="1" eaLnBrk="1" hangingPunct="1"/>
            <a:r>
              <a:rPr lang="cs-CZ" altLang="cs-CZ" dirty="0"/>
              <a:t>důstojník 1 dostane 2 různé rozkazy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Zrádce důstojník</a:t>
            </a:r>
          </a:p>
          <a:p>
            <a:pPr lvl="1" eaLnBrk="1" hangingPunct="1"/>
            <a:r>
              <a:rPr lang="cs-CZ" altLang="cs-CZ" dirty="0"/>
              <a:t>falešné předání rozkazu</a:t>
            </a:r>
          </a:p>
          <a:p>
            <a:pPr lvl="1" eaLnBrk="1" hangingPunct="1"/>
            <a:r>
              <a:rPr lang="cs-CZ" altLang="cs-CZ" dirty="0"/>
              <a:t>důstojník 1 dostane 2 různé rozkazy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cs-CZ" sz="800" dirty="0"/>
          </a:p>
          <a:p>
            <a:pPr marL="0" indent="0" eaLnBrk="1" hangingPunct="1"/>
            <a:r>
              <a:rPr lang="cs-CZ" altLang="cs-CZ" sz="2400" b="1" dirty="0">
                <a:solidFill>
                  <a:srgbClr val="FF0000"/>
                </a:solidFill>
                <a:sym typeface="Wingdings 2" panose="05020102010507070707" pitchFamily="18" charset="2"/>
              </a:rPr>
              <a:t></a:t>
            </a:r>
            <a:r>
              <a:rPr lang="cs-CZ" altLang="cs-CZ" dirty="0">
                <a:solidFill>
                  <a:srgbClr val="FF0000"/>
                </a:solidFill>
                <a:sym typeface="Wingdings 2" panose="05020102010507070707" pitchFamily="18" charset="2"/>
              </a:rPr>
              <a:t> </a:t>
            </a:r>
            <a:r>
              <a:rPr lang="cs-CZ" altLang="cs-CZ" dirty="0">
                <a:solidFill>
                  <a:srgbClr val="FF0000"/>
                </a:solidFill>
              </a:rPr>
              <a:t>Řešení pro 3 uzly s 1 zrádcem neexistuje</a:t>
            </a:r>
          </a:p>
          <a:p>
            <a:pPr marL="0" indent="0" eaLnBrk="1" hangingPunct="1"/>
            <a:r>
              <a:rPr lang="cs-CZ" altLang="cs-CZ" dirty="0"/>
              <a:t>Obecně: Pro f zrádců, pak neexi</a:t>
            </a:r>
            <a:r>
              <a:rPr lang="en-US" altLang="cs-CZ" dirty="0"/>
              <a:t>s</a:t>
            </a:r>
            <a:r>
              <a:rPr lang="cs-CZ" altLang="cs-CZ" dirty="0"/>
              <a:t>tuje řešení pro n </a:t>
            </a:r>
            <a:r>
              <a:rPr lang="cs-CZ" altLang="cs-CZ" dirty="0">
                <a:cs typeface="Tahoma" panose="020B0604030504040204" pitchFamily="34" charset="0"/>
              </a:rPr>
              <a:t>≤ 3</a:t>
            </a:r>
            <a:r>
              <a:rPr lang="en-US" altLang="cs-CZ" dirty="0">
                <a:cs typeface="Tahoma" panose="020B0604030504040204" pitchFamily="34" charset="0"/>
              </a:rPr>
              <a:t>f</a:t>
            </a:r>
            <a:r>
              <a:rPr lang="cs-CZ" altLang="cs-CZ" dirty="0">
                <a:cs typeface="Tahoma" panose="020B0604030504040204" pitchFamily="34" charset="0"/>
              </a:rPr>
              <a:t> uzlů</a:t>
            </a:r>
          </a:p>
          <a:p>
            <a:pPr marL="0" indent="0" eaLnBrk="1" hangingPunct="1"/>
            <a:endParaRPr lang="cs-CZ" altLang="cs-CZ" dirty="0"/>
          </a:p>
        </p:txBody>
      </p:sp>
      <p:sp>
        <p:nvSpPr>
          <p:cNvPr id="259076" name="Line 4">
            <a:extLst>
              <a:ext uri="{FF2B5EF4-FFF2-40B4-BE49-F238E27FC236}">
                <a16:creationId xmlns:a16="http://schemas.microsoft.com/office/drawing/2014/main" id="{E09D67D2-DC66-36EE-3EF9-0D5A29F04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2420938"/>
            <a:ext cx="13668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59077" name="Picture 5">
            <a:extLst>
              <a:ext uri="{FF2B5EF4-FFF2-40B4-BE49-F238E27FC236}">
                <a16:creationId xmlns:a16="http://schemas.microsoft.com/office/drawing/2014/main" id="{F61D6102-0514-5725-F86C-77663FCBE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836613"/>
            <a:ext cx="3792538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9078" name="Picture 6">
            <a:extLst>
              <a:ext uri="{FF2B5EF4-FFF2-40B4-BE49-F238E27FC236}">
                <a16:creationId xmlns:a16="http://schemas.microsoft.com/office/drawing/2014/main" id="{22037FA5-14EA-D4BC-4289-161729E9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382270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127D4CBC-8FE8-975B-688B-79D0E59258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 Byzantských generálů - 4 </a:t>
            </a:r>
            <a:r>
              <a:rPr lang="en-US" altLang="cs-CZ"/>
              <a:t>uzly</a:t>
            </a:r>
            <a:endParaRPr lang="cs-CZ" altLang="cs-CZ"/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BE498913-AF8F-BF98-827D-13FDF6ACE1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3500438"/>
            <a:ext cx="8785225" cy="32131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en-US" altLang="cs-CZ" dirty="0"/>
              <a:t>Zr</a:t>
            </a:r>
            <a:r>
              <a:rPr lang="cs-CZ" altLang="cs-CZ" dirty="0"/>
              <a:t>ádce generál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alespoň 2 stejné rozkazy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 důstojníci si vzájemně přepošlou většinový rozkaz (C2)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3 různé rozkazy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 důstojníci se shodnou na tom, že generál je zrádce (C1)</a:t>
            </a: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Zrádce důstojník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falešné předání rozkazu všem ostatním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loajální důstojníci dostanou většinu správných rozkazů (C2)</a:t>
            </a:r>
          </a:p>
        </p:txBody>
      </p:sp>
      <p:pic>
        <p:nvPicPr>
          <p:cNvPr id="260100" name="Picture 6">
            <a:extLst>
              <a:ext uri="{FF2B5EF4-FFF2-40B4-BE49-F238E27FC236}">
                <a16:creationId xmlns:a16="http://schemas.microsoft.com/office/drawing/2014/main" id="{1120AC54-5DB1-90F6-6A55-987605E8ADE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692150"/>
            <a:ext cx="414655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1" name="Line 7">
            <a:extLst>
              <a:ext uri="{FF2B5EF4-FFF2-40B4-BE49-F238E27FC236}">
                <a16:creationId xmlns:a16="http://schemas.microsoft.com/office/drawing/2014/main" id="{3057893F-ECB9-B18B-C7AC-9E952614BB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0288" y="2420938"/>
            <a:ext cx="6492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60102" name="Picture 8">
            <a:extLst>
              <a:ext uri="{FF2B5EF4-FFF2-40B4-BE49-F238E27FC236}">
                <a16:creationId xmlns:a16="http://schemas.microsoft.com/office/drawing/2014/main" id="{5E54ED85-059B-B120-6A3D-0D3D8441AB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4487862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0103" name="Line 9">
            <a:extLst>
              <a:ext uri="{FF2B5EF4-FFF2-40B4-BE49-F238E27FC236}">
                <a16:creationId xmlns:a16="http://schemas.microsoft.com/office/drawing/2014/main" id="{C25932BE-E1D1-D423-4125-A9ACBFE940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1196975"/>
            <a:ext cx="1079500" cy="647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4" name="Line 10">
            <a:extLst>
              <a:ext uri="{FF2B5EF4-FFF2-40B4-BE49-F238E27FC236}">
                <a16:creationId xmlns:a16="http://schemas.microsoft.com/office/drawing/2014/main" id="{64163B40-0933-47F4-91C2-3224DF9E43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2060575"/>
            <a:ext cx="7191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5" name="Line 11">
            <a:extLst>
              <a:ext uri="{FF2B5EF4-FFF2-40B4-BE49-F238E27FC236}">
                <a16:creationId xmlns:a16="http://schemas.microsoft.com/office/drawing/2014/main" id="{4F309DDB-F0A5-9F3D-6E49-3D5FD0FEF1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2636838"/>
            <a:ext cx="25193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6" name="Line 12">
            <a:extLst>
              <a:ext uri="{FF2B5EF4-FFF2-40B4-BE49-F238E27FC236}">
                <a16:creationId xmlns:a16="http://schemas.microsoft.com/office/drawing/2014/main" id="{01D5E910-5A9E-B925-73DD-261494CCD8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6013" y="2781300"/>
            <a:ext cx="2519362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7" name="Line 13">
            <a:extLst>
              <a:ext uri="{FF2B5EF4-FFF2-40B4-BE49-F238E27FC236}">
                <a16:creationId xmlns:a16="http://schemas.microsoft.com/office/drawing/2014/main" id="{B2442558-259A-E51F-BEFE-05228CAB72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1268413"/>
            <a:ext cx="1079500" cy="6477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8" name="Line 14">
            <a:extLst>
              <a:ext uri="{FF2B5EF4-FFF2-40B4-BE49-F238E27FC236}">
                <a16:creationId xmlns:a16="http://schemas.microsoft.com/office/drawing/2014/main" id="{0174F9BD-5DAE-5220-C2A6-50035239F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2060575"/>
            <a:ext cx="647700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09" name="Line 15">
            <a:extLst>
              <a:ext uri="{FF2B5EF4-FFF2-40B4-BE49-F238E27FC236}">
                <a16:creationId xmlns:a16="http://schemas.microsoft.com/office/drawing/2014/main" id="{22A9D6B5-A612-CAAD-BB5E-5F76967AE00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1268413"/>
            <a:ext cx="0" cy="503237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10" name="Line 16">
            <a:extLst>
              <a:ext uri="{FF2B5EF4-FFF2-40B4-BE49-F238E27FC236}">
                <a16:creationId xmlns:a16="http://schemas.microsoft.com/office/drawing/2014/main" id="{7A9BD7B9-0770-DDF4-E138-A26E04D68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2133600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11" name="Line 17">
            <a:extLst>
              <a:ext uri="{FF2B5EF4-FFF2-40B4-BE49-F238E27FC236}">
                <a16:creationId xmlns:a16="http://schemas.microsoft.com/office/drawing/2014/main" id="{F71131B0-958E-E5CB-873C-D3B33F36BB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600" y="2636838"/>
            <a:ext cx="27368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0112" name="Line 18">
            <a:extLst>
              <a:ext uri="{FF2B5EF4-FFF2-40B4-BE49-F238E27FC236}">
                <a16:creationId xmlns:a16="http://schemas.microsoft.com/office/drawing/2014/main" id="{588A1F05-D581-7B3B-B7DD-8EEE513D0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2133600"/>
            <a:ext cx="720725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67D594C-261D-803A-1653-7EE17E8EB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 Byzantských generálů - 4 </a:t>
            </a:r>
            <a:r>
              <a:rPr lang="en-US" altLang="cs-CZ"/>
              <a:t>uzly</a:t>
            </a:r>
            <a:endParaRPr lang="cs-CZ" altLang="cs-CZ"/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22616875-FDE1-7F6B-D8A7-BA268420D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8785225" cy="5761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chemeClr val="hlink"/>
                </a:solidFill>
                <a:sym typeface="Wingdings 2" panose="05020102010507070707" pitchFamily="18" charset="2"/>
              </a:rPr>
              <a:t></a:t>
            </a:r>
            <a:r>
              <a:rPr lang="cs-CZ" altLang="cs-CZ" dirty="0">
                <a:solidFill>
                  <a:schemeClr val="hlink"/>
                </a:solidFill>
                <a:sym typeface="Wingdings 2" panose="05020102010507070707" pitchFamily="18" charset="2"/>
              </a:rPr>
              <a:t> </a:t>
            </a:r>
            <a:r>
              <a:rPr lang="cs-CZ" altLang="cs-CZ" dirty="0">
                <a:solidFill>
                  <a:schemeClr val="hlink"/>
                </a:solidFill>
              </a:rPr>
              <a:t>Řešení pro 4 uzly s 1 zrádcem existuje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dirty="0"/>
              <a:t>Obecně: Pro f zrádců exsituje řešení pro n </a:t>
            </a:r>
            <a:r>
              <a:rPr lang="cs-CZ" altLang="cs-CZ" dirty="0">
                <a:cs typeface="Tahoma" panose="020B0604030504040204" pitchFamily="34" charset="0"/>
              </a:rPr>
              <a:t>≥ 3</a:t>
            </a:r>
            <a:r>
              <a:rPr lang="en-US" altLang="cs-CZ" dirty="0">
                <a:cs typeface="Tahoma" panose="020B0604030504040204" pitchFamily="34" charset="0"/>
              </a:rPr>
              <a:t>f</a:t>
            </a:r>
            <a:r>
              <a:rPr lang="cs-CZ" altLang="cs-CZ" dirty="0">
                <a:cs typeface="Tahoma" panose="020B0604030504040204" pitchFamily="34" charset="0"/>
              </a:rPr>
              <a:t>+1 uzlů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i="1" dirty="0">
                <a:solidFill>
                  <a:srgbClr val="9900CC"/>
                </a:solidFill>
              </a:rPr>
              <a:t>Lamport, Shostak, Paese: The Byzantine Generals Problem</a:t>
            </a:r>
            <a:r>
              <a:rPr lang="en-US" altLang="cs-CZ" i="1" dirty="0">
                <a:solidFill>
                  <a:srgbClr val="9900CC"/>
                </a:solidFill>
              </a:rPr>
              <a:t> (1982)</a:t>
            </a:r>
            <a:endParaRPr lang="cs-CZ" altLang="cs-CZ" i="1" dirty="0">
              <a:solidFill>
                <a:srgbClr val="9900CC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endParaRPr lang="cs-CZ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Idea algoritmu: rekurzivní dle </a:t>
            </a:r>
            <a:r>
              <a:rPr lang="en-US" altLang="cs-CZ" dirty="0"/>
              <a:t>f</a:t>
            </a:r>
            <a:r>
              <a:rPr lang="cs-CZ" altLang="cs-CZ" dirty="0"/>
              <a:t> (počet možných zrádců)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celkem </a:t>
            </a:r>
            <a:r>
              <a:rPr lang="en-US" altLang="cs-CZ" dirty="0"/>
              <a:t>f</a:t>
            </a:r>
            <a:r>
              <a:rPr lang="cs-CZ" altLang="cs-CZ" dirty="0"/>
              <a:t>+1 kol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BGP</a:t>
            </a:r>
            <a:r>
              <a:rPr lang="en-US" altLang="cs-CZ" dirty="0"/>
              <a:t>(0)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dirty="0" err="1"/>
              <a:t>gener</a:t>
            </a:r>
            <a:r>
              <a:rPr lang="cs-CZ" altLang="cs-CZ" dirty="0"/>
              <a:t>ál pošle hodnotu všem důstojníkům</a:t>
            </a:r>
            <a:endParaRPr lang="en-US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BGP(f)</a:t>
            </a:r>
            <a:endParaRPr lang="cs-CZ" altLang="cs-CZ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důstojník jako generál</a:t>
            </a:r>
            <a:endParaRPr lang="en-US" altLang="cs-CZ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pošle </a:t>
            </a:r>
            <a:r>
              <a:rPr lang="en-US" altLang="cs-CZ" dirty="0" err="1"/>
              <a:t>vektor</a:t>
            </a:r>
            <a:r>
              <a:rPr lang="en-US" altLang="cs-CZ" dirty="0"/>
              <a:t> </a:t>
            </a:r>
            <a:r>
              <a:rPr lang="cs-CZ" altLang="cs-CZ" dirty="0"/>
              <a:t>hodnot z BG</a:t>
            </a:r>
            <a:r>
              <a:rPr lang="en-US" altLang="cs-CZ" dirty="0"/>
              <a:t>P(f-1) </a:t>
            </a:r>
            <a:r>
              <a:rPr lang="cs-CZ" altLang="cs-CZ" dirty="0"/>
              <a:t>ostatním důstojníkům, kteří je ještě nemají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výběr většinové hodnoty</a:t>
            </a:r>
            <a:endParaRPr lang="en-US" altLang="cs-CZ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 err="1"/>
              <a:t>Praktick</a:t>
            </a:r>
            <a:r>
              <a:rPr lang="cs-CZ" altLang="cs-CZ" dirty="0"/>
              <a:t>é řešení problému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 dirty="0"/>
              <a:t>cryptography</a:t>
            </a:r>
            <a:r>
              <a:rPr lang="cs-CZ" altLang="cs-CZ" dirty="0"/>
              <a:t>, digital signatures</a:t>
            </a:r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PBFT (Practical Byzantine Fault Tolerance)</a:t>
            </a:r>
            <a:r>
              <a:rPr lang="en-US" altLang="cs-CZ" dirty="0"/>
              <a:t>  ↬</a:t>
            </a:r>
            <a:endParaRPr lang="cs-CZ" altLang="cs-CZ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/>
              <a:t> </a:t>
            </a:r>
            <a:r>
              <a:rPr lang="cs-CZ" altLang="cs-CZ" dirty="0"/>
              <a:t>blockchain</a:t>
            </a:r>
            <a:r>
              <a:rPr lang="en-US" altLang="cs-CZ" dirty="0"/>
              <a:t>, </a:t>
            </a:r>
            <a:r>
              <a:rPr lang="en-US" altLang="cs-CZ" dirty="0" err="1"/>
              <a:t>PoW</a:t>
            </a:r>
            <a:r>
              <a:rPr lang="en-US" altLang="cs-CZ" dirty="0"/>
              <a:t>/</a:t>
            </a:r>
            <a:r>
              <a:rPr lang="en-US" altLang="cs-CZ" dirty="0" err="1"/>
              <a:t>PoS</a:t>
            </a:r>
            <a:endParaRPr lang="en-US" altLang="cs-CZ" dirty="0"/>
          </a:p>
          <a:p>
            <a:pPr marL="477838" lvl="1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⇝⇝</a:t>
            </a:r>
            <a:r>
              <a:rPr lang="cs-CZ" altLang="cs-CZ" dirty="0"/>
              <a:t> cryptocurrencies</a:t>
            </a:r>
            <a:r>
              <a:rPr lang="en-US" altLang="cs-CZ" dirty="0"/>
              <a:t>, smart contracts, DeFi, ...</a:t>
            </a:r>
            <a:endParaRPr lang="cs-CZ" altLang="cs-CZ" dirty="0"/>
          </a:p>
        </p:txBody>
      </p:sp>
      <p:sp>
        <p:nvSpPr>
          <p:cNvPr id="261124" name="AutoShape 4">
            <a:extLst>
              <a:ext uri="{FF2B5EF4-FFF2-40B4-BE49-F238E27FC236}">
                <a16:creationId xmlns:a16="http://schemas.microsoft.com/office/drawing/2014/main" id="{47E21CD8-E52D-C3D0-BDE7-EF3FEC3D0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2565400"/>
            <a:ext cx="2640013" cy="647700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 err="1">
                <a:latin typeface="Arial" panose="020B0604020202020204" pitchFamily="34" charset="0"/>
              </a:rPr>
              <a:t>exponenci</a:t>
            </a:r>
            <a:r>
              <a:rPr lang="cs-CZ" altLang="cs-CZ" sz="1400" b="0" baseline="0" dirty="0" err="1">
                <a:latin typeface="Arial" panose="020B0604020202020204" pitchFamily="34" charset="0"/>
              </a:rPr>
              <a:t>ální</a:t>
            </a:r>
            <a:r>
              <a:rPr lang="cs-CZ" altLang="cs-CZ" sz="1400" b="0" baseline="0" dirty="0">
                <a:latin typeface="Arial" panose="020B0604020202020204" pitchFamily="34" charset="0"/>
              </a:rPr>
              <a:t> velikost zpráv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 err="1">
                <a:latin typeface="Arial" panose="020B0604020202020204" pitchFamily="34" charset="0"/>
                <a:sym typeface="Symbol" panose="05050102010706020507" pitchFamily="18" charset="2"/>
              </a:rPr>
              <a:t>velk</a:t>
            </a:r>
            <a:r>
              <a:rPr lang="cs-CZ" altLang="cs-CZ" sz="1400" b="0" baseline="0" dirty="0">
                <a:latin typeface="Arial" panose="020B0604020202020204" pitchFamily="34" charset="0"/>
                <a:sym typeface="Symbol" panose="05050102010706020507" pitchFamily="18" charset="2"/>
              </a:rPr>
              <a:t>é množství zpráv</a:t>
            </a:r>
          </a:p>
        </p:txBody>
      </p:sp>
      <p:sp>
        <p:nvSpPr>
          <p:cNvPr id="261125" name="AutoShape 4">
            <a:extLst>
              <a:ext uri="{FF2B5EF4-FFF2-40B4-BE49-F238E27FC236}">
                <a16:creationId xmlns:a16="http://schemas.microsoft.com/office/drawing/2014/main" id="{322CD527-4A79-B961-26E6-3AE71D4F0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4" y="3356992"/>
            <a:ext cx="2640013" cy="357187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Karel </a:t>
            </a:r>
            <a:r>
              <a:rPr lang="cs-CZ" altLang="cs-CZ" sz="1400" b="0" baseline="0">
                <a:latin typeface="Arial" panose="020B0604020202020204" pitchFamily="34" charset="0"/>
              </a:rPr>
              <a:t>řekl, že Josef řekl, že ...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D505E088-B103-4FF9-E73E-2A5558355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Klasifikace probl</a:t>
            </a:r>
            <a:r>
              <a:rPr lang="cs-CZ" altLang="cs-CZ"/>
              <a:t>émů distribuovaného konsensu</a:t>
            </a:r>
          </a:p>
        </p:txBody>
      </p:sp>
      <p:sp>
        <p:nvSpPr>
          <p:cNvPr id="262147" name="Rectangle 3">
            <a:extLst>
              <a:ext uri="{FF2B5EF4-FFF2-40B4-BE49-F238E27FC236}">
                <a16:creationId xmlns:a16="http://schemas.microsoft.com/office/drawing/2014/main" id="{DC72A18D-461F-6F77-892D-FEE36EE86D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Byzantský konsensus </a:t>
            </a:r>
            <a:r>
              <a:rPr lang="cs-CZ" altLang="cs-CZ" i="1" dirty="0"/>
              <a:t>(Byzantine agreement)</a:t>
            </a:r>
          </a:p>
          <a:p>
            <a:pPr lvl="1" eaLnBrk="1" hangingPunct="1"/>
            <a:r>
              <a:rPr lang="cs-CZ" altLang="cs-CZ" dirty="0"/>
              <a:t>inicátor zvolí hodnotu, rozešle ji všem uzlům</a:t>
            </a:r>
          </a:p>
          <a:p>
            <a:pPr lvl="1" eaLnBrk="1" hangingPunct="1"/>
            <a:r>
              <a:rPr lang="cs-CZ" altLang="cs-CZ" dirty="0"/>
              <a:t>všechny loajální uzly se musí shodnout na stejné hodnotě</a:t>
            </a:r>
          </a:p>
          <a:p>
            <a:pPr lvl="1" eaLnBrk="1" hangingPunct="1"/>
            <a:r>
              <a:rPr lang="cs-CZ" altLang="cs-CZ" dirty="0"/>
              <a:t>pokud je iniciátor loajální, hodnota se musí shodovat s iniciální</a:t>
            </a:r>
            <a:endParaRPr lang="cs-CZ" altLang="cs-CZ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/>
            <a:endParaRPr lang="cs-CZ" altLang="cs-CZ" sz="800" i="1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Konsensus</a:t>
            </a:r>
          </a:p>
          <a:p>
            <a:pPr lvl="1" eaLnBrk="1" hangingPunct="1"/>
            <a:r>
              <a:rPr lang="cs-CZ" altLang="cs-CZ" dirty="0"/>
              <a:t>každý uzel má iniciální hodnotu</a:t>
            </a:r>
          </a:p>
          <a:p>
            <a:pPr lvl="1" eaLnBrk="1" hangingPunct="1"/>
            <a:r>
              <a:rPr lang="cs-CZ" altLang="cs-CZ" dirty="0"/>
              <a:t>všechny loajální uzly se musí shodnout na společné hodnotě</a:t>
            </a:r>
          </a:p>
          <a:p>
            <a:pPr lvl="1" eaLnBrk="1" hangingPunct="1"/>
            <a:r>
              <a:rPr lang="cs-CZ" altLang="cs-CZ" dirty="0"/>
              <a:t>pokud je iniciální hodnota všech loajálních uzlů stejná, musí se shodnout na této hodnotě</a:t>
            </a:r>
            <a:endParaRPr lang="cs-CZ" altLang="cs-CZ" dirty="0">
              <a:solidFill>
                <a:schemeClr val="accent2"/>
              </a:solidFill>
              <a:sym typeface="Symbol" panose="05050102010706020507" pitchFamily="18" charset="2"/>
            </a:endParaRPr>
          </a:p>
          <a:p>
            <a:pPr marL="0" indent="0" eaLnBrk="1" hangingPunct="1"/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Interaktivní konzistence</a:t>
            </a:r>
          </a:p>
          <a:p>
            <a:pPr lvl="1" eaLnBrk="1" hangingPunct="1"/>
            <a:r>
              <a:rPr lang="cs-CZ" altLang="cs-CZ" dirty="0"/>
              <a:t>každý uzel má iniciální hodnotu</a:t>
            </a:r>
          </a:p>
          <a:p>
            <a:pPr lvl="1" eaLnBrk="1" hangingPunct="1"/>
            <a:r>
              <a:rPr lang="cs-CZ" altLang="cs-CZ" dirty="0"/>
              <a:t>všechny loajální uzly se musí shodnout na společném vektoru</a:t>
            </a:r>
          </a:p>
          <a:p>
            <a:pPr lvl="1" eaLnBrk="1" hangingPunct="1"/>
            <a:r>
              <a:rPr lang="cs-CZ" altLang="cs-CZ" dirty="0"/>
              <a:t>hodnota položek vektoru odpovídajících loajálním uzlům se musí shodovat s jejich iniciální hodnotou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/>
            <a:r>
              <a:rPr lang="cs-CZ" altLang="cs-CZ" dirty="0"/>
              <a:t>BK  </a:t>
            </a:r>
            <a:r>
              <a:rPr lang="cs-CZ" altLang="cs-CZ" dirty="0">
                <a:sym typeface="Symbol" panose="05050102010706020507" pitchFamily="18" charset="2"/>
              </a:rPr>
              <a:t>  K    IK</a:t>
            </a:r>
          </a:p>
        </p:txBody>
      </p:sp>
      <p:sp>
        <p:nvSpPr>
          <p:cNvPr id="263172" name="AutoShape 4">
            <a:extLst>
              <a:ext uri="{FF2B5EF4-FFF2-40B4-BE49-F238E27FC236}">
                <a16:creationId xmlns:a16="http://schemas.microsoft.com/office/drawing/2014/main" id="{BBEE34D9-CEDB-AB7D-422D-541D8F24E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981075"/>
            <a:ext cx="863600" cy="360363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1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 1</a:t>
            </a:r>
          </a:p>
        </p:txBody>
      </p:sp>
      <p:sp>
        <p:nvSpPr>
          <p:cNvPr id="262149" name="AutoShape 5">
            <a:extLst>
              <a:ext uri="{FF2B5EF4-FFF2-40B4-BE49-F238E27FC236}">
                <a16:creationId xmlns:a16="http://schemas.microsoft.com/office/drawing/2014/main" id="{AC052976-C83B-5DE2-9935-28382817B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2349500"/>
            <a:ext cx="863600" cy="360363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n </a:t>
            </a:r>
            <a:r>
              <a:rPr lang="cs-CZ" altLang="cs-CZ" sz="1400" b="0" baseline="0" dirty="0">
                <a:latin typeface="Arial" panose="020B0604020202020204" pitchFamily="34" charset="0"/>
                <a:sym typeface="Symbol" panose="05050102010706020507" pitchFamily="18" charset="2"/>
              </a:rPr>
              <a:t> 1</a:t>
            </a:r>
          </a:p>
        </p:txBody>
      </p:sp>
      <p:sp>
        <p:nvSpPr>
          <p:cNvPr id="262150" name="AutoShape 6">
            <a:extLst>
              <a:ext uri="{FF2B5EF4-FFF2-40B4-BE49-F238E27FC236}">
                <a16:creationId xmlns:a16="http://schemas.microsoft.com/office/drawing/2014/main" id="{F12832E5-4FE9-D1EB-F328-8551BB6A6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4005263"/>
            <a:ext cx="863600" cy="360362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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9" grpId="0" animBg="1"/>
      <p:bldP spid="262150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67D594C-261D-803A-1653-7EE17E8EB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Practical Byzantine Fault Tolerance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22616875-FDE1-7F6B-D8A7-BA268420D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8785225" cy="5761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altLang="cs-CZ" i="1" dirty="0">
                <a:solidFill>
                  <a:srgbClr val="9900CC"/>
                </a:solidFill>
              </a:rPr>
              <a:t>Castro, Liskov</a:t>
            </a:r>
            <a:r>
              <a:rPr lang="en-US" altLang="cs-CZ" i="1" dirty="0">
                <a:solidFill>
                  <a:srgbClr val="9900CC"/>
                </a:solidFill>
              </a:rPr>
              <a:t>  (1999)</a:t>
            </a:r>
            <a:endParaRPr lang="cs-CZ" altLang="cs-CZ" i="1" dirty="0">
              <a:solidFill>
                <a:srgbClr val="9900CC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en-US" altLang="cs-CZ" sz="4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state machine replication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can work even in presence of malicious nodes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cryptography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n </a:t>
            </a:r>
            <a:r>
              <a:rPr lang="cs-CZ" altLang="cs-CZ" dirty="0">
                <a:cs typeface="Tahoma" panose="020B0604030504040204" pitchFamily="34" charset="0"/>
              </a:rPr>
              <a:t>≥ 3</a:t>
            </a:r>
            <a:r>
              <a:rPr lang="en-US" altLang="cs-CZ" dirty="0">
                <a:cs typeface="Tahoma" panose="020B0604030504040204" pitchFamily="34" charset="0"/>
              </a:rPr>
              <a:t>f</a:t>
            </a:r>
            <a:r>
              <a:rPr lang="cs-CZ" altLang="cs-CZ" dirty="0">
                <a:cs typeface="Tahoma" panose="020B0604030504040204" pitchFamily="34" charset="0"/>
              </a:rPr>
              <a:t>+</a:t>
            </a:r>
            <a:r>
              <a:rPr lang="en-US" altLang="cs-CZ" dirty="0">
                <a:cs typeface="Tahoma" panose="020B0604030504040204" pitchFamily="34" charset="0"/>
              </a:rPr>
              <a:t>1</a:t>
            </a:r>
            <a:endParaRPr lang="cs-CZ" altLang="cs-CZ" dirty="0"/>
          </a:p>
        </p:txBody>
      </p:sp>
      <p:pic>
        <p:nvPicPr>
          <p:cNvPr id="5" name="Picture 4" descr="A diagram of lines and arrows&#10;&#10;Description automatically generated">
            <a:extLst>
              <a:ext uri="{FF2B5EF4-FFF2-40B4-BE49-F238E27FC236}">
                <a16:creationId xmlns:a16="http://schemas.microsoft.com/office/drawing/2014/main" id="{8435EDFB-EF62-F14F-DCA6-05579AC47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05" y="2996952"/>
            <a:ext cx="7993014" cy="3578039"/>
          </a:xfrm>
          <a:prstGeom prst="rect">
            <a:avLst/>
          </a:prstGeom>
        </p:spPr>
      </p:pic>
      <p:sp>
        <p:nvSpPr>
          <p:cNvPr id="6" name="AutoShape 5">
            <a:extLst>
              <a:ext uri="{FF2B5EF4-FFF2-40B4-BE49-F238E27FC236}">
                <a16:creationId xmlns:a16="http://schemas.microsoft.com/office/drawing/2014/main" id="{3B9A407C-0CB5-2D41-AF7C-3493744FF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4005064"/>
            <a:ext cx="143842" cy="143396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b="0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7" name="AutoShape 5">
            <a:extLst>
              <a:ext uri="{FF2B5EF4-FFF2-40B4-BE49-F238E27FC236}">
                <a16:creationId xmlns:a16="http://schemas.microsoft.com/office/drawing/2014/main" id="{DBB5F1E0-541F-1788-F246-65B5BA3C8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4785971"/>
            <a:ext cx="143842" cy="143396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b="0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30D3F7FF-6C33-F139-598A-B8F4985B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264" y="5495180"/>
            <a:ext cx="143842" cy="143396"/>
          </a:xfrm>
          <a:prstGeom prst="wedgeRoundRectCallout">
            <a:avLst>
              <a:gd name="adj1" fmla="val 4778"/>
              <a:gd name="adj2" fmla="val 20486"/>
              <a:gd name="adj3" fmla="val 16667"/>
            </a:avLst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b="0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BD9921B3-8797-DC08-4D01-A8C5D8638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011" y="2312293"/>
            <a:ext cx="652190" cy="576709"/>
          </a:xfrm>
          <a:prstGeom prst="wedgeRoundRectCallout">
            <a:avLst>
              <a:gd name="adj1" fmla="val 1638"/>
              <a:gd name="adj2" fmla="val 22949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local op</a:t>
            </a:r>
            <a:endParaRPr lang="cs-CZ" altLang="cs-CZ" sz="1400" baseline="0" dirty="0">
              <a:latin typeface="Arial" panose="020B0604020202020204" pitchFamily="34" charset="0"/>
            </a:endParaRPr>
          </a:p>
        </p:txBody>
      </p:sp>
      <p:sp>
        <p:nvSpPr>
          <p:cNvPr id="14" name="AutoShape 7">
            <a:extLst>
              <a:ext uri="{FF2B5EF4-FFF2-40B4-BE49-F238E27FC236}">
                <a16:creationId xmlns:a16="http://schemas.microsoft.com/office/drawing/2014/main" id="{1CE43DBC-73A1-BB05-A792-62BD32C7B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3867" y="2312293"/>
            <a:ext cx="909272" cy="576709"/>
          </a:xfrm>
          <a:prstGeom prst="wedgeRoundRectCallout">
            <a:avLst>
              <a:gd name="adj1" fmla="val 5062"/>
              <a:gd name="adj2" fmla="val 3451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request </a:t>
            </a:r>
            <a:r>
              <a:rPr lang="en-US" altLang="cs-CZ" sz="1400" b="0" baseline="0" dirty="0" err="1">
                <a:latin typeface="Arial" panose="020B0604020202020204" pitchFamily="34" charset="0"/>
              </a:rPr>
              <a:t>recieved</a:t>
            </a:r>
            <a:endParaRPr lang="cs-CZ" altLang="cs-CZ" sz="1400" baseline="0" dirty="0">
              <a:latin typeface="Arial" panose="020B0604020202020204" pitchFamily="34" charset="0"/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9A6948D9-B8CF-14DA-E1F7-0F3BAA0E28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2312293"/>
            <a:ext cx="909272" cy="576710"/>
          </a:xfrm>
          <a:prstGeom prst="wedgeRoundRectCallout">
            <a:avLst>
              <a:gd name="adj1" fmla="val 5062"/>
              <a:gd name="adj2" fmla="val 240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ready to commit</a:t>
            </a:r>
            <a:endParaRPr lang="cs-CZ" altLang="cs-CZ" sz="1400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167D594C-261D-803A-1653-7EE17E8EB9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Practical Byzantine Fault Tolerance</a:t>
            </a: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22616875-FDE1-7F6B-D8A7-BA268420D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81075"/>
            <a:ext cx="8785225" cy="576103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>
                <a:solidFill>
                  <a:srgbClr val="CC00CC"/>
                </a:solidFill>
              </a:rPr>
              <a:t>request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primary node </a:t>
            </a:r>
            <a:r>
              <a:rPr lang="en-US" altLang="cs-CZ" dirty="0">
                <a:solidFill>
                  <a:srgbClr val="00B050"/>
                </a:solidFill>
              </a:rPr>
              <a:t>(view </a:t>
            </a:r>
            <a:r>
              <a:rPr lang="en-US" altLang="cs-CZ" dirty="0">
                <a:solidFill>
                  <a:srgbClr val="00B05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≋</a:t>
            </a:r>
            <a:r>
              <a:rPr lang="en-US" altLang="cs-CZ" dirty="0">
                <a:solidFill>
                  <a:srgbClr val="00B050"/>
                </a:solidFill>
              </a:rPr>
              <a:t> round-robin)</a:t>
            </a:r>
            <a:r>
              <a:rPr lang="en-US" altLang="cs-CZ" dirty="0"/>
              <a:t> forwards the message to all replicas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>
                <a:solidFill>
                  <a:srgbClr val="0000FF"/>
                </a:solidFill>
              </a:rPr>
              <a:t> [</a:t>
            </a:r>
            <a:r>
              <a:rPr lang="it-IT" dirty="0">
                <a:solidFill>
                  <a:srgbClr val="0000FF"/>
                </a:solidFill>
              </a:rPr>
              <a:t>PRE_PREPARE, view, n, hash, m]</a:t>
            </a:r>
            <a:endParaRPr lang="en-US" altLang="cs-CZ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>
                <a:solidFill>
                  <a:srgbClr val="CC00CC"/>
                </a:solidFill>
              </a:rPr>
              <a:t>pre-prepare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each node verifies: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? hash == hash(m)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view number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[</a:t>
            </a:r>
            <a:r>
              <a:rPr lang="en-US" altLang="cs-CZ" dirty="0" err="1"/>
              <a:t>view,n</a:t>
            </a:r>
            <a:r>
              <a:rPr lang="en-US" altLang="cs-CZ" dirty="0"/>
              <a:t>] uniquity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min ≤ n ≤ max 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(limited time ↬)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broadcast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>
                <a:solidFill>
                  <a:srgbClr val="0000FF"/>
                </a:solidFill>
              </a:rPr>
              <a:t> [</a:t>
            </a:r>
            <a:r>
              <a:rPr lang="cs-CZ" dirty="0">
                <a:solidFill>
                  <a:srgbClr val="0000FF"/>
                </a:solidFill>
              </a:rPr>
              <a:t>PREPARE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cs-CZ" dirty="0">
                <a:solidFill>
                  <a:srgbClr val="0000FF"/>
                </a:solidFill>
              </a:rPr>
              <a:t>v</a:t>
            </a:r>
            <a:r>
              <a:rPr lang="en-US" dirty="0" err="1">
                <a:solidFill>
                  <a:srgbClr val="0000FF"/>
                </a:solidFill>
              </a:rPr>
              <a:t>iew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cs-CZ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, hash, </a:t>
            </a:r>
            <a:r>
              <a:rPr lang="en-US" dirty="0" err="1">
                <a:solidFill>
                  <a:srgbClr val="0000FF"/>
                </a:solidFill>
              </a:rPr>
              <a:t>replica_id</a:t>
            </a:r>
            <a:r>
              <a:rPr lang="en-US" dirty="0">
                <a:solidFill>
                  <a:srgbClr val="0000FF"/>
                </a:solidFill>
              </a:rPr>
              <a:t>]</a:t>
            </a:r>
            <a:endParaRPr lang="en-US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>
                <a:solidFill>
                  <a:srgbClr val="CC00CC"/>
                </a:solidFill>
              </a:rPr>
              <a:t> prepare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after receiving 2f+1 prepare messages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(incl. self)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verify view, n, hash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>
                <a:solidFill>
                  <a:srgbClr val="0000FF"/>
                </a:solidFill>
              </a:rPr>
              <a:t> [COMMIT </a:t>
            </a:r>
            <a:r>
              <a:rPr lang="cs-CZ" dirty="0">
                <a:solidFill>
                  <a:srgbClr val="0000FF"/>
                </a:solidFill>
              </a:rPr>
              <a:t>v</a:t>
            </a:r>
            <a:r>
              <a:rPr lang="en-US" dirty="0" err="1">
                <a:solidFill>
                  <a:srgbClr val="0000FF"/>
                </a:solidFill>
              </a:rPr>
              <a:t>iew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cs-CZ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, hash, </a:t>
            </a:r>
            <a:r>
              <a:rPr lang="en-US" dirty="0" err="1">
                <a:solidFill>
                  <a:srgbClr val="0000FF"/>
                </a:solidFill>
              </a:rPr>
              <a:t>replica_id</a:t>
            </a:r>
            <a:r>
              <a:rPr lang="en-US" altLang="cs-CZ" dirty="0">
                <a:solidFill>
                  <a:srgbClr val="0000FF"/>
                </a:solidFill>
              </a:rPr>
              <a:t>]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sz="2000" dirty="0"/>
              <a:t> </a:t>
            </a:r>
            <a:r>
              <a:rPr lang="en-US" altLang="cs-CZ" dirty="0">
                <a:solidFill>
                  <a:srgbClr val="CC00CC"/>
                </a:solidFill>
              </a:rPr>
              <a:t>commit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after receiving 2f+1 commit messages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verify view, n, hash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the request is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irreversibly</a:t>
            </a:r>
            <a:r>
              <a:rPr lang="en-US" altLang="cs-CZ" dirty="0"/>
              <a:t> locally processed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>
                <a:solidFill>
                  <a:srgbClr val="0000FF"/>
                </a:solidFill>
              </a:rPr>
              <a:t> [REPLY]</a:t>
            </a:r>
            <a:r>
              <a:rPr lang="en-US" altLang="cs-CZ" dirty="0"/>
              <a:t> to the client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en-US" altLang="cs-CZ" dirty="0"/>
          </a:p>
        </p:txBody>
      </p:sp>
      <p:pic>
        <p:nvPicPr>
          <p:cNvPr id="5" name="Picture 4" descr="A diagram of lines and arrows&#10;&#10;Description automatically generated">
            <a:extLst>
              <a:ext uri="{FF2B5EF4-FFF2-40B4-BE49-F238E27FC236}">
                <a16:creationId xmlns:a16="http://schemas.microsoft.com/office/drawing/2014/main" id="{8435EDFB-EF62-F14F-DCA6-05579AC47A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12" y="1700808"/>
            <a:ext cx="463570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06BD9-8E99-4CF2-D6F6-9568A141A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Practical Byzantine Fault Tolerance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F7952-0995-2D53-ADFB-5CEBF92A7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5833318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checkpoint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some trigger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 (e.g., n mod 100 = 0)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checkpoint message all-to-all, wait for 2f+1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cs-CZ" dirty="0"/>
              <a:t>garbage collection, view change, log, ...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view change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no consensus in a limited time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/>
              <a:t> request rejected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non-faulty node, 2f+1 view-change messages, checkpoint synchronization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cryptographic techniques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private / public keypairs, hash, message signatures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altLang="cs-CZ" b="1" dirty="0">
              <a:solidFill>
                <a:srgbClr val="00B050"/>
              </a:solidFill>
            </a:endParaRP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resistant to byzantine faults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asynchronous system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BFT performance improvement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(exp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 poly)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US" altLang="cs-CZ" b="1" dirty="0">
              <a:solidFill>
                <a:srgbClr val="FF0000"/>
              </a:solidFill>
            </a:endParaRP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scalability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altLang="cs-CZ" dirty="0"/>
              <a:t> </a:t>
            </a:r>
            <a:r>
              <a:rPr lang="cs-CZ" altLang="cs-CZ" dirty="0"/>
              <a:t>local cluster, </a:t>
            </a:r>
            <a:r>
              <a:rPr lang="en-US" altLang="cs-CZ" dirty="0"/>
              <a:t>replicated state machine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altLang="cs-CZ" dirty="0"/>
              <a:t> world-wide ledger - number of nodes, network latency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Sybil attack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many malicious identities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AC5D710F-027A-EBE7-DA34-3F35E11D4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1196752"/>
            <a:ext cx="2736304" cy="864096"/>
          </a:xfrm>
          <a:prstGeom prst="wedgeRoundRectCallout">
            <a:avLst>
              <a:gd name="adj1" fmla="val -66465"/>
              <a:gd name="adj2" fmla="val 4755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primary node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unavailable / faulty / malicious,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network partitioning, ...</a:t>
            </a:r>
            <a:endParaRPr lang="cs-CZ" altLang="cs-CZ" sz="1400" baseline="0" dirty="0">
              <a:latin typeface="Arial" panose="020B0604020202020204" pitchFamily="34" charset="0"/>
            </a:endParaRPr>
          </a:p>
        </p:txBody>
      </p:sp>
      <p:sp>
        <p:nvSpPr>
          <p:cNvPr id="5" name="AutoShape 7">
            <a:extLst>
              <a:ext uri="{FF2B5EF4-FFF2-40B4-BE49-F238E27FC236}">
                <a16:creationId xmlns:a16="http://schemas.microsoft.com/office/drawing/2014/main" id="{E7ADBB7E-685C-653D-593B-ADCEA1DDC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4491119"/>
            <a:ext cx="2736304" cy="612068"/>
          </a:xfrm>
          <a:prstGeom prst="wedgeRoundRectCallout">
            <a:avLst>
              <a:gd name="adj1" fmla="val -66465"/>
              <a:gd name="adj2" fmla="val -3343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>
                <a:latin typeface="Arial" panose="020B0604020202020204" pitchFamily="34" charset="0"/>
              </a:rPr>
              <a:t>theoretical foundation of cryptocurrency technologies</a:t>
            </a:r>
            <a:endParaRPr lang="cs-CZ" altLang="cs-CZ" sz="1400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00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0" name="Picture 8" descr="http://www.paxos.tk/images/paxosmap.jpg">
            <a:extLst>
              <a:ext uri="{FF2B5EF4-FFF2-40B4-BE49-F238E27FC236}">
                <a16:creationId xmlns:a16="http://schemas.microsoft.com/office/drawing/2014/main" id="{0F1AB231-E691-B7B6-A218-7C8340829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284985"/>
            <a:ext cx="3332162" cy="34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4195" name="Title 1">
            <a:extLst>
              <a:ext uri="{FF2B5EF4-FFF2-40B4-BE49-F238E27FC236}">
                <a16:creationId xmlns:a16="http://schemas.microsoft.com/office/drawing/2014/main" id="{9D5CF331-B6D8-EF8E-449D-02B53BE87B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F</a:t>
            </a:r>
            <a:r>
              <a:rPr lang="cs-CZ" altLang="cs-CZ" dirty="0"/>
              <a:t>a</a:t>
            </a:r>
            <a:r>
              <a:rPr lang="en-US" altLang="cs-CZ" dirty="0"/>
              <a:t>ult-tolerance a ne</a:t>
            </a:r>
            <a:r>
              <a:rPr lang="cs-CZ" altLang="cs-CZ" dirty="0"/>
              <a:t>byzantský konsensus</a:t>
            </a:r>
          </a:p>
        </p:txBody>
      </p:sp>
      <p:sp>
        <p:nvSpPr>
          <p:cNvPr id="262148" name="Content Placeholder 2">
            <a:extLst>
              <a:ext uri="{FF2B5EF4-FFF2-40B4-BE49-F238E27FC236}">
                <a16:creationId xmlns:a16="http://schemas.microsoft.com/office/drawing/2014/main" id="{2E9F49EC-6000-FC23-0274-5336D68F04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137525" cy="568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Fault-tolerance služeb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reálné p</a:t>
            </a:r>
            <a:r>
              <a:rPr lang="en-US" altLang="cs-CZ" dirty="0" err="1"/>
              <a:t>rost</a:t>
            </a:r>
            <a:r>
              <a:rPr lang="cs-CZ" altLang="cs-CZ" dirty="0"/>
              <a:t>ředí:</a:t>
            </a:r>
          </a:p>
          <a:p>
            <a:pPr marL="357188" lvl="1" indent="0"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dirty="0"/>
              <a:t> nespolehlivá síť, neomezená doba doručení zprávy, ztráta, duplikace, pořadí</a:t>
            </a:r>
            <a:endParaRPr lang="en-US" altLang="cs-CZ" dirty="0"/>
          </a:p>
          <a:p>
            <a:pPr marL="357188" lvl="1" indent="0"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nespolehlivé uzly, neomezená doba zpracování, výpadky</a:t>
            </a:r>
          </a:p>
          <a:p>
            <a:pPr marL="357188" lvl="1" indent="0">
              <a:buFont typeface="Arial" panose="020B0604020202020204" pitchFamily="34" charset="0"/>
              <a:buNone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en-US" altLang="cs-CZ" dirty="0" err="1"/>
              <a:t>uzly</a:t>
            </a:r>
            <a:r>
              <a:rPr lang="en-US" altLang="cs-CZ" dirty="0"/>
              <a:t> </a:t>
            </a:r>
            <a:r>
              <a:rPr lang="en-US" altLang="cs-CZ" dirty="0" err="1"/>
              <a:t>nejsou</a:t>
            </a:r>
            <a:r>
              <a:rPr lang="en-US" altLang="cs-CZ" dirty="0"/>
              <a:t> z</a:t>
            </a:r>
            <a:r>
              <a:rPr lang="cs-CZ" altLang="cs-CZ" dirty="0"/>
              <a:t>ákeřné </a:t>
            </a:r>
            <a:r>
              <a:rPr lang="cs-CZ" altLang="cs-CZ" i="1" dirty="0"/>
              <a:t>(Byzantine failures)</a:t>
            </a:r>
            <a:r>
              <a:rPr lang="cs-CZ" altLang="cs-CZ" dirty="0"/>
              <a:t>, dodržují protokol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endParaRPr lang="en-US" altLang="cs-CZ" sz="1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b="1" dirty="0"/>
              <a:t>Paxos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rodina protokolů pro asynchronní</a:t>
            </a:r>
            <a:r>
              <a:rPr lang="en-US" altLang="cs-CZ" dirty="0"/>
              <a:t> fault-</a:t>
            </a:r>
            <a:r>
              <a:rPr lang="en-US" altLang="cs-CZ" dirty="0" err="1"/>
              <a:t>tolerantn</a:t>
            </a:r>
            <a:r>
              <a:rPr lang="cs-CZ" altLang="cs-CZ" dirty="0"/>
              <a:t>í</a:t>
            </a:r>
            <a:r>
              <a:rPr lang="en-US" altLang="cs-CZ" dirty="0"/>
              <a:t> </a:t>
            </a:r>
            <a:r>
              <a:rPr lang="cs-CZ" altLang="cs-CZ" dirty="0"/>
              <a:t>konsensus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en-US" altLang="cs-CZ" i="1" dirty="0"/>
              <a:t>failure is not an error</a:t>
            </a:r>
            <a:endParaRPr lang="en-US" altLang="cs-CZ" sz="800" i="1" dirty="0"/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výpadek </a:t>
            </a:r>
            <a:r>
              <a:rPr lang="en-US" altLang="cs-CZ" b="1" dirty="0"/>
              <a:t>F</a:t>
            </a:r>
            <a:r>
              <a:rPr lang="en-US" altLang="cs-CZ" dirty="0"/>
              <a:t> </a:t>
            </a:r>
            <a:r>
              <a:rPr lang="cs-CZ" altLang="cs-CZ" dirty="0"/>
              <a:t>uzlů tolerován při celkem </a:t>
            </a:r>
            <a:r>
              <a:rPr lang="en-US" altLang="cs-CZ" b="1" dirty="0"/>
              <a:t>2F+1</a:t>
            </a:r>
            <a:r>
              <a:rPr lang="en-US" altLang="cs-CZ" dirty="0"/>
              <a:t> </a:t>
            </a:r>
            <a:r>
              <a:rPr lang="cs-CZ" altLang="cs-CZ" dirty="0"/>
              <a:t>uzlech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/>
              <a:t> formálně dokázaná korektnost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základ moderních </a:t>
            </a:r>
            <a:r>
              <a:rPr lang="en-US" altLang="cs-CZ" dirty="0" err="1"/>
              <a:t>distr</a:t>
            </a:r>
            <a:r>
              <a:rPr lang="en-US" altLang="cs-CZ" dirty="0"/>
              <a:t>/cluster/cloud </a:t>
            </a:r>
            <a:r>
              <a:rPr lang="cs-CZ" altLang="cs-CZ" dirty="0"/>
              <a:t>systémů</a:t>
            </a:r>
            <a:endParaRPr lang="en-US" altLang="cs-CZ" dirty="0"/>
          </a:p>
          <a:p>
            <a:pPr marL="985838" lvl="3" indent="0">
              <a:buNone/>
            </a:pPr>
            <a:endParaRPr lang="en-US" alt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9900CC"/>
                </a:solidFill>
              </a:rPr>
              <a:t>Leslie </a:t>
            </a:r>
            <a:r>
              <a:rPr lang="en-US" altLang="cs-CZ" dirty="0" err="1">
                <a:solidFill>
                  <a:srgbClr val="9900CC"/>
                </a:solidFill>
              </a:rPr>
              <a:t>Lamport</a:t>
            </a:r>
            <a:r>
              <a:rPr lang="en-US" altLang="cs-CZ" dirty="0">
                <a:solidFill>
                  <a:srgbClr val="9900CC"/>
                </a:solidFill>
              </a:rPr>
              <a:t>: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1989 </a:t>
            </a:r>
            <a:r>
              <a:rPr lang="en-US" altLang="cs-CZ" i="1" dirty="0">
                <a:solidFill>
                  <a:srgbClr val="FF0000"/>
                </a:solidFill>
              </a:rPr>
              <a:t>rejected!</a:t>
            </a: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1998 </a:t>
            </a:r>
            <a:r>
              <a:rPr lang="en-US" altLang="cs-CZ" dirty="0">
                <a:solidFill>
                  <a:srgbClr val="9900CC"/>
                </a:solidFill>
              </a:rPr>
              <a:t>T</a:t>
            </a:r>
            <a:r>
              <a:rPr lang="cs-CZ" altLang="cs-CZ" dirty="0">
                <a:solidFill>
                  <a:srgbClr val="9900CC"/>
                </a:solidFill>
              </a:rPr>
              <a:t>he Part-Time Parliament</a:t>
            </a:r>
            <a:r>
              <a:rPr lang="en-US" altLang="cs-CZ" dirty="0">
                <a:solidFill>
                  <a:srgbClr val="9900CC"/>
                </a:solidFill>
              </a:rPr>
              <a:t> </a:t>
            </a:r>
            <a:endParaRPr lang="cs-CZ" altLang="cs-CZ" dirty="0">
              <a:solidFill>
                <a:srgbClr val="9900CC"/>
              </a:solidFill>
            </a:endParaRPr>
          </a:p>
          <a:p>
            <a:pPr marL="3571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2001 </a:t>
            </a:r>
            <a:r>
              <a:rPr lang="en-US" altLang="cs-CZ" dirty="0" err="1">
                <a:solidFill>
                  <a:srgbClr val="9900CC"/>
                </a:solidFill>
              </a:rPr>
              <a:t>Paxos</a:t>
            </a:r>
            <a:r>
              <a:rPr lang="en-US" altLang="cs-CZ" dirty="0">
                <a:solidFill>
                  <a:srgbClr val="9900CC"/>
                </a:solidFill>
              </a:rPr>
              <a:t> Made Simple</a:t>
            </a:r>
            <a:endParaRPr lang="cs-CZ" altLang="cs-CZ" dirty="0">
              <a:solidFill>
                <a:srgbClr val="9900CC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i="1" dirty="0"/>
              <a:t>... in </a:t>
            </a:r>
            <a:r>
              <a:rPr lang="en-US" altLang="cs-CZ" i="1" dirty="0"/>
              <a:t>'</a:t>
            </a:r>
            <a:r>
              <a:rPr lang="cs-CZ" altLang="cs-CZ" i="1" dirty="0"/>
              <a:t>plain</a:t>
            </a:r>
            <a:r>
              <a:rPr lang="en-US" altLang="cs-CZ" i="1" dirty="0"/>
              <a:t>' English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itle 1">
            <a:extLst>
              <a:ext uri="{FF2B5EF4-FFF2-40B4-BE49-F238E27FC236}">
                <a16:creationId xmlns:a16="http://schemas.microsoft.com/office/drawing/2014/main" id="{EA93CFA0-05FD-143D-5399-C6F53EA0D6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>
                <a:latin typeface="Arial Unicode MS" pitchFamily="34" charset="-128"/>
                <a:ea typeface="Arial Unicode MS" pitchFamily="34" charset="-128"/>
              </a:rPr>
              <a:t>Παξοσ</a:t>
            </a:r>
            <a:endParaRPr lang="en-US" altLang="en-US"/>
          </a:p>
        </p:txBody>
      </p:sp>
      <p:sp>
        <p:nvSpPr>
          <p:cNvPr id="266243" name="Content Placeholder 2">
            <a:extLst>
              <a:ext uri="{FF2B5EF4-FFF2-40B4-BE49-F238E27FC236}">
                <a16:creationId xmlns:a16="http://schemas.microsoft.com/office/drawing/2014/main" id="{65BEE6F4-EC6A-F1FA-7FC9-9099B0090C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Parliament passed a decree making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 i="1"/>
              <a:t> </a:t>
            </a:r>
            <a:r>
              <a:rPr lang="en-US" altLang="en-US"/>
              <a:t>the ﬁrst cheese inspector. After some months, merchants complained  that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 i="1"/>
              <a:t> </a:t>
            </a:r>
            <a:r>
              <a:rPr lang="en-US" altLang="en-US"/>
              <a:t>was too strict and was rejecting perfectly good cheese. Parliament then replaced him by passing the decree</a:t>
            </a:r>
          </a:p>
          <a:p>
            <a:endParaRPr lang="cs-CZ" altLang="en-US" sz="800"/>
          </a:p>
          <a:p>
            <a:r>
              <a:rPr lang="en-US" altLang="en-US"/>
              <a:t>1375: </a:t>
            </a:r>
            <a:r>
              <a:rPr lang="en-US" altLang="en-US" i="1"/>
              <a:t>Γωυδ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/>
              <a:t> is the new cheese inspector</a:t>
            </a:r>
          </a:p>
          <a:p>
            <a:endParaRPr lang="cs-CZ" altLang="en-US" sz="800"/>
          </a:p>
          <a:p>
            <a:r>
              <a:rPr lang="en-US" altLang="en-US"/>
              <a:t>But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/>
              <a:t> did not pay close attention to what Parliament did. There was a period of confusion in the cheese market when both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/>
              <a:t> and </a:t>
            </a:r>
            <a:r>
              <a:rPr lang="en-US" altLang="en-US" i="1"/>
              <a:t>Γωυδα</a:t>
            </a:r>
            <a:r>
              <a:rPr lang="en-US" altLang="en-US"/>
              <a:t> were inspecting cheese and making conﬂicting decisions. </a:t>
            </a:r>
            <a:r>
              <a:rPr lang="cs-CZ" altLang="en-US"/>
              <a:t>A</a:t>
            </a:r>
            <a:r>
              <a:rPr lang="en-US" altLang="en-US"/>
              <a:t> president included as part of each decree the time and date when it was proposed. A decree making</a:t>
            </a:r>
            <a:r>
              <a:rPr lang="cs-CZ" altLang="en-US"/>
              <a:t>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/>
              <a:t> the cheese inspector might read</a:t>
            </a:r>
          </a:p>
          <a:p>
            <a:endParaRPr lang="cs-CZ" altLang="en-US" sz="800"/>
          </a:p>
          <a:p>
            <a:r>
              <a:rPr lang="en-US" altLang="en-US"/>
              <a:t>2716: 8:30 15 Jan 72</a:t>
            </a:r>
            <a:r>
              <a:rPr lang="cs-CZ" altLang="en-US"/>
              <a:t> </a:t>
            </a:r>
            <a:r>
              <a:rPr lang="en-US" altLang="en-US"/>
              <a:t>—</a:t>
            </a:r>
            <a:r>
              <a:rPr lang="cs-CZ" altLang="en-US"/>
              <a:t> </a:t>
            </a:r>
            <a:r>
              <a:rPr lang="en-US" altLang="en-US" i="1"/>
              <a:t>∆</a:t>
            </a:r>
            <a:r>
              <a:rPr lang="el-GR" altLang="en-US" i="1"/>
              <a:t>ί</a:t>
            </a:r>
            <a:r>
              <a:rPr lang="en-US" altLang="en-US" i="1"/>
              <a:t>κστρ</a:t>
            </a:r>
            <a:r>
              <a:rPr lang="el-GR" altLang="en-US" i="1">
                <a:latin typeface="Arial Unicode MS" pitchFamily="34" charset="-128"/>
                <a:ea typeface="Arial Unicode MS" pitchFamily="34" charset="-128"/>
              </a:rPr>
              <a:t>α</a:t>
            </a:r>
            <a:r>
              <a:rPr lang="en-US" altLang="en-US"/>
              <a:t> is cheese inspector for 3 months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266244" name="AutoShape 4">
            <a:extLst>
              <a:ext uri="{FF2B5EF4-FFF2-40B4-BE49-F238E27FC236}">
                <a16:creationId xmlns:a16="http://schemas.microsoft.com/office/drawing/2014/main" id="{50E75FF6-2639-FF2F-C6F9-E81F4310D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797425"/>
            <a:ext cx="5616575" cy="1152525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i="1" baseline="0" dirty="0">
                <a:latin typeface="Arial" panose="020B0604020202020204" pitchFamily="34" charset="0"/>
              </a:rPr>
              <a:t>“All three referees said that the paper was mildly interesting, though not very important, but that all the Paxos stuff had to be removed.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i="1" baseline="0" dirty="0">
                <a:latin typeface="Arial" panose="020B0604020202020204" pitchFamily="34" charset="0"/>
              </a:rPr>
              <a:t>I was quite annoyed at how humorless everyone working in the field seemed to be, so I did nothing with the paper.”</a:t>
            </a:r>
            <a:endParaRPr lang="cs-CZ" altLang="cs-CZ" sz="1400" b="0" i="1" baseline="0" dirty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itle 1">
            <a:extLst>
              <a:ext uri="{FF2B5EF4-FFF2-40B4-BE49-F238E27FC236}">
                <a16:creationId xmlns:a16="http://schemas.microsoft.com/office/drawing/2014/main" id="{CF064AF1-1DF2-0D05-73D1-D80EBC1DB8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</a:t>
            </a:r>
            <a:r>
              <a:rPr lang="en-US" altLang="cs-CZ"/>
              <a:t>o</a:t>
            </a:r>
            <a:r>
              <a:rPr lang="cs-CZ" altLang="cs-CZ"/>
              <a:t>nsensus </a:t>
            </a:r>
            <a:r>
              <a:rPr lang="en-US" altLang="cs-CZ"/>
              <a:t>&amp; </a:t>
            </a:r>
            <a:r>
              <a:rPr lang="cs-CZ" altLang="cs-CZ"/>
              <a:t>replikovaný konečný automat</a:t>
            </a:r>
          </a:p>
        </p:txBody>
      </p:sp>
      <p:sp>
        <p:nvSpPr>
          <p:cNvPr id="267267" name="Content Placeholder 2">
            <a:extLst>
              <a:ext uri="{FF2B5EF4-FFF2-40B4-BE49-F238E27FC236}">
                <a16:creationId xmlns:a16="http://schemas.microsoft.com/office/drawing/2014/main" id="{81841E43-E60B-53CB-DDB3-76FC0EE2AD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Konsensuální </a:t>
            </a:r>
            <a:r>
              <a:rPr lang="en-US" altLang="cs-CZ"/>
              <a:t>algoritm</a:t>
            </a:r>
            <a:r>
              <a:rPr lang="cs-CZ" altLang="cs-CZ"/>
              <a:t>u</a:t>
            </a:r>
            <a:r>
              <a:rPr lang="en-US" altLang="cs-CZ"/>
              <a:t>s</a:t>
            </a:r>
            <a:r>
              <a:rPr lang="cs-CZ" altLang="cs-CZ"/>
              <a:t> - dosažení shody většiny uzlů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 </a:t>
            </a:r>
            <a:r>
              <a:rPr lang="en-US" altLang="cs-CZ"/>
              <a:t>5 server</a:t>
            </a:r>
            <a:r>
              <a:rPr lang="cs-CZ" altLang="cs-CZ"/>
              <a:t>ů</a:t>
            </a:r>
            <a:r>
              <a:rPr lang="en-US" altLang="cs-CZ"/>
              <a:t> </a:t>
            </a:r>
            <a:r>
              <a:rPr lang="cs-CZ" altLang="cs-CZ"/>
              <a:t>může pokračovat i když </a:t>
            </a:r>
            <a:r>
              <a:rPr lang="en-US" altLang="cs-CZ"/>
              <a:t>2 server</a:t>
            </a:r>
            <a:r>
              <a:rPr lang="cs-CZ" altLang="cs-CZ"/>
              <a:t>y havarují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 větší počet havárií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cs-CZ"/>
              <a:t>zastavení algortimu</a:t>
            </a:r>
            <a:endParaRPr lang="en-US" altLang="cs-CZ" sz="600"/>
          </a:p>
          <a:p>
            <a:pPr lvl="2">
              <a:buFont typeface="Arial" panose="020B0604020202020204" pitchFamily="34" charset="0"/>
              <a:buChar char="•"/>
            </a:pPr>
            <a:endParaRPr lang="en-US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Typické využití: replikovaný stavový automat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b="1"/>
              <a:t>replicated state machine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každý uzel zná </a:t>
            </a:r>
            <a:r>
              <a:rPr lang="cs-CZ" altLang="cs-CZ" b="1"/>
              <a:t>přechodové funkce</a:t>
            </a:r>
            <a:r>
              <a:rPr lang="cs-CZ" altLang="cs-CZ"/>
              <a:t>, udržuje </a:t>
            </a:r>
            <a:r>
              <a:rPr lang="cs-CZ" altLang="cs-CZ" b="1"/>
              <a:t>stav</a:t>
            </a:r>
            <a:r>
              <a:rPr lang="cs-CZ" altLang="cs-CZ"/>
              <a:t> (automatu) a log </a:t>
            </a:r>
            <a:r>
              <a:rPr lang="cs-CZ" altLang="cs-CZ" b="1"/>
              <a:t>příkazů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jeden krok: distribuovaný konsensus o následujícím příkazu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každý uzel provede stejnou sekvenci příkazů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cs-CZ"/>
              <a:t>stejná posloupnost stavů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chování z pohledu klienta: komunikace s jedním spolehlivým stavovým automatem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</p:txBody>
      </p:sp>
      <p:pic>
        <p:nvPicPr>
          <p:cNvPr id="267268" name="Picture 1">
            <a:extLst>
              <a:ext uri="{FF2B5EF4-FFF2-40B4-BE49-F238E27FC236}">
                <a16:creationId xmlns:a16="http://schemas.microsoft.com/office/drawing/2014/main" id="{282FFF86-A041-23EE-25E5-BF338315B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264025"/>
            <a:ext cx="75612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269" name="Picture 4">
            <a:extLst>
              <a:ext uri="{FF2B5EF4-FFF2-40B4-BE49-F238E27FC236}">
                <a16:creationId xmlns:a16="http://schemas.microsoft.com/office/drawing/2014/main" id="{8705A638-0642-7B48-C1B9-919913B486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0" b="958"/>
          <a:stretch>
            <a:fillRect/>
          </a:stretch>
        </p:blipFill>
        <p:spPr bwMode="auto">
          <a:xfrm>
            <a:off x="6188075" y="765175"/>
            <a:ext cx="2881313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D9389F1-E457-42CA-9D57-FCAFB8D93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Škálovatelnost / Scalability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D90C2DEC-4768-1C81-FA95-C25333FC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7848600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Rozdílné metody pro 100 </a:t>
            </a:r>
            <a:r>
              <a:rPr lang="cs-CZ" altLang="cs-CZ" sz="1600" dirty="0">
                <a:sym typeface="Wingdings 2" panose="05020102010507070707" pitchFamily="18" charset="2"/>
              </a:rPr>
              <a:t></a:t>
            </a:r>
            <a:r>
              <a:rPr lang="cs-CZ" altLang="cs-CZ" dirty="0"/>
              <a:t> milion uzlů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Princip: vyhnout se čemukoliv </a:t>
            </a:r>
            <a:r>
              <a:rPr lang="cs-CZ" altLang="cs-CZ" dirty="0">
                <a:solidFill>
                  <a:srgbClr val="FF0000"/>
                </a:solidFill>
              </a:rPr>
              <a:t>centralizovanému </a:t>
            </a:r>
            <a:r>
              <a:rPr lang="cs-CZ" altLang="cs-CZ" dirty="0">
                <a:solidFill>
                  <a:srgbClr val="FF0000"/>
                </a:solidFill>
                <a:sym typeface="Wingdings" panose="05000000000000000000" pitchFamily="2" charset="2"/>
              </a:rPr>
              <a:t></a:t>
            </a:r>
            <a:endParaRPr lang="cs-CZ" altLang="cs-CZ" dirty="0">
              <a:solidFill>
                <a:srgbClr val="FF0000"/>
              </a:solidFill>
            </a:endParaRPr>
          </a:p>
          <a:p>
            <a:pPr lvl="1" eaLnBrk="1" hangingPunct="1">
              <a:defRPr/>
            </a:pPr>
            <a:r>
              <a:rPr lang="cs-CZ" altLang="cs-CZ" dirty="0"/>
              <a:t>žádný uzel </a:t>
            </a:r>
            <a:r>
              <a:rPr lang="cs-CZ" altLang="cs-CZ" b="1" dirty="0"/>
              <a:t>nemá</a:t>
            </a:r>
            <a:r>
              <a:rPr lang="cs-CZ" altLang="cs-CZ" dirty="0"/>
              <a:t> úplnou informaci o celkovém stavu systému</a:t>
            </a:r>
            <a:endParaRPr lang="en-US" altLang="cs-CZ" dirty="0"/>
          </a:p>
          <a:p>
            <a:pPr lvl="2" eaLnBrk="1" hangingPunct="1"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zpo</a:t>
            </a:r>
            <a:r>
              <a:rPr lang="cs-CZ" altLang="cs-CZ" dirty="0"/>
              <a:t>ždění komunikace / synchronizace</a:t>
            </a:r>
          </a:p>
          <a:p>
            <a:pPr lvl="1" eaLnBrk="1" hangingPunct="1">
              <a:defRPr/>
            </a:pPr>
            <a:r>
              <a:rPr lang="cs-CZ" altLang="cs-CZ" dirty="0"/>
              <a:t>uzly se rozhodují pouze na základě </a:t>
            </a:r>
            <a:r>
              <a:rPr lang="cs-CZ" altLang="cs-CZ" b="1" dirty="0"/>
              <a:t>lokálně</a:t>
            </a:r>
            <a:r>
              <a:rPr lang="cs-CZ" altLang="cs-CZ" dirty="0"/>
              <a:t> dostupných informací</a:t>
            </a:r>
          </a:p>
          <a:p>
            <a:pPr lvl="2" eaLnBrk="1" hangingPunct="1">
              <a:defRPr/>
            </a:pPr>
            <a:r>
              <a:rPr lang="cs-CZ" altLang="cs-CZ" dirty="0"/>
              <a:t> caching, partitioning, zpoždění, nepřesnost</a:t>
            </a:r>
          </a:p>
          <a:p>
            <a:pPr lvl="1" eaLnBrk="1" hangingPunct="1">
              <a:defRPr/>
            </a:pPr>
            <a:r>
              <a:rPr lang="cs-CZ" altLang="cs-CZ" dirty="0"/>
              <a:t>výpadek jednoho uzlu </a:t>
            </a:r>
            <a:r>
              <a:rPr lang="en-US" altLang="cs-CZ" i="1" dirty="0"/>
              <a:t>'</a:t>
            </a:r>
            <a:r>
              <a:rPr lang="cs-CZ" altLang="cs-CZ" i="1" dirty="0"/>
              <a:t>nesmí</a:t>
            </a:r>
            <a:r>
              <a:rPr lang="en-US" altLang="cs-CZ" i="1" dirty="0"/>
              <a:t>'</a:t>
            </a:r>
            <a:r>
              <a:rPr lang="cs-CZ" altLang="cs-CZ" dirty="0"/>
              <a:t> </a:t>
            </a:r>
            <a:r>
              <a:rPr lang="en-US" altLang="cs-CZ" dirty="0"/>
              <a:t> </a:t>
            </a:r>
            <a:r>
              <a:rPr lang="cs-CZ" altLang="cs-CZ" dirty="0"/>
              <a:t>způsobit nefunkčnost </a:t>
            </a:r>
            <a:r>
              <a:rPr lang="en-US" altLang="cs-CZ" dirty="0" err="1"/>
              <a:t>programu</a:t>
            </a:r>
            <a:r>
              <a:rPr lang="en-US" altLang="cs-CZ" dirty="0"/>
              <a:t>/</a:t>
            </a:r>
            <a:r>
              <a:rPr lang="en-US" altLang="cs-CZ" dirty="0" err="1"/>
              <a:t>slu</a:t>
            </a:r>
            <a:r>
              <a:rPr lang="cs-CZ" altLang="cs-CZ" dirty="0"/>
              <a:t>ž</a:t>
            </a:r>
            <a:r>
              <a:rPr lang="en-US" altLang="cs-CZ" dirty="0"/>
              <a:t>by</a:t>
            </a:r>
          </a:p>
          <a:p>
            <a:pPr lvl="2" eaLnBrk="1" hangingPunct="1">
              <a:defRPr/>
            </a:pPr>
            <a:r>
              <a:rPr lang="en-US" altLang="cs-CZ" dirty="0"/>
              <a:t> single point of failure</a:t>
            </a:r>
            <a:endParaRPr lang="cs-CZ" altLang="cs-CZ" dirty="0"/>
          </a:p>
          <a:p>
            <a:pPr lvl="1" eaLnBrk="1" hangingPunct="1">
              <a:defRPr/>
            </a:pPr>
            <a:r>
              <a:rPr lang="cs-CZ" altLang="cs-CZ" dirty="0"/>
              <a:t>nelze spoléhat na existenci </a:t>
            </a:r>
            <a:r>
              <a:rPr lang="cs-CZ" altLang="cs-CZ" b="1" dirty="0"/>
              <a:t>přesných</a:t>
            </a:r>
            <a:r>
              <a:rPr lang="cs-CZ" altLang="cs-CZ" dirty="0"/>
              <a:t> globálních hodin</a:t>
            </a:r>
          </a:p>
          <a:p>
            <a:pPr lvl="2" eaLnBrk="1" hangingPunct="1">
              <a:defRPr/>
            </a:pPr>
            <a:r>
              <a:rPr lang="cs-CZ" altLang="cs-CZ" dirty="0"/>
              <a:t> </a:t>
            </a:r>
            <a:r>
              <a:rPr lang="en-US" altLang="cs-CZ" i="1" dirty="0">
                <a:solidFill>
                  <a:srgbClr val="C00000"/>
                </a:solidFill>
              </a:rPr>
              <a:t>'</a:t>
            </a:r>
            <a:r>
              <a:rPr lang="cs-CZ" altLang="cs-CZ" i="1" dirty="0">
                <a:solidFill>
                  <a:srgbClr val="C00000"/>
                </a:solidFill>
              </a:rPr>
              <a:t>každou </a:t>
            </a:r>
            <a:r>
              <a:rPr lang="en-US" altLang="cs-CZ" i="1" dirty="0" err="1">
                <a:solidFill>
                  <a:srgbClr val="C00000"/>
                </a:solidFill>
              </a:rPr>
              <a:t>vte</a:t>
            </a:r>
            <a:r>
              <a:rPr lang="cs-CZ" altLang="cs-CZ" i="1" dirty="0">
                <a:solidFill>
                  <a:srgbClr val="C00000"/>
                </a:solidFill>
              </a:rPr>
              <a:t>řinu si všechny uzly zaznamenají poslední zprávu</a:t>
            </a:r>
            <a:r>
              <a:rPr lang="en-US" altLang="cs-CZ" i="1" dirty="0">
                <a:solidFill>
                  <a:srgbClr val="C00000"/>
                </a:solidFill>
              </a:rPr>
              <a:t>'</a:t>
            </a:r>
            <a:endParaRPr lang="cs-CZ" altLang="cs-CZ" sz="600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Další problémy</a:t>
            </a:r>
          </a:p>
          <a:p>
            <a:pPr lvl="1" eaLnBrk="1" hangingPunct="1">
              <a:defRPr/>
            </a:pPr>
            <a:r>
              <a:rPr lang="cs-CZ" altLang="cs-CZ" dirty="0"/>
              <a:t>koordinace a synchronizace</a:t>
            </a:r>
          </a:p>
          <a:p>
            <a:pPr lvl="1" eaLnBrk="1" hangingPunct="1">
              <a:defRPr/>
            </a:pPr>
            <a:r>
              <a:rPr lang="cs-CZ" altLang="cs-CZ" dirty="0"/>
              <a:t>grid - geografická odlehlost, administrace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Techniky škálovatelnosti</a:t>
            </a:r>
          </a:p>
          <a:p>
            <a:pPr lvl="1" eaLnBrk="1" hangingPunct="1">
              <a:defRPr/>
            </a:pPr>
            <a:r>
              <a:rPr lang="cs-CZ" altLang="cs-CZ" dirty="0"/>
              <a:t>asynchronní komunikace</a:t>
            </a:r>
          </a:p>
          <a:p>
            <a:pPr lvl="1" eaLnBrk="1" hangingPunct="1">
              <a:defRPr/>
            </a:pPr>
            <a:r>
              <a:rPr lang="cs-CZ" altLang="cs-CZ" dirty="0"/>
              <a:t>distribuce, </a:t>
            </a:r>
            <a:r>
              <a:rPr lang="en-US" altLang="cs-CZ" dirty="0"/>
              <a:t>redundance, </a:t>
            </a:r>
            <a:r>
              <a:rPr lang="cs-CZ" altLang="cs-CZ" dirty="0"/>
              <a:t>partitioning, sharding</a:t>
            </a:r>
          </a:p>
          <a:p>
            <a:pPr lvl="1" eaLnBrk="1" hangingPunct="1">
              <a:defRPr/>
            </a:pPr>
            <a:r>
              <a:rPr lang="cs-CZ" altLang="cs-CZ" dirty="0"/>
              <a:t>caching a replikace</a:t>
            </a:r>
          </a:p>
        </p:txBody>
      </p:sp>
      <p:sp>
        <p:nvSpPr>
          <p:cNvPr id="31748" name="AutoShape 4">
            <a:extLst>
              <a:ext uri="{FF2B5EF4-FFF2-40B4-BE49-F238E27FC236}">
                <a16:creationId xmlns:a16="http://schemas.microsoft.com/office/drawing/2014/main" id="{E268F3D8-7126-BA86-771F-D8315BDB0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746125"/>
            <a:ext cx="2663825" cy="576263"/>
          </a:xfrm>
          <a:prstGeom prst="wedgeRoundRectCallout">
            <a:avLst>
              <a:gd name="adj1" fmla="val -65264"/>
              <a:gd name="adj2" fmla="val 5659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serverům, službám, tabulkám, algoritmům, ...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itle 1">
            <a:extLst>
              <a:ext uri="{FF2B5EF4-FFF2-40B4-BE49-F238E27FC236}">
                <a16:creationId xmlns:a16="http://schemas.microsoft.com/office/drawing/2014/main" id="{F7CEBD73-F876-C9D9-17D0-7F771130A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Part-Time Parliament</a:t>
            </a:r>
          </a:p>
        </p:txBody>
      </p:sp>
      <p:sp>
        <p:nvSpPr>
          <p:cNvPr id="269315" name="Content Placeholder 2">
            <a:extLst>
              <a:ext uri="{FF2B5EF4-FFF2-40B4-BE49-F238E27FC236}">
                <a16:creationId xmlns:a16="http://schemas.microsoft.com/office/drawing/2014/main" id="{22F5F439-8A51-6FC0-B950-21DD2706B6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P</a:t>
            </a:r>
            <a:r>
              <a:rPr lang="en-US" altLang="cs-CZ"/>
              <a:t>art-time parliament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poslanci </a:t>
            </a:r>
            <a:r>
              <a:rPr lang="cs-CZ" altLang="cs-CZ" i="1"/>
              <a:t>(legislators, procesy)</a:t>
            </a:r>
            <a:r>
              <a:rPr lang="cs-CZ" altLang="cs-CZ"/>
              <a:t> - schvalují zák</a:t>
            </a:r>
            <a:r>
              <a:rPr lang="en-US" altLang="cs-CZ"/>
              <a:t>o</a:t>
            </a:r>
            <a:r>
              <a:rPr lang="cs-CZ" altLang="cs-CZ"/>
              <a:t>ny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poslíčci </a:t>
            </a:r>
            <a:r>
              <a:rPr lang="cs-CZ" altLang="cs-CZ" i="1"/>
              <a:t>(messengers, zprávy)</a:t>
            </a:r>
            <a:r>
              <a:rPr lang="cs-CZ" altLang="cs-CZ"/>
              <a:t> - doručují zprávy mezi </a:t>
            </a:r>
            <a:r>
              <a:rPr lang="en-US" altLang="cs-CZ"/>
              <a:t>poslanci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poslanci/poslíčci</a:t>
            </a:r>
            <a:r>
              <a:rPr lang="en-US" altLang="cs-CZ"/>
              <a:t> </a:t>
            </a:r>
            <a:r>
              <a:rPr lang="cs-CZ" altLang="cs-CZ"/>
              <a:t>můžou na čas odejít</a:t>
            </a:r>
            <a:r>
              <a:rPr lang="en-US" altLang="cs-CZ"/>
              <a:t> </a:t>
            </a:r>
            <a:r>
              <a:rPr lang="en-US" altLang="cs-CZ" i="1"/>
              <a:t>(</a:t>
            </a:r>
            <a:r>
              <a:rPr lang="cs-CZ" altLang="cs-CZ" i="1"/>
              <a:t>havárie/výpadek</a:t>
            </a:r>
            <a:r>
              <a:rPr lang="en-US" altLang="cs-CZ" i="1"/>
              <a:t>)</a:t>
            </a:r>
            <a:endParaRPr lang="cs-CZ" altLang="cs-CZ" i="1"/>
          </a:p>
          <a:p>
            <a:pPr lvl="1"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Problém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poslanci nejsou ochotni zůstat na celé jednání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poslíček je důvěryhodný, ale nespolehlivý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nemění zprávy, může ale odejít na 5 minut, na 3 týdny nebo navždy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poslíček může zprávu doručit několikrát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Způsob řešení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každý poslanec má zákoník a nesmazatelný inkoust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zaznamenává všechny návrhy</a:t>
            </a:r>
          </a:p>
        </p:txBody>
      </p:sp>
      <p:pic>
        <p:nvPicPr>
          <p:cNvPr id="162823" name="Picture 7">
            <a:extLst>
              <a:ext uri="{FF2B5EF4-FFF2-40B4-BE49-F238E27FC236}">
                <a16:creationId xmlns:a16="http://schemas.microsoft.com/office/drawing/2014/main" id="{6137B4F0-5ACA-4B5A-0F64-8B96DA345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0698" y="1124743"/>
            <a:ext cx="1814602" cy="302433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9199988" rev="0"/>
            </a:camera>
            <a:lightRig rig="threePt" dir="t"/>
          </a:scene3d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Title 1">
            <a:extLst>
              <a:ext uri="{FF2B5EF4-FFF2-40B4-BE49-F238E27FC236}">
                <a16:creationId xmlns:a16="http://schemas.microsoft.com/office/drawing/2014/main" id="{19542677-D90D-2208-5C83-3E77207E7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BEBEB-7542-AB30-75B7-C12E63BDC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</a:t>
            </a:r>
            <a:r>
              <a:rPr lang="cs-CZ" dirty="0"/>
              <a:t>ole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FF"/>
                </a:solidFill>
              </a:rPr>
              <a:t>Client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zadává požadavek na změnu stavu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</a:rPr>
              <a:t>Proposer</a:t>
            </a:r>
            <a:endParaRPr lang="cs-CZ" b="1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navrhuje nový stav, řeší konflikty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FF"/>
                </a:solidFill>
              </a:rPr>
              <a:t>Leader</a:t>
            </a:r>
            <a:r>
              <a:rPr lang="en-US" b="1" dirty="0">
                <a:solidFill>
                  <a:srgbClr val="0000FF"/>
                </a:solidFill>
              </a:rPr>
              <a:t>  </a:t>
            </a:r>
            <a:r>
              <a:rPr lang="en-US" dirty="0"/>
              <a:t>≡  Primary Proposer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</a:rPr>
              <a:t>Acceptor</a:t>
            </a:r>
            <a:endParaRPr lang="cs-CZ" b="1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schvaluje nebo zamítá návrhy, sdružení v Quoru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0000FF"/>
                </a:solidFill>
              </a:rPr>
              <a:t>Learner</a:t>
            </a:r>
            <a:endParaRPr lang="cs-CZ" b="1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reprezentuje repliky, provádí změnu na základě akceptovaného stavu</a:t>
            </a:r>
            <a:endParaRPr lang="en-US" dirty="0"/>
          </a:p>
          <a:p>
            <a:pPr>
              <a:defRPr/>
            </a:pPr>
            <a:endParaRPr lang="cs-CZ" sz="1000" dirty="0"/>
          </a:p>
          <a:p>
            <a:pPr>
              <a:defRPr/>
            </a:pPr>
            <a:r>
              <a:rPr lang="cs-CZ" b="1" dirty="0"/>
              <a:t>Quorum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libovolná většinová podmnožina Acceptorů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zpráva od Acceptora je platná až po příjmu zpráv celého Quora</a:t>
            </a:r>
          </a:p>
          <a:p>
            <a:pPr marL="0" indent="0">
              <a:defRPr/>
            </a:pPr>
            <a:endParaRPr lang="cs-CZ" sz="1000" dirty="0"/>
          </a:p>
          <a:p>
            <a:pPr marL="0" indent="0">
              <a:defRPr/>
            </a:pPr>
            <a:r>
              <a:rPr lang="cs-CZ" dirty="0"/>
              <a:t>role </a:t>
            </a:r>
            <a:r>
              <a:rPr 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≉ </a:t>
            </a:r>
            <a:r>
              <a:rPr lang="cs-CZ" dirty="0"/>
              <a:t>uzel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uzel typicky zastává několik rolí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itle 1">
            <a:extLst>
              <a:ext uri="{FF2B5EF4-FFF2-40B4-BE49-F238E27FC236}">
                <a16:creationId xmlns:a16="http://schemas.microsoft.com/office/drawing/2014/main" id="{9A271648-211F-45E5-968D-A011DC5533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Ballot numbers</a:t>
            </a:r>
            <a:endParaRPr lang="cs-CZ" alt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F3EF8-A72C-FD58-6B41-B7A022292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dirty="0"/>
              <a:t>Uspořádání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b="1" dirty="0"/>
              <a:t>Ballot numbers </a:t>
            </a:r>
            <a:r>
              <a:rPr lang="cs-CZ" dirty="0"/>
              <a:t>- s</a:t>
            </a:r>
            <a:r>
              <a:rPr lang="en-US" dirty="0" err="1"/>
              <a:t>ekven</a:t>
            </a:r>
            <a:r>
              <a:rPr lang="cs-CZ" dirty="0"/>
              <a:t>ční čísla </a:t>
            </a:r>
            <a:r>
              <a:rPr lang="en-US" dirty="0"/>
              <a:t>[</a:t>
            </a:r>
            <a:r>
              <a:rPr lang="en-US" dirty="0" err="1"/>
              <a:t>num</a:t>
            </a:r>
            <a:r>
              <a:rPr lang="en-US" dirty="0"/>
              <a:t>, process id]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dirty="0"/>
              <a:t>[n1, p1] &gt; [n2, p2] 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en-US" dirty="0"/>
              <a:t>n1 &gt; n2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 </a:t>
            </a:r>
            <a:r>
              <a:rPr lang="en-US" dirty="0"/>
              <a:t>n1</a:t>
            </a:r>
            <a:r>
              <a:rPr lang="cs-CZ" dirty="0"/>
              <a:t> </a:t>
            </a:r>
            <a:r>
              <a:rPr lang="en-US" dirty="0"/>
              <a:t>=</a:t>
            </a:r>
            <a:r>
              <a:rPr lang="cs-CZ" dirty="0"/>
              <a:t> </a:t>
            </a:r>
            <a:r>
              <a:rPr lang="en-US" dirty="0"/>
              <a:t>n2 &amp; p1 &gt; p2</a:t>
            </a:r>
          </a:p>
          <a:p>
            <a:pPr marL="614362" lvl="2" indent="-342900">
              <a:lnSpc>
                <a:spcPct val="90000"/>
              </a:lnSpc>
              <a:buSzPct val="150000"/>
              <a:buFont typeface="Arial" panose="020B0604020202020204" pitchFamily="34" charset="0"/>
              <a:buChar char="•"/>
              <a:defRPr/>
            </a:pPr>
            <a:r>
              <a:rPr lang="cs-CZ" sz="1700" dirty="0"/>
              <a:t>lokálně monotónní globální uspořádání, jednoznačné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volba Ballot</a:t>
            </a:r>
            <a:endParaRPr lang="en-US" dirty="0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poslední známý Ballot </a:t>
            </a:r>
            <a:r>
              <a:rPr lang="en-US" dirty="0"/>
              <a:t>[n, q]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pak </a:t>
            </a:r>
            <a:r>
              <a:rPr lang="en-US" dirty="0"/>
              <a:t>p </a:t>
            </a:r>
            <a:r>
              <a:rPr lang="cs-CZ" dirty="0"/>
              <a:t>zvolí </a:t>
            </a:r>
            <a:r>
              <a:rPr lang="en-US" dirty="0"/>
              <a:t>[n+1, p]</a:t>
            </a:r>
            <a:endParaRPr lang="cs-CZ" dirty="0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cs-CZ" dirty="0"/>
              <a:t>procesy akceptují pouze zprávy s </a:t>
            </a:r>
            <a:r>
              <a:rPr lang="cs-CZ" b="1" dirty="0"/>
              <a:t>nejvyšším</a:t>
            </a:r>
            <a:r>
              <a:rPr lang="cs-CZ" dirty="0"/>
              <a:t> Ballot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marL="0" indent="0">
              <a:lnSpc>
                <a:spcPct val="90000"/>
              </a:lnSpc>
              <a:defRPr/>
            </a:pPr>
            <a:r>
              <a:rPr lang="cs-CZ" dirty="0"/>
              <a:t>Proměnné (lokální pro každou roli)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LastBallot</a:t>
            </a:r>
            <a:r>
              <a:rPr lang="cs-CZ" dirty="0"/>
              <a:t>	- poslední Ballot </a:t>
            </a:r>
            <a:r>
              <a:rPr lang="en-US" dirty="0"/>
              <a:t>(n</a:t>
            </a:r>
            <a:r>
              <a:rPr lang="cs-CZ" dirty="0"/>
              <a:t>ávrh)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iniciálně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[0,0]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AcceptBallot</a:t>
            </a:r>
            <a:r>
              <a:rPr lang="cs-CZ" dirty="0"/>
              <a:t>	</a:t>
            </a:r>
            <a:r>
              <a:rPr lang="en-US" dirty="0"/>
              <a:t>- </a:t>
            </a:r>
            <a:r>
              <a:rPr lang="en-US" dirty="0" err="1"/>
              <a:t>posledn</a:t>
            </a:r>
            <a:r>
              <a:rPr lang="cs-CZ" dirty="0"/>
              <a:t>í akceptovaný Ballot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iniciálně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[0,0]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dirty="0" err="1"/>
              <a:t>AcceptValue</a:t>
            </a:r>
            <a:r>
              <a:rPr lang="cs-CZ" dirty="0"/>
              <a:t>	- poslední akceptovaná hodnota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iniciálně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Unicode MS"/>
                <a:ea typeface="Arial Unicode MS"/>
                <a:cs typeface="Arial Unicode MS"/>
              </a:rPr>
              <a:t>∅</a:t>
            </a:r>
            <a:endParaRPr lang="en-US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2388" name="AutoShape 5">
            <a:extLst>
              <a:ext uri="{FF2B5EF4-FFF2-40B4-BE49-F238E27FC236}">
                <a16:creationId xmlns:a16="http://schemas.microsoft.com/office/drawing/2014/main" id="{23731BE4-B930-1B6E-B5EA-F0CA1D316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557338"/>
            <a:ext cx="2016125" cy="688975"/>
          </a:xfrm>
          <a:prstGeom prst="wedgeRoundRectCallout">
            <a:avLst>
              <a:gd name="adj1" fmla="val -108884"/>
              <a:gd name="adj2" fmla="val -551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hlasovac</a:t>
            </a:r>
            <a:r>
              <a:rPr lang="cs-CZ" altLang="cs-CZ" sz="1600" b="0" baseline="0">
                <a:latin typeface="Arial" panose="020B0604020202020204" pitchFamily="34" charset="0"/>
              </a:rPr>
              <a:t>í číslo</a:t>
            </a:r>
            <a:br>
              <a:rPr lang="cs-CZ" altLang="cs-CZ" sz="1600" b="0" baseline="0">
                <a:latin typeface="Arial" panose="020B0604020202020204" pitchFamily="34" charset="0"/>
              </a:rPr>
            </a:br>
            <a:r>
              <a:rPr lang="cs-CZ" altLang="cs-CZ" sz="1600" b="0" baseline="0">
                <a:latin typeface="Arial" panose="020B0604020202020204" pitchFamily="34" charset="0"/>
              </a:rPr>
              <a:t>proposal number</a:t>
            </a:r>
            <a:endParaRPr lang="cs-CZ" altLang="cs-CZ" sz="16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itle 1">
            <a:extLst>
              <a:ext uri="{FF2B5EF4-FFF2-40B4-BE49-F238E27FC236}">
                <a16:creationId xmlns:a16="http://schemas.microsoft.com/office/drawing/2014/main" id="{92E05E6A-93E4-B650-538B-C5CCF3E06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Z</a:t>
            </a:r>
            <a:r>
              <a:rPr lang="cs-CZ" altLang="cs-CZ"/>
              <a:t>á</a:t>
            </a:r>
            <a:r>
              <a:rPr lang="en-US" altLang="cs-CZ"/>
              <a:t>kladn</a:t>
            </a:r>
            <a:r>
              <a:rPr lang="cs-CZ" altLang="cs-CZ"/>
              <a:t>í</a:t>
            </a:r>
            <a:r>
              <a:rPr lang="en-US" altLang="cs-CZ"/>
              <a:t> </a:t>
            </a:r>
            <a:r>
              <a:rPr lang="cs-CZ" altLang="cs-CZ"/>
              <a:t>Paxos protokol</a:t>
            </a:r>
          </a:p>
        </p:txBody>
      </p:sp>
      <p:sp>
        <p:nvSpPr>
          <p:cNvPr id="167939" name="Content Placeholder 2">
            <a:extLst>
              <a:ext uri="{FF2B5EF4-FFF2-40B4-BE49-F238E27FC236}">
                <a16:creationId xmlns:a16="http://schemas.microsoft.com/office/drawing/2014/main" id="{4EC38AF0-F403-4B3F-45C1-5B1EE8808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765175"/>
            <a:ext cx="8785225" cy="5976938"/>
          </a:xfrm>
        </p:spPr>
        <p:txBody>
          <a:bodyPr/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1. fáze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altLang="cs-CZ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cs-CZ" sz="1600" dirty="0" err="1">
                <a:solidFill>
                  <a:schemeClr val="bg1">
                    <a:lumMod val="50000"/>
                  </a:schemeClr>
                </a:solidFill>
              </a:rPr>
              <a:t>volba</a:t>
            </a:r>
            <a:r>
              <a:rPr lang="en-US" altLang="cs-CZ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cs-CZ" sz="1600" dirty="0" err="1">
                <a:solidFill>
                  <a:schemeClr val="bg1">
                    <a:lumMod val="50000"/>
                  </a:schemeClr>
                </a:solidFill>
              </a:rPr>
              <a:t>Leadera</a:t>
            </a:r>
            <a:endParaRPr lang="cs-CZ" altLang="cs-CZ" sz="1600" dirty="0">
              <a:solidFill>
                <a:schemeClr val="bg1">
                  <a:lumMod val="50000"/>
                </a:schemeClr>
              </a:solidFill>
            </a:endParaRPr>
          </a:p>
          <a:p>
            <a:pPr marL="1524000" indent="-1524000">
              <a:defRPr/>
            </a:pPr>
            <a:r>
              <a:rPr lang="cs-CZ" altLang="cs-CZ" sz="1600" b="1" dirty="0">
                <a:solidFill>
                  <a:srgbClr val="0000FF"/>
                </a:solidFill>
              </a:rPr>
              <a:t>Proposer</a:t>
            </a:r>
            <a:r>
              <a:rPr lang="cs-CZ" altLang="cs-CZ" sz="1600" dirty="0"/>
              <a:t> 	if </a:t>
            </a:r>
            <a:r>
              <a:rPr lang="cs-CZ" altLang="cs-CZ" sz="1600" dirty="0">
                <a:solidFill>
                  <a:srgbClr val="0000FF"/>
                </a:solidFill>
              </a:rPr>
              <a:t>isLeader</a:t>
            </a:r>
            <a:endParaRPr lang="cs-CZ" altLang="cs-CZ" sz="1600" dirty="0"/>
          </a:p>
          <a:p>
            <a:pPr marL="1524000" indent="-1524000">
              <a:defRPr/>
            </a:pPr>
            <a:r>
              <a:rPr lang="cs-CZ" altLang="cs-CZ" sz="1600" dirty="0"/>
              <a:t>  </a:t>
            </a:r>
            <a:r>
              <a:rPr lang="en-US" altLang="cs-CZ" sz="1600" dirty="0"/>
              <a:t>: </a:t>
            </a:r>
            <a:r>
              <a:rPr lang="en-US" altLang="cs-CZ" sz="1600" dirty="0">
                <a:solidFill>
                  <a:srgbClr val="CC00CC"/>
                </a:solidFill>
              </a:rPr>
              <a:t>Prepare</a:t>
            </a:r>
            <a:r>
              <a:rPr lang="en-US" altLang="cs-CZ" sz="1600" dirty="0"/>
              <a:t>		</a:t>
            </a:r>
            <a:r>
              <a:rPr lang="cs-CZ" altLang="cs-CZ" sz="160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</a:t>
            </a:r>
            <a:r>
              <a:rPr lang="cs-CZ" altLang="cs-CZ" sz="1600" dirty="0"/>
              <a:t> </a:t>
            </a:r>
            <a:r>
              <a:rPr lang="cs-CZ" altLang="cs-CZ" sz="1600" b="1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cs-CZ" altLang="cs-CZ" sz="1600" dirty="0"/>
              <a:t> </a:t>
            </a:r>
            <a:r>
              <a:rPr lang="en-US" altLang="cs-CZ" sz="1600" dirty="0"/>
              <a:t>[</a:t>
            </a:r>
            <a:r>
              <a:rPr lang="en-US" altLang="cs-CZ" sz="160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Ballot.num</a:t>
            </a:r>
            <a:r>
              <a:rPr lang="en-US" altLang="cs-CZ" sz="1600" b="1" dirty="0"/>
              <a:t>+1</a:t>
            </a:r>
            <a:r>
              <a:rPr lang="en-US" altLang="cs-CZ" sz="1600" dirty="0"/>
              <a:t>,myId]</a:t>
            </a:r>
          </a:p>
          <a:p>
            <a:pPr marL="1524000" indent="-1524000">
              <a:defRPr/>
            </a:pPr>
            <a:r>
              <a:rPr lang="en-US" altLang="cs-CZ" sz="1600" dirty="0"/>
              <a:t>		</a:t>
            </a:r>
            <a:r>
              <a:rPr lang="cs-CZ" altLang="cs-CZ" sz="1600" dirty="0">
                <a:solidFill>
                  <a:srgbClr val="A85400"/>
                </a:solidFill>
              </a:rPr>
              <a:t>send</a:t>
            </a:r>
            <a:r>
              <a:rPr lang="cs-CZ" altLang="cs-CZ" sz="1600" dirty="0">
                <a:solidFill>
                  <a:srgbClr val="FF0000"/>
                </a:solidFill>
              </a:rPr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Prepare</a:t>
            </a:r>
            <a:r>
              <a:rPr lang="en-US" altLang="cs-CZ" sz="1600" dirty="0"/>
              <a:t>( </a:t>
            </a:r>
            <a:r>
              <a:rPr lang="en-US" altLang="cs-CZ" sz="160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</a:t>
            </a:r>
            <a:r>
              <a:rPr lang="en-US" altLang="cs-CZ" sz="1600" dirty="0"/>
              <a:t>)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0000FF"/>
                </a:solidFill>
              </a:rPr>
              <a:t>Acceptorům</a:t>
            </a:r>
            <a:endParaRPr lang="en-US" altLang="cs-CZ" sz="1600" dirty="0"/>
          </a:p>
          <a:p>
            <a:pPr marL="1524000" indent="-1524000">
              <a:defRPr/>
            </a:pPr>
            <a:endParaRPr lang="en-US" altLang="cs-CZ" sz="800" b="1" dirty="0">
              <a:solidFill>
                <a:srgbClr val="0000FF"/>
              </a:solidFill>
            </a:endParaRPr>
          </a:p>
          <a:p>
            <a:pPr marL="1524000" indent="-1524000">
              <a:defRPr/>
            </a:pPr>
            <a:r>
              <a:rPr lang="en-US" altLang="cs-CZ" sz="1400" b="1" dirty="0">
                <a:solidFill>
                  <a:srgbClr val="0000FF"/>
                </a:solidFill>
              </a:rPr>
              <a:t>A</a:t>
            </a:r>
            <a:r>
              <a:rPr lang="en-US" altLang="cs-CZ" sz="1600" b="1" dirty="0">
                <a:solidFill>
                  <a:srgbClr val="0000FF"/>
                </a:solidFill>
              </a:rPr>
              <a:t>cceptor</a:t>
            </a:r>
            <a:r>
              <a:rPr lang="en-US" altLang="cs-CZ" sz="1600" dirty="0"/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	</a:t>
            </a:r>
            <a:r>
              <a:rPr lang="en-US" altLang="cs-CZ" sz="1600" dirty="0">
                <a:solidFill>
                  <a:srgbClr val="A85400"/>
                </a:solidFill>
              </a:rPr>
              <a:t>receive</a:t>
            </a:r>
            <a:r>
              <a:rPr lang="en-US" altLang="cs-CZ" sz="1600" dirty="0"/>
              <a:t> </a:t>
            </a:r>
            <a:r>
              <a:rPr lang="en-US" altLang="cs-CZ" sz="1600" dirty="0">
                <a:solidFill>
                  <a:srgbClr val="CC00CC"/>
                </a:solidFill>
              </a:rPr>
              <a:t>Prepare</a:t>
            </a:r>
            <a:r>
              <a:rPr lang="en-US" altLang="cs-CZ" sz="1600" dirty="0"/>
              <a:t>(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)</a:t>
            </a:r>
          </a:p>
          <a:p>
            <a:pPr marL="1524000" indent="-1524000">
              <a:defRPr/>
            </a:pPr>
            <a:r>
              <a:rPr lang="en-US" altLang="cs-CZ" sz="1600" dirty="0"/>
              <a:t>  : </a:t>
            </a:r>
            <a:r>
              <a:rPr lang="en-US" altLang="cs-CZ" sz="1600" dirty="0">
                <a:solidFill>
                  <a:srgbClr val="CC00CC"/>
                </a:solidFill>
              </a:rPr>
              <a:t>Promise	</a:t>
            </a:r>
            <a:r>
              <a:rPr lang="cs-CZ" altLang="cs-CZ" sz="1600" dirty="0"/>
              <a:t>if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 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≥ 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LastBallot</a:t>
            </a:r>
            <a:endParaRPr lang="en-US" altLang="cs-CZ" sz="1600" dirty="0">
              <a:solidFill>
                <a:srgbClr val="008000"/>
              </a:solidFill>
              <a:latin typeface="Arial Unicode MS"/>
              <a:ea typeface="Arial Unicode MS"/>
              <a:cs typeface="Arial Unicode MS"/>
            </a:endParaRPr>
          </a:p>
          <a:p>
            <a:pPr marL="1524000" indent="-1524000">
              <a:defRPr/>
            </a:pP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		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LastBallot</a:t>
            </a:r>
            <a:r>
              <a:rPr lang="cs-CZ" altLang="cs-CZ" sz="1600" dirty="0"/>
              <a:t> </a:t>
            </a:r>
            <a:r>
              <a:rPr lang="cs-CZ" altLang="cs-CZ" sz="1600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cs-CZ" altLang="cs-CZ" sz="1600" dirty="0"/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endParaRPr lang="en-US" altLang="cs-CZ" sz="1600" dirty="0">
              <a:solidFill>
                <a:srgbClr val="663300"/>
              </a:solidFill>
            </a:endParaRPr>
          </a:p>
          <a:p>
            <a:pPr marL="1524000" indent="-1524000">
              <a:defRPr/>
            </a:pP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		</a:t>
            </a:r>
            <a:r>
              <a:rPr lang="cs-CZ" altLang="cs-CZ" sz="1600" dirty="0">
                <a:solidFill>
                  <a:srgbClr val="A85400"/>
                </a:solidFill>
              </a:rPr>
              <a:t>send</a:t>
            </a:r>
            <a:r>
              <a:rPr lang="cs-CZ" altLang="cs-CZ" sz="1600" dirty="0"/>
              <a:t> </a:t>
            </a:r>
            <a:r>
              <a:rPr lang="en-US" altLang="cs-CZ" sz="1600" dirty="0">
                <a:solidFill>
                  <a:srgbClr val="CC00CC"/>
                </a:solidFill>
              </a:rPr>
              <a:t>Promise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(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AcceptBallot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, 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AcceptValue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)</a:t>
            </a:r>
          </a:p>
          <a:p>
            <a:pPr marL="1524000" indent="-1524000">
              <a:defRPr/>
            </a:pPr>
            <a:endParaRPr lang="en-US" altLang="cs-CZ" sz="800" dirty="0">
              <a:latin typeface="Arial Unicode MS"/>
              <a:ea typeface="Arial Unicode MS"/>
              <a:cs typeface="Arial Unicode MS"/>
            </a:endParaRPr>
          </a:p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cs-CZ" altLang="cs-CZ" sz="1600" b="1" dirty="0"/>
              <a:t>2. fáze</a:t>
            </a:r>
            <a:r>
              <a:rPr lang="en-US" altLang="cs-CZ" sz="1600" dirty="0"/>
              <a:t> </a:t>
            </a:r>
            <a:r>
              <a:rPr lang="en-US" altLang="cs-CZ" sz="16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altLang="cs-CZ" sz="1600" dirty="0" err="1">
                <a:solidFill>
                  <a:schemeClr val="bg1">
                    <a:lumMod val="50000"/>
                  </a:schemeClr>
                </a:solidFill>
              </a:rPr>
              <a:t>akceptace</a:t>
            </a:r>
            <a:r>
              <a:rPr lang="en-US" altLang="cs-CZ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cs-CZ" sz="1600" dirty="0" err="1">
                <a:solidFill>
                  <a:schemeClr val="bg1">
                    <a:lumMod val="50000"/>
                  </a:schemeClr>
                </a:solidFill>
              </a:rPr>
              <a:t>hodnoty</a:t>
            </a:r>
            <a:endParaRPr lang="cs-CZ" altLang="cs-CZ" sz="1600" dirty="0">
              <a:solidFill>
                <a:schemeClr val="bg1">
                  <a:lumMod val="50000"/>
                </a:schemeClr>
              </a:solidFill>
            </a:endParaRPr>
          </a:p>
          <a:p>
            <a:pPr marL="1524000" indent="-1524000">
              <a:defRPr/>
            </a:pPr>
            <a:r>
              <a:rPr lang="en-US" altLang="cs-CZ" sz="1600" b="1" dirty="0">
                <a:solidFill>
                  <a:srgbClr val="0000FF"/>
                </a:solidFill>
              </a:rPr>
              <a:t>Proposer</a:t>
            </a:r>
            <a:r>
              <a:rPr lang="en-US" altLang="cs-CZ" sz="1600" dirty="0"/>
              <a:t> </a:t>
            </a:r>
            <a:r>
              <a:rPr lang="cs-CZ" altLang="cs-CZ" sz="1600" dirty="0"/>
              <a:t>	</a:t>
            </a:r>
            <a:r>
              <a:rPr lang="en-US" altLang="cs-CZ" sz="1600" dirty="0"/>
              <a:t>Quorum</a:t>
            </a:r>
            <a:r>
              <a:rPr lang="cs-CZ" altLang="cs-CZ" sz="1600" dirty="0"/>
              <a:t> </a:t>
            </a:r>
            <a:r>
              <a:rPr lang="en-US" altLang="cs-CZ" sz="1600" dirty="0"/>
              <a:t>*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A85400"/>
                </a:solidFill>
              </a:rPr>
              <a:t>receive</a:t>
            </a:r>
            <a:r>
              <a:rPr lang="en-US" altLang="cs-CZ" sz="1600" dirty="0"/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Promise</a:t>
            </a:r>
            <a:r>
              <a:rPr lang="en-US" altLang="cs-CZ" sz="1600" dirty="0"/>
              <a:t>(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, </a:t>
            </a:r>
            <a:r>
              <a:rPr lang="en-US" altLang="cs-CZ" sz="1600" dirty="0">
                <a:solidFill>
                  <a:srgbClr val="663300"/>
                </a:solidFill>
              </a:rPr>
              <a:t>ab</a:t>
            </a:r>
            <a:r>
              <a:rPr lang="en-US" altLang="cs-CZ" sz="1600" dirty="0"/>
              <a:t>, </a:t>
            </a:r>
            <a:r>
              <a:rPr lang="en-US" altLang="cs-CZ" sz="1600" dirty="0" err="1">
                <a:solidFill>
                  <a:srgbClr val="663300"/>
                </a:solidFill>
              </a:rPr>
              <a:t>av</a:t>
            </a:r>
            <a:r>
              <a:rPr lang="en-US" altLang="cs-CZ" sz="1600" dirty="0"/>
              <a:t>)</a:t>
            </a:r>
          </a:p>
          <a:p>
            <a:pPr marL="1524000" indent="-1524000">
              <a:defRPr/>
            </a:pPr>
            <a:r>
              <a:rPr lang="en-US" altLang="cs-CZ" sz="1600" dirty="0"/>
              <a:t>  : </a:t>
            </a:r>
            <a:r>
              <a:rPr lang="en-US" altLang="cs-CZ" sz="1600" dirty="0">
                <a:solidFill>
                  <a:srgbClr val="CC00CC"/>
                </a:solidFill>
              </a:rPr>
              <a:t>Accept</a:t>
            </a:r>
            <a:r>
              <a:rPr lang="en-US" altLang="cs-CZ" sz="1600" dirty="0"/>
              <a:t>	if </a:t>
            </a:r>
            <a:r>
              <a:rPr lang="en-US" altLang="cs-CZ" sz="1600" b="1" dirty="0">
                <a:latin typeface="Arial Unicode MS"/>
                <a:ea typeface="Arial Unicode MS"/>
                <a:cs typeface="Arial Unicode MS"/>
              </a:rPr>
              <a:t>∃</a:t>
            </a:r>
            <a:r>
              <a:rPr lang="en-US" altLang="cs-CZ" sz="1600" dirty="0"/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av</a:t>
            </a:r>
            <a:r>
              <a:rPr lang="en-US" altLang="cs-CZ" sz="1600" dirty="0"/>
              <a:t> 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≠</a:t>
            </a:r>
            <a:r>
              <a:rPr lang="en-US" altLang="cs-CZ" sz="1600" dirty="0"/>
              <a:t> </a:t>
            </a:r>
            <a:r>
              <a:rPr lang="en-US" sz="1600" b="1" dirty="0">
                <a:latin typeface="Arial Unicode MS"/>
                <a:ea typeface="Arial Unicode MS"/>
                <a:cs typeface="Arial Unicode MS"/>
              </a:rPr>
              <a:t>∅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sz="1600" dirty="0">
                <a:latin typeface="Arial Unicode MS"/>
                <a:ea typeface="Arial Unicode MS"/>
                <a:cs typeface="Arial Unicode MS"/>
              </a:rPr>
              <a:t>  </a:t>
            </a:r>
            <a:r>
              <a:rPr lang="en-US" altLang="cs-CZ" sz="1600" dirty="0" err="1"/>
              <a:t>myVal</a:t>
            </a:r>
            <a:r>
              <a:rPr lang="en-US" altLang="cs-CZ" sz="1600" dirty="0"/>
              <a:t> </a:t>
            </a:r>
            <a:r>
              <a:rPr lang="cs-CZ" altLang="cs-CZ" sz="1600" b="1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altLang="cs-CZ" sz="1600" dirty="0"/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av</a:t>
            </a:r>
            <a:r>
              <a:rPr lang="en-US" altLang="cs-CZ" sz="1600" dirty="0"/>
              <a:t> s </a:t>
            </a:r>
            <a:r>
              <a:rPr lang="en-US" altLang="cs-CZ" sz="1600" dirty="0" err="1"/>
              <a:t>nejv</a:t>
            </a:r>
            <a:r>
              <a:rPr lang="cs-CZ" altLang="cs-CZ" sz="1600" dirty="0"/>
              <a:t>yšším </a:t>
            </a:r>
            <a:r>
              <a:rPr lang="cs-CZ" altLang="cs-CZ" sz="1600" dirty="0">
                <a:solidFill>
                  <a:srgbClr val="663300"/>
                </a:solidFill>
              </a:rPr>
              <a:t>ab</a:t>
            </a:r>
          </a:p>
          <a:p>
            <a:pPr marL="1524000" indent="-1524000">
              <a:defRPr/>
            </a:pPr>
            <a:r>
              <a:rPr lang="cs-CZ" sz="1600" dirty="0">
                <a:solidFill>
                  <a:srgbClr val="663300"/>
                </a:solidFill>
                <a:latin typeface="Arial Unicode MS"/>
                <a:ea typeface="Arial Unicode MS"/>
                <a:cs typeface="Arial Unicode MS"/>
              </a:rPr>
              <a:t>	else </a:t>
            </a:r>
            <a:r>
              <a:rPr lang="en-US" sz="1600" dirty="0" err="1">
                <a:latin typeface="Arial Unicode MS"/>
                <a:ea typeface="Arial Unicode MS"/>
                <a:cs typeface="Arial Unicode MS"/>
              </a:rPr>
              <a:t>myVal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cs-CZ" altLang="cs-CZ" sz="1600" b="1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sz="1600" dirty="0">
                <a:latin typeface="Arial Unicode MS"/>
                <a:ea typeface="Arial Unicode MS"/>
                <a:cs typeface="Arial Unicode MS"/>
              </a:rPr>
              <a:t> </a:t>
            </a:r>
            <a:r>
              <a:rPr lang="en-US" sz="1600" b="1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㊥</a:t>
            </a:r>
            <a:endParaRPr lang="en-US" altLang="cs-CZ" sz="1600" b="1" dirty="0">
              <a:solidFill>
                <a:srgbClr val="008000"/>
              </a:solidFill>
              <a:latin typeface="Arial Unicode MS"/>
              <a:ea typeface="Arial Unicode MS"/>
              <a:cs typeface="Arial Unicode MS"/>
            </a:endParaRPr>
          </a:p>
          <a:p>
            <a:pPr marL="1524000" indent="-1524000">
              <a:defRPr/>
            </a:pPr>
            <a:r>
              <a:rPr lang="cs-CZ" altLang="cs-CZ" sz="1600" dirty="0"/>
              <a:t>	</a:t>
            </a:r>
            <a:r>
              <a:rPr lang="cs-CZ" altLang="cs-CZ" sz="1600" dirty="0">
                <a:solidFill>
                  <a:srgbClr val="A85400"/>
                </a:solidFill>
              </a:rPr>
              <a:t>send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Accept</a:t>
            </a:r>
            <a:r>
              <a:rPr lang="cs-CZ" altLang="cs-CZ" sz="1600" dirty="0"/>
              <a:t> ( </a:t>
            </a:r>
            <a:r>
              <a:rPr lang="cs-CZ" altLang="cs-CZ" sz="1600" dirty="0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Ballot</a:t>
            </a:r>
            <a:r>
              <a:rPr lang="cs-CZ" altLang="cs-CZ" sz="1600" dirty="0"/>
              <a:t>, myVal) </a:t>
            </a:r>
            <a:r>
              <a:rPr lang="cs-CZ" altLang="cs-CZ" sz="1600" dirty="0">
                <a:solidFill>
                  <a:srgbClr val="0000FF"/>
                </a:solidFill>
              </a:rPr>
              <a:t>Acceptorům</a:t>
            </a:r>
            <a:endParaRPr lang="en-US" altLang="cs-CZ" sz="1600" dirty="0">
              <a:solidFill>
                <a:srgbClr val="0000FF"/>
              </a:solidFill>
            </a:endParaRPr>
          </a:p>
          <a:p>
            <a:pPr marL="1524000" indent="-1524000">
              <a:defRPr/>
            </a:pPr>
            <a:endParaRPr lang="en-US" altLang="cs-CZ" sz="800" b="1" dirty="0">
              <a:solidFill>
                <a:srgbClr val="0000FF"/>
              </a:solidFill>
            </a:endParaRPr>
          </a:p>
          <a:p>
            <a:pPr marL="1524000" indent="-1524000">
              <a:defRPr/>
            </a:pPr>
            <a:r>
              <a:rPr lang="en-US" altLang="cs-CZ" sz="1600" b="1" dirty="0">
                <a:solidFill>
                  <a:srgbClr val="0000FF"/>
                </a:solidFill>
              </a:rPr>
              <a:t>Acceptor</a:t>
            </a:r>
            <a:r>
              <a:rPr lang="en-US" altLang="cs-CZ" sz="1600" dirty="0"/>
              <a:t> </a:t>
            </a:r>
            <a:r>
              <a:rPr lang="cs-CZ" altLang="cs-CZ" sz="1600" dirty="0"/>
              <a:t>	</a:t>
            </a:r>
            <a:r>
              <a:rPr lang="cs-CZ" altLang="cs-CZ" sz="1600" dirty="0">
                <a:solidFill>
                  <a:srgbClr val="A85400"/>
                </a:solidFill>
              </a:rPr>
              <a:t>recieve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Accept</a:t>
            </a:r>
            <a:r>
              <a:rPr lang="cs-CZ" altLang="cs-CZ" sz="1600" dirty="0"/>
              <a:t>( </a:t>
            </a:r>
            <a:r>
              <a:rPr lang="cs-CZ" altLang="cs-CZ" sz="1600" dirty="0">
                <a:solidFill>
                  <a:srgbClr val="663300"/>
                </a:solidFill>
              </a:rPr>
              <a:t>bal</a:t>
            </a:r>
            <a:r>
              <a:rPr lang="cs-CZ" altLang="cs-CZ" sz="1600" dirty="0"/>
              <a:t>, </a:t>
            </a:r>
            <a:r>
              <a:rPr lang="cs-CZ" altLang="cs-CZ" sz="1600" dirty="0">
                <a:solidFill>
                  <a:srgbClr val="663300"/>
                </a:solidFill>
              </a:rPr>
              <a:t>val</a:t>
            </a:r>
            <a:r>
              <a:rPr lang="en-US" altLang="cs-CZ" sz="1600" dirty="0"/>
              <a:t>)</a:t>
            </a:r>
          </a:p>
          <a:p>
            <a:pPr marL="1524000" indent="-1524000">
              <a:defRPr/>
            </a:pPr>
            <a:r>
              <a:rPr lang="en-US" altLang="cs-CZ" sz="1600" dirty="0"/>
              <a:t>  : </a:t>
            </a:r>
            <a:r>
              <a:rPr lang="en-US" altLang="cs-CZ" sz="1600" dirty="0">
                <a:solidFill>
                  <a:srgbClr val="CC00CC"/>
                </a:solidFill>
              </a:rPr>
              <a:t>Accepted</a:t>
            </a:r>
            <a:r>
              <a:rPr lang="en-US" altLang="cs-CZ" sz="1600" dirty="0"/>
              <a:t>	if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 </a:t>
            </a:r>
            <a:r>
              <a:rPr lang="en-US" altLang="cs-CZ" sz="1600" dirty="0">
                <a:latin typeface="Arial Unicode MS"/>
                <a:ea typeface="Arial Unicode MS"/>
                <a:cs typeface="Arial Unicode MS"/>
              </a:rPr>
              <a:t>≥ 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LastBallot</a:t>
            </a:r>
            <a:endParaRPr lang="cs-CZ" altLang="cs-CZ" sz="1600" dirty="0"/>
          </a:p>
          <a:p>
            <a:pPr marL="1524000" indent="-1524000">
              <a:defRPr/>
            </a:pPr>
            <a:r>
              <a:rPr lang="en-US" altLang="cs-CZ" sz="1600" dirty="0"/>
              <a:t>		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AcceptBallot</a:t>
            </a:r>
            <a:r>
              <a:rPr lang="en-US" altLang="cs-CZ" sz="1600" dirty="0"/>
              <a:t> </a:t>
            </a:r>
            <a:r>
              <a:rPr lang="cs-CZ" altLang="cs-CZ" sz="1600" b="1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altLang="cs-CZ" sz="1600" dirty="0"/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; </a:t>
            </a:r>
            <a:r>
              <a:rPr lang="en-US" altLang="cs-CZ" sz="1600" dirty="0" err="1">
                <a:solidFill>
                  <a:srgbClr val="008000"/>
                </a:solidFill>
                <a:latin typeface="Arial Unicode MS"/>
                <a:ea typeface="Arial Unicode MS"/>
                <a:cs typeface="Arial Unicode MS"/>
              </a:rPr>
              <a:t>AcceptVal</a:t>
            </a:r>
            <a:r>
              <a:rPr lang="en-US" altLang="cs-CZ" sz="1600" dirty="0"/>
              <a:t> </a:t>
            </a:r>
            <a:r>
              <a:rPr lang="cs-CZ" altLang="cs-CZ" sz="1600" b="1" dirty="0">
                <a:latin typeface="Arial Unicode MS"/>
                <a:ea typeface="Arial Unicode MS"/>
                <a:cs typeface="Arial Unicode MS"/>
              </a:rPr>
              <a:t>←</a:t>
            </a:r>
            <a:r>
              <a:rPr lang="en-US" altLang="cs-CZ" sz="1600" dirty="0"/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val</a:t>
            </a:r>
            <a:endParaRPr lang="en-US" altLang="cs-CZ" sz="1600" dirty="0">
              <a:solidFill>
                <a:srgbClr val="663300"/>
              </a:solidFill>
            </a:endParaRPr>
          </a:p>
          <a:p>
            <a:pPr marL="1524000" indent="-1524000">
              <a:defRPr/>
            </a:pPr>
            <a:r>
              <a:rPr lang="cs-CZ" altLang="cs-CZ" sz="1600" dirty="0"/>
              <a:t>	</a:t>
            </a:r>
            <a:r>
              <a:rPr lang="en-US" altLang="cs-CZ" sz="1600" dirty="0"/>
              <a:t>	</a:t>
            </a:r>
            <a:r>
              <a:rPr lang="cs-CZ" altLang="cs-CZ" sz="1600" dirty="0">
                <a:solidFill>
                  <a:srgbClr val="A85400"/>
                </a:solidFill>
              </a:rPr>
              <a:t>send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CC00CC"/>
                </a:solidFill>
              </a:rPr>
              <a:t>Accepted</a:t>
            </a:r>
            <a:r>
              <a:rPr lang="en-US" altLang="cs-CZ" sz="1600" dirty="0"/>
              <a:t>(</a:t>
            </a:r>
            <a:r>
              <a:rPr lang="en-US" altLang="cs-CZ" sz="1600" dirty="0">
                <a:solidFill>
                  <a:srgbClr val="CC00CC"/>
                </a:solidFill>
              </a:rPr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,</a:t>
            </a:r>
            <a:r>
              <a:rPr lang="en-US" altLang="cs-CZ" sz="1600" dirty="0">
                <a:solidFill>
                  <a:srgbClr val="CC00CC"/>
                </a:solidFill>
              </a:rPr>
              <a:t> </a:t>
            </a:r>
            <a:r>
              <a:rPr lang="en-US" altLang="cs-CZ" sz="1600" dirty="0" err="1">
                <a:solidFill>
                  <a:srgbClr val="663300"/>
                </a:solidFill>
              </a:rPr>
              <a:t>val</a:t>
            </a:r>
            <a:r>
              <a:rPr lang="en-US" altLang="cs-CZ" sz="1600" dirty="0"/>
              <a:t>)</a:t>
            </a:r>
            <a:r>
              <a:rPr lang="cs-CZ" altLang="cs-CZ" sz="1600" dirty="0"/>
              <a:t> všem </a:t>
            </a:r>
            <a:r>
              <a:rPr lang="cs-CZ" altLang="cs-CZ" sz="1600" dirty="0">
                <a:solidFill>
                  <a:srgbClr val="0000FF"/>
                </a:solidFill>
              </a:rPr>
              <a:t>Proposerům</a:t>
            </a:r>
            <a:r>
              <a:rPr lang="cs-CZ" altLang="cs-CZ" sz="1600" dirty="0"/>
              <a:t> a </a:t>
            </a:r>
            <a:r>
              <a:rPr lang="cs-CZ" altLang="cs-CZ" sz="1600" dirty="0">
                <a:solidFill>
                  <a:srgbClr val="0000FF"/>
                </a:solidFill>
              </a:rPr>
              <a:t>Learnerům</a:t>
            </a:r>
          </a:p>
          <a:p>
            <a:pPr marL="1524000" indent="-1524000">
              <a:defRPr/>
            </a:pPr>
            <a:r>
              <a:rPr lang="cs-CZ" altLang="cs-CZ" sz="1600" b="1" dirty="0">
                <a:solidFill>
                  <a:srgbClr val="0000FF"/>
                </a:solidFill>
              </a:rPr>
              <a:t>Learner	</a:t>
            </a:r>
            <a:r>
              <a:rPr lang="en-US" altLang="cs-CZ" sz="1600" dirty="0"/>
              <a:t>Quorum</a:t>
            </a:r>
            <a:r>
              <a:rPr lang="cs-CZ" altLang="cs-CZ" sz="1600" dirty="0"/>
              <a:t> </a:t>
            </a:r>
            <a:r>
              <a:rPr lang="en-US" altLang="cs-CZ" sz="1600" dirty="0"/>
              <a:t>*</a:t>
            </a:r>
            <a:r>
              <a:rPr lang="cs-CZ" altLang="cs-CZ" sz="1600" dirty="0"/>
              <a:t> </a:t>
            </a:r>
            <a:r>
              <a:rPr lang="cs-CZ" altLang="cs-CZ" sz="1600" dirty="0">
                <a:solidFill>
                  <a:srgbClr val="A85400"/>
                </a:solidFill>
              </a:rPr>
              <a:t>receive</a:t>
            </a:r>
            <a:r>
              <a:rPr lang="en-US" altLang="cs-CZ" sz="1600" dirty="0"/>
              <a:t> </a:t>
            </a:r>
            <a:r>
              <a:rPr lang="en-US" altLang="cs-CZ" sz="1600" dirty="0">
                <a:solidFill>
                  <a:srgbClr val="CC00CC"/>
                </a:solidFill>
              </a:rPr>
              <a:t>Accepted</a:t>
            </a:r>
            <a:r>
              <a:rPr lang="en-US" altLang="cs-CZ" sz="1600" dirty="0"/>
              <a:t>( </a:t>
            </a:r>
            <a:r>
              <a:rPr lang="en-US" altLang="cs-CZ" sz="1600" dirty="0" err="1">
                <a:solidFill>
                  <a:srgbClr val="663300"/>
                </a:solidFill>
              </a:rPr>
              <a:t>bal</a:t>
            </a:r>
            <a:r>
              <a:rPr lang="en-US" altLang="cs-CZ" sz="1600" dirty="0"/>
              <a:t>, </a:t>
            </a:r>
            <a:r>
              <a:rPr lang="en-US" altLang="cs-CZ" sz="1600" dirty="0" err="1">
                <a:solidFill>
                  <a:srgbClr val="663300"/>
                </a:solidFill>
              </a:rPr>
              <a:t>val</a:t>
            </a:r>
            <a:r>
              <a:rPr lang="en-US" altLang="cs-CZ" sz="1600" dirty="0"/>
              <a:t>) </a:t>
            </a:r>
            <a:r>
              <a:rPr lang="en-US" altLang="cs-CZ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altLang="cs-CZ" sz="1600" dirty="0">
                <a:solidFill>
                  <a:srgbClr val="008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☻</a:t>
            </a:r>
            <a:endParaRPr lang="en-US" altLang="cs-CZ" sz="1600" dirty="0">
              <a:solidFill>
                <a:srgbClr val="008000"/>
              </a:solidFill>
            </a:endParaRPr>
          </a:p>
        </p:txBody>
      </p:sp>
      <p:sp>
        <p:nvSpPr>
          <p:cNvPr id="274436" name="AutoShape 4">
            <a:extLst>
              <a:ext uri="{FF2B5EF4-FFF2-40B4-BE49-F238E27FC236}">
                <a16:creationId xmlns:a16="http://schemas.microsoft.com/office/drawing/2014/main" id="{A470D284-7F9A-18FA-2C5A-DC2C3329E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9113" y="1168400"/>
            <a:ext cx="2005012" cy="600075"/>
          </a:xfrm>
          <a:prstGeom prst="wedgeRoundRectCallout">
            <a:avLst>
              <a:gd name="adj1" fmla="val -111852"/>
              <a:gd name="adj2" fmla="val 547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podm</a:t>
            </a:r>
            <a:r>
              <a:rPr lang="cs-CZ" altLang="cs-CZ" sz="1400" b="0" baseline="0">
                <a:latin typeface="Arial" panose="020B0604020202020204" pitchFamily="34" charset="0"/>
              </a:rPr>
              <a:t>ínka: </a:t>
            </a:r>
            <a:r>
              <a:rPr lang="en-US" altLang="cs-CZ" sz="1400" b="0" baseline="0">
                <a:latin typeface="Arial" panose="020B0604020202020204" pitchFamily="34" charset="0"/>
              </a:rPr>
              <a:t>alespo</a:t>
            </a:r>
            <a:r>
              <a:rPr lang="cs-CZ" altLang="cs-CZ" sz="1400" b="0" baseline="0">
                <a:latin typeface="Arial" panose="020B0604020202020204" pitchFamily="34" charset="0"/>
              </a:rPr>
              <a:t>ň </a:t>
            </a:r>
            <a:r>
              <a:rPr lang="cs-CZ" altLang="cs-CZ" sz="1400" baseline="0">
                <a:latin typeface="Arial" panose="020B0604020202020204" pitchFamily="34" charset="0"/>
              </a:rPr>
              <a:t>Quoru</a:t>
            </a:r>
            <a:r>
              <a:rPr lang="cs-CZ" altLang="cs-CZ" sz="1400" b="0" baseline="0">
                <a:latin typeface="Arial" panose="020B0604020202020204" pitchFamily="34" charset="0"/>
              </a:rPr>
              <a:t> Acceptorů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2389" name="AutoShape 4">
            <a:extLst>
              <a:ext uri="{FF2B5EF4-FFF2-40B4-BE49-F238E27FC236}">
                <a16:creationId xmlns:a16="http://schemas.microsoft.com/office/drawing/2014/main" id="{364A07CC-ADF7-321C-5CCE-9A33842C8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992313"/>
            <a:ext cx="2022475" cy="552450"/>
          </a:xfrm>
          <a:prstGeom prst="wedgeRoundRectCallout">
            <a:avLst>
              <a:gd name="adj1" fmla="val -170366"/>
              <a:gd name="adj2" fmla="val 452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nekaceptuje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en-US" altLang="cs-CZ" sz="1400" b="0" baseline="0">
                <a:latin typeface="Arial" panose="020B0604020202020204" pitchFamily="34" charset="0"/>
              </a:rPr>
              <a:t>'</a:t>
            </a:r>
            <a:r>
              <a:rPr lang="cs-CZ" altLang="cs-CZ" sz="1400" b="0" baseline="0">
                <a:latin typeface="Arial" panose="020B0604020202020204" pitchFamily="34" charset="0"/>
              </a:rPr>
              <a:t>starší</a:t>
            </a:r>
            <a:r>
              <a:rPr lang="en-US" altLang="cs-CZ" sz="1400" b="0" baseline="0">
                <a:latin typeface="Arial" panose="020B0604020202020204" pitchFamily="34" charset="0"/>
              </a:rPr>
              <a:t>'</a:t>
            </a:r>
            <a:r>
              <a:rPr lang="cs-CZ" altLang="cs-CZ" sz="1400" b="0" baseline="0">
                <a:latin typeface="Arial" panose="020B0604020202020204" pitchFamily="34" charset="0"/>
              </a:rPr>
              <a:t> </a:t>
            </a:r>
            <a:r>
              <a:rPr lang="en-US" altLang="cs-CZ" sz="1400" b="0" baseline="0">
                <a:latin typeface="Arial" panose="020B0604020202020204" pitchFamily="34" charset="0"/>
              </a:rPr>
              <a:t>návrhy</a:t>
            </a:r>
          </a:p>
        </p:txBody>
      </p:sp>
      <p:sp>
        <p:nvSpPr>
          <p:cNvPr id="272390" name="AutoShape 4">
            <a:extLst>
              <a:ext uri="{FF2B5EF4-FFF2-40B4-BE49-F238E27FC236}">
                <a16:creationId xmlns:a16="http://schemas.microsoft.com/office/drawing/2014/main" id="{64C58680-2B74-197B-70EC-31897B4E6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2605088"/>
            <a:ext cx="2022475" cy="574675"/>
          </a:xfrm>
          <a:prstGeom prst="wedgeRoundRectCallout">
            <a:avLst>
              <a:gd name="adj1" fmla="val -71792"/>
              <a:gd name="adj2" fmla="val 2941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posledn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en-US" altLang="cs-CZ" sz="1400" baseline="0">
                <a:latin typeface="Arial" panose="020B0604020202020204" pitchFamily="34" charset="0"/>
              </a:rPr>
              <a:t>akceptovan</a:t>
            </a:r>
            <a:r>
              <a:rPr lang="cs-CZ" altLang="cs-CZ" sz="1400" baseline="0">
                <a:latin typeface="Arial" panose="020B0604020202020204" pitchFamily="34" charset="0"/>
              </a:rPr>
              <a:t>á</a:t>
            </a:r>
            <a:r>
              <a:rPr lang="cs-CZ" altLang="cs-CZ" sz="1400" b="0" baseline="0">
                <a:latin typeface="Arial" panose="020B0604020202020204" pitchFamily="34" charset="0"/>
              </a:rPr>
              <a:t> </a:t>
            </a:r>
            <a:r>
              <a:rPr lang="en-US" altLang="cs-CZ" sz="1400" b="0" baseline="0">
                <a:latin typeface="Arial" panose="020B0604020202020204" pitchFamily="34" charset="0"/>
              </a:rPr>
              <a:t>hodnot</a:t>
            </a:r>
            <a:r>
              <a:rPr lang="cs-CZ" altLang="cs-CZ" sz="1400" b="0" baseline="0">
                <a:latin typeface="Arial" panose="020B0604020202020204" pitchFamily="34" charset="0"/>
              </a:rPr>
              <a:t>a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2391" name="AutoShape 4">
            <a:extLst>
              <a:ext uri="{FF2B5EF4-FFF2-40B4-BE49-F238E27FC236}">
                <a16:creationId xmlns:a16="http://schemas.microsoft.com/office/drawing/2014/main" id="{907D15C0-A680-8CEB-0801-5465E8801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3875" y="3767138"/>
            <a:ext cx="2025650" cy="596900"/>
          </a:xfrm>
          <a:prstGeom prst="wedgeRoundRectCallout">
            <a:avLst>
              <a:gd name="adj1" fmla="val -107644"/>
              <a:gd name="adj2" fmla="val 1669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musí respektovat nejvyšší návrh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2392" name="AutoShape 4">
            <a:extLst>
              <a:ext uri="{FF2B5EF4-FFF2-40B4-BE49-F238E27FC236}">
                <a16:creationId xmlns:a16="http://schemas.microsoft.com/office/drawing/2014/main" id="{9DC665F3-23D9-CC76-03DA-10D97F17E4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4422775"/>
            <a:ext cx="2005012" cy="358775"/>
          </a:xfrm>
          <a:prstGeom prst="wedgeRoundRectCallout">
            <a:avLst>
              <a:gd name="adj1" fmla="val -153319"/>
              <a:gd name="adj2" fmla="val -43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jinak vlastní návrh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2393" name="AutoShape 4">
            <a:extLst>
              <a:ext uri="{FF2B5EF4-FFF2-40B4-BE49-F238E27FC236}">
                <a16:creationId xmlns:a16="http://schemas.microsoft.com/office/drawing/2014/main" id="{5BC03201-E073-C377-444A-B48E1ACED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450" y="5530850"/>
            <a:ext cx="2005013" cy="360363"/>
          </a:xfrm>
          <a:prstGeom prst="wedgeRoundRectCallout">
            <a:avLst>
              <a:gd name="adj1" fmla="val -103671"/>
              <a:gd name="adj2" fmla="val -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akceptace </a:t>
            </a:r>
            <a:r>
              <a:rPr lang="cs-CZ" altLang="cs-CZ" sz="1400" b="0" baseline="0">
                <a:latin typeface="Arial" panose="020B0604020202020204" pitchFamily="34" charset="0"/>
              </a:rPr>
              <a:t>návrh</a:t>
            </a:r>
            <a:r>
              <a:rPr lang="en-US" altLang="cs-CZ" sz="1400" b="0" baseline="0">
                <a:latin typeface="Arial" panose="020B0604020202020204" pitchFamily="34" charset="0"/>
              </a:rPr>
              <a:t>u</a:t>
            </a:r>
          </a:p>
        </p:txBody>
      </p:sp>
      <p:sp>
        <p:nvSpPr>
          <p:cNvPr id="272394" name="AutoShape 4">
            <a:extLst>
              <a:ext uri="{FF2B5EF4-FFF2-40B4-BE49-F238E27FC236}">
                <a16:creationId xmlns:a16="http://schemas.microsoft.com/office/drawing/2014/main" id="{CEC999B3-3DC7-A04D-24C9-C98FE34A4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3238500"/>
            <a:ext cx="2005012" cy="358775"/>
          </a:xfrm>
          <a:prstGeom prst="wedgeRoundRectCallout">
            <a:avLst>
              <a:gd name="adj1" fmla="val -207759"/>
              <a:gd name="adj2" fmla="val -3475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opt.: else </a:t>
            </a:r>
            <a:r>
              <a:rPr lang="cs-CZ" altLang="cs-CZ" sz="1400" b="0" baseline="0">
                <a:latin typeface="Arial" panose="020B0604020202020204" pitchFamily="34" charset="0"/>
              </a:rPr>
              <a:t>Reject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2395" name="AutoShape 4">
            <a:extLst>
              <a:ext uri="{FF2B5EF4-FFF2-40B4-BE49-F238E27FC236}">
                <a16:creationId xmlns:a16="http://schemas.microsoft.com/office/drawing/2014/main" id="{3926616C-930B-7E18-F830-6E9E544BC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9275" y="5113338"/>
            <a:ext cx="2005013" cy="360362"/>
          </a:xfrm>
          <a:prstGeom prst="wedgeRoundRectCallout">
            <a:avLst>
              <a:gd name="adj1" fmla="val -181565"/>
              <a:gd name="adj2" fmla="val 542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pouze nejnov</a:t>
            </a:r>
            <a:r>
              <a:rPr lang="cs-CZ" altLang="cs-CZ" sz="1400" b="0" baseline="0">
                <a:latin typeface="Arial" panose="020B0604020202020204" pitchFamily="34" charset="0"/>
              </a:rPr>
              <a:t>ější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2396" name="AutoShape 4">
            <a:extLst>
              <a:ext uri="{FF2B5EF4-FFF2-40B4-BE49-F238E27FC236}">
                <a16:creationId xmlns:a16="http://schemas.microsoft.com/office/drawing/2014/main" id="{65365510-66B8-7DE8-2DEC-0BF8213D1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5675313"/>
            <a:ext cx="1476375" cy="358775"/>
          </a:xfrm>
          <a:prstGeom prst="wedgeRoundRectCallout">
            <a:avLst>
              <a:gd name="adj1" fmla="val 70505"/>
              <a:gd name="adj2" fmla="val -2696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presistent store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4445" name="AutoShape 4">
            <a:extLst>
              <a:ext uri="{FF2B5EF4-FFF2-40B4-BE49-F238E27FC236}">
                <a16:creationId xmlns:a16="http://schemas.microsoft.com/office/drawing/2014/main" id="{6063DD20-0C2F-B522-778E-7A1F1B953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268288"/>
            <a:ext cx="2725738" cy="357187"/>
          </a:xfrm>
          <a:prstGeom prst="wedgeRoundRectCallout">
            <a:avLst>
              <a:gd name="adj1" fmla="val -49296"/>
              <a:gd name="adj2" fmla="val 174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i="1" baseline="0">
                <a:latin typeface="Arial" panose="020B0604020202020204" pitchFamily="34" charset="0"/>
              </a:rPr>
              <a:t>... made simple of made simple</a:t>
            </a:r>
            <a:endParaRPr lang="cs-CZ" altLang="cs-CZ" sz="1400" b="0" i="1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74FF814A-46B0-CAF2-7BC7-66E3D53BC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4513" y="6207125"/>
            <a:ext cx="2005012" cy="360363"/>
          </a:xfrm>
          <a:prstGeom prst="wedgeRoundRectCallout">
            <a:avLst>
              <a:gd name="adj1" fmla="val -95421"/>
              <a:gd name="adj2" fmla="val -13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akce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9" grpId="0" animBg="1"/>
      <p:bldP spid="272390" grpId="0" animBg="1"/>
      <p:bldP spid="272391" grpId="0" animBg="1"/>
      <p:bldP spid="272392" grpId="0" animBg="1"/>
      <p:bldP spid="272393" grpId="0" animBg="1"/>
      <p:bldP spid="272394" grpId="0" animBg="1"/>
      <p:bldP spid="272395" grpId="0" animBg="1"/>
      <p:bldP spid="272396" grpId="0" animBg="1"/>
      <p:bldP spid="3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Title 1">
            <a:extLst>
              <a:ext uri="{FF2B5EF4-FFF2-40B4-BE49-F238E27FC236}">
                <a16:creationId xmlns:a16="http://schemas.microsoft.com/office/drawing/2014/main" id="{8B4A1176-0E81-2D0B-F1C9-8DF574F962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základní komunikace</a:t>
            </a:r>
          </a:p>
        </p:txBody>
      </p:sp>
      <p:cxnSp>
        <p:nvCxnSpPr>
          <p:cNvPr id="276483" name="Straight Connector 4">
            <a:extLst>
              <a:ext uri="{FF2B5EF4-FFF2-40B4-BE49-F238E27FC236}">
                <a16:creationId xmlns:a16="http://schemas.microsoft.com/office/drawing/2014/main" id="{15C7B5B2-3C3B-D75F-146F-C9EC1DEA4D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4" name="Straight Connector 5">
            <a:extLst>
              <a:ext uri="{FF2B5EF4-FFF2-40B4-BE49-F238E27FC236}">
                <a16:creationId xmlns:a16="http://schemas.microsoft.com/office/drawing/2014/main" id="{0DA8B7B1-FD4E-86E2-6FD2-D9FD9D6E08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5" name="Straight Connector 8">
            <a:extLst>
              <a:ext uri="{FF2B5EF4-FFF2-40B4-BE49-F238E27FC236}">
                <a16:creationId xmlns:a16="http://schemas.microsoft.com/office/drawing/2014/main" id="{E4349A25-A3C2-5711-B83F-4BC4950D06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6" name="Straight Connector 9">
            <a:extLst>
              <a:ext uri="{FF2B5EF4-FFF2-40B4-BE49-F238E27FC236}">
                <a16:creationId xmlns:a16="http://schemas.microsoft.com/office/drawing/2014/main" id="{D3F1AE40-A954-12C7-D096-DE12994DAA0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7" name="Straight Connector 10">
            <a:extLst>
              <a:ext uri="{FF2B5EF4-FFF2-40B4-BE49-F238E27FC236}">
                <a16:creationId xmlns:a16="http://schemas.microsoft.com/office/drawing/2014/main" id="{A9D77DAC-2183-93D5-087D-CA2ED8EE9E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8" name="Straight Connector 11">
            <a:extLst>
              <a:ext uri="{FF2B5EF4-FFF2-40B4-BE49-F238E27FC236}">
                <a16:creationId xmlns:a16="http://schemas.microsoft.com/office/drawing/2014/main" id="{329B36C4-14FD-5459-40F3-D28E41087F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89" name="Straight Connector 12">
            <a:extLst>
              <a:ext uri="{FF2B5EF4-FFF2-40B4-BE49-F238E27FC236}">
                <a16:creationId xmlns:a16="http://schemas.microsoft.com/office/drawing/2014/main" id="{1FBE3BC9-12FF-5E4A-DA78-221CEEE589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490" name="TextBox 16">
            <a:extLst>
              <a:ext uri="{FF2B5EF4-FFF2-40B4-BE49-F238E27FC236}">
                <a16:creationId xmlns:a16="http://schemas.microsoft.com/office/drawing/2014/main" id="{2BA272CC-A5A9-82AA-FC72-1C3486E57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sp>
        <p:nvSpPr>
          <p:cNvPr id="276491" name="TextBox 27">
            <a:extLst>
              <a:ext uri="{FF2B5EF4-FFF2-40B4-BE49-F238E27FC236}">
                <a16:creationId xmlns:a16="http://schemas.microsoft.com/office/drawing/2014/main" id="{E5E4C938-0E16-BEE9-3473-B19DED787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570038"/>
            <a:ext cx="157638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Prepare</a:t>
            </a:r>
            <a:r>
              <a:rPr lang="en-US" altLang="cs-CZ" sz="2400" b="0"/>
              <a:t>(1)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Promise</a:t>
            </a:r>
            <a:r>
              <a:rPr lang="en-US" altLang="cs-CZ" sz="2400" b="0"/>
              <a:t>(1,0,0)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  <a:r>
              <a:rPr lang="en-US" altLang="cs-CZ" sz="2400" b="0"/>
              <a:t>(1,x)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  <a:r>
              <a:rPr lang="en-US" altLang="cs-CZ" sz="2400" b="0"/>
              <a:t>(1,x)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</a:p>
        </p:txBody>
      </p:sp>
      <p:cxnSp>
        <p:nvCxnSpPr>
          <p:cNvPr id="276492" name="Straight Arrow Connector 3">
            <a:extLst>
              <a:ext uri="{FF2B5EF4-FFF2-40B4-BE49-F238E27FC236}">
                <a16:creationId xmlns:a16="http://schemas.microsoft.com/office/drawing/2014/main" id="{2B01C702-DACD-3428-5E86-1B61601F05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6493" name="Group 28">
            <a:extLst>
              <a:ext uri="{FF2B5EF4-FFF2-40B4-BE49-F238E27FC236}">
                <a16:creationId xmlns:a16="http://schemas.microsoft.com/office/drawing/2014/main" id="{8E586328-EF19-8FEB-3161-21E479DA1F9E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133600"/>
            <a:ext cx="1441450" cy="142875"/>
            <a:chOff x="2051719" y="2132856"/>
            <a:chExt cx="1440161" cy="144016"/>
          </a:xfrm>
        </p:grpSpPr>
        <p:cxnSp>
          <p:nvCxnSpPr>
            <p:cNvPr id="276518" name="Straight Arrow Connector 14">
              <a:extLst>
                <a:ext uri="{FF2B5EF4-FFF2-40B4-BE49-F238E27FC236}">
                  <a16:creationId xmlns:a16="http://schemas.microsoft.com/office/drawing/2014/main" id="{1212E3B3-5D76-9197-9BE2-0244E83C41A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9" name="Straight Arrow Connector 18">
              <a:extLst>
                <a:ext uri="{FF2B5EF4-FFF2-40B4-BE49-F238E27FC236}">
                  <a16:creationId xmlns:a16="http://schemas.microsoft.com/office/drawing/2014/main" id="{63F3842D-F70C-8674-BC21-CE37FC3C1F4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20" name="Straight Arrow Connector 19">
              <a:extLst>
                <a:ext uri="{FF2B5EF4-FFF2-40B4-BE49-F238E27FC236}">
                  <a16:creationId xmlns:a16="http://schemas.microsoft.com/office/drawing/2014/main" id="{7041EED0-7331-0B36-576F-4AF97B711F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494" name="Group 29">
            <a:extLst>
              <a:ext uri="{FF2B5EF4-FFF2-40B4-BE49-F238E27FC236}">
                <a16:creationId xmlns:a16="http://schemas.microsoft.com/office/drawing/2014/main" id="{BB07230D-6D99-EA3A-717C-638B87065CDA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687638"/>
            <a:ext cx="1441450" cy="144462"/>
            <a:chOff x="2051719" y="2564904"/>
            <a:chExt cx="1440161" cy="144016"/>
          </a:xfrm>
        </p:grpSpPr>
        <p:cxnSp>
          <p:nvCxnSpPr>
            <p:cNvPr id="276515" name="Straight Arrow Connector 20">
              <a:extLst>
                <a:ext uri="{FF2B5EF4-FFF2-40B4-BE49-F238E27FC236}">
                  <a16:creationId xmlns:a16="http://schemas.microsoft.com/office/drawing/2014/main" id="{25078377-C86C-8C9D-667E-35178A6C24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6" name="Straight Arrow Connector 21">
              <a:extLst>
                <a:ext uri="{FF2B5EF4-FFF2-40B4-BE49-F238E27FC236}">
                  <a16:creationId xmlns:a16="http://schemas.microsoft.com/office/drawing/2014/main" id="{747636FA-2C7C-02BC-29E4-7E6BDAAD6D9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7" name="Straight Arrow Connector 22">
              <a:extLst>
                <a:ext uri="{FF2B5EF4-FFF2-40B4-BE49-F238E27FC236}">
                  <a16:creationId xmlns:a16="http://schemas.microsoft.com/office/drawing/2014/main" id="{DEA9991B-80DD-40EB-DA94-1E5F1870A7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495" name="Group 30">
            <a:extLst>
              <a:ext uri="{FF2B5EF4-FFF2-40B4-BE49-F238E27FC236}">
                <a16:creationId xmlns:a16="http://schemas.microsoft.com/office/drawing/2014/main" id="{30AF430C-796F-4F46-88CD-4DF004BABC1A}"/>
              </a:ext>
            </a:extLst>
          </p:cNvPr>
          <p:cNvGrpSpPr>
            <a:grpSpLocks/>
          </p:cNvGrpSpPr>
          <p:nvPr/>
        </p:nvGrpSpPr>
        <p:grpSpPr bwMode="auto">
          <a:xfrm>
            <a:off x="2073275" y="3141663"/>
            <a:ext cx="1439863" cy="142875"/>
            <a:chOff x="2051719" y="2132856"/>
            <a:chExt cx="1440161" cy="144016"/>
          </a:xfrm>
        </p:grpSpPr>
        <p:cxnSp>
          <p:nvCxnSpPr>
            <p:cNvPr id="276512" name="Straight Arrow Connector 31">
              <a:extLst>
                <a:ext uri="{FF2B5EF4-FFF2-40B4-BE49-F238E27FC236}">
                  <a16:creationId xmlns:a16="http://schemas.microsoft.com/office/drawing/2014/main" id="{4238A274-2CA0-5B59-AB2A-50A1EB262A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3" name="Straight Arrow Connector 32">
              <a:extLst>
                <a:ext uri="{FF2B5EF4-FFF2-40B4-BE49-F238E27FC236}">
                  <a16:creationId xmlns:a16="http://schemas.microsoft.com/office/drawing/2014/main" id="{53AAE65D-1E31-8E34-5023-59BA79C07F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4" name="Straight Arrow Connector 33">
              <a:extLst>
                <a:ext uri="{FF2B5EF4-FFF2-40B4-BE49-F238E27FC236}">
                  <a16:creationId xmlns:a16="http://schemas.microsoft.com/office/drawing/2014/main" id="{FAB28A9C-FDDC-F4CB-8119-04DDF5CFF5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6496" name="Group 34">
            <a:extLst>
              <a:ext uri="{FF2B5EF4-FFF2-40B4-BE49-F238E27FC236}">
                <a16:creationId xmlns:a16="http://schemas.microsoft.com/office/drawing/2014/main" id="{520C2DAB-45CC-E9E6-86E0-A649CA44C065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3644900"/>
            <a:ext cx="1441450" cy="144463"/>
            <a:chOff x="2051719" y="2564904"/>
            <a:chExt cx="1440161" cy="144016"/>
          </a:xfrm>
        </p:grpSpPr>
        <p:cxnSp>
          <p:nvCxnSpPr>
            <p:cNvPr id="276509" name="Straight Arrow Connector 35">
              <a:extLst>
                <a:ext uri="{FF2B5EF4-FFF2-40B4-BE49-F238E27FC236}">
                  <a16:creationId xmlns:a16="http://schemas.microsoft.com/office/drawing/2014/main" id="{FF1DDFE9-11AB-4C2A-795F-A78C367A293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0" name="Straight Arrow Connector 36">
              <a:extLst>
                <a:ext uri="{FF2B5EF4-FFF2-40B4-BE49-F238E27FC236}">
                  <a16:creationId xmlns:a16="http://schemas.microsoft.com/office/drawing/2014/main" id="{EADC8661-2911-9BBE-0020-CF33C62D06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511" name="Straight Arrow Connector 37">
              <a:extLst>
                <a:ext uri="{FF2B5EF4-FFF2-40B4-BE49-F238E27FC236}">
                  <a16:creationId xmlns:a16="http://schemas.microsoft.com/office/drawing/2014/main" id="{C91D2808-1363-1E49-8F88-5B43D7F013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6497" name="Straight Arrow Connector 40">
            <a:extLst>
              <a:ext uri="{FF2B5EF4-FFF2-40B4-BE49-F238E27FC236}">
                <a16:creationId xmlns:a16="http://schemas.microsoft.com/office/drawing/2014/main" id="{ED47D65E-E0E4-0ABC-2064-EBD824A612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512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8" name="Straight Arrow Connector 41">
            <a:extLst>
              <a:ext uri="{FF2B5EF4-FFF2-40B4-BE49-F238E27FC236}">
                <a16:creationId xmlns:a16="http://schemas.microsoft.com/office/drawing/2014/main" id="{F0C4650F-F95E-8716-2D63-96D99753F88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7179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9" name="Straight Arrow Connector 54">
            <a:extLst>
              <a:ext uri="{FF2B5EF4-FFF2-40B4-BE49-F238E27FC236}">
                <a16:creationId xmlns:a16="http://schemas.microsoft.com/office/drawing/2014/main" id="{41AB96FC-67E2-8A14-52DB-61A8D867FCF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44900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0" name="Straight Arrow Connector 57">
            <a:extLst>
              <a:ext uri="{FF2B5EF4-FFF2-40B4-BE49-F238E27FC236}">
                <a16:creationId xmlns:a16="http://schemas.microsoft.com/office/drawing/2014/main" id="{DA74D00E-E80B-5865-A5E1-B4506D833B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3100" y="37179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1" name="Straight Arrow Connector 58">
            <a:extLst>
              <a:ext uri="{FF2B5EF4-FFF2-40B4-BE49-F238E27FC236}">
                <a16:creationId xmlns:a16="http://schemas.microsoft.com/office/drawing/2014/main" id="{33A0D191-6175-BA83-8F5C-9195B78F28C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3789363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2" name="Straight Arrow Connector 60">
            <a:extLst>
              <a:ext uri="{FF2B5EF4-FFF2-40B4-BE49-F238E27FC236}">
                <a16:creationId xmlns:a16="http://schemas.microsoft.com/office/drawing/2014/main" id="{11C1A4BF-4D35-5864-9207-3E5BDEC4A2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3789363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3" name="Straight Arrow Connector 63">
            <a:extLst>
              <a:ext uri="{FF2B5EF4-FFF2-40B4-BE49-F238E27FC236}">
                <a16:creationId xmlns:a16="http://schemas.microsoft.com/office/drawing/2014/main" id="{F916A469-A2AA-8A33-13FA-669D707493D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87450" y="422116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04" name="AutoShape 4">
            <a:extLst>
              <a:ext uri="{FF2B5EF4-FFF2-40B4-BE49-F238E27FC236}">
                <a16:creationId xmlns:a16="http://schemas.microsoft.com/office/drawing/2014/main" id="{ED0CFED1-B21F-31C4-0716-92A3B57CE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327275"/>
            <a:ext cx="863600" cy="360363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1. fáze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6505" name="AutoShape 4">
            <a:extLst>
              <a:ext uri="{FF2B5EF4-FFF2-40B4-BE49-F238E27FC236}">
                <a16:creationId xmlns:a16="http://schemas.microsoft.com/office/drawing/2014/main" id="{ACDBF1D1-6D59-0995-0C25-63C6BF536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3298825"/>
            <a:ext cx="863600" cy="360363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2. fáze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40" name="Straight Connector 4">
            <a:extLst>
              <a:ext uri="{FF2B5EF4-FFF2-40B4-BE49-F238E27FC236}">
                <a16:creationId xmlns:a16="http://schemas.microsoft.com/office/drawing/2014/main" id="{5599C4D5-DC61-F863-BCC4-3F2EC599842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35025" y="2971800"/>
            <a:ext cx="7408863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76507" name="AutoShape 4">
            <a:extLst>
              <a:ext uri="{FF2B5EF4-FFF2-40B4-BE49-F238E27FC236}">
                <a16:creationId xmlns:a16="http://schemas.microsoft.com/office/drawing/2014/main" id="{C9965E5B-7D78-630A-438A-B5CCCA975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2524125"/>
            <a:ext cx="407988" cy="338138"/>
          </a:xfrm>
          <a:prstGeom prst="wedgeRoundRectCallout">
            <a:avLst>
              <a:gd name="adj1" fmla="val 89787"/>
              <a:gd name="adj2" fmla="val 15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76508" name="AutoShape 4">
            <a:extLst>
              <a:ext uri="{FF2B5EF4-FFF2-40B4-BE49-F238E27FC236}">
                <a16:creationId xmlns:a16="http://schemas.microsoft.com/office/drawing/2014/main" id="{850239A6-D8CF-8884-3B22-C8F282AD5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3178175"/>
            <a:ext cx="407987" cy="338138"/>
          </a:xfrm>
          <a:prstGeom prst="wedgeRoundRectCallout">
            <a:avLst>
              <a:gd name="adj1" fmla="val 80773"/>
              <a:gd name="adj2" fmla="val 648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itle 1">
            <a:extLst>
              <a:ext uri="{FF2B5EF4-FFF2-40B4-BE49-F238E27FC236}">
                <a16:creationId xmlns:a16="http://schemas.microsoft.com/office/drawing/2014/main" id="{8817F61D-D730-4E95-E929-F26DCE84A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</a:t>
            </a:r>
            <a:r>
              <a:rPr lang="en-US" altLang="cs-CZ"/>
              <a:t>v</a:t>
            </a:r>
            <a:r>
              <a:rPr lang="cs-CZ" altLang="cs-CZ"/>
              <a:t>ý</a:t>
            </a:r>
            <a:r>
              <a:rPr lang="en-US" altLang="cs-CZ"/>
              <a:t>padky </a:t>
            </a:r>
            <a:r>
              <a:rPr lang="cs-CZ" altLang="cs-CZ"/>
              <a:t>bez režie</a:t>
            </a:r>
          </a:p>
        </p:txBody>
      </p:sp>
      <p:cxnSp>
        <p:nvCxnSpPr>
          <p:cNvPr id="277507" name="Straight Connector 4">
            <a:extLst>
              <a:ext uri="{FF2B5EF4-FFF2-40B4-BE49-F238E27FC236}">
                <a16:creationId xmlns:a16="http://schemas.microsoft.com/office/drawing/2014/main" id="{5C81B8D0-CD40-CB2E-BC39-D8A33E93282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08" name="Straight Connector 5">
            <a:extLst>
              <a:ext uri="{FF2B5EF4-FFF2-40B4-BE49-F238E27FC236}">
                <a16:creationId xmlns:a16="http://schemas.microsoft.com/office/drawing/2014/main" id="{457F5CE6-1096-DE44-2262-AF391178E1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09" name="Straight Connector 8">
            <a:extLst>
              <a:ext uri="{FF2B5EF4-FFF2-40B4-BE49-F238E27FC236}">
                <a16:creationId xmlns:a16="http://schemas.microsoft.com/office/drawing/2014/main" id="{A91877F0-0BF3-FE5B-45EB-958968E8D8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0" name="Straight Connector 9">
            <a:extLst>
              <a:ext uri="{FF2B5EF4-FFF2-40B4-BE49-F238E27FC236}">
                <a16:creationId xmlns:a16="http://schemas.microsoft.com/office/drawing/2014/main" id="{1792A0CE-5836-CE06-EFB8-D1EC11F449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1" name="Straight Connector 10">
            <a:extLst>
              <a:ext uri="{FF2B5EF4-FFF2-40B4-BE49-F238E27FC236}">
                <a16:creationId xmlns:a16="http://schemas.microsoft.com/office/drawing/2014/main" id="{C4F16004-7558-047F-62FA-7D674A5268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1587" cy="9509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2" name="Straight Connector 11">
            <a:extLst>
              <a:ext uri="{FF2B5EF4-FFF2-40B4-BE49-F238E27FC236}">
                <a16:creationId xmlns:a16="http://schemas.microsoft.com/office/drawing/2014/main" id="{75014D01-EA1C-D5FC-76CC-CB0032461E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22685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3" name="Straight Connector 12">
            <a:extLst>
              <a:ext uri="{FF2B5EF4-FFF2-40B4-BE49-F238E27FC236}">
                <a16:creationId xmlns:a16="http://schemas.microsoft.com/office/drawing/2014/main" id="{EF092B23-08FC-C090-6860-100DF444E4B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514" name="TextBox 16">
            <a:extLst>
              <a:ext uri="{FF2B5EF4-FFF2-40B4-BE49-F238E27FC236}">
                <a16:creationId xmlns:a16="http://schemas.microsoft.com/office/drawing/2014/main" id="{7E7A42D3-E981-2B46-C207-242290E1C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cxnSp>
        <p:nvCxnSpPr>
          <p:cNvPr id="277515" name="Straight Arrow Connector 3">
            <a:extLst>
              <a:ext uri="{FF2B5EF4-FFF2-40B4-BE49-F238E27FC236}">
                <a16:creationId xmlns:a16="http://schemas.microsoft.com/office/drawing/2014/main" id="{617F462F-2D0E-4D2D-BED9-E10E0375F05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7516" name="Group 28">
            <a:extLst>
              <a:ext uri="{FF2B5EF4-FFF2-40B4-BE49-F238E27FC236}">
                <a16:creationId xmlns:a16="http://schemas.microsoft.com/office/drawing/2014/main" id="{6C5FC387-27B6-8E7D-9950-ADBDB735D565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133600"/>
            <a:ext cx="1441450" cy="142875"/>
            <a:chOff x="2051719" y="2132856"/>
            <a:chExt cx="1440161" cy="144016"/>
          </a:xfrm>
        </p:grpSpPr>
        <p:cxnSp>
          <p:nvCxnSpPr>
            <p:cNvPr id="277535" name="Straight Arrow Connector 14">
              <a:extLst>
                <a:ext uri="{FF2B5EF4-FFF2-40B4-BE49-F238E27FC236}">
                  <a16:creationId xmlns:a16="http://schemas.microsoft.com/office/drawing/2014/main" id="{5F7AB847-C711-FE58-1E9F-4E90A006DA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36" name="Straight Arrow Connector 18">
              <a:extLst>
                <a:ext uri="{FF2B5EF4-FFF2-40B4-BE49-F238E27FC236}">
                  <a16:creationId xmlns:a16="http://schemas.microsoft.com/office/drawing/2014/main" id="{6562D293-E321-36FF-8424-CF2408DD421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7537" name="Straight Arrow Connector 19">
              <a:extLst>
                <a:ext uri="{FF2B5EF4-FFF2-40B4-BE49-F238E27FC236}">
                  <a16:creationId xmlns:a16="http://schemas.microsoft.com/office/drawing/2014/main" id="{176CFCE4-8F99-E769-6294-BBDC3B297D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7517" name="Straight Arrow Connector 20">
            <a:extLst>
              <a:ext uri="{FF2B5EF4-FFF2-40B4-BE49-F238E27FC236}">
                <a16:creationId xmlns:a16="http://schemas.microsoft.com/office/drawing/2014/main" id="{6DCC816B-3243-1BF2-60C6-5BAEC2072EE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2687638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8" name="Straight Arrow Connector 21">
            <a:extLst>
              <a:ext uri="{FF2B5EF4-FFF2-40B4-BE49-F238E27FC236}">
                <a16:creationId xmlns:a16="http://schemas.microsoft.com/office/drawing/2014/main" id="{184D83A5-D1C6-3566-8616-D2CC3245CFF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2760663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19" name="Straight Arrow Connector 31">
            <a:extLst>
              <a:ext uri="{FF2B5EF4-FFF2-40B4-BE49-F238E27FC236}">
                <a16:creationId xmlns:a16="http://schemas.microsoft.com/office/drawing/2014/main" id="{0A0274EB-2D99-920E-5564-5AAD2E69CE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3141663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0" name="Straight Arrow Connector 32">
            <a:extLst>
              <a:ext uri="{FF2B5EF4-FFF2-40B4-BE49-F238E27FC236}">
                <a16:creationId xmlns:a16="http://schemas.microsoft.com/office/drawing/2014/main" id="{986FAF9D-C677-E21F-2E37-5DA6DB39DC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3213100"/>
            <a:ext cx="11334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1" name="Straight Arrow Connector 35">
            <a:extLst>
              <a:ext uri="{FF2B5EF4-FFF2-40B4-BE49-F238E27FC236}">
                <a16:creationId xmlns:a16="http://schemas.microsoft.com/office/drawing/2014/main" id="{C0125C51-D854-EB71-ED6C-137AA8B3A85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3644900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2" name="Straight Arrow Connector 36">
            <a:extLst>
              <a:ext uri="{FF2B5EF4-FFF2-40B4-BE49-F238E27FC236}">
                <a16:creationId xmlns:a16="http://schemas.microsoft.com/office/drawing/2014/main" id="{8A9CB9E5-1819-6870-380F-0098978D6F2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3717925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3" name="Straight Arrow Connector 40">
            <a:extLst>
              <a:ext uri="{FF2B5EF4-FFF2-40B4-BE49-F238E27FC236}">
                <a16:creationId xmlns:a16="http://schemas.microsoft.com/office/drawing/2014/main" id="{14A5A090-2C32-DFFE-5612-2AAABC16FE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512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4" name="Straight Arrow Connector 41">
            <a:extLst>
              <a:ext uri="{FF2B5EF4-FFF2-40B4-BE49-F238E27FC236}">
                <a16:creationId xmlns:a16="http://schemas.microsoft.com/office/drawing/2014/main" id="{D73106EF-6666-670E-8F69-A16270160A6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7179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5" name="Straight Arrow Connector 54">
            <a:extLst>
              <a:ext uri="{FF2B5EF4-FFF2-40B4-BE49-F238E27FC236}">
                <a16:creationId xmlns:a16="http://schemas.microsoft.com/office/drawing/2014/main" id="{A5132C51-D4E3-75EE-E990-F243D0BD46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3644900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6" name="Straight Arrow Connector 57">
            <a:extLst>
              <a:ext uri="{FF2B5EF4-FFF2-40B4-BE49-F238E27FC236}">
                <a16:creationId xmlns:a16="http://schemas.microsoft.com/office/drawing/2014/main" id="{2F72EA21-D79E-6739-352D-7C5DCD08369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3100" y="37179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7527" name="Straight Arrow Connector 63">
            <a:extLst>
              <a:ext uri="{FF2B5EF4-FFF2-40B4-BE49-F238E27FC236}">
                <a16:creationId xmlns:a16="http://schemas.microsoft.com/office/drawing/2014/main" id="{9E82A732-7695-5A22-D131-D98CC19EA930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87450" y="422116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7528" name="AutoShape 4">
            <a:extLst>
              <a:ext uri="{FF2B5EF4-FFF2-40B4-BE49-F238E27FC236}">
                <a16:creationId xmlns:a16="http://schemas.microsoft.com/office/drawing/2014/main" id="{21DD2C82-0037-98ED-DC55-FAA09D2DB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020888"/>
            <a:ext cx="2630488" cy="655637"/>
          </a:xfrm>
          <a:prstGeom prst="wedgeRoundRectCallout">
            <a:avLst>
              <a:gd name="adj1" fmla="val -124708"/>
              <a:gd name="adj2" fmla="val 3211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ýpadek Acceptora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▕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Acceptor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cs-CZ" altLang="cs-CZ" sz="1400" b="0" baseline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▕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400" b="0" baseline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≥</a:t>
            </a:r>
            <a:r>
              <a:rPr lang="en-US" altLang="cs-CZ" sz="1400" b="0" baseline="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 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Quorum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7529" name="Explosion 1 2">
            <a:extLst>
              <a:ext uri="{FF2B5EF4-FFF2-40B4-BE49-F238E27FC236}">
                <a16:creationId xmlns:a16="http://schemas.microsoft.com/office/drawing/2014/main" id="{B83D79E7-862A-632C-D1D9-4CC343CDE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2435225"/>
            <a:ext cx="373062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77530" name="Explosion 1 42">
            <a:extLst>
              <a:ext uri="{FF2B5EF4-FFF2-40B4-BE49-F238E27FC236}">
                <a16:creationId xmlns:a16="http://schemas.microsoft.com/office/drawing/2014/main" id="{A9BF47B4-9796-BBBF-3B0E-86742680F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0575" y="3733800"/>
            <a:ext cx="373063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77531" name="AutoShape 4">
            <a:extLst>
              <a:ext uri="{FF2B5EF4-FFF2-40B4-BE49-F238E27FC236}">
                <a16:creationId xmlns:a16="http://schemas.microsoft.com/office/drawing/2014/main" id="{677DD669-49F0-EBB7-25E4-4EA41DC4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413125"/>
            <a:ext cx="2630488" cy="411163"/>
          </a:xfrm>
          <a:prstGeom prst="wedgeRoundRectCallout">
            <a:avLst>
              <a:gd name="adj1" fmla="val -84875"/>
              <a:gd name="adj2" fmla="val 5530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Výpadek </a:t>
            </a:r>
            <a:r>
              <a:rPr lang="en-US" altLang="cs-CZ" sz="1400" b="0" baseline="0">
                <a:latin typeface="Arial" panose="020B0604020202020204" pitchFamily="34" charset="0"/>
              </a:rPr>
              <a:t>Learnera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77532" name="AutoShape 4">
            <a:extLst>
              <a:ext uri="{FF2B5EF4-FFF2-40B4-BE49-F238E27FC236}">
                <a16:creationId xmlns:a16="http://schemas.microsoft.com/office/drawing/2014/main" id="{F41E4372-AD00-5AB6-6A9C-984AD750A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300663"/>
            <a:ext cx="2879725" cy="431800"/>
          </a:xfrm>
          <a:prstGeom prst="wedgeRoundRectCallout">
            <a:avLst>
              <a:gd name="adj1" fmla="val -49995"/>
              <a:gd name="adj2" fmla="val 2063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aseline="0">
                <a:latin typeface="Arial" panose="020B0604020202020204" pitchFamily="34" charset="0"/>
              </a:rPr>
              <a:t>failure is not an exception</a:t>
            </a:r>
            <a:endParaRPr lang="cs-CZ" altLang="cs-CZ" sz="1600" baseline="0">
              <a:latin typeface="Arial" panose="020B0604020202020204" pitchFamily="34" charset="0"/>
            </a:endParaRPr>
          </a:p>
        </p:txBody>
      </p:sp>
      <p:sp>
        <p:nvSpPr>
          <p:cNvPr id="277533" name="AutoShape 4">
            <a:extLst>
              <a:ext uri="{FF2B5EF4-FFF2-40B4-BE49-F238E27FC236}">
                <a16:creationId xmlns:a16="http://schemas.microsoft.com/office/drawing/2014/main" id="{4381F02E-16C0-EEA8-8F08-E6B54C3DC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6050" y="2524125"/>
            <a:ext cx="407988" cy="338138"/>
          </a:xfrm>
          <a:prstGeom prst="wedgeRoundRectCallout">
            <a:avLst>
              <a:gd name="adj1" fmla="val 89787"/>
              <a:gd name="adj2" fmla="val 15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</a:t>
            </a:r>
          </a:p>
        </p:txBody>
      </p:sp>
      <p:sp>
        <p:nvSpPr>
          <p:cNvPr id="277534" name="AutoShape 4">
            <a:extLst>
              <a:ext uri="{FF2B5EF4-FFF2-40B4-BE49-F238E27FC236}">
                <a16:creationId xmlns:a16="http://schemas.microsoft.com/office/drawing/2014/main" id="{44B35796-0338-9752-6966-6D9E8E685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013" y="3178175"/>
            <a:ext cx="407987" cy="338138"/>
          </a:xfrm>
          <a:prstGeom prst="wedgeRoundRectCallout">
            <a:avLst>
              <a:gd name="adj1" fmla="val 80773"/>
              <a:gd name="adj2" fmla="val 648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</a:t>
            </a: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8530" name="Straight Connector 5">
            <a:extLst>
              <a:ext uri="{FF2B5EF4-FFF2-40B4-BE49-F238E27FC236}">
                <a16:creationId xmlns:a16="http://schemas.microsoft.com/office/drawing/2014/main" id="{2604C454-0B70-05AC-AC4B-7EC1048A37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9731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31" name="Title 1">
            <a:extLst>
              <a:ext uri="{FF2B5EF4-FFF2-40B4-BE49-F238E27FC236}">
                <a16:creationId xmlns:a16="http://schemas.microsoft.com/office/drawing/2014/main" id="{CA56B889-5FAA-2E47-496E-9BEF88606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výpadek Proposera</a:t>
            </a:r>
          </a:p>
        </p:txBody>
      </p:sp>
      <p:cxnSp>
        <p:nvCxnSpPr>
          <p:cNvPr id="278532" name="Straight Connector 4">
            <a:extLst>
              <a:ext uri="{FF2B5EF4-FFF2-40B4-BE49-F238E27FC236}">
                <a16:creationId xmlns:a16="http://schemas.microsoft.com/office/drawing/2014/main" id="{58A7A8AC-5A7A-7FFA-A443-BD1000AEB7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3" name="Straight Connector 8">
            <a:extLst>
              <a:ext uri="{FF2B5EF4-FFF2-40B4-BE49-F238E27FC236}">
                <a16:creationId xmlns:a16="http://schemas.microsoft.com/office/drawing/2014/main" id="{BF63E13D-360E-86B9-93E4-86FE7344A6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4" name="Straight Connector 9">
            <a:extLst>
              <a:ext uri="{FF2B5EF4-FFF2-40B4-BE49-F238E27FC236}">
                <a16:creationId xmlns:a16="http://schemas.microsoft.com/office/drawing/2014/main" id="{8F9FF401-FEDC-F792-1734-AA6F45019D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5" name="Straight Connector 10">
            <a:extLst>
              <a:ext uri="{FF2B5EF4-FFF2-40B4-BE49-F238E27FC236}">
                <a16:creationId xmlns:a16="http://schemas.microsoft.com/office/drawing/2014/main" id="{BAE050E7-19D4-70C5-AC05-488E490499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6" name="Straight Connector 11">
            <a:extLst>
              <a:ext uri="{FF2B5EF4-FFF2-40B4-BE49-F238E27FC236}">
                <a16:creationId xmlns:a16="http://schemas.microsoft.com/office/drawing/2014/main" id="{8D917615-2F79-2105-F5F2-572BC6E0221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7" name="Straight Connector 12">
            <a:extLst>
              <a:ext uri="{FF2B5EF4-FFF2-40B4-BE49-F238E27FC236}">
                <a16:creationId xmlns:a16="http://schemas.microsoft.com/office/drawing/2014/main" id="{7BBFEEF8-7089-318E-4252-59241257BF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38" name="TextBox 16">
            <a:extLst>
              <a:ext uri="{FF2B5EF4-FFF2-40B4-BE49-F238E27FC236}">
                <a16:creationId xmlns:a16="http://schemas.microsoft.com/office/drawing/2014/main" id="{D6E2A658-E56E-2C56-708E-07F0A863D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cxnSp>
        <p:nvCxnSpPr>
          <p:cNvPr id="278539" name="Straight Arrow Connector 3">
            <a:extLst>
              <a:ext uri="{FF2B5EF4-FFF2-40B4-BE49-F238E27FC236}">
                <a16:creationId xmlns:a16="http://schemas.microsoft.com/office/drawing/2014/main" id="{EEA2A04F-7E89-9E57-BD60-326C8F58A7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8540" name="Group 28">
            <a:extLst>
              <a:ext uri="{FF2B5EF4-FFF2-40B4-BE49-F238E27FC236}">
                <a16:creationId xmlns:a16="http://schemas.microsoft.com/office/drawing/2014/main" id="{E4D1833C-0073-1701-7EEB-7353DF279CD7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133600"/>
            <a:ext cx="1441450" cy="142875"/>
            <a:chOff x="2051719" y="2132856"/>
            <a:chExt cx="1440161" cy="144016"/>
          </a:xfrm>
        </p:grpSpPr>
        <p:cxnSp>
          <p:nvCxnSpPr>
            <p:cNvPr id="278574" name="Straight Arrow Connector 14">
              <a:extLst>
                <a:ext uri="{FF2B5EF4-FFF2-40B4-BE49-F238E27FC236}">
                  <a16:creationId xmlns:a16="http://schemas.microsoft.com/office/drawing/2014/main" id="{C289E831-2330-62E4-452F-E361A53EA0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5" name="Straight Arrow Connector 18">
              <a:extLst>
                <a:ext uri="{FF2B5EF4-FFF2-40B4-BE49-F238E27FC236}">
                  <a16:creationId xmlns:a16="http://schemas.microsoft.com/office/drawing/2014/main" id="{B00D5AA8-0572-876F-7233-4FF85370544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6" name="Straight Arrow Connector 19">
              <a:extLst>
                <a:ext uri="{FF2B5EF4-FFF2-40B4-BE49-F238E27FC236}">
                  <a16:creationId xmlns:a16="http://schemas.microsoft.com/office/drawing/2014/main" id="{258E949D-CAB9-D74A-E344-3C3A3BA904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8541" name="Group 29">
            <a:extLst>
              <a:ext uri="{FF2B5EF4-FFF2-40B4-BE49-F238E27FC236}">
                <a16:creationId xmlns:a16="http://schemas.microsoft.com/office/drawing/2014/main" id="{44FA549F-6224-32D9-0EE4-EA025096BF68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687638"/>
            <a:ext cx="1441450" cy="144462"/>
            <a:chOff x="2051719" y="2564904"/>
            <a:chExt cx="1440161" cy="144016"/>
          </a:xfrm>
        </p:grpSpPr>
        <p:cxnSp>
          <p:nvCxnSpPr>
            <p:cNvPr id="278571" name="Straight Arrow Connector 20">
              <a:extLst>
                <a:ext uri="{FF2B5EF4-FFF2-40B4-BE49-F238E27FC236}">
                  <a16:creationId xmlns:a16="http://schemas.microsoft.com/office/drawing/2014/main" id="{191D348C-1C01-55AF-58C4-CECD75AD07A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2" name="Straight Arrow Connector 21">
              <a:extLst>
                <a:ext uri="{FF2B5EF4-FFF2-40B4-BE49-F238E27FC236}">
                  <a16:creationId xmlns:a16="http://schemas.microsoft.com/office/drawing/2014/main" id="{086C210C-A9FE-015B-CF7D-290882F040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8573" name="Straight Arrow Connector 22">
              <a:extLst>
                <a:ext uri="{FF2B5EF4-FFF2-40B4-BE49-F238E27FC236}">
                  <a16:creationId xmlns:a16="http://schemas.microsoft.com/office/drawing/2014/main" id="{803BF2C8-0150-94B7-A1B3-EEA52D200D8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76495" name="Straight Connector 5">
            <a:extLst>
              <a:ext uri="{FF2B5EF4-FFF2-40B4-BE49-F238E27FC236}">
                <a16:creationId xmlns:a16="http://schemas.microsoft.com/office/drawing/2014/main" id="{B386337B-112A-3346-482B-314CDA2230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975" y="3429000"/>
            <a:ext cx="0" cy="2628900"/>
          </a:xfrm>
          <a:prstGeom prst="line">
            <a:avLst/>
          </a:prstGeom>
          <a:noFill/>
          <a:ln w="25400" algn="ctr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6" name="Straight Arrow Connector 14">
            <a:extLst>
              <a:ext uri="{FF2B5EF4-FFF2-40B4-BE49-F238E27FC236}">
                <a16:creationId xmlns:a16="http://schemas.microsoft.com/office/drawing/2014/main" id="{04976AB5-9466-5535-6E8C-68A463B5D5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3644900"/>
            <a:ext cx="5746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7" name="Straight Arrow Connector 18">
            <a:extLst>
              <a:ext uri="{FF2B5EF4-FFF2-40B4-BE49-F238E27FC236}">
                <a16:creationId xmlns:a16="http://schemas.microsoft.com/office/drawing/2014/main" id="{4B0D1469-BD24-D730-7FB3-7F4ED226AC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3716338"/>
            <a:ext cx="846137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8" name="Straight Arrow Connector 19">
            <a:extLst>
              <a:ext uri="{FF2B5EF4-FFF2-40B4-BE49-F238E27FC236}">
                <a16:creationId xmlns:a16="http://schemas.microsoft.com/office/drawing/2014/main" id="{604A0A0C-326F-DC7B-1C4F-1A57D6CA2D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3787775"/>
            <a:ext cx="11525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499" name="Straight Arrow Connector 20">
            <a:extLst>
              <a:ext uri="{FF2B5EF4-FFF2-40B4-BE49-F238E27FC236}">
                <a16:creationId xmlns:a16="http://schemas.microsoft.com/office/drawing/2014/main" id="{661EBBBC-6FF6-AFF1-3BFA-9E6CAE91887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4198938"/>
            <a:ext cx="58261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0" name="Straight Arrow Connector 21">
            <a:extLst>
              <a:ext uri="{FF2B5EF4-FFF2-40B4-BE49-F238E27FC236}">
                <a16:creationId xmlns:a16="http://schemas.microsoft.com/office/drawing/2014/main" id="{D065F64C-F83C-3604-8AD9-A87C8A41233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4271963"/>
            <a:ext cx="8540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1" name="Straight Arrow Connector 22">
            <a:extLst>
              <a:ext uri="{FF2B5EF4-FFF2-40B4-BE49-F238E27FC236}">
                <a16:creationId xmlns:a16="http://schemas.microsoft.com/office/drawing/2014/main" id="{027B5F1B-A9A1-8825-5D95-191689F714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47913" y="4343400"/>
            <a:ext cx="11525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2" name="Straight Arrow Connector 31">
            <a:extLst>
              <a:ext uri="{FF2B5EF4-FFF2-40B4-BE49-F238E27FC236}">
                <a16:creationId xmlns:a16="http://schemas.microsoft.com/office/drawing/2014/main" id="{D43640F8-D2B6-28DD-D008-2436AD0827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4652963"/>
            <a:ext cx="5969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3" name="Straight Arrow Connector 32">
            <a:extLst>
              <a:ext uri="{FF2B5EF4-FFF2-40B4-BE49-F238E27FC236}">
                <a16:creationId xmlns:a16="http://schemas.microsoft.com/office/drawing/2014/main" id="{DDAC552F-3515-F808-3805-61B98272BE4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4724400"/>
            <a:ext cx="8667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4" name="Straight Arrow Connector 33">
            <a:extLst>
              <a:ext uri="{FF2B5EF4-FFF2-40B4-BE49-F238E27FC236}">
                <a16:creationId xmlns:a16="http://schemas.microsoft.com/office/drawing/2014/main" id="{47EC0D1E-4B97-6408-5DF8-9D803B6B6C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975" y="4795838"/>
            <a:ext cx="11811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5" name="Straight Arrow Connector 35">
            <a:extLst>
              <a:ext uri="{FF2B5EF4-FFF2-40B4-BE49-F238E27FC236}">
                <a16:creationId xmlns:a16="http://schemas.microsoft.com/office/drawing/2014/main" id="{5A070C43-3AED-D990-4BBD-0F760A76EA8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5156200"/>
            <a:ext cx="58261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6" name="Straight Arrow Connector 36">
            <a:extLst>
              <a:ext uri="{FF2B5EF4-FFF2-40B4-BE49-F238E27FC236}">
                <a16:creationId xmlns:a16="http://schemas.microsoft.com/office/drawing/2014/main" id="{13DE341D-7272-C6E4-D091-095959F323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5229225"/>
            <a:ext cx="8540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7" name="Straight Arrow Connector 37">
            <a:extLst>
              <a:ext uri="{FF2B5EF4-FFF2-40B4-BE49-F238E27FC236}">
                <a16:creationId xmlns:a16="http://schemas.microsoft.com/office/drawing/2014/main" id="{38758C42-A6DA-5C08-2A6C-B557423CCF5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9975" y="5300663"/>
            <a:ext cx="11604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8" name="Straight Arrow Connector 40">
            <a:extLst>
              <a:ext uri="{FF2B5EF4-FFF2-40B4-BE49-F238E27FC236}">
                <a16:creationId xmlns:a16="http://schemas.microsoft.com/office/drawing/2014/main" id="{351EA936-A50E-F076-594F-9B25687AFAC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2113" y="51625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09" name="Straight Arrow Connector 41">
            <a:extLst>
              <a:ext uri="{FF2B5EF4-FFF2-40B4-BE49-F238E27FC236}">
                <a16:creationId xmlns:a16="http://schemas.microsoft.com/office/drawing/2014/main" id="{8D500C8D-B48B-213D-3DBE-65BA1BB38C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11513" y="52292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0" name="Straight Arrow Connector 54">
            <a:extLst>
              <a:ext uri="{FF2B5EF4-FFF2-40B4-BE49-F238E27FC236}">
                <a16:creationId xmlns:a16="http://schemas.microsoft.com/office/drawing/2014/main" id="{A21A3AAA-FCF8-DFAE-3781-40CCD8B0FCE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2113" y="5156200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1" name="Straight Arrow Connector 57">
            <a:extLst>
              <a:ext uri="{FF2B5EF4-FFF2-40B4-BE49-F238E27FC236}">
                <a16:creationId xmlns:a16="http://schemas.microsoft.com/office/drawing/2014/main" id="{0CBC0DAB-5900-C6FA-C78A-DB77A4DE3C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21038" y="52292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2" name="Straight Arrow Connector 58">
            <a:extLst>
              <a:ext uri="{FF2B5EF4-FFF2-40B4-BE49-F238E27FC236}">
                <a16:creationId xmlns:a16="http://schemas.microsoft.com/office/drawing/2014/main" id="{3D7ACBD6-6F69-53E4-29CD-AAEC40938E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0438" y="5300663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3" name="Straight Arrow Connector 60">
            <a:extLst>
              <a:ext uri="{FF2B5EF4-FFF2-40B4-BE49-F238E27FC236}">
                <a16:creationId xmlns:a16="http://schemas.microsoft.com/office/drawing/2014/main" id="{8A488F61-575D-5F5C-C910-4F66241D9E7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0438" y="5300663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14" name="Straight Arrow Connector 63">
            <a:extLst>
              <a:ext uri="{FF2B5EF4-FFF2-40B4-BE49-F238E27FC236}">
                <a16:creationId xmlns:a16="http://schemas.microsoft.com/office/drawing/2014/main" id="{956E4C32-6E99-667D-AD82-8D320F230B7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95388" y="573246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6" name="TextBox 27">
            <a:extLst>
              <a:ext uri="{FF2B5EF4-FFF2-40B4-BE49-F238E27FC236}">
                <a16:creationId xmlns:a16="http://schemas.microsoft.com/office/drawing/2014/main" id="{A1479564-4901-4D34-8C78-8B40F72E5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570038"/>
            <a:ext cx="2530475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Prepare</a:t>
            </a:r>
            <a:r>
              <a:rPr lang="en-US" altLang="cs-CZ" sz="2400" b="0"/>
              <a:t>(</a:t>
            </a:r>
            <a:r>
              <a:rPr lang="cs-CZ" altLang="cs-CZ" sz="2400" b="0"/>
              <a:t>n</a:t>
            </a:r>
            <a:r>
              <a:rPr lang="en-US" altLang="cs-CZ" sz="2400" b="0"/>
              <a:t>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Promise</a:t>
            </a:r>
            <a:r>
              <a:rPr lang="en-US" altLang="cs-CZ" sz="2400" b="0"/>
              <a:t>(</a:t>
            </a:r>
            <a:r>
              <a:rPr lang="cs-CZ" altLang="cs-CZ" sz="2400" b="0"/>
              <a:t>n</a:t>
            </a:r>
            <a:r>
              <a:rPr lang="en-US" altLang="cs-CZ" sz="2400" b="0"/>
              <a:t>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>
                <a:solidFill>
                  <a:srgbClr val="FF0000"/>
                </a:solidFill>
              </a:rPr>
              <a:t>Accept</a:t>
            </a:r>
            <a:r>
              <a:rPr lang="en-US" altLang="cs-CZ" sz="2400" b="0">
                <a:solidFill>
                  <a:srgbClr val="FF0000"/>
                </a:solidFill>
              </a:rPr>
              <a:t>(</a:t>
            </a:r>
            <a:r>
              <a:rPr lang="cs-CZ" altLang="cs-CZ" sz="2400" b="0">
                <a:solidFill>
                  <a:srgbClr val="FF0000"/>
                </a:solidFill>
              </a:rPr>
              <a:t>n</a:t>
            </a:r>
            <a:r>
              <a:rPr lang="en-US" altLang="cs-CZ" sz="2400" b="0">
                <a:solidFill>
                  <a:srgbClr val="FF0000"/>
                </a:solidFill>
              </a:rPr>
              <a:t>,</a:t>
            </a:r>
            <a:r>
              <a:rPr lang="en-US" altLang="cs-CZ" sz="2400">
                <a:solidFill>
                  <a:srgbClr val="FF0000"/>
                </a:solidFill>
              </a:rPr>
              <a:t>v</a:t>
            </a:r>
            <a:r>
              <a:rPr lang="en-US" altLang="cs-CZ" sz="2400" b="0">
                <a:solidFill>
                  <a:srgbClr val="FF0000"/>
                </a:solidFill>
              </a:rPr>
              <a:t>) - nekompletn</a:t>
            </a:r>
            <a:r>
              <a:rPr lang="cs-CZ" altLang="cs-CZ" sz="2400" b="0">
                <a:solidFill>
                  <a:srgbClr val="FF0000"/>
                </a:solidFill>
              </a:rPr>
              <a:t>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>
                <a:solidFill>
                  <a:srgbClr val="CC00CC"/>
                </a:solidFill>
              </a:rPr>
              <a:t>Prepare(</a:t>
            </a:r>
            <a:r>
              <a:rPr lang="cs-CZ" altLang="cs-CZ" sz="2400">
                <a:solidFill>
                  <a:srgbClr val="CC00CC"/>
                </a:solidFill>
              </a:rPr>
              <a:t>n</a:t>
            </a:r>
            <a:r>
              <a:rPr lang="en-US" altLang="cs-CZ" sz="2400">
                <a:solidFill>
                  <a:srgbClr val="CC00CC"/>
                </a:solidFill>
              </a:rPr>
              <a:t>+1</a:t>
            </a:r>
            <a:r>
              <a:rPr lang="en-US" altLang="cs-CZ" sz="2400" b="0">
                <a:solidFill>
                  <a:srgbClr val="CC00CC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>
              <a:solidFill>
                <a:srgbClr val="CC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>
                <a:solidFill>
                  <a:srgbClr val="CC00CC"/>
                </a:solidFill>
              </a:rPr>
              <a:t>Promise(</a:t>
            </a:r>
            <a:r>
              <a:rPr lang="cs-CZ" altLang="cs-CZ" sz="2400" b="0">
                <a:solidFill>
                  <a:srgbClr val="CC00CC"/>
                </a:solidFill>
              </a:rPr>
              <a:t>n</a:t>
            </a:r>
            <a:r>
              <a:rPr lang="en-US" altLang="cs-CZ" sz="2400" b="0">
                <a:solidFill>
                  <a:srgbClr val="CC00CC"/>
                </a:solidFill>
              </a:rPr>
              <a:t>+1,</a:t>
            </a:r>
            <a:r>
              <a:rPr lang="en-US" altLang="cs-CZ" sz="2400">
                <a:solidFill>
                  <a:srgbClr val="CC00CC"/>
                </a:solidFill>
              </a:rPr>
              <a:t>v</a:t>
            </a:r>
            <a:r>
              <a:rPr lang="en-US" altLang="cs-CZ" sz="2400" b="0">
                <a:solidFill>
                  <a:srgbClr val="CC00CC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>
              <a:solidFill>
                <a:srgbClr val="CC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>
                <a:solidFill>
                  <a:srgbClr val="CC00CC"/>
                </a:solidFill>
              </a:rPr>
              <a:t>Accept(</a:t>
            </a:r>
            <a:r>
              <a:rPr lang="cs-CZ" altLang="cs-CZ" sz="2400" b="0">
                <a:solidFill>
                  <a:srgbClr val="CC00CC"/>
                </a:solidFill>
              </a:rPr>
              <a:t>n</a:t>
            </a:r>
            <a:r>
              <a:rPr lang="en-US" altLang="cs-CZ" sz="2400" b="0">
                <a:solidFill>
                  <a:srgbClr val="CC00CC"/>
                </a:solidFill>
              </a:rPr>
              <a:t>+1,v)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>
              <a:solidFill>
                <a:srgbClr val="CC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>
                <a:solidFill>
                  <a:srgbClr val="CC00CC"/>
                </a:solidFill>
              </a:rPr>
              <a:t>Accepted</a:t>
            </a:r>
            <a:r>
              <a:rPr lang="en-US" altLang="cs-CZ" sz="2400" b="0">
                <a:solidFill>
                  <a:srgbClr val="CC00CC"/>
                </a:solidFill>
              </a:rPr>
              <a:t>(</a:t>
            </a:r>
            <a:r>
              <a:rPr lang="cs-CZ" altLang="cs-CZ" sz="2400" b="0">
                <a:solidFill>
                  <a:srgbClr val="CC00CC"/>
                </a:solidFill>
              </a:rPr>
              <a:t>n</a:t>
            </a:r>
            <a:r>
              <a:rPr lang="en-US" altLang="cs-CZ" sz="2400" b="0">
                <a:solidFill>
                  <a:srgbClr val="CC00CC"/>
                </a:solidFill>
              </a:rPr>
              <a:t>+1,v)</a:t>
            </a:r>
            <a:endParaRPr lang="cs-CZ" altLang="cs-CZ" sz="2400" b="0">
              <a:solidFill>
                <a:srgbClr val="CC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</a:p>
        </p:txBody>
      </p:sp>
      <p:cxnSp>
        <p:nvCxnSpPr>
          <p:cNvPr id="278563" name="Straight Connector 5">
            <a:extLst>
              <a:ext uri="{FF2B5EF4-FFF2-40B4-BE49-F238E27FC236}">
                <a16:creationId xmlns:a16="http://schemas.microsoft.com/office/drawing/2014/main" id="{B8C3AF10-D942-C320-C698-65D5E4B43C4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49463" y="2528888"/>
            <a:ext cx="0" cy="736600"/>
          </a:xfrm>
          <a:prstGeom prst="line">
            <a:avLst/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18" name="AutoShape 4">
            <a:extLst>
              <a:ext uri="{FF2B5EF4-FFF2-40B4-BE49-F238E27FC236}">
                <a16:creationId xmlns:a16="http://schemas.microsoft.com/office/drawing/2014/main" id="{FCCED572-156C-CB6D-FA2B-61535E4D50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0488" y="3779838"/>
            <a:ext cx="806450" cy="546100"/>
          </a:xfrm>
          <a:prstGeom prst="wedgeRoundRectCallout">
            <a:avLst>
              <a:gd name="adj1" fmla="val 59935"/>
              <a:gd name="adj2" fmla="val -9546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nový Leader</a:t>
            </a:r>
          </a:p>
        </p:txBody>
      </p:sp>
      <p:sp>
        <p:nvSpPr>
          <p:cNvPr id="278565" name="AutoShape 4">
            <a:extLst>
              <a:ext uri="{FF2B5EF4-FFF2-40B4-BE49-F238E27FC236}">
                <a16:creationId xmlns:a16="http://schemas.microsoft.com/office/drawing/2014/main" id="{793B4D67-4F93-1A5B-4B6B-7CF8537EB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538" y="2079625"/>
            <a:ext cx="1162050" cy="1023938"/>
          </a:xfrm>
          <a:prstGeom prst="wedgeRoundRectCallout">
            <a:avLst>
              <a:gd name="adj1" fmla="val 75616"/>
              <a:gd name="adj2" fmla="val 40014"/>
              <a:gd name="adj3" fmla="val 16667"/>
            </a:avLst>
          </a:prstGeom>
          <a:solidFill>
            <a:srgbClr val="FFFFF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výpadek před dosažením konsensu</a:t>
            </a:r>
          </a:p>
        </p:txBody>
      </p:sp>
      <p:cxnSp>
        <p:nvCxnSpPr>
          <p:cNvPr id="278566" name="Straight Arrow Connector 3">
            <a:extLst>
              <a:ext uri="{FF2B5EF4-FFF2-40B4-BE49-F238E27FC236}">
                <a16:creationId xmlns:a16="http://schemas.microsoft.com/office/drawing/2014/main" id="{E059B275-DA31-4FC3-084C-3AE876DA2C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8988" y="3068638"/>
            <a:ext cx="863600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67" name="Explosion 1 64">
            <a:extLst>
              <a:ext uri="{FF2B5EF4-FFF2-40B4-BE49-F238E27FC236}">
                <a16:creationId xmlns:a16="http://schemas.microsoft.com/office/drawing/2014/main" id="{1E4D67D8-443E-7F69-92FA-093728769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3103563"/>
            <a:ext cx="374650" cy="325437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cxnSp>
        <p:nvCxnSpPr>
          <p:cNvPr id="278568" name="Straight Arrow Connector 3">
            <a:extLst>
              <a:ext uri="{FF2B5EF4-FFF2-40B4-BE49-F238E27FC236}">
                <a16:creationId xmlns:a16="http://schemas.microsoft.com/office/drawing/2014/main" id="{197CD4DF-6E74-05C0-03E2-43FE22F3CC4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3213100"/>
            <a:ext cx="1871662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AutoShape 4">
            <a:extLst>
              <a:ext uri="{FF2B5EF4-FFF2-40B4-BE49-F238E27FC236}">
                <a16:creationId xmlns:a16="http://schemas.microsoft.com/office/drawing/2014/main" id="{3C221502-E4DE-BEF3-75B4-074CEACC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825" y="2492375"/>
            <a:ext cx="631825" cy="373063"/>
          </a:xfrm>
          <a:prstGeom prst="wedgeRoundRectCallout">
            <a:avLst>
              <a:gd name="adj1" fmla="val 47560"/>
              <a:gd name="adj2" fmla="val 91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ne</a:t>
            </a:r>
            <a:r>
              <a:rPr lang="cs-CZ" altLang="cs-CZ" sz="1400" b="0" baseline="0">
                <a:latin typeface="Arial" panose="020B0604020202020204" pitchFamily="34" charset="0"/>
              </a:rPr>
              <a:t> q</a:t>
            </a: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F12EB5D0-5C16-035A-4021-CE5420D71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4513" y="4581525"/>
            <a:ext cx="338137" cy="358775"/>
          </a:xfrm>
          <a:prstGeom prst="wedgeRoundRectCallout">
            <a:avLst>
              <a:gd name="adj1" fmla="val 47560"/>
              <a:gd name="adj2" fmla="val 91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6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8" grpId="0" animBg="1"/>
      <p:bldP spid="16" grpId="0" animBg="1"/>
      <p:bldP spid="17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578" name="Straight Connector 5">
            <a:extLst>
              <a:ext uri="{FF2B5EF4-FFF2-40B4-BE49-F238E27FC236}">
                <a16:creationId xmlns:a16="http://schemas.microsoft.com/office/drawing/2014/main" id="{62A8AC38-D0B3-EDC5-CB21-0017DC3CE6A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49463" y="1555750"/>
            <a:ext cx="1587" cy="8270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0579" name="Title 1">
            <a:extLst>
              <a:ext uri="{FF2B5EF4-FFF2-40B4-BE49-F238E27FC236}">
                <a16:creationId xmlns:a16="http://schemas.microsoft.com/office/drawing/2014/main" id="{F4121CD9-0090-137F-F737-EE19223CB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competing Proposers</a:t>
            </a:r>
          </a:p>
        </p:txBody>
      </p:sp>
      <p:cxnSp>
        <p:nvCxnSpPr>
          <p:cNvPr id="280580" name="Straight Connector 4">
            <a:extLst>
              <a:ext uri="{FF2B5EF4-FFF2-40B4-BE49-F238E27FC236}">
                <a16:creationId xmlns:a16="http://schemas.microsoft.com/office/drawing/2014/main" id="{97E6F471-4546-2065-8284-2063087AF8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5778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1" name="Straight Connector 8">
            <a:extLst>
              <a:ext uri="{FF2B5EF4-FFF2-40B4-BE49-F238E27FC236}">
                <a16:creationId xmlns:a16="http://schemas.microsoft.com/office/drawing/2014/main" id="{85377D1A-662A-6423-E50B-86CD08A9C25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2513" y="2708275"/>
            <a:ext cx="0" cy="33845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2" name="Straight Connector 9">
            <a:extLst>
              <a:ext uri="{FF2B5EF4-FFF2-40B4-BE49-F238E27FC236}">
                <a16:creationId xmlns:a16="http://schemas.microsoft.com/office/drawing/2014/main" id="{FA103D53-38B9-0E17-78CF-1491887BAFD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5" name="Straight Connector 12">
            <a:extLst>
              <a:ext uri="{FF2B5EF4-FFF2-40B4-BE49-F238E27FC236}">
                <a16:creationId xmlns:a16="http://schemas.microsoft.com/office/drawing/2014/main" id="{E0E8D979-32C9-0517-49FD-11B263D44A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49463" y="3357563"/>
            <a:ext cx="1587" cy="2735262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0584" name="TextBox 16">
            <a:extLst>
              <a:ext uri="{FF2B5EF4-FFF2-40B4-BE49-F238E27FC236}">
                <a16:creationId xmlns:a16="http://schemas.microsoft.com/office/drawing/2014/main" id="{F2D556EF-B092-B8E6-CEFE-A12928A72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2836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acceptors</a:t>
            </a:r>
          </a:p>
        </p:txBody>
      </p:sp>
      <p:cxnSp>
        <p:nvCxnSpPr>
          <p:cNvPr id="280585" name="Straight Arrow Connector 3">
            <a:extLst>
              <a:ext uri="{FF2B5EF4-FFF2-40B4-BE49-F238E27FC236}">
                <a16:creationId xmlns:a16="http://schemas.microsoft.com/office/drawing/2014/main" id="{4A8B5F91-4D70-3668-582A-00725986BC9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8" name="Straight Arrow Connector 18">
            <a:extLst>
              <a:ext uri="{FF2B5EF4-FFF2-40B4-BE49-F238E27FC236}">
                <a16:creationId xmlns:a16="http://schemas.microsoft.com/office/drawing/2014/main" id="{E9910925-3834-7294-3F28-3C65EA256F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0575" y="3429000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39" name="Straight Arrow Connector 21">
            <a:extLst>
              <a:ext uri="{FF2B5EF4-FFF2-40B4-BE49-F238E27FC236}">
                <a16:creationId xmlns:a16="http://schemas.microsoft.com/office/drawing/2014/main" id="{F8855DB4-AD74-E3B8-43C1-B1873008CF11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0575" y="3573463"/>
            <a:ext cx="1135063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8" name="Straight Arrow Connector 18">
            <a:extLst>
              <a:ext uri="{FF2B5EF4-FFF2-40B4-BE49-F238E27FC236}">
                <a16:creationId xmlns:a16="http://schemas.microsoft.com/office/drawing/2014/main" id="{0F72CC65-D7E0-76AE-BE76-A2A4ECC28E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2852738"/>
            <a:ext cx="846137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589" name="Straight Arrow Connector 21">
            <a:extLst>
              <a:ext uri="{FF2B5EF4-FFF2-40B4-BE49-F238E27FC236}">
                <a16:creationId xmlns:a16="http://schemas.microsoft.com/office/drawing/2014/main" id="{63CF3715-55AE-CC15-0D9E-3DFAEE96280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22513" y="2997200"/>
            <a:ext cx="854075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42" name="TextBox 27">
            <a:extLst>
              <a:ext uri="{FF2B5EF4-FFF2-40B4-BE49-F238E27FC236}">
                <a16:creationId xmlns:a16="http://schemas.microsoft.com/office/drawing/2014/main" id="{0017196F-9F72-8ABA-D333-4354D0125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7463" y="1773238"/>
            <a:ext cx="1141412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0000FF"/>
                </a:solidFill>
              </a:rPr>
              <a:t>Prepare</a:t>
            </a:r>
            <a:r>
              <a:rPr lang="en-US" altLang="cs-CZ" sz="2000" b="0">
                <a:solidFill>
                  <a:srgbClr val="0000FF"/>
                </a:solidFill>
              </a:rPr>
              <a:t>(1)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008000"/>
                </a:solidFill>
              </a:rPr>
              <a:t>Promise</a:t>
            </a:r>
            <a:r>
              <a:rPr lang="en-US" altLang="cs-CZ" sz="2000" b="0">
                <a:solidFill>
                  <a:srgbClr val="008000"/>
                </a:solidFill>
              </a:rPr>
              <a:t>(</a:t>
            </a:r>
            <a:r>
              <a:rPr lang="cs-CZ" altLang="cs-CZ" sz="2000" b="0">
                <a:solidFill>
                  <a:srgbClr val="008000"/>
                </a:solidFill>
              </a:rPr>
              <a:t>1</a:t>
            </a:r>
            <a:r>
              <a:rPr lang="en-US" altLang="cs-CZ" sz="2000" b="0">
                <a:solidFill>
                  <a:srgbClr val="008000"/>
                </a:solidFill>
              </a:rPr>
              <a:t>)</a:t>
            </a:r>
            <a:endParaRPr lang="cs-CZ" altLang="cs-CZ" sz="2000" b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8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0">
                <a:solidFill>
                  <a:srgbClr val="CC00CC"/>
                </a:solidFill>
              </a:rPr>
              <a:t>Prepare(2)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008000"/>
                </a:solidFill>
              </a:rPr>
              <a:t>Promise</a:t>
            </a:r>
            <a:r>
              <a:rPr lang="en-US" altLang="cs-CZ" sz="2000" b="0">
                <a:solidFill>
                  <a:srgbClr val="008000"/>
                </a:solidFill>
              </a:rPr>
              <a:t>(2)</a:t>
            </a:r>
            <a:endParaRPr lang="cs-CZ" altLang="cs-CZ" sz="2000" b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0">
                <a:solidFill>
                  <a:srgbClr val="0000FF"/>
                </a:solidFill>
              </a:rPr>
              <a:t>Prepare(2)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FF0000"/>
                </a:solidFill>
              </a:rPr>
              <a:t>Reject</a:t>
            </a:r>
            <a:r>
              <a:rPr lang="en-US" altLang="cs-CZ" sz="2000" b="0">
                <a:solidFill>
                  <a:srgbClr val="FF0000"/>
                </a:solidFill>
              </a:rPr>
              <a:t>(2)</a:t>
            </a:r>
            <a:endParaRPr lang="cs-CZ" altLang="cs-CZ" sz="2000" b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0">
                <a:solidFill>
                  <a:srgbClr val="0000FF"/>
                </a:solidFill>
              </a:rPr>
              <a:t>Prepare(3)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2000" b="0">
                <a:solidFill>
                  <a:srgbClr val="008000"/>
                </a:solidFill>
              </a:rPr>
              <a:t>Promise</a:t>
            </a:r>
            <a:r>
              <a:rPr lang="en-US" altLang="cs-CZ" sz="2000" b="0">
                <a:solidFill>
                  <a:srgbClr val="008000"/>
                </a:solidFill>
              </a:rPr>
              <a:t>(3)</a:t>
            </a:r>
            <a:endParaRPr lang="cs-CZ" altLang="cs-CZ" sz="2000" b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/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cs-CZ" sz="2000" b="0">
                <a:solidFill>
                  <a:srgbClr val="CC00CC"/>
                </a:solidFill>
              </a:rPr>
              <a:t>Accept(2,vb)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FF0000"/>
                </a:solidFill>
              </a:rPr>
              <a:t>Reject</a:t>
            </a:r>
            <a:r>
              <a:rPr lang="en-US" altLang="cs-CZ" sz="2000" b="0">
                <a:solidFill>
                  <a:srgbClr val="FF0000"/>
                </a:solidFill>
              </a:rPr>
              <a:t>(3)</a:t>
            </a:r>
            <a:endParaRPr lang="cs-CZ" altLang="cs-CZ" sz="2000" b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en-US" altLang="cs-CZ" sz="2000" b="0">
                <a:solidFill>
                  <a:srgbClr val="CC00CC"/>
                </a:solidFill>
              </a:rPr>
              <a:t>Prepare(4)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sz="2000" b="0">
                <a:solidFill>
                  <a:srgbClr val="008000"/>
                </a:solidFill>
              </a:rPr>
              <a:t>Promise</a:t>
            </a:r>
            <a:r>
              <a:rPr lang="en-US" altLang="cs-CZ" sz="2000" b="0">
                <a:solidFill>
                  <a:srgbClr val="008000"/>
                </a:solidFill>
              </a:rPr>
              <a:t>(4)</a:t>
            </a:r>
            <a:endParaRPr lang="cs-CZ" altLang="cs-CZ" sz="2000" b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0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0">
                <a:solidFill>
                  <a:srgbClr val="0000FF"/>
                </a:solidFill>
              </a:rPr>
              <a:t>Accept(3,va)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>
                <a:solidFill>
                  <a:srgbClr val="FF0000"/>
                </a:solidFill>
              </a:rPr>
              <a:t>Reject</a:t>
            </a:r>
            <a:r>
              <a:rPr lang="en-US" altLang="cs-CZ" sz="2000" b="0">
                <a:solidFill>
                  <a:srgbClr val="FF0000"/>
                </a:solidFill>
              </a:rPr>
              <a:t>(4)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000" b="0"/>
              <a:t>   ...</a:t>
            </a:r>
            <a:endParaRPr lang="cs-CZ" altLang="cs-CZ" sz="2000" b="0"/>
          </a:p>
        </p:txBody>
      </p:sp>
      <p:sp>
        <p:nvSpPr>
          <p:cNvPr id="280591" name="Explosion 1 64">
            <a:extLst>
              <a:ext uri="{FF2B5EF4-FFF2-40B4-BE49-F238E27FC236}">
                <a16:creationId xmlns:a16="http://schemas.microsoft.com/office/drawing/2014/main" id="{78099AFE-A272-3366-1B59-8F1D4FE66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3250" y="2346325"/>
            <a:ext cx="373063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78544" name="AutoShape 4">
            <a:extLst>
              <a:ext uri="{FF2B5EF4-FFF2-40B4-BE49-F238E27FC236}">
                <a16:creationId xmlns:a16="http://schemas.microsoft.com/office/drawing/2014/main" id="{4B2C98BB-AC8A-EC79-5C5F-0A7C0CB18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708275"/>
            <a:ext cx="935037" cy="792163"/>
          </a:xfrm>
          <a:prstGeom prst="wedgeRoundRectCallout">
            <a:avLst>
              <a:gd name="adj1" fmla="val 77912"/>
              <a:gd name="adj2" fmla="val 3013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původní Leader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oživen</a:t>
            </a:r>
          </a:p>
        </p:txBody>
      </p:sp>
      <p:cxnSp>
        <p:nvCxnSpPr>
          <p:cNvPr id="278545" name="Straight Arrow Connector 18">
            <a:extLst>
              <a:ext uri="{FF2B5EF4-FFF2-40B4-BE49-F238E27FC236}">
                <a16:creationId xmlns:a16="http://schemas.microsoft.com/office/drawing/2014/main" id="{7B62CBB3-1A21-0B41-1827-9C32C35E02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8988" y="3835400"/>
            <a:ext cx="1135062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6" name="Straight Arrow Connector 21">
            <a:extLst>
              <a:ext uri="{FF2B5EF4-FFF2-40B4-BE49-F238E27FC236}">
                <a16:creationId xmlns:a16="http://schemas.microsoft.com/office/drawing/2014/main" id="{A89EB577-F43F-F326-C9D3-972CDF3AC76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8988" y="3979863"/>
            <a:ext cx="1135062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7" name="Straight Arrow Connector 18">
            <a:extLst>
              <a:ext uri="{FF2B5EF4-FFF2-40B4-BE49-F238E27FC236}">
                <a16:creationId xmlns:a16="http://schemas.microsoft.com/office/drawing/2014/main" id="{F19E72EC-2A38-A444-9126-E2C8E5E7386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47913" y="4505325"/>
            <a:ext cx="846137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8" name="Straight Arrow Connector 21">
            <a:extLst>
              <a:ext uri="{FF2B5EF4-FFF2-40B4-BE49-F238E27FC236}">
                <a16:creationId xmlns:a16="http://schemas.microsoft.com/office/drawing/2014/main" id="{FFF855F8-F771-ED29-B6FD-0B8E375B56A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22513" y="4649788"/>
            <a:ext cx="854075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49" name="Straight Arrow Connector 18">
            <a:extLst>
              <a:ext uri="{FF2B5EF4-FFF2-40B4-BE49-F238E27FC236}">
                <a16:creationId xmlns:a16="http://schemas.microsoft.com/office/drawing/2014/main" id="{249C1162-E767-70C0-8455-760468D72E0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62200" y="4940300"/>
            <a:ext cx="846138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50" name="Straight Arrow Connector 21">
            <a:extLst>
              <a:ext uri="{FF2B5EF4-FFF2-40B4-BE49-F238E27FC236}">
                <a16:creationId xmlns:a16="http://schemas.microsoft.com/office/drawing/2014/main" id="{49E69E33-0807-BD88-C071-D874F6E015A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336800" y="5084763"/>
            <a:ext cx="854075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51" name="Straight Arrow Connector 18">
            <a:extLst>
              <a:ext uri="{FF2B5EF4-FFF2-40B4-BE49-F238E27FC236}">
                <a16:creationId xmlns:a16="http://schemas.microsoft.com/office/drawing/2014/main" id="{FED6D3C5-9C95-4B60-3D2B-E01D3FD8A31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60575" y="5516563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8552" name="Straight Arrow Connector 21">
            <a:extLst>
              <a:ext uri="{FF2B5EF4-FFF2-40B4-BE49-F238E27FC236}">
                <a16:creationId xmlns:a16="http://schemas.microsoft.com/office/drawing/2014/main" id="{A839BF46-5529-8D87-1C23-4E6882686C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60575" y="5661025"/>
            <a:ext cx="1135063" cy="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53" name="AutoShape 4">
            <a:extLst>
              <a:ext uri="{FF2B5EF4-FFF2-40B4-BE49-F238E27FC236}">
                <a16:creationId xmlns:a16="http://schemas.microsoft.com/office/drawing/2014/main" id="{C90CFDCA-D625-4CAE-1878-81DF54A30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0163" y="5732463"/>
            <a:ext cx="431800" cy="360362"/>
          </a:xfrm>
          <a:prstGeom prst="wedgeRoundRectCallout">
            <a:avLst>
              <a:gd name="adj1" fmla="val -736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...</a:t>
            </a:r>
            <a:endParaRPr lang="cs-CZ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cxnSp>
        <p:nvCxnSpPr>
          <p:cNvPr id="280602" name="Straight Arrow Connector 18">
            <a:extLst>
              <a:ext uri="{FF2B5EF4-FFF2-40B4-BE49-F238E27FC236}">
                <a16:creationId xmlns:a16="http://schemas.microsoft.com/office/drawing/2014/main" id="{B50A04C6-C8BC-CD8D-7140-29DD2A7900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9625" y="1989138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0603" name="Straight Arrow Connector 21">
            <a:extLst>
              <a:ext uri="{FF2B5EF4-FFF2-40B4-BE49-F238E27FC236}">
                <a16:creationId xmlns:a16="http://schemas.microsoft.com/office/drawing/2014/main" id="{529F0224-B44D-1903-F5D8-DA61D5F8989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79625" y="2133600"/>
            <a:ext cx="1135063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8556" name="Content Placeholder 2">
            <a:extLst>
              <a:ext uri="{FF2B5EF4-FFF2-40B4-BE49-F238E27FC236}">
                <a16:creationId xmlns:a16="http://schemas.microsoft.com/office/drawing/2014/main" id="{96FB3D04-5EAB-DA02-ADF5-070C50F731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92725" y="908050"/>
            <a:ext cx="3671888" cy="568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Konflikt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více Proposerů se střídavě prohlašuje za Leadery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např. při oživení po havárii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mezitím volba nového Leadera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konečnost není deterministicky zaručena</a:t>
            </a:r>
            <a:endParaRPr lang="en-US" altLang="cs-CZ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praktická implementace OK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cs-CZ"/>
              <a:t>randomizovan</a:t>
            </a:r>
            <a:r>
              <a:rPr lang="cs-CZ" altLang="cs-CZ"/>
              <a:t>ý timeout</a:t>
            </a:r>
            <a:endParaRPr lang="en-US" altLang="cs-CZ"/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komunikace mezi Propos</a:t>
            </a:r>
            <a:r>
              <a:rPr lang="en-US" altLang="cs-CZ"/>
              <a:t>e</a:t>
            </a:r>
            <a:r>
              <a:rPr lang="cs-CZ" altLang="cs-CZ"/>
              <a:t>ry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/>
              <a:t>není porušena korektnost</a:t>
            </a:r>
            <a:r>
              <a:rPr lang="en-US" altLang="cs-CZ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44" grpId="0" animBg="1"/>
      <p:bldP spid="278553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Title 1">
            <a:extLst>
              <a:ext uri="{FF2B5EF4-FFF2-40B4-BE49-F238E27FC236}">
                <a16:creationId xmlns:a16="http://schemas.microsoft.com/office/drawing/2014/main" id="{C746DB41-5C94-A35E-1423-9F15C7B7A2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pozorování</a:t>
            </a:r>
          </a:p>
        </p:txBody>
      </p:sp>
      <p:sp>
        <p:nvSpPr>
          <p:cNvPr id="279555" name="Content Placeholder 2">
            <a:extLst>
              <a:ext uri="{FF2B5EF4-FFF2-40B4-BE49-F238E27FC236}">
                <a16:creationId xmlns:a16="http://schemas.microsoft.com/office/drawing/2014/main" id="{B0BF40DA-7794-04D1-40D5-88D5237D30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Fáz</a:t>
            </a:r>
            <a:r>
              <a:rPr lang="en-US" altLang="cs-CZ"/>
              <a:t>e 1</a:t>
            </a:r>
            <a:endParaRPr lang="cs-CZ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neposílají se žádné hodnoty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s</a:t>
            </a:r>
            <a:r>
              <a:rPr lang="en-US" altLang="cs-CZ"/>
              <a:t>ehn</a:t>
            </a:r>
            <a:r>
              <a:rPr lang="cs-CZ" altLang="cs-CZ"/>
              <a:t>ání dostatečného počtu Promise</a:t>
            </a:r>
            <a:endParaRPr lang="en-US" altLang="cs-CZ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</a:t>
            </a:r>
            <a:r>
              <a:rPr lang="en-US" altLang="cs-CZ"/>
              <a:t>Leader</a:t>
            </a:r>
            <a:r>
              <a:rPr lang="cs-CZ" altLang="cs-CZ"/>
              <a:t> očekává většinu (Quorum) hlasů pro jeho návrh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zajištění konzistence s nižšími Ballot</a:t>
            </a:r>
            <a:endParaRPr lang="cs-CZ" altLang="cs-CZ" sz="800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/>
              <a:t>Fáz</a:t>
            </a:r>
            <a:r>
              <a:rPr lang="en-US" altLang="cs-CZ"/>
              <a:t>e 2</a:t>
            </a:r>
            <a:endParaRPr lang="cs-CZ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L</a:t>
            </a:r>
            <a:r>
              <a:rPr lang="en-US" altLang="cs-CZ"/>
              <a:t>eader </a:t>
            </a:r>
            <a:r>
              <a:rPr lang="cs-CZ" altLang="cs-CZ"/>
              <a:t>navrhuje hodnotu s nejvyšším Ballot z fáz</a:t>
            </a:r>
            <a:r>
              <a:rPr lang="en-US" altLang="cs-CZ"/>
              <a:t>e 1</a:t>
            </a:r>
            <a:endParaRPr lang="cs-CZ" altLang="cs-CZ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nebo může navrhnout vlastní hodnotu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akceptace hodnoty ⇒ potvrzení leadera</a:t>
            </a:r>
            <a:endParaRPr lang="cs-CZ" altLang="cs-CZ" sz="800"/>
          </a:p>
          <a:p>
            <a:pPr>
              <a:buFont typeface="Arial" panose="020B0604020202020204" pitchFamily="34" charset="0"/>
              <a:buChar char="•"/>
            </a:pPr>
            <a:endParaRPr lang="cs-CZ" altLang="cs-CZ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/>
              <a:t>Stab</a:t>
            </a:r>
            <a:r>
              <a:rPr lang="cs-CZ" altLang="cs-CZ"/>
              <a:t>i</a:t>
            </a:r>
            <a:r>
              <a:rPr lang="en-US" altLang="cs-CZ"/>
              <a:t>l</a:t>
            </a:r>
            <a:r>
              <a:rPr lang="cs-CZ" altLang="cs-CZ"/>
              <a:t>ní</a:t>
            </a:r>
            <a:r>
              <a:rPr lang="en-US" altLang="cs-CZ"/>
              <a:t> </a:t>
            </a:r>
            <a:r>
              <a:rPr lang="cs-CZ" altLang="cs-CZ"/>
              <a:t>úložiště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musí přežít výpadek uzlu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/>
              <a:t> obsahuje informace, které si musí uzel pamatovat po znovuoživení</a:t>
            </a:r>
            <a:endParaRPr lang="en-US" altLang="cs-CZ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/>
              <a:t>A</a:t>
            </a:r>
            <a:r>
              <a:rPr lang="en-US" altLang="cs-CZ"/>
              <a:t>cceptor </a:t>
            </a:r>
            <a:r>
              <a:rPr lang="cs-CZ" altLang="cs-CZ"/>
              <a:t>uloží stav před vlastní odpovědí</a:t>
            </a:r>
            <a:endParaRPr lang="en-US" altLang="cs-CZ"/>
          </a:p>
          <a:p>
            <a:endParaRPr lang="cs-CZ" altLang="cs-CZ" sz="800"/>
          </a:p>
        </p:txBody>
      </p:sp>
      <p:sp>
        <p:nvSpPr>
          <p:cNvPr id="279556" name="AutoShape 4">
            <a:extLst>
              <a:ext uri="{FF2B5EF4-FFF2-40B4-BE49-F238E27FC236}">
                <a16:creationId xmlns:a16="http://schemas.microsoft.com/office/drawing/2014/main" id="{F562ECF3-E2F3-00EC-980F-8035405F5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4868863"/>
            <a:ext cx="2089150" cy="396875"/>
          </a:xfrm>
          <a:prstGeom prst="wedgeRoundRectCallout">
            <a:avLst>
              <a:gd name="adj1" fmla="val 22588"/>
              <a:gd name="adj2" fmla="val -456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nesmazateln</a:t>
            </a:r>
            <a:r>
              <a:rPr lang="cs-CZ" altLang="cs-CZ" sz="1400" b="0" baseline="0">
                <a:latin typeface="Arial" panose="020B0604020202020204" pitchFamily="34" charset="0"/>
              </a:rPr>
              <a:t>ý inkoust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Title 1">
            <a:extLst>
              <a:ext uri="{FF2B5EF4-FFF2-40B4-BE49-F238E27FC236}">
                <a16:creationId xmlns:a16="http://schemas.microsoft.com/office/drawing/2014/main" id="{FCEBFF91-6567-0644-F0DD-DAAB3C878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– </a:t>
            </a:r>
            <a:r>
              <a:rPr lang="en-US" altLang="cs-CZ"/>
              <a:t>invarianty, </a:t>
            </a:r>
            <a:r>
              <a:rPr lang="cs-CZ" altLang="cs-CZ"/>
              <a:t>formální důkaz</a:t>
            </a:r>
            <a:r>
              <a:rPr lang="en-US" altLang="cs-CZ"/>
              <a:t> a animace</a:t>
            </a:r>
            <a:endParaRPr lang="cs-CZ" altLang="cs-CZ"/>
          </a:p>
        </p:txBody>
      </p:sp>
      <p:pic>
        <p:nvPicPr>
          <p:cNvPr id="283651" name="Picture 2">
            <a:extLst>
              <a:ext uri="{FF2B5EF4-FFF2-40B4-BE49-F238E27FC236}">
                <a16:creationId xmlns:a16="http://schemas.microsoft.com/office/drawing/2014/main" id="{009C3014-F36F-2A64-F952-D189D946B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5497512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3652" name="Picture 3">
            <a:extLst>
              <a:ext uri="{FF2B5EF4-FFF2-40B4-BE49-F238E27FC236}">
                <a16:creationId xmlns:a16="http://schemas.microsoft.com/office/drawing/2014/main" id="{586DA900-E969-D72D-C43F-D97993D5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135188"/>
            <a:ext cx="4829175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3653" name="AutoShape 4">
            <a:extLst>
              <a:ext uri="{FF2B5EF4-FFF2-40B4-BE49-F238E27FC236}">
                <a16:creationId xmlns:a16="http://schemas.microsoft.com/office/drawing/2014/main" id="{3FF436CA-5AFC-84B4-D7E5-46FFE6BE4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924175"/>
            <a:ext cx="2232025" cy="865188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http://harry.me/blog/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2014/12/27/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neat-algorithms-paxos/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6192FEEE-9DEA-CDC4-7DAA-CCDB5A11B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Výkonnost, chyby návrhu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8EC220C-CAF2-D4ED-1D23-41ECFE760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 b="1" dirty="0"/>
          </a:p>
          <a:p>
            <a:pPr marL="0" indent="0" eaLnBrk="1" hangingPunct="1"/>
            <a:r>
              <a:rPr lang="cs-CZ" altLang="cs-CZ" b="1" dirty="0"/>
              <a:t>Výkonnost</a:t>
            </a:r>
            <a:endParaRPr lang="en-US" altLang="cs-CZ" b="1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b="1" dirty="0"/>
              <a:t> </a:t>
            </a:r>
            <a:r>
              <a:rPr lang="cs-CZ" altLang="cs-CZ" dirty="0"/>
              <a:t>Teorie: více uzlů </a:t>
            </a:r>
            <a:r>
              <a:rPr lang="cs-CZ" altLang="cs-CZ" dirty="0">
                <a:latin typeface="Arial Unicode MS" pitchFamily="34" charset="-128"/>
                <a:ea typeface="Arial Unicode MS" pitchFamily="34" charset="-128"/>
              </a:rPr>
              <a:t>⇒</a:t>
            </a:r>
            <a:r>
              <a:rPr lang="cs-CZ" altLang="cs-CZ" dirty="0"/>
              <a:t> vyšší výkon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Praxe: výrazně nižší než lineární nárůst výkonu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jednodušší architektura, menší synchronizace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cs-CZ" dirty="0"/>
              <a:t>nižší režie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Příčiny: komunikace, synchronizace, komplikovaný software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cs-CZ" altLang="cs-CZ" dirty="0" err="1"/>
              <a:t>Granularita</a:t>
            </a:r>
            <a:r>
              <a:rPr lang="cs-CZ" altLang="cs-CZ" dirty="0"/>
              <a:t> výpočetní jednotky</a:t>
            </a:r>
          </a:p>
          <a:p>
            <a:pPr marL="0" indent="0" eaLnBrk="1" hangingPunct="1"/>
            <a:endParaRPr lang="cs-CZ" altLang="cs-CZ" b="1" dirty="0"/>
          </a:p>
          <a:p>
            <a:pPr marL="0" indent="0" eaLnBrk="1" hangingPunct="1"/>
            <a:r>
              <a:rPr lang="cs-CZ" altLang="cs-CZ" b="1" dirty="0"/>
              <a:t>Chyby návrhu </a:t>
            </a:r>
            <a:r>
              <a:rPr lang="cs-CZ" altLang="cs-CZ" b="1" dirty="0" err="1"/>
              <a:t>distribuovanách</a:t>
            </a:r>
            <a:r>
              <a:rPr lang="cs-CZ" altLang="cs-CZ" b="1" dirty="0"/>
              <a:t> systémů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cs-CZ" altLang="cs-CZ" i="1" dirty="0"/>
              <a:t>Síť je spolehlivá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 dirty="0"/>
              <a:t> Síť je zabezpečená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 dirty="0"/>
              <a:t> Síť je homogenní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 dirty="0"/>
              <a:t> Topologie se nemění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 dirty="0"/>
              <a:t> Nulová latence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 dirty="0"/>
              <a:t> Neomezená kapacita sítě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 dirty="0"/>
              <a:t> Jeden administrátor</a:t>
            </a:r>
          </a:p>
        </p:txBody>
      </p:sp>
      <p:sp>
        <p:nvSpPr>
          <p:cNvPr id="33796" name="Arc 4">
            <a:extLst>
              <a:ext uri="{FF2B5EF4-FFF2-40B4-BE49-F238E27FC236}">
                <a16:creationId xmlns:a16="http://schemas.microsoft.com/office/drawing/2014/main" id="{2D7556D7-1EBC-A887-5971-0D03787D6575}"/>
              </a:ext>
            </a:extLst>
          </p:cNvPr>
          <p:cNvSpPr>
            <a:spLocks/>
          </p:cNvSpPr>
          <p:nvPr/>
        </p:nvSpPr>
        <p:spPr bwMode="auto">
          <a:xfrm rot="10891442" flipV="1">
            <a:off x="6011863" y="977900"/>
            <a:ext cx="2665412" cy="1152525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9B5F4735-629B-5AFE-FE95-6E9F786E04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1052513"/>
            <a:ext cx="2879725" cy="0"/>
          </a:xfrm>
          <a:prstGeom prst="lin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DB143A5C-AC5C-DE79-C1D2-F52520848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5963" y="1484313"/>
            <a:ext cx="2879725" cy="0"/>
          </a:xfrm>
          <a:prstGeom prst="line">
            <a:avLst/>
          </a:prstGeom>
          <a:noFill/>
          <a:ln w="12700">
            <a:solidFill>
              <a:srgbClr val="008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Title 1">
            <a:extLst>
              <a:ext uri="{FF2B5EF4-FFF2-40B4-BE49-F238E27FC236}">
                <a16:creationId xmlns:a16="http://schemas.microsoft.com/office/drawing/2014/main" id="{87C54313-7A19-42B8-703C-9B14B1170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Použití v distribuovaném plánovači</a:t>
            </a:r>
            <a:endParaRPr lang="en-US" altLang="en-US"/>
          </a:p>
        </p:txBody>
      </p:sp>
      <p:sp>
        <p:nvSpPr>
          <p:cNvPr id="285699" name="Content Placeholder 2">
            <a:extLst>
              <a:ext uri="{FF2B5EF4-FFF2-40B4-BE49-F238E27FC236}">
                <a16:creationId xmlns:a16="http://schemas.microsoft.com/office/drawing/2014/main" id="{4EE750B8-DCF5-AADC-8E60-B044B80E9A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cs-CZ" altLang="cs-CZ" sz="16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600"/>
              <a:t>klient spouští job v clusteru - zpráva scheduleru</a:t>
            </a:r>
            <a:br>
              <a:rPr lang="cs-CZ" altLang="cs-CZ" sz="800"/>
            </a:br>
            <a:r>
              <a:rPr lang="cs-CZ" altLang="cs-CZ" sz="1600"/>
              <a:t>každá replika scheduleru zastává všechny role - Proposer, Acceptor, Learner</a:t>
            </a:r>
            <a:br>
              <a:rPr lang="cs-CZ" altLang="cs-CZ" sz="1600"/>
            </a:br>
            <a:r>
              <a:rPr lang="cs-CZ" altLang="cs-CZ" sz="1600"/>
              <a:t>právě jedna replika je Leader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16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600"/>
              <a:t>běžný bezchybový průběh</a:t>
            </a:r>
            <a:r>
              <a:rPr lang="en-US" altLang="cs-CZ" sz="1600"/>
              <a:t>:</a:t>
            </a:r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cs-CZ" altLang="cs-CZ" sz="1500"/>
              <a:t> Leader pošle ostatním replikám </a:t>
            </a:r>
            <a:r>
              <a:rPr lang="cs-CZ" altLang="cs-CZ" sz="1500">
                <a:solidFill>
                  <a:srgbClr val="CC00CC"/>
                </a:solidFill>
              </a:rPr>
              <a:t>Prepare</a:t>
            </a:r>
            <a:r>
              <a:rPr lang="cs-CZ" altLang="cs-CZ" sz="1500"/>
              <a:t> s novým číslem jobu</a:t>
            </a:r>
            <a:endParaRPr lang="en-US" altLang="cs-CZ" sz="1500"/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cs-CZ" altLang="cs-CZ" sz="1500"/>
              <a:t> ostatní repliky vrátí </a:t>
            </a:r>
            <a:r>
              <a:rPr lang="cs-CZ" altLang="cs-CZ" sz="1500">
                <a:solidFill>
                  <a:srgbClr val="CC00CC"/>
                </a:solidFill>
              </a:rPr>
              <a:t>Promise</a:t>
            </a:r>
            <a:r>
              <a:rPr lang="cs-CZ" altLang="cs-CZ" sz="1500"/>
              <a:t> </a:t>
            </a:r>
            <a:r>
              <a:rPr lang="cs-CZ" altLang="cs-CZ" sz="1500">
                <a:solidFill>
                  <a:srgbClr val="7F7F7F"/>
                </a:solidFill>
              </a:rPr>
              <a:t>(pokud neviděli job s větším číslem)</a:t>
            </a:r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cs-CZ" altLang="cs-CZ" sz="1500"/>
              <a:t> Leader přidělí jobu prostředky a pošle </a:t>
            </a:r>
            <a:r>
              <a:rPr lang="cs-CZ" altLang="cs-CZ" sz="1500">
                <a:solidFill>
                  <a:srgbClr val="CC00CC"/>
                </a:solidFill>
              </a:rPr>
              <a:t>Accept</a:t>
            </a:r>
          </a:p>
          <a:p>
            <a:pPr lvl="1">
              <a:buFont typeface="Tahoma" panose="020B0604030504040204" pitchFamily="34" charset="0"/>
              <a:buAutoNum type="arabicPeriod"/>
            </a:pPr>
            <a:r>
              <a:rPr lang="cs-CZ" altLang="cs-CZ" sz="1500"/>
              <a:t> ostatní odpoví </a:t>
            </a:r>
            <a:r>
              <a:rPr lang="cs-CZ" altLang="cs-CZ" sz="1500">
                <a:solidFill>
                  <a:srgbClr val="CC00CC"/>
                </a:solidFill>
              </a:rPr>
              <a:t>Accepted</a:t>
            </a:r>
            <a:r>
              <a:rPr lang="cs-CZ" altLang="cs-CZ" sz="1200"/>
              <a:t> </a:t>
            </a:r>
            <a:r>
              <a:rPr lang="cs-CZ" altLang="cs-CZ" sz="1500"/>
              <a:t>a zaznamenají stav, Leader spustí job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16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1600"/>
              <a:t>havárie - více replik se snaží být Leader, konkurentně</a:t>
            </a:r>
            <a:r>
              <a:rPr lang="en-US" altLang="cs-CZ" sz="1600"/>
              <a:t> </a:t>
            </a:r>
            <a:r>
              <a:rPr lang="cs-CZ" altLang="cs-CZ" sz="1600"/>
              <a:t>zasílají vlastní návrhy</a:t>
            </a:r>
            <a:br>
              <a:rPr lang="cs-CZ" altLang="cs-CZ" sz="1600"/>
            </a:br>
            <a:r>
              <a:rPr lang="cs-CZ" altLang="cs-CZ" sz="1600"/>
              <a:t>nakonec zvítězí návrh s nejvyšším číslem, jeho navrhovatel se stane Leaderem</a:t>
            </a:r>
            <a:endParaRPr lang="en-US" altLang="cs-CZ" sz="1600"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itle 1">
            <a:extLst>
              <a:ext uri="{FF2B5EF4-FFF2-40B4-BE49-F238E27FC236}">
                <a16:creationId xmlns:a16="http://schemas.microsoft.com/office/drawing/2014/main" id="{B392FA83-8BA2-808F-BFCD-BC818045D4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protokoly</a:t>
            </a:r>
          </a:p>
        </p:txBody>
      </p:sp>
      <p:sp>
        <p:nvSpPr>
          <p:cNvPr id="286723" name="Content Placeholder 2">
            <a:extLst>
              <a:ext uri="{FF2B5EF4-FFF2-40B4-BE49-F238E27FC236}">
                <a16:creationId xmlns:a16="http://schemas.microsoft.com/office/drawing/2014/main" id="{A3556A7E-B918-489E-238B-9618555F5C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marL="0" indent="0"/>
            <a:r>
              <a:rPr lang="cs-CZ" altLang="cs-CZ" b="1" dirty="0" err="1"/>
              <a:t>Paxos</a:t>
            </a:r>
            <a:r>
              <a:rPr lang="cs-CZ" altLang="cs-CZ" b="1" dirty="0"/>
              <a:t> </a:t>
            </a:r>
            <a:r>
              <a:rPr lang="cs-CZ" altLang="cs-CZ" b="1" dirty="0" err="1"/>
              <a:t>Family</a:t>
            </a:r>
            <a:endParaRPr lang="cs-CZ" altLang="cs-CZ" b="1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Basic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cs-CZ" altLang="cs-CZ" dirty="0"/>
              <a:t> základní verze protokolu, konsensus pouze jedné hodnoty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prakticky málo použitelný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dirty="0"/>
              <a:t> nepoužívaný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 err="1">
                <a:solidFill>
                  <a:srgbClr val="0000FF"/>
                </a:solidFill>
              </a:rPr>
              <a:t>Multi-</a:t>
            </a:r>
            <a:r>
              <a:rPr lang="cs-CZ" altLang="cs-CZ" dirty="0" err="1"/>
              <a:t>Paxos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cs-CZ" altLang="cs-CZ" dirty="0"/>
              <a:t> kontinuální opakování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základ typické implementace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 err="1">
                <a:solidFill>
                  <a:srgbClr val="0000FF"/>
                </a:solidFill>
              </a:rPr>
              <a:t>Cheap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cs-CZ" altLang="cs-CZ" dirty="0"/>
              <a:t> rozšíření pro </a:t>
            </a:r>
            <a:r>
              <a:rPr lang="en-US" altLang="cs-CZ" dirty="0"/>
              <a:t>'</a:t>
            </a:r>
            <a:r>
              <a:rPr lang="cs-CZ" altLang="cs-CZ" dirty="0"/>
              <a:t>levnou</a:t>
            </a:r>
            <a:r>
              <a:rPr lang="en-US" altLang="cs-CZ" dirty="0"/>
              <a:t>' (</a:t>
            </a:r>
            <a:r>
              <a:rPr lang="en-US" altLang="cs-CZ" dirty="0" err="1"/>
              <a:t>nahraditelnou</a:t>
            </a:r>
            <a:r>
              <a:rPr lang="en-US" altLang="cs-CZ" dirty="0"/>
              <a:t>) </a:t>
            </a:r>
            <a:r>
              <a:rPr lang="cs-CZ" altLang="cs-CZ" dirty="0"/>
              <a:t>toleranci</a:t>
            </a:r>
            <a:r>
              <a:rPr lang="en-US" altLang="cs-CZ" dirty="0"/>
              <a:t> </a:t>
            </a:r>
            <a:r>
              <a:rPr lang="en-US" altLang="cs-CZ" dirty="0" err="1"/>
              <a:t>havarovan</a:t>
            </a:r>
            <a:r>
              <a:rPr lang="cs-CZ" altLang="cs-CZ" dirty="0" err="1"/>
              <a:t>ých</a:t>
            </a:r>
            <a:r>
              <a:rPr lang="cs-CZ" altLang="cs-CZ" dirty="0"/>
              <a:t> uzlů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Fast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endParaRPr lang="cs-CZ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optimalizace doručování zpráv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 err="1">
                <a:solidFill>
                  <a:srgbClr val="0000FF"/>
                </a:solidFill>
              </a:rPr>
              <a:t>Byzantine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r>
              <a:rPr lang="en-US" altLang="cs-CZ" dirty="0"/>
              <a:t> -</a:t>
            </a:r>
            <a:r>
              <a:rPr lang="cs-CZ" altLang="cs-CZ" dirty="0"/>
              <a:t> rozšíření pro záškodníky </a:t>
            </a:r>
            <a:r>
              <a:rPr lang="cs-CZ" altLang="cs-CZ" i="1" dirty="0" err="1">
                <a:solidFill>
                  <a:srgbClr val="7F7F7F"/>
                </a:solidFill>
              </a:rPr>
              <a:t>byzantine</a:t>
            </a:r>
            <a:r>
              <a:rPr lang="cs-CZ" altLang="cs-CZ" i="1" dirty="0">
                <a:solidFill>
                  <a:srgbClr val="7F7F7F"/>
                </a:solidFill>
              </a:rPr>
              <a:t> </a:t>
            </a:r>
            <a:r>
              <a:rPr lang="cs-CZ" altLang="cs-CZ" i="1" dirty="0" err="1">
                <a:solidFill>
                  <a:srgbClr val="7F7F7F"/>
                </a:solidFill>
              </a:rPr>
              <a:t>failures</a:t>
            </a:r>
            <a:endParaRPr lang="cs-CZ" altLang="cs-CZ" sz="700" i="1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 err="1">
                <a:solidFill>
                  <a:srgbClr val="0000FF"/>
                </a:solidFill>
              </a:rPr>
              <a:t>Generalized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r>
              <a:rPr lang="en-US" altLang="cs-CZ" dirty="0"/>
              <a:t> - </a:t>
            </a:r>
            <a:r>
              <a:rPr lang="cs-CZ" altLang="cs-CZ" dirty="0"/>
              <a:t>optimalizace pro </a:t>
            </a:r>
            <a:r>
              <a:rPr lang="cs-CZ" altLang="cs-CZ" dirty="0" err="1"/>
              <a:t>konkurentní</a:t>
            </a:r>
            <a:r>
              <a:rPr lang="cs-CZ" altLang="cs-CZ" dirty="0"/>
              <a:t> komutativní operace</a:t>
            </a:r>
            <a:endParaRPr lang="en-US" altLang="cs-CZ" sz="700" i="1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0000FF"/>
                </a:solidFill>
              </a:rPr>
              <a:t> Virtually Synchronous</a:t>
            </a:r>
            <a:r>
              <a:rPr lang="cs-CZ" altLang="cs-CZ" dirty="0"/>
              <a:t> </a:t>
            </a:r>
            <a:r>
              <a:rPr lang="cs-CZ" altLang="cs-CZ" dirty="0" err="1"/>
              <a:t>Paxos</a:t>
            </a:r>
            <a:r>
              <a:rPr lang="en-US" altLang="cs-CZ" dirty="0"/>
              <a:t> - </a:t>
            </a:r>
            <a:r>
              <a:rPr lang="en-US" altLang="cs-CZ" dirty="0" err="1"/>
              <a:t>zm</a:t>
            </a:r>
            <a:r>
              <a:rPr lang="cs-CZ" altLang="cs-CZ" dirty="0" err="1"/>
              <a:t>ěna</a:t>
            </a:r>
            <a:r>
              <a:rPr lang="cs-CZ" altLang="cs-CZ" dirty="0"/>
              <a:t> členství</a:t>
            </a:r>
            <a:endParaRPr lang="en-US" altLang="cs-CZ" sz="700" i="1" dirty="0">
              <a:solidFill>
                <a:srgbClr val="7F7F7F"/>
              </a:solidFill>
            </a:endParaRPr>
          </a:p>
          <a:p>
            <a:pPr marL="192088" lvl="1" indent="0"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d</a:t>
            </a:r>
            <a:r>
              <a:rPr lang="en-US" altLang="cs-CZ" dirty="0"/>
              <a:t>al</a:t>
            </a:r>
            <a:r>
              <a:rPr lang="cs-CZ" altLang="cs-CZ" dirty="0" err="1"/>
              <a:t>ší</a:t>
            </a:r>
            <a:r>
              <a:rPr lang="cs-CZ" altLang="cs-CZ" dirty="0"/>
              <a:t> protokoly, optimalizace, rozšíření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Disk P., </a:t>
            </a:r>
            <a:r>
              <a:rPr lang="cs-CZ" altLang="cs-CZ" dirty="0" err="1"/>
              <a:t>Vertical</a:t>
            </a:r>
            <a:r>
              <a:rPr lang="cs-CZ" altLang="cs-CZ" dirty="0"/>
              <a:t> P., </a:t>
            </a:r>
            <a:r>
              <a:rPr lang="cs-CZ" altLang="cs-CZ" dirty="0" err="1"/>
              <a:t>Stoppable</a:t>
            </a:r>
            <a:r>
              <a:rPr lang="cs-CZ" altLang="cs-CZ" dirty="0"/>
              <a:t> P., </a:t>
            </a:r>
            <a:r>
              <a:rPr lang="en-US" altLang="cs-CZ" dirty="0"/>
              <a:t>Egalitarian</a:t>
            </a:r>
            <a:r>
              <a:rPr lang="cs-CZ" altLang="cs-CZ" dirty="0"/>
              <a:t> P., </a:t>
            </a:r>
            <a:r>
              <a:rPr lang="cs-CZ" altLang="cs-CZ" dirty="0" err="1"/>
              <a:t>Leaderless</a:t>
            </a:r>
            <a:r>
              <a:rPr lang="cs-CZ" altLang="cs-CZ" dirty="0"/>
              <a:t> P., </a:t>
            </a:r>
            <a:r>
              <a:rPr lang="cs-CZ" altLang="cs-CZ" dirty="0" err="1"/>
              <a:t>Mencius</a:t>
            </a:r>
            <a:r>
              <a:rPr lang="cs-CZ" altLang="cs-CZ" dirty="0"/>
              <a:t>, ..., ...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Title 1">
            <a:extLst>
              <a:ext uri="{FF2B5EF4-FFF2-40B4-BE49-F238E27FC236}">
                <a16:creationId xmlns:a16="http://schemas.microsoft.com/office/drawing/2014/main" id="{56502F80-DF79-1CBF-217F-B96AC0BF5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Multi-Paxos</a:t>
            </a:r>
          </a:p>
        </p:txBody>
      </p:sp>
      <p:sp>
        <p:nvSpPr>
          <p:cNvPr id="350211" name="Content Placeholder 2">
            <a:extLst>
              <a:ext uri="{FF2B5EF4-FFF2-40B4-BE49-F238E27FC236}">
                <a16:creationId xmlns:a16="http://schemas.microsoft.com/office/drawing/2014/main" id="{93BB776A-59AF-2666-CC92-00A943730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Fáz</a:t>
            </a:r>
            <a:r>
              <a:rPr lang="en-US" altLang="cs-CZ" dirty="0"/>
              <a:t>e 1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zajištění konzistence s nižšími Ballot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Optimalizace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fáze 1 nutná jen při změně Leadera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 err="1"/>
              <a:t>implementa</a:t>
            </a:r>
            <a:r>
              <a:rPr lang="cs-CZ" altLang="cs-CZ" dirty="0"/>
              <a:t>ční názvosloví: </a:t>
            </a:r>
            <a:r>
              <a:rPr lang="en-US" altLang="cs-CZ" dirty="0"/>
              <a:t>"</a:t>
            </a:r>
            <a:r>
              <a:rPr lang="cs-CZ" altLang="cs-CZ" dirty="0"/>
              <a:t>view change</a:t>
            </a:r>
            <a:r>
              <a:rPr lang="en-US" altLang="cs-CZ" dirty="0"/>
              <a:t>"</a:t>
            </a:r>
            <a:r>
              <a:rPr lang="cs-CZ" altLang="cs-CZ" dirty="0"/>
              <a:t>, </a:t>
            </a:r>
            <a:r>
              <a:rPr lang="en-US" altLang="cs-CZ" dirty="0"/>
              <a:t>"</a:t>
            </a:r>
            <a:r>
              <a:rPr lang="cs-CZ" altLang="cs-CZ" dirty="0"/>
              <a:t>recovery mode</a:t>
            </a:r>
            <a:r>
              <a:rPr lang="en-US" altLang="cs-CZ" dirty="0"/>
              <a:t>"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Multi-Paxos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kontinuální pokračování Basic Paxos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nejčastější základ praktické implementace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stabilní Leader </a:t>
            </a:r>
            <a:r>
              <a:rPr lang="cs-CZ" altLang="cs-CZ" sz="1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⇒</a:t>
            </a:r>
            <a:r>
              <a:rPr lang="cs-CZ" altLang="cs-CZ" dirty="0"/>
              <a:t> pouze fáze 2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t</a:t>
            </a:r>
            <a:r>
              <a:rPr lang="cs-CZ" altLang="cs-CZ" dirty="0"/>
              <a:t>echnicky protokol doplněn o číslo </a:t>
            </a:r>
            <a:r>
              <a:rPr lang="en-US" altLang="cs-CZ" dirty="0"/>
              <a:t>'</a:t>
            </a:r>
            <a:r>
              <a:rPr lang="cs-CZ" altLang="cs-CZ" dirty="0"/>
              <a:t>instance</a:t>
            </a:r>
            <a:r>
              <a:rPr lang="en-US" altLang="cs-CZ" dirty="0"/>
              <a:t>'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 marL="0" indent="0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 2008 </a:t>
            </a:r>
            <a:r>
              <a:rPr lang="en-US" altLang="cs-CZ" dirty="0">
                <a:solidFill>
                  <a:srgbClr val="9900CC"/>
                </a:solidFill>
              </a:rPr>
              <a:t>Google: </a:t>
            </a:r>
            <a:r>
              <a:rPr lang="en-US" altLang="cs-CZ" dirty="0" err="1">
                <a:solidFill>
                  <a:srgbClr val="9900CC"/>
                </a:solidFill>
              </a:rPr>
              <a:t>Paxos</a:t>
            </a:r>
            <a:r>
              <a:rPr lang="en-US" altLang="cs-CZ" dirty="0">
                <a:solidFill>
                  <a:srgbClr val="9900CC"/>
                </a:solidFill>
              </a:rPr>
              <a:t> Made Live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velk</a:t>
            </a:r>
            <a:r>
              <a:rPr lang="cs-CZ" altLang="cs-CZ" dirty="0"/>
              <a:t>ý rozdíl mezi abstraktním popisem algoritmu a reálnou implementací</a:t>
            </a:r>
          </a:p>
          <a:p>
            <a:pPr marL="0" indent="0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 2015 </a:t>
            </a:r>
            <a:r>
              <a:rPr lang="en-US" altLang="cs-CZ" dirty="0">
                <a:solidFill>
                  <a:srgbClr val="9900CC"/>
                </a:solidFill>
              </a:rPr>
              <a:t>Van </a:t>
            </a:r>
            <a:r>
              <a:rPr lang="en-US" altLang="cs-CZ" dirty="0" err="1">
                <a:solidFill>
                  <a:srgbClr val="9900CC"/>
                </a:solidFill>
              </a:rPr>
              <a:t>Renesse</a:t>
            </a:r>
            <a:r>
              <a:rPr lang="en-US" altLang="cs-CZ" dirty="0">
                <a:solidFill>
                  <a:srgbClr val="9900CC"/>
                </a:solidFill>
              </a:rPr>
              <a:t>, </a:t>
            </a:r>
            <a:r>
              <a:rPr lang="en-US" altLang="cs-CZ" dirty="0" err="1">
                <a:solidFill>
                  <a:srgbClr val="9900CC"/>
                </a:solidFill>
              </a:rPr>
              <a:t>Altinbuken</a:t>
            </a:r>
            <a:r>
              <a:rPr lang="en-US" altLang="cs-CZ" dirty="0">
                <a:solidFill>
                  <a:srgbClr val="9900CC"/>
                </a:solidFill>
              </a:rPr>
              <a:t>: </a:t>
            </a:r>
            <a:r>
              <a:rPr lang="en-US" altLang="cs-CZ" dirty="0" err="1">
                <a:solidFill>
                  <a:srgbClr val="9900CC"/>
                </a:solidFill>
              </a:rPr>
              <a:t>Paxos</a:t>
            </a:r>
            <a:r>
              <a:rPr lang="en-US" altLang="cs-CZ" dirty="0">
                <a:solidFill>
                  <a:srgbClr val="9900CC"/>
                </a:solidFill>
              </a:rPr>
              <a:t> Made Moderately Complex</a:t>
            </a:r>
            <a:endParaRPr lang="cs-CZ" altLang="cs-CZ" dirty="0">
              <a:solidFill>
                <a:srgbClr val="9900CC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</a:t>
            </a:r>
            <a:r>
              <a:rPr lang="en-US" altLang="cs-CZ" dirty="0"/>
              <a:t>form</a:t>
            </a:r>
            <a:r>
              <a:rPr lang="cs-CZ" altLang="cs-CZ" dirty="0"/>
              <a:t>á</a:t>
            </a:r>
            <a:r>
              <a:rPr lang="en-US" altLang="cs-CZ" dirty="0"/>
              <a:t>ln</a:t>
            </a:r>
            <a:r>
              <a:rPr lang="cs-CZ" altLang="cs-CZ" dirty="0"/>
              <a:t>í </a:t>
            </a:r>
            <a:r>
              <a:rPr lang="en-US" altLang="cs-CZ" dirty="0" err="1"/>
              <a:t>popis</a:t>
            </a:r>
            <a:r>
              <a:rPr lang="en-US" altLang="cs-CZ" dirty="0"/>
              <a:t> a </a:t>
            </a:r>
            <a:r>
              <a:rPr lang="en-US" altLang="cs-CZ" dirty="0" err="1"/>
              <a:t>verifikace</a:t>
            </a:r>
            <a:r>
              <a:rPr lang="en-US" altLang="cs-CZ" dirty="0"/>
              <a:t> Multi-</a:t>
            </a:r>
            <a:r>
              <a:rPr lang="en-US" altLang="cs-CZ" dirty="0" err="1"/>
              <a:t>Paxosu</a:t>
            </a:r>
            <a:endParaRPr lang="en-US" altLang="cs-CZ" dirty="0"/>
          </a:p>
          <a:p>
            <a:pPr>
              <a:defRPr/>
            </a:pPr>
            <a:endParaRPr lang="cs-CZ" altLang="cs-CZ" dirty="0"/>
          </a:p>
        </p:txBody>
      </p:sp>
      <p:sp>
        <p:nvSpPr>
          <p:cNvPr id="288772" name="AutoShape 4">
            <a:extLst>
              <a:ext uri="{FF2B5EF4-FFF2-40B4-BE49-F238E27FC236}">
                <a16:creationId xmlns:a16="http://schemas.microsoft.com/office/drawing/2014/main" id="{24EC0E94-5878-6F1E-F421-F92AD0B77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3465513"/>
            <a:ext cx="3167063" cy="574675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Accept(</a:t>
            </a:r>
            <a:r>
              <a:rPr lang="en-US" altLang="cs-CZ" sz="1400" b="0" baseline="0">
                <a:latin typeface="Arial" panose="020B0604020202020204" pitchFamily="34" charset="0"/>
              </a:rPr>
              <a:t>n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1); Accepted(</a:t>
            </a:r>
            <a:r>
              <a:rPr lang="en-US" altLang="cs-CZ" sz="1400" b="0" baseline="0">
                <a:latin typeface="Arial" panose="020B0604020202020204" pitchFamily="34" charset="0"/>
              </a:rPr>
              <a:t>n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1)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 Accept(</a:t>
            </a:r>
            <a:r>
              <a:rPr lang="en-US" altLang="cs-CZ" sz="1400" b="0" baseline="0">
                <a:latin typeface="Arial" panose="020B0604020202020204" pitchFamily="34" charset="0"/>
              </a:rPr>
              <a:t>n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cs-CZ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+1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2); Accepted(</a:t>
            </a:r>
            <a:r>
              <a:rPr lang="en-US" altLang="cs-CZ" sz="1400" b="0" baseline="0">
                <a:latin typeface="Arial" panose="020B0604020202020204" pitchFamily="34" charset="0"/>
              </a:rPr>
              <a:t>n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i</a:t>
            </a:r>
            <a:r>
              <a:rPr lang="cs-CZ" altLang="cs-CZ" sz="1400" baseline="0">
                <a:solidFill>
                  <a:srgbClr val="0000FF"/>
                </a:solidFill>
                <a:latin typeface="Arial" panose="020B0604020202020204" pitchFamily="34" charset="0"/>
              </a:rPr>
              <a:t>+1</a:t>
            </a:r>
            <a:r>
              <a:rPr lang="cs-CZ" altLang="cs-CZ" sz="1400" b="0" baseline="0">
                <a:latin typeface="Arial" panose="020B0604020202020204" pitchFamily="34" charset="0"/>
              </a:rPr>
              <a:t>,</a:t>
            </a: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2)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Title 1">
            <a:extLst>
              <a:ext uri="{FF2B5EF4-FFF2-40B4-BE49-F238E27FC236}">
                <a16:creationId xmlns:a16="http://schemas.microsoft.com/office/drawing/2014/main" id="{751ADCC1-61E6-BD2D-2BDD-3BC51148D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Multi-paxos - komunikace</a:t>
            </a:r>
            <a:endParaRPr lang="cs-CZ" altLang="cs-CZ"/>
          </a:p>
        </p:txBody>
      </p:sp>
      <p:cxnSp>
        <p:nvCxnSpPr>
          <p:cNvPr id="289795" name="Straight Connector 4">
            <a:extLst>
              <a:ext uri="{FF2B5EF4-FFF2-40B4-BE49-F238E27FC236}">
                <a16:creationId xmlns:a16="http://schemas.microsoft.com/office/drawing/2014/main" id="{29CDC974-BCCB-556A-8390-97E70E5EAC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6" name="Straight Connector 5">
            <a:extLst>
              <a:ext uri="{FF2B5EF4-FFF2-40B4-BE49-F238E27FC236}">
                <a16:creationId xmlns:a16="http://schemas.microsoft.com/office/drawing/2014/main" id="{4409C68F-BD8F-E5D0-B47C-55C75A13EF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7" name="Straight Connector 8">
            <a:extLst>
              <a:ext uri="{FF2B5EF4-FFF2-40B4-BE49-F238E27FC236}">
                <a16:creationId xmlns:a16="http://schemas.microsoft.com/office/drawing/2014/main" id="{6E8DA148-606E-E592-FF09-5B9507722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8" name="Straight Connector 9">
            <a:extLst>
              <a:ext uri="{FF2B5EF4-FFF2-40B4-BE49-F238E27FC236}">
                <a16:creationId xmlns:a16="http://schemas.microsoft.com/office/drawing/2014/main" id="{7AEC3A8C-5CF9-D6E6-6825-FA3E99EB931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799" name="Straight Connector 10">
            <a:extLst>
              <a:ext uri="{FF2B5EF4-FFF2-40B4-BE49-F238E27FC236}">
                <a16:creationId xmlns:a16="http://schemas.microsoft.com/office/drawing/2014/main" id="{6EEEC978-BEB8-433A-BCEB-0A368D0336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00" name="Straight Connector 11">
            <a:extLst>
              <a:ext uri="{FF2B5EF4-FFF2-40B4-BE49-F238E27FC236}">
                <a16:creationId xmlns:a16="http://schemas.microsoft.com/office/drawing/2014/main" id="{41F85807-5D6F-7B8A-5AF6-078AB48C9A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9801" name="Straight Connector 12">
            <a:extLst>
              <a:ext uri="{FF2B5EF4-FFF2-40B4-BE49-F238E27FC236}">
                <a16:creationId xmlns:a16="http://schemas.microsoft.com/office/drawing/2014/main" id="{1B6975F1-EEAA-6137-424F-C9769F3491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75238" y="1555750"/>
            <a:ext cx="0" cy="45370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9802" name="TextBox 16">
            <a:extLst>
              <a:ext uri="{FF2B5EF4-FFF2-40B4-BE49-F238E27FC236}">
                <a16:creationId xmlns:a16="http://schemas.microsoft.com/office/drawing/2014/main" id="{69F817AF-5479-A661-9FC6-914BF9391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135063"/>
            <a:ext cx="44275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sp>
        <p:nvSpPr>
          <p:cNvPr id="287755" name="TextBox 27">
            <a:extLst>
              <a:ext uri="{FF2B5EF4-FFF2-40B4-BE49-F238E27FC236}">
                <a16:creationId xmlns:a16="http://schemas.microsoft.com/office/drawing/2014/main" id="{D60EB8A2-E875-0BD6-A86F-A42EA8850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1570038"/>
            <a:ext cx="19415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Prepare</a:t>
            </a:r>
            <a:r>
              <a:rPr lang="en-US" altLang="cs-CZ" sz="2400" b="0"/>
              <a:t>(1,i,...)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Promise</a:t>
            </a:r>
            <a:r>
              <a:rPr lang="en-US" altLang="cs-CZ" sz="2400" b="0"/>
              <a:t>(1,i,...)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0000FF"/>
                </a:solidFill>
              </a:rPr>
              <a:t>i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0000FF"/>
                </a:solidFill>
              </a:rPr>
              <a:t>i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  <a:endParaRPr lang="en-US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00B050"/>
                </a:solidFill>
              </a:rPr>
              <a:t>i+1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00B050"/>
                </a:solidFill>
              </a:rPr>
              <a:t>i+1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/>
              <a:t>Request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C00000"/>
                </a:solidFill>
              </a:rPr>
              <a:t>i+2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  <a:r>
              <a:rPr lang="en-US" altLang="cs-CZ" sz="2400" b="0"/>
              <a:t>(1,</a:t>
            </a:r>
            <a:r>
              <a:rPr lang="en-US" altLang="cs-CZ" sz="2400">
                <a:solidFill>
                  <a:srgbClr val="C00000"/>
                </a:solidFill>
              </a:rPr>
              <a:t>i+2</a:t>
            </a:r>
            <a:r>
              <a:rPr lang="en-US" altLang="cs-CZ" sz="2400" b="0"/>
              <a:t>,...)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</p:txBody>
      </p:sp>
      <p:cxnSp>
        <p:nvCxnSpPr>
          <p:cNvPr id="289804" name="Straight Arrow Connector 3">
            <a:extLst>
              <a:ext uri="{FF2B5EF4-FFF2-40B4-BE49-F238E27FC236}">
                <a16:creationId xmlns:a16="http://schemas.microsoft.com/office/drawing/2014/main" id="{BC2A9E65-387D-2788-6B69-008FB851E30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7450" y="177323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9805" name="Group 2">
            <a:extLst>
              <a:ext uri="{FF2B5EF4-FFF2-40B4-BE49-F238E27FC236}">
                <a16:creationId xmlns:a16="http://schemas.microsoft.com/office/drawing/2014/main" id="{BF01D254-C832-A5B1-865F-D80009EC6DF5}"/>
              </a:ext>
            </a:extLst>
          </p:cNvPr>
          <p:cNvGrpSpPr>
            <a:grpSpLocks/>
          </p:cNvGrpSpPr>
          <p:nvPr/>
        </p:nvGrpSpPr>
        <p:grpSpPr bwMode="auto">
          <a:xfrm>
            <a:off x="2060575" y="2276475"/>
            <a:ext cx="1441450" cy="0"/>
            <a:chOff x="2020798" y="2204738"/>
            <a:chExt cx="1441450" cy="0"/>
          </a:xfrm>
        </p:grpSpPr>
        <p:cxnSp>
          <p:nvCxnSpPr>
            <p:cNvPr id="289863" name="Straight Arrow Connector 20">
              <a:extLst>
                <a:ext uri="{FF2B5EF4-FFF2-40B4-BE49-F238E27FC236}">
                  <a16:creationId xmlns:a16="http://schemas.microsoft.com/office/drawing/2014/main" id="{BACA5856-ECDF-F937-4AF5-A71E1BAF4A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20798" y="2204738"/>
              <a:ext cx="864869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4" name="Straight Arrow Connector 21">
              <a:extLst>
                <a:ext uri="{FF2B5EF4-FFF2-40B4-BE49-F238E27FC236}">
                  <a16:creationId xmlns:a16="http://schemas.microsoft.com/office/drawing/2014/main" id="{8EF8E566-48E4-49B9-A6D2-D4CC1227BD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20798" y="2204738"/>
              <a:ext cx="1134899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5" name="Straight Arrow Connector 22">
              <a:extLst>
                <a:ext uri="{FF2B5EF4-FFF2-40B4-BE49-F238E27FC236}">
                  <a16:creationId xmlns:a16="http://schemas.microsoft.com/office/drawing/2014/main" id="{D417AC77-018F-0E91-B850-EAC237CE56E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20798" y="2204738"/>
              <a:ext cx="144145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9806" name="Group 30">
            <a:extLst>
              <a:ext uri="{FF2B5EF4-FFF2-40B4-BE49-F238E27FC236}">
                <a16:creationId xmlns:a16="http://schemas.microsoft.com/office/drawing/2014/main" id="{55DB20C0-A203-D5EB-9F08-39D87DCA0ECF}"/>
              </a:ext>
            </a:extLst>
          </p:cNvPr>
          <p:cNvGrpSpPr>
            <a:grpSpLocks/>
          </p:cNvGrpSpPr>
          <p:nvPr/>
        </p:nvGrpSpPr>
        <p:grpSpPr bwMode="auto">
          <a:xfrm>
            <a:off x="2073275" y="2627313"/>
            <a:ext cx="1439863" cy="142875"/>
            <a:chOff x="2051719" y="2132856"/>
            <a:chExt cx="1440161" cy="144016"/>
          </a:xfrm>
        </p:grpSpPr>
        <p:cxnSp>
          <p:nvCxnSpPr>
            <p:cNvPr id="289860" name="Straight Arrow Connector 31">
              <a:extLst>
                <a:ext uri="{FF2B5EF4-FFF2-40B4-BE49-F238E27FC236}">
                  <a16:creationId xmlns:a16="http://schemas.microsoft.com/office/drawing/2014/main" id="{4404758B-8D39-36F6-0F4D-6AB6741639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1" name="Straight Arrow Connector 32">
              <a:extLst>
                <a:ext uri="{FF2B5EF4-FFF2-40B4-BE49-F238E27FC236}">
                  <a16:creationId xmlns:a16="http://schemas.microsoft.com/office/drawing/2014/main" id="{4B129A6A-6D23-3971-DEB3-FC032C06F13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62" name="Straight Arrow Connector 33">
              <a:extLst>
                <a:ext uri="{FF2B5EF4-FFF2-40B4-BE49-F238E27FC236}">
                  <a16:creationId xmlns:a16="http://schemas.microsoft.com/office/drawing/2014/main" id="{A0754F56-4DCA-6322-61AA-7DF43F9AA2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9807" name="Group 1">
            <a:extLst>
              <a:ext uri="{FF2B5EF4-FFF2-40B4-BE49-F238E27FC236}">
                <a16:creationId xmlns:a16="http://schemas.microsoft.com/office/drawing/2014/main" id="{2CD63F85-008E-9645-6A36-9AEB2C173AD9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938463"/>
            <a:ext cx="3025775" cy="144462"/>
            <a:chOff x="2051050" y="3644900"/>
            <a:chExt cx="3025775" cy="144463"/>
          </a:xfrm>
        </p:grpSpPr>
        <p:grpSp>
          <p:nvGrpSpPr>
            <p:cNvPr id="289850" name="Group 34">
              <a:extLst>
                <a:ext uri="{FF2B5EF4-FFF2-40B4-BE49-F238E27FC236}">
                  <a16:creationId xmlns:a16="http://schemas.microsoft.com/office/drawing/2014/main" id="{808FEDFB-096E-3B8B-A856-3F14BBFD12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050" y="3644900"/>
              <a:ext cx="1441450" cy="144463"/>
              <a:chOff x="2051719" y="2564904"/>
              <a:chExt cx="1440161" cy="144016"/>
            </a:xfrm>
          </p:grpSpPr>
          <p:cxnSp>
            <p:nvCxnSpPr>
              <p:cNvPr id="289857" name="Straight Arrow Connector 35">
                <a:extLst>
                  <a:ext uri="{FF2B5EF4-FFF2-40B4-BE49-F238E27FC236}">
                    <a16:creationId xmlns:a16="http://schemas.microsoft.com/office/drawing/2014/main" id="{6C6AB6C0-69DB-FC52-4293-A2DA534368F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564904"/>
                <a:ext cx="864096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58" name="Straight Arrow Connector 36">
                <a:extLst>
                  <a:ext uri="{FF2B5EF4-FFF2-40B4-BE49-F238E27FC236}">
                    <a16:creationId xmlns:a16="http://schemas.microsoft.com/office/drawing/2014/main" id="{6DA474E2-D418-B106-CFFB-7F9A72056ED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636912"/>
                <a:ext cx="1133884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59" name="Straight Arrow Connector 37">
                <a:extLst>
                  <a:ext uri="{FF2B5EF4-FFF2-40B4-BE49-F238E27FC236}">
                    <a16:creationId xmlns:a16="http://schemas.microsoft.com/office/drawing/2014/main" id="{D2A9D1E6-898E-FF11-2F33-DDEB7FA6719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708920"/>
                <a:ext cx="1440161" cy="0"/>
              </a:xfrm>
              <a:prstGeom prst="straightConnector1">
                <a:avLst/>
              </a:prstGeom>
              <a:noFill/>
              <a:ln w="25400" algn="ctr">
                <a:solidFill>
                  <a:srgbClr val="0000FF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9851" name="Straight Arrow Connector 40">
              <a:extLst>
                <a:ext uri="{FF2B5EF4-FFF2-40B4-BE49-F238E27FC236}">
                  <a16:creationId xmlns:a16="http://schemas.microsoft.com/office/drawing/2014/main" id="{CBA6F980-D27D-25C3-09A3-28231886D0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51250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2" name="Straight Arrow Connector 41">
              <a:extLst>
                <a:ext uri="{FF2B5EF4-FFF2-40B4-BE49-F238E27FC236}">
                  <a16:creationId xmlns:a16="http://schemas.microsoft.com/office/drawing/2014/main" id="{37974961-18DF-40D4-21D5-3D7B2E9DDA0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3575" y="3717925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3" name="Straight Arrow Connector 54">
              <a:extLst>
                <a:ext uri="{FF2B5EF4-FFF2-40B4-BE49-F238E27FC236}">
                  <a16:creationId xmlns:a16="http://schemas.microsoft.com/office/drawing/2014/main" id="{D2A9F273-492D-5C5D-5157-7FD28828EE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44900"/>
              <a:ext cx="2152650" cy="9525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4" name="Straight Arrow Connector 57">
              <a:extLst>
                <a:ext uri="{FF2B5EF4-FFF2-40B4-BE49-F238E27FC236}">
                  <a16:creationId xmlns:a16="http://schemas.microsoft.com/office/drawing/2014/main" id="{2473171E-6B3B-458E-25FB-F513188970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3100" y="3717925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5" name="Straight Arrow Connector 58">
              <a:extLst>
                <a:ext uri="{FF2B5EF4-FFF2-40B4-BE49-F238E27FC236}">
                  <a16:creationId xmlns:a16="http://schemas.microsoft.com/office/drawing/2014/main" id="{4E65A71F-A773-1A15-F6D7-F4069F1663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29540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56" name="Straight Arrow Connector 60">
              <a:extLst>
                <a:ext uri="{FF2B5EF4-FFF2-40B4-BE49-F238E27FC236}">
                  <a16:creationId xmlns:a16="http://schemas.microsoft.com/office/drawing/2014/main" id="{303C257B-71C4-9672-FDCE-8443CFF7F00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89808" name="Straight Arrow Connector 63">
            <a:extLst>
              <a:ext uri="{FF2B5EF4-FFF2-40B4-BE49-F238E27FC236}">
                <a16:creationId xmlns:a16="http://schemas.microsoft.com/office/drawing/2014/main" id="{A5F20A9D-9924-E88A-A7D5-B657C5F1B25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85863" y="3213100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4">
            <a:extLst>
              <a:ext uri="{FF2B5EF4-FFF2-40B4-BE49-F238E27FC236}">
                <a16:creationId xmlns:a16="http://schemas.microsoft.com/office/drawing/2014/main" id="{5543C882-A653-1946-F412-811C17E61A9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7088" y="2524125"/>
            <a:ext cx="7408862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grpSp>
        <p:nvGrpSpPr>
          <p:cNvPr id="289810" name="Group 45">
            <a:extLst>
              <a:ext uri="{FF2B5EF4-FFF2-40B4-BE49-F238E27FC236}">
                <a16:creationId xmlns:a16="http://schemas.microsoft.com/office/drawing/2014/main" id="{98915C65-7B50-3EDD-5062-20528B4C1EBA}"/>
              </a:ext>
            </a:extLst>
          </p:cNvPr>
          <p:cNvGrpSpPr>
            <a:grpSpLocks/>
          </p:cNvGrpSpPr>
          <p:nvPr/>
        </p:nvGrpSpPr>
        <p:grpSpPr bwMode="auto">
          <a:xfrm>
            <a:off x="2060575" y="2017713"/>
            <a:ext cx="1443038" cy="4762"/>
            <a:chOff x="2051050" y="4468813"/>
            <a:chExt cx="1443038" cy="4762"/>
          </a:xfrm>
        </p:grpSpPr>
        <p:cxnSp>
          <p:nvCxnSpPr>
            <p:cNvPr id="289847" name="Straight Arrow Connector 14">
              <a:extLst>
                <a:ext uri="{FF2B5EF4-FFF2-40B4-BE49-F238E27FC236}">
                  <a16:creationId xmlns:a16="http://schemas.microsoft.com/office/drawing/2014/main" id="{47863CE1-DD76-5F58-6D7A-7FD08349D8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468813"/>
              <a:ext cx="865188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8" name="Straight Arrow Connector 18">
              <a:extLst>
                <a:ext uri="{FF2B5EF4-FFF2-40B4-BE49-F238E27FC236}">
                  <a16:creationId xmlns:a16="http://schemas.microsoft.com/office/drawing/2014/main" id="{2FC77566-EE2C-992F-535B-9C74E15B8B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13347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9" name="Straight Arrow Connector 19">
              <a:extLst>
                <a:ext uri="{FF2B5EF4-FFF2-40B4-BE49-F238E27FC236}">
                  <a16:creationId xmlns:a16="http://schemas.microsoft.com/office/drawing/2014/main" id="{F6A45884-58BF-6F78-42F2-F33C2F5FEE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44145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763" name="Group 30">
            <a:extLst>
              <a:ext uri="{FF2B5EF4-FFF2-40B4-BE49-F238E27FC236}">
                <a16:creationId xmlns:a16="http://schemas.microsoft.com/office/drawing/2014/main" id="{0CD32A30-EA6E-5C9A-1476-A9CD124D00EC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892550"/>
            <a:ext cx="1439863" cy="142875"/>
            <a:chOff x="2051719" y="2132856"/>
            <a:chExt cx="1440161" cy="144016"/>
          </a:xfrm>
        </p:grpSpPr>
        <p:cxnSp>
          <p:nvCxnSpPr>
            <p:cNvPr id="289844" name="Straight Arrow Connector 31">
              <a:extLst>
                <a:ext uri="{FF2B5EF4-FFF2-40B4-BE49-F238E27FC236}">
                  <a16:creationId xmlns:a16="http://schemas.microsoft.com/office/drawing/2014/main" id="{7A58D377-E4E1-CABE-8746-EABCD0F0DA7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5" name="Straight Arrow Connector 32">
              <a:extLst>
                <a:ext uri="{FF2B5EF4-FFF2-40B4-BE49-F238E27FC236}">
                  <a16:creationId xmlns:a16="http://schemas.microsoft.com/office/drawing/2014/main" id="{2CFA519A-1B03-9409-67DF-782CD01EDD7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6" name="Straight Arrow Connector 33">
              <a:extLst>
                <a:ext uri="{FF2B5EF4-FFF2-40B4-BE49-F238E27FC236}">
                  <a16:creationId xmlns:a16="http://schemas.microsoft.com/office/drawing/2014/main" id="{C57FEDB6-AF27-FB77-E68A-B9D5E3A1FD2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764" name="Group 57">
            <a:extLst>
              <a:ext uri="{FF2B5EF4-FFF2-40B4-BE49-F238E27FC236}">
                <a16:creationId xmlns:a16="http://schemas.microsoft.com/office/drawing/2014/main" id="{2747191D-3773-EB48-0499-566599968F88}"/>
              </a:ext>
            </a:extLst>
          </p:cNvPr>
          <p:cNvGrpSpPr>
            <a:grpSpLocks/>
          </p:cNvGrpSpPr>
          <p:nvPr/>
        </p:nvGrpSpPr>
        <p:grpSpPr bwMode="auto">
          <a:xfrm>
            <a:off x="2035175" y="4205288"/>
            <a:ext cx="3025775" cy="144462"/>
            <a:chOff x="2051050" y="3644900"/>
            <a:chExt cx="3025775" cy="144463"/>
          </a:xfrm>
        </p:grpSpPr>
        <p:grpSp>
          <p:nvGrpSpPr>
            <p:cNvPr id="289834" name="Group 34">
              <a:extLst>
                <a:ext uri="{FF2B5EF4-FFF2-40B4-BE49-F238E27FC236}">
                  <a16:creationId xmlns:a16="http://schemas.microsoft.com/office/drawing/2014/main" id="{70F8B0F9-E846-462B-2A96-8E93A14826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050" y="3644900"/>
              <a:ext cx="1441450" cy="144463"/>
              <a:chOff x="2051719" y="2564904"/>
              <a:chExt cx="1440161" cy="144016"/>
            </a:xfrm>
          </p:grpSpPr>
          <p:cxnSp>
            <p:nvCxnSpPr>
              <p:cNvPr id="289841" name="Straight Arrow Connector 35">
                <a:extLst>
                  <a:ext uri="{FF2B5EF4-FFF2-40B4-BE49-F238E27FC236}">
                    <a16:creationId xmlns:a16="http://schemas.microsoft.com/office/drawing/2014/main" id="{BE494E26-8CFF-DA29-FAEE-7E1018653CA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564904"/>
                <a:ext cx="864096" cy="0"/>
              </a:xfrm>
              <a:prstGeom prst="straightConnector1">
                <a:avLst/>
              </a:prstGeom>
              <a:noFill/>
              <a:ln w="25400" algn="ctr">
                <a:solidFill>
                  <a:srgbClr val="00B05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42" name="Straight Arrow Connector 36">
                <a:extLst>
                  <a:ext uri="{FF2B5EF4-FFF2-40B4-BE49-F238E27FC236}">
                    <a16:creationId xmlns:a16="http://schemas.microsoft.com/office/drawing/2014/main" id="{D1C9D459-5DC4-4502-3181-F105375572A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636912"/>
                <a:ext cx="1133884" cy="0"/>
              </a:xfrm>
              <a:prstGeom prst="straightConnector1">
                <a:avLst/>
              </a:prstGeom>
              <a:noFill/>
              <a:ln w="25400" algn="ctr">
                <a:solidFill>
                  <a:srgbClr val="00B05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43" name="Straight Arrow Connector 37">
                <a:extLst>
                  <a:ext uri="{FF2B5EF4-FFF2-40B4-BE49-F238E27FC236}">
                    <a16:creationId xmlns:a16="http://schemas.microsoft.com/office/drawing/2014/main" id="{AC5F5F05-A735-70F6-1F58-852A29C40B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708920"/>
                <a:ext cx="1440161" cy="0"/>
              </a:xfrm>
              <a:prstGeom prst="straightConnector1">
                <a:avLst/>
              </a:prstGeom>
              <a:noFill/>
              <a:ln w="25400" algn="ctr">
                <a:solidFill>
                  <a:srgbClr val="00B05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9835" name="Straight Arrow Connector 40">
              <a:extLst>
                <a:ext uri="{FF2B5EF4-FFF2-40B4-BE49-F238E27FC236}">
                  <a16:creationId xmlns:a16="http://schemas.microsoft.com/office/drawing/2014/main" id="{315679B8-46B0-EDCD-5D82-9DEA006266C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51250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6" name="Straight Arrow Connector 41">
              <a:extLst>
                <a:ext uri="{FF2B5EF4-FFF2-40B4-BE49-F238E27FC236}">
                  <a16:creationId xmlns:a16="http://schemas.microsoft.com/office/drawing/2014/main" id="{661F5DA7-CBF5-6D82-F75B-7BD0110D50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3575" y="3717925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7" name="Straight Arrow Connector 54">
              <a:extLst>
                <a:ext uri="{FF2B5EF4-FFF2-40B4-BE49-F238E27FC236}">
                  <a16:creationId xmlns:a16="http://schemas.microsoft.com/office/drawing/2014/main" id="{9DEF7431-8BC0-27E0-B531-50A8EFF37CF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44900"/>
              <a:ext cx="2152650" cy="9525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8" name="Straight Arrow Connector 57">
              <a:extLst>
                <a:ext uri="{FF2B5EF4-FFF2-40B4-BE49-F238E27FC236}">
                  <a16:creationId xmlns:a16="http://schemas.microsoft.com/office/drawing/2014/main" id="{E822BCBA-C25B-42B9-4F1D-5291D3F470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3100" y="3717925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9" name="Straight Arrow Connector 58">
              <a:extLst>
                <a:ext uri="{FF2B5EF4-FFF2-40B4-BE49-F238E27FC236}">
                  <a16:creationId xmlns:a16="http://schemas.microsoft.com/office/drawing/2014/main" id="{A8060300-C0DF-28FF-ABF8-63808E1DE8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295400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40" name="Straight Arrow Connector 60">
              <a:extLst>
                <a:ext uri="{FF2B5EF4-FFF2-40B4-BE49-F238E27FC236}">
                  <a16:creationId xmlns:a16="http://schemas.microsoft.com/office/drawing/2014/main" id="{21BD1B33-D8CC-D0D3-E6FF-9C64A16D6B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00B05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87765" name="Straight Arrow Connector 63">
            <a:extLst>
              <a:ext uri="{FF2B5EF4-FFF2-40B4-BE49-F238E27FC236}">
                <a16:creationId xmlns:a16="http://schemas.microsoft.com/office/drawing/2014/main" id="{6B54CF97-1FFD-6667-1B59-EA924C269A2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69988" y="446881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766" name="Straight Arrow Connector 3">
            <a:extLst>
              <a:ext uri="{FF2B5EF4-FFF2-40B4-BE49-F238E27FC236}">
                <a16:creationId xmlns:a16="http://schemas.microsoft.com/office/drawing/2014/main" id="{44FECE00-4933-313C-14FE-12585B588D0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9513" y="3749675"/>
            <a:ext cx="863600" cy="0"/>
          </a:xfrm>
          <a:prstGeom prst="straightConnector1">
            <a:avLst/>
          </a:prstGeom>
          <a:noFill/>
          <a:ln w="25400" algn="ctr">
            <a:solidFill>
              <a:srgbClr val="00B05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87767" name="Group 30">
            <a:extLst>
              <a:ext uri="{FF2B5EF4-FFF2-40B4-BE49-F238E27FC236}">
                <a16:creationId xmlns:a16="http://schemas.microsoft.com/office/drawing/2014/main" id="{8D763C12-575B-7D4F-D163-39326F89ACFD}"/>
              </a:ext>
            </a:extLst>
          </p:cNvPr>
          <p:cNvGrpSpPr>
            <a:grpSpLocks/>
          </p:cNvGrpSpPr>
          <p:nvPr/>
        </p:nvGrpSpPr>
        <p:grpSpPr bwMode="auto">
          <a:xfrm>
            <a:off x="2066925" y="5118100"/>
            <a:ext cx="1439863" cy="142875"/>
            <a:chOff x="2051719" y="2132856"/>
            <a:chExt cx="1440161" cy="144016"/>
          </a:xfrm>
        </p:grpSpPr>
        <p:cxnSp>
          <p:nvCxnSpPr>
            <p:cNvPr id="289831" name="Straight Arrow Connector 31">
              <a:extLst>
                <a:ext uri="{FF2B5EF4-FFF2-40B4-BE49-F238E27FC236}">
                  <a16:creationId xmlns:a16="http://schemas.microsoft.com/office/drawing/2014/main" id="{368B308B-DBDF-BBF8-448B-53BFD952F2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2" name="Straight Arrow Connector 32">
              <a:extLst>
                <a:ext uri="{FF2B5EF4-FFF2-40B4-BE49-F238E27FC236}">
                  <a16:creationId xmlns:a16="http://schemas.microsoft.com/office/drawing/2014/main" id="{E7CAC003-1CA0-5C73-7272-05745A00169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33" name="Straight Arrow Connector 33">
              <a:extLst>
                <a:ext uri="{FF2B5EF4-FFF2-40B4-BE49-F238E27FC236}">
                  <a16:creationId xmlns:a16="http://schemas.microsoft.com/office/drawing/2014/main" id="{7C36AA4A-CE8A-7B1F-FC01-A3E12CEB85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768" name="Group 101">
            <a:extLst>
              <a:ext uri="{FF2B5EF4-FFF2-40B4-BE49-F238E27FC236}">
                <a16:creationId xmlns:a16="http://schemas.microsoft.com/office/drawing/2014/main" id="{C7F734AE-F17A-3F17-F5A4-E0637BC14284}"/>
              </a:ext>
            </a:extLst>
          </p:cNvPr>
          <p:cNvGrpSpPr>
            <a:grpSpLocks/>
          </p:cNvGrpSpPr>
          <p:nvPr/>
        </p:nvGrpSpPr>
        <p:grpSpPr bwMode="auto">
          <a:xfrm>
            <a:off x="2044700" y="5429250"/>
            <a:ext cx="3025775" cy="144463"/>
            <a:chOff x="2051050" y="3644900"/>
            <a:chExt cx="3025775" cy="144463"/>
          </a:xfrm>
        </p:grpSpPr>
        <p:grpSp>
          <p:nvGrpSpPr>
            <p:cNvPr id="289821" name="Group 34">
              <a:extLst>
                <a:ext uri="{FF2B5EF4-FFF2-40B4-BE49-F238E27FC236}">
                  <a16:creationId xmlns:a16="http://schemas.microsoft.com/office/drawing/2014/main" id="{37E0E82D-8EAF-BA24-278D-9B14BBDFC8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050" y="3644900"/>
              <a:ext cx="1441450" cy="144463"/>
              <a:chOff x="2051719" y="2564904"/>
              <a:chExt cx="1440161" cy="144016"/>
            </a:xfrm>
          </p:grpSpPr>
          <p:cxnSp>
            <p:nvCxnSpPr>
              <p:cNvPr id="289828" name="Straight Arrow Connector 35">
                <a:extLst>
                  <a:ext uri="{FF2B5EF4-FFF2-40B4-BE49-F238E27FC236}">
                    <a16:creationId xmlns:a16="http://schemas.microsoft.com/office/drawing/2014/main" id="{3B6CEAEB-560B-BD5E-C554-FD65B500598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564904"/>
                <a:ext cx="864096" cy="0"/>
              </a:xfrm>
              <a:prstGeom prst="straightConnector1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29" name="Straight Arrow Connector 36">
                <a:extLst>
                  <a:ext uri="{FF2B5EF4-FFF2-40B4-BE49-F238E27FC236}">
                    <a16:creationId xmlns:a16="http://schemas.microsoft.com/office/drawing/2014/main" id="{0260762D-F69D-8886-0EF7-41E75066866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636912"/>
                <a:ext cx="1133884" cy="0"/>
              </a:xfrm>
              <a:prstGeom prst="straightConnector1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9830" name="Straight Arrow Connector 37">
                <a:extLst>
                  <a:ext uri="{FF2B5EF4-FFF2-40B4-BE49-F238E27FC236}">
                    <a16:creationId xmlns:a16="http://schemas.microsoft.com/office/drawing/2014/main" id="{82AC89B8-8226-2A8A-CBC7-D07CE2C4DC4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2051719" y="2708920"/>
                <a:ext cx="1440161" cy="0"/>
              </a:xfrm>
              <a:prstGeom prst="straightConnector1">
                <a:avLst/>
              </a:prstGeom>
              <a:noFill/>
              <a:ln w="25400" algn="ctr">
                <a:solidFill>
                  <a:srgbClr val="C00000"/>
                </a:solidFill>
                <a:round/>
                <a:headEnd type="oval" w="med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289822" name="Straight Arrow Connector 40">
              <a:extLst>
                <a:ext uri="{FF2B5EF4-FFF2-40B4-BE49-F238E27FC236}">
                  <a16:creationId xmlns:a16="http://schemas.microsoft.com/office/drawing/2014/main" id="{2E27D264-FBCD-B810-ADDB-1CDC2EE7E62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51250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3" name="Straight Arrow Connector 41">
              <a:extLst>
                <a:ext uri="{FF2B5EF4-FFF2-40B4-BE49-F238E27FC236}">
                  <a16:creationId xmlns:a16="http://schemas.microsoft.com/office/drawing/2014/main" id="{8D46D843-5067-BF13-3D91-AC90E5B79A9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03575" y="3717925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4" name="Straight Arrow Connector 54">
              <a:extLst>
                <a:ext uri="{FF2B5EF4-FFF2-40B4-BE49-F238E27FC236}">
                  <a16:creationId xmlns:a16="http://schemas.microsoft.com/office/drawing/2014/main" id="{F1A87ED4-C01D-234B-D687-BE4F7D70081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24175" y="3644900"/>
              <a:ext cx="2152650" cy="9525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5" name="Straight Arrow Connector 57">
              <a:extLst>
                <a:ext uri="{FF2B5EF4-FFF2-40B4-BE49-F238E27FC236}">
                  <a16:creationId xmlns:a16="http://schemas.microsoft.com/office/drawing/2014/main" id="{17377D74-0BFA-2AB8-1201-300E39255E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213100" y="3717925"/>
              <a:ext cx="18637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6" name="Straight Arrow Connector 58">
              <a:extLst>
                <a:ext uri="{FF2B5EF4-FFF2-40B4-BE49-F238E27FC236}">
                  <a16:creationId xmlns:a16="http://schemas.microsoft.com/office/drawing/2014/main" id="{225D9935-4D5C-4EE5-E3D3-0509C882E86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295400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827" name="Straight Arrow Connector 60">
              <a:extLst>
                <a:ext uri="{FF2B5EF4-FFF2-40B4-BE49-F238E27FC236}">
                  <a16:creationId xmlns:a16="http://schemas.microsoft.com/office/drawing/2014/main" id="{D9228A62-FE17-B6B6-7A65-D3788BD850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492500" y="3789363"/>
              <a:ext cx="1584325" cy="0"/>
            </a:xfrm>
            <a:prstGeom prst="straightConnector1">
              <a:avLst/>
            </a:prstGeom>
            <a:noFill/>
            <a:ln w="25400" algn="ctr">
              <a:solidFill>
                <a:srgbClr val="C00000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87769" name="Straight Arrow Connector 63">
            <a:extLst>
              <a:ext uri="{FF2B5EF4-FFF2-40B4-BE49-F238E27FC236}">
                <a16:creationId xmlns:a16="http://schemas.microsoft.com/office/drawing/2014/main" id="{CB5B10B6-ECF5-CF16-3AA3-3C840CA40EF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179513" y="5694363"/>
            <a:ext cx="3889375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770" name="Straight Arrow Connector 3">
            <a:extLst>
              <a:ext uri="{FF2B5EF4-FFF2-40B4-BE49-F238E27FC236}">
                <a16:creationId xmlns:a16="http://schemas.microsoft.com/office/drawing/2014/main" id="{5ACB7617-56C5-750D-C286-D05D4796C3A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4973638"/>
            <a:ext cx="863600" cy="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Straight Connector 4">
            <a:extLst>
              <a:ext uri="{FF2B5EF4-FFF2-40B4-BE49-F238E27FC236}">
                <a16:creationId xmlns:a16="http://schemas.microsoft.com/office/drawing/2014/main" id="{BBB19198-D881-9765-D15D-40AE122315A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7088" y="3500438"/>
            <a:ext cx="7408862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cxnSp>
        <p:nvCxnSpPr>
          <p:cNvPr id="116" name="Straight Connector 4">
            <a:extLst>
              <a:ext uri="{FF2B5EF4-FFF2-40B4-BE49-F238E27FC236}">
                <a16:creationId xmlns:a16="http://schemas.microsoft.com/office/drawing/2014/main" id="{E3C4C833-90EC-7779-0A7C-831D75A6BCA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27088" y="4724400"/>
            <a:ext cx="7408862" cy="0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5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itle 1">
            <a:extLst>
              <a:ext uri="{FF2B5EF4-FFF2-40B4-BE49-F238E27FC236}">
                <a16:creationId xmlns:a16="http://schemas.microsoft.com/office/drawing/2014/main" id="{B216EA8D-32C9-8580-44F2-95307ED20E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Fast Paxos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0466-B1FC-2E7B-AE39-C223D28E8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050"/>
            <a:ext cx="8785225" cy="208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Optimalizace - redukce prodlev při doručování zpráv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Basic Paxos - 3 zprávy do přijetí hodnoty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Fast Paxos - 2 zprávy -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za cenu zaslání požadavku Clientem více uzlům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Protokol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Client zašle Accept přímo Acceptorům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Accepted Leaderu a Learnerům</a:t>
            </a:r>
          </a:p>
        </p:txBody>
      </p:sp>
      <p:cxnSp>
        <p:nvCxnSpPr>
          <p:cNvPr id="290820" name="Straight Connector 4">
            <a:extLst>
              <a:ext uri="{FF2B5EF4-FFF2-40B4-BE49-F238E27FC236}">
                <a16:creationId xmlns:a16="http://schemas.microsoft.com/office/drawing/2014/main" id="{7FB7C7ED-8CE5-18C1-BF80-BCC89FB8A4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0113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1" name="Straight Connector 5">
            <a:extLst>
              <a:ext uri="{FF2B5EF4-FFF2-40B4-BE49-F238E27FC236}">
                <a16:creationId xmlns:a16="http://schemas.microsoft.com/office/drawing/2014/main" id="{1CFE6179-E1E5-B19A-E54F-AB56AFB5BB8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63713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2" name="Straight Connector 8">
            <a:extLst>
              <a:ext uri="{FF2B5EF4-FFF2-40B4-BE49-F238E27FC236}">
                <a16:creationId xmlns:a16="http://schemas.microsoft.com/office/drawing/2014/main" id="{7A23C36F-99CC-721E-51D2-DE7684A046D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8900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3" name="Straight Connector 9">
            <a:extLst>
              <a:ext uri="{FF2B5EF4-FFF2-40B4-BE49-F238E27FC236}">
                <a16:creationId xmlns:a16="http://schemas.microsoft.com/office/drawing/2014/main" id="{B3CA425A-6CCA-D14A-FDD4-4401EEB559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16238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4" name="Straight Connector 10">
            <a:extLst>
              <a:ext uri="{FF2B5EF4-FFF2-40B4-BE49-F238E27FC236}">
                <a16:creationId xmlns:a16="http://schemas.microsoft.com/office/drawing/2014/main" id="{F84271E3-383D-A4C9-C004-0C1C2272EF8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5" name="Straight Connector 11">
            <a:extLst>
              <a:ext uri="{FF2B5EF4-FFF2-40B4-BE49-F238E27FC236}">
                <a16:creationId xmlns:a16="http://schemas.microsoft.com/office/drawing/2014/main" id="{424BD35B-E2D1-01E6-05C1-D91CBE25341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00563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0826" name="TextBox 16">
            <a:extLst>
              <a:ext uri="{FF2B5EF4-FFF2-40B4-BE49-F238E27FC236}">
                <a16:creationId xmlns:a16="http://schemas.microsoft.com/office/drawing/2014/main" id="{1EAFCB89-8EA0-D94C-A2C4-708140F4E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68675"/>
            <a:ext cx="4427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sp>
        <p:nvSpPr>
          <p:cNvPr id="290827" name="TextBox 27">
            <a:extLst>
              <a:ext uri="{FF2B5EF4-FFF2-40B4-BE49-F238E27FC236}">
                <a16:creationId xmlns:a16="http://schemas.microsoft.com/office/drawing/2014/main" id="{B625DE43-8C5D-F04A-4462-19C69C27C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706813"/>
            <a:ext cx="1981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/>
              <a:t>1. f</a:t>
            </a:r>
            <a:r>
              <a:rPr lang="cs-CZ" altLang="cs-CZ" sz="2400" b="0"/>
              <a:t>áze - Proposer</a:t>
            </a:r>
            <a:endParaRPr lang="en-US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Prepare</a:t>
            </a:r>
            <a:r>
              <a:rPr lang="en-US" altLang="cs-CZ" sz="2400" b="0"/>
              <a:t>/</a:t>
            </a:r>
            <a:r>
              <a:rPr lang="cs-CZ" altLang="cs-CZ" sz="2400" b="0"/>
              <a:t>Promise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2. fáze - Client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</a:t>
            </a:r>
            <a:r>
              <a:rPr lang="en-US" altLang="cs-CZ" sz="2400" b="0"/>
              <a:t>ccept</a:t>
            </a: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Quoru</a:t>
            </a:r>
            <a:r>
              <a:rPr lang="en-GB" altLang="cs-CZ" sz="2400" b="0"/>
              <a:t>m</a:t>
            </a:r>
            <a:r>
              <a:rPr lang="cs-CZ" altLang="cs-CZ" sz="2400" b="0"/>
              <a:t> </a:t>
            </a:r>
            <a:r>
              <a:rPr lang="en-GB" altLang="cs-CZ" sz="2400" b="0"/>
              <a:t>* </a:t>
            </a:r>
            <a:r>
              <a:rPr lang="cs-CZ" altLang="cs-CZ" sz="2400" b="0"/>
              <a:t>Accepted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/>
              <a:t>Response</a:t>
            </a:r>
            <a:endParaRPr lang="cs-CZ" altLang="cs-CZ" sz="2400" b="0"/>
          </a:p>
        </p:txBody>
      </p:sp>
      <p:cxnSp>
        <p:nvCxnSpPr>
          <p:cNvPr id="290828" name="Straight Arrow Connector 3">
            <a:extLst>
              <a:ext uri="{FF2B5EF4-FFF2-40B4-BE49-F238E27FC236}">
                <a16:creationId xmlns:a16="http://schemas.microsoft.com/office/drawing/2014/main" id="{558DE8BF-6AE9-0CFF-A651-30BEDD2F71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90588" y="4868863"/>
            <a:ext cx="1738312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29" name="Straight Arrow Connector 35">
            <a:extLst>
              <a:ext uri="{FF2B5EF4-FFF2-40B4-BE49-F238E27FC236}">
                <a16:creationId xmlns:a16="http://schemas.microsoft.com/office/drawing/2014/main" id="{7A0EA125-2E25-1FBF-BAFF-5A2E8DF0506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81175" y="5300663"/>
            <a:ext cx="865188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0" name="Straight Arrow Connector 40">
            <a:extLst>
              <a:ext uri="{FF2B5EF4-FFF2-40B4-BE49-F238E27FC236}">
                <a16:creationId xmlns:a16="http://schemas.microsoft.com/office/drawing/2014/main" id="{2037E194-428D-0571-A601-1D062D2E6CF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6363" y="5300663"/>
            <a:ext cx="18637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1" name="Straight Connector 4">
            <a:extLst>
              <a:ext uri="{FF2B5EF4-FFF2-40B4-BE49-F238E27FC236}">
                <a16:creationId xmlns:a16="http://schemas.microsoft.com/office/drawing/2014/main" id="{1E0EF2DD-26EC-3FDC-EDA0-0159DEC215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3789363"/>
            <a:ext cx="0" cy="25923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0832" name="Group 1">
            <a:extLst>
              <a:ext uri="{FF2B5EF4-FFF2-40B4-BE49-F238E27FC236}">
                <a16:creationId xmlns:a16="http://schemas.microsoft.com/office/drawing/2014/main" id="{88F5B91E-6187-1795-1C4C-6720DBA6C7B5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3933825"/>
            <a:ext cx="1431925" cy="1588"/>
            <a:chOff x="2051050" y="4149725"/>
            <a:chExt cx="1431925" cy="1588"/>
          </a:xfrm>
        </p:grpSpPr>
        <p:cxnSp>
          <p:nvCxnSpPr>
            <p:cNvPr id="290840" name="Straight Arrow Connector 19">
              <a:extLst>
                <a:ext uri="{FF2B5EF4-FFF2-40B4-BE49-F238E27FC236}">
                  <a16:creationId xmlns:a16="http://schemas.microsoft.com/office/drawing/2014/main" id="{14F65F97-EA7D-A219-6759-4FB6985BF7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8731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0841" name="Straight Arrow Connector 19">
              <a:extLst>
                <a:ext uri="{FF2B5EF4-FFF2-40B4-BE49-F238E27FC236}">
                  <a16:creationId xmlns:a16="http://schemas.microsoft.com/office/drawing/2014/main" id="{1AED4F0D-B32C-F358-DAE7-DFFC1C8A50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51313"/>
              <a:ext cx="113506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0842" name="Straight Arrow Connector 19">
              <a:extLst>
                <a:ext uri="{FF2B5EF4-FFF2-40B4-BE49-F238E27FC236}">
                  <a16:creationId xmlns:a16="http://schemas.microsoft.com/office/drawing/2014/main" id="{24901A53-74C6-E505-C4FF-25E4719D5F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14319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0833" name="Straight Arrow Connector 3">
            <a:extLst>
              <a:ext uri="{FF2B5EF4-FFF2-40B4-BE49-F238E27FC236}">
                <a16:creationId xmlns:a16="http://schemas.microsoft.com/office/drawing/2014/main" id="{6253E203-6FBF-8AC7-9138-A6C25622D47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7575" y="4868863"/>
            <a:ext cx="22955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4" name="Straight Arrow Connector 18">
            <a:extLst>
              <a:ext uri="{FF2B5EF4-FFF2-40B4-BE49-F238E27FC236}">
                <a16:creationId xmlns:a16="http://schemas.microsoft.com/office/drawing/2014/main" id="{30D6A340-966B-F357-78FB-D3B9FCE0FA6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7575" y="4868863"/>
            <a:ext cx="199866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5" name="Straight Arrow Connector 35">
            <a:extLst>
              <a:ext uri="{FF2B5EF4-FFF2-40B4-BE49-F238E27FC236}">
                <a16:creationId xmlns:a16="http://schemas.microsoft.com/office/drawing/2014/main" id="{61976442-2BEF-2C2C-EAF3-C5A173811C8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900113" y="5876925"/>
            <a:ext cx="3600450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6" name="Straight Arrow Connector 35">
            <a:extLst>
              <a:ext uri="{FF2B5EF4-FFF2-40B4-BE49-F238E27FC236}">
                <a16:creationId xmlns:a16="http://schemas.microsoft.com/office/drawing/2014/main" id="{09FBC3E7-8BD6-A118-B824-A34BF7629BF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81175" y="5373688"/>
            <a:ext cx="113506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7" name="Straight Arrow Connector 35">
            <a:extLst>
              <a:ext uri="{FF2B5EF4-FFF2-40B4-BE49-F238E27FC236}">
                <a16:creationId xmlns:a16="http://schemas.microsoft.com/office/drawing/2014/main" id="{116AD317-BF6B-C036-3DFC-648220DD3F1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81175" y="5445125"/>
            <a:ext cx="141446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8" name="Straight Arrow Connector 40">
            <a:extLst>
              <a:ext uri="{FF2B5EF4-FFF2-40B4-BE49-F238E27FC236}">
                <a16:creationId xmlns:a16="http://schemas.microsoft.com/office/drawing/2014/main" id="{E326FFC8-9B4E-3E82-A7D7-EF86FF5CA1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8775" y="5373688"/>
            <a:ext cx="1601788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0839" name="Straight Arrow Connector 40">
            <a:extLst>
              <a:ext uri="{FF2B5EF4-FFF2-40B4-BE49-F238E27FC236}">
                <a16:creationId xmlns:a16="http://schemas.microsoft.com/office/drawing/2014/main" id="{B5998D00-7F5B-E4A4-3F2D-0B2A7835703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5638" y="5445125"/>
            <a:ext cx="13049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Title 1">
            <a:extLst>
              <a:ext uri="{FF2B5EF4-FFF2-40B4-BE49-F238E27FC236}">
                <a16:creationId xmlns:a16="http://schemas.microsoft.com/office/drawing/2014/main" id="{5EB7C6D0-74AC-29CE-D708-1FA0F32A70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Fast Paxos</a:t>
            </a:r>
            <a:r>
              <a:rPr lang="en-US" altLang="cs-CZ"/>
              <a:t> - kolize</a:t>
            </a:r>
            <a:endParaRPr lang="cs-CZ" altLang="cs-CZ"/>
          </a:p>
        </p:txBody>
      </p:sp>
      <p:sp>
        <p:nvSpPr>
          <p:cNvPr id="292867" name="Content Placeholder 2">
            <a:extLst>
              <a:ext uri="{FF2B5EF4-FFF2-40B4-BE49-F238E27FC236}">
                <a16:creationId xmlns:a16="http://schemas.microsoft.com/office/drawing/2014/main" id="{EC3E34E4-01DF-EE97-3D37-DF009A3BC7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12588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Kolize</a:t>
            </a:r>
            <a:endParaRPr lang="en-US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více konkurentních Clientů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Leader určí pořadí a pošle serializovaně nové Accepty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en-US"/>
          </a:p>
        </p:txBody>
      </p:sp>
      <p:cxnSp>
        <p:nvCxnSpPr>
          <p:cNvPr id="292868" name="Straight Connector 4">
            <a:extLst>
              <a:ext uri="{FF2B5EF4-FFF2-40B4-BE49-F238E27FC236}">
                <a16:creationId xmlns:a16="http://schemas.microsoft.com/office/drawing/2014/main" id="{579DF812-1391-FDA7-E09C-A16EB1CB490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90588" y="2852738"/>
            <a:ext cx="952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69" name="Straight Connector 5">
            <a:extLst>
              <a:ext uri="{FF2B5EF4-FFF2-40B4-BE49-F238E27FC236}">
                <a16:creationId xmlns:a16="http://schemas.microsoft.com/office/drawing/2014/main" id="{B7A4BA08-8411-DCF1-94D0-D727851989D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4188" y="2852738"/>
            <a:ext cx="952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0" name="Straight Connector 8">
            <a:extLst>
              <a:ext uri="{FF2B5EF4-FFF2-40B4-BE49-F238E27FC236}">
                <a16:creationId xmlns:a16="http://schemas.microsoft.com/office/drawing/2014/main" id="{E29725B8-8159-FFCD-7FB8-B7F088616C4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617788" y="2852738"/>
            <a:ext cx="11112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1" name="Straight Connector 9">
            <a:extLst>
              <a:ext uri="{FF2B5EF4-FFF2-40B4-BE49-F238E27FC236}">
                <a16:creationId xmlns:a16="http://schemas.microsoft.com/office/drawing/2014/main" id="{EC2AFA21-54E0-B3A6-6050-81D8203083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2852738"/>
            <a:ext cx="0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2" name="Straight Connector 10">
            <a:extLst>
              <a:ext uri="{FF2B5EF4-FFF2-40B4-BE49-F238E27FC236}">
                <a16:creationId xmlns:a16="http://schemas.microsoft.com/office/drawing/2014/main" id="{6A94026A-818F-4E3D-4AA7-06A7A6F253F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00400" y="2852738"/>
            <a:ext cx="317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3" name="Straight Connector 11">
            <a:extLst>
              <a:ext uri="{FF2B5EF4-FFF2-40B4-BE49-F238E27FC236}">
                <a16:creationId xmlns:a16="http://schemas.microsoft.com/office/drawing/2014/main" id="{B6772945-E847-A479-601A-133B2D0826ED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491038" y="2852738"/>
            <a:ext cx="9525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2874" name="TextBox 16">
            <a:extLst>
              <a:ext uri="{FF2B5EF4-FFF2-40B4-BE49-F238E27FC236}">
                <a16:creationId xmlns:a16="http://schemas.microsoft.com/office/drawing/2014/main" id="{7DDBA393-4E1A-A1F1-7990-F9901F4B2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32050"/>
            <a:ext cx="44275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sp>
        <p:nvSpPr>
          <p:cNvPr id="352267" name="TextBox 27">
            <a:extLst>
              <a:ext uri="{FF2B5EF4-FFF2-40B4-BE49-F238E27FC236}">
                <a16:creationId xmlns:a16="http://schemas.microsoft.com/office/drawing/2014/main" id="{F334335D-99F0-F0EB-3D69-60AD7B71E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770188"/>
            <a:ext cx="3302000" cy="3128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b="0" dirty="0">
                <a:solidFill>
                  <a:schemeClr val="bg1">
                    <a:lumMod val="50000"/>
                  </a:schemeClr>
                </a:solidFill>
              </a:rPr>
              <a:t>Prepare</a:t>
            </a:r>
            <a:r>
              <a:rPr lang="en-US" altLang="cs-CZ" sz="2400" b="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cs-CZ" altLang="cs-CZ" sz="2400" b="0" dirty="0">
                <a:solidFill>
                  <a:schemeClr val="bg1">
                    <a:lumMod val="50000"/>
                  </a:schemeClr>
                </a:solidFill>
              </a:rPr>
              <a:t>Promise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sz="2400" b="0" dirty="0"/>
              <a:t>Accept - </a:t>
            </a:r>
            <a:r>
              <a:rPr lang="en-US" altLang="cs-CZ" sz="2400" b="0" dirty="0" err="1"/>
              <a:t>doru</a:t>
            </a:r>
            <a:r>
              <a:rPr lang="cs-CZ" altLang="cs-CZ" sz="2400" b="0" dirty="0"/>
              <a:t>čení v </a:t>
            </a:r>
            <a:r>
              <a:rPr lang="cs-CZ" altLang="cs-CZ" sz="2400" b="0" dirty="0">
                <a:solidFill>
                  <a:srgbClr val="0000FF"/>
                </a:solidFill>
              </a:rPr>
              <a:t>různém</a:t>
            </a:r>
            <a:r>
              <a:rPr lang="cs-CZ" altLang="cs-CZ" sz="2400" b="0" dirty="0"/>
              <a:t> pořadí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cs-CZ" sz="32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b="0" dirty="0"/>
              <a:t>Accepted</a:t>
            </a:r>
            <a:r>
              <a:rPr lang="en-US" altLang="cs-CZ" sz="2400" b="0" dirty="0"/>
              <a:t>(c1)</a:t>
            </a:r>
            <a:endParaRPr lang="cs-CZ" altLang="cs-CZ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400" b="0" dirty="0"/>
              <a:t>Accept</a:t>
            </a:r>
            <a:r>
              <a:rPr lang="en-US" altLang="cs-CZ" sz="2400" b="0" dirty="0" err="1"/>
              <a:t>ed</a:t>
            </a:r>
            <a:r>
              <a:rPr lang="en-US" altLang="cs-CZ" sz="2400" b="0" dirty="0"/>
              <a:t>(c2)</a:t>
            </a:r>
            <a:endParaRPr lang="cs-CZ" altLang="cs-CZ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cs-CZ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sz="2400" b="0" dirty="0" err="1"/>
              <a:t>Detekce</a:t>
            </a:r>
            <a:r>
              <a:rPr lang="en-US" altLang="cs-CZ" sz="2400" b="0" dirty="0"/>
              <a:t> </a:t>
            </a:r>
            <a:r>
              <a:rPr lang="en-US" altLang="cs-CZ" sz="2400" b="0" dirty="0" err="1"/>
              <a:t>kolize</a:t>
            </a:r>
            <a:endParaRPr lang="cs-CZ" altLang="cs-CZ" sz="24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sz="2400" b="0" dirty="0"/>
              <a:t>Accept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cs-CZ" sz="1600" b="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sz="2400" b="0" dirty="0"/>
              <a:t>Accepted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cs-CZ" sz="2400" b="0" dirty="0"/>
              <a:t>Response</a:t>
            </a:r>
            <a:endParaRPr lang="cs-CZ" altLang="cs-CZ" sz="2400" b="0" dirty="0"/>
          </a:p>
        </p:txBody>
      </p:sp>
      <p:cxnSp>
        <p:nvCxnSpPr>
          <p:cNvPr id="292876" name="Straight Arrow Connector 3">
            <a:extLst>
              <a:ext uri="{FF2B5EF4-FFF2-40B4-BE49-F238E27FC236}">
                <a16:creationId xmlns:a16="http://schemas.microsoft.com/office/drawing/2014/main" id="{BE6A33A3-415A-F52D-B32F-AEBC6314161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9475" y="3429000"/>
            <a:ext cx="1738313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7" name="Straight Arrow Connector 18">
            <a:extLst>
              <a:ext uri="{FF2B5EF4-FFF2-40B4-BE49-F238E27FC236}">
                <a16:creationId xmlns:a16="http://schemas.microsoft.com/office/drawing/2014/main" id="{362C518E-5E8D-9A20-1F68-087F950E8A2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8563" y="3540125"/>
            <a:ext cx="1711325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8" name="Straight Arrow Connector 35">
            <a:extLst>
              <a:ext uri="{FF2B5EF4-FFF2-40B4-BE49-F238E27FC236}">
                <a16:creationId xmlns:a16="http://schemas.microsoft.com/office/drawing/2014/main" id="{B3346F00-0191-1FB7-D957-4818A619308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2600" y="4013200"/>
            <a:ext cx="865188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79" name="Straight Arrow Connector 36">
            <a:extLst>
              <a:ext uri="{FF2B5EF4-FFF2-40B4-BE49-F238E27FC236}">
                <a16:creationId xmlns:a16="http://schemas.microsoft.com/office/drawing/2014/main" id="{0A9C7BAC-CCA0-9D0E-4DE7-803F72FB25F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2600" y="4235450"/>
            <a:ext cx="1135063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0" name="Straight Arrow Connector 37">
            <a:extLst>
              <a:ext uri="{FF2B5EF4-FFF2-40B4-BE49-F238E27FC236}">
                <a16:creationId xmlns:a16="http://schemas.microsoft.com/office/drawing/2014/main" id="{0E28C934-546D-C37C-578C-F73CD2CD124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752600" y="4306888"/>
            <a:ext cx="144145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1" name="Straight Arrow Connector 40">
            <a:extLst>
              <a:ext uri="{FF2B5EF4-FFF2-40B4-BE49-F238E27FC236}">
                <a16:creationId xmlns:a16="http://schemas.microsoft.com/office/drawing/2014/main" id="{CB6EB918-EE15-F220-8B88-24CE9E027A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5725" y="40195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2" name="Straight Arrow Connector 41">
            <a:extLst>
              <a:ext uri="{FF2B5EF4-FFF2-40B4-BE49-F238E27FC236}">
                <a16:creationId xmlns:a16="http://schemas.microsoft.com/office/drawing/2014/main" id="{460E7EB7-7531-333B-647E-4ADBD49850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05125" y="4235450"/>
            <a:ext cx="1584325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3" name="Straight Arrow Connector 58">
            <a:extLst>
              <a:ext uri="{FF2B5EF4-FFF2-40B4-BE49-F238E27FC236}">
                <a16:creationId xmlns:a16="http://schemas.microsoft.com/office/drawing/2014/main" id="{3713609D-3BE7-7C05-89E1-095C9FE2DA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4050" y="4306888"/>
            <a:ext cx="129540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4" name="Straight Connector 4">
            <a:extLst>
              <a:ext uri="{FF2B5EF4-FFF2-40B4-BE49-F238E27FC236}">
                <a16:creationId xmlns:a16="http://schemas.microsoft.com/office/drawing/2014/main" id="{1244FCF1-43B6-FB18-293B-50B5DB5809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89038" y="2852738"/>
            <a:ext cx="0" cy="3240087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2885" name="Group 1">
            <a:extLst>
              <a:ext uri="{FF2B5EF4-FFF2-40B4-BE49-F238E27FC236}">
                <a16:creationId xmlns:a16="http://schemas.microsoft.com/office/drawing/2014/main" id="{F8D2D918-F0F9-CF03-A74B-C0BDDACA24C1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2997200"/>
            <a:ext cx="1431925" cy="1588"/>
            <a:chOff x="2051050" y="4149725"/>
            <a:chExt cx="1431925" cy="1588"/>
          </a:xfrm>
        </p:grpSpPr>
        <p:cxnSp>
          <p:nvCxnSpPr>
            <p:cNvPr id="292904" name="Straight Arrow Connector 19">
              <a:extLst>
                <a:ext uri="{FF2B5EF4-FFF2-40B4-BE49-F238E27FC236}">
                  <a16:creationId xmlns:a16="http://schemas.microsoft.com/office/drawing/2014/main" id="{32E41D1A-E8ED-F652-1628-CA758A9D30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8731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5" name="Straight Arrow Connector 19">
              <a:extLst>
                <a:ext uri="{FF2B5EF4-FFF2-40B4-BE49-F238E27FC236}">
                  <a16:creationId xmlns:a16="http://schemas.microsoft.com/office/drawing/2014/main" id="{186723A5-45CD-A77E-E03B-1598A106626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51313"/>
              <a:ext cx="113506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6" name="Straight Arrow Connector 19">
              <a:extLst>
                <a:ext uri="{FF2B5EF4-FFF2-40B4-BE49-F238E27FC236}">
                  <a16:creationId xmlns:a16="http://schemas.microsoft.com/office/drawing/2014/main" id="{36B1A8A6-047C-DCBD-E4A7-1FCD033594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149725"/>
              <a:ext cx="143192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stealth" w="lg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2886" name="Straight Arrow Connector 3">
            <a:extLst>
              <a:ext uri="{FF2B5EF4-FFF2-40B4-BE49-F238E27FC236}">
                <a16:creationId xmlns:a16="http://schemas.microsoft.com/office/drawing/2014/main" id="{1CE9FC02-43E9-921E-BF00-BE9D1B0488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6463" y="3429000"/>
            <a:ext cx="2295525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7" name="Straight Arrow Connector 18">
            <a:extLst>
              <a:ext uri="{FF2B5EF4-FFF2-40B4-BE49-F238E27FC236}">
                <a16:creationId xmlns:a16="http://schemas.microsoft.com/office/drawing/2014/main" id="{9493A999-0185-F4AF-E453-1CA7444B5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6463" y="3429000"/>
            <a:ext cx="1998662" cy="0"/>
          </a:xfrm>
          <a:prstGeom prst="straightConnector1">
            <a:avLst/>
          </a:prstGeom>
          <a:noFill/>
          <a:ln w="25400" algn="ctr">
            <a:solidFill>
              <a:srgbClr val="008000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8" name="Straight Arrow Connector 3">
            <a:extLst>
              <a:ext uri="{FF2B5EF4-FFF2-40B4-BE49-F238E27FC236}">
                <a16:creationId xmlns:a16="http://schemas.microsoft.com/office/drawing/2014/main" id="{E4FE9F3E-1743-E0D6-B5CB-0C015827A96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77925" y="3540125"/>
            <a:ext cx="144780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89" name="Straight Arrow Connector 18">
            <a:extLst>
              <a:ext uri="{FF2B5EF4-FFF2-40B4-BE49-F238E27FC236}">
                <a16:creationId xmlns:a16="http://schemas.microsoft.com/office/drawing/2014/main" id="{B4624C0C-FE1B-D151-8F1E-1C3AA5D8A81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8563" y="3540125"/>
            <a:ext cx="1995487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2890" name="Lightning Bolt 57">
            <a:extLst>
              <a:ext uri="{FF2B5EF4-FFF2-40B4-BE49-F238E27FC236}">
                <a16:creationId xmlns:a16="http://schemas.microsoft.com/office/drawing/2014/main" id="{42C097E9-176A-FD55-E360-0A14A8639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4564063"/>
            <a:ext cx="360363" cy="287337"/>
          </a:xfrm>
          <a:prstGeom prst="lightningBol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pSp>
        <p:nvGrpSpPr>
          <p:cNvPr id="292891" name="Group 30">
            <a:extLst>
              <a:ext uri="{FF2B5EF4-FFF2-40B4-BE49-F238E27FC236}">
                <a16:creationId xmlns:a16="http://schemas.microsoft.com/office/drawing/2014/main" id="{EF8740BE-D3C6-018F-3EA7-F9D61E52E823}"/>
              </a:ext>
            </a:extLst>
          </p:cNvPr>
          <p:cNvGrpSpPr>
            <a:grpSpLocks/>
          </p:cNvGrpSpPr>
          <p:nvPr/>
        </p:nvGrpSpPr>
        <p:grpSpPr bwMode="auto">
          <a:xfrm>
            <a:off x="1760538" y="5008563"/>
            <a:ext cx="1439862" cy="142875"/>
            <a:chOff x="2051719" y="2132856"/>
            <a:chExt cx="1440161" cy="144016"/>
          </a:xfrm>
        </p:grpSpPr>
        <p:cxnSp>
          <p:nvCxnSpPr>
            <p:cNvPr id="292901" name="Straight Arrow Connector 31">
              <a:extLst>
                <a:ext uri="{FF2B5EF4-FFF2-40B4-BE49-F238E27FC236}">
                  <a16:creationId xmlns:a16="http://schemas.microsoft.com/office/drawing/2014/main" id="{E866AD20-4273-4102-A653-ED72252212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2" name="Straight Arrow Connector 32">
              <a:extLst>
                <a:ext uri="{FF2B5EF4-FFF2-40B4-BE49-F238E27FC236}">
                  <a16:creationId xmlns:a16="http://schemas.microsoft.com/office/drawing/2014/main" id="{697036CB-4FB3-2088-8659-70A9ADF957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3" name="Straight Arrow Connector 33">
              <a:extLst>
                <a:ext uri="{FF2B5EF4-FFF2-40B4-BE49-F238E27FC236}">
                  <a16:creationId xmlns:a16="http://schemas.microsoft.com/office/drawing/2014/main" id="{052C38F5-74B7-FF24-9008-92EA0837B9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2892" name="Group 34">
            <a:extLst>
              <a:ext uri="{FF2B5EF4-FFF2-40B4-BE49-F238E27FC236}">
                <a16:creationId xmlns:a16="http://schemas.microsoft.com/office/drawing/2014/main" id="{211D1F2D-7464-D21F-F2D4-4158575B5B63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5372100"/>
            <a:ext cx="1441450" cy="144463"/>
            <a:chOff x="2051719" y="2564904"/>
            <a:chExt cx="1440161" cy="144016"/>
          </a:xfrm>
        </p:grpSpPr>
        <p:cxnSp>
          <p:nvCxnSpPr>
            <p:cNvPr id="292898" name="Straight Arrow Connector 35">
              <a:extLst>
                <a:ext uri="{FF2B5EF4-FFF2-40B4-BE49-F238E27FC236}">
                  <a16:creationId xmlns:a16="http://schemas.microsoft.com/office/drawing/2014/main" id="{0F542DE7-6D1B-CE7F-3361-65C377D2CD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899" name="Straight Arrow Connector 36">
              <a:extLst>
                <a:ext uri="{FF2B5EF4-FFF2-40B4-BE49-F238E27FC236}">
                  <a16:creationId xmlns:a16="http://schemas.microsoft.com/office/drawing/2014/main" id="{737CE8AB-9E94-370E-8B5A-53B91EB763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2900" name="Straight Arrow Connector 37">
              <a:extLst>
                <a:ext uri="{FF2B5EF4-FFF2-40B4-BE49-F238E27FC236}">
                  <a16:creationId xmlns:a16="http://schemas.microsoft.com/office/drawing/2014/main" id="{8EBB03BE-57E5-3ADE-3450-0F853B1328F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2893" name="Straight Arrow Connector 40">
            <a:extLst>
              <a:ext uri="{FF2B5EF4-FFF2-40B4-BE49-F238E27FC236}">
                <a16:creationId xmlns:a16="http://schemas.microsoft.com/office/drawing/2014/main" id="{C3EE152D-DD19-4EC7-BAC7-D11C0D8656D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5725" y="5378450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94" name="Straight Arrow Connector 41">
            <a:extLst>
              <a:ext uri="{FF2B5EF4-FFF2-40B4-BE49-F238E27FC236}">
                <a16:creationId xmlns:a16="http://schemas.microsoft.com/office/drawing/2014/main" id="{7FF86872-0AF7-C003-98F4-AD57B0EDC7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05125" y="5445125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95" name="Straight Arrow Connector 58">
            <a:extLst>
              <a:ext uri="{FF2B5EF4-FFF2-40B4-BE49-F238E27FC236}">
                <a16:creationId xmlns:a16="http://schemas.microsoft.com/office/drawing/2014/main" id="{4EB21437-1051-DD91-C514-F6D69D6B1C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94050" y="5516563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2896" name="Straight Arrow Connector 63">
            <a:extLst>
              <a:ext uri="{FF2B5EF4-FFF2-40B4-BE49-F238E27FC236}">
                <a16:creationId xmlns:a16="http://schemas.microsoft.com/office/drawing/2014/main" id="{43B634E9-2831-C85D-43DD-5A7E4D159C0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889000" y="5799138"/>
            <a:ext cx="361473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2897" name="AutoShape 4">
            <a:extLst>
              <a:ext uri="{FF2B5EF4-FFF2-40B4-BE49-F238E27FC236}">
                <a16:creationId xmlns:a16="http://schemas.microsoft.com/office/drawing/2014/main" id="{D831D19E-DF84-0685-866B-ABE4A2D90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4565650"/>
            <a:ext cx="1584325" cy="569913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Leader p</a:t>
            </a:r>
            <a:r>
              <a:rPr lang="cs-CZ" altLang="cs-CZ" sz="1400" b="0" baseline="0">
                <a:latin typeface="Arial" panose="020B0604020202020204" pitchFamily="34" charset="0"/>
              </a:rPr>
              <a:t>řebírá synchronizaci</a:t>
            </a: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Title 1">
            <a:extLst>
              <a:ext uri="{FF2B5EF4-FFF2-40B4-BE49-F238E27FC236}">
                <a16:creationId xmlns:a16="http://schemas.microsoft.com/office/drawing/2014/main" id="{778B7821-F5A7-B050-8DCA-255CF3D56D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Cheap Paxos</a:t>
            </a:r>
          </a:p>
        </p:txBody>
      </p:sp>
      <p:sp>
        <p:nvSpPr>
          <p:cNvPr id="294915" name="Content Placeholder 2">
            <a:extLst>
              <a:ext uri="{FF2B5EF4-FFF2-40B4-BE49-F238E27FC236}">
                <a16:creationId xmlns:a16="http://schemas.microsoft.com/office/drawing/2014/main" id="{4E9435C9-F96B-DB33-EFE5-9B1B225608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13684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Rozšíření - tolerance F havarujících uzlů při F+1 uzlech celkově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potřeba dalších F uzlů připravených v záloze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dynamická rekonfigurace po každé havárii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redukce uzlů potřebných k </a:t>
            </a:r>
            <a:r>
              <a:rPr lang="cs-CZ" altLang="cs-CZ" dirty="0" err="1"/>
              <a:t>fault</a:t>
            </a:r>
            <a:r>
              <a:rPr lang="cs-CZ" altLang="cs-CZ" dirty="0"/>
              <a:t>-tolerantnosti za cenu zvýšené režie při výpadku</a:t>
            </a:r>
          </a:p>
        </p:txBody>
      </p:sp>
      <p:cxnSp>
        <p:nvCxnSpPr>
          <p:cNvPr id="294916" name="Straight Connector 5">
            <a:extLst>
              <a:ext uri="{FF2B5EF4-FFF2-40B4-BE49-F238E27FC236}">
                <a16:creationId xmlns:a16="http://schemas.microsoft.com/office/drawing/2014/main" id="{B50F30E8-13B9-1B05-9B02-A36AEE97D5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51050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17" name="Straight Connector 8">
            <a:extLst>
              <a:ext uri="{FF2B5EF4-FFF2-40B4-BE49-F238E27FC236}">
                <a16:creationId xmlns:a16="http://schemas.microsoft.com/office/drawing/2014/main" id="{5CD4C776-67FD-05BD-2016-C44DD8F14F73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16238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18" name="Straight Connector 9">
            <a:extLst>
              <a:ext uri="{FF2B5EF4-FFF2-40B4-BE49-F238E27FC236}">
                <a16:creationId xmlns:a16="http://schemas.microsoft.com/office/drawing/2014/main" id="{38BF69E7-6D98-50BE-6A38-443421E73AD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19" name="Straight Connector 10">
            <a:extLst>
              <a:ext uri="{FF2B5EF4-FFF2-40B4-BE49-F238E27FC236}">
                <a16:creationId xmlns:a16="http://schemas.microsoft.com/office/drawing/2014/main" id="{3A30D83F-194E-5A61-8D47-C46BB8C91D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0913" y="3228975"/>
            <a:ext cx="1587" cy="47625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0" name="Straight Connector 11">
            <a:extLst>
              <a:ext uri="{FF2B5EF4-FFF2-40B4-BE49-F238E27FC236}">
                <a16:creationId xmlns:a16="http://schemas.microsoft.com/office/drawing/2014/main" id="{1592D67C-5190-889F-0D22-11A5506F4B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87900" y="3228975"/>
            <a:ext cx="0" cy="295433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4921" name="TextBox 16">
            <a:extLst>
              <a:ext uri="{FF2B5EF4-FFF2-40B4-BE49-F238E27FC236}">
                <a16:creationId xmlns:a16="http://schemas.microsoft.com/office/drawing/2014/main" id="{C1C21573-F427-BDBF-FD1C-BD4519BAF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350" y="2808288"/>
            <a:ext cx="36036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proposer    acceptor   aux      learner</a:t>
            </a:r>
          </a:p>
        </p:txBody>
      </p:sp>
      <p:grpSp>
        <p:nvGrpSpPr>
          <p:cNvPr id="294922" name="Group 28">
            <a:extLst>
              <a:ext uri="{FF2B5EF4-FFF2-40B4-BE49-F238E27FC236}">
                <a16:creationId xmlns:a16="http://schemas.microsoft.com/office/drawing/2014/main" id="{C9101D95-EE75-B964-B729-2E7CC04D22F0}"/>
              </a:ext>
            </a:extLst>
          </p:cNvPr>
          <p:cNvGrpSpPr>
            <a:grpSpLocks/>
          </p:cNvGrpSpPr>
          <p:nvPr/>
        </p:nvGrpSpPr>
        <p:grpSpPr bwMode="auto">
          <a:xfrm>
            <a:off x="2079625" y="3417888"/>
            <a:ext cx="1441450" cy="142875"/>
            <a:chOff x="2051719" y="2132856"/>
            <a:chExt cx="1440161" cy="144016"/>
          </a:xfrm>
        </p:grpSpPr>
        <p:cxnSp>
          <p:nvCxnSpPr>
            <p:cNvPr id="294942" name="Straight Arrow Connector 14">
              <a:extLst>
                <a:ext uri="{FF2B5EF4-FFF2-40B4-BE49-F238E27FC236}">
                  <a16:creationId xmlns:a16="http://schemas.microsoft.com/office/drawing/2014/main" id="{B1A14420-6CF8-C293-51F7-70123F0732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132856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943" name="Straight Arrow Connector 18">
              <a:extLst>
                <a:ext uri="{FF2B5EF4-FFF2-40B4-BE49-F238E27FC236}">
                  <a16:creationId xmlns:a16="http://schemas.microsoft.com/office/drawing/2014/main" id="{B29485A4-B678-0F4C-24CF-95350C4F7E8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20" y="2204864"/>
              <a:ext cx="1133883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4944" name="Straight Arrow Connector 19">
              <a:extLst>
                <a:ext uri="{FF2B5EF4-FFF2-40B4-BE49-F238E27FC236}">
                  <a16:creationId xmlns:a16="http://schemas.microsoft.com/office/drawing/2014/main" id="{5CFE782D-E2C6-E745-5B38-955A3E2093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719" y="2276872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4923" name="Straight Arrow Connector 20">
            <a:extLst>
              <a:ext uri="{FF2B5EF4-FFF2-40B4-BE49-F238E27FC236}">
                <a16:creationId xmlns:a16="http://schemas.microsoft.com/office/drawing/2014/main" id="{EDB3F465-206F-C6B6-4B81-74A6703C543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4137025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4" name="Straight Arrow Connector 21">
            <a:extLst>
              <a:ext uri="{FF2B5EF4-FFF2-40B4-BE49-F238E27FC236}">
                <a16:creationId xmlns:a16="http://schemas.microsoft.com/office/drawing/2014/main" id="{F6BF0D62-B747-4FE5-4EF3-B2BCDDF1E092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4210050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5" name="Straight Arrow Connector 31">
            <a:extLst>
              <a:ext uri="{FF2B5EF4-FFF2-40B4-BE49-F238E27FC236}">
                <a16:creationId xmlns:a16="http://schemas.microsoft.com/office/drawing/2014/main" id="{0E32816F-C221-EE25-8611-739737A2223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4822825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6" name="Straight Arrow Connector 32">
            <a:extLst>
              <a:ext uri="{FF2B5EF4-FFF2-40B4-BE49-F238E27FC236}">
                <a16:creationId xmlns:a16="http://schemas.microsoft.com/office/drawing/2014/main" id="{FCF6BA69-8CB5-3390-3E75-1D4712ED551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4886325"/>
            <a:ext cx="11334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7" name="Straight Arrow Connector 35">
            <a:extLst>
              <a:ext uri="{FF2B5EF4-FFF2-40B4-BE49-F238E27FC236}">
                <a16:creationId xmlns:a16="http://schemas.microsoft.com/office/drawing/2014/main" id="{A9F872B6-410E-AA12-6372-D61CEB81DE2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5280025"/>
            <a:ext cx="865188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28" name="Straight Arrow Connector 40">
            <a:extLst>
              <a:ext uri="{FF2B5EF4-FFF2-40B4-BE49-F238E27FC236}">
                <a16:creationId xmlns:a16="http://schemas.microsoft.com/office/drawing/2014/main" id="{E28DDD06-23A1-C53B-5B9F-1157C2232B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24175" y="528637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4929" name="Explosion 1 2">
            <a:extLst>
              <a:ext uri="{FF2B5EF4-FFF2-40B4-BE49-F238E27FC236}">
                <a16:creationId xmlns:a16="http://schemas.microsoft.com/office/drawing/2014/main" id="{3D241C89-896B-E1FD-2691-1E35AFB4C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338" y="3641725"/>
            <a:ext cx="373062" cy="325438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cxnSp>
        <p:nvCxnSpPr>
          <p:cNvPr id="294930" name="Straight Connector 11">
            <a:extLst>
              <a:ext uri="{FF2B5EF4-FFF2-40B4-BE49-F238E27FC236}">
                <a16:creationId xmlns:a16="http://schemas.microsoft.com/office/drawing/2014/main" id="{769044D3-0840-C230-A2CD-E0B9598FA3D1}"/>
              </a:ext>
            </a:extLst>
          </p:cNvPr>
          <p:cNvCxnSpPr>
            <a:cxnSpLocks noChangeShapeType="1"/>
            <a:stCxn id="48" idx="1"/>
          </p:cNvCxnSpPr>
          <p:nvPr/>
        </p:nvCxnSpPr>
        <p:spPr bwMode="auto">
          <a:xfrm>
            <a:off x="3856038" y="4606925"/>
            <a:ext cx="0" cy="15763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11">
            <a:extLst>
              <a:ext uri="{FF2B5EF4-FFF2-40B4-BE49-F238E27FC236}">
                <a16:creationId xmlns:a16="http://schemas.microsoft.com/office/drawing/2014/main" id="{E7FFC736-DCCE-A2E5-A561-A04BC9FB04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62388" y="3217863"/>
            <a:ext cx="0" cy="1277937"/>
          </a:xfrm>
          <a:prstGeom prst="line">
            <a:avLst/>
          </a:prstGeom>
          <a:noFill/>
          <a:ln w="12700" algn="ctr">
            <a:solidFill>
              <a:schemeClr val="bg1">
                <a:lumMod val="50000"/>
              </a:schemeClr>
            </a:solidFill>
            <a:prstDash val="dash"/>
            <a:round/>
            <a:headEnd/>
            <a:tailEnd/>
          </a:ln>
        </p:spPr>
      </p:cxnSp>
      <p:sp>
        <p:nvSpPr>
          <p:cNvPr id="294932" name="TextBox 27">
            <a:extLst>
              <a:ext uri="{FF2B5EF4-FFF2-40B4-BE49-F238E27FC236}">
                <a16:creationId xmlns:a16="http://schemas.microsoft.com/office/drawing/2014/main" id="{FFFE442D-A480-B6EF-F4D2-FC228D3F7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3228975"/>
            <a:ext cx="2541587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/>
              <a:t>V</a:t>
            </a:r>
            <a:r>
              <a:rPr lang="cs-CZ" altLang="cs-CZ" sz="2400" b="0"/>
              <a:t>ýpadek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Acepted - detekce havárie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2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Rekonfigurace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 - retransmise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</a:p>
        </p:txBody>
      </p:sp>
      <p:sp>
        <p:nvSpPr>
          <p:cNvPr id="294933" name="AutoShape 4">
            <a:extLst>
              <a:ext uri="{FF2B5EF4-FFF2-40B4-BE49-F238E27FC236}">
                <a16:creationId xmlns:a16="http://schemas.microsoft.com/office/drawing/2014/main" id="{8CFD3331-69A7-D223-9D55-073E1A932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63" y="3530600"/>
            <a:ext cx="1223962" cy="358775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Quorum =</a:t>
            </a:r>
            <a:r>
              <a:rPr lang="en-US" altLang="cs-CZ" sz="1400" b="0" baseline="0">
                <a:latin typeface="Arial" panose="020B0604020202020204" pitchFamily="34" charset="0"/>
              </a:rPr>
              <a:t> 3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cxnSp>
        <p:nvCxnSpPr>
          <p:cNvPr id="294934" name="Straight Arrow Connector 40">
            <a:extLst>
              <a:ext uri="{FF2B5EF4-FFF2-40B4-BE49-F238E27FC236}">
                <a16:creationId xmlns:a16="http://schemas.microsoft.com/office/drawing/2014/main" id="{EB7EF672-720C-3A3B-B6A8-722AE2F5725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16238" y="4137025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35" name="Straight Arrow Connector 40">
            <a:extLst>
              <a:ext uri="{FF2B5EF4-FFF2-40B4-BE49-F238E27FC236}">
                <a16:creationId xmlns:a16="http://schemas.microsoft.com/office/drawing/2014/main" id="{E69A8F7D-049E-F821-C4BD-406DFA24B9C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86113" y="4210050"/>
            <a:ext cx="1601787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Cloud 47">
            <a:extLst>
              <a:ext uri="{FF2B5EF4-FFF2-40B4-BE49-F238E27FC236}">
                <a16:creationId xmlns:a16="http://schemas.microsoft.com/office/drawing/2014/main" id="{40EBA83F-5BB5-1195-7375-4B5904B65D48}"/>
              </a:ext>
            </a:extLst>
          </p:cNvPr>
          <p:cNvSpPr/>
          <p:nvPr/>
        </p:nvSpPr>
        <p:spPr bwMode="auto">
          <a:xfrm>
            <a:off x="3748088" y="4384675"/>
            <a:ext cx="215900" cy="223838"/>
          </a:xfrm>
          <a:prstGeom prst="cloud">
            <a:avLst/>
          </a:prstGeom>
          <a:solidFill>
            <a:srgbClr val="92D05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cs-CZ"/>
          </a:p>
        </p:txBody>
      </p:sp>
      <p:cxnSp>
        <p:nvCxnSpPr>
          <p:cNvPr id="294937" name="Straight Arrow Connector 32">
            <a:extLst>
              <a:ext uri="{FF2B5EF4-FFF2-40B4-BE49-F238E27FC236}">
                <a16:creationId xmlns:a16="http://schemas.microsoft.com/office/drawing/2014/main" id="{9AE04EF7-1E0E-DCCF-AC33-36A6AFA7AC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073275" y="4929188"/>
            <a:ext cx="17748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38" name="Straight Arrow Connector 21">
            <a:extLst>
              <a:ext uri="{FF2B5EF4-FFF2-40B4-BE49-F238E27FC236}">
                <a16:creationId xmlns:a16="http://schemas.microsoft.com/office/drawing/2014/main" id="{1A5AD7C3-5213-26AE-DF97-46C7E0535BA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5395913"/>
            <a:ext cx="1135063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39" name="Straight Arrow Connector 40">
            <a:extLst>
              <a:ext uri="{FF2B5EF4-FFF2-40B4-BE49-F238E27FC236}">
                <a16:creationId xmlns:a16="http://schemas.microsoft.com/office/drawing/2014/main" id="{9D80309A-7155-F140-FA36-5F599EC6B2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86113" y="5383213"/>
            <a:ext cx="1601787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40" name="Straight Arrow Connector 40">
            <a:extLst>
              <a:ext uri="{FF2B5EF4-FFF2-40B4-BE49-F238E27FC236}">
                <a16:creationId xmlns:a16="http://schemas.microsoft.com/office/drawing/2014/main" id="{4969783B-B808-B403-3AB1-426EC76CE2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62388" y="5475288"/>
            <a:ext cx="925512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4941" name="Straight Arrow Connector 21">
            <a:extLst>
              <a:ext uri="{FF2B5EF4-FFF2-40B4-BE49-F238E27FC236}">
                <a16:creationId xmlns:a16="http://schemas.microsoft.com/office/drawing/2014/main" id="{0788931F-021C-8059-69A2-6CBF9F3B650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051050" y="5475288"/>
            <a:ext cx="179705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Title 1">
            <a:extLst>
              <a:ext uri="{FF2B5EF4-FFF2-40B4-BE49-F238E27FC236}">
                <a16:creationId xmlns:a16="http://schemas.microsoft.com/office/drawing/2014/main" id="{253D1528-2405-DFFD-52BE-8C0B4E163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Byzantine Paxos</a:t>
            </a:r>
          </a:p>
        </p:txBody>
      </p:sp>
      <p:sp>
        <p:nvSpPr>
          <p:cNvPr id="296963" name="Content Placeholder 2">
            <a:extLst>
              <a:ext uri="{FF2B5EF4-FFF2-40B4-BE49-F238E27FC236}">
                <a16:creationId xmlns:a16="http://schemas.microsoft.com/office/drawing/2014/main" id="{A9E958AD-511E-69AC-D9A9-2EBC1777F6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29686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Ochrana před (ne)úmyslně nekorektním chováním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uzel může měnit zprávy, nerespektovat protokol apod.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běžně se nepoužívá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/>
              <a:t> nepředpokládá se zákeřné chování při havárii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Přidáno kolo vzájemně ověřovacích zpráv - Verify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/>
              <a:t>idea </a:t>
            </a:r>
            <a:r>
              <a:rPr lang="en-US" altLang="cs-CZ" dirty="0" err="1"/>
              <a:t>zalo</a:t>
            </a:r>
            <a:r>
              <a:rPr lang="cs-CZ" altLang="cs-CZ" dirty="0"/>
              <a:t>žena PBFT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lze optimalizovat - broadcast zároveň s Accepted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V případě nekonzistence s</a:t>
            </a:r>
            <a:r>
              <a:rPr lang="en-US" altLang="cs-CZ" dirty="0" err="1"/>
              <a:t>i</a:t>
            </a:r>
            <a:r>
              <a:rPr lang="cs-CZ" altLang="cs-CZ" dirty="0"/>
              <a:t> </a:t>
            </a:r>
            <a:r>
              <a:rPr lang="en-US" altLang="cs-CZ" dirty="0" err="1"/>
              <a:t>korektn</a:t>
            </a:r>
            <a:r>
              <a:rPr lang="cs-CZ" altLang="cs-CZ" dirty="0"/>
              <a:t>í</a:t>
            </a:r>
            <a:r>
              <a:rPr lang="en-US" altLang="cs-CZ" dirty="0"/>
              <a:t> </a:t>
            </a:r>
            <a:r>
              <a:rPr lang="cs-CZ" altLang="cs-CZ" dirty="0"/>
              <a:t>Acceptoři </a:t>
            </a:r>
            <a:r>
              <a:rPr lang="en-US" altLang="cs-CZ" dirty="0" err="1"/>
              <a:t>vz</a:t>
            </a:r>
            <a:r>
              <a:rPr lang="cs-CZ" altLang="cs-CZ" dirty="0"/>
              <a:t>ájemně přeposílají hodnoty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Learner čeká, dokud nepřijme alespoň F+1 stejných rozhodnutí</a:t>
            </a:r>
          </a:p>
        </p:txBody>
      </p:sp>
      <p:cxnSp>
        <p:nvCxnSpPr>
          <p:cNvPr id="296964" name="Straight Connector 4">
            <a:extLst>
              <a:ext uri="{FF2B5EF4-FFF2-40B4-BE49-F238E27FC236}">
                <a16:creationId xmlns:a16="http://schemas.microsoft.com/office/drawing/2014/main" id="{BAB768CD-6CC9-7511-70D2-C3008A12974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5611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5" name="Straight Connector 5">
            <a:extLst>
              <a:ext uri="{FF2B5EF4-FFF2-40B4-BE49-F238E27FC236}">
                <a16:creationId xmlns:a16="http://schemas.microsoft.com/office/drawing/2014/main" id="{F4FF242E-93A0-ACD0-CBA7-13A76E3AA6D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17623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6" name="Straight Connector 8">
            <a:extLst>
              <a:ext uri="{FF2B5EF4-FFF2-40B4-BE49-F238E27FC236}">
                <a16:creationId xmlns:a16="http://schemas.microsoft.com/office/drawing/2014/main" id="{1985E1C4-4D60-AF6E-7F4C-6951043E7D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2811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7" name="Straight Connector 9">
            <a:extLst>
              <a:ext uri="{FF2B5EF4-FFF2-40B4-BE49-F238E27FC236}">
                <a16:creationId xmlns:a16="http://schemas.microsoft.com/office/drawing/2014/main" id="{93AF652A-5119-5107-9BAD-AB55F0AB77EC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271736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8" name="Straight Connector 10">
            <a:extLst>
              <a:ext uri="{FF2B5EF4-FFF2-40B4-BE49-F238E27FC236}">
                <a16:creationId xmlns:a16="http://schemas.microsoft.com/office/drawing/2014/main" id="{DF4BB20A-8906-C23B-9374-937D8F2C868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59073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69" name="Straight Connector 11">
            <a:extLst>
              <a:ext uri="{FF2B5EF4-FFF2-40B4-BE49-F238E27FC236}">
                <a16:creationId xmlns:a16="http://schemas.microsoft.com/office/drawing/2014/main" id="{BF9F0714-F4BB-8626-5121-5A3CF41EAC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54473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0" name="Straight Connector 12">
            <a:extLst>
              <a:ext uri="{FF2B5EF4-FFF2-40B4-BE49-F238E27FC236}">
                <a16:creationId xmlns:a16="http://schemas.microsoft.com/office/drawing/2014/main" id="{C81F56B2-BCDB-E6F8-DF7B-1C0ED49AE16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398" y="4598953"/>
            <a:ext cx="0" cy="1814513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6971" name="TextBox 16">
            <a:extLst>
              <a:ext uri="{FF2B5EF4-FFF2-40B4-BE49-F238E27FC236}">
                <a16:creationId xmlns:a16="http://schemas.microsoft.com/office/drawing/2014/main" id="{951EA873-3CB7-3A11-27C4-7686BE523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711" y="4005228"/>
            <a:ext cx="4425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client    proposer    acceptor                learner</a:t>
            </a:r>
          </a:p>
        </p:txBody>
      </p:sp>
      <p:sp>
        <p:nvSpPr>
          <p:cNvPr id="296972" name="TextBox 27">
            <a:extLst>
              <a:ext uri="{FF2B5EF4-FFF2-40B4-BE49-F238E27FC236}">
                <a16:creationId xmlns:a16="http://schemas.microsoft.com/office/drawing/2014/main" id="{256E84A0-57FF-1CA6-B7B1-CD889818E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536" y="4598953"/>
            <a:ext cx="1778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400" b="0">
                <a:solidFill>
                  <a:srgbClr val="CC00CC"/>
                </a:solidFill>
              </a:rPr>
              <a:t>Verif</a:t>
            </a:r>
            <a:r>
              <a:rPr lang="cs-CZ" altLang="cs-CZ" sz="2400" b="0">
                <a:solidFill>
                  <a:srgbClr val="CC00CC"/>
                </a:solidFill>
              </a:rPr>
              <a:t>ication phase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Accepted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b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0"/>
              <a:t>Response</a:t>
            </a:r>
          </a:p>
        </p:txBody>
      </p:sp>
      <p:cxnSp>
        <p:nvCxnSpPr>
          <p:cNvPr id="296973" name="Straight Arrow Connector 3">
            <a:extLst>
              <a:ext uri="{FF2B5EF4-FFF2-40B4-BE49-F238E27FC236}">
                <a16:creationId xmlns:a16="http://schemas.microsoft.com/office/drawing/2014/main" id="{31843F82-B4F4-4E5A-6F7E-E7B342F900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55611" y="4684678"/>
            <a:ext cx="8636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96974" name="Group 1">
            <a:extLst>
              <a:ext uri="{FF2B5EF4-FFF2-40B4-BE49-F238E27FC236}">
                <a16:creationId xmlns:a16="http://schemas.microsoft.com/office/drawing/2014/main" id="{2EA6289D-34CD-4397-DDED-55520FA31E7E}"/>
              </a:ext>
            </a:extLst>
          </p:cNvPr>
          <p:cNvGrpSpPr>
            <a:grpSpLocks/>
          </p:cNvGrpSpPr>
          <p:nvPr/>
        </p:nvGrpSpPr>
        <p:grpSpPr bwMode="auto">
          <a:xfrm>
            <a:off x="2117623" y="4900578"/>
            <a:ext cx="1443038" cy="4763"/>
            <a:chOff x="2051050" y="4468813"/>
            <a:chExt cx="1443038" cy="4762"/>
          </a:xfrm>
        </p:grpSpPr>
        <p:cxnSp>
          <p:nvCxnSpPr>
            <p:cNvPr id="296988" name="Straight Arrow Connector 14">
              <a:extLst>
                <a:ext uri="{FF2B5EF4-FFF2-40B4-BE49-F238E27FC236}">
                  <a16:creationId xmlns:a16="http://schemas.microsoft.com/office/drawing/2014/main" id="{3105B471-63B4-81B5-C4B5-FF0D576256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1050" y="4468813"/>
              <a:ext cx="865188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89" name="Straight Arrow Connector 18">
              <a:extLst>
                <a:ext uri="{FF2B5EF4-FFF2-40B4-BE49-F238E27FC236}">
                  <a16:creationId xmlns:a16="http://schemas.microsoft.com/office/drawing/2014/main" id="{5E7D0332-5ECF-A60E-7AA5-8913732062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133475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90" name="Straight Arrow Connector 19">
              <a:extLst>
                <a:ext uri="{FF2B5EF4-FFF2-40B4-BE49-F238E27FC236}">
                  <a16:creationId xmlns:a16="http://schemas.microsoft.com/office/drawing/2014/main" id="{CC3298F7-F9F6-F74F-1D12-DC35928249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052638" y="4473575"/>
              <a:ext cx="1441450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96975" name="Group 34">
            <a:extLst>
              <a:ext uri="{FF2B5EF4-FFF2-40B4-BE49-F238E27FC236}">
                <a16:creationId xmlns:a16="http://schemas.microsoft.com/office/drawing/2014/main" id="{473FE559-44A2-66A3-B7DE-1EC551841A9D}"/>
              </a:ext>
            </a:extLst>
          </p:cNvPr>
          <p:cNvGrpSpPr>
            <a:grpSpLocks/>
          </p:cNvGrpSpPr>
          <p:nvPr/>
        </p:nvGrpSpPr>
        <p:grpSpPr bwMode="auto">
          <a:xfrm>
            <a:off x="2119211" y="5618128"/>
            <a:ext cx="1441450" cy="144463"/>
            <a:chOff x="2051719" y="2564904"/>
            <a:chExt cx="1440161" cy="144016"/>
          </a:xfrm>
        </p:grpSpPr>
        <p:cxnSp>
          <p:nvCxnSpPr>
            <p:cNvPr id="296985" name="Straight Arrow Connector 35">
              <a:extLst>
                <a:ext uri="{FF2B5EF4-FFF2-40B4-BE49-F238E27FC236}">
                  <a16:creationId xmlns:a16="http://schemas.microsoft.com/office/drawing/2014/main" id="{04923AC7-6C25-8025-2531-A93F29CF3D1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564904"/>
              <a:ext cx="864096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86" name="Straight Arrow Connector 36">
              <a:extLst>
                <a:ext uri="{FF2B5EF4-FFF2-40B4-BE49-F238E27FC236}">
                  <a16:creationId xmlns:a16="http://schemas.microsoft.com/office/drawing/2014/main" id="{AE807DA3-CB1F-4A20-F1D0-2BD2EB94798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636912"/>
              <a:ext cx="1133884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6987" name="Straight Arrow Connector 37">
              <a:extLst>
                <a:ext uri="{FF2B5EF4-FFF2-40B4-BE49-F238E27FC236}">
                  <a16:creationId xmlns:a16="http://schemas.microsoft.com/office/drawing/2014/main" id="{9C4AFE56-8E3A-5EEF-B709-737A719D26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51719" y="2708920"/>
              <a:ext cx="1440161" cy="0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 type="oval" w="med" len="lg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96976" name="Straight Arrow Connector 40">
            <a:extLst>
              <a:ext uri="{FF2B5EF4-FFF2-40B4-BE49-F238E27FC236}">
                <a16:creationId xmlns:a16="http://schemas.microsoft.com/office/drawing/2014/main" id="{5C4010AB-0280-DBF6-048E-6F64AF60EA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2336" y="5624478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7" name="Straight Arrow Connector 41">
            <a:extLst>
              <a:ext uri="{FF2B5EF4-FFF2-40B4-BE49-F238E27FC236}">
                <a16:creationId xmlns:a16="http://schemas.microsoft.com/office/drawing/2014/main" id="{5F32EE4D-B066-FCEA-ABDD-9C2D514FB1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71736" y="5691153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8" name="Straight Arrow Connector 54">
            <a:extLst>
              <a:ext uri="{FF2B5EF4-FFF2-40B4-BE49-F238E27FC236}">
                <a16:creationId xmlns:a16="http://schemas.microsoft.com/office/drawing/2014/main" id="{4E421286-3F21-5953-7A60-2CECA9C7A2B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2336" y="5618128"/>
            <a:ext cx="2152650" cy="9525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79" name="Straight Arrow Connector 57">
            <a:extLst>
              <a:ext uri="{FF2B5EF4-FFF2-40B4-BE49-F238E27FC236}">
                <a16:creationId xmlns:a16="http://schemas.microsoft.com/office/drawing/2014/main" id="{817D215F-9AF6-CF8E-8FC8-0DE92DCA356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261" y="5691153"/>
            <a:ext cx="18637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0" name="Straight Arrow Connector 58">
            <a:extLst>
              <a:ext uri="{FF2B5EF4-FFF2-40B4-BE49-F238E27FC236}">
                <a16:creationId xmlns:a16="http://schemas.microsoft.com/office/drawing/2014/main" id="{A1AABF68-B900-E6D4-438E-0951C109A8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0661" y="5762591"/>
            <a:ext cx="1295400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1" name="Straight Arrow Connector 60">
            <a:extLst>
              <a:ext uri="{FF2B5EF4-FFF2-40B4-BE49-F238E27FC236}">
                <a16:creationId xmlns:a16="http://schemas.microsoft.com/office/drawing/2014/main" id="{711BDE85-A099-0E98-D4BF-4C09F88BC88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0661" y="5762591"/>
            <a:ext cx="158432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2" name="Straight Arrow Connector 63">
            <a:extLst>
              <a:ext uri="{FF2B5EF4-FFF2-40B4-BE49-F238E27FC236}">
                <a16:creationId xmlns:a16="http://schemas.microsoft.com/office/drawing/2014/main" id="{560B0EA7-2AB9-2750-345F-AC37B533163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1255611" y="6053103"/>
            <a:ext cx="3889375" cy="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 type="oval" w="med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3" name="Straight Arrow Connector 19">
            <a:extLst>
              <a:ext uri="{FF2B5EF4-FFF2-40B4-BE49-F238E27FC236}">
                <a16:creationId xmlns:a16="http://schemas.microsoft.com/office/drawing/2014/main" id="{6E4D3C8A-7376-A333-5FE7-6847D37C62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81261" y="5229191"/>
            <a:ext cx="277812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6984" name="Straight Arrow Connector 19">
            <a:extLst>
              <a:ext uri="{FF2B5EF4-FFF2-40B4-BE49-F238E27FC236}">
                <a16:creationId xmlns:a16="http://schemas.microsoft.com/office/drawing/2014/main" id="{90C70D70-D4D7-102B-1F37-1CD2DBEEA8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82811" y="5229191"/>
            <a:ext cx="279400" cy="0"/>
          </a:xfrm>
          <a:prstGeom prst="straightConnector1">
            <a:avLst/>
          </a:prstGeom>
          <a:noFill/>
          <a:ln w="25400" algn="ctr">
            <a:solidFill>
              <a:srgbClr val="CC00CC"/>
            </a:solidFill>
            <a:round/>
            <a:headEnd type="stealth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0" name="Picture 1">
            <a:extLst>
              <a:ext uri="{FF2B5EF4-FFF2-40B4-BE49-F238E27FC236}">
                <a16:creationId xmlns:a16="http://schemas.microsoft.com/office/drawing/2014/main" id="{1F59FA26-066D-4E9C-CAAA-4017427CE7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34925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9011" name="Title 1">
            <a:extLst>
              <a:ext uri="{FF2B5EF4-FFF2-40B4-BE49-F238E27FC236}">
                <a16:creationId xmlns:a16="http://schemas.microsoft.com/office/drawing/2014/main" id="{E0BF065E-7139-7D22-F31D-65B5B8658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- implementace a </a:t>
            </a:r>
            <a:r>
              <a:rPr lang="en-US" altLang="cs-CZ"/>
              <a:t>aplikace</a:t>
            </a:r>
            <a:endParaRPr lang="cs-CZ" altLang="cs-CZ"/>
          </a:p>
        </p:txBody>
      </p:sp>
      <p:sp>
        <p:nvSpPr>
          <p:cNvPr id="169987" name="Content Placeholder 2">
            <a:extLst>
              <a:ext uri="{FF2B5EF4-FFF2-40B4-BE49-F238E27FC236}">
                <a16:creationId xmlns:a16="http://schemas.microsoft.com/office/drawing/2014/main" id="{FC4AB33C-CACA-305A-F271-DE4652F8A2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7488237" cy="56896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Google Chubby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fault</a:t>
            </a:r>
            <a:r>
              <a:rPr lang="en-US" altLang="cs-CZ" dirty="0"/>
              <a:t>-</a:t>
            </a:r>
            <a:r>
              <a:rPr lang="cs-CZ" altLang="cs-CZ" dirty="0"/>
              <a:t>tolerant </a:t>
            </a:r>
            <a:r>
              <a:rPr lang="en-US" altLang="cs-CZ" dirty="0"/>
              <a:t>distributed </a:t>
            </a:r>
            <a:r>
              <a:rPr lang="cs-CZ" altLang="cs-CZ" dirty="0"/>
              <a:t>coarse-grained </a:t>
            </a:r>
            <a:r>
              <a:rPr lang="en-US" altLang="cs-CZ" dirty="0"/>
              <a:t>locking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 err="1"/>
              <a:t>typicky</a:t>
            </a:r>
            <a:r>
              <a:rPr lang="en-US" altLang="cs-CZ" dirty="0"/>
              <a:t> 5 </a:t>
            </a:r>
            <a:r>
              <a:rPr lang="en-US" altLang="cs-CZ" dirty="0" err="1"/>
              <a:t>replik</a:t>
            </a:r>
            <a:endParaRPr lang="en-GB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p</a:t>
            </a:r>
            <a:r>
              <a:rPr lang="cs-CZ" altLang="cs-CZ" dirty="0"/>
              <a:t>ři havárii automatická volba nového leadera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hierarchický prostor jmen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filesystem</a:t>
            </a:r>
            <a:r>
              <a:rPr lang="cs-CZ" altLang="cs-CZ" dirty="0"/>
              <a:t> API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Google Borg / Omega / Kubernetes</a:t>
            </a:r>
            <a:r>
              <a:rPr lang="cs-CZ" altLang="cs-CZ" dirty="0"/>
              <a:t> / ...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cluster management systems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 err="1"/>
              <a:t>orchestrace</a:t>
            </a:r>
            <a:r>
              <a:rPr lang="en-US" altLang="cs-CZ" dirty="0"/>
              <a:t> </a:t>
            </a:r>
            <a:r>
              <a:rPr lang="en-US" altLang="cs-CZ" dirty="0" err="1"/>
              <a:t>kontejner</a:t>
            </a:r>
            <a:r>
              <a:rPr lang="cs-CZ" altLang="cs-CZ" dirty="0"/>
              <a:t>ů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10K </a:t>
            </a:r>
            <a:r>
              <a:rPr lang="en-US" altLang="cs-CZ" dirty="0" err="1"/>
              <a:t>uzl</a:t>
            </a:r>
            <a:r>
              <a:rPr lang="cs-CZ" altLang="cs-CZ" dirty="0"/>
              <a:t>ů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master - 5 </a:t>
            </a:r>
            <a:r>
              <a:rPr lang="en-US" altLang="cs-CZ" dirty="0" err="1"/>
              <a:t>replik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Derecho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cs-CZ" dirty="0"/>
              <a:t>framework, </a:t>
            </a:r>
            <a:r>
              <a:rPr lang="en-US" altLang="cs-CZ" dirty="0" err="1"/>
              <a:t>velmi</a:t>
            </a:r>
            <a:r>
              <a:rPr lang="en-US" altLang="cs-CZ" dirty="0"/>
              <a:t> </a:t>
            </a:r>
            <a:r>
              <a:rPr lang="en-US" altLang="cs-CZ" dirty="0" err="1"/>
              <a:t>rychl</a:t>
            </a:r>
            <a:r>
              <a:rPr lang="cs-CZ" altLang="cs-CZ" dirty="0"/>
              <a:t>á implementace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(nejen)</a:t>
            </a:r>
            <a:r>
              <a:rPr lang="cs-CZ" altLang="cs-CZ" dirty="0"/>
              <a:t> Paxosu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..., ..., Birman, ... - hlavní autor ISIS</a:t>
            </a:r>
            <a:r>
              <a:rPr lang="en-US" altLang="cs-CZ" dirty="0"/>
              <a:t>/</a:t>
            </a:r>
            <a:r>
              <a:rPr lang="en-US" altLang="cs-CZ" dirty="0" err="1"/>
              <a:t>VSync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itle 1">
            <a:extLst>
              <a:ext uri="{FF2B5EF4-FFF2-40B4-BE49-F238E27FC236}">
                <a16:creationId xmlns:a16="http://schemas.microsoft.com/office/drawing/2014/main" id="{23D09744-795D-F5C0-3DCF-36E91903A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Paxos </a:t>
            </a:r>
            <a:r>
              <a:rPr lang="en-US" altLang="cs-CZ"/>
              <a:t>- </a:t>
            </a:r>
            <a:r>
              <a:rPr lang="cs-CZ" altLang="cs-CZ"/>
              <a:t>problémy</a:t>
            </a:r>
          </a:p>
        </p:txBody>
      </p:sp>
      <p:sp>
        <p:nvSpPr>
          <p:cNvPr id="300035" name="Content Placeholder 2">
            <a:extLst>
              <a:ext uri="{FF2B5EF4-FFF2-40B4-BE49-F238E27FC236}">
                <a16:creationId xmlns:a16="http://schemas.microsoft.com/office/drawing/2014/main" id="{17904956-B32E-361B-9652-6B1465DF53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064500" cy="5761038"/>
          </a:xfrm>
        </p:spPr>
        <p:txBody>
          <a:bodyPr/>
          <a:lstStyle/>
          <a:p>
            <a:pPr marL="0" indent="0"/>
            <a:r>
              <a:rPr lang="cs-CZ" altLang="cs-CZ" b="1" dirty="0"/>
              <a:t>Paxos</a:t>
            </a:r>
            <a:endParaRPr lang="en-US" altLang="cs-CZ" b="1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20 let de-facto standard</a:t>
            </a:r>
            <a:br>
              <a:rPr lang="cs-CZ" altLang="cs-CZ" dirty="0"/>
            </a:br>
            <a:r>
              <a:rPr lang="cs-CZ" altLang="cs-CZ" dirty="0"/>
              <a:t>   pro distribuovaný konsensus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mnoho variant a aplikací</a:t>
            </a:r>
          </a:p>
          <a:p>
            <a:pPr marL="0" indent="0"/>
            <a:endParaRPr lang="en-US" altLang="cs-CZ" sz="800" dirty="0">
              <a:solidFill>
                <a:srgbClr val="FF0000"/>
              </a:solidFill>
            </a:endParaRPr>
          </a:p>
          <a:p>
            <a:pPr marL="0" indent="0"/>
            <a:r>
              <a:rPr lang="cs-CZ" altLang="cs-CZ" dirty="0">
                <a:solidFill>
                  <a:srgbClr val="FF0000"/>
                </a:solidFill>
              </a:rPr>
              <a:t>ale ...</a:t>
            </a:r>
            <a:endParaRPr lang="en-US" altLang="cs-CZ" dirty="0">
              <a:solidFill>
                <a:srgbClr val="FF0000"/>
              </a:solidFill>
            </a:endParaRPr>
          </a:p>
          <a:p>
            <a:pPr marL="0" indent="0"/>
            <a:endParaRPr lang="cs-CZ" altLang="cs-CZ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těžko pochopitelný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2014 </a:t>
            </a:r>
            <a:r>
              <a:rPr lang="en-US" altLang="cs-CZ" dirty="0" err="1">
                <a:solidFill>
                  <a:srgbClr val="9900CC"/>
                </a:solidFill>
              </a:rPr>
              <a:t>Meling</a:t>
            </a:r>
            <a:r>
              <a:rPr lang="en-US" altLang="cs-CZ" dirty="0">
                <a:solidFill>
                  <a:srgbClr val="9900CC"/>
                </a:solidFill>
              </a:rPr>
              <a:t>, </a:t>
            </a:r>
            <a:r>
              <a:rPr lang="en-US" altLang="cs-CZ" dirty="0" err="1">
                <a:solidFill>
                  <a:srgbClr val="9900CC"/>
                </a:solidFill>
              </a:rPr>
              <a:t>Jehl</a:t>
            </a:r>
            <a:r>
              <a:rPr lang="en-US" altLang="cs-CZ" dirty="0">
                <a:solidFill>
                  <a:srgbClr val="9900CC"/>
                </a:solidFill>
              </a:rPr>
              <a:t>: Paxos Explained from Scratch</a:t>
            </a:r>
            <a:endParaRPr lang="cs-CZ" altLang="cs-CZ" dirty="0">
              <a:solidFill>
                <a:srgbClr val="9900CC"/>
              </a:solidFill>
            </a:endParaRPr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podrobně motivace k jednotlivým částem protokolu, zdůvodnění</a:t>
            </a:r>
          </a:p>
          <a:p>
            <a:pPr marL="0" indent="0">
              <a:buFont typeface="Arial" panose="020B0604020202020204" pitchFamily="34" charset="0"/>
              <a:buChar char="•"/>
            </a:pPr>
            <a:endParaRPr lang="en-US" altLang="cs-CZ" sz="800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náročná implementace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nekompletní popis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(původní článek)</a:t>
            </a:r>
            <a:endParaRPr lang="en-US" alt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reálně implementovatelná verze jen naznačena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shoda jen na jedné hodnotě</a:t>
            </a:r>
            <a:endParaRPr lang="en-US" altLang="cs-CZ" dirty="0"/>
          </a:p>
          <a:p>
            <a:pPr marL="192088" lvl="1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konečnost, membership management, efektivita, ...</a:t>
            </a:r>
            <a:endParaRPr lang="en-US" altLang="cs-C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DAB42-B45E-BCF9-FBBB-7FAC643C876F}"/>
              </a:ext>
            </a:extLst>
          </p:cNvPr>
          <p:cNvSpPr txBox="1"/>
          <p:nvPr/>
        </p:nvSpPr>
        <p:spPr>
          <a:xfrm>
            <a:off x="6588125" y="4941888"/>
            <a:ext cx="2084388" cy="1423987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lnSpc>
                <a:spcPct val="110000"/>
              </a:lnSpc>
              <a:defRPr/>
            </a:pPr>
            <a:r>
              <a:rPr lang="en-US" sz="2000" b="0" i="1" dirty="0">
                <a:solidFill>
                  <a:srgbClr val="006666"/>
                </a:solidFill>
              </a:rPr>
              <a:t>The dirty little secret of the NSDI community is that at most five people really, truly understand every part of </a:t>
            </a:r>
            <a:r>
              <a:rPr lang="en-US" sz="2000" b="0" i="1" dirty="0" err="1">
                <a:solidFill>
                  <a:srgbClr val="006666"/>
                </a:solidFill>
              </a:rPr>
              <a:t>Paxos</a:t>
            </a:r>
            <a:r>
              <a:rPr lang="en-US" sz="2000" b="0" i="1" dirty="0">
                <a:solidFill>
                  <a:srgbClr val="006666"/>
                </a:solidFill>
              </a:rPr>
              <a:t> :-)</a:t>
            </a:r>
          </a:p>
          <a:p>
            <a:pPr algn="just" eaLnBrk="1" hangingPunct="1">
              <a:lnSpc>
                <a:spcPct val="110000"/>
              </a:lnSpc>
              <a:defRPr/>
            </a:pPr>
            <a:r>
              <a:rPr lang="en-US" b="0" i="1" dirty="0">
                <a:solidFill>
                  <a:srgbClr val="006666"/>
                </a:solidFill>
              </a:rPr>
              <a:t>— NSDI reviewer</a:t>
            </a:r>
            <a:endParaRPr lang="cs-CZ" sz="2000" b="0" i="1" dirty="0">
              <a:solidFill>
                <a:srgbClr val="006666"/>
              </a:solidFill>
            </a:endParaRPr>
          </a:p>
        </p:txBody>
      </p:sp>
      <p:sp>
        <p:nvSpPr>
          <p:cNvPr id="301061" name="AutoShape 4">
            <a:extLst>
              <a:ext uri="{FF2B5EF4-FFF2-40B4-BE49-F238E27FC236}">
                <a16:creationId xmlns:a16="http://schemas.microsoft.com/office/drawing/2014/main" id="{7A9ADA04-F784-9AF0-DE6C-03048855E3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1314450"/>
            <a:ext cx="4533900" cy="576263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Přehled variant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="0" baseline="0">
                <a:latin typeface="Arial" panose="020B0604020202020204" pitchFamily="34" charset="0"/>
              </a:rPr>
              <a:t>https://vadosware.io/post/paxosmon-gotta-concensus-them-all/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Placeholder 2">
            <a:extLst>
              <a:ext uri="{FF2B5EF4-FFF2-40B4-BE49-F238E27FC236}">
                <a16:creationId xmlns:a16="http://schemas.microsoft.com/office/drawing/2014/main" id="{E589B0EA-0C2C-77CD-1379-A4BB85146F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772400" cy="1498600"/>
          </a:xfrm>
        </p:spPr>
        <p:txBody>
          <a:bodyPr anchor="ctr"/>
          <a:lstStyle/>
          <a:p>
            <a:pPr algn="ctr"/>
            <a:r>
              <a:rPr lang="en-US" altLang="cs-CZ" sz="4400" b="1"/>
              <a:t>Komunikace</a:t>
            </a:r>
            <a:endParaRPr lang="cs-CZ" altLang="cs-CZ" sz="4400" b="1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FFEFB7-B5FA-A242-745A-9C7237861F21}"/>
              </a:ext>
            </a:extLst>
          </p:cNvPr>
          <p:cNvSpPr txBox="1">
            <a:spLocks/>
          </p:cNvSpPr>
          <p:nvPr/>
        </p:nvSpPr>
        <p:spPr bwMode="auto">
          <a:xfrm>
            <a:off x="2409825" y="2708275"/>
            <a:ext cx="4464050" cy="31956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b="0" kern="0" baseline="0" dirty="0"/>
              <a:t>Spolehlivost komunikace</a:t>
            </a:r>
          </a:p>
          <a:p>
            <a:pPr>
              <a:defRPr/>
            </a:pPr>
            <a:r>
              <a:rPr lang="cs-CZ" altLang="cs-CZ" b="0" kern="0" baseline="0" dirty="0"/>
              <a:t>Idempotence, sémantika služeb</a:t>
            </a:r>
          </a:p>
          <a:p>
            <a:pPr>
              <a:defRPr/>
            </a:pPr>
            <a:r>
              <a:rPr lang="cs-CZ" altLang="cs-CZ" b="0" kern="0" baseline="0" dirty="0"/>
              <a:t>Havárie serveru, klienta</a:t>
            </a:r>
          </a:p>
          <a:p>
            <a:pPr>
              <a:defRPr/>
            </a:pPr>
            <a:r>
              <a:rPr lang="cs-CZ" altLang="cs-CZ" b="0" kern="0" baseline="0" dirty="0"/>
              <a:t>RPC, Message Passing</a:t>
            </a:r>
          </a:p>
          <a:p>
            <a:pPr>
              <a:defRPr/>
            </a:pPr>
            <a:r>
              <a:rPr lang="cs-CZ" altLang="cs-CZ" b="0" kern="0" baseline="0" dirty="0"/>
              <a:t>Skupinová komunikace</a:t>
            </a:r>
            <a:endParaRPr lang="en-US" altLang="cs-CZ" b="0" kern="0" baseline="0" dirty="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Content Placeholder 2">
            <a:extLst>
              <a:ext uri="{FF2B5EF4-FFF2-40B4-BE49-F238E27FC236}">
                <a16:creationId xmlns:a16="http://schemas.microsoft.com/office/drawing/2014/main" id="{10B9DD46-5C92-30ED-2D3C-C6500A87D4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8785225" cy="5761038"/>
          </a:xfrm>
        </p:spPr>
        <p:txBody>
          <a:bodyPr/>
          <a:lstStyle/>
          <a:p>
            <a:pPr marL="0" indent="0"/>
            <a:r>
              <a:rPr lang="cs-CZ" altLang="cs-CZ" b="1" dirty="0" err="1"/>
              <a:t>Paxos</a:t>
            </a:r>
            <a:endParaRPr lang="en-US" altLang="cs-CZ" b="1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/>
              <a:t>těžko pochopitelný, náročná implementace</a:t>
            </a:r>
          </a:p>
          <a:p>
            <a:pPr marL="0" indent="0"/>
            <a:endParaRPr lang="en-US" altLang="cs-CZ" b="1" dirty="0"/>
          </a:p>
          <a:p>
            <a:pPr marL="0" indent="0"/>
            <a:r>
              <a:rPr lang="cs-CZ" altLang="cs-CZ" b="1" dirty="0"/>
              <a:t>RAFT - </a:t>
            </a:r>
            <a:r>
              <a:rPr lang="cs-CZ" altLang="cs-CZ" b="1" dirty="0" err="1"/>
              <a:t>R</a:t>
            </a:r>
            <a:r>
              <a:rPr lang="cs-CZ" altLang="cs-CZ" dirty="0" err="1"/>
              <a:t>eplicated</a:t>
            </a:r>
            <a:r>
              <a:rPr lang="cs-CZ" altLang="cs-CZ" dirty="0"/>
              <a:t> </a:t>
            </a:r>
            <a:r>
              <a:rPr lang="cs-CZ" altLang="cs-CZ" b="1" dirty="0"/>
              <a:t>A</a:t>
            </a:r>
            <a:r>
              <a:rPr lang="cs-CZ" altLang="cs-CZ" dirty="0"/>
              <a:t>nd </a:t>
            </a:r>
            <a:r>
              <a:rPr lang="cs-CZ" altLang="cs-CZ" b="1" dirty="0" err="1"/>
              <a:t>F</a:t>
            </a:r>
            <a:r>
              <a:rPr lang="cs-CZ" altLang="cs-CZ" dirty="0" err="1"/>
              <a:t>ault-</a:t>
            </a:r>
            <a:r>
              <a:rPr lang="cs-CZ" altLang="cs-CZ" b="1" dirty="0" err="1"/>
              <a:t>T</a:t>
            </a:r>
            <a:r>
              <a:rPr lang="cs-CZ" altLang="cs-CZ" dirty="0" err="1"/>
              <a:t>olerant</a:t>
            </a:r>
            <a:r>
              <a:rPr lang="cs-CZ" altLang="cs-CZ" dirty="0"/>
              <a:t> </a:t>
            </a:r>
            <a:r>
              <a:rPr lang="cs-CZ" altLang="cs-CZ" dirty="0" err="1"/>
              <a:t>protocol</a:t>
            </a:r>
            <a:endParaRPr lang="cs-CZ" altLang="cs-CZ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en-US" altLang="cs-CZ" dirty="0">
                <a:solidFill>
                  <a:srgbClr val="9900CC"/>
                </a:solidFill>
              </a:rPr>
              <a:t>2014 </a:t>
            </a:r>
            <a:r>
              <a:rPr lang="en-US" altLang="cs-CZ" b="1" dirty="0" err="1">
                <a:solidFill>
                  <a:srgbClr val="9900CC"/>
                </a:solidFill>
              </a:rPr>
              <a:t>Ongaro</a:t>
            </a:r>
            <a:r>
              <a:rPr lang="cs-CZ" altLang="cs-CZ" dirty="0">
                <a:solidFill>
                  <a:srgbClr val="9900CC"/>
                </a:solidFill>
              </a:rPr>
              <a:t>,</a:t>
            </a:r>
            <a:r>
              <a:rPr lang="en-US" altLang="cs-CZ" dirty="0">
                <a:solidFill>
                  <a:srgbClr val="9900CC"/>
                </a:solidFill>
              </a:rPr>
              <a:t> </a:t>
            </a:r>
            <a:r>
              <a:rPr lang="en-US" altLang="cs-CZ" dirty="0" err="1">
                <a:solidFill>
                  <a:srgbClr val="9900CC"/>
                </a:solidFill>
              </a:rPr>
              <a:t>Ousterhout</a:t>
            </a:r>
            <a:r>
              <a:rPr lang="en-US" altLang="cs-CZ" dirty="0">
                <a:solidFill>
                  <a:srgbClr val="9900CC"/>
                </a:solidFill>
              </a:rPr>
              <a:t>: In Search of an Understandable Consensus Algorithm</a:t>
            </a:r>
            <a:endParaRPr lang="cs-CZ" altLang="cs-CZ" dirty="0">
              <a:solidFill>
                <a:srgbClr val="9900CC"/>
              </a:solidFill>
            </a:endParaRP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 i="1" dirty="0"/>
              <a:t>3x </a:t>
            </a:r>
            <a:r>
              <a:rPr lang="cs-CZ" altLang="cs-CZ" i="1" dirty="0" err="1"/>
              <a:t>rejected</a:t>
            </a:r>
            <a:endParaRPr lang="cs-CZ" altLang="cs-CZ" i="1" dirty="0"/>
          </a:p>
          <a:p>
            <a:pPr marL="0" indent="0"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hlavní motivace</a:t>
            </a:r>
            <a:endParaRPr lang="en-US" altLang="cs-CZ" dirty="0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0000FF"/>
                </a:solidFill>
              </a:rPr>
              <a:t>srozumitelnost</a:t>
            </a:r>
            <a:endParaRPr lang="en-US" altLang="cs-CZ" dirty="0">
              <a:solidFill>
                <a:srgbClr val="0000FF"/>
              </a:solidFill>
            </a:endParaRP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 dirty="0">
                <a:solidFill>
                  <a:srgbClr val="7F7F7F"/>
                </a:solidFill>
              </a:rPr>
              <a:t>(</a:t>
            </a:r>
            <a:r>
              <a:rPr lang="en-US" altLang="cs-CZ" dirty="0" err="1">
                <a:solidFill>
                  <a:srgbClr val="7F7F7F"/>
                </a:solidFill>
              </a:rPr>
              <a:t>relativn</a:t>
            </a:r>
            <a:r>
              <a:rPr lang="cs-CZ" altLang="cs-CZ" dirty="0">
                <a:solidFill>
                  <a:srgbClr val="7F7F7F"/>
                </a:solidFill>
              </a:rPr>
              <a:t>í</a:t>
            </a:r>
            <a:r>
              <a:rPr lang="en-US" altLang="cs-CZ" dirty="0">
                <a:solidFill>
                  <a:srgbClr val="7F7F7F"/>
                </a:solidFill>
              </a:rPr>
              <a:t>)</a:t>
            </a:r>
            <a:r>
              <a:rPr lang="en-US" altLang="cs-CZ" dirty="0"/>
              <a:t> </a:t>
            </a:r>
            <a:r>
              <a:rPr lang="cs-CZ" altLang="cs-CZ" dirty="0"/>
              <a:t>snadnost implementace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implementace: </a:t>
            </a:r>
            <a:r>
              <a:rPr lang="cs-CZ" altLang="cs-CZ" dirty="0" err="1"/>
              <a:t>goraft</a:t>
            </a:r>
            <a:r>
              <a:rPr lang="en-US" altLang="cs-CZ" dirty="0"/>
              <a:t> (</a:t>
            </a:r>
            <a:r>
              <a:rPr lang="en-US" altLang="cs-CZ" dirty="0" err="1"/>
              <a:t>orig</a:t>
            </a:r>
            <a:r>
              <a:rPr lang="en-US" altLang="cs-CZ" dirty="0"/>
              <a:t>),</a:t>
            </a:r>
            <a:r>
              <a:rPr lang="cs-CZ" altLang="cs-CZ" dirty="0"/>
              <a:t> stovky dalších</a:t>
            </a:r>
          </a:p>
          <a:p>
            <a:pPr marL="0" indent="0">
              <a:buFont typeface="Arial" panose="020B0604020202020204" pitchFamily="34" charset="0"/>
              <a:buChar char="•"/>
            </a:pPr>
            <a:r>
              <a:rPr lang="cs-CZ" altLang="cs-CZ" dirty="0"/>
              <a:t> použití</a:t>
            </a:r>
            <a:endParaRPr lang="en-US" altLang="cs-CZ" dirty="0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 dirty="0" err="1"/>
              <a:t>etcd</a:t>
            </a:r>
            <a:r>
              <a:rPr lang="cs-CZ" altLang="cs-CZ" sz="1800" dirty="0"/>
              <a:t> </a:t>
            </a:r>
            <a:r>
              <a:rPr lang="cs-CZ" altLang="cs-CZ" sz="1800" dirty="0">
                <a:solidFill>
                  <a:srgbClr val="7F7F7F"/>
                </a:solidFill>
              </a:rPr>
              <a:t>(</a:t>
            </a:r>
            <a:r>
              <a:rPr lang="cs-CZ" altLang="cs-CZ" sz="1800" dirty="0" err="1">
                <a:solidFill>
                  <a:srgbClr val="7F7F7F"/>
                </a:solidFill>
              </a:rPr>
              <a:t>distributed</a:t>
            </a:r>
            <a:r>
              <a:rPr lang="cs-CZ" altLang="cs-CZ" sz="1800" dirty="0">
                <a:solidFill>
                  <a:srgbClr val="7F7F7F"/>
                </a:solidFill>
              </a:rPr>
              <a:t> </a:t>
            </a:r>
            <a:r>
              <a:rPr lang="cs-CZ" altLang="cs-CZ" sz="1800" dirty="0" err="1">
                <a:solidFill>
                  <a:srgbClr val="7F7F7F"/>
                </a:solidFill>
              </a:rPr>
              <a:t>key-value</a:t>
            </a:r>
            <a:r>
              <a:rPr lang="cs-CZ" altLang="cs-CZ" sz="1800" dirty="0">
                <a:solidFill>
                  <a:srgbClr val="7F7F7F"/>
                </a:solidFill>
              </a:rPr>
              <a:t> </a:t>
            </a:r>
            <a:r>
              <a:rPr lang="cs-CZ" altLang="cs-CZ" sz="1800" dirty="0" err="1">
                <a:solidFill>
                  <a:srgbClr val="7F7F7F"/>
                </a:solidFill>
              </a:rPr>
              <a:t>store</a:t>
            </a:r>
            <a:r>
              <a:rPr lang="cs-CZ" altLang="cs-CZ" sz="1800" dirty="0">
                <a:solidFill>
                  <a:srgbClr val="7F7F7F"/>
                </a:solidFill>
              </a:rPr>
              <a:t>)</a:t>
            </a:r>
            <a:endParaRPr lang="en-US" altLang="cs-CZ" sz="1800" dirty="0">
              <a:solidFill>
                <a:srgbClr val="7F7F7F"/>
              </a:solidFill>
            </a:endParaRP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 dirty="0" err="1"/>
              <a:t>InfluxDB</a:t>
            </a:r>
            <a:r>
              <a:rPr lang="cs-CZ" altLang="cs-CZ" dirty="0"/>
              <a:t> </a:t>
            </a:r>
            <a:r>
              <a:rPr lang="cs-CZ" altLang="cs-CZ" sz="1300" dirty="0">
                <a:solidFill>
                  <a:srgbClr val="7F7F7F"/>
                </a:solidFill>
              </a:rPr>
              <a:t>(HP </a:t>
            </a:r>
            <a:r>
              <a:rPr lang="en-US" altLang="cs-CZ" sz="1300" dirty="0">
                <a:solidFill>
                  <a:srgbClr val="7F7F7F"/>
                </a:solidFill>
              </a:rPr>
              <a:t>&amp; </a:t>
            </a:r>
            <a:r>
              <a:rPr lang="en-US" altLang="cs-CZ" sz="1300" dirty="0" err="1">
                <a:solidFill>
                  <a:srgbClr val="7F7F7F"/>
                </a:solidFill>
              </a:rPr>
              <a:t>HAvail</a:t>
            </a:r>
            <a:r>
              <a:rPr lang="en-US" altLang="cs-CZ" sz="1300" dirty="0">
                <a:solidFill>
                  <a:srgbClr val="7F7F7F"/>
                </a:solidFill>
              </a:rPr>
              <a:t> time series DB)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 dirty="0" err="1"/>
              <a:t>ReThinkDB</a:t>
            </a:r>
            <a:endParaRPr lang="en-US" altLang="cs-CZ" dirty="0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 sz="1300" dirty="0"/>
              <a:t>...</a:t>
            </a:r>
            <a:endParaRPr lang="en-US" altLang="cs-CZ" sz="1300" dirty="0">
              <a:solidFill>
                <a:srgbClr val="7F7F7F"/>
              </a:solidFill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2ED77C5-38DC-2AFE-9C3F-6E833AA54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16563"/>
            <a:ext cx="3851275" cy="649287"/>
          </a:xfrm>
          <a:prstGeom prst="wedgeRoundRectCallout">
            <a:avLst>
              <a:gd name="adj1" fmla="val -17375"/>
              <a:gd name="adj2" fmla="val -1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defRPr/>
            </a:pPr>
            <a:r>
              <a:rPr lang="en-US" altLang="cs-CZ" b="0" dirty="0" err="1">
                <a:latin typeface="+mn-lt"/>
              </a:rPr>
              <a:t>Ousterhout</a:t>
            </a:r>
            <a:r>
              <a:rPr lang="en-US" altLang="cs-CZ" b="0" dirty="0">
                <a:latin typeface="+mn-lt"/>
              </a:rPr>
              <a:t> - </a:t>
            </a:r>
            <a:r>
              <a:rPr lang="en-US" altLang="cs-CZ" b="0" dirty="0" err="1">
                <a:latin typeface="+mn-lt"/>
              </a:rPr>
              <a:t>srovn</a:t>
            </a:r>
            <a:r>
              <a:rPr lang="cs-CZ" altLang="cs-CZ" b="0" dirty="0">
                <a:latin typeface="+mn-lt"/>
              </a:rPr>
              <a:t>ání Paxos</a:t>
            </a:r>
            <a:r>
              <a:rPr lang="en-GB" altLang="cs-CZ" b="0" dirty="0">
                <a:latin typeface="+mn-lt"/>
              </a:rPr>
              <a:t> /</a:t>
            </a:r>
            <a:r>
              <a:rPr lang="cs-CZ" altLang="cs-CZ" b="0" dirty="0">
                <a:latin typeface="+mn-lt"/>
              </a:rPr>
              <a:t> </a:t>
            </a:r>
            <a:r>
              <a:rPr lang="en-GB" altLang="cs-CZ" b="0" dirty="0">
                <a:latin typeface="+mn-lt"/>
              </a:rPr>
              <a:t>RAFT</a:t>
            </a:r>
            <a:r>
              <a:rPr lang="en-US" altLang="cs-CZ" b="0" dirty="0">
                <a:latin typeface="+mn-lt"/>
              </a:rPr>
              <a:t> https://www.youtube.com/watch?v=YbZ3zDzDnrw</a:t>
            </a:r>
            <a:endParaRPr lang="cs-CZ" altLang="cs-CZ" b="0" dirty="0">
              <a:latin typeface="+mn-lt"/>
            </a:endParaRPr>
          </a:p>
        </p:txBody>
      </p:sp>
      <p:sp>
        <p:nvSpPr>
          <p:cNvPr id="303108" name="Title 1">
            <a:extLst>
              <a:ext uri="{FF2B5EF4-FFF2-40B4-BE49-F238E27FC236}">
                <a16:creationId xmlns:a16="http://schemas.microsoft.com/office/drawing/2014/main" id="{F7084077-B2D8-2086-7BEB-CC95A812C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921625" cy="504825"/>
          </a:xfrm>
        </p:spPr>
        <p:txBody>
          <a:bodyPr/>
          <a:lstStyle/>
          <a:p>
            <a:r>
              <a:rPr lang="cs-CZ" altLang="cs-CZ"/>
              <a:t>Paxos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/>
              <a:t> </a:t>
            </a:r>
            <a:r>
              <a:rPr lang="cs-CZ" altLang="cs-CZ"/>
              <a:t>RAFT</a:t>
            </a: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Title 1">
            <a:extLst>
              <a:ext uri="{FF2B5EF4-FFF2-40B4-BE49-F238E27FC236}">
                <a16:creationId xmlns:a16="http://schemas.microsoft.com/office/drawing/2014/main" id="{CD113D32-D6AD-2F05-890E-4FA6CF019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role a komponenty</a:t>
            </a:r>
          </a:p>
        </p:txBody>
      </p:sp>
      <p:sp>
        <p:nvSpPr>
          <p:cNvPr id="343043" name="Content Placeholder 2">
            <a:extLst>
              <a:ext uri="{FF2B5EF4-FFF2-40B4-BE49-F238E27FC236}">
                <a16:creationId xmlns:a16="http://schemas.microsoft.com/office/drawing/2014/main" id="{A7675648-5B58-045B-C462-1E848299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en-US" dirty="0"/>
              <a:t>Role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1" dirty="0"/>
              <a:t>Leader</a:t>
            </a:r>
            <a:r>
              <a:rPr lang="cs-CZ" altLang="en-US" dirty="0"/>
              <a:t>	- navrhuje hodnoty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1" dirty="0"/>
              <a:t>Follower</a:t>
            </a:r>
            <a:r>
              <a:rPr lang="cs-CZ" altLang="en-US" dirty="0"/>
              <a:t>	- akceptuje hodnoty, pouze pasivní, hlídá timeout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1" dirty="0"/>
              <a:t>Candidate</a:t>
            </a:r>
            <a:r>
              <a:rPr lang="cs-CZ" altLang="en-US" dirty="0"/>
              <a:t>	- dočasně při volbě Leadera</a:t>
            </a:r>
          </a:p>
          <a:p>
            <a:pPr marL="0" indent="0">
              <a:defRPr/>
            </a:pPr>
            <a:endParaRPr lang="en-US" altLang="en-US" dirty="0"/>
          </a:p>
          <a:p>
            <a:pPr marL="0" indent="0">
              <a:defRPr/>
            </a:pPr>
            <a:r>
              <a:rPr lang="en-US" altLang="en-US" dirty="0" err="1"/>
              <a:t>Hlavn</a:t>
            </a:r>
            <a:r>
              <a:rPr lang="cs-CZ" altLang="en-US" dirty="0"/>
              <a:t>í k</a:t>
            </a:r>
            <a:r>
              <a:rPr lang="en-US" altLang="en-US" dirty="0" err="1"/>
              <a:t>omponenty</a:t>
            </a:r>
            <a:r>
              <a:rPr lang="en-US" altLang="en-US" dirty="0"/>
              <a:t>:</a:t>
            </a:r>
            <a:endParaRPr lang="cs-CZ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v</a:t>
            </a:r>
            <a:r>
              <a:rPr lang="cs-CZ" altLang="en-US" dirty="0"/>
              <a:t>olba </a:t>
            </a:r>
            <a:r>
              <a:rPr lang="en-US" altLang="en-US" dirty="0" err="1"/>
              <a:t>Leade</a:t>
            </a:r>
            <a:r>
              <a:rPr lang="cs-CZ" altLang="en-US" dirty="0"/>
              <a:t>ra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dirty="0"/>
              <a:t>heartbeat, detekce havárie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dirty="0"/>
              <a:t>volba nového L</a:t>
            </a:r>
            <a:r>
              <a:rPr lang="en-US" altLang="en-US" dirty="0" err="1"/>
              <a:t>eader</a:t>
            </a:r>
            <a:r>
              <a:rPr lang="cs-CZ" altLang="en-US" dirty="0"/>
              <a:t>a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r</a:t>
            </a:r>
            <a:r>
              <a:rPr lang="cs-CZ" altLang="en-US" dirty="0"/>
              <a:t>eplikace l</a:t>
            </a:r>
            <a:r>
              <a:rPr lang="en-US" altLang="en-US" dirty="0" err="1"/>
              <a:t>og</a:t>
            </a:r>
            <a:r>
              <a:rPr lang="cs-CZ" altLang="en-US" dirty="0"/>
              <a:t>u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norm</a:t>
            </a:r>
            <a:r>
              <a:rPr lang="cs-CZ" altLang="en-US" dirty="0"/>
              <a:t>á</a:t>
            </a:r>
            <a:r>
              <a:rPr lang="en-US" altLang="en-US" dirty="0"/>
              <a:t>l</a:t>
            </a:r>
            <a:r>
              <a:rPr lang="cs-CZ" altLang="en-US" dirty="0"/>
              <a:t>ní</a:t>
            </a:r>
            <a:r>
              <a:rPr lang="en-US" altLang="en-US" dirty="0"/>
              <a:t> opera</a:t>
            </a:r>
            <a:r>
              <a:rPr lang="cs-CZ" altLang="en-US" dirty="0"/>
              <a:t>ce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Leader </a:t>
            </a:r>
            <a:r>
              <a:rPr lang="cs-CZ" altLang="en-US" dirty="0"/>
              <a:t>přijímá požadavky od klientů</a:t>
            </a:r>
            <a:r>
              <a:rPr lang="en-US" altLang="en-US" dirty="0"/>
              <a:t>, </a:t>
            </a:r>
            <a:r>
              <a:rPr lang="cs-CZ" altLang="en-US" dirty="0"/>
              <a:t>přidá je do vlastního logu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Leader </a:t>
            </a:r>
            <a:r>
              <a:rPr lang="en-US" altLang="en-US" dirty="0" err="1"/>
              <a:t>repli</a:t>
            </a:r>
            <a:r>
              <a:rPr lang="cs-CZ" altLang="en-US" dirty="0"/>
              <a:t>kuje</a:t>
            </a:r>
            <a:r>
              <a:rPr lang="en-US" altLang="en-US" dirty="0"/>
              <a:t> log </a:t>
            </a:r>
            <a:r>
              <a:rPr lang="cs-CZ" altLang="en-US" dirty="0"/>
              <a:t>Followerům</a:t>
            </a:r>
            <a:endParaRPr lang="en-US" altLang="en-US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u</a:t>
            </a:r>
            <a:r>
              <a:rPr lang="cs-CZ" altLang="en-US" dirty="0"/>
              <a:t>držování konzistence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dirty="0" err="1"/>
              <a:t>kontrola</a:t>
            </a:r>
            <a:r>
              <a:rPr lang="en-US" altLang="en-US" dirty="0"/>
              <a:t> </a:t>
            </a:r>
            <a:r>
              <a:rPr lang="cs-CZ" altLang="en-US" dirty="0"/>
              <a:t>k</a:t>
            </a:r>
            <a:r>
              <a:rPr lang="en-US" altLang="en-US" dirty="0"/>
              <a:t>on</a:t>
            </a:r>
            <a:r>
              <a:rPr lang="cs-CZ" altLang="en-US" dirty="0"/>
              <a:t>z</a:t>
            </a:r>
            <a:r>
              <a:rPr lang="en-US" altLang="en-US" dirty="0" err="1"/>
              <a:t>istence</a:t>
            </a:r>
            <a:r>
              <a:rPr lang="cs-CZ" altLang="en-US" dirty="0"/>
              <a:t> záznamů</a:t>
            </a:r>
            <a:endParaRPr lang="en-US" alt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dirty="0"/>
              <a:t>pouze uzly s aktuálním logem se mohou stát L</a:t>
            </a:r>
            <a:r>
              <a:rPr lang="en-US" altLang="en-US" dirty="0" err="1"/>
              <a:t>eader</a:t>
            </a:r>
            <a:r>
              <a:rPr lang="cs-CZ" altLang="en-US" dirty="0"/>
              <a:t>em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">
            <a:extLst>
              <a:ext uri="{FF2B5EF4-FFF2-40B4-BE49-F238E27FC236}">
                <a16:creationId xmlns:a16="http://schemas.microsoft.com/office/drawing/2014/main" id="{FA764AD8-2E40-EF45-50C4-0E4B8228F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1212850"/>
            <a:ext cx="1081088" cy="360363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03" name="Title 1">
            <a:extLst>
              <a:ext uri="{FF2B5EF4-FFF2-40B4-BE49-F238E27FC236}">
                <a16:creationId xmlns:a16="http://schemas.microsoft.com/office/drawing/2014/main" id="{10C63366-2040-0DA1-CBE4-751922779A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618A8-9CD0-3D55-A015-1F5F17715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3" y="2084388"/>
            <a:ext cx="8785225" cy="4521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Term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základ synchronizace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s každou zprávou</a:t>
            </a:r>
            <a:r>
              <a:rPr lang="en-US" dirty="0"/>
              <a:t>, </a:t>
            </a:r>
            <a:r>
              <a:rPr lang="en-US" dirty="0" err="1"/>
              <a:t>detekce</a:t>
            </a:r>
            <a:r>
              <a:rPr lang="en-US" dirty="0"/>
              <a:t> </a:t>
            </a:r>
            <a:r>
              <a:rPr lang="en-US" dirty="0" err="1"/>
              <a:t>zastaral</a:t>
            </a:r>
            <a:r>
              <a:rPr lang="cs-CZ" dirty="0"/>
              <a:t>ých údajů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Term má jednoznačného </a:t>
            </a:r>
            <a:r>
              <a:rPr lang="cs-CZ" dirty="0">
                <a:solidFill>
                  <a:srgbClr val="0000FF"/>
                </a:solidFill>
                <a:ea typeface="+mn-ea"/>
                <a:cs typeface="+mn-cs"/>
              </a:rPr>
              <a:t>Leadera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každý uzel udržuje lokální </a:t>
            </a:r>
            <a:r>
              <a:rPr lang="cs-CZ" dirty="0">
                <a:solidFill>
                  <a:srgbClr val="0000FF"/>
                </a:solidFill>
                <a:ea typeface="+mn-ea"/>
                <a:cs typeface="+mn-cs"/>
              </a:rPr>
              <a:t>CurrentTerm</a:t>
            </a:r>
            <a:endParaRPr lang="cs-CZ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I</a:t>
            </a:r>
            <a:r>
              <a:rPr lang="cs-CZ" dirty="0"/>
              <a:t>ncoming</a:t>
            </a:r>
            <a:r>
              <a:rPr lang="en-US" dirty="0"/>
              <a:t>T</a:t>
            </a:r>
            <a:r>
              <a:rPr lang="cs-CZ" dirty="0"/>
              <a:t>erm </a:t>
            </a:r>
            <a:r>
              <a:rPr lang="en-US" dirty="0"/>
              <a:t>&gt; </a:t>
            </a:r>
            <a:r>
              <a:rPr lang="en-US" dirty="0" err="1"/>
              <a:t>CurrentTerm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en-US" dirty="0" err="1"/>
              <a:t>aktualizace</a:t>
            </a:r>
            <a:r>
              <a:rPr lang="en-US" dirty="0"/>
              <a:t>, Leader → Follower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IncomingTerm</a:t>
            </a:r>
            <a:r>
              <a:rPr lang="en-US" dirty="0"/>
              <a:t> &lt; </a:t>
            </a:r>
            <a:r>
              <a:rPr lang="en-US" dirty="0" err="1"/>
              <a:t>CurrentTerm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dirty="0"/>
              <a:t> reject</a:t>
            </a:r>
            <a:endParaRPr lang="cs-CZ" dirty="0"/>
          </a:p>
          <a:p>
            <a:pPr lvl="2"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dirty="0"/>
              <a:t>Heartbeat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Leader periodicky zasílá zprávy Followerům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dirty="0"/>
              <a:t>timeout - volba nového Leadera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cs-CZ" dirty="0"/>
              <a:t> cca 100-500 ms</a:t>
            </a:r>
          </a:p>
        </p:txBody>
      </p:sp>
      <p:sp>
        <p:nvSpPr>
          <p:cNvPr id="307205" name="Rectangle 3">
            <a:extLst>
              <a:ext uri="{FF2B5EF4-FFF2-40B4-BE49-F238E27FC236}">
                <a16:creationId xmlns:a16="http://schemas.microsoft.com/office/drawing/2014/main" id="{95F9CC42-0FA9-3362-DDCF-D9A3E3346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1214438"/>
            <a:ext cx="782637" cy="358775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06" name="Rectangle 4">
            <a:extLst>
              <a:ext uri="{FF2B5EF4-FFF2-40B4-BE49-F238E27FC236}">
                <a16:creationId xmlns:a16="http://schemas.microsoft.com/office/drawing/2014/main" id="{88C78952-A029-43CC-A5BE-EF45B93F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0775" y="1212850"/>
            <a:ext cx="301625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07" name="Rectangle 5">
            <a:extLst>
              <a:ext uri="{FF2B5EF4-FFF2-40B4-BE49-F238E27FC236}">
                <a16:creationId xmlns:a16="http://schemas.microsoft.com/office/drawing/2014/main" id="{875C1ABC-9D3B-825A-AAEB-DF7AE11375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6713" y="1212850"/>
            <a:ext cx="1441450" cy="360363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08" name="Rectangle 8">
            <a:extLst>
              <a:ext uri="{FF2B5EF4-FFF2-40B4-BE49-F238E27FC236}">
                <a16:creationId xmlns:a16="http://schemas.microsoft.com/office/drawing/2014/main" id="{7AA6787E-5A6F-58D6-F07B-C80157AD3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1212850"/>
            <a:ext cx="144462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09" name="Rectangle 9">
            <a:extLst>
              <a:ext uri="{FF2B5EF4-FFF2-40B4-BE49-F238E27FC236}">
                <a16:creationId xmlns:a16="http://schemas.microsoft.com/office/drawing/2014/main" id="{96462E9A-2531-CE94-413A-CB80BECE6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1212850"/>
            <a:ext cx="190500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10" name="Rectangle 13">
            <a:extLst>
              <a:ext uri="{FF2B5EF4-FFF2-40B4-BE49-F238E27FC236}">
                <a16:creationId xmlns:a16="http://schemas.microsoft.com/office/drawing/2014/main" id="{B7999208-6535-849D-083A-1E80C0C5E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4650" y="1212850"/>
            <a:ext cx="112713" cy="360363"/>
          </a:xfrm>
          <a:prstGeom prst="rect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7211" name="AutoShape 4">
            <a:extLst>
              <a:ext uri="{FF2B5EF4-FFF2-40B4-BE49-F238E27FC236}">
                <a16:creationId xmlns:a16="http://schemas.microsoft.com/office/drawing/2014/main" id="{AFCBE299-B1CB-05CC-DCA5-1C9A6B059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0" y="1789113"/>
            <a:ext cx="647700" cy="287337"/>
          </a:xfrm>
          <a:prstGeom prst="wedgeRoundRectCallout">
            <a:avLst>
              <a:gd name="adj1" fmla="val -46292"/>
              <a:gd name="adj2" fmla="val -1022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volba</a:t>
            </a:r>
          </a:p>
        </p:txBody>
      </p:sp>
      <p:sp>
        <p:nvSpPr>
          <p:cNvPr id="307212" name="AutoShape 4">
            <a:extLst>
              <a:ext uri="{FF2B5EF4-FFF2-40B4-BE49-F238E27FC236}">
                <a16:creationId xmlns:a16="http://schemas.microsoft.com/office/drawing/2014/main" id="{85884BCA-13E9-761F-E643-9BB578CEA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613" y="1789113"/>
            <a:ext cx="1560512" cy="287337"/>
          </a:xfrm>
          <a:prstGeom prst="wedgeRoundRectCallout">
            <a:avLst>
              <a:gd name="adj1" fmla="val -8764"/>
              <a:gd name="adj2" fmla="val -111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neúspěšná volba</a:t>
            </a:r>
          </a:p>
        </p:txBody>
      </p:sp>
      <p:sp>
        <p:nvSpPr>
          <p:cNvPr id="307213" name="AutoShape 4">
            <a:extLst>
              <a:ext uri="{FF2B5EF4-FFF2-40B4-BE49-F238E27FC236}">
                <a16:creationId xmlns:a16="http://schemas.microsoft.com/office/drawing/2014/main" id="{472F3C7D-64C9-AF96-5C6B-87AADEFB4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013" y="844550"/>
            <a:ext cx="782637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Term 1</a:t>
            </a:r>
          </a:p>
        </p:txBody>
      </p:sp>
      <p:sp>
        <p:nvSpPr>
          <p:cNvPr id="307214" name="AutoShape 4">
            <a:extLst>
              <a:ext uri="{FF2B5EF4-FFF2-40B4-BE49-F238E27FC236}">
                <a16:creationId xmlns:a16="http://schemas.microsoft.com/office/drawing/2014/main" id="{1D538997-DA68-728A-AE8B-4A7A5285E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844550"/>
            <a:ext cx="781050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Term 2</a:t>
            </a:r>
          </a:p>
        </p:txBody>
      </p:sp>
      <p:sp>
        <p:nvSpPr>
          <p:cNvPr id="307215" name="AutoShape 4">
            <a:extLst>
              <a:ext uri="{FF2B5EF4-FFF2-40B4-BE49-F238E27FC236}">
                <a16:creationId xmlns:a16="http://schemas.microsoft.com/office/drawing/2014/main" id="{162C0AC0-3600-3810-36BA-24226E72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7363" y="844550"/>
            <a:ext cx="782637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Term 3</a:t>
            </a:r>
          </a:p>
        </p:txBody>
      </p:sp>
      <p:sp>
        <p:nvSpPr>
          <p:cNvPr id="304144" name="AutoShape 4">
            <a:extLst>
              <a:ext uri="{FF2B5EF4-FFF2-40B4-BE49-F238E27FC236}">
                <a16:creationId xmlns:a16="http://schemas.microsoft.com/office/drawing/2014/main" id="{CC1C1A21-211D-E4AB-43DA-9A3DC0816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344988"/>
            <a:ext cx="1081088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Follower</a:t>
            </a:r>
          </a:p>
        </p:txBody>
      </p:sp>
      <p:sp>
        <p:nvSpPr>
          <p:cNvPr id="304145" name="AutoShape 4">
            <a:extLst>
              <a:ext uri="{FF2B5EF4-FFF2-40B4-BE49-F238E27FC236}">
                <a16:creationId xmlns:a16="http://schemas.microsoft.com/office/drawing/2014/main" id="{A4833631-201E-44B5-7B8B-0932D2D68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991100"/>
            <a:ext cx="1081088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Candidate</a:t>
            </a:r>
          </a:p>
        </p:txBody>
      </p:sp>
      <p:sp>
        <p:nvSpPr>
          <p:cNvPr id="304146" name="AutoShape 4">
            <a:extLst>
              <a:ext uri="{FF2B5EF4-FFF2-40B4-BE49-F238E27FC236}">
                <a16:creationId xmlns:a16="http://schemas.microsoft.com/office/drawing/2014/main" id="{3CC00DD8-BCA0-10FE-298A-6932047A4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9450" y="5638800"/>
            <a:ext cx="1081088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Leader</a:t>
            </a:r>
          </a:p>
        </p:txBody>
      </p:sp>
      <p:cxnSp>
        <p:nvCxnSpPr>
          <p:cNvPr id="304147" name="Straight Arrow Connector 4">
            <a:extLst>
              <a:ext uri="{FF2B5EF4-FFF2-40B4-BE49-F238E27FC236}">
                <a16:creationId xmlns:a16="http://schemas.microsoft.com/office/drawing/2014/main" id="{C994985B-3A61-9CF3-230C-8E8C5DAB3982}"/>
              </a:ext>
            </a:extLst>
          </p:cNvPr>
          <p:cNvCxnSpPr>
            <a:cxnSpLocks noChangeShapeType="1"/>
            <a:endCxn id="304144" idx="0"/>
          </p:cNvCxnSpPr>
          <p:nvPr/>
        </p:nvCxnSpPr>
        <p:spPr bwMode="auto">
          <a:xfrm flipH="1">
            <a:off x="7559675" y="4086225"/>
            <a:ext cx="9525" cy="2587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4148" name="Straight Arrow Connector 23">
            <a:extLst>
              <a:ext uri="{FF2B5EF4-FFF2-40B4-BE49-F238E27FC236}">
                <a16:creationId xmlns:a16="http://schemas.microsoft.com/office/drawing/2014/main" id="{77E4D00C-438C-AD83-F99D-BF3B84A7D3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69200" y="4632325"/>
            <a:ext cx="0" cy="3587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4149" name="Straight Arrow Connector 25">
            <a:extLst>
              <a:ext uri="{FF2B5EF4-FFF2-40B4-BE49-F238E27FC236}">
                <a16:creationId xmlns:a16="http://schemas.microsoft.com/office/drawing/2014/main" id="{D09CD774-538A-C52B-BA47-DE7D6199D6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69200" y="5278438"/>
            <a:ext cx="0" cy="3603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prstDash val="sys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ED9F8D27-B2F6-B515-9F0C-D508E0962F57}"/>
              </a:ext>
            </a:extLst>
          </p:cNvPr>
          <p:cNvSpPr/>
          <p:nvPr/>
        </p:nvSpPr>
        <p:spPr bwMode="auto">
          <a:xfrm flipH="1">
            <a:off x="6632575" y="4508500"/>
            <a:ext cx="776288" cy="1249363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ysDash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4151" name="TextBox 8">
            <a:extLst>
              <a:ext uri="{FF2B5EF4-FFF2-40B4-BE49-F238E27FC236}">
                <a16:creationId xmlns:a16="http://schemas.microsoft.com/office/drawing/2014/main" id="{2814774F-0578-37A3-DB4D-C7F8710A2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3" y="3948113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start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04152" name="TextBox 29">
            <a:extLst>
              <a:ext uri="{FF2B5EF4-FFF2-40B4-BE49-F238E27FC236}">
                <a16:creationId xmlns:a16="http://schemas.microsoft.com/office/drawing/2014/main" id="{535C4C33-10E8-4EE2-A3DF-5F3CA7830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8738" y="4673600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no heartbeat</a:t>
            </a:r>
            <a:endParaRPr lang="en-US" alt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44" grpId="0" animBg="1"/>
      <p:bldP spid="304145" grpId="0" animBg="1"/>
      <p:bldP spid="304146" grpId="0" animBg="1"/>
      <p:bldP spid="304151" grpId="0"/>
      <p:bldP spid="304152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itle 1">
            <a:extLst>
              <a:ext uri="{FF2B5EF4-FFF2-40B4-BE49-F238E27FC236}">
                <a16:creationId xmlns:a16="http://schemas.microsoft.com/office/drawing/2014/main" id="{029B7902-706F-1F1C-CC68-87CE9E243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normální průběh</a:t>
            </a:r>
            <a:endParaRPr lang="en-US" altLang="en-US"/>
          </a:p>
        </p:txBody>
      </p:sp>
      <p:sp>
        <p:nvSpPr>
          <p:cNvPr id="308227" name="Content Placeholder 2">
            <a:extLst>
              <a:ext uri="{FF2B5EF4-FFF2-40B4-BE49-F238E27FC236}">
                <a16:creationId xmlns:a16="http://schemas.microsoft.com/office/drawing/2014/main" id="{EF71E288-D089-E3BC-4002-CC6C267CCD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cs-CZ" dirty="0"/>
          </a:p>
          <a:p>
            <a:endParaRPr lang="cs-CZ" altLang="cs-CZ" dirty="0"/>
          </a:p>
          <a:p>
            <a:endParaRPr lang="en-US" altLang="cs-CZ" dirty="0"/>
          </a:p>
          <a:p>
            <a:r>
              <a:rPr lang="cs-CZ" altLang="cs-CZ" dirty="0"/>
              <a:t>Normální průběh operací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Klient pošle žádost L</a:t>
            </a:r>
            <a:r>
              <a:rPr lang="en-US" altLang="cs-CZ" dirty="0" err="1"/>
              <a:t>eader</a:t>
            </a:r>
            <a:r>
              <a:rPr lang="cs-CZ" altLang="cs-CZ" dirty="0"/>
              <a:t>u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/>
              <a:t>Leader </a:t>
            </a:r>
            <a:r>
              <a:rPr lang="cs-CZ" altLang="cs-CZ" dirty="0"/>
              <a:t>přidá záznam do svého </a:t>
            </a:r>
            <a:r>
              <a:rPr lang="en-US" altLang="cs-CZ" dirty="0"/>
              <a:t>log</a:t>
            </a:r>
            <a:r>
              <a:rPr lang="cs-CZ" altLang="cs-CZ" dirty="0"/>
              <a:t>u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/>
              <a:t>Leader </a:t>
            </a:r>
            <a:r>
              <a:rPr lang="cs-CZ" altLang="cs-CZ" dirty="0"/>
              <a:t>pošle </a:t>
            </a:r>
            <a:r>
              <a:rPr lang="en-US" altLang="cs-CZ" dirty="0" err="1">
                <a:solidFill>
                  <a:srgbClr val="0000FF"/>
                </a:solidFill>
              </a:rPr>
              <a:t>AppendEntries</a:t>
            </a: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/>
              <a:t>všem F</a:t>
            </a:r>
            <a:r>
              <a:rPr lang="en-US" altLang="cs-CZ" dirty="0" err="1"/>
              <a:t>ollower</a:t>
            </a:r>
            <a:r>
              <a:rPr lang="cs-CZ" altLang="cs-CZ" dirty="0" err="1"/>
              <a:t>ům</a:t>
            </a:r>
            <a:endParaRPr lang="en-US" altLang="cs-CZ" dirty="0"/>
          </a:p>
          <a:p>
            <a:pPr lvl="1">
              <a:buFont typeface="Arial" panose="020B0604020202020204" pitchFamily="34" charset="0"/>
              <a:buNone/>
            </a:pPr>
            <a:endParaRPr lang="en-US" altLang="cs-CZ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potvrzení příjmu </a:t>
            </a:r>
            <a:r>
              <a:rPr lang="cs-CZ" altLang="cs-CZ" b="1" dirty="0"/>
              <a:t>většinou</a:t>
            </a:r>
            <a:r>
              <a:rPr lang="cs-CZ" altLang="cs-CZ" dirty="0"/>
              <a:t> </a:t>
            </a:r>
            <a:r>
              <a:rPr lang="cs-CZ" altLang="cs-CZ" dirty="0" err="1"/>
              <a:t>Followerů</a:t>
            </a:r>
            <a:r>
              <a:rPr lang="en-US" altLang="cs-CZ" dirty="0"/>
              <a:t> (quorum)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záznam (příkaz) </a:t>
            </a:r>
            <a:r>
              <a:rPr lang="en-US" altLang="cs-CZ" dirty="0">
                <a:solidFill>
                  <a:srgbClr val="0000FF"/>
                </a:solidFill>
              </a:rPr>
              <a:t>commit</a:t>
            </a:r>
            <a:r>
              <a:rPr lang="cs-CZ" altLang="cs-CZ" dirty="0" err="1">
                <a:solidFill>
                  <a:srgbClr val="0000FF"/>
                </a:solidFill>
              </a:rPr>
              <a:t>ován</a:t>
            </a:r>
            <a:endParaRPr lang="cs-CZ" altLang="cs-CZ" dirty="0">
              <a:solidFill>
                <a:srgbClr val="0000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/>
              <a:t>Leader </a:t>
            </a:r>
            <a:r>
              <a:rPr lang="cs-CZ" altLang="cs-CZ" dirty="0"/>
              <a:t>aplikuje záznam (provede příkaz) ve svém </a:t>
            </a:r>
            <a:r>
              <a:rPr lang="cs-CZ" altLang="cs-CZ" dirty="0">
                <a:solidFill>
                  <a:srgbClr val="A6A6A6"/>
                </a:solidFill>
              </a:rPr>
              <a:t>lokálním</a:t>
            </a:r>
            <a:r>
              <a:rPr lang="cs-CZ" altLang="cs-CZ" dirty="0">
                <a:solidFill>
                  <a:srgbClr val="7F7F7F"/>
                </a:solidFill>
              </a:rPr>
              <a:t> </a:t>
            </a:r>
            <a:r>
              <a:rPr lang="cs-CZ" altLang="cs-CZ" dirty="0"/>
              <a:t>stavovém automatu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výsledek vrátí K</a:t>
            </a:r>
            <a:r>
              <a:rPr lang="en-US" altLang="cs-CZ" dirty="0" err="1"/>
              <a:t>lient</a:t>
            </a:r>
            <a:r>
              <a:rPr lang="cs-CZ" altLang="cs-CZ" dirty="0" err="1"/>
              <a:t>ovi</a:t>
            </a:r>
            <a:endParaRPr lang="en-US" altLang="cs-CZ" dirty="0"/>
          </a:p>
          <a:p>
            <a:pPr lvl="2">
              <a:buFont typeface="Arial" panose="020B0604020202020204" pitchFamily="34" charset="0"/>
              <a:buChar char="•"/>
            </a:pPr>
            <a:endParaRPr lang="en-US" altLang="cs-CZ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havárie nebo zpoždění F</a:t>
            </a:r>
            <a:r>
              <a:rPr lang="en-US" altLang="cs-CZ" dirty="0" err="1"/>
              <a:t>ollower</a:t>
            </a:r>
            <a:r>
              <a:rPr lang="cs-CZ" altLang="cs-CZ" dirty="0"/>
              <a:t>a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/>
              <a:t>Leader </a:t>
            </a:r>
            <a:r>
              <a:rPr lang="cs-CZ" altLang="cs-CZ" dirty="0"/>
              <a:t>opakuje </a:t>
            </a:r>
            <a:r>
              <a:rPr lang="en-US" altLang="cs-CZ" dirty="0" err="1">
                <a:solidFill>
                  <a:srgbClr val="0000FF"/>
                </a:solidFill>
              </a:rPr>
              <a:t>AppendEntries</a:t>
            </a:r>
            <a:r>
              <a:rPr lang="en-US" altLang="cs-CZ" dirty="0">
                <a:solidFill>
                  <a:srgbClr val="7F7F7F"/>
                </a:solidFill>
              </a:rPr>
              <a:t> s v</a:t>
            </a:r>
            <a:r>
              <a:rPr lang="cs-CZ" altLang="cs-CZ" dirty="0" err="1">
                <a:solidFill>
                  <a:srgbClr val="7F7F7F"/>
                </a:solidFill>
              </a:rPr>
              <a:t>íce</a:t>
            </a:r>
            <a:r>
              <a:rPr lang="cs-CZ" altLang="cs-CZ" dirty="0">
                <a:solidFill>
                  <a:srgbClr val="7F7F7F"/>
                </a:solidFill>
              </a:rPr>
              <a:t> záznamy - později</a:t>
            </a:r>
            <a:endParaRPr lang="en-US" altLang="cs-CZ" dirty="0">
              <a:solidFill>
                <a:srgbClr val="7F7F7F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cs-CZ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o</a:t>
            </a:r>
            <a:r>
              <a:rPr lang="en-US" altLang="cs-CZ" dirty="0" err="1"/>
              <a:t>ptim</a:t>
            </a:r>
            <a:r>
              <a:rPr lang="cs-CZ" altLang="cs-CZ" dirty="0"/>
              <a:t>á</a:t>
            </a:r>
            <a:r>
              <a:rPr lang="en-US" altLang="cs-CZ" dirty="0"/>
              <a:t>l</a:t>
            </a:r>
            <a:r>
              <a:rPr lang="cs-CZ" altLang="cs-CZ" dirty="0"/>
              <a:t>ní výkonnost při běžném provozu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jed</a:t>
            </a:r>
            <a:r>
              <a:rPr lang="en-GB" altLang="cs-CZ" dirty="0"/>
              <a:t>e</a:t>
            </a:r>
            <a:r>
              <a:rPr lang="cs-CZ" altLang="cs-CZ" dirty="0"/>
              <a:t>n </a:t>
            </a:r>
            <a:r>
              <a:rPr lang="en-US" altLang="cs-CZ" dirty="0"/>
              <a:t>RPC </a:t>
            </a:r>
            <a:r>
              <a:rPr lang="cs-CZ" altLang="cs-CZ" dirty="0"/>
              <a:t>(</a:t>
            </a:r>
            <a:r>
              <a:rPr lang="cs-CZ" altLang="cs-CZ" dirty="0" err="1"/>
              <a:t>request</a:t>
            </a:r>
            <a:r>
              <a:rPr lang="cs-CZ" altLang="cs-CZ" dirty="0"/>
              <a:t>/</a:t>
            </a:r>
            <a:r>
              <a:rPr lang="cs-CZ" altLang="cs-CZ" dirty="0" err="1"/>
              <a:t>reply</a:t>
            </a:r>
            <a:r>
              <a:rPr lang="cs-CZ" altLang="cs-CZ" dirty="0"/>
              <a:t>) pro libovolnou většinu uzlů</a:t>
            </a:r>
            <a:endParaRPr lang="en-US" altLang="cs-CZ" dirty="0"/>
          </a:p>
        </p:txBody>
      </p:sp>
      <p:sp>
        <p:nvSpPr>
          <p:cNvPr id="308228" name="AutoShape 4">
            <a:extLst>
              <a:ext uri="{FF2B5EF4-FFF2-40B4-BE49-F238E27FC236}">
                <a16:creationId xmlns:a16="http://schemas.microsoft.com/office/drawing/2014/main" id="{487B8DB9-068E-2138-21A6-287B99E73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1484784"/>
            <a:ext cx="1560513" cy="576263"/>
          </a:xfrm>
          <a:prstGeom prst="wedgeRoundRectCallout">
            <a:avLst>
              <a:gd name="adj1" fmla="val 19954"/>
              <a:gd name="adj2" fmla="val 1753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synchronizace logu - za chvíli</a:t>
            </a:r>
          </a:p>
        </p:txBody>
      </p:sp>
      <p:pic>
        <p:nvPicPr>
          <p:cNvPr id="308229" name="Picture 1">
            <a:extLst>
              <a:ext uri="{FF2B5EF4-FFF2-40B4-BE49-F238E27FC236}">
                <a16:creationId xmlns:a16="http://schemas.microsoft.com/office/drawing/2014/main" id="{09CD7C3B-85E4-E0A0-8674-734863F49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09" r="-710"/>
          <a:stretch>
            <a:fillRect/>
          </a:stretch>
        </p:blipFill>
        <p:spPr bwMode="auto">
          <a:xfrm>
            <a:off x="6080125" y="782638"/>
            <a:ext cx="291623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itle 1">
            <a:extLst>
              <a:ext uri="{FF2B5EF4-FFF2-40B4-BE49-F238E27FC236}">
                <a16:creationId xmlns:a16="http://schemas.microsoft.com/office/drawing/2014/main" id="{1507601E-FB5D-FB15-CE6D-4148DE1B3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struktura Logu</a:t>
            </a:r>
            <a:endParaRPr lang="en-US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DB1D4A-D9BC-5066-6F87-ABA00F5965C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9250" y="1052513"/>
          <a:ext cx="5184774" cy="265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929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44" marR="91444"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S1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9323" name="AutoShape 4">
            <a:extLst>
              <a:ext uri="{FF2B5EF4-FFF2-40B4-BE49-F238E27FC236}">
                <a16:creationId xmlns:a16="http://schemas.microsoft.com/office/drawing/2014/main" id="{DC56084F-9561-A2E2-9843-427BA603D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1027113"/>
            <a:ext cx="1584325" cy="357187"/>
          </a:xfrm>
          <a:prstGeom prst="wedgeRoundRectCallout">
            <a:avLst>
              <a:gd name="adj1" fmla="val -64856"/>
              <a:gd name="adj2" fmla="val -130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log index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09324" name="AutoShape 4">
            <a:extLst>
              <a:ext uri="{FF2B5EF4-FFF2-40B4-BE49-F238E27FC236}">
                <a16:creationId xmlns:a16="http://schemas.microsoft.com/office/drawing/2014/main" id="{66A3997F-C066-E7A1-EBDD-0239CB0FF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1484313"/>
            <a:ext cx="1584325" cy="357187"/>
          </a:xfrm>
          <a:prstGeom prst="wedgeRoundRectCallout">
            <a:avLst>
              <a:gd name="adj1" fmla="val -63630"/>
              <a:gd name="adj2" fmla="val -6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Leader - term 3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09325" name="AutoShape 4">
            <a:extLst>
              <a:ext uri="{FF2B5EF4-FFF2-40B4-BE49-F238E27FC236}">
                <a16:creationId xmlns:a16="http://schemas.microsoft.com/office/drawing/2014/main" id="{51EBB61B-AC77-F715-C40D-B7F04B06D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636838"/>
            <a:ext cx="1584325" cy="357187"/>
          </a:xfrm>
          <a:prstGeom prst="wedgeRoundRectCallout">
            <a:avLst>
              <a:gd name="adj1" fmla="val -69361"/>
              <a:gd name="adj2" fmla="val -16117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Followers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09326" name="AutoShape 4">
            <a:extLst>
              <a:ext uri="{FF2B5EF4-FFF2-40B4-BE49-F238E27FC236}">
                <a16:creationId xmlns:a16="http://schemas.microsoft.com/office/drawing/2014/main" id="{42FA29A0-A9AE-DDF9-2E4E-F6F5F510B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2636838"/>
            <a:ext cx="1584325" cy="357187"/>
          </a:xfrm>
          <a:prstGeom prst="wedgeRoundRectCallout">
            <a:avLst>
              <a:gd name="adj1" fmla="val -66083"/>
              <a:gd name="adj2" fmla="val -50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Followers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09327" name="AutoShape 4">
            <a:extLst>
              <a:ext uri="{FF2B5EF4-FFF2-40B4-BE49-F238E27FC236}">
                <a16:creationId xmlns:a16="http://schemas.microsoft.com/office/drawing/2014/main" id="{7E3421CE-CC51-9F42-7D52-479C0B4EF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2636838"/>
            <a:ext cx="1584325" cy="357187"/>
          </a:xfrm>
          <a:prstGeom prst="wedgeRoundRectCallout">
            <a:avLst>
              <a:gd name="adj1" fmla="val -64037"/>
              <a:gd name="adj2" fmla="val 1622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Followers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cxnSp>
        <p:nvCxnSpPr>
          <p:cNvPr id="309328" name="Straight Arrow Connector 12">
            <a:extLst>
              <a:ext uri="{FF2B5EF4-FFF2-40B4-BE49-F238E27FC236}">
                <a16:creationId xmlns:a16="http://schemas.microsoft.com/office/drawing/2014/main" id="{82B64E7F-ACED-48F8-FA82-E7D3626546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3860800"/>
            <a:ext cx="3414712" cy="23813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329" name="AutoShape 4">
            <a:extLst>
              <a:ext uri="{FF2B5EF4-FFF2-40B4-BE49-F238E27FC236}">
                <a16:creationId xmlns:a16="http://schemas.microsoft.com/office/drawing/2014/main" id="{A8D00439-E419-8DCD-FA3E-544FF0714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3925888"/>
            <a:ext cx="1573213" cy="309562"/>
          </a:xfrm>
          <a:prstGeom prst="wedgeRoundRectCallout">
            <a:avLst>
              <a:gd name="adj1" fmla="val -49926"/>
              <a:gd name="adj2" fmla="val 150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committed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09330" name="AutoShape 4">
            <a:extLst>
              <a:ext uri="{FF2B5EF4-FFF2-40B4-BE49-F238E27FC236}">
                <a16:creationId xmlns:a16="http://schemas.microsoft.com/office/drawing/2014/main" id="{7F523FB1-1F09-402E-2D4B-A7A0C3371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31888"/>
            <a:ext cx="792163" cy="568325"/>
          </a:xfrm>
          <a:prstGeom prst="wedgeRoundRectCallout">
            <a:avLst>
              <a:gd name="adj1" fmla="val 125185"/>
              <a:gd name="adj2" fmla="val -4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term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ří</a:t>
            </a:r>
            <a:r>
              <a:rPr lang="en-US" altLang="cs-CZ" sz="1400" b="0" baseline="0">
                <a:latin typeface="Arial" panose="020B0604020202020204" pitchFamily="34" charset="0"/>
              </a:rPr>
              <a:t>kaz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CC3716B-8448-574D-77F5-E839CD11EA76}"/>
              </a:ext>
            </a:extLst>
          </p:cNvPr>
          <p:cNvSpPr txBox="1">
            <a:spLocks/>
          </p:cNvSpPr>
          <p:nvPr/>
        </p:nvSpPr>
        <p:spPr bwMode="auto">
          <a:xfrm>
            <a:off x="179388" y="4429125"/>
            <a:ext cx="8785225" cy="21685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b="0" kern="0" baseline="0" dirty="0"/>
              <a:t>Log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indexovaný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perzistentní - musí se zotavit po havárii</a:t>
            </a:r>
            <a:endParaRPr lang="en-US" b="0" kern="0" baseline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commit - záznam replikovaný na většině uzlů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růst logu nerovnoměrný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ne každý uzel se musí dozvědět o novém termu</a:t>
            </a:r>
            <a:endParaRPr lang="en-US" b="0" kern="0" baseline="0" dirty="0"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itle 1">
            <a:extLst>
              <a:ext uri="{FF2B5EF4-FFF2-40B4-BE49-F238E27FC236}">
                <a16:creationId xmlns:a16="http://schemas.microsoft.com/office/drawing/2014/main" id="{D8F7E079-335A-E109-02B2-9D748FDD5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konzistence Logu</a:t>
            </a:r>
            <a:endParaRPr lang="en-US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98150CE-83B3-C7A2-F627-59943AC53ED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19250" y="1052513"/>
          <a:ext cx="5184774" cy="2657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929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91444" marR="91444" marT="45731" marB="4573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chemeClr val="tx1"/>
                          </a:solidFill>
                        </a:rPr>
                        <a:t>S1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S2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4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 2</a:t>
                      </a:r>
                    </a:p>
                  </a:txBody>
                  <a:tcPr marL="91444" marR="91444" marT="45731" marB="45731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S4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30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S5</a:t>
                      </a:r>
                    </a:p>
                  </a:txBody>
                  <a:tcPr marL="91444" marR="91444" marT="45731" marB="45731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add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chemeClr val="tx1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 2</a:t>
                      </a:r>
                    </a:p>
                  </a:txBody>
                  <a:tcPr marL="91444" marR="91444" marT="45731" marB="45731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sub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div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0" dirty="0" err="1">
                          <a:solidFill>
                            <a:srgbClr val="FF0000"/>
                          </a:solidFill>
                        </a:rPr>
                        <a:t>mul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 3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add 1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en-US" sz="1200" b="0" dirty="0">
                          <a:solidFill>
                            <a:srgbClr val="FF0000"/>
                          </a:solidFill>
                        </a:rPr>
                        <a:t>div 2</a:t>
                      </a:r>
                    </a:p>
                  </a:txBody>
                  <a:tcPr marL="91444" marR="91444" marT="45731" marB="4573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44" marR="91444" marT="45731" marB="4573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0347" name="AutoShape 4">
            <a:extLst>
              <a:ext uri="{FF2B5EF4-FFF2-40B4-BE49-F238E27FC236}">
                <a16:creationId xmlns:a16="http://schemas.microsoft.com/office/drawing/2014/main" id="{CB563441-1313-3159-A97C-5C1D0E263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1027113"/>
            <a:ext cx="1584325" cy="357187"/>
          </a:xfrm>
          <a:prstGeom prst="wedgeRoundRectCallout">
            <a:avLst>
              <a:gd name="adj1" fmla="val -64856"/>
              <a:gd name="adj2" fmla="val -130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log index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10348" name="AutoShape 4">
            <a:extLst>
              <a:ext uri="{FF2B5EF4-FFF2-40B4-BE49-F238E27FC236}">
                <a16:creationId xmlns:a16="http://schemas.microsoft.com/office/drawing/2014/main" id="{1F863316-D3B9-C729-B8AE-5E066ADC3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1484313"/>
            <a:ext cx="1584325" cy="357187"/>
          </a:xfrm>
          <a:prstGeom prst="wedgeRoundRectCallout">
            <a:avLst>
              <a:gd name="adj1" fmla="val -63630"/>
              <a:gd name="adj2" fmla="val -6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Leader - term </a:t>
            </a:r>
            <a:r>
              <a:rPr lang="en-US" altLang="cs-CZ" sz="1400" baseline="0">
                <a:latin typeface="Arial" panose="020B0604020202020204" pitchFamily="34" charset="0"/>
              </a:rPr>
              <a:t>3</a:t>
            </a:r>
            <a:endParaRPr lang="cs-CZ" altLang="cs-CZ" sz="1400" baseline="0">
              <a:latin typeface="Arial" panose="020B0604020202020204" pitchFamily="34" charset="0"/>
            </a:endParaRPr>
          </a:p>
        </p:txBody>
      </p:sp>
      <p:sp>
        <p:nvSpPr>
          <p:cNvPr id="310349" name="AutoShape 4">
            <a:extLst>
              <a:ext uri="{FF2B5EF4-FFF2-40B4-BE49-F238E27FC236}">
                <a16:creationId xmlns:a16="http://schemas.microsoft.com/office/drawing/2014/main" id="{4D42E273-39E8-0D6E-2208-CA86E20EE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636838"/>
            <a:ext cx="1584325" cy="357187"/>
          </a:xfrm>
          <a:prstGeom prst="wedgeRoundRectCallout">
            <a:avLst>
              <a:gd name="adj1" fmla="val -69361"/>
              <a:gd name="adj2" fmla="val -16117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Followers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10350" name="AutoShape 4">
            <a:extLst>
              <a:ext uri="{FF2B5EF4-FFF2-40B4-BE49-F238E27FC236}">
                <a16:creationId xmlns:a16="http://schemas.microsoft.com/office/drawing/2014/main" id="{BD19E97A-9FDF-EDDC-B2A4-5B938FF3D8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4238" y="2636838"/>
            <a:ext cx="1584325" cy="357187"/>
          </a:xfrm>
          <a:prstGeom prst="wedgeRoundRectCallout">
            <a:avLst>
              <a:gd name="adj1" fmla="val -66083"/>
              <a:gd name="adj2" fmla="val -50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Followers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  <p:cxnSp>
        <p:nvCxnSpPr>
          <p:cNvPr id="310351" name="Straight Arrow Connector 12">
            <a:extLst>
              <a:ext uri="{FF2B5EF4-FFF2-40B4-BE49-F238E27FC236}">
                <a16:creationId xmlns:a16="http://schemas.microsoft.com/office/drawing/2014/main" id="{02C57442-E889-187C-70B3-6CDFEBF6AA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1039813"/>
            <a:ext cx="2881312" cy="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352" name="AutoShape 4">
            <a:extLst>
              <a:ext uri="{FF2B5EF4-FFF2-40B4-BE49-F238E27FC236}">
                <a16:creationId xmlns:a16="http://schemas.microsoft.com/office/drawing/2014/main" id="{48DC2DE4-06AA-B08F-C470-D66E64957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997325"/>
            <a:ext cx="1584325" cy="357188"/>
          </a:xfrm>
          <a:prstGeom prst="wedgeRoundRectCallout">
            <a:avLst>
              <a:gd name="adj1" fmla="val 41162"/>
              <a:gd name="adj2" fmla="val -11575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Leader - term </a:t>
            </a:r>
            <a:r>
              <a:rPr lang="en-US" altLang="cs-CZ" sz="1400" baseline="0">
                <a:latin typeface="Arial" panose="020B0604020202020204" pitchFamily="34" charset="0"/>
              </a:rPr>
              <a:t>2</a:t>
            </a:r>
            <a:endParaRPr lang="cs-CZ" altLang="cs-CZ" sz="1400" baseline="0">
              <a:latin typeface="Arial" panose="020B0604020202020204" pitchFamily="34" charset="0"/>
            </a:endParaRPr>
          </a:p>
        </p:txBody>
      </p:sp>
      <p:sp>
        <p:nvSpPr>
          <p:cNvPr id="310353" name="AutoShape 4">
            <a:extLst>
              <a:ext uri="{FF2B5EF4-FFF2-40B4-BE49-F238E27FC236}">
                <a16:creationId xmlns:a16="http://schemas.microsoft.com/office/drawing/2014/main" id="{2FD3EB80-A41B-095B-5F12-5E62BA332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997325"/>
            <a:ext cx="2089150" cy="357188"/>
          </a:xfrm>
          <a:prstGeom prst="wedgeRoundRectCallout">
            <a:avLst>
              <a:gd name="adj1" fmla="val -50319"/>
              <a:gd name="adj2" fmla="val -11212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ředpokládá správnost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CFCE0353-617E-AD1D-1B37-A372086614C4}"/>
              </a:ext>
            </a:extLst>
          </p:cNvPr>
          <p:cNvSpPr txBox="1">
            <a:spLocks/>
          </p:cNvSpPr>
          <p:nvPr/>
        </p:nvSpPr>
        <p:spPr bwMode="auto">
          <a:xfrm>
            <a:off x="179388" y="4500563"/>
            <a:ext cx="3744912" cy="21685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b="0" kern="0" baseline="0" dirty="0"/>
              <a:t>Možné nekonzistence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havárie - přerušení komunikace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Leader - záznamy bez potvrzení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b="0" kern="0" baseline="0" dirty="0"/>
              <a:t>jinde možný nový term</a:t>
            </a:r>
            <a:endParaRPr lang="en-US" b="0" kern="0" baseline="0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7793884A-F19A-56F2-BF5A-AF14AD0B6BEE}"/>
              </a:ext>
            </a:extLst>
          </p:cNvPr>
          <p:cNvSpPr txBox="1">
            <a:spLocks/>
          </p:cNvSpPr>
          <p:nvPr/>
        </p:nvSpPr>
        <p:spPr bwMode="auto">
          <a:xfrm>
            <a:off x="4067175" y="4505325"/>
            <a:ext cx="4897438" cy="21685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163638" indent="-177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1530350" indent="-9525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19875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4447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29019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359150" indent="-952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defRPr/>
            </a:pPr>
            <a:r>
              <a:rPr lang="cs-CZ" altLang="en-US" b="0" baseline="0" dirty="0"/>
              <a:t>Konzistence logů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záznam se stejným indexem a termem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vždy </a:t>
            </a:r>
            <a:r>
              <a:rPr lang="cs-CZ" altLang="en-US" baseline="0" dirty="0"/>
              <a:t>shodná</a:t>
            </a:r>
            <a:r>
              <a:rPr lang="cs-CZ" altLang="en-US" b="0" baseline="0" dirty="0"/>
              <a:t> hodnota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všechny </a:t>
            </a:r>
            <a:r>
              <a:rPr lang="cs-CZ" altLang="en-US" baseline="0" dirty="0"/>
              <a:t>předcházející</a:t>
            </a:r>
            <a:r>
              <a:rPr lang="cs-CZ" altLang="en-US" b="0" baseline="0" dirty="0"/>
              <a:t> hodnoty shodné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commitovaný záznam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všechny předcházející hodnoty shodné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en-US" b="0" baseline="0" dirty="0"/>
              <a:t>všichni </a:t>
            </a:r>
            <a:r>
              <a:rPr lang="cs-CZ" altLang="en-US" sz="1800" b="0" baseline="0" dirty="0">
                <a:solidFill>
                  <a:schemeClr val="bg1">
                    <a:lumMod val="65000"/>
                  </a:schemeClr>
                </a:solidFill>
              </a:rPr>
              <a:t>budoucí</a:t>
            </a:r>
            <a:r>
              <a:rPr lang="cs-CZ" altLang="en-US" sz="1800" b="0" baseline="0" dirty="0"/>
              <a:t> </a:t>
            </a:r>
            <a:r>
              <a:rPr lang="cs-CZ" altLang="en-US" b="0" baseline="0" dirty="0"/>
              <a:t>Leadeři ho musí obsahovat</a:t>
            </a:r>
            <a:endParaRPr lang="en-US" altLang="en-US" b="0" baseline="0" dirty="0"/>
          </a:p>
        </p:txBody>
      </p:sp>
      <p:cxnSp>
        <p:nvCxnSpPr>
          <p:cNvPr id="310356" name="Straight Arrow Connector 11">
            <a:extLst>
              <a:ext uri="{FF2B5EF4-FFF2-40B4-BE49-F238E27FC236}">
                <a16:creationId xmlns:a16="http://schemas.microsoft.com/office/drawing/2014/main" id="{88033697-04E0-5510-1109-04E828EB51A9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787900" y="2814638"/>
            <a:ext cx="0" cy="358775"/>
          </a:xfrm>
          <a:prstGeom prst="straightConnector1">
            <a:avLst/>
          </a:prstGeom>
          <a:noFill/>
          <a:ln w="73025" algn="ctr">
            <a:solidFill>
              <a:srgbClr val="0070C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357" name="Straight Arrow Connector 36">
            <a:extLst>
              <a:ext uri="{FF2B5EF4-FFF2-40B4-BE49-F238E27FC236}">
                <a16:creationId xmlns:a16="http://schemas.microsoft.com/office/drawing/2014/main" id="{0F4DDC1E-C27B-3181-F7DA-894DC4192E5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211638" y="3709988"/>
            <a:ext cx="0" cy="360362"/>
          </a:xfrm>
          <a:prstGeom prst="straightConnector1">
            <a:avLst/>
          </a:prstGeom>
          <a:noFill/>
          <a:ln w="73025" cmpd="dbl" algn="ctr">
            <a:solidFill>
              <a:srgbClr val="FFC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358" name="Explosion 1 15">
            <a:extLst>
              <a:ext uri="{FF2B5EF4-FFF2-40B4-BE49-F238E27FC236}">
                <a16:creationId xmlns:a16="http://schemas.microsoft.com/office/drawing/2014/main" id="{26492B8D-F762-57D4-DAB6-ADDD138B7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4175" y="3046413"/>
            <a:ext cx="503238" cy="255587"/>
          </a:xfrm>
          <a:prstGeom prst="irregularSeal1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0359" name="AutoShape 4">
            <a:extLst>
              <a:ext uri="{FF2B5EF4-FFF2-40B4-BE49-F238E27FC236}">
                <a16:creationId xmlns:a16="http://schemas.microsoft.com/office/drawing/2014/main" id="{39F517DE-3A13-4A40-9EC7-25C0459B7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31888"/>
            <a:ext cx="792163" cy="568325"/>
          </a:xfrm>
          <a:prstGeom prst="wedgeRoundRectCallout">
            <a:avLst>
              <a:gd name="adj1" fmla="val 125185"/>
              <a:gd name="adj2" fmla="val -4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term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ří</a:t>
            </a:r>
            <a:r>
              <a:rPr lang="en-US" altLang="cs-CZ" sz="1400" b="0" baseline="0">
                <a:latin typeface="Arial" panose="020B0604020202020204" pitchFamily="34" charset="0"/>
              </a:rPr>
              <a:t>kaz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itle 1">
            <a:extLst>
              <a:ext uri="{FF2B5EF4-FFF2-40B4-BE49-F238E27FC236}">
                <a16:creationId xmlns:a16="http://schemas.microsoft.com/office/drawing/2014/main" id="{2411593B-D453-04F3-B07D-092AFEC6BC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AppendEntries</a:t>
            </a:r>
            <a:endParaRPr lang="en-US" alt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AA8712-1676-7BD1-CABB-7103E95E1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388" y="3514725"/>
          <a:ext cx="720725" cy="1939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691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91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leader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691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62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follower</a:t>
                      </a:r>
                      <a:br>
                        <a:rPr lang="cs-CZ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před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691">
                <a:tc>
                  <a:txBody>
                    <a:bodyPr/>
                    <a:lstStyle/>
                    <a:p>
                      <a:pPr algn="ctr"/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po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522" marR="91522" marT="45701" marB="45701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1313" name="AutoShape 4">
            <a:extLst>
              <a:ext uri="{FF2B5EF4-FFF2-40B4-BE49-F238E27FC236}">
                <a16:creationId xmlns:a16="http://schemas.microsoft.com/office/drawing/2014/main" id="{14A01197-DD81-C92E-93F2-AD8EF9EFF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1738" y="5664200"/>
            <a:ext cx="1108075" cy="360363"/>
          </a:xfrm>
          <a:prstGeom prst="wedgeRoundRectCallout">
            <a:avLst>
              <a:gd name="adj1" fmla="val 50097"/>
              <a:gd name="adj2" fmla="val 725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accept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F67C549-B125-5082-1BA0-618D787C6EE1}"/>
              </a:ext>
            </a:extLst>
          </p:cNvPr>
          <p:cNvSpPr txBox="1">
            <a:spLocks/>
          </p:cNvSpPr>
          <p:nvPr/>
        </p:nvSpPr>
        <p:spPr bwMode="auto">
          <a:xfrm>
            <a:off x="179388" y="836613"/>
            <a:ext cx="8785225" cy="18383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b="0" kern="0" baseline="0" dirty="0"/>
              <a:t>AppendEntries - kontrola konzistence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dirty="0"/>
              <a:t>&lt;index, term&gt; </a:t>
            </a:r>
            <a:r>
              <a:rPr lang="cs-CZ" kern="0" baseline="0" dirty="0">
                <a:solidFill>
                  <a:srgbClr val="0000FF"/>
                </a:solidFill>
              </a:rPr>
              <a:t>předcházejícícho</a:t>
            </a:r>
            <a:r>
              <a:rPr lang="cs-CZ" b="0" kern="0" baseline="0" dirty="0">
                <a:solidFill>
                  <a:srgbClr val="0000FF"/>
                </a:solidFill>
              </a:rPr>
              <a:t> </a:t>
            </a:r>
            <a:r>
              <a:rPr lang="cs-CZ" b="0" kern="0" baseline="0" dirty="0"/>
              <a:t>záznamu</a:t>
            </a:r>
            <a:endParaRPr lang="en-US" b="0" kern="0" baseline="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kern="0" baseline="0" dirty="0"/>
              <a:t>Follower</a:t>
            </a:r>
            <a:r>
              <a:rPr lang="cs-CZ" b="0" kern="0" baseline="0" dirty="0"/>
              <a:t>: </a:t>
            </a:r>
            <a:r>
              <a:rPr lang="en-US" b="0" kern="0" baseline="0" dirty="0"/>
              <a:t>&lt;index, term&gt; </a:t>
            </a:r>
            <a:r>
              <a:rPr lang="cs-CZ" b="0" kern="0" baseline="0" dirty="0"/>
              <a:t>musí souhlasit, jinak </a:t>
            </a:r>
            <a:r>
              <a:rPr lang="en-US" b="0" kern="0" baseline="0" dirty="0"/>
              <a:t>reject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kern="0" baseline="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en-US" b="0" kern="0" baseline="0" dirty="0"/>
              <a:t> Leader</a:t>
            </a:r>
            <a:r>
              <a:rPr lang="cs-CZ" b="0" kern="0" baseline="0" dirty="0"/>
              <a:t>:</a:t>
            </a:r>
            <a:r>
              <a:rPr lang="en-US" b="0" kern="0" baseline="0" dirty="0"/>
              <a:t> </a:t>
            </a:r>
            <a:r>
              <a:rPr lang="cs-CZ" kern="0" baseline="0" dirty="0"/>
              <a:t>nová</a:t>
            </a:r>
            <a:r>
              <a:rPr lang="cs-CZ" b="0" kern="0" baseline="0" dirty="0"/>
              <a:t> zpráva s </a:t>
            </a:r>
            <a:r>
              <a:rPr lang="cs-CZ" kern="0" baseline="0" dirty="0"/>
              <a:t>nižším </a:t>
            </a:r>
            <a:r>
              <a:rPr lang="cs-CZ" b="0" kern="0" baseline="0" dirty="0"/>
              <a:t>indexem</a:t>
            </a:r>
            <a:endParaRPr lang="en-US" b="0" kern="0" baseline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kern="0" baseline="0" dirty="0" err="1"/>
              <a:t>obsahuje</a:t>
            </a:r>
            <a:r>
              <a:rPr lang="en-US" b="0" kern="0" baseline="0" dirty="0"/>
              <a:t> v</a:t>
            </a:r>
            <a:r>
              <a:rPr lang="cs-CZ" b="0" kern="0" baseline="0" dirty="0"/>
              <a:t>šechny novější záznamy</a:t>
            </a:r>
            <a:endParaRPr lang="en-US" b="0" kern="0" baseline="0" dirty="0"/>
          </a:p>
        </p:txBody>
      </p:sp>
      <p:graphicFrame>
        <p:nvGraphicFramePr>
          <p:cNvPr id="20" name="Content Placeholder 3">
            <a:extLst>
              <a:ext uri="{FF2B5EF4-FFF2-40B4-BE49-F238E27FC236}">
                <a16:creationId xmlns:a16="http://schemas.microsoft.com/office/drawing/2014/main" id="{6B8E20D0-1BFC-EAA0-9AE0-0AD9D7EBF8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71550" y="3429000"/>
          <a:ext cx="1612900" cy="211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Content Placeholder 3">
            <a:extLst>
              <a:ext uri="{FF2B5EF4-FFF2-40B4-BE49-F238E27FC236}">
                <a16:creationId xmlns:a16="http://schemas.microsoft.com/office/drawing/2014/main" id="{70EB5CFC-AF6B-4845-813D-C55DACD93B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92500" y="3432175"/>
          <a:ext cx="2016125" cy="211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cs-CZ" sz="1200" b="0" dirty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" name="Content Placeholder 3">
            <a:extLst>
              <a:ext uri="{FF2B5EF4-FFF2-40B4-BE49-F238E27FC236}">
                <a16:creationId xmlns:a16="http://schemas.microsoft.com/office/drawing/2014/main" id="{E5D0CF8D-EC4D-8581-58B4-41159F0AC6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16675" y="3429000"/>
          <a:ext cx="2016125" cy="2112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724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24"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m3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7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1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</a:txBody>
                  <a:tcPr marL="91435" marR="91435" marT="45706" marB="45706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2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 marL="91435" marR="91435" marT="45706" marB="45706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3</a:t>
                      </a:r>
                      <a:br>
                        <a:rPr lang="en-US" sz="12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a1</a:t>
                      </a:r>
                    </a:p>
                  </a:txBody>
                  <a:tcPr marL="91435" marR="91435" marT="45706" marB="45706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5" marR="91435" marT="45706" marB="4570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8351" name="AutoShape 4">
            <a:extLst>
              <a:ext uri="{FF2B5EF4-FFF2-40B4-BE49-F238E27FC236}">
                <a16:creationId xmlns:a16="http://schemas.microsoft.com/office/drawing/2014/main" id="{6ABA5F8A-805E-2F91-53E9-22AD383CC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5664200"/>
            <a:ext cx="1108075" cy="360363"/>
          </a:xfrm>
          <a:prstGeom prst="wedgeRoundRectCallout">
            <a:avLst>
              <a:gd name="adj1" fmla="val 50097"/>
              <a:gd name="adj2" fmla="val 725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FF0000"/>
                </a:solidFill>
                <a:latin typeface="Arial" panose="020B0604020202020204" pitchFamily="34" charset="0"/>
              </a:rPr>
              <a:t>reject</a:t>
            </a:r>
            <a:endParaRPr lang="en-US" altLang="cs-CZ" sz="1400" b="0" baseline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08352" name="AutoShape 4">
            <a:extLst>
              <a:ext uri="{FF2B5EF4-FFF2-40B4-BE49-F238E27FC236}">
                <a16:creationId xmlns:a16="http://schemas.microsoft.com/office/drawing/2014/main" id="{D5FB539C-E036-5A89-EF81-B3829D651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8475" y="5664200"/>
            <a:ext cx="1108075" cy="360363"/>
          </a:xfrm>
          <a:prstGeom prst="wedgeRoundRectCallout">
            <a:avLst>
              <a:gd name="adj1" fmla="val 50097"/>
              <a:gd name="adj2" fmla="val 725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accept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11425" name="Flowchart: Process 16">
            <a:extLst>
              <a:ext uri="{FF2B5EF4-FFF2-40B4-BE49-F238E27FC236}">
                <a16:creationId xmlns:a16="http://schemas.microsoft.com/office/drawing/2014/main" id="{60B83618-1400-101B-590B-D5F0F419A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3429000"/>
            <a:ext cx="504825" cy="881063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426" name="Flowchart: Process 27">
            <a:extLst>
              <a:ext uri="{FF2B5EF4-FFF2-40B4-BE49-F238E27FC236}">
                <a16:creationId xmlns:a16="http://schemas.microsoft.com/office/drawing/2014/main" id="{4D3A00CC-DBDC-CDC0-3087-558BAB9CF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429000"/>
            <a:ext cx="360362" cy="619125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55" name="Flowchart: Process 28">
            <a:extLst>
              <a:ext uri="{FF2B5EF4-FFF2-40B4-BE49-F238E27FC236}">
                <a16:creationId xmlns:a16="http://schemas.microsoft.com/office/drawing/2014/main" id="{F9FB3978-B03A-486B-99AA-DB21E8D04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25" y="3429000"/>
            <a:ext cx="503238" cy="881063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56" name="Flowchart: Process 29">
            <a:extLst>
              <a:ext uri="{FF2B5EF4-FFF2-40B4-BE49-F238E27FC236}">
                <a16:creationId xmlns:a16="http://schemas.microsoft.com/office/drawing/2014/main" id="{83036370-39F6-E47B-16A8-6F8CA6CC6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663" y="3429000"/>
            <a:ext cx="360362" cy="619125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57" name="Flowchart: Process 30">
            <a:extLst>
              <a:ext uri="{FF2B5EF4-FFF2-40B4-BE49-F238E27FC236}">
                <a16:creationId xmlns:a16="http://schemas.microsoft.com/office/drawing/2014/main" id="{066A9AE6-F8C0-C3A9-2FAC-B9B43B247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325" y="3411538"/>
            <a:ext cx="504825" cy="881062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58" name="Flowchart: Process 31">
            <a:extLst>
              <a:ext uri="{FF2B5EF4-FFF2-40B4-BE49-F238E27FC236}">
                <a16:creationId xmlns:a16="http://schemas.microsoft.com/office/drawing/2014/main" id="{8202B065-CDB0-8E37-0EA6-1E7993D35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1963" y="3411538"/>
            <a:ext cx="360362" cy="620712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59" name="Flowchart: Process 37">
            <a:extLst>
              <a:ext uri="{FF2B5EF4-FFF2-40B4-BE49-F238E27FC236}">
                <a16:creationId xmlns:a16="http://schemas.microsoft.com/office/drawing/2014/main" id="{BF0603F7-867E-014C-5391-E94E520E6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7150" y="3411538"/>
            <a:ext cx="403225" cy="881062"/>
          </a:xfrm>
          <a:prstGeom prst="flowChartProcess">
            <a:avLst/>
          </a:prstGeom>
          <a:solidFill>
            <a:srgbClr val="FF0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11432" name="Straight Arrow Connector 18">
            <a:extLst>
              <a:ext uri="{FF2B5EF4-FFF2-40B4-BE49-F238E27FC236}">
                <a16:creationId xmlns:a16="http://schemas.microsoft.com/office/drawing/2014/main" id="{BC03238C-9DD3-D096-B38D-006C4CC5BE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3000" y="4310063"/>
            <a:ext cx="0" cy="28733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61" name="Straight Arrow Connector 38">
            <a:extLst>
              <a:ext uri="{FF2B5EF4-FFF2-40B4-BE49-F238E27FC236}">
                <a16:creationId xmlns:a16="http://schemas.microsoft.com/office/drawing/2014/main" id="{DB9178CE-CC02-6914-8ED7-BE33825C75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2363" y="4310063"/>
            <a:ext cx="0" cy="287337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62" name="Straight Arrow Connector 39">
            <a:extLst>
              <a:ext uri="{FF2B5EF4-FFF2-40B4-BE49-F238E27FC236}">
                <a16:creationId xmlns:a16="http://schemas.microsoft.com/office/drawing/2014/main" id="{DE4A36C6-1848-E284-3BE0-E12BF4D8059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53313" y="4292600"/>
            <a:ext cx="0" cy="28892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63" name="Straight Arrow Connector 40">
            <a:extLst>
              <a:ext uri="{FF2B5EF4-FFF2-40B4-BE49-F238E27FC236}">
                <a16:creationId xmlns:a16="http://schemas.microsoft.com/office/drawing/2014/main" id="{B3014795-412C-7B16-6D35-2B71AC0117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813675" y="4292600"/>
            <a:ext cx="0" cy="288925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Multiply 41">
            <a:extLst>
              <a:ext uri="{FF2B5EF4-FFF2-40B4-BE49-F238E27FC236}">
                <a16:creationId xmlns:a16="http://schemas.microsoft.com/office/drawing/2014/main" id="{1CE2037D-C12F-8907-FF2C-F0F9259E6691}"/>
              </a:ext>
            </a:extLst>
          </p:cNvPr>
          <p:cNvSpPr/>
          <p:nvPr/>
        </p:nvSpPr>
        <p:spPr bwMode="auto">
          <a:xfrm>
            <a:off x="4752975" y="4340225"/>
            <a:ext cx="358775" cy="144463"/>
          </a:xfrm>
          <a:prstGeom prst="mathMultiply">
            <a:avLst/>
          </a:prstGeom>
          <a:solidFill>
            <a:srgbClr val="C0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08365" name="Oval 42">
            <a:extLst>
              <a:ext uri="{FF2B5EF4-FFF2-40B4-BE49-F238E27FC236}">
                <a16:creationId xmlns:a16="http://schemas.microsoft.com/office/drawing/2014/main" id="{BC132659-9E79-1EA2-0052-CA4E20A9E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4581525"/>
            <a:ext cx="360362" cy="358775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8366" name="Oval 43">
            <a:extLst>
              <a:ext uri="{FF2B5EF4-FFF2-40B4-BE49-F238E27FC236}">
                <a16:creationId xmlns:a16="http://schemas.microsoft.com/office/drawing/2014/main" id="{5D7C1271-8DA3-2236-53EC-D701DD96E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0538" y="4581525"/>
            <a:ext cx="360362" cy="358775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1439" name="AutoShape 4">
            <a:extLst>
              <a:ext uri="{FF2B5EF4-FFF2-40B4-BE49-F238E27FC236}">
                <a16:creationId xmlns:a16="http://schemas.microsoft.com/office/drawing/2014/main" id="{F7FD1892-11D4-02DE-10B1-4A930D5B1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0" y="2843213"/>
            <a:ext cx="906463" cy="568325"/>
          </a:xfrm>
          <a:prstGeom prst="wedgeRoundRectCallout">
            <a:avLst>
              <a:gd name="adj1" fmla="val -63833"/>
              <a:gd name="adj2" fmla="val 134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nov</a:t>
            </a:r>
            <a:r>
              <a:rPr lang="cs-CZ" altLang="cs-CZ" sz="1400" b="0" baseline="0">
                <a:latin typeface="Arial" panose="020B0604020202020204" pitchFamily="34" charset="0"/>
              </a:rPr>
              <a:t>ý záznam</a:t>
            </a:r>
          </a:p>
        </p:txBody>
      </p:sp>
      <p:sp>
        <p:nvSpPr>
          <p:cNvPr id="311440" name="AutoShape 4">
            <a:extLst>
              <a:ext uri="{FF2B5EF4-FFF2-40B4-BE49-F238E27FC236}">
                <a16:creationId xmlns:a16="http://schemas.microsoft.com/office/drawing/2014/main" id="{6322AF18-2A9A-DC7C-1FB6-6AA12D29B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2917825"/>
            <a:ext cx="906462" cy="342900"/>
          </a:xfrm>
          <a:prstGeom prst="wedgeRoundRectCallout">
            <a:avLst>
              <a:gd name="adj1" fmla="val 58148"/>
              <a:gd name="adj2" fmla="val 1100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zpráva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51" grpId="0" animBg="1"/>
      <p:bldP spid="308352" grpId="0" animBg="1"/>
      <p:bldP spid="308355" grpId="0" animBg="1"/>
      <p:bldP spid="308356" grpId="0" animBg="1"/>
      <p:bldP spid="308357" grpId="0" animBg="1"/>
      <p:bldP spid="308358" grpId="0" animBg="1"/>
      <p:bldP spid="308359" grpId="0" animBg="1"/>
      <p:bldP spid="308365" grpId="0" animBg="1"/>
      <p:bldP spid="308366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itle 1">
            <a:extLst>
              <a:ext uri="{FF2B5EF4-FFF2-40B4-BE49-F238E27FC236}">
                <a16:creationId xmlns:a16="http://schemas.microsoft.com/office/drawing/2014/main" id="{916703A7-C370-5A12-F518-166CDF968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- volba Leadera</a:t>
            </a:r>
          </a:p>
        </p:txBody>
      </p:sp>
      <p:sp>
        <p:nvSpPr>
          <p:cNvPr id="312323" name="Content Placeholder 2">
            <a:extLst>
              <a:ext uri="{FF2B5EF4-FFF2-40B4-BE49-F238E27FC236}">
                <a16:creationId xmlns:a16="http://schemas.microsoft.com/office/drawing/2014/main" id="{416F3748-E6D8-14F6-0E11-15E2AAB6B8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en-US" dirty="0"/>
              <a:t>Detekce havárie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/>
              <a:t>Leader: </a:t>
            </a:r>
            <a:r>
              <a:rPr lang="cs-CZ" altLang="en-US" dirty="0" err="1"/>
              <a:t>heartbeat</a:t>
            </a:r>
            <a:r>
              <a:rPr lang="en-US" altLang="en-US" dirty="0"/>
              <a:t>, </a:t>
            </a:r>
            <a:r>
              <a:rPr lang="cs-CZ" altLang="en-US" dirty="0" err="1"/>
              <a:t>Follower</a:t>
            </a:r>
            <a:r>
              <a:rPr lang="cs-CZ" altLang="en-US" dirty="0"/>
              <a:t>: </a:t>
            </a:r>
            <a:r>
              <a:rPr lang="cs-CZ" altLang="en-US" dirty="0" err="1"/>
              <a:t>timeout</a:t>
            </a:r>
            <a:endParaRPr lang="cs-CZ" alt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 dirty="0"/>
              <a:t>Volba Leadera: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 err="1"/>
              <a:t>Follower</a:t>
            </a:r>
            <a:r>
              <a:rPr lang="cs-CZ" altLang="en-US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en-US" dirty="0" err="1"/>
              <a:t>Candidate</a:t>
            </a:r>
            <a:endParaRPr lang="cs-CZ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 err="1"/>
              <a:t>vote</a:t>
            </a:r>
            <a:r>
              <a:rPr lang="cs-CZ" altLang="en-US" dirty="0"/>
              <a:t> </a:t>
            </a:r>
            <a:r>
              <a:rPr lang="cs-CZ" altLang="en-US" dirty="0" err="1"/>
              <a:t>for</a:t>
            </a:r>
            <a:r>
              <a:rPr lang="cs-CZ" altLang="en-US" dirty="0"/>
              <a:t> </a:t>
            </a:r>
            <a:r>
              <a:rPr lang="cs-CZ" altLang="en-US" dirty="0" err="1"/>
              <a:t>self</a:t>
            </a:r>
            <a:r>
              <a:rPr lang="cs-CZ" altLang="en-US" dirty="0"/>
              <a:t>, </a:t>
            </a:r>
            <a:r>
              <a:rPr lang="cs-CZ" altLang="en-US" dirty="0" err="1">
                <a:solidFill>
                  <a:srgbClr val="7030A0"/>
                </a:solidFill>
              </a:rPr>
              <a:t>RequestVote</a:t>
            </a:r>
            <a:endParaRPr lang="cs-CZ" altLang="en-US" dirty="0">
              <a:solidFill>
                <a:srgbClr val="7030A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rgbClr val="FF0000"/>
                </a:solidFill>
              </a:rPr>
              <a:t>vyšší term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en-US" dirty="0"/>
              <a:t> </a:t>
            </a:r>
            <a:r>
              <a:rPr lang="cs-CZ" altLang="en-US" dirty="0" err="1"/>
              <a:t>Follower</a:t>
            </a:r>
            <a:endParaRPr lang="cs-CZ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>
                <a:solidFill>
                  <a:srgbClr val="00B050"/>
                </a:solidFill>
              </a:rPr>
              <a:t>většinový počet hlasů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en-US" dirty="0"/>
              <a:t> Leader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 err="1">
                <a:solidFill>
                  <a:srgbClr val="CC9900"/>
                </a:solidFill>
              </a:rPr>
              <a:t>timeout</a:t>
            </a:r>
            <a:r>
              <a:rPr lang="cs-CZ" altLang="en-US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en-US" dirty="0"/>
              <a:t>randomizovaná pauza, nová volba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 dirty="0"/>
              <a:t> </a:t>
            </a:r>
            <a:r>
              <a:rPr lang="en-US" altLang="en-US" dirty="0"/>
              <a:t>[T, 2T] ... </a:t>
            </a:r>
            <a:r>
              <a:rPr lang="en-US" altLang="en-US" dirty="0" err="1"/>
              <a:t>cca</a:t>
            </a:r>
            <a:r>
              <a:rPr lang="en-US" altLang="en-US" dirty="0"/>
              <a:t> 150-300 </a:t>
            </a:r>
            <a:r>
              <a:rPr lang="en-US" altLang="en-US" dirty="0" err="1"/>
              <a:t>ms</a:t>
            </a:r>
            <a:endParaRPr lang="en-US" alt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 dirty="0"/>
              <a:t> chová se dobře při </a:t>
            </a:r>
            <a:r>
              <a:rPr lang="en-US" altLang="en-US" dirty="0"/>
              <a:t>T </a:t>
            </a:r>
            <a:r>
              <a:rPr lang="en-US" alt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≫</a:t>
            </a:r>
            <a:r>
              <a:rPr lang="en-US" altLang="en-US" dirty="0"/>
              <a:t> </a:t>
            </a:r>
            <a:r>
              <a:rPr lang="en-US" altLang="en-US" dirty="0" err="1"/>
              <a:t>doba</a:t>
            </a:r>
            <a:r>
              <a:rPr lang="en-US" altLang="en-US" dirty="0"/>
              <a:t> p</a:t>
            </a:r>
            <a:r>
              <a:rPr lang="cs-CZ" altLang="en-US" dirty="0"/>
              <a:t>ř</a:t>
            </a:r>
            <a:r>
              <a:rPr lang="en-US" altLang="en-US" dirty="0" err="1"/>
              <a:t>enosu</a:t>
            </a:r>
            <a:r>
              <a:rPr lang="en-US" altLang="en-US" dirty="0"/>
              <a:t> </a:t>
            </a:r>
            <a:r>
              <a:rPr lang="en-US" altLang="en-US" dirty="0" err="1"/>
              <a:t>zpr</a:t>
            </a:r>
            <a:r>
              <a:rPr lang="cs-CZ" altLang="en-US" dirty="0"/>
              <a:t>á</a:t>
            </a:r>
            <a:r>
              <a:rPr lang="en-US" altLang="en-US" dirty="0" err="1"/>
              <a:t>vy</a:t>
            </a:r>
            <a:endParaRPr lang="cs-CZ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 sz="1700" dirty="0" err="1">
                <a:solidFill>
                  <a:srgbClr val="7030A0"/>
                </a:solidFill>
              </a:rPr>
              <a:t>RequestVote</a:t>
            </a:r>
            <a:r>
              <a:rPr lang="en-US" altLang="en-US" dirty="0"/>
              <a:t> </a:t>
            </a:r>
            <a:r>
              <a:rPr lang="en-US" altLang="en-US" dirty="0" err="1"/>
              <a:t>obsahuje</a:t>
            </a:r>
            <a:r>
              <a:rPr lang="cs-CZ" altLang="en-US" dirty="0"/>
              <a:t> poslední zaznamenaný </a:t>
            </a:r>
            <a:r>
              <a:rPr lang="en-US" altLang="en-US" dirty="0"/>
              <a:t>&lt;index, term&gt;</a:t>
            </a:r>
            <a:r>
              <a:rPr lang="cs-CZ" altLang="en-US" dirty="0"/>
              <a:t> </a:t>
            </a:r>
            <a:r>
              <a:rPr lang="cs-CZ" altLang="en-US" dirty="0" err="1"/>
              <a:t>Candidata</a:t>
            </a:r>
            <a:endParaRPr lang="cs-CZ" alt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 dirty="0"/>
              <a:t>uspořádání </a:t>
            </a:r>
            <a:r>
              <a:rPr lang="en-US" altLang="en-US" dirty="0" err="1"/>
              <a:t>aktu</a:t>
            </a:r>
            <a:r>
              <a:rPr lang="cs-CZ" altLang="en-US" dirty="0" err="1"/>
              <a:t>álnosti</a:t>
            </a:r>
            <a:r>
              <a:rPr lang="cs-CZ" altLang="en-US" dirty="0"/>
              <a:t> logu dle </a:t>
            </a:r>
            <a:r>
              <a:rPr lang="en-US" altLang="en-US" dirty="0"/>
              <a:t>&lt;</a:t>
            </a:r>
            <a:r>
              <a:rPr lang="en-US" altLang="en-US" dirty="0" err="1"/>
              <a:t>LastTerm</a:t>
            </a:r>
            <a:r>
              <a:rPr lang="en-US" altLang="en-US" dirty="0"/>
              <a:t>, </a:t>
            </a:r>
            <a:r>
              <a:rPr lang="en-US" altLang="en-US" dirty="0" err="1"/>
              <a:t>LastIndex</a:t>
            </a:r>
            <a:r>
              <a:rPr lang="en-US" altLang="en-US" dirty="0"/>
              <a:t>&gt;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dirty="0" err="1"/>
              <a:t>uzel</a:t>
            </a:r>
            <a:r>
              <a:rPr lang="en-US" altLang="en-US" dirty="0"/>
              <a:t> </a:t>
            </a:r>
            <a:r>
              <a:rPr lang="en-US" altLang="en-US" dirty="0" err="1"/>
              <a:t>odm</a:t>
            </a:r>
            <a:r>
              <a:rPr lang="cs-CZ" altLang="en-US" dirty="0" err="1"/>
              <a:t>ítne</a:t>
            </a:r>
            <a:r>
              <a:rPr lang="cs-CZ" altLang="en-US" dirty="0"/>
              <a:t> dát hlas pokud má aktuálnější log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altLang="en-US" sz="800" dirty="0"/>
          </a:p>
        </p:txBody>
      </p:sp>
      <p:sp>
        <p:nvSpPr>
          <p:cNvPr id="312324" name="AutoShape 4">
            <a:extLst>
              <a:ext uri="{FF2B5EF4-FFF2-40B4-BE49-F238E27FC236}">
                <a16:creationId xmlns:a16="http://schemas.microsoft.com/office/drawing/2014/main" id="{2FD15AC6-ADEC-B2A8-5BC9-38944D980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2276475"/>
            <a:ext cx="1082675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Follower</a:t>
            </a:r>
          </a:p>
        </p:txBody>
      </p:sp>
      <p:sp>
        <p:nvSpPr>
          <p:cNvPr id="312325" name="AutoShape 4">
            <a:extLst>
              <a:ext uri="{FF2B5EF4-FFF2-40B4-BE49-F238E27FC236}">
                <a16:creationId xmlns:a16="http://schemas.microsoft.com/office/drawing/2014/main" id="{625F40C9-12D3-821C-ABA5-2E9B107CE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2922588"/>
            <a:ext cx="1082675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Candidate</a:t>
            </a:r>
          </a:p>
        </p:txBody>
      </p:sp>
      <p:sp>
        <p:nvSpPr>
          <p:cNvPr id="312326" name="AutoShape 4">
            <a:extLst>
              <a:ext uri="{FF2B5EF4-FFF2-40B4-BE49-F238E27FC236}">
                <a16:creationId xmlns:a16="http://schemas.microsoft.com/office/drawing/2014/main" id="{FF263658-5190-28D3-32AE-A6E6AA3CA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4988" y="3570288"/>
            <a:ext cx="1082675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Leader</a:t>
            </a:r>
          </a:p>
        </p:txBody>
      </p:sp>
      <p:cxnSp>
        <p:nvCxnSpPr>
          <p:cNvPr id="312327" name="Straight Arrow Connector 4">
            <a:extLst>
              <a:ext uri="{FF2B5EF4-FFF2-40B4-BE49-F238E27FC236}">
                <a16:creationId xmlns:a16="http://schemas.microsoft.com/office/drawing/2014/main" id="{9C7D5A34-52AF-F5C0-94F7-5911895F1800}"/>
              </a:ext>
            </a:extLst>
          </p:cNvPr>
          <p:cNvCxnSpPr>
            <a:cxnSpLocks noChangeShapeType="1"/>
            <a:endCxn id="312324" idx="0"/>
          </p:cNvCxnSpPr>
          <p:nvPr/>
        </p:nvCxnSpPr>
        <p:spPr bwMode="auto">
          <a:xfrm flipH="1">
            <a:off x="7415213" y="2017713"/>
            <a:ext cx="9525" cy="258762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28" name="Straight Arrow Connector 23">
            <a:extLst>
              <a:ext uri="{FF2B5EF4-FFF2-40B4-BE49-F238E27FC236}">
                <a16:creationId xmlns:a16="http://schemas.microsoft.com/office/drawing/2014/main" id="{041249AE-8B07-233D-3FEF-61A74C3AE1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24738" y="2563813"/>
            <a:ext cx="0" cy="3587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2329" name="Straight Arrow Connector 25">
            <a:extLst>
              <a:ext uri="{FF2B5EF4-FFF2-40B4-BE49-F238E27FC236}">
                <a16:creationId xmlns:a16="http://schemas.microsoft.com/office/drawing/2014/main" id="{D0C9072E-04B5-71CD-FAF5-C33200D955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24738" y="3209925"/>
            <a:ext cx="0" cy="360363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2B51A624-03DC-7D2C-D36B-92176B61AD62}"/>
              </a:ext>
            </a:extLst>
          </p:cNvPr>
          <p:cNvSpPr/>
          <p:nvPr/>
        </p:nvSpPr>
        <p:spPr bwMode="auto">
          <a:xfrm flipH="1">
            <a:off x="6488113" y="2439988"/>
            <a:ext cx="777875" cy="1249362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3EFEECFE-8219-C980-915D-0C8D9AD4491E}"/>
              </a:ext>
            </a:extLst>
          </p:cNvPr>
          <p:cNvSpPr/>
          <p:nvPr/>
        </p:nvSpPr>
        <p:spPr bwMode="auto">
          <a:xfrm flipH="1">
            <a:off x="6615113" y="2443163"/>
            <a:ext cx="523875" cy="623887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12332" name="TextBox 8">
            <a:extLst>
              <a:ext uri="{FF2B5EF4-FFF2-40B4-BE49-F238E27FC236}">
                <a16:creationId xmlns:a16="http://schemas.microsoft.com/office/drawing/2014/main" id="{B7925C7C-CC5C-8403-033E-43E7B2D61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88" y="1879600"/>
            <a:ext cx="54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start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12333" name="TextBox 29">
            <a:extLst>
              <a:ext uri="{FF2B5EF4-FFF2-40B4-BE49-F238E27FC236}">
                <a16:creationId xmlns:a16="http://schemas.microsoft.com/office/drawing/2014/main" id="{5AAAE561-E6D3-FFAF-5909-77F9F9B58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2605088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no heartbeat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12334" name="TextBox 30">
            <a:extLst>
              <a:ext uri="{FF2B5EF4-FFF2-40B4-BE49-F238E27FC236}">
                <a16:creationId xmlns:a16="http://schemas.microsoft.com/office/drawing/2014/main" id="{0E14AC72-BA6D-037B-551B-060E6A165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688" y="3251200"/>
            <a:ext cx="11239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win election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12335" name="TextBox 32">
            <a:extLst>
              <a:ext uri="{FF2B5EF4-FFF2-40B4-BE49-F238E27FC236}">
                <a16:creationId xmlns:a16="http://schemas.microsoft.com/office/drawing/2014/main" id="{73D7099C-494D-E669-4B47-56E89FD51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2163" y="2513013"/>
            <a:ext cx="688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higher term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312336" name="AutoShape 4">
            <a:extLst>
              <a:ext uri="{FF2B5EF4-FFF2-40B4-BE49-F238E27FC236}">
                <a16:creationId xmlns:a16="http://schemas.microsoft.com/office/drawing/2014/main" id="{2F08AE28-FA63-88D9-75B0-4D0EE7A9A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904875"/>
            <a:ext cx="3240088" cy="641350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400" b="0" baseline="0" dirty="0">
                <a:latin typeface="Arial" panose="020B0604020202020204" pitchFamily="34" charset="0"/>
              </a:rPr>
              <a:t>Demo: </a:t>
            </a:r>
            <a:r>
              <a:rPr lang="cs-CZ" altLang="cs-CZ" sz="1400" b="0" baseline="0" dirty="0">
                <a:latin typeface="Arial" panose="020B0604020202020204" pitchFamily="34" charset="0"/>
              </a:rPr>
              <a:t>http://thesecretlivesofdata.com/raft/</a:t>
            </a:r>
          </a:p>
        </p:txBody>
      </p:sp>
      <p:pic>
        <p:nvPicPr>
          <p:cNvPr id="312337" name="Picture 1">
            <a:extLst>
              <a:ext uri="{FF2B5EF4-FFF2-40B4-BE49-F238E27FC236}">
                <a16:creationId xmlns:a16="http://schemas.microsoft.com/office/drawing/2014/main" id="{52BAFA09-8776-F3E8-E335-E2C8798A6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7" b="1437"/>
          <a:stretch>
            <a:fillRect/>
          </a:stretch>
        </p:blipFill>
        <p:spPr bwMode="auto">
          <a:xfrm>
            <a:off x="3448050" y="5140325"/>
            <a:ext cx="463391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&quot;No&quot; Symbol 2">
            <a:extLst>
              <a:ext uri="{FF2B5EF4-FFF2-40B4-BE49-F238E27FC236}">
                <a16:creationId xmlns:a16="http://schemas.microsoft.com/office/drawing/2014/main" id="{6196B608-EE4A-9CDB-E782-990501866B49}"/>
              </a:ext>
            </a:extLst>
          </p:cNvPr>
          <p:cNvSpPr/>
          <p:nvPr/>
        </p:nvSpPr>
        <p:spPr bwMode="auto">
          <a:xfrm>
            <a:off x="6365875" y="6132513"/>
            <a:ext cx="498475" cy="517525"/>
          </a:xfrm>
          <a:prstGeom prst="noSmoking">
            <a:avLst/>
          </a:prstGeom>
          <a:solidFill>
            <a:srgbClr val="FF0000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Title 1">
            <a:extLst>
              <a:ext uri="{FF2B5EF4-FFF2-40B4-BE49-F238E27FC236}">
                <a16:creationId xmlns:a16="http://schemas.microsoft.com/office/drawing/2014/main" id="{7062A4E0-136E-9681-1F05-4BEBEA6B31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RAFT Protocol Summary</a:t>
            </a:r>
            <a:endParaRPr lang="en-US" altLang="en-US"/>
          </a:p>
        </p:txBody>
      </p:sp>
      <p:grpSp>
        <p:nvGrpSpPr>
          <p:cNvPr id="313347" name="Group 4">
            <a:extLst>
              <a:ext uri="{FF2B5EF4-FFF2-40B4-BE49-F238E27FC236}">
                <a16:creationId xmlns:a16="http://schemas.microsoft.com/office/drawing/2014/main" id="{AAC8BED8-E142-6D43-F98E-FA940F0E8123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008063"/>
            <a:ext cx="4168775" cy="735012"/>
            <a:chOff x="457200" y="533400"/>
            <a:chExt cx="2743200" cy="86028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454137D-323E-EEE0-AA41-6529279CD19B}"/>
                </a:ext>
              </a:extLst>
            </p:cNvPr>
            <p:cNvSpPr txBox="1"/>
            <p:nvPr/>
          </p:nvSpPr>
          <p:spPr>
            <a:xfrm>
              <a:off x="457200" y="685762"/>
              <a:ext cx="2743200" cy="707925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 marL="117475" indent="-117475">
                <a:buFont typeface="Arial" pitchFamily="34" charset="0"/>
                <a:buChar char="•"/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Respond to RPCs from candidates and leaders.</a:t>
              </a:r>
            </a:p>
            <a:p>
              <a:pPr marL="117475" indent="-117475">
                <a:buFont typeface="Arial" pitchFamily="34" charset="0"/>
                <a:buChar char="•"/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Convert to candidate if election timeout elapses without either:</a:t>
              </a:r>
            </a:p>
            <a:p>
              <a:pPr marL="227013" lvl="1" indent="-109538">
                <a:buFont typeface="Arial" pitchFamily="34" charset="0"/>
                <a:buChar char="•"/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Receiving valid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AppendEntries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RPC, or</a:t>
              </a:r>
            </a:p>
            <a:p>
              <a:pPr marL="227013" lvl="1" indent="-109538">
                <a:buFont typeface="Arial" pitchFamily="34" charset="0"/>
                <a:buChar char="•"/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Granting vote to candidate	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8BF3BC-5292-9800-DB2D-E59676F17EA7}"/>
                </a:ext>
              </a:extLst>
            </p:cNvPr>
            <p:cNvSpPr/>
            <p:nvPr/>
          </p:nvSpPr>
          <p:spPr>
            <a:xfrm>
              <a:off x="457200" y="533400"/>
              <a:ext cx="2743200" cy="15050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Followers</a:t>
              </a:r>
            </a:p>
          </p:txBody>
        </p:sp>
      </p:grpSp>
      <p:grpSp>
        <p:nvGrpSpPr>
          <p:cNvPr id="313348" name="Group 7">
            <a:extLst>
              <a:ext uri="{FF2B5EF4-FFF2-40B4-BE49-F238E27FC236}">
                <a16:creationId xmlns:a16="http://schemas.microsoft.com/office/drawing/2014/main" id="{05A4017A-B193-B0C0-B7DA-52EE8E2BCE7E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984375"/>
            <a:ext cx="4168775" cy="1184275"/>
            <a:chOff x="457200" y="1497253"/>
            <a:chExt cx="2743200" cy="167206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889EB6-F6A0-4B8B-681E-50A19FDE89C2}"/>
                </a:ext>
              </a:extLst>
            </p:cNvPr>
            <p:cNvSpPr txBox="1"/>
            <p:nvPr/>
          </p:nvSpPr>
          <p:spPr>
            <a:xfrm>
              <a:off x="457200" y="1647425"/>
              <a:ext cx="2743200" cy="1521888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>
                <a:defRPr/>
              </a:pPr>
              <a:r>
                <a:rPr lang="en-US" sz="1200" b="0" dirty="0">
                  <a:latin typeface="+mn-lt"/>
                </a:rPr>
                <a:t>Increment </a:t>
              </a:r>
              <a:r>
                <a:rPr lang="en-US" sz="1200" b="0" dirty="0" err="1">
                  <a:latin typeface="+mn-lt"/>
                </a:rPr>
                <a:t>currentTerm</a:t>
              </a:r>
              <a:r>
                <a:rPr lang="en-US" sz="1200" b="0" dirty="0">
                  <a:latin typeface="+mn-lt"/>
                </a:rPr>
                <a:t>, vote for self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Reset election timeout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Send </a:t>
              </a:r>
              <a:r>
                <a:rPr lang="en-US" sz="1200" b="0" dirty="0" err="1">
                  <a:latin typeface="+mn-lt"/>
                </a:rPr>
                <a:t>RequestVote</a:t>
              </a:r>
              <a:r>
                <a:rPr lang="en-US" sz="1200" b="0" dirty="0">
                  <a:latin typeface="+mn-lt"/>
                </a:rPr>
                <a:t> RPCs to all other servers, wait for either:</a:t>
              </a:r>
            </a:p>
            <a:p>
              <a:pPr lvl="1">
                <a:defRPr/>
              </a:pPr>
              <a:r>
                <a:rPr lang="en-US" sz="1200" b="0" dirty="0">
                  <a:latin typeface="+mn-lt"/>
                </a:rPr>
                <a:t>Votes received from majority of servers: become leader</a:t>
              </a:r>
            </a:p>
            <a:p>
              <a:pPr lvl="1">
                <a:defRPr/>
              </a:pPr>
              <a:r>
                <a:rPr lang="en-US" sz="1200" b="0" dirty="0" err="1">
                  <a:latin typeface="+mn-lt"/>
                </a:rPr>
                <a:t>AppendEntries</a:t>
              </a:r>
              <a:r>
                <a:rPr lang="en-US" sz="1200" b="0" dirty="0">
                  <a:latin typeface="+mn-lt"/>
                </a:rPr>
                <a:t> RPC received from new leader: step down</a:t>
              </a:r>
            </a:p>
            <a:p>
              <a:pPr lvl="1">
                <a:defRPr/>
              </a:pPr>
              <a:r>
                <a:rPr lang="en-US" sz="1200" b="0" dirty="0">
                  <a:latin typeface="+mn-lt"/>
                </a:rPr>
                <a:t>Election timeout elapses without election resolution: increment term, start new election</a:t>
              </a:r>
            </a:p>
            <a:p>
              <a:pPr lvl="1">
                <a:defRPr/>
              </a:pPr>
              <a:r>
                <a:rPr lang="en-US" sz="1200" b="0" dirty="0">
                  <a:latin typeface="+mn-lt"/>
                </a:rPr>
                <a:t>Discover higher term: step down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8DDD1F3-3211-8E11-EAE8-DFE411438F07}"/>
                </a:ext>
              </a:extLst>
            </p:cNvPr>
            <p:cNvSpPr/>
            <p:nvPr/>
          </p:nvSpPr>
          <p:spPr>
            <a:xfrm>
              <a:off x="457200" y="1497253"/>
              <a:ext cx="2743200" cy="150172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Candidates</a:t>
              </a:r>
            </a:p>
          </p:txBody>
        </p:sp>
      </p:grpSp>
      <p:grpSp>
        <p:nvGrpSpPr>
          <p:cNvPr id="313349" name="Group 10">
            <a:extLst>
              <a:ext uri="{FF2B5EF4-FFF2-40B4-BE49-F238E27FC236}">
                <a16:creationId xmlns:a16="http://schemas.microsoft.com/office/drawing/2014/main" id="{BE168539-94B8-3861-A86A-F4C13A3D3618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5084763"/>
            <a:ext cx="4168775" cy="838200"/>
            <a:chOff x="457200" y="5257800"/>
            <a:chExt cx="2743200" cy="9816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545CFA-A5B7-B719-4374-4B5C0706D25A}"/>
                </a:ext>
              </a:extLst>
            </p:cNvPr>
            <p:cNvSpPr txBox="1"/>
            <p:nvPr/>
          </p:nvSpPr>
          <p:spPr>
            <a:xfrm>
              <a:off x="457200" y="5410250"/>
              <a:ext cx="2743200" cy="829180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 marL="0" indent="0">
                <a:buFont typeface="Arial" pitchFamily="34" charset="0"/>
                <a:buNone/>
                <a:defRPr/>
              </a:pPr>
              <a:r>
                <a:rPr lang="en-US" sz="1200" b="0" dirty="0">
                  <a:solidFill>
                    <a:schemeClr val="tx2"/>
                  </a:solidFill>
                  <a:latin typeface="+mn-lt"/>
                </a:rPr>
                <a:t>Each server persists the following to stable storage synchronously before responding to RPCs: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 err="1">
                  <a:latin typeface="+mn-lt"/>
                </a:rPr>
                <a:t>currentTerm</a:t>
              </a:r>
              <a:r>
                <a:rPr lang="en-US" sz="1200" b="0" dirty="0">
                  <a:latin typeface="+mn-lt"/>
                </a:rPr>
                <a:t>	latest term server has seen (initialized to 0 on first boot)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 err="1">
                  <a:latin typeface="+mn-lt"/>
                </a:rPr>
                <a:t>votedFor</a:t>
              </a:r>
              <a:r>
                <a:rPr lang="en-US" sz="1200" b="0" dirty="0">
                  <a:latin typeface="+mn-lt"/>
                </a:rPr>
                <a:t>	</a:t>
              </a:r>
              <a:r>
                <a:rPr lang="en-US" sz="1200" b="0" dirty="0" err="1">
                  <a:latin typeface="+mn-lt"/>
                </a:rPr>
                <a:t>candidateId</a:t>
              </a:r>
              <a:r>
                <a:rPr lang="en-US" sz="1200" b="0" dirty="0">
                  <a:latin typeface="+mn-lt"/>
                </a:rPr>
                <a:t> that received vote in current term (or null if none)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>
                  <a:latin typeface="+mn-lt"/>
                </a:rPr>
                <a:t>log[]	log entries	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157C2C2-2847-FA44-1E15-82B7E63BE9E9}"/>
                </a:ext>
              </a:extLst>
            </p:cNvPr>
            <p:cNvSpPr/>
            <p:nvPr/>
          </p:nvSpPr>
          <p:spPr>
            <a:xfrm>
              <a:off x="457200" y="5257800"/>
              <a:ext cx="2743200" cy="150590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Persistent State</a:t>
              </a:r>
            </a:p>
          </p:txBody>
        </p:sp>
      </p:grpSp>
      <p:grpSp>
        <p:nvGrpSpPr>
          <p:cNvPr id="313350" name="Group 13">
            <a:extLst>
              <a:ext uri="{FF2B5EF4-FFF2-40B4-BE49-F238E27FC236}">
                <a16:creationId xmlns:a16="http://schemas.microsoft.com/office/drawing/2014/main" id="{3C945AAF-47C8-A2B6-F344-0C3D93C0449C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6167438"/>
            <a:ext cx="4168775" cy="614362"/>
            <a:chOff x="457200" y="6477000"/>
            <a:chExt cx="2743200" cy="61399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17A86A-1521-F737-56F9-579055E97AFD}"/>
                </a:ext>
              </a:extLst>
            </p:cNvPr>
            <p:cNvSpPr txBox="1"/>
            <p:nvPr/>
          </p:nvSpPr>
          <p:spPr>
            <a:xfrm>
              <a:off x="457200" y="6629308"/>
              <a:ext cx="2743200" cy="461684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>
                  <a:latin typeface="+mn-lt"/>
                </a:rPr>
                <a:t>term	term when entry was received by leader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>
                  <a:latin typeface="+mn-lt"/>
                </a:rPr>
                <a:t>index	position of entry in the log</a:t>
              </a:r>
            </a:p>
            <a:p>
              <a:pPr marL="796925" indent="-796925">
                <a:buFont typeface="Arial" pitchFamily="34" charset="0"/>
                <a:buNone/>
                <a:defRPr/>
              </a:pPr>
              <a:r>
                <a:rPr lang="en-US" sz="1200" b="0" dirty="0">
                  <a:latin typeface="+mn-lt"/>
                </a:rPr>
                <a:t>command	command for state machine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9372B9A-5A72-9B98-D1D7-DE4E7753B4B6}"/>
                </a:ext>
              </a:extLst>
            </p:cNvPr>
            <p:cNvSpPr/>
            <p:nvPr/>
          </p:nvSpPr>
          <p:spPr>
            <a:xfrm>
              <a:off x="457200" y="6477000"/>
              <a:ext cx="2743200" cy="150721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Log Entry</a:t>
              </a:r>
            </a:p>
          </p:txBody>
        </p:sp>
      </p:grpSp>
      <p:grpSp>
        <p:nvGrpSpPr>
          <p:cNvPr id="313351" name="Group 16">
            <a:extLst>
              <a:ext uri="{FF2B5EF4-FFF2-40B4-BE49-F238E27FC236}">
                <a16:creationId xmlns:a16="http://schemas.microsoft.com/office/drawing/2014/main" id="{1BE0C9E3-D6B5-6C65-ABC3-4E04E33364F3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995363"/>
            <a:ext cx="4316413" cy="2247900"/>
            <a:chOff x="3581400" y="534692"/>
            <a:chExt cx="2743200" cy="24440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70FAFB-AB33-FF49-79D6-25BAF2F6BD01}"/>
                </a:ext>
              </a:extLst>
            </p:cNvPr>
            <p:cNvSpPr txBox="1"/>
            <p:nvPr/>
          </p:nvSpPr>
          <p:spPr>
            <a:xfrm>
              <a:off x="3581400" y="686582"/>
              <a:ext cx="2743200" cy="229215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200" b="0" dirty="0">
                  <a:solidFill>
                    <a:schemeClr val="tx2"/>
                  </a:solidFill>
                  <a:latin typeface="+mn-lt"/>
                  <a:cs typeface="Times New Roman" pitchFamily="18" charset="0"/>
                </a:rPr>
                <a:t>Invoked by candidates to gather votes.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Arguments: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candidateId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candidate requesting vote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term	candidate's term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lastLogIndex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index of candidate's last log entry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lastLogTerm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term of candidate's last log entry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Results: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term	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for candidate to update itself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voteGranted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true means candidate received vote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Implementation: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If term &gt;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← term</a:t>
              </a:r>
              <a:br>
                <a:rPr lang="en-US" sz="1200" b="0" dirty="0">
                  <a:latin typeface="+mn-lt"/>
                  <a:cs typeface="Times New Roman" pitchFamily="18" charset="0"/>
                </a:rPr>
              </a:br>
              <a:r>
                <a:rPr lang="en-US" sz="1200" b="0" dirty="0">
                  <a:latin typeface="+mn-lt"/>
                  <a:cs typeface="Times New Roman" pitchFamily="18" charset="0"/>
                </a:rPr>
                <a:t>(step down if leader or candidate)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If term ==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votedFor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is null or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candidateId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and candidate's log is at least as complete as local log, grant vote and reset election timeout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6A168D-6BB5-4EE0-CF84-735D7631F769}"/>
                </a:ext>
              </a:extLst>
            </p:cNvPr>
            <p:cNvSpPr/>
            <p:nvPr/>
          </p:nvSpPr>
          <p:spPr>
            <a:xfrm>
              <a:off x="3581400" y="534692"/>
              <a:ext cx="2743200" cy="151890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bg1"/>
                  </a:solidFill>
                </a:rPr>
                <a:t>RequestVote</a:t>
              </a:r>
              <a:r>
                <a:rPr lang="en-US" sz="1200" dirty="0">
                  <a:solidFill>
                    <a:schemeClr val="bg1"/>
                  </a:solidFill>
                </a:rPr>
                <a:t> RPC</a:t>
              </a:r>
            </a:p>
          </p:txBody>
        </p:sp>
      </p:grpSp>
      <p:grpSp>
        <p:nvGrpSpPr>
          <p:cNvPr id="313352" name="Group 19">
            <a:extLst>
              <a:ext uri="{FF2B5EF4-FFF2-40B4-BE49-F238E27FC236}">
                <a16:creationId xmlns:a16="http://schemas.microsoft.com/office/drawing/2014/main" id="{6F0AD6ED-CC4A-CC87-ADC4-23591D710817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470275"/>
            <a:ext cx="4316413" cy="3311525"/>
            <a:chOff x="3581400" y="2819400"/>
            <a:chExt cx="2743200" cy="390887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2AF0A97-7B74-BB11-4048-7B51A04D346F}"/>
                </a:ext>
              </a:extLst>
            </p:cNvPr>
            <p:cNvSpPr txBox="1"/>
            <p:nvPr/>
          </p:nvSpPr>
          <p:spPr>
            <a:xfrm>
              <a:off x="3581400" y="2971183"/>
              <a:ext cx="2743200" cy="375709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rIns="45720">
              <a:spAutoFit/>
            </a:bodyPr>
            <a:lstStyle/>
            <a:p>
              <a:pPr>
                <a:defRPr/>
              </a:pPr>
              <a:r>
                <a:rPr lang="en-US" sz="1200" b="0" dirty="0">
                  <a:solidFill>
                    <a:schemeClr val="tx2"/>
                  </a:solidFill>
                  <a:latin typeface="+mn-lt"/>
                  <a:cs typeface="Times New Roman" pitchFamily="18" charset="0"/>
                </a:rPr>
                <a:t>Invoked by leader to replicate log entries and discover inconsistencies; also used as heartbeat .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Arguments: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term	leader's term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leaderId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so follower can redirect clients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index of log entry immediately preceding new ones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prevLogTerm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term of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entry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entries[]	log entries to store (empty for heartbeat)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 err="1">
                  <a:latin typeface="+mn-lt"/>
                  <a:cs typeface="Times New Roman" pitchFamily="18" charset="0"/>
                </a:rPr>
                <a:t>commitIndex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	last entry known to be committed</a:t>
              </a: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Results: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term	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for leader to update itself</a:t>
              </a:r>
            </a:p>
            <a:p>
              <a:pPr marL="798513" indent="-798513">
                <a:tabLst>
                  <a:tab pos="79851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success	true if follower contained entry matching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and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prevLogTerm</a:t>
              </a:r>
              <a:endParaRPr lang="en-US" sz="1200" b="0" dirty="0">
                <a:latin typeface="+mn-lt"/>
                <a:cs typeface="Times New Roman" pitchFamily="18" charset="0"/>
              </a:endParaRPr>
            </a:p>
            <a:p>
              <a:pPr marL="798513" indent="-798513">
                <a:spcBef>
                  <a:spcPts val="600"/>
                </a:spcBef>
                <a:tabLst>
                  <a:tab pos="798513" algn="l"/>
                </a:tabLst>
                <a:defRPr/>
              </a:pPr>
              <a:r>
                <a:rPr lang="en-US" sz="1200" b="0" dirty="0">
                  <a:solidFill>
                    <a:schemeClr val="accent4"/>
                  </a:solidFill>
                  <a:latin typeface="+mn-lt"/>
                  <a:cs typeface="Times New Roman" pitchFamily="18" charset="0"/>
                </a:rPr>
                <a:t>Implementation: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Return if term &lt;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endParaRPr lang="en-US" sz="1200" b="0" dirty="0">
                <a:latin typeface="+mn-lt"/>
                <a:cs typeface="Times New Roman" pitchFamily="18" charset="0"/>
              </a:endParaRP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If term &gt;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,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currentTerm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← term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If candidate or leader, step down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Reset election timeout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Return failure if log doesn’t contain an entry at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prevLogIndex</a:t>
              </a:r>
              <a:r>
                <a:rPr lang="en-US" sz="1200" b="0" dirty="0">
                  <a:latin typeface="+mn-lt"/>
                  <a:cs typeface="Times New Roman" pitchFamily="18" charset="0"/>
                </a:rPr>
                <a:t> whose term matches </a:t>
              </a:r>
              <a:r>
                <a:rPr lang="en-US" sz="1200" b="0" dirty="0" err="1">
                  <a:latin typeface="+mn-lt"/>
                  <a:cs typeface="Times New Roman" pitchFamily="18" charset="0"/>
                </a:rPr>
                <a:t>prevLogTerm</a:t>
              </a:r>
              <a:endParaRPr lang="en-US" sz="1200" b="0" dirty="0">
                <a:latin typeface="+mn-lt"/>
                <a:cs typeface="Times New Roman" pitchFamily="18" charset="0"/>
              </a:endParaRP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If existing entries conflict with new entries, delete all existing entries starting with first conflicting entry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Append any new entries not already in the log</a:t>
              </a:r>
            </a:p>
            <a:p>
              <a:pPr marL="169863" indent="-169863">
                <a:buSzPct val="70000"/>
                <a:buFont typeface="+mj-lt"/>
                <a:buAutoNum type="arabicPeriod"/>
                <a:tabLst>
                  <a:tab pos="169863" algn="l"/>
                </a:tabLst>
                <a:defRPr/>
              </a:pPr>
              <a:r>
                <a:rPr lang="en-US" sz="1200" b="0" dirty="0">
                  <a:latin typeface="+mn-lt"/>
                  <a:cs typeface="Times New Roman" pitchFamily="18" charset="0"/>
                </a:rPr>
                <a:t>Advance state machine with newly committed entries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420A3F-9A06-0EE8-43AB-2FC4DD00D9D3}"/>
                </a:ext>
              </a:extLst>
            </p:cNvPr>
            <p:cNvSpPr/>
            <p:nvPr/>
          </p:nvSpPr>
          <p:spPr>
            <a:xfrm>
              <a:off x="3581400" y="2819400"/>
              <a:ext cx="2743200" cy="151783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 err="1">
                  <a:solidFill>
                    <a:schemeClr val="bg1"/>
                  </a:solidFill>
                </a:rPr>
                <a:t>AppendEntries</a:t>
              </a:r>
              <a:r>
                <a:rPr lang="en-US" sz="1200" dirty="0">
                  <a:solidFill>
                    <a:schemeClr val="bg1"/>
                  </a:solidFill>
                </a:rPr>
                <a:t> RPC</a:t>
              </a:r>
            </a:p>
          </p:txBody>
        </p:sp>
      </p:grpSp>
      <p:grpSp>
        <p:nvGrpSpPr>
          <p:cNvPr id="313353" name="Group 22">
            <a:extLst>
              <a:ext uri="{FF2B5EF4-FFF2-40B4-BE49-F238E27FC236}">
                <a16:creationId xmlns:a16="http://schemas.microsoft.com/office/drawing/2014/main" id="{D7D8F090-15CA-DDE7-0E9C-0AF508A857A0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3408363"/>
            <a:ext cx="4168775" cy="1431925"/>
            <a:chOff x="457200" y="3048001"/>
            <a:chExt cx="2743200" cy="198673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6E6B279-ECDE-AF55-7FD4-D5411AC20541}"/>
                </a:ext>
              </a:extLst>
            </p:cNvPr>
            <p:cNvSpPr txBox="1"/>
            <p:nvPr/>
          </p:nvSpPr>
          <p:spPr>
            <a:xfrm>
              <a:off x="457200" y="3199979"/>
              <a:ext cx="2743200" cy="183475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txBody>
            <a:bodyPr>
              <a:spAutoFit/>
            </a:bodyPr>
            <a:lstStyle>
              <a:defPPr>
                <a:defRPr lang="en-US"/>
              </a:defPPr>
              <a:lvl1pPr marL="117475" indent="-117475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1pPr>
              <a:lvl2pPr marL="227013" lvl="1" indent="-109538" algn="l">
                <a:buFont typeface="Arial" pitchFamily="34" charset="0"/>
                <a:buChar char="•"/>
                <a:defRPr sz="800">
                  <a:latin typeface="Times New Roman" pitchFamily="18" charset="0"/>
                  <a:cs typeface="Times New Roman" pitchFamily="18" charset="0"/>
                </a:defRPr>
              </a:lvl2pPr>
            </a:lstStyle>
            <a:p>
              <a:pPr>
                <a:defRPr/>
              </a:pPr>
              <a:r>
                <a:rPr lang="en-US" sz="1200" b="0" dirty="0">
                  <a:latin typeface="+mn-lt"/>
                </a:rPr>
                <a:t>Initialize </a:t>
              </a:r>
              <a:r>
                <a:rPr lang="en-US" sz="1200" b="0" dirty="0" err="1">
                  <a:latin typeface="+mn-lt"/>
                </a:rPr>
                <a:t>nextIndex</a:t>
              </a:r>
              <a:r>
                <a:rPr lang="en-US" sz="1200" b="0" dirty="0">
                  <a:latin typeface="+mn-lt"/>
                </a:rPr>
                <a:t> for each to last log index + 1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Send initial empty </a:t>
              </a:r>
              <a:r>
                <a:rPr lang="en-US" sz="1200" b="0" dirty="0" err="1">
                  <a:latin typeface="+mn-lt"/>
                </a:rPr>
                <a:t>AppendEntries</a:t>
              </a:r>
              <a:r>
                <a:rPr lang="en-US" sz="1200" b="0" dirty="0">
                  <a:latin typeface="+mn-lt"/>
                </a:rPr>
                <a:t> RPCs (heartbeat) to each follower; repeat during idle periods to prevent election timeouts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Accept commands from clients, append new entries to local log</a:t>
              </a:r>
              <a:endParaRPr lang="en-US" sz="1200" b="0" dirty="0">
                <a:solidFill>
                  <a:srgbClr val="FF0000"/>
                </a:solidFill>
                <a:latin typeface="+mn-lt"/>
              </a:endParaRP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Whenever last log index ≥ </a:t>
              </a:r>
              <a:r>
                <a:rPr lang="en-US" sz="1200" b="0" dirty="0" err="1">
                  <a:latin typeface="+mn-lt"/>
                </a:rPr>
                <a:t>nextIndex</a:t>
              </a:r>
              <a:r>
                <a:rPr lang="en-US" sz="1200" b="0" dirty="0">
                  <a:latin typeface="+mn-lt"/>
                </a:rPr>
                <a:t> for a follower, send </a:t>
              </a:r>
              <a:r>
                <a:rPr lang="en-US" sz="1200" b="0" dirty="0" err="1">
                  <a:latin typeface="+mn-lt"/>
                </a:rPr>
                <a:t>AppendEntries</a:t>
              </a:r>
              <a:r>
                <a:rPr lang="en-US" sz="1200" b="0" dirty="0">
                  <a:latin typeface="+mn-lt"/>
                </a:rPr>
                <a:t> RPC with log entries starting at </a:t>
              </a:r>
              <a:r>
                <a:rPr lang="en-US" sz="1200" b="0" dirty="0" err="1">
                  <a:latin typeface="+mn-lt"/>
                </a:rPr>
                <a:t>nextIndex</a:t>
              </a:r>
              <a:r>
                <a:rPr lang="en-US" sz="1200" b="0" dirty="0">
                  <a:latin typeface="+mn-lt"/>
                </a:rPr>
                <a:t>, update </a:t>
              </a:r>
              <a:r>
                <a:rPr lang="en-US" sz="1200" b="0" dirty="0" err="1">
                  <a:latin typeface="+mn-lt"/>
                </a:rPr>
                <a:t>nextIndex</a:t>
              </a:r>
              <a:r>
                <a:rPr lang="en-US" sz="1200" b="0" dirty="0">
                  <a:latin typeface="+mn-lt"/>
                </a:rPr>
                <a:t> if successful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If </a:t>
              </a:r>
              <a:r>
                <a:rPr lang="en-US" sz="1200" b="0" dirty="0" err="1">
                  <a:latin typeface="+mn-lt"/>
                </a:rPr>
                <a:t>AppendEntries</a:t>
              </a:r>
              <a:r>
                <a:rPr lang="en-US" sz="1200" b="0" dirty="0">
                  <a:latin typeface="+mn-lt"/>
                </a:rPr>
                <a:t> fails because of log inconsistency, decrement </a:t>
              </a:r>
              <a:r>
                <a:rPr lang="en-US" sz="1200" b="0" dirty="0" err="1">
                  <a:latin typeface="+mn-lt"/>
                </a:rPr>
                <a:t>nextIndex</a:t>
              </a:r>
              <a:r>
                <a:rPr lang="en-US" sz="1200" b="0" dirty="0">
                  <a:latin typeface="+mn-lt"/>
                </a:rPr>
                <a:t> and retry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Mark log entries committed if stored on a majority of servers and at least one entry from current term is stored on a majority of servers</a:t>
              </a:r>
            </a:p>
            <a:p>
              <a:pPr>
                <a:defRPr/>
              </a:pPr>
              <a:r>
                <a:rPr lang="en-US" sz="1200" b="0" dirty="0">
                  <a:latin typeface="+mn-lt"/>
                </a:rPr>
                <a:t>Step down if </a:t>
              </a:r>
              <a:r>
                <a:rPr lang="en-US" sz="1200" b="0" dirty="0" err="1">
                  <a:latin typeface="+mn-lt"/>
                </a:rPr>
                <a:t>currentTerm</a:t>
              </a:r>
              <a:r>
                <a:rPr lang="en-US" sz="1200" b="0" dirty="0">
                  <a:latin typeface="+mn-lt"/>
                </a:rPr>
                <a:t> changes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1819A84-999F-F7DB-3D29-441041B20D81}"/>
                </a:ext>
              </a:extLst>
            </p:cNvPr>
            <p:cNvSpPr/>
            <p:nvPr/>
          </p:nvSpPr>
          <p:spPr>
            <a:xfrm>
              <a:off x="457200" y="3048001"/>
              <a:ext cx="2743200" cy="151978"/>
            </a:xfrm>
            <a:prstGeom prst="rect">
              <a:avLst/>
            </a:prstGeom>
            <a:solidFill>
              <a:schemeClr val="tx2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bg1"/>
                  </a:solidFill>
                </a:rPr>
                <a:t>Leaders</a:t>
              </a:r>
            </a:p>
          </p:txBody>
        </p:sp>
      </p:grp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Title 1">
            <a:extLst>
              <a:ext uri="{FF2B5EF4-FFF2-40B4-BE49-F238E27FC236}">
                <a16:creationId xmlns:a16="http://schemas.microsoft.com/office/drawing/2014/main" id="{A97C139A-7412-C75D-A502-A94E8A24C6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Dal</a:t>
            </a:r>
            <a:r>
              <a:rPr lang="cs-CZ" altLang="cs-CZ"/>
              <a:t>ší protokoly</a:t>
            </a:r>
          </a:p>
        </p:txBody>
      </p:sp>
      <p:sp>
        <p:nvSpPr>
          <p:cNvPr id="169987" name="Content Placeholder 2">
            <a:extLst>
              <a:ext uri="{FF2B5EF4-FFF2-40B4-BE49-F238E27FC236}">
                <a16:creationId xmlns:a16="http://schemas.microsoft.com/office/drawing/2014/main" id="{A1CC050D-309C-0198-7A5B-1D19F2878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836613"/>
            <a:ext cx="8785225" cy="59055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en-US" altLang="cs-CZ" dirty="0"/>
          </a:p>
          <a:p>
            <a:pPr>
              <a:buFont typeface="Arial" charset="0"/>
              <a:buChar char="•"/>
              <a:defRPr/>
            </a:pPr>
            <a:endParaRPr lang="en-US" altLang="cs-CZ" dirty="0"/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Yahoo Zookeeper</a:t>
            </a:r>
            <a:r>
              <a:rPr lang="en-US" altLang="cs-CZ" dirty="0"/>
              <a:t>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2011</a:t>
            </a:r>
            <a:endParaRPr lang="cs-CZ" alt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charset="0"/>
              <a:buChar char="•"/>
              <a:defRPr/>
            </a:pPr>
            <a:r>
              <a:rPr lang="en-US" altLang="cs-CZ" dirty="0"/>
              <a:t>high-performance coordination service for distributed applications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altLang="cs-CZ" sz="1400" dirty="0"/>
              <a:t> synchronization, </a:t>
            </a:r>
            <a:r>
              <a:rPr lang="en-US" altLang="cs-CZ" sz="1400" b="1" dirty="0"/>
              <a:t>consensus</a:t>
            </a:r>
            <a:r>
              <a:rPr lang="en-US" altLang="cs-CZ" sz="1400" dirty="0"/>
              <a:t>, group membership, leader election, queues,  event notifications, ...</a:t>
            </a:r>
            <a:endParaRPr lang="cs-CZ" altLang="cs-CZ" sz="1400" dirty="0"/>
          </a:p>
          <a:p>
            <a:pPr lvl="2">
              <a:buFont typeface="Arial" charset="0"/>
              <a:buChar char="•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HBase</a:t>
            </a:r>
            <a:r>
              <a:rPr lang="en-US" altLang="cs-CZ" dirty="0"/>
              <a:t>, Storm, Kafka</a:t>
            </a:r>
          </a:p>
          <a:p>
            <a:pPr lvl="1">
              <a:buFont typeface="Arial" charset="0"/>
              <a:buChar char="•"/>
              <a:defRPr/>
            </a:pPr>
            <a:r>
              <a:rPr lang="en-US" altLang="cs-CZ" b="1" dirty="0"/>
              <a:t>ZAB</a:t>
            </a:r>
            <a:r>
              <a:rPr lang="en-US" altLang="cs-CZ" dirty="0"/>
              <a:t> - Zookeeper Atomic Broadcast Protocol</a:t>
            </a:r>
          </a:p>
          <a:p>
            <a:pPr lvl="2">
              <a:buFont typeface="Arial" charset="0"/>
              <a:buChar char="•"/>
              <a:defRPr/>
            </a:pPr>
            <a:r>
              <a:rPr lang="cs-CZ" altLang="cs-CZ" dirty="0"/>
              <a:t> protokol integrovaný ve frameworku</a:t>
            </a:r>
          </a:p>
          <a:p>
            <a:pPr lvl="2">
              <a:buFont typeface="Arial" charset="0"/>
              <a:buChar char="•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pr</a:t>
            </a:r>
            <a:r>
              <a:rPr lang="cs-CZ" altLang="cs-CZ" dirty="0"/>
              <a:t>i</a:t>
            </a:r>
            <a:r>
              <a:rPr lang="en-US" altLang="cs-CZ" dirty="0" err="1"/>
              <a:t>ncipech</a:t>
            </a:r>
            <a:r>
              <a:rPr lang="en-US" altLang="cs-CZ" dirty="0"/>
              <a:t> </a:t>
            </a:r>
            <a:r>
              <a:rPr lang="en-US" altLang="cs-CZ" dirty="0" err="1"/>
              <a:t>Paxosu</a:t>
            </a:r>
            <a:r>
              <a:rPr lang="en-US" altLang="cs-CZ" dirty="0"/>
              <a:t>, </a:t>
            </a:r>
            <a:r>
              <a:rPr lang="cs-CZ" altLang="cs-CZ" dirty="0"/>
              <a:t>detaily protokolu odlišné</a:t>
            </a:r>
            <a:endParaRPr lang="en-US" altLang="cs-CZ" dirty="0"/>
          </a:p>
          <a:p>
            <a:pPr lvl="3">
              <a:buFont typeface="Arial" charset="0"/>
              <a:buChar char="•"/>
              <a:defRPr/>
            </a:pPr>
            <a:r>
              <a:rPr lang="en-US" altLang="cs-CZ" dirty="0" err="1"/>
              <a:t>siln</a:t>
            </a:r>
            <a:r>
              <a:rPr lang="cs-CZ" altLang="cs-CZ" dirty="0"/>
              <a:t>ější předpoklady 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 </a:t>
            </a:r>
            <a:r>
              <a:rPr lang="cs-CZ" altLang="cs-CZ" dirty="0"/>
              <a:t>jednodušší protokol</a:t>
            </a:r>
          </a:p>
          <a:p>
            <a:pPr lvl="1">
              <a:buFont typeface="Arial" charset="0"/>
              <a:buChar char="•"/>
              <a:defRPr/>
            </a:pPr>
            <a:r>
              <a:rPr lang="cs-CZ" altLang="cs-CZ" dirty="0"/>
              <a:t>hlavní rozdíl od Paxosu - účel, design protokolu: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 Paxos: </a:t>
            </a:r>
            <a:r>
              <a:rPr lang="en-US" dirty="0" err="1"/>
              <a:t>repli</a:t>
            </a:r>
            <a:r>
              <a:rPr lang="cs-CZ" dirty="0"/>
              <a:t>kovaný stavový automat</a:t>
            </a:r>
          </a:p>
          <a:p>
            <a:pPr lvl="2">
              <a:buFont typeface="Arial" charset="0"/>
              <a:buChar char="•"/>
              <a:defRPr/>
            </a:pPr>
            <a:r>
              <a:rPr lang="cs-CZ" dirty="0"/>
              <a:t> </a:t>
            </a:r>
            <a:r>
              <a:rPr lang="en-US" dirty="0" err="1"/>
              <a:t>Zab</a:t>
            </a:r>
            <a:r>
              <a:rPr lang="cs-CZ" dirty="0"/>
              <a:t>:</a:t>
            </a:r>
            <a:r>
              <a:rPr lang="en-US" dirty="0"/>
              <a:t> </a:t>
            </a:r>
            <a:r>
              <a:rPr lang="en-US" b="1" dirty="0"/>
              <a:t>primary-backup </a:t>
            </a:r>
            <a:r>
              <a:rPr lang="en-US" dirty="0"/>
              <a:t>systems</a:t>
            </a:r>
            <a:endParaRPr lang="cs-CZ" dirty="0"/>
          </a:p>
          <a:p>
            <a:pPr lvl="3">
              <a:buFont typeface="Arial" charset="0"/>
              <a:buChar char="•"/>
              <a:defRPr/>
            </a:pPr>
            <a:r>
              <a:rPr lang="en-US" altLang="cs-CZ" sz="1400" dirty="0"/>
              <a:t>delta state updates generated by a primary replica </a:t>
            </a:r>
            <a:r>
              <a:rPr lang="cs-CZ" altLang="cs-CZ" sz="1400" dirty="0"/>
              <a:t>for </a:t>
            </a:r>
            <a:r>
              <a:rPr lang="en-US" altLang="cs-CZ" sz="1400" dirty="0"/>
              <a:t>its followers</a:t>
            </a:r>
            <a:endParaRPr lang="cs-CZ" altLang="cs-CZ" sz="1400" dirty="0"/>
          </a:p>
          <a:p>
            <a:pPr lvl="3">
              <a:buFont typeface="Arial" charset="0"/>
              <a:buChar char="•"/>
              <a:defRPr/>
            </a:pPr>
            <a:r>
              <a:rPr lang="cs-CZ" altLang="cs-CZ" sz="1400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en-US" altLang="cs-CZ" sz="1400" dirty="0" err="1">
                <a:solidFill>
                  <a:schemeClr val="bg1">
                    <a:lumMod val="50000"/>
                  </a:schemeClr>
                </a:solidFill>
              </a:rPr>
              <a:t>nlike</a:t>
            </a:r>
            <a:r>
              <a:rPr lang="en-US" altLang="cs-CZ" sz="1400" dirty="0">
                <a:solidFill>
                  <a:schemeClr val="bg1">
                    <a:lumMod val="50000"/>
                  </a:schemeClr>
                </a:solidFill>
              </a:rPr>
              <a:t> client requests, </a:t>
            </a:r>
            <a:r>
              <a:rPr lang="cs-CZ" altLang="cs-CZ" sz="1400" dirty="0"/>
              <a:t>u</a:t>
            </a:r>
            <a:r>
              <a:rPr lang="en-US" altLang="cs-CZ" sz="1400" dirty="0" err="1"/>
              <a:t>pdates</a:t>
            </a:r>
            <a:r>
              <a:rPr lang="en-US" altLang="cs-CZ" sz="1400" dirty="0"/>
              <a:t> must be applied in the </a:t>
            </a:r>
            <a:r>
              <a:rPr lang="en-US" altLang="cs-CZ" sz="1400" b="1" dirty="0"/>
              <a:t>exact </a:t>
            </a:r>
            <a:r>
              <a:rPr lang="en-US" altLang="cs-CZ" sz="1400" dirty="0"/>
              <a:t>original </a:t>
            </a:r>
            <a:r>
              <a:rPr lang="en-US" altLang="cs-CZ" sz="1400" b="1" dirty="0"/>
              <a:t>order</a:t>
            </a:r>
          </a:p>
          <a:p>
            <a:pPr lvl="3">
              <a:buFont typeface="Arial" charset="0"/>
              <a:buChar char="•"/>
              <a:defRPr/>
            </a:pPr>
            <a:r>
              <a:rPr lang="cs-CZ" altLang="cs-CZ" sz="1400" dirty="0"/>
              <a:t>i</a:t>
            </a:r>
            <a:r>
              <a:rPr lang="en-US" altLang="cs-CZ" sz="1400" dirty="0"/>
              <a:t>f a primary fails, a new primary </a:t>
            </a:r>
            <a:r>
              <a:rPr lang="en-US" altLang="cs-CZ" sz="1400" b="1" dirty="0"/>
              <a:t>cannot reorder </a:t>
            </a:r>
            <a:r>
              <a:rPr lang="en-US" altLang="cs-CZ" sz="1400" dirty="0"/>
              <a:t>uncommitted state updates</a:t>
            </a:r>
            <a:endParaRPr lang="cs-CZ" altLang="cs-CZ" sz="1400" dirty="0"/>
          </a:p>
          <a:p>
            <a:pPr lvl="1">
              <a:buFont typeface="Arial" charset="0"/>
              <a:buChar char="•"/>
              <a:defRPr/>
            </a:pPr>
            <a:r>
              <a:rPr lang="cs-CZ" altLang="cs-CZ" dirty="0"/>
              <a:t>formální verifikace</a:t>
            </a:r>
          </a:p>
          <a:p>
            <a:pPr lvl="3">
              <a:buFont typeface="Arial" charset="0"/>
              <a:buChar char="•"/>
              <a:defRPr/>
            </a:pPr>
            <a:endParaRPr lang="cs-CZ" altLang="cs-CZ" sz="800" dirty="0"/>
          </a:p>
          <a:p>
            <a:pPr>
              <a:buFont typeface="Arial" charset="0"/>
              <a:buChar char="•"/>
              <a:defRPr/>
            </a:pPr>
            <a:r>
              <a:rPr lang="cs-CZ" altLang="cs-CZ" dirty="0"/>
              <a:t>Viewstamped Replication - MIT </a:t>
            </a:r>
            <a:r>
              <a:rPr lang="en-US" altLang="cs-CZ" dirty="0"/>
              <a:t>1988</a:t>
            </a:r>
            <a:r>
              <a:rPr lang="cs-CZ" altLang="cs-CZ" dirty="0"/>
              <a:t>, </a:t>
            </a:r>
            <a:r>
              <a:rPr lang="en-US" altLang="cs-CZ" dirty="0" err="1"/>
              <a:t>komplikovan</a:t>
            </a:r>
            <a:r>
              <a:rPr lang="cs-CZ" altLang="cs-CZ" dirty="0"/>
              <a:t>ý</a:t>
            </a:r>
          </a:p>
        </p:txBody>
      </p:sp>
      <p:pic>
        <p:nvPicPr>
          <p:cNvPr id="315396" name="Picture 2">
            <a:extLst>
              <a:ext uri="{FF2B5EF4-FFF2-40B4-BE49-F238E27FC236}">
                <a16:creationId xmlns:a16="http://schemas.microsoft.com/office/drawing/2014/main" id="{3834A1E7-DDAA-46FF-FB25-FDC356479D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188913"/>
            <a:ext cx="54784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7" name="AutoShape 4">
            <a:extLst>
              <a:ext uri="{FF2B5EF4-FFF2-40B4-BE49-F238E27FC236}">
                <a16:creationId xmlns:a16="http://schemas.microsoft.com/office/drawing/2014/main" id="{4AE66989-460D-7E15-A231-1E8AC361A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757488"/>
            <a:ext cx="2773363" cy="86518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400" b="0" baseline="0">
                <a:latin typeface="Arial" panose="020B0604020202020204" pitchFamily="34" charset="0"/>
              </a:rPr>
              <a:t>https://cwiki.apache.org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400" b="0" baseline="0">
                <a:latin typeface="Arial" panose="020B0604020202020204" pitchFamily="34" charset="0"/>
              </a:rPr>
              <a:t>/confluence/display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400" b="0" baseline="0">
                <a:latin typeface="Arial" panose="020B0604020202020204" pitchFamily="34" charset="0"/>
              </a:rPr>
              <a:t>/ZOOKEEPER/Zab+vs.+Paxos</a:t>
            </a:r>
            <a:endParaRPr lang="cs-CZ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7B587285-7024-F12C-FC80-9286C27C2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Komunikace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C3B7EAE-7F7B-287D-34B1-BD028F1DB6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808288"/>
          </a:xfrm>
        </p:spPr>
        <p:txBody>
          <a:bodyPr/>
          <a:lstStyle/>
          <a:p>
            <a:pPr marL="0" indent="0" eaLnBrk="1" hangingPunct="1"/>
            <a:r>
              <a:rPr lang="cs-CZ" altLang="cs-CZ"/>
              <a:t>absence sdílené paměti 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 zasílání zpráv</a:t>
            </a:r>
          </a:p>
          <a:p>
            <a:pPr marL="0" indent="0" eaLnBrk="1" hangingPunct="1"/>
            <a:r>
              <a:rPr lang="cs-CZ" altLang="cs-CZ"/>
              <a:t>vyšší komunikační mechanismy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RPC, doors, RMI, M-queues, ...</a:t>
            </a:r>
            <a:endParaRPr lang="en-US" altLang="cs-CZ"/>
          </a:p>
          <a:p>
            <a:pPr marL="749300" lvl="2" indent="-285750" eaLnBrk="1" hangingPunct="1">
              <a:buFont typeface="Arial" panose="020B0604020202020204" pitchFamily="34" charset="0"/>
              <a:buChar char="•"/>
            </a:pPr>
            <a:endParaRPr lang="cs-CZ" altLang="cs-CZ"/>
          </a:p>
          <a:p>
            <a:pPr marL="0" indent="0" eaLnBrk="1" hangingPunct="1"/>
            <a:r>
              <a:rPr lang="cs-CZ" altLang="cs-CZ" b="1"/>
              <a:t>Jednotný komunikační mechanismus</a:t>
            </a:r>
            <a:endParaRPr lang="en-US" altLang="cs-CZ" b="1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klient-server model</a:t>
            </a:r>
            <a:endParaRPr lang="en-US" altLang="cs-CZ" sz="1600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600"/>
              <a:t>synchronn</a:t>
            </a:r>
            <a:r>
              <a:rPr lang="cs-CZ" altLang="cs-CZ" sz="1600"/>
              <a:t>í / asynchronní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efektivita - lokální / vzdálený přístup, transparentnost</a:t>
            </a:r>
            <a:endParaRPr lang="en-US" altLang="cs-CZ" sz="1600"/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600"/>
              <a:t>latence!</a:t>
            </a:r>
          </a:p>
          <a:p>
            <a:pPr marL="0" indent="0" eaLnBrk="1" hangingPunct="1"/>
            <a:endParaRPr lang="cs-CZ" altLang="cs-CZ"/>
          </a:p>
        </p:txBody>
      </p:sp>
      <p:graphicFrame>
        <p:nvGraphicFramePr>
          <p:cNvPr id="53252" name="Object 1">
            <a:extLst>
              <a:ext uri="{FF2B5EF4-FFF2-40B4-BE49-F238E27FC236}">
                <a16:creationId xmlns:a16="http://schemas.microsoft.com/office/drawing/2014/main" id="{EE785F80-E86E-C5CC-1828-4931D718CF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4005263"/>
          <a:ext cx="5362575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581400" imgH="1752600" progId="Word.Picture.8">
                  <p:embed/>
                </p:oleObj>
              </mc:Choice>
              <mc:Fallback>
                <p:oleObj name="Picture" r:id="rId3" imgW="3581400" imgH="17526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005263"/>
                        <a:ext cx="5362575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Title 1">
            <a:extLst>
              <a:ext uri="{FF2B5EF4-FFF2-40B4-BE49-F238E27FC236}">
                <a16:creationId xmlns:a16="http://schemas.microsoft.com/office/drawing/2014/main" id="{3722CDB1-3ED4-3DEA-21AD-B0B6D6967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Konsensus </a:t>
            </a:r>
            <a:r>
              <a:rPr lang="cs-CZ" altLang="cs-CZ"/>
              <a:t>- využití</a:t>
            </a:r>
          </a:p>
        </p:txBody>
      </p:sp>
      <p:sp>
        <p:nvSpPr>
          <p:cNvPr id="317443" name="Content Placeholder 2">
            <a:extLst>
              <a:ext uri="{FF2B5EF4-FFF2-40B4-BE49-F238E27FC236}">
                <a16:creationId xmlns:a16="http://schemas.microsoft.com/office/drawing/2014/main" id="{E74D073A-5FEF-4431-347A-CA451CE476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89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/>
              <a:t>Server Replication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/>
              <a:t>motivace / </a:t>
            </a:r>
            <a:r>
              <a:rPr lang="en-US" altLang="cs-CZ"/>
              <a:t>z</a:t>
            </a:r>
            <a:r>
              <a:rPr lang="cs-CZ" altLang="cs-CZ"/>
              <a:t>ákladní aplikace Paxos protokolu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cs-CZ" altLang="cs-CZ"/>
              <a:t>Cloud Computing, grid, ...</a:t>
            </a:r>
            <a:endParaRPr lang="en-US" altLang="cs-CZ"/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Google Borg / Kubernetes, </a:t>
            </a:r>
            <a:r>
              <a:rPr lang="it-IT" altLang="cs-CZ"/>
              <a:t>IBM SAN Volume Controller, MS Autopilot CMS, ...</a:t>
            </a:r>
            <a:endParaRPr lang="en-US" altLang="cs-CZ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deterministic</a:t>
            </a:r>
            <a:r>
              <a:rPr lang="cs-CZ" altLang="cs-CZ"/>
              <a:t>ký</a:t>
            </a:r>
            <a:r>
              <a:rPr lang="en-US" altLang="cs-CZ"/>
              <a:t> sta</a:t>
            </a:r>
            <a:r>
              <a:rPr lang="cs-CZ" altLang="cs-CZ"/>
              <a:t>vový</a:t>
            </a:r>
            <a:r>
              <a:rPr lang="en-US" altLang="cs-CZ"/>
              <a:t> </a:t>
            </a:r>
            <a:r>
              <a:rPr lang="cs-CZ" altLang="cs-CZ"/>
              <a:t>automat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cs-CZ" altLang="cs-CZ"/>
              <a:t>uzly začínají ve stejném stavu, dostávají stejný vstup ve stejném pořadí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cs-CZ"/>
              <a:t>stejný stav a výstup</a:t>
            </a:r>
          </a:p>
          <a:p>
            <a:pPr marL="1106488" lvl="3" indent="-285750">
              <a:buFont typeface="Arial" panose="020B0604020202020204" pitchFamily="34" charset="0"/>
              <a:buChar char="•"/>
            </a:pPr>
            <a:endParaRPr lang="cs-CZ" altLang="cs-CZ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/>
              <a:t>Log Replication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log </a:t>
            </a:r>
            <a:r>
              <a:rPr lang="cs-CZ" altLang="cs-CZ"/>
              <a:t>- propagace změn dat na uzly</a:t>
            </a:r>
          </a:p>
          <a:p>
            <a:pPr marL="1106488" lvl="3" indent="-285750">
              <a:buFont typeface="Arial" panose="020B0604020202020204" pitchFamily="34" charset="0"/>
              <a:buChar char="•"/>
            </a:pPr>
            <a:endParaRPr lang="cs-CZ" altLang="cs-CZ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/>
              <a:t>Synchronization Service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tradi</a:t>
            </a:r>
            <a:r>
              <a:rPr lang="cs-CZ" altLang="cs-CZ"/>
              <a:t>čně:</a:t>
            </a:r>
            <a:r>
              <a:rPr lang="en-US" altLang="cs-CZ"/>
              <a:t> </a:t>
            </a:r>
            <a:r>
              <a:rPr lang="cs-CZ" altLang="cs-CZ"/>
              <a:t>kontrola k</a:t>
            </a:r>
            <a:r>
              <a:rPr lang="en-US" altLang="cs-CZ"/>
              <a:t>on</a:t>
            </a:r>
            <a:r>
              <a:rPr lang="cs-CZ" altLang="cs-CZ"/>
              <a:t>k</a:t>
            </a:r>
            <a:r>
              <a:rPr lang="en-US" altLang="cs-CZ"/>
              <a:t>uren</a:t>
            </a:r>
            <a:r>
              <a:rPr lang="cs-CZ" altLang="cs-CZ"/>
              <a:t>ce</a:t>
            </a:r>
            <a:r>
              <a:rPr lang="en-US" altLang="cs-CZ"/>
              <a:t> </a:t>
            </a:r>
            <a:r>
              <a:rPr lang="cs-CZ" altLang="cs-CZ"/>
              <a:t>pomocí zámků</a:t>
            </a:r>
            <a:endParaRPr lang="en-US" altLang="cs-CZ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/>
              <a:t>k</a:t>
            </a:r>
            <a:r>
              <a:rPr lang="en-US" altLang="cs-CZ"/>
              <a:t>onsensus proto</a:t>
            </a:r>
            <a:r>
              <a:rPr lang="cs-CZ" altLang="cs-CZ"/>
              <a:t>k</a:t>
            </a:r>
            <a:r>
              <a:rPr lang="en-US" altLang="cs-CZ"/>
              <a:t>ol </a:t>
            </a:r>
            <a:r>
              <a:rPr lang="cs-CZ" altLang="cs-CZ"/>
              <a:t>jako služba</a:t>
            </a:r>
            <a:endParaRPr lang="en-US" altLang="cs-CZ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Google Chubby - based on Multi-Paxos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originally a distributed lock service for coarse-grained synchronization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wider use cases: name service and repository of configuration data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ZooKeeper</a:t>
            </a:r>
            <a:endParaRPr lang="cs-CZ" altLang="cs-CZ"/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simple code for exclusive/fair/shared locks</a:t>
            </a:r>
            <a:endParaRPr lang="cs-CZ" altLang="cs-CZ"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Title 1">
            <a:extLst>
              <a:ext uri="{FF2B5EF4-FFF2-40B4-BE49-F238E27FC236}">
                <a16:creationId xmlns:a16="http://schemas.microsoft.com/office/drawing/2014/main" id="{130CFAAD-7BA7-4AAC-F54C-442B2AF78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Konsensus </a:t>
            </a:r>
            <a:r>
              <a:rPr lang="cs-CZ" altLang="cs-CZ"/>
              <a:t>- využití</a:t>
            </a:r>
          </a:p>
        </p:txBody>
      </p:sp>
      <p:sp>
        <p:nvSpPr>
          <p:cNvPr id="319491" name="Content Placeholder 2">
            <a:extLst>
              <a:ext uri="{FF2B5EF4-FFF2-40B4-BE49-F238E27FC236}">
                <a16:creationId xmlns:a16="http://schemas.microsoft.com/office/drawing/2014/main" id="{F3AE1420-0234-84F8-8090-7EA06A696A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836613"/>
            <a:ext cx="8785225" cy="56896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/>
              <a:t>Barrier Orchestration 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cs-CZ" altLang="cs-CZ"/>
              <a:t>l</a:t>
            </a:r>
            <a:r>
              <a:rPr lang="en-US" altLang="cs-CZ"/>
              <a:t>arge-scale graph processing systems based on Bulk Synchronous Parallel </a:t>
            </a:r>
            <a:r>
              <a:rPr lang="cs-CZ" altLang="cs-CZ"/>
              <a:t>model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Google Pregel, Apache Giraph</a:t>
            </a:r>
            <a:r>
              <a:rPr lang="cs-CZ" altLang="cs-CZ"/>
              <a:t>,</a:t>
            </a:r>
            <a:r>
              <a:rPr lang="en-US" altLang="cs-CZ"/>
              <a:t> Apache Hama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coordination between computing processes</a:t>
            </a:r>
            <a:endParaRPr lang="cs-CZ" altLang="cs-CZ"/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double barrier </a:t>
            </a:r>
            <a:r>
              <a:rPr lang="cs-CZ" altLang="cs-CZ"/>
              <a:t>- </a:t>
            </a:r>
            <a:r>
              <a:rPr lang="en-US" altLang="cs-CZ"/>
              <a:t>beginning and the end of each computation iteration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cs-CZ" altLang="cs-CZ"/>
              <a:t>b</a:t>
            </a:r>
            <a:r>
              <a:rPr lang="en-US" altLang="cs-CZ"/>
              <a:t>arrier thresholds may be reconfigured during each iteration</a:t>
            </a:r>
          </a:p>
          <a:p>
            <a:pPr marL="1106488" lvl="3" indent="-285750">
              <a:buFont typeface="Arial" panose="020B0604020202020204" pitchFamily="34" charset="0"/>
              <a:buChar char="•"/>
            </a:pPr>
            <a:endParaRPr lang="en-US" altLang="cs-CZ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/>
              <a:t>Configuration Management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filesystem or key-value </a:t>
            </a:r>
            <a:r>
              <a:rPr lang="cs-CZ" altLang="cs-CZ"/>
              <a:t>API</a:t>
            </a:r>
            <a:r>
              <a:rPr lang="en-US" altLang="cs-CZ"/>
              <a:t> </a:t>
            </a:r>
            <a:r>
              <a:rPr lang="cs-CZ" altLang="cs-CZ"/>
              <a:t>- </a:t>
            </a:r>
            <a:r>
              <a:rPr lang="en-US" altLang="cs-CZ"/>
              <a:t>stor</a:t>
            </a:r>
            <a:r>
              <a:rPr lang="cs-CZ" altLang="cs-CZ"/>
              <a:t>ing</a:t>
            </a:r>
            <a:r>
              <a:rPr lang="en-US" altLang="cs-CZ"/>
              <a:t> arbitrary data </a:t>
            </a:r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durable and consistent storage for small data items</a:t>
            </a:r>
            <a:endParaRPr lang="cs-CZ" altLang="cs-CZ"/>
          </a:p>
          <a:p>
            <a:pPr marL="477838" lvl="1" indent="-285750">
              <a:buFont typeface="Arial" panose="020B0604020202020204" pitchFamily="34" charset="0"/>
              <a:buChar char="•"/>
            </a:pPr>
            <a:r>
              <a:rPr lang="en-US" altLang="cs-CZ"/>
              <a:t>configuration metadata </a:t>
            </a:r>
            <a:r>
              <a:rPr lang="cs-CZ" altLang="cs-CZ"/>
              <a:t>- </a:t>
            </a:r>
            <a:r>
              <a:rPr lang="en-US" altLang="cs-CZ"/>
              <a:t>connection details</a:t>
            </a:r>
            <a:r>
              <a:rPr lang="cs-CZ" altLang="cs-CZ"/>
              <a:t>,</a:t>
            </a:r>
            <a:r>
              <a:rPr lang="en-US" altLang="cs-CZ"/>
              <a:t> feature flags</a:t>
            </a:r>
            <a:r>
              <a:rPr lang="cs-CZ" altLang="cs-CZ"/>
              <a:t>, ...</a:t>
            </a:r>
            <a:endParaRPr lang="en-US" altLang="cs-CZ"/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en-US" altLang="cs-CZ"/>
              <a:t>can be watched for changes</a:t>
            </a:r>
            <a:r>
              <a:rPr lang="cs-CZ" altLang="cs-CZ"/>
              <a:t>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/>
              <a:t> reconfigure when parameters are modified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r>
              <a:rPr lang="cs-CZ" altLang="cs-CZ"/>
              <a:t>l</a:t>
            </a:r>
            <a:r>
              <a:rPr lang="en-US" altLang="cs-CZ"/>
              <a:t>eader election, group membership, service discovery, metadata management</a:t>
            </a: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Text Placeholder 2">
            <a:extLst>
              <a:ext uri="{FF2B5EF4-FFF2-40B4-BE49-F238E27FC236}">
                <a16:creationId xmlns:a16="http://schemas.microsoft.com/office/drawing/2014/main" id="{CAACF5FD-DACB-86EF-FC4A-997BB8DD4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cs-CZ" altLang="cs-CZ" sz="4400" b="1"/>
              <a:t>Distribuovaná</a:t>
            </a:r>
            <a:br>
              <a:rPr lang="cs-CZ" altLang="cs-CZ" sz="4400" b="1"/>
            </a:br>
            <a:r>
              <a:rPr lang="cs-CZ" altLang="cs-CZ" sz="4400" b="1"/>
              <a:t>sdílená paměť</a:t>
            </a: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2A8C54CE-8FE1-0E1B-564D-1551472B7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Paraleln</a:t>
            </a:r>
            <a:r>
              <a:rPr lang="cs-CZ" altLang="cs-CZ"/>
              <a:t>í architektury</a:t>
            </a:r>
            <a:endParaRPr lang="en-US" altLang="cs-CZ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64D0537-6195-94F3-5E93-F7A33228D9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cs-CZ"/>
              <a:t> </a:t>
            </a:r>
          </a:p>
        </p:txBody>
      </p:sp>
      <p:sp>
        <p:nvSpPr>
          <p:cNvPr id="34820" name="Rectangle 5">
            <a:extLst>
              <a:ext uri="{FF2B5EF4-FFF2-40B4-BE49-F238E27FC236}">
                <a16:creationId xmlns:a16="http://schemas.microsoft.com/office/drawing/2014/main" id="{A1C54ACF-C83E-81D4-7263-473BEF55F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4821" name="Object 4">
            <a:extLst>
              <a:ext uri="{FF2B5EF4-FFF2-40B4-BE49-F238E27FC236}">
                <a16:creationId xmlns:a16="http://schemas.microsoft.com/office/drawing/2014/main" id="{19AFF569-2783-993C-FBED-5BD3115328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628775"/>
          <a:ext cx="8047037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358384" imgH="2691384" progId="Word.Picture.8">
                  <p:embed/>
                </p:oleObj>
              </mc:Choice>
              <mc:Fallback>
                <p:oleObj name="Picture" r:id="rId3" imgW="5358384" imgH="269138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628775"/>
                        <a:ext cx="8047037" cy="404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TextBox 2">
            <a:extLst>
              <a:ext uri="{FF2B5EF4-FFF2-40B4-BE49-F238E27FC236}">
                <a16:creationId xmlns:a16="http://schemas.microsoft.com/office/drawing/2014/main" id="{4704936E-7896-79B7-1652-67369B1F7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513" y="3498850"/>
            <a:ext cx="129857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Šedá zóna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4445C3-D7FA-0E11-62E3-F71A16AEB8D5}"/>
              </a:ext>
            </a:extLst>
          </p:cNvPr>
          <p:cNvSpPr/>
          <p:nvPr/>
        </p:nvSpPr>
        <p:spPr bwMode="auto">
          <a:xfrm>
            <a:off x="3994150" y="3287713"/>
            <a:ext cx="1511300" cy="719137"/>
          </a:xfrm>
          <a:prstGeom prst="ellipse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E0A1B4C-36F3-FA8D-D324-4A0A3A184A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Multiprocesory</a:t>
            </a:r>
            <a:r>
              <a:rPr lang="cs-CZ" altLang="cs-CZ"/>
              <a:t> – sběrnicová architektura</a:t>
            </a:r>
            <a:endParaRPr lang="en-US" altLang="cs-CZ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A634BD4-DC60-57CF-1722-14E47CB46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lvl="1" eaLnBrk="1" hangingPunct="1"/>
            <a:endParaRPr lang="cs-CZ" altLang="cs-CZ" dirty="0"/>
          </a:p>
          <a:p>
            <a:pPr marL="0" indent="0" eaLnBrk="1" hangingPunct="1">
              <a:lnSpc>
                <a:spcPct val="120000"/>
              </a:lnSpc>
            </a:pPr>
            <a:r>
              <a:rPr lang="cs-CZ" altLang="cs-CZ" dirty="0"/>
              <a:t>Sběrnicová architektura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sdílená sběrnice mezi procesory a pamětí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levná, běžně dostupná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/>
              <a:t>velmi </a:t>
            </a:r>
            <a:r>
              <a:rPr lang="en-US" altLang="cs-CZ" dirty="0"/>
              <a:t>n</a:t>
            </a:r>
            <a:r>
              <a:rPr lang="cs-CZ" altLang="cs-CZ" dirty="0" err="1"/>
              <a:t>ízká</a:t>
            </a:r>
            <a:r>
              <a:rPr lang="cs-CZ" altLang="cs-CZ" dirty="0"/>
              <a:t> škálovatelnost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dirty="0"/>
              <a:t> max. desítky uzlů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dirty="0" err="1"/>
              <a:t>cache</a:t>
            </a:r>
            <a:r>
              <a:rPr lang="cs-CZ" altLang="cs-CZ" dirty="0"/>
              <a:t> – synchronizace</a:t>
            </a:r>
            <a:endParaRPr lang="en-US" altLang="cs-CZ" dirty="0"/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7BAA6661-E8E1-1556-6C0D-7703DBA7C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6869" name="Object 4">
            <a:extLst>
              <a:ext uri="{FF2B5EF4-FFF2-40B4-BE49-F238E27FC236}">
                <a16:creationId xmlns:a16="http://schemas.microsoft.com/office/drawing/2014/main" id="{B41F181C-5014-2323-FD11-60E9F10F48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1484313"/>
          <a:ext cx="5970588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776216" imgH="1106424" progId="Word.Picture.8">
                  <p:embed/>
                </p:oleObj>
              </mc:Choice>
              <mc:Fallback>
                <p:oleObj name="Picture" r:id="rId3" imgW="4776216" imgH="110642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484313"/>
                        <a:ext cx="5970588" cy="138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Rectangle 7">
            <a:extLst>
              <a:ext uri="{FF2B5EF4-FFF2-40B4-BE49-F238E27FC236}">
                <a16:creationId xmlns:a16="http://schemas.microsoft.com/office/drawing/2014/main" id="{673B99C7-618D-4469-42E8-8F48E1DCB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BF1406F-8F34-9F58-D8FE-D55C4E9D9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Multiprocesory</a:t>
            </a:r>
            <a:r>
              <a:rPr lang="cs-CZ" altLang="cs-CZ"/>
              <a:t> – přepínačová architektura</a:t>
            </a:r>
            <a:endParaRPr lang="en-US" altLang="cs-CZ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23D6B49-D6E3-70A1-FCC5-0160D4A74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/>
              <a:t>Přepínačová (switched) architektura</a:t>
            </a:r>
          </a:p>
          <a:p>
            <a:pPr lvl="1" eaLnBrk="1" hangingPunct="1"/>
            <a:r>
              <a:rPr lang="cs-CZ" altLang="cs-CZ"/>
              <a:t>Možné zapojení i většího počtu uzlů</a:t>
            </a:r>
          </a:p>
          <a:p>
            <a:pPr lvl="1" eaLnBrk="1" hangingPunct="1"/>
            <a:r>
              <a:rPr lang="cs-CZ" altLang="cs-CZ"/>
              <a:t>Mřízka - crosspoint switch</a:t>
            </a:r>
          </a:p>
          <a:p>
            <a:pPr lvl="2" eaLnBrk="1" hangingPunct="1"/>
            <a:r>
              <a:rPr lang="cs-CZ" altLang="cs-CZ"/>
              <a:t> sběrnicová mřížka </a:t>
            </a:r>
            <a:r>
              <a:rPr lang="en-US" altLang="cs-CZ"/>
              <a:t>- </a:t>
            </a:r>
            <a:r>
              <a:rPr lang="cs-CZ" altLang="cs-CZ"/>
              <a:t>procesory </a:t>
            </a:r>
            <a:r>
              <a:rPr lang="en-US" altLang="cs-CZ"/>
              <a:t>×</a:t>
            </a:r>
            <a:r>
              <a:rPr lang="cs-CZ" altLang="cs-CZ"/>
              <a:t> paměťové bloky</a:t>
            </a:r>
          </a:p>
          <a:p>
            <a:pPr lvl="2" eaLnBrk="1" hangingPunct="1"/>
            <a:r>
              <a:rPr lang="cs-CZ" altLang="cs-CZ"/>
              <a:t> nákladné – kvadratický počet přepínačů</a:t>
            </a:r>
          </a:p>
          <a:p>
            <a:pPr lvl="1" eaLnBrk="1" hangingPunct="1"/>
            <a:r>
              <a:rPr lang="cs-CZ" altLang="cs-CZ"/>
              <a:t>Omega network</a:t>
            </a:r>
          </a:p>
          <a:p>
            <a:pPr lvl="2" eaLnBrk="1" hangingPunct="1"/>
            <a:r>
              <a:rPr lang="cs-CZ" altLang="cs-CZ"/>
              <a:t> postupně přepínaná cesta mezi procesorem a pamětí</a:t>
            </a:r>
          </a:p>
          <a:p>
            <a:pPr lvl="2" eaLnBrk="1" hangingPunct="1"/>
            <a:r>
              <a:rPr lang="cs-CZ" altLang="cs-CZ"/>
              <a:t> při větším počtu úrovní pomalé</a:t>
            </a:r>
          </a:p>
          <a:p>
            <a:pPr lvl="2" eaLnBrk="1" hangingPunct="1"/>
            <a:r>
              <a:rPr lang="cs-CZ" altLang="cs-CZ"/>
              <a:t> počet přepínačů n * log n</a:t>
            </a:r>
            <a:endParaRPr lang="en-US" altLang="cs-CZ"/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AC422B60-FCB7-1F76-B4B1-B6DA97D33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38917" name="Rectangle 6">
            <a:extLst>
              <a:ext uri="{FF2B5EF4-FFF2-40B4-BE49-F238E27FC236}">
                <a16:creationId xmlns:a16="http://schemas.microsoft.com/office/drawing/2014/main" id="{1E208BAE-0308-F1F4-0FBE-0D31A51A2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8918" name="Object 7">
            <a:extLst>
              <a:ext uri="{FF2B5EF4-FFF2-40B4-BE49-F238E27FC236}">
                <a16:creationId xmlns:a16="http://schemas.microsoft.com/office/drawing/2014/main" id="{5147A069-B03C-D82C-D74E-FBC743BE1B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65238" y="763588"/>
          <a:ext cx="6642100" cy="264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559674" imgH="2218069" progId="Word.Picture.8">
                  <p:embed/>
                </p:oleObj>
              </mc:Choice>
              <mc:Fallback>
                <p:oleObj name="Picture" r:id="rId3" imgW="5559674" imgH="2218069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763588"/>
                        <a:ext cx="6642100" cy="2649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7" name="AutoShape 4">
            <a:extLst>
              <a:ext uri="{FF2B5EF4-FFF2-40B4-BE49-F238E27FC236}">
                <a16:creationId xmlns:a16="http://schemas.microsoft.com/office/drawing/2014/main" id="{31D6342C-5ADB-7F8E-70B6-A9C283494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5516563"/>
            <a:ext cx="2160588" cy="866775"/>
          </a:xfrm>
          <a:prstGeom prst="wedgeRoundRectCallout">
            <a:avLst>
              <a:gd name="adj1" fmla="val 21282"/>
              <a:gd name="adj2" fmla="val -501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ákladné</a:t>
            </a:r>
            <a:b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</a:br>
            <a: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nízká škálovatelnost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⇝</a:t>
            </a:r>
            <a: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 NUMA</a:t>
            </a:r>
            <a:endParaRPr lang="en-US" altLang="cs-CZ" sz="16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EE779D8-6103-BEBF-181A-6F1547AF03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763588"/>
          <a:ext cx="6643687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5559674" imgH="2218069" progId="Word.Picture.8">
                  <p:embed/>
                </p:oleObj>
              </mc:Choice>
              <mc:Fallback>
                <p:oleObj name="Picture" r:id="rId5" imgW="5559674" imgH="2218069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763588"/>
                        <a:ext cx="6643687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 animBg="1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BECC4DB-BAFA-576F-3B98-A909B1E333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Multicomputery </a:t>
            </a:r>
            <a:r>
              <a:rPr lang="cs-CZ" altLang="cs-CZ"/>
              <a:t>– sběrnicová architektura</a:t>
            </a:r>
            <a:endParaRPr lang="en-US" altLang="cs-CZ"/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0EC8B8E6-6192-E639-DEA4-69890D32A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40964" name="Object 4">
            <a:extLst>
              <a:ext uri="{FF2B5EF4-FFF2-40B4-BE49-F238E27FC236}">
                <a16:creationId xmlns:a16="http://schemas.microsoft.com/office/drawing/2014/main" id="{CB43E2FE-D99F-4CF0-6073-9553F6E09E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5150" y="844550"/>
          <a:ext cx="49117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938016" imgH="877824" progId="Word.Picture.8">
                  <p:embed/>
                </p:oleObj>
              </mc:Choice>
              <mc:Fallback>
                <p:oleObj name="Picture" r:id="rId3" imgW="3938016" imgH="87782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844550"/>
                        <a:ext cx="491172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Rectangle 7">
            <a:extLst>
              <a:ext uri="{FF2B5EF4-FFF2-40B4-BE49-F238E27FC236}">
                <a16:creationId xmlns:a16="http://schemas.microsoft.com/office/drawing/2014/main" id="{DB5F16F5-B6CF-D7F8-86BF-B83C4ABEA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40966" name="Rectangle 8">
            <a:extLst>
              <a:ext uri="{FF2B5EF4-FFF2-40B4-BE49-F238E27FC236}">
                <a16:creationId xmlns:a16="http://schemas.microsoft.com/office/drawing/2014/main" id="{71BBF562-93E0-51B1-C9A5-075AD741E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060575"/>
            <a:ext cx="878522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cs-CZ" altLang="cs-CZ" b="0" baseline="0"/>
              <a:t>Sběrnicová architektura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vlastní paměť každého uzlu  </a:t>
            </a:r>
            <a:r>
              <a:rPr lang="cs-CZ" altLang="cs-CZ" b="0" baseline="0">
                <a:sym typeface="Symbol" panose="05050102010706020507" pitchFamily="18" charset="2"/>
              </a:rPr>
              <a:t></a:t>
            </a:r>
            <a:r>
              <a:rPr lang="cs-CZ" altLang="cs-CZ" b="0" baseline="0"/>
              <a:t>  výrazně nižší komunikace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složitější synchronizace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teoreticky neomezený počet uzlů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levná, běžně dostupná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cs-CZ" b="0" baseline="0"/>
              <a:t>'</a:t>
            </a:r>
            <a:r>
              <a:rPr lang="cs-CZ" altLang="cs-CZ" b="0" i="1" baseline="0"/>
              <a:t>normální</a:t>
            </a:r>
            <a:r>
              <a:rPr lang="en-US" altLang="cs-CZ" b="0" i="1" baseline="0"/>
              <a:t>'</a:t>
            </a:r>
            <a:r>
              <a:rPr lang="en-US" altLang="cs-CZ" b="0" baseline="0"/>
              <a:t>' </a:t>
            </a:r>
            <a:r>
              <a:rPr lang="cs-CZ" altLang="cs-CZ" b="0" baseline="0"/>
              <a:t>počítače </a:t>
            </a:r>
            <a:br>
              <a:rPr lang="en-US" altLang="cs-CZ" b="0" baseline="0"/>
            </a:br>
            <a:r>
              <a:rPr lang="cs-CZ" altLang="cs-CZ" b="0" baseline="0"/>
              <a:t>propojené </a:t>
            </a:r>
            <a:r>
              <a:rPr lang="en-US" altLang="cs-CZ" b="0" baseline="0"/>
              <a:t>'</a:t>
            </a:r>
            <a:r>
              <a:rPr lang="cs-CZ" altLang="cs-CZ" b="0" i="1" baseline="0"/>
              <a:t>normální </a:t>
            </a:r>
            <a:r>
              <a:rPr lang="en-US" altLang="cs-CZ" b="0" baseline="0"/>
              <a:t>' </a:t>
            </a:r>
            <a:r>
              <a:rPr lang="cs-CZ" altLang="cs-CZ" b="0" baseline="0"/>
              <a:t>sítí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datacentr</a:t>
            </a:r>
            <a:r>
              <a:rPr lang="en-US" altLang="cs-CZ" b="0" baseline="0"/>
              <a:t>a</a:t>
            </a:r>
          </a:p>
          <a:p>
            <a:pPr lvl="2" eaLnBrk="1" hangingPunct="1">
              <a:lnSpc>
                <a:spcPct val="120000"/>
              </a:lnSpc>
              <a:buFont typeface="Tahoma" panose="020B0604030504040204" pitchFamily="34" charset="0"/>
              <a:buNone/>
            </a:pPr>
            <a:r>
              <a:rPr lang="en-US" altLang="cs-CZ" b="0" baseline="0"/>
              <a:t>    blade, </a:t>
            </a:r>
            <a:r>
              <a:rPr lang="cs-CZ" altLang="cs-CZ" b="0" baseline="0"/>
              <a:t>processor pool</a:t>
            </a:r>
            <a:r>
              <a:rPr lang="en-US" altLang="cs-CZ" b="0" baseline="0"/>
              <a:t>, ...</a:t>
            </a:r>
            <a:endParaRPr lang="cs-CZ" altLang="cs-CZ" b="0" baseline="0"/>
          </a:p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cluster </a:t>
            </a:r>
            <a:r>
              <a:rPr lang="cs-CZ" altLang="cs-CZ" b="0" baseline="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cs-CZ" altLang="cs-CZ" b="0" baseline="0"/>
              <a:t> grid</a:t>
            </a:r>
            <a:endParaRPr lang="en-US" altLang="cs-CZ" b="0" baseline="0"/>
          </a:p>
        </p:txBody>
      </p:sp>
      <p:pic>
        <p:nvPicPr>
          <p:cNvPr id="40967" name="Picture 1">
            <a:extLst>
              <a:ext uri="{FF2B5EF4-FFF2-40B4-BE49-F238E27FC236}">
                <a16:creationId xmlns:a16="http://schemas.microsoft.com/office/drawing/2014/main" id="{B7B9E34C-B576-F841-8457-249F90CAB4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9" t="4047" r="18858" b="4752"/>
          <a:stretch>
            <a:fillRect/>
          </a:stretch>
        </p:blipFill>
        <p:spPr bwMode="auto">
          <a:xfrm>
            <a:off x="4356100" y="2967038"/>
            <a:ext cx="46132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CC421D1-EAEA-6119-2C8D-72F3A988C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Multicomputery </a:t>
            </a:r>
            <a:r>
              <a:rPr lang="cs-CZ" altLang="cs-CZ"/>
              <a:t>– přepínačová architektura</a:t>
            </a:r>
            <a:endParaRPr lang="en-US" altLang="cs-CZ"/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F53DF102-B144-EF08-76ED-B89772B0D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24B0B241-B071-16F6-05FF-FA9C88B76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50181" name="Rectangle 8">
            <a:extLst>
              <a:ext uri="{FF2B5EF4-FFF2-40B4-BE49-F238E27FC236}">
                <a16:creationId xmlns:a16="http://schemas.microsoft.com/office/drawing/2014/main" id="{2FC8538A-CE4C-82FE-4DCD-EC561C384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016250"/>
            <a:ext cx="87852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163638" indent="-1778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b="0" baseline="0"/>
              <a:t>Přepínačová (switched) architektura</a:t>
            </a:r>
          </a:p>
          <a:p>
            <a:pPr lvl="1" eaLnBrk="1" hangingPunct="1"/>
            <a:r>
              <a:rPr lang="cs-CZ" altLang="cs-CZ" b="0" baseline="0"/>
              <a:t>Mřízka</a:t>
            </a:r>
          </a:p>
          <a:p>
            <a:pPr lvl="2" eaLnBrk="1" hangingPunct="1"/>
            <a:r>
              <a:rPr lang="cs-CZ" altLang="cs-CZ" b="0" baseline="0"/>
              <a:t> relativně jednoduchá (dvourozměrná) implementace</a:t>
            </a:r>
          </a:p>
          <a:p>
            <a:pPr lvl="2" eaLnBrk="1" hangingPunct="1"/>
            <a:r>
              <a:rPr lang="cs-CZ" altLang="cs-CZ" b="0" baseline="0"/>
              <a:t> vhodné pro řešení </a:t>
            </a:r>
            <a:r>
              <a:rPr lang="en-US" altLang="cs-CZ" b="0" baseline="0"/>
              <a:t>‘</a:t>
            </a:r>
            <a:r>
              <a:rPr lang="cs-CZ" altLang="cs-CZ" b="0" baseline="0"/>
              <a:t>dvourozměrných</a:t>
            </a:r>
            <a:r>
              <a:rPr lang="en-US" altLang="cs-CZ" b="0" baseline="0"/>
              <a:t>’</a:t>
            </a:r>
            <a:r>
              <a:rPr lang="cs-CZ" altLang="cs-CZ" b="0" baseline="0"/>
              <a:t> problémů – grafy, analýza obrazu, ...</a:t>
            </a:r>
          </a:p>
          <a:p>
            <a:pPr lvl="1" eaLnBrk="1" hangingPunct="1"/>
            <a:r>
              <a:rPr lang="cs-CZ" altLang="cs-CZ" b="0" baseline="0"/>
              <a:t>Hyperkrychle</a:t>
            </a:r>
          </a:p>
          <a:p>
            <a:pPr lvl="2" eaLnBrk="1" hangingPunct="1"/>
            <a:r>
              <a:rPr lang="cs-CZ" altLang="cs-CZ" b="0" baseline="0"/>
              <a:t> n-rozměrná krychle, častý rozměr 4</a:t>
            </a:r>
          </a:p>
          <a:p>
            <a:pPr lvl="2" eaLnBrk="1" hangingPunct="1"/>
            <a:r>
              <a:rPr lang="cs-CZ" altLang="cs-CZ" b="0" baseline="0"/>
              <a:t> každý uzel přímo propojen se sousedy ve všech rozměrech</a:t>
            </a:r>
          </a:p>
          <a:p>
            <a:pPr lvl="2" eaLnBrk="1" hangingPunct="1"/>
            <a:r>
              <a:rPr lang="cs-CZ" altLang="cs-CZ" b="0" baseline="0"/>
              <a:t> </a:t>
            </a:r>
            <a:r>
              <a:rPr lang="en-US" altLang="cs-CZ" b="0" baseline="0"/>
              <a:t>supercomputers - </a:t>
            </a:r>
            <a:r>
              <a:rPr lang="cs-CZ" altLang="cs-CZ" b="0" baseline="0"/>
              <a:t>deseti</a:t>
            </a:r>
            <a:r>
              <a:rPr lang="en-US" altLang="cs-CZ" b="0" baseline="0"/>
              <a:t>tis</a:t>
            </a:r>
            <a:r>
              <a:rPr lang="cs-CZ" altLang="cs-CZ" b="0" baseline="0"/>
              <a:t>íce uzlů</a:t>
            </a:r>
          </a:p>
          <a:p>
            <a:pPr lvl="3" eaLnBrk="1" hangingPunct="1"/>
            <a:r>
              <a:rPr lang="cs-CZ" altLang="cs-CZ" b="0" baseline="0"/>
              <a:t>20</a:t>
            </a:r>
            <a:r>
              <a:rPr lang="en-US" altLang="cs-CZ" b="0" baseline="0"/>
              <a:t>21</a:t>
            </a:r>
            <a:r>
              <a:rPr lang="cs-CZ" altLang="cs-CZ" b="0" baseline="0"/>
              <a:t> </a:t>
            </a:r>
            <a:r>
              <a:rPr lang="en-US" altLang="cs-CZ" b="0" baseline="0"/>
              <a:t>Fugaku - 150K 48-core ARM CPU, 1.4 exaflops</a:t>
            </a:r>
          </a:p>
          <a:p>
            <a:pPr lvl="3" eaLnBrk="1" hangingPunct="1"/>
            <a:r>
              <a:rPr lang="cs-CZ" altLang="cs-CZ" b="0" baseline="0"/>
              <a:t>20</a:t>
            </a:r>
            <a:r>
              <a:rPr lang="en-US" altLang="cs-CZ" b="0" baseline="0"/>
              <a:t>21</a:t>
            </a:r>
            <a:r>
              <a:rPr lang="cs-CZ" altLang="cs-CZ" b="0" baseline="0"/>
              <a:t> </a:t>
            </a:r>
            <a:r>
              <a:rPr lang="en-US" altLang="cs-CZ" b="0" baseline="0"/>
              <a:t>Karolina</a:t>
            </a:r>
            <a:r>
              <a:rPr lang="cs-CZ" altLang="cs-CZ" b="0" baseline="0"/>
              <a:t> - T</a:t>
            </a:r>
            <a:r>
              <a:rPr lang="en-US" altLang="cs-CZ" b="0" baseline="0"/>
              <a:t>U</a:t>
            </a:r>
            <a:r>
              <a:rPr lang="cs-CZ" altLang="cs-CZ" b="0" baseline="0"/>
              <a:t> Ostrava </a:t>
            </a:r>
            <a:r>
              <a:rPr lang="en-US" altLang="cs-CZ" b="0" baseline="0"/>
              <a:t>- AMD/Nvidia, 15.2 petaflops</a:t>
            </a:r>
          </a:p>
        </p:txBody>
      </p:sp>
      <p:pic>
        <p:nvPicPr>
          <p:cNvPr id="50182" name="Picture 3">
            <a:extLst>
              <a:ext uri="{FF2B5EF4-FFF2-40B4-BE49-F238E27FC236}">
                <a16:creationId xmlns:a16="http://schemas.microsoft.com/office/drawing/2014/main" id="{4AC2349F-A55C-120C-F508-E28FCB0AED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898525"/>
            <a:ext cx="375761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5">
            <a:extLst>
              <a:ext uri="{FF2B5EF4-FFF2-40B4-BE49-F238E27FC236}">
                <a16:creationId xmlns:a16="http://schemas.microsoft.com/office/drawing/2014/main" id="{66387866-573C-6C45-94FE-7B938B1AC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56143" b="127"/>
          <a:stretch>
            <a:fillRect/>
          </a:stretch>
        </p:blipFill>
        <p:spPr bwMode="auto">
          <a:xfrm>
            <a:off x="1403350" y="935038"/>
            <a:ext cx="1871663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429188A-8067-14BF-4331-39ED91E95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NUMA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88933DE-9542-7394-F136-12AD675B6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b="1"/>
              <a:t>Non Uniform Memory Access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S-COMA - Simple Cache-Only Memory Architecture</a:t>
            </a:r>
          </a:p>
          <a:p>
            <a:pPr lvl="1" eaLnBrk="1" hangingPunct="1"/>
            <a:r>
              <a:rPr lang="cs-CZ" altLang="cs-CZ"/>
              <a:t>požadavek na nelokální data je propagován vyšší vrstvě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ccNUMA - Cache Coherent NUMA</a:t>
            </a:r>
          </a:p>
          <a:p>
            <a:pPr lvl="1" eaLnBrk="1" hangingPunct="1"/>
            <a:r>
              <a:rPr lang="cs-CZ" altLang="cs-CZ"/>
              <a:t>globální adresace</a:t>
            </a:r>
            <a:r>
              <a:rPr lang="en-US" altLang="cs-CZ"/>
              <a:t>, </a:t>
            </a:r>
            <a:r>
              <a:rPr lang="cs-CZ" altLang="cs-CZ"/>
              <a:t>konzistence cache</a:t>
            </a: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en-US" altLang="cs-CZ"/>
              <a:t> </a:t>
            </a:r>
            <a:r>
              <a:rPr lang="cs-CZ" altLang="cs-CZ"/>
              <a:t>NUMA-faktor - rozdíl latence lokálních a vzdálených paměťových přístupů</a:t>
            </a:r>
          </a:p>
          <a:p>
            <a:pPr lvl="1" eaLnBrk="1" hangingPunct="1"/>
            <a:r>
              <a:rPr lang="cs-CZ" altLang="cs-CZ"/>
              <a:t> NUMA-aware processing / scheduling</a:t>
            </a:r>
            <a:endParaRPr lang="en-US" altLang="cs-CZ"/>
          </a:p>
          <a:p>
            <a:pPr marL="0" indent="0" eaLnBrk="1" hangingPunct="1"/>
            <a:endParaRPr lang="en-US" altLang="cs-CZ" b="1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9E81EB1D-DACF-ABA0-D354-C68BF3E75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12875"/>
            <a:ext cx="5400675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Horizontal Scroll 4">
            <a:extLst>
              <a:ext uri="{FF2B5EF4-FFF2-40B4-BE49-F238E27FC236}">
                <a16:creationId xmlns:a16="http://schemas.microsoft.com/office/drawing/2014/main" id="{14E77972-DD08-D03E-E4D8-A95C26814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21388"/>
            <a:ext cx="1008063" cy="647700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NPRG042</a:t>
            </a:r>
            <a:endParaRPr lang="en-US" altLang="cs-CZ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/>
              <a:t>NSWI143</a:t>
            </a:r>
            <a:endParaRPr lang="cs-CZ" altLang="cs-CZ"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F933E294-D803-73DF-5CF4-5368DDAF3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ccNUMA Bulldozer Architecture</a:t>
            </a:r>
            <a:endParaRPr lang="en-US" altLang="en-US"/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A38D1A9A-D78C-5027-5156-A5BE57698D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0413"/>
            <a:ext cx="8856663" cy="599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9A3EF8E-3637-3BA8-761D-9370A5D38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Síťová komunikace - optimalizované protokoly</a:t>
            </a:r>
          </a:p>
        </p:txBody>
      </p:sp>
      <p:pic>
        <p:nvPicPr>
          <p:cNvPr id="55299" name="Picture 4">
            <a:extLst>
              <a:ext uri="{FF2B5EF4-FFF2-40B4-BE49-F238E27FC236}">
                <a16:creationId xmlns:a16="http://schemas.microsoft.com/office/drawing/2014/main" id="{2B954DDA-F52A-6860-F8E4-2F4016968A9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7" t="38071" r="17108" b="30820"/>
          <a:stretch>
            <a:fillRect/>
          </a:stretch>
        </p:blipFill>
        <p:spPr bwMode="auto">
          <a:xfrm>
            <a:off x="3563938" y="836613"/>
            <a:ext cx="5472112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3">
            <a:extLst>
              <a:ext uri="{FF2B5EF4-FFF2-40B4-BE49-F238E27FC236}">
                <a16:creationId xmlns:a16="http://schemas.microsoft.com/office/drawing/2014/main" id="{DFDBC50E-CC4C-FC55-4012-77092768DE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3671887" cy="5689600"/>
          </a:xfrm>
        </p:spPr>
        <p:txBody>
          <a:bodyPr/>
          <a:lstStyle/>
          <a:p>
            <a:pPr marL="177800" indent="-17780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177800" indent="-17780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TCP - standard pro spolehlivý vzdálený přenos</a:t>
            </a:r>
          </a:p>
          <a:p>
            <a:pPr marL="357188" lvl="1" indent="0" eaLnBrk="1" hangingPunct="1">
              <a:defRPr/>
            </a:pPr>
            <a:r>
              <a:rPr lang="en-US" altLang="cs-CZ" dirty="0"/>
              <a:t> </a:t>
            </a:r>
            <a:r>
              <a:rPr lang="cs-CZ" altLang="cs-CZ" dirty="0"/>
              <a:t>ale: většina komunikace</a:t>
            </a:r>
            <a:br>
              <a:rPr lang="en-US" altLang="cs-CZ" dirty="0"/>
            </a:br>
            <a:r>
              <a:rPr lang="cs-CZ" altLang="cs-CZ" dirty="0"/>
              <a:t>v rychlé a spolehlivé LAN</a:t>
            </a:r>
          </a:p>
          <a:p>
            <a:pPr marL="357188" lvl="1" indent="0" eaLnBrk="1" hangingPunct="1">
              <a:defRPr/>
            </a:pPr>
            <a:r>
              <a:rPr lang="en-US" altLang="cs-CZ" dirty="0"/>
              <a:t> n</a:t>
            </a:r>
            <a:r>
              <a:rPr lang="cs-CZ" altLang="cs-CZ" dirty="0"/>
              <a:t>evýhody:</a:t>
            </a:r>
          </a:p>
          <a:p>
            <a:pPr marL="628650" lvl="2" indent="0" eaLnBrk="1" hangingPunct="1">
              <a:defRPr/>
            </a:pPr>
            <a:r>
              <a:rPr lang="cs-CZ" altLang="cs-CZ" dirty="0"/>
              <a:t> složitost protokolu</a:t>
            </a:r>
          </a:p>
          <a:p>
            <a:pPr marL="628650" lvl="2" indent="0" eaLnBrk="1" hangingPunct="1"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vy</a:t>
            </a:r>
            <a:r>
              <a:rPr lang="cs-CZ" altLang="cs-CZ" dirty="0"/>
              <a:t>šší</a:t>
            </a:r>
            <a:r>
              <a:rPr lang="en-US" altLang="cs-CZ" dirty="0"/>
              <a:t> </a:t>
            </a:r>
            <a:r>
              <a:rPr lang="cs-CZ" altLang="cs-CZ" dirty="0"/>
              <a:t>/ neomezená </a:t>
            </a:r>
            <a:r>
              <a:rPr lang="en-US" altLang="cs-CZ" dirty="0" err="1"/>
              <a:t>latence</a:t>
            </a:r>
            <a:endParaRPr lang="cs-CZ" altLang="cs-CZ" dirty="0"/>
          </a:p>
          <a:p>
            <a:pPr marL="628650" lvl="2" indent="0" eaLnBrk="1" hangingPunct="1">
              <a:defRPr/>
            </a:pPr>
            <a:r>
              <a:rPr lang="cs-CZ" altLang="cs-CZ" dirty="0"/>
              <a:t> nižší propustnost</a:t>
            </a:r>
            <a:endParaRPr lang="en-US" altLang="cs-CZ" dirty="0"/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endParaRPr lang="cs-CZ" altLang="cs-CZ" dirty="0"/>
          </a:p>
          <a:p>
            <a:pPr marL="177800" indent="-17780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specializované protokoly pro </a:t>
            </a:r>
            <a:r>
              <a:rPr lang="cs-CZ" altLang="cs-CZ" dirty="0">
                <a:solidFill>
                  <a:schemeClr val="bg1">
                    <a:lumMod val="65000"/>
                  </a:schemeClr>
                </a:solidFill>
              </a:rPr>
              <a:t>(spolehlivé)</a:t>
            </a:r>
            <a:r>
              <a:rPr lang="cs-CZ" altLang="cs-CZ" dirty="0"/>
              <a:t> lokální sítě</a:t>
            </a:r>
            <a:endParaRPr lang="en-US" altLang="cs-CZ" dirty="0"/>
          </a:p>
          <a:p>
            <a:pPr marL="357188" lvl="1" indent="0" eaLnBrk="1" hangingPunct="1">
              <a:defRPr/>
            </a:pPr>
            <a:r>
              <a:rPr lang="en-US" altLang="cs-CZ" dirty="0"/>
              <a:t> </a:t>
            </a:r>
            <a:r>
              <a:rPr lang="cs-CZ" altLang="cs-CZ" dirty="0"/>
              <a:t>optimistické</a:t>
            </a:r>
            <a:endParaRPr lang="en-US" altLang="cs-CZ" dirty="0"/>
          </a:p>
          <a:p>
            <a:pPr marL="357188" lvl="1" indent="0" eaLnBrk="1" hangingPunct="1"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vysok</a:t>
            </a:r>
            <a:r>
              <a:rPr lang="cs-CZ" altLang="cs-CZ" dirty="0"/>
              <a:t>ý výkon</a:t>
            </a:r>
          </a:p>
          <a:p>
            <a:pPr marL="357188" lvl="1" indent="0" eaLnBrk="1" hangingPunct="1">
              <a:defRPr/>
            </a:pPr>
            <a:r>
              <a:rPr lang="cs-CZ" altLang="cs-CZ" dirty="0"/>
              <a:t> složitější zotavení z chyb</a:t>
            </a:r>
          </a:p>
          <a:p>
            <a:pPr marL="357188" lvl="1" indent="0" eaLnBrk="1" hangingPunct="1">
              <a:defRPr/>
            </a:pPr>
            <a:r>
              <a:rPr lang="cs-CZ" altLang="cs-CZ" dirty="0"/>
              <a:t> T/TCP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dirty="0"/>
              <a:t> TCP Fast Open</a:t>
            </a:r>
            <a:br>
              <a:rPr lang="cs-CZ" altLang="cs-CZ" dirty="0"/>
            </a:br>
            <a:r>
              <a:rPr lang="cs-CZ" altLang="cs-CZ" dirty="0"/>
              <a:t>   FLIP, VMTP</a:t>
            </a:r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endParaRPr lang="cs-CZ" altLang="cs-CZ" dirty="0"/>
          </a:p>
        </p:txBody>
      </p:sp>
      <p:sp>
        <p:nvSpPr>
          <p:cNvPr id="55301" name="AutoShape 5">
            <a:extLst>
              <a:ext uri="{FF2B5EF4-FFF2-40B4-BE49-F238E27FC236}">
                <a16:creationId xmlns:a16="http://schemas.microsoft.com/office/drawing/2014/main" id="{3C05D5CC-91B3-D37E-109D-E87E24AFB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092825"/>
            <a:ext cx="865188" cy="360363"/>
          </a:xfrm>
          <a:prstGeom prst="wedgeRoundRectCallout">
            <a:avLst>
              <a:gd name="adj1" fmla="val -2662"/>
              <a:gd name="adj2" fmla="val -18524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TCP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61446" name="AutoShape 6">
            <a:extLst>
              <a:ext uri="{FF2B5EF4-FFF2-40B4-BE49-F238E27FC236}">
                <a16:creationId xmlns:a16="http://schemas.microsoft.com/office/drawing/2014/main" id="{137ADE0E-A26A-AC45-C95F-90A290676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092825"/>
            <a:ext cx="1079500" cy="360363"/>
          </a:xfrm>
          <a:prstGeom prst="wedgeRoundRectCallout">
            <a:avLst>
              <a:gd name="adj1" fmla="val -1009"/>
              <a:gd name="adj2" fmla="val -1799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TCP/FO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869641A-2E2C-9744-9F8E-3AB92E7CEB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GPGPU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FE5A3123-48D6-BAB5-9A84-E52CDCA70A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cs-CZ" b="1" dirty="0"/>
              <a:t>General-purpose computing on graphics processing units</a:t>
            </a:r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en-US" altLang="cs-CZ" dirty="0"/>
              <a:t>Modern</a:t>
            </a:r>
            <a:r>
              <a:rPr lang="cs-CZ" altLang="cs-CZ" dirty="0"/>
              <a:t>í </a:t>
            </a:r>
            <a:r>
              <a:rPr lang="cs-CZ" altLang="cs-CZ" i="1" dirty="0"/>
              <a:t>dostupný</a:t>
            </a:r>
            <a:r>
              <a:rPr lang="cs-CZ" altLang="cs-CZ" dirty="0"/>
              <a:t> </a:t>
            </a:r>
            <a:r>
              <a:rPr lang="en-US" altLang="cs-CZ" dirty="0"/>
              <a:t> </a:t>
            </a:r>
            <a:r>
              <a:rPr lang="cs-CZ" altLang="cs-CZ" dirty="0"/>
              <a:t>HW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dirty="0" err="1"/>
              <a:t>NVidia</a:t>
            </a:r>
            <a:r>
              <a:rPr lang="cs-CZ" altLang="cs-CZ" dirty="0"/>
              <a:t> Tesla, Kepler, </a:t>
            </a:r>
            <a:r>
              <a:rPr lang="en-US" altLang="cs-CZ" dirty="0"/>
              <a:t>Xeon Phi, ...</a:t>
            </a: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dirty="0" err="1"/>
              <a:t>Frameworks</a:t>
            </a:r>
            <a:endParaRPr lang="cs-CZ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CUDA</a:t>
            </a:r>
            <a:r>
              <a:rPr lang="en-US" altLang="cs-CZ" dirty="0"/>
              <a:t>, (OpenCL, C++Amp)</a:t>
            </a: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b="1" dirty="0"/>
          </a:p>
          <a:p>
            <a:pPr marL="0" indent="0" eaLnBrk="1" hangingPunct="1"/>
            <a:endParaRPr lang="en-US" altLang="cs-CZ" b="1" dirty="0"/>
          </a:p>
        </p:txBody>
      </p:sp>
      <p:pic>
        <p:nvPicPr>
          <p:cNvPr id="49156" name="Picture 8" descr="http://www.nvidia.com/docs/IO/122875/gpu-computing-image-1.png">
            <a:extLst>
              <a:ext uri="{FF2B5EF4-FFF2-40B4-BE49-F238E27FC236}">
                <a16:creationId xmlns:a16="http://schemas.microsoft.com/office/drawing/2014/main" id="{B0249FCB-360D-9A8B-E71F-F4664BC0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149475"/>
            <a:ext cx="6048375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Horizontal Scroll 4">
            <a:extLst>
              <a:ext uri="{FF2B5EF4-FFF2-40B4-BE49-F238E27FC236}">
                <a16:creationId xmlns:a16="http://schemas.microsoft.com/office/drawing/2014/main" id="{780E4DB4-C2E5-F9BF-E6EB-910FEA59A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94413"/>
            <a:ext cx="936625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NPRG058</a:t>
            </a: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0E15795-45D5-11D8-2B25-B25AF014B0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Mechanism</a:t>
            </a:r>
            <a:r>
              <a:rPr lang="cs-CZ" altLang="cs-CZ"/>
              <a:t>y</a:t>
            </a:r>
            <a:r>
              <a:rPr lang="en-US" altLang="cs-CZ"/>
              <a:t> sd</a:t>
            </a:r>
            <a:r>
              <a:rPr lang="cs-CZ" altLang="cs-CZ"/>
              <a:t>ílení paměti</a:t>
            </a:r>
            <a:endParaRPr lang="en-US" altLang="cs-CZ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B6E1C073-23F1-896F-3B55-92F03C662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51204" name="Object 4">
            <a:extLst>
              <a:ext uri="{FF2B5EF4-FFF2-40B4-BE49-F238E27FC236}">
                <a16:creationId xmlns:a16="http://schemas.microsoft.com/office/drawing/2014/main" id="{B76E59F2-E155-6B34-1C70-A612CB588E82}"/>
              </a:ext>
            </a:extLst>
          </p:cNvPr>
          <p:cNvGraphicFramePr>
            <a:graphicFrameLocks/>
          </p:cNvGraphicFramePr>
          <p:nvPr/>
        </p:nvGraphicFramePr>
        <p:xfrm>
          <a:off x="179388" y="1700213"/>
          <a:ext cx="10933112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10896727" imgH="3569355" progId="Word.Picture.8">
                  <p:embed/>
                </p:oleObj>
              </mc:Choice>
              <mc:Fallback>
                <p:oleObj name="Picture" r:id="rId2" imgW="10896727" imgH="3569355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700213"/>
                        <a:ext cx="10933112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AutoShape 6">
            <a:extLst>
              <a:ext uri="{FF2B5EF4-FFF2-40B4-BE49-F238E27FC236}">
                <a16:creationId xmlns:a16="http://schemas.microsoft.com/office/drawing/2014/main" id="{8DA71956-892C-B39C-9429-6CA9941CF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120775"/>
            <a:ext cx="1401763" cy="360363"/>
          </a:xfrm>
          <a:prstGeom prst="wedgeRoundRectCallout">
            <a:avLst>
              <a:gd name="adj1" fmla="val 63593"/>
              <a:gd name="adj2" fmla="val 124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implementace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51206" name="AutoShape 7">
            <a:extLst>
              <a:ext uri="{FF2B5EF4-FFF2-40B4-BE49-F238E27FC236}">
                <a16:creationId xmlns:a16="http://schemas.microsoft.com/office/drawing/2014/main" id="{CA3C930C-CCB3-DC08-2FD8-E23E096E5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5516563"/>
            <a:ext cx="1185862" cy="576262"/>
          </a:xfrm>
          <a:prstGeom prst="wedgeRoundRectCallout">
            <a:avLst>
              <a:gd name="adj1" fmla="val -79185"/>
              <a:gd name="adj2" fmla="val -200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jednotka sdílení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51207" name="Rounded Rectangle 1">
            <a:extLst>
              <a:ext uri="{FF2B5EF4-FFF2-40B4-BE49-F238E27FC236}">
                <a16:creationId xmlns:a16="http://schemas.microsoft.com/office/drawing/2014/main" id="{E19B921C-880D-CAC9-CDA0-DAFD960D3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139950"/>
            <a:ext cx="4176588" cy="3097213"/>
          </a:xfrm>
          <a:prstGeom prst="roundRect">
            <a:avLst>
              <a:gd name="adj" fmla="val 16667"/>
            </a:avLst>
          </a:prstGeom>
          <a:solidFill>
            <a:srgbClr val="CCFFFF">
              <a:alpha val="20000"/>
            </a:srgbClr>
          </a:solidFill>
          <a:ln w="41275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ABEB32D-B8A5-30DF-F81C-A1332772A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2134607"/>
            <a:ext cx="4176588" cy="3097213"/>
          </a:xfrm>
          <a:prstGeom prst="roundRect">
            <a:avLst>
              <a:gd name="adj" fmla="val 16667"/>
            </a:avLst>
          </a:prstGeom>
          <a:solidFill>
            <a:srgbClr val="FFC000">
              <a:alpha val="20000"/>
            </a:srgbClr>
          </a:solidFill>
          <a:ln w="41275" algn="ctr">
            <a:solidFill>
              <a:srgbClr val="FFC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A2335F8A-CFDF-87C9-C9CD-D0FAF3A575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Distribuovaná sdílená paměť</a:t>
            </a:r>
            <a:endParaRPr lang="en-US" altLang="cs-CZ"/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12251C3D-251D-AA6A-872A-A2AC22C5FA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736974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Paralelní výpočty</a:t>
            </a:r>
          </a:p>
          <a:p>
            <a:pPr lvl="1" eaLnBrk="1" hangingPunct="1">
              <a:defRPr/>
            </a:pPr>
            <a:r>
              <a:rPr lang="cs-CZ" altLang="cs-CZ" dirty="0"/>
              <a:t>multiprocesory - malá škálovatelnost</a:t>
            </a:r>
            <a:r>
              <a:rPr lang="en-US" altLang="cs-CZ" dirty="0"/>
              <a:t>, </a:t>
            </a:r>
            <a:r>
              <a:rPr lang="cs-CZ" altLang="cs-CZ" dirty="0"/>
              <a:t>hardwarově náročné, drahé</a:t>
            </a:r>
          </a:p>
          <a:p>
            <a:pPr lvl="1" eaLnBrk="1" hangingPunct="1">
              <a:defRPr/>
            </a:pPr>
            <a:r>
              <a:rPr lang="cs-CZ" altLang="cs-CZ" dirty="0" err="1"/>
              <a:t>multicomputery</a:t>
            </a:r>
            <a:r>
              <a:rPr lang="cs-CZ" altLang="cs-CZ" dirty="0"/>
              <a:t> </a:t>
            </a:r>
            <a:r>
              <a:rPr lang="en-US" altLang="cs-CZ" dirty="0"/>
              <a:t>(= </a:t>
            </a:r>
            <a:r>
              <a:rPr lang="en-US" altLang="cs-CZ" dirty="0" err="1"/>
              <a:t>distribuovan</a:t>
            </a:r>
            <a:r>
              <a:rPr lang="cs-CZ" altLang="cs-CZ" dirty="0"/>
              <a:t>ý systém) - snadno dostupné</a:t>
            </a:r>
          </a:p>
          <a:p>
            <a:pPr lvl="2" eaLnBrk="1" hangingPunct="1">
              <a:defRPr/>
            </a:pPr>
            <a:r>
              <a:rPr lang="cs-CZ" altLang="cs-CZ" dirty="0"/>
              <a:t> komunikace a synchronizace není prakticky</a:t>
            </a:r>
            <a:r>
              <a:rPr lang="en-US" altLang="cs-CZ" dirty="0"/>
              <a:t>/</a:t>
            </a:r>
            <a:r>
              <a:rPr lang="cs-CZ" altLang="cs-CZ" dirty="0"/>
              <a:t>inženýrsky</a:t>
            </a:r>
            <a:r>
              <a:rPr lang="en-US" altLang="cs-CZ" dirty="0"/>
              <a:t>/</a:t>
            </a:r>
            <a:r>
              <a:rPr lang="en-US" altLang="cs-CZ" dirty="0" err="1"/>
              <a:t>masov</a:t>
            </a:r>
            <a:r>
              <a:rPr lang="cs-CZ" altLang="cs-CZ" dirty="0"/>
              <a:t>ě snadná</a:t>
            </a:r>
          </a:p>
          <a:p>
            <a:pPr lvl="1" eaLnBrk="1" hangingPunct="1">
              <a:defRPr/>
            </a:pPr>
            <a:r>
              <a:rPr lang="en-US" altLang="cs-CZ" dirty="0"/>
              <a:t>p</a:t>
            </a:r>
            <a:r>
              <a:rPr lang="cs-CZ" altLang="cs-CZ" dirty="0"/>
              <a:t>okus o řešení – distribuovaná sdílená paměť</a:t>
            </a:r>
          </a:p>
          <a:p>
            <a:pPr lvl="2" eaLnBrk="1" hangingPunct="1">
              <a:defRPr/>
            </a:pPr>
            <a:r>
              <a:rPr lang="cs-CZ" altLang="cs-CZ" dirty="0"/>
              <a:t> </a:t>
            </a:r>
            <a:r>
              <a:rPr lang="cs-CZ" altLang="cs-CZ" dirty="0">
                <a:solidFill>
                  <a:srgbClr val="9900CC"/>
                </a:solidFill>
              </a:rPr>
              <a:t>1986 Li &amp; Hudak – DSM </a:t>
            </a:r>
            <a:r>
              <a:rPr lang="cs-CZ" altLang="cs-CZ" dirty="0"/>
              <a:t>- množina uzlů sdílející adresový prostor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RDMA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 (RFC 20007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, 2013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en-US" altLang="cs-CZ" dirty="0"/>
              <a:t>40 Gb/s, ultra-low latency &lt;10 µs</a:t>
            </a:r>
          </a:p>
        </p:txBody>
      </p:sp>
      <p:pic>
        <p:nvPicPr>
          <p:cNvPr id="319492" name="Picture 1">
            <a:extLst>
              <a:ext uri="{FF2B5EF4-FFF2-40B4-BE49-F238E27FC236}">
                <a16:creationId xmlns:a16="http://schemas.microsoft.com/office/drawing/2014/main" id="{E84D3CFB-465D-A5A2-8A0A-ACDD95148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3" y="3501008"/>
            <a:ext cx="9128407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>
            <a:extLst>
              <a:ext uri="{FF2B5EF4-FFF2-40B4-BE49-F238E27FC236}">
                <a16:creationId xmlns:a16="http://schemas.microsoft.com/office/drawing/2014/main" id="{994F9F30-7686-ABDF-24DC-2D15DC01B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Konzistenční modely DSM</a:t>
            </a:r>
            <a:endParaRPr lang="en-US" altLang="cs-CZ"/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77544B3F-5FF9-95B3-D316-7C7F5D9248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Primitiva</a:t>
            </a:r>
          </a:p>
          <a:p>
            <a:pPr lvl="1" eaLnBrk="1" hangingPunct="1">
              <a:buSzPct val="150000"/>
            </a:pPr>
            <a:r>
              <a:rPr lang="cs-CZ" altLang="cs-CZ"/>
              <a:t> Read, Write</a:t>
            </a:r>
          </a:p>
          <a:p>
            <a:pPr lvl="1" eaLnBrk="1" hangingPunct="1">
              <a:buSzPct val="150000"/>
            </a:pPr>
            <a:r>
              <a:rPr lang="cs-CZ" altLang="cs-CZ"/>
              <a:t> sdílený adresový prostor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Konzistenční model</a:t>
            </a:r>
          </a:p>
          <a:p>
            <a:pPr lvl="1" eaLnBrk="1" hangingPunct="1"/>
            <a:r>
              <a:rPr lang="cs-CZ" altLang="cs-CZ"/>
              <a:t>specifikace co implementace musí splňovat vzhledem k operacím čtení a zápis</a:t>
            </a:r>
            <a:endParaRPr lang="en-US" altLang="cs-CZ"/>
          </a:p>
          <a:p>
            <a:pPr lvl="1" eaLnBrk="1" hangingPunct="1"/>
            <a:r>
              <a:rPr lang="en-US" altLang="cs-CZ"/>
              <a:t>konzisten</a:t>
            </a:r>
            <a:r>
              <a:rPr lang="cs-CZ" altLang="cs-CZ"/>
              <a:t>ční</a:t>
            </a:r>
            <a:r>
              <a:rPr lang="en-US" altLang="cs-CZ"/>
              <a:t> modely pro </a:t>
            </a:r>
            <a:r>
              <a:rPr lang="cs-CZ" altLang="cs-CZ"/>
              <a:t>virtuální paměť</a:t>
            </a:r>
          </a:p>
          <a:p>
            <a:pPr lvl="1" eaLnBrk="1" hangingPunct="1"/>
            <a:r>
              <a:rPr lang="cs-CZ" altLang="cs-CZ"/>
              <a:t>konzistenční modely pro sdílená data</a:t>
            </a:r>
          </a:p>
          <a:p>
            <a:pPr lvl="2" eaLnBrk="1" hangingPunct="1"/>
            <a:r>
              <a:rPr lang="cs-CZ" altLang="cs-CZ"/>
              <a:t> knihovny / specializované jazyky</a:t>
            </a:r>
          </a:p>
          <a:p>
            <a:pPr lvl="2" eaLnBrk="1" hangingPunct="1"/>
            <a:r>
              <a:rPr lang="cs-CZ" altLang="cs-CZ"/>
              <a:t> explicitní synchronizace</a:t>
            </a:r>
            <a:endParaRPr lang="en-US" altLang="cs-CZ"/>
          </a:p>
          <a:p>
            <a:pPr lvl="1" eaLnBrk="1" hangingPunct="1"/>
            <a:endParaRPr lang="en-US" altLang="cs-CZ"/>
          </a:p>
          <a:p>
            <a:pPr marL="0" indent="0" eaLnBrk="1" hangingPunct="1"/>
            <a:r>
              <a:rPr lang="cs-CZ" altLang="cs-CZ"/>
              <a:t>Značení:</a:t>
            </a:r>
          </a:p>
          <a:p>
            <a:pPr marL="0" indent="0" eaLnBrk="1" hangingPunct="1"/>
            <a:r>
              <a:rPr lang="cs-CZ" altLang="cs-CZ" sz="1700"/>
              <a:t>	W(x)a	zápis hodnoty a do proměnné x</a:t>
            </a:r>
          </a:p>
          <a:p>
            <a:pPr marL="0" indent="0" eaLnBrk="1" hangingPunct="1"/>
            <a:r>
              <a:rPr lang="cs-CZ" altLang="cs-CZ" sz="1700"/>
              <a:t>	R(x)a	při čtení z proměnné x je vrácena hodnota a</a:t>
            </a:r>
          </a:p>
          <a:p>
            <a:pPr marL="0" indent="0" eaLnBrk="1" hangingPunct="1"/>
            <a:r>
              <a:rPr lang="cs-CZ" altLang="cs-CZ" sz="1700"/>
              <a:t>	S	synchronizace</a:t>
            </a:r>
          </a:p>
          <a:p>
            <a:pPr marL="0" indent="0" eaLnBrk="1" hangingPunct="1"/>
            <a:r>
              <a:rPr lang="cs-CZ" altLang="cs-CZ" sz="1700"/>
              <a:t>	Acq	vstup do kritické sekce (Acquire)</a:t>
            </a:r>
          </a:p>
          <a:p>
            <a:pPr marL="0" indent="0" eaLnBrk="1" hangingPunct="1"/>
            <a:r>
              <a:rPr lang="cs-CZ" altLang="cs-CZ" sz="1700"/>
              <a:t>	Rel	výstup z kritické sekce (Release)</a:t>
            </a:r>
          </a:p>
          <a:p>
            <a:pPr marL="0" indent="0" eaLnBrk="1" hangingPunct="1"/>
            <a:r>
              <a:rPr lang="cs-CZ" altLang="cs-CZ" sz="1700"/>
              <a:t>	Pi	proces i</a:t>
            </a:r>
            <a:endParaRPr lang="en-US" altLang="cs-CZ" sz="1700"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C6BE9797-805C-DF58-A510-A3636859D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Striktní konzistence</a:t>
            </a:r>
            <a:endParaRPr lang="en-US" altLang="cs-CZ"/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066EA886-5DFE-372F-704D-D37D5EF36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673475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altLang="cs-CZ" dirty="0"/>
              <a:t>Strict consistency</a:t>
            </a:r>
            <a:r>
              <a:rPr lang="cs-CZ" altLang="cs-CZ" dirty="0"/>
              <a:t>, </a:t>
            </a:r>
            <a:r>
              <a:rPr lang="cs-CZ" altLang="cs-CZ" dirty="0" err="1"/>
              <a:t>atomic</a:t>
            </a:r>
            <a:r>
              <a:rPr lang="cs-CZ" altLang="cs-CZ" dirty="0"/>
              <a:t> </a:t>
            </a:r>
            <a:r>
              <a:rPr lang="cs-CZ" altLang="cs-CZ" dirty="0" err="1"/>
              <a:t>consistency</a:t>
            </a:r>
            <a:endParaRPr lang="en-US" altLang="cs-CZ" dirty="0"/>
          </a:p>
          <a:p>
            <a:pPr marL="0" indent="0" eaLnBrk="1" hangingPunct="1"/>
            <a:endParaRPr lang="en-US" altLang="cs-CZ" dirty="0"/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en-US" altLang="cs-CZ" dirty="0"/>
          </a:p>
          <a:p>
            <a:pPr lvl="1" eaLnBrk="1" hangingPunct="1"/>
            <a:r>
              <a:rPr lang="cs-CZ" altLang="cs-CZ" dirty="0"/>
              <a:t>zajišťuje absolutní časové uspořádání</a:t>
            </a:r>
            <a:endParaRPr lang="en-US" altLang="cs-CZ" dirty="0"/>
          </a:p>
          <a:p>
            <a:pPr lvl="1" eaLnBrk="1" hangingPunct="1"/>
            <a:r>
              <a:rPr lang="cs-CZ" altLang="cs-CZ" dirty="0"/>
              <a:t>nejsilnější, všechny zápisy </a:t>
            </a:r>
            <a:r>
              <a:rPr lang="cs-CZ" altLang="cs-CZ" b="1" dirty="0"/>
              <a:t>okamžitě</a:t>
            </a:r>
            <a:r>
              <a:rPr lang="cs-CZ" altLang="cs-CZ" dirty="0"/>
              <a:t> všude viditelné</a:t>
            </a:r>
            <a:endParaRPr lang="en-US" altLang="cs-CZ" dirty="0"/>
          </a:p>
          <a:p>
            <a:pPr lvl="1" eaLnBrk="1" hangingPunct="1"/>
            <a:r>
              <a:rPr lang="cs-CZ" altLang="cs-CZ" dirty="0"/>
              <a:t>podmínka: musí existovat přesný globální čas</a:t>
            </a:r>
            <a:endParaRPr lang="en-US" altLang="cs-CZ" dirty="0"/>
          </a:p>
          <a:p>
            <a:pPr marL="357188" lvl="1" indent="0" eaLnBrk="1" hangingPunct="1">
              <a:buNone/>
            </a:pPr>
            <a:r>
              <a:rPr lang="en-US" altLang="cs-CZ" b="1" dirty="0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/>
              <a:t> ideální pro programování</a:t>
            </a:r>
          </a:p>
          <a:p>
            <a:pPr marL="357188" lvl="1" indent="0" eaLnBrk="1" hangingPunct="1">
              <a:buNone/>
            </a:pPr>
            <a:r>
              <a:rPr lang="en-US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v distribuovaném systému nedosažitelné</a:t>
            </a:r>
            <a:endParaRPr lang="en-US" altLang="cs-CZ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eaLnBrk="1" hangingPunct="1"/>
            <a:endParaRPr lang="en-US" altLang="cs-CZ" b="1" dirty="0"/>
          </a:p>
          <a:p>
            <a:pPr marL="0" indent="0" eaLnBrk="1" hangingPunct="1"/>
            <a:r>
              <a:rPr lang="cs-CZ" altLang="cs-CZ" sz="1600" dirty="0">
                <a:latin typeface="Courier New" panose="02070309020205020404" pitchFamily="49" charset="0"/>
              </a:rPr>
              <a:t>a=1; a=2; </a:t>
            </a:r>
            <a:r>
              <a:rPr lang="cs-CZ" altLang="cs-CZ" sz="1600" dirty="0" err="1">
                <a:latin typeface="Courier New" panose="02070309020205020404" pitchFamily="49" charset="0"/>
              </a:rPr>
              <a:t>print</a:t>
            </a:r>
            <a:r>
              <a:rPr lang="cs-CZ" altLang="cs-CZ" sz="1600" dirty="0">
                <a:latin typeface="Courier New" panose="02070309020205020404" pitchFamily="49" charset="0"/>
              </a:rPr>
              <a:t>(a);</a:t>
            </a:r>
            <a:endParaRPr lang="en-US" altLang="cs-CZ" sz="1600" dirty="0">
              <a:latin typeface="Courier New" panose="02070309020205020404" pitchFamily="49" charset="0"/>
            </a:endParaRPr>
          </a:p>
        </p:txBody>
      </p:sp>
      <p:sp>
        <p:nvSpPr>
          <p:cNvPr id="326660" name="AutoShape 5">
            <a:extLst>
              <a:ext uri="{FF2B5EF4-FFF2-40B4-BE49-F238E27FC236}">
                <a16:creationId xmlns:a16="http://schemas.microsoft.com/office/drawing/2014/main" id="{E6EEB0AB-A619-38B8-E29B-E233BB2DA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9405" y="1484784"/>
            <a:ext cx="6805190" cy="431800"/>
          </a:xfrm>
          <a:prstGeom prst="wedgeRoundRectCallout">
            <a:avLst>
              <a:gd name="adj1" fmla="val -7301"/>
              <a:gd name="adj2" fmla="val -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="0" baseline="0" dirty="0"/>
              <a:t>Čtení z adresy x vrátí hodnotu uloženou při posledním zápisu na adresu x</a:t>
            </a:r>
          </a:p>
        </p:txBody>
      </p:sp>
      <p:sp>
        <p:nvSpPr>
          <p:cNvPr id="326661" name="AutoShape 6">
            <a:extLst>
              <a:ext uri="{FF2B5EF4-FFF2-40B4-BE49-F238E27FC236}">
                <a16:creationId xmlns:a16="http://schemas.microsoft.com/office/drawing/2014/main" id="{E142C4C8-99FA-EF12-25A5-AD638E19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896" y="4186170"/>
            <a:ext cx="1511300" cy="360362"/>
          </a:xfrm>
          <a:prstGeom prst="wedgeRoundRectCallout">
            <a:avLst>
              <a:gd name="adj1" fmla="val -107420"/>
              <a:gd name="adj2" fmla="val -3434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>
                <a:latin typeface="Arial" panose="020B0604020202020204" pitchFamily="34" charset="0"/>
              </a:rPr>
              <a:t>vytiskne vždy 2</a:t>
            </a:r>
            <a:endParaRPr lang="en-US" altLang="cs-CZ" sz="1400" b="0" baseline="0" dirty="0">
              <a:latin typeface="Arial" panose="020B0604020202020204" pitchFamily="34" charset="0"/>
            </a:endParaRPr>
          </a:p>
        </p:txBody>
      </p:sp>
      <p:sp>
        <p:nvSpPr>
          <p:cNvPr id="323590" name="AutoShape 7">
            <a:extLst>
              <a:ext uri="{FF2B5EF4-FFF2-40B4-BE49-F238E27FC236}">
                <a16:creationId xmlns:a16="http://schemas.microsoft.com/office/drawing/2014/main" id="{A055E8EC-EF0D-4438-6770-1A259BFC9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889625"/>
            <a:ext cx="1944688" cy="360363"/>
          </a:xfrm>
          <a:prstGeom prst="wedgeRoundRectCallout">
            <a:avLst>
              <a:gd name="adj1" fmla="val -2981"/>
              <a:gd name="adj2" fmla="val 107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striktní konzistence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23591" name="AutoShape 8">
            <a:extLst>
              <a:ext uri="{FF2B5EF4-FFF2-40B4-BE49-F238E27FC236}">
                <a16:creationId xmlns:a16="http://schemas.microsoft.com/office/drawing/2014/main" id="{193EECFF-74C9-ACD3-4F1B-BF6C7D58A2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5889625"/>
            <a:ext cx="3313112" cy="360363"/>
          </a:xfrm>
          <a:prstGeom prst="wedgeRoundRectCallout">
            <a:avLst>
              <a:gd name="adj1" fmla="val -30644"/>
              <a:gd name="adj2" fmla="val -9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paměť, která není striktně konzistentní</a:t>
            </a:r>
            <a:endParaRPr lang="en-US" altLang="cs-CZ" sz="1200" b="0" baseline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395179-D9B5-8CD2-46AA-FD50A97A4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113338"/>
            <a:ext cx="2424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P1:      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cs-CZ" altLang="cs-CZ"/>
              <a:t>(x)1</a:t>
            </a:r>
          </a:p>
          <a:p>
            <a:pPr eaLnBrk="1" hangingPunct="1"/>
            <a:r>
              <a:rPr lang="cs-CZ" altLang="cs-CZ"/>
              <a:t>P2:                  R(x)1</a:t>
            </a:r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BDF2F5-7A95-8343-8496-5DB2CD5A0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388" y="5113338"/>
            <a:ext cx="24241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P1:    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cs-CZ" altLang="cs-CZ"/>
              <a:t>(x)1                           </a:t>
            </a:r>
          </a:p>
          <a:p>
            <a:pPr eaLnBrk="1" hangingPunct="1"/>
            <a:r>
              <a:rPr lang="cs-CZ" altLang="cs-CZ"/>
              <a:t>P2:                </a:t>
            </a:r>
            <a:r>
              <a:rPr lang="cs-CZ" altLang="cs-CZ">
                <a:solidFill>
                  <a:srgbClr val="C00000"/>
                </a:solidFill>
              </a:rPr>
              <a:t>R(x)0</a:t>
            </a:r>
            <a:r>
              <a:rPr lang="cs-CZ" altLang="cs-CZ"/>
              <a:t>   R(x)1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90" grpId="0" animBg="1"/>
      <p:bldP spid="323591" grpId="0" animBg="1"/>
      <p:bldP spid="2" grpId="0"/>
      <p:bldP spid="9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>
            <a:extLst>
              <a:ext uri="{FF2B5EF4-FFF2-40B4-BE49-F238E27FC236}">
                <a16:creationId xmlns:a16="http://schemas.microsoft.com/office/drawing/2014/main" id="{7F62C4BA-527A-DAB3-BA9F-44839F9392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</a:t>
            </a:r>
            <a:r>
              <a:rPr lang="en-US" altLang="cs-CZ"/>
              <a:t>ekven</a:t>
            </a:r>
            <a:r>
              <a:rPr lang="cs-CZ" altLang="cs-CZ"/>
              <a:t>ční konzistence</a:t>
            </a:r>
            <a:endParaRPr lang="en-US" altLang="cs-CZ"/>
          </a:p>
        </p:txBody>
      </p:sp>
      <p:sp>
        <p:nvSpPr>
          <p:cNvPr id="327683" name="Rectangle 3">
            <a:extLst>
              <a:ext uri="{FF2B5EF4-FFF2-40B4-BE49-F238E27FC236}">
                <a16:creationId xmlns:a16="http://schemas.microsoft.com/office/drawing/2014/main" id="{0B9AAABB-1561-044F-1F40-0DB4515CA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744913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cs-CZ" altLang="cs-CZ">
                <a:solidFill>
                  <a:srgbClr val="0000FF"/>
                </a:solidFill>
              </a:rPr>
              <a:t>Sequential</a:t>
            </a:r>
            <a:r>
              <a:rPr lang="en-US" altLang="cs-CZ">
                <a:solidFill>
                  <a:srgbClr val="0000FF"/>
                </a:solidFill>
              </a:rPr>
              <a:t> consistency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o něco slabší model</a:t>
            </a:r>
          </a:p>
          <a:p>
            <a:pPr lvl="1" eaLnBrk="1" hangingPunct="1"/>
            <a:r>
              <a:rPr lang="cs-CZ" altLang="cs-CZ"/>
              <a:t>snadno implementovatelná</a:t>
            </a:r>
          </a:p>
          <a:p>
            <a:pPr lvl="1" eaLnBrk="1" hangingPunct="1"/>
            <a:r>
              <a:rPr lang="cs-CZ" altLang="cs-CZ"/>
              <a:t>příjemná pro programování</a:t>
            </a:r>
          </a:p>
          <a:p>
            <a:pPr lvl="1" eaLnBrk="1" hangingPunct="1"/>
            <a:r>
              <a:rPr lang="cs-CZ" altLang="cs-CZ"/>
              <a:t>povoleno libovolné prokládání instrukcí na různých procesorech</a:t>
            </a:r>
          </a:p>
          <a:p>
            <a:pPr lvl="1" eaLnBrk="1" hangingPunct="1"/>
            <a:r>
              <a:rPr lang="cs-CZ" altLang="cs-CZ" b="1"/>
              <a:t>všechny </a:t>
            </a:r>
            <a:r>
              <a:rPr lang="cs-CZ" altLang="cs-CZ"/>
              <a:t>procesy vidí </a:t>
            </a:r>
            <a:r>
              <a:rPr lang="cs-CZ" altLang="cs-CZ" b="1"/>
              <a:t>stejné </a:t>
            </a:r>
            <a:r>
              <a:rPr lang="cs-CZ" altLang="cs-CZ"/>
              <a:t>pořadí změn paměti</a:t>
            </a:r>
          </a:p>
          <a:p>
            <a:pPr lvl="1" eaLnBrk="1" hangingPunct="1"/>
            <a:r>
              <a:rPr lang="cs-CZ" altLang="cs-CZ"/>
              <a:t>změny nejsou propagovány okamžitě, není zaručena velikost zpoždění (sec, min)</a:t>
            </a:r>
          </a:p>
        </p:txBody>
      </p:sp>
      <p:sp>
        <p:nvSpPr>
          <p:cNvPr id="327684" name="AutoShape 4">
            <a:extLst>
              <a:ext uri="{FF2B5EF4-FFF2-40B4-BE49-F238E27FC236}">
                <a16:creationId xmlns:a16="http://schemas.microsoft.com/office/drawing/2014/main" id="{30ABB707-68A9-EEE8-F84C-B8A1E9487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412875"/>
            <a:ext cx="7632700" cy="936625"/>
          </a:xfrm>
          <a:prstGeom prst="wedgeRoundRectCallout">
            <a:avLst>
              <a:gd name="adj1" fmla="val -6801"/>
              <a:gd name="adj2" fmla="val -122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Výsledek výpo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tu je ekvivalentní s</a:t>
            </a:r>
            <a:b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- všechny operace všech uzlů jsou vykonávány v n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jakém sekven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ním uspo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ádání</a:t>
            </a:r>
            <a:b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</a:b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- operace ka</a:t>
            </a:r>
            <a:r>
              <a:rPr lang="cs-CZ" altLang="cs-CZ" sz="1600" b="0" baseline="0">
                <a:solidFill>
                  <a:srgbClr val="000000"/>
                </a:solidFill>
              </a:rPr>
              <a:t>ž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dého uzlu jsou vykonávány v po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adí daném programem</a:t>
            </a:r>
            <a:endParaRPr lang="cs-CZ" altLang="cs-CZ" sz="1600" b="0" baseline="0"/>
          </a:p>
        </p:txBody>
      </p:sp>
      <p:sp>
        <p:nvSpPr>
          <p:cNvPr id="324613" name="AutoShape 5">
            <a:extLst>
              <a:ext uri="{FF2B5EF4-FFF2-40B4-BE49-F238E27FC236}">
                <a16:creationId xmlns:a16="http://schemas.microsoft.com/office/drawing/2014/main" id="{EF24BB0E-978C-B6A0-EE89-044BBA00D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5876925"/>
            <a:ext cx="5400675" cy="360363"/>
          </a:xfrm>
          <a:prstGeom prst="wedgeRoundRectCallout">
            <a:avLst>
              <a:gd name="adj1" fmla="val -32894"/>
              <a:gd name="adj2" fmla="val 231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dvakrát spuštěný tentýž program – může dát různé výsledky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A7F00-8BD3-9AA5-B4FB-AC38DD0F1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5550" y="5214938"/>
            <a:ext cx="252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P1:      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cs-CZ" altLang="cs-CZ"/>
              <a:t>(x)1</a:t>
            </a:r>
          </a:p>
          <a:p>
            <a:pPr eaLnBrk="1" hangingPunct="1"/>
            <a:r>
              <a:rPr lang="cs-CZ" altLang="cs-CZ"/>
              <a:t>P2:                 R(x)1   R(x)1</a:t>
            </a:r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B7DC23-C717-A4D9-1588-82343806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214938"/>
            <a:ext cx="2413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/>
              <a:t>P1:    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cs-CZ" altLang="cs-CZ"/>
              <a:t>(x)1                           </a:t>
            </a:r>
          </a:p>
          <a:p>
            <a:pPr eaLnBrk="1" hangingPunct="1"/>
            <a:r>
              <a:rPr lang="cs-CZ" altLang="cs-CZ"/>
              <a:t>P2:                R(x)0   R(x)1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animBg="1"/>
      <p:bldP spid="2" grpId="0"/>
      <p:bldP spid="7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>
            <a:extLst>
              <a:ext uri="{FF2B5EF4-FFF2-40B4-BE49-F238E27FC236}">
                <a16:creationId xmlns:a16="http://schemas.microsoft.com/office/drawing/2014/main" id="{BD34482E-DACE-78DA-416B-6FC1CE2D00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</a:t>
            </a:r>
            <a:r>
              <a:rPr lang="en-US" altLang="cs-CZ"/>
              <a:t>ekven</a:t>
            </a:r>
            <a:r>
              <a:rPr lang="cs-CZ" altLang="cs-CZ"/>
              <a:t>ční konzistence</a:t>
            </a:r>
            <a:endParaRPr lang="en-US" altLang="cs-CZ"/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D8BC7441-EA8D-F556-84F6-09F9D5B11D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sz="1600" b="1" i="1">
                <a:latin typeface="Courier New" panose="02070309020205020404" pitchFamily="49" charset="0"/>
              </a:rPr>
              <a:t>	</a:t>
            </a:r>
            <a:r>
              <a:rPr lang="cs-CZ" altLang="cs-CZ" sz="1600" b="1" i="1">
                <a:solidFill>
                  <a:srgbClr val="0000FF"/>
                </a:solidFill>
                <a:latin typeface="Courier New" panose="02070309020205020404" pitchFamily="49" charset="0"/>
              </a:rPr>
              <a:t>P1:</a:t>
            </a:r>
            <a:r>
              <a:rPr lang="cs-CZ" altLang="cs-CZ" sz="1600" b="1" i="1">
                <a:latin typeface="Courier New" panose="02070309020205020404" pitchFamily="49" charset="0"/>
              </a:rPr>
              <a:t>	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P2:</a:t>
            </a:r>
            <a:r>
              <a:rPr lang="cs-CZ" altLang="cs-CZ" sz="1600" b="1" i="1">
                <a:solidFill>
                  <a:schemeClr val="hlink"/>
                </a:solidFill>
                <a:latin typeface="Courier New" panose="02070309020205020404" pitchFamily="49" charset="0"/>
              </a:rPr>
              <a:t>	</a:t>
            </a:r>
            <a:r>
              <a:rPr lang="cs-CZ" altLang="cs-CZ" sz="1600" b="1" i="1">
                <a:latin typeface="Courier New" panose="02070309020205020404" pitchFamily="49" charset="0"/>
              </a:rPr>
              <a:t>		</a:t>
            </a:r>
            <a:r>
              <a:rPr lang="cs-CZ" altLang="cs-CZ" sz="1600" b="1" i="1">
                <a:solidFill>
                  <a:srgbClr val="CC00CC"/>
                </a:solidFill>
                <a:latin typeface="Courier New" panose="02070309020205020404" pitchFamily="49" charset="0"/>
              </a:rPr>
              <a:t>P3:</a:t>
            </a:r>
            <a:endParaRPr lang="cs-CZ" altLang="cs-CZ" sz="1600">
              <a:solidFill>
                <a:srgbClr val="CC00CC"/>
              </a:solidFill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cs-CZ" altLang="cs-CZ" sz="1600" b="1">
                <a:latin typeface="Courier New" panose="02070309020205020404" pitchFamily="49" charset="0"/>
              </a:rPr>
              <a:t>	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cs-CZ" altLang="cs-CZ" sz="1600" b="1">
                <a:latin typeface="Courier New" panose="02070309020205020404" pitchFamily="49" charset="0"/>
              </a:rPr>
              <a:t>		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print(b,c);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print(a,c);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print(a,b);</a:t>
            </a:r>
          </a:p>
          <a:p>
            <a:pPr marL="0" indent="0" eaLnBrk="1" hangingPunct="1"/>
            <a:endParaRPr lang="cs-CZ" altLang="cs-CZ" sz="1600" b="1"/>
          </a:p>
          <a:p>
            <a:pPr marL="0" indent="0" eaLnBrk="1" hangingPunct="1"/>
            <a:r>
              <a:rPr lang="cs-CZ" altLang="cs-CZ"/>
              <a:t>šest instrukcí - 6!=720 možných </a:t>
            </a:r>
            <a:r>
              <a:rPr lang="en-US" altLang="cs-CZ"/>
              <a:t>uspo</a:t>
            </a:r>
            <a:r>
              <a:rPr lang="cs-CZ" altLang="cs-CZ"/>
              <a:t>řádání</a:t>
            </a:r>
          </a:p>
          <a:p>
            <a:pPr marL="0" indent="0" eaLnBrk="1" hangingPunct="1"/>
            <a:r>
              <a:rPr lang="cs-CZ" altLang="cs-CZ"/>
              <a:t>pouze 3*(5!/4)=90 nenarušuje konzistenci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cs-CZ" altLang="cs-CZ" sz="1600" b="1">
                <a:solidFill>
                  <a:srgbClr val="006600"/>
                </a:solidFill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print(b,c);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b=1;</a:t>
            </a:r>
            <a:r>
              <a:rPr lang="cs-CZ" altLang="cs-CZ" sz="1600" b="1">
                <a:solidFill>
                  <a:srgbClr val="006600"/>
                </a:solidFill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print(a,c);</a:t>
            </a:r>
            <a:r>
              <a:rPr lang="cs-CZ" altLang="cs-CZ" sz="1600" b="1">
                <a:solidFill>
                  <a:schemeClr val="hlink"/>
                </a:solidFill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print(a,b);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print(a,c);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print(b,c);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print(a,c);</a:t>
            </a:r>
            <a:r>
              <a:rPr lang="cs-CZ" altLang="cs-CZ" sz="1600" b="1">
                <a:solidFill>
                  <a:srgbClr val="006600"/>
                </a:solidFill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print(a,c);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c=1;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a=1;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print(b,c);</a:t>
            </a:r>
          </a:p>
          <a:p>
            <a:pPr marL="0" indent="0" eaLnBrk="1" hangingPunct="1"/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print(a,b);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print(a,b);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print(b,c);</a:t>
            </a:r>
            <a:r>
              <a:rPr lang="cs-CZ" altLang="cs-CZ" sz="1600" b="1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print(a,b);</a:t>
            </a:r>
          </a:p>
          <a:p>
            <a:pPr marL="0" indent="0" eaLnBrk="1" hangingPunct="1"/>
            <a:endParaRPr lang="cs-CZ" altLang="cs-CZ" sz="1600" b="1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cs-CZ" altLang="cs-CZ"/>
              <a:t>Výstup: (skutečný výstup, např. na obrazovce)</a:t>
            </a:r>
          </a:p>
          <a:p>
            <a:pPr marL="0" indent="0" eaLnBrk="1" hangingPunct="1"/>
            <a:r>
              <a:rPr lang="cs-CZ" altLang="cs-CZ" sz="1600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00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01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01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</a:p>
          <a:p>
            <a:pPr marL="0" indent="0" eaLnBrk="1" hangingPunct="1"/>
            <a:r>
              <a:rPr lang="cs-CZ" altLang="cs-CZ"/>
              <a:t>Signatura: (výstupy jednotlivých procesů v pevném pořadí)</a:t>
            </a:r>
          </a:p>
          <a:p>
            <a:pPr marL="0" indent="0" eaLnBrk="1" hangingPunct="1"/>
            <a:r>
              <a:rPr lang="cs-CZ" altLang="cs-CZ" sz="1600">
                <a:latin typeface="Courier New" panose="02070309020205020404" pitchFamily="49" charset="0"/>
              </a:rPr>
              <a:t>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00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10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01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01</a:t>
            </a:r>
            <a:r>
              <a:rPr lang="cs-CZ" altLang="cs-CZ" sz="1600" b="1">
                <a:latin typeface="Courier New" panose="02070309020205020404" pitchFamily="49" charset="0"/>
              </a:rPr>
              <a:t>		</a:t>
            </a:r>
            <a:r>
              <a:rPr lang="cs-CZ" altLang="cs-CZ" sz="1600" b="1">
                <a:solidFill>
                  <a:srgbClr val="0000FF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solidFill>
                  <a:srgbClr val="33CC33"/>
                </a:solidFill>
                <a:latin typeface="Courier New" panose="02070309020205020404" pitchFamily="49" charset="0"/>
              </a:rPr>
              <a:t>11</a:t>
            </a:r>
            <a:r>
              <a:rPr lang="cs-CZ" altLang="cs-CZ" sz="1600" b="1">
                <a:solidFill>
                  <a:srgbClr val="CC00CC"/>
                </a:solidFill>
                <a:latin typeface="Courier New" panose="02070309020205020404" pitchFamily="49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>
            <a:extLst>
              <a:ext uri="{FF2B5EF4-FFF2-40B4-BE49-F238E27FC236}">
                <a16:creationId xmlns:a16="http://schemas.microsoft.com/office/drawing/2014/main" id="{387D135F-3346-771D-380D-8C30E36BD0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</a:t>
            </a:r>
            <a:r>
              <a:rPr lang="en-US" altLang="cs-CZ"/>
              <a:t>ekven</a:t>
            </a:r>
            <a:r>
              <a:rPr lang="cs-CZ" altLang="cs-CZ"/>
              <a:t>ční konzistence</a:t>
            </a:r>
            <a:endParaRPr lang="en-US" altLang="cs-CZ"/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1395E2DE-2C6A-4E43-2435-C375657B3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signatura </a:t>
            </a:r>
          </a:p>
          <a:p>
            <a:pPr lvl="1" eaLnBrk="1" hangingPunct="1"/>
            <a:r>
              <a:rPr lang="cs-CZ" altLang="cs-CZ"/>
              <a:t>spojení výstupů procesů v pevném (předem daném) pořadí</a:t>
            </a:r>
          </a:p>
          <a:p>
            <a:pPr lvl="1" eaLnBrk="1" hangingPunct="1"/>
            <a:r>
              <a:rPr lang="cs-CZ" altLang="cs-CZ"/>
              <a:t>konkrétní proložení instrukcí procesů, a tím i pořadí paměťových referencí</a:t>
            </a:r>
          </a:p>
          <a:p>
            <a:pPr lvl="1" eaLnBrk="1" hangingPunct="1"/>
            <a:r>
              <a:rPr lang="cs-CZ" altLang="cs-CZ"/>
              <a:t>celkem 2^6=64 možných signatur</a:t>
            </a:r>
          </a:p>
          <a:p>
            <a:pPr lvl="1" eaLnBrk="1" hangingPunct="1"/>
            <a:r>
              <a:rPr lang="cs-CZ" altLang="cs-CZ"/>
              <a:t>ne všechny odpovídají sekvenční konzistenci</a:t>
            </a:r>
          </a:p>
          <a:p>
            <a:pPr lvl="2" eaLnBrk="1" hangingPunct="1"/>
            <a:r>
              <a:rPr lang="cs-CZ" altLang="cs-CZ"/>
              <a:t> např. 000000, </a:t>
            </a:r>
            <a:r>
              <a:rPr lang="cs-CZ" altLang="cs-CZ" b="1">
                <a:solidFill>
                  <a:srgbClr val="0000FF"/>
                </a:solidFill>
              </a:rPr>
              <a:t>001001</a:t>
            </a:r>
            <a:r>
              <a:rPr lang="cs-CZ" altLang="cs-CZ"/>
              <a:t> neodpovídají žádnému sekvenčnímu proložení instrukcí</a:t>
            </a:r>
            <a:endParaRPr lang="cs-CZ" altLang="cs-CZ" b="1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/>
              <a:t>P1: </a:t>
            </a:r>
            <a:r>
              <a:rPr lang="cs-CZ" altLang="cs-CZ" sz="1600">
                <a:solidFill>
                  <a:srgbClr val="C00000"/>
                </a:solidFill>
              </a:rPr>
              <a:t>W</a:t>
            </a:r>
            <a:r>
              <a:rPr lang="cs-CZ" altLang="cs-CZ" sz="1600"/>
              <a:t>(a)1  R(b)0  R(c)0</a:t>
            </a:r>
          </a:p>
          <a:p>
            <a:pPr marL="0" indent="0" eaLnBrk="1" hangingPunct="1"/>
            <a:r>
              <a:rPr lang="cs-CZ" altLang="cs-CZ" sz="1600"/>
              <a:t>P2:			</a:t>
            </a:r>
            <a:r>
              <a:rPr lang="cs-CZ" altLang="cs-CZ" sz="1600">
                <a:solidFill>
                  <a:srgbClr val="C00000"/>
                </a:solidFill>
              </a:rPr>
              <a:t>W</a:t>
            </a:r>
            <a:r>
              <a:rPr lang="cs-CZ" altLang="cs-CZ" sz="1600"/>
              <a:t>(b)1  R(a)1  R(c)0</a:t>
            </a:r>
          </a:p>
          <a:p>
            <a:pPr marL="0" indent="0" eaLnBrk="1" hangingPunct="1"/>
            <a:r>
              <a:rPr lang="cs-CZ" altLang="cs-CZ" sz="1600"/>
              <a:t>P3:						</a:t>
            </a:r>
            <a:r>
              <a:rPr lang="cs-CZ" altLang="cs-CZ" sz="1600">
                <a:solidFill>
                  <a:srgbClr val="C00000"/>
                </a:solidFill>
              </a:rPr>
              <a:t>W</a:t>
            </a:r>
            <a:r>
              <a:rPr lang="cs-CZ" altLang="cs-CZ" sz="1600"/>
              <a:t>(c)1  </a:t>
            </a:r>
            <a:r>
              <a:rPr lang="cs-CZ" altLang="cs-CZ" sz="1600" b="1">
                <a:solidFill>
                  <a:srgbClr val="C00000"/>
                </a:solidFill>
              </a:rPr>
              <a:t>R(a)0</a:t>
            </a:r>
            <a:r>
              <a:rPr lang="cs-CZ" altLang="cs-CZ" sz="1600" b="1">
                <a:solidFill>
                  <a:srgbClr val="FF0000"/>
                </a:solidFill>
              </a:rPr>
              <a:t> </a:t>
            </a:r>
            <a:r>
              <a:rPr lang="cs-CZ" altLang="cs-CZ" sz="1600"/>
              <a:t> R(b)1</a:t>
            </a:r>
          </a:p>
        </p:txBody>
      </p:sp>
      <p:sp>
        <p:nvSpPr>
          <p:cNvPr id="329732" name="Rectangle 5">
            <a:extLst>
              <a:ext uri="{FF2B5EF4-FFF2-40B4-BE49-F238E27FC236}">
                <a16:creationId xmlns:a16="http://schemas.microsoft.com/office/drawing/2014/main" id="{E342FA22-6D5A-95EE-BAE6-0174676BF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1052513"/>
            <a:ext cx="5402263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aseline="0">
                <a:solidFill>
                  <a:schemeClr val="accent2"/>
                </a:solidFill>
                <a:latin typeface="Courier New" panose="02070309020205020404" pitchFamily="49" charset="0"/>
              </a:rPr>
              <a:t>a=1;		b=1;		c=1;</a:t>
            </a:r>
          </a:p>
          <a:p>
            <a:pPr eaLnBrk="1" hangingPunct="1"/>
            <a:r>
              <a:rPr lang="cs-CZ" altLang="cs-CZ" sz="1600" baseline="0">
                <a:solidFill>
                  <a:schemeClr val="accent2"/>
                </a:solidFill>
                <a:latin typeface="Courier New" panose="02070309020205020404" pitchFamily="49" charset="0"/>
              </a:rPr>
              <a:t>print(b,c);	print(a,c);	print(a,b);</a:t>
            </a:r>
            <a:endParaRPr lang="cs-CZ" altLang="cs-CZ" sz="1600" baseline="0">
              <a:solidFill>
                <a:schemeClr val="accent2"/>
              </a:solidFill>
            </a:endParaRPr>
          </a:p>
        </p:txBody>
      </p:sp>
      <p:cxnSp>
        <p:nvCxnSpPr>
          <p:cNvPr id="326661" name="Straight Arrow Connector 2">
            <a:extLst>
              <a:ext uri="{FF2B5EF4-FFF2-40B4-BE49-F238E27FC236}">
                <a16:creationId xmlns:a16="http://schemas.microsoft.com/office/drawing/2014/main" id="{A7E52B1E-2B0E-2593-9018-EB9E0346F9AE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268538" y="4149725"/>
            <a:ext cx="503237" cy="863600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>
            <a:extLst>
              <a:ext uri="{FF2B5EF4-FFF2-40B4-BE49-F238E27FC236}">
                <a16:creationId xmlns:a16="http://schemas.microsoft.com/office/drawing/2014/main" id="{D3593840-F689-7D70-2C5E-EFA9C4FFA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</a:t>
            </a:r>
            <a:r>
              <a:rPr lang="en-US" altLang="cs-CZ"/>
              <a:t>ekven</a:t>
            </a:r>
            <a:r>
              <a:rPr lang="cs-CZ" altLang="cs-CZ"/>
              <a:t>ční a externí konzistence</a:t>
            </a:r>
            <a:endParaRPr lang="en-US" altLang="cs-CZ"/>
          </a:p>
        </p:txBody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E29DC504-C942-0E07-5EFF-321FFC735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Sekvenční konzistence</a:t>
            </a:r>
          </a:p>
          <a:p>
            <a:pPr lvl="1" eaLnBrk="1" hangingPunct="1">
              <a:defRPr/>
            </a:pPr>
            <a:r>
              <a:rPr lang="cs-CZ" altLang="cs-CZ" dirty="0"/>
              <a:t>příjemný model pro programování</a:t>
            </a:r>
          </a:p>
          <a:p>
            <a:pPr lvl="1" eaLnBrk="1" hangingPunct="1">
              <a:defRPr/>
            </a:pPr>
            <a:r>
              <a:rPr lang="cs-CZ" altLang="cs-CZ" dirty="0"/>
              <a:t>výkonnost není příliš velká, dokázáno (Lipton &amp; Sandberg, 1988):</a:t>
            </a:r>
          </a:p>
          <a:p>
            <a:pPr lvl="2" eaLnBrk="1" hangingPunct="1">
              <a:defRPr/>
            </a:pPr>
            <a:r>
              <a:rPr lang="cs-CZ" altLang="cs-CZ" dirty="0"/>
              <a:t> čas čtení </a:t>
            </a:r>
            <a:r>
              <a:rPr lang="cs-CZ" altLang="cs-CZ" i="1" dirty="0"/>
              <a:t>r</a:t>
            </a:r>
            <a:r>
              <a:rPr lang="cs-CZ" altLang="cs-CZ" dirty="0"/>
              <a:t>, čas zápisu </a:t>
            </a:r>
            <a:r>
              <a:rPr lang="cs-CZ" altLang="cs-CZ" i="1" dirty="0"/>
              <a:t>w</a:t>
            </a:r>
            <a:r>
              <a:rPr lang="cs-CZ" altLang="cs-CZ" dirty="0"/>
              <a:t> a čas přenosu zprávy (paketu) </a:t>
            </a:r>
            <a:r>
              <a:rPr lang="cs-CZ" altLang="cs-CZ" i="1" dirty="0"/>
              <a:t>t</a:t>
            </a:r>
            <a:r>
              <a:rPr lang="cs-CZ" altLang="cs-CZ" dirty="0"/>
              <a:t> :    </a:t>
            </a:r>
            <a:r>
              <a:rPr lang="cs-CZ" altLang="cs-CZ" b="1" i="1" dirty="0">
                <a:solidFill>
                  <a:srgbClr val="0000FF"/>
                </a:solidFill>
              </a:rPr>
              <a:t>r </a:t>
            </a:r>
            <a:r>
              <a:rPr lang="cs-CZ" altLang="cs-CZ" b="1" dirty="0">
                <a:solidFill>
                  <a:srgbClr val="0000FF"/>
                </a:solidFill>
              </a:rPr>
              <a:t>+</a:t>
            </a:r>
            <a:r>
              <a:rPr lang="cs-CZ" altLang="cs-CZ" b="1" i="1" dirty="0">
                <a:solidFill>
                  <a:srgbClr val="0000FF"/>
                </a:solidFill>
              </a:rPr>
              <a:t>w 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 </a:t>
            </a:r>
            <a:r>
              <a:rPr lang="cs-CZ" altLang="cs-CZ" b="1" i="1" dirty="0">
                <a:solidFill>
                  <a:srgbClr val="0000FF"/>
                </a:solidFill>
              </a:rPr>
              <a:t>t</a:t>
            </a:r>
          </a:p>
          <a:p>
            <a:pPr lvl="2" eaLnBrk="1" hangingPunct="1">
              <a:defRPr/>
            </a:pPr>
            <a:r>
              <a:rPr lang="cs-CZ" altLang="cs-CZ" dirty="0"/>
              <a:t> optimalizace protokolu pro čtení znamená delší čas pro zápis a naopak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Externí konzistence</a:t>
            </a:r>
          </a:p>
          <a:p>
            <a:pPr lvl="1" eaLnBrk="1" hangingPunct="1">
              <a:defRPr/>
            </a:pPr>
            <a:r>
              <a:rPr lang="cs-CZ" altLang="cs-CZ" dirty="0">
                <a:solidFill>
                  <a:srgbClr val="0000FF"/>
                </a:solidFill>
                <a:ea typeface="+mn-ea"/>
                <a:cs typeface="+mn-cs"/>
              </a:rPr>
              <a:t>external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FF"/>
                </a:solidFill>
                <a:ea typeface="+mn-ea"/>
                <a:cs typeface="+mn-cs"/>
              </a:rPr>
              <a:t>consistency</a:t>
            </a:r>
          </a:p>
          <a:p>
            <a:pPr lvl="1" eaLnBrk="1" hangingPunct="1">
              <a:defRPr/>
            </a:pPr>
            <a:r>
              <a:rPr lang="cs-CZ" altLang="cs-CZ" dirty="0"/>
              <a:t>distribuované databáze</a:t>
            </a:r>
          </a:p>
          <a:p>
            <a:pPr lvl="1" eaLnBrk="1" hangingPunct="1">
              <a:defRPr/>
            </a:pPr>
            <a:r>
              <a:rPr lang="en-US" altLang="cs-CZ" dirty="0"/>
              <a:t>pro </a:t>
            </a:r>
            <a:r>
              <a:rPr lang="en-US" altLang="cs-CZ" dirty="0" err="1"/>
              <a:t>jak</a:t>
            </a:r>
            <a:r>
              <a:rPr lang="cs-CZ" altLang="cs-CZ" dirty="0"/>
              <a:t>ékoliv dvě </a:t>
            </a:r>
            <a:r>
              <a:rPr lang="en-US" altLang="cs-CZ" dirty="0" err="1"/>
              <a:t>transa</a:t>
            </a:r>
            <a:r>
              <a:rPr lang="cs-CZ" altLang="cs-CZ" dirty="0"/>
              <a:t>kce</a:t>
            </a:r>
            <a:r>
              <a:rPr lang="en-US" altLang="cs-CZ" dirty="0"/>
              <a:t> T1</a:t>
            </a:r>
            <a:r>
              <a:rPr lang="cs-CZ" altLang="cs-CZ" dirty="0"/>
              <a:t>,</a:t>
            </a:r>
            <a:r>
              <a:rPr lang="en-US" altLang="cs-CZ" dirty="0"/>
              <a:t> T2:</a:t>
            </a:r>
            <a:endParaRPr lang="cs-CZ" altLang="cs-CZ" dirty="0"/>
          </a:p>
          <a:p>
            <a:pPr lvl="2" eaLnBrk="1" hangingPunct="1">
              <a:defRPr/>
            </a:pPr>
            <a:r>
              <a:rPr lang="en-US" altLang="cs-CZ" dirty="0"/>
              <a:t> </a:t>
            </a:r>
            <a:r>
              <a:rPr lang="cs-CZ" altLang="cs-CZ" dirty="0"/>
              <a:t>jestliže </a:t>
            </a:r>
            <a:r>
              <a:rPr lang="en-US" altLang="cs-CZ" dirty="0"/>
              <a:t>T2 </a:t>
            </a:r>
            <a:r>
              <a:rPr lang="cs-CZ" altLang="cs-CZ" dirty="0"/>
              <a:t>začne operaci </a:t>
            </a:r>
            <a:r>
              <a:rPr lang="en-US" altLang="cs-CZ" i="1" dirty="0">
                <a:solidFill>
                  <a:srgbClr val="0000FF"/>
                </a:solidFill>
              </a:rPr>
              <a:t>"</a:t>
            </a:r>
            <a:r>
              <a:rPr lang="cs-CZ" altLang="cs-CZ" i="1" dirty="0">
                <a:solidFill>
                  <a:srgbClr val="0000FF"/>
                </a:solidFill>
              </a:rPr>
              <a:t>po</a:t>
            </a:r>
            <a:r>
              <a:rPr lang="en-US" altLang="cs-CZ" i="1" dirty="0" err="1">
                <a:solidFill>
                  <a:srgbClr val="0000FF"/>
                </a:solidFill>
              </a:rPr>
              <a:t>zd</a:t>
            </a:r>
            <a:r>
              <a:rPr lang="cs-CZ" altLang="cs-CZ" i="1" dirty="0">
                <a:solidFill>
                  <a:srgbClr val="0000FF"/>
                </a:solidFill>
              </a:rPr>
              <a:t>ě</a:t>
            </a:r>
            <a:r>
              <a:rPr lang="en-US" altLang="cs-CZ" i="1" dirty="0" err="1">
                <a:solidFill>
                  <a:srgbClr val="0000FF"/>
                </a:solidFill>
              </a:rPr>
              <a:t>ji</a:t>
            </a:r>
            <a:r>
              <a:rPr lang="en-US" altLang="cs-CZ" i="1" dirty="0">
                <a:solidFill>
                  <a:srgbClr val="0000FF"/>
                </a:solidFill>
              </a:rPr>
              <a:t>"</a:t>
            </a:r>
            <a:r>
              <a:rPr lang="cs-CZ" altLang="cs-CZ" dirty="0"/>
              <a:t>, než </a:t>
            </a:r>
            <a:r>
              <a:rPr lang="en-US" altLang="cs-CZ" dirty="0"/>
              <a:t>T1 </a:t>
            </a:r>
            <a:r>
              <a:rPr lang="cs-CZ" altLang="cs-CZ" dirty="0"/>
              <a:t>ukončí operaci (</a:t>
            </a:r>
            <a:r>
              <a:rPr lang="en-US" altLang="cs-CZ" dirty="0"/>
              <a:t>commit</a:t>
            </a:r>
            <a:r>
              <a:rPr lang="cs-CZ" altLang="cs-CZ" dirty="0"/>
              <a:t>)</a:t>
            </a:r>
          </a:p>
          <a:p>
            <a:pPr lvl="2" eaLnBrk="1" hangingPunct="1">
              <a:defRPr/>
            </a:pPr>
            <a:r>
              <a:rPr lang="cs-CZ" altLang="cs-CZ" dirty="0"/>
              <a:t> potom logický čas </a:t>
            </a:r>
            <a:r>
              <a:rPr lang="en-US" altLang="cs-CZ" dirty="0"/>
              <a:t>T2 &gt; </a:t>
            </a:r>
            <a:r>
              <a:rPr lang="en-US" altLang="cs-CZ" dirty="0" err="1"/>
              <a:t>logick</a:t>
            </a:r>
            <a:r>
              <a:rPr lang="cs-CZ" altLang="cs-CZ" dirty="0"/>
              <a:t>ý čas </a:t>
            </a:r>
            <a:r>
              <a:rPr lang="en-US" altLang="cs-CZ" dirty="0"/>
              <a:t>T1</a:t>
            </a:r>
            <a:endParaRPr lang="cs-CZ" altLang="cs-CZ" dirty="0"/>
          </a:p>
          <a:p>
            <a:pPr lvl="2" eaLnBrk="1" hangingPunct="1">
              <a:defRPr/>
            </a:pPr>
            <a:r>
              <a:rPr lang="cs-CZ" altLang="cs-CZ" dirty="0"/>
              <a:t> synchronizace hodin, nepřesnost ≈ 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>
            <a:extLst>
              <a:ext uri="{FF2B5EF4-FFF2-40B4-BE49-F238E27FC236}">
                <a16:creationId xmlns:a16="http://schemas.microsoft.com/office/drawing/2014/main" id="{C03D5EE2-125F-3AE7-400A-B64DD91A3E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Kauz</a:t>
            </a:r>
            <a:r>
              <a:rPr lang="cs-CZ" altLang="cs-CZ"/>
              <a:t>ální konzistence</a:t>
            </a:r>
            <a:endParaRPr lang="en-US" altLang="cs-CZ"/>
          </a:p>
        </p:txBody>
      </p:sp>
      <p:sp>
        <p:nvSpPr>
          <p:cNvPr id="328707" name="Rectangle 3">
            <a:extLst>
              <a:ext uri="{FF2B5EF4-FFF2-40B4-BE49-F238E27FC236}">
                <a16:creationId xmlns:a16="http://schemas.microsoft.com/office/drawing/2014/main" id="{1C1B65E6-07A4-DEE7-75BC-C91D66571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defRPr/>
            </a:pPr>
            <a:r>
              <a:rPr lang="cs-CZ" altLang="cs-CZ" dirty="0">
                <a:solidFill>
                  <a:srgbClr val="0000FF"/>
                </a:solidFill>
              </a:rPr>
              <a:t>Causal</a:t>
            </a:r>
            <a:r>
              <a:rPr lang="en-US" altLang="cs-CZ" dirty="0"/>
              <a:t> </a:t>
            </a:r>
            <a:r>
              <a:rPr lang="en-US" altLang="cs-CZ" dirty="0">
                <a:solidFill>
                  <a:srgbClr val="0000FF"/>
                </a:solidFill>
              </a:rPr>
              <a:t>consistency</a:t>
            </a:r>
          </a:p>
          <a:p>
            <a:pPr marL="0" indent="0" eaLnBrk="1" hangingPunct="1">
              <a:defRPr/>
            </a:pPr>
            <a:endParaRPr lang="en-US" altLang="cs-CZ" dirty="0"/>
          </a:p>
          <a:p>
            <a:pPr marL="0" indent="0" eaLnBrk="1" hangingPunct="1">
              <a:defRPr/>
            </a:pPr>
            <a:endParaRPr lang="cs-CZ" altLang="cs-CZ" dirty="0"/>
          </a:p>
          <a:p>
            <a:pPr marL="0" indent="0" eaLnBrk="1" hangingPunct="1">
              <a:defRPr/>
            </a:pPr>
            <a:endParaRPr lang="cs-CZ" altLang="cs-CZ" dirty="0"/>
          </a:p>
          <a:p>
            <a:pPr marL="0" indent="0" eaLnBrk="1" hangingPunct="1">
              <a:defRPr/>
            </a:pPr>
            <a:endParaRPr lang="en-US" altLang="cs-CZ" dirty="0"/>
          </a:p>
          <a:p>
            <a:pPr lvl="1" algn="just" eaLnBrk="1" hangingPunct="1">
              <a:defRPr/>
            </a:pPr>
            <a:r>
              <a:rPr lang="cs-CZ" altLang="cs-CZ" dirty="0"/>
              <a:t>rozlišuje události, které jsou potenciálně závislé a které ne</a:t>
            </a:r>
          </a:p>
          <a:p>
            <a:pPr lvl="1" algn="just" eaLnBrk="1" hangingPunct="1">
              <a:defRPr/>
            </a:pPr>
            <a:r>
              <a:rPr lang="en-US" altLang="cs-CZ" dirty="0"/>
              <a:t>k</a:t>
            </a:r>
            <a:r>
              <a:rPr lang="cs-CZ" altLang="cs-CZ" dirty="0"/>
              <a:t>auzálně závislé zápisy</a:t>
            </a:r>
          </a:p>
          <a:p>
            <a:pPr lvl="2" algn="just" eaLnBrk="1" hangingPunct="1">
              <a:defRPr/>
            </a:pPr>
            <a:r>
              <a:rPr lang="en-US" altLang="cs-CZ" dirty="0"/>
              <a:t> </a:t>
            </a:r>
            <a:r>
              <a:rPr lang="cs-CZ" altLang="cs-CZ" dirty="0"/>
              <a:t>pokud W(x)a  a </a:t>
            </a:r>
            <a:r>
              <a:rPr lang="cs-CZ" altLang="cs-CZ" sz="1400" dirty="0"/>
              <a:t>(druhý proces)</a:t>
            </a:r>
            <a:r>
              <a:rPr lang="cs-CZ" altLang="cs-CZ" dirty="0"/>
              <a:t>  R(x) W(y)b, pak W(y)b je kauzálně závislý na W(x)a</a:t>
            </a:r>
          </a:p>
          <a:p>
            <a:pPr lvl="1" algn="just" eaLnBrk="1" hangingPunct="1">
              <a:defRPr/>
            </a:pPr>
            <a:r>
              <a:rPr lang="cs-CZ" altLang="cs-CZ" dirty="0"/>
              <a:t>analogie k zasílání zpráv: zápis </a:t>
            </a:r>
            <a:r>
              <a:rPr lang="cs-CZ" altLang="cs-CZ" dirty="0">
                <a:sym typeface="Symbol" panose="05050102010706020507" pitchFamily="18" charset="2"/>
              </a:rPr>
              <a:t> </a:t>
            </a:r>
            <a:r>
              <a:rPr lang="cs-CZ" altLang="cs-CZ" dirty="0"/>
              <a:t>odeslání,  čtení </a:t>
            </a:r>
            <a:r>
              <a:rPr lang="cs-CZ" altLang="cs-CZ" dirty="0">
                <a:sym typeface="Symbol" panose="05050102010706020507" pitchFamily="18" charset="2"/>
              </a:rPr>
              <a:t> </a:t>
            </a:r>
            <a:r>
              <a:rPr lang="cs-CZ" altLang="cs-CZ" dirty="0"/>
              <a:t>přijetí</a:t>
            </a:r>
          </a:p>
          <a:p>
            <a:pPr marL="0" indent="0" eaLnBrk="1" hangingPunct="1">
              <a:defRPr/>
            </a:pPr>
            <a:endParaRPr lang="cs-CZ" altLang="cs-CZ" b="1" dirty="0"/>
          </a:p>
          <a:p>
            <a:pPr marL="0" indent="0" eaLnBrk="1" hangingPunct="1">
              <a:defRPr/>
            </a:pPr>
            <a:endParaRPr lang="cs-CZ" altLang="cs-CZ" b="1" dirty="0"/>
          </a:p>
          <a:p>
            <a:pPr marL="0" indent="0" eaLnBrk="1" hangingPunct="1">
              <a:defRPr/>
            </a:pPr>
            <a:endParaRPr lang="cs-CZ" altLang="cs-CZ" b="1" dirty="0"/>
          </a:p>
          <a:p>
            <a:pPr marL="0" indent="0" algn="just" eaLnBrk="1" hangingPunct="1">
              <a:defRPr/>
            </a:pPr>
            <a:r>
              <a:rPr lang="cs-CZ" altLang="cs-CZ" b="1" kern="1200" baseline="-15000" dirty="0"/>
              <a:t>P1:	</a:t>
            </a:r>
            <a:r>
              <a:rPr lang="cs-CZ" altLang="cs-CZ" b="1" kern="1200" baseline="-15000" dirty="0">
                <a:solidFill>
                  <a:srgbClr val="C00000"/>
                </a:solidFill>
              </a:rPr>
              <a:t>W</a:t>
            </a:r>
            <a:r>
              <a:rPr lang="cs-CZ" altLang="cs-CZ" b="1" kern="1200" baseline="-15000" dirty="0"/>
              <a:t>(x)1			</a:t>
            </a:r>
            <a:r>
              <a:rPr lang="cs-CZ" altLang="cs-CZ" b="1" kern="1200" baseline="-15000" dirty="0">
                <a:solidFill>
                  <a:srgbClr val="C00000"/>
                </a:solidFill>
              </a:rPr>
              <a:t>W</a:t>
            </a:r>
            <a:r>
              <a:rPr lang="cs-CZ" altLang="cs-CZ" b="1" kern="1200" baseline="-15000" dirty="0"/>
              <a:t>(x)3</a:t>
            </a:r>
          </a:p>
          <a:p>
            <a:pPr marL="0" indent="0" algn="just" eaLnBrk="1" hangingPunct="1">
              <a:defRPr/>
            </a:pPr>
            <a:r>
              <a:rPr lang="cs-CZ" altLang="cs-CZ" b="1" kern="1200" baseline="-15000" dirty="0"/>
              <a:t>P2:		R(x)1	</a:t>
            </a:r>
            <a:r>
              <a:rPr lang="cs-CZ" altLang="cs-CZ" b="1" kern="1200" baseline="-15000" dirty="0">
                <a:solidFill>
                  <a:srgbClr val="C00000"/>
                </a:solidFill>
              </a:rPr>
              <a:t>W</a:t>
            </a:r>
            <a:r>
              <a:rPr lang="cs-CZ" altLang="cs-CZ" b="1" kern="1200" baseline="-15000" dirty="0"/>
              <a:t>(x)2</a:t>
            </a:r>
          </a:p>
          <a:p>
            <a:pPr marL="0" indent="0" algn="just" eaLnBrk="1" hangingPunct="1">
              <a:defRPr/>
            </a:pPr>
            <a:r>
              <a:rPr lang="cs-CZ" altLang="cs-CZ" b="1" kern="1200" baseline="-15000" dirty="0"/>
              <a:t>P3:		R(x)1			R(x)3	R(x)2</a:t>
            </a:r>
          </a:p>
          <a:p>
            <a:pPr marL="0" indent="0" algn="just" eaLnBrk="1" hangingPunct="1">
              <a:defRPr/>
            </a:pPr>
            <a:r>
              <a:rPr lang="cs-CZ" altLang="cs-CZ" b="1" kern="1200" baseline="-15000" dirty="0"/>
              <a:t>P4:		R(x)1			R(x)2	R(x)3</a:t>
            </a:r>
          </a:p>
        </p:txBody>
      </p:sp>
      <p:sp>
        <p:nvSpPr>
          <p:cNvPr id="331780" name="AutoShape 4">
            <a:extLst>
              <a:ext uri="{FF2B5EF4-FFF2-40B4-BE49-F238E27FC236}">
                <a16:creationId xmlns:a16="http://schemas.microsoft.com/office/drawing/2014/main" id="{8626475E-94B3-9D19-8DB0-239FC3D74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1412875"/>
            <a:ext cx="6551612" cy="720725"/>
          </a:xfrm>
          <a:prstGeom prst="wedgeRoundRectCallout">
            <a:avLst>
              <a:gd name="adj1" fmla="val -6801"/>
              <a:gd name="adj2" fmla="val -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="0" baseline="0">
                <a:solidFill>
                  <a:srgbClr val="000000"/>
                </a:solidFill>
              </a:rPr>
              <a:t>K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auzáln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závislé </a:t>
            </a:r>
            <a:r>
              <a:rPr lang="cs-CZ" altLang="cs-CZ" sz="1600" b="0" baseline="0">
                <a:solidFill>
                  <a:srgbClr val="000000"/>
                </a:solidFill>
              </a:rPr>
              <a:t>zápisy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musí být vid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ny všemi uzly ve stejném po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adí.</a:t>
            </a:r>
            <a:endParaRPr lang="cs-CZ" altLang="cs-CZ" sz="1600" b="0" baseline="0">
              <a:solidFill>
                <a:srgbClr val="000000"/>
              </a:solidFill>
            </a:endParaRPr>
          </a:p>
          <a:p>
            <a:pPr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Konkuren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ní zápisy mohou být vid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ny v r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zném po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adí.</a:t>
            </a:r>
          </a:p>
        </p:txBody>
      </p:sp>
      <p:sp>
        <p:nvSpPr>
          <p:cNvPr id="331781" name="AutoShape 5">
            <a:extLst>
              <a:ext uri="{FF2B5EF4-FFF2-40B4-BE49-F238E27FC236}">
                <a16:creationId xmlns:a16="http://schemas.microsoft.com/office/drawing/2014/main" id="{2A0622C2-A9B5-B706-F42E-174E8A20D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165850"/>
            <a:ext cx="5400675" cy="360363"/>
          </a:xfrm>
          <a:prstGeom prst="wedgeRoundRectCallout">
            <a:avLst>
              <a:gd name="adj1" fmla="val -19755"/>
              <a:gd name="adj2" fmla="val -94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spl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ň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uje podmínku kauzální konzistence, nespl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ň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uje sekven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č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1782" name="AutoShape 6">
            <a:extLst>
              <a:ext uri="{FF2B5EF4-FFF2-40B4-BE49-F238E27FC236}">
                <a16:creationId xmlns:a16="http://schemas.microsoft.com/office/drawing/2014/main" id="{9C5E04E3-92EC-1981-4880-CBCFF406C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4149725"/>
            <a:ext cx="1944688" cy="360363"/>
          </a:xfrm>
          <a:prstGeom prst="wedgeRoundRectCallout">
            <a:avLst>
              <a:gd name="adj1" fmla="val 34083"/>
              <a:gd name="adj2" fmla="val 1755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konkurenční zápisy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1783" name="AutoShape 7">
            <a:extLst>
              <a:ext uri="{FF2B5EF4-FFF2-40B4-BE49-F238E27FC236}">
                <a16:creationId xmlns:a16="http://schemas.microsoft.com/office/drawing/2014/main" id="{C26C78A7-4AF4-FBBD-A90D-79D10F1A0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4292600"/>
            <a:ext cx="3311525" cy="360363"/>
          </a:xfrm>
          <a:prstGeom prst="wedgeRoundRectCallout">
            <a:avLst>
              <a:gd name="adj1" fmla="val -39213"/>
              <a:gd name="adj2" fmla="val 23369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rozdílné čtení konkurenčních zápisů 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2FB26339-1D16-6921-BCBB-26E224B1ED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Zajištění spolehlivosti komunikace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70CA1FDD-7812-F960-7FAB-C7199D4DA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0972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duplicita /</a:t>
            </a:r>
            <a:r>
              <a:rPr lang="en-US" altLang="cs-CZ"/>
              <a:t> </a:t>
            </a:r>
            <a:r>
              <a:rPr lang="cs-CZ" altLang="cs-CZ"/>
              <a:t>předbíhání zpráv</a:t>
            </a:r>
            <a:endParaRPr lang="en-US" altLang="cs-CZ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číslování, </a:t>
            </a:r>
            <a:r>
              <a:rPr lang="en-US" altLang="cs-CZ"/>
              <a:t>zahozen</a:t>
            </a:r>
            <a:r>
              <a:rPr lang="cs-CZ" altLang="cs-CZ"/>
              <a:t>í, zpráva o nedoručení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nepřijatá zpráva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klient vyslal žádost a čeká ........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ztráta žádosti / ztráta odpovědi / příliš pomalá komunikace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potvrzování, timeout, opakování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potvrzování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⇝</a:t>
            </a:r>
            <a:r>
              <a:rPr lang="cs-CZ" altLang="cs-CZ"/>
              <a:t> režie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⇝</a:t>
            </a:r>
            <a:r>
              <a:rPr lang="cs-CZ" altLang="cs-CZ"/>
              <a:t> odpověď = potvrzení příjmu 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piggybacking</a:t>
            </a:r>
            <a:endParaRPr lang="cs-CZ" altLang="cs-CZ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 služební zprávy - ACK, NAK, AYA, IAA, CON, ...</a:t>
            </a:r>
            <a:endParaRPr lang="en-US" altLang="cs-CZ"/>
          </a:p>
          <a:p>
            <a:pPr marL="0" indent="0" eaLnBrk="1" hangingPunct="1"/>
            <a:endParaRPr lang="cs-CZ" altLang="cs-CZ"/>
          </a:p>
        </p:txBody>
      </p:sp>
      <p:sp>
        <p:nvSpPr>
          <p:cNvPr id="57348" name="Rectangle 5">
            <a:extLst>
              <a:ext uri="{FF2B5EF4-FFF2-40B4-BE49-F238E27FC236}">
                <a16:creationId xmlns:a16="http://schemas.microsoft.com/office/drawing/2014/main" id="{94F94288-0971-274B-63CE-FF930CEDE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669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63493" name="Picture 1">
            <a:extLst>
              <a:ext uri="{FF2B5EF4-FFF2-40B4-BE49-F238E27FC236}">
                <a16:creationId xmlns:a16="http://schemas.microsoft.com/office/drawing/2014/main" id="{8346B85B-2C23-A3C8-EE16-6C2A92C4B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>
            <a:fillRect/>
          </a:stretch>
        </p:blipFill>
        <p:spPr bwMode="auto">
          <a:xfrm>
            <a:off x="6877050" y="1484313"/>
            <a:ext cx="17748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494" name="Straight Connector 2">
            <a:extLst>
              <a:ext uri="{FF2B5EF4-FFF2-40B4-BE49-F238E27FC236}">
                <a16:creationId xmlns:a16="http://schemas.microsoft.com/office/drawing/2014/main" id="{1D94A729-A97F-1BA2-BD23-AA9352BBE6F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4941888"/>
            <a:ext cx="4968875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5" name="Straight Connector 13">
            <a:extLst>
              <a:ext uri="{FF2B5EF4-FFF2-40B4-BE49-F238E27FC236}">
                <a16:creationId xmlns:a16="http://schemas.microsoft.com/office/drawing/2014/main" id="{E1A0CE8E-9664-E86D-1221-54E1250F880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547813" y="5868988"/>
            <a:ext cx="4968875" cy="7937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6" name="Straight Arrow Connector 7">
            <a:extLst>
              <a:ext uri="{FF2B5EF4-FFF2-40B4-BE49-F238E27FC236}">
                <a16:creationId xmlns:a16="http://schemas.microsoft.com/office/drawing/2014/main" id="{744940A2-7DA0-A910-7CEA-A8D148608D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4941888"/>
            <a:ext cx="144462" cy="574675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7" name="Straight Arrow Connector 16">
            <a:extLst>
              <a:ext uri="{FF2B5EF4-FFF2-40B4-BE49-F238E27FC236}">
                <a16:creationId xmlns:a16="http://schemas.microsoft.com/office/drawing/2014/main" id="{B26731C4-5DA1-3DB4-3741-AB9D29E60B2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75000" y="4964113"/>
            <a:ext cx="201613" cy="887412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8" name="Straight Arrow Connector 19">
            <a:extLst>
              <a:ext uri="{FF2B5EF4-FFF2-40B4-BE49-F238E27FC236}">
                <a16:creationId xmlns:a16="http://schemas.microsoft.com/office/drawing/2014/main" id="{E18BE6F5-DF8E-59C3-626F-5C87284A1CD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435350" y="5218113"/>
            <a:ext cx="215900" cy="623887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Straight Arrow Connector 24">
            <a:extLst>
              <a:ext uri="{FF2B5EF4-FFF2-40B4-BE49-F238E27FC236}">
                <a16:creationId xmlns:a16="http://schemas.microsoft.com/office/drawing/2014/main" id="{F52371B8-D7C4-7ABD-6C68-7EAE08E63F8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73538" y="4981575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0" name="Straight Arrow Connector 25">
            <a:extLst>
              <a:ext uri="{FF2B5EF4-FFF2-40B4-BE49-F238E27FC236}">
                <a16:creationId xmlns:a16="http://schemas.microsoft.com/office/drawing/2014/main" id="{51054A91-FB14-50D2-D444-97ACFD574AC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35488" y="4981575"/>
            <a:ext cx="812800" cy="862013"/>
          </a:xfrm>
          <a:prstGeom prst="straightConnector1">
            <a:avLst/>
          </a:prstGeom>
          <a:noFill/>
          <a:ln w="28575" algn="ctr">
            <a:solidFill>
              <a:srgbClr val="CC9900"/>
            </a:solidFill>
            <a:prstDash val="lg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1" name="Straight Connector 20">
            <a:extLst>
              <a:ext uri="{FF2B5EF4-FFF2-40B4-BE49-F238E27FC236}">
                <a16:creationId xmlns:a16="http://schemas.microsoft.com/office/drawing/2014/main" id="{D003CA6D-1C57-4B7F-5319-BE946CBE46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95513" y="4724400"/>
            <a:ext cx="971550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2" name="Straight Arrow Connector 34">
            <a:extLst>
              <a:ext uri="{FF2B5EF4-FFF2-40B4-BE49-F238E27FC236}">
                <a16:creationId xmlns:a16="http://schemas.microsoft.com/office/drawing/2014/main" id="{09450330-7F0B-1B07-23CE-D375340DDCD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8263" y="497522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3" name="Straight Arrow Connector 35">
            <a:extLst>
              <a:ext uri="{FF2B5EF4-FFF2-40B4-BE49-F238E27FC236}">
                <a16:creationId xmlns:a16="http://schemas.microsoft.com/office/drawing/2014/main" id="{80A92E46-83E2-9230-537C-13917BFBD00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411788" y="4975225"/>
            <a:ext cx="244475" cy="876300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4" name="Straight Connector 47">
            <a:extLst>
              <a:ext uri="{FF2B5EF4-FFF2-40B4-BE49-F238E27FC236}">
                <a16:creationId xmlns:a16="http://schemas.microsoft.com/office/drawing/2014/main" id="{52040580-9439-4371-E0C9-E09B815CBA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67063" y="4724400"/>
            <a:ext cx="973137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5" name="Straight Connector 48">
            <a:extLst>
              <a:ext uri="{FF2B5EF4-FFF2-40B4-BE49-F238E27FC236}">
                <a16:creationId xmlns:a16="http://schemas.microsoft.com/office/drawing/2014/main" id="{AABD0DB4-8EAF-0EE5-3380-9A14A8CC09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40200" y="4724400"/>
            <a:ext cx="973138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6" name="Straight Connector 49">
            <a:extLst>
              <a:ext uri="{FF2B5EF4-FFF2-40B4-BE49-F238E27FC236}">
                <a16:creationId xmlns:a16="http://schemas.microsoft.com/office/drawing/2014/main" id="{07249310-0628-1A98-7011-38F5A62CC7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13338" y="4724400"/>
            <a:ext cx="973137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7" name="TextBox 33">
            <a:extLst>
              <a:ext uri="{FF2B5EF4-FFF2-40B4-BE49-F238E27FC236}">
                <a16:creationId xmlns:a16="http://schemas.microsoft.com/office/drawing/2014/main" id="{6447117D-0286-C9CE-2866-10BA9854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688" y="4748213"/>
            <a:ext cx="550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klient</a:t>
            </a:r>
          </a:p>
        </p:txBody>
      </p:sp>
      <p:sp>
        <p:nvSpPr>
          <p:cNvPr id="63508" name="TextBox 54">
            <a:extLst>
              <a:ext uri="{FF2B5EF4-FFF2-40B4-BE49-F238E27FC236}">
                <a16:creationId xmlns:a16="http://schemas.microsoft.com/office/drawing/2014/main" id="{3A254CCD-1CBA-021E-7D98-F00C42279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5664200"/>
            <a:ext cx="6048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server</a:t>
            </a:r>
          </a:p>
        </p:txBody>
      </p:sp>
      <p:sp>
        <p:nvSpPr>
          <p:cNvPr id="63509" name="TextBox 55">
            <a:extLst>
              <a:ext uri="{FF2B5EF4-FFF2-40B4-BE49-F238E27FC236}">
                <a16:creationId xmlns:a16="http://schemas.microsoft.com/office/drawing/2014/main" id="{05A25D86-B44D-66E3-F3BD-78433DFC0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4398963"/>
            <a:ext cx="704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timeout</a:t>
            </a:r>
          </a:p>
        </p:txBody>
      </p:sp>
      <p:sp>
        <p:nvSpPr>
          <p:cNvPr id="57366" name="Horizontal Scroll 4">
            <a:extLst>
              <a:ext uri="{FF2B5EF4-FFF2-40B4-BE49-F238E27FC236}">
                <a16:creationId xmlns:a16="http://schemas.microsoft.com/office/drawing/2014/main" id="{6DA7A39D-1A64-24D8-3652-A08991D06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94413"/>
            <a:ext cx="936625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</a:t>
            </a:r>
            <a:r>
              <a:rPr lang="en-US" altLang="cs-CZ"/>
              <a:t>SWI</a:t>
            </a:r>
            <a:r>
              <a:rPr lang="cs-CZ" altLang="cs-CZ"/>
              <a:t>0</a:t>
            </a:r>
            <a:r>
              <a:rPr lang="en-US" altLang="cs-CZ"/>
              <a:t>90</a:t>
            </a: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7" grpId="0"/>
      <p:bldP spid="63508" grpId="0"/>
      <p:bldP spid="63509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9EE47F8D-0D35-0473-6F3C-2335D26E4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Kauz</a:t>
            </a:r>
            <a:r>
              <a:rPr lang="cs-CZ" altLang="cs-CZ"/>
              <a:t>ální konzistence</a:t>
            </a:r>
            <a:endParaRPr lang="en-US" altLang="cs-CZ"/>
          </a:p>
        </p:txBody>
      </p:sp>
      <p:sp>
        <p:nvSpPr>
          <p:cNvPr id="329731" name="Rectangle 3">
            <a:extLst>
              <a:ext uri="{FF2B5EF4-FFF2-40B4-BE49-F238E27FC236}">
                <a16:creationId xmlns:a16="http://schemas.microsoft.com/office/drawing/2014/main" id="{B350D14B-1C54-FB3D-8CD6-F4CB141B1E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P1: 	</a:t>
            </a:r>
            <a:r>
              <a:rPr lang="cs-CZ" altLang="cs-CZ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cs-CZ" altLang="cs-CZ">
                <a:cs typeface="Tahoma" panose="020B0604030504040204" pitchFamily="34" charset="0"/>
              </a:rPr>
              <a:t>(x)1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P2:  		           </a:t>
            </a:r>
            <a:r>
              <a:rPr lang="cs-CZ" altLang="cs-CZ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cs-CZ" altLang="cs-CZ">
                <a:cs typeface="Tahoma" panose="020B0604030504040204" pitchFamily="34" charset="0"/>
              </a:rPr>
              <a:t>(x)2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P3:				R(x)2  R(x)1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P4:				R(x)1  R(x)2</a:t>
            </a:r>
            <a:endParaRPr lang="cs-CZ" altLang="cs-CZ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algn="just" eaLnBrk="1" hangingPunct="1"/>
            <a:endParaRPr lang="cs-CZ" altLang="cs-CZ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algn="just" eaLnBrk="1" hangingPunct="1"/>
            <a:endParaRPr lang="cs-CZ" altLang="cs-CZ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algn="just" eaLnBrk="1" hangingPunct="1"/>
            <a:endParaRPr lang="cs-CZ" altLang="cs-CZ">
              <a:solidFill>
                <a:srgbClr val="000000"/>
              </a:solidFill>
              <a:cs typeface="Tahoma" panose="020B0604030504040204" pitchFamily="34" charset="0"/>
            </a:endParaRP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P1: 	</a:t>
            </a:r>
            <a:r>
              <a:rPr lang="cs-CZ" altLang="cs-CZ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cs-CZ" altLang="cs-CZ">
                <a:cs typeface="Tahoma" panose="020B0604030504040204" pitchFamily="34" charset="0"/>
              </a:rPr>
              <a:t>(x)1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P2:		       </a:t>
            </a:r>
            <a:r>
              <a:rPr lang="cs-CZ" altLang="cs-CZ">
                <a:solidFill>
                  <a:srgbClr val="0000FF"/>
                </a:solidFill>
                <a:cs typeface="Tahoma" panose="020B0604030504040204" pitchFamily="34" charset="0"/>
              </a:rPr>
              <a:t>R(x)1</a:t>
            </a:r>
            <a:r>
              <a:rPr lang="cs-CZ" altLang="cs-CZ">
                <a:cs typeface="Tahoma" panose="020B0604030504040204" pitchFamily="34" charset="0"/>
              </a:rPr>
              <a:t> </a:t>
            </a:r>
            <a:r>
              <a:rPr lang="cs-CZ" altLang="cs-CZ">
                <a:solidFill>
                  <a:srgbClr val="C00000"/>
                </a:solidFill>
                <a:cs typeface="Tahoma" panose="020B0604030504040204" pitchFamily="34" charset="0"/>
              </a:rPr>
              <a:t>W</a:t>
            </a:r>
            <a:r>
              <a:rPr lang="cs-CZ" altLang="cs-CZ">
                <a:cs typeface="Tahoma" panose="020B0604030504040204" pitchFamily="34" charset="0"/>
              </a:rPr>
              <a:t>(x)2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P3:				       </a:t>
            </a:r>
            <a:r>
              <a:rPr lang="cs-CZ" altLang="cs-CZ" b="1">
                <a:solidFill>
                  <a:srgbClr val="FF0000"/>
                </a:solidFill>
                <a:cs typeface="Tahoma" panose="020B0604030504040204" pitchFamily="34" charset="0"/>
              </a:rPr>
              <a:t>R(x)2  R(x)1</a:t>
            </a:r>
          </a:p>
          <a:p>
            <a:pPr marL="0" indent="0" eaLnBrk="1" hangingPunct="1"/>
            <a:r>
              <a:rPr lang="cs-CZ" altLang="cs-CZ">
                <a:cs typeface="Tahoma" panose="020B0604030504040204" pitchFamily="34" charset="0"/>
              </a:rPr>
              <a:t>P4:				       </a:t>
            </a:r>
            <a:r>
              <a:rPr lang="cs-CZ" altLang="cs-CZ" b="1">
                <a:solidFill>
                  <a:srgbClr val="FF0000"/>
                </a:solidFill>
                <a:cs typeface="Tahoma" panose="020B0604030504040204" pitchFamily="34" charset="0"/>
              </a:rPr>
              <a:t>R(x)1  R(x)2</a:t>
            </a:r>
          </a:p>
          <a:p>
            <a:pPr marL="0" indent="0" algn="just" eaLnBrk="1" hangingPunct="1"/>
            <a:endParaRPr lang="cs-CZ" altLang="cs-CZ" sz="1600">
              <a:solidFill>
                <a:srgbClr val="000000"/>
              </a:solidFill>
            </a:endParaRPr>
          </a:p>
          <a:p>
            <a:pPr marL="0" indent="0" algn="just" eaLnBrk="1" hangingPunct="1"/>
            <a:endParaRPr lang="cs-CZ" altLang="cs-CZ" sz="1600">
              <a:solidFill>
                <a:srgbClr val="000000"/>
              </a:solidFill>
            </a:endParaRPr>
          </a:p>
          <a:p>
            <a:pPr marL="0" indent="0" eaLnBrk="1" hangingPunct="1"/>
            <a:endParaRPr lang="cs-CZ" altLang="cs-CZ" sz="1600"/>
          </a:p>
          <a:p>
            <a:pPr marL="0" indent="0" algn="just" eaLnBrk="1" hangingPunct="1"/>
            <a:endParaRPr lang="cs-CZ" altLang="cs-CZ" sz="1600">
              <a:solidFill>
                <a:srgbClr val="000000"/>
              </a:solidFill>
            </a:endParaRPr>
          </a:p>
          <a:p>
            <a:pPr lvl="1" algn="just" eaLnBrk="1" hangingPunct="1"/>
            <a:r>
              <a:rPr lang="cs-CZ" altLang="cs-CZ"/>
              <a:t>implementace složitější</a:t>
            </a:r>
          </a:p>
          <a:p>
            <a:pPr lvl="2" algn="just" eaLnBrk="1" hangingPunct="1"/>
            <a:r>
              <a:rPr lang="en-US" altLang="cs-CZ"/>
              <a:t> </a:t>
            </a:r>
            <a:r>
              <a:rPr lang="cs-CZ" altLang="cs-CZ"/>
              <a:t>vyžaduje vyžaduje udržování grafu závislostí zápisů na čtení </a:t>
            </a:r>
          </a:p>
          <a:p>
            <a:pPr marL="0" indent="0" algn="just" eaLnBrk="1" hangingPunct="1"/>
            <a:endParaRPr lang="cs-CZ" altLang="cs-CZ" sz="1600">
              <a:solidFill>
                <a:srgbClr val="000000"/>
              </a:solidFill>
            </a:endParaRPr>
          </a:p>
        </p:txBody>
      </p:sp>
      <p:sp>
        <p:nvSpPr>
          <p:cNvPr id="332804" name="AutoShape 5">
            <a:extLst>
              <a:ext uri="{FF2B5EF4-FFF2-40B4-BE49-F238E27FC236}">
                <a16:creationId xmlns:a16="http://schemas.microsoft.com/office/drawing/2014/main" id="{6310CDC6-733D-865D-5559-72F1483F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386013"/>
            <a:ext cx="2808288" cy="358775"/>
          </a:xfrm>
          <a:prstGeom prst="wedgeRoundRectCallout">
            <a:avLst>
              <a:gd name="adj1" fmla="val 21963"/>
              <a:gd name="adj2" fmla="val 46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kauzáln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ě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konzisten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tní rozvrh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29733" name="AutoShape 7">
            <a:extLst>
              <a:ext uri="{FF2B5EF4-FFF2-40B4-BE49-F238E27FC236}">
                <a16:creationId xmlns:a16="http://schemas.microsoft.com/office/drawing/2014/main" id="{DF74C184-0418-ED22-0474-A1513CB76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565400"/>
            <a:ext cx="3311525" cy="576263"/>
          </a:xfrm>
          <a:prstGeom prst="wedgeRoundRectCallout">
            <a:avLst>
              <a:gd name="adj1" fmla="val -55130"/>
              <a:gd name="adj2" fmla="val 12796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porušení kauzální konzistence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(přidaná operace čtení)  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29734" name="AutoShape 8">
            <a:extLst>
              <a:ext uri="{FF2B5EF4-FFF2-40B4-BE49-F238E27FC236}">
                <a16:creationId xmlns:a16="http://schemas.microsoft.com/office/drawing/2014/main" id="{763552F4-D31D-87EE-3E02-C65642A90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652963"/>
            <a:ext cx="2808288" cy="360362"/>
          </a:xfrm>
          <a:prstGeom prst="wedgeRoundRectCallout">
            <a:avLst>
              <a:gd name="adj1" fmla="val 21963"/>
              <a:gd name="adj2" fmla="val 46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není 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kauzáln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ě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konzisten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tní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animBg="1"/>
      <p:bldP spid="329734" grpId="0" animBg="1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>
            <a:extLst>
              <a:ext uri="{FF2B5EF4-FFF2-40B4-BE49-F238E27FC236}">
                <a16:creationId xmlns:a16="http://schemas.microsoft.com/office/drawing/2014/main" id="{B4F829F0-EA9B-78E1-6D94-20436F464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PRAM konzistence</a:t>
            </a:r>
            <a:endParaRPr lang="en-US" altLang="cs-CZ"/>
          </a:p>
        </p:txBody>
      </p:sp>
      <p:sp>
        <p:nvSpPr>
          <p:cNvPr id="333827" name="Rectangle 3">
            <a:extLst>
              <a:ext uri="{FF2B5EF4-FFF2-40B4-BE49-F238E27FC236}">
                <a16:creationId xmlns:a16="http://schemas.microsoft.com/office/drawing/2014/main" id="{E51CDB82-2322-A8A5-03CB-32C11E4BB0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cs-CZ" altLang="cs-CZ">
                <a:solidFill>
                  <a:srgbClr val="0000FF"/>
                </a:solidFill>
              </a:rPr>
              <a:t>PRAM</a:t>
            </a:r>
            <a:r>
              <a:rPr lang="en-US" altLang="cs-CZ"/>
              <a:t> </a:t>
            </a:r>
            <a:r>
              <a:rPr lang="cs-CZ" altLang="cs-CZ"/>
              <a:t>(Pipelined RAM) </a:t>
            </a:r>
            <a:r>
              <a:rPr lang="en-US" altLang="cs-CZ">
                <a:solidFill>
                  <a:srgbClr val="0000FF"/>
                </a:solidFill>
              </a:rPr>
              <a:t>consistency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 sz="900"/>
          </a:p>
          <a:p>
            <a:pPr lvl="1" algn="just" eaLnBrk="1" hangingPunct="1"/>
            <a:r>
              <a:rPr lang="cs-CZ" altLang="cs-CZ"/>
              <a:t>srovnání se sekvenční konzistencí:</a:t>
            </a:r>
          </a:p>
          <a:p>
            <a:pPr lvl="2" algn="just" eaLnBrk="1" hangingPunct="1"/>
            <a:r>
              <a:rPr lang="en-US" altLang="cs-CZ"/>
              <a:t> </a:t>
            </a:r>
            <a:r>
              <a:rPr lang="cs-CZ" altLang="cs-CZ"/>
              <a:t>v PRAM neexistuje jednotný pohled na rozvrh</a:t>
            </a:r>
          </a:p>
          <a:p>
            <a:pPr lvl="1" algn="just" eaLnBrk="1" hangingPunct="1"/>
            <a:r>
              <a:rPr lang="cs-CZ" altLang="cs-CZ"/>
              <a:t>snadná na implementaci</a:t>
            </a:r>
          </a:p>
          <a:p>
            <a:pPr lvl="2" algn="just" eaLnBrk="1" hangingPunct="1"/>
            <a:r>
              <a:rPr lang="en-US" altLang="cs-CZ"/>
              <a:t> </a:t>
            </a:r>
            <a:r>
              <a:rPr lang="cs-CZ" altLang="cs-CZ"/>
              <a:t>nezáleží na pořadí, v němž různé procesy vidí přístupy k paměti</a:t>
            </a:r>
          </a:p>
          <a:p>
            <a:pPr lvl="2" algn="just" eaLnBrk="1" hangingPunct="1"/>
            <a:r>
              <a:rPr lang="en-US" altLang="cs-CZ"/>
              <a:t> </a:t>
            </a:r>
            <a:r>
              <a:rPr lang="cs-CZ" altLang="cs-CZ"/>
              <a:t>je nutné dodržet pořadí zápisů z jednoho zdroje</a:t>
            </a:r>
          </a:p>
          <a:p>
            <a:pPr marL="0" indent="0" eaLnBrk="1" hangingPunct="1"/>
            <a:endParaRPr lang="cs-CZ" altLang="cs-CZ" b="1"/>
          </a:p>
          <a:p>
            <a:pPr marL="0" indent="0" eaLnBrk="1" hangingPunct="1"/>
            <a:endParaRPr lang="cs-CZ" altLang="cs-CZ" b="1"/>
          </a:p>
          <a:p>
            <a:pPr marL="0" indent="0" eaLnBrk="1" hangingPunct="1"/>
            <a:endParaRPr lang="cs-CZ" altLang="cs-CZ" b="1"/>
          </a:p>
          <a:p>
            <a:pPr marL="0" indent="0" eaLnBrk="1" hangingPunct="1"/>
            <a:r>
              <a:rPr lang="cs-CZ" altLang="cs-CZ" sz="1600" b="1" i="1">
                <a:latin typeface="Courier New" panose="02070309020205020404" pitchFamily="49" charset="0"/>
              </a:rPr>
              <a:t>	P1:				P2:</a:t>
            </a:r>
            <a:endParaRPr lang="cs-CZ" altLang="cs-CZ" sz="1600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cs-CZ" altLang="cs-CZ" sz="1600">
                <a:latin typeface="Courier New" panose="02070309020205020404" pitchFamily="49" charset="0"/>
              </a:rPr>
              <a:t>	a=1;				b=1;</a:t>
            </a:r>
          </a:p>
          <a:p>
            <a:pPr marL="0" indent="0" eaLnBrk="1" hangingPunct="1"/>
            <a:r>
              <a:rPr lang="cs-CZ" altLang="cs-CZ" sz="1600">
                <a:latin typeface="Courier New" panose="02070309020205020404" pitchFamily="49" charset="0"/>
              </a:rPr>
              <a:t>	if(b==0) kill(P2);		if(a==0) kill(P1);</a:t>
            </a:r>
          </a:p>
        </p:txBody>
      </p:sp>
      <p:sp>
        <p:nvSpPr>
          <p:cNvPr id="333828" name="AutoShape 4">
            <a:extLst>
              <a:ext uri="{FF2B5EF4-FFF2-40B4-BE49-F238E27FC236}">
                <a16:creationId xmlns:a16="http://schemas.microsoft.com/office/drawing/2014/main" id="{BC4AE09A-71B1-775A-837B-BFB0E2781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341438"/>
            <a:ext cx="7272337" cy="719137"/>
          </a:xfrm>
          <a:prstGeom prst="wedgeRoundRectCallout">
            <a:avLst>
              <a:gd name="adj1" fmla="val -6801"/>
              <a:gd name="adj2" fmla="val -1220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Zápisy provád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né jedním uzlem jsou vid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ny ostatními uzly v po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adí provád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ní</a:t>
            </a:r>
            <a:r>
              <a:rPr lang="cs-CZ" altLang="cs-CZ" sz="1600" b="0" baseline="0">
                <a:solidFill>
                  <a:srgbClr val="000000"/>
                </a:solidFill>
              </a:rPr>
              <a:t>.</a:t>
            </a:r>
          </a:p>
          <a:p>
            <a:pPr eaLnBrk="1" hangingPunct="1"/>
            <a:r>
              <a:rPr lang="cs-CZ" altLang="cs-CZ" sz="1600" b="0" baseline="0">
                <a:solidFill>
                  <a:srgbClr val="000000"/>
                </a:solidFill>
              </a:rPr>
              <a:t>Z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ápisy r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zných uzl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mohou být vid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ny r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znými uzly r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zn</a:t>
            </a:r>
            <a:r>
              <a:rPr lang="cs-CZ" altLang="cs-CZ" sz="1600" b="0" baseline="0">
                <a:solidFill>
                  <a:srgbClr val="000000"/>
                </a:solidFill>
              </a:rPr>
              <a:t>ě. </a:t>
            </a:r>
          </a:p>
        </p:txBody>
      </p:sp>
      <p:sp>
        <p:nvSpPr>
          <p:cNvPr id="333829" name="AutoShape 5">
            <a:extLst>
              <a:ext uri="{FF2B5EF4-FFF2-40B4-BE49-F238E27FC236}">
                <a16:creationId xmlns:a16="http://schemas.microsoft.com/office/drawing/2014/main" id="{42E6BDAC-C7A1-E362-1449-7A73F5F72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150" y="5911850"/>
            <a:ext cx="4032250" cy="360363"/>
          </a:xfrm>
          <a:prstGeom prst="wedgeRoundRectCallout">
            <a:avLst>
              <a:gd name="adj1" fmla="val -7875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možný výsledek: oba procesy budou zabity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3830" name="AutoShape 6">
            <a:extLst>
              <a:ext uri="{FF2B5EF4-FFF2-40B4-BE49-F238E27FC236}">
                <a16:creationId xmlns:a16="http://schemas.microsoft.com/office/drawing/2014/main" id="{6718A57C-2EDD-31E4-69CA-4038DA372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292600"/>
            <a:ext cx="3455988" cy="576263"/>
          </a:xfrm>
          <a:prstGeom prst="wedgeRoundRectCallout">
            <a:avLst>
              <a:gd name="adj1" fmla="val 14722"/>
              <a:gd name="adj2" fmla="val -3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P1 p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č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 b d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íve ne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ž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uvidí jeho zápis</a:t>
            </a:r>
            <a:endParaRPr lang="cs-CZ" altLang="cs-CZ" sz="1400" b="0" baseline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P2 p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č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te a d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ř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íve ne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ž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uvidí jeho zápis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cs-CZ" sz="1400" b="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3831" name="AutoShape 8">
            <a:extLst>
              <a:ext uri="{FF2B5EF4-FFF2-40B4-BE49-F238E27FC236}">
                <a16:creationId xmlns:a16="http://schemas.microsoft.com/office/drawing/2014/main" id="{84CB1A25-47F4-1BFB-ECE3-0A184D0DA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2175" y="4292600"/>
            <a:ext cx="2808288" cy="576263"/>
          </a:xfrm>
          <a:prstGeom prst="wedgeRoundRectCallout">
            <a:avLst>
              <a:gd name="adj1" fmla="val -3648"/>
              <a:gd name="adj2" fmla="val -3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není možné při libovolném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globálním uspořádání instrukcí </a:t>
            </a:r>
            <a:endParaRPr lang="en-US" altLang="cs-CZ" sz="1400" b="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>
            <a:extLst>
              <a:ext uri="{FF2B5EF4-FFF2-40B4-BE49-F238E27FC236}">
                <a16:creationId xmlns:a16="http://schemas.microsoft.com/office/drawing/2014/main" id="{0B838A26-0405-AA25-6612-DC0F7E02D3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PRAM konzistence</a:t>
            </a:r>
            <a:endParaRPr lang="en-US" altLang="cs-CZ"/>
          </a:p>
        </p:txBody>
      </p:sp>
      <p:sp>
        <p:nvSpPr>
          <p:cNvPr id="334851" name="Rectangle 3">
            <a:extLst>
              <a:ext uri="{FF2B5EF4-FFF2-40B4-BE49-F238E27FC236}">
                <a16:creationId xmlns:a16="http://schemas.microsoft.com/office/drawing/2014/main" id="{5333D3C7-7E7D-28A3-0D95-D86C6AFDA8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b="1" i="1">
                <a:latin typeface="Courier New" panose="02070309020205020404" pitchFamily="49" charset="0"/>
              </a:rPr>
              <a:t>	P1:			P2:			P3:</a:t>
            </a:r>
            <a:endParaRPr lang="cs-CZ" altLang="cs-CZ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cs-CZ" altLang="cs-CZ">
                <a:latin typeface="Courier New" panose="02070309020205020404" pitchFamily="49" charset="0"/>
              </a:rPr>
              <a:t>	a=1;			b=1;			c=1;</a:t>
            </a:r>
          </a:p>
          <a:p>
            <a:pPr marL="0" indent="0" eaLnBrk="1" hangingPunct="1"/>
            <a:r>
              <a:rPr lang="cs-CZ" altLang="cs-CZ">
                <a:latin typeface="Courier New" panose="02070309020205020404" pitchFamily="49" charset="0"/>
              </a:rPr>
              <a:t>	print(b,c);		print(a,c);		print(a,b);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>
                <a:latin typeface="Courier New" panose="02070309020205020404" pitchFamily="49" charset="0"/>
              </a:rPr>
              <a:t>	a = 1;			a = 1;			b = 1;</a:t>
            </a:r>
          </a:p>
          <a:p>
            <a:pPr marL="0" indent="0" eaLnBrk="1" hangingPunct="1"/>
            <a:r>
              <a:rPr lang="en-US" altLang="cs-CZ" b="1">
                <a:latin typeface="Courier New" panose="02070309020205020404" pitchFamily="49" charset="0"/>
              </a:rPr>
              <a:t>	print(b,c);</a:t>
            </a:r>
            <a:r>
              <a:rPr lang="en-US" altLang="cs-CZ">
                <a:latin typeface="Courier New" panose="02070309020205020404" pitchFamily="49" charset="0"/>
              </a:rPr>
              <a:t>		b = 1; 		print(a,c);</a:t>
            </a:r>
          </a:p>
          <a:p>
            <a:pPr marL="0" indent="0" eaLnBrk="1" hangingPunct="1"/>
            <a:r>
              <a:rPr lang="en-US" altLang="cs-CZ">
                <a:latin typeface="Courier New" panose="02070309020205020404" pitchFamily="49" charset="0"/>
              </a:rPr>
              <a:t>	b = 1;			</a:t>
            </a:r>
            <a:r>
              <a:rPr lang="en-US" altLang="cs-CZ" b="1">
                <a:latin typeface="Courier New" panose="02070309020205020404" pitchFamily="49" charset="0"/>
              </a:rPr>
              <a:t>print(a,c);</a:t>
            </a:r>
            <a:r>
              <a:rPr lang="en-US" altLang="cs-CZ">
                <a:latin typeface="Courier New" panose="02070309020205020404" pitchFamily="49" charset="0"/>
              </a:rPr>
              <a:t>		c = 1;</a:t>
            </a:r>
          </a:p>
          <a:p>
            <a:pPr marL="0" indent="0" eaLnBrk="1" hangingPunct="1"/>
            <a:r>
              <a:rPr lang="en-US" altLang="cs-CZ">
                <a:latin typeface="Courier New" panose="02070309020205020404" pitchFamily="49" charset="0"/>
              </a:rPr>
              <a:t>	print(a,c);		print(b,c);		</a:t>
            </a:r>
            <a:r>
              <a:rPr lang="en-US" altLang="cs-CZ" b="1">
                <a:latin typeface="Courier New" panose="02070309020205020404" pitchFamily="49" charset="0"/>
              </a:rPr>
              <a:t>print(a,b);</a:t>
            </a:r>
          </a:p>
          <a:p>
            <a:pPr marL="0" indent="0" eaLnBrk="1" hangingPunct="1"/>
            <a:r>
              <a:rPr lang="en-US" altLang="cs-CZ">
                <a:latin typeface="Courier New" panose="02070309020205020404" pitchFamily="49" charset="0"/>
              </a:rPr>
              <a:t>	c = 1;			c = 1;			a = 1;</a:t>
            </a:r>
          </a:p>
          <a:p>
            <a:pPr marL="0" indent="0" eaLnBrk="1" hangingPunct="1"/>
            <a:r>
              <a:rPr lang="en-US" altLang="cs-CZ">
                <a:latin typeface="Courier New" panose="02070309020205020404" pitchFamily="49" charset="0"/>
              </a:rPr>
              <a:t>	print(z,b);		print(a,b);		print(b,c);</a:t>
            </a:r>
          </a:p>
          <a:p>
            <a:pPr marL="0" indent="0" eaLnBrk="1" hangingPunct="1"/>
            <a:endParaRPr lang="cs-CZ" altLang="cs-CZ">
              <a:latin typeface="Courier New" panose="02070309020205020404" pitchFamily="49" charset="0"/>
            </a:endParaRPr>
          </a:p>
          <a:p>
            <a:pPr marL="0" indent="0" eaLnBrk="1" hangingPunct="1"/>
            <a:r>
              <a:rPr lang="cs-CZ" altLang="cs-CZ" sz="2000"/>
              <a:t>Výstup:</a:t>
            </a:r>
          </a:p>
          <a:p>
            <a:pPr marL="0" indent="0" eaLnBrk="1" hangingPunct="1"/>
            <a:r>
              <a:rPr lang="en-US" altLang="cs-CZ" b="1">
                <a:latin typeface="Courier New" panose="02070309020205020404" pitchFamily="49" charset="0"/>
              </a:rPr>
              <a:t>	</a:t>
            </a:r>
            <a:r>
              <a:rPr lang="cs-CZ" altLang="cs-CZ" b="1">
                <a:latin typeface="Courier New" panose="02070309020205020404" pitchFamily="49" charset="0"/>
              </a:rPr>
              <a:t>00</a:t>
            </a:r>
            <a:r>
              <a:rPr lang="en-US" altLang="cs-CZ" b="1">
                <a:latin typeface="Courier New" panose="02070309020205020404" pitchFamily="49" charset="0"/>
              </a:rPr>
              <a:t>		</a:t>
            </a:r>
            <a:r>
              <a:rPr lang="cs-CZ" altLang="cs-CZ" b="1">
                <a:latin typeface="Courier New" panose="02070309020205020404" pitchFamily="49" charset="0"/>
              </a:rPr>
              <a:t>	10</a:t>
            </a:r>
            <a:r>
              <a:rPr lang="en-US" altLang="cs-CZ" b="1">
                <a:latin typeface="Courier New" panose="02070309020205020404" pitchFamily="49" charset="0"/>
              </a:rPr>
              <a:t>		</a:t>
            </a:r>
            <a:r>
              <a:rPr lang="cs-CZ" altLang="cs-CZ" b="1">
                <a:latin typeface="Courier New" panose="02070309020205020404" pitchFamily="49" charset="0"/>
              </a:rPr>
              <a:t>	01</a:t>
            </a:r>
            <a:endParaRPr lang="en-US" altLang="cs-CZ" b="1">
              <a:latin typeface="Courier New" panose="02070309020205020404" pitchFamily="49" charset="0"/>
            </a:endParaRPr>
          </a:p>
          <a:p>
            <a:pPr marL="0" indent="0" eaLnBrk="1" hangingPunct="1"/>
            <a:endParaRPr lang="en-US" altLang="cs-CZ" b="1">
              <a:latin typeface="Courier New" panose="02070309020205020404" pitchFamily="49" charset="0"/>
            </a:endParaRPr>
          </a:p>
          <a:p>
            <a:pPr marL="0" indent="0" eaLnBrk="1" hangingPunct="1"/>
            <a:endParaRPr lang="cs-CZ" altLang="cs-CZ" b="1">
              <a:latin typeface="Courier New" panose="02070309020205020404" pitchFamily="49" charset="0"/>
            </a:endParaRPr>
          </a:p>
        </p:txBody>
      </p:sp>
      <p:sp>
        <p:nvSpPr>
          <p:cNvPr id="334852" name="AutoShape 4">
            <a:extLst>
              <a:ext uri="{FF2B5EF4-FFF2-40B4-BE49-F238E27FC236}">
                <a16:creationId xmlns:a16="http://schemas.microsoft.com/office/drawing/2014/main" id="{84BE9D3E-BEDB-6323-933F-4D65716AE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5949950"/>
            <a:ext cx="3455988" cy="360363"/>
          </a:xfrm>
          <a:prstGeom prst="wedgeRoundRectCallout">
            <a:avLst>
              <a:gd name="adj1" fmla="val -22991"/>
              <a:gd name="adj2" fmla="val -24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PRAM-konzistentn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lok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á</a:t>
            </a: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ln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í</a:t>
            </a: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rozvrhy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>
            <a:extLst>
              <a:ext uri="{FF2B5EF4-FFF2-40B4-BE49-F238E27FC236}">
                <a16:creationId xmlns:a16="http://schemas.microsoft.com/office/drawing/2014/main" id="{C95999DA-1182-5583-1BB9-F77F8DBDCA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Slow memory</a:t>
            </a:r>
            <a:endParaRPr lang="cs-CZ" altLang="cs-CZ"/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A5CB0695-F592-2211-DF72-FC8695265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071688"/>
            <a:ext cx="8785225" cy="4525962"/>
          </a:xfrm>
        </p:spPr>
        <p:txBody>
          <a:bodyPr/>
          <a:lstStyle/>
          <a:p>
            <a:pPr marL="0" indent="0" eaLnBrk="1" hangingPunct="1"/>
            <a:r>
              <a:rPr lang="en-US" altLang="cs-CZ"/>
              <a:t>L</a:t>
            </a:r>
            <a:r>
              <a:rPr lang="cs-CZ" altLang="cs-CZ"/>
              <a:t>okální zápis, pomalá nesynchronizovaná propagace</a:t>
            </a:r>
          </a:p>
          <a:p>
            <a:pPr marL="0" indent="0" eaLnBrk="1" hangingPunct="1"/>
            <a:r>
              <a:rPr lang="cs-CZ" altLang="cs-CZ"/>
              <a:t>Neposkytuje žádnou synchronizaci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/>
              <a:t>P1: 	</a:t>
            </a:r>
            <a:r>
              <a:rPr lang="en-US" altLang="cs-CZ">
                <a:solidFill>
                  <a:srgbClr val="C00000"/>
                </a:solidFill>
              </a:rPr>
              <a:t>W</a:t>
            </a:r>
            <a:r>
              <a:rPr lang="en-US" altLang="cs-CZ"/>
              <a:t>(x)1	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cs-CZ" altLang="cs-CZ"/>
              <a:t>(x)</a:t>
            </a:r>
            <a:r>
              <a:rPr lang="en-US" altLang="cs-CZ"/>
              <a:t>2</a:t>
            </a:r>
            <a:r>
              <a:rPr lang="cs-CZ" altLang="cs-CZ"/>
              <a:t>	</a:t>
            </a:r>
            <a:r>
              <a:rPr lang="cs-CZ" altLang="cs-CZ">
                <a:solidFill>
                  <a:srgbClr val="C00000"/>
                </a:solidFill>
              </a:rPr>
              <a:t>W</a:t>
            </a:r>
            <a:r>
              <a:rPr lang="en-US" altLang="cs-CZ"/>
              <a:t>(y)3			</a:t>
            </a:r>
            <a:r>
              <a:rPr lang="en-US" altLang="cs-CZ">
                <a:solidFill>
                  <a:srgbClr val="C00000"/>
                </a:solidFill>
              </a:rPr>
              <a:t>W</a:t>
            </a:r>
            <a:r>
              <a:rPr lang="en-US" altLang="cs-CZ"/>
              <a:t>(x)4</a:t>
            </a:r>
            <a:endParaRPr lang="cs-CZ" altLang="cs-CZ"/>
          </a:p>
          <a:p>
            <a:pPr marL="0" indent="0" eaLnBrk="1" hangingPunct="1"/>
            <a:r>
              <a:rPr lang="cs-CZ" altLang="cs-CZ"/>
              <a:t>P2:</a:t>
            </a:r>
            <a:r>
              <a:rPr lang="en-US" altLang="cs-CZ"/>
              <a:t>			</a:t>
            </a:r>
            <a:r>
              <a:rPr lang="cs-CZ" altLang="cs-CZ"/>
              <a:t> </a:t>
            </a:r>
            <a:r>
              <a:rPr lang="en-US" altLang="cs-CZ"/>
              <a:t>	R</a:t>
            </a:r>
            <a:r>
              <a:rPr lang="cs-CZ" altLang="cs-CZ"/>
              <a:t>(</a:t>
            </a:r>
            <a:r>
              <a:rPr lang="en-US" altLang="cs-CZ"/>
              <a:t>y</a:t>
            </a:r>
            <a:r>
              <a:rPr lang="cs-CZ" altLang="cs-CZ"/>
              <a:t>)</a:t>
            </a:r>
            <a:r>
              <a:rPr lang="en-US" altLang="cs-CZ"/>
              <a:t>3	</a:t>
            </a:r>
            <a:r>
              <a:rPr lang="cs-CZ" altLang="cs-CZ" b="1"/>
              <a:t>R</a:t>
            </a:r>
            <a:r>
              <a:rPr lang="en-US" altLang="cs-CZ" b="1"/>
              <a:t>(x)1</a:t>
            </a:r>
            <a:r>
              <a:rPr lang="en-US" altLang="cs-CZ"/>
              <a:t>		</a:t>
            </a:r>
            <a:r>
              <a:rPr lang="cs-CZ" altLang="cs-CZ"/>
              <a:t>R</a:t>
            </a:r>
            <a:r>
              <a:rPr lang="en-US" altLang="cs-CZ"/>
              <a:t>(x)2	</a:t>
            </a:r>
            <a:r>
              <a:rPr lang="cs-CZ" altLang="cs-CZ"/>
              <a:t>R</a:t>
            </a:r>
            <a:r>
              <a:rPr lang="en-US" altLang="cs-CZ"/>
              <a:t>(x)4</a:t>
            </a:r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 sz="1000"/>
          </a:p>
          <a:p>
            <a:pPr marL="0" indent="0" eaLnBrk="1" hangingPunct="1"/>
            <a:r>
              <a:rPr lang="en-US" altLang="cs-CZ"/>
              <a:t>Je</a:t>
            </a:r>
            <a:r>
              <a:rPr lang="cs-CZ" altLang="cs-CZ"/>
              <a:t>ště slabší modely?</a:t>
            </a:r>
          </a:p>
          <a:p>
            <a:pPr marL="0" indent="0" eaLnBrk="1" hangingPunct="1"/>
            <a:r>
              <a:rPr lang="cs-CZ" altLang="cs-CZ" i="1"/>
              <a:t>Casual Consistency (Bednárek 2009)</a:t>
            </a:r>
          </a:p>
          <a:p>
            <a:pPr marL="0" indent="0" eaLnBrk="1" hangingPunct="1"/>
            <a:r>
              <a:rPr lang="cs-CZ" altLang="cs-CZ" i="1"/>
              <a:t>Příležitostná konzistence - když je příležitost, tak to je konzistentní </a:t>
            </a:r>
            <a:r>
              <a:rPr lang="en-US" altLang="cs-CZ" i="1"/>
              <a:t> </a:t>
            </a:r>
            <a:r>
              <a:rPr lang="cs-CZ" altLang="cs-CZ">
                <a:solidFill>
                  <a:srgbClr val="33CC33"/>
                </a:solidFill>
                <a:sym typeface="Wingdings" panose="05000000000000000000" pitchFamily="2" charset="2"/>
              </a:rPr>
              <a:t></a:t>
            </a:r>
          </a:p>
          <a:p>
            <a:pPr marL="0" indent="0" eaLnBrk="1" hangingPunct="1"/>
            <a:r>
              <a:rPr lang="en-US" altLang="cs-CZ">
                <a:latin typeface="Arial Unicode MS" pitchFamily="34" charset="-128"/>
                <a:ea typeface="Arial Unicode MS" pitchFamily="34" charset="-128"/>
              </a:rPr>
              <a:t>➟ </a:t>
            </a:r>
            <a:r>
              <a:rPr lang="en-US" altLang="cs-CZ"/>
              <a:t> Eventual consistency</a:t>
            </a:r>
          </a:p>
        </p:txBody>
      </p:sp>
      <p:sp>
        <p:nvSpPr>
          <p:cNvPr id="335876" name="AutoShape 4">
            <a:extLst>
              <a:ext uri="{FF2B5EF4-FFF2-40B4-BE49-F238E27FC236}">
                <a16:creationId xmlns:a16="http://schemas.microsoft.com/office/drawing/2014/main" id="{DEBEE87B-5CF5-39FB-A831-CB7C45CFD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33475"/>
            <a:ext cx="7377113" cy="431800"/>
          </a:xfrm>
          <a:prstGeom prst="wedgeRoundRectCallout">
            <a:avLst>
              <a:gd name="adj1" fmla="val -7505"/>
              <a:gd name="adj2" fmla="val 1139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Zápisy jedním procesem do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jedno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ho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m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st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a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musí být viděny</a:t>
            </a:r>
            <a:r>
              <a:rPr lang="cs-CZ" altLang="cs-CZ" sz="1600" b="0" baseline="0">
                <a:solidFill>
                  <a:srgbClr val="000000"/>
                </a:solidFill>
              </a:rPr>
              <a:t> ve stejném pořadí</a:t>
            </a:r>
          </a:p>
        </p:txBody>
      </p:sp>
      <p:sp>
        <p:nvSpPr>
          <p:cNvPr id="335877" name="AutoShape 6">
            <a:extLst>
              <a:ext uri="{FF2B5EF4-FFF2-40B4-BE49-F238E27FC236}">
                <a16:creationId xmlns:a16="http://schemas.microsoft.com/office/drawing/2014/main" id="{EA5EA5B5-1B57-DBA6-7FFF-2AD04E3E8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4357688"/>
            <a:ext cx="5327650" cy="431800"/>
          </a:xfrm>
          <a:prstGeom prst="wedgeRoundRectCallout">
            <a:avLst>
              <a:gd name="adj1" fmla="val -3306"/>
              <a:gd name="adj2" fmla="val -1915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zápis do x před zápisem do y ještě není propagován</a:t>
            </a:r>
            <a:endParaRPr lang="cs-CZ" altLang="cs-CZ" sz="1600" b="0" baseline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>
            <a:extLst>
              <a:ext uri="{FF2B5EF4-FFF2-40B4-BE49-F238E27FC236}">
                <a16:creationId xmlns:a16="http://schemas.microsoft.com/office/drawing/2014/main" id="{276267FA-2EF7-DF12-EB12-2899084CF2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2300"/>
              <a:t>Konzistenční modely se synchronizační proměnnou</a:t>
            </a:r>
            <a:endParaRPr lang="en-US" altLang="cs-CZ" sz="2300"/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90171A4E-3F4B-EC04-4A9A-774C8F746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 </a:t>
            </a:r>
            <a:r>
              <a:rPr lang="cs-CZ" altLang="cs-CZ" dirty="0"/>
              <a:t>Doposud uvedené konzistenční modely velmi restriktivní </a:t>
            </a:r>
          </a:p>
          <a:p>
            <a:pPr lvl="1" eaLnBrk="1" hangingPunct="1">
              <a:defRPr/>
            </a:pPr>
            <a:r>
              <a:rPr lang="cs-CZ" altLang="cs-CZ" dirty="0"/>
              <a:t>vyžadují propagaci všech zápisů všem procesům</a:t>
            </a:r>
          </a:p>
          <a:p>
            <a:pPr lvl="1" eaLnBrk="1" hangingPunct="1">
              <a:defRPr/>
            </a:pPr>
            <a:r>
              <a:rPr lang="cs-CZ" altLang="cs-CZ" dirty="0"/>
              <a:t>málo efektivní</a:t>
            </a:r>
            <a:endParaRPr lang="cs-CZ" altLang="cs-CZ" sz="1500" dirty="0"/>
          </a:p>
          <a:p>
            <a:pPr lvl="1" eaLnBrk="1" hangingPunct="1">
              <a:defRPr/>
            </a:pPr>
            <a:r>
              <a:rPr lang="cs-CZ" altLang="cs-CZ" dirty="0"/>
              <a:t>ne všechny aplikace vyžadují sledování všech zápisů, natož pak jejich pořadí</a:t>
            </a:r>
            <a:endParaRPr lang="en-US" altLang="cs-CZ" sz="1500" dirty="0"/>
          </a:p>
          <a:p>
            <a:pPr lvl="1" eaLnBrk="1" hangingPunct="1">
              <a:defRPr/>
            </a:pPr>
            <a:r>
              <a:rPr lang="cs-CZ" altLang="cs-CZ" dirty="0"/>
              <a:t>typická situace:</a:t>
            </a:r>
          </a:p>
          <a:p>
            <a:pPr lvl="2" eaLnBrk="1" hangingPunct="1">
              <a:defRPr/>
            </a:pPr>
            <a:r>
              <a:rPr lang="cs-CZ" altLang="cs-CZ" dirty="0"/>
              <a:t> proces v kritické sekci ve smyčce čte a zapisuje data</a:t>
            </a:r>
          </a:p>
          <a:p>
            <a:pPr lvl="2" eaLnBrk="1" hangingPunct="1">
              <a:defRPr/>
            </a:pPr>
            <a:r>
              <a:rPr lang="cs-CZ" altLang="cs-CZ" dirty="0"/>
              <a:t> ostatní procesy nemusí jednotlivé zápisy vidět, není nutné, aby byly propagovány</a:t>
            </a:r>
          </a:p>
          <a:p>
            <a:pPr lvl="1" eaLnBrk="1" hangingPunct="1">
              <a:defRPr/>
            </a:pPr>
            <a:r>
              <a:rPr lang="cs-CZ" altLang="cs-CZ" dirty="0"/>
              <a:t>paměť ale neví, že proces je v kritické sekci, musí propagovat všechny zápisy</a:t>
            </a:r>
            <a:endParaRPr lang="en-US" altLang="cs-CZ" dirty="0"/>
          </a:p>
          <a:p>
            <a:pPr lvl="1" eaLnBrk="1" hangingPunct="1">
              <a:defRPr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 </a:t>
            </a:r>
            <a:r>
              <a:rPr lang="cs-CZ" altLang="cs-CZ" dirty="0"/>
              <a:t>Řešení: nechat proces ukončit kritickou sekci a poté rozeslat změny ostatním</a:t>
            </a:r>
          </a:p>
          <a:p>
            <a:pPr lvl="1" eaLnBrk="1" hangingPunct="1">
              <a:defRPr/>
            </a:pPr>
            <a:r>
              <a:rPr lang="cs-CZ" altLang="cs-CZ" sz="1500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sz="1500" dirty="0"/>
              <a:t> </a:t>
            </a:r>
            <a:r>
              <a:rPr lang="en-US" altLang="cs-CZ" sz="1500" dirty="0" err="1"/>
              <a:t>vy</a:t>
            </a:r>
            <a:r>
              <a:rPr lang="cs-CZ" altLang="cs-CZ" sz="1500" dirty="0"/>
              <a:t>šší výkonnost</a:t>
            </a:r>
          </a:p>
          <a:p>
            <a:pPr lvl="1" eaLnBrk="1" hangingPunct="1">
              <a:defRPr/>
            </a:pPr>
            <a:r>
              <a:rPr lang="cs-CZ" altLang="cs-CZ" sz="1500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sz="1500" dirty="0"/>
              <a:t> ztráta transparentnosti</a:t>
            </a:r>
            <a:endParaRPr lang="en-US" altLang="cs-CZ" sz="1500" dirty="0"/>
          </a:p>
          <a:p>
            <a:pPr marL="0" lvl="1" indent="0" eaLnBrk="1" hangingPunct="1">
              <a:buSzPct val="150000"/>
              <a:buFont typeface="Tahoma" panose="020B0604030504040204" pitchFamily="34" charset="0"/>
              <a:buChar char="▪"/>
              <a:defRPr/>
            </a:pPr>
            <a:endParaRPr lang="en-US" altLang="cs-CZ" sz="800" dirty="0">
              <a:ea typeface="+mn-ea"/>
              <a:cs typeface="+mn-cs"/>
            </a:endParaRPr>
          </a:p>
          <a:p>
            <a:pPr marL="0" lvl="1" indent="0" eaLnBrk="1" hangingPunct="1">
              <a:buSzPct val="150000"/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Speciální druh proměnné - </a:t>
            </a:r>
            <a:r>
              <a:rPr lang="cs-CZ" altLang="cs-CZ" b="1" dirty="0"/>
              <a:t>synchronizační proměnná</a:t>
            </a:r>
          </a:p>
          <a:p>
            <a:pPr lvl="1" eaLnBrk="1" hangingPunct="1">
              <a:defRPr/>
            </a:pPr>
            <a:r>
              <a:rPr lang="cs-CZ" altLang="cs-CZ" sz="1500" dirty="0"/>
              <a:t>použití pouze pro synchronizační účely</a:t>
            </a:r>
          </a:p>
          <a:p>
            <a:pPr marL="0" lvl="1" indent="0" eaLnBrk="1" hangingPunct="1">
              <a:buSzPct val="150000"/>
              <a:buFont typeface="Tahoma" panose="020B0604030504040204" pitchFamily="34" charset="0"/>
              <a:buChar char="▪"/>
              <a:defRPr/>
            </a:pPr>
            <a:endParaRPr lang="cs-CZ" altLang="cs-CZ" sz="800" dirty="0">
              <a:ea typeface="+mn-ea"/>
              <a:cs typeface="+mn-cs"/>
            </a:endParaRPr>
          </a:p>
          <a:p>
            <a:pPr marL="0" indent="0" eaLnBrk="1" hangingPunct="1">
              <a:defRPr/>
            </a:pPr>
            <a:r>
              <a:rPr lang="cs-CZ" altLang="cs-CZ" sz="1600" dirty="0"/>
              <a:t>	S	synchronizace</a:t>
            </a:r>
          </a:p>
          <a:p>
            <a:pPr marL="0" indent="0" eaLnBrk="1" hangingPunct="1">
              <a:defRPr/>
            </a:pPr>
            <a:r>
              <a:rPr lang="cs-CZ" altLang="cs-CZ" sz="1600" dirty="0"/>
              <a:t>	Acq	vstup do kritické sekce (Acquire)</a:t>
            </a:r>
          </a:p>
          <a:p>
            <a:pPr marL="0" indent="0" eaLnBrk="1" hangingPunct="1">
              <a:defRPr/>
            </a:pPr>
            <a:r>
              <a:rPr lang="cs-CZ" altLang="cs-CZ" sz="1600" dirty="0"/>
              <a:t>	Rel	výstup z kritické sekce (Release)</a:t>
            </a:r>
            <a:endParaRPr lang="en-US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>
            <a:extLst>
              <a:ext uri="{FF2B5EF4-FFF2-40B4-BE49-F238E27FC236}">
                <a16:creationId xmlns:a16="http://schemas.microsoft.com/office/drawing/2014/main" id="{380FA394-0B06-254A-111F-8FF0FD689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Weak consistency</a:t>
            </a:r>
            <a:endParaRPr lang="en-US" altLang="cs-CZ"/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730D768E-E2CD-8EAC-437A-5677EECF7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altLang="cs-CZ">
                <a:solidFill>
                  <a:srgbClr val="0000FF"/>
                </a:solidFill>
              </a:rPr>
              <a:t>Slabá konzistence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lvl="1" eaLnBrk="1" hangingPunct="1">
              <a:lnSpc>
                <a:spcPts val="2600"/>
              </a:lnSpc>
            </a:pPr>
            <a:r>
              <a:rPr lang="cs-CZ" altLang="cs-CZ"/>
              <a:t>zavedení synchronizační proměnné (synchronizační operace)</a:t>
            </a:r>
          </a:p>
          <a:p>
            <a:pPr lvl="2" eaLnBrk="1" hangingPunct="1">
              <a:lnSpc>
                <a:spcPts val="2600"/>
              </a:lnSpc>
            </a:pPr>
            <a:r>
              <a:rPr lang="cs-CZ" altLang="cs-CZ"/>
              <a:t> bod 1: všechny procesy vidí všechny přístupy k SP ve stejném pořadí</a:t>
            </a:r>
          </a:p>
          <a:p>
            <a:pPr lvl="2" eaLnBrk="1" hangingPunct="1">
              <a:lnSpc>
                <a:spcPts val="2600"/>
              </a:lnSpc>
            </a:pPr>
            <a:r>
              <a:rPr lang="cs-CZ" altLang="cs-CZ"/>
              <a:t> bod 2: před přístupem k SP budou dokončeny všechny předchozí zápisy</a:t>
            </a:r>
          </a:p>
          <a:p>
            <a:pPr lvl="2" eaLnBrk="1" hangingPunct="1">
              <a:lnSpc>
                <a:spcPts val="2600"/>
              </a:lnSpc>
            </a:pPr>
            <a:r>
              <a:rPr lang="cs-CZ" altLang="cs-CZ"/>
              <a:t> bod 3: před čtením dat jsou dokončeny všechny předchozí přístupy k SP</a:t>
            </a:r>
          </a:p>
          <a:p>
            <a:pPr lvl="1" eaLnBrk="1" hangingPunct="1">
              <a:lnSpc>
                <a:spcPts val="2600"/>
              </a:lnSpc>
            </a:pPr>
            <a:r>
              <a:rPr lang="cs-CZ" altLang="cs-CZ"/>
              <a:t>provedením synchronizace před čtením se zajistí aktuální verze dat</a:t>
            </a:r>
          </a:p>
        </p:txBody>
      </p:sp>
      <p:sp>
        <p:nvSpPr>
          <p:cNvPr id="337924" name="AutoShape 4">
            <a:extLst>
              <a:ext uri="{FF2B5EF4-FFF2-40B4-BE49-F238E27FC236}">
                <a16:creationId xmlns:a16="http://schemas.microsoft.com/office/drawing/2014/main" id="{0AD229C3-6DDC-EAE4-A9AD-5C9BAC174D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700213"/>
            <a:ext cx="8280400" cy="1081087"/>
          </a:xfrm>
          <a:prstGeom prst="wedgeRoundRectCallout">
            <a:avLst>
              <a:gd name="adj1" fmla="val -7556"/>
              <a:gd name="adj2" fmla="val -2267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266700" indent="-2667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</a:rPr>
              <a:t>1.	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 k synchroniza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ním prom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nným je sekven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</a:t>
            </a:r>
            <a:r>
              <a:rPr lang="cs-CZ" altLang="cs-CZ" sz="1600" b="0" baseline="0">
                <a:solidFill>
                  <a:srgbClr val="000000"/>
                </a:solidFill>
              </a:rPr>
              <a:t>ě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konzistentní</a:t>
            </a:r>
          </a:p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</a:rPr>
              <a:t>2.	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 k SP není povolen, dokud neskon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 všechny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edchozí zápisy</a:t>
            </a:r>
          </a:p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</a:rPr>
              <a:t>3.	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 k dat</a:t>
            </a:r>
            <a:r>
              <a:rPr lang="cs-CZ" altLang="cs-CZ" sz="1600" b="0" baseline="0">
                <a:solidFill>
                  <a:srgbClr val="000000"/>
                </a:solidFill>
              </a:rPr>
              <a:t>ů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m není povolen před dokon</a:t>
            </a:r>
            <a:r>
              <a:rPr lang="cs-CZ" altLang="cs-CZ" sz="1600" b="0" baseline="0">
                <a:solidFill>
                  <a:srgbClr val="000000"/>
                </a:solidFill>
              </a:rPr>
              <a:t>č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ením všech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edchozích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ístupům k SP</a:t>
            </a: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>
            <a:extLst>
              <a:ext uri="{FF2B5EF4-FFF2-40B4-BE49-F238E27FC236}">
                <a16:creationId xmlns:a16="http://schemas.microsoft.com/office/drawing/2014/main" id="{909460B4-FC27-9E92-DF37-924B65AF1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Weak consistency</a:t>
            </a:r>
            <a:endParaRPr lang="en-US" altLang="cs-CZ"/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ACF49008-DC3D-BBBA-D87A-0A0B13CE2B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endParaRPr lang="en-US" altLang="cs-CZ" dirty="0"/>
          </a:p>
          <a:p>
            <a:pPr marL="0" indent="0" eaLnBrk="1" hangingPunct="1"/>
            <a:r>
              <a:rPr lang="cs-CZ" altLang="cs-CZ" sz="1600" dirty="0"/>
              <a:t>P1: </a:t>
            </a:r>
            <a:r>
              <a:rPr lang="cs-CZ" altLang="cs-CZ" sz="1600" dirty="0">
                <a:solidFill>
                  <a:srgbClr val="C00000"/>
                </a:solidFill>
              </a:rPr>
              <a:t>W</a:t>
            </a:r>
            <a:r>
              <a:rPr lang="cs-CZ" altLang="cs-CZ" sz="1600" dirty="0"/>
              <a:t>(x)1  </a:t>
            </a:r>
            <a:r>
              <a:rPr lang="cs-CZ" altLang="cs-CZ" sz="1600" dirty="0">
                <a:solidFill>
                  <a:srgbClr val="C00000"/>
                </a:solidFill>
              </a:rPr>
              <a:t>W</a:t>
            </a:r>
            <a:r>
              <a:rPr lang="cs-CZ" altLang="cs-CZ" sz="1600" dirty="0"/>
              <a:t>(x)2  </a:t>
            </a:r>
            <a:r>
              <a:rPr lang="cs-CZ" altLang="cs-CZ" sz="1600" b="1" dirty="0"/>
              <a:t>S</a:t>
            </a:r>
          </a:p>
          <a:p>
            <a:pPr marL="0" indent="0" eaLnBrk="1" hangingPunct="1"/>
            <a:r>
              <a:rPr lang="cs-CZ" altLang="cs-CZ" sz="1600" dirty="0"/>
              <a:t>P2:			   R(x)2  R(x)1  </a:t>
            </a:r>
            <a:r>
              <a:rPr lang="cs-CZ" altLang="cs-CZ" sz="1600" b="1" dirty="0"/>
              <a:t>S</a:t>
            </a:r>
            <a:r>
              <a:rPr lang="en-US" altLang="cs-CZ" sz="1600" dirty="0"/>
              <a:t>  R(x)2</a:t>
            </a:r>
            <a:endParaRPr lang="cs-CZ" altLang="cs-CZ" sz="1600" dirty="0"/>
          </a:p>
          <a:p>
            <a:pPr marL="0" indent="0" eaLnBrk="1" hangingPunct="1"/>
            <a:r>
              <a:rPr lang="cs-CZ" altLang="cs-CZ" sz="1600" dirty="0"/>
              <a:t>P3:			   R(x)1  R(x)2  </a:t>
            </a:r>
            <a:r>
              <a:rPr lang="cs-CZ" altLang="cs-CZ" sz="1600" b="1" dirty="0"/>
              <a:t>S</a:t>
            </a:r>
            <a:r>
              <a:rPr lang="en-US" altLang="cs-CZ" sz="1600" dirty="0"/>
              <a:t>  R(x)2</a:t>
            </a:r>
            <a:endParaRPr lang="en-US" altLang="cs-CZ" sz="1600" b="1" dirty="0"/>
          </a:p>
          <a:p>
            <a:pPr marL="0" indent="0" eaLnBrk="1" hangingPunct="1"/>
            <a:endParaRPr lang="cs-CZ" altLang="cs-CZ" sz="1600" dirty="0"/>
          </a:p>
          <a:p>
            <a:pPr marL="0" indent="0" eaLnBrk="1" hangingPunct="1"/>
            <a:endParaRPr lang="cs-CZ" altLang="cs-CZ" sz="1600" dirty="0"/>
          </a:p>
          <a:p>
            <a:pPr marL="0" indent="0" eaLnBrk="1" hangingPunct="1"/>
            <a:endParaRPr lang="en-US" altLang="cs-CZ" sz="1600" dirty="0"/>
          </a:p>
          <a:p>
            <a:pPr marL="0" indent="0" eaLnBrk="1" hangingPunct="1"/>
            <a:r>
              <a:rPr lang="cs-CZ" altLang="cs-CZ" sz="1600" dirty="0"/>
              <a:t>P1: </a:t>
            </a:r>
            <a:r>
              <a:rPr lang="cs-CZ" altLang="cs-CZ" sz="1600" dirty="0">
                <a:solidFill>
                  <a:srgbClr val="C00000"/>
                </a:solidFill>
              </a:rPr>
              <a:t>W</a:t>
            </a:r>
            <a:r>
              <a:rPr lang="cs-CZ" altLang="cs-CZ" sz="1600" dirty="0"/>
              <a:t>(x)1  </a:t>
            </a:r>
            <a:r>
              <a:rPr lang="cs-CZ" altLang="cs-CZ" sz="1600" dirty="0">
                <a:solidFill>
                  <a:srgbClr val="C00000"/>
                </a:solidFill>
              </a:rPr>
              <a:t>W</a:t>
            </a:r>
            <a:r>
              <a:rPr lang="cs-CZ" altLang="cs-CZ" sz="1600" dirty="0"/>
              <a:t>(x)2  </a:t>
            </a:r>
            <a:r>
              <a:rPr lang="cs-CZ" altLang="cs-CZ" sz="1600" b="1" dirty="0"/>
              <a:t>S</a:t>
            </a:r>
          </a:p>
          <a:p>
            <a:pPr marL="0" indent="0" eaLnBrk="1" hangingPunct="1"/>
            <a:r>
              <a:rPr lang="cs-CZ" altLang="cs-CZ" sz="1600" dirty="0"/>
              <a:t>P2:				</a:t>
            </a:r>
            <a:r>
              <a:rPr lang="cs-CZ" altLang="cs-CZ" sz="1600" b="1" dirty="0">
                <a:solidFill>
                  <a:srgbClr val="FF0000"/>
                </a:solidFill>
              </a:rPr>
              <a:t>S  R(x)1</a:t>
            </a:r>
          </a:p>
          <a:p>
            <a:pPr marL="0" indent="0" eaLnBrk="1" hangingPunct="1"/>
            <a:endParaRPr lang="en-US" altLang="cs-CZ" sz="1600" b="1" dirty="0">
              <a:solidFill>
                <a:srgbClr val="FF0000"/>
              </a:solidFill>
            </a:endParaRPr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  <a:p>
            <a:pPr lvl="1" algn="just" eaLnBrk="1" hangingPunct="1"/>
            <a:r>
              <a:rPr lang="en-US" altLang="cs-CZ" b="1" dirty="0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/>
              <a:t> odpadá nutnost propagací všech zápisů</a:t>
            </a:r>
          </a:p>
          <a:p>
            <a:pPr lvl="1" algn="just" eaLnBrk="1" hangingPunct="1"/>
            <a:r>
              <a:rPr lang="en-US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dirty="0"/>
              <a:t> paměť při přístupu k SP nerozezná vstup a výstup z kritické sekce</a:t>
            </a:r>
          </a:p>
          <a:p>
            <a:pPr lvl="2" algn="just" eaLnBrk="1" hangingPunct="1"/>
            <a:r>
              <a:rPr lang="cs-CZ" altLang="cs-CZ" dirty="0"/>
              <a:t> pokaždé musí vykonat akce potřebné pro oba případy</a:t>
            </a:r>
          </a:p>
          <a:p>
            <a:pPr lvl="1" algn="just" eaLnBrk="1" hangingPunct="1"/>
            <a:endParaRPr lang="cs-CZ" altLang="cs-CZ" dirty="0"/>
          </a:p>
          <a:p>
            <a:pPr lvl="1" algn="just" eaLnBrk="1" hangingPunct="1"/>
            <a:r>
              <a:rPr lang="cs-CZ" altLang="cs-CZ" dirty="0"/>
              <a:t>řešení: rozlišení vstupu (</a:t>
            </a:r>
            <a:r>
              <a:rPr lang="cs-CZ" altLang="cs-CZ" dirty="0" err="1"/>
              <a:t>Acq</a:t>
            </a:r>
            <a:r>
              <a:rPr lang="cs-CZ" altLang="cs-CZ" dirty="0"/>
              <a:t>) a výstupu (</a:t>
            </a:r>
            <a:r>
              <a:rPr lang="cs-CZ" altLang="cs-CZ" dirty="0" err="1"/>
              <a:t>Rel</a:t>
            </a:r>
            <a:r>
              <a:rPr lang="cs-CZ" altLang="cs-CZ" dirty="0"/>
              <a:t>) z kritické sekce</a:t>
            </a:r>
          </a:p>
        </p:txBody>
      </p:sp>
      <p:sp>
        <p:nvSpPr>
          <p:cNvPr id="338948" name="AutoShape 5">
            <a:extLst>
              <a:ext uri="{FF2B5EF4-FFF2-40B4-BE49-F238E27FC236}">
                <a16:creationId xmlns:a16="http://schemas.microsoft.com/office/drawing/2014/main" id="{E0289A88-BF11-6246-877A-92CFD5094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05038"/>
            <a:ext cx="2735263" cy="360362"/>
          </a:xfrm>
          <a:prstGeom prst="wedgeRoundRectCallout">
            <a:avLst>
              <a:gd name="adj1" fmla="val 12102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slabě konzistentní rozvrh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5877" name="AutoShape 6">
            <a:extLst>
              <a:ext uri="{FF2B5EF4-FFF2-40B4-BE49-F238E27FC236}">
                <a16:creationId xmlns:a16="http://schemas.microsoft.com/office/drawing/2014/main" id="{B216E665-4EB3-CC06-AB93-24EE253DC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644900"/>
            <a:ext cx="2735263" cy="360363"/>
          </a:xfrm>
          <a:prstGeom prst="wedgeRoundRectCallout">
            <a:avLst>
              <a:gd name="adj1" fmla="val 12102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porušení slabé konzistence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35878" name="AutoShape 7">
            <a:extLst>
              <a:ext uri="{FF2B5EF4-FFF2-40B4-BE49-F238E27FC236}">
                <a16:creationId xmlns:a16="http://schemas.microsoft.com/office/drawing/2014/main" id="{CA770979-853C-C023-5678-58064EF18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565400"/>
            <a:ext cx="2232025" cy="576263"/>
          </a:xfrm>
          <a:prstGeom prst="wedgeRoundRectCallout">
            <a:avLst>
              <a:gd name="adj1" fmla="val -88264"/>
              <a:gd name="adj2" fmla="val 7506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po synchronizaci musí být data aktuální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nimBg="1"/>
      <p:bldP spid="335878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>
            <a:extLst>
              <a:ext uri="{FF2B5EF4-FFF2-40B4-BE49-F238E27FC236}">
                <a16:creationId xmlns:a16="http://schemas.microsoft.com/office/drawing/2014/main" id="{F230A305-79CF-321F-F141-80966DAB4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Release </a:t>
            </a:r>
            <a:r>
              <a:rPr lang="cs-CZ" altLang="cs-CZ"/>
              <a:t>consistency</a:t>
            </a:r>
            <a:endParaRPr lang="en-US" altLang="cs-CZ"/>
          </a:p>
        </p:txBody>
      </p:sp>
      <p:sp>
        <p:nvSpPr>
          <p:cNvPr id="339971" name="Rectangle 3">
            <a:extLst>
              <a:ext uri="{FF2B5EF4-FFF2-40B4-BE49-F238E27FC236}">
                <a16:creationId xmlns:a16="http://schemas.microsoft.com/office/drawing/2014/main" id="{0DDDDFBA-6E77-7BB7-2217-991BB41B6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altLang="cs-CZ" i="1">
                <a:solidFill>
                  <a:srgbClr val="0000FF"/>
                </a:solidFill>
              </a:rPr>
              <a:t>Výstupní  </a:t>
            </a:r>
            <a:r>
              <a:rPr lang="en-US" altLang="cs-CZ">
                <a:solidFill>
                  <a:srgbClr val="0000FF"/>
                </a:solidFill>
              </a:rPr>
              <a:t>konzistence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lvl="1" algn="just" eaLnBrk="1" hangingPunct="1">
              <a:lnSpc>
                <a:spcPct val="130000"/>
              </a:lnSpc>
            </a:pPr>
            <a:r>
              <a:rPr lang="en-US" altLang="cs-CZ"/>
              <a:t>po</a:t>
            </a:r>
            <a:r>
              <a:rPr lang="cs-CZ" altLang="cs-CZ"/>
              <a:t> </a:t>
            </a:r>
            <a:r>
              <a:rPr lang="en-US" altLang="cs-CZ"/>
              <a:t>Acq() jsou</a:t>
            </a:r>
            <a:r>
              <a:rPr lang="cs-CZ" altLang="cs-CZ"/>
              <a:t> všechny lokální kopie aktuální</a:t>
            </a:r>
            <a:endParaRPr lang="en-US" altLang="cs-CZ"/>
          </a:p>
          <a:p>
            <a:pPr lvl="1" algn="just" eaLnBrk="1" hangingPunct="1">
              <a:lnSpc>
                <a:spcPct val="130000"/>
              </a:lnSpc>
            </a:pPr>
            <a:r>
              <a:rPr lang="en-US" altLang="cs-CZ"/>
              <a:t>p</a:t>
            </a:r>
            <a:r>
              <a:rPr lang="cs-CZ" altLang="cs-CZ"/>
              <a:t>o </a:t>
            </a:r>
            <a:r>
              <a:rPr lang="en-US" altLang="cs-CZ"/>
              <a:t>Rel()</a:t>
            </a:r>
            <a:r>
              <a:rPr lang="cs-CZ" altLang="cs-CZ"/>
              <a:t> jsou propagovány změny ostatním procesům</a:t>
            </a:r>
            <a:endParaRPr lang="en-US" altLang="cs-CZ"/>
          </a:p>
          <a:p>
            <a:pPr lvl="1" algn="just" eaLnBrk="1" hangingPunct="1">
              <a:lnSpc>
                <a:spcPct val="130000"/>
              </a:lnSpc>
            </a:pPr>
            <a:r>
              <a:rPr lang="en-US" altLang="cs-CZ"/>
              <a:t>p</a:t>
            </a:r>
            <a:r>
              <a:rPr lang="cs-CZ" altLang="cs-CZ"/>
              <a:t>ři správném párování Acq</a:t>
            </a:r>
            <a:r>
              <a:rPr lang="en-US" altLang="cs-CZ"/>
              <a:t>()</a:t>
            </a:r>
            <a:r>
              <a:rPr lang="cs-CZ" altLang="cs-CZ"/>
              <a:t> a Rel</a:t>
            </a:r>
            <a:r>
              <a:rPr lang="en-US" altLang="cs-CZ"/>
              <a:t>() je </a:t>
            </a:r>
            <a:r>
              <a:rPr lang="cs-CZ" altLang="cs-CZ"/>
              <a:t>výsledek výpočtu ekvivalentní sekvenčně konzistentní paměti</a:t>
            </a:r>
          </a:p>
        </p:txBody>
      </p:sp>
      <p:sp>
        <p:nvSpPr>
          <p:cNvPr id="339972" name="AutoShape 4">
            <a:extLst>
              <a:ext uri="{FF2B5EF4-FFF2-40B4-BE49-F238E27FC236}">
                <a16:creationId xmlns:a16="http://schemas.microsoft.com/office/drawing/2014/main" id="{78142537-0D37-2A6D-A4B4-6A0A1D01D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1557338"/>
            <a:ext cx="8280400" cy="1511300"/>
          </a:xfrm>
          <a:prstGeom prst="wedgeRoundRectCallout">
            <a:avLst>
              <a:gd name="adj1" fmla="val -7556"/>
              <a:gd name="adj2" fmla="val -265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cs-CZ" altLang="cs-CZ" sz="1600" b="0" baseline="0" dirty="0">
                <a:solidFill>
                  <a:srgbClr val="000000"/>
                </a:solidFill>
              </a:rPr>
              <a:t>1.	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ř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ed p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ř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ístupem k datům musí být úsp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ě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šn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ě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 ukon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č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eny p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ř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edchozí </a:t>
            </a:r>
            <a:r>
              <a:rPr lang="cs-CZ" altLang="cs-CZ" sz="1600" b="0" baseline="0" dirty="0" err="1">
                <a:solidFill>
                  <a:srgbClr val="000000"/>
                </a:solidFill>
              </a:rPr>
              <a:t>Acq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()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 procesu</a:t>
            </a:r>
          </a:p>
          <a:p>
            <a:pPr algn="just" eaLnBrk="1" hangingPunct="1"/>
            <a:r>
              <a:rPr lang="cs-CZ" altLang="cs-CZ" sz="1600" b="0" baseline="0" dirty="0">
                <a:solidFill>
                  <a:srgbClr val="000000"/>
                </a:solidFill>
              </a:rPr>
              <a:t>2.	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P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ř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ed provedením </a:t>
            </a:r>
            <a:r>
              <a:rPr lang="cs-CZ" altLang="cs-CZ" sz="1600" b="0" baseline="0" dirty="0" err="1">
                <a:solidFill>
                  <a:srgbClr val="000000"/>
                </a:solidFill>
              </a:rPr>
              <a:t>Rel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() 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musí být ukon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č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eny všechny p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ř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edchozí zápisy i 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č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tení provád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ě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né procesem</a:t>
            </a:r>
          </a:p>
          <a:p>
            <a:pPr algn="just" eaLnBrk="1" hangingPunct="1"/>
            <a:r>
              <a:rPr lang="cs-CZ" altLang="cs-CZ" sz="1600" b="0" baseline="0" dirty="0">
                <a:solidFill>
                  <a:srgbClr val="000000"/>
                </a:solidFill>
              </a:rPr>
              <a:t>3.	</a:t>
            </a:r>
            <a:r>
              <a:rPr lang="cs-CZ" altLang="cs-CZ" sz="1600" b="0" baseline="0" dirty="0" err="1">
                <a:solidFill>
                  <a:srgbClr val="000000"/>
                </a:solidFill>
              </a:rPr>
              <a:t>Acq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()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 a </a:t>
            </a:r>
            <a:r>
              <a:rPr lang="cs-CZ" altLang="cs-CZ" sz="1600" b="0" baseline="0" dirty="0" err="1">
                <a:solidFill>
                  <a:srgbClr val="000000"/>
                </a:solidFill>
              </a:rPr>
              <a:t>Rel</a:t>
            </a:r>
            <a:r>
              <a:rPr lang="cs-CZ" altLang="cs-CZ" sz="1600" b="0" baseline="0" dirty="0">
                <a:solidFill>
                  <a:srgbClr val="000000"/>
                </a:solidFill>
              </a:rPr>
              <a:t>() </a:t>
            </a:r>
            <a:r>
              <a:rPr lang="cs-CZ" altLang="cs-CZ" sz="1600" b="0" baseline="0" dirty="0">
                <a:solidFill>
                  <a:srgbClr val="000000"/>
                </a:solidFill>
                <a:cs typeface="Times New Roman" panose="02020603050405020304" pitchFamily="18" charset="0"/>
              </a:rPr>
              <a:t>musí být PRAM konzistentní</a:t>
            </a: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>
            <a:extLst>
              <a:ext uri="{FF2B5EF4-FFF2-40B4-BE49-F238E27FC236}">
                <a16:creationId xmlns:a16="http://schemas.microsoft.com/office/drawing/2014/main" id="{DF38AEE1-32B3-CA32-2B99-700F421E4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Release </a:t>
            </a:r>
            <a:r>
              <a:rPr lang="cs-CZ" altLang="cs-CZ"/>
              <a:t>consistency</a:t>
            </a:r>
            <a:endParaRPr lang="en-US" altLang="cs-CZ"/>
          </a:p>
        </p:txBody>
      </p:sp>
      <p:sp>
        <p:nvSpPr>
          <p:cNvPr id="337923" name="Rectangle 3">
            <a:extLst>
              <a:ext uri="{FF2B5EF4-FFF2-40B4-BE49-F238E27FC236}">
                <a16:creationId xmlns:a16="http://schemas.microsoft.com/office/drawing/2014/main" id="{B204B030-3CB7-0144-DC6A-3457A61EF0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endParaRPr lang="en-US" altLang="cs-CZ"/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P1:  </a:t>
            </a:r>
            <a:r>
              <a:rPr lang="cs-CZ" altLang="cs-CZ" sz="1600" b="1">
                <a:solidFill>
                  <a:srgbClr val="000000"/>
                </a:solidFill>
                <a:cs typeface="Times New Roman" panose="02020603050405020304" pitchFamily="18" charset="0"/>
              </a:rPr>
              <a:t>Acq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 </a:t>
            </a:r>
            <a:r>
              <a:rPr lang="cs-CZ" altLang="cs-CZ" sz="1600">
                <a:solidFill>
                  <a:srgbClr val="C00000"/>
                </a:solidFill>
                <a:cs typeface="Times New Roman" panose="02020603050405020304" pitchFamily="18" charset="0"/>
              </a:rPr>
              <a:t>W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(x)1  </a:t>
            </a:r>
            <a:r>
              <a:rPr lang="cs-CZ" altLang="cs-CZ" sz="1600">
                <a:solidFill>
                  <a:srgbClr val="C00000"/>
                </a:solidFill>
                <a:cs typeface="Times New Roman" panose="02020603050405020304" pitchFamily="18" charset="0"/>
              </a:rPr>
              <a:t>W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(x)2  </a:t>
            </a:r>
            <a:r>
              <a:rPr lang="cs-CZ" altLang="cs-CZ" sz="1600" b="1">
                <a:solidFill>
                  <a:srgbClr val="000000"/>
                </a:solidFill>
                <a:cs typeface="Times New Roman" panose="02020603050405020304" pitchFamily="18" charset="0"/>
              </a:rPr>
              <a:t>Rel</a:t>
            </a:r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P2:				</a:t>
            </a:r>
            <a:r>
              <a:rPr lang="cs-CZ" altLang="cs-CZ" sz="1600" b="1">
                <a:solidFill>
                  <a:srgbClr val="000000"/>
                </a:solidFill>
                <a:cs typeface="Times New Roman" panose="02020603050405020304" pitchFamily="18" charset="0"/>
              </a:rPr>
              <a:t>Acq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 R(x)2  </a:t>
            </a:r>
            <a:r>
              <a:rPr lang="cs-CZ" altLang="cs-CZ" sz="1600" b="1">
                <a:solidFill>
                  <a:srgbClr val="000000"/>
                </a:solidFill>
                <a:cs typeface="Times New Roman" panose="02020603050405020304" pitchFamily="18" charset="0"/>
              </a:rPr>
              <a:t>Rel</a:t>
            </a:r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P3:						</a:t>
            </a:r>
            <a:r>
              <a:rPr lang="cs-CZ" altLang="cs-CZ" sz="1600">
                <a:solidFill>
                  <a:srgbClr val="000000"/>
                </a:solidFill>
              </a:rPr>
              <a:t>    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R(x)1</a:t>
            </a:r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 b="1">
              <a:solidFill>
                <a:srgbClr val="FF0000"/>
              </a:solidFill>
            </a:endParaRP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algn="just" eaLnBrk="1" hangingPunct="1">
              <a:lnSpc>
                <a:spcPct val="130000"/>
              </a:lnSpc>
              <a:buFont typeface="Tahoma" panose="020B0604030504040204" pitchFamily="34" charset="0"/>
              <a:buChar char="▪"/>
            </a:pPr>
            <a:r>
              <a:rPr lang="cs-CZ" altLang="cs-CZ">
                <a:sym typeface="Wingdings" panose="05000000000000000000" pitchFamily="2" charset="2"/>
              </a:rPr>
              <a:t> Možnosti implementace</a:t>
            </a:r>
          </a:p>
          <a:p>
            <a:pPr lvl="1" algn="just" eaLnBrk="1" hangingPunct="1">
              <a:lnSpc>
                <a:spcPct val="130000"/>
              </a:lnSpc>
            </a:pPr>
            <a:r>
              <a:rPr lang="cs-CZ" altLang="cs-CZ">
                <a:sym typeface="Wingdings" panose="05000000000000000000" pitchFamily="2" charset="2"/>
              </a:rPr>
              <a:t>Eager release consistency</a:t>
            </a:r>
            <a:r>
              <a:rPr lang="en-US" altLang="cs-CZ">
                <a:sym typeface="Wingdings" panose="05000000000000000000" pitchFamily="2" charset="2"/>
              </a:rPr>
              <a:t> </a:t>
            </a:r>
            <a:r>
              <a:rPr lang="cs-CZ" altLang="cs-CZ" i="1">
                <a:sym typeface="Wingdings" panose="05000000000000000000" pitchFamily="2" charset="2"/>
              </a:rPr>
              <a:t>(</a:t>
            </a:r>
            <a:r>
              <a:rPr lang="en-US" altLang="cs-CZ" i="1">
                <a:sym typeface="Wingdings" panose="05000000000000000000" pitchFamily="2" charset="2"/>
              </a:rPr>
              <a:t>horliv</a:t>
            </a:r>
            <a:r>
              <a:rPr lang="cs-CZ" altLang="cs-CZ" i="1">
                <a:sym typeface="Wingdings" panose="05000000000000000000" pitchFamily="2" charset="2"/>
              </a:rPr>
              <a:t>á, dychtivá)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cs-CZ" altLang="cs-CZ"/>
              <a:t> po Rel() se propagují změny všem procesům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cs-CZ" altLang="cs-CZ"/>
              <a:t> optimalizace přístupové doby</a:t>
            </a:r>
          </a:p>
          <a:p>
            <a:pPr lvl="1" algn="just" eaLnBrk="1" hangingPunct="1">
              <a:lnSpc>
                <a:spcPct val="130000"/>
              </a:lnSpc>
            </a:pPr>
            <a:r>
              <a:rPr lang="cs-CZ" altLang="cs-CZ">
                <a:sym typeface="Wingdings" panose="05000000000000000000" pitchFamily="2" charset="2"/>
              </a:rPr>
              <a:t>Lazy release consistency </a:t>
            </a:r>
            <a:r>
              <a:rPr lang="cs-CZ" altLang="cs-CZ" i="1">
                <a:sym typeface="Wingdings" panose="05000000000000000000" pitchFamily="2" charset="2"/>
              </a:rPr>
              <a:t>(líná)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cs-CZ" altLang="cs-CZ">
                <a:sym typeface="Wingdings" panose="05000000000000000000" pitchFamily="2" charset="2"/>
              </a:rPr>
              <a:t> po Rel() se nic nepropaguje, až při Acq() jiného procesu</a:t>
            </a:r>
          </a:p>
          <a:p>
            <a:pPr lvl="2" algn="just" eaLnBrk="1" hangingPunct="1">
              <a:lnSpc>
                <a:spcPct val="130000"/>
              </a:lnSpc>
            </a:pPr>
            <a:r>
              <a:rPr lang="cs-CZ" altLang="cs-CZ">
                <a:sym typeface="Wingdings" panose="05000000000000000000" pitchFamily="2" charset="2"/>
              </a:rPr>
              <a:t> optimlizace síťového provozu</a:t>
            </a:r>
          </a:p>
        </p:txBody>
      </p:sp>
      <p:sp>
        <p:nvSpPr>
          <p:cNvPr id="340996" name="AutoShape 4">
            <a:extLst>
              <a:ext uri="{FF2B5EF4-FFF2-40B4-BE49-F238E27FC236}">
                <a16:creationId xmlns:a16="http://schemas.microsoft.com/office/drawing/2014/main" id="{39EFDDA5-B05B-4E2A-2844-2F8C2C7B20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2205038"/>
            <a:ext cx="2735263" cy="360362"/>
          </a:xfrm>
          <a:prstGeom prst="wedgeRoundRectCallout">
            <a:avLst>
              <a:gd name="adj1" fmla="val 12102"/>
              <a:gd name="adj2" fmla="val 178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release consisten</a:t>
            </a: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0997" name="AutoShape 6">
            <a:extLst>
              <a:ext uri="{FF2B5EF4-FFF2-40B4-BE49-F238E27FC236}">
                <a16:creationId xmlns:a16="http://schemas.microsoft.com/office/drawing/2014/main" id="{8DB5286A-03C2-0AB3-764D-EDC28D345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420938"/>
            <a:ext cx="2232025" cy="576262"/>
          </a:xfrm>
          <a:prstGeom prst="wedgeRoundRectCallout">
            <a:avLst>
              <a:gd name="adj1" fmla="val -2417"/>
              <a:gd name="adj2" fmla="val -9159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</a:rPr>
              <a:t>bez přístupu k SP libovolně stará hodnota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>
            <a:extLst>
              <a:ext uri="{FF2B5EF4-FFF2-40B4-BE49-F238E27FC236}">
                <a16:creationId xmlns:a16="http://schemas.microsoft.com/office/drawing/2014/main" id="{CF8F7E12-1135-4362-0495-C38070199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Entry </a:t>
            </a:r>
            <a:r>
              <a:rPr lang="cs-CZ" altLang="cs-CZ"/>
              <a:t>consistency</a:t>
            </a:r>
            <a:endParaRPr lang="en-US" altLang="cs-CZ"/>
          </a:p>
        </p:txBody>
      </p:sp>
      <p:sp>
        <p:nvSpPr>
          <p:cNvPr id="342019" name="Rectangle 3">
            <a:extLst>
              <a:ext uri="{FF2B5EF4-FFF2-40B4-BE49-F238E27FC236}">
                <a16:creationId xmlns:a16="http://schemas.microsoft.com/office/drawing/2014/main" id="{83883D16-C653-9304-BFD8-67BCABF294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r>
              <a:rPr lang="en-US" altLang="cs-CZ" i="1">
                <a:solidFill>
                  <a:srgbClr val="0000FF"/>
                </a:solidFill>
              </a:rPr>
              <a:t>Vstupní  </a:t>
            </a:r>
            <a:r>
              <a:rPr lang="en-US" altLang="cs-CZ">
                <a:solidFill>
                  <a:srgbClr val="0000FF"/>
                </a:solidFill>
              </a:rPr>
              <a:t>konzistence</a:t>
            </a:r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lvl="1" eaLnBrk="1" hangingPunct="1"/>
            <a:r>
              <a:rPr lang="cs-CZ" altLang="cs-CZ"/>
              <a:t>sdílená data jsou vázána na SP, při přístupu se synchronizují pouze tato data</a:t>
            </a:r>
          </a:p>
          <a:p>
            <a:pPr lvl="1" eaLnBrk="1" hangingPunct="1"/>
            <a:r>
              <a:rPr lang="cs-CZ" altLang="cs-CZ"/>
              <a:t>přístup k datům a SP může být exkluzivní (RW) nebo neexkluzivní (RO)</a:t>
            </a:r>
          </a:p>
          <a:p>
            <a:pPr lvl="1" eaLnBrk="1" hangingPunct="1"/>
            <a:r>
              <a:rPr lang="cs-CZ" altLang="cs-CZ"/>
              <a:t>každá SP má vlastníka - proces, který k ní naposledy přistupoval</a:t>
            </a:r>
          </a:p>
          <a:p>
            <a:pPr lvl="1" eaLnBrk="1" hangingPunct="1"/>
            <a:r>
              <a:rPr lang="cs-CZ" altLang="cs-CZ"/>
              <a:t>vlastník může opakovaně vstupovat a vystupovat z k</a:t>
            </a:r>
            <a:r>
              <a:rPr lang="en-US" altLang="cs-CZ"/>
              <a:t>.</a:t>
            </a:r>
            <a:r>
              <a:rPr lang="cs-CZ" altLang="cs-CZ"/>
              <a:t>sekce bez nutnosti komunikace</a:t>
            </a:r>
          </a:p>
          <a:p>
            <a:pPr lvl="1" eaLnBrk="1" hangingPunct="1"/>
            <a:r>
              <a:rPr lang="cs-CZ" altLang="cs-CZ"/>
              <a:t>proces, který není vlastníkem, musí požádat o vlastnictví</a:t>
            </a:r>
          </a:p>
          <a:p>
            <a:pPr marL="0" indent="0" algn="just" eaLnBrk="1" hangingPunct="1"/>
            <a:endParaRPr lang="cs-CZ" altLang="cs-CZ" sz="160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P1:  </a:t>
            </a:r>
            <a:r>
              <a:rPr lang="cs-CZ" altLang="cs-CZ" sz="1600" b="1">
                <a:solidFill>
                  <a:srgbClr val="0000FF"/>
                </a:solidFill>
                <a:cs typeface="Times New Roman" panose="02020603050405020304" pitchFamily="18" charset="0"/>
              </a:rPr>
              <a:t>Acq(Lx)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1600">
                <a:solidFill>
                  <a:srgbClr val="0000FF"/>
                </a:solidFill>
                <a:cs typeface="Times New Roman" panose="02020603050405020304" pitchFamily="18" charset="0"/>
              </a:rPr>
              <a:t>W(x)1  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1600" b="1">
                <a:solidFill>
                  <a:srgbClr val="00B050"/>
                </a:solidFill>
                <a:cs typeface="Times New Roman" panose="02020603050405020304" pitchFamily="18" charset="0"/>
              </a:rPr>
              <a:t>Acq(Ly) </a:t>
            </a:r>
            <a:r>
              <a:rPr lang="cs-CZ" altLang="cs-CZ" sz="1600">
                <a:solidFill>
                  <a:srgbClr val="00B050"/>
                </a:solidFill>
                <a:cs typeface="Times New Roman" panose="02020603050405020304" pitchFamily="18" charset="0"/>
              </a:rPr>
              <a:t>  W(y)2   </a:t>
            </a:r>
            <a:r>
              <a:rPr lang="cs-CZ" altLang="cs-CZ" sz="1600" b="1">
                <a:solidFill>
                  <a:srgbClr val="0000FF"/>
                </a:solidFill>
                <a:cs typeface="Times New Roman" panose="02020603050405020304" pitchFamily="18" charset="0"/>
              </a:rPr>
              <a:t>Rel(Lx)</a:t>
            </a:r>
            <a:r>
              <a:rPr lang="cs-CZ" altLang="cs-CZ" sz="1600" b="1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1600" b="1">
                <a:solidFill>
                  <a:srgbClr val="00B050"/>
                </a:solidFill>
                <a:cs typeface="Times New Roman" panose="02020603050405020304" pitchFamily="18" charset="0"/>
              </a:rPr>
              <a:t>Rel(Ly)</a:t>
            </a:r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P2:					</a:t>
            </a:r>
            <a:r>
              <a:rPr lang="cs-CZ" altLang="cs-CZ" sz="1600" b="1">
                <a:solidFill>
                  <a:srgbClr val="0000FF"/>
                </a:solidFill>
                <a:cs typeface="Times New Roman" panose="02020603050405020304" pitchFamily="18" charset="0"/>
              </a:rPr>
              <a:t>Acq(Lx)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1600">
                <a:solidFill>
                  <a:srgbClr val="0000FF"/>
                </a:solidFill>
                <a:cs typeface="Times New Roman" panose="02020603050405020304" pitchFamily="18" charset="0"/>
              </a:rPr>
              <a:t>R(x)1</a:t>
            </a:r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   </a:t>
            </a:r>
            <a:r>
              <a:rPr lang="cs-CZ" altLang="cs-CZ" sz="1600">
                <a:solidFill>
                  <a:srgbClr val="00B050"/>
                </a:solidFill>
                <a:cs typeface="Times New Roman" panose="02020603050405020304" pitchFamily="18" charset="0"/>
              </a:rPr>
              <a:t>R(y)0</a:t>
            </a:r>
          </a:p>
          <a:p>
            <a:pPr marL="0" indent="0" algn="just" eaLnBrk="1" hangingPunct="1"/>
            <a:r>
              <a:rPr lang="cs-CZ" altLang="cs-CZ" sz="1600">
                <a:solidFill>
                  <a:srgbClr val="000000"/>
                </a:solidFill>
                <a:cs typeface="Times New Roman" panose="02020603050405020304" pitchFamily="18" charset="0"/>
              </a:rPr>
              <a:t>P3:						</a:t>
            </a:r>
            <a:r>
              <a:rPr lang="cs-CZ" altLang="cs-CZ" sz="1600" b="1">
                <a:solidFill>
                  <a:srgbClr val="00B050"/>
                </a:solidFill>
                <a:cs typeface="Times New Roman" panose="02020603050405020304" pitchFamily="18" charset="0"/>
              </a:rPr>
              <a:t>Acq(Ly)</a:t>
            </a:r>
            <a:r>
              <a:rPr lang="cs-CZ" altLang="cs-CZ" sz="1600">
                <a:solidFill>
                  <a:srgbClr val="00B050"/>
                </a:solidFill>
                <a:cs typeface="Times New Roman" panose="02020603050405020304" pitchFamily="18" charset="0"/>
              </a:rPr>
              <a:t>   R(y)2</a:t>
            </a:r>
            <a:endParaRPr lang="cs-CZ" altLang="cs-CZ">
              <a:solidFill>
                <a:srgbClr val="00B050"/>
              </a:solidFill>
            </a:endParaRPr>
          </a:p>
        </p:txBody>
      </p:sp>
      <p:sp>
        <p:nvSpPr>
          <p:cNvPr id="342020" name="AutoShape 5">
            <a:extLst>
              <a:ext uri="{FF2B5EF4-FFF2-40B4-BE49-F238E27FC236}">
                <a16:creationId xmlns:a16="http://schemas.microsoft.com/office/drawing/2014/main" id="{1779B600-9A85-B9F1-A7E6-429D4DA0CC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2875"/>
            <a:ext cx="8280400" cy="1584325"/>
          </a:xfrm>
          <a:prstGeom prst="wedgeRoundRectCallout">
            <a:avLst>
              <a:gd name="adj1" fmla="val -7556"/>
              <a:gd name="adj2" fmla="val -303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61950" indent="-36195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1.	Acq() 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k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SP 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není povolen, dokud nebyly provedeny všechny aktualizace sdílených dat</a:t>
            </a:r>
          </a:p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2.	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Exkluzivní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 k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SP (</a:t>
            </a:r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=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zápis) 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je povolen pouze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pokud </a:t>
            </a:r>
            <a:r>
              <a:rPr lang="cs-CZ" altLang="cs-CZ" sz="1600" b="0" baseline="0">
                <a:solidFill>
                  <a:srgbClr val="000000"/>
                </a:solidFill>
              </a:rPr>
              <a:t>ž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ádný jiný proces nep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istupuje k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SP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, a to ani neexkluzivn</a:t>
            </a:r>
            <a:r>
              <a:rPr lang="cs-CZ" altLang="cs-CZ" sz="1600" b="0" baseline="0">
                <a:solidFill>
                  <a:srgbClr val="000000"/>
                </a:solidFill>
              </a:rPr>
              <a:t>ě (= čtení)</a:t>
            </a:r>
            <a:endParaRPr lang="en-AU" altLang="cs-CZ" sz="1600" b="0" baseline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just" eaLnBrk="1" hangingPunct="1"/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3.	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Po exkluzivním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ístupu k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SP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si p</a:t>
            </a:r>
            <a:r>
              <a:rPr lang="cs-CZ" altLang="cs-CZ" sz="1600" b="0" baseline="0">
                <a:solidFill>
                  <a:srgbClr val="000000"/>
                </a:solidFill>
              </a:rPr>
              <a:t>ř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íští neexkluzivní přístup libovolného procesu k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 SP 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musí vy</a:t>
            </a:r>
            <a:r>
              <a:rPr lang="cs-CZ" altLang="cs-CZ" sz="1600" b="0" baseline="0">
                <a:solidFill>
                  <a:srgbClr val="000000"/>
                </a:solidFill>
              </a:rPr>
              <a:t>ž</a:t>
            </a:r>
            <a:r>
              <a:rPr lang="en-AU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ádat aktuální kopii dat od vlastníka 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SP</a:t>
            </a:r>
          </a:p>
        </p:txBody>
      </p:sp>
      <p:sp>
        <p:nvSpPr>
          <p:cNvPr id="342021" name="AutoShape 8">
            <a:extLst>
              <a:ext uri="{FF2B5EF4-FFF2-40B4-BE49-F238E27FC236}">
                <a16:creationId xmlns:a16="http://schemas.microsoft.com/office/drawing/2014/main" id="{E0C12F5C-419F-D4B5-9001-D5DDF3708C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5876925"/>
            <a:ext cx="2232025" cy="360363"/>
          </a:xfrm>
          <a:prstGeom prst="wedgeRoundRectCallout">
            <a:avLst>
              <a:gd name="adj1" fmla="val 78319"/>
              <a:gd name="adj2" fmla="val -748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Nez</a:t>
            </a:r>
            <a:r>
              <a:rPr lang="cs-CZ" altLang="cs-CZ" sz="1600" b="0" baseline="0">
                <a:solidFill>
                  <a:srgbClr val="000000"/>
                </a:solidFill>
                <a:cs typeface="Times New Roman" panose="02020603050405020304" pitchFamily="18" charset="0"/>
              </a:rPr>
              <a:t>ávislá data x a y</a:t>
            </a:r>
            <a:endParaRPr lang="cs-CZ" altLang="cs-CZ" sz="1600" b="0" baseline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D803B84-6F19-D4E5-F796-AF2B8BDE5C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Obsah</a:t>
            </a:r>
            <a:r>
              <a:rPr lang="cs-CZ" altLang="cs-CZ"/>
              <a:t> přednášky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4FE34FC-9C98-9C76-96B9-C6798E183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2300" indent="-622300" eaLnBrk="1" hangingPunct="1">
              <a:spcBef>
                <a:spcPct val="0"/>
              </a:spcBef>
              <a:buClr>
                <a:schemeClr val="tx1"/>
              </a:buClr>
              <a:buSzTx/>
            </a:pPr>
            <a:r>
              <a:rPr lang="cs-CZ" altLang="cs-CZ" b="1" dirty="0"/>
              <a:t>1. Ú</a:t>
            </a:r>
            <a:r>
              <a:rPr lang="en-US" altLang="cs-CZ" b="1" dirty="0" err="1"/>
              <a:t>vod</a:t>
            </a:r>
            <a:endParaRPr lang="cs-CZ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motivace, funkce, architektury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komunikace, spolehlivost, RPC</a:t>
            </a:r>
            <a:r>
              <a:rPr lang="en-US" altLang="cs-CZ" dirty="0"/>
              <a:t>, </a:t>
            </a:r>
            <a:r>
              <a:rPr lang="en-US" altLang="cs-CZ" dirty="0" err="1"/>
              <a:t>skupinov</a:t>
            </a:r>
            <a:r>
              <a:rPr lang="cs-CZ" altLang="cs-CZ" dirty="0"/>
              <a:t>á komunikace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2. Synchronizační algoritmy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fyzické a logické hodiny, vyloučení procesů, volba koordinátora</a:t>
            </a:r>
            <a:endParaRPr lang="en-US" altLang="cs-CZ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kauzální závislost, doručovací protokoly, </a:t>
            </a:r>
            <a:r>
              <a:rPr lang="en-US" altLang="cs-CZ" dirty="0"/>
              <a:t>virtu</a:t>
            </a:r>
            <a:r>
              <a:rPr lang="cs-CZ" altLang="cs-CZ" dirty="0"/>
              <a:t>ální synchronie</a:t>
            </a:r>
            <a:endParaRPr lang="en-US" altLang="cs-CZ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3</a:t>
            </a:r>
            <a:r>
              <a:rPr lang="en-US" altLang="cs-CZ" b="1" dirty="0"/>
              <a:t>. </a:t>
            </a:r>
            <a:r>
              <a:rPr lang="en-US" altLang="cs-CZ" b="1" dirty="0" err="1"/>
              <a:t>Konsensus</a:t>
            </a:r>
            <a:endParaRPr lang="cs-CZ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detekce globálního stavu, </a:t>
            </a:r>
            <a:r>
              <a:rPr lang="en-US" altLang="cs-CZ" dirty="0"/>
              <a:t>arm</a:t>
            </a:r>
            <a:r>
              <a:rPr lang="cs-CZ" altLang="cs-CZ" dirty="0"/>
              <a:t>á</a:t>
            </a:r>
            <a:r>
              <a:rPr lang="en-US" altLang="cs-CZ" dirty="0" err="1"/>
              <a:t>dy</a:t>
            </a:r>
            <a:r>
              <a:rPr lang="en-US" altLang="cs-CZ" dirty="0"/>
              <a:t> a </a:t>
            </a:r>
            <a:r>
              <a:rPr lang="en-US" altLang="cs-CZ" dirty="0" err="1"/>
              <a:t>gener</a:t>
            </a:r>
            <a:r>
              <a:rPr lang="cs-CZ" altLang="cs-CZ" dirty="0"/>
              <a:t>á</a:t>
            </a:r>
            <a:r>
              <a:rPr lang="en-US" altLang="cs-CZ" dirty="0" err="1"/>
              <a:t>lov</a:t>
            </a:r>
            <a:r>
              <a:rPr lang="cs-CZ" altLang="cs-CZ" dirty="0"/>
              <a:t>é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Paxos</a:t>
            </a:r>
            <a:r>
              <a:rPr lang="en-US" altLang="cs-CZ" dirty="0"/>
              <a:t>, RAFT,</a:t>
            </a:r>
            <a:r>
              <a:rPr lang="cs-CZ" altLang="cs-CZ" dirty="0"/>
              <a:t> etc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4. Distribuovaná sdílená paměť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konzistenční modely, distribuované stránkování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5. </a:t>
            </a:r>
            <a:r>
              <a:rPr lang="en-US" altLang="cs-CZ" b="1" dirty="0" err="1"/>
              <a:t>Replikace</a:t>
            </a:r>
            <a:r>
              <a:rPr lang="en-US" altLang="cs-CZ" b="1" dirty="0"/>
              <a:t> a </a:t>
            </a:r>
            <a:r>
              <a:rPr lang="en-US" altLang="cs-CZ" b="1" dirty="0" err="1"/>
              <a:t>konzistence</a:t>
            </a:r>
            <a:endParaRPr lang="en-US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epidemick</a:t>
            </a:r>
            <a:r>
              <a:rPr lang="cs-CZ" altLang="cs-CZ" dirty="0"/>
              <a:t>é</a:t>
            </a:r>
            <a:r>
              <a:rPr lang="en-US" altLang="cs-CZ" dirty="0"/>
              <a:t> </a:t>
            </a:r>
            <a:r>
              <a:rPr lang="en-US" altLang="cs-CZ" dirty="0" err="1"/>
              <a:t>protokoly</a:t>
            </a:r>
            <a:endParaRPr lang="en-US" altLang="cs-CZ" dirty="0"/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6. </a:t>
            </a:r>
            <a:r>
              <a:rPr lang="en-US" altLang="cs-CZ" b="1" dirty="0"/>
              <a:t>S</a:t>
            </a:r>
            <a:r>
              <a:rPr lang="cs-CZ" altLang="cs-CZ" b="1" dirty="0"/>
              <a:t>práva prostředků a procesů</a:t>
            </a:r>
            <a:endParaRPr lang="en-US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zablokov</a:t>
            </a:r>
            <a:r>
              <a:rPr lang="cs-CZ" altLang="cs-CZ" dirty="0"/>
              <a:t>ání</a:t>
            </a:r>
            <a:r>
              <a:rPr lang="en-US" altLang="cs-CZ" dirty="0"/>
              <a:t>,</a:t>
            </a:r>
            <a:r>
              <a:rPr lang="cs-CZ" altLang="cs-CZ" dirty="0"/>
              <a:t> distribuované algoritmy detekce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cs-CZ" altLang="cs-CZ" dirty="0"/>
              <a:t>vzdálené spouštění procesů, vyvažování zátěže</a:t>
            </a:r>
          </a:p>
          <a:p>
            <a:pPr marL="622300" indent="-622300" eaLnBrk="1" hangingPunct="1">
              <a:spcBef>
                <a:spcPct val="0"/>
              </a:spcBef>
            </a:pPr>
            <a:r>
              <a:rPr lang="cs-CZ" altLang="cs-CZ" b="1" dirty="0"/>
              <a:t>7. </a:t>
            </a:r>
            <a:r>
              <a:rPr lang="en-US" altLang="cs-CZ" b="1" dirty="0" err="1"/>
              <a:t>Technické</a:t>
            </a:r>
            <a:r>
              <a:rPr lang="en-US" altLang="cs-CZ" b="1" dirty="0"/>
              <a:t> </a:t>
            </a:r>
            <a:r>
              <a:rPr lang="en-US" altLang="cs-CZ" b="1" dirty="0" err="1"/>
              <a:t>principy</a:t>
            </a:r>
            <a:r>
              <a:rPr lang="en-US" altLang="cs-CZ" b="1" dirty="0"/>
              <a:t> </a:t>
            </a:r>
            <a:r>
              <a:rPr lang="en-US" altLang="cs-CZ" b="1" dirty="0" err="1"/>
              <a:t>kryptoměn</a:t>
            </a:r>
            <a:endParaRPr lang="cs-CZ" altLang="cs-CZ" b="1" dirty="0"/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/>
              <a:t>blockchain, </a:t>
            </a:r>
            <a:r>
              <a:rPr lang="en-US" altLang="cs-CZ" dirty="0" err="1"/>
              <a:t>konsensus</a:t>
            </a:r>
            <a:r>
              <a:rPr lang="en-US" altLang="cs-CZ" dirty="0"/>
              <a:t>, </a:t>
            </a:r>
            <a:r>
              <a:rPr lang="cs-CZ" altLang="cs-CZ" dirty="0"/>
              <a:t>PoW/P</a:t>
            </a:r>
            <a:r>
              <a:rPr lang="en-US" altLang="cs-CZ" dirty="0"/>
              <a:t>o</a:t>
            </a:r>
            <a:r>
              <a:rPr lang="cs-CZ" altLang="cs-CZ" dirty="0"/>
              <a:t>S</a:t>
            </a:r>
            <a:r>
              <a:rPr lang="en-US" altLang="cs-CZ" dirty="0"/>
              <a:t>, UTXO, Merkle-tree</a:t>
            </a:r>
          </a:p>
          <a:p>
            <a:pPr marL="1106488" lvl="1" indent="-304800" eaLnBrk="1" hangingPunct="1">
              <a:spcBef>
                <a:spcPct val="0"/>
              </a:spcBef>
            </a:pPr>
            <a:r>
              <a:rPr lang="en-US" altLang="cs-CZ" dirty="0" err="1"/>
              <a:t>segwit</a:t>
            </a:r>
            <a:r>
              <a:rPr lang="en-US" altLang="cs-CZ" dirty="0"/>
              <a:t>, taproot, </a:t>
            </a:r>
            <a:r>
              <a:rPr lang="cs-CZ" altLang="cs-CZ" dirty="0"/>
              <a:t>multisig</a:t>
            </a:r>
            <a:r>
              <a:rPr lang="en-US" altLang="cs-CZ" dirty="0"/>
              <a:t>, lightning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25F319B-8ECD-3F92-97F5-ABFB7DBD10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Přenos dlouhých zpráv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37E8FE37-F612-A31E-550B-A6BB6F2B3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3673475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jednotka přenosu</a:t>
            </a:r>
            <a:r>
              <a:rPr lang="en-US" altLang="cs-CZ"/>
              <a:t> =</a:t>
            </a:r>
            <a:r>
              <a:rPr lang="cs-CZ" altLang="cs-CZ"/>
              <a:t> zpráva</a:t>
            </a:r>
            <a:endParaRPr lang="en-US" altLang="cs-CZ"/>
          </a:p>
          <a:p>
            <a:pPr lvl="1" eaLnBrk="1" hangingPunct="1"/>
            <a:r>
              <a:rPr lang="cs-CZ" altLang="cs-CZ"/>
              <a:t>příliš dlouhá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rozdělení na pakety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co potvrzovat?</a:t>
            </a:r>
          </a:p>
          <a:p>
            <a:pPr lvl="1" eaLnBrk="1" hangingPunct="1"/>
            <a:r>
              <a:rPr lang="cs-CZ" altLang="cs-CZ"/>
              <a:t>každý paket?</a:t>
            </a:r>
          </a:p>
          <a:p>
            <a:pPr lvl="1" eaLnBrk="1" hangingPunct="1"/>
            <a:r>
              <a:rPr lang="cs-CZ" altLang="cs-CZ"/>
              <a:t>celá zpráva?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mo</a:t>
            </a:r>
            <a:r>
              <a:rPr lang="cs-CZ" altLang="cs-CZ"/>
              <a:t>žné řešení - dávky (blast, burst</a:t>
            </a:r>
            <a:r>
              <a:rPr lang="en-US" altLang="cs-CZ"/>
              <a:t>, </a:t>
            </a:r>
            <a:r>
              <a:rPr lang="cs-CZ" altLang="cs-CZ" i="1"/>
              <a:t>buřty</a:t>
            </a:r>
            <a:r>
              <a:rPr lang="en-US" altLang="cs-CZ" i="1"/>
              <a:t> </a:t>
            </a:r>
            <a:r>
              <a:rPr lang="cs-CZ" altLang="cs-CZ"/>
              <a:t>)</a:t>
            </a:r>
          </a:p>
          <a:p>
            <a:pPr lvl="1" eaLnBrk="1" hangingPunct="1"/>
            <a:r>
              <a:rPr lang="cs-CZ" altLang="cs-CZ"/>
              <a:t> potvrzování dávky (definovaný počet paketů)</a:t>
            </a:r>
          </a:p>
          <a:p>
            <a:pPr lvl="1" eaLnBrk="1" hangingPunct="1"/>
            <a:r>
              <a:rPr lang="cs-CZ" altLang="cs-CZ"/>
              <a:t> v pořádku celá dávka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ACK</a:t>
            </a:r>
          </a:p>
          <a:p>
            <a:pPr lvl="1" eaLnBrk="1" hangingPunct="1"/>
            <a:r>
              <a:rPr lang="cs-CZ" altLang="cs-CZ"/>
              <a:t> předbíhání, výpadek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NAK</a:t>
            </a:r>
          </a:p>
          <a:p>
            <a:pPr lvl="2" eaLnBrk="1" hangingPunct="1"/>
            <a:r>
              <a:rPr lang="cs-CZ" altLang="cs-CZ"/>
              <a:t> přenos celé dávky / od místa výpadku</a:t>
            </a:r>
          </a:p>
          <a:p>
            <a:pPr lvl="1" eaLnBrk="1" hangingPunct="1"/>
            <a:r>
              <a:rPr lang="cs-CZ" altLang="cs-CZ"/>
              <a:t> ztráta posledního (-ích) paketů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timeout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B7D603DA-D088-0656-36FF-49B035022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050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67589" name="AutoShape 6">
            <a:extLst>
              <a:ext uri="{FF2B5EF4-FFF2-40B4-BE49-F238E27FC236}">
                <a16:creationId xmlns:a16="http://schemas.microsoft.com/office/drawing/2014/main" id="{59B07E96-EEC4-2EE3-7B46-DA87457C2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1628775"/>
            <a:ext cx="3024188" cy="431800"/>
          </a:xfrm>
          <a:prstGeom prst="wedgeRoundRectCallout">
            <a:avLst>
              <a:gd name="adj1" fmla="val -105014"/>
              <a:gd name="adj2" fmla="val 46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režie při správném přenosu !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67590" name="AutoShape 7">
            <a:extLst>
              <a:ext uri="{FF2B5EF4-FFF2-40B4-BE49-F238E27FC236}">
                <a16:creationId xmlns:a16="http://schemas.microsoft.com/office/drawing/2014/main" id="{E58672A9-2A27-27EA-F155-3270C157A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2060575"/>
            <a:ext cx="3024188" cy="431800"/>
          </a:xfrm>
          <a:prstGeom prst="wedgeRoundRectCallout">
            <a:avLst>
              <a:gd name="adj1" fmla="val -105537"/>
              <a:gd name="adj2" fmla="val 2206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režie při špatném přenosu !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cxnSp>
        <p:nvCxnSpPr>
          <p:cNvPr id="67591" name="Straight Connector 7">
            <a:extLst>
              <a:ext uri="{FF2B5EF4-FFF2-40B4-BE49-F238E27FC236}">
                <a16:creationId xmlns:a16="http://schemas.microsoft.com/office/drawing/2014/main" id="{68296B20-016C-A30B-2D6A-E6DD6DAA736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124075" y="5175250"/>
            <a:ext cx="4968875" cy="1588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2" name="Straight Connector 8">
            <a:extLst>
              <a:ext uri="{FF2B5EF4-FFF2-40B4-BE49-F238E27FC236}">
                <a16:creationId xmlns:a16="http://schemas.microsoft.com/office/drawing/2014/main" id="{B5509E6E-8E59-B958-DAA7-1D9030D819A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124075" y="6103938"/>
            <a:ext cx="4968875" cy="7937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3" name="Straight Arrow Connector 9">
            <a:extLst>
              <a:ext uri="{FF2B5EF4-FFF2-40B4-BE49-F238E27FC236}">
                <a16:creationId xmlns:a16="http://schemas.microsoft.com/office/drawing/2014/main" id="{7C417AE8-733B-AEBB-4FAC-D561A36F02B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76625" y="5210175"/>
            <a:ext cx="144463" cy="5762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4" name="Straight Arrow Connector 10">
            <a:extLst>
              <a:ext uri="{FF2B5EF4-FFF2-40B4-BE49-F238E27FC236}">
                <a16:creationId xmlns:a16="http://schemas.microsoft.com/office/drawing/2014/main" id="{3FE48AA5-8E48-9F54-24DD-F608DFDCAA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" y="520382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5" name="Straight Arrow Connector 16">
            <a:extLst>
              <a:ext uri="{FF2B5EF4-FFF2-40B4-BE49-F238E27FC236}">
                <a16:creationId xmlns:a16="http://schemas.microsoft.com/office/drawing/2014/main" id="{0015DCC2-F6E9-6270-B422-73495B5F22E0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852738" y="5207000"/>
            <a:ext cx="246062" cy="8763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6" name="TextBox 20">
            <a:extLst>
              <a:ext uri="{FF2B5EF4-FFF2-40B4-BE49-F238E27FC236}">
                <a16:creationId xmlns:a16="http://schemas.microsoft.com/office/drawing/2014/main" id="{77EE0163-FE71-22B1-9B20-69F06ADA5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2550" y="4987925"/>
            <a:ext cx="552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klient</a:t>
            </a:r>
          </a:p>
        </p:txBody>
      </p:sp>
      <p:sp>
        <p:nvSpPr>
          <p:cNvPr id="67597" name="TextBox 21">
            <a:extLst>
              <a:ext uri="{FF2B5EF4-FFF2-40B4-BE49-F238E27FC236}">
                <a16:creationId xmlns:a16="http://schemas.microsoft.com/office/drawing/2014/main" id="{61D89EDB-9C4D-088E-11BA-9102D8C01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5899150"/>
            <a:ext cx="6048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server</a:t>
            </a:r>
          </a:p>
        </p:txBody>
      </p:sp>
      <p:cxnSp>
        <p:nvCxnSpPr>
          <p:cNvPr id="67598" name="Straight Arrow Connector 23">
            <a:extLst>
              <a:ext uri="{FF2B5EF4-FFF2-40B4-BE49-F238E27FC236}">
                <a16:creationId xmlns:a16="http://schemas.microsoft.com/office/drawing/2014/main" id="{3BDE0D24-9FEE-65AC-FDDE-7ED6133B54D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22513" y="520700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9" name="Straight Arrow Connector 24">
            <a:extLst>
              <a:ext uri="{FF2B5EF4-FFF2-40B4-BE49-F238E27FC236}">
                <a16:creationId xmlns:a16="http://schemas.microsoft.com/office/drawing/2014/main" id="{4E601FFC-F54F-97F4-C786-8EF7CBFD262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43163" y="520065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0" name="Straight Arrow Connector 25">
            <a:extLst>
              <a:ext uri="{FF2B5EF4-FFF2-40B4-BE49-F238E27FC236}">
                <a16:creationId xmlns:a16="http://schemas.microsoft.com/office/drawing/2014/main" id="{DBE86E3D-12DE-6097-5245-625581963F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7463" y="520065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1" name="Straight Arrow Connector 26">
            <a:extLst>
              <a:ext uri="{FF2B5EF4-FFF2-40B4-BE49-F238E27FC236}">
                <a16:creationId xmlns:a16="http://schemas.microsoft.com/office/drawing/2014/main" id="{A65E6679-7627-F673-0793-3F8F0EDB0BF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51200" y="5203825"/>
            <a:ext cx="201613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2" name="Straight Arrow Connector 27">
            <a:extLst>
              <a:ext uri="{FF2B5EF4-FFF2-40B4-BE49-F238E27FC236}">
                <a16:creationId xmlns:a16="http://schemas.microsoft.com/office/drawing/2014/main" id="{2AD9FB01-D361-70BF-63D4-ACDCF6A9D70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895725" y="5207000"/>
            <a:ext cx="244475" cy="876300"/>
          </a:xfrm>
          <a:prstGeom prst="straightConnector1">
            <a:avLst/>
          </a:prstGeom>
          <a:noFill/>
          <a:ln w="28575" algn="ctr">
            <a:solidFill>
              <a:srgbClr val="CC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3" name="Straight Arrow Connector 28">
            <a:extLst>
              <a:ext uri="{FF2B5EF4-FFF2-40B4-BE49-F238E27FC236}">
                <a16:creationId xmlns:a16="http://schemas.microsoft.com/office/drawing/2014/main" id="{EB340100-36FB-0920-4DCB-1B987198A0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65500" y="5207000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4" name="Straight Arrow Connector 30">
            <a:extLst>
              <a:ext uri="{FF2B5EF4-FFF2-40B4-BE49-F238E27FC236}">
                <a16:creationId xmlns:a16="http://schemas.microsoft.com/office/drawing/2014/main" id="{24074DE7-ACA8-AD58-9F6C-38DEB24258E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00450" y="5200650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5" name="Straight Arrow Connector 32">
            <a:extLst>
              <a:ext uri="{FF2B5EF4-FFF2-40B4-BE49-F238E27FC236}">
                <a16:creationId xmlns:a16="http://schemas.microsoft.com/office/drawing/2014/main" id="{98CDADEE-ACD8-BC0B-A880-ED7AB0ED7E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97350" y="521017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6" name="Straight Arrow Connector 33">
            <a:extLst>
              <a:ext uri="{FF2B5EF4-FFF2-40B4-BE49-F238E27FC236}">
                <a16:creationId xmlns:a16="http://schemas.microsoft.com/office/drawing/2014/main" id="{F13939C5-C539-6498-67C7-0A18116F77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10063" y="5207000"/>
            <a:ext cx="201612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7" name="Straight Arrow Connector 34">
            <a:extLst>
              <a:ext uri="{FF2B5EF4-FFF2-40B4-BE49-F238E27FC236}">
                <a16:creationId xmlns:a16="http://schemas.microsoft.com/office/drawing/2014/main" id="{9A57287D-24EA-BEB1-05C0-941991E6A4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00650" y="5210175"/>
            <a:ext cx="144463" cy="5762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8" name="Straight Arrow Connector 35">
            <a:extLst>
              <a:ext uri="{FF2B5EF4-FFF2-40B4-BE49-F238E27FC236}">
                <a16:creationId xmlns:a16="http://schemas.microsoft.com/office/drawing/2014/main" id="{16150286-A7D8-138D-5D1A-810B56BA071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76813" y="5203825"/>
            <a:ext cx="200025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09" name="Straight Arrow Connector 36">
            <a:extLst>
              <a:ext uri="{FF2B5EF4-FFF2-40B4-BE49-F238E27FC236}">
                <a16:creationId xmlns:a16="http://schemas.microsoft.com/office/drawing/2014/main" id="{EB5BCE62-F02A-F51C-91F8-4E548D43533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89525" y="5207000"/>
            <a:ext cx="201613" cy="887413"/>
          </a:xfrm>
          <a:prstGeom prst="straightConnector1">
            <a:avLst/>
          </a:prstGeom>
          <a:noFill/>
          <a:ln w="28575" algn="ctr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0" name="Straight Arrow Connector 37">
            <a:extLst>
              <a:ext uri="{FF2B5EF4-FFF2-40B4-BE49-F238E27FC236}">
                <a16:creationId xmlns:a16="http://schemas.microsoft.com/office/drawing/2014/main" id="{DC023C76-8189-69F2-8758-BE4DC21B0E6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595813" y="5199063"/>
            <a:ext cx="246062" cy="876300"/>
          </a:xfrm>
          <a:prstGeom prst="straightConnector1">
            <a:avLst/>
          </a:prstGeom>
          <a:noFill/>
          <a:ln w="28575" algn="ctr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1" name="Straight Arrow Connector 38">
            <a:extLst>
              <a:ext uri="{FF2B5EF4-FFF2-40B4-BE49-F238E27FC236}">
                <a16:creationId xmlns:a16="http://schemas.microsoft.com/office/drawing/2014/main" id="{32AC5A39-B698-B5A8-7B04-00766F1CC1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4950" y="5210175"/>
            <a:ext cx="144463" cy="576263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prstDash val="sysDot"/>
            <a:round/>
            <a:headEnd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2" name="Straight Connector 39">
            <a:extLst>
              <a:ext uri="{FF2B5EF4-FFF2-40B4-BE49-F238E27FC236}">
                <a16:creationId xmlns:a16="http://schemas.microsoft.com/office/drawing/2014/main" id="{21814673-96BA-CDCD-11D2-6D4BCDD827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14950" y="6334125"/>
            <a:ext cx="973138" cy="0"/>
          </a:xfrm>
          <a:prstGeom prst="line">
            <a:avLst/>
          </a:prstGeom>
          <a:noFill/>
          <a:ln w="15875" algn="ctr">
            <a:solidFill>
              <a:srgbClr val="FF33CC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613" name="Straight Arrow Connector 40">
            <a:extLst>
              <a:ext uri="{FF2B5EF4-FFF2-40B4-BE49-F238E27FC236}">
                <a16:creationId xmlns:a16="http://schemas.microsoft.com/office/drawing/2014/main" id="{B467200D-7D6B-C2B0-7752-1D212B8F01F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288088" y="5191125"/>
            <a:ext cx="244475" cy="877888"/>
          </a:xfrm>
          <a:prstGeom prst="straightConnector1">
            <a:avLst/>
          </a:prstGeom>
          <a:noFill/>
          <a:ln w="28575" algn="ctr">
            <a:solidFill>
              <a:srgbClr val="CC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614" name="TextBox 41">
            <a:extLst>
              <a:ext uri="{FF2B5EF4-FFF2-40B4-BE49-F238E27FC236}">
                <a16:creationId xmlns:a16="http://schemas.microsoft.com/office/drawing/2014/main" id="{30508652-73A6-2200-B5C7-8E90EE1B1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0579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ACK</a:t>
            </a:r>
          </a:p>
        </p:txBody>
      </p:sp>
      <p:sp>
        <p:nvSpPr>
          <p:cNvPr id="67615" name="TextBox 42">
            <a:extLst>
              <a:ext uri="{FF2B5EF4-FFF2-40B4-BE49-F238E27FC236}">
                <a16:creationId xmlns:a16="http://schemas.microsoft.com/office/drawing/2014/main" id="{CF0DDA41-9A58-D425-ACD0-1AC4E8C30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3963" y="6062663"/>
            <a:ext cx="46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NAK</a:t>
            </a:r>
          </a:p>
        </p:txBody>
      </p:sp>
      <p:sp>
        <p:nvSpPr>
          <p:cNvPr id="67616" name="TextBox 43">
            <a:extLst>
              <a:ext uri="{FF2B5EF4-FFF2-40B4-BE49-F238E27FC236}">
                <a16:creationId xmlns:a16="http://schemas.microsoft.com/office/drawing/2014/main" id="{B94BE9EE-E770-77DD-97BE-80049A065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75" y="6057900"/>
            <a:ext cx="46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NAK</a:t>
            </a:r>
          </a:p>
        </p:txBody>
      </p:sp>
      <p:sp>
        <p:nvSpPr>
          <p:cNvPr id="67617" name="TextBox 44">
            <a:extLst>
              <a:ext uri="{FF2B5EF4-FFF2-40B4-BE49-F238E27FC236}">
                <a16:creationId xmlns:a16="http://schemas.microsoft.com/office/drawing/2014/main" id="{42925770-537E-67A5-D915-750105959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9613" y="6057900"/>
            <a:ext cx="460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/>
              <a:t>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6" grpId="0"/>
      <p:bldP spid="67597" grpId="0"/>
      <p:bldP spid="67614" grpId="0"/>
      <p:bldP spid="67615" grpId="0"/>
      <p:bldP spid="67616" grpId="0"/>
      <p:bldP spid="67617" grpId="0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0D4B9897-21BD-1B44-F560-242FEB4701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Shrnutí konzistenčních modelů</a:t>
            </a:r>
            <a:endParaRPr lang="en-US" altLang="cs-CZ"/>
          </a:p>
        </p:txBody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14A5E506-07E1-91AE-D7F8-77E6AB0AC48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785225" cy="56896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Konzistenční modely bez použití synchronizačních proměnných</a:t>
            </a:r>
          </a:p>
          <a:p>
            <a:pPr lvl="1" eaLnBrk="1" hangingPunct="1"/>
            <a:r>
              <a:rPr lang="cs-CZ" altLang="cs-CZ" sz="1500"/>
              <a:t>implementace možná na úrovní virtuální paměti</a:t>
            </a:r>
          </a:p>
          <a:p>
            <a:pPr lvl="1" eaLnBrk="1" hangingPunct="1"/>
            <a:r>
              <a:rPr lang="cs-CZ" altLang="cs-CZ" sz="1500"/>
              <a:t>procesy nemusí o DSM vůbec vědět</a:t>
            </a:r>
          </a:p>
          <a:p>
            <a:pPr lvl="1" eaLnBrk="1" hangingPunct="1"/>
            <a:r>
              <a:rPr lang="cs-CZ" altLang="cs-CZ" sz="1500"/>
              <a:t>standardní programovací jazyky / knihovny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</a:t>
            </a:r>
            <a:r>
              <a:rPr lang="cs-CZ" altLang="cs-CZ"/>
              <a:t>Konzistenční modely s použitím synchronizačních proměnných</a:t>
            </a:r>
          </a:p>
          <a:p>
            <a:pPr lvl="1" eaLnBrk="1" hangingPunct="1"/>
            <a:r>
              <a:rPr lang="cs-CZ" altLang="cs-CZ" sz="1500"/>
              <a:t>speciální jazyky </a:t>
            </a:r>
            <a:r>
              <a:rPr lang="en-US" altLang="cs-CZ" sz="1500"/>
              <a:t>/ </a:t>
            </a:r>
            <a:r>
              <a:rPr lang="cs-CZ" altLang="cs-CZ" sz="1500"/>
              <a:t>knihovny</a:t>
            </a:r>
            <a:r>
              <a:rPr lang="en-US" altLang="cs-CZ" sz="1500"/>
              <a:t> / framework / middleware</a:t>
            </a:r>
            <a:endParaRPr lang="cs-CZ" altLang="cs-CZ" sz="1500"/>
          </a:p>
          <a:p>
            <a:pPr lvl="1" eaLnBrk="1" hangingPunct="1"/>
            <a:r>
              <a:rPr lang="cs-CZ" altLang="cs-CZ" sz="1500"/>
              <a:t>procesy musí být korektně naprogramovány</a:t>
            </a:r>
          </a:p>
          <a:p>
            <a:pPr lvl="1" eaLnBrk="1" hangingPunct="1"/>
            <a:r>
              <a:rPr lang="cs-CZ" altLang="cs-CZ" sz="1500"/>
              <a:t>potenciálně vyšší výkonnost</a:t>
            </a:r>
            <a:endParaRPr lang="en-US" altLang="cs-CZ" sz="1500"/>
          </a:p>
        </p:txBody>
      </p:sp>
      <p:graphicFrame>
        <p:nvGraphicFramePr>
          <p:cNvPr id="140476" name="Group 188">
            <a:extLst>
              <a:ext uri="{FF2B5EF4-FFF2-40B4-BE49-F238E27FC236}">
                <a16:creationId xmlns:a16="http://schemas.microsoft.com/office/drawing/2014/main" id="{CD60FDDE-C570-BD7B-FD0C-87044635D1D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1042988" y="1052513"/>
          <a:ext cx="7921625" cy="2743200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Konzistence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Vlastnosti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Stri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Absolutní časové uspořádání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Se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qu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en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tial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Všechny události jsou vidět ve stejném pořadí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mo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žná synchronizace s ext. časem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C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au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sa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Kauzálně vázané události jsou vidět ve stejném pořadí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PRAM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Události jednoho uzlu jsou vidět ve stejném pořadí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Slow mem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Zápisy jednoho uzlu na jedno místo jsou vidět ve stejném pořadí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Weak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Sdílená data jsou konzistentní po synchronizaci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Release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Sdílená data jsou konzistentní po opuštění kritické sekce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9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Entry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Arial" charset="0"/>
                        </a:rPr>
                        <a:t>Sdílená data vázaná na kritickou sekci jsou konzistentní při vstupu do kritické sekce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3076" name="AutoShape 163">
            <a:extLst>
              <a:ext uri="{FF2B5EF4-FFF2-40B4-BE49-F238E27FC236}">
                <a16:creationId xmlns:a16="http://schemas.microsoft.com/office/drawing/2014/main" id="{1F8B37EF-0CA6-A918-BC6C-55944C5FF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557338"/>
            <a:ext cx="647700" cy="504825"/>
          </a:xfrm>
          <a:prstGeom prst="wedgeRoundRectCallout">
            <a:avLst>
              <a:gd name="adj1" fmla="val -13236"/>
              <a:gd name="adj2" fmla="val 314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bez SP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3077" name="AutoShape 164">
            <a:extLst>
              <a:ext uri="{FF2B5EF4-FFF2-40B4-BE49-F238E27FC236}">
                <a16:creationId xmlns:a16="http://schemas.microsoft.com/office/drawing/2014/main" id="{6F69426C-71D9-FC4C-BB27-6AF6A2BF3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997200"/>
            <a:ext cx="647700" cy="504825"/>
          </a:xfrm>
          <a:prstGeom prst="wedgeRoundRectCallout">
            <a:avLst>
              <a:gd name="adj1" fmla="val -13236"/>
              <a:gd name="adj2" fmla="val -254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</a:t>
            </a:r>
            <a:b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SP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2CB19913-2668-5A7A-D9F8-D5D2FFED2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Distribuované stránkování</a:t>
            </a:r>
            <a:endParaRPr lang="en-US" altLang="cs-CZ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447D2E87-5000-A019-F069-B5C4D7DB3D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Obdoba virtuální paměti</a:t>
            </a:r>
          </a:p>
          <a:p>
            <a:pPr lvl="1" eaLnBrk="1" hangingPunct="1"/>
            <a:r>
              <a:rPr lang="cs-CZ" altLang="cs-CZ"/>
              <a:t>přístup k nenamapované stránce - přerušení, obsluha, načtení</a:t>
            </a:r>
            <a:endParaRPr lang="en-US" altLang="cs-CZ"/>
          </a:p>
          <a:p>
            <a:pPr lvl="1" eaLnBrk="1" hangingPunct="1"/>
            <a:r>
              <a:rPr lang="cs-CZ" altLang="cs-CZ"/>
              <a:t>read-only mapování, při zápisu přerušení </a:t>
            </a:r>
            <a:r>
              <a:rPr lang="cs-CZ" altLang="cs-CZ">
                <a:latin typeface="Arial Unicode MS" pitchFamily="34" charset="-128"/>
                <a:ea typeface="Arial Unicode MS" pitchFamily="34" charset="-128"/>
              </a:rPr>
              <a:t>→</a:t>
            </a:r>
            <a:r>
              <a:rPr lang="cs-CZ" altLang="cs-CZ"/>
              <a:t> synchronizační akce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Problémy</a:t>
            </a:r>
          </a:p>
          <a:p>
            <a:pPr lvl="1" eaLnBrk="1" hangingPunct="1"/>
            <a:r>
              <a:rPr lang="cs-CZ" altLang="cs-CZ"/>
              <a:t>nalezení stránky			</a:t>
            </a:r>
            <a:r>
              <a:rPr lang="cs-CZ" altLang="cs-CZ" i="1"/>
              <a:t>jak nalézt distribuovaná data</a:t>
            </a:r>
          </a:p>
          <a:p>
            <a:pPr lvl="2" eaLnBrk="1" hangingPunct="1"/>
            <a:r>
              <a:rPr lang="en-US" altLang="cs-CZ"/>
              <a:t> </a:t>
            </a:r>
            <a:r>
              <a:rPr lang="cs-CZ" altLang="cs-CZ"/>
              <a:t>centralizovaný manager</a:t>
            </a:r>
          </a:p>
          <a:p>
            <a:pPr lvl="2" eaLnBrk="1" hangingPunct="1"/>
            <a:r>
              <a:rPr lang="cs-CZ" altLang="cs-CZ"/>
              <a:t> replikovaný manager - indexace spodními n bity / hash</a:t>
            </a:r>
            <a:endParaRPr lang="en-US" altLang="cs-CZ"/>
          </a:p>
          <a:p>
            <a:pPr lvl="2" eaLnBrk="1" hangingPunct="1"/>
            <a:r>
              <a:rPr lang="cs-CZ" altLang="cs-CZ" i="1"/>
              <a:t> </a:t>
            </a:r>
            <a:r>
              <a:rPr lang="cs-CZ" altLang="cs-CZ"/>
              <a:t>broadcast</a:t>
            </a:r>
          </a:p>
          <a:p>
            <a:pPr lvl="1" eaLnBrk="1" hangingPunct="1"/>
            <a:r>
              <a:rPr lang="cs-CZ" altLang="cs-CZ"/>
              <a:t>správa kopií				</a:t>
            </a:r>
            <a:r>
              <a:rPr lang="cs-CZ" altLang="cs-CZ" i="1"/>
              <a:t>co dělat s kopiemi při čtení / zápisu</a:t>
            </a:r>
          </a:p>
          <a:p>
            <a:pPr lvl="2" eaLnBrk="1" hangingPunct="1"/>
            <a:r>
              <a:rPr lang="cs-CZ" altLang="cs-CZ" i="1"/>
              <a:t> </a:t>
            </a:r>
            <a:r>
              <a:rPr lang="cs-CZ" altLang="cs-CZ"/>
              <a:t>broadcast</a:t>
            </a:r>
          </a:p>
          <a:p>
            <a:pPr lvl="2" eaLnBrk="1" hangingPunct="1"/>
            <a:r>
              <a:rPr lang="cs-CZ" altLang="cs-CZ"/>
              <a:t> copyset - vlastník stránky udržuje množinu lokací kopií</a:t>
            </a:r>
          </a:p>
          <a:p>
            <a:pPr lvl="1" eaLnBrk="1" hangingPunct="1"/>
            <a:r>
              <a:rPr lang="cs-CZ" altLang="cs-CZ"/>
              <a:t>uvolňování stránek			</a:t>
            </a:r>
            <a:r>
              <a:rPr lang="cs-CZ" altLang="cs-CZ" i="1"/>
              <a:t>kterou stránku uvolnit</a:t>
            </a:r>
          </a:p>
          <a:p>
            <a:pPr lvl="2" eaLnBrk="1" hangingPunct="1"/>
            <a:r>
              <a:rPr lang="cs-CZ" altLang="cs-CZ" i="1"/>
              <a:t> </a:t>
            </a:r>
            <a:r>
              <a:rPr lang="cs-CZ" altLang="cs-CZ"/>
              <a:t>nevlastněná read-only kopie</a:t>
            </a:r>
          </a:p>
          <a:p>
            <a:pPr lvl="2" eaLnBrk="1" hangingPunct="1"/>
            <a:r>
              <a:rPr lang="cs-CZ" altLang="cs-CZ"/>
              <a:t> vlastněná replikovaná kopie - přenos vlastnictví</a:t>
            </a:r>
          </a:p>
          <a:p>
            <a:pPr lvl="2" eaLnBrk="1" hangingPunct="1"/>
            <a:r>
              <a:rPr lang="cs-CZ" altLang="cs-CZ"/>
              <a:t> lokální heuristika (LRU, ...)</a:t>
            </a:r>
          </a:p>
          <a:p>
            <a:pPr lvl="1" eaLnBrk="1" hangingPunct="1"/>
            <a:r>
              <a:rPr lang="cs-CZ" altLang="cs-CZ"/>
              <a:t>falešné sdílení</a:t>
            </a:r>
            <a:r>
              <a:rPr lang="en-US" altLang="cs-CZ"/>
              <a:t> </a:t>
            </a:r>
            <a:r>
              <a:rPr lang="cs-CZ" altLang="cs-CZ"/>
              <a:t>			</a:t>
            </a:r>
            <a:r>
              <a:rPr lang="cs-CZ" altLang="cs-CZ" i="1"/>
              <a:t>nezávislá data na stejné stránce</a:t>
            </a:r>
            <a:endParaRPr lang="en-US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>
            <a:extLst>
              <a:ext uri="{FF2B5EF4-FFF2-40B4-BE49-F238E27FC236}">
                <a16:creationId xmlns:a16="http://schemas.microsoft.com/office/drawing/2014/main" id="{1314A401-3457-CCEA-0823-E0C8F0CF6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Distribuované stránkování - falešné sdílení</a:t>
            </a:r>
            <a:endParaRPr lang="en-US" altLang="cs-CZ"/>
          </a:p>
        </p:txBody>
      </p:sp>
      <p:sp>
        <p:nvSpPr>
          <p:cNvPr id="345091" name="Rectangle 3">
            <a:extLst>
              <a:ext uri="{FF2B5EF4-FFF2-40B4-BE49-F238E27FC236}">
                <a16:creationId xmlns:a16="http://schemas.microsoft.com/office/drawing/2014/main" id="{FFDDF4AB-3E7A-633F-A85F-640F28A8E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Problémy</a:t>
            </a:r>
          </a:p>
          <a:p>
            <a:pPr lvl="1" eaLnBrk="1" hangingPunct="1"/>
            <a:r>
              <a:rPr lang="cs-CZ" altLang="cs-CZ"/>
              <a:t>falešné sdílení</a:t>
            </a:r>
            <a:r>
              <a:rPr lang="en-US" altLang="cs-CZ"/>
              <a:t> </a:t>
            </a:r>
            <a:r>
              <a:rPr lang="cs-CZ" altLang="cs-CZ"/>
              <a:t>			</a:t>
            </a:r>
            <a:r>
              <a:rPr lang="cs-CZ" altLang="cs-CZ" i="1"/>
              <a:t>nezávislá data na stejné stránce</a:t>
            </a:r>
          </a:p>
          <a:p>
            <a:pPr lvl="1" eaLnBrk="1" hangingPunct="1"/>
            <a:endParaRPr lang="cs-CZ" altLang="cs-CZ" i="1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</p:txBody>
      </p:sp>
      <p:sp>
        <p:nvSpPr>
          <p:cNvPr id="345092" name="Rectangle 5">
            <a:extLst>
              <a:ext uri="{FF2B5EF4-FFF2-40B4-BE49-F238E27FC236}">
                <a16:creationId xmlns:a16="http://schemas.microsoft.com/office/drawing/2014/main" id="{F232C79D-AD1D-A5F3-4551-63A1F95AE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0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45093" name="Object 4">
            <a:extLst>
              <a:ext uri="{FF2B5EF4-FFF2-40B4-BE49-F238E27FC236}">
                <a16:creationId xmlns:a16="http://schemas.microsoft.com/office/drawing/2014/main" id="{0EA74036-ACC7-5963-29A9-7260EF24F0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2349500"/>
          <a:ext cx="6492875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349496" imgH="1453896" progId="Word.Picture.8">
                  <p:embed/>
                </p:oleObj>
              </mc:Choice>
              <mc:Fallback>
                <p:oleObj name="Picture" r:id="rId2" imgW="4349496" imgH="1453896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349500"/>
                        <a:ext cx="6492875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itle 1">
            <a:extLst>
              <a:ext uri="{FF2B5EF4-FFF2-40B4-BE49-F238E27FC236}">
                <a16:creationId xmlns:a16="http://schemas.microsoft.com/office/drawing/2014/main" id="{1F63BA6B-EC8E-4743-729D-A29807C8A4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Sekvenčně konzistentní distribuované stránkování</a:t>
            </a:r>
          </a:p>
        </p:txBody>
      </p:sp>
      <p:sp>
        <p:nvSpPr>
          <p:cNvPr id="346115" name="Rectangle 131">
            <a:extLst>
              <a:ext uri="{FF2B5EF4-FFF2-40B4-BE49-F238E27FC236}">
                <a16:creationId xmlns:a16="http://schemas.microsoft.com/office/drawing/2014/main" id="{469D265B-A336-3444-CDAA-868C5E549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06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6116" name="Rectangle 130">
            <a:extLst>
              <a:ext uri="{FF2B5EF4-FFF2-40B4-BE49-F238E27FC236}">
                <a16:creationId xmlns:a16="http://schemas.microsoft.com/office/drawing/2014/main" id="{D580A0C3-00FA-88B7-98AB-F6932638F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1212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6117" name="Rectangle 129">
            <a:extLst>
              <a:ext uri="{FF2B5EF4-FFF2-40B4-BE49-F238E27FC236}">
                <a16:creationId xmlns:a16="http://schemas.microsoft.com/office/drawing/2014/main" id="{119DBFBB-E7F7-F832-23AA-79A4CC241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1050925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46118" name="Group 126">
            <a:extLst>
              <a:ext uri="{FF2B5EF4-FFF2-40B4-BE49-F238E27FC236}">
                <a16:creationId xmlns:a16="http://schemas.microsoft.com/office/drawing/2014/main" id="{D15F6201-9215-B304-BD94-3492DF366C21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1136650"/>
            <a:ext cx="228600" cy="263525"/>
            <a:chOff x="0" y="0"/>
            <a:chExt cx="20000" cy="20000"/>
          </a:xfrm>
        </p:grpSpPr>
        <p:sp>
          <p:nvSpPr>
            <p:cNvPr id="346251" name="Rectangle 128">
              <a:extLst>
                <a:ext uri="{FF2B5EF4-FFF2-40B4-BE49-F238E27FC236}">
                  <a16:creationId xmlns:a16="http://schemas.microsoft.com/office/drawing/2014/main" id="{4368E487-122E-E26E-CAF1-320AE61D9C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52" name="Oval 127">
              <a:extLst>
                <a:ext uri="{FF2B5EF4-FFF2-40B4-BE49-F238E27FC236}">
                  <a16:creationId xmlns:a16="http://schemas.microsoft.com/office/drawing/2014/main" id="{7717E99A-A3C4-4F77-0530-2A5CFF267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46119" name="Rectangle 125">
            <a:extLst>
              <a:ext uri="{FF2B5EF4-FFF2-40B4-BE49-F238E27FC236}">
                <a16:creationId xmlns:a16="http://schemas.microsoft.com/office/drawing/2014/main" id="{A5C82119-6536-4D53-5860-2BF90067B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106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6120" name="Line 124">
            <a:extLst>
              <a:ext uri="{FF2B5EF4-FFF2-40B4-BE49-F238E27FC236}">
                <a16:creationId xmlns:a16="http://schemas.microsoft.com/office/drawing/2014/main" id="{A82C59ED-90C1-E0AA-5A0C-F145F269939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1593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6121" name="Line 123">
            <a:extLst>
              <a:ext uri="{FF2B5EF4-FFF2-40B4-BE49-F238E27FC236}">
                <a16:creationId xmlns:a16="http://schemas.microsoft.com/office/drawing/2014/main" id="{D9B32A15-0F02-9DA0-38DF-12F0C8B511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151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6122" name="Line 122">
            <a:extLst>
              <a:ext uri="{FF2B5EF4-FFF2-40B4-BE49-F238E27FC236}">
                <a16:creationId xmlns:a16="http://schemas.microsoft.com/office/drawing/2014/main" id="{AF0D4687-C0E8-53C1-BB98-74E749F6377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151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3E2A13A8-0082-0CA0-D5D4-1D4574A52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105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D6A8C86E-4879-AE1A-A0F0-D576E3EBF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1208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5D9C2D2B-7641-2B11-C6B8-5566327CF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1055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8139AFBF-ED19-2363-0D76-A8951C5D7FE4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1131888"/>
            <a:ext cx="228600" cy="263525"/>
            <a:chOff x="0" y="0"/>
            <a:chExt cx="20000" cy="20000"/>
          </a:xfrm>
        </p:grpSpPr>
        <p:sp>
          <p:nvSpPr>
            <p:cNvPr id="346249" name="Rectangle 7">
              <a:extLst>
                <a:ext uri="{FF2B5EF4-FFF2-40B4-BE49-F238E27FC236}">
                  <a16:creationId xmlns:a16="http://schemas.microsoft.com/office/drawing/2014/main" id="{DA808EEE-5B15-F85D-2BFE-8D6C04BFE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50" name="Oval 6">
              <a:extLst>
                <a:ext uri="{FF2B5EF4-FFF2-40B4-BE49-F238E27FC236}">
                  <a16:creationId xmlns:a16="http://schemas.microsoft.com/office/drawing/2014/main" id="{AAF3E7D4-68EA-CE56-19E8-B5143851E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" name="Rectangle 4">
            <a:extLst>
              <a:ext uri="{FF2B5EF4-FFF2-40B4-BE49-F238E27FC236}">
                <a16:creationId xmlns:a16="http://schemas.microsoft.com/office/drawing/2014/main" id="{B3930D3C-8A16-C641-93E7-63B1AEEC8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105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Line 3">
            <a:extLst>
              <a:ext uri="{FF2B5EF4-FFF2-40B4-BE49-F238E27FC236}">
                <a16:creationId xmlns:a16="http://schemas.microsoft.com/office/drawing/2014/main" id="{E308BA8D-FB63-9653-33B4-079EA80A3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1589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Line 2">
            <a:extLst>
              <a:ext uri="{FF2B5EF4-FFF2-40B4-BE49-F238E27FC236}">
                <a16:creationId xmlns:a16="http://schemas.microsoft.com/office/drawing/2014/main" id="{B3648BD0-EE5B-C9BF-227F-1D2A09FFC4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151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" name="Line 1">
            <a:extLst>
              <a:ext uri="{FF2B5EF4-FFF2-40B4-BE49-F238E27FC236}">
                <a16:creationId xmlns:a16="http://schemas.microsoft.com/office/drawing/2014/main" id="{23060D43-AE85-12EC-5548-CE88D97C44B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151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" name="Rectangle 121">
            <a:extLst>
              <a:ext uri="{FF2B5EF4-FFF2-40B4-BE49-F238E27FC236}">
                <a16:creationId xmlns:a16="http://schemas.microsoft.com/office/drawing/2014/main" id="{428AD4F6-B31F-1814-0AA6-5D85ACACD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1822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5" name="Rectangle 120">
            <a:extLst>
              <a:ext uri="{FF2B5EF4-FFF2-40B4-BE49-F238E27FC236}">
                <a16:creationId xmlns:a16="http://schemas.microsoft.com/office/drawing/2014/main" id="{30CE8CB8-3DA1-1FB8-502E-B90DFE9D2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1974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6" name="Rectangle 119">
            <a:extLst>
              <a:ext uri="{FF2B5EF4-FFF2-40B4-BE49-F238E27FC236}">
                <a16:creationId xmlns:a16="http://schemas.microsoft.com/office/drawing/2014/main" id="{6E4DF6C2-4C24-AE1F-8BAD-634037D71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1822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7" name="Group 116">
            <a:extLst>
              <a:ext uri="{FF2B5EF4-FFF2-40B4-BE49-F238E27FC236}">
                <a16:creationId xmlns:a16="http://schemas.microsoft.com/office/drawing/2014/main" id="{9FB21896-66F4-6BFF-2CD6-74828CEBFCEC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1898650"/>
            <a:ext cx="228600" cy="263525"/>
            <a:chOff x="0" y="0"/>
            <a:chExt cx="20000" cy="20000"/>
          </a:xfrm>
        </p:grpSpPr>
        <p:sp>
          <p:nvSpPr>
            <p:cNvPr id="346247" name="Rectangle 118">
              <a:extLst>
                <a:ext uri="{FF2B5EF4-FFF2-40B4-BE49-F238E27FC236}">
                  <a16:creationId xmlns:a16="http://schemas.microsoft.com/office/drawing/2014/main" id="{866069EC-CF52-28EE-53AA-A71B88F01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8" name="Oval 117">
              <a:extLst>
                <a:ext uri="{FF2B5EF4-FFF2-40B4-BE49-F238E27FC236}">
                  <a16:creationId xmlns:a16="http://schemas.microsoft.com/office/drawing/2014/main" id="{282449CC-90F1-D557-638F-6D4DFCA388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" name="Rectangle 115">
            <a:extLst>
              <a:ext uri="{FF2B5EF4-FFF2-40B4-BE49-F238E27FC236}">
                <a16:creationId xmlns:a16="http://schemas.microsoft.com/office/drawing/2014/main" id="{82225D6F-A181-4F9F-E653-D1836BF90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1822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" name="Line 114">
            <a:extLst>
              <a:ext uri="{FF2B5EF4-FFF2-40B4-BE49-F238E27FC236}">
                <a16:creationId xmlns:a16="http://schemas.microsoft.com/office/drawing/2014/main" id="{67A829B9-E672-0AA3-933F-9FE1E64811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2355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" name="Line 113">
            <a:extLst>
              <a:ext uri="{FF2B5EF4-FFF2-40B4-BE49-F238E27FC236}">
                <a16:creationId xmlns:a16="http://schemas.microsoft.com/office/drawing/2014/main" id="{D14E6DB0-0790-831A-4CDF-03616E56979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2279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" name="Line 112">
            <a:extLst>
              <a:ext uri="{FF2B5EF4-FFF2-40B4-BE49-F238E27FC236}">
                <a16:creationId xmlns:a16="http://schemas.microsoft.com/office/drawing/2014/main" id="{728927D4-C942-741D-D54E-59BE33E6A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2279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7BC77F7D-4A0C-C169-A6EB-85C4A1D19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1817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29FA62B1-4081-CE2F-0AE6-2BBADB27F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1970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6" name="Rectangle 18">
            <a:extLst>
              <a:ext uri="{FF2B5EF4-FFF2-40B4-BE49-F238E27FC236}">
                <a16:creationId xmlns:a16="http://schemas.microsoft.com/office/drawing/2014/main" id="{68241C4A-F58C-D58C-36FA-08CC9691D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1817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7" name="Group 15">
            <a:extLst>
              <a:ext uri="{FF2B5EF4-FFF2-40B4-BE49-F238E27FC236}">
                <a16:creationId xmlns:a16="http://schemas.microsoft.com/office/drawing/2014/main" id="{6BC488CF-0F2C-2F9E-39C7-C483782F588E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1893888"/>
            <a:ext cx="228600" cy="263525"/>
            <a:chOff x="0" y="0"/>
            <a:chExt cx="20000" cy="20000"/>
          </a:xfrm>
        </p:grpSpPr>
        <p:sp>
          <p:nvSpPr>
            <p:cNvPr id="346245" name="Rectangle 17">
              <a:extLst>
                <a:ext uri="{FF2B5EF4-FFF2-40B4-BE49-F238E27FC236}">
                  <a16:creationId xmlns:a16="http://schemas.microsoft.com/office/drawing/2014/main" id="{53AAB729-5EF1-FA1C-048E-C618C020A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6" name="Oval 16">
              <a:extLst>
                <a:ext uri="{FF2B5EF4-FFF2-40B4-BE49-F238E27FC236}">
                  <a16:creationId xmlns:a16="http://schemas.microsoft.com/office/drawing/2014/main" id="{65D33D21-2296-0C57-7310-7CAD408BD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0" name="Rectangle 14">
            <a:extLst>
              <a:ext uri="{FF2B5EF4-FFF2-40B4-BE49-F238E27FC236}">
                <a16:creationId xmlns:a16="http://schemas.microsoft.com/office/drawing/2014/main" id="{5DF4C7FA-4152-85C9-8F03-4BFCA6F49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1817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1" name="Line 13">
            <a:extLst>
              <a:ext uri="{FF2B5EF4-FFF2-40B4-BE49-F238E27FC236}">
                <a16:creationId xmlns:a16="http://schemas.microsoft.com/office/drawing/2014/main" id="{19CA85EB-1504-01CA-B882-E0168FC8A0F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2351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" name="Line 12">
            <a:extLst>
              <a:ext uri="{FF2B5EF4-FFF2-40B4-BE49-F238E27FC236}">
                <a16:creationId xmlns:a16="http://schemas.microsoft.com/office/drawing/2014/main" id="{3ED24EA7-E2E0-1C91-FB1F-CA246037A9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2274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3" name="Line 11">
            <a:extLst>
              <a:ext uri="{FF2B5EF4-FFF2-40B4-BE49-F238E27FC236}">
                <a16:creationId xmlns:a16="http://schemas.microsoft.com/office/drawing/2014/main" id="{D8B1884F-F816-500A-8469-61C0A3D963E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2274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" name="Rectangle 111">
            <a:extLst>
              <a:ext uri="{FF2B5EF4-FFF2-40B4-BE49-F238E27FC236}">
                <a16:creationId xmlns:a16="http://schemas.microsoft.com/office/drawing/2014/main" id="{6F851878-B35E-8070-AAAC-EB69C6E66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2584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5" name="Rectangle 110">
            <a:extLst>
              <a:ext uri="{FF2B5EF4-FFF2-40B4-BE49-F238E27FC236}">
                <a16:creationId xmlns:a16="http://schemas.microsoft.com/office/drawing/2014/main" id="{C96FB78A-5E29-D7AF-2A82-0CB3E1D8C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2736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6" name="Rectangle 109">
            <a:extLst>
              <a:ext uri="{FF2B5EF4-FFF2-40B4-BE49-F238E27FC236}">
                <a16:creationId xmlns:a16="http://schemas.microsoft.com/office/drawing/2014/main" id="{213DFA08-F487-1495-0D69-EA816ED1F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3263" y="2584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47" name="Group 106">
            <a:extLst>
              <a:ext uri="{FF2B5EF4-FFF2-40B4-BE49-F238E27FC236}">
                <a16:creationId xmlns:a16="http://schemas.microsoft.com/office/drawing/2014/main" id="{651C41A6-6FDC-40E8-E67E-930421021D27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2660650"/>
            <a:ext cx="228600" cy="263525"/>
            <a:chOff x="0" y="0"/>
            <a:chExt cx="20000" cy="20000"/>
          </a:xfrm>
        </p:grpSpPr>
        <p:sp>
          <p:nvSpPr>
            <p:cNvPr id="346243" name="Rectangle 108">
              <a:extLst>
                <a:ext uri="{FF2B5EF4-FFF2-40B4-BE49-F238E27FC236}">
                  <a16:creationId xmlns:a16="http://schemas.microsoft.com/office/drawing/2014/main" id="{F1CF54D5-CA1A-4492-72D9-095E27D63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4" name="Oval 107">
              <a:extLst>
                <a:ext uri="{FF2B5EF4-FFF2-40B4-BE49-F238E27FC236}">
                  <a16:creationId xmlns:a16="http://schemas.microsoft.com/office/drawing/2014/main" id="{2FA90ECF-EC5B-B11E-6E77-DB552C9705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0" name="Rectangle 105">
            <a:extLst>
              <a:ext uri="{FF2B5EF4-FFF2-40B4-BE49-F238E27FC236}">
                <a16:creationId xmlns:a16="http://schemas.microsoft.com/office/drawing/2014/main" id="{DCB3E008-952D-4D80-70F0-AD93D15F37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2584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1" name="Rectangle 104">
            <a:extLst>
              <a:ext uri="{FF2B5EF4-FFF2-40B4-BE49-F238E27FC236}">
                <a16:creationId xmlns:a16="http://schemas.microsoft.com/office/drawing/2014/main" id="{BAF3E7A2-68ED-A36B-C7A4-B5A5EBE80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2736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Line 103">
            <a:extLst>
              <a:ext uri="{FF2B5EF4-FFF2-40B4-BE49-F238E27FC236}">
                <a16:creationId xmlns:a16="http://schemas.microsoft.com/office/drawing/2014/main" id="{EC58568A-E59D-5ACE-19A7-0B3FCDA24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3117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" name="Line 102">
            <a:extLst>
              <a:ext uri="{FF2B5EF4-FFF2-40B4-BE49-F238E27FC236}">
                <a16:creationId xmlns:a16="http://schemas.microsoft.com/office/drawing/2014/main" id="{D9A6C447-5A70-9E61-6A18-9D74161BA0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3041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4" name="Line 101">
            <a:extLst>
              <a:ext uri="{FF2B5EF4-FFF2-40B4-BE49-F238E27FC236}">
                <a16:creationId xmlns:a16="http://schemas.microsoft.com/office/drawing/2014/main" id="{BC09911F-BEFF-487B-52F4-A2EF9A658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3041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5" name="Rectangle 31">
            <a:extLst>
              <a:ext uri="{FF2B5EF4-FFF2-40B4-BE49-F238E27FC236}">
                <a16:creationId xmlns:a16="http://schemas.microsoft.com/office/drawing/2014/main" id="{8E3105FA-68F4-8912-1880-81F6CEFC7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2579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30">
            <a:extLst>
              <a:ext uri="{FF2B5EF4-FFF2-40B4-BE49-F238E27FC236}">
                <a16:creationId xmlns:a16="http://schemas.microsoft.com/office/drawing/2014/main" id="{03B7A0DB-AA32-55B5-199C-E8D013ED2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2732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7" name="Rectangle 29">
            <a:extLst>
              <a:ext uri="{FF2B5EF4-FFF2-40B4-BE49-F238E27FC236}">
                <a16:creationId xmlns:a16="http://schemas.microsoft.com/office/drawing/2014/main" id="{EE5EA2D0-DD60-E540-AAC3-0A176E563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063" y="2579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58" name="Group 26">
            <a:extLst>
              <a:ext uri="{FF2B5EF4-FFF2-40B4-BE49-F238E27FC236}">
                <a16:creationId xmlns:a16="http://schemas.microsoft.com/office/drawing/2014/main" id="{549B4788-297C-A8A9-66D2-657A5E942055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2655888"/>
            <a:ext cx="228600" cy="263525"/>
            <a:chOff x="0" y="0"/>
            <a:chExt cx="20000" cy="20000"/>
          </a:xfrm>
        </p:grpSpPr>
        <p:sp>
          <p:nvSpPr>
            <p:cNvPr id="346241" name="Rectangle 28">
              <a:extLst>
                <a:ext uri="{FF2B5EF4-FFF2-40B4-BE49-F238E27FC236}">
                  <a16:creationId xmlns:a16="http://schemas.microsoft.com/office/drawing/2014/main" id="{4E421DB1-0A60-BD2F-F58F-016FD40B0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2" name="Oval 27">
              <a:extLst>
                <a:ext uri="{FF2B5EF4-FFF2-40B4-BE49-F238E27FC236}">
                  <a16:creationId xmlns:a16="http://schemas.microsoft.com/office/drawing/2014/main" id="{406A64DE-10CC-81C4-424C-547A40350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61" name="Rectangle 25">
            <a:extLst>
              <a:ext uri="{FF2B5EF4-FFF2-40B4-BE49-F238E27FC236}">
                <a16:creationId xmlns:a16="http://schemas.microsoft.com/office/drawing/2014/main" id="{08974527-3E9A-D9BC-4D7A-FE28C1042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2579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24">
            <a:extLst>
              <a:ext uri="{FF2B5EF4-FFF2-40B4-BE49-F238E27FC236}">
                <a16:creationId xmlns:a16="http://schemas.microsoft.com/office/drawing/2014/main" id="{4F2A51F3-48EC-83E8-B73E-CCB455CF3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2732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3" name="Line 23">
            <a:extLst>
              <a:ext uri="{FF2B5EF4-FFF2-40B4-BE49-F238E27FC236}">
                <a16:creationId xmlns:a16="http://schemas.microsoft.com/office/drawing/2014/main" id="{4B015788-EA54-A029-780D-9B70BA5A7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3113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4" name="Line 22">
            <a:extLst>
              <a:ext uri="{FF2B5EF4-FFF2-40B4-BE49-F238E27FC236}">
                <a16:creationId xmlns:a16="http://schemas.microsoft.com/office/drawing/2014/main" id="{3167C2A0-25BB-7C6E-5280-B3952ED30FD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3036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5" name="Line 21">
            <a:extLst>
              <a:ext uri="{FF2B5EF4-FFF2-40B4-BE49-F238E27FC236}">
                <a16:creationId xmlns:a16="http://schemas.microsoft.com/office/drawing/2014/main" id="{120A97F2-2E2F-CF79-057E-9652D9BB50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3036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6" name="Rectangle 100">
            <a:extLst>
              <a:ext uri="{FF2B5EF4-FFF2-40B4-BE49-F238E27FC236}">
                <a16:creationId xmlns:a16="http://schemas.microsoft.com/office/drawing/2014/main" id="{D32EFCFF-CB19-7D64-B948-0A76DE722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3346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" name="Rectangle 99">
            <a:extLst>
              <a:ext uri="{FF2B5EF4-FFF2-40B4-BE49-F238E27FC236}">
                <a16:creationId xmlns:a16="http://schemas.microsoft.com/office/drawing/2014/main" id="{487C2271-A60E-8640-D22D-D8D5E9589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5663" y="3498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68" name="Group 96">
            <a:extLst>
              <a:ext uri="{FF2B5EF4-FFF2-40B4-BE49-F238E27FC236}">
                <a16:creationId xmlns:a16="http://schemas.microsoft.com/office/drawing/2014/main" id="{3BE9924A-B9B9-AC36-2652-75C16A694073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3422650"/>
            <a:ext cx="228600" cy="263525"/>
            <a:chOff x="0" y="0"/>
            <a:chExt cx="20000" cy="20000"/>
          </a:xfrm>
        </p:grpSpPr>
        <p:sp>
          <p:nvSpPr>
            <p:cNvPr id="346239" name="Rectangle 98">
              <a:extLst>
                <a:ext uri="{FF2B5EF4-FFF2-40B4-BE49-F238E27FC236}">
                  <a16:creationId xmlns:a16="http://schemas.microsoft.com/office/drawing/2014/main" id="{16BB3B42-0760-5E41-4E3F-068954890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40" name="Oval 97">
              <a:extLst>
                <a:ext uri="{FF2B5EF4-FFF2-40B4-BE49-F238E27FC236}">
                  <a16:creationId xmlns:a16="http://schemas.microsoft.com/office/drawing/2014/main" id="{51A1BC2E-CF1B-FF8C-EA44-A8BBDF9D8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1" name="Rectangle 95">
            <a:extLst>
              <a:ext uri="{FF2B5EF4-FFF2-40B4-BE49-F238E27FC236}">
                <a16:creationId xmlns:a16="http://schemas.microsoft.com/office/drawing/2014/main" id="{63E38ED0-A1C0-7C63-1C85-95C768B9D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3346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2" name="Rectangle 94">
            <a:extLst>
              <a:ext uri="{FF2B5EF4-FFF2-40B4-BE49-F238E27FC236}">
                <a16:creationId xmlns:a16="http://schemas.microsoft.com/office/drawing/2014/main" id="{E23C8CD0-6334-AE3E-AE60-F231A2C83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3498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3" name="Rectangle 93">
            <a:extLst>
              <a:ext uri="{FF2B5EF4-FFF2-40B4-BE49-F238E27FC236}">
                <a16:creationId xmlns:a16="http://schemas.microsoft.com/office/drawing/2014/main" id="{F81AD817-5087-0C91-0EC5-B7EBC6292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3346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4" name="Line 92">
            <a:extLst>
              <a:ext uri="{FF2B5EF4-FFF2-40B4-BE49-F238E27FC236}">
                <a16:creationId xmlns:a16="http://schemas.microsoft.com/office/drawing/2014/main" id="{E8080ACB-15DF-188C-D531-9AE350E21A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3879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" name="Line 91">
            <a:extLst>
              <a:ext uri="{FF2B5EF4-FFF2-40B4-BE49-F238E27FC236}">
                <a16:creationId xmlns:a16="http://schemas.microsoft.com/office/drawing/2014/main" id="{C7AF3136-333C-3AD3-873B-D853DC3F59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3803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6" name="Line 90">
            <a:extLst>
              <a:ext uri="{FF2B5EF4-FFF2-40B4-BE49-F238E27FC236}">
                <a16:creationId xmlns:a16="http://schemas.microsoft.com/office/drawing/2014/main" id="{4C239E87-91B2-0E92-0B54-1E9110A04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3803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7" name="Rectangle 42">
            <a:extLst>
              <a:ext uri="{FF2B5EF4-FFF2-40B4-BE49-F238E27FC236}">
                <a16:creationId xmlns:a16="http://schemas.microsoft.com/office/drawing/2014/main" id="{ACE01F31-4B60-913D-474F-897F3D8C7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3341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8" name="Rectangle 41">
            <a:extLst>
              <a:ext uri="{FF2B5EF4-FFF2-40B4-BE49-F238E27FC236}">
                <a16:creationId xmlns:a16="http://schemas.microsoft.com/office/drawing/2014/main" id="{5BE15388-8F34-9B3E-C893-EB9E0BA12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8463" y="3494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79" name="Group 38">
            <a:extLst>
              <a:ext uri="{FF2B5EF4-FFF2-40B4-BE49-F238E27FC236}">
                <a16:creationId xmlns:a16="http://schemas.microsoft.com/office/drawing/2014/main" id="{CE826D27-A2AC-C91B-EBEC-4EB15E550F05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3417888"/>
            <a:ext cx="228600" cy="263525"/>
            <a:chOff x="0" y="0"/>
            <a:chExt cx="20000" cy="20000"/>
          </a:xfrm>
        </p:grpSpPr>
        <p:sp>
          <p:nvSpPr>
            <p:cNvPr id="346237" name="Rectangle 40">
              <a:extLst>
                <a:ext uri="{FF2B5EF4-FFF2-40B4-BE49-F238E27FC236}">
                  <a16:creationId xmlns:a16="http://schemas.microsoft.com/office/drawing/2014/main" id="{16228ABA-E702-9AD2-F8AF-E70924905C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8" name="Oval 39">
              <a:extLst>
                <a:ext uri="{FF2B5EF4-FFF2-40B4-BE49-F238E27FC236}">
                  <a16:creationId xmlns:a16="http://schemas.microsoft.com/office/drawing/2014/main" id="{669DDAAF-D3DA-F62A-0970-359A63696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82" name="Rectangle 37">
            <a:extLst>
              <a:ext uri="{FF2B5EF4-FFF2-40B4-BE49-F238E27FC236}">
                <a16:creationId xmlns:a16="http://schemas.microsoft.com/office/drawing/2014/main" id="{DE54DB57-B67D-8336-E640-A2F54E70C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3341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" name="Rectangle 36">
            <a:extLst>
              <a:ext uri="{FF2B5EF4-FFF2-40B4-BE49-F238E27FC236}">
                <a16:creationId xmlns:a16="http://schemas.microsoft.com/office/drawing/2014/main" id="{B7462D7B-7D1A-8DC7-A44A-DF009B61F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3494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4" name="Rectangle 35">
            <a:extLst>
              <a:ext uri="{FF2B5EF4-FFF2-40B4-BE49-F238E27FC236}">
                <a16:creationId xmlns:a16="http://schemas.microsoft.com/office/drawing/2014/main" id="{A05C7D2F-9C3B-D7F2-9324-86FF30336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3341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5" name="Line 34">
            <a:extLst>
              <a:ext uri="{FF2B5EF4-FFF2-40B4-BE49-F238E27FC236}">
                <a16:creationId xmlns:a16="http://schemas.microsoft.com/office/drawing/2014/main" id="{8C14802B-032A-94E4-27AF-5C84B574E3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3875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6" name="Line 33">
            <a:extLst>
              <a:ext uri="{FF2B5EF4-FFF2-40B4-BE49-F238E27FC236}">
                <a16:creationId xmlns:a16="http://schemas.microsoft.com/office/drawing/2014/main" id="{C913FD08-3840-C3D2-F494-BB4E19BDD3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3798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7" name="Line 32">
            <a:extLst>
              <a:ext uri="{FF2B5EF4-FFF2-40B4-BE49-F238E27FC236}">
                <a16:creationId xmlns:a16="http://schemas.microsoft.com/office/drawing/2014/main" id="{28A8654A-36BA-978B-CD49-D56E8D77BE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3798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8" name="Rectangle 89">
            <a:extLst>
              <a:ext uri="{FF2B5EF4-FFF2-40B4-BE49-F238E27FC236}">
                <a16:creationId xmlns:a16="http://schemas.microsoft.com/office/drawing/2014/main" id="{996DDD88-A4E0-5B93-74ED-3764A2F31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4108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9" name="Group 86">
            <a:extLst>
              <a:ext uri="{FF2B5EF4-FFF2-40B4-BE49-F238E27FC236}">
                <a16:creationId xmlns:a16="http://schemas.microsoft.com/office/drawing/2014/main" id="{F569B52E-E90C-D9C7-9C09-1BEAAC6BF41C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4184650"/>
            <a:ext cx="228600" cy="263525"/>
            <a:chOff x="0" y="0"/>
            <a:chExt cx="20000" cy="20000"/>
          </a:xfrm>
        </p:grpSpPr>
        <p:sp>
          <p:nvSpPr>
            <p:cNvPr id="346235" name="Rectangle 88">
              <a:extLst>
                <a:ext uri="{FF2B5EF4-FFF2-40B4-BE49-F238E27FC236}">
                  <a16:creationId xmlns:a16="http://schemas.microsoft.com/office/drawing/2014/main" id="{3DB987C6-7DA0-A2B5-BD2D-573D475A3F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6" name="Oval 87">
              <a:extLst>
                <a:ext uri="{FF2B5EF4-FFF2-40B4-BE49-F238E27FC236}">
                  <a16:creationId xmlns:a16="http://schemas.microsoft.com/office/drawing/2014/main" id="{5FDB1353-5890-423C-AD6E-4D6E9CCCE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92" name="Rectangle 85">
            <a:extLst>
              <a:ext uri="{FF2B5EF4-FFF2-40B4-BE49-F238E27FC236}">
                <a16:creationId xmlns:a16="http://schemas.microsoft.com/office/drawing/2014/main" id="{1530F43F-CA3F-E251-E99B-AF4818DDB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108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3" name="Rectangle 84">
            <a:extLst>
              <a:ext uri="{FF2B5EF4-FFF2-40B4-BE49-F238E27FC236}">
                <a16:creationId xmlns:a16="http://schemas.microsoft.com/office/drawing/2014/main" id="{6FDB48C5-90DE-7244-46CE-73CB2223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4260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4" name="Rectangle 83">
            <a:extLst>
              <a:ext uri="{FF2B5EF4-FFF2-40B4-BE49-F238E27FC236}">
                <a16:creationId xmlns:a16="http://schemas.microsoft.com/office/drawing/2014/main" id="{E1293DDF-F4B5-2719-5B5C-E5DE5FFC4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108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5" name="Line 82">
            <a:extLst>
              <a:ext uri="{FF2B5EF4-FFF2-40B4-BE49-F238E27FC236}">
                <a16:creationId xmlns:a16="http://schemas.microsoft.com/office/drawing/2014/main" id="{CD7D5C6B-FFAA-B0E3-F362-E9CCC57AEE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4641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6" name="Line 81">
            <a:extLst>
              <a:ext uri="{FF2B5EF4-FFF2-40B4-BE49-F238E27FC236}">
                <a16:creationId xmlns:a16="http://schemas.microsoft.com/office/drawing/2014/main" id="{B686EFEF-5FA9-293D-F285-484CCF739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4565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7" name="Line 80">
            <a:extLst>
              <a:ext uri="{FF2B5EF4-FFF2-40B4-BE49-F238E27FC236}">
                <a16:creationId xmlns:a16="http://schemas.microsoft.com/office/drawing/2014/main" id="{AD32C84E-D5EC-7C75-AE09-82DB6F140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4565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8" name="Rectangle 52">
            <a:extLst>
              <a:ext uri="{FF2B5EF4-FFF2-40B4-BE49-F238E27FC236}">
                <a16:creationId xmlns:a16="http://schemas.microsoft.com/office/drawing/2014/main" id="{A3A76335-9CC7-B8A6-0764-F3D39AB6D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4103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99" name="Group 49">
            <a:extLst>
              <a:ext uri="{FF2B5EF4-FFF2-40B4-BE49-F238E27FC236}">
                <a16:creationId xmlns:a16="http://schemas.microsoft.com/office/drawing/2014/main" id="{9E0A8E4D-14E6-902C-063E-9C1C8A13DD48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4179888"/>
            <a:ext cx="228600" cy="263525"/>
            <a:chOff x="0" y="0"/>
            <a:chExt cx="20000" cy="20000"/>
          </a:xfrm>
        </p:grpSpPr>
        <p:sp>
          <p:nvSpPr>
            <p:cNvPr id="346233" name="Rectangle 51">
              <a:extLst>
                <a:ext uri="{FF2B5EF4-FFF2-40B4-BE49-F238E27FC236}">
                  <a16:creationId xmlns:a16="http://schemas.microsoft.com/office/drawing/2014/main" id="{3EAF391A-EC56-179E-D2C2-07EF07EBF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4" name="Oval 50">
              <a:extLst>
                <a:ext uri="{FF2B5EF4-FFF2-40B4-BE49-F238E27FC236}">
                  <a16:creationId xmlns:a16="http://schemas.microsoft.com/office/drawing/2014/main" id="{7CBA5D9D-699D-0C87-A747-C06CFFC26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2" name="Rectangle 48">
            <a:extLst>
              <a:ext uri="{FF2B5EF4-FFF2-40B4-BE49-F238E27FC236}">
                <a16:creationId xmlns:a16="http://schemas.microsoft.com/office/drawing/2014/main" id="{32360464-2179-CB31-453F-7A323C5C7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4103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3" name="Rectangle 47">
            <a:extLst>
              <a:ext uri="{FF2B5EF4-FFF2-40B4-BE49-F238E27FC236}">
                <a16:creationId xmlns:a16="http://schemas.microsoft.com/office/drawing/2014/main" id="{92D528BD-1162-6AC7-573D-03F65A18E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4256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4" name="Rectangle 46">
            <a:extLst>
              <a:ext uri="{FF2B5EF4-FFF2-40B4-BE49-F238E27FC236}">
                <a16:creationId xmlns:a16="http://schemas.microsoft.com/office/drawing/2014/main" id="{F96B6A80-AEB0-EA08-4E59-CEA482281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4103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5" name="Line 45">
            <a:extLst>
              <a:ext uri="{FF2B5EF4-FFF2-40B4-BE49-F238E27FC236}">
                <a16:creationId xmlns:a16="http://schemas.microsoft.com/office/drawing/2014/main" id="{07F1A3DC-5F64-8E4C-C792-005656F95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4637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6" name="Line 44">
            <a:extLst>
              <a:ext uri="{FF2B5EF4-FFF2-40B4-BE49-F238E27FC236}">
                <a16:creationId xmlns:a16="http://schemas.microsoft.com/office/drawing/2014/main" id="{9F4E8569-CD33-1E33-7517-6FD05CDE3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4560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7" name="Line 43">
            <a:extLst>
              <a:ext uri="{FF2B5EF4-FFF2-40B4-BE49-F238E27FC236}">
                <a16:creationId xmlns:a16="http://schemas.microsoft.com/office/drawing/2014/main" id="{DD490C83-7512-F020-DEC7-A75762505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4560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8" name="Rectangle 79">
            <a:extLst>
              <a:ext uri="{FF2B5EF4-FFF2-40B4-BE49-F238E27FC236}">
                <a16:creationId xmlns:a16="http://schemas.microsoft.com/office/drawing/2014/main" id="{49D2ADC9-1C7D-C33F-E7EC-AE397BE5D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263" y="487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9" name="Group 76">
            <a:extLst>
              <a:ext uri="{FF2B5EF4-FFF2-40B4-BE49-F238E27FC236}">
                <a16:creationId xmlns:a16="http://schemas.microsoft.com/office/drawing/2014/main" id="{B83EDE6D-7709-7DA5-C80F-DCAFF55F1E1B}"/>
              </a:ext>
            </a:extLst>
          </p:cNvPr>
          <p:cNvGrpSpPr>
            <a:grpSpLocks/>
          </p:cNvGrpSpPr>
          <p:nvPr/>
        </p:nvGrpSpPr>
        <p:grpSpPr bwMode="auto">
          <a:xfrm>
            <a:off x="1668463" y="4946650"/>
            <a:ext cx="228600" cy="263525"/>
            <a:chOff x="0" y="0"/>
            <a:chExt cx="20000" cy="20000"/>
          </a:xfrm>
        </p:grpSpPr>
        <p:sp>
          <p:nvSpPr>
            <p:cNvPr id="346231" name="Rectangle 78">
              <a:extLst>
                <a:ext uri="{FF2B5EF4-FFF2-40B4-BE49-F238E27FC236}">
                  <a16:creationId xmlns:a16="http://schemas.microsoft.com/office/drawing/2014/main" id="{314FF982-D304-B03B-36E3-A3A280750C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2" name="Oval 77">
              <a:extLst>
                <a:ext uri="{FF2B5EF4-FFF2-40B4-BE49-F238E27FC236}">
                  <a16:creationId xmlns:a16="http://schemas.microsoft.com/office/drawing/2014/main" id="{46CEC624-28E6-D414-5D13-E58F4584C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12" name="Rectangle 75">
            <a:extLst>
              <a:ext uri="{FF2B5EF4-FFF2-40B4-BE49-F238E27FC236}">
                <a16:creationId xmlns:a16="http://schemas.microsoft.com/office/drawing/2014/main" id="{AA514269-EB3E-6154-9406-07B7B5E4AA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863" y="4870450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3" name="Rectangle 74">
            <a:extLst>
              <a:ext uri="{FF2B5EF4-FFF2-40B4-BE49-F238E27FC236}">
                <a16:creationId xmlns:a16="http://schemas.microsoft.com/office/drawing/2014/main" id="{68F660D6-4394-F7F0-9FDF-EB10F46B2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0063" y="5022850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4" name="Rectangle 73">
            <a:extLst>
              <a:ext uri="{FF2B5EF4-FFF2-40B4-BE49-F238E27FC236}">
                <a16:creationId xmlns:a16="http://schemas.microsoft.com/office/drawing/2014/main" id="{13E9D46E-0227-7DE6-A308-C4E9D1CDA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663" y="4870450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5" name="Line 72">
            <a:extLst>
              <a:ext uri="{FF2B5EF4-FFF2-40B4-BE49-F238E27FC236}">
                <a16:creationId xmlns:a16="http://schemas.microsoft.com/office/drawing/2014/main" id="{6437F401-C60F-F521-1812-D902E55DF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8463" y="5403850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6" name="Line 71">
            <a:extLst>
              <a:ext uri="{FF2B5EF4-FFF2-40B4-BE49-F238E27FC236}">
                <a16:creationId xmlns:a16="http://schemas.microsoft.com/office/drawing/2014/main" id="{407B6FBC-5C4C-DCB7-DEE8-65E609BC5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49463" y="532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7" name="Line 70">
            <a:extLst>
              <a:ext uri="{FF2B5EF4-FFF2-40B4-BE49-F238E27FC236}">
                <a16:creationId xmlns:a16="http://schemas.microsoft.com/office/drawing/2014/main" id="{D0E74250-1997-2B7C-55EC-409C39F89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0063" y="5327650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8" name="Rectangle 63">
            <a:extLst>
              <a:ext uri="{FF2B5EF4-FFF2-40B4-BE49-F238E27FC236}">
                <a16:creationId xmlns:a16="http://schemas.microsoft.com/office/drawing/2014/main" id="{5170EF14-B47B-ED40-4F41-D5483716E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063" y="486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19" name="Group 60">
            <a:extLst>
              <a:ext uri="{FF2B5EF4-FFF2-40B4-BE49-F238E27FC236}">
                <a16:creationId xmlns:a16="http://schemas.microsoft.com/office/drawing/2014/main" id="{716670F9-EF8C-D8C6-0EE7-032F562E2C1B}"/>
              </a:ext>
            </a:extLst>
          </p:cNvPr>
          <p:cNvGrpSpPr>
            <a:grpSpLocks/>
          </p:cNvGrpSpPr>
          <p:nvPr/>
        </p:nvGrpSpPr>
        <p:grpSpPr bwMode="auto">
          <a:xfrm>
            <a:off x="5021263" y="4941888"/>
            <a:ext cx="228600" cy="263525"/>
            <a:chOff x="0" y="0"/>
            <a:chExt cx="20000" cy="20000"/>
          </a:xfrm>
        </p:grpSpPr>
        <p:sp>
          <p:nvSpPr>
            <p:cNvPr id="346229" name="Rectangle 62">
              <a:extLst>
                <a:ext uri="{FF2B5EF4-FFF2-40B4-BE49-F238E27FC236}">
                  <a16:creationId xmlns:a16="http://schemas.microsoft.com/office/drawing/2014/main" id="{B81E473F-777A-C521-7967-09F8C998DB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560"/>
              <a:ext cx="13352" cy="17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00" tIns="12700" rIns="12700" bIns="12700"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/>
              <a:r>
                <a:rPr lang="cs-CZ" altLang="en-US" sz="100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</a:t>
              </a:r>
              <a:endParaRPr lang="cs-CZ" altLang="en-US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6230" name="Oval 61">
              <a:extLst>
                <a:ext uri="{FF2B5EF4-FFF2-40B4-BE49-F238E27FC236}">
                  <a16:creationId xmlns:a16="http://schemas.microsoft.com/office/drawing/2014/main" id="{F9B7B6B5-964C-4EA2-E364-FC2C366D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0000" cy="1744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baseline="-15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2" name="Rectangle 59">
            <a:extLst>
              <a:ext uri="{FF2B5EF4-FFF2-40B4-BE49-F238E27FC236}">
                <a16:creationId xmlns:a16="http://schemas.microsoft.com/office/drawing/2014/main" id="{1C4A9553-E8A3-71AF-246C-C4519312E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4865688"/>
            <a:ext cx="914400" cy="457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3" name="Rectangle 58">
            <a:extLst>
              <a:ext uri="{FF2B5EF4-FFF2-40B4-BE49-F238E27FC236}">
                <a16:creationId xmlns:a16="http://schemas.microsoft.com/office/drawing/2014/main" id="{28FBA1BC-9D32-F4D1-D9CE-1D11812F8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2863" y="5018088"/>
            <a:ext cx="228600" cy="228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4" name="Rectangle 57">
            <a:extLst>
              <a:ext uri="{FF2B5EF4-FFF2-40B4-BE49-F238E27FC236}">
                <a16:creationId xmlns:a16="http://schemas.microsoft.com/office/drawing/2014/main" id="{DA11300C-2483-F669-8252-2F8169CD2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4865688"/>
            <a:ext cx="5492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vlastn</a:t>
            </a:r>
            <a:r>
              <a:rPr lang="cs-CZ" altLang="en-US" sz="1000">
                <a:ea typeface="Times New Roman" panose="02020603050405020304" pitchFamily="18" charset="0"/>
                <a:cs typeface="Arial" panose="020B0604020202020204" pitchFamily="34" charset="0"/>
              </a:rPr>
              <a:t>í</a:t>
            </a:r>
            <a:r>
              <a:rPr lang="cs-CZ" altLang="en-US" sz="1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endParaRPr lang="cs-CZ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5" name="Line 56">
            <a:extLst>
              <a:ext uri="{FF2B5EF4-FFF2-40B4-BE49-F238E27FC236}">
                <a16:creationId xmlns:a16="http://schemas.microsoft.com/office/drawing/2014/main" id="{DD38B7FE-3525-6A7A-B0EA-E4790BCA8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1263" y="5399088"/>
            <a:ext cx="1752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6" name="Line 55">
            <a:extLst>
              <a:ext uri="{FF2B5EF4-FFF2-40B4-BE49-F238E27FC236}">
                <a16:creationId xmlns:a16="http://schemas.microsoft.com/office/drawing/2014/main" id="{6BA9439B-60D8-9F16-3A49-76B76FE1DC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2263" y="532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7" name="Line 54">
            <a:extLst>
              <a:ext uri="{FF2B5EF4-FFF2-40B4-BE49-F238E27FC236}">
                <a16:creationId xmlns:a16="http://schemas.microsoft.com/office/drawing/2014/main" id="{EF269212-44E8-1B0D-53D9-6C9CFABAB8E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92863" y="5322888"/>
            <a:ext cx="0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8" name="Rectangle 53">
            <a:extLst>
              <a:ext uri="{FF2B5EF4-FFF2-40B4-BE49-F238E27FC236}">
                <a16:creationId xmlns:a16="http://schemas.microsoft.com/office/drawing/2014/main" id="{5D720C96-A08F-9941-7D2F-011A5CE90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87045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 sz="1400" b="0">
                <a:cs typeface="Times New Roman" panose="02020603050405020304" pitchFamily="18" charset="0"/>
              </a:rPr>
              <a:t>Degradace, kopie</a:t>
            </a:r>
            <a:endParaRPr lang="en-GB" altLang="en-US" sz="3200" b="0"/>
          </a:p>
        </p:txBody>
      </p:sp>
      <p:sp>
        <p:nvSpPr>
          <p:cNvPr id="129" name="Rectangle 69">
            <a:extLst>
              <a:ext uri="{FF2B5EF4-FFF2-40B4-BE49-F238E27FC236}">
                <a16:creationId xmlns:a16="http://schemas.microsoft.com/office/drawing/2014/main" id="{48A1D3EB-F0DC-8886-B13C-E50DCDBC8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463" y="4184650"/>
            <a:ext cx="533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cs-CZ" altLang="en-US" sz="1000">
              <a:cs typeface="Times New Roman" panose="02020603050405020304" pitchFamily="18" charset="0"/>
            </a:endParaRPr>
          </a:p>
          <a:p>
            <a:r>
              <a:rPr lang="cs-CZ" altLang="en-US" sz="1400" b="0">
                <a:cs typeface="Times New Roman" panose="02020603050405020304" pitchFamily="18" charset="0"/>
              </a:rPr>
              <a:t>Kopie</a:t>
            </a:r>
            <a:endParaRPr lang="cs-CZ" altLang="en-US" b="0"/>
          </a:p>
        </p:txBody>
      </p:sp>
      <p:sp>
        <p:nvSpPr>
          <p:cNvPr id="130" name="Rectangle 64">
            <a:extLst>
              <a:ext uri="{FF2B5EF4-FFF2-40B4-BE49-F238E27FC236}">
                <a16:creationId xmlns:a16="http://schemas.microsoft.com/office/drawing/2014/main" id="{47921A4D-9E10-EE1A-3657-FFF692439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4865688"/>
            <a:ext cx="960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 sz="1000">
              <a:cs typeface="Times New Roman" panose="02020603050405020304" pitchFamily="18" charset="0"/>
            </a:endParaRPr>
          </a:p>
          <a:p>
            <a:r>
              <a:rPr lang="en-GB" altLang="en-US" sz="1400" b="0">
                <a:cs typeface="Times New Roman" panose="02020603050405020304" pitchFamily="18" charset="0"/>
              </a:rPr>
              <a:t>Invalidace, kopie, změna vlastníka, povýšení</a:t>
            </a:r>
            <a:endParaRPr lang="en-US" altLang="en-US" sz="1400" b="0"/>
          </a:p>
          <a:p>
            <a:endParaRPr lang="en-US" altLang="en-US"/>
          </a:p>
        </p:txBody>
      </p:sp>
      <p:sp>
        <p:nvSpPr>
          <p:cNvPr id="131" name="Rectangle 68">
            <a:extLst>
              <a:ext uri="{FF2B5EF4-FFF2-40B4-BE49-F238E27FC236}">
                <a16:creationId xmlns:a16="http://schemas.microsoft.com/office/drawing/2014/main" id="{3961C311-1763-0D1C-11BF-44BDA4940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4103688"/>
            <a:ext cx="960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 sz="1000">
              <a:cs typeface="Times New Roman" panose="02020603050405020304" pitchFamily="18" charset="0"/>
            </a:endParaRPr>
          </a:p>
          <a:p>
            <a:r>
              <a:rPr lang="en-GB" altLang="en-US" sz="1400" b="0">
                <a:cs typeface="Times New Roman" panose="02020603050405020304" pitchFamily="18" charset="0"/>
              </a:rPr>
              <a:t>Invalidace, kopie, změna vlastníka, povýšení</a:t>
            </a:r>
            <a:endParaRPr lang="en-GB" altLang="en-US" sz="3200" b="0"/>
          </a:p>
        </p:txBody>
      </p:sp>
      <p:sp>
        <p:nvSpPr>
          <p:cNvPr id="132" name="Rectangle 65">
            <a:extLst>
              <a:ext uri="{FF2B5EF4-FFF2-40B4-BE49-F238E27FC236}">
                <a16:creationId xmlns:a16="http://schemas.microsoft.com/office/drawing/2014/main" id="{7E432E36-5B8A-3DFB-B5DF-1B855FE67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3341688"/>
            <a:ext cx="9604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 sz="1000">
              <a:cs typeface="Times New Roman" panose="02020603050405020304" pitchFamily="18" charset="0"/>
            </a:endParaRPr>
          </a:p>
          <a:p>
            <a:r>
              <a:rPr lang="en-GB" altLang="en-US" sz="1400" b="0">
                <a:cs typeface="Times New Roman" panose="02020603050405020304" pitchFamily="18" charset="0"/>
              </a:rPr>
              <a:t>Invalidace, změna vlastníka, povýšení</a:t>
            </a:r>
            <a:endParaRPr lang="en-GB" altLang="en-US" sz="3200" b="0"/>
          </a:p>
        </p:txBody>
      </p:sp>
      <p:sp>
        <p:nvSpPr>
          <p:cNvPr id="133" name="Rectangle 67">
            <a:extLst>
              <a:ext uri="{FF2B5EF4-FFF2-40B4-BE49-F238E27FC236}">
                <a16:creationId xmlns:a16="http://schemas.microsoft.com/office/drawing/2014/main" id="{A8C6BCC2-1E04-A5C9-04FF-DEC82E67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2655888"/>
            <a:ext cx="91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GB" altLang="en-US" sz="1000">
              <a:cs typeface="Times New Roman" panose="02020603050405020304" pitchFamily="18" charset="0"/>
            </a:endParaRPr>
          </a:p>
          <a:p>
            <a:r>
              <a:rPr lang="en-GB" altLang="en-US" sz="1400" b="0">
                <a:cs typeface="Times New Roman" panose="02020603050405020304" pitchFamily="18" charset="0"/>
              </a:rPr>
              <a:t>Invalidace, povýšení</a:t>
            </a:r>
            <a:endParaRPr lang="en-GB" altLang="en-US" sz="3200" b="0"/>
          </a:p>
        </p:txBody>
      </p:sp>
      <p:sp>
        <p:nvSpPr>
          <p:cNvPr id="134" name="Rectangle 66">
            <a:extLst>
              <a:ext uri="{FF2B5EF4-FFF2-40B4-BE49-F238E27FC236}">
                <a16:creationId xmlns:a16="http://schemas.microsoft.com/office/drawing/2014/main" id="{5A1125A9-EEC6-3F7A-74F7-1EE069826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6263" y="1893888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cs-CZ" altLang="en-US" sz="1000">
              <a:cs typeface="Times New Roman" panose="02020603050405020304" pitchFamily="18" charset="0"/>
            </a:endParaRPr>
          </a:p>
          <a:p>
            <a:r>
              <a:rPr lang="cs-CZ" altLang="en-US" sz="1400" b="0">
                <a:cs typeface="Times New Roman" panose="02020603050405020304" pitchFamily="18" charset="0"/>
              </a:rPr>
              <a:t>Povýšení</a:t>
            </a:r>
            <a:endParaRPr lang="cs-CZ" altLang="en-US" sz="3200" b="0"/>
          </a:p>
        </p:txBody>
      </p:sp>
      <p:sp>
        <p:nvSpPr>
          <p:cNvPr id="346222" name="Rectangle 132">
            <a:extLst>
              <a:ext uri="{FF2B5EF4-FFF2-40B4-BE49-F238E27FC236}">
                <a16:creationId xmlns:a16="http://schemas.microsoft.com/office/drawing/2014/main" id="{F87A9D70-338A-CE0A-DB9A-20C09E0FF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6223" name="Rectangle 174">
            <a:extLst>
              <a:ext uri="{FF2B5EF4-FFF2-40B4-BE49-F238E27FC236}">
                <a16:creationId xmlns:a16="http://schemas.microsoft.com/office/drawing/2014/main" id="{0E21F2CB-EC38-E0DE-9306-D57DE4CD5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36000" rIns="36000" bIns="36000" anchor="ctr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46224" name="AutoShape 6">
            <a:extLst>
              <a:ext uri="{FF2B5EF4-FFF2-40B4-BE49-F238E27FC236}">
                <a16:creationId xmlns:a16="http://schemas.microsoft.com/office/drawing/2014/main" id="{9DDC5333-5F25-B856-3F28-08A5BE133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08050"/>
            <a:ext cx="647700" cy="360363"/>
          </a:xfrm>
          <a:prstGeom prst="wedgeRoundRectCallout">
            <a:avLst>
              <a:gd name="adj1" fmla="val 6616"/>
              <a:gd name="adj2" fmla="val -29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čtení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42" name="AutoShape 6">
            <a:extLst>
              <a:ext uri="{FF2B5EF4-FFF2-40B4-BE49-F238E27FC236}">
                <a16:creationId xmlns:a16="http://schemas.microsoft.com/office/drawing/2014/main" id="{D48E38EB-35FA-E393-D617-D1AE7AC4F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2963" y="866775"/>
            <a:ext cx="647700" cy="360363"/>
          </a:xfrm>
          <a:prstGeom prst="wedgeRoundRectCallout">
            <a:avLst>
              <a:gd name="adj1" fmla="val 6616"/>
              <a:gd name="adj2" fmla="val -29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z</a:t>
            </a:r>
            <a:r>
              <a:rPr lang="cs-CZ" altLang="cs-CZ" sz="1400" b="0" baseline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ápis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43" name="AutoShape 7">
            <a:extLst>
              <a:ext uri="{FF2B5EF4-FFF2-40B4-BE49-F238E27FC236}">
                <a16:creationId xmlns:a16="http://schemas.microsoft.com/office/drawing/2014/main" id="{655E75E5-2002-66ED-C462-1AAD62BC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661025"/>
            <a:ext cx="1060450" cy="838200"/>
          </a:xfrm>
          <a:prstGeom prst="wedgeRoundRectCallout">
            <a:avLst>
              <a:gd name="adj1" fmla="val 145495"/>
              <a:gd name="adj2" fmla="val -7703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kraden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viskozita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hystereze</a:t>
            </a:r>
          </a:p>
        </p:txBody>
      </p:sp>
      <p:sp>
        <p:nvSpPr>
          <p:cNvPr id="144" name="AutoShape 7">
            <a:extLst>
              <a:ext uri="{FF2B5EF4-FFF2-40B4-BE49-F238E27FC236}">
                <a16:creationId xmlns:a16="http://schemas.microsoft.com/office/drawing/2014/main" id="{4A784258-1B44-9A35-36E8-B1680E316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" y="4505325"/>
            <a:ext cx="928688" cy="360363"/>
          </a:xfrm>
          <a:prstGeom prst="wedgeRoundRectCallout">
            <a:avLst>
              <a:gd name="adj1" fmla="val 106977"/>
              <a:gd name="adj2" fmla="val -6018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v</a:t>
            </a:r>
            <a:r>
              <a:rPr lang="cs-CZ" altLang="cs-CZ" sz="1400" b="0" baseline="0">
                <a:latin typeface="Arial" panose="020B0604020202020204" pitchFamily="34" charset="0"/>
              </a:rPr>
              <a:t>ýpadek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41" name="AutoShape 7">
            <a:extLst>
              <a:ext uri="{FF2B5EF4-FFF2-40B4-BE49-F238E27FC236}">
                <a16:creationId xmlns:a16="http://schemas.microsoft.com/office/drawing/2014/main" id="{DAF78A63-4D0E-130C-2DB2-7ACDCBBD4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838" y="5661025"/>
            <a:ext cx="1060450" cy="838200"/>
          </a:xfrm>
          <a:prstGeom prst="wedgeRoundRectCallout">
            <a:avLst>
              <a:gd name="adj1" fmla="val -159273"/>
              <a:gd name="adj2" fmla="val -7639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kraden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viskozita</a:t>
            </a:r>
            <a:endParaRPr lang="en-US" altLang="cs-CZ" sz="1400" b="0" baseline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hystereze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20" grpId="0" animBg="1"/>
      <p:bldP spid="24" grpId="0" animBg="1"/>
      <p:bldP spid="25" grpId="0" animBg="1"/>
      <p:bldP spid="26" grpId="0"/>
      <p:bldP spid="30" grpId="0" animBg="1"/>
      <p:bldP spid="34" grpId="0" animBg="1"/>
      <p:bldP spid="35" grpId="0" animBg="1"/>
      <p:bldP spid="36" grpId="0"/>
      <p:bldP spid="40" grpId="0" animBg="1"/>
      <p:bldP spid="44" grpId="0" animBg="1"/>
      <p:bldP spid="45" grpId="0" animBg="1"/>
      <p:bldP spid="46" grpId="0"/>
      <p:bldP spid="50" grpId="0" animBg="1"/>
      <p:bldP spid="51" grpId="0" animBg="1"/>
      <p:bldP spid="55" grpId="0" animBg="1"/>
      <p:bldP spid="56" grpId="0" animBg="1"/>
      <p:bldP spid="57" grpId="0"/>
      <p:bldP spid="61" grpId="0" animBg="1"/>
      <p:bldP spid="62" grpId="0" animBg="1"/>
      <p:bldP spid="66" grpId="0" animBg="1"/>
      <p:bldP spid="67" grpId="0" animBg="1"/>
      <p:bldP spid="71" grpId="0" animBg="1"/>
      <p:bldP spid="72" grpId="0" animBg="1"/>
      <p:bldP spid="73" grpId="0"/>
      <p:bldP spid="77" grpId="0" animBg="1"/>
      <p:bldP spid="78" grpId="0" animBg="1"/>
      <p:bldP spid="82" grpId="0" animBg="1"/>
      <p:bldP spid="83" grpId="0" animBg="1"/>
      <p:bldP spid="84" grpId="0"/>
      <p:bldP spid="88" grpId="0" animBg="1"/>
      <p:bldP spid="92" grpId="0" animBg="1"/>
      <p:bldP spid="93" grpId="0" animBg="1"/>
      <p:bldP spid="94" grpId="0"/>
      <p:bldP spid="98" grpId="0" animBg="1"/>
      <p:bldP spid="102" grpId="0" animBg="1"/>
      <p:bldP spid="103" grpId="0" animBg="1"/>
      <p:bldP spid="104" grpId="0"/>
      <p:bldP spid="108" grpId="0" animBg="1"/>
      <p:bldP spid="112" grpId="0" animBg="1"/>
      <p:bldP spid="113" grpId="0" animBg="1"/>
      <p:bldP spid="114" grpId="0"/>
      <p:bldP spid="118" grpId="0" animBg="1"/>
      <p:bldP spid="122" grpId="0" animBg="1"/>
      <p:bldP spid="123" grpId="0" animBg="1"/>
      <p:bldP spid="124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42" grpId="0" animBg="1"/>
      <p:bldP spid="143" grpId="0" animBg="1"/>
      <p:bldP spid="144" grpId="0" animBg="1"/>
      <p:bldP spid="141" grpId="0" animBg="1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ounded Rectangle 1">
            <a:extLst>
              <a:ext uri="{FF2B5EF4-FFF2-40B4-BE49-F238E27FC236}">
                <a16:creationId xmlns:a16="http://schemas.microsoft.com/office/drawing/2014/main" id="{D03FF315-9CD0-3906-9C64-0F3C101F3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790950"/>
            <a:ext cx="1871663" cy="5016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7139" name="Rectangle 2">
            <a:extLst>
              <a:ext uri="{FF2B5EF4-FFF2-40B4-BE49-F238E27FC236}">
                <a16:creationId xmlns:a16="http://schemas.microsoft.com/office/drawing/2014/main" id="{A3537143-0010-A345-27CC-92DC1EC477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Kauzálně konzistentní distribuované stránkování</a:t>
            </a:r>
            <a:endParaRPr lang="en-US" altLang="cs-CZ"/>
          </a:p>
        </p:txBody>
      </p:sp>
      <p:sp>
        <p:nvSpPr>
          <p:cNvPr id="347140" name="Rectangle 3">
            <a:extLst>
              <a:ext uri="{FF2B5EF4-FFF2-40B4-BE49-F238E27FC236}">
                <a16:creationId xmlns:a16="http://schemas.microsoft.com/office/drawing/2014/main" id="{5786AE43-095B-4906-B358-A172CA96B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5209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základní idea – graf závislostí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vektorové hodiny</a:t>
            </a:r>
            <a:r>
              <a:rPr lang="en-US" altLang="cs-CZ"/>
              <a:t>:</a:t>
            </a:r>
            <a:endParaRPr lang="cs-CZ" altLang="cs-CZ"/>
          </a:p>
          <a:p>
            <a:pPr lvl="1" eaLnBrk="1" hangingPunct="1"/>
            <a:r>
              <a:rPr lang="cs-CZ" altLang="cs-CZ"/>
              <a:t>VT</a:t>
            </a:r>
            <a:r>
              <a:rPr lang="en-US" altLang="cs-CZ" sz="2100" baseline="-25000"/>
              <a:t>S</a:t>
            </a:r>
            <a:r>
              <a:rPr lang="en-US" altLang="cs-CZ"/>
              <a:t>  </a:t>
            </a:r>
            <a:r>
              <a:rPr lang="cs-CZ" altLang="cs-CZ"/>
              <a:t>jednotk</a:t>
            </a:r>
            <a:r>
              <a:rPr lang="en-US" altLang="cs-CZ"/>
              <a:t>a</a:t>
            </a:r>
            <a:r>
              <a:rPr lang="cs-CZ" altLang="cs-CZ"/>
              <a:t> granularity</a:t>
            </a:r>
            <a:r>
              <a:rPr lang="en-US" altLang="cs-CZ"/>
              <a:t> </a:t>
            </a:r>
            <a:r>
              <a:rPr lang="cs-CZ" altLang="cs-CZ"/>
              <a:t>(</a:t>
            </a:r>
            <a:r>
              <a:rPr lang="en-US" altLang="cs-CZ"/>
              <a:t>str</a:t>
            </a:r>
            <a:r>
              <a:rPr lang="cs-CZ" altLang="cs-CZ"/>
              <a:t>ánky)</a:t>
            </a:r>
          </a:p>
          <a:p>
            <a:pPr lvl="1" eaLnBrk="1" hangingPunct="1"/>
            <a:r>
              <a:rPr lang="cs-CZ" altLang="cs-CZ"/>
              <a:t>VT</a:t>
            </a:r>
            <a:r>
              <a:rPr lang="cs-CZ" altLang="cs-CZ" sz="2100" baseline="-25000"/>
              <a:t>P</a:t>
            </a:r>
            <a:r>
              <a:rPr lang="cs-CZ" altLang="cs-CZ"/>
              <a:t> </a:t>
            </a:r>
            <a:r>
              <a:rPr lang="en-US" altLang="cs-CZ"/>
              <a:t> </a:t>
            </a:r>
            <a:r>
              <a:rPr lang="cs-CZ" altLang="cs-CZ"/>
              <a:t>procesy</a:t>
            </a:r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VT[i] ≈ stránka 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výpadek stránky – přenos dat, VT</a:t>
            </a:r>
            <a:r>
              <a:rPr lang="cs-CZ" altLang="cs-CZ" sz="2400" baseline="-25000"/>
              <a:t>P</a:t>
            </a:r>
            <a:r>
              <a:rPr lang="cs-CZ" altLang="cs-CZ"/>
              <a:t> = max(VT</a:t>
            </a:r>
            <a:r>
              <a:rPr lang="en-US" altLang="cs-CZ" sz="2400" baseline="-25000"/>
              <a:t>S</a:t>
            </a:r>
            <a:r>
              <a:rPr lang="cs-CZ" altLang="cs-CZ"/>
              <a:t> , VT</a:t>
            </a:r>
            <a:r>
              <a:rPr lang="cs-CZ" altLang="cs-CZ" sz="2400" baseline="-25000"/>
              <a:t>P</a:t>
            </a:r>
            <a:r>
              <a:rPr lang="cs-CZ" altLang="cs-CZ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zápis do stránky – VT</a:t>
            </a:r>
            <a:r>
              <a:rPr lang="en-US" altLang="cs-CZ" sz="2400" baseline="-25000"/>
              <a:t>S</a:t>
            </a:r>
            <a:r>
              <a:rPr lang="cs-CZ" altLang="cs-CZ"/>
              <a:t> = inc(VT</a:t>
            </a:r>
            <a:r>
              <a:rPr lang="cs-CZ" altLang="cs-CZ" sz="2400" baseline="-25000"/>
              <a:t>P</a:t>
            </a:r>
            <a:r>
              <a:rPr lang="cs-CZ" altLang="cs-CZ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aktualizace VT</a:t>
            </a:r>
            <a:r>
              <a:rPr lang="cs-CZ" altLang="cs-CZ" sz="2400" baseline="-25000"/>
              <a:t>P</a:t>
            </a:r>
            <a:r>
              <a:rPr lang="cs-CZ" altLang="cs-CZ"/>
              <a:t> – </a:t>
            </a:r>
            <a:r>
              <a:rPr lang="cs-CZ" altLang="cs-CZ" b="1"/>
              <a:t>zneplatnění stránek</a:t>
            </a:r>
            <a:r>
              <a:rPr lang="cs-CZ" altLang="cs-CZ"/>
              <a:t> i: VT</a:t>
            </a:r>
            <a:r>
              <a:rPr lang="en-US" altLang="cs-CZ" sz="2400" baseline="-25000"/>
              <a:t>Si</a:t>
            </a:r>
            <a:r>
              <a:rPr lang="en-US" altLang="cs-CZ" baseline="-25000"/>
              <a:t> </a:t>
            </a:r>
            <a:r>
              <a:rPr lang="cs-CZ" altLang="cs-CZ"/>
              <a:t>[i] &lt; VT</a:t>
            </a:r>
            <a:r>
              <a:rPr lang="cs-CZ" altLang="cs-CZ" sz="2400" baseline="-25000"/>
              <a:t>P</a:t>
            </a:r>
            <a:r>
              <a:rPr lang="en-US" altLang="cs-CZ"/>
              <a:t> </a:t>
            </a:r>
            <a:r>
              <a:rPr lang="cs-CZ" altLang="cs-CZ"/>
              <a:t>[i]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>
                <a:solidFill>
                  <a:srgbClr val="EAEAEA"/>
                </a:solidFill>
              </a:rPr>
              <a:t> Problémy:</a:t>
            </a:r>
          </a:p>
          <a:p>
            <a:pPr lvl="1" eaLnBrk="1" hangingPunct="1"/>
            <a:r>
              <a:rPr lang="cs-CZ" altLang="cs-CZ">
                <a:solidFill>
                  <a:srgbClr val="EAEAEA"/>
                </a:solidFill>
              </a:rPr>
              <a:t>velká prostorová režie  (1 MB = 256 stránek = 512 B / stránku)</a:t>
            </a:r>
          </a:p>
          <a:p>
            <a:pPr lvl="1" eaLnBrk="1" hangingPunct="1"/>
            <a:r>
              <a:rPr lang="cs-CZ" altLang="cs-CZ">
                <a:solidFill>
                  <a:srgbClr val="EAEAEA"/>
                </a:solidFill>
              </a:rPr>
              <a:t>propagace konkurentních zápisů</a:t>
            </a:r>
          </a:p>
          <a:p>
            <a:pPr lvl="2" eaLnBrk="1" hangingPunct="1"/>
            <a:r>
              <a:rPr lang="en-US" altLang="cs-CZ">
                <a:solidFill>
                  <a:srgbClr val="EAEAEA"/>
                </a:solidFill>
              </a:rPr>
              <a:t> </a:t>
            </a:r>
            <a:r>
              <a:rPr lang="cs-CZ" altLang="cs-CZ">
                <a:solidFill>
                  <a:srgbClr val="EAEAEA"/>
                </a:solidFill>
              </a:rPr>
              <a:t>zámky, bariéry, timeouty</a:t>
            </a:r>
            <a:endParaRPr lang="en-US" altLang="cs-CZ">
              <a:solidFill>
                <a:srgbClr val="EAEAEA"/>
              </a:solidFill>
            </a:endParaRPr>
          </a:p>
        </p:txBody>
      </p:sp>
      <p:sp>
        <p:nvSpPr>
          <p:cNvPr id="347141" name="AutoShape 4">
            <a:extLst>
              <a:ext uri="{FF2B5EF4-FFF2-40B4-BE49-F238E27FC236}">
                <a16:creationId xmlns:a16="http://schemas.microsoft.com/office/drawing/2014/main" id="{9318CA85-725F-7890-76CF-CA94A8D96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1576388"/>
            <a:ext cx="1884362" cy="561975"/>
          </a:xfrm>
          <a:prstGeom prst="wedgeRoundRectCallout">
            <a:avLst>
              <a:gd name="adj1" fmla="val -150606"/>
              <a:gd name="adj2" fmla="val 3839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na kterých stránkách závisí obsah</a:t>
            </a:r>
            <a:endParaRPr lang="en-US" altLang="cs-CZ" sz="1400" b="0" baseline="0"/>
          </a:p>
        </p:txBody>
      </p:sp>
      <p:sp>
        <p:nvSpPr>
          <p:cNvPr id="347142" name="AutoShape 6">
            <a:extLst>
              <a:ext uri="{FF2B5EF4-FFF2-40B4-BE49-F238E27FC236}">
                <a16:creationId xmlns:a16="http://schemas.microsoft.com/office/drawing/2014/main" id="{9E675D41-4B32-093E-E717-3AD13A08D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209800"/>
            <a:ext cx="1884362" cy="571500"/>
          </a:xfrm>
          <a:prstGeom prst="wedgeRoundRectCallout">
            <a:avLst>
              <a:gd name="adj1" fmla="val -220060"/>
              <a:gd name="adj2" fmla="val -1761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z kterých stránek</a:t>
            </a:r>
            <a:br>
              <a:rPr lang="en-US" altLang="cs-CZ" sz="1400" b="0" baseline="0"/>
            </a:br>
            <a:r>
              <a:rPr lang="cs-CZ" altLang="cs-CZ" sz="1400" b="0" baseline="0"/>
              <a:t>znám data</a:t>
            </a:r>
            <a:endParaRPr lang="en-US" altLang="cs-CZ" sz="1400" b="0" baseline="0"/>
          </a:p>
        </p:txBody>
      </p:sp>
      <p:sp>
        <p:nvSpPr>
          <p:cNvPr id="347143" name="AutoShape 4">
            <a:extLst>
              <a:ext uri="{FF2B5EF4-FFF2-40B4-BE49-F238E27FC236}">
                <a16:creationId xmlns:a16="http://schemas.microsoft.com/office/drawing/2014/main" id="{7595BCF4-05C0-F138-0157-263F0E35E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141663"/>
            <a:ext cx="1884362" cy="574675"/>
          </a:xfrm>
          <a:prstGeom prst="wedgeRoundRectCallout">
            <a:avLst>
              <a:gd name="adj1" fmla="val -166375"/>
              <a:gd name="adj2" fmla="val 4244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jak OS pozná zápis?</a:t>
            </a:r>
            <a:br>
              <a:rPr lang="en-US" altLang="cs-CZ" sz="1400" b="0" baseline="0"/>
            </a:br>
            <a:r>
              <a:rPr lang="cs-CZ" altLang="cs-CZ" sz="1400" b="0" baseline="0"/>
              <a:t>změna mapování</a:t>
            </a:r>
            <a:endParaRPr lang="en-US" altLang="cs-CZ" sz="1400" b="0" baseline="0"/>
          </a:p>
        </p:txBody>
      </p:sp>
    </p:spTree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>
            <a:extLst>
              <a:ext uri="{FF2B5EF4-FFF2-40B4-BE49-F238E27FC236}">
                <a16:creationId xmlns:a16="http://schemas.microsoft.com/office/drawing/2014/main" id="{3063ED08-31ED-F925-2E2B-4AFBC7B6B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Kauzálně konzistentní distribuované stránkování</a:t>
            </a:r>
            <a:endParaRPr lang="en-US" altLang="cs-CZ"/>
          </a:p>
        </p:txBody>
      </p:sp>
      <p:sp>
        <p:nvSpPr>
          <p:cNvPr id="348163" name="AutoShape 4">
            <a:extLst>
              <a:ext uri="{FF2B5EF4-FFF2-40B4-BE49-F238E27FC236}">
                <a16:creationId xmlns:a16="http://schemas.microsoft.com/office/drawing/2014/main" id="{74276BB1-2AFA-DF00-8051-963365675B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6165850"/>
            <a:ext cx="4176712" cy="358775"/>
          </a:xfrm>
          <a:prstGeom prst="wedgeRoundRectCallout">
            <a:avLst>
              <a:gd name="adj1" fmla="val -13514"/>
              <a:gd name="adj2" fmla="val -376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cs-CZ" sz="1400" b="0" baseline="0"/>
              <a:t>W</a:t>
            </a:r>
            <a:r>
              <a:rPr lang="cs-CZ" altLang="cs-CZ" sz="1400" b="0" baseline="0"/>
              <a:t> - právo zápisu, R - r/o vlastník, </a:t>
            </a:r>
            <a:r>
              <a:rPr lang="en-US" altLang="cs-CZ" sz="1400" b="0" baseline="0"/>
              <a:t>C</a:t>
            </a:r>
            <a:r>
              <a:rPr lang="cs-CZ" altLang="cs-CZ" sz="1400" b="0" baseline="0"/>
              <a:t> - r/o kopie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graphicFrame>
        <p:nvGraphicFramePr>
          <p:cNvPr id="146723" name="Group 291">
            <a:extLst>
              <a:ext uri="{FF2B5EF4-FFF2-40B4-BE49-F238E27FC236}">
                <a16:creationId xmlns:a16="http://schemas.microsoft.com/office/drawing/2014/main" id="{17594A04-3F07-0243-5B6A-E00686A401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406840"/>
              </p:ext>
            </p:extLst>
          </p:nvPr>
        </p:nvGraphicFramePr>
        <p:xfrm>
          <a:off x="900113" y="1628775"/>
          <a:ext cx="7632700" cy="3641727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cs-CZ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wB1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rB1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wB2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rB2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02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rB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wA2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R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rA2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☒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8283" name="Line 280">
            <a:extLst>
              <a:ext uri="{FF2B5EF4-FFF2-40B4-BE49-F238E27FC236}">
                <a16:creationId xmlns:a16="http://schemas.microsoft.com/office/drawing/2014/main" id="{2BBD8A75-E446-FA13-001D-284B3681F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2781300"/>
            <a:ext cx="2233613" cy="2159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84" name="Line 281">
            <a:extLst>
              <a:ext uri="{FF2B5EF4-FFF2-40B4-BE49-F238E27FC236}">
                <a16:creationId xmlns:a16="http://schemas.microsoft.com/office/drawing/2014/main" id="{547FBDA8-25B6-9514-F001-C936634E76C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4581525"/>
            <a:ext cx="4608512" cy="287338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85" name="Line 282">
            <a:extLst>
              <a:ext uri="{FF2B5EF4-FFF2-40B4-BE49-F238E27FC236}">
                <a16:creationId xmlns:a16="http://schemas.microsoft.com/office/drawing/2014/main" id="{E5A0D838-50F9-6D4C-58A6-D1CA373BE4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19475" y="3789363"/>
            <a:ext cx="2016125" cy="215900"/>
          </a:xfrm>
          <a:prstGeom prst="line">
            <a:avLst/>
          </a:prstGeom>
          <a:noFill/>
          <a:ln w="25400">
            <a:solidFill>
              <a:srgbClr val="FF0000"/>
            </a:solidFill>
            <a:prstDash val="sysDot"/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8286" name="AutoShape 292">
            <a:extLst>
              <a:ext uri="{FF2B5EF4-FFF2-40B4-BE49-F238E27FC236}">
                <a16:creationId xmlns:a16="http://schemas.microsoft.com/office/drawing/2014/main" id="{FDA73286-1AA2-EDE7-801C-A878CB70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928688"/>
            <a:ext cx="1223962" cy="360362"/>
          </a:xfrm>
          <a:prstGeom prst="wedgeRoundRectCallout">
            <a:avLst>
              <a:gd name="adj1" fmla="val 22241"/>
              <a:gd name="adj2" fmla="val 1614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cs-CZ" sz="1400" b="0" baseline="0"/>
              <a:t>VT procesu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87" name="AutoShape 293">
            <a:extLst>
              <a:ext uri="{FF2B5EF4-FFF2-40B4-BE49-F238E27FC236}">
                <a16:creationId xmlns:a16="http://schemas.microsoft.com/office/drawing/2014/main" id="{3878C7B3-DD0A-3DA1-8D71-8C711B2DB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928688"/>
            <a:ext cx="863600" cy="360362"/>
          </a:xfrm>
          <a:prstGeom prst="wedgeRoundRectCallout">
            <a:avLst>
              <a:gd name="adj1" fmla="val -65440"/>
              <a:gd name="adj2" fmla="val 1658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cs-CZ" sz="1400" b="0" baseline="0"/>
              <a:t>str</a:t>
            </a:r>
            <a:r>
              <a:rPr lang="cs-CZ" altLang="cs-CZ" sz="1400" b="0" baseline="0"/>
              <a:t>ánky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88" name="AutoShape 294">
            <a:extLst>
              <a:ext uri="{FF2B5EF4-FFF2-40B4-BE49-F238E27FC236}">
                <a16:creationId xmlns:a16="http://schemas.microsoft.com/office/drawing/2014/main" id="{E8423C19-3D10-FA3F-1B3F-33C864D28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516563"/>
            <a:ext cx="1800225" cy="360362"/>
          </a:xfrm>
          <a:prstGeom prst="wedgeRoundRectCallout">
            <a:avLst>
              <a:gd name="adj1" fmla="val 33245"/>
              <a:gd name="adj2" fmla="val -1407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zneplatnění dle </a:t>
            </a:r>
            <a:r>
              <a:rPr lang="en-US" altLang="cs-CZ" sz="1400" b="0" baseline="0"/>
              <a:t>V</a:t>
            </a:r>
            <a:r>
              <a:rPr lang="cs-CZ" altLang="cs-CZ" sz="1400" b="0" baseline="0"/>
              <a:t>T</a:t>
            </a:r>
            <a:r>
              <a:rPr lang="en-US" altLang="cs-CZ" sz="1400" b="0" baseline="0"/>
              <a:t>p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89" name="AutoShape 295">
            <a:extLst>
              <a:ext uri="{FF2B5EF4-FFF2-40B4-BE49-F238E27FC236}">
                <a16:creationId xmlns:a16="http://schemas.microsoft.com/office/drawing/2014/main" id="{0DB4C992-97ED-EC95-90C1-97AFBB8DC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5516563"/>
            <a:ext cx="3455987" cy="360362"/>
          </a:xfrm>
          <a:prstGeom prst="wedgeRoundRectCallout">
            <a:avLst>
              <a:gd name="adj1" fmla="val 42144"/>
              <a:gd name="adj2" fmla="val -4024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čtení starší verze - konkurentní zápisy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90" name="AutoShape 296">
            <a:extLst>
              <a:ext uri="{FF2B5EF4-FFF2-40B4-BE49-F238E27FC236}">
                <a16:creationId xmlns:a16="http://schemas.microsoft.com/office/drawing/2014/main" id="{F8B4433C-DBA8-549F-E3F5-93EDC5AD1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516563"/>
            <a:ext cx="2232025" cy="360362"/>
          </a:xfrm>
          <a:prstGeom prst="wedgeRoundRectCallout">
            <a:avLst>
              <a:gd name="adj1" fmla="val -356"/>
              <a:gd name="adj2" fmla="val -3927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cs-CZ" altLang="cs-CZ" sz="1400" b="0" baseline="0"/>
              <a:t>aktualizace </a:t>
            </a:r>
            <a:r>
              <a:rPr lang="en-US" altLang="cs-CZ" sz="1400" b="0" baseline="0"/>
              <a:t>V</a:t>
            </a:r>
            <a:r>
              <a:rPr lang="cs-CZ" altLang="cs-CZ" sz="1400" b="0" baseline="0"/>
              <a:t>T procesu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91" name="AutoShape 297">
            <a:extLst>
              <a:ext uri="{FF2B5EF4-FFF2-40B4-BE49-F238E27FC236}">
                <a16:creationId xmlns:a16="http://schemas.microsoft.com/office/drawing/2014/main" id="{747FDFBA-09C4-FB82-9503-0EB3FF08B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6313" y="928688"/>
            <a:ext cx="1150937" cy="360362"/>
          </a:xfrm>
          <a:prstGeom prst="wedgeRoundRectCallout">
            <a:avLst>
              <a:gd name="adj1" fmla="val 12620"/>
              <a:gd name="adj2" fmla="val 27951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cs-CZ" sz="1400" b="0" baseline="0"/>
              <a:t>V</a:t>
            </a:r>
            <a:r>
              <a:rPr lang="cs-CZ" altLang="cs-CZ" sz="1400" b="0" baseline="0"/>
              <a:t>T </a:t>
            </a:r>
            <a:r>
              <a:rPr lang="en-US" altLang="cs-CZ" sz="1400" b="0" baseline="0"/>
              <a:t>str</a:t>
            </a:r>
            <a:r>
              <a:rPr lang="cs-CZ" altLang="cs-CZ" sz="1400" b="0" baseline="0"/>
              <a:t>ánky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92" name="AutoShape 292">
            <a:extLst>
              <a:ext uri="{FF2B5EF4-FFF2-40B4-BE49-F238E27FC236}">
                <a16:creationId xmlns:a16="http://schemas.microsoft.com/office/drawing/2014/main" id="{FA8004FA-F50D-7902-A3E9-26BA2E197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3" y="928688"/>
            <a:ext cx="1223962" cy="360362"/>
          </a:xfrm>
          <a:prstGeom prst="wedgeRoundRectCallout">
            <a:avLst>
              <a:gd name="adj1" fmla="val -29120"/>
              <a:gd name="adj2" fmla="val 2566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1400" b="0" baseline="0"/>
              <a:t>mapování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93" name="AutoShape 292">
            <a:extLst>
              <a:ext uri="{FF2B5EF4-FFF2-40B4-BE49-F238E27FC236}">
                <a16:creationId xmlns:a16="http://schemas.microsoft.com/office/drawing/2014/main" id="{0F005EA4-C2DE-5BFB-7432-AE152765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928688"/>
            <a:ext cx="1223962" cy="360362"/>
          </a:xfrm>
          <a:prstGeom prst="wedgeRoundRectCallout">
            <a:avLst>
              <a:gd name="adj1" fmla="val -119389"/>
              <a:gd name="adj2" fmla="val 261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cs-CZ" sz="1400" b="0" baseline="0"/>
              <a:t>hodnota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348294" name="Oval 9">
            <a:extLst>
              <a:ext uri="{FF2B5EF4-FFF2-40B4-BE49-F238E27FC236}">
                <a16:creationId xmlns:a16="http://schemas.microsoft.com/office/drawing/2014/main" id="{280F9BD5-7026-08B9-6212-94C5F8994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4838700"/>
            <a:ext cx="720725" cy="360363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8D3C27C1-6F0F-B1F6-65C0-EAFEC76D1A6B}"/>
              </a:ext>
            </a:extLst>
          </p:cNvPr>
          <p:cNvSpPr/>
          <p:nvPr/>
        </p:nvSpPr>
        <p:spPr bwMode="auto">
          <a:xfrm>
            <a:off x="5629275" y="3573463"/>
            <a:ext cx="803275" cy="720725"/>
          </a:xfrm>
          <a:prstGeom prst="arc">
            <a:avLst/>
          </a:prstGeom>
          <a:noFill/>
          <a:ln w="38100" cap="flat" cmpd="sng" algn="ctr">
            <a:solidFill>
              <a:srgbClr val="9900CC"/>
            </a:solidFill>
            <a:prstDash val="solid"/>
            <a:round/>
            <a:headEnd type="diamond" w="med" len="med"/>
            <a:tailEnd type="diamond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348296" name="Oval 9">
            <a:extLst>
              <a:ext uri="{FF2B5EF4-FFF2-40B4-BE49-F238E27FC236}">
                <a16:creationId xmlns:a16="http://schemas.microsoft.com/office/drawing/2014/main" id="{841ABFAC-4D5C-3D11-05CD-BB7130D41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3688" y="4838700"/>
            <a:ext cx="466725" cy="360363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CFBF5A06-283C-FF41-4F63-BF58C35D59E9}"/>
              </a:ext>
            </a:extLst>
          </p:cNvPr>
          <p:cNvSpPr/>
          <p:nvPr/>
        </p:nvSpPr>
        <p:spPr bwMode="auto">
          <a:xfrm flipH="1">
            <a:off x="6931025" y="3336925"/>
            <a:ext cx="2033588" cy="2900363"/>
          </a:xfrm>
          <a:prstGeom prst="arc">
            <a:avLst/>
          </a:prstGeom>
          <a:noFill/>
          <a:ln w="38100" cap="flat" cmpd="sng" algn="ctr">
            <a:solidFill>
              <a:srgbClr val="9900CC"/>
            </a:solidFill>
            <a:prstDash val="solid"/>
            <a:round/>
            <a:headEnd type="diamond" w="med" len="med"/>
            <a:tailEnd type="diamond" w="med" len="med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>
            <a:extLst>
              <a:ext uri="{FF2B5EF4-FFF2-40B4-BE49-F238E27FC236}">
                <a16:creationId xmlns:a16="http://schemas.microsoft.com/office/drawing/2014/main" id="{706753EE-8BAF-904E-074C-C03DF1FDF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Kauzálně konzistentní distribuované stránkování</a:t>
            </a:r>
            <a:endParaRPr lang="en-US" altLang="cs-CZ"/>
          </a:p>
        </p:txBody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BB3113C0-64E5-9A6F-84F4-AB82CA43D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základní idea – graf závislostí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vektorové hodiny</a:t>
            </a:r>
            <a:r>
              <a:rPr lang="en-US" altLang="cs-CZ"/>
              <a:t>:</a:t>
            </a:r>
            <a:endParaRPr lang="cs-CZ" altLang="cs-CZ"/>
          </a:p>
          <a:p>
            <a:pPr lvl="1" eaLnBrk="1" hangingPunct="1"/>
            <a:r>
              <a:rPr lang="cs-CZ" altLang="cs-CZ"/>
              <a:t>VT</a:t>
            </a:r>
            <a:r>
              <a:rPr lang="en-US" altLang="cs-CZ" sz="2100" baseline="-25000"/>
              <a:t>S</a:t>
            </a:r>
            <a:r>
              <a:rPr lang="en-US" altLang="cs-CZ"/>
              <a:t>  </a:t>
            </a:r>
            <a:r>
              <a:rPr lang="cs-CZ" altLang="cs-CZ"/>
              <a:t>jednotk</a:t>
            </a:r>
            <a:r>
              <a:rPr lang="en-US" altLang="cs-CZ"/>
              <a:t>a</a:t>
            </a:r>
            <a:r>
              <a:rPr lang="cs-CZ" altLang="cs-CZ"/>
              <a:t> granularity</a:t>
            </a:r>
            <a:r>
              <a:rPr lang="en-US" altLang="cs-CZ"/>
              <a:t> </a:t>
            </a:r>
            <a:r>
              <a:rPr lang="cs-CZ" altLang="cs-CZ"/>
              <a:t>(</a:t>
            </a:r>
            <a:r>
              <a:rPr lang="en-US" altLang="cs-CZ"/>
              <a:t>str</a:t>
            </a:r>
            <a:r>
              <a:rPr lang="cs-CZ" altLang="cs-CZ"/>
              <a:t>ánky)</a:t>
            </a:r>
          </a:p>
          <a:p>
            <a:pPr lvl="1" eaLnBrk="1" hangingPunct="1"/>
            <a:r>
              <a:rPr lang="cs-CZ" altLang="cs-CZ"/>
              <a:t>VT</a:t>
            </a:r>
            <a:r>
              <a:rPr lang="cs-CZ" altLang="cs-CZ" sz="2100" baseline="-25000"/>
              <a:t>P</a:t>
            </a:r>
            <a:r>
              <a:rPr lang="cs-CZ" altLang="cs-CZ"/>
              <a:t> </a:t>
            </a:r>
            <a:r>
              <a:rPr lang="en-US" altLang="cs-CZ"/>
              <a:t> </a:t>
            </a:r>
            <a:r>
              <a:rPr lang="cs-CZ" altLang="cs-CZ"/>
              <a:t>procesy</a:t>
            </a:r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VT[i] ≈ stránka 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výpadek stránky – přenos dat, VT</a:t>
            </a:r>
            <a:r>
              <a:rPr lang="cs-CZ" altLang="cs-CZ" sz="2400" baseline="-25000"/>
              <a:t>P</a:t>
            </a:r>
            <a:r>
              <a:rPr lang="cs-CZ" altLang="cs-CZ"/>
              <a:t> = max(VT</a:t>
            </a:r>
            <a:r>
              <a:rPr lang="en-US" altLang="cs-CZ" sz="2400" baseline="-25000"/>
              <a:t>S</a:t>
            </a:r>
            <a:r>
              <a:rPr lang="cs-CZ" altLang="cs-CZ"/>
              <a:t> , VT</a:t>
            </a:r>
            <a:r>
              <a:rPr lang="cs-CZ" altLang="cs-CZ" sz="2400" baseline="-25000"/>
              <a:t>P</a:t>
            </a:r>
            <a:r>
              <a:rPr lang="cs-CZ" altLang="cs-CZ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zápis do stránky – VT</a:t>
            </a:r>
            <a:r>
              <a:rPr lang="en-US" altLang="cs-CZ" sz="2400" baseline="-25000"/>
              <a:t>S</a:t>
            </a:r>
            <a:r>
              <a:rPr lang="cs-CZ" altLang="cs-CZ"/>
              <a:t> = inc(VT</a:t>
            </a:r>
            <a:r>
              <a:rPr lang="cs-CZ" altLang="cs-CZ" sz="2400" baseline="-25000"/>
              <a:t>P</a:t>
            </a:r>
            <a:r>
              <a:rPr lang="cs-CZ" altLang="cs-CZ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aktualizace VT</a:t>
            </a:r>
            <a:r>
              <a:rPr lang="cs-CZ" altLang="cs-CZ" sz="2400" baseline="-25000"/>
              <a:t>P</a:t>
            </a:r>
            <a:r>
              <a:rPr lang="cs-CZ" altLang="cs-CZ"/>
              <a:t> – </a:t>
            </a:r>
            <a:r>
              <a:rPr lang="cs-CZ" altLang="cs-CZ" b="1"/>
              <a:t>zneplatnění stránek</a:t>
            </a:r>
            <a:r>
              <a:rPr lang="cs-CZ" altLang="cs-CZ"/>
              <a:t> i: VT</a:t>
            </a:r>
            <a:r>
              <a:rPr lang="en-US" altLang="cs-CZ" sz="2400" baseline="-25000"/>
              <a:t>Si</a:t>
            </a:r>
            <a:r>
              <a:rPr lang="en-US" altLang="cs-CZ" baseline="-25000"/>
              <a:t> </a:t>
            </a:r>
            <a:r>
              <a:rPr lang="cs-CZ" altLang="cs-CZ"/>
              <a:t>[i] &lt; VT</a:t>
            </a:r>
            <a:r>
              <a:rPr lang="cs-CZ" altLang="cs-CZ" sz="2400" baseline="-25000"/>
              <a:t>P</a:t>
            </a:r>
            <a:r>
              <a:rPr lang="en-US" altLang="cs-CZ"/>
              <a:t> </a:t>
            </a:r>
            <a:r>
              <a:rPr lang="cs-CZ" altLang="cs-CZ"/>
              <a:t>[i]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Problémy:</a:t>
            </a:r>
          </a:p>
          <a:p>
            <a:pPr lvl="1" eaLnBrk="1" hangingPunct="1"/>
            <a:r>
              <a:rPr lang="cs-CZ" altLang="cs-CZ"/>
              <a:t>velká prostorová režie  (1 MB = 256 stránek = 512 B / stránku)</a:t>
            </a:r>
          </a:p>
          <a:p>
            <a:pPr lvl="1" eaLnBrk="1" hangingPunct="1"/>
            <a:r>
              <a:rPr lang="cs-CZ" altLang="cs-CZ"/>
              <a:t>propagace konkurentních zápisů</a:t>
            </a:r>
          </a:p>
          <a:p>
            <a:pPr lvl="2" eaLnBrk="1" hangingPunct="1"/>
            <a:r>
              <a:rPr lang="en-US" altLang="cs-CZ"/>
              <a:t> </a:t>
            </a:r>
            <a:r>
              <a:rPr lang="cs-CZ" altLang="cs-CZ"/>
              <a:t>zámky, bariéry, timeouty</a:t>
            </a:r>
            <a:endParaRPr lang="en-US" altLang="cs-CZ"/>
          </a:p>
        </p:txBody>
      </p:sp>
    </p:spTree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C013E58E-F33A-1AC2-FB23-D86C84F28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Distribuované sdílené proměnné</a:t>
            </a:r>
            <a:endParaRPr lang="en-US" altLang="cs-CZ"/>
          </a:p>
        </p:txBody>
      </p:sp>
      <p:sp>
        <p:nvSpPr>
          <p:cNvPr id="348163" name="Rectangle 3">
            <a:extLst>
              <a:ext uri="{FF2B5EF4-FFF2-40B4-BE49-F238E27FC236}">
                <a16:creationId xmlns:a16="http://schemas.microsoft.com/office/drawing/2014/main" id="{E728E62F-19AE-87C7-956B-3A8D2EB84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Implementace na úrovni knihoven</a:t>
            </a:r>
            <a:endParaRPr lang="en-US" altLang="cs-CZ"/>
          </a:p>
          <a:p>
            <a:pPr lvl="1" eaLnBrk="1" hangingPunct="1"/>
            <a:r>
              <a:rPr lang="cs-CZ" altLang="cs-CZ"/>
              <a:t>potenciálně replikovaná distribuovaná databáze</a:t>
            </a:r>
          </a:p>
          <a:p>
            <a:pPr lvl="1" eaLnBrk="1" hangingPunct="1"/>
            <a:r>
              <a:rPr lang="cs-CZ" altLang="cs-CZ"/>
              <a:t>typicky konzistenční model se synchronizačními proměnnými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Výhody</a:t>
            </a:r>
            <a:endParaRPr lang="en-US" altLang="cs-CZ"/>
          </a:p>
          <a:p>
            <a:pPr lvl="1" eaLnBrk="1" hangingPunct="1"/>
            <a:r>
              <a:rPr lang="cs-CZ" altLang="cs-CZ"/>
              <a:t>potenciálně lepší výkonnost</a:t>
            </a:r>
            <a:endParaRPr lang="en-US" altLang="cs-CZ"/>
          </a:p>
          <a:p>
            <a:pPr lvl="1" eaLnBrk="1" hangingPunct="1"/>
            <a:r>
              <a:rPr lang="cs-CZ" altLang="cs-CZ"/>
              <a:t>eliminace falešného sdílení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Nevýhody</a:t>
            </a:r>
            <a:endParaRPr lang="en-US" altLang="cs-CZ"/>
          </a:p>
          <a:p>
            <a:pPr lvl="1" eaLnBrk="1" hangingPunct="1"/>
            <a:r>
              <a:rPr lang="en-US" altLang="cs-CZ"/>
              <a:t>n</a:t>
            </a:r>
            <a:r>
              <a:rPr lang="cs-CZ" altLang="cs-CZ"/>
              <a:t>epodporováno přímo operačním systémem</a:t>
            </a:r>
            <a:endParaRPr lang="en-US" altLang="cs-CZ"/>
          </a:p>
          <a:p>
            <a:pPr lvl="1" eaLnBrk="1" hangingPunct="1"/>
            <a:r>
              <a:rPr lang="cs-CZ" altLang="cs-CZ"/>
              <a:t>nutnost implementace pro různé jazyky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Distribuované objekty</a:t>
            </a:r>
          </a:p>
          <a:p>
            <a:pPr lvl="1" eaLnBrk="1" hangingPunct="1"/>
            <a:r>
              <a:rPr lang="cs-CZ" altLang="cs-CZ"/>
              <a:t>díky zapouzdření flexibilnější - komunikace a synchronizace v metodách</a:t>
            </a:r>
          </a:p>
          <a:p>
            <a:pPr lvl="1" eaLnBrk="1" hangingPunct="1"/>
            <a:r>
              <a:rPr lang="cs-CZ" altLang="cs-CZ"/>
              <a:t>distribuovaná data potomkem základní distribuované třídy</a:t>
            </a:r>
          </a:p>
          <a:p>
            <a:pPr lvl="1" eaLnBrk="1" hangingPunct="1"/>
            <a:r>
              <a:rPr lang="cs-CZ" altLang="cs-CZ"/>
              <a:t>Class Definition Language - automatické generování hlaviček a kódu</a:t>
            </a:r>
          </a:p>
          <a:p>
            <a:pPr lvl="1" eaLnBrk="1" hangingPunct="1"/>
            <a:r>
              <a:rPr lang="cs-CZ" altLang="cs-CZ"/>
              <a:t>základní "distribuovaná" třída, dědění vlastností, CORBA, Java RMI, ...</a:t>
            </a:r>
            <a:endParaRPr lang="en-US" altLang="cs-CZ"/>
          </a:p>
        </p:txBody>
      </p:sp>
      <p:sp>
        <p:nvSpPr>
          <p:cNvPr id="348164" name="Horizontal Scroll 3">
            <a:extLst>
              <a:ext uri="{FF2B5EF4-FFF2-40B4-BE49-F238E27FC236}">
                <a16:creationId xmlns:a16="http://schemas.microsoft.com/office/drawing/2014/main" id="{07ACE184-AAB4-B234-85E4-C2E858ECE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5732463"/>
            <a:ext cx="935038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NSWI080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 animBg="1"/>
    </p:bld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>
            <a:extLst>
              <a:ext uri="{FF2B5EF4-FFF2-40B4-BE49-F238E27FC236}">
                <a16:creationId xmlns:a16="http://schemas.microsoft.com/office/drawing/2014/main" id="{AB65BE45-1064-1CC8-0053-01AE67C636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Epidemick</a:t>
            </a:r>
            <a:r>
              <a:rPr lang="cs-CZ" altLang="cs-CZ"/>
              <a:t>é protokoly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EF4A4F29-95F2-0400-4545-8F4AD2D16B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13787" cy="590391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dirty="0"/>
              <a:t>Eventuální</a:t>
            </a:r>
            <a:r>
              <a:rPr lang="en-US" dirty="0"/>
              <a:t> </a:t>
            </a:r>
            <a:r>
              <a:rPr lang="en-US" dirty="0" err="1"/>
              <a:t>konzistence</a:t>
            </a:r>
            <a:endParaRPr lang="cs-CZ" dirty="0"/>
          </a:p>
          <a:p>
            <a:pPr marL="0" indent="0" eaLnBrk="1" hangingPunct="1">
              <a:defRPr/>
            </a:pPr>
            <a:endParaRPr lang="cs-CZ" dirty="0"/>
          </a:p>
          <a:p>
            <a:pPr marL="0" indent="0" eaLnBrk="1" hangingPunct="1">
              <a:defRPr/>
            </a:pPr>
            <a:endParaRPr lang="cs-CZ" dirty="0"/>
          </a:p>
          <a:p>
            <a:pPr marL="0" indent="0" eaLnBrk="1" hangingPunct="1">
              <a:defRPr/>
            </a:pPr>
            <a:r>
              <a:rPr lang="cs-CZ" dirty="0"/>
              <a:t>Optimalizace komunikace v</a:t>
            </a:r>
            <a:r>
              <a:rPr lang="en-US" dirty="0"/>
              <a:t>e</a:t>
            </a:r>
            <a:r>
              <a:rPr lang="cs-CZ" dirty="0"/>
              <a:t> </a:t>
            </a:r>
            <a:r>
              <a:rPr lang="en-US" dirty="0"/>
              <a:t> </a:t>
            </a:r>
            <a:r>
              <a:rPr lang="en-US" sz="48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VELMI</a:t>
            </a:r>
            <a:r>
              <a:rPr lang="cs-CZ" dirty="0"/>
              <a:t>  rozsáhlých systémech</a:t>
            </a:r>
            <a:endParaRPr lang="en-US" dirty="0"/>
          </a:p>
          <a:p>
            <a:pPr marL="477838" lvl="1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dirty="0"/>
              <a:t>neřeší konflikty</a:t>
            </a:r>
          </a:p>
          <a:p>
            <a:pPr marL="0" indent="0" eaLnBrk="1" hangingPunct="1">
              <a:defRPr/>
            </a:pPr>
            <a:r>
              <a:rPr lang="cs-CZ" dirty="0"/>
              <a:t>Teorie epidemií - infekční nákaza</a:t>
            </a:r>
            <a:endParaRPr lang="en-US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  </a:t>
            </a:r>
            <a:r>
              <a:rPr lang="cs-CZ" dirty="0"/>
              <a:t>rozšíření infekce co nejrychleji na co největší počet uzlů</a:t>
            </a:r>
          </a:p>
          <a:p>
            <a:pPr marL="0" indent="0" eaLnBrk="1" hangingPunct="1">
              <a:defRPr/>
            </a:pPr>
            <a:endParaRPr lang="cs-CZ" sz="1000" dirty="0"/>
          </a:p>
          <a:p>
            <a:pPr marL="0" indent="0" eaLnBrk="1" hangingPunct="1">
              <a:defRPr/>
            </a:pPr>
            <a:r>
              <a:rPr lang="cs-CZ" b="1" dirty="0"/>
              <a:t>Antientropie</a:t>
            </a:r>
            <a:r>
              <a:rPr lang="cs-CZ" dirty="0"/>
              <a:t> - server P náhodně vybere server Q k výměně dat</a:t>
            </a:r>
            <a:endParaRPr lang="en-US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/>
              <a:t> m</a:t>
            </a:r>
            <a:r>
              <a:rPr lang="en-US" dirty="0"/>
              <a:t>o</a:t>
            </a:r>
            <a:r>
              <a:rPr lang="cs-CZ" dirty="0"/>
              <a:t>žné výměny: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cs-CZ" sz="1600" b="1" dirty="0"/>
              <a:t>push</a:t>
            </a:r>
            <a:r>
              <a:rPr lang="cs-CZ" sz="1600" dirty="0"/>
              <a:t>	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en-US" sz="1600" dirty="0"/>
              <a:t>P </a:t>
            </a:r>
            <a:r>
              <a:rPr lang="en-US" sz="1600" dirty="0">
                <a:sym typeface="Symbol" pitchFamily="18" charset="2"/>
              </a:rPr>
              <a:t></a:t>
            </a:r>
            <a:r>
              <a:rPr lang="cs-CZ" sz="1600" dirty="0"/>
              <a:t> Q	při velkém počtu infikovaných uzlů malá pravděpodobnost rozšíření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cs-CZ" sz="1600" b="1" dirty="0"/>
              <a:t>pull	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en-US" sz="1600" dirty="0"/>
              <a:t>P </a:t>
            </a:r>
            <a:r>
              <a:rPr lang="en-US" sz="1600" dirty="0">
                <a:sym typeface="Symbol" pitchFamily="18" charset="2"/>
              </a:rPr>
              <a:t></a:t>
            </a:r>
            <a:r>
              <a:rPr lang="en-US" sz="1600" dirty="0"/>
              <a:t> Q</a:t>
            </a:r>
            <a:r>
              <a:rPr lang="cs-CZ" sz="1600" dirty="0"/>
              <a:t>	zpočátku pomalé rozšiřování, nakonec infekce celé množiny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cs-CZ" sz="1600" b="1" dirty="0"/>
              <a:t>push/pull   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r>
              <a:rPr lang="en-US" sz="1600" dirty="0"/>
              <a:t>P </a:t>
            </a:r>
            <a:r>
              <a:rPr lang="en-US" sz="1600" dirty="0">
                <a:sym typeface="Symbol" pitchFamily="18" charset="2"/>
              </a:rPr>
              <a:t></a:t>
            </a:r>
            <a:r>
              <a:rPr lang="en-US" sz="1600" dirty="0"/>
              <a:t> Q</a:t>
            </a:r>
            <a:r>
              <a:rPr lang="cs-CZ" sz="1600" dirty="0"/>
              <a:t>	lze spojit výhody předchozích postupů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/>
              <a:t> problém: kdy má uzel přestat infikovat</a:t>
            </a:r>
          </a:p>
          <a:p>
            <a:pPr marL="0" indent="0" eaLnBrk="1" hangingPunct="1">
              <a:defRPr/>
            </a:pPr>
            <a:endParaRPr lang="cs-CZ" sz="1000" dirty="0"/>
          </a:p>
        </p:txBody>
      </p:sp>
      <p:sp>
        <p:nvSpPr>
          <p:cNvPr id="397316" name="AutoShape 4">
            <a:extLst>
              <a:ext uri="{FF2B5EF4-FFF2-40B4-BE49-F238E27FC236}">
                <a16:creationId xmlns:a16="http://schemas.microsoft.com/office/drawing/2014/main" id="{8F8443A1-3195-870E-9C6B-A93C9035C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2320" y="2708920"/>
            <a:ext cx="1223962" cy="792162"/>
          </a:xfrm>
          <a:prstGeom prst="wedgeRoundRectCallout">
            <a:avLst>
              <a:gd name="adj1" fmla="val -213097"/>
              <a:gd name="adj2" fmla="val -6401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/>
              <a:t>100 000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/>
              <a:t>1 000 000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 dirty="0"/>
              <a:t>... ... ... ...</a:t>
            </a: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21AA1604-9862-E21C-BA0E-5B476ADFD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75" y="1268760"/>
            <a:ext cx="7632650" cy="373063"/>
          </a:xfrm>
          <a:prstGeom prst="wedgeRoundRectCallout">
            <a:avLst>
              <a:gd name="adj1" fmla="val 50037"/>
              <a:gd name="adj2" fmla="val 312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 dirty="0"/>
              <a:t>Po ukončení všech zápisů budou všechny repliky v konečném čase aktualizovány</a:t>
            </a:r>
            <a:endParaRPr lang="en-US" altLang="cs-CZ" sz="1600" b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47BA804F-3680-84B4-2AF8-77635A0B3A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Epidemick</a:t>
            </a:r>
            <a:r>
              <a:rPr lang="cs-CZ" altLang="cs-CZ"/>
              <a:t>é protokoly</a:t>
            </a:r>
          </a:p>
        </p:txBody>
      </p:sp>
      <p:sp>
        <p:nvSpPr>
          <p:cNvPr id="278531" name="Rectangle 3">
            <a:extLst>
              <a:ext uri="{FF2B5EF4-FFF2-40B4-BE49-F238E27FC236}">
                <a16:creationId xmlns:a16="http://schemas.microsoft.com/office/drawing/2014/main" id="{FD2ECF2E-FDC7-7B3B-94E1-574456AD7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903913"/>
          </a:xfrm>
        </p:spPr>
        <p:txBody>
          <a:bodyPr/>
          <a:lstStyle/>
          <a:p>
            <a:pPr marL="0" indent="0" eaLnBrk="1" hangingPunct="1"/>
            <a:r>
              <a:rPr lang="cs-CZ" altLang="en-US" b="1" dirty="0"/>
              <a:t>Gossiping</a:t>
            </a:r>
            <a:r>
              <a:rPr lang="cs-CZ" altLang="en-US" dirty="0"/>
              <a:t> </a:t>
            </a: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při nákaze infikovaného uzlu se s pravděpodobností 1/k</a:t>
            </a:r>
            <a:br>
              <a:rPr lang="en-US" altLang="en-US" dirty="0"/>
            </a:br>
            <a:r>
              <a:rPr lang="en-US" altLang="en-US" dirty="0"/>
              <a:t>   </a:t>
            </a:r>
            <a:r>
              <a:rPr lang="cs-CZ" altLang="en-US" dirty="0"/>
              <a:t>uvede do klidového stavu</a:t>
            </a:r>
            <a:endParaRPr lang="en-US" altLang="en-US" dirty="0"/>
          </a:p>
          <a:p>
            <a:pPr marL="0" indent="0" eaLnBrk="1" hangingPunct="1"/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výhoda epidemických protokolů: </a:t>
            </a:r>
            <a:r>
              <a:rPr lang="en-US" altLang="en-US" dirty="0" err="1"/>
              <a:t>masivn</a:t>
            </a:r>
            <a:r>
              <a:rPr lang="cs-CZ" altLang="en-US" dirty="0"/>
              <a:t>í škálovatelnost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složitější topologie - hierarchie, rychlejší infekce</a:t>
            </a: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/>
            <a:r>
              <a:rPr lang="cs-CZ" altLang="cs-CZ" sz="2000" b="1" dirty="0"/>
              <a:t>Problém mazání dat</a:t>
            </a:r>
          </a:p>
          <a:p>
            <a:pPr lvl="1" eaLnBrk="1" hangingPunct="1"/>
            <a:r>
              <a:rPr lang="cs-CZ" altLang="cs-CZ" sz="1800" dirty="0"/>
              <a:t>naivní implementace: smazání dat </a:t>
            </a:r>
            <a:r>
              <a:rPr lang="en-US" altLang="cs-CZ" sz="1800" dirty="0">
                <a:sym typeface="Symbol" panose="05050102010706020507" pitchFamily="18" charset="2"/>
              </a:rPr>
              <a:t></a:t>
            </a:r>
            <a:r>
              <a:rPr lang="cs-CZ" altLang="cs-CZ" sz="1800" dirty="0"/>
              <a:t> smazání všech informací o datech</a:t>
            </a:r>
          </a:p>
          <a:p>
            <a:pPr lvl="2" eaLnBrk="1" hangingPunct="1"/>
            <a:r>
              <a:rPr lang="cs-CZ" altLang="cs-CZ" sz="1800" dirty="0"/>
              <a:t> důsledek: entropie jiným kanálem data zase obnoví</a:t>
            </a:r>
          </a:p>
          <a:p>
            <a:pPr lvl="1" eaLnBrk="1" hangingPunct="1"/>
            <a:r>
              <a:rPr lang="cs-CZ" altLang="cs-CZ" sz="1800" dirty="0"/>
              <a:t>vylepšení: certifikát smrti (death certificate) - záznam o smazání</a:t>
            </a:r>
          </a:p>
          <a:p>
            <a:pPr lvl="2" eaLnBrk="1" hangingPunct="1"/>
            <a:r>
              <a:rPr lang="cs-CZ" altLang="cs-CZ" sz="1800" dirty="0"/>
              <a:t> problém: neomezený nárůst certifikátů o historických datech</a:t>
            </a:r>
          </a:p>
          <a:p>
            <a:pPr lvl="1" eaLnBrk="1" hangingPunct="1"/>
            <a:r>
              <a:rPr lang="cs-CZ" altLang="cs-CZ" sz="1800" dirty="0"/>
              <a:t>řešení: v konečném čase certifikát zanikne</a:t>
            </a:r>
          </a:p>
          <a:p>
            <a:pPr lvl="2" eaLnBrk="1" hangingPunct="1"/>
            <a:r>
              <a:rPr lang="cs-CZ" altLang="cs-CZ" sz="1800" dirty="0"/>
              <a:t> podmínka: konečná doba rozšiřování infekce</a:t>
            </a:r>
            <a:endParaRPr lang="en-US" altLang="cs-CZ" sz="1800" dirty="0"/>
          </a:p>
        </p:txBody>
      </p:sp>
      <p:pic>
        <p:nvPicPr>
          <p:cNvPr id="398340" name="Picture 5" descr="http://us.cdn4.123rf.com/168nwm/kobyakov/kobyakov1108/kobyakov110800028/10174906-two-little-girls-are-chatting-isolated-over-white.jpg">
            <a:extLst>
              <a:ext uri="{FF2B5EF4-FFF2-40B4-BE49-F238E27FC236}">
                <a16:creationId xmlns:a16="http://schemas.microsoft.com/office/drawing/2014/main" id="{852610D7-00C1-4726-FA3D-147C3D67A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2" y="765175"/>
            <a:ext cx="25082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7EC4364-3819-95FD-DC1D-740156F860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Pevné a dynamické dávky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8DB2113-A2D5-10F1-BDDA-666DC5C9A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endParaRPr lang="cs-CZ" altLang="cs-CZ" b="1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b="1"/>
              <a:t> pevné dávky</a:t>
            </a:r>
            <a:endParaRPr lang="cs-CZ" altLang="cs-CZ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jednodušší, ale hůře optimalizovatelný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 vyšší zátěž sítě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větší chybovost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 volná/spolehlivá síť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zbytečná režie</a:t>
            </a:r>
            <a:endParaRPr lang="cs-CZ" altLang="cs-CZ" b="1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endParaRPr lang="cs-CZ" altLang="cs-CZ" b="1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b="1"/>
              <a:t> dynamické dávky</a:t>
            </a:r>
            <a:endParaRPr lang="cs-CZ" altLang="cs-CZ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úprava velikosti podle aktuální situace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 n-krát správný přenos dávky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zvětšení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/>
              <a:t> špatný přenos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 zmenšení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vysoká využitelnost kapacity aniž by jeden přenos omezoval ostatní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korektnost implementace, konsensus o velikosti dávky!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6" name="Title 1">
            <a:extLst>
              <a:ext uri="{FF2B5EF4-FFF2-40B4-BE49-F238E27FC236}">
                <a16:creationId xmlns:a16="http://schemas.microsoft.com/office/drawing/2014/main" id="{793521DF-B1D2-AC76-0B76-EE317CD3EE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Epidemick</a:t>
            </a:r>
            <a:r>
              <a:rPr lang="cs-CZ" altLang="cs-CZ"/>
              <a:t>é protokoly</a:t>
            </a:r>
          </a:p>
        </p:txBody>
      </p:sp>
      <p:sp>
        <p:nvSpPr>
          <p:cNvPr id="405507" name="Content Placeholder 2">
            <a:extLst>
              <a:ext uri="{FF2B5EF4-FFF2-40B4-BE49-F238E27FC236}">
                <a16:creationId xmlns:a16="http://schemas.microsoft.com/office/drawing/2014/main" id="{E176D7A0-C989-77BF-9C48-9A4FBEFE29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5113337" cy="56896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altLang="cs-CZ" sz="2000" b="1" dirty="0"/>
              <a:t>Aplikace - agregace dat</a:t>
            </a:r>
          </a:p>
          <a:p>
            <a:pPr lvl="1" eaLnBrk="1" hangingPunct="1">
              <a:defRPr/>
            </a:pPr>
            <a:r>
              <a:rPr lang="cs-CZ" altLang="cs-CZ" sz="1800" i="1" dirty="0"/>
              <a:t>mouchy, spočítejte se</a:t>
            </a:r>
            <a:r>
              <a:rPr lang="en-US" altLang="cs-CZ" sz="1800" i="1" dirty="0"/>
              <a:t>!</a:t>
            </a:r>
            <a:endParaRPr lang="cs-CZ" altLang="cs-CZ" sz="1800" i="1" dirty="0"/>
          </a:p>
          <a:p>
            <a:pPr lvl="1" eaLnBrk="1" hangingPunct="1">
              <a:defRPr/>
            </a:pPr>
            <a:r>
              <a:rPr lang="cs-CZ" altLang="cs-CZ" sz="1800" i="1" dirty="0"/>
              <a:t>která jste největší?</a:t>
            </a:r>
          </a:p>
          <a:p>
            <a:pPr lvl="1" eaLnBrk="1" hangingPunct="1">
              <a:defRPr/>
            </a:pPr>
            <a:r>
              <a:rPr lang="cs-CZ" altLang="cs-CZ" sz="1800" i="1" dirty="0"/>
              <a:t>kolik dohromady vážíte?</a:t>
            </a:r>
            <a:endParaRPr lang="en-US" altLang="cs-CZ" sz="1800" i="1" dirty="0"/>
          </a:p>
          <a:p>
            <a:pPr lvl="1" eaLnBrk="1" hangingPunct="1">
              <a:defRPr/>
            </a:pPr>
            <a:endParaRPr lang="en-US" altLang="cs-CZ" i="1" dirty="0"/>
          </a:p>
          <a:p>
            <a:pPr eaLnBrk="1" hangingPunct="1">
              <a:defRPr/>
            </a:pPr>
            <a:endParaRPr lang="en-US" altLang="cs-CZ" sz="1900" i="1" dirty="0"/>
          </a:p>
          <a:p>
            <a:pPr eaLnBrk="1" hangingPunct="1">
              <a:defRPr/>
            </a:pPr>
            <a:endParaRPr lang="en-US" altLang="cs-CZ" sz="1900" i="1" dirty="0"/>
          </a:p>
          <a:p>
            <a:pPr eaLnBrk="1" hangingPunct="1">
              <a:defRPr/>
            </a:pPr>
            <a:endParaRPr lang="en-US" altLang="cs-CZ" sz="1900" i="1" dirty="0"/>
          </a:p>
          <a:p>
            <a:pPr eaLnBrk="1" hangingPunct="1">
              <a:defRPr/>
            </a:pPr>
            <a:endParaRPr lang="en-US" altLang="cs-CZ" sz="1900" i="1" dirty="0"/>
          </a:p>
          <a:p>
            <a:pPr lvl="1" eaLnBrk="1" hangingPunct="1">
              <a:defRPr/>
            </a:pPr>
            <a:r>
              <a:rPr lang="en-US" altLang="cs-CZ" sz="1800" dirty="0" err="1"/>
              <a:t>podprobl</a:t>
            </a:r>
            <a:r>
              <a:rPr lang="cs-CZ" altLang="cs-CZ" sz="1800" dirty="0"/>
              <a:t>ém</a:t>
            </a:r>
            <a:r>
              <a:rPr lang="en-US" altLang="cs-CZ" sz="1800" dirty="0"/>
              <a:t>: </a:t>
            </a:r>
            <a:r>
              <a:rPr lang="cs-CZ" altLang="cs-CZ" sz="1800" dirty="0"/>
              <a:t>spočítejte průměr</a:t>
            </a:r>
          </a:p>
          <a:p>
            <a:pPr lvl="2" eaLnBrk="1" hangingPunct="1">
              <a:defRPr/>
            </a:pPr>
            <a:r>
              <a:rPr lang="cs-CZ" altLang="cs-CZ" sz="1800" dirty="0"/>
              <a:t> uzel i: x</a:t>
            </a:r>
            <a:r>
              <a:rPr lang="cs-CZ" altLang="cs-CZ" sz="1800" baseline="-15000" dirty="0"/>
              <a:t>i</a:t>
            </a:r>
            <a:r>
              <a:rPr lang="cs-CZ" altLang="cs-CZ" sz="1800" dirty="0"/>
              <a:t> </a:t>
            </a:r>
            <a:r>
              <a:rPr lang="en-US" altLang="cs-CZ" sz="1800" dirty="0"/>
              <a:t>= </a:t>
            </a:r>
            <a:r>
              <a:rPr lang="en-US" altLang="cs-CZ" sz="1800" dirty="0" err="1"/>
              <a:t>inic</a:t>
            </a:r>
            <a:r>
              <a:rPr lang="cs-CZ" altLang="cs-CZ" sz="1800" dirty="0"/>
              <a:t>iální (libovolná) hodnota</a:t>
            </a:r>
          </a:p>
          <a:p>
            <a:pPr lvl="2" eaLnBrk="1" hangingPunct="1">
              <a:defRPr/>
            </a:pPr>
            <a:r>
              <a:rPr lang="cs-CZ" altLang="cs-CZ" sz="1800" dirty="0"/>
              <a:t> epidemicky: </a:t>
            </a:r>
            <a:r>
              <a:rPr lang="en-US" altLang="cs-CZ" sz="1800" dirty="0"/>
              <a:t>(</a:t>
            </a:r>
            <a:r>
              <a:rPr lang="cs-CZ" altLang="cs-CZ" sz="1800" dirty="0"/>
              <a:t>x</a:t>
            </a:r>
            <a:r>
              <a:rPr lang="cs-CZ" altLang="cs-CZ" sz="1800" baseline="-15000" dirty="0"/>
              <a:t>i</a:t>
            </a:r>
            <a:r>
              <a:rPr lang="cs-CZ" altLang="cs-CZ" sz="1800" dirty="0"/>
              <a:t>, x</a:t>
            </a:r>
            <a:r>
              <a:rPr lang="en-US" altLang="cs-CZ" sz="1800" baseline="-15000" dirty="0"/>
              <a:t>k</a:t>
            </a:r>
            <a:r>
              <a:rPr lang="en-US" altLang="cs-CZ" sz="1800" dirty="0"/>
              <a:t>) = (</a:t>
            </a:r>
            <a:r>
              <a:rPr lang="cs-CZ" altLang="cs-CZ" sz="1800" dirty="0"/>
              <a:t>x</a:t>
            </a:r>
            <a:r>
              <a:rPr lang="cs-CZ" altLang="cs-CZ" sz="1800" baseline="-15000" dirty="0"/>
              <a:t>i</a:t>
            </a:r>
            <a:r>
              <a:rPr lang="en-US" altLang="cs-CZ" sz="1800" dirty="0"/>
              <a:t> +</a:t>
            </a:r>
            <a:r>
              <a:rPr lang="cs-CZ" altLang="cs-CZ" sz="1800" dirty="0"/>
              <a:t> x</a:t>
            </a:r>
            <a:r>
              <a:rPr lang="en-US" altLang="cs-CZ" sz="1800" baseline="-15000" dirty="0"/>
              <a:t>k</a:t>
            </a:r>
            <a:r>
              <a:rPr lang="en-US" altLang="cs-CZ" sz="1800" dirty="0"/>
              <a:t>) / 2</a:t>
            </a:r>
          </a:p>
          <a:p>
            <a:pPr lvl="2" eaLnBrk="1" hangingPunct="1">
              <a:defRPr/>
            </a:pPr>
            <a:r>
              <a:rPr lang="en-US" altLang="cs-CZ" sz="1800" dirty="0"/>
              <a:t> </a:t>
            </a:r>
            <a:r>
              <a:rPr lang="cs-CZ" altLang="cs-CZ" sz="1800" dirty="0"/>
              <a:t>x</a:t>
            </a:r>
            <a:r>
              <a:rPr lang="cs-CZ" altLang="cs-CZ" sz="1800" baseline="-15000" dirty="0"/>
              <a:t>i</a:t>
            </a:r>
            <a:r>
              <a:rPr lang="en-US" altLang="cs-CZ" sz="1800" dirty="0"/>
              <a:t> </a:t>
            </a:r>
            <a:r>
              <a:rPr lang="en-US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cs-CZ" sz="1800" dirty="0" err="1"/>
              <a:t>avg</a:t>
            </a:r>
            <a:r>
              <a:rPr lang="en-US" altLang="cs-CZ" sz="1800" baseline="-15000" dirty="0" err="1">
                <a:sym typeface="Symbol" panose="05050102010706020507" pitchFamily="18" charset="2"/>
              </a:rPr>
              <a:t>n</a:t>
            </a:r>
            <a:r>
              <a:rPr lang="en-US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cs-CZ" altLang="cs-CZ" sz="1800" dirty="0"/>
              <a:t>x</a:t>
            </a:r>
            <a:r>
              <a:rPr lang="en-US" altLang="cs-CZ" sz="1800" baseline="-15000" dirty="0"/>
              <a:t>n</a:t>
            </a:r>
            <a:r>
              <a:rPr lang="en-US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altLang="cs-CZ" sz="1800" dirty="0"/>
          </a:p>
          <a:p>
            <a:pPr lvl="1" eaLnBrk="1" hangingPunct="1">
              <a:defRPr/>
            </a:pPr>
            <a:r>
              <a:rPr lang="cs-CZ" altLang="cs-CZ" sz="1800" dirty="0"/>
              <a:t>iniciátor </a:t>
            </a:r>
            <a:r>
              <a:rPr lang="cs-CZ" altLang="cs-CZ" sz="2000" dirty="0"/>
              <a:t>x</a:t>
            </a:r>
            <a:r>
              <a:rPr lang="cs-CZ" altLang="cs-CZ" sz="2000" baseline="-15000" dirty="0"/>
              <a:t>i</a:t>
            </a:r>
            <a:r>
              <a:rPr lang="en-US" altLang="cs-CZ" sz="1800" dirty="0"/>
              <a:t> = 1, </a:t>
            </a:r>
            <a:r>
              <a:rPr lang="en-US" altLang="cs-CZ" sz="1800" dirty="0" err="1"/>
              <a:t>ostatn</a:t>
            </a:r>
            <a:r>
              <a:rPr lang="cs-CZ" altLang="cs-CZ" sz="1800" dirty="0"/>
              <a:t>í </a:t>
            </a:r>
            <a:r>
              <a:rPr lang="cs-CZ" altLang="cs-CZ" sz="2000" dirty="0"/>
              <a:t>x</a:t>
            </a:r>
            <a:r>
              <a:rPr lang="cs-CZ" altLang="cs-CZ" sz="2000" baseline="-15000" dirty="0"/>
              <a:t>i</a:t>
            </a:r>
            <a:r>
              <a:rPr lang="en-US" altLang="cs-CZ" sz="1800" dirty="0"/>
              <a:t> = 0</a:t>
            </a:r>
          </a:p>
          <a:p>
            <a:pPr lvl="2" eaLnBrk="1" hangingPunct="1">
              <a:defRPr/>
            </a:pPr>
            <a:r>
              <a:rPr lang="en-US" altLang="cs-CZ" sz="1800" dirty="0"/>
              <a:t> </a:t>
            </a:r>
            <a:r>
              <a:rPr lang="cs-CZ" altLang="cs-CZ" sz="1800" dirty="0"/>
              <a:t>x</a:t>
            </a:r>
            <a:r>
              <a:rPr lang="cs-CZ" altLang="cs-CZ" sz="1800" baseline="-15000" dirty="0"/>
              <a:t>i</a:t>
            </a:r>
            <a:r>
              <a:rPr lang="en-US" altLang="cs-CZ" sz="1800" dirty="0"/>
              <a:t> </a:t>
            </a:r>
            <a:r>
              <a:rPr lang="en-US" alt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altLang="cs-CZ" sz="1800" dirty="0"/>
              <a:t>1 / N</a:t>
            </a:r>
            <a:endParaRPr lang="en-US" altLang="cs-CZ" sz="1900" i="1" dirty="0"/>
          </a:p>
          <a:p>
            <a:pPr lvl="2" eaLnBrk="1" hangingPunct="1">
              <a:buFont typeface="Tahoma" panose="020B0604030504040204" pitchFamily="34" charset="0"/>
              <a:buNone/>
              <a:defRPr/>
            </a:pPr>
            <a:endParaRPr lang="cs-CZ" altLang="cs-CZ" sz="1800" dirty="0"/>
          </a:p>
          <a:p>
            <a:pPr marL="0" indent="0" eaLnBrk="1" hangingPunct="1">
              <a:defRPr/>
            </a:pPr>
            <a:endParaRPr lang="en-US" altLang="cs-CZ" sz="800" b="1" dirty="0"/>
          </a:p>
        </p:txBody>
      </p:sp>
      <p:pic>
        <p:nvPicPr>
          <p:cNvPr id="400388" name="Picture 5" descr="http://mathforum.org/mathimages/imgUpload/Randomintegers.jpg">
            <a:extLst>
              <a:ext uri="{FF2B5EF4-FFF2-40B4-BE49-F238E27FC236}">
                <a16:creationId xmlns:a16="http://schemas.microsoft.com/office/drawing/2014/main" id="{ABA3ACE8-CDBF-F194-5EA2-5DD0CA8E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908050"/>
            <a:ext cx="43640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8B6F7E-C1D2-9FCE-73B9-0A282E9FBECD}"/>
              </a:ext>
            </a:extLst>
          </p:cNvPr>
          <p:cNvSpPr txBox="1">
            <a:spLocks/>
          </p:cNvSpPr>
          <p:nvPr/>
        </p:nvSpPr>
        <p:spPr bwMode="auto">
          <a:xfrm>
            <a:off x="5003800" y="3941763"/>
            <a:ext cx="3671888" cy="26638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cs-CZ" altLang="cs-CZ" sz="1800" b="0" i="1" kern="0" baseline="0" dirty="0"/>
              <a:t>největší moucha</a:t>
            </a:r>
            <a:endParaRPr lang="cs-CZ" altLang="cs-CZ" sz="1800" b="0" kern="0" baseline="0" dirty="0"/>
          </a:p>
          <a:p>
            <a:pPr lvl="2" eaLnBrk="1" hangingPunct="1">
              <a:defRPr/>
            </a:pPr>
            <a:r>
              <a:rPr lang="cs-CZ" altLang="cs-CZ" sz="1800" b="0" kern="0" baseline="0" dirty="0"/>
              <a:t> x</a:t>
            </a:r>
            <a:r>
              <a:rPr lang="cs-CZ" altLang="cs-CZ" sz="1800" b="0" kern="0" dirty="0"/>
              <a:t>i</a:t>
            </a:r>
            <a:r>
              <a:rPr lang="cs-CZ" altLang="cs-CZ" sz="1800" b="0" kern="0" baseline="0" dirty="0"/>
              <a:t> </a:t>
            </a:r>
            <a:r>
              <a:rPr lang="en-US" altLang="cs-CZ" sz="1800" b="0" kern="0" baseline="0" dirty="0"/>
              <a:t>= </a:t>
            </a:r>
            <a:r>
              <a:rPr lang="cs-CZ" altLang="cs-CZ" sz="1800" b="0" kern="0" baseline="0" dirty="0"/>
              <a:t>vlastní váha</a:t>
            </a:r>
          </a:p>
          <a:p>
            <a:pPr lvl="2" eaLnBrk="1" hangingPunct="1">
              <a:defRPr/>
            </a:pPr>
            <a:r>
              <a:rPr lang="cs-CZ" altLang="cs-CZ" sz="1800" b="0" kern="0" baseline="0" dirty="0"/>
              <a:t> ep: </a:t>
            </a:r>
            <a:r>
              <a:rPr lang="en-US" altLang="cs-CZ" sz="1800" b="0" kern="0" baseline="0" dirty="0"/>
              <a:t>(</a:t>
            </a:r>
            <a:r>
              <a:rPr lang="cs-CZ" altLang="cs-CZ" sz="1800" b="0" kern="0" baseline="0" dirty="0"/>
              <a:t>x</a:t>
            </a:r>
            <a:r>
              <a:rPr lang="cs-CZ" altLang="cs-CZ" sz="1800" b="0" kern="0" dirty="0"/>
              <a:t>i</a:t>
            </a:r>
            <a:r>
              <a:rPr lang="cs-CZ" altLang="cs-CZ" sz="1800" b="0" kern="0" baseline="0" dirty="0"/>
              <a:t>, x</a:t>
            </a:r>
            <a:r>
              <a:rPr lang="en-US" altLang="cs-CZ" sz="1800" b="0" kern="0" dirty="0"/>
              <a:t>k</a:t>
            </a:r>
            <a:r>
              <a:rPr lang="en-US" altLang="cs-CZ" sz="1800" b="0" kern="0" baseline="0" dirty="0"/>
              <a:t>) = </a:t>
            </a:r>
            <a:r>
              <a:rPr lang="cs-CZ" altLang="cs-CZ" sz="1800" b="0" kern="0" baseline="0" dirty="0"/>
              <a:t>max</a:t>
            </a:r>
            <a:r>
              <a:rPr lang="en-US" altLang="cs-CZ" sz="1800" b="0" kern="0" baseline="0" dirty="0"/>
              <a:t>(</a:t>
            </a:r>
            <a:r>
              <a:rPr lang="cs-CZ" altLang="cs-CZ" sz="1800" b="0" kern="0" baseline="0" dirty="0"/>
              <a:t>x</a:t>
            </a:r>
            <a:r>
              <a:rPr lang="cs-CZ" altLang="cs-CZ" sz="1800" b="0" kern="0" dirty="0"/>
              <a:t>i</a:t>
            </a:r>
            <a:r>
              <a:rPr lang="en-US" altLang="cs-CZ" sz="1800" b="0" kern="0" baseline="0" dirty="0"/>
              <a:t> </a:t>
            </a:r>
            <a:r>
              <a:rPr lang="cs-CZ" altLang="cs-CZ" sz="1800" b="0" kern="0" baseline="0" dirty="0"/>
              <a:t>,x</a:t>
            </a:r>
            <a:r>
              <a:rPr lang="en-US" altLang="cs-CZ" sz="1800" b="0" kern="0" dirty="0"/>
              <a:t>k</a:t>
            </a:r>
            <a:r>
              <a:rPr lang="en-US" altLang="cs-CZ" sz="1800" b="0" kern="0" baseline="0" dirty="0"/>
              <a:t>)</a:t>
            </a:r>
          </a:p>
          <a:p>
            <a:pPr lvl="2" eaLnBrk="1" hangingPunct="1">
              <a:defRPr/>
            </a:pPr>
            <a:r>
              <a:rPr lang="en-US" altLang="cs-CZ" sz="1800" b="0" kern="0" baseline="0" dirty="0"/>
              <a:t> </a:t>
            </a:r>
            <a:r>
              <a:rPr lang="cs-CZ" altLang="cs-CZ" sz="1800" b="0" kern="0" baseline="0" dirty="0"/>
              <a:t>x</a:t>
            </a:r>
            <a:r>
              <a:rPr lang="cs-CZ" altLang="cs-CZ" sz="1800" b="0" kern="0" dirty="0"/>
              <a:t>i</a:t>
            </a:r>
            <a:r>
              <a:rPr lang="en-US" altLang="cs-CZ" sz="1800" b="0" kern="0" baseline="0" dirty="0"/>
              <a:t> </a:t>
            </a:r>
            <a:r>
              <a:rPr lang="en-US" altLang="cs-CZ" sz="1800" b="0" kern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altLang="cs-CZ" sz="1800" b="0" kern="0" baseline="0" dirty="0"/>
              <a:t>max</a:t>
            </a:r>
            <a:r>
              <a:rPr lang="en-US" altLang="cs-CZ" sz="1800" b="0" kern="0" dirty="0">
                <a:sym typeface="Symbol" panose="05050102010706020507" pitchFamily="18" charset="2"/>
              </a:rPr>
              <a:t>n</a:t>
            </a:r>
            <a:r>
              <a:rPr lang="en-US" altLang="cs-CZ" sz="1800" b="0" kern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cs-CZ" altLang="cs-CZ" sz="1800" b="0" kern="0" baseline="0" dirty="0"/>
              <a:t>x</a:t>
            </a:r>
            <a:r>
              <a:rPr lang="en-US" altLang="cs-CZ" sz="1800" b="0" kern="0" dirty="0"/>
              <a:t>n</a:t>
            </a:r>
            <a:r>
              <a:rPr lang="en-US" altLang="cs-CZ" sz="1800" b="0" kern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3" eaLnBrk="1" hangingPunct="1">
              <a:defRPr/>
            </a:pPr>
            <a:endParaRPr lang="cs-CZ" altLang="cs-CZ" sz="1000" b="0" i="1" kern="0" baseline="0" dirty="0"/>
          </a:p>
          <a:p>
            <a:pPr lvl="1" eaLnBrk="1" hangingPunct="1">
              <a:defRPr/>
            </a:pPr>
            <a:r>
              <a:rPr lang="cs-CZ" altLang="cs-CZ" sz="1800" b="0" i="1" kern="0" baseline="0" dirty="0"/>
              <a:t>váha stáda</a:t>
            </a:r>
            <a:endParaRPr lang="en-US" altLang="cs-CZ" sz="1800" b="0" kern="0" baseline="0" dirty="0"/>
          </a:p>
          <a:p>
            <a:pPr lvl="2" eaLnBrk="1" hangingPunct="1">
              <a:defRPr/>
            </a:pPr>
            <a:r>
              <a:rPr lang="cs-CZ" altLang="cs-CZ" sz="1800" b="0" kern="0" baseline="0" dirty="0"/>
              <a:t> </a:t>
            </a:r>
            <a:r>
              <a:rPr lang="en-US" altLang="cs-CZ" sz="1800" b="0" kern="0" baseline="0" dirty="0" err="1"/>
              <a:t>pr</a:t>
            </a:r>
            <a:r>
              <a:rPr lang="cs-CZ" altLang="cs-CZ" sz="1800" b="0" kern="0" baseline="0" dirty="0"/>
              <a:t>ůměrná moucha</a:t>
            </a:r>
          </a:p>
          <a:p>
            <a:pPr lvl="2" eaLnBrk="1" hangingPunct="1">
              <a:defRPr/>
            </a:pPr>
            <a:r>
              <a:rPr lang="en-US" altLang="cs-CZ" sz="1800" b="0" kern="0" baseline="0" dirty="0"/>
              <a:t> </a:t>
            </a:r>
            <a:r>
              <a:rPr lang="cs-CZ" altLang="cs-CZ" sz="1800" b="0" kern="0" baseline="0" dirty="0"/>
              <a:t>velikost stáda</a:t>
            </a:r>
          </a:p>
          <a:p>
            <a:pPr lvl="2" eaLnBrk="1" hangingPunct="1">
              <a:defRPr/>
            </a:pPr>
            <a:endParaRPr lang="en-US" altLang="cs-CZ" sz="1800" b="0" kern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>
            <a:extLst>
              <a:ext uri="{FF2B5EF4-FFF2-40B4-BE49-F238E27FC236}">
                <a16:creationId xmlns:a16="http://schemas.microsoft.com/office/drawing/2014/main" id="{45E43071-FA74-F6AD-F503-C471B7CF36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zajímavé protokoly</a:t>
            </a:r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535409FB-62AB-7FFD-9788-C333A7A50F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/>
              <a:t> Distribuční protokoly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kolik a kde umístit repliky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permanent, server-initiated, client-initiated</a:t>
            </a:r>
          </a:p>
          <a:p>
            <a:pPr lvl="1" eaLnBrk="1" hangingPunct="1">
              <a:buFont typeface="Arial" charset="0"/>
              <a:buChar char="♦"/>
              <a:defRPr/>
            </a:pPr>
            <a:endParaRPr 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/>
              <a:t> Další konzistenční protokoly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primary-based - remote-write, local-write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replicated-write - active replication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cache coherence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lazy replication ...</a:t>
            </a:r>
          </a:p>
          <a:p>
            <a:pPr lvl="1" eaLnBrk="1" hangingPunct="1">
              <a:buFont typeface="Arial" charset="0"/>
              <a:buChar char="♦"/>
              <a:defRPr/>
            </a:pPr>
            <a:endParaRPr lang="cs-CZ" dirty="0"/>
          </a:p>
          <a:p>
            <a:pPr marL="0" lvl="1" indent="0" eaLnBrk="1" hangingPunct="1">
              <a:buSzPct val="150000"/>
              <a:buFont typeface="Tahoma" pitchFamily="34" charset="0"/>
              <a:buChar char="▪"/>
              <a:defRPr/>
            </a:pPr>
            <a:r>
              <a:rPr lang="cs-CZ" dirty="0"/>
              <a:t> Živý výzkum v oblasti velmi rozsáhlých systémů</a:t>
            </a:r>
          </a:p>
        </p:txBody>
      </p:sp>
    </p:spTree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Text Placeholder 2">
            <a:extLst>
              <a:ext uri="{FF2B5EF4-FFF2-40B4-BE49-F238E27FC236}">
                <a16:creationId xmlns:a16="http://schemas.microsoft.com/office/drawing/2014/main" id="{DCEB6851-AC5A-FF82-DEA6-06E403C0D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cs-CZ" altLang="cs-CZ" sz="4400" b="1"/>
              <a:t>Správa prostředků</a:t>
            </a:r>
            <a:br>
              <a:rPr lang="cs-CZ" altLang="cs-CZ" sz="4400" b="1"/>
            </a:br>
            <a:r>
              <a:rPr lang="cs-CZ" altLang="cs-CZ" sz="4400" b="1"/>
              <a:t> a procesů</a:t>
            </a:r>
          </a:p>
        </p:txBody>
      </p:sp>
    </p:spTree>
  </p:cSld>
  <p:clrMapOvr>
    <a:masterClrMapping/>
  </p:clrMapOvr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>
            <a:extLst>
              <a:ext uri="{FF2B5EF4-FFF2-40B4-BE49-F238E27FC236}">
                <a16:creationId xmlns:a16="http://schemas.microsoft.com/office/drawing/2014/main" id="{8BA21CA9-249C-32C2-E2E0-C97537AF7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Distribuovaná správa prostředků</a:t>
            </a:r>
          </a:p>
        </p:txBody>
      </p:sp>
      <p:sp>
        <p:nvSpPr>
          <p:cNvPr id="234499" name="Rectangle 3">
            <a:extLst>
              <a:ext uri="{FF2B5EF4-FFF2-40B4-BE49-F238E27FC236}">
                <a16:creationId xmlns:a16="http://schemas.microsoft.com/office/drawing/2014/main" id="{D9B25633-9A4D-8212-A401-D5B909A361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569325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160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 </a:t>
            </a:r>
            <a:r>
              <a:rPr lang="cs-CZ" altLang="cs-CZ" dirty="0"/>
              <a:t>Centralizované řešení - resource manager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cs-CZ" altLang="cs-CZ" dirty="0"/>
              <a:t> t</a:t>
            </a:r>
            <a:r>
              <a:rPr lang="en-US" altLang="cs-CZ" dirty="0" err="1"/>
              <a:t>eoretick</a:t>
            </a:r>
            <a:r>
              <a:rPr lang="cs-CZ" altLang="cs-CZ" dirty="0"/>
              <a:t>é pokusy o distribuovanou správu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neefektivn</a:t>
            </a:r>
            <a:r>
              <a:rPr lang="cs-CZ" altLang="cs-CZ" dirty="0"/>
              <a:t>í</a:t>
            </a:r>
            <a:r>
              <a:rPr lang="en-US" altLang="cs-CZ" dirty="0"/>
              <a:t> </a:t>
            </a:r>
            <a:r>
              <a:rPr lang="cs-CZ" altLang="cs-CZ" dirty="0"/>
              <a:t>- </a:t>
            </a:r>
            <a:r>
              <a:rPr lang="cs-CZ" altLang="cs-CZ" i="1" dirty="0"/>
              <a:t>distribuované vyloučení procesů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u="sng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/>
              <a:t>D</a:t>
            </a:r>
            <a:r>
              <a:rPr lang="cs-CZ" altLang="cs-CZ" dirty="0"/>
              <a:t>eadlock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časté</a:t>
            </a:r>
            <a:r>
              <a:rPr lang="en-US" altLang="cs-CZ" dirty="0"/>
              <a:t> </a:t>
            </a:r>
            <a:r>
              <a:rPr lang="cs-CZ" altLang="cs-CZ" dirty="0"/>
              <a:t>řešení - pštrosí algoritmus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detekce - větší problém než u centralizovaných systémů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WFG – Wait-For-Graph</a:t>
            </a:r>
          </a:p>
          <a:p>
            <a:pPr lvl="2" eaLnBrk="1" hangingPunct="1">
              <a:defRPr/>
            </a:pPr>
            <a:r>
              <a:rPr lang="cs-CZ" altLang="cs-CZ" dirty="0"/>
              <a:t> orientovaný graf  (procesů, transakcí)</a:t>
            </a:r>
          </a:p>
          <a:p>
            <a:pPr lvl="2" eaLnBrk="1" hangingPunct="1">
              <a:defRPr/>
            </a:pPr>
            <a:r>
              <a:rPr lang="cs-CZ" altLang="cs-CZ" dirty="0"/>
              <a:t> P1 → P2	proces P1 je blokován procesem P2</a:t>
            </a:r>
          </a:p>
          <a:p>
            <a:pPr lvl="2" eaLnBrk="1" hangingPunct="1">
              <a:defRPr/>
            </a:pPr>
            <a:r>
              <a:rPr lang="cs-CZ" altLang="cs-CZ" dirty="0"/>
              <a:t> P → R	proces P žádá o prostředek R </a:t>
            </a:r>
          </a:p>
          <a:p>
            <a:pPr lvl="2" eaLnBrk="1" hangingPunct="1">
              <a:defRPr/>
            </a:pPr>
            <a:r>
              <a:rPr lang="cs-CZ" altLang="cs-CZ" dirty="0"/>
              <a:t> R → P	proces P drží prostředek R</a:t>
            </a:r>
          </a:p>
          <a:p>
            <a:pPr lvl="2" eaLnBrk="1" hangingPunct="1">
              <a:defRPr/>
            </a:pPr>
            <a:r>
              <a:rPr lang="cs-CZ" altLang="cs-CZ" dirty="0"/>
              <a:t> orientovaná kružnice – </a:t>
            </a:r>
            <a:r>
              <a:rPr lang="en-US" altLang="cs-CZ" dirty="0"/>
              <a:t>deadlock</a:t>
            </a:r>
            <a:endParaRPr lang="cs-CZ" altLang="cs-CZ" dirty="0"/>
          </a:p>
        </p:txBody>
      </p:sp>
      <p:graphicFrame>
        <p:nvGraphicFramePr>
          <p:cNvPr id="353284" name="Object 4">
            <a:extLst>
              <a:ext uri="{FF2B5EF4-FFF2-40B4-BE49-F238E27FC236}">
                <a16:creationId xmlns:a16="http://schemas.microsoft.com/office/drawing/2014/main" id="{4524AAC3-81D1-C376-40D6-B003A201D97D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300788" y="3789363"/>
          <a:ext cx="2198687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177592" imgH="1300899" progId="Word.Picture.8">
                  <p:embed/>
                </p:oleObj>
              </mc:Choice>
              <mc:Fallback>
                <p:oleObj name="Picture" r:id="rId2" imgW="2177592" imgH="1300899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3789363"/>
                        <a:ext cx="2198687" cy="1309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C95BCA0A-1548-86E2-C119-4EA27D59C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Algori</a:t>
            </a:r>
            <a:r>
              <a:rPr lang="cs-CZ" altLang="cs-CZ"/>
              <a:t>t</a:t>
            </a:r>
            <a:r>
              <a:rPr lang="en-US" altLang="cs-CZ"/>
              <a:t>my detekce deadlock</a:t>
            </a:r>
            <a:r>
              <a:rPr lang="cs-CZ" altLang="cs-CZ"/>
              <a:t>ů</a:t>
            </a:r>
            <a:endParaRPr lang="en-US" altLang="cs-CZ"/>
          </a:p>
        </p:txBody>
      </p:sp>
      <p:sp>
        <p:nvSpPr>
          <p:cNvPr id="352259" name="Rectangle 3">
            <a:extLst>
              <a:ext uri="{FF2B5EF4-FFF2-40B4-BE49-F238E27FC236}">
                <a16:creationId xmlns:a16="http://schemas.microsoft.com/office/drawing/2014/main" id="{BF5C0878-B89B-142A-73E3-FA38DCE31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Korektnost algoritmu detekce deadlocku</a:t>
            </a:r>
          </a:p>
          <a:p>
            <a:pPr marL="681038" lvl="1" indent="-323850" eaLnBrk="1" hangingPunct="1">
              <a:buFont typeface="Tahoma" panose="020B0604030504040204" pitchFamily="34" charset="0"/>
              <a:buAutoNum type="arabicPeriod"/>
            </a:pPr>
            <a:r>
              <a:rPr lang="en-US" altLang="cs-CZ"/>
              <a:t>ka</a:t>
            </a:r>
            <a:r>
              <a:rPr lang="cs-CZ" altLang="cs-CZ"/>
              <a:t>ždý existující deadlock je v konečném čase detekován</a:t>
            </a:r>
          </a:p>
          <a:p>
            <a:pPr marL="681038" lvl="1" indent="-323850" eaLnBrk="1" hangingPunct="1">
              <a:buFont typeface="Tahoma" panose="020B0604030504040204" pitchFamily="34" charset="0"/>
              <a:buAutoNum type="arabicPeriod"/>
            </a:pPr>
            <a:r>
              <a:rPr lang="en-US" altLang="cs-CZ"/>
              <a:t>d</a:t>
            </a:r>
            <a:r>
              <a:rPr lang="cs-CZ" altLang="cs-CZ"/>
              <a:t>etekovaný deadlock musí existovat</a:t>
            </a:r>
          </a:p>
          <a:p>
            <a:pPr marL="1025525" lvl="2" indent="-304800" eaLnBrk="1" hangingPunct="1"/>
            <a:r>
              <a:rPr lang="en-US" altLang="cs-CZ"/>
              <a:t>p</a:t>
            </a:r>
            <a:r>
              <a:rPr lang="cs-CZ" altLang="cs-CZ"/>
              <a:t>ozor na vnořené deadlocky - phantom deadlock </a:t>
            </a:r>
            <a:r>
              <a:rPr lang="cs-CZ" altLang="cs-CZ">
                <a:sym typeface="Wingdings" panose="05000000000000000000" pitchFamily="2" charset="2"/>
              </a:rPr>
              <a:t></a:t>
            </a:r>
            <a:endParaRPr lang="cs-CZ" altLang="cs-CZ"/>
          </a:p>
          <a:p>
            <a:pPr marL="1025525" lvl="2" indent="-304800" eaLnBrk="1" hangingPunct="1"/>
            <a:endParaRPr lang="cs-CZ" altLang="cs-CZ"/>
          </a:p>
          <a:p>
            <a:pPr marL="681038" lvl="1" indent="-323850" eaLnBrk="1" hangingPunct="1"/>
            <a:endParaRPr lang="cs-CZ" altLang="cs-CZ" i="1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Metody konstrukce WFG</a:t>
            </a:r>
          </a:p>
          <a:p>
            <a:pPr marL="681038" lvl="1" indent="-323850" eaLnBrk="1" hangingPunct="1"/>
            <a:r>
              <a:rPr lang="cs-CZ" altLang="cs-CZ"/>
              <a:t>centralizované řešení, hierarchické</a:t>
            </a:r>
          </a:p>
          <a:p>
            <a:pPr marL="681038" lvl="1" indent="-323850" eaLnBrk="1" hangingPunct="1"/>
            <a:r>
              <a:rPr lang="cs-CZ" altLang="cs-CZ"/>
              <a:t>path-pushing</a:t>
            </a:r>
            <a:r>
              <a:rPr lang="en-US" altLang="cs-CZ"/>
              <a:t> - kontrakce</a:t>
            </a:r>
            <a:r>
              <a:rPr lang="cs-CZ" altLang="cs-CZ"/>
              <a:t> a distribuovaná kolekce</a:t>
            </a:r>
            <a:r>
              <a:rPr lang="en-US" altLang="cs-CZ"/>
              <a:t> WFG</a:t>
            </a:r>
            <a:endParaRPr lang="cs-CZ" altLang="cs-CZ"/>
          </a:p>
          <a:p>
            <a:pPr marL="681038" lvl="1" indent="-323850" eaLnBrk="1" hangingPunct="1"/>
            <a:r>
              <a:rPr lang="cs-CZ" altLang="cs-CZ"/>
              <a:t>probe based - edge-chasing, diffusing computation</a:t>
            </a:r>
          </a:p>
          <a:p>
            <a:pPr marL="681038" lvl="1" indent="-323850" eaLnBrk="1" hangingPunct="1"/>
            <a:r>
              <a:rPr lang="cs-CZ" altLang="cs-CZ"/>
              <a:t>detekce globálního stavu</a:t>
            </a:r>
            <a:endParaRPr lang="en-US" altLang="cs-CZ"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Oval 1">
            <a:extLst>
              <a:ext uri="{FF2B5EF4-FFF2-40B4-BE49-F238E27FC236}">
                <a16:creationId xmlns:a16="http://schemas.microsoft.com/office/drawing/2014/main" id="{85670FC9-CDCB-C481-9447-800C3EA3C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913438"/>
            <a:ext cx="144462" cy="179387"/>
          </a:xfrm>
          <a:prstGeom prst="ellipse">
            <a:avLst/>
          </a:prstGeom>
          <a:solidFill>
            <a:srgbClr val="FF0000"/>
          </a:solidFill>
          <a:ln w="6350" algn="ctr">
            <a:solidFill>
              <a:srgbClr val="FF0000">
                <a:alpha val="50195"/>
              </a:srgbClr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5331" name="Rectangle 2">
            <a:extLst>
              <a:ext uri="{FF2B5EF4-FFF2-40B4-BE49-F238E27FC236}">
                <a16:creationId xmlns:a16="http://schemas.microsoft.com/office/drawing/2014/main" id="{6D71E00B-E32F-6BB7-EBCE-89A2DB03F8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Centralizovaný algoritmus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B1037DC-9C3C-B06E-92D3-3C3201B47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i="1" dirty="0"/>
              <a:t> </a:t>
            </a:r>
            <a:r>
              <a:rPr lang="cs-CZ" altLang="cs-CZ" i="1" dirty="0">
                <a:solidFill>
                  <a:srgbClr val="9900CC"/>
                </a:solidFill>
              </a:rPr>
              <a:t>Ho-Ramamoorthy, Bernstein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Přenos informací:</a:t>
            </a:r>
          </a:p>
          <a:p>
            <a:pPr lvl="1" eaLnBrk="1" hangingPunct="1">
              <a:defRPr/>
            </a:pPr>
            <a:r>
              <a:rPr lang="cs-CZ" altLang="cs-CZ" dirty="0"/>
              <a:t>po změně lokálního stavu</a:t>
            </a:r>
          </a:p>
          <a:p>
            <a:pPr lvl="1" eaLnBrk="1" hangingPunct="1">
              <a:defRPr/>
            </a:pPr>
            <a:r>
              <a:rPr lang="cs-CZ" altLang="cs-CZ" dirty="0"/>
              <a:t>v pravidelných intervalech</a:t>
            </a:r>
          </a:p>
          <a:p>
            <a:pPr lvl="1" eaLnBrk="1" hangingPunct="1">
              <a:defRPr/>
            </a:pPr>
            <a:r>
              <a:rPr lang="cs-CZ" altLang="cs-CZ" dirty="0"/>
              <a:t>na požádání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Problém - falešný deadlock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kvůli zpoždění zpráv</a:t>
            </a:r>
          </a:p>
          <a:p>
            <a:pPr lvl="1" eaLnBrk="1" hangingPunct="1">
              <a:defRPr/>
            </a:pPr>
            <a:r>
              <a:rPr lang="cs-CZ" altLang="cs-CZ" dirty="0"/>
              <a:t>řešení</a:t>
            </a:r>
            <a:r>
              <a:rPr lang="en-US" altLang="cs-CZ" dirty="0"/>
              <a:t>:</a:t>
            </a:r>
            <a:r>
              <a:rPr lang="cs-CZ" altLang="cs-CZ" dirty="0"/>
              <a:t> logické hodiny, kauzální doručování</a:t>
            </a:r>
          </a:p>
          <a:p>
            <a:pPr lvl="1" eaLnBrk="1" hangingPunct="1">
              <a:defRPr/>
            </a:pPr>
            <a:r>
              <a:rPr lang="cs-CZ" altLang="cs-CZ" dirty="0"/>
              <a:t>alternativně: při detekci </a:t>
            </a:r>
            <a:r>
              <a:rPr lang="cs-CZ" altLang="cs-CZ" i="1" dirty="0"/>
              <a:t>(podezření)</a:t>
            </a:r>
            <a:r>
              <a:rPr lang="cs-CZ" altLang="cs-CZ" dirty="0"/>
              <a:t> kontrola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Rozšíření - hierarchický algoritmus</a:t>
            </a:r>
          </a:p>
          <a:p>
            <a:pPr lvl="1" eaLnBrk="1" hangingPunct="1">
              <a:defRPr/>
            </a:pPr>
            <a:r>
              <a:rPr lang="cs-CZ" altLang="cs-CZ" dirty="0"/>
              <a:t>uzel řeší deadlocky lokálně</a:t>
            </a:r>
          </a:p>
          <a:p>
            <a:pPr lvl="1" eaLnBrk="1" hangingPunct="1">
              <a:defRPr/>
            </a:pPr>
            <a:r>
              <a:rPr lang="cs-CZ" altLang="cs-CZ" dirty="0"/>
              <a:t>koordinátor řeší deadlocky podřízených uzlů</a:t>
            </a:r>
          </a:p>
          <a:p>
            <a:pPr marL="0" indent="0" eaLnBrk="1" hangingPunct="1">
              <a:defRPr/>
            </a:pPr>
            <a:br>
              <a:rPr lang="cs-CZ" altLang="cs-CZ" dirty="0"/>
            </a:br>
            <a:endParaRPr lang="cs-CZ" altLang="cs-CZ" dirty="0"/>
          </a:p>
        </p:txBody>
      </p:sp>
      <p:sp>
        <p:nvSpPr>
          <p:cNvPr id="355333" name="Rectangle 5">
            <a:extLst>
              <a:ext uri="{FF2B5EF4-FFF2-40B4-BE49-F238E27FC236}">
                <a16:creationId xmlns:a16="http://schemas.microsoft.com/office/drawing/2014/main" id="{987F0838-BCBF-86E8-0AA0-187A10CA4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24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55334" name="Object 4">
            <a:extLst>
              <a:ext uri="{FF2B5EF4-FFF2-40B4-BE49-F238E27FC236}">
                <a16:creationId xmlns:a16="http://schemas.microsoft.com/office/drawing/2014/main" id="{ECE5D95B-33BD-F7DC-67F2-2AC236889C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76375" y="4872038"/>
          <a:ext cx="5126038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694010" imgH="1578447" progId="Word.Picture.8">
                  <p:embed/>
                </p:oleObj>
              </mc:Choice>
              <mc:Fallback>
                <p:oleObj name="Picture" r:id="rId2" imgW="5694010" imgH="1578447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872038"/>
                        <a:ext cx="5126038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5335" name="AutoShape 6">
            <a:extLst>
              <a:ext uri="{FF2B5EF4-FFF2-40B4-BE49-F238E27FC236}">
                <a16:creationId xmlns:a16="http://schemas.microsoft.com/office/drawing/2014/main" id="{73C6BD8E-0B82-07A1-F8B9-9A866851D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4143375"/>
            <a:ext cx="3024188" cy="576263"/>
          </a:xfrm>
          <a:prstGeom prst="wedgeRoundRectCallout">
            <a:avLst>
              <a:gd name="adj1" fmla="val -36449"/>
              <a:gd name="adj2" fmla="val 13694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fyzické pořadí: </a:t>
            </a:r>
            <a:r>
              <a:rPr lang="cs-CZ" altLang="cs-CZ" sz="1400" b="0" baseline="0">
                <a:solidFill>
                  <a:srgbClr val="00B050"/>
                </a:solidFill>
              </a:rPr>
              <a:t>rel r-&gt;B</a:t>
            </a:r>
            <a:r>
              <a:rPr lang="cs-CZ" altLang="cs-CZ" sz="1400" b="0" baseline="0"/>
              <a:t>, </a:t>
            </a:r>
            <a:r>
              <a:rPr lang="cs-CZ" altLang="cs-CZ" sz="1400" b="0" baseline="0">
                <a:solidFill>
                  <a:srgbClr val="FF0000"/>
                </a:solidFill>
              </a:rPr>
              <a:t>acq B-&gt;t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doručení: </a:t>
            </a:r>
            <a:r>
              <a:rPr lang="cs-CZ" altLang="cs-CZ" sz="1400" b="0" baseline="0">
                <a:solidFill>
                  <a:srgbClr val="FF0000"/>
                </a:solidFill>
              </a:rPr>
              <a:t>acq B-&gt;t</a:t>
            </a:r>
            <a:r>
              <a:rPr lang="cs-CZ" altLang="cs-CZ" sz="1400" b="0" baseline="0"/>
              <a:t>, </a:t>
            </a:r>
            <a:r>
              <a:rPr lang="cs-CZ" altLang="cs-CZ" sz="1400" b="0" baseline="0">
                <a:solidFill>
                  <a:srgbClr val="00B050"/>
                </a:solidFill>
              </a:rPr>
              <a:t>rel r-&gt;B</a:t>
            </a:r>
            <a:endParaRPr lang="en-US" altLang="cs-CZ" sz="1400" b="0" baseline="0">
              <a:solidFill>
                <a:srgbClr val="00B050"/>
              </a:solidFill>
            </a:endParaRPr>
          </a:p>
        </p:txBody>
      </p:sp>
      <p:sp>
        <p:nvSpPr>
          <p:cNvPr id="355336" name="Rectangle 1">
            <a:extLst>
              <a:ext uri="{FF2B5EF4-FFF2-40B4-BE49-F238E27FC236}">
                <a16:creationId xmlns:a16="http://schemas.microsoft.com/office/drawing/2014/main" id="{D1F9CD1E-368C-BF7F-D97C-2C4BFFF76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229225"/>
            <a:ext cx="1439862" cy="360363"/>
          </a:xfrm>
          <a:prstGeom prst="rect">
            <a:avLst/>
          </a:prstGeom>
          <a:solidFill>
            <a:srgbClr val="CCFFFF">
              <a:alpha val="34117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355337" name="Straight Arrow Connector 3">
            <a:extLst>
              <a:ext uri="{FF2B5EF4-FFF2-40B4-BE49-F238E27FC236}">
                <a16:creationId xmlns:a16="http://schemas.microsoft.com/office/drawing/2014/main" id="{DDB9891F-BDB6-E37F-6722-B9156BD51E4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55875" y="6021388"/>
            <a:ext cx="1368425" cy="0"/>
          </a:xfrm>
          <a:prstGeom prst="straightConnector1">
            <a:avLst/>
          </a:prstGeom>
          <a:noFill/>
          <a:ln w="31750" algn="ctr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38" name="AutoShape 6">
            <a:extLst>
              <a:ext uri="{FF2B5EF4-FFF2-40B4-BE49-F238E27FC236}">
                <a16:creationId xmlns:a16="http://schemas.microsoft.com/office/drawing/2014/main" id="{335D1E1E-9A23-BED2-776B-8B7F3317C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0" y="2724150"/>
            <a:ext cx="2016125" cy="431800"/>
          </a:xfrm>
          <a:prstGeom prst="wedgeRoundRectCallout">
            <a:avLst>
              <a:gd name="adj1" fmla="val -8634"/>
              <a:gd name="adj2" fmla="val 499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 Unicode MS" panose="020B0604020202020204" pitchFamily="34" charset="-128"/>
                <a:ea typeface="Arial Unicode MS" panose="020B0604020202020204" pitchFamily="34" charset="-128"/>
              </a:rPr>
              <a:t>↬</a:t>
            </a:r>
            <a:r>
              <a:rPr lang="cs-CZ" altLang="cs-CZ" sz="1400" b="0" baseline="0"/>
              <a:t>  nekonzistentní řez</a:t>
            </a:r>
            <a:endParaRPr lang="en-US" altLang="cs-CZ" sz="1400" b="0" baseline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>
            <a:extLst>
              <a:ext uri="{FF2B5EF4-FFF2-40B4-BE49-F238E27FC236}">
                <a16:creationId xmlns:a16="http://schemas.microsoft.com/office/drawing/2014/main" id="{1761A268-3C09-EB9C-3C43-AC04DA49E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Path-pushing</a:t>
            </a:r>
          </a:p>
        </p:txBody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656CF4C8-071A-0054-338D-8626612EB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cs-CZ" altLang="cs-CZ" i="1">
                <a:solidFill>
                  <a:srgbClr val="9900CC"/>
                </a:solidFill>
              </a:rPr>
              <a:t>Obermarck</a:t>
            </a:r>
            <a:r>
              <a:rPr lang="cs-CZ" altLang="cs-CZ">
                <a:solidFill>
                  <a:srgbClr val="9900CC"/>
                </a:solidFill>
              </a:rPr>
              <a:t>, </a:t>
            </a:r>
            <a:r>
              <a:rPr lang="cs-CZ" altLang="cs-CZ" i="1">
                <a:solidFill>
                  <a:srgbClr val="9900CC"/>
                </a:solidFill>
              </a:rPr>
              <a:t>Menasce-Muntz</a:t>
            </a:r>
            <a:r>
              <a:rPr lang="en-US" altLang="cs-CZ" i="1">
                <a:solidFill>
                  <a:srgbClr val="9900CC"/>
                </a:solidFill>
              </a:rPr>
              <a:t>, Gligor-Shattuck</a:t>
            </a:r>
            <a:r>
              <a:rPr lang="cs-CZ" altLang="cs-CZ" i="1">
                <a:solidFill>
                  <a:srgbClr val="9900CC"/>
                </a:solidFill>
              </a:rPr>
              <a:t>, Ho-Ramamoorthy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WFG distribuovaný, uzly spravují lokální části WFG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Sousedním uzlům jsou zasílány externí závislosti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Některé publikované algoritmy/protokoly nekorektní</a:t>
            </a:r>
          </a:p>
          <a:p>
            <a:pPr lvl="1" eaLnBrk="1" hangingPunct="1"/>
            <a:r>
              <a:rPr lang="cs-CZ" altLang="cs-CZ"/>
              <a:t>phantom deadlock</a:t>
            </a:r>
          </a:p>
        </p:txBody>
      </p:sp>
      <p:sp>
        <p:nvSpPr>
          <p:cNvPr id="356356" name="Rectangle 5">
            <a:extLst>
              <a:ext uri="{FF2B5EF4-FFF2-40B4-BE49-F238E27FC236}">
                <a16:creationId xmlns:a16="http://schemas.microsoft.com/office/drawing/2014/main" id="{03D9FFFA-52F8-B0D2-4FA6-207D04BFC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43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56357" name="Object 4">
            <a:extLst>
              <a:ext uri="{FF2B5EF4-FFF2-40B4-BE49-F238E27FC236}">
                <a16:creationId xmlns:a16="http://schemas.microsoft.com/office/drawing/2014/main" id="{EC4A5E2E-F947-0EA2-D05D-0C13C66B60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4938" y="3717925"/>
          <a:ext cx="5607050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606997" imgH="1572341" progId="Word.Picture.8">
                  <p:embed/>
                </p:oleObj>
              </mc:Choice>
              <mc:Fallback>
                <p:oleObj name="Picture" r:id="rId2" imgW="5606997" imgH="157234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3717925"/>
                        <a:ext cx="5607050" cy="156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358" name="AutoShape 6">
            <a:extLst>
              <a:ext uri="{FF2B5EF4-FFF2-40B4-BE49-F238E27FC236}">
                <a16:creationId xmlns:a16="http://schemas.microsoft.com/office/drawing/2014/main" id="{5F682386-E897-11A9-7741-79F3FB748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5786438"/>
            <a:ext cx="3024188" cy="357187"/>
          </a:xfrm>
          <a:prstGeom prst="wedgeRoundRectCallout">
            <a:avLst>
              <a:gd name="adj1" fmla="val -43648"/>
              <a:gd name="adj2" fmla="val -23503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kontrahovaný vzdálený proxy-uzel</a:t>
            </a:r>
            <a:endParaRPr lang="en-US" altLang="cs-CZ" sz="1400" b="0" baseline="0"/>
          </a:p>
        </p:txBody>
      </p:sp>
    </p:spTree>
  </p:cSld>
  <p:clrMapOvr>
    <a:masterClrMapping/>
  </p:clrMapOvr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itle 1">
            <a:extLst>
              <a:ext uri="{FF2B5EF4-FFF2-40B4-BE49-F238E27FC236}">
                <a16:creationId xmlns:a16="http://schemas.microsoft.com/office/drawing/2014/main" id="{06DBBF8C-1105-3572-D66F-1BA59E98D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Path-pushing</a:t>
            </a:r>
          </a:p>
        </p:txBody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DFFEB3D4-6964-E969-6BCA-88A310C3B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981075"/>
            <a:ext cx="1154112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57380" name="Rectangle 4">
            <a:extLst>
              <a:ext uri="{FF2B5EF4-FFF2-40B4-BE49-F238E27FC236}">
                <a16:creationId xmlns:a16="http://schemas.microsoft.com/office/drawing/2014/main" id="{B743A3DB-1957-2E54-CBB9-5A35EB93E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981075"/>
            <a:ext cx="1152525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n-US" altLang="en-US"/>
              <a:t>A</a:t>
            </a:r>
          </a:p>
        </p:txBody>
      </p:sp>
      <p:sp>
        <p:nvSpPr>
          <p:cNvPr id="357381" name="Rectangle 5">
            <a:extLst>
              <a:ext uri="{FF2B5EF4-FFF2-40B4-BE49-F238E27FC236}">
                <a16:creationId xmlns:a16="http://schemas.microsoft.com/office/drawing/2014/main" id="{AC204C83-D5E8-2C89-C2E9-BD8C0A082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347913"/>
            <a:ext cx="1152525" cy="1081087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n-US" altLang="en-US"/>
              <a:t>B</a:t>
            </a:r>
          </a:p>
        </p:txBody>
      </p:sp>
      <p:sp>
        <p:nvSpPr>
          <p:cNvPr id="357382" name="Rectangle 6">
            <a:extLst>
              <a:ext uri="{FF2B5EF4-FFF2-40B4-BE49-F238E27FC236}">
                <a16:creationId xmlns:a16="http://schemas.microsoft.com/office/drawing/2014/main" id="{D8CCD4DE-7BEF-6629-CFFB-D9862AF8D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2347913"/>
            <a:ext cx="1152525" cy="1081087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C</a:t>
            </a:r>
          </a:p>
        </p:txBody>
      </p:sp>
      <p:sp>
        <p:nvSpPr>
          <p:cNvPr id="357383" name="Oval 7">
            <a:extLst>
              <a:ext uri="{FF2B5EF4-FFF2-40B4-BE49-F238E27FC236}">
                <a16:creationId xmlns:a16="http://schemas.microsoft.com/office/drawing/2014/main" id="{BD67F002-91CC-96BD-4197-7D65F4330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125538"/>
            <a:ext cx="287338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57384" name="Oval 8">
            <a:extLst>
              <a:ext uri="{FF2B5EF4-FFF2-40B4-BE49-F238E27FC236}">
                <a16:creationId xmlns:a16="http://schemas.microsoft.com/office/drawing/2014/main" id="{01199F1D-BD34-A131-2257-9FEC29D7A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592263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7</a:t>
            </a:r>
          </a:p>
        </p:txBody>
      </p:sp>
      <p:sp>
        <p:nvSpPr>
          <p:cNvPr id="357385" name="Oval 9">
            <a:extLst>
              <a:ext uri="{FF2B5EF4-FFF2-40B4-BE49-F238E27FC236}">
                <a16:creationId xmlns:a16="http://schemas.microsoft.com/office/drawing/2014/main" id="{12FE023D-D4A5-E818-B2E3-FBAC218F5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2528888"/>
            <a:ext cx="288925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6</a:t>
            </a:r>
          </a:p>
        </p:txBody>
      </p:sp>
      <p:sp>
        <p:nvSpPr>
          <p:cNvPr id="357386" name="Oval 10">
            <a:extLst>
              <a:ext uri="{FF2B5EF4-FFF2-40B4-BE49-F238E27FC236}">
                <a16:creationId xmlns:a16="http://schemas.microsoft.com/office/drawing/2014/main" id="{591978A9-133A-F000-FDBD-23A693FAC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2960688"/>
            <a:ext cx="287338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5</a:t>
            </a:r>
          </a:p>
        </p:txBody>
      </p:sp>
      <p:sp>
        <p:nvSpPr>
          <p:cNvPr id="357387" name="Oval 11">
            <a:extLst>
              <a:ext uri="{FF2B5EF4-FFF2-40B4-BE49-F238E27FC236}">
                <a16:creationId xmlns:a16="http://schemas.microsoft.com/office/drawing/2014/main" id="{472C6A0E-F107-7F20-F554-F849E393B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138" y="2960688"/>
            <a:ext cx="287337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357388" name="Oval 12">
            <a:extLst>
              <a:ext uri="{FF2B5EF4-FFF2-40B4-BE49-F238E27FC236}">
                <a16:creationId xmlns:a16="http://schemas.microsoft.com/office/drawing/2014/main" id="{D117FBDB-33CA-CC64-159D-13BEFF17F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2528888"/>
            <a:ext cx="287337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357389" name="Oval 13">
            <a:extLst>
              <a:ext uri="{FF2B5EF4-FFF2-40B4-BE49-F238E27FC236}">
                <a16:creationId xmlns:a16="http://schemas.microsoft.com/office/drawing/2014/main" id="{E3260105-618F-58C1-44BD-F6F4A9BB1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1592263"/>
            <a:ext cx="287337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357390" name="Oval 14">
            <a:extLst>
              <a:ext uri="{FF2B5EF4-FFF2-40B4-BE49-F238E27FC236}">
                <a16:creationId xmlns:a16="http://schemas.microsoft.com/office/drawing/2014/main" id="{92086937-7BA6-DFF1-DDF5-842EE35AD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1125538"/>
            <a:ext cx="288925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cxnSp>
        <p:nvCxnSpPr>
          <p:cNvPr id="357391" name="Straight Arrow Connector 16">
            <a:extLst>
              <a:ext uri="{FF2B5EF4-FFF2-40B4-BE49-F238E27FC236}">
                <a16:creationId xmlns:a16="http://schemas.microsoft.com/office/drawing/2014/main" id="{33903D4C-3462-1A1B-5C96-375B69642BF1}"/>
              </a:ext>
            </a:extLst>
          </p:cNvPr>
          <p:cNvCxnSpPr>
            <a:cxnSpLocks noChangeShapeType="1"/>
            <a:stCxn id="357390" idx="5"/>
            <a:endCxn id="357389" idx="0"/>
          </p:cNvCxnSpPr>
          <p:nvPr/>
        </p:nvCxnSpPr>
        <p:spPr bwMode="auto">
          <a:xfrm>
            <a:off x="5033963" y="1370013"/>
            <a:ext cx="187325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2" name="Straight Arrow Connector 18">
            <a:extLst>
              <a:ext uri="{FF2B5EF4-FFF2-40B4-BE49-F238E27FC236}">
                <a16:creationId xmlns:a16="http://schemas.microsoft.com/office/drawing/2014/main" id="{904F0148-1222-D7AF-3FE5-10840F009213}"/>
              </a:ext>
            </a:extLst>
          </p:cNvPr>
          <p:cNvCxnSpPr>
            <a:cxnSpLocks noChangeShapeType="1"/>
            <a:stCxn id="357389" idx="4"/>
            <a:endCxn id="357388" idx="0"/>
          </p:cNvCxnSpPr>
          <p:nvPr/>
        </p:nvCxnSpPr>
        <p:spPr bwMode="auto">
          <a:xfrm>
            <a:off x="5221288" y="1881188"/>
            <a:ext cx="0" cy="6477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3" name="Straight Arrow Connector 20">
            <a:extLst>
              <a:ext uri="{FF2B5EF4-FFF2-40B4-BE49-F238E27FC236}">
                <a16:creationId xmlns:a16="http://schemas.microsoft.com/office/drawing/2014/main" id="{91918D99-58CD-3478-8905-2D493A9779B4}"/>
              </a:ext>
            </a:extLst>
          </p:cNvPr>
          <p:cNvCxnSpPr>
            <a:cxnSpLocks noChangeShapeType="1"/>
            <a:stCxn id="357388" idx="4"/>
            <a:endCxn id="357387" idx="7"/>
          </p:cNvCxnSpPr>
          <p:nvPr/>
        </p:nvCxnSpPr>
        <p:spPr bwMode="auto">
          <a:xfrm flipH="1">
            <a:off x="5029200" y="2816225"/>
            <a:ext cx="192088" cy="18573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4" name="Straight Arrow Connector 24">
            <a:extLst>
              <a:ext uri="{FF2B5EF4-FFF2-40B4-BE49-F238E27FC236}">
                <a16:creationId xmlns:a16="http://schemas.microsoft.com/office/drawing/2014/main" id="{8B558797-6096-DC38-2197-D1BC76FD4E1E}"/>
              </a:ext>
            </a:extLst>
          </p:cNvPr>
          <p:cNvCxnSpPr>
            <a:cxnSpLocks noChangeShapeType="1"/>
            <a:stCxn id="357386" idx="1"/>
          </p:cNvCxnSpPr>
          <p:nvPr/>
        </p:nvCxnSpPr>
        <p:spPr bwMode="auto">
          <a:xfrm flipH="1" flipV="1">
            <a:off x="3635375" y="2816225"/>
            <a:ext cx="114300" cy="18573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5" name="Straight Arrow Connector 26">
            <a:extLst>
              <a:ext uri="{FF2B5EF4-FFF2-40B4-BE49-F238E27FC236}">
                <a16:creationId xmlns:a16="http://schemas.microsoft.com/office/drawing/2014/main" id="{BC99EBFC-E20E-7ADC-506D-F00D1C7BC6E8}"/>
              </a:ext>
            </a:extLst>
          </p:cNvPr>
          <p:cNvCxnSpPr>
            <a:cxnSpLocks noChangeShapeType="1"/>
            <a:endCxn id="357384" idx="4"/>
          </p:cNvCxnSpPr>
          <p:nvPr/>
        </p:nvCxnSpPr>
        <p:spPr bwMode="auto">
          <a:xfrm flipV="1">
            <a:off x="3563938" y="1881188"/>
            <a:ext cx="0" cy="6477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6" name="Straight Arrow Connector 28">
            <a:extLst>
              <a:ext uri="{FF2B5EF4-FFF2-40B4-BE49-F238E27FC236}">
                <a16:creationId xmlns:a16="http://schemas.microsoft.com/office/drawing/2014/main" id="{C06A7F4E-A8D0-F942-51E6-54A240CD0C9E}"/>
              </a:ext>
            </a:extLst>
          </p:cNvPr>
          <p:cNvCxnSpPr>
            <a:cxnSpLocks noChangeShapeType="1"/>
            <a:stCxn id="357384" idx="0"/>
            <a:endCxn id="357383" idx="3"/>
          </p:cNvCxnSpPr>
          <p:nvPr/>
        </p:nvCxnSpPr>
        <p:spPr bwMode="auto">
          <a:xfrm flipV="1">
            <a:off x="3563938" y="1370013"/>
            <a:ext cx="185737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7" name="Straight Arrow Connector 32">
            <a:extLst>
              <a:ext uri="{FF2B5EF4-FFF2-40B4-BE49-F238E27FC236}">
                <a16:creationId xmlns:a16="http://schemas.microsoft.com/office/drawing/2014/main" id="{99FD979A-EDD0-DA69-84A0-FB94D1A7FEF5}"/>
              </a:ext>
            </a:extLst>
          </p:cNvPr>
          <p:cNvCxnSpPr>
            <a:cxnSpLocks noChangeShapeType="1"/>
            <a:stCxn id="357383" idx="6"/>
            <a:endCxn id="357390" idx="2"/>
          </p:cNvCxnSpPr>
          <p:nvPr/>
        </p:nvCxnSpPr>
        <p:spPr bwMode="auto">
          <a:xfrm>
            <a:off x="3995738" y="1268413"/>
            <a:ext cx="792162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7398" name="Straight Arrow Connector 39">
            <a:extLst>
              <a:ext uri="{FF2B5EF4-FFF2-40B4-BE49-F238E27FC236}">
                <a16:creationId xmlns:a16="http://schemas.microsoft.com/office/drawing/2014/main" id="{0E659CA0-2CC2-18EF-F3E4-A95381F600F0}"/>
              </a:ext>
            </a:extLst>
          </p:cNvPr>
          <p:cNvCxnSpPr>
            <a:cxnSpLocks noChangeShapeType="1"/>
            <a:endCxn id="357386" idx="6"/>
          </p:cNvCxnSpPr>
          <p:nvPr/>
        </p:nvCxnSpPr>
        <p:spPr bwMode="auto">
          <a:xfrm flipH="1">
            <a:off x="3995738" y="3105150"/>
            <a:ext cx="787400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51" name="Rectangle 46">
            <a:extLst>
              <a:ext uri="{FF2B5EF4-FFF2-40B4-BE49-F238E27FC236}">
                <a16:creationId xmlns:a16="http://schemas.microsoft.com/office/drawing/2014/main" id="{399F7480-A205-7D06-E0DA-0E914E5EA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875" y="3783013"/>
            <a:ext cx="1728788" cy="1584325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55352" name="Oval 47">
            <a:extLst>
              <a:ext uri="{FF2B5EF4-FFF2-40B4-BE49-F238E27FC236}">
                <a16:creationId xmlns:a16="http://schemas.microsoft.com/office/drawing/2014/main" id="{BC419F13-EF83-B276-9B23-597B49E97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4425" y="3860800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55353" name="Oval 48">
            <a:extLst>
              <a:ext uri="{FF2B5EF4-FFF2-40B4-BE49-F238E27FC236}">
                <a16:creationId xmlns:a16="http://schemas.microsoft.com/office/drawing/2014/main" id="{9B3EA3B8-A51E-2F82-3243-86BF04A3E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4329113"/>
            <a:ext cx="287337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7</a:t>
            </a:r>
          </a:p>
        </p:txBody>
      </p:sp>
      <p:cxnSp>
        <p:nvCxnSpPr>
          <p:cNvPr id="355354" name="Straight Arrow Connector 49">
            <a:extLst>
              <a:ext uri="{FF2B5EF4-FFF2-40B4-BE49-F238E27FC236}">
                <a16:creationId xmlns:a16="http://schemas.microsoft.com/office/drawing/2014/main" id="{AB2467F3-CC85-B970-70C0-7469D9752924}"/>
              </a:ext>
            </a:extLst>
          </p:cNvPr>
          <p:cNvCxnSpPr>
            <a:cxnSpLocks noChangeShapeType="1"/>
            <a:stCxn id="355353" idx="0"/>
            <a:endCxn id="355352" idx="3"/>
          </p:cNvCxnSpPr>
          <p:nvPr/>
        </p:nvCxnSpPr>
        <p:spPr bwMode="auto">
          <a:xfrm flipV="1">
            <a:off x="969963" y="4106863"/>
            <a:ext cx="187325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55" name="Rectangle 50">
            <a:extLst>
              <a:ext uri="{FF2B5EF4-FFF2-40B4-BE49-F238E27FC236}">
                <a16:creationId xmlns:a16="http://schemas.microsoft.com/office/drawing/2014/main" id="{E744B5BB-F9B6-1B0E-659D-80487A34D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4833938"/>
            <a:ext cx="1727200" cy="1577975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r>
              <a:rPr lang="en-US" altLang="en-US"/>
              <a:t>B</a:t>
            </a:r>
          </a:p>
        </p:txBody>
      </p:sp>
      <p:sp>
        <p:nvSpPr>
          <p:cNvPr id="355356" name="Oval 51">
            <a:extLst>
              <a:ext uri="{FF2B5EF4-FFF2-40B4-BE49-F238E27FC236}">
                <a16:creationId xmlns:a16="http://schemas.microsoft.com/office/drawing/2014/main" id="{47A08FB4-8CA1-81E0-BC11-077286CF8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713" y="5929313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355357" name="Oval 52">
            <a:extLst>
              <a:ext uri="{FF2B5EF4-FFF2-40B4-BE49-F238E27FC236}">
                <a16:creationId xmlns:a16="http://schemas.microsoft.com/office/drawing/2014/main" id="{2D134210-CBEA-E3FF-AB80-816AE28E5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88" y="5497513"/>
            <a:ext cx="288925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cxnSp>
        <p:nvCxnSpPr>
          <p:cNvPr id="355358" name="Straight Arrow Connector 53">
            <a:extLst>
              <a:ext uri="{FF2B5EF4-FFF2-40B4-BE49-F238E27FC236}">
                <a16:creationId xmlns:a16="http://schemas.microsoft.com/office/drawing/2014/main" id="{3E312131-A5CC-66B7-779F-D9754B8DCBA5}"/>
              </a:ext>
            </a:extLst>
          </p:cNvPr>
          <p:cNvCxnSpPr>
            <a:cxnSpLocks noChangeShapeType="1"/>
            <a:stCxn id="355357" idx="4"/>
            <a:endCxn id="355356" idx="7"/>
          </p:cNvCxnSpPr>
          <p:nvPr/>
        </p:nvCxnSpPr>
        <p:spPr bwMode="auto">
          <a:xfrm flipH="1">
            <a:off x="4295775" y="5786438"/>
            <a:ext cx="193675" cy="185737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59" name="Oval 54">
            <a:extLst>
              <a:ext uri="{FF2B5EF4-FFF2-40B4-BE49-F238E27FC236}">
                <a16:creationId xmlns:a16="http://schemas.microsoft.com/office/drawing/2014/main" id="{1AE77101-C00B-57F2-B2B4-88534891E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4616450"/>
            <a:ext cx="576262" cy="576263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C</a:t>
            </a:r>
            <a:r>
              <a:rPr lang="en-US" altLang="en-US"/>
              <a:t>6</a:t>
            </a:r>
          </a:p>
        </p:txBody>
      </p:sp>
      <p:cxnSp>
        <p:nvCxnSpPr>
          <p:cNvPr id="355360" name="Straight Arrow Connector 56">
            <a:extLst>
              <a:ext uri="{FF2B5EF4-FFF2-40B4-BE49-F238E27FC236}">
                <a16:creationId xmlns:a16="http://schemas.microsoft.com/office/drawing/2014/main" id="{70FB57EC-0336-BD41-F07F-709DE34B174B}"/>
              </a:ext>
            </a:extLst>
          </p:cNvPr>
          <p:cNvCxnSpPr>
            <a:cxnSpLocks noChangeShapeType="1"/>
            <a:stCxn id="355353" idx="5"/>
            <a:endCxn id="355359" idx="1"/>
          </p:cNvCxnSpPr>
          <p:nvPr/>
        </p:nvCxnSpPr>
        <p:spPr bwMode="auto">
          <a:xfrm>
            <a:off x="1073150" y="4575175"/>
            <a:ext cx="168275" cy="1270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61" name="Oval 69">
            <a:extLst>
              <a:ext uri="{FF2B5EF4-FFF2-40B4-BE49-F238E27FC236}">
                <a16:creationId xmlns:a16="http://schemas.microsoft.com/office/drawing/2014/main" id="{E9C443A4-597B-A273-8A50-5A1D5F8E7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3860800"/>
            <a:ext cx="576262" cy="576263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A</a:t>
            </a:r>
            <a:r>
              <a:rPr lang="en-US" altLang="en-US"/>
              <a:t>2</a:t>
            </a:r>
          </a:p>
        </p:txBody>
      </p:sp>
      <p:cxnSp>
        <p:nvCxnSpPr>
          <p:cNvPr id="355362" name="Straight Arrow Connector 70">
            <a:extLst>
              <a:ext uri="{FF2B5EF4-FFF2-40B4-BE49-F238E27FC236}">
                <a16:creationId xmlns:a16="http://schemas.microsoft.com/office/drawing/2014/main" id="{695FD772-919B-4A0C-80BF-27C124F66592}"/>
              </a:ext>
            </a:extLst>
          </p:cNvPr>
          <p:cNvCxnSpPr>
            <a:cxnSpLocks noChangeShapeType="1"/>
            <a:stCxn id="355361" idx="6"/>
          </p:cNvCxnSpPr>
          <p:nvPr/>
        </p:nvCxnSpPr>
        <p:spPr bwMode="auto">
          <a:xfrm>
            <a:off x="2111375" y="4149725"/>
            <a:ext cx="373063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63" name="Straight Arrow Connector 72">
            <a:extLst>
              <a:ext uri="{FF2B5EF4-FFF2-40B4-BE49-F238E27FC236}">
                <a16:creationId xmlns:a16="http://schemas.microsoft.com/office/drawing/2014/main" id="{014B41AF-50F8-002F-4A52-95517912024F}"/>
              </a:ext>
            </a:extLst>
          </p:cNvPr>
          <p:cNvCxnSpPr>
            <a:cxnSpLocks noChangeShapeType="1"/>
            <a:stCxn id="355352" idx="6"/>
            <a:endCxn id="355361" idx="2"/>
          </p:cNvCxnSpPr>
          <p:nvPr/>
        </p:nvCxnSpPr>
        <p:spPr bwMode="auto">
          <a:xfrm>
            <a:off x="1403350" y="4005263"/>
            <a:ext cx="131763" cy="1444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64" name="Straight Arrow Connector 83">
            <a:extLst>
              <a:ext uri="{FF2B5EF4-FFF2-40B4-BE49-F238E27FC236}">
                <a16:creationId xmlns:a16="http://schemas.microsoft.com/office/drawing/2014/main" id="{B12896D8-BF97-6426-97D6-9F507D206FC3}"/>
              </a:ext>
            </a:extLst>
          </p:cNvPr>
          <p:cNvCxnSpPr>
            <a:cxnSpLocks noChangeShapeType="1"/>
            <a:stCxn id="355359" idx="6"/>
          </p:cNvCxnSpPr>
          <p:nvPr/>
        </p:nvCxnSpPr>
        <p:spPr bwMode="auto">
          <a:xfrm>
            <a:off x="1733550" y="4905375"/>
            <a:ext cx="750888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65" name="TextBox 86">
            <a:extLst>
              <a:ext uri="{FF2B5EF4-FFF2-40B4-BE49-F238E27FC236}">
                <a16:creationId xmlns:a16="http://schemas.microsoft.com/office/drawing/2014/main" id="{185D6718-A711-273D-169F-4356B2420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005263"/>
            <a:ext cx="290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355366" name="TextBox 87">
            <a:extLst>
              <a:ext uri="{FF2B5EF4-FFF2-40B4-BE49-F238E27FC236}">
                <a16:creationId xmlns:a16="http://schemas.microsoft.com/office/drawing/2014/main" id="{813AC6E7-6514-2062-C782-0AAE88BCD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4714875"/>
            <a:ext cx="290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B</a:t>
            </a:r>
          </a:p>
        </p:txBody>
      </p:sp>
      <p:sp>
        <p:nvSpPr>
          <p:cNvPr id="355367" name="Oval 89">
            <a:extLst>
              <a:ext uri="{FF2B5EF4-FFF2-40B4-BE49-F238E27FC236}">
                <a16:creationId xmlns:a16="http://schemas.microsoft.com/office/drawing/2014/main" id="{74611082-2CB3-936B-5601-AAB7F7AC2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738" y="4970463"/>
            <a:ext cx="577850" cy="576262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A</a:t>
            </a:r>
            <a:r>
              <a:rPr lang="en-US" altLang="en-US"/>
              <a:t>2</a:t>
            </a:r>
          </a:p>
        </p:txBody>
      </p:sp>
      <p:sp>
        <p:nvSpPr>
          <p:cNvPr id="355368" name="Oval 91">
            <a:extLst>
              <a:ext uri="{FF2B5EF4-FFF2-40B4-BE49-F238E27FC236}">
                <a16:creationId xmlns:a16="http://schemas.microsoft.com/office/drawing/2014/main" id="{29761B5F-F572-A5F7-06BE-B8CDBB99D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0" y="5683250"/>
            <a:ext cx="577850" cy="576263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C</a:t>
            </a:r>
            <a:r>
              <a:rPr lang="en-US" altLang="en-US"/>
              <a:t>6</a:t>
            </a:r>
          </a:p>
        </p:txBody>
      </p:sp>
      <p:cxnSp>
        <p:nvCxnSpPr>
          <p:cNvPr id="355369" name="Straight Arrow Connector 93">
            <a:extLst>
              <a:ext uri="{FF2B5EF4-FFF2-40B4-BE49-F238E27FC236}">
                <a16:creationId xmlns:a16="http://schemas.microsoft.com/office/drawing/2014/main" id="{B83CC1DC-BE86-DE5D-5D04-1DEAE8B698C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06713" y="5257800"/>
            <a:ext cx="70802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70" name="Straight Arrow Connector 95">
            <a:extLst>
              <a:ext uri="{FF2B5EF4-FFF2-40B4-BE49-F238E27FC236}">
                <a16:creationId xmlns:a16="http://schemas.microsoft.com/office/drawing/2014/main" id="{0540A0DE-D2A2-F1B4-18F2-B790E786D990}"/>
              </a:ext>
            </a:extLst>
          </p:cNvPr>
          <p:cNvCxnSpPr>
            <a:cxnSpLocks noChangeShapeType="1"/>
            <a:stCxn id="355368" idx="2"/>
          </p:cNvCxnSpPr>
          <p:nvPr/>
        </p:nvCxnSpPr>
        <p:spPr bwMode="auto">
          <a:xfrm flipH="1">
            <a:off x="2906713" y="5972175"/>
            <a:ext cx="331787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71" name="Straight Arrow Connector 97">
            <a:extLst>
              <a:ext uri="{FF2B5EF4-FFF2-40B4-BE49-F238E27FC236}">
                <a16:creationId xmlns:a16="http://schemas.microsoft.com/office/drawing/2014/main" id="{9D91A067-4AAC-4639-646A-1A1684F2A995}"/>
              </a:ext>
            </a:extLst>
          </p:cNvPr>
          <p:cNvCxnSpPr>
            <a:cxnSpLocks noChangeShapeType="1"/>
            <a:stCxn id="355357" idx="1"/>
            <a:endCxn id="355367" idx="6"/>
          </p:cNvCxnSpPr>
          <p:nvPr/>
        </p:nvCxnSpPr>
        <p:spPr bwMode="auto">
          <a:xfrm flipH="1" flipV="1">
            <a:off x="4192588" y="5257800"/>
            <a:ext cx="195262" cy="282575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72" name="Straight Arrow Connector 99">
            <a:extLst>
              <a:ext uri="{FF2B5EF4-FFF2-40B4-BE49-F238E27FC236}">
                <a16:creationId xmlns:a16="http://schemas.microsoft.com/office/drawing/2014/main" id="{1038A369-C9F8-274C-D9FF-CFBC043E2E94}"/>
              </a:ext>
            </a:extLst>
          </p:cNvPr>
          <p:cNvCxnSpPr>
            <a:cxnSpLocks noChangeShapeType="1"/>
            <a:stCxn id="355356" idx="2"/>
            <a:endCxn id="355368" idx="6"/>
          </p:cNvCxnSpPr>
          <p:nvPr/>
        </p:nvCxnSpPr>
        <p:spPr bwMode="auto">
          <a:xfrm flipH="1" flipV="1">
            <a:off x="3816350" y="5972175"/>
            <a:ext cx="233363" cy="10160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73" name="TextBox 100">
            <a:extLst>
              <a:ext uri="{FF2B5EF4-FFF2-40B4-BE49-F238E27FC236}">
                <a16:creationId xmlns:a16="http://schemas.microsoft.com/office/drawing/2014/main" id="{891A0F0E-7D37-25B5-FDF3-59350CB5B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5089525"/>
            <a:ext cx="301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55374" name="TextBox 101">
            <a:extLst>
              <a:ext uri="{FF2B5EF4-FFF2-40B4-BE49-F238E27FC236}">
                <a16:creationId xmlns:a16="http://schemas.microsoft.com/office/drawing/2014/main" id="{EF5AFC97-CDDE-A8F9-241A-63BC30010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5807075"/>
            <a:ext cx="3016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55375" name="Rectangle 102">
            <a:extLst>
              <a:ext uri="{FF2B5EF4-FFF2-40B4-BE49-F238E27FC236}">
                <a16:creationId xmlns:a16="http://schemas.microsoft.com/office/drawing/2014/main" id="{F45D45E8-1214-6D98-9C4E-BAFC2232B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213" y="4171950"/>
            <a:ext cx="1960562" cy="1935163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/>
              <a:t>D</a:t>
            </a:r>
          </a:p>
        </p:txBody>
      </p:sp>
      <p:sp>
        <p:nvSpPr>
          <p:cNvPr id="355376" name="Oval 103">
            <a:extLst>
              <a:ext uri="{FF2B5EF4-FFF2-40B4-BE49-F238E27FC236}">
                <a16:creationId xmlns:a16="http://schemas.microsoft.com/office/drawing/2014/main" id="{BA10A1DE-EB02-C2C5-083C-9D0149DB8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4360863"/>
            <a:ext cx="288925" cy="287337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8</a:t>
            </a:r>
          </a:p>
        </p:txBody>
      </p:sp>
      <p:sp>
        <p:nvSpPr>
          <p:cNvPr id="355377" name="Oval 104">
            <a:extLst>
              <a:ext uri="{FF2B5EF4-FFF2-40B4-BE49-F238E27FC236}">
                <a16:creationId xmlns:a16="http://schemas.microsoft.com/office/drawing/2014/main" id="{5A13057F-3DD8-B9F1-9D8D-C8794AD47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8438" y="4827588"/>
            <a:ext cx="287337" cy="288925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/>
              <a:t>7</a:t>
            </a:r>
          </a:p>
        </p:txBody>
      </p:sp>
      <p:cxnSp>
        <p:nvCxnSpPr>
          <p:cNvPr id="355378" name="Straight Arrow Connector 105">
            <a:extLst>
              <a:ext uri="{FF2B5EF4-FFF2-40B4-BE49-F238E27FC236}">
                <a16:creationId xmlns:a16="http://schemas.microsoft.com/office/drawing/2014/main" id="{F77C3DCC-6792-002E-F9BD-E55A847D290C}"/>
              </a:ext>
            </a:extLst>
          </p:cNvPr>
          <p:cNvCxnSpPr>
            <a:cxnSpLocks noChangeShapeType="1"/>
            <a:stCxn id="355377" idx="0"/>
            <a:endCxn id="355376" idx="3"/>
          </p:cNvCxnSpPr>
          <p:nvPr/>
        </p:nvCxnSpPr>
        <p:spPr bwMode="auto">
          <a:xfrm flipV="1">
            <a:off x="6691313" y="4605338"/>
            <a:ext cx="187325" cy="2222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79" name="Oval 106">
            <a:extLst>
              <a:ext uri="{FF2B5EF4-FFF2-40B4-BE49-F238E27FC236}">
                <a16:creationId xmlns:a16="http://schemas.microsoft.com/office/drawing/2014/main" id="{07FB1452-71CB-3ABA-436E-0011C454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5424488"/>
            <a:ext cx="576263" cy="576262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C</a:t>
            </a:r>
            <a:r>
              <a:rPr lang="en-US" altLang="en-US"/>
              <a:t>6</a:t>
            </a:r>
          </a:p>
        </p:txBody>
      </p:sp>
      <p:cxnSp>
        <p:nvCxnSpPr>
          <p:cNvPr id="355380" name="Straight Arrow Connector 107">
            <a:extLst>
              <a:ext uri="{FF2B5EF4-FFF2-40B4-BE49-F238E27FC236}">
                <a16:creationId xmlns:a16="http://schemas.microsoft.com/office/drawing/2014/main" id="{642F05A9-7747-F898-4453-CBDB02D0F8A4}"/>
              </a:ext>
            </a:extLst>
          </p:cNvPr>
          <p:cNvCxnSpPr>
            <a:cxnSpLocks noChangeShapeType="1"/>
            <a:stCxn id="355377" idx="4"/>
            <a:endCxn id="355379" idx="1"/>
          </p:cNvCxnSpPr>
          <p:nvPr/>
        </p:nvCxnSpPr>
        <p:spPr bwMode="auto">
          <a:xfrm>
            <a:off x="6691313" y="5116513"/>
            <a:ext cx="228600" cy="39211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81" name="Oval 108">
            <a:extLst>
              <a:ext uri="{FF2B5EF4-FFF2-40B4-BE49-F238E27FC236}">
                <a16:creationId xmlns:a16="http://schemas.microsoft.com/office/drawing/2014/main" id="{E97A9CD0-123E-ED25-C45B-01C90B537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8700" y="4360863"/>
            <a:ext cx="577850" cy="574675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A</a:t>
            </a:r>
            <a:r>
              <a:rPr lang="en-US" altLang="en-US"/>
              <a:t>2</a:t>
            </a:r>
          </a:p>
        </p:txBody>
      </p:sp>
      <p:cxnSp>
        <p:nvCxnSpPr>
          <p:cNvPr id="355382" name="Straight Arrow Connector 109">
            <a:extLst>
              <a:ext uri="{FF2B5EF4-FFF2-40B4-BE49-F238E27FC236}">
                <a16:creationId xmlns:a16="http://schemas.microsoft.com/office/drawing/2014/main" id="{C5AE0297-A50F-B964-F430-8EFD0BACDF82}"/>
              </a:ext>
            </a:extLst>
          </p:cNvPr>
          <p:cNvCxnSpPr>
            <a:cxnSpLocks noChangeShapeType="1"/>
            <a:stCxn id="355381" idx="5"/>
            <a:endCxn id="355385" idx="0"/>
          </p:cNvCxnSpPr>
          <p:nvPr/>
        </p:nvCxnSpPr>
        <p:spPr bwMode="auto">
          <a:xfrm>
            <a:off x="7870825" y="4851400"/>
            <a:ext cx="109538" cy="287338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83" name="Straight Arrow Connector 110">
            <a:extLst>
              <a:ext uri="{FF2B5EF4-FFF2-40B4-BE49-F238E27FC236}">
                <a16:creationId xmlns:a16="http://schemas.microsoft.com/office/drawing/2014/main" id="{CB02624A-331A-6E49-3FAA-E5CCFEDF8A47}"/>
              </a:ext>
            </a:extLst>
          </p:cNvPr>
          <p:cNvCxnSpPr>
            <a:cxnSpLocks noChangeShapeType="1"/>
            <a:stCxn id="355376" idx="6"/>
            <a:endCxn id="355381" idx="2"/>
          </p:cNvCxnSpPr>
          <p:nvPr/>
        </p:nvCxnSpPr>
        <p:spPr bwMode="auto">
          <a:xfrm>
            <a:off x="7124700" y="4503738"/>
            <a:ext cx="254000" cy="1444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84" name="Straight Arrow Connector 111">
            <a:extLst>
              <a:ext uri="{FF2B5EF4-FFF2-40B4-BE49-F238E27FC236}">
                <a16:creationId xmlns:a16="http://schemas.microsoft.com/office/drawing/2014/main" id="{419BB024-DC8C-437E-C702-4D1BB975B69F}"/>
              </a:ext>
            </a:extLst>
          </p:cNvPr>
          <p:cNvCxnSpPr>
            <a:cxnSpLocks noChangeShapeType="1"/>
            <a:stCxn id="355379" idx="6"/>
            <a:endCxn id="355385" idx="3"/>
          </p:cNvCxnSpPr>
          <p:nvPr/>
        </p:nvCxnSpPr>
        <p:spPr bwMode="auto">
          <a:xfrm flipV="1">
            <a:off x="7412038" y="5630863"/>
            <a:ext cx="363537" cy="8255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85" name="Oval 117">
            <a:extLst>
              <a:ext uri="{FF2B5EF4-FFF2-40B4-BE49-F238E27FC236}">
                <a16:creationId xmlns:a16="http://schemas.microsoft.com/office/drawing/2014/main" id="{45C0D550-F14F-6D8F-B59E-5E8A1945E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438" y="5138738"/>
            <a:ext cx="577850" cy="576262"/>
          </a:xfrm>
          <a:prstGeom prst="ellipse">
            <a:avLst/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B</a:t>
            </a:r>
            <a:r>
              <a:rPr lang="en-US" altLang="en-US"/>
              <a:t>4</a:t>
            </a:r>
          </a:p>
        </p:txBody>
      </p:sp>
      <p:cxnSp>
        <p:nvCxnSpPr>
          <p:cNvPr id="355386" name="Straight Connector 129">
            <a:extLst>
              <a:ext uri="{FF2B5EF4-FFF2-40B4-BE49-F238E27FC236}">
                <a16:creationId xmlns:a16="http://schemas.microsoft.com/office/drawing/2014/main" id="{82E73273-5F04-0C4B-3048-033FD361316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241425" y="2816225"/>
            <a:ext cx="3979863" cy="1900238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5387" name="Straight Connector 132">
            <a:extLst>
              <a:ext uri="{FF2B5EF4-FFF2-40B4-BE49-F238E27FC236}">
                <a16:creationId xmlns:a16="http://schemas.microsoft.com/office/drawing/2014/main" id="{D56ABEC7-442A-D7F9-182E-5C535CA54E4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316538" y="2492375"/>
            <a:ext cx="1682750" cy="2624138"/>
          </a:xfrm>
          <a:prstGeom prst="line">
            <a:avLst/>
          </a:prstGeom>
          <a:noFill/>
          <a:ln w="6350" algn="ctr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5388" name="AutoShape 6">
            <a:extLst>
              <a:ext uri="{FF2B5EF4-FFF2-40B4-BE49-F238E27FC236}">
                <a16:creationId xmlns:a16="http://schemas.microsoft.com/office/drawing/2014/main" id="{8370BF8B-0F6C-FDE0-1E2A-C93F99AEA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8" y="6267450"/>
            <a:ext cx="933450" cy="357188"/>
          </a:xfrm>
          <a:prstGeom prst="wedgeRoundRectCallout">
            <a:avLst>
              <a:gd name="adj1" fmla="val 123028"/>
              <a:gd name="adj2" fmla="val -841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kandid</a:t>
            </a:r>
            <a:r>
              <a:rPr lang="cs-CZ" altLang="cs-CZ" sz="1400" b="0" baseline="0"/>
              <a:t>át</a:t>
            </a:r>
          </a:p>
        </p:txBody>
      </p:sp>
      <p:sp>
        <p:nvSpPr>
          <p:cNvPr id="355389" name="Oval 1">
            <a:extLst>
              <a:ext uri="{FF2B5EF4-FFF2-40B4-BE49-F238E27FC236}">
                <a16:creationId xmlns:a16="http://schemas.microsoft.com/office/drawing/2014/main" id="{04A792E6-DFFE-CEE8-E6E8-2D2467A05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4745038"/>
            <a:ext cx="279400" cy="268287"/>
          </a:xfrm>
          <a:prstGeom prst="ellipse">
            <a:avLst/>
          </a:prstGeom>
          <a:solidFill>
            <a:srgbClr val="CCFFFF">
              <a:alpha val="20000"/>
            </a:srgbClr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5390" name="Oval 61">
            <a:extLst>
              <a:ext uri="{FF2B5EF4-FFF2-40B4-BE49-F238E27FC236}">
                <a16:creationId xmlns:a16="http://schemas.microsoft.com/office/drawing/2014/main" id="{1B6F6814-EBED-66E5-070A-16551E01C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6175" y="4038600"/>
            <a:ext cx="279400" cy="266700"/>
          </a:xfrm>
          <a:prstGeom prst="ellipse">
            <a:avLst/>
          </a:prstGeom>
          <a:solidFill>
            <a:srgbClr val="CCFFFF">
              <a:alpha val="20000"/>
            </a:srgbClr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5391" name="Oval 63">
            <a:extLst>
              <a:ext uri="{FF2B5EF4-FFF2-40B4-BE49-F238E27FC236}">
                <a16:creationId xmlns:a16="http://schemas.microsoft.com/office/drawing/2014/main" id="{3FB6F1A1-DD4C-D671-DAEF-91227B09C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738" y="6143625"/>
            <a:ext cx="358775" cy="385763"/>
          </a:xfrm>
          <a:prstGeom prst="ellipse">
            <a:avLst/>
          </a:prstGeom>
          <a:solidFill>
            <a:srgbClr val="CCFFFF">
              <a:alpha val="20000"/>
            </a:srgbClr>
          </a:solidFill>
          <a:ln w="6350" algn="ctr">
            <a:solidFill>
              <a:srgbClr val="0070C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51" grpId="0" animBg="1"/>
      <p:bldP spid="355352" grpId="0" animBg="1"/>
      <p:bldP spid="355353" grpId="0" animBg="1"/>
      <p:bldP spid="355355" grpId="0" animBg="1"/>
      <p:bldP spid="355356" grpId="0" animBg="1"/>
      <p:bldP spid="355357" grpId="0" animBg="1"/>
      <p:bldP spid="355359" grpId="0" animBg="1"/>
      <p:bldP spid="355361" grpId="0" animBg="1"/>
      <p:bldP spid="355365" grpId="0"/>
      <p:bldP spid="355366" grpId="0"/>
      <p:bldP spid="355367" grpId="0" animBg="1"/>
      <p:bldP spid="355368" grpId="0" animBg="1"/>
      <p:bldP spid="355373" grpId="0"/>
      <p:bldP spid="355374" grpId="0"/>
      <p:bldP spid="355375" grpId="0" animBg="1"/>
      <p:bldP spid="355376" grpId="0" animBg="1"/>
      <p:bldP spid="355377" grpId="0" animBg="1"/>
      <p:bldP spid="355379" grpId="0" animBg="1"/>
      <p:bldP spid="355381" grpId="0" animBg="1"/>
      <p:bldP spid="355385" grpId="0" animBg="1"/>
      <p:bldP spid="355388" grpId="0" animBg="1"/>
      <p:bldP spid="355389" grpId="0" animBg="1"/>
      <p:bldP spid="355390" grpId="0" animBg="1"/>
      <p:bldP spid="355391" grpId="0" animBg="1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Oval 6">
            <a:extLst>
              <a:ext uri="{FF2B5EF4-FFF2-40B4-BE49-F238E27FC236}">
                <a16:creationId xmlns:a16="http://schemas.microsoft.com/office/drawing/2014/main" id="{D382E28B-D6CD-D3C6-45BF-0D8AEFF6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7650" y="4570413"/>
            <a:ext cx="504825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9427" name="Oval 1">
            <a:extLst>
              <a:ext uri="{FF2B5EF4-FFF2-40B4-BE49-F238E27FC236}">
                <a16:creationId xmlns:a16="http://schemas.microsoft.com/office/drawing/2014/main" id="{BC4028AB-28FF-6665-85B2-6DCAF73E9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863" y="4587875"/>
            <a:ext cx="503237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9428" name="Oval 7">
            <a:extLst>
              <a:ext uri="{FF2B5EF4-FFF2-40B4-BE49-F238E27FC236}">
                <a16:creationId xmlns:a16="http://schemas.microsoft.com/office/drawing/2014/main" id="{9278A937-CDB2-C149-D8A6-284FC1DFF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573588"/>
            <a:ext cx="504825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9429" name="Rectangle 2">
            <a:extLst>
              <a:ext uri="{FF2B5EF4-FFF2-40B4-BE49-F238E27FC236}">
                <a16:creationId xmlns:a16="http://schemas.microsoft.com/office/drawing/2014/main" id="{BBC3DA90-248A-A10A-90D8-66AA1DEF80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Edge-chasing</a:t>
            </a:r>
          </a:p>
        </p:txBody>
      </p:sp>
      <p:sp>
        <p:nvSpPr>
          <p:cNvPr id="424966" name="Rectangle 3">
            <a:extLst>
              <a:ext uri="{FF2B5EF4-FFF2-40B4-BE49-F238E27FC236}">
                <a16:creationId xmlns:a16="http://schemas.microsoft.com/office/drawing/2014/main" id="{310D256B-A1A4-269A-E88D-7D9FBAA65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cs-CZ" altLang="cs-CZ" i="1" dirty="0">
                <a:solidFill>
                  <a:srgbClr val="9900CC"/>
                </a:solidFill>
              </a:rPr>
              <a:t>Chandy-Misra</a:t>
            </a:r>
            <a:r>
              <a:rPr lang="en-US" altLang="cs-CZ" i="1" dirty="0">
                <a:solidFill>
                  <a:srgbClr val="9900CC"/>
                </a:solidFill>
              </a:rPr>
              <a:t>-Haas</a:t>
            </a:r>
            <a:r>
              <a:rPr lang="cs-CZ" altLang="cs-CZ" i="1" dirty="0">
                <a:solidFill>
                  <a:srgbClr val="9900CC"/>
                </a:solidFill>
              </a:rPr>
              <a:t>, Stankovic, Singhal-Kshemkalyani, Roesler</a:t>
            </a:r>
            <a:r>
              <a:rPr lang="en-US" altLang="cs-CZ" i="1" dirty="0">
                <a:solidFill>
                  <a:srgbClr val="9900CC"/>
                </a:solidFill>
              </a:rPr>
              <a:t>, </a:t>
            </a:r>
            <a:r>
              <a:rPr lang="en-US" altLang="en-US" i="1" dirty="0">
                <a:solidFill>
                  <a:srgbClr val="9900CC"/>
                </a:solidFill>
              </a:rPr>
              <a:t>Mitchell–Merritt</a:t>
            </a:r>
            <a:endParaRPr lang="cs-CZ" altLang="cs-CZ" i="1" dirty="0">
              <a:solidFill>
                <a:srgbClr val="9900CC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Speciální zprávy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(probes)</a:t>
            </a:r>
            <a:r>
              <a:rPr lang="cs-CZ" altLang="cs-CZ" dirty="0"/>
              <a:t> jsou zasílány po WFG</a:t>
            </a:r>
          </a:p>
          <a:p>
            <a:pPr lvl="1" eaLnBrk="1" hangingPunct="1">
              <a:defRPr/>
            </a:pPr>
            <a:r>
              <a:rPr lang="cs-CZ" altLang="cs-CZ" dirty="0"/>
              <a:t>proces rozešle zprávu všem procesům, kterými je blokován</a:t>
            </a:r>
          </a:p>
          <a:p>
            <a:pPr lvl="1" eaLnBrk="1" hangingPunct="1">
              <a:defRPr/>
            </a:pPr>
            <a:r>
              <a:rPr lang="cs-CZ" altLang="cs-CZ" dirty="0"/>
              <a:t>pokud se zpráva vrátí odesilateli – deadlock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(orientovaná kružnice)</a:t>
            </a:r>
            <a:endParaRPr lang="en-US" alt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>
              <a:defRPr/>
            </a:pPr>
            <a:r>
              <a:rPr lang="cs-CZ" altLang="cs-CZ" dirty="0"/>
              <a:t>zpráva zároveň detekuje kandidáta</a:t>
            </a:r>
            <a:endParaRPr lang="en-US" altLang="cs-CZ" dirty="0"/>
          </a:p>
          <a:p>
            <a:pPr lvl="1" eaLnBrk="1" hangingPunct="1">
              <a:defRPr/>
            </a:pPr>
            <a:r>
              <a:rPr lang="cs-CZ" altLang="cs-CZ" dirty="0"/>
              <a:t>paralelní spuštění - overkill</a:t>
            </a:r>
          </a:p>
          <a:p>
            <a:pPr marL="0" indent="0" eaLnBrk="1" hangingPunct="1">
              <a:defRPr/>
            </a:pPr>
            <a:endParaRPr lang="en-US" altLang="cs-CZ" dirty="0"/>
          </a:p>
        </p:txBody>
      </p:sp>
      <p:sp>
        <p:nvSpPr>
          <p:cNvPr id="359431" name="Rectangle 5">
            <a:extLst>
              <a:ext uri="{FF2B5EF4-FFF2-40B4-BE49-F238E27FC236}">
                <a16:creationId xmlns:a16="http://schemas.microsoft.com/office/drawing/2014/main" id="{B7BF71D2-CA4B-D546-7EF9-BDBE984D0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5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359432" name="Oval 8">
            <a:extLst>
              <a:ext uri="{FF2B5EF4-FFF2-40B4-BE49-F238E27FC236}">
                <a16:creationId xmlns:a16="http://schemas.microsoft.com/office/drawing/2014/main" id="{63EF6CC2-2F2C-DE81-0828-FA801F807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778375"/>
            <a:ext cx="503238" cy="431800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59433" name="Object 4">
            <a:extLst>
              <a:ext uri="{FF2B5EF4-FFF2-40B4-BE49-F238E27FC236}">
                <a16:creationId xmlns:a16="http://schemas.microsoft.com/office/drawing/2014/main" id="{8515107A-BBB5-7EEE-E825-9515558B2E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3940175"/>
          <a:ext cx="56007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599176" imgH="1267968" progId="Word.Picture.8">
                  <p:embed/>
                </p:oleObj>
              </mc:Choice>
              <mc:Fallback>
                <p:oleObj name="Picture" r:id="rId2" imgW="5599176" imgH="126796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940175"/>
                        <a:ext cx="56007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Title 1">
            <a:extLst>
              <a:ext uri="{FF2B5EF4-FFF2-40B4-BE49-F238E27FC236}">
                <a16:creationId xmlns:a16="http://schemas.microsoft.com/office/drawing/2014/main" id="{0D48646B-E792-32ED-70CB-1425D20EB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Edge-chasing</a:t>
            </a:r>
            <a:r>
              <a:rPr lang="en-US" altLang="cs-CZ"/>
              <a:t> Chandy-Misra-Haas</a:t>
            </a:r>
            <a:endParaRPr lang="cs-CZ" altLang="cs-CZ"/>
          </a:p>
        </p:txBody>
      </p:sp>
      <p:sp>
        <p:nvSpPr>
          <p:cNvPr id="360451" name="Content Placeholder 2">
            <a:extLst>
              <a:ext uri="{FF2B5EF4-FFF2-40B4-BE49-F238E27FC236}">
                <a16:creationId xmlns:a16="http://schemas.microsoft.com/office/drawing/2014/main" id="{56E8FAFD-ABF8-40BD-CA28-845A8677B6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606675"/>
            <a:ext cx="8785225" cy="3990975"/>
          </a:xfrm>
        </p:spPr>
        <p:txBody>
          <a:bodyPr/>
          <a:lstStyle/>
          <a:p>
            <a:r>
              <a:rPr lang="en-US" altLang="cs-CZ"/>
              <a:t>Sending the probe:</a:t>
            </a:r>
          </a:p>
          <a:p>
            <a:r>
              <a:rPr lang="en-US" altLang="cs-CZ"/>
              <a:t>	if Pi is locally dependent on itself then deadlock</a:t>
            </a:r>
          </a:p>
          <a:p>
            <a:r>
              <a:rPr lang="en-US" altLang="cs-CZ"/>
              <a:t>	else for( all Pj and Pk such that Pi is locally dependent upon Pj</a:t>
            </a:r>
          </a:p>
          <a:p>
            <a:r>
              <a:rPr lang="en-US" altLang="cs-CZ"/>
              <a:t>		</a:t>
            </a:r>
            <a:r>
              <a:rPr lang="cs-CZ" altLang="cs-CZ"/>
              <a:t>     </a:t>
            </a:r>
            <a:r>
              <a:rPr lang="en-US" altLang="cs-CZ"/>
              <a:t>&amp;  Pj is waiting on Pk &amp; Pj and Pk are on different sites)</a:t>
            </a:r>
          </a:p>
          <a:p>
            <a:r>
              <a:rPr lang="en-US" altLang="cs-CZ"/>
              <a:t>		send probe(i,j,k) to Pk</a:t>
            </a:r>
          </a:p>
          <a:p>
            <a:endParaRPr lang="en-US" altLang="cs-CZ"/>
          </a:p>
          <a:p>
            <a:r>
              <a:rPr lang="en-US" altLang="cs-CZ"/>
              <a:t>Receiving the probe(i,j,k):</a:t>
            </a:r>
          </a:p>
          <a:p>
            <a:r>
              <a:rPr lang="en-US" altLang="cs-CZ"/>
              <a:t>	if Pk is blocked &amp; </a:t>
            </a:r>
            <a:r>
              <a:rPr lang="cs-CZ" altLang="cs-CZ"/>
              <a:t>not </a:t>
            </a:r>
            <a:r>
              <a:rPr lang="en-US" altLang="cs-CZ"/>
              <a:t>dependent</a:t>
            </a:r>
            <a:r>
              <a:rPr lang="en-US" altLang="cs-CZ" baseline="-25000"/>
              <a:t>k</a:t>
            </a:r>
            <a:r>
              <a:rPr lang="en-US" altLang="cs-CZ"/>
              <a:t>(i) &amp; Pk has not replied to all requests of Pj {     	dependent</a:t>
            </a:r>
            <a:r>
              <a:rPr lang="en-US" altLang="cs-CZ" baseline="-25000"/>
              <a:t>k </a:t>
            </a:r>
            <a:r>
              <a:rPr lang="en-US" altLang="cs-CZ"/>
              <a:t>(i) := true;</a:t>
            </a:r>
          </a:p>
          <a:p>
            <a:r>
              <a:rPr lang="en-US" altLang="cs-CZ"/>
              <a:t>		if k = i then Pi is deadlocked</a:t>
            </a:r>
          </a:p>
          <a:p>
            <a:r>
              <a:rPr lang="en-US" altLang="cs-CZ"/>
              <a:t>		else</a:t>
            </a:r>
            <a:r>
              <a:rPr lang="cs-CZ" altLang="cs-CZ"/>
              <a:t> </a:t>
            </a:r>
            <a:r>
              <a:rPr lang="en-US" altLang="cs-CZ"/>
              <a:t>send </a:t>
            </a:r>
            <a:r>
              <a:rPr lang="cs-CZ" altLang="cs-CZ"/>
              <a:t>the </a:t>
            </a:r>
            <a:r>
              <a:rPr lang="en-US" altLang="cs-CZ"/>
              <a:t>probe</a:t>
            </a:r>
          </a:p>
          <a:p>
            <a:r>
              <a:rPr lang="cs-CZ" altLang="cs-CZ"/>
              <a:t>	</a:t>
            </a:r>
            <a:r>
              <a:rPr lang="en-US" altLang="cs-CZ"/>
              <a:t>}</a:t>
            </a:r>
          </a:p>
        </p:txBody>
      </p:sp>
      <p:sp>
        <p:nvSpPr>
          <p:cNvPr id="360452" name="AutoShape 4">
            <a:extLst>
              <a:ext uri="{FF2B5EF4-FFF2-40B4-BE49-F238E27FC236}">
                <a16:creationId xmlns:a16="http://schemas.microsoft.com/office/drawing/2014/main" id="{45407282-84CF-E862-77E6-E0FE06929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5445125"/>
            <a:ext cx="1511300" cy="576263"/>
          </a:xfrm>
          <a:prstGeom prst="wedgeRoundRectCallout">
            <a:avLst>
              <a:gd name="adj1" fmla="val -142708"/>
              <a:gd name="adj2" fmla="val -775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Pk </a:t>
            </a:r>
            <a:r>
              <a:rPr lang="cs-CZ" altLang="cs-CZ" sz="1400" b="0" baseline="0"/>
              <a:t>ví o tom, že</a:t>
            </a:r>
            <a:br>
              <a:rPr lang="cs-CZ" altLang="cs-CZ" sz="1400" b="0" baseline="0"/>
            </a:br>
            <a:r>
              <a:rPr lang="cs-CZ" altLang="cs-CZ" sz="1400" b="0" baseline="0"/>
              <a:t>na něj čeká Pi</a:t>
            </a:r>
            <a:endParaRPr lang="en-US" altLang="cs-CZ" sz="1400" b="0" baseline="0"/>
          </a:p>
        </p:txBody>
      </p:sp>
      <p:sp>
        <p:nvSpPr>
          <p:cNvPr id="360453" name="Rectangle 3">
            <a:extLst>
              <a:ext uri="{FF2B5EF4-FFF2-40B4-BE49-F238E27FC236}">
                <a16:creationId xmlns:a16="http://schemas.microsoft.com/office/drawing/2014/main" id="{3060F51A-5D53-6DD7-11F1-00D793D60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46175"/>
            <a:ext cx="1154113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0454" name="Rectangle 4">
            <a:extLst>
              <a:ext uri="{FF2B5EF4-FFF2-40B4-BE49-F238E27FC236}">
                <a16:creationId xmlns:a16="http://schemas.microsoft.com/office/drawing/2014/main" id="{684452D4-AF6D-A5E3-6B31-AE5086003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5925" y="1146175"/>
            <a:ext cx="1152525" cy="1079500"/>
          </a:xfrm>
          <a:prstGeom prst="rect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endParaRPr lang="en-US" altLang="en-US"/>
          </a:p>
        </p:txBody>
      </p:sp>
      <p:sp>
        <p:nvSpPr>
          <p:cNvPr id="360455" name="Oval 8">
            <a:extLst>
              <a:ext uri="{FF2B5EF4-FFF2-40B4-BE49-F238E27FC236}">
                <a16:creationId xmlns:a16="http://schemas.microsoft.com/office/drawing/2014/main" id="{794DBD6C-297B-E6D4-14E6-368AD59FB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1666875"/>
            <a:ext cx="504825" cy="468313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aseline="0"/>
              <a:t>P</a:t>
            </a:r>
            <a:r>
              <a:rPr lang="en-US" altLang="en-US"/>
              <a:t>i</a:t>
            </a:r>
          </a:p>
        </p:txBody>
      </p:sp>
      <p:cxnSp>
        <p:nvCxnSpPr>
          <p:cNvPr id="360456" name="Straight Arrow Connector 28">
            <a:extLst>
              <a:ext uri="{FF2B5EF4-FFF2-40B4-BE49-F238E27FC236}">
                <a16:creationId xmlns:a16="http://schemas.microsoft.com/office/drawing/2014/main" id="{C5A8D8F8-2A8A-BC6F-EE8B-A916CD6D231A}"/>
              </a:ext>
            </a:extLst>
          </p:cNvPr>
          <p:cNvCxnSpPr>
            <a:cxnSpLocks noChangeShapeType="1"/>
            <a:stCxn id="360455" idx="0"/>
            <a:endCxn id="360458" idx="2"/>
          </p:cNvCxnSpPr>
          <p:nvPr/>
        </p:nvCxnSpPr>
        <p:spPr bwMode="auto">
          <a:xfrm flipV="1">
            <a:off x="1312863" y="1433513"/>
            <a:ext cx="227012" cy="23336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0457" name="Straight Arrow Connector 32">
            <a:extLst>
              <a:ext uri="{FF2B5EF4-FFF2-40B4-BE49-F238E27FC236}">
                <a16:creationId xmlns:a16="http://schemas.microsoft.com/office/drawing/2014/main" id="{A5E6D9C7-DB62-5ED8-0F88-165D0BD32E6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030413" y="1433513"/>
            <a:ext cx="1263650" cy="11112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458" name="Oval 8">
            <a:extLst>
              <a:ext uri="{FF2B5EF4-FFF2-40B4-BE49-F238E27FC236}">
                <a16:creationId xmlns:a16="http://schemas.microsoft.com/office/drawing/2014/main" id="{0D132338-6FA3-7724-8CC4-F416894A6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75" y="1198563"/>
            <a:ext cx="504825" cy="468312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aseline="0"/>
              <a:t>P</a:t>
            </a:r>
            <a:r>
              <a:rPr lang="en-US" altLang="en-US"/>
              <a:t>j</a:t>
            </a:r>
          </a:p>
        </p:txBody>
      </p:sp>
      <p:sp>
        <p:nvSpPr>
          <p:cNvPr id="360459" name="Oval 8">
            <a:extLst>
              <a:ext uri="{FF2B5EF4-FFF2-40B4-BE49-F238E27FC236}">
                <a16:creationId xmlns:a16="http://schemas.microsoft.com/office/drawing/2014/main" id="{AABE0999-D4D8-0D1A-FB4A-84D9A188A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4063" y="1198563"/>
            <a:ext cx="503237" cy="468312"/>
          </a:xfrm>
          <a:prstGeom prst="ellipse">
            <a:avLst/>
          </a:prstGeom>
          <a:solidFill>
            <a:srgbClr val="FF0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b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baseline="0"/>
              <a:t>P</a:t>
            </a:r>
            <a:r>
              <a:rPr lang="en-US" altLang="en-US"/>
              <a:t>k</a:t>
            </a:r>
          </a:p>
        </p:txBody>
      </p:sp>
      <p:cxnSp>
        <p:nvCxnSpPr>
          <p:cNvPr id="360460" name="Straight Arrow Connector 32">
            <a:extLst>
              <a:ext uri="{FF2B5EF4-FFF2-40B4-BE49-F238E27FC236}">
                <a16:creationId xmlns:a16="http://schemas.microsoft.com/office/drawing/2014/main" id="{AC32B9E0-11D5-D5AB-3C89-514153875BB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5200" y="1362075"/>
            <a:ext cx="647700" cy="0"/>
          </a:xfrm>
          <a:prstGeom prst="straightConnector1">
            <a:avLst/>
          </a:prstGeom>
          <a:noFill/>
          <a:ln w="38100" cmpd="dbl" algn="ctr">
            <a:solidFill>
              <a:srgbClr val="008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0461" name="Rectangle 1">
            <a:extLst>
              <a:ext uri="{FF2B5EF4-FFF2-40B4-BE49-F238E27FC236}">
                <a16:creationId xmlns:a16="http://schemas.microsoft.com/office/drawing/2014/main" id="{58351578-D553-0943-5E00-D15422B4C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1320800"/>
            <a:ext cx="4173537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357188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/>
            <a:r>
              <a:rPr lang="cs-CZ" altLang="cs-CZ" sz="2000" b="0" i="1">
                <a:solidFill>
                  <a:srgbClr val="9900CC"/>
                </a:solidFill>
              </a:rPr>
              <a:t>www.cs.utexas.edu/users/misra/scannedPdf.dir/</a:t>
            </a:r>
            <a:br>
              <a:rPr lang="cs-CZ" altLang="cs-CZ" sz="2000" b="0" i="1">
                <a:solidFill>
                  <a:srgbClr val="9900CC"/>
                </a:solidFill>
              </a:rPr>
            </a:br>
            <a:r>
              <a:rPr lang="cs-CZ" altLang="cs-CZ" sz="2000" b="0" i="1">
                <a:solidFill>
                  <a:srgbClr val="9900CC"/>
                </a:solidFill>
              </a:rPr>
              <a:t>DistrDeadlockDetection.pdf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3161BEA-231E-AB6D-9C66-FC82015BFD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(</a:t>
            </a:r>
            <a:r>
              <a:rPr lang="cs-CZ" altLang="cs-CZ"/>
              <a:t>Ne</a:t>
            </a:r>
            <a:r>
              <a:rPr lang="en-US" altLang="cs-CZ"/>
              <a:t>)s</a:t>
            </a:r>
            <a:r>
              <a:rPr lang="cs-CZ" altLang="cs-CZ"/>
              <a:t>polehlivost serveru</a:t>
            </a:r>
            <a:r>
              <a:rPr lang="en-US" altLang="cs-CZ"/>
              <a:t> / slu</a:t>
            </a:r>
            <a:r>
              <a:rPr lang="cs-CZ" altLang="cs-CZ"/>
              <a:t>žeb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2F08339-2DB2-F003-8C81-EE68A5D86C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/>
              <a:t>Nepřichází odpověď klientovi</a:t>
            </a:r>
            <a:r>
              <a:rPr lang="en-US" altLang="cs-CZ"/>
              <a:t>:</a:t>
            </a:r>
            <a:endParaRPr lang="cs-CZ" altLang="cs-CZ"/>
          </a:p>
          <a:p>
            <a:pPr lvl="1" eaLnBrk="1" hangingPunct="1"/>
            <a:r>
              <a:rPr lang="cs-CZ" altLang="cs-CZ"/>
              <a:t>ztratila se zpráva se žádostí</a:t>
            </a:r>
          </a:p>
          <a:p>
            <a:pPr lvl="1" eaLnBrk="1" hangingPunct="1"/>
            <a:r>
              <a:rPr lang="cs-CZ" altLang="cs-CZ"/>
              <a:t>ztratila se zpráva s odpovědí</a:t>
            </a:r>
          </a:p>
          <a:p>
            <a:pPr lvl="1" eaLnBrk="1" hangingPunct="1"/>
            <a:r>
              <a:rPr lang="cs-CZ" altLang="cs-CZ"/>
              <a:t>server je příliš pomalý nebo zahlcen</a:t>
            </a:r>
          </a:p>
          <a:p>
            <a:pPr lvl="1" eaLnBrk="1" hangingPunct="1"/>
            <a:r>
              <a:rPr lang="cs-CZ" altLang="cs-CZ"/>
              <a:t>server nefunguje</a:t>
            </a: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cs-CZ"/>
          </a:p>
          <a:p>
            <a:pPr marL="0" indent="0" eaLnBrk="1" hangingPunct="1"/>
            <a:endParaRPr lang="en-US" altLang="cs-CZ" b="1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Hav</a:t>
            </a:r>
            <a:r>
              <a:rPr lang="cs-CZ" altLang="cs-CZ"/>
              <a:t>árie serveru</a:t>
            </a:r>
          </a:p>
          <a:p>
            <a:pPr lvl="1" eaLnBrk="1" hangingPunct="1"/>
            <a:r>
              <a:rPr lang="cs-CZ" altLang="cs-CZ"/>
              <a:t>obecně nelze zjistit, zda se operace provedla</a:t>
            </a:r>
          </a:p>
          <a:p>
            <a:pPr lvl="1" eaLnBrk="1" hangingPunct="1"/>
            <a:r>
              <a:rPr lang="cs-CZ" altLang="cs-CZ"/>
              <a:t>i když lze, pro některé služby příliš náročné (tra</a:t>
            </a:r>
            <a:r>
              <a:rPr lang="en-US" altLang="cs-CZ"/>
              <a:t>n</a:t>
            </a:r>
            <a:r>
              <a:rPr lang="cs-CZ" altLang="cs-CZ"/>
              <a:t>sakce)</a:t>
            </a:r>
          </a:p>
        </p:txBody>
      </p:sp>
      <p:sp>
        <p:nvSpPr>
          <p:cNvPr id="63492" name="Rectangle 5">
            <a:extLst>
              <a:ext uri="{FF2B5EF4-FFF2-40B4-BE49-F238E27FC236}">
                <a16:creationId xmlns:a16="http://schemas.microsoft.com/office/drawing/2014/main" id="{8EE70CAD-4014-25B2-50EA-61DF0E26D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38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63493" name="Object 4">
            <a:extLst>
              <a:ext uri="{FF2B5EF4-FFF2-40B4-BE49-F238E27FC236}">
                <a16:creationId xmlns:a16="http://schemas.microsoft.com/office/drawing/2014/main" id="{287942C3-2F46-A67A-2B60-02BFBD22D4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2924175"/>
          <a:ext cx="71469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890260" imgH="1342644" progId="Word.Picture.8">
                  <p:embed/>
                </p:oleObj>
              </mc:Choice>
              <mc:Fallback>
                <p:oleObj name="Picture" r:id="rId3" imgW="5890260" imgH="134264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924175"/>
                        <a:ext cx="71469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6B18ED9F-6FB3-BF00-9166-B6F439640C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algoritmy detekce deadlocků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F04DC5A0-64CA-F2A8-46B1-057195FAC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b="1" dirty="0"/>
              <a:t> </a:t>
            </a:r>
            <a:r>
              <a:rPr lang="cs-CZ" altLang="cs-CZ" b="1" dirty="0" err="1"/>
              <a:t>Diffusing</a:t>
            </a:r>
            <a:r>
              <a:rPr lang="cs-CZ" altLang="cs-CZ" b="1" dirty="0"/>
              <a:t> </a:t>
            </a:r>
            <a:r>
              <a:rPr lang="cs-CZ" altLang="cs-CZ" b="1" dirty="0" err="1"/>
              <a:t>computation</a:t>
            </a:r>
            <a:endParaRPr lang="cs-CZ" altLang="cs-CZ" b="1" dirty="0"/>
          </a:p>
          <a:p>
            <a:pPr lvl="1" eaLnBrk="1" hangingPunct="1"/>
            <a:r>
              <a:rPr lang="cs-CZ" altLang="cs-CZ" i="1" dirty="0" err="1">
                <a:solidFill>
                  <a:srgbClr val="9900CC"/>
                </a:solidFill>
              </a:rPr>
              <a:t>Chandy</a:t>
            </a:r>
            <a:r>
              <a:rPr lang="en-US" altLang="cs-CZ" i="1" dirty="0">
                <a:solidFill>
                  <a:srgbClr val="9900CC"/>
                </a:solidFill>
              </a:rPr>
              <a:t>-Misra, Chandy-Herrmann</a:t>
            </a:r>
            <a:endParaRPr lang="cs-CZ" altLang="cs-CZ" i="1" dirty="0">
              <a:solidFill>
                <a:srgbClr val="9900CC"/>
              </a:solidFill>
            </a:endParaRPr>
          </a:p>
          <a:p>
            <a:pPr lvl="1" eaLnBrk="1" hangingPunct="1"/>
            <a:endParaRPr lang="en-US" altLang="cs-CZ" dirty="0"/>
          </a:p>
          <a:p>
            <a:pPr lvl="1" eaLnBrk="1" hangingPunct="1"/>
            <a:r>
              <a:rPr lang="cs-CZ" altLang="cs-CZ" dirty="0"/>
              <a:t>‘distribuovaný výpočet</a:t>
            </a:r>
            <a:r>
              <a:rPr lang="en-US" altLang="cs-CZ" dirty="0"/>
              <a:t>’</a:t>
            </a:r>
            <a:r>
              <a:rPr lang="cs-CZ" altLang="cs-CZ" dirty="0"/>
              <a:t> po WFG</a:t>
            </a:r>
          </a:p>
          <a:p>
            <a:pPr lvl="2" eaLnBrk="1" hangingPunct="1"/>
            <a:r>
              <a:rPr lang="cs-CZ" altLang="cs-CZ" dirty="0"/>
              <a:t> aplikace značkového algoritmu pro detekci ukončení</a:t>
            </a:r>
          </a:p>
          <a:p>
            <a:pPr lvl="1" eaLnBrk="1" hangingPunct="1"/>
            <a:r>
              <a:rPr lang="en-US" altLang="cs-CZ" dirty="0"/>
              <a:t>p</a:t>
            </a:r>
            <a:r>
              <a:rPr lang="cs-CZ" altLang="cs-CZ" dirty="0" err="1"/>
              <a:t>říjem</a:t>
            </a:r>
            <a:r>
              <a:rPr lang="cs-CZ" altLang="cs-CZ" dirty="0"/>
              <a:t> zpráv:</a:t>
            </a:r>
          </a:p>
          <a:p>
            <a:pPr lvl="2" eaLnBrk="1" hangingPunct="1"/>
            <a:r>
              <a:rPr lang="cs-CZ" altLang="cs-CZ" dirty="0"/>
              <a:t> první zpráva: propagace</a:t>
            </a:r>
          </a:p>
          <a:p>
            <a:pPr lvl="2" eaLnBrk="1" hangingPunct="1"/>
            <a:r>
              <a:rPr lang="cs-CZ" altLang="cs-CZ" dirty="0"/>
              <a:t> další zprávy: signál</a:t>
            </a:r>
          </a:p>
          <a:p>
            <a:pPr lvl="2" eaLnBrk="1" hangingPunct="1"/>
            <a:r>
              <a:rPr lang="cs-CZ" altLang="cs-CZ" dirty="0"/>
              <a:t> všechny signály: signál otci</a:t>
            </a:r>
          </a:p>
          <a:p>
            <a:pPr lvl="1" eaLnBrk="1" hangingPunct="1"/>
            <a:r>
              <a:rPr lang="cs-CZ" altLang="cs-CZ" dirty="0"/>
              <a:t>pokud se zpráva dostane k </a:t>
            </a:r>
            <a:r>
              <a:rPr lang="cs-CZ" altLang="cs-CZ" b="1" dirty="0"/>
              <a:t>iniciátorovi</a:t>
            </a:r>
            <a:r>
              <a:rPr lang="cs-CZ" altLang="cs-CZ" dirty="0"/>
              <a:t>, vracejí se signály</a:t>
            </a:r>
          </a:p>
          <a:p>
            <a:pPr lvl="1" eaLnBrk="1" hangingPunct="1"/>
            <a:r>
              <a:rPr lang="cs-CZ" altLang="cs-CZ" dirty="0"/>
              <a:t>iniciátor po </a:t>
            </a:r>
            <a:r>
              <a:rPr lang="cs-CZ" altLang="cs-CZ" dirty="0" err="1"/>
              <a:t>obržení</a:t>
            </a:r>
            <a:r>
              <a:rPr lang="cs-CZ" altLang="cs-CZ" dirty="0"/>
              <a:t> signálu může rozhodnout</a:t>
            </a:r>
          </a:p>
          <a:p>
            <a:pPr lvl="1" eaLnBrk="1" hangingPunct="1"/>
            <a:r>
              <a:rPr lang="cs-CZ" altLang="cs-CZ" dirty="0"/>
              <a:t>vhodné pro složitější modely </a:t>
            </a:r>
            <a:r>
              <a:rPr lang="cs-CZ" altLang="cs-CZ" i="1" dirty="0"/>
              <a:t>(OR, n-nad-m)</a:t>
            </a:r>
          </a:p>
        </p:txBody>
      </p:sp>
    </p:spTree>
  </p:cSld>
  <p:clrMapOvr>
    <a:masterClrMapping/>
  </p:clrMapOvr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Freeform 2">
            <a:extLst>
              <a:ext uri="{FF2B5EF4-FFF2-40B4-BE49-F238E27FC236}">
                <a16:creationId xmlns:a16="http://schemas.microsoft.com/office/drawing/2014/main" id="{076DAD09-8099-BF14-5E1E-22BE83EB6EC5}"/>
              </a:ext>
            </a:extLst>
          </p:cNvPr>
          <p:cNvSpPr>
            <a:spLocks/>
          </p:cNvSpPr>
          <p:nvPr/>
        </p:nvSpPr>
        <p:spPr bwMode="auto">
          <a:xfrm>
            <a:off x="3800475" y="4433888"/>
            <a:ext cx="1120775" cy="1622425"/>
          </a:xfrm>
          <a:custGeom>
            <a:avLst/>
            <a:gdLst>
              <a:gd name="T0" fmla="*/ 0 w 1119651"/>
              <a:gd name="T1" fmla="*/ 0 h 1621410"/>
              <a:gd name="T2" fmla="*/ 138903 w 1119651"/>
              <a:gd name="T3" fmla="*/ 233581 h 1621410"/>
              <a:gd name="T4" fmla="*/ 525854 w 1119651"/>
              <a:gd name="T5" fmla="*/ 681275 h 1621410"/>
              <a:gd name="T6" fmla="*/ 1170765 w 1119651"/>
              <a:gd name="T7" fmla="*/ 1128973 h 1621410"/>
              <a:gd name="T8" fmla="*/ 783817 w 1119651"/>
              <a:gd name="T9" fmla="*/ 1673993 h 1621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19651" h="1621410">
                <a:moveTo>
                  <a:pt x="0" y="0"/>
                </a:moveTo>
                <a:cubicBezTo>
                  <a:pt x="24352" y="58132"/>
                  <a:pt x="48705" y="116264"/>
                  <a:pt x="131975" y="226243"/>
                </a:cubicBezTo>
                <a:cubicBezTo>
                  <a:pt x="215245" y="336222"/>
                  <a:pt x="336222" y="515332"/>
                  <a:pt x="499620" y="659876"/>
                </a:cubicBezTo>
                <a:cubicBezTo>
                  <a:pt x="663018" y="804420"/>
                  <a:pt x="1071513" y="933253"/>
                  <a:pt x="1112362" y="1093509"/>
                </a:cubicBezTo>
                <a:cubicBezTo>
                  <a:pt x="1153212" y="1253765"/>
                  <a:pt x="1021236" y="1304041"/>
                  <a:pt x="744717" y="1621410"/>
                </a:cubicBezTo>
              </a:path>
            </a:pathLst>
          </a:cu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363523" name="Rectangle 2">
            <a:extLst>
              <a:ext uri="{FF2B5EF4-FFF2-40B4-BE49-F238E27FC236}">
                <a16:creationId xmlns:a16="http://schemas.microsoft.com/office/drawing/2014/main" id="{1A62A6B0-A8DB-AF6D-9EBB-0139655EE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Další algoritmy detekce deadlocků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35784B2-A31E-2EBD-6DCB-7D2BA6944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4105275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b="1" dirty="0"/>
              <a:t> Detekce globálního stavu</a:t>
            </a:r>
            <a:r>
              <a:rPr lang="cs-CZ" altLang="cs-CZ" dirty="0"/>
              <a:t> </a:t>
            </a:r>
          </a:p>
          <a:p>
            <a:pPr lvl="1" eaLnBrk="1" hangingPunct="1">
              <a:defRPr/>
            </a:pPr>
            <a:r>
              <a:rPr lang="cs-CZ" altLang="cs-CZ" i="1" dirty="0">
                <a:solidFill>
                  <a:srgbClr val="9900CC"/>
                </a:solidFill>
              </a:rPr>
              <a:t>Bracha-Toueg, Kshemkalyani-Singhal</a:t>
            </a:r>
          </a:p>
          <a:p>
            <a:pPr lvl="1" eaLnBrk="1" hangingPunct="1">
              <a:defRPr/>
            </a:pPr>
            <a:r>
              <a:rPr lang="cs-CZ" altLang="cs-CZ" dirty="0"/>
              <a:t>jestliže WFG </a:t>
            </a:r>
            <a:r>
              <a:rPr lang="cs-CZ" altLang="cs-CZ" dirty="0">
                <a:sym typeface="Symbol" panose="05050102010706020507" pitchFamily="18" charset="2"/>
              </a:rPr>
              <a:t> </a:t>
            </a:r>
            <a:r>
              <a:rPr lang="cs-CZ" altLang="cs-CZ" dirty="0"/>
              <a:t>WFG’ a proces je v deadlocku v WFG, pak je v deadlocku i v WFG’</a:t>
            </a:r>
          </a:p>
          <a:p>
            <a:pPr lvl="2" eaLnBrk="1" hangingPunct="1">
              <a:defRPr/>
            </a:pPr>
            <a:r>
              <a:rPr lang="cs-CZ" altLang="cs-CZ" dirty="0"/>
              <a:t> existuje-li deadlock, pak existuje i v konzistentním řezu</a:t>
            </a:r>
          </a:p>
          <a:p>
            <a:pPr lvl="1" eaLnBrk="1" hangingPunct="1">
              <a:defRPr/>
            </a:pPr>
            <a:r>
              <a:rPr lang="cs-CZ" altLang="cs-CZ" dirty="0"/>
              <a:t>při příjmu značky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(okamžik řezu)</a:t>
            </a:r>
            <a:r>
              <a:rPr lang="cs-CZ" altLang="cs-CZ" dirty="0"/>
              <a:t> uzel zaznamená lokální WFG</a:t>
            </a:r>
          </a:p>
          <a:p>
            <a:pPr lvl="1" eaLnBrk="1" hangingPunct="1">
              <a:defRPr/>
            </a:pPr>
            <a:r>
              <a:rPr lang="cs-CZ" altLang="cs-CZ" dirty="0"/>
              <a:t>varianty</a:t>
            </a:r>
          </a:p>
          <a:p>
            <a:pPr lvl="2" eaLnBrk="1" hangingPunct="1">
              <a:defRPr/>
            </a:pPr>
            <a:r>
              <a:rPr lang="cs-CZ" altLang="cs-CZ" dirty="0"/>
              <a:t> celý WFG iniciátorovi</a:t>
            </a:r>
          </a:p>
          <a:p>
            <a:pPr lvl="2" eaLnBrk="1" hangingPunct="1">
              <a:defRPr/>
            </a:pPr>
            <a:r>
              <a:rPr lang="cs-CZ" altLang="cs-CZ" dirty="0"/>
              <a:t> lokální </a:t>
            </a:r>
            <a:r>
              <a:rPr lang="en-US" altLang="cs-CZ" dirty="0" err="1"/>
              <a:t>kontrakce</a:t>
            </a:r>
            <a:r>
              <a:rPr lang="cs-CZ" altLang="cs-CZ" dirty="0"/>
              <a:t> WFG, externí závislosti zaslány iniciátorovi</a:t>
            </a:r>
          </a:p>
          <a:p>
            <a:pPr lvl="2" eaLnBrk="1" hangingPunct="1">
              <a:defRPr/>
            </a:pPr>
            <a:r>
              <a:rPr lang="cs-CZ" altLang="cs-CZ" dirty="0"/>
              <a:t> redukovaný WFG sousedům (ala edge-chasing)</a:t>
            </a:r>
          </a:p>
        </p:txBody>
      </p:sp>
      <p:sp>
        <p:nvSpPr>
          <p:cNvPr id="363525" name="Line 15">
            <a:extLst>
              <a:ext uri="{FF2B5EF4-FFF2-40B4-BE49-F238E27FC236}">
                <a16:creationId xmlns:a16="http://schemas.microsoft.com/office/drawing/2014/main" id="{D475C5A6-B22B-8EA4-AA38-2F9E1E0BA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4652963"/>
            <a:ext cx="4572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26" name="Line 16">
            <a:extLst>
              <a:ext uri="{FF2B5EF4-FFF2-40B4-BE49-F238E27FC236}">
                <a16:creationId xmlns:a16="http://schemas.microsoft.com/office/drawing/2014/main" id="{A8ADBF45-014B-E28B-9CBE-80A7AE2534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4225" y="5521325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27" name="Line 17">
            <a:extLst>
              <a:ext uri="{FF2B5EF4-FFF2-40B4-BE49-F238E27FC236}">
                <a16:creationId xmlns:a16="http://schemas.microsoft.com/office/drawing/2014/main" id="{D062227E-69A1-9875-55FF-17E9A587B1E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5083175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28" name="Line 18">
            <a:extLst>
              <a:ext uri="{FF2B5EF4-FFF2-40B4-BE49-F238E27FC236}">
                <a16:creationId xmlns:a16="http://schemas.microsoft.com/office/drawing/2014/main" id="{E93151D4-01E1-ECB3-4EFC-565711EA86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4225" y="5957888"/>
            <a:ext cx="45720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29" name="Text Box 27">
            <a:extLst>
              <a:ext uri="{FF2B5EF4-FFF2-40B4-BE49-F238E27FC236}">
                <a16:creationId xmlns:a16="http://schemas.microsoft.com/office/drawing/2014/main" id="{6836EC79-679F-0575-7AD7-8A61ADF76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4925" y="4367213"/>
            <a:ext cx="2168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aseline="0">
                <a:solidFill>
                  <a:srgbClr val="008000"/>
                </a:solidFill>
                <a:latin typeface="Arial" panose="020B0604020202020204" pitchFamily="34" charset="0"/>
              </a:rPr>
              <a:t>kauzálně konzistentní řez</a:t>
            </a:r>
            <a:endParaRPr lang="cs-CZ" altLang="cs-CZ" b="0">
              <a:solidFill>
                <a:srgbClr val="008000"/>
              </a:solidFill>
            </a:endParaRPr>
          </a:p>
        </p:txBody>
      </p:sp>
      <p:sp>
        <p:nvSpPr>
          <p:cNvPr id="363530" name="Text Box 29">
            <a:extLst>
              <a:ext uri="{FF2B5EF4-FFF2-40B4-BE49-F238E27FC236}">
                <a16:creationId xmlns:a16="http://schemas.microsoft.com/office/drawing/2014/main" id="{A81B4379-DBE7-51BB-90F9-EC9B1E21E6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159375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aseline="0">
                <a:latin typeface="Arial" panose="020B0604020202020204" pitchFamily="34" charset="0"/>
              </a:rPr>
              <a:t>acq</a:t>
            </a:r>
            <a:endParaRPr lang="cs-CZ" altLang="cs-CZ" b="0"/>
          </a:p>
        </p:txBody>
      </p:sp>
      <p:sp>
        <p:nvSpPr>
          <p:cNvPr id="363531" name="Line 34">
            <a:extLst>
              <a:ext uri="{FF2B5EF4-FFF2-40B4-BE49-F238E27FC236}">
                <a16:creationId xmlns:a16="http://schemas.microsoft.com/office/drawing/2014/main" id="{A1A452A1-CE5D-5472-6387-36926309A3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3000" y="5083175"/>
            <a:ext cx="576263" cy="438150"/>
          </a:xfrm>
          <a:prstGeom prst="line">
            <a:avLst/>
          </a:prstGeom>
          <a:noFill/>
          <a:ln w="19050">
            <a:solidFill>
              <a:srgbClr val="FF000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2" name="Line 40">
            <a:extLst>
              <a:ext uri="{FF2B5EF4-FFF2-40B4-BE49-F238E27FC236}">
                <a16:creationId xmlns:a16="http://schemas.microsoft.com/office/drawing/2014/main" id="{3AC5D64E-3A2A-0241-8B5E-80215458A1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9538" y="4652963"/>
            <a:ext cx="377825" cy="430212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3" name="Line 41">
            <a:extLst>
              <a:ext uri="{FF2B5EF4-FFF2-40B4-BE49-F238E27FC236}">
                <a16:creationId xmlns:a16="http://schemas.microsoft.com/office/drawing/2014/main" id="{B9C6EC01-BFA5-F69C-0FDA-09592076C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79900" y="5086350"/>
            <a:ext cx="384175" cy="871538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4" name="Line 42">
            <a:extLst>
              <a:ext uri="{FF2B5EF4-FFF2-40B4-BE49-F238E27FC236}">
                <a16:creationId xmlns:a16="http://schemas.microsoft.com/office/drawing/2014/main" id="{85E90CB3-83D4-C67E-F175-9076A9E8A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7838" y="5083175"/>
            <a:ext cx="641350" cy="444500"/>
          </a:xfrm>
          <a:prstGeom prst="line">
            <a:avLst/>
          </a:prstGeom>
          <a:noFill/>
          <a:ln w="19050">
            <a:solidFill>
              <a:srgbClr val="0070C0"/>
            </a:solidFill>
            <a:prstDash val="sysDot"/>
            <a:round/>
            <a:headEnd type="diamond" w="med" len="med"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3535" name="Text Box 43">
            <a:extLst>
              <a:ext uri="{FF2B5EF4-FFF2-40B4-BE49-F238E27FC236}">
                <a16:creationId xmlns:a16="http://schemas.microsoft.com/office/drawing/2014/main" id="{93673591-F289-2743-550C-FCAC06D62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8713" y="474027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200" baseline="0">
                <a:solidFill>
                  <a:srgbClr val="0070C0"/>
                </a:solidFill>
                <a:latin typeface="Arial" panose="020B0604020202020204" pitchFamily="34" charset="0"/>
              </a:rPr>
              <a:t>M</a:t>
            </a:r>
            <a:endParaRPr lang="cs-CZ" altLang="cs-CZ" b="0">
              <a:solidFill>
                <a:srgbClr val="0070C0"/>
              </a:solidFill>
            </a:endParaRPr>
          </a:p>
        </p:txBody>
      </p:sp>
      <p:sp>
        <p:nvSpPr>
          <p:cNvPr id="363536" name="Text Box 50">
            <a:extLst>
              <a:ext uri="{FF2B5EF4-FFF2-40B4-BE49-F238E27FC236}">
                <a16:creationId xmlns:a16="http://schemas.microsoft.com/office/drawing/2014/main" id="{61872CEE-CF42-7B49-2C98-31B4B245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1588" y="4352925"/>
            <a:ext cx="8826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 baseline="0">
                <a:solidFill>
                  <a:srgbClr val="FF0000"/>
                </a:solidFill>
                <a:latin typeface="Arial" panose="020B0604020202020204" pitchFamily="34" charset="0"/>
              </a:rPr>
              <a:t>deadlock</a:t>
            </a:r>
            <a:endParaRPr lang="cs-CZ" altLang="cs-CZ" b="0">
              <a:solidFill>
                <a:srgbClr val="FF0000"/>
              </a:solidFill>
            </a:endParaRPr>
          </a:p>
        </p:txBody>
      </p:sp>
      <p:sp>
        <p:nvSpPr>
          <p:cNvPr id="363537" name="Line 34">
            <a:extLst>
              <a:ext uri="{FF2B5EF4-FFF2-40B4-BE49-F238E27FC236}">
                <a16:creationId xmlns:a16="http://schemas.microsoft.com/office/drawing/2014/main" id="{7C960FA0-0E30-2F53-1C04-B18B454983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2913" y="4652963"/>
            <a:ext cx="0" cy="1304925"/>
          </a:xfrm>
          <a:prstGeom prst="line">
            <a:avLst/>
          </a:prstGeom>
          <a:noFill/>
          <a:ln w="44450">
            <a:solidFill>
              <a:srgbClr val="FF0000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>
            <a:extLst>
              <a:ext uri="{FF2B5EF4-FFF2-40B4-BE49-F238E27FC236}">
                <a16:creationId xmlns:a16="http://schemas.microsoft.com/office/drawing/2014/main" id="{8ECF2EAC-781C-2CDC-AF35-9352FDF3CE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Distribuované procesy</a:t>
            </a:r>
            <a:endParaRPr lang="en-US" altLang="cs-CZ"/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80404C4D-A2DD-A4DD-188D-73056918B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Správa procesů v distribuovaných systémech 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sdílení výpočetní síly systému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rozdělování zátěže na jednotlivé uzly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synchronizace procesů a evidence stavu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Cíle a prostředky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služby vnějším klientům, cluster</a:t>
            </a:r>
            <a:endParaRPr lang="en-US" altLang="cs-CZ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krátkodobé úlohy - minimalizace </a:t>
            </a:r>
            <a:r>
              <a:rPr lang="en-US" altLang="cs-CZ" dirty="0" err="1"/>
              <a:t>latence</a:t>
            </a:r>
            <a:endParaRPr lang="en-US" altLang="cs-CZ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dlouhodobé úlohy -</a:t>
            </a:r>
            <a:r>
              <a:rPr lang="en-US" altLang="cs-CZ" dirty="0"/>
              <a:t> </a:t>
            </a:r>
            <a:r>
              <a:rPr lang="en-US" altLang="cs-CZ" dirty="0" err="1"/>
              <a:t>maximalizace</a:t>
            </a:r>
            <a:r>
              <a:rPr lang="en-US" altLang="cs-CZ" dirty="0"/>
              <a:t> v</a:t>
            </a:r>
            <a:r>
              <a:rPr lang="cs-CZ" altLang="cs-CZ" dirty="0"/>
              <a:t>ý</a:t>
            </a:r>
            <a:r>
              <a:rPr lang="en-US" altLang="cs-CZ" dirty="0" err="1"/>
              <a:t>konu</a:t>
            </a:r>
            <a:endParaRPr lang="en-US" altLang="cs-CZ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centralizovaná / hierarchická správa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kooperativní systém, distribuované výpočty</a:t>
            </a:r>
            <a:endParaRPr lang="en-US" altLang="cs-CZ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rovnoměrné sdílení výkonu</a:t>
            </a:r>
            <a:endParaRPr lang="en-US" altLang="cs-CZ" dirty="0"/>
          </a:p>
          <a:p>
            <a:pPr lvl="2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decentralizovaná / peer-to-peer správa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Load balancing / task scheduling / v</a:t>
            </a:r>
            <a:r>
              <a:rPr lang="en-US" altLang="cs-CZ" dirty="0" err="1"/>
              <a:t>yva</a:t>
            </a:r>
            <a:r>
              <a:rPr lang="cs-CZ" altLang="cs-CZ" dirty="0"/>
              <a:t>žování zátěže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Kooperativní systémy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Migrace procesů</a:t>
            </a:r>
            <a:r>
              <a:rPr lang="en-US" altLang="cs-CZ" dirty="0"/>
              <a:t> / virtu</a:t>
            </a:r>
            <a:r>
              <a:rPr lang="cs-CZ" altLang="cs-CZ" dirty="0"/>
              <a:t>álních strojů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Title 1">
            <a:extLst>
              <a:ext uri="{FF2B5EF4-FFF2-40B4-BE49-F238E27FC236}">
                <a16:creationId xmlns:a16="http://schemas.microsoft.com/office/drawing/2014/main" id="{D14EAB0C-0F81-0416-FE4F-123C2EFD6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Load balancing / task scheduling</a:t>
            </a:r>
            <a:endParaRPr lang="en-US" altLang="en-US" dirty="0"/>
          </a:p>
        </p:txBody>
      </p:sp>
      <p:sp>
        <p:nvSpPr>
          <p:cNvPr id="362499" name="Content Placeholder 2">
            <a:extLst>
              <a:ext uri="{FF2B5EF4-FFF2-40B4-BE49-F238E27FC236}">
                <a16:creationId xmlns:a16="http://schemas.microsoft.com/office/drawing/2014/main" id="{24901978-D7F2-A527-7D24-B715C0F565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homogenní prostředí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centralizovaná / replikovaná správa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load balancer / task scheduler</a:t>
            </a:r>
          </a:p>
          <a:p>
            <a:pPr lvl="3">
              <a:buFont typeface="Arial" panose="020B0604020202020204" pitchFamily="34" charset="0"/>
              <a:buChar char="•"/>
            </a:pPr>
            <a:endParaRPr lang="cs-CZ" altLang="en-US" sz="800"/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vyvažovací strategie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Round Robin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homogenní systém, krátké/srovnatelné úlohy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Weighted Round Robin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váha dle výkonnosti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Dynamic Round Robin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periodické měření aktuální dostupné výkonnosti, klouzavý průměr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Least Connections, Weighted LC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nejmenší počet otevřených úloh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Random</a:t>
            </a:r>
            <a:r>
              <a:rPr lang="en-US" altLang="en-US"/>
              <a:t>, Threshold</a:t>
            </a:r>
            <a:endParaRPr lang="cs-CZ" altLang="en-US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heterogenní výkonnost i úlohy, neznámé vlastnosti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Agent-Based Adaptive Balancing, Resource-based Scheduling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</a:t>
            </a:r>
            <a:r>
              <a:rPr lang="en-US" altLang="en-US"/>
              <a:t>'chyt</a:t>
            </a:r>
            <a:r>
              <a:rPr lang="cs-CZ" altLang="en-US"/>
              <a:t>řejší</a:t>
            </a:r>
            <a:r>
              <a:rPr lang="en-US" altLang="en-US"/>
              <a:t>'</a:t>
            </a:r>
            <a:r>
              <a:rPr lang="cs-CZ" altLang="en-US"/>
              <a:t> algoritmy na základě aktuální výkonnosti a dalších parametrů</a:t>
            </a:r>
            <a:endParaRPr lang="en-US" altLang="en-US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/>
              <a:t> ne v</a:t>
            </a:r>
            <a:r>
              <a:rPr lang="cs-CZ" altLang="en-US"/>
              <a:t>ždy efektivnější, výrazně vyšší režie</a:t>
            </a:r>
            <a:endParaRPr lang="en-US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i="1">
                <a:solidFill>
                  <a:srgbClr val="9900CC"/>
                </a:solidFill>
              </a:rPr>
              <a:t>Patel, Tripathy, Tripathy: Survey of load balancing techniques for Grid</a:t>
            </a:r>
          </a:p>
        </p:txBody>
      </p:sp>
      <p:sp>
        <p:nvSpPr>
          <p:cNvPr id="365572" name="Rounded Rectangle 4">
            <a:extLst>
              <a:ext uri="{FF2B5EF4-FFF2-40B4-BE49-F238E27FC236}">
                <a16:creationId xmlns:a16="http://schemas.microsoft.com/office/drawing/2014/main" id="{4C259677-45EA-08A7-241C-83E54B39D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8969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3" name="Rounded Rectangle 5">
            <a:extLst>
              <a:ext uri="{FF2B5EF4-FFF2-40B4-BE49-F238E27FC236}">
                <a16:creationId xmlns:a16="http://schemas.microsoft.com/office/drawing/2014/main" id="{AEECF33D-99E5-001C-569D-12FA8DDDE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9325" y="882650"/>
            <a:ext cx="374650" cy="1536700"/>
          </a:xfrm>
          <a:prstGeom prst="roundRect">
            <a:avLst>
              <a:gd name="adj" fmla="val 16667"/>
            </a:avLst>
          </a:prstGeom>
          <a:solidFill>
            <a:srgbClr val="B594E2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vert="eaVert"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en-US" sz="1600" b="0"/>
              <a:t>infrastructure, db, ...</a:t>
            </a:r>
            <a:endParaRPr lang="en-US" altLang="en-US" sz="1600" b="0"/>
          </a:p>
        </p:txBody>
      </p:sp>
      <p:sp>
        <p:nvSpPr>
          <p:cNvPr id="365574" name="Rounded Rectangle 6">
            <a:extLst>
              <a:ext uri="{FF2B5EF4-FFF2-40B4-BE49-F238E27FC236}">
                <a16:creationId xmlns:a16="http://schemas.microsoft.com/office/drawing/2014/main" id="{41CFFFE8-0CC1-5429-0333-5C998036F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9683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5" name="Rounded Rectangle 7">
            <a:extLst>
              <a:ext uri="{FF2B5EF4-FFF2-40B4-BE49-F238E27FC236}">
                <a16:creationId xmlns:a16="http://schemas.microsoft.com/office/drawing/2014/main" id="{1103EBC6-634D-3895-1D84-43595F9F1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041400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6" name="Rounded Rectangle 8">
            <a:extLst>
              <a:ext uri="{FF2B5EF4-FFF2-40B4-BE49-F238E27FC236}">
                <a16:creationId xmlns:a16="http://schemas.microsoft.com/office/drawing/2014/main" id="{FB4138CD-EC5E-3036-54F8-3CA377CB1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1128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7" name="Rounded Rectangle 9">
            <a:extLst>
              <a:ext uri="{FF2B5EF4-FFF2-40B4-BE49-F238E27FC236}">
                <a16:creationId xmlns:a16="http://schemas.microsoft.com/office/drawing/2014/main" id="{56D20177-FE53-76F8-416A-CF9E314E2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1842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8" name="Rounded Rectangle 10">
            <a:extLst>
              <a:ext uri="{FF2B5EF4-FFF2-40B4-BE49-F238E27FC236}">
                <a16:creationId xmlns:a16="http://schemas.microsoft.com/office/drawing/2014/main" id="{B1F94088-09E5-BA3A-D1CF-D7EC25808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257300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79" name="Rounded Rectangle 11">
            <a:extLst>
              <a:ext uri="{FF2B5EF4-FFF2-40B4-BE49-F238E27FC236}">
                <a16:creationId xmlns:a16="http://schemas.microsoft.com/office/drawing/2014/main" id="{43AF564C-0F1F-9366-F1B5-2A3D01754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3287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0" name="Rounded Rectangle 12">
            <a:extLst>
              <a:ext uri="{FF2B5EF4-FFF2-40B4-BE49-F238E27FC236}">
                <a16:creationId xmlns:a16="http://schemas.microsoft.com/office/drawing/2014/main" id="{C0217795-911B-A2CB-99D6-714D4D35A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4001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1" name="Rounded Rectangle 13">
            <a:extLst>
              <a:ext uri="{FF2B5EF4-FFF2-40B4-BE49-F238E27FC236}">
                <a16:creationId xmlns:a16="http://schemas.microsoft.com/office/drawing/2014/main" id="{72C412DB-DFF9-508E-A372-F57486A4B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473200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2" name="Rounded Rectangle 14">
            <a:extLst>
              <a:ext uri="{FF2B5EF4-FFF2-40B4-BE49-F238E27FC236}">
                <a16:creationId xmlns:a16="http://schemas.microsoft.com/office/drawing/2014/main" id="{8F610A3A-9D82-C94D-13D7-2A41D6EBE7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5446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3" name="Rounded Rectangle 15">
            <a:extLst>
              <a:ext uri="{FF2B5EF4-FFF2-40B4-BE49-F238E27FC236}">
                <a16:creationId xmlns:a16="http://schemas.microsoft.com/office/drawing/2014/main" id="{8DE698F0-3B63-454F-7E9A-5458E09C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6160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4" name="Rounded Rectangle 16">
            <a:extLst>
              <a:ext uri="{FF2B5EF4-FFF2-40B4-BE49-F238E27FC236}">
                <a16:creationId xmlns:a16="http://schemas.microsoft.com/office/drawing/2014/main" id="{89867FAC-4820-2C85-29F2-1DC7B435A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687513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5" name="Rounded Rectangle 17">
            <a:extLst>
              <a:ext uri="{FF2B5EF4-FFF2-40B4-BE49-F238E27FC236}">
                <a16:creationId xmlns:a16="http://schemas.microsoft.com/office/drawing/2014/main" id="{10EDE073-4C01-3147-F95E-7E34C982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760538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6" name="Rounded Rectangle 18">
            <a:extLst>
              <a:ext uri="{FF2B5EF4-FFF2-40B4-BE49-F238E27FC236}">
                <a16:creationId xmlns:a16="http://schemas.microsoft.com/office/drawing/2014/main" id="{FA48E60F-49A6-E273-C0EC-A8AA2F78D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8319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7" name="Rounded Rectangle 19">
            <a:extLst>
              <a:ext uri="{FF2B5EF4-FFF2-40B4-BE49-F238E27FC236}">
                <a16:creationId xmlns:a16="http://schemas.microsoft.com/office/drawing/2014/main" id="{3BA981AA-4A6B-D537-E125-9AB89B442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905000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8" name="Rounded Rectangle 20">
            <a:extLst>
              <a:ext uri="{FF2B5EF4-FFF2-40B4-BE49-F238E27FC236}">
                <a16:creationId xmlns:a16="http://schemas.microsoft.com/office/drawing/2014/main" id="{FB8EAC1B-E02B-0033-C634-475AF3405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1976438"/>
            <a:ext cx="935038" cy="2984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89" name="Rounded Rectangle 21">
            <a:extLst>
              <a:ext uri="{FF2B5EF4-FFF2-40B4-BE49-F238E27FC236}">
                <a16:creationId xmlns:a16="http://schemas.microsoft.com/office/drawing/2014/main" id="{8A83D556-D7E3-C45D-370A-F0F703272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047875"/>
            <a:ext cx="935038" cy="30003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5590" name="Rounded Rectangle 22">
            <a:extLst>
              <a:ext uri="{FF2B5EF4-FFF2-40B4-BE49-F238E27FC236}">
                <a16:creationId xmlns:a16="http://schemas.microsoft.com/office/drawing/2014/main" id="{226A8D61-FFF4-4CAB-E2E1-B29C766FE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2119313"/>
            <a:ext cx="935038" cy="30003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en-US" sz="1600"/>
              <a:t>worker</a:t>
            </a:r>
            <a:endParaRPr lang="en-US" altLang="en-US" sz="1600"/>
          </a:p>
        </p:txBody>
      </p:sp>
      <p:sp>
        <p:nvSpPr>
          <p:cNvPr id="365591" name="Rounded Rectangle 23">
            <a:extLst>
              <a:ext uri="{FF2B5EF4-FFF2-40B4-BE49-F238E27FC236}">
                <a16:creationId xmlns:a16="http://schemas.microsoft.com/office/drawing/2014/main" id="{B8383DB9-BAF4-753F-3D6E-865AB5CBF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271588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 sz="1400" b="0"/>
          </a:p>
        </p:txBody>
      </p:sp>
      <p:sp>
        <p:nvSpPr>
          <p:cNvPr id="365592" name="Rounded Rectangle 25">
            <a:extLst>
              <a:ext uri="{FF2B5EF4-FFF2-40B4-BE49-F238E27FC236}">
                <a16:creationId xmlns:a16="http://schemas.microsoft.com/office/drawing/2014/main" id="{3D3CF98F-B03B-AAFD-EA67-C113509E1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471613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 sz="1400" b="0"/>
          </a:p>
        </p:txBody>
      </p:sp>
      <p:sp>
        <p:nvSpPr>
          <p:cNvPr id="365593" name="Rounded Rectangle 26">
            <a:extLst>
              <a:ext uri="{FF2B5EF4-FFF2-40B4-BE49-F238E27FC236}">
                <a16:creationId xmlns:a16="http://schemas.microsoft.com/office/drawing/2014/main" id="{5F4F508C-1C5F-1CCB-FB71-7819EF5B5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677988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en-US" sz="1600"/>
              <a:t>master</a:t>
            </a:r>
            <a:endParaRPr lang="en-US" altLang="en-US" sz="1600"/>
          </a:p>
        </p:txBody>
      </p:sp>
      <p:sp>
        <p:nvSpPr>
          <p:cNvPr id="365594" name="Rounded Rectangle 27">
            <a:extLst>
              <a:ext uri="{FF2B5EF4-FFF2-40B4-BE49-F238E27FC236}">
                <a16:creationId xmlns:a16="http://schemas.microsoft.com/office/drawing/2014/main" id="{96364D6C-5D54-2C27-945A-128E7F3F3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013" y="1484313"/>
            <a:ext cx="936625" cy="449262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cs-CZ" altLang="en-US" sz="1600"/>
              <a:t>front-end</a:t>
            </a:r>
            <a:endParaRPr lang="en-US" altLang="en-US" sz="1600"/>
          </a:p>
        </p:txBody>
      </p:sp>
      <p:sp>
        <p:nvSpPr>
          <p:cNvPr id="365595" name="AutoShape 4">
            <a:extLst>
              <a:ext uri="{FF2B5EF4-FFF2-40B4-BE49-F238E27FC236}">
                <a16:creationId xmlns:a16="http://schemas.microsoft.com/office/drawing/2014/main" id="{019EF974-2EAC-D55C-C9A5-C40CD3554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7963" y="2619375"/>
            <a:ext cx="1893887" cy="809625"/>
          </a:xfrm>
          <a:prstGeom prst="wedgeRoundRectCallout">
            <a:avLst>
              <a:gd name="adj1" fmla="val -33806"/>
              <a:gd name="adj2" fmla="val -9897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cluster management</a:t>
            </a:r>
            <a:br>
              <a:rPr lang="cs-CZ" altLang="cs-CZ" sz="1400" b="0" baseline="0"/>
            </a:br>
            <a:r>
              <a:rPr lang="cs-CZ" altLang="cs-CZ" sz="1400" b="0" baseline="0"/>
              <a:t>load balancer</a:t>
            </a:r>
            <a:br>
              <a:rPr lang="cs-CZ" altLang="cs-CZ" sz="1400" b="0" baseline="0"/>
            </a:br>
            <a:r>
              <a:rPr lang="cs-CZ" altLang="cs-CZ" sz="1400" b="0" baseline="0"/>
              <a:t>task scheduler</a:t>
            </a:r>
            <a:endParaRPr lang="en-US" altLang="cs-CZ" sz="1400" b="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8BA4540A-2481-CA59-B546-8E004803E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Kooperativní systémy - </a:t>
            </a:r>
            <a:r>
              <a:rPr lang="en-US" altLang="cs-CZ"/>
              <a:t>vzd</a:t>
            </a:r>
            <a:r>
              <a:rPr lang="cs-CZ" altLang="cs-CZ"/>
              <a:t>álené procesy</a:t>
            </a:r>
          </a:p>
        </p:txBody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F32AC562-43FC-0CDA-3F45-5306547827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en-US" dirty="0"/>
              <a:t>Spuštění vzdáleného procesu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en-US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en-US" dirty="0" err="1"/>
              <a:t>Ukon</a:t>
            </a:r>
            <a:r>
              <a:rPr lang="cs-CZ" altLang="en-US" dirty="0"/>
              <a:t>čení vzdáleného procesu</a:t>
            </a:r>
          </a:p>
          <a:p>
            <a:pPr marL="0" indent="0" eaLnBrk="1" hangingPunct="1">
              <a:defRPr/>
            </a:pPr>
            <a:r>
              <a:rPr lang="cs-CZ" altLang="en-US" dirty="0"/>
              <a:t>    </a:t>
            </a:r>
            <a:r>
              <a:rPr lang="cs-CZ" altLang="en-US" sz="1600" i="1" dirty="0"/>
              <a:t>(uživatel se vrátil z oběda, potřeba restartu</a:t>
            </a:r>
            <a:r>
              <a:rPr lang="en-US" altLang="en-US" sz="1600" i="1" dirty="0"/>
              <a:t>, ...</a:t>
            </a:r>
            <a:r>
              <a:rPr lang="cs-CZ" altLang="en-US" sz="1600" i="1" dirty="0"/>
              <a:t>)</a:t>
            </a:r>
          </a:p>
          <a:p>
            <a:pPr lvl="1" eaLnBrk="1" hangingPunct="1">
              <a:defRPr/>
            </a:pPr>
            <a:r>
              <a:rPr lang="cs-CZ" altLang="en-US" dirty="0"/>
              <a:t>doběhnutí</a:t>
            </a:r>
          </a:p>
          <a:p>
            <a:pPr lvl="1" eaLnBrk="1" hangingPunct="1">
              <a:defRPr/>
            </a:pPr>
            <a:r>
              <a:rPr lang="cs-CZ" altLang="en-US" dirty="0"/>
              <a:t>dokončení / rollback transakce</a:t>
            </a:r>
          </a:p>
          <a:p>
            <a:pPr lvl="1" eaLnBrk="1" hangingPunct="1">
              <a:defRPr/>
            </a:pPr>
            <a:r>
              <a:rPr lang="cs-CZ" altLang="en-US" dirty="0"/>
              <a:t>zabití</a:t>
            </a:r>
          </a:p>
          <a:p>
            <a:pPr lvl="1" eaLnBrk="1" hangingPunct="1">
              <a:defRPr/>
            </a:pPr>
            <a:r>
              <a:rPr lang="cs-CZ" altLang="en-US" dirty="0"/>
              <a:t>čas na uložení </a:t>
            </a:r>
            <a:r>
              <a:rPr lang="en-US" altLang="en-US" dirty="0"/>
              <a:t>/</a:t>
            </a:r>
            <a:r>
              <a:rPr lang="cs-CZ" altLang="en-US" dirty="0"/>
              <a:t> uzavření</a:t>
            </a:r>
          </a:p>
          <a:p>
            <a:pPr lvl="1" eaLnBrk="1" hangingPunct="1">
              <a:defRPr/>
            </a:pPr>
            <a:r>
              <a:rPr lang="cs-CZ" altLang="en-US" i="1" dirty="0"/>
              <a:t>migrace</a:t>
            </a:r>
          </a:p>
          <a:p>
            <a:pPr eaLnBrk="1" hangingPunct="1">
              <a:defRPr/>
            </a:pPr>
            <a:endParaRPr lang="cs-CZ" altLang="en-US" dirty="0"/>
          </a:p>
        </p:txBody>
      </p:sp>
      <p:pic>
        <p:nvPicPr>
          <p:cNvPr id="367620" name="Picture 50">
            <a:extLst>
              <a:ext uri="{FF2B5EF4-FFF2-40B4-BE49-F238E27FC236}">
                <a16:creationId xmlns:a16="http://schemas.microsoft.com/office/drawing/2014/main" id="{300FD166-45C3-EB18-641A-8B6E97D82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484313"/>
            <a:ext cx="51958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7621" name="AutoShape 5">
            <a:extLst>
              <a:ext uri="{FF2B5EF4-FFF2-40B4-BE49-F238E27FC236}">
                <a16:creationId xmlns:a16="http://schemas.microsoft.com/office/drawing/2014/main" id="{A1C7E728-2F05-7464-D6DD-247C439B1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582738"/>
            <a:ext cx="1295400" cy="574675"/>
          </a:xfrm>
          <a:prstGeom prst="wedgeRoundRectCallout">
            <a:avLst>
              <a:gd name="adj1" fmla="val 47935"/>
              <a:gd name="adj2" fmla="val -17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load balancing</a:t>
            </a:r>
            <a:endParaRPr lang="cs-CZ" altLang="cs-CZ" sz="1400" b="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62AF422F-D726-197C-13A2-AAD465530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Kooperativní load balancing</a:t>
            </a:r>
          </a:p>
        </p:txBody>
      </p:sp>
      <p:sp>
        <p:nvSpPr>
          <p:cNvPr id="388099" name="Rectangle 3">
            <a:extLst>
              <a:ext uri="{FF2B5EF4-FFF2-40B4-BE49-F238E27FC236}">
                <a16:creationId xmlns:a16="http://schemas.microsoft.com/office/drawing/2014/main" id="{D60CE38C-8FA4-3B0C-B9A1-B942E89D3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8964613" cy="5689600"/>
          </a:xfrm>
        </p:spPr>
        <p:txBody>
          <a:bodyPr/>
          <a:lstStyle/>
          <a:p>
            <a:pPr marL="488950" indent="-3238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/>
              <a:t>Distribuovaný výpočet, uzly inicují další procesy</a:t>
            </a:r>
          </a:p>
          <a:p>
            <a:pPr marL="488950" indent="-323850" eaLnBrk="1" hangingPunct="1">
              <a:buFont typeface="Arial" panose="020B0604020202020204" pitchFamily="34" charset="0"/>
              <a:buChar char="•"/>
              <a:defRPr/>
            </a:pPr>
            <a:endParaRPr lang="cs-CZ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centralizované/hierarchické řízení přístupu</a:t>
            </a:r>
          </a:p>
          <a:p>
            <a:pPr marL="952500" lvl="2" indent="-323850" eaLnBrk="1" hangingPunct="1">
              <a:defRPr/>
            </a:pPr>
            <a:r>
              <a:rPr lang="cs-CZ" altLang="cs-CZ" dirty="0"/>
              <a:t>manažeři skupin, při neúspěchu žádost nadřazenému</a:t>
            </a:r>
          </a:p>
          <a:p>
            <a:pPr marL="952500" lvl="2" indent="-323850" eaLnBrk="1" hangingPunct="1">
              <a:defRPr/>
            </a:pPr>
            <a:r>
              <a:rPr lang="cs-CZ" altLang="cs-CZ" dirty="0"/>
              <a:t>up-down algoritmus</a:t>
            </a:r>
            <a:r>
              <a:rPr lang="en-US" altLang="cs-CZ" dirty="0"/>
              <a:t>  </a:t>
            </a: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↬</a:t>
            </a:r>
            <a:endParaRPr lang="cs-CZ" altLang="cs-CZ" dirty="0"/>
          </a:p>
          <a:p>
            <a:pPr marL="681038" lvl="1" indent="-323850" eaLnBrk="1" hangingPunct="1">
              <a:defRPr/>
            </a:pPr>
            <a:endParaRPr lang="cs-CZ" altLang="cs-CZ" sz="800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distribuovaný heuristický algoritmus</a:t>
            </a:r>
            <a:endParaRPr lang="cs-CZ" altLang="cs-CZ" i="1" dirty="0"/>
          </a:p>
          <a:p>
            <a:pPr marL="1025525" lvl="2" indent="-304800" eaLnBrk="1" hangingPunct="1">
              <a:defRPr/>
            </a:pPr>
            <a:r>
              <a:rPr lang="cs-CZ" altLang="cs-CZ" i="1" dirty="0"/>
              <a:t>k</a:t>
            </a:r>
            <a:r>
              <a:rPr lang="cs-CZ" altLang="cs-CZ" dirty="0"/>
              <a:t> náhodných výběrů cíle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server / receiver initiated</a:t>
            </a:r>
          </a:p>
          <a:p>
            <a:pPr marL="0" indent="0" eaLnBrk="1" hangingPunct="1">
              <a:defRPr/>
            </a:pPr>
            <a:endParaRPr lang="en-US" altLang="cs-CZ" sz="800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deterministický grafový algoritmus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data-flow driven computing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minimalizace komunikace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nutnost znalosti komunikační složitosti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optimální deterministický algoritmus – tok v sítích</a:t>
            </a:r>
          </a:p>
          <a:p>
            <a:pPr marL="681038" lvl="1" indent="-323850" eaLnBrk="1" hangingPunct="1">
              <a:defRPr/>
            </a:pPr>
            <a:endParaRPr lang="cs-CZ" altLang="cs-CZ" sz="800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bidding (obchodní, nabídkový) algoritmus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procesy kupují výpočetní sílu, procesory ji nabízejí</a:t>
            </a:r>
            <a:endParaRPr lang="en-US" altLang="cs-CZ" dirty="0"/>
          </a:p>
        </p:txBody>
      </p:sp>
      <p:grpSp>
        <p:nvGrpSpPr>
          <p:cNvPr id="365572" name="Group 55">
            <a:extLst>
              <a:ext uri="{FF2B5EF4-FFF2-40B4-BE49-F238E27FC236}">
                <a16:creationId xmlns:a16="http://schemas.microsoft.com/office/drawing/2014/main" id="{BBF839A3-30D8-3156-E264-6AFF51A90CD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171282" y="2253456"/>
            <a:ext cx="4926012" cy="2524125"/>
            <a:chOff x="1296" y="2784"/>
            <a:chExt cx="3585" cy="1583"/>
          </a:xfrm>
        </p:grpSpPr>
        <p:sp>
          <p:nvSpPr>
            <p:cNvPr id="368645" name="Rectangle 56">
              <a:extLst>
                <a:ext uri="{FF2B5EF4-FFF2-40B4-BE49-F238E27FC236}">
                  <a16:creationId xmlns:a16="http://schemas.microsoft.com/office/drawing/2014/main" id="{936908C8-B8D3-7245-3123-19823DE451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3024"/>
              <a:ext cx="3216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368646" name="Line 57">
              <a:extLst>
                <a:ext uri="{FF2B5EF4-FFF2-40B4-BE49-F238E27FC236}">
                  <a16:creationId xmlns:a16="http://schemas.microsoft.com/office/drawing/2014/main" id="{1A6B8B84-55B8-B67A-AC75-7B86EC141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3024"/>
              <a:ext cx="624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47" name="Line 58">
              <a:extLst>
                <a:ext uri="{FF2B5EF4-FFF2-40B4-BE49-F238E27FC236}">
                  <a16:creationId xmlns:a16="http://schemas.microsoft.com/office/drawing/2014/main" id="{727F669F-29ED-938F-4051-0C3DE1799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02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48" name="Line 59">
              <a:extLst>
                <a:ext uri="{FF2B5EF4-FFF2-40B4-BE49-F238E27FC236}">
                  <a16:creationId xmlns:a16="http://schemas.microsoft.com/office/drawing/2014/main" id="{262AADDE-EB97-B9BE-51D4-A26B7B281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3024"/>
              <a:ext cx="57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49" name="Line 60">
              <a:extLst>
                <a:ext uri="{FF2B5EF4-FFF2-40B4-BE49-F238E27FC236}">
                  <a16:creationId xmlns:a16="http://schemas.microsoft.com/office/drawing/2014/main" id="{9D264FDB-A993-FC62-9F1C-FB90DE442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024"/>
              <a:ext cx="72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50" name="Line 61">
              <a:extLst>
                <a:ext uri="{FF2B5EF4-FFF2-40B4-BE49-F238E27FC236}">
                  <a16:creationId xmlns:a16="http://schemas.microsoft.com/office/drawing/2014/main" id="{EA0DFEAA-B270-95A3-BC15-1F4558E68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84" y="3024"/>
              <a:ext cx="72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51" name="Line 62">
              <a:extLst>
                <a:ext uri="{FF2B5EF4-FFF2-40B4-BE49-F238E27FC236}">
                  <a16:creationId xmlns:a16="http://schemas.microsoft.com/office/drawing/2014/main" id="{1C62356F-7FB6-F5EA-A00A-74D9191043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264" y="3504"/>
              <a:ext cx="144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52" name="Text Box 63">
              <a:extLst>
                <a:ext uri="{FF2B5EF4-FFF2-40B4-BE49-F238E27FC236}">
                  <a16:creationId xmlns:a16="http://schemas.microsoft.com/office/drawing/2014/main" id="{05FFE3FC-3663-1593-23A7-160F677D6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0" y="2836"/>
              <a:ext cx="18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A</a:t>
              </a:r>
            </a:p>
          </p:txBody>
        </p:sp>
        <p:sp>
          <p:nvSpPr>
            <p:cNvPr id="368653" name="Text Box 64">
              <a:extLst>
                <a:ext uri="{FF2B5EF4-FFF2-40B4-BE49-F238E27FC236}">
                  <a16:creationId xmlns:a16="http://schemas.microsoft.com/office/drawing/2014/main" id="{AC234B6F-7081-27EF-4FBA-8719B6EED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4128"/>
              <a:ext cx="19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H</a:t>
              </a:r>
            </a:p>
          </p:txBody>
        </p:sp>
        <p:sp>
          <p:nvSpPr>
            <p:cNvPr id="368654" name="Text Box 65">
              <a:extLst>
                <a:ext uri="{FF2B5EF4-FFF2-40B4-BE49-F238E27FC236}">
                  <a16:creationId xmlns:a16="http://schemas.microsoft.com/office/drawing/2014/main" id="{A17A06BC-6FF8-B57B-B79E-3EF4EB4ECC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4032"/>
              <a:ext cx="191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G</a:t>
              </a:r>
            </a:p>
          </p:txBody>
        </p:sp>
        <p:sp>
          <p:nvSpPr>
            <p:cNvPr id="368655" name="Text Box 66">
              <a:extLst>
                <a:ext uri="{FF2B5EF4-FFF2-40B4-BE49-F238E27FC236}">
                  <a16:creationId xmlns:a16="http://schemas.microsoft.com/office/drawing/2014/main" id="{D0991E3D-56E5-08EF-2F61-68E8E2A992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264"/>
              <a:ext cx="174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F</a:t>
              </a:r>
            </a:p>
          </p:txBody>
        </p:sp>
        <p:sp>
          <p:nvSpPr>
            <p:cNvPr id="368656" name="Text Box 67">
              <a:extLst>
                <a:ext uri="{FF2B5EF4-FFF2-40B4-BE49-F238E27FC236}">
                  <a16:creationId xmlns:a16="http://schemas.microsoft.com/office/drawing/2014/main" id="{B53052A2-F549-5F6E-E363-CF18D25FA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3311"/>
              <a:ext cx="179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E</a:t>
              </a:r>
            </a:p>
          </p:txBody>
        </p:sp>
        <p:sp>
          <p:nvSpPr>
            <p:cNvPr id="368657" name="Text Box 68">
              <a:extLst>
                <a:ext uri="{FF2B5EF4-FFF2-40B4-BE49-F238E27FC236}">
                  <a16:creationId xmlns:a16="http://schemas.microsoft.com/office/drawing/2014/main" id="{C0320A15-3317-493C-CE44-5748A322A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4032"/>
              <a:ext cx="158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I</a:t>
              </a:r>
            </a:p>
          </p:txBody>
        </p:sp>
        <p:sp>
          <p:nvSpPr>
            <p:cNvPr id="368658" name="Text Box 69">
              <a:extLst>
                <a:ext uri="{FF2B5EF4-FFF2-40B4-BE49-F238E27FC236}">
                  <a16:creationId xmlns:a16="http://schemas.microsoft.com/office/drawing/2014/main" id="{D2A6FB65-21BA-B680-6F93-E62D5DCE85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831"/>
              <a:ext cx="18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B</a:t>
              </a:r>
            </a:p>
          </p:txBody>
        </p:sp>
        <p:sp>
          <p:nvSpPr>
            <p:cNvPr id="368659" name="Text Box 70">
              <a:extLst>
                <a:ext uri="{FF2B5EF4-FFF2-40B4-BE49-F238E27FC236}">
                  <a16:creationId xmlns:a16="http://schemas.microsoft.com/office/drawing/2014/main" id="{566A43B4-B91B-9D06-AA67-68151DE1EF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8" y="2831"/>
              <a:ext cx="183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C</a:t>
              </a:r>
            </a:p>
          </p:txBody>
        </p:sp>
        <p:sp>
          <p:nvSpPr>
            <p:cNvPr id="368660" name="Text Box 71">
              <a:extLst>
                <a:ext uri="{FF2B5EF4-FFF2-40B4-BE49-F238E27FC236}">
                  <a16:creationId xmlns:a16="http://schemas.microsoft.com/office/drawing/2014/main" id="{D3E2533C-2DD1-890A-A17E-B394827F2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08" y="2831"/>
              <a:ext cx="192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D</a:t>
              </a:r>
            </a:p>
          </p:txBody>
        </p:sp>
        <p:sp>
          <p:nvSpPr>
            <p:cNvPr id="368661" name="Line 72">
              <a:extLst>
                <a:ext uri="{FF2B5EF4-FFF2-40B4-BE49-F238E27FC236}">
                  <a16:creationId xmlns:a16="http://schemas.microsoft.com/office/drawing/2014/main" id="{03473609-6421-DE1B-3C7D-6FF37D5643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8" y="3504"/>
              <a:ext cx="62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62" name="Line 73">
              <a:extLst>
                <a:ext uri="{FF2B5EF4-FFF2-40B4-BE49-F238E27FC236}">
                  <a16:creationId xmlns:a16="http://schemas.microsoft.com/office/drawing/2014/main" id="{EB9B87BC-9B2B-AA0C-1113-D4409B543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78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63" name="Line 74">
              <a:extLst>
                <a:ext uri="{FF2B5EF4-FFF2-40B4-BE49-F238E27FC236}">
                  <a16:creationId xmlns:a16="http://schemas.microsoft.com/office/drawing/2014/main" id="{9EF932B5-6D8B-9B1E-DCC8-69C62E0A70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784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64" name="Text Box 75">
              <a:extLst>
                <a:ext uri="{FF2B5EF4-FFF2-40B4-BE49-F238E27FC236}">
                  <a16:creationId xmlns:a16="http://schemas.microsoft.com/office/drawing/2014/main" id="{A47195AB-B80D-3796-F37B-25AEC1BA25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2976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3</a:t>
              </a:r>
            </a:p>
          </p:txBody>
        </p:sp>
        <p:sp>
          <p:nvSpPr>
            <p:cNvPr id="368665" name="Text Box 76">
              <a:extLst>
                <a:ext uri="{FF2B5EF4-FFF2-40B4-BE49-F238E27FC236}">
                  <a16:creationId xmlns:a16="http://schemas.microsoft.com/office/drawing/2014/main" id="{B1012DE1-4CDF-701E-AE6D-CDC8AA3BEE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744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1</a:t>
              </a:r>
            </a:p>
          </p:txBody>
        </p:sp>
        <p:sp>
          <p:nvSpPr>
            <p:cNvPr id="368666" name="Text Box 77">
              <a:extLst>
                <a:ext uri="{FF2B5EF4-FFF2-40B4-BE49-F238E27FC236}">
                  <a16:creationId xmlns:a16="http://schemas.microsoft.com/office/drawing/2014/main" id="{589F2B19-F8AD-AE31-884A-8B83D8ED72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8" y="3072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1</a:t>
              </a:r>
            </a:p>
          </p:txBody>
        </p:sp>
        <p:sp>
          <p:nvSpPr>
            <p:cNvPr id="368667" name="Text Box 78">
              <a:extLst>
                <a:ext uri="{FF2B5EF4-FFF2-40B4-BE49-F238E27FC236}">
                  <a16:creationId xmlns:a16="http://schemas.microsoft.com/office/drawing/2014/main" id="{9E8F544A-0A60-B332-5B06-E9941FDF5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3215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8</a:t>
              </a:r>
            </a:p>
          </p:txBody>
        </p:sp>
        <p:sp>
          <p:nvSpPr>
            <p:cNvPr id="368668" name="Text Box 79">
              <a:extLst>
                <a:ext uri="{FF2B5EF4-FFF2-40B4-BE49-F238E27FC236}">
                  <a16:creationId xmlns:a16="http://schemas.microsoft.com/office/drawing/2014/main" id="{65E7F996-0678-8964-06A6-DCF6791DB7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0" y="3600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5</a:t>
              </a:r>
            </a:p>
          </p:txBody>
        </p:sp>
        <p:sp>
          <p:nvSpPr>
            <p:cNvPr id="368669" name="Text Box 80">
              <a:extLst>
                <a:ext uri="{FF2B5EF4-FFF2-40B4-BE49-F238E27FC236}">
                  <a16:creationId xmlns:a16="http://schemas.microsoft.com/office/drawing/2014/main" id="{67C71C67-86AD-B53E-89CB-9CC5645C9C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3264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5</a:t>
              </a:r>
            </a:p>
          </p:txBody>
        </p:sp>
        <p:sp>
          <p:nvSpPr>
            <p:cNvPr id="368670" name="Text Box 81">
              <a:extLst>
                <a:ext uri="{FF2B5EF4-FFF2-40B4-BE49-F238E27FC236}">
                  <a16:creationId xmlns:a16="http://schemas.microsoft.com/office/drawing/2014/main" id="{5C2F97D0-FC98-7EEF-D80F-DC6FD381C4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3408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4</a:t>
              </a:r>
            </a:p>
          </p:txBody>
        </p:sp>
        <p:sp>
          <p:nvSpPr>
            <p:cNvPr id="368671" name="Text Box 82">
              <a:extLst>
                <a:ext uri="{FF2B5EF4-FFF2-40B4-BE49-F238E27FC236}">
                  <a16:creationId xmlns:a16="http://schemas.microsoft.com/office/drawing/2014/main" id="{25340244-1F71-B001-7D98-8AF3D07BB7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976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3</a:t>
              </a:r>
            </a:p>
          </p:txBody>
        </p:sp>
        <p:sp>
          <p:nvSpPr>
            <p:cNvPr id="368672" name="Text Box 83">
              <a:extLst>
                <a:ext uri="{FF2B5EF4-FFF2-40B4-BE49-F238E27FC236}">
                  <a16:creationId xmlns:a16="http://schemas.microsoft.com/office/drawing/2014/main" id="{187ED18E-93CB-88DB-6960-A117F8B778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976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2</a:t>
              </a:r>
            </a:p>
          </p:txBody>
        </p:sp>
        <p:sp>
          <p:nvSpPr>
            <p:cNvPr id="368673" name="Text Box 84">
              <a:extLst>
                <a:ext uri="{FF2B5EF4-FFF2-40B4-BE49-F238E27FC236}">
                  <a16:creationId xmlns:a16="http://schemas.microsoft.com/office/drawing/2014/main" id="{EF1A9CD1-535F-D1F5-353C-0EC06E5BB7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4128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4</a:t>
              </a:r>
            </a:p>
          </p:txBody>
        </p:sp>
        <p:sp>
          <p:nvSpPr>
            <p:cNvPr id="368674" name="Text Box 85">
              <a:extLst>
                <a:ext uri="{FF2B5EF4-FFF2-40B4-BE49-F238E27FC236}">
                  <a16:creationId xmlns:a16="http://schemas.microsoft.com/office/drawing/2014/main" id="{F3A7F4FB-1442-C1A6-A4E5-B507BF256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3744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3</a:t>
              </a:r>
            </a:p>
          </p:txBody>
        </p:sp>
        <p:sp>
          <p:nvSpPr>
            <p:cNvPr id="368675" name="Text Box 86">
              <a:extLst>
                <a:ext uri="{FF2B5EF4-FFF2-40B4-BE49-F238E27FC236}">
                  <a16:creationId xmlns:a16="http://schemas.microsoft.com/office/drawing/2014/main" id="{99ABAC42-D2D0-D0A5-D0D1-011B35020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3360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6</a:t>
              </a:r>
            </a:p>
          </p:txBody>
        </p:sp>
        <p:sp>
          <p:nvSpPr>
            <p:cNvPr id="368676" name="Text Box 87">
              <a:extLst>
                <a:ext uri="{FF2B5EF4-FFF2-40B4-BE49-F238E27FC236}">
                  <a16:creationId xmlns:a16="http://schemas.microsoft.com/office/drawing/2014/main" id="{429D7373-955E-37EB-97E6-8D43A84671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2" y="3215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2</a:t>
              </a:r>
            </a:p>
          </p:txBody>
        </p:sp>
        <p:sp>
          <p:nvSpPr>
            <p:cNvPr id="368677" name="Text Box 88">
              <a:extLst>
                <a:ext uri="{FF2B5EF4-FFF2-40B4-BE49-F238E27FC236}">
                  <a16:creationId xmlns:a16="http://schemas.microsoft.com/office/drawing/2014/main" id="{403B7896-921F-17DA-580F-D2D2ECC35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3600"/>
              <a:ext cx="177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4</a:t>
              </a:r>
            </a:p>
          </p:txBody>
        </p:sp>
        <p:sp>
          <p:nvSpPr>
            <p:cNvPr id="368678" name="Text Box 89">
              <a:extLst>
                <a:ext uri="{FF2B5EF4-FFF2-40B4-BE49-F238E27FC236}">
                  <a16:creationId xmlns:a16="http://schemas.microsoft.com/office/drawing/2014/main" id="{174D51A3-68A4-941D-7D27-4401203BE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4128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2</a:t>
              </a:r>
            </a:p>
          </p:txBody>
        </p:sp>
        <p:sp>
          <p:nvSpPr>
            <p:cNvPr id="368679" name="Line 90">
              <a:extLst>
                <a:ext uri="{FF2B5EF4-FFF2-40B4-BE49-F238E27FC236}">
                  <a16:creationId xmlns:a16="http://schemas.microsoft.com/office/drawing/2014/main" id="{16C78C7D-6247-D84C-54C9-E654E6EE15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2" y="3504"/>
              <a:ext cx="115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80" name="Line 91">
              <a:extLst>
                <a:ext uri="{FF2B5EF4-FFF2-40B4-BE49-F238E27FC236}">
                  <a16:creationId xmlns:a16="http://schemas.microsoft.com/office/drawing/2014/main" id="{061776F5-6782-6196-F013-3DEE400628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4" y="3504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68681" name="Text Box 92">
              <a:extLst>
                <a:ext uri="{FF2B5EF4-FFF2-40B4-BE49-F238E27FC236}">
                  <a16:creationId xmlns:a16="http://schemas.microsoft.com/office/drawing/2014/main" id="{0DBA1DE5-BC29-21C0-37D9-047A32621E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3217"/>
              <a:ext cx="17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2</a:t>
              </a:r>
            </a:p>
          </p:txBody>
        </p:sp>
        <p:sp>
          <p:nvSpPr>
            <p:cNvPr id="368682" name="Text Box 93">
              <a:extLst>
                <a:ext uri="{FF2B5EF4-FFF2-40B4-BE49-F238E27FC236}">
                  <a16:creationId xmlns:a16="http://schemas.microsoft.com/office/drawing/2014/main" id="{91DDCC04-45E4-05DB-3AB2-3ECF89C07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784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CPU 1</a:t>
              </a:r>
            </a:p>
          </p:txBody>
        </p:sp>
        <p:sp>
          <p:nvSpPr>
            <p:cNvPr id="368683" name="Text Box 94">
              <a:extLst>
                <a:ext uri="{FF2B5EF4-FFF2-40B4-BE49-F238E27FC236}">
                  <a16:creationId xmlns:a16="http://schemas.microsoft.com/office/drawing/2014/main" id="{E72FB982-822F-FD97-3C9F-47156D1B3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" y="2784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CPU 2</a:t>
              </a:r>
            </a:p>
          </p:txBody>
        </p:sp>
        <p:sp>
          <p:nvSpPr>
            <p:cNvPr id="368684" name="Text Box 95">
              <a:extLst>
                <a:ext uri="{FF2B5EF4-FFF2-40B4-BE49-F238E27FC236}">
                  <a16:creationId xmlns:a16="http://schemas.microsoft.com/office/drawing/2014/main" id="{5E42173E-B59F-2F4B-5E58-FEBD70D8A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784"/>
              <a:ext cx="432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cs-CZ" sz="1400"/>
                <a:t>CPU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>
            <a:extLst>
              <a:ext uri="{FF2B5EF4-FFF2-40B4-BE49-F238E27FC236}">
                <a16:creationId xmlns:a16="http://schemas.microsoft.com/office/drawing/2014/main" id="{61220CD1-5AF4-A033-BB8B-E3FD3D6C46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altLang="cs-CZ"/>
              <a:t>Up-down algoritmus</a:t>
            </a:r>
            <a:endParaRPr lang="cs-CZ" altLang="cs-CZ"/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40F64E83-6853-CC36-2493-ABD172579F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AU" altLang="en-US" dirty="0" err="1">
                <a:solidFill>
                  <a:srgbClr val="9900CC"/>
                </a:solidFill>
              </a:rPr>
              <a:t>Mutka-Livny</a:t>
            </a:r>
            <a:r>
              <a:rPr lang="en-AU" altLang="en-US" dirty="0">
                <a:solidFill>
                  <a:srgbClr val="9900CC"/>
                </a:solidFill>
              </a:rPr>
              <a:t> (1987)</a:t>
            </a:r>
            <a:endParaRPr lang="cs-CZ" altLang="en-US" dirty="0">
              <a:solidFill>
                <a:srgbClr val="9900CC"/>
              </a:solidFill>
            </a:endParaRP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o</a:t>
            </a:r>
            <a:r>
              <a:rPr lang="en-AU" altLang="en-US" dirty="0" err="1"/>
              <a:t>ptimaliz</a:t>
            </a:r>
            <a:r>
              <a:rPr lang="cs-CZ" altLang="en-US" dirty="0"/>
              <a:t>ace:</a:t>
            </a:r>
            <a:r>
              <a:rPr lang="en-AU" altLang="en-US" dirty="0"/>
              <a:t> </a:t>
            </a:r>
            <a:r>
              <a:rPr lang="cs-CZ" altLang="en-US" dirty="0"/>
              <a:t>rov</a:t>
            </a:r>
            <a:r>
              <a:rPr lang="en-AU" altLang="en-US" dirty="0" err="1"/>
              <a:t>noměrné</a:t>
            </a:r>
            <a:r>
              <a:rPr lang="en-AU" altLang="en-US" dirty="0"/>
              <a:t> </a:t>
            </a:r>
            <a:r>
              <a:rPr lang="en-AU" altLang="en-US" dirty="0" err="1"/>
              <a:t>sdílení</a:t>
            </a:r>
            <a:r>
              <a:rPr lang="en-AU" altLang="en-US" dirty="0"/>
              <a:t> </a:t>
            </a:r>
            <a:r>
              <a:rPr lang="en-AU" altLang="en-US" dirty="0" err="1"/>
              <a:t>výkonu</a:t>
            </a:r>
            <a:endParaRPr lang="cs-CZ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AU" altLang="en-US" dirty="0" err="1"/>
              <a:t>Koordinátor</a:t>
            </a:r>
            <a:endParaRPr lang="cs-CZ" altLang="en-US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AU" altLang="en-US" dirty="0" err="1"/>
              <a:t>tabulka</a:t>
            </a:r>
            <a:r>
              <a:rPr lang="en-AU" altLang="en-US" dirty="0"/>
              <a:t> se </a:t>
            </a:r>
            <a:r>
              <a:rPr lang="en-AU" altLang="en-US" dirty="0" err="1"/>
              <a:t>záznamem</a:t>
            </a:r>
            <a:r>
              <a:rPr lang="en-AU" altLang="en-US" dirty="0"/>
              <a:t> pro </a:t>
            </a:r>
            <a:r>
              <a:rPr lang="en-AU" altLang="en-US" dirty="0" err="1"/>
              <a:t>každý</a:t>
            </a:r>
            <a:r>
              <a:rPr lang="en-AU" altLang="en-US" dirty="0"/>
              <a:t> </a:t>
            </a:r>
            <a:r>
              <a:rPr lang="en-AU" altLang="en-US" dirty="0" err="1"/>
              <a:t>uzel</a:t>
            </a:r>
            <a:r>
              <a:rPr lang="en-AU" altLang="en-US" dirty="0"/>
              <a:t> </a:t>
            </a:r>
            <a:br>
              <a:rPr lang="cs-CZ" altLang="en-US" dirty="0"/>
            </a:br>
            <a:r>
              <a:rPr lang="cs-CZ" altLang="en-US" dirty="0"/>
              <a:t>  </a:t>
            </a:r>
            <a:r>
              <a:rPr lang="en-AU" altLang="en-US" dirty="0" err="1"/>
              <a:t>obsahující</a:t>
            </a:r>
            <a:r>
              <a:rPr lang="en-AU" altLang="en-US" dirty="0"/>
              <a:t> </a:t>
            </a:r>
            <a:r>
              <a:rPr lang="en-US" altLang="en-US" dirty="0"/>
              <a:t>"</a:t>
            </a:r>
            <a:r>
              <a:rPr lang="en-AU" altLang="en-US" dirty="0" err="1"/>
              <a:t>trestné</a:t>
            </a:r>
            <a:r>
              <a:rPr lang="en-AU" altLang="en-US" dirty="0"/>
              <a:t> body"</a:t>
            </a:r>
            <a:endParaRPr lang="cs-CZ" altLang="en-US" dirty="0"/>
          </a:p>
          <a:p>
            <a:pPr marL="192088" lvl="1" indent="0" eaLnBrk="1" hangingPunct="1"/>
            <a:endParaRPr lang="en-AU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AU" altLang="en-US" dirty="0" err="1"/>
              <a:t>Při</a:t>
            </a:r>
            <a:r>
              <a:rPr lang="en-AU" altLang="en-US" dirty="0"/>
              <a:t> </a:t>
            </a:r>
            <a:r>
              <a:rPr lang="en-AU" altLang="en-US" dirty="0" err="1"/>
              <a:t>významné</a:t>
            </a:r>
            <a:r>
              <a:rPr lang="en-AU" altLang="en-US" dirty="0"/>
              <a:t> </a:t>
            </a:r>
            <a:r>
              <a:rPr lang="en-AU" altLang="en-US" dirty="0" err="1"/>
              <a:t>akci</a:t>
            </a:r>
            <a:r>
              <a:rPr lang="cs-CZ" altLang="en-US" dirty="0"/>
              <a:t> </a:t>
            </a:r>
            <a:r>
              <a:rPr lang="en-AU" altLang="en-US" dirty="0"/>
              <a:t> </a:t>
            </a:r>
            <a:br>
              <a:rPr lang="cs-CZ" altLang="en-US" dirty="0"/>
            </a:br>
            <a:r>
              <a:rPr lang="cs-CZ" altLang="en-US" dirty="0"/>
              <a:t>  </a:t>
            </a:r>
            <a:r>
              <a:rPr lang="cs-CZ" altLang="en-US" sz="1600" i="1" dirty="0"/>
              <a:t>(</a:t>
            </a:r>
            <a:r>
              <a:rPr lang="en-AU" altLang="en-US" sz="1600" i="1" dirty="0" err="1"/>
              <a:t>vytvoření</a:t>
            </a:r>
            <a:r>
              <a:rPr lang="en-AU" altLang="en-US" sz="1600" i="1" dirty="0"/>
              <a:t> </a:t>
            </a:r>
            <a:r>
              <a:rPr lang="en-AU" altLang="en-US" sz="1600" i="1" dirty="0" err="1"/>
              <a:t>procesu</a:t>
            </a:r>
            <a:r>
              <a:rPr lang="en-AU" altLang="en-US" sz="1600" i="1" dirty="0"/>
              <a:t>, </a:t>
            </a:r>
            <a:r>
              <a:rPr lang="en-AU" altLang="en-US" sz="1600" i="1" dirty="0" err="1"/>
              <a:t>ukončení</a:t>
            </a:r>
            <a:r>
              <a:rPr lang="en-AU" altLang="en-US" sz="1600" i="1" dirty="0"/>
              <a:t> </a:t>
            </a:r>
            <a:r>
              <a:rPr lang="en-AU" altLang="en-US" sz="1600" i="1" dirty="0" err="1"/>
              <a:t>procesu</a:t>
            </a:r>
            <a:r>
              <a:rPr lang="en-AU" altLang="en-US" sz="1600" i="1" dirty="0"/>
              <a:t>, tik </a:t>
            </a:r>
            <a:r>
              <a:rPr lang="en-AU" altLang="en-US" sz="1600" i="1" dirty="0" err="1"/>
              <a:t>hodin</a:t>
            </a:r>
            <a:r>
              <a:rPr lang="en-AU" altLang="en-US" sz="1600" i="1" dirty="0"/>
              <a:t>)</a:t>
            </a:r>
            <a:r>
              <a:rPr lang="en-AU" altLang="en-US" dirty="0"/>
              <a:t> </a:t>
            </a:r>
            <a:br>
              <a:rPr lang="cs-CZ" altLang="en-US" dirty="0"/>
            </a:br>
            <a:r>
              <a:rPr lang="cs-CZ" altLang="en-US" dirty="0"/>
              <a:t>  </a:t>
            </a:r>
            <a:r>
              <a:rPr lang="en-AU" altLang="en-US" dirty="0" err="1"/>
              <a:t>zpráva</a:t>
            </a:r>
            <a:r>
              <a:rPr lang="en-AU" altLang="en-US" dirty="0"/>
              <a:t> </a:t>
            </a:r>
            <a:r>
              <a:rPr lang="en-AU" altLang="en-US" dirty="0" err="1"/>
              <a:t>koordinátoru</a:t>
            </a:r>
            <a:r>
              <a:rPr lang="en-AU" altLang="en-US" dirty="0"/>
              <a:t>, </a:t>
            </a:r>
            <a:r>
              <a:rPr lang="en-AU" altLang="en-US" dirty="0" err="1"/>
              <a:t>který</a:t>
            </a:r>
            <a:r>
              <a:rPr lang="en-AU" altLang="en-US" dirty="0"/>
              <a:t> </a:t>
            </a:r>
            <a:r>
              <a:rPr lang="en-AU" altLang="en-US" dirty="0" err="1"/>
              <a:t>provede</a:t>
            </a:r>
            <a:r>
              <a:rPr lang="en-AU" altLang="en-US" dirty="0"/>
              <a:t> </a:t>
            </a:r>
            <a:r>
              <a:rPr lang="en-AU" altLang="en-US" dirty="0" err="1"/>
              <a:t>změny</a:t>
            </a:r>
            <a:r>
              <a:rPr lang="en-AU" altLang="en-US" dirty="0"/>
              <a:t>:</a:t>
            </a:r>
            <a:endParaRPr lang="cs-CZ" altLang="en-US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US" altLang="en-US" dirty="0" err="1"/>
              <a:t>každý</a:t>
            </a:r>
            <a:r>
              <a:rPr lang="en-US" altLang="en-US" dirty="0"/>
              <a:t> </a:t>
            </a:r>
            <a:r>
              <a:rPr lang="en-US" altLang="en-US" dirty="0" err="1"/>
              <a:t>proces</a:t>
            </a:r>
            <a:r>
              <a:rPr lang="en-US" altLang="en-US" dirty="0"/>
              <a:t> </a:t>
            </a:r>
            <a:r>
              <a:rPr lang="en-US" altLang="en-US" dirty="0" err="1"/>
              <a:t>běžící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en-US" altLang="en-US" dirty="0"/>
              <a:t> </a:t>
            </a:r>
            <a:r>
              <a:rPr lang="en-US" altLang="en-US" dirty="0" err="1"/>
              <a:t>jiném</a:t>
            </a:r>
            <a:r>
              <a:rPr lang="en-US" altLang="en-US" dirty="0"/>
              <a:t> </a:t>
            </a:r>
            <a:r>
              <a:rPr lang="en-US" altLang="en-US" dirty="0" err="1"/>
              <a:t>uzlu</a:t>
            </a:r>
            <a:r>
              <a:rPr lang="en-US" altLang="en-US" dirty="0"/>
              <a:t> - </a:t>
            </a:r>
            <a:r>
              <a:rPr lang="en-US" altLang="en-US" dirty="0">
                <a:solidFill>
                  <a:srgbClr val="FF0000"/>
                </a:solidFill>
              </a:rPr>
              <a:t>plus</a:t>
            </a:r>
            <a:r>
              <a:rPr lang="en-US" altLang="en-US" dirty="0"/>
              <a:t> </a:t>
            </a:r>
            <a:r>
              <a:rPr lang="en-US" altLang="en-US" dirty="0" err="1"/>
              <a:t>trestné</a:t>
            </a:r>
            <a:r>
              <a:rPr lang="en-US" altLang="en-US" dirty="0"/>
              <a:t> body</a:t>
            </a:r>
            <a:endParaRPr lang="cs-CZ" altLang="en-US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US" altLang="en-US" dirty="0" err="1"/>
              <a:t>každý</a:t>
            </a:r>
            <a:r>
              <a:rPr lang="en-US" altLang="en-US" dirty="0"/>
              <a:t> </a:t>
            </a:r>
            <a:r>
              <a:rPr lang="en-US" altLang="en-US" dirty="0" err="1"/>
              <a:t>neuspokojený</a:t>
            </a:r>
            <a:r>
              <a:rPr lang="en-US" altLang="en-US" dirty="0"/>
              <a:t> </a:t>
            </a:r>
            <a:r>
              <a:rPr lang="en-US" altLang="en-US" dirty="0" err="1"/>
              <a:t>požadavek</a:t>
            </a:r>
            <a:r>
              <a:rPr lang="en-US" altLang="en-US" dirty="0"/>
              <a:t> - </a:t>
            </a:r>
            <a:r>
              <a:rPr lang="en-US" altLang="en-US" dirty="0" err="1">
                <a:solidFill>
                  <a:srgbClr val="33CC33"/>
                </a:solidFill>
              </a:rPr>
              <a:t>mínus</a:t>
            </a:r>
            <a:r>
              <a:rPr lang="en-US" altLang="en-US" dirty="0">
                <a:solidFill>
                  <a:srgbClr val="33CC33"/>
                </a:solidFill>
              </a:rPr>
              <a:t> </a:t>
            </a:r>
            <a:r>
              <a:rPr lang="en-US" altLang="en-US" dirty="0" err="1"/>
              <a:t>trestné</a:t>
            </a:r>
            <a:r>
              <a:rPr lang="en-US" altLang="en-US" dirty="0"/>
              <a:t> body</a:t>
            </a:r>
            <a:endParaRPr lang="cs-CZ" altLang="en-US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</a:t>
            </a:r>
            <a:r>
              <a:rPr lang="en-US" altLang="en-US" dirty="0" err="1"/>
              <a:t>jestliže</a:t>
            </a:r>
            <a:r>
              <a:rPr lang="en-US" altLang="en-US" dirty="0"/>
              <a:t> </a:t>
            </a:r>
            <a:r>
              <a:rPr lang="en-US" altLang="en-US" dirty="0" err="1"/>
              <a:t>nic</a:t>
            </a:r>
            <a:r>
              <a:rPr lang="en-US" altLang="en-US" dirty="0"/>
              <a:t> z </a:t>
            </a:r>
            <a:r>
              <a:rPr lang="en-US" altLang="en-US" dirty="0" err="1"/>
              <a:t>tohoto</a:t>
            </a:r>
            <a:r>
              <a:rPr lang="en-US" altLang="en-US" dirty="0"/>
              <a:t> - </a:t>
            </a:r>
            <a:r>
              <a:rPr lang="en-US" altLang="en-US" dirty="0" err="1"/>
              <a:t>směrem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00FF"/>
                </a:solidFill>
              </a:rPr>
              <a:t>k </a:t>
            </a:r>
            <a:r>
              <a:rPr lang="en-US" altLang="en-US" dirty="0" err="1">
                <a:solidFill>
                  <a:srgbClr val="0000FF"/>
                </a:solidFill>
              </a:rPr>
              <a:t>nule</a:t>
            </a:r>
            <a:endParaRPr lang="cs-CZ" altLang="en-US" dirty="0">
              <a:solidFill>
                <a:srgbClr val="0000FF"/>
              </a:solidFill>
            </a:endParaRPr>
          </a:p>
          <a:p>
            <a:pPr marL="192088" lvl="1" indent="0" eaLnBrk="1" hangingPunct="1"/>
            <a:endParaRPr lang="en-AU" altLang="en-US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en-US" dirty="0"/>
              <a:t> U</a:t>
            </a:r>
            <a:r>
              <a:rPr lang="en-AU" altLang="en-US" dirty="0" err="1"/>
              <a:t>volnění</a:t>
            </a:r>
            <a:r>
              <a:rPr lang="en-AU" altLang="en-US" dirty="0"/>
              <a:t> </a:t>
            </a:r>
            <a:r>
              <a:rPr lang="en-AU" altLang="en-US" dirty="0" err="1"/>
              <a:t>uzlu</a:t>
            </a:r>
            <a:r>
              <a:rPr lang="cs-CZ" altLang="en-US" dirty="0"/>
              <a:t>: </a:t>
            </a:r>
            <a:r>
              <a:rPr lang="en-AU" altLang="en-US" dirty="0" err="1"/>
              <a:t>proces</a:t>
            </a:r>
            <a:r>
              <a:rPr lang="en-AU" altLang="en-US" dirty="0"/>
              <a:t> z </a:t>
            </a:r>
            <a:r>
              <a:rPr lang="en-AU" altLang="en-US" dirty="0" err="1"/>
              <a:t>fronty</a:t>
            </a:r>
            <a:r>
              <a:rPr lang="en-AU" altLang="en-US" dirty="0"/>
              <a:t> </a:t>
            </a:r>
            <a:r>
              <a:rPr lang="cs-CZ" altLang="en-US" sz="1600" i="1" dirty="0"/>
              <a:t>(</a:t>
            </a:r>
            <a:r>
              <a:rPr lang="en-AU" altLang="en-US" sz="1600" i="1" dirty="0" err="1"/>
              <a:t>neuspokojených</a:t>
            </a:r>
            <a:r>
              <a:rPr lang="en-AU" altLang="en-US" sz="1600" i="1" dirty="0"/>
              <a:t> </a:t>
            </a:r>
            <a:r>
              <a:rPr lang="en-AU" altLang="en-US" sz="1600" i="1" dirty="0" err="1"/>
              <a:t>požadavků</a:t>
            </a:r>
            <a:r>
              <a:rPr lang="cs-CZ" altLang="en-US" sz="1600" i="1" dirty="0"/>
              <a:t>)</a:t>
            </a:r>
            <a:r>
              <a:rPr lang="en-AU" altLang="en-US" dirty="0"/>
              <a:t>, </a:t>
            </a:r>
            <a:r>
              <a:rPr lang="en-AU" altLang="en-US" dirty="0" err="1"/>
              <a:t>jehož</a:t>
            </a:r>
            <a:r>
              <a:rPr lang="en-AU" altLang="en-US" dirty="0"/>
              <a:t> </a:t>
            </a:r>
            <a:r>
              <a:rPr lang="en-AU" altLang="en-US" dirty="0" err="1"/>
              <a:t>vysílající</a:t>
            </a:r>
            <a:r>
              <a:rPr lang="en-AU" altLang="en-US" dirty="0"/>
              <a:t> </a:t>
            </a:r>
            <a:r>
              <a:rPr lang="en-AU" altLang="en-US" dirty="0" err="1"/>
              <a:t>uzel</a:t>
            </a:r>
            <a:r>
              <a:rPr lang="en-AU" altLang="en-US" dirty="0"/>
              <a:t> </a:t>
            </a:r>
            <a:r>
              <a:rPr lang="en-AU" altLang="en-US" dirty="0" err="1"/>
              <a:t>má</a:t>
            </a:r>
            <a:r>
              <a:rPr lang="en-AU" altLang="en-US" dirty="0"/>
              <a:t> </a:t>
            </a:r>
            <a:r>
              <a:rPr lang="en-AU" altLang="en-US" dirty="0" err="1"/>
              <a:t>nejméně</a:t>
            </a:r>
            <a:r>
              <a:rPr lang="en-AU" altLang="en-US" dirty="0"/>
              <a:t> </a:t>
            </a:r>
            <a:r>
              <a:rPr lang="en-AU" altLang="en-US" dirty="0" err="1"/>
              <a:t>trestných</a:t>
            </a:r>
            <a:r>
              <a:rPr lang="en-AU" altLang="en-US" dirty="0"/>
              <a:t> </a:t>
            </a:r>
            <a:r>
              <a:rPr lang="en-AU" altLang="en-US" dirty="0" err="1"/>
              <a:t>bodů</a:t>
            </a:r>
            <a:endParaRPr lang="cs-CZ" altLang="en-US" dirty="0"/>
          </a:p>
        </p:txBody>
      </p:sp>
      <p:graphicFrame>
        <p:nvGraphicFramePr>
          <p:cNvPr id="370692" name="Object 4">
            <a:extLst>
              <a:ext uri="{FF2B5EF4-FFF2-40B4-BE49-F238E27FC236}">
                <a16:creationId xmlns:a16="http://schemas.microsoft.com/office/drawing/2014/main" id="{992B0CE3-4E49-14C1-E41A-3B8FF82328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30775" y="908050"/>
          <a:ext cx="4087813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807088" imgH="2973708" progId="Word.Picture.8">
                  <p:embed/>
                </p:oleObj>
              </mc:Choice>
              <mc:Fallback>
                <p:oleObj name="Picture" r:id="rId2" imgW="4807088" imgH="297370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908050"/>
                        <a:ext cx="4087813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6521C9BD-CE65-F791-9579-AE55EC1BCC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Migrace procesů / virtuálních strojů</a:t>
            </a:r>
          </a:p>
        </p:txBody>
      </p:sp>
      <p:sp>
        <p:nvSpPr>
          <p:cNvPr id="437251" name="Rectangle 3">
            <a:extLst>
              <a:ext uri="{FF2B5EF4-FFF2-40B4-BE49-F238E27FC236}">
                <a16:creationId xmlns:a16="http://schemas.microsoft.com/office/drawing/2014/main" id="{AC902514-B482-35EA-0C90-E6E2A2730E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785225" cy="52546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en-US" altLang="cs-CZ" dirty="0" err="1"/>
              <a:t>Motivace</a:t>
            </a:r>
            <a:r>
              <a:rPr lang="en-US" altLang="cs-CZ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vyvažování zátěže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optimalizace - I/O, komunikační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přemístění / </a:t>
            </a:r>
            <a:r>
              <a:rPr lang="en-US" altLang="cs-CZ" dirty="0"/>
              <a:t>shut</a:t>
            </a:r>
            <a:r>
              <a:rPr lang="cs-CZ" altLang="cs-CZ" dirty="0"/>
              <a:t>down</a:t>
            </a: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Transparentnost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proces o migraci neví a nemusí spolupracovat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zůstanou zachovány vazby na komunikující procesy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Problémy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přenesení rozpracovaného stavu a adresového prostoru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komunikace s ostatními procesy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reziduální dependence - žádná, domácí, průběžná, dočasná</a:t>
            </a:r>
            <a:endParaRPr lang="cs-CZ" altLang="cs-CZ" sz="1000" dirty="0"/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Migrace virtuálních strojů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primární: paměť, procesor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sekundární: síťování, disky</a:t>
            </a:r>
          </a:p>
          <a:p>
            <a:pPr marL="192088" lvl="1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požadavek: nízká latence síťového spojení</a:t>
            </a:r>
          </a:p>
          <a:p>
            <a:pPr marL="463550" lvl="2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100 ms RTT: long-distance live migration NY ↭ London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 Migrace k</a:t>
            </a:r>
            <a:r>
              <a:rPr lang="en-US" altLang="cs-CZ" dirty="0" err="1"/>
              <a:t>ontejner</a:t>
            </a:r>
            <a:r>
              <a:rPr lang="cs-CZ" altLang="cs-CZ" dirty="0"/>
              <a:t>ů</a:t>
            </a:r>
          </a:p>
        </p:txBody>
      </p:sp>
      <p:sp>
        <p:nvSpPr>
          <p:cNvPr id="371716" name="AutoShape 4">
            <a:extLst>
              <a:ext uri="{FF2B5EF4-FFF2-40B4-BE49-F238E27FC236}">
                <a16:creationId xmlns:a16="http://schemas.microsoft.com/office/drawing/2014/main" id="{6AD62958-58F5-F538-DF2F-A05CF2626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836613"/>
            <a:ext cx="6048375" cy="433387"/>
          </a:xfrm>
          <a:prstGeom prst="wedgeRoundRectCallout">
            <a:avLst>
              <a:gd name="adj1" fmla="val 4069"/>
              <a:gd name="adj2" fmla="val 2912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aseline="0"/>
              <a:t>korektní</a:t>
            </a:r>
            <a:r>
              <a:rPr lang="cs-CZ" altLang="cs-CZ" sz="1600" b="0" baseline="0"/>
              <a:t> a </a:t>
            </a:r>
            <a:r>
              <a:rPr lang="cs-CZ" altLang="cs-CZ" sz="1600" baseline="0"/>
              <a:t>transparentní</a:t>
            </a:r>
            <a:r>
              <a:rPr lang="cs-CZ" altLang="cs-CZ" sz="1600" b="0" baseline="0"/>
              <a:t> přenesení procesu během výpočtu</a:t>
            </a:r>
            <a:endParaRPr lang="en-US" altLang="cs-CZ" sz="1600" b="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E419C678-BF9A-2688-EC6F-16F836C486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MOSIX</a:t>
            </a:r>
            <a:endParaRPr lang="en-US" altLang="cs-CZ"/>
          </a:p>
        </p:txBody>
      </p:sp>
      <p:sp>
        <p:nvSpPr>
          <p:cNvPr id="378883" name="Rectangle 3">
            <a:extLst>
              <a:ext uri="{FF2B5EF4-FFF2-40B4-BE49-F238E27FC236}">
                <a16:creationId xmlns:a16="http://schemas.microsoft.com/office/drawing/2014/main" id="{07008C68-C215-3E48-9407-AE9E42DE51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i="1" dirty="0"/>
              <a:t>Technion</a:t>
            </a:r>
            <a:r>
              <a:rPr lang="en-US" altLang="cs-CZ" i="1" dirty="0"/>
              <a:t> (Barak, Shiloh, ...)  1977!</a:t>
            </a:r>
            <a:r>
              <a:rPr lang="cs-CZ" altLang="cs-CZ" i="1" dirty="0">
                <a:solidFill>
                  <a:srgbClr val="7F7F7F"/>
                </a:solidFill>
              </a:rPr>
              <a:t> </a:t>
            </a:r>
            <a:r>
              <a:rPr lang="en-US" altLang="cs-CZ" i="1" dirty="0"/>
              <a:t>- 1988 - 2008 - </a:t>
            </a:r>
            <a:r>
              <a:rPr lang="cs-CZ" altLang="cs-CZ" i="1" dirty="0"/>
              <a:t>2017</a:t>
            </a:r>
            <a:r>
              <a:rPr lang="en-US" altLang="cs-CZ" i="1" dirty="0"/>
              <a:t>!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i="1" dirty="0" err="1"/>
              <a:t>FreeMosix</a:t>
            </a:r>
            <a:r>
              <a:rPr lang="en-US" altLang="cs-CZ" i="1" dirty="0"/>
              <a:t>, Linux Process Migration Infrastructure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i="1" dirty="0" err="1"/>
              <a:t>Mosix</a:t>
            </a:r>
            <a:r>
              <a:rPr lang="en-US" altLang="cs-CZ" i="1" dirty="0"/>
              <a:t> 4.4.4 - 2017 </a:t>
            </a:r>
          </a:p>
          <a:p>
            <a:pPr eaLnBrk="1" hangingPunct="1">
              <a:lnSpc>
                <a:spcPct val="90000"/>
              </a:lnSpc>
            </a:pPr>
            <a:endParaRPr lang="en-US" altLang="cs-CZ" sz="1000" dirty="0"/>
          </a:p>
          <a:p>
            <a:pPr eaLnBrk="1" hangingPunct="1">
              <a:lnSpc>
                <a:spcPct val="90000"/>
              </a:lnSpc>
            </a:pPr>
            <a:endParaRPr lang="en-US" altLang="cs-CZ" sz="1000" dirty="0"/>
          </a:p>
          <a:p>
            <a:pPr eaLnBrk="1" hangingPunct="1">
              <a:lnSpc>
                <a:spcPct val="90000"/>
              </a:lnSpc>
            </a:pPr>
            <a:endParaRPr lang="en-US" altLang="cs-CZ" sz="1000" dirty="0"/>
          </a:p>
          <a:p>
            <a:pPr eaLnBrk="1" hangingPunct="1">
              <a:lnSpc>
                <a:spcPct val="90000"/>
              </a:lnSpc>
            </a:pPr>
            <a:endParaRPr lang="en-US" altLang="cs-CZ" sz="1000" dirty="0"/>
          </a:p>
          <a:p>
            <a:pPr eaLnBrk="1" hangingPunct="1">
              <a:lnSpc>
                <a:spcPct val="90000"/>
              </a:lnSpc>
            </a:pPr>
            <a:r>
              <a:rPr lang="en-US" altLang="cs-CZ" b="1" dirty="0"/>
              <a:t>M</a:t>
            </a:r>
            <a:r>
              <a:rPr lang="en-US" altLang="cs-CZ" dirty="0"/>
              <a:t>ulticomputer </a:t>
            </a:r>
            <a:r>
              <a:rPr lang="en-US" altLang="cs-CZ" b="1" dirty="0"/>
              <a:t>O</a:t>
            </a:r>
            <a:r>
              <a:rPr lang="en-US" altLang="cs-CZ" dirty="0"/>
              <a:t>perating </a:t>
            </a:r>
            <a:r>
              <a:rPr lang="en-US" altLang="cs-CZ" b="1" dirty="0"/>
              <a:t>S</a:t>
            </a:r>
            <a:r>
              <a:rPr lang="en-US" altLang="cs-CZ" dirty="0"/>
              <a:t>ystem for </a:t>
            </a:r>
            <a:r>
              <a:rPr lang="en-US" altLang="cs-CZ" dirty="0" err="1"/>
              <a:t>un</a:t>
            </a:r>
            <a:r>
              <a:rPr lang="en-US" altLang="cs-CZ" b="1" dirty="0" err="1"/>
              <a:t>IX</a:t>
            </a:r>
            <a:endParaRPr lang="en-US" altLang="cs-CZ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UNIX adaptovaný na distribuované prostředí, rozsáhlé </a:t>
            </a:r>
            <a:r>
              <a:rPr lang="cs-CZ" altLang="cs-CZ" dirty="0">
                <a:solidFill>
                  <a:srgbClr val="0000FF"/>
                </a:solidFill>
              </a:rPr>
              <a:t>vyvažování zátěže</a:t>
            </a:r>
            <a:endParaRPr lang="en-US" altLang="cs-CZ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Jeden z mála dlouhodobě </a:t>
            </a:r>
            <a:r>
              <a:rPr lang="cs-CZ" altLang="cs-CZ" dirty="0">
                <a:solidFill>
                  <a:srgbClr val="0000FF"/>
                </a:solidFill>
              </a:rPr>
              <a:t>reálně používaných </a:t>
            </a:r>
            <a:r>
              <a:rPr lang="cs-CZ" altLang="cs-CZ" dirty="0"/>
              <a:t>distribuovaných </a:t>
            </a:r>
            <a:r>
              <a:rPr lang="en-US" altLang="cs-CZ" dirty="0"/>
              <a:t>OS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en-US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/>
              <a:t> Cluster Management System</a:t>
            </a: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dirty="0"/>
              <a:t>Vektorový algoritmus sdílení zátěže</a:t>
            </a:r>
            <a:endParaRPr lang="en-US" altLang="cs-CZ" dirty="0"/>
          </a:p>
          <a:p>
            <a:pPr eaLnBrk="1" hangingPunct="1">
              <a:lnSpc>
                <a:spcPct val="90000"/>
              </a:lnSpc>
            </a:pPr>
            <a:endParaRPr lang="en-US" altLang="cs-CZ" dirty="0"/>
          </a:p>
        </p:txBody>
      </p:sp>
      <p:sp>
        <p:nvSpPr>
          <p:cNvPr id="378884" name="Rectangle 1">
            <a:extLst>
              <a:ext uri="{FF2B5EF4-FFF2-40B4-BE49-F238E27FC236}">
                <a16:creationId xmlns:a16="http://schemas.microsoft.com/office/drawing/2014/main" id="{21A0B287-A810-B1A9-147B-F5B8998AF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192" y="1340768"/>
            <a:ext cx="2555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cs-CZ" b="0" dirty="0">
                <a:solidFill>
                  <a:srgbClr val="9900CC"/>
                </a:solidFill>
              </a:rPr>
              <a:t>A. Margolin and A. </a:t>
            </a:r>
            <a:r>
              <a:rPr lang="en-US" altLang="cs-CZ" dirty="0">
                <a:solidFill>
                  <a:srgbClr val="9900CC"/>
                </a:solidFill>
              </a:rPr>
              <a:t>Barak</a:t>
            </a:r>
            <a:r>
              <a:rPr lang="en-US" altLang="cs-CZ" b="0" dirty="0">
                <a:solidFill>
                  <a:srgbClr val="9900CC"/>
                </a:solidFill>
              </a:rPr>
              <a:t>: </a:t>
            </a:r>
            <a:br>
              <a:rPr lang="en-US" altLang="cs-CZ" b="0" dirty="0">
                <a:solidFill>
                  <a:srgbClr val="9900CC"/>
                </a:solidFill>
              </a:rPr>
            </a:br>
            <a:r>
              <a:rPr lang="en-US" altLang="cs-CZ" b="0" i="1" dirty="0">
                <a:solidFill>
                  <a:srgbClr val="9900CC"/>
                </a:solidFill>
              </a:rPr>
              <a:t>RDMA-Based Library for Collective Operations in MPI</a:t>
            </a:r>
            <a:br>
              <a:rPr lang="en-US" altLang="cs-CZ" b="0" i="1" dirty="0">
                <a:solidFill>
                  <a:srgbClr val="9900CC"/>
                </a:solidFill>
              </a:rPr>
            </a:br>
            <a:r>
              <a:rPr lang="en-US" altLang="cs-CZ" b="0" dirty="0">
                <a:solidFill>
                  <a:srgbClr val="9900CC"/>
                </a:solidFill>
              </a:rPr>
              <a:t>Int'l Conf for HPC, </a:t>
            </a:r>
            <a:r>
              <a:rPr lang="en-US" altLang="cs-CZ" dirty="0">
                <a:solidFill>
                  <a:srgbClr val="9900CC"/>
                </a:solidFill>
              </a:rPr>
              <a:t>2020</a:t>
            </a:r>
            <a:endParaRPr lang="en-US" altLang="cs-CZ" b="0" dirty="0">
              <a:solidFill>
                <a:srgbClr val="9900CC"/>
              </a:solidFill>
            </a:endParaRPr>
          </a:p>
        </p:txBody>
      </p:sp>
    </p:spTree>
  </p:cSld>
  <p:clrMapOvr>
    <a:masterClrMapping/>
  </p:clrMapOvr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Title 1">
            <a:extLst>
              <a:ext uri="{FF2B5EF4-FFF2-40B4-BE49-F238E27FC236}">
                <a16:creationId xmlns:a16="http://schemas.microsoft.com/office/drawing/2014/main" id="{AE2C10AD-8A76-378E-2ADE-ADEEB6D06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T4</a:t>
            </a:r>
            <a:endParaRPr lang="cs-CZ" altLang="cs-CZ"/>
          </a:p>
        </p:txBody>
      </p:sp>
      <p:sp>
        <p:nvSpPr>
          <p:cNvPr id="380931" name="Content Placeholder 2">
            <a:extLst>
              <a:ext uri="{FF2B5EF4-FFF2-40B4-BE49-F238E27FC236}">
                <a16:creationId xmlns:a16="http://schemas.microsoft.com/office/drawing/2014/main" id="{51047DE3-773D-C63B-CC0D-E798318BC4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i="1" dirty="0"/>
              <a:t>MFF UK</a:t>
            </a:r>
            <a:r>
              <a:rPr lang="cs-CZ" altLang="cs-CZ" i="1" dirty="0"/>
              <a:t> (</a:t>
            </a:r>
            <a:r>
              <a:rPr lang="en-US" altLang="cs-CZ" i="1" dirty="0" err="1"/>
              <a:t>Bedn</a:t>
            </a:r>
            <a:r>
              <a:rPr lang="cs-CZ" altLang="cs-CZ" i="1" dirty="0"/>
              <a:t>árek, Merta, Yaghob, Zavoral) 1994-9</a:t>
            </a:r>
            <a:r>
              <a:rPr lang="en-US" altLang="cs-CZ" i="1" dirty="0"/>
              <a:t>7</a:t>
            </a:r>
            <a:endParaRPr lang="cs-CZ" altLang="cs-CZ" i="1" dirty="0"/>
          </a:p>
          <a:p>
            <a:pPr>
              <a:buFontTx/>
              <a:buNone/>
            </a:pPr>
            <a:endParaRPr lang="en-US" altLang="cs-CZ" dirty="0"/>
          </a:p>
          <a:p>
            <a:pPr>
              <a:buFontTx/>
              <a:buNone/>
            </a:pPr>
            <a:r>
              <a:rPr lang="en-US" altLang="cs-CZ" b="1" dirty="0"/>
              <a:t>C</a:t>
            </a:r>
            <a:r>
              <a:rPr lang="cs-CZ" altLang="cs-CZ" b="1" dirty="0"/>
              <a:t>íle návrhu</a:t>
            </a:r>
            <a:endParaRPr lang="en-US" altLang="cs-CZ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 err="1"/>
              <a:t>efektivní</a:t>
            </a:r>
            <a:r>
              <a:rPr lang="en-US" altLang="cs-CZ" dirty="0"/>
              <a:t> a </a:t>
            </a:r>
            <a:r>
              <a:rPr lang="en-US" altLang="cs-CZ" dirty="0" err="1"/>
              <a:t>použitelný</a:t>
            </a:r>
            <a:r>
              <a:rPr lang="en-US" altLang="cs-CZ" dirty="0"/>
              <a:t> </a:t>
            </a:r>
            <a:r>
              <a:rPr lang="en-US" altLang="cs-CZ" dirty="0" err="1"/>
              <a:t>jako</a:t>
            </a:r>
            <a:r>
              <a:rPr lang="en-US" altLang="cs-CZ" dirty="0"/>
              <a:t> </a:t>
            </a:r>
            <a:r>
              <a:rPr lang="en-US" altLang="cs-CZ" dirty="0" err="1"/>
              <a:t>konvenční</a:t>
            </a:r>
            <a:r>
              <a:rPr lang="en-US" altLang="cs-CZ" dirty="0"/>
              <a:t> 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 err="1"/>
              <a:t>silné</a:t>
            </a:r>
            <a:r>
              <a:rPr lang="en-US" altLang="cs-CZ" dirty="0"/>
              <a:t> </a:t>
            </a:r>
            <a:r>
              <a:rPr lang="en-US" altLang="cs-CZ" dirty="0" err="1"/>
              <a:t>prostředí</a:t>
            </a:r>
            <a:r>
              <a:rPr lang="en-US" altLang="cs-CZ" dirty="0"/>
              <a:t> pro </a:t>
            </a:r>
            <a:r>
              <a:rPr lang="en-US" altLang="cs-CZ" dirty="0" err="1"/>
              <a:t>použití</a:t>
            </a:r>
            <a:r>
              <a:rPr lang="en-US" altLang="cs-CZ" dirty="0"/>
              <a:t> </a:t>
            </a:r>
            <a:r>
              <a:rPr lang="en-US" altLang="cs-CZ" dirty="0" err="1"/>
              <a:t>jako</a:t>
            </a:r>
            <a:r>
              <a:rPr lang="en-US" altLang="cs-CZ" dirty="0"/>
              <a:t> </a:t>
            </a:r>
            <a:r>
              <a:rPr lang="en-US" altLang="cs-CZ" dirty="0" err="1"/>
              <a:t>distribuovaný</a:t>
            </a:r>
            <a:r>
              <a:rPr lang="en-US" altLang="cs-CZ" dirty="0"/>
              <a:t> </a:t>
            </a:r>
            <a:r>
              <a:rPr lang="en-US" altLang="cs-CZ" dirty="0" err="1"/>
              <a:t>systém</a:t>
            </a:r>
            <a:endParaRPr lang="en-US" altLang="cs-CZ" dirty="0"/>
          </a:p>
          <a:p>
            <a:r>
              <a:rPr lang="cs-CZ" altLang="cs-CZ" b="1" dirty="0"/>
              <a:t>Hlavní části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m</a:t>
            </a:r>
            <a:r>
              <a:rPr lang="en-US" altLang="cs-CZ" dirty="0" err="1"/>
              <a:t>eziprocesová</a:t>
            </a:r>
            <a:r>
              <a:rPr lang="en-US" altLang="cs-CZ" dirty="0"/>
              <a:t> </a:t>
            </a:r>
            <a:r>
              <a:rPr lang="cs-CZ" altLang="cs-CZ" dirty="0"/>
              <a:t>/ v</a:t>
            </a:r>
            <a:r>
              <a:rPr lang="en-US" altLang="cs-CZ" dirty="0" err="1"/>
              <a:t>zdálená</a:t>
            </a:r>
            <a:r>
              <a:rPr lang="en-US" altLang="cs-CZ" dirty="0"/>
              <a:t> </a:t>
            </a:r>
            <a:r>
              <a:rPr lang="en-US" altLang="cs-CZ" dirty="0" err="1"/>
              <a:t>komunikace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p</a:t>
            </a:r>
            <a:r>
              <a:rPr lang="en-US" altLang="cs-CZ" dirty="0" err="1"/>
              <a:t>řenosové</a:t>
            </a:r>
            <a:r>
              <a:rPr lang="en-US" altLang="cs-CZ" dirty="0"/>
              <a:t> </a:t>
            </a:r>
            <a:r>
              <a:rPr lang="en-US" altLang="cs-CZ" dirty="0" err="1"/>
              <a:t>protokoly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n</a:t>
            </a:r>
            <a:r>
              <a:rPr lang="en-US" altLang="cs-CZ" dirty="0" err="1"/>
              <a:t>ame</a:t>
            </a:r>
            <a:r>
              <a:rPr lang="en-US" altLang="cs-CZ" dirty="0"/>
              <a:t>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p</a:t>
            </a:r>
            <a:r>
              <a:rPr lang="en-US" altLang="cs-CZ" dirty="0" err="1"/>
              <a:t>odpora</a:t>
            </a:r>
            <a:r>
              <a:rPr lang="en-US" altLang="cs-CZ" dirty="0"/>
              <a:t> pro “</a:t>
            </a:r>
            <a:r>
              <a:rPr lang="en-US" altLang="cs-CZ" dirty="0" err="1"/>
              <a:t>vyšší</a:t>
            </a:r>
            <a:r>
              <a:rPr lang="en-US" altLang="cs-CZ" dirty="0"/>
              <a:t>” </a:t>
            </a:r>
            <a:r>
              <a:rPr lang="en-US" altLang="cs-CZ" dirty="0" err="1"/>
              <a:t>distribuované</a:t>
            </a:r>
            <a:r>
              <a:rPr lang="en-US" altLang="cs-CZ" dirty="0"/>
              <a:t> </a:t>
            </a:r>
            <a:r>
              <a:rPr lang="en-US" altLang="cs-CZ" dirty="0" err="1"/>
              <a:t>služby</a:t>
            </a:r>
            <a:endParaRPr lang="en-US" altLang="cs-CZ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cs-CZ" dirty="0"/>
              <a:t> d</a:t>
            </a:r>
            <a:r>
              <a:rPr lang="en-US" altLang="cs-CZ" dirty="0" err="1"/>
              <a:t>istribuovaná</a:t>
            </a:r>
            <a:r>
              <a:rPr lang="en-US" altLang="cs-CZ" dirty="0"/>
              <a:t> </a:t>
            </a:r>
            <a:r>
              <a:rPr lang="en-US" altLang="cs-CZ" dirty="0" err="1"/>
              <a:t>sdílená</a:t>
            </a:r>
            <a:r>
              <a:rPr lang="en-US" altLang="cs-CZ" dirty="0"/>
              <a:t> </a:t>
            </a:r>
            <a:r>
              <a:rPr lang="en-US" altLang="cs-CZ" dirty="0" err="1"/>
              <a:t>paměť</a:t>
            </a:r>
            <a:r>
              <a:rPr lang="en-US" altLang="cs-CZ" dirty="0"/>
              <a:t>, </a:t>
            </a:r>
            <a:r>
              <a:rPr lang="cs-CZ" altLang="cs-CZ" dirty="0"/>
              <a:t>m</a:t>
            </a:r>
            <a:r>
              <a:rPr lang="en-US" altLang="cs-CZ" dirty="0" err="1"/>
              <a:t>igrace</a:t>
            </a:r>
            <a:r>
              <a:rPr lang="en-US" altLang="cs-CZ" dirty="0"/>
              <a:t> </a:t>
            </a:r>
            <a:r>
              <a:rPr lang="en-US" altLang="cs-CZ" dirty="0" err="1"/>
              <a:t>procesů</a:t>
            </a:r>
            <a:r>
              <a:rPr lang="en-US" altLang="cs-CZ" dirty="0"/>
              <a:t>, load balancing</a:t>
            </a:r>
          </a:p>
          <a:p>
            <a:r>
              <a:rPr lang="en-US" altLang="cs-CZ" b="1" dirty="0" err="1"/>
              <a:t>Zku</a:t>
            </a:r>
            <a:r>
              <a:rPr lang="cs-CZ" altLang="cs-CZ" b="1" dirty="0"/>
              <a:t>šenosti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 err="1"/>
              <a:t>výuka</a:t>
            </a:r>
            <a:r>
              <a:rPr lang="en-US" altLang="cs-CZ" dirty="0"/>
              <a:t>, </a:t>
            </a:r>
            <a:r>
              <a:rPr lang="en-US" altLang="cs-CZ" dirty="0" err="1"/>
              <a:t>studentské</a:t>
            </a:r>
            <a:r>
              <a:rPr lang="en-US" altLang="cs-CZ" dirty="0"/>
              <a:t> </a:t>
            </a:r>
            <a:r>
              <a:rPr lang="en-US" altLang="cs-CZ" dirty="0" err="1"/>
              <a:t>projekty</a:t>
            </a:r>
            <a:r>
              <a:rPr lang="en-US" altLang="cs-CZ" dirty="0"/>
              <a:t>, </a:t>
            </a:r>
            <a:r>
              <a:rPr lang="cs-CZ" altLang="cs-CZ" dirty="0"/>
              <a:t>experimenty</a:t>
            </a:r>
            <a:endParaRPr lang="en-US" altLang="cs-CZ" dirty="0"/>
          </a:p>
          <a:p>
            <a:pPr lvl="2">
              <a:buFont typeface="Tahoma" panose="020B0604030504040204" pitchFamily="34" charset="0"/>
              <a:buNone/>
            </a:pPr>
            <a:r>
              <a:rPr lang="en-US" altLang="cs-CZ" b="1" dirty="0">
                <a:solidFill>
                  <a:srgbClr val="33CC33"/>
                </a:solidFill>
              </a:rPr>
              <a:t>++</a:t>
            </a:r>
            <a:r>
              <a:rPr lang="cs-CZ" altLang="cs-CZ" dirty="0"/>
              <a:t>   </a:t>
            </a:r>
            <a:r>
              <a:rPr lang="en-US" altLang="cs-CZ" dirty="0" err="1"/>
              <a:t>diplomové</a:t>
            </a:r>
            <a:r>
              <a:rPr lang="en-US" altLang="cs-CZ" dirty="0"/>
              <a:t> </a:t>
            </a:r>
            <a:r>
              <a:rPr lang="en-US" altLang="cs-CZ" dirty="0" err="1"/>
              <a:t>práce</a:t>
            </a:r>
            <a:r>
              <a:rPr lang="en-US" altLang="cs-CZ" dirty="0"/>
              <a:t>, PGDS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 err="1"/>
              <a:t>další</a:t>
            </a:r>
            <a:r>
              <a:rPr lang="en-US" altLang="cs-CZ" dirty="0"/>
              <a:t> </a:t>
            </a:r>
            <a:r>
              <a:rPr lang="cs-CZ" altLang="cs-CZ" dirty="0"/>
              <a:t>výzkum </a:t>
            </a:r>
            <a:r>
              <a:rPr lang="en-US" altLang="cs-CZ" dirty="0"/>
              <a:t>v </a:t>
            </a:r>
            <a:r>
              <a:rPr lang="en-US" altLang="cs-CZ" dirty="0" err="1"/>
              <a:t>oblasti</a:t>
            </a:r>
            <a:r>
              <a:rPr lang="en-US" altLang="cs-CZ" dirty="0"/>
              <a:t> </a:t>
            </a:r>
            <a:r>
              <a:rPr lang="en-US" altLang="cs-CZ" dirty="0" err="1"/>
              <a:t>distribuovaných</a:t>
            </a:r>
            <a:r>
              <a:rPr lang="en-US" altLang="cs-CZ" dirty="0"/>
              <a:t> </a:t>
            </a:r>
            <a:r>
              <a:rPr lang="en-US" altLang="cs-CZ" dirty="0" err="1"/>
              <a:t>systémů</a:t>
            </a:r>
            <a:endParaRPr lang="en-US" altLang="cs-CZ" dirty="0"/>
          </a:p>
          <a:p>
            <a:pPr lvl="2">
              <a:buFont typeface="Tahoma" panose="020B0604030504040204" pitchFamily="34" charset="0"/>
              <a:buNone/>
            </a:pPr>
            <a:r>
              <a:rPr lang="en-US" altLang="cs-CZ" b="1" dirty="0">
                <a:solidFill>
                  <a:srgbClr val="FFC000"/>
                </a:solidFill>
              </a:rPr>
              <a:t>+-</a:t>
            </a:r>
            <a:r>
              <a:rPr lang="en-US" altLang="cs-CZ" dirty="0"/>
              <a:t>   </a:t>
            </a:r>
            <a:r>
              <a:rPr lang="cs-CZ" altLang="cs-CZ" dirty="0"/>
              <a:t> </a:t>
            </a:r>
            <a:r>
              <a:rPr lang="en-US" altLang="cs-CZ" dirty="0" err="1"/>
              <a:t>publikace</a:t>
            </a:r>
            <a:r>
              <a:rPr lang="en-US" altLang="cs-CZ" dirty="0"/>
              <a:t> </a:t>
            </a:r>
            <a:r>
              <a:rPr lang="cs-CZ" altLang="cs-CZ" i="1" dirty="0"/>
              <a:t>(m</a:t>
            </a:r>
            <a:r>
              <a:rPr lang="en-US" altLang="cs-CZ" i="1" dirty="0" err="1"/>
              <a:t>álo</a:t>
            </a:r>
            <a:r>
              <a:rPr lang="cs-CZ" altLang="cs-CZ" i="1" dirty="0"/>
              <a:t>)</a:t>
            </a:r>
            <a:r>
              <a:rPr lang="cs-CZ" altLang="cs-CZ" dirty="0"/>
              <a:t>, výzkum jiným směrem</a:t>
            </a:r>
            <a:endParaRPr lang="en-US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cs-CZ" dirty="0"/>
              <a:t>pro </a:t>
            </a:r>
            <a:r>
              <a:rPr lang="en-US" altLang="cs-CZ" dirty="0" err="1"/>
              <a:t>běžné</a:t>
            </a:r>
            <a:r>
              <a:rPr lang="en-US" altLang="cs-CZ" dirty="0"/>
              <a:t> </a:t>
            </a:r>
            <a:r>
              <a:rPr lang="en-US" altLang="cs-CZ" dirty="0" err="1"/>
              <a:t>každodenní</a:t>
            </a:r>
            <a:r>
              <a:rPr lang="en-US" altLang="cs-CZ" dirty="0"/>
              <a:t> </a:t>
            </a:r>
            <a:r>
              <a:rPr lang="en-US" altLang="cs-CZ" dirty="0" err="1"/>
              <a:t>použití</a:t>
            </a:r>
            <a:endParaRPr lang="en-US" altLang="cs-CZ" dirty="0"/>
          </a:p>
          <a:p>
            <a:pPr lvl="2">
              <a:buFont typeface="Tahoma" panose="020B0604030504040204" pitchFamily="34" charset="0"/>
              <a:buNone/>
            </a:pPr>
            <a:r>
              <a:rPr lang="en-US" altLang="cs-CZ" b="1" dirty="0">
                <a:solidFill>
                  <a:srgbClr val="FF0000"/>
                </a:solidFill>
              </a:rPr>
              <a:t>--</a:t>
            </a:r>
            <a:r>
              <a:rPr lang="en-US" altLang="cs-CZ" dirty="0"/>
              <a:t>   </a:t>
            </a:r>
            <a:r>
              <a:rPr lang="cs-CZ" altLang="cs-CZ" dirty="0"/>
              <a:t>  </a:t>
            </a:r>
            <a:r>
              <a:rPr lang="en-US" altLang="cs-CZ" dirty="0" err="1"/>
              <a:t>aplikace</a:t>
            </a:r>
            <a:r>
              <a:rPr lang="cs-CZ" altLang="cs-CZ" dirty="0"/>
              <a:t> </a:t>
            </a:r>
            <a:r>
              <a:rPr lang="en-US" altLang="cs-CZ" dirty="0"/>
              <a:t>!!!</a:t>
            </a:r>
            <a:r>
              <a:rPr lang="cs-CZ" altLang="cs-CZ" dirty="0"/>
              <a:t> </a:t>
            </a:r>
            <a:r>
              <a:rPr lang="en-US" altLang="cs-CZ" dirty="0"/>
              <a:t>(C, </a:t>
            </a:r>
            <a:r>
              <a:rPr lang="cs-CZ" altLang="cs-CZ" dirty="0"/>
              <a:t>Tetris, DOOM</a:t>
            </a:r>
            <a:r>
              <a:rPr lang="en-US" altLang="cs-CZ" dirty="0"/>
              <a:t>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6D90DDE6-613D-7A08-E4C6-48F64E488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Sémanitka služeb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BCB2B81-B8F9-550E-843B-7175A44BE8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</a:pPr>
            <a:r>
              <a:rPr lang="cs-CZ" altLang="cs-CZ" b="1"/>
              <a:t>idempotentní</a:t>
            </a:r>
            <a:r>
              <a:rPr lang="cs-CZ" altLang="cs-CZ"/>
              <a:t> služby</a:t>
            </a:r>
            <a:endParaRPr lang="en-US" altLang="cs-CZ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nevadí opakované provedení služby</a:t>
            </a:r>
            <a:endParaRPr lang="en-US" altLang="cs-CZ"/>
          </a:p>
          <a:p>
            <a:pPr lvl="1" eaLnBrk="1" hangingPunct="1">
              <a:lnSpc>
                <a:spcPct val="120000"/>
              </a:lnSpc>
            </a:pPr>
            <a:r>
              <a:rPr lang="cs-CZ" altLang="cs-CZ" sz="2100">
                <a:solidFill>
                  <a:schemeClr val="hlink"/>
                </a:solidFill>
                <a:sym typeface="Wingdings" panose="05000000000000000000" pitchFamily="2" charset="2"/>
              </a:rPr>
              <a:t></a:t>
            </a:r>
            <a:r>
              <a:rPr lang="en-US" altLang="cs-CZ"/>
              <a:t> </a:t>
            </a:r>
            <a:r>
              <a:rPr lang="cs-CZ" altLang="cs-CZ"/>
              <a:t>sečti 1 </a:t>
            </a:r>
            <a:r>
              <a:rPr lang="en-US" altLang="cs-CZ"/>
              <a:t>+ 1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 sz="210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r>
              <a:rPr lang="en-US" altLang="cs-CZ"/>
              <a:t> vyber 1000000 $ z m</a:t>
            </a:r>
            <a:r>
              <a:rPr lang="cs-CZ" altLang="cs-CZ"/>
              <a:t>ého účtu </a:t>
            </a:r>
            <a:r>
              <a:rPr lang="cs-CZ" altLang="cs-CZ">
                <a:sym typeface="Wingdings" panose="05000000000000000000" pitchFamily="2" charset="2"/>
              </a:rPr>
              <a:t></a:t>
            </a:r>
          </a:p>
          <a:p>
            <a:pPr marL="0" indent="0" eaLnBrk="1" hangingPunct="1">
              <a:lnSpc>
                <a:spcPct val="120000"/>
              </a:lnSpc>
            </a:pPr>
            <a:endParaRPr lang="cs-CZ" altLang="cs-CZ" i="1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cs-CZ" altLang="cs-CZ" b="1"/>
              <a:t>exactly once</a:t>
            </a:r>
            <a:r>
              <a:rPr lang="cs-CZ" altLang="cs-CZ"/>
              <a:t> sémantika</a:t>
            </a:r>
            <a:endParaRPr lang="cs-CZ" altLang="cs-CZ" i="1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pro některé služby nelze (tisk na tiskárně)</a:t>
            </a:r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b="1"/>
              <a:t> at-least-once</a:t>
            </a:r>
            <a:r>
              <a:rPr lang="cs-CZ" altLang="cs-CZ"/>
              <a:t> sémantika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služba se určitě alespoň jednou provede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nelze zajistit, aby se neprovedla vícekrát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idempotentní služby</a:t>
            </a:r>
            <a:r>
              <a:rPr lang="en-US" altLang="cs-CZ"/>
              <a:t>!</a:t>
            </a:r>
            <a:endParaRPr lang="cs-CZ" altLang="cs-CZ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cs-CZ" altLang="cs-CZ" b="1"/>
              <a:t>at-most-once</a:t>
            </a:r>
            <a:r>
              <a:rPr lang="cs-CZ" altLang="cs-CZ"/>
              <a:t> sémantika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služba se určitě neprovede vícekrát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nelze zajistit, že se provede</a:t>
            </a:r>
          </a:p>
        </p:txBody>
      </p:sp>
      <p:sp>
        <p:nvSpPr>
          <p:cNvPr id="81924" name="Right Bracket 2">
            <a:extLst>
              <a:ext uri="{FF2B5EF4-FFF2-40B4-BE49-F238E27FC236}">
                <a16:creationId xmlns:a16="http://schemas.microsoft.com/office/drawing/2014/main" id="{9C2EF444-71C4-B7D5-256D-1C089CE74DA6}"/>
              </a:ext>
            </a:extLst>
          </p:cNvPr>
          <p:cNvSpPr>
            <a:spLocks/>
          </p:cNvSpPr>
          <p:nvPr/>
        </p:nvSpPr>
        <p:spPr bwMode="auto">
          <a:xfrm>
            <a:off x="5940425" y="1844675"/>
            <a:ext cx="719138" cy="2376488"/>
          </a:xfrm>
          <a:prstGeom prst="rightBracket">
            <a:avLst>
              <a:gd name="adj" fmla="val 159357"/>
            </a:avLst>
          </a:prstGeom>
          <a:noFill/>
          <a:ln w="25400" algn="ctr">
            <a:solidFill>
              <a:srgbClr val="0070C0"/>
            </a:solidFill>
            <a:prstDash val="sysDash"/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 animBg="1"/>
    </p:bld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>
            <a:extLst>
              <a:ext uri="{FF2B5EF4-FFF2-40B4-BE49-F238E27FC236}">
                <a16:creationId xmlns:a16="http://schemas.microsoft.com/office/drawing/2014/main" id="{6CD46633-4479-4536-A09A-773709B70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Migratory load balancing</a:t>
            </a:r>
          </a:p>
        </p:txBody>
      </p:sp>
      <p:sp>
        <p:nvSpPr>
          <p:cNvPr id="404483" name="Rectangle 3">
            <a:extLst>
              <a:ext uri="{FF2B5EF4-FFF2-40B4-BE49-F238E27FC236}">
                <a16:creationId xmlns:a16="http://schemas.microsoft.com/office/drawing/2014/main" id="{E72F6770-839F-6374-6E25-2E3DDA8602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 eaLnBrk="1" hangingPunct="1">
              <a:buSzPct val="150000"/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Rozhodnutí o okamžiku migrace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jak porovnávat zatížení uzlů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udržování konzistence údajů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volba migrujícího procesu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volba příjemce</a:t>
            </a:r>
          </a:p>
          <a:p>
            <a:pPr marL="342900" lvl="1" indent="-342900" eaLnBrk="1" hangingPunct="1">
              <a:buSzPct val="150000"/>
              <a:buFont typeface="Tahoma" panose="020B0604030504040204" pitchFamily="34" charset="0"/>
              <a:buChar char="▪"/>
              <a:defRPr/>
            </a:pPr>
            <a:endParaRPr lang="cs-CZ" altLang="cs-CZ" sz="900" dirty="0">
              <a:ea typeface="+mn-ea"/>
              <a:cs typeface="+mn-cs"/>
            </a:endParaRPr>
          </a:p>
          <a:p>
            <a:pPr marL="342900" lvl="1" indent="-342900" eaLnBrk="1" hangingPunct="1">
              <a:buSzPct val="150000"/>
              <a:buFont typeface="Tahoma" panose="020B0604030504040204" pitchFamily="34" charset="0"/>
              <a:buChar char="▪"/>
              <a:defRPr/>
            </a:pPr>
            <a:r>
              <a:rPr lang="en-US" altLang="cs-CZ" dirty="0" err="1">
                <a:ea typeface="+mn-ea"/>
                <a:cs typeface="+mn-cs"/>
              </a:rPr>
              <a:t>Migra</a:t>
            </a:r>
            <a:r>
              <a:rPr lang="cs-CZ" altLang="cs-CZ" dirty="0">
                <a:ea typeface="+mn-ea"/>
                <a:cs typeface="+mn-cs"/>
              </a:rPr>
              <a:t>ční</a:t>
            </a:r>
            <a:r>
              <a:rPr lang="en-US" altLang="cs-CZ" dirty="0">
                <a:ea typeface="+mn-ea"/>
                <a:cs typeface="+mn-cs"/>
              </a:rPr>
              <a:t> </a:t>
            </a:r>
            <a:r>
              <a:rPr lang="en-US" altLang="cs-CZ" dirty="0" err="1">
                <a:ea typeface="+mn-ea"/>
                <a:cs typeface="+mn-cs"/>
              </a:rPr>
              <a:t>jednotka</a:t>
            </a:r>
            <a:endParaRPr lang="cs-CZ" altLang="cs-CZ" dirty="0">
              <a:ea typeface="+mn-ea"/>
              <a:cs typeface="+mn-cs"/>
            </a:endParaRPr>
          </a:p>
          <a:p>
            <a:pPr marL="681038" lvl="1" indent="-323850" eaLnBrk="1" hangingPunct="1">
              <a:defRPr/>
            </a:pPr>
            <a:r>
              <a:rPr lang="cs-CZ" altLang="cs-CZ" dirty="0"/>
              <a:t>proces</a:t>
            </a:r>
          </a:p>
          <a:p>
            <a:pPr marL="681038" lvl="1" indent="-323850" eaLnBrk="1" hangingPunct="1">
              <a:defRPr/>
            </a:pP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➥</a:t>
            </a:r>
            <a:r>
              <a:rPr lang="en-US" altLang="cs-CZ" dirty="0"/>
              <a:t> </a:t>
            </a:r>
            <a:r>
              <a:rPr lang="cs-CZ" altLang="cs-CZ" dirty="0"/>
              <a:t>skupina procesů / task</a:t>
            </a:r>
          </a:p>
          <a:p>
            <a:pPr marL="681038" lvl="1" indent="-323850" eaLnBrk="1" hangingPunct="1">
              <a:defRPr/>
            </a:pPr>
            <a:r>
              <a:rPr lang="en-US" altLang="cs-CZ" dirty="0"/>
              <a:t>      </a:t>
            </a: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➥</a:t>
            </a:r>
            <a:r>
              <a:rPr lang="en-US" altLang="cs-CZ" dirty="0"/>
              <a:t> </a:t>
            </a:r>
            <a:r>
              <a:rPr lang="cs-CZ" altLang="cs-CZ" dirty="0"/>
              <a:t>virtuální stroj</a:t>
            </a:r>
            <a:r>
              <a:rPr lang="en-US" altLang="cs-CZ" dirty="0"/>
              <a:t>, </a:t>
            </a:r>
            <a:r>
              <a:rPr lang="en-US" altLang="cs-CZ" dirty="0" err="1"/>
              <a:t>kontejner</a:t>
            </a:r>
            <a:endParaRPr lang="en-US" altLang="cs-CZ" dirty="0"/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endParaRPr lang="cs-CZ" altLang="cs-CZ" sz="900" dirty="0">
              <a:ea typeface="+mn-ea"/>
              <a:cs typeface="+mn-cs"/>
            </a:endParaRP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b="1" dirty="0"/>
              <a:t>Párový algoritmus</a:t>
            </a:r>
            <a:r>
              <a:rPr lang="cs-CZ" altLang="cs-CZ" dirty="0"/>
              <a:t> (Bryant &amp; Finkel, Charlotte)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vytvářejí se páry, které se vzájemně vyvažují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A pošle B žádost o vytvoření páru se seznamem procesů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B odmítne / vytvoří pár / migruje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zatíženější uzel vybere proces podle míry vylepšení</a:t>
            </a:r>
          </a:p>
          <a:p>
            <a:pPr marL="1025525" lvl="2" indent="-304800" eaLnBrk="1" hangingPunct="1">
              <a:defRPr/>
            </a:pPr>
            <a:r>
              <a:rPr lang="cs-CZ" altLang="cs-CZ" dirty="0"/>
              <a:t>k</a:t>
            </a:r>
            <a:r>
              <a:rPr lang="cs-CZ" altLang="cs-CZ" sz="1800" baseline="-20000" dirty="0"/>
              <a:t>i</a:t>
            </a:r>
            <a:r>
              <a:rPr lang="cs-CZ" altLang="cs-CZ" dirty="0"/>
              <a:t> = A</a:t>
            </a:r>
            <a:r>
              <a:rPr lang="cs-CZ" altLang="cs-CZ" sz="1800" baseline="-20000" dirty="0"/>
              <a:t>i</a:t>
            </a:r>
            <a:r>
              <a:rPr lang="cs-CZ" altLang="cs-CZ" dirty="0"/>
              <a:t> / (B</a:t>
            </a:r>
            <a:r>
              <a:rPr lang="cs-CZ" altLang="cs-CZ" sz="1800" baseline="-20000" dirty="0"/>
              <a:t>i</a:t>
            </a:r>
            <a:r>
              <a:rPr lang="cs-CZ" altLang="cs-CZ" dirty="0"/>
              <a:t> + AB</a:t>
            </a:r>
            <a:r>
              <a:rPr lang="cs-CZ" altLang="cs-CZ" sz="1800" baseline="-20000" dirty="0"/>
              <a:t>i</a:t>
            </a:r>
            <a:r>
              <a:rPr lang="cs-CZ" altLang="cs-CZ" dirty="0"/>
              <a:t>)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významné zlepšení stavu </a:t>
            </a:r>
            <a:r>
              <a:rPr lang="cs-CZ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➟</a:t>
            </a:r>
            <a:r>
              <a:rPr lang="cs-CZ" altLang="cs-CZ" dirty="0"/>
              <a:t> migrace a další proces, jinak konec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>
            <a:extLst>
              <a:ext uri="{FF2B5EF4-FFF2-40B4-BE49-F238E27FC236}">
                <a16:creationId xmlns:a16="http://schemas.microsoft.com/office/drawing/2014/main" id="{79B91013-40DE-300E-C836-D3A0CD34C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Vektorový algoritmus</a:t>
            </a:r>
          </a:p>
        </p:txBody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213396EA-686A-C989-B1F3-3D1CB5A05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Barak &amp; Shiloh - Mosix</a:t>
            </a:r>
          </a:p>
          <a:p>
            <a:pPr marL="681038" lvl="1" indent="-323850" eaLnBrk="1" hangingPunct="1"/>
            <a:r>
              <a:rPr lang="cs-CZ" altLang="cs-CZ"/>
              <a:t>distribuce a aktualizace zátěže</a:t>
            </a:r>
          </a:p>
          <a:p>
            <a:pPr marL="681038" lvl="1" indent="-323850" eaLnBrk="1" hangingPunct="1"/>
            <a:r>
              <a:rPr lang="cs-CZ" altLang="cs-CZ"/>
              <a:t>pevný vektor zátěže L, L</a:t>
            </a:r>
            <a:r>
              <a:rPr lang="en-US" altLang="cs-CZ"/>
              <a:t>[</a:t>
            </a:r>
            <a:r>
              <a:rPr lang="cs-CZ" altLang="cs-CZ"/>
              <a:t>0</a:t>
            </a:r>
            <a:r>
              <a:rPr lang="en-US" altLang="cs-CZ"/>
              <a:t>]</a:t>
            </a:r>
            <a:r>
              <a:rPr lang="cs-CZ" altLang="cs-CZ"/>
              <a:t> = vlastní zátěž</a:t>
            </a:r>
          </a:p>
          <a:p>
            <a:pPr marL="681038" lvl="1" indent="-323850" eaLnBrk="1" hangingPunct="1"/>
            <a:r>
              <a:rPr lang="cs-CZ" altLang="cs-CZ"/>
              <a:t>periodicky každý uzel provádí:</a:t>
            </a:r>
          </a:p>
          <a:p>
            <a:pPr marL="1025525" lvl="2" indent="-304800" eaLnBrk="1" hangingPunct="1"/>
            <a:r>
              <a:rPr lang="cs-CZ" altLang="cs-CZ"/>
              <a:t> zjistí vlastní zátěž</a:t>
            </a:r>
          </a:p>
          <a:p>
            <a:pPr marL="1025525" lvl="2" indent="-304800" eaLnBrk="1" hangingPunct="1"/>
            <a:r>
              <a:rPr lang="cs-CZ" altLang="cs-CZ"/>
              <a:t> náhodně pošle polovinu vektoru</a:t>
            </a:r>
          </a:p>
          <a:p>
            <a:pPr marL="681038" lvl="1" indent="-323850" eaLnBrk="1" hangingPunct="1"/>
            <a:r>
              <a:rPr lang="cs-CZ" altLang="cs-CZ"/>
              <a:t>při příjmu L’:  L</a:t>
            </a:r>
            <a:r>
              <a:rPr lang="en-US" altLang="cs-CZ" sz="1500" baseline="-40000"/>
              <a:t>n+1</a:t>
            </a:r>
            <a:r>
              <a:rPr lang="en-US" altLang="cs-CZ"/>
              <a:t>[</a:t>
            </a:r>
            <a:r>
              <a:rPr lang="cs-CZ" altLang="cs-CZ"/>
              <a:t>2i</a:t>
            </a:r>
            <a:r>
              <a:rPr lang="en-US" altLang="cs-CZ"/>
              <a:t>]</a:t>
            </a:r>
            <a:r>
              <a:rPr lang="cs-CZ" altLang="cs-CZ"/>
              <a:t> = </a:t>
            </a:r>
            <a:r>
              <a:rPr lang="cs-CZ" altLang="cs-CZ">
                <a:solidFill>
                  <a:srgbClr val="FF0000"/>
                </a:solidFill>
              </a:rPr>
              <a:t>L</a:t>
            </a:r>
            <a:r>
              <a:rPr lang="en-US" altLang="cs-CZ">
                <a:solidFill>
                  <a:srgbClr val="FF0000"/>
                </a:solidFill>
              </a:rPr>
              <a:t>[</a:t>
            </a:r>
            <a:r>
              <a:rPr lang="cs-CZ" altLang="cs-CZ">
                <a:solidFill>
                  <a:srgbClr val="FF0000"/>
                </a:solidFill>
              </a:rPr>
              <a:t>i</a:t>
            </a:r>
            <a:r>
              <a:rPr lang="en-US" altLang="cs-CZ">
                <a:solidFill>
                  <a:srgbClr val="FF0000"/>
                </a:solidFill>
              </a:rPr>
              <a:t>]</a:t>
            </a:r>
            <a:r>
              <a:rPr lang="cs-CZ" altLang="cs-CZ"/>
              <a:t>,  L</a:t>
            </a:r>
            <a:r>
              <a:rPr lang="en-US" altLang="cs-CZ" sz="1500" baseline="-40000"/>
              <a:t>n+1</a:t>
            </a:r>
            <a:r>
              <a:rPr lang="en-US" altLang="cs-CZ" sz="1800" baseline="-40000"/>
              <a:t> </a:t>
            </a:r>
            <a:r>
              <a:rPr lang="en-US" altLang="cs-CZ"/>
              <a:t>[</a:t>
            </a:r>
            <a:r>
              <a:rPr lang="cs-CZ" altLang="cs-CZ"/>
              <a:t>2i+1</a:t>
            </a:r>
            <a:r>
              <a:rPr lang="en-US" altLang="cs-CZ"/>
              <a:t>]</a:t>
            </a:r>
            <a:r>
              <a:rPr lang="cs-CZ" altLang="cs-CZ"/>
              <a:t> = </a:t>
            </a:r>
            <a:r>
              <a:rPr lang="cs-CZ" altLang="cs-CZ">
                <a:solidFill>
                  <a:srgbClr val="0070C0"/>
                </a:solidFill>
              </a:rPr>
              <a:t>L’</a:t>
            </a:r>
            <a:r>
              <a:rPr lang="en-US" altLang="cs-CZ" sz="700">
                <a:solidFill>
                  <a:srgbClr val="0070C0"/>
                </a:solidFill>
              </a:rPr>
              <a:t> </a:t>
            </a:r>
            <a:r>
              <a:rPr lang="en-US" altLang="cs-CZ">
                <a:solidFill>
                  <a:srgbClr val="0070C0"/>
                </a:solidFill>
              </a:rPr>
              <a:t>[</a:t>
            </a:r>
            <a:r>
              <a:rPr lang="cs-CZ" altLang="cs-CZ">
                <a:solidFill>
                  <a:srgbClr val="0070C0"/>
                </a:solidFill>
              </a:rPr>
              <a:t>i</a:t>
            </a:r>
            <a:r>
              <a:rPr lang="en-US" altLang="cs-CZ">
                <a:solidFill>
                  <a:srgbClr val="0070C0"/>
                </a:solidFill>
              </a:rPr>
              <a:t>]</a:t>
            </a:r>
            <a:r>
              <a:rPr lang="cs-CZ" altLang="cs-CZ"/>
              <a:t> </a:t>
            </a:r>
          </a:p>
          <a:p>
            <a:pPr marL="681038" lvl="1" indent="-323850" eaLnBrk="1" hangingPunct="1"/>
            <a:r>
              <a:rPr lang="cs-CZ" altLang="cs-CZ"/>
              <a:t>k zátěži se přičte komunikační režie</a:t>
            </a:r>
          </a:p>
        </p:txBody>
      </p:sp>
      <p:sp>
        <p:nvSpPr>
          <p:cNvPr id="382980" name="Rectangle 5">
            <a:extLst>
              <a:ext uri="{FF2B5EF4-FFF2-40B4-BE49-F238E27FC236}">
                <a16:creationId xmlns:a16="http://schemas.microsoft.com/office/drawing/2014/main" id="{93D5B20B-B01B-458C-E2F2-F95F4BA0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82981" name="Object 4">
            <a:extLst>
              <a:ext uri="{FF2B5EF4-FFF2-40B4-BE49-F238E27FC236}">
                <a16:creationId xmlns:a16="http://schemas.microsoft.com/office/drawing/2014/main" id="{566E115A-4312-602E-7783-653B354BC8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3933825"/>
          <a:ext cx="4498975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747666" imgH="1921919" progId="Word.Picture.8">
                  <p:embed/>
                </p:oleObj>
              </mc:Choice>
              <mc:Fallback>
                <p:oleObj name="Picture" r:id="rId3" imgW="3747666" imgH="1921919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933825"/>
                        <a:ext cx="4498975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2" name="AutoShape 6">
            <a:extLst>
              <a:ext uri="{FF2B5EF4-FFF2-40B4-BE49-F238E27FC236}">
                <a16:creationId xmlns:a16="http://schemas.microsoft.com/office/drawing/2014/main" id="{00153967-E635-4853-14A1-622F78FAF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4437063"/>
            <a:ext cx="1008063" cy="576262"/>
          </a:xfrm>
          <a:prstGeom prst="wedgeRoundRectCallout">
            <a:avLst>
              <a:gd name="adj1" fmla="val 88111"/>
              <a:gd name="adj2" fmla="val 1017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zbytek se zahod</a:t>
            </a:r>
            <a:r>
              <a:rPr lang="cs-CZ" altLang="cs-CZ" sz="1400" b="0" baseline="0"/>
              <a:t>í</a:t>
            </a:r>
            <a:endParaRPr lang="en-US" altLang="cs-CZ" sz="1400" b="0" baseline="0"/>
          </a:p>
        </p:txBody>
      </p:sp>
      <p:sp>
        <p:nvSpPr>
          <p:cNvPr id="382983" name="AutoShape 7">
            <a:extLst>
              <a:ext uri="{FF2B5EF4-FFF2-40B4-BE49-F238E27FC236}">
                <a16:creationId xmlns:a16="http://schemas.microsoft.com/office/drawing/2014/main" id="{32D5363E-06B1-BE02-505F-D9A61F47D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5805488"/>
            <a:ext cx="2447925" cy="576262"/>
          </a:xfrm>
          <a:prstGeom prst="wedgeRoundRectCallout">
            <a:avLst>
              <a:gd name="adj1" fmla="val -78079"/>
              <a:gd name="adj2" fmla="val -1365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p</a:t>
            </a:r>
            <a:r>
              <a:rPr lang="cs-CZ" altLang="cs-CZ" sz="1400" b="0" baseline="0"/>
              <a:t>řirozená aktualizace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nejaktuálnější data nahoře</a:t>
            </a:r>
            <a:endParaRPr lang="en-US" altLang="cs-CZ" sz="1400" b="0" baseline="0"/>
          </a:p>
        </p:txBody>
      </p:sp>
    </p:spTree>
  </p:cSld>
  <p:clrMapOvr>
    <a:masterClrMapping/>
  </p:clrMapOvr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BF028588-F4B9-B677-0468-A98DEF3F70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'Inteligentn</a:t>
            </a:r>
            <a:r>
              <a:rPr lang="cs-CZ" altLang="cs-CZ"/>
              <a:t>í</a:t>
            </a:r>
            <a:r>
              <a:rPr lang="en-US" altLang="cs-CZ"/>
              <a:t>' v</a:t>
            </a:r>
            <a:r>
              <a:rPr lang="cs-CZ" altLang="cs-CZ"/>
              <a:t>yvažovací algoritmy</a:t>
            </a:r>
          </a:p>
        </p:txBody>
      </p:sp>
      <p:sp>
        <p:nvSpPr>
          <p:cNvPr id="385027" name="Rectangle 3">
            <a:extLst>
              <a:ext uri="{FF2B5EF4-FFF2-40B4-BE49-F238E27FC236}">
                <a16:creationId xmlns:a16="http://schemas.microsoft.com/office/drawing/2014/main" id="{1442F50D-7DAA-A031-8A1C-C6A26DD62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b="1"/>
              <a:t> Bidding algoritmus</a:t>
            </a:r>
            <a:endParaRPr lang="cs-CZ" altLang="cs-CZ"/>
          </a:p>
          <a:p>
            <a:pPr lvl="1" eaLnBrk="1" hangingPunct="1"/>
            <a:r>
              <a:rPr lang="cs-CZ" altLang="cs-CZ"/>
              <a:t>McCulloch-Pittsova vyhodnocovací procedura</a:t>
            </a:r>
          </a:p>
          <a:p>
            <a:pPr lvl="1" eaLnBrk="1" hangingPunct="1"/>
            <a:r>
              <a:rPr lang="cs-CZ" altLang="cs-CZ"/>
              <a:t>vyhodnocovací buňka - excitátory, inhibitory, výstup</a:t>
            </a:r>
          </a:p>
          <a:p>
            <a:pPr lvl="1" eaLnBrk="1" hangingPunct="1"/>
            <a:r>
              <a:rPr lang="cs-CZ" altLang="cs-CZ"/>
              <a:t>výstup vyšší - OK, nižší - migrace, nula - nelze migrovat</a:t>
            </a:r>
            <a:r>
              <a:rPr lang="en-US" altLang="cs-CZ"/>
              <a:t> (inhibitor)</a:t>
            </a:r>
            <a:endParaRPr lang="cs-CZ" altLang="cs-CZ"/>
          </a:p>
          <a:p>
            <a:pPr lvl="1" eaLnBrk="1" hangingPunct="1"/>
            <a:r>
              <a:rPr lang="cs-CZ" altLang="cs-CZ"/>
              <a:t>migrace:</a:t>
            </a:r>
          </a:p>
          <a:p>
            <a:pPr lvl="2" eaLnBrk="1" hangingPunct="1"/>
            <a:r>
              <a:rPr lang="cs-CZ" altLang="cs-CZ"/>
              <a:t> ‘žádost o nabídku’ (RFB) až do vzdálenosti d </a:t>
            </a:r>
          </a:p>
          <a:p>
            <a:pPr lvl="2" eaLnBrk="1" hangingPunct="1"/>
            <a:r>
              <a:rPr lang="cs-CZ" altLang="cs-CZ"/>
              <a:t> odpovědi s nabídkou se zkorigují o režii</a:t>
            </a:r>
          </a:p>
          <a:p>
            <a:pPr lvl="3" eaLnBrk="1" hangingPunct="1"/>
            <a:r>
              <a:rPr lang="cs-CZ" altLang="cs-CZ"/>
              <a:t>nejlepší nabídka </a:t>
            </a:r>
            <a:r>
              <a:rPr lang="en-US" altLang="cs-CZ"/>
              <a:t>/</a:t>
            </a:r>
            <a:r>
              <a:rPr lang="cs-CZ" altLang="cs-CZ"/>
              <a:t> žádná nabídka: d++</a:t>
            </a:r>
          </a:p>
          <a:p>
            <a:pPr lvl="1" eaLnBrk="1" hangingPunct="1"/>
            <a:r>
              <a:rPr lang="cs-CZ" altLang="cs-CZ"/>
              <a:t>problém: obtížná kvantifikace vlastností procesů</a:t>
            </a:r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SLA algoritmus</a:t>
            </a:r>
          </a:p>
          <a:p>
            <a:pPr lvl="1" eaLnBrk="1" hangingPunct="1"/>
            <a:r>
              <a:rPr lang="cs-CZ" altLang="cs-CZ"/>
              <a:t>stochastic learning automata</a:t>
            </a:r>
          </a:p>
          <a:p>
            <a:pPr lvl="1" eaLnBrk="1" hangingPunct="1"/>
            <a:r>
              <a:rPr lang="cs-CZ" altLang="cs-CZ"/>
              <a:t>zpětné učení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BDT algoritmus</a:t>
            </a:r>
          </a:p>
          <a:p>
            <a:pPr lvl="1" eaLnBrk="1" hangingPunct="1"/>
            <a:r>
              <a:rPr lang="cs-CZ" altLang="cs-CZ"/>
              <a:t>bayesian decision theory</a:t>
            </a:r>
          </a:p>
          <a:p>
            <a:pPr lvl="1" eaLnBrk="1" hangingPunct="1"/>
            <a:r>
              <a:rPr lang="cs-CZ" altLang="cs-CZ"/>
              <a:t>posílání globálních stavů</a:t>
            </a:r>
          </a:p>
        </p:txBody>
      </p:sp>
      <p:sp>
        <p:nvSpPr>
          <p:cNvPr id="385028" name="AutoShape 4">
            <a:extLst>
              <a:ext uri="{FF2B5EF4-FFF2-40B4-BE49-F238E27FC236}">
                <a16:creationId xmlns:a16="http://schemas.microsoft.com/office/drawing/2014/main" id="{805E7BC9-649B-90DC-B725-3CD79A9FB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445125"/>
            <a:ext cx="1873250" cy="792163"/>
          </a:xfrm>
          <a:prstGeom prst="wedgeRoundRectCallout">
            <a:avLst>
              <a:gd name="adj1" fmla="val 13940"/>
              <a:gd name="adj2" fmla="val -344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neprosadily se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komplikované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velká režie</a:t>
            </a:r>
            <a:endParaRPr lang="en-US" altLang="cs-CZ" sz="1400" b="0" baseline="0"/>
          </a:p>
        </p:txBody>
      </p:sp>
    </p:spTree>
  </p:cSld>
  <p:clrMapOvr>
    <a:masterClrMapping/>
  </p:clrMapOvr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>
            <a:extLst>
              <a:ext uri="{FF2B5EF4-FFF2-40B4-BE49-F238E27FC236}">
                <a16:creationId xmlns:a16="http://schemas.microsoft.com/office/drawing/2014/main" id="{572432EF-F214-4C31-2A39-E822D95FBA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Prakticky použitelné vyvažovací algoritmy</a:t>
            </a:r>
          </a:p>
        </p:txBody>
      </p:sp>
      <p:sp>
        <p:nvSpPr>
          <p:cNvPr id="382979" name="Rectangle 3">
            <a:extLst>
              <a:ext uri="{FF2B5EF4-FFF2-40B4-BE49-F238E27FC236}">
                <a16:creationId xmlns:a16="http://schemas.microsoft.com/office/drawing/2014/main" id="{EA6B6258-78F1-F4FB-065B-263D024E7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b="1" dirty="0"/>
              <a:t>Centralizovaný / hierarchický algoritmus</a:t>
            </a:r>
          </a:p>
          <a:p>
            <a:pPr lvl="1" eaLnBrk="1" hangingPunct="1"/>
            <a:r>
              <a:rPr lang="cs-CZ" altLang="cs-CZ" dirty="0"/>
              <a:t>central</a:t>
            </a:r>
            <a:r>
              <a:rPr lang="en-US" altLang="cs-CZ" dirty="0" err="1"/>
              <a:t>izovan</a:t>
            </a:r>
            <a:r>
              <a:rPr lang="cs-CZ" altLang="cs-CZ" dirty="0"/>
              <a:t>ý manažer, zná zátěž všech uzlů, velí</a:t>
            </a:r>
          </a:p>
          <a:p>
            <a:pPr lvl="2" eaLnBrk="1" hangingPunct="1"/>
            <a:r>
              <a:rPr lang="cs-CZ" altLang="cs-CZ" dirty="0"/>
              <a:t> cluster management system</a:t>
            </a:r>
          </a:p>
          <a:p>
            <a:pPr lvl="1" eaLnBrk="1" hangingPunct="1"/>
            <a:r>
              <a:rPr lang="cs-CZ" altLang="cs-CZ" dirty="0"/>
              <a:t>virtualizace, datová centra:  ≈1</a:t>
            </a:r>
            <a:r>
              <a:rPr lang="en-US" altLang="cs-CZ" dirty="0"/>
              <a:t>k-10k</a:t>
            </a:r>
            <a:r>
              <a:rPr lang="cs-CZ" altLang="cs-CZ" dirty="0"/>
              <a:t> uzlů / manažer</a:t>
            </a:r>
          </a:p>
          <a:p>
            <a:pPr lvl="1" eaLnBrk="1" hangingPunct="1"/>
            <a:r>
              <a:rPr lang="cs-CZ" altLang="cs-CZ" dirty="0"/>
              <a:t>hierarchicky organizované skupiny, nadřazení manažeři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'</a:t>
            </a:r>
            <a:r>
              <a:rPr lang="cs-CZ" altLang="cs-CZ" b="1" dirty="0"/>
              <a:t>Lokální</a:t>
            </a:r>
            <a:r>
              <a:rPr lang="en-US" altLang="cs-CZ" dirty="0"/>
              <a:t>' </a:t>
            </a:r>
            <a:r>
              <a:rPr lang="cs-CZ" altLang="cs-CZ" b="1" dirty="0"/>
              <a:t>algoritmus</a:t>
            </a:r>
          </a:p>
          <a:p>
            <a:pPr lvl="1" eaLnBrk="1" hangingPunct="1"/>
            <a:r>
              <a:rPr lang="cs-CZ" altLang="cs-CZ" dirty="0"/>
              <a:t>známa pouze lokální zátěž, prahová hodnota</a:t>
            </a:r>
          </a:p>
          <a:p>
            <a:pPr lvl="1" eaLnBrk="1" hangingPunct="1"/>
            <a:r>
              <a:rPr lang="cs-CZ" altLang="cs-CZ" dirty="0"/>
              <a:t>žádost n uzlům, podprahová / nejlepší odpověď OK</a:t>
            </a:r>
          </a:p>
          <a:p>
            <a:pPr lvl="1" eaLnBrk="1" hangingPunct="1"/>
            <a:r>
              <a:rPr lang="cs-CZ" altLang="cs-CZ" dirty="0"/>
              <a:t>sender/receiver initiated</a:t>
            </a:r>
          </a:p>
        </p:txBody>
      </p:sp>
      <p:sp>
        <p:nvSpPr>
          <p:cNvPr id="386052" name="AutoShape 4">
            <a:extLst>
              <a:ext uri="{FF2B5EF4-FFF2-40B4-BE49-F238E27FC236}">
                <a16:creationId xmlns:a16="http://schemas.microsoft.com/office/drawing/2014/main" id="{D0A077A5-9D47-69E8-6D83-01908AF44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1196975"/>
            <a:ext cx="2016125" cy="792163"/>
          </a:xfrm>
          <a:prstGeom prst="wedgeRoundRectCallout">
            <a:avLst>
              <a:gd name="adj1" fmla="val -86931"/>
              <a:gd name="adj2" fmla="val -12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idea: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vyvažující se skupiny nebývají příliš velké</a:t>
            </a:r>
            <a:endParaRPr lang="en-US" altLang="cs-CZ" sz="1400" b="0" baseline="0"/>
          </a:p>
        </p:txBody>
      </p:sp>
      <p:sp>
        <p:nvSpPr>
          <p:cNvPr id="386053" name="AutoShape 5">
            <a:extLst>
              <a:ext uri="{FF2B5EF4-FFF2-40B4-BE49-F238E27FC236}">
                <a16:creationId xmlns:a16="http://schemas.microsoft.com/office/drawing/2014/main" id="{3CA37668-7B7E-530A-38B2-8E894A881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3284984"/>
            <a:ext cx="2016125" cy="1080120"/>
          </a:xfrm>
          <a:prstGeom prst="wedgeRoundRectCallout">
            <a:avLst>
              <a:gd name="adj1" fmla="val -86457"/>
              <a:gd name="adj2" fmla="val -1401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/>
              <a:t>jednoduchý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/>
              <a:t>suboptimální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/>
              <a:t>distribuovaný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 dirty="0"/>
              <a:t>použitelný </a:t>
            </a:r>
            <a:r>
              <a:rPr lang="cs-CZ" altLang="cs-CZ" sz="1400" baseline="0" dirty="0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3" grpId="0" animBg="1"/>
    </p:bld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Text Placeholder 2">
            <a:extLst>
              <a:ext uri="{FF2B5EF4-FFF2-40B4-BE49-F238E27FC236}">
                <a16:creationId xmlns:a16="http://schemas.microsoft.com/office/drawing/2014/main" id="{238815A6-E91C-011B-47AE-1A787DBF70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3" y="2906713"/>
            <a:ext cx="7772400" cy="1746250"/>
          </a:xfrm>
        </p:spPr>
        <p:txBody>
          <a:bodyPr anchor="ctr"/>
          <a:lstStyle/>
          <a:p>
            <a:pPr algn="ctr"/>
            <a:r>
              <a:rPr lang="cs-CZ" altLang="cs-CZ" sz="4400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en-US" altLang="cs-CZ" sz="4400" b="1"/>
              <a:t>Technick</a:t>
            </a:r>
            <a:r>
              <a:rPr lang="cs-CZ" altLang="cs-CZ" sz="4400" b="1"/>
              <a:t>é</a:t>
            </a:r>
            <a:br>
              <a:rPr lang="cs-CZ" altLang="cs-CZ" sz="4400" b="1"/>
            </a:br>
            <a:r>
              <a:rPr lang="cs-CZ" altLang="cs-CZ" sz="4400" b="1"/>
              <a:t>principy kryptoměn</a:t>
            </a:r>
          </a:p>
        </p:txBody>
      </p:sp>
    </p:spTree>
  </p:cSld>
  <p:clrMapOvr>
    <a:masterClrMapping/>
  </p:clrMapOvr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ext Placeholder 2">
            <a:extLst>
              <a:ext uri="{FF2B5EF4-FFF2-40B4-BE49-F238E27FC236}">
                <a16:creationId xmlns:a16="http://schemas.microsoft.com/office/drawing/2014/main" id="{F2014D36-03A3-EFC6-4CFC-1862FBF4D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cs-CZ" altLang="cs-CZ" sz="4400" b="1"/>
              <a:t>The End.</a:t>
            </a:r>
          </a:p>
        </p:txBody>
      </p:sp>
    </p:spTree>
  </p:cSld>
  <p:clrMapOvr>
    <a:masterClrMapping/>
  </p:clrMapOvr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EEE1B47E-6325-65FE-C229-7E105A5323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 dirty="0"/>
              <a:t>Trendy </a:t>
            </a:r>
            <a:r>
              <a:rPr lang="en-US" altLang="cs-CZ" i="1" dirty="0"/>
              <a:t>'</a:t>
            </a:r>
            <a:r>
              <a:rPr lang="cs-CZ" altLang="cs-CZ" i="1" dirty="0"/>
              <a:t>94 </a:t>
            </a:r>
            <a:r>
              <a:rPr lang="cs-CZ" altLang="cs-CZ" b="0" i="1" dirty="0"/>
              <a:t>............................................. </a:t>
            </a:r>
            <a:r>
              <a:rPr lang="en-US" altLang="cs-CZ" b="0" i="1" dirty="0"/>
              <a:t>30</a:t>
            </a:r>
            <a:r>
              <a:rPr lang="cs-CZ" altLang="cs-CZ" b="0" i="1" dirty="0"/>
              <a:t> years ago</a:t>
            </a:r>
            <a:endParaRPr lang="en-US" altLang="cs-CZ" b="0" i="1" dirty="0"/>
          </a:p>
        </p:txBody>
      </p:sp>
      <p:sp>
        <p:nvSpPr>
          <p:cNvPr id="402435" name="Rectangle 3">
            <a:extLst>
              <a:ext uri="{FF2B5EF4-FFF2-40B4-BE49-F238E27FC236}">
                <a16:creationId xmlns:a16="http://schemas.microsoft.com/office/drawing/2014/main" id="{FE0A179F-00D8-FD54-547C-4067B067FA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496300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 </a:t>
            </a:r>
            <a:r>
              <a:rPr lang="cs-CZ" altLang="cs-CZ" dirty="0"/>
              <a:t>Nový hardware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síť </a:t>
            </a:r>
            <a:r>
              <a:rPr lang="en-US" altLang="cs-CZ" sz="1500" dirty="0">
                <a:cs typeface="Tahoma" panose="020B0604030504040204" pitchFamily="34" charset="0"/>
              </a:rPr>
              <a:t>≈</a:t>
            </a:r>
            <a:r>
              <a:rPr lang="cs-CZ" altLang="cs-CZ" dirty="0"/>
              <a:t> rychlá sběrnice, multicomputery </a:t>
            </a:r>
            <a:r>
              <a:rPr lang="en-US" altLang="cs-CZ" sz="1500" dirty="0">
                <a:cs typeface="Tahoma" panose="020B0604030504040204" pitchFamily="34" charset="0"/>
              </a:rPr>
              <a:t>≈</a:t>
            </a:r>
            <a:r>
              <a:rPr lang="cs-CZ" altLang="cs-CZ" dirty="0"/>
              <a:t> multiprocesory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rychlé optické kabely - přenos po síti rychlejší než na disk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velké disky - WORM, zapisovatelné, ...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velká paměť - mapované soubory, nestránkování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Globální systémy</a:t>
            </a:r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 </a:t>
            </a:r>
            <a:r>
              <a:rPr lang="cs-CZ" altLang="cs-CZ" dirty="0"/>
              <a:t>algoritmy - hierarchické / distribuované</a:t>
            </a:r>
            <a:endParaRPr lang="en-US" altLang="cs-CZ" dirty="0"/>
          </a:p>
          <a:p>
            <a:pPr marL="357188" lvl="1" indent="0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FF9966"/>
                </a:solidFill>
                <a:sym typeface="Wingdings" panose="05000000000000000000" pitchFamily="2" charset="2"/>
              </a:rPr>
              <a:t>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FF"/>
                </a:solidFill>
              </a:rPr>
              <a:t>masivní </a:t>
            </a:r>
            <a:r>
              <a:rPr lang="cs-CZ" altLang="cs-CZ" dirty="0"/>
              <a:t>škálovatelnost a paralelizace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/>
              <a:t> lokalizace - znaková sada, ikony, národní prostředí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/>
              <a:t> potřeba datových dálnic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/>
              <a:t> problémy s prostorem jmen - strom příliš košatý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globální IS - VLDB</a:t>
            </a:r>
            <a:r>
              <a:rPr lang="en-US" altLang="cs-CZ" dirty="0"/>
              <a:t>, Cloud</a:t>
            </a: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Mobilní uživatelé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konektivita v letadle</a:t>
            </a:r>
          </a:p>
          <a:p>
            <a:pPr lvl="1" eaLnBrk="1" hangingPunct="1">
              <a:buFont typeface="Arial" panose="020B0604020202020204" pitchFamily="34" charset="0"/>
              <a:buNone/>
              <a:defRPr/>
            </a:pPr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cs-CZ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ochrana dat a osobních údajů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...</a:t>
            </a:r>
            <a:endParaRPr lang="en-US" altLang="cs-CZ" dirty="0"/>
          </a:p>
        </p:txBody>
      </p:sp>
      <p:sp>
        <p:nvSpPr>
          <p:cNvPr id="478212" name="AutoShape 6">
            <a:extLst>
              <a:ext uri="{FF2B5EF4-FFF2-40B4-BE49-F238E27FC236}">
                <a16:creationId xmlns:a16="http://schemas.microsoft.com/office/drawing/2014/main" id="{7A53129A-8D9A-9195-EF46-5BE7930B2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981075"/>
            <a:ext cx="1852612" cy="2016125"/>
          </a:xfrm>
          <a:prstGeom prst="wedgeRoundRectCallout">
            <a:avLst>
              <a:gd name="adj1" fmla="val -1991"/>
              <a:gd name="adj2" fmla="val -5022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1600" b="0" baseline="0" dirty="0"/>
              <a:t>Mooreův zákon:</a:t>
            </a:r>
            <a:r>
              <a:rPr lang="en-US" altLang="cs-CZ" sz="1600" b="0" baseline="0" dirty="0"/>
              <a:t> </a:t>
            </a:r>
            <a:br>
              <a:rPr lang="cs-CZ" altLang="cs-CZ" sz="1600" b="0" baseline="0" dirty="0"/>
            </a:br>
            <a:endParaRPr lang="cs-CZ" altLang="cs-CZ" sz="400" b="0" baseline="0" dirty="0"/>
          </a:p>
          <a:p>
            <a:pPr eaLnBrk="1" hangingPunct="1">
              <a:defRPr/>
            </a:pPr>
            <a:r>
              <a:rPr lang="cs-CZ" altLang="cs-CZ" sz="1600" b="0" baseline="0" dirty="0"/>
              <a:t>2</a:t>
            </a:r>
            <a:r>
              <a:rPr lang="en-US" altLang="cs-CZ" sz="2000" b="0" baseline="40000" dirty="0"/>
              <a:t>30/1.5</a:t>
            </a:r>
            <a:r>
              <a:rPr lang="cs-CZ" altLang="cs-CZ" sz="1600" b="0" baseline="0" dirty="0"/>
              <a:t> ≈</a:t>
            </a:r>
            <a:r>
              <a:rPr lang="en-US" altLang="cs-CZ" sz="1600" b="0" baseline="0" dirty="0"/>
              <a:t> 1 M</a:t>
            </a:r>
            <a:endParaRPr lang="cs-CZ" altLang="cs-CZ" sz="1600" b="0" baseline="0" dirty="0">
              <a:solidFill>
                <a:srgbClr val="00B050"/>
              </a:solidFill>
            </a:endParaRPr>
          </a:p>
          <a:p>
            <a:pPr eaLnBrk="1" hangingPunct="1">
              <a:defRPr/>
            </a:pPr>
            <a:endParaRPr lang="cs-CZ" altLang="cs-CZ" sz="400" b="0" baseline="0" dirty="0"/>
          </a:p>
          <a:p>
            <a:pPr eaLnBrk="1" hangingPunct="1">
              <a:defRPr/>
            </a:pPr>
            <a:r>
              <a:rPr lang="cs-CZ" altLang="cs-CZ" sz="1600" b="0" baseline="0" dirty="0"/>
              <a:t>disk</a:t>
            </a:r>
            <a:r>
              <a:rPr lang="en-US" altLang="cs-CZ" sz="1600" b="0" baseline="0" dirty="0"/>
              <a:t>y</a:t>
            </a:r>
            <a:endParaRPr lang="cs-CZ" altLang="cs-CZ" sz="1600" b="0" baseline="0" dirty="0"/>
          </a:p>
          <a:p>
            <a:pPr eaLnBrk="1" hangingPunct="1">
              <a:defRPr/>
            </a:pPr>
            <a:r>
              <a:rPr lang="en-US" altLang="cs-CZ" sz="1600" b="0" baseline="0" dirty="0"/>
              <a:t>1994: 50 MB</a:t>
            </a:r>
          </a:p>
          <a:p>
            <a:pPr eaLnBrk="1" hangingPunct="1">
              <a:defRPr/>
            </a:pPr>
            <a:r>
              <a:rPr lang="en-US" altLang="cs-CZ" sz="1600" b="0" baseline="0" dirty="0"/>
              <a:t>2024: 50 TB</a:t>
            </a:r>
          </a:p>
        </p:txBody>
      </p:sp>
      <p:pic>
        <p:nvPicPr>
          <p:cNvPr id="402437" name="Picture 7" descr="http://www.jaunted.com/files/6193/OmanAirWiFi.jpg">
            <a:extLst>
              <a:ext uri="{FF2B5EF4-FFF2-40B4-BE49-F238E27FC236}">
                <a16:creationId xmlns:a16="http://schemas.microsoft.com/office/drawing/2014/main" id="{6DFAA471-8BA0-1DF4-613A-B5A0683D6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727575"/>
            <a:ext cx="280670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D98740F-AAEE-A057-773E-31176E062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Transparentnost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8E7D1D71-40C9-A88A-D7DE-3951EECB9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altLang="cs-CZ" dirty="0"/>
              <a:t>na úrovni </a:t>
            </a:r>
            <a:r>
              <a:rPr lang="en-US" altLang="cs-CZ" dirty="0"/>
              <a:t>API, </a:t>
            </a:r>
            <a:r>
              <a:rPr lang="en-US" altLang="cs-CZ" dirty="0" err="1"/>
              <a:t>komunikace</a:t>
            </a:r>
            <a:r>
              <a:rPr lang="en-US" altLang="cs-CZ" dirty="0"/>
              <a:t> </a:t>
            </a:r>
            <a:r>
              <a:rPr lang="en-US" altLang="cs-CZ" dirty="0" err="1"/>
              <a:t>mezi</a:t>
            </a:r>
            <a:r>
              <a:rPr lang="en-US" altLang="cs-CZ" dirty="0"/>
              <a:t> </a:t>
            </a:r>
            <a:r>
              <a:rPr lang="en-US" altLang="cs-CZ" dirty="0" err="1"/>
              <a:t>uzly</a:t>
            </a:r>
            <a:r>
              <a:rPr lang="en-US" altLang="cs-CZ" dirty="0"/>
              <a:t>, </a:t>
            </a:r>
            <a:r>
              <a:rPr lang="cs-CZ" altLang="cs-CZ" dirty="0"/>
              <a:t>komunikace s uživatelem</a:t>
            </a:r>
            <a:endParaRPr lang="cs-CZ" altLang="cs-CZ" b="1" dirty="0"/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dirty="0"/>
              <a:t>stupeň transparentnosti  </a:t>
            </a:r>
            <a:r>
              <a:rPr lang="en-US" altLang="cs-CZ" dirty="0"/>
              <a:t>×</a:t>
            </a:r>
            <a:r>
              <a:rPr lang="cs-CZ" altLang="cs-CZ" dirty="0"/>
              <a:t>  výkonnost systému</a:t>
            </a:r>
          </a:p>
          <a:p>
            <a:pPr marL="0" indent="0" eaLnBrk="1" hangingPunct="1">
              <a:lnSpc>
                <a:spcPct val="90000"/>
              </a:lnSpc>
            </a:pPr>
            <a:endParaRPr lang="cs-CZ" altLang="cs-CZ" sz="900" b="1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 dirty="0"/>
              <a:t> Přístupová</a:t>
            </a:r>
            <a:endParaRPr lang="cs-CZ" altLang="cs-CZ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proces má stejný přístup k lokálním i vzdáleným prostředkům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jednotné služby, reprezentace dat, ...</a:t>
            </a:r>
            <a:endParaRPr lang="cs-CZ" altLang="cs-CZ" b="1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 dirty="0"/>
              <a:t> Lokační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uživatel (proces) neřeší, kde jsou prostředky umístěny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i="1" dirty="0"/>
              <a:t> </a:t>
            </a:r>
            <a:r>
              <a:rPr lang="en-US" altLang="cs-CZ" i="1" dirty="0" err="1">
                <a:solidFill>
                  <a:srgbClr val="FF0000"/>
                </a:solidFill>
              </a:rPr>
              <a:t>uzel</a:t>
            </a:r>
            <a:r>
              <a:rPr lang="cs-CZ" altLang="cs-CZ" i="1" dirty="0">
                <a:solidFill>
                  <a:srgbClr val="FF0000"/>
                </a:solidFill>
              </a:rPr>
              <a:t>:cesta/soubor</a:t>
            </a:r>
            <a:r>
              <a:rPr lang="en-US" altLang="cs-CZ" i="1" dirty="0"/>
              <a:t>  vs  </a:t>
            </a:r>
            <a:r>
              <a:rPr lang="cs-CZ" altLang="cs-CZ" i="1" dirty="0" err="1">
                <a:solidFill>
                  <a:srgbClr val="008000"/>
                </a:solidFill>
              </a:rPr>
              <a:t>služba:namespace</a:t>
            </a:r>
            <a:r>
              <a:rPr lang="cs-CZ" altLang="cs-CZ" i="1" dirty="0">
                <a:solidFill>
                  <a:srgbClr val="008000"/>
                </a:solidFill>
              </a:rPr>
              <a:t>/soubor</a:t>
            </a:r>
            <a:endParaRPr lang="cs-CZ" altLang="cs-CZ" b="1" i="1" dirty="0">
              <a:solidFill>
                <a:srgbClr val="008000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 dirty="0"/>
              <a:t> Exekuční </a:t>
            </a:r>
            <a:r>
              <a:rPr lang="en-US" altLang="cs-CZ" b="1" dirty="0"/>
              <a:t>/</a:t>
            </a:r>
            <a:r>
              <a:rPr lang="cs-CZ" altLang="cs-CZ" b="1" dirty="0"/>
              <a:t> Migrační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procesy mohou běžet na libovolném uzlu </a:t>
            </a:r>
            <a:r>
              <a:rPr lang="en-US" altLang="cs-CZ" dirty="0"/>
              <a:t>/</a:t>
            </a:r>
            <a:r>
              <a:rPr lang="cs-CZ" altLang="cs-CZ" dirty="0"/>
              <a:t> přemisťovat se mezi uzly</a:t>
            </a:r>
            <a:endParaRPr lang="cs-CZ" altLang="cs-CZ" b="1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 dirty="0"/>
              <a:t> Replikační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uživatel se nemusí starat počet a aktualizaci kopií objektů</a:t>
            </a:r>
            <a:endParaRPr lang="cs-CZ" altLang="cs-CZ" b="1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 dirty="0"/>
              <a:t> Perzistentní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uživatel se nemusí starat o stav objektů, ke kterým přistupuje</a:t>
            </a:r>
            <a:endParaRPr lang="cs-CZ" altLang="cs-CZ" b="1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 dirty="0"/>
              <a:t> Konkurenční</a:t>
            </a:r>
            <a:endParaRPr lang="cs-CZ" altLang="cs-CZ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prostředky mohou být automaticky využívány více uživateli</a:t>
            </a:r>
            <a:endParaRPr lang="cs-CZ" altLang="cs-CZ" b="1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 b="1" dirty="0"/>
              <a:t> </a:t>
            </a:r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 </a:t>
            </a:r>
            <a:r>
              <a:rPr lang="cs-CZ" altLang="cs-CZ" b="1" dirty="0" err="1"/>
              <a:t>Paralelismová</a:t>
            </a:r>
            <a:endParaRPr lang="cs-CZ" altLang="cs-CZ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různé akce mohou být prováděny paralelně bez vědomí uživatele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využití moderního hw</a:t>
            </a:r>
          </a:p>
        </p:txBody>
      </p:sp>
    </p:spTree>
  </p:cSld>
  <p:clrMapOvr>
    <a:masterClrMapping/>
  </p:clrMapOvr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01AEA5A-E61D-200F-D271-7F6A2D50D2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RPC – kompilace modul</a:t>
            </a:r>
            <a:r>
              <a:rPr lang="cs-CZ" altLang="cs-CZ"/>
              <a:t>ů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E726A65-3748-B16E-3935-CBC015A48D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/>
              <a:t> </a:t>
            </a:r>
          </a:p>
        </p:txBody>
      </p:sp>
      <p:sp>
        <p:nvSpPr>
          <p:cNvPr id="81924" name="Rectangle 5">
            <a:extLst>
              <a:ext uri="{FF2B5EF4-FFF2-40B4-BE49-F238E27FC236}">
                <a16:creationId xmlns:a16="http://schemas.microsoft.com/office/drawing/2014/main" id="{F17A5765-6EA7-A355-8D60-9F4FF3B29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81925" name="Object 4">
            <a:extLst>
              <a:ext uri="{FF2B5EF4-FFF2-40B4-BE49-F238E27FC236}">
                <a16:creationId xmlns:a16="http://schemas.microsoft.com/office/drawing/2014/main" id="{F79F9E6D-7723-EB62-FD63-5FDDF2A07A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868363"/>
          <a:ext cx="8683625" cy="598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9887712" imgH="6800088" progId="Word.Picture.8">
                  <p:embed/>
                </p:oleObj>
              </mc:Choice>
              <mc:Fallback>
                <p:oleObj name="Picture" r:id="rId3" imgW="9887712" imgH="6800088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68363"/>
                        <a:ext cx="8683625" cy="598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6" name="Rectangle 5">
            <a:extLst>
              <a:ext uri="{FF2B5EF4-FFF2-40B4-BE49-F238E27FC236}">
                <a16:creationId xmlns:a16="http://schemas.microsoft.com/office/drawing/2014/main" id="{E0CA7ECE-2AD9-DB52-73F1-6AD3AEBD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276475"/>
            <a:ext cx="4608513" cy="3600450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id="{356468C0-F772-EF0C-9A23-0FCD781FDC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Implementace sdílených dat - Munin</a:t>
            </a:r>
            <a:endParaRPr lang="en-US" altLang="cs-CZ"/>
          </a:p>
        </p:txBody>
      </p:sp>
      <p:sp>
        <p:nvSpPr>
          <p:cNvPr id="349187" name="Rectangle 3">
            <a:extLst>
              <a:ext uri="{FF2B5EF4-FFF2-40B4-BE49-F238E27FC236}">
                <a16:creationId xmlns:a16="http://schemas.microsoft.com/office/drawing/2014/main" id="{D0D83EA5-E31D-77EE-156A-8881CC208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ordinary / shared / synchronization variables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sdílené proměnné - </a:t>
            </a:r>
            <a:r>
              <a:rPr lang="cs-CZ" altLang="cs-CZ" i="1"/>
              <a:t>read-only, migratory, write-shared, conventional</a:t>
            </a:r>
            <a:endParaRPr lang="cs-CZ" altLang="cs-CZ" sz="8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read-only</a:t>
            </a:r>
            <a:endParaRPr lang="en-US" altLang="cs-CZ"/>
          </a:p>
          <a:p>
            <a:pPr lvl="1" eaLnBrk="1" hangingPunct="1"/>
            <a:r>
              <a:rPr lang="cs-CZ" altLang="cs-CZ"/>
              <a:t>při výpadku je v adresáři nalezen vlastník, žádost o read-only kopii dat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migratory</a:t>
            </a:r>
            <a:endParaRPr lang="en-US" altLang="cs-CZ"/>
          </a:p>
          <a:p>
            <a:pPr lvl="1" eaLnBrk="1" hangingPunct="1"/>
            <a:r>
              <a:rPr lang="cs-CZ" altLang="cs-CZ"/>
              <a:t>acquire/release protokol implementující </a:t>
            </a:r>
            <a:r>
              <a:rPr lang="cs-CZ" altLang="cs-CZ">
                <a:solidFill>
                  <a:srgbClr val="0000FF"/>
                </a:solidFill>
              </a:rPr>
              <a:t>eager release </a:t>
            </a:r>
            <a:r>
              <a:rPr lang="cs-CZ" altLang="cs-CZ"/>
              <a:t>consistency</a:t>
            </a:r>
          </a:p>
          <a:p>
            <a:pPr lvl="1" eaLnBrk="1" hangingPunct="1"/>
            <a:r>
              <a:rPr lang="cs-CZ" altLang="cs-CZ"/>
              <a:t>při opuštění kritické sekce se propagují změny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>
                <a:solidFill>
                  <a:srgbClr val="0000FF"/>
                </a:solidFill>
              </a:rPr>
              <a:t> </a:t>
            </a:r>
            <a:r>
              <a:rPr lang="cs-CZ" altLang="cs-CZ">
                <a:solidFill>
                  <a:srgbClr val="0000FF"/>
                </a:solidFill>
              </a:rPr>
              <a:t>write-shared</a:t>
            </a:r>
            <a:endParaRPr lang="en-US" altLang="cs-CZ">
              <a:solidFill>
                <a:srgbClr val="0000FF"/>
              </a:solidFill>
            </a:endParaRPr>
          </a:p>
          <a:p>
            <a:pPr lvl="1" eaLnBrk="1" hangingPunct="1"/>
            <a:r>
              <a:rPr lang="cs-CZ" altLang="cs-CZ"/>
              <a:t>stránky iniciálně r</a:t>
            </a:r>
            <a:r>
              <a:rPr lang="en-US" altLang="cs-CZ"/>
              <a:t>/o</a:t>
            </a:r>
            <a:r>
              <a:rPr lang="cs-CZ" altLang="cs-CZ"/>
              <a:t>, při zápisu kopi</a:t>
            </a:r>
            <a:r>
              <a:rPr lang="en-US" altLang="cs-CZ"/>
              <a:t>e</a:t>
            </a:r>
            <a:r>
              <a:rPr lang="cs-CZ" altLang="cs-CZ"/>
              <a:t> s původním obsahem r/w</a:t>
            </a:r>
            <a:endParaRPr lang="en-US" altLang="cs-CZ"/>
          </a:p>
          <a:p>
            <a:pPr lvl="1" eaLnBrk="1" hangingPunct="1"/>
            <a:r>
              <a:rPr lang="en-US" altLang="cs-CZ"/>
              <a:t>p</a:t>
            </a:r>
            <a:r>
              <a:rPr lang="cs-CZ" altLang="cs-CZ"/>
              <a:t>o release se porovná stránka s původní</a:t>
            </a:r>
            <a:r>
              <a:rPr lang="en-US" altLang="cs-CZ"/>
              <a:t>,</a:t>
            </a:r>
            <a:r>
              <a:rPr lang="cs-CZ" altLang="cs-CZ"/>
              <a:t> změny se propagují</a:t>
            </a:r>
            <a:endParaRPr lang="en-US" altLang="cs-CZ"/>
          </a:p>
          <a:p>
            <a:pPr lvl="1" eaLnBrk="1" hangingPunct="1"/>
            <a:r>
              <a:rPr lang="cs-CZ" altLang="cs-CZ"/>
              <a:t>propagace na ne-dirty stránku akceptace, jinak </a:t>
            </a:r>
            <a:r>
              <a:rPr lang="cs-CZ" altLang="cs-CZ">
                <a:solidFill>
                  <a:srgbClr val="0000FF"/>
                </a:solidFill>
              </a:rPr>
              <a:t>word-po-wordu</a:t>
            </a:r>
            <a:r>
              <a:rPr lang="cs-CZ" altLang="cs-CZ"/>
              <a:t> porovnání</a:t>
            </a:r>
          </a:p>
          <a:p>
            <a:pPr lvl="1" eaLnBrk="1" hangingPunct="1"/>
            <a:r>
              <a:rPr lang="cs-CZ" altLang="cs-CZ"/>
              <a:t>sjednocení dat / konflikt - </a:t>
            </a:r>
            <a:r>
              <a:rPr lang="en-US" altLang="cs-CZ">
                <a:solidFill>
                  <a:srgbClr val="0000FF"/>
                </a:solidFill>
              </a:rPr>
              <a:t>exception</a:t>
            </a:r>
            <a:endParaRPr lang="cs-CZ" altLang="cs-CZ">
              <a:solidFill>
                <a:srgbClr val="0000FF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cs-CZ" altLang="cs-CZ"/>
              <a:t>konvenční sdílená data</a:t>
            </a:r>
            <a:endParaRPr lang="en-US" altLang="cs-CZ" i="1"/>
          </a:p>
          <a:p>
            <a:pPr lvl="1" eaLnBrk="1" hangingPunct="1"/>
            <a:r>
              <a:rPr lang="cs-CZ" altLang="cs-CZ"/>
              <a:t>distribuované stránkování - single writer/many readers</a:t>
            </a:r>
          </a:p>
          <a:p>
            <a:pPr lvl="1" eaLnBrk="1" hangingPunct="1"/>
            <a:r>
              <a:rPr lang="cs-CZ" altLang="cs-CZ">
                <a:solidFill>
                  <a:srgbClr val="0000FF"/>
                </a:solidFill>
              </a:rPr>
              <a:t>sekvenční </a:t>
            </a:r>
            <a:r>
              <a:rPr lang="cs-CZ" altLang="cs-CZ"/>
              <a:t>konzistence</a:t>
            </a:r>
            <a:endParaRPr lang="en-US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F9B9E543-4FD5-0833-1706-FF4B473AF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Havárie klienta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AF750F25-D494-3D58-37DD-61165A695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dirty="0"/>
              <a:t>sirotci (</a:t>
            </a:r>
            <a:r>
              <a:rPr lang="cs-CZ" altLang="cs-CZ" dirty="0" err="1"/>
              <a:t>orphans</a:t>
            </a:r>
            <a:r>
              <a:rPr lang="cs-CZ" altLang="cs-CZ" dirty="0"/>
              <a:t>)</a:t>
            </a:r>
          </a:p>
          <a:p>
            <a:pPr marL="0" indent="0" eaLnBrk="1" hangingPunct="1"/>
            <a:r>
              <a:rPr lang="cs-CZ" altLang="cs-CZ" dirty="0"/>
              <a:t>často se vůbec neřeší</a:t>
            </a:r>
            <a:endParaRPr lang="en-US" altLang="cs-CZ" dirty="0"/>
          </a:p>
          <a:p>
            <a:pPr marL="0" indent="0" eaLnBrk="1" hangingPunct="1"/>
            <a:r>
              <a:rPr lang="cs-CZ" altLang="cs-CZ" dirty="0"/>
              <a:t>specializované dlouhotrvající / drahé výpočty</a:t>
            </a:r>
          </a:p>
          <a:p>
            <a:pPr marL="0" indent="0" eaLnBrk="1" hangingPunct="1"/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exterminace </a:t>
            </a:r>
          </a:p>
          <a:p>
            <a:pPr lvl="1" eaLnBrk="1" hangingPunct="1"/>
            <a:r>
              <a:rPr lang="cs-CZ" altLang="cs-CZ" dirty="0"/>
              <a:t>klient po zrození sám zruší službu</a:t>
            </a:r>
            <a:endParaRPr lang="en-US" altLang="cs-CZ" dirty="0"/>
          </a:p>
          <a:p>
            <a:pPr lvl="1" eaLnBrk="1" hangingPunct="1"/>
            <a:r>
              <a:rPr lang="en-US" altLang="cs-CZ" dirty="0" err="1">
                <a:solidFill>
                  <a:srgbClr val="0070C0"/>
                </a:solidFill>
              </a:rPr>
              <a:t>zodpov</a:t>
            </a:r>
            <a:r>
              <a:rPr lang="cs-CZ" altLang="cs-CZ" dirty="0">
                <a:solidFill>
                  <a:srgbClr val="0070C0"/>
                </a:solidFill>
              </a:rPr>
              <a:t>ě</a:t>
            </a:r>
            <a:r>
              <a:rPr lang="en-US" altLang="cs-CZ" dirty="0" err="1">
                <a:solidFill>
                  <a:srgbClr val="0070C0"/>
                </a:solidFill>
              </a:rPr>
              <a:t>dnost</a:t>
            </a:r>
            <a:r>
              <a:rPr lang="en-US" altLang="cs-CZ" dirty="0">
                <a:solidFill>
                  <a:srgbClr val="0070C0"/>
                </a:solidFill>
              </a:rPr>
              <a:t> </a:t>
            </a:r>
            <a:r>
              <a:rPr lang="cs-CZ" altLang="cs-CZ" dirty="0">
                <a:solidFill>
                  <a:srgbClr val="0070C0"/>
                </a:solidFill>
              </a:rPr>
              <a:t>klienta</a:t>
            </a:r>
          </a:p>
          <a:p>
            <a:pPr lvl="1" eaLnBrk="1" hangingPunct="1"/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reinkarnace </a:t>
            </a:r>
          </a:p>
          <a:p>
            <a:pPr lvl="1" eaLnBrk="1" hangingPunct="1"/>
            <a:r>
              <a:rPr lang="cs-CZ" altLang="cs-CZ" dirty="0"/>
              <a:t>klient po zrození nastartuje novou epochu</a:t>
            </a:r>
          </a:p>
          <a:p>
            <a:pPr lvl="1" eaLnBrk="1" hangingPunct="1"/>
            <a:r>
              <a:rPr lang="cs-CZ" altLang="cs-CZ" dirty="0"/>
              <a:t>server zruší všechny úlohy patřící do prošlých epoch</a:t>
            </a:r>
          </a:p>
          <a:p>
            <a:pPr lvl="1" eaLnBrk="1" hangingPunct="1"/>
            <a:r>
              <a:rPr lang="cs-CZ" altLang="cs-CZ" dirty="0">
                <a:solidFill>
                  <a:srgbClr val="0070C0"/>
                </a:solidFill>
              </a:rPr>
              <a:t>evidence na serveru, zodpovědnost klienta i serveru</a:t>
            </a:r>
          </a:p>
          <a:p>
            <a:pPr lvl="1" eaLnBrk="1" hangingPunct="1"/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expirace</a:t>
            </a:r>
          </a:p>
          <a:p>
            <a:pPr lvl="1" eaLnBrk="1" hangingPunct="1"/>
            <a:r>
              <a:rPr lang="cs-CZ" altLang="cs-CZ" dirty="0"/>
              <a:t>úloha má přiděleno kvantum času</a:t>
            </a:r>
          </a:p>
          <a:p>
            <a:pPr lvl="1" eaLnBrk="1" hangingPunct="1"/>
            <a:r>
              <a:rPr lang="cs-CZ" altLang="cs-CZ" dirty="0"/>
              <a:t>při překročení si server vyžádá nové kvantum</a:t>
            </a:r>
            <a:r>
              <a:rPr lang="en-US" altLang="cs-CZ" dirty="0"/>
              <a:t> –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deadlock?</a:t>
            </a:r>
            <a:endParaRPr lang="cs-CZ" altLang="cs-CZ" dirty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/>
            <a:r>
              <a:rPr lang="cs-CZ" altLang="cs-CZ" dirty="0">
                <a:solidFill>
                  <a:srgbClr val="0070C0"/>
                </a:solidFill>
              </a:rPr>
              <a:t>zodpovědnost serveru, spolupráce klienta</a:t>
            </a:r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cs-CZ" altLang="cs-CZ" dirty="0"/>
          </a:p>
        </p:txBody>
      </p:sp>
      <p:pic>
        <p:nvPicPr>
          <p:cNvPr id="67588" name="Picture 1">
            <a:extLst>
              <a:ext uri="{FF2B5EF4-FFF2-40B4-BE49-F238E27FC236}">
                <a16:creationId xmlns:a16="http://schemas.microsoft.com/office/drawing/2014/main" id="{15F188A7-10EB-25AB-AD11-9C722003B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765175"/>
            <a:ext cx="19907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>
            <a:extLst>
              <a:ext uri="{FF2B5EF4-FFF2-40B4-BE49-F238E27FC236}">
                <a16:creationId xmlns:a16="http://schemas.microsoft.com/office/drawing/2014/main" id="{460F8E7E-A4CE-8712-1A73-8D2C7205E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Replikace</a:t>
            </a:r>
            <a:endParaRPr lang="en-US" altLang="cs-CZ"/>
          </a:p>
        </p:txBody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5DF64CD8-A778-2767-015E-03402750D3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replikace dat / souborů - udržování více kopií na více db/fileserverech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spolehlivost </a:t>
            </a:r>
            <a:r>
              <a:rPr lang="cs-CZ" altLang="cs-CZ" i="1" dirty="0"/>
              <a:t>(reliability)</a:t>
            </a:r>
            <a:r>
              <a:rPr lang="cs-CZ" altLang="cs-CZ" dirty="0"/>
              <a:t> - při havárii serveru nejsou ztracena data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dostupnost </a:t>
            </a:r>
            <a:r>
              <a:rPr lang="cs-CZ" altLang="cs-CZ" i="1" dirty="0"/>
              <a:t>(availability)</a:t>
            </a:r>
            <a:r>
              <a:rPr lang="cs-CZ" altLang="cs-CZ" dirty="0"/>
              <a:t> - k datům lze přistupovat i při výpadku serveru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výkon </a:t>
            </a:r>
            <a:r>
              <a:rPr lang="cs-CZ" altLang="cs-CZ" i="1" dirty="0"/>
              <a:t>(performance)</a:t>
            </a:r>
            <a:r>
              <a:rPr lang="cs-CZ" altLang="cs-CZ" dirty="0"/>
              <a:t> - přístup k nejbližším datům, rozdělení výkonu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endParaRPr lang="cs-CZ" altLang="cs-CZ" sz="800" b="1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explicitní replikace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klient se sám stará o udržování konzistence</a:t>
            </a:r>
            <a:endParaRPr lang="cs-CZ" altLang="cs-CZ" b="1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odložená replikace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zápis do primární repliky, aktualizace sekundárních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skupinová komunikace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zápisy simultánně zasílány všem dostupným replikám</a:t>
            </a:r>
          </a:p>
          <a:p>
            <a:pPr eaLnBrk="1" hangingPunct="1">
              <a:defRPr/>
            </a:pPr>
            <a:endParaRPr lang="cs-CZ" altLang="cs-CZ" dirty="0"/>
          </a:p>
          <a:p>
            <a:pPr eaLnBrk="1" hangingPunct="1">
              <a:defRPr/>
            </a:pPr>
            <a:endParaRPr lang="en-US" altLang="cs-CZ" dirty="0"/>
          </a:p>
        </p:txBody>
      </p:sp>
      <p:sp>
        <p:nvSpPr>
          <p:cNvPr id="407556" name="Rectangle 4">
            <a:extLst>
              <a:ext uri="{FF2B5EF4-FFF2-40B4-BE49-F238E27FC236}">
                <a16:creationId xmlns:a16="http://schemas.microsoft.com/office/drawing/2014/main" id="{53B49A89-488F-C780-6675-3DEA65E68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35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86053" name="Object 5">
            <a:extLst>
              <a:ext uri="{FF2B5EF4-FFF2-40B4-BE49-F238E27FC236}">
                <a16:creationId xmlns:a16="http://schemas.microsoft.com/office/drawing/2014/main" id="{29F77AE0-2E85-B4AB-7B68-5FFB815075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4652963"/>
          <a:ext cx="52514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248322" imgH="1730233" progId="Word.Picture.8">
                  <p:embed/>
                </p:oleObj>
              </mc:Choice>
              <mc:Fallback>
                <p:oleObj name="Picture" r:id="rId2" imgW="5248322" imgH="1730233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652963"/>
                        <a:ext cx="525145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4" name="AutoShape 6">
            <a:extLst>
              <a:ext uri="{FF2B5EF4-FFF2-40B4-BE49-F238E27FC236}">
                <a16:creationId xmlns:a16="http://schemas.microsoft.com/office/drawing/2014/main" id="{80030FE9-7820-D40D-94B8-D0A3C8DF0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349500"/>
            <a:ext cx="1871663" cy="360363"/>
          </a:xfrm>
          <a:prstGeom prst="wedgeRoundRectCallout">
            <a:avLst>
              <a:gd name="adj1" fmla="val -84273"/>
              <a:gd name="adj2" fmla="val 444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/>
              <a:t>typicky knihovny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4" grpId="0" animBg="1"/>
    </p:bld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>
            <a:extLst>
              <a:ext uri="{FF2B5EF4-FFF2-40B4-BE49-F238E27FC236}">
                <a16:creationId xmlns:a16="http://schemas.microsoft.com/office/drawing/2014/main" id="{6C4E3014-B1E9-FAC6-E9F7-7C146226A7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Aktualizační protokoly</a:t>
            </a:r>
            <a:endParaRPr lang="en-US" altLang="cs-CZ"/>
          </a:p>
        </p:txBody>
      </p:sp>
      <p:sp>
        <p:nvSpPr>
          <p:cNvPr id="433155" name="Rectangle 3">
            <a:extLst>
              <a:ext uri="{FF2B5EF4-FFF2-40B4-BE49-F238E27FC236}">
                <a16:creationId xmlns:a16="http://schemas.microsoft.com/office/drawing/2014/main" id="{1678C9CC-17B7-E9BE-321D-73DCD6514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 err="1"/>
              <a:t>Problém</a:t>
            </a:r>
            <a:r>
              <a:rPr lang="en-US" altLang="cs-CZ" dirty="0"/>
              <a:t> </a:t>
            </a:r>
            <a:r>
              <a:rPr lang="en-US" altLang="cs-CZ" dirty="0" err="1"/>
              <a:t>aktu</a:t>
            </a:r>
            <a:r>
              <a:rPr lang="cs-CZ" altLang="cs-CZ" dirty="0"/>
              <a:t>a</a:t>
            </a:r>
            <a:r>
              <a:rPr lang="en-US" altLang="cs-CZ" dirty="0"/>
              <a:t>l</a:t>
            </a:r>
            <a:r>
              <a:rPr lang="cs-CZ" altLang="cs-CZ" dirty="0"/>
              <a:t>izací</a:t>
            </a:r>
            <a:r>
              <a:rPr lang="en-US" altLang="cs-CZ" dirty="0"/>
              <a:t> </a:t>
            </a:r>
            <a:r>
              <a:rPr lang="en-US" altLang="cs-CZ" dirty="0" err="1"/>
              <a:t>kopií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en-US" altLang="cs-CZ" dirty="0" err="1"/>
              <a:t>primární</a:t>
            </a:r>
            <a:r>
              <a:rPr lang="en-US" altLang="cs-CZ" dirty="0"/>
              <a:t> </a:t>
            </a:r>
            <a:r>
              <a:rPr lang="en-US" altLang="cs-CZ" dirty="0" err="1"/>
              <a:t>kopie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en-US" altLang="cs-CZ" dirty="0"/>
              <a:t>v</a:t>
            </a:r>
            <a:r>
              <a:rPr lang="cs-CZ" altLang="cs-CZ" dirty="0"/>
              <a:t>ě</a:t>
            </a:r>
            <a:r>
              <a:rPr lang="en-US" altLang="cs-CZ" dirty="0" err="1"/>
              <a:t>tšinové</a:t>
            </a:r>
            <a:r>
              <a:rPr lang="en-US" altLang="cs-CZ" dirty="0"/>
              <a:t> </a:t>
            </a:r>
            <a:r>
              <a:rPr lang="en-US" altLang="cs-CZ" dirty="0" err="1"/>
              <a:t>hlasování</a:t>
            </a:r>
            <a:r>
              <a:rPr lang="en-US" altLang="cs-CZ" dirty="0"/>
              <a:t> </a:t>
            </a:r>
            <a:r>
              <a:rPr lang="en-US" altLang="cs-CZ" i="1" dirty="0"/>
              <a:t>(majority voting)</a:t>
            </a:r>
          </a:p>
          <a:p>
            <a:pPr marL="952500" lvl="2" indent="-323850" eaLnBrk="1" hangingPunct="1">
              <a:defRPr/>
            </a:pPr>
            <a:r>
              <a:rPr lang="en-US" altLang="cs-CZ" dirty="0"/>
              <a:t>Nr &gt; N/2, </a:t>
            </a:r>
            <a:r>
              <a:rPr lang="en-US" altLang="cs-CZ" dirty="0" err="1"/>
              <a:t>Nw</a:t>
            </a:r>
            <a:r>
              <a:rPr lang="en-US" altLang="cs-CZ" dirty="0"/>
              <a:t> &gt; N/2</a:t>
            </a:r>
            <a:endParaRPr lang="en-US" altLang="cs-CZ" i="1" dirty="0"/>
          </a:p>
          <a:p>
            <a:pPr marL="681038" lvl="1" indent="-323850" eaLnBrk="1" hangingPunct="1">
              <a:defRPr/>
            </a:pPr>
            <a:r>
              <a:rPr lang="en-US" altLang="cs-CZ" dirty="0" err="1"/>
              <a:t>vážené</a:t>
            </a:r>
            <a:r>
              <a:rPr lang="en-US" altLang="cs-CZ" dirty="0"/>
              <a:t> </a:t>
            </a:r>
            <a:r>
              <a:rPr lang="en-US" altLang="cs-CZ" dirty="0" err="1"/>
              <a:t>hlasování</a:t>
            </a:r>
            <a:r>
              <a:rPr lang="en-US" altLang="cs-CZ" dirty="0"/>
              <a:t> </a:t>
            </a:r>
            <a:r>
              <a:rPr lang="en-US" altLang="cs-CZ" i="1" dirty="0"/>
              <a:t>(weighted</a:t>
            </a:r>
            <a:r>
              <a:rPr lang="cs-CZ" altLang="cs-CZ" i="1" dirty="0"/>
              <a:t>/quorum</a:t>
            </a:r>
            <a:r>
              <a:rPr lang="en-US" altLang="cs-CZ" i="1" dirty="0"/>
              <a:t> voting)</a:t>
            </a:r>
          </a:p>
          <a:p>
            <a:pPr marL="1025525" lvl="2" indent="-304800" eaLnBrk="1" hangingPunct="1">
              <a:defRPr/>
            </a:pPr>
            <a:r>
              <a:rPr lang="en-US" altLang="cs-CZ" dirty="0"/>
              <a:t>read / write quorum:</a:t>
            </a:r>
            <a:r>
              <a:rPr lang="cs-CZ" altLang="cs-CZ" dirty="0"/>
              <a:t> </a:t>
            </a:r>
            <a:r>
              <a:rPr lang="en-US" altLang="cs-CZ" dirty="0"/>
              <a:t> </a:t>
            </a:r>
          </a:p>
          <a:p>
            <a:pPr marL="1382713" lvl="3" indent="-304800" eaLnBrk="1" hangingPunct="1">
              <a:defRPr/>
            </a:pPr>
            <a:r>
              <a:rPr lang="en-US" altLang="cs-CZ" dirty="0" err="1"/>
              <a:t>Nr</a:t>
            </a:r>
            <a:r>
              <a:rPr lang="en-US" altLang="cs-CZ" dirty="0"/>
              <a:t> + </a:t>
            </a:r>
            <a:r>
              <a:rPr lang="en-US" altLang="cs-CZ" dirty="0" err="1"/>
              <a:t>Nw</a:t>
            </a:r>
            <a:r>
              <a:rPr lang="en-US" altLang="cs-CZ" dirty="0"/>
              <a:t> &gt; N</a:t>
            </a:r>
            <a:r>
              <a:rPr lang="cs-CZ" altLang="cs-CZ" dirty="0"/>
              <a:t>, </a:t>
            </a:r>
            <a:r>
              <a:rPr lang="en-US" altLang="cs-CZ" dirty="0"/>
              <a:t>  2 * </a:t>
            </a:r>
            <a:r>
              <a:rPr lang="en-US" altLang="cs-CZ" dirty="0" err="1"/>
              <a:t>Nw</a:t>
            </a:r>
            <a:r>
              <a:rPr lang="en-US" altLang="cs-CZ" dirty="0"/>
              <a:t> &gt; N</a:t>
            </a:r>
            <a:endParaRPr lang="cs-CZ" altLang="cs-CZ" dirty="0"/>
          </a:p>
          <a:p>
            <a:pPr marL="1382713" lvl="3" indent="-304800" eaLnBrk="1" hangingPunct="1">
              <a:defRPr/>
            </a:pPr>
            <a:r>
              <a:rPr lang="cs-CZ" altLang="cs-CZ" dirty="0"/>
              <a:t>většinové hlasování </a:t>
            </a:r>
            <a:r>
              <a:rPr lang="en-US" altLang="cs-CZ" dirty="0">
                <a:cs typeface="Tahoma" panose="020B0604030504040204" pitchFamily="34" charset="0"/>
              </a:rPr>
              <a:t>≈</a:t>
            </a:r>
            <a:r>
              <a:rPr lang="cs-CZ" altLang="cs-CZ" dirty="0"/>
              <a:t> vážené při </a:t>
            </a:r>
            <a:r>
              <a:rPr lang="en-US" altLang="cs-CZ" dirty="0" err="1"/>
              <a:t>Nr</a:t>
            </a:r>
            <a:r>
              <a:rPr lang="cs-CZ" altLang="cs-CZ" dirty="0"/>
              <a:t> =</a:t>
            </a:r>
            <a:r>
              <a:rPr lang="en-US" altLang="cs-CZ" dirty="0"/>
              <a:t> </a:t>
            </a:r>
            <a:r>
              <a:rPr lang="en-US" altLang="cs-CZ" dirty="0" err="1"/>
              <a:t>Nw</a:t>
            </a:r>
            <a:endParaRPr lang="cs-CZ" altLang="cs-CZ" dirty="0"/>
          </a:p>
          <a:p>
            <a:pPr marL="1382713" lvl="3" indent="-304800" eaLnBrk="1" hangingPunct="1">
              <a:defRPr/>
            </a:pPr>
            <a:r>
              <a:rPr lang="en-US" altLang="cs-CZ" dirty="0">
                <a:cs typeface="Tahoma" panose="020B0604030504040204" pitchFamily="34" charset="0"/>
              </a:rPr>
              <a:t>≈</a:t>
            </a:r>
            <a:r>
              <a:rPr lang="cs-CZ" altLang="cs-CZ" dirty="0">
                <a:cs typeface="Tahoma" panose="020B0604030504040204" pitchFamily="34" charset="0"/>
              </a:rPr>
              <a:t> sekvenční rozvrh </a:t>
            </a:r>
            <a:r>
              <a:rPr lang="cs-CZ" altLang="cs-CZ" i="1" dirty="0">
                <a:cs typeface="Tahoma" panose="020B0604030504040204" pitchFamily="34" charset="0"/>
              </a:rPr>
              <a:t>(one copy serializability)</a:t>
            </a:r>
            <a:endParaRPr lang="en-US" altLang="cs-CZ" i="1" dirty="0"/>
          </a:p>
          <a:p>
            <a:pPr marL="1025525" lvl="2" indent="-304800" eaLnBrk="1" hangingPunct="1">
              <a:defRPr/>
            </a:pPr>
            <a:r>
              <a:rPr lang="cs-CZ" altLang="cs-CZ" dirty="0"/>
              <a:t>optimalizace čtení </a:t>
            </a:r>
            <a:r>
              <a:rPr lang="en-US" altLang="cs-CZ" dirty="0">
                <a:cs typeface="Tahoma" panose="020B0604030504040204" pitchFamily="34" charset="0"/>
              </a:rPr>
              <a:t>×</a:t>
            </a:r>
            <a:r>
              <a:rPr lang="cs-CZ" altLang="cs-CZ" dirty="0">
                <a:cs typeface="Tahoma" panose="020B0604030504040204" pitchFamily="34" charset="0"/>
              </a:rPr>
              <a:t> zápis</a:t>
            </a:r>
            <a:endParaRPr lang="en-US" altLang="cs-CZ" dirty="0">
              <a:cs typeface="Tahoma" panose="020B0604030504040204" pitchFamily="34" charset="0"/>
            </a:endParaRPr>
          </a:p>
          <a:p>
            <a:pPr marL="1382713" lvl="3" indent="-304800" eaLnBrk="1" hangingPunct="1">
              <a:defRPr/>
            </a:pPr>
            <a:r>
              <a:rPr lang="en-US" altLang="cs-CZ" dirty="0" err="1">
                <a:cs typeface="Tahoma" panose="020B0604030504040204" pitchFamily="34" charset="0"/>
              </a:rPr>
              <a:t>optimalizace</a:t>
            </a:r>
            <a:r>
              <a:rPr lang="en-US" altLang="cs-CZ" dirty="0">
                <a:cs typeface="Tahoma" panose="020B0604030504040204" pitchFamily="34" charset="0"/>
              </a:rPr>
              <a:t> × </a:t>
            </a:r>
            <a:r>
              <a:rPr lang="en-US" altLang="cs-CZ" dirty="0" err="1">
                <a:cs typeface="Tahoma" panose="020B0604030504040204" pitchFamily="34" charset="0"/>
              </a:rPr>
              <a:t>avalability</a:t>
            </a:r>
            <a:endParaRPr lang="en-US" altLang="cs-CZ" dirty="0">
              <a:cs typeface="Tahoma" panose="020B0604030504040204" pitchFamily="34" charset="0"/>
            </a:endParaRPr>
          </a:p>
          <a:p>
            <a:pPr marL="754063" lvl="1" indent="-304800" eaLnBrk="1" hangingPunct="1">
              <a:defRPr/>
            </a:pPr>
            <a:r>
              <a:rPr lang="en-US" altLang="cs-CZ" dirty="0" err="1">
                <a:cs typeface="Tahoma" panose="020B0604030504040204" pitchFamily="34" charset="0"/>
              </a:rPr>
              <a:t>dynamická</a:t>
            </a:r>
            <a:r>
              <a:rPr lang="en-US" altLang="cs-CZ" dirty="0">
                <a:cs typeface="Tahoma" panose="020B0604030504040204" pitchFamily="34" charset="0"/>
              </a:rPr>
              <a:t> </a:t>
            </a:r>
            <a:r>
              <a:rPr lang="en-US" altLang="cs-CZ" dirty="0" err="1">
                <a:cs typeface="Tahoma" panose="020B0604030504040204" pitchFamily="34" charset="0"/>
              </a:rPr>
              <a:t>kvóra</a:t>
            </a:r>
            <a:r>
              <a:rPr lang="en-US" altLang="cs-CZ" dirty="0">
                <a:cs typeface="Tahoma" panose="020B0604030504040204" pitchFamily="34" charset="0"/>
              </a:rPr>
              <a:t>, </a:t>
            </a:r>
            <a:r>
              <a:rPr lang="en-US" altLang="cs-CZ" dirty="0" err="1">
                <a:cs typeface="Tahoma" panose="020B0604030504040204" pitchFamily="34" charset="0"/>
              </a:rPr>
              <a:t>multidimenzionální</a:t>
            </a:r>
            <a:r>
              <a:rPr lang="en-US" altLang="cs-CZ" dirty="0">
                <a:cs typeface="Tahoma" panose="020B0604030504040204" pitchFamily="34" charset="0"/>
              </a:rPr>
              <a:t> </a:t>
            </a:r>
            <a:r>
              <a:rPr lang="en-US" altLang="cs-CZ" dirty="0" err="1">
                <a:cs typeface="Tahoma" panose="020B0604030504040204" pitchFamily="34" charset="0"/>
              </a:rPr>
              <a:t>kvóra</a:t>
            </a:r>
            <a:endParaRPr lang="en-US" altLang="cs-CZ" dirty="0">
              <a:cs typeface="Tahoma" panose="020B0604030504040204" pitchFamily="34" charset="0"/>
            </a:endParaRPr>
          </a:p>
          <a:p>
            <a:pPr marL="449263" lvl="1" indent="0" eaLnBrk="1" hangingPunct="1">
              <a:buFont typeface="Arial" panose="020B0604020202020204" pitchFamily="34" charset="0"/>
              <a:buNone/>
              <a:defRPr/>
            </a:pPr>
            <a:endParaRPr lang="en-US" altLang="cs-CZ" dirty="0">
              <a:cs typeface="Tahoma" panose="020B0604030504040204" pitchFamily="34" charset="0"/>
            </a:endParaRPr>
          </a:p>
        </p:txBody>
      </p:sp>
      <p:sp>
        <p:nvSpPr>
          <p:cNvPr id="408580" name="Rectangle 4">
            <a:extLst>
              <a:ext uri="{FF2B5EF4-FFF2-40B4-BE49-F238E27FC236}">
                <a16:creationId xmlns:a16="http://schemas.microsoft.com/office/drawing/2014/main" id="{0844BFBB-0429-753E-57DE-404D654BF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163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390149" name="Object 5">
            <a:extLst>
              <a:ext uri="{FF2B5EF4-FFF2-40B4-BE49-F238E27FC236}">
                <a16:creationId xmlns:a16="http://schemas.microsoft.com/office/drawing/2014/main" id="{3B3C0821-DA7F-0FC1-F6DC-DC026218AD85}"/>
              </a:ext>
            </a:extLst>
          </p:cNvPr>
          <p:cNvGraphicFramePr>
            <a:graphicFrameLocks/>
          </p:cNvGraphicFramePr>
          <p:nvPr/>
        </p:nvGraphicFramePr>
        <p:xfrm>
          <a:off x="1476375" y="4694238"/>
          <a:ext cx="6359525" cy="214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7056408" imgH="1716657" progId="Word.Picture.8">
                  <p:embed/>
                </p:oleObj>
              </mc:Choice>
              <mc:Fallback>
                <p:oleObj name="Picture" r:id="rId2" imgW="7056408" imgH="1716657" progId="Word.Picture.8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4694238"/>
                        <a:ext cx="6359525" cy="214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8582" name="AutoShape 6">
            <a:extLst>
              <a:ext uri="{FF2B5EF4-FFF2-40B4-BE49-F238E27FC236}">
                <a16:creationId xmlns:a16="http://schemas.microsoft.com/office/drawing/2014/main" id="{D43BB897-D313-3717-2AB4-288618B38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125538"/>
            <a:ext cx="3960812" cy="360362"/>
          </a:xfrm>
          <a:prstGeom prst="wedgeRoundRectCallout">
            <a:avLst>
              <a:gd name="adj1" fmla="val -86912"/>
              <a:gd name="adj2" fmla="val -5440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kdy a které kopie budou aktualizovány</a:t>
            </a:r>
            <a:endParaRPr lang="en-US" altLang="cs-CZ" sz="1600" b="0" baseline="0"/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2E003420-2692-6CFD-AA83-C2FD194FB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628775"/>
            <a:ext cx="3671887" cy="360363"/>
          </a:xfrm>
          <a:prstGeom prst="wedgeRoundRectCallout">
            <a:avLst>
              <a:gd name="adj1" fmla="val -65000"/>
              <a:gd name="adj2" fmla="val -3546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speciální případ váženého hlasování</a:t>
            </a:r>
            <a:endParaRPr lang="en-US" altLang="cs-CZ" sz="1600" b="0" baseline="0"/>
          </a:p>
        </p:txBody>
      </p:sp>
      <p:sp>
        <p:nvSpPr>
          <p:cNvPr id="2" name="AutoShape 6">
            <a:extLst>
              <a:ext uri="{FF2B5EF4-FFF2-40B4-BE49-F238E27FC236}">
                <a16:creationId xmlns:a16="http://schemas.microsoft.com/office/drawing/2014/main" id="{EDF7FF82-8240-5B37-4BA5-F4655BDED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2657475"/>
            <a:ext cx="2016125" cy="360363"/>
          </a:xfrm>
          <a:prstGeom prst="wedgeRoundRectCallout">
            <a:avLst>
              <a:gd name="adj1" fmla="val -79704"/>
              <a:gd name="adj2" fmla="val 187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serializace zápisů</a:t>
            </a:r>
            <a:endParaRPr lang="en-US" altLang="cs-CZ" sz="1600" b="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F6F00027-9B03-5EAE-76EA-301ED0E0B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Klientocentrick</a:t>
            </a:r>
            <a:r>
              <a:rPr lang="cs-CZ" altLang="cs-CZ"/>
              <a:t>é konzistenční modely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10A069AA-79B2-FC45-5D37-E76097C74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Konzistenční modely DSM - synchronizace dat mezi </a:t>
            </a:r>
            <a:r>
              <a:rPr lang="cs-CZ" altLang="cs-CZ" b="1"/>
              <a:t>různými</a:t>
            </a:r>
            <a:r>
              <a:rPr lang="cs-CZ" altLang="cs-CZ"/>
              <a:t> </a:t>
            </a:r>
            <a:r>
              <a:rPr lang="en-US" altLang="cs-CZ"/>
              <a:t>klienty</a:t>
            </a: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Replikovaná databáze</a:t>
            </a:r>
          </a:p>
          <a:p>
            <a:pPr lvl="1" eaLnBrk="1" hangingPunct="1"/>
            <a:r>
              <a:rPr lang="cs-CZ" altLang="cs-CZ"/>
              <a:t>zápisy málo časté, masivně paralelní čtení</a:t>
            </a:r>
          </a:p>
          <a:p>
            <a:pPr lvl="1" eaLnBrk="1" hangingPunct="1"/>
            <a:r>
              <a:rPr lang="cs-CZ" altLang="cs-CZ"/>
              <a:t>není potřeba vzájemná synchronizace klientů</a:t>
            </a:r>
          </a:p>
          <a:p>
            <a:pPr lvl="1" eaLnBrk="1" hangingPunct="1"/>
            <a:r>
              <a:rPr lang="cs-CZ" altLang="cs-CZ"/>
              <a:t>WWW + cache, mobile computing,</a:t>
            </a:r>
            <a:r>
              <a:rPr lang="en-US" altLang="cs-CZ"/>
              <a:t> </a:t>
            </a:r>
            <a:r>
              <a:rPr lang="cs-CZ" altLang="cs-CZ"/>
              <a:t>...</a:t>
            </a:r>
            <a:endParaRPr lang="en-US" altLang="cs-CZ"/>
          </a:p>
          <a:p>
            <a:pPr lvl="1" eaLnBrk="1" hangingPunct="1"/>
            <a:r>
              <a:rPr lang="cs-CZ" altLang="cs-CZ"/>
              <a:t>session c</a:t>
            </a:r>
            <a:r>
              <a:rPr lang="en-US" altLang="cs-CZ"/>
              <a:t>on</a:t>
            </a:r>
            <a:r>
              <a:rPr lang="cs-CZ" altLang="cs-CZ"/>
              <a:t>s</a:t>
            </a:r>
            <a:r>
              <a:rPr lang="en-US" altLang="cs-CZ"/>
              <a:t>isten</a:t>
            </a:r>
            <a:r>
              <a:rPr lang="cs-CZ" altLang="cs-CZ"/>
              <a:t>cy levels of </a:t>
            </a:r>
            <a:r>
              <a:rPr lang="en-US" altLang="cs-CZ"/>
              <a:t>cloud databas</a:t>
            </a:r>
            <a:r>
              <a:rPr lang="cs-CZ" altLang="cs-CZ"/>
              <a:t>es (Cosmos DB)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Klientocentrický model - pohled na replikovaná data </a:t>
            </a:r>
            <a:r>
              <a:rPr lang="cs-CZ" altLang="cs-CZ" b="1"/>
              <a:t>jedním</a:t>
            </a:r>
            <a:r>
              <a:rPr lang="cs-CZ" altLang="cs-CZ"/>
              <a:t> </a:t>
            </a:r>
            <a:r>
              <a:rPr lang="en-US" altLang="cs-CZ"/>
              <a:t>klientem</a:t>
            </a:r>
            <a:endParaRPr lang="cs-CZ" altLang="cs-CZ"/>
          </a:p>
        </p:txBody>
      </p:sp>
      <p:pic>
        <p:nvPicPr>
          <p:cNvPr id="389124" name="Picture 4">
            <a:extLst>
              <a:ext uri="{FF2B5EF4-FFF2-40B4-BE49-F238E27FC236}">
                <a16:creationId xmlns:a16="http://schemas.microsoft.com/office/drawing/2014/main" id="{7AFD94F7-992D-099B-DF04-289E47E0C72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1" t="39584" r="19450" b="34146"/>
          <a:stretch>
            <a:fillRect/>
          </a:stretch>
        </p:blipFill>
        <p:spPr bwMode="auto">
          <a:xfrm>
            <a:off x="1116013" y="3213100"/>
            <a:ext cx="6624637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>
            <a:extLst>
              <a:ext uri="{FF2B5EF4-FFF2-40B4-BE49-F238E27FC236}">
                <a16:creationId xmlns:a16="http://schemas.microsoft.com/office/drawing/2014/main" id="{279DE2EE-0E29-AACE-CA15-CC338E60F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Eventuální konzistence</a:t>
            </a:r>
          </a:p>
        </p:txBody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48A66CBB-130B-4A46-296B-2D42B2D14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4313" y="928688"/>
            <a:ext cx="8785225" cy="568960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Eventual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Problém: pohled jednoho </a:t>
            </a:r>
            <a:r>
              <a:rPr lang="en-US" altLang="cs-CZ" dirty="0" err="1"/>
              <a:t>klienta</a:t>
            </a:r>
            <a:r>
              <a:rPr lang="en-US" altLang="cs-CZ" dirty="0"/>
              <a:t> </a:t>
            </a:r>
            <a:r>
              <a:rPr lang="cs-CZ" altLang="cs-CZ" dirty="0"/>
              <a:t>na data různých replik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/>
            <a:r>
              <a:rPr lang="cs-CZ" altLang="cs-CZ" dirty="0"/>
              <a:t>Značení:</a:t>
            </a:r>
          </a:p>
          <a:p>
            <a:pPr marL="0" indent="0" eaLnBrk="1" hangingPunct="1"/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r>
              <a:rPr lang="en-US" altLang="cs-CZ" sz="2000" baseline="-20000" dirty="0"/>
              <a:t> </a:t>
            </a:r>
            <a:r>
              <a:rPr lang="en-US" altLang="cs-CZ" dirty="0"/>
              <a:t>		</a:t>
            </a:r>
            <a:r>
              <a:rPr lang="en-US" altLang="cs-CZ" dirty="0" err="1"/>
              <a:t>hodnota</a:t>
            </a:r>
            <a:r>
              <a:rPr lang="en-US" altLang="cs-CZ" dirty="0"/>
              <a:t> prom</a:t>
            </a:r>
            <a:r>
              <a:rPr lang="cs-CZ" altLang="cs-CZ" dirty="0"/>
              <a:t>ěnné x na replice L</a:t>
            </a:r>
            <a:r>
              <a:rPr lang="cs-CZ" altLang="cs-CZ" sz="2000" baseline="-20000" dirty="0"/>
              <a:t>i</a:t>
            </a:r>
            <a:endParaRPr lang="en-US" altLang="cs-CZ" dirty="0"/>
          </a:p>
          <a:p>
            <a:pPr marL="0" indent="0" eaLnBrk="1" hangingPunct="1"/>
            <a:r>
              <a:rPr lang="en-US" altLang="cs-CZ" dirty="0"/>
              <a:t>W</a:t>
            </a:r>
            <a:r>
              <a:rPr lang="cs-CZ" altLang="cs-CZ" dirty="0"/>
              <a:t>(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r>
              <a:rPr lang="cs-CZ" altLang="cs-CZ" dirty="0"/>
              <a:t>)</a:t>
            </a:r>
            <a:r>
              <a:rPr lang="en-US" altLang="cs-CZ" dirty="0"/>
              <a:t>		</a:t>
            </a:r>
            <a:r>
              <a:rPr lang="en-US" altLang="cs-CZ" dirty="0" err="1"/>
              <a:t>prvotn</a:t>
            </a:r>
            <a:r>
              <a:rPr lang="cs-CZ" altLang="cs-CZ" dirty="0"/>
              <a:t>í zápis hodnoty 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endParaRPr lang="cs-CZ" altLang="cs-CZ" dirty="0"/>
          </a:p>
          <a:p>
            <a:pPr marL="0" indent="0" eaLnBrk="1" hangingPunct="1"/>
            <a:r>
              <a:rPr lang="cs-CZ" altLang="cs-CZ" dirty="0"/>
              <a:t>S(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r>
              <a:rPr lang="cs-CZ" altLang="cs-CZ" dirty="0"/>
              <a:t>)</a:t>
            </a:r>
            <a:r>
              <a:rPr lang="cs-CZ" altLang="cs-CZ" sz="2000" baseline="-20000" dirty="0"/>
              <a:t> </a:t>
            </a:r>
            <a:r>
              <a:rPr lang="cs-CZ" altLang="cs-CZ" dirty="0"/>
              <a:t>	</a:t>
            </a:r>
            <a:r>
              <a:rPr lang="en-US" altLang="cs-CZ" dirty="0"/>
              <a:t>	</a:t>
            </a:r>
            <a:r>
              <a:rPr lang="cs-CZ" altLang="cs-CZ" dirty="0"/>
              <a:t>posloupnost operací na L</a:t>
            </a:r>
            <a:r>
              <a:rPr lang="cs-CZ" altLang="cs-CZ" sz="2000" baseline="-20000" dirty="0"/>
              <a:t>i</a:t>
            </a:r>
            <a:r>
              <a:rPr lang="cs-CZ" altLang="cs-CZ" dirty="0"/>
              <a:t> vedoucí k hodnotě 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</a:p>
          <a:p>
            <a:pPr marL="0" indent="0" eaLnBrk="1" hangingPunct="1"/>
            <a:r>
              <a:rPr lang="cs-CZ" altLang="cs-CZ" dirty="0"/>
              <a:t>S(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r>
              <a:rPr lang="en-US" altLang="cs-CZ" sz="2000" baseline="-20000" dirty="0"/>
              <a:t> </a:t>
            </a:r>
            <a:r>
              <a:rPr lang="en-US" altLang="cs-CZ" dirty="0"/>
              <a:t>; </a:t>
            </a:r>
            <a:r>
              <a:rPr lang="cs-CZ" altLang="cs-CZ" dirty="0"/>
              <a:t>x</a:t>
            </a:r>
            <a:r>
              <a:rPr lang="cs-CZ" altLang="cs-CZ" sz="2000" baseline="-20000" dirty="0"/>
              <a:t>j</a:t>
            </a:r>
            <a:r>
              <a:rPr lang="cs-CZ" altLang="cs-CZ" dirty="0"/>
              <a:t>)</a:t>
            </a:r>
            <a:r>
              <a:rPr lang="en-US" altLang="cs-CZ" dirty="0"/>
              <a:t>		</a:t>
            </a:r>
            <a:r>
              <a:rPr lang="en-US" altLang="cs-CZ" dirty="0" err="1"/>
              <a:t>posloupnost</a:t>
            </a:r>
            <a:r>
              <a:rPr lang="en-US" altLang="cs-CZ" dirty="0"/>
              <a:t> x</a:t>
            </a:r>
            <a:r>
              <a:rPr lang="cs-CZ" altLang="cs-CZ" sz="2000" baseline="-20000" dirty="0"/>
              <a:t>i</a:t>
            </a:r>
            <a:r>
              <a:rPr lang="en-US" altLang="cs-CZ" dirty="0"/>
              <a:t> p</a:t>
            </a:r>
            <a:r>
              <a:rPr lang="cs-CZ" altLang="cs-CZ" dirty="0"/>
              <a:t>ředchází x</a:t>
            </a:r>
            <a:r>
              <a:rPr lang="cs-CZ" altLang="cs-CZ" sz="2000" baseline="-20000" dirty="0"/>
              <a:t>j</a:t>
            </a:r>
            <a:r>
              <a:rPr lang="cs-CZ" altLang="cs-CZ" dirty="0"/>
              <a:t> , S(</a:t>
            </a:r>
            <a:r>
              <a:rPr lang="en-US" altLang="cs-CZ" dirty="0"/>
              <a:t>x</a:t>
            </a:r>
            <a:r>
              <a:rPr lang="cs-CZ" altLang="cs-CZ" sz="2000" baseline="-20000" dirty="0"/>
              <a:t>i</a:t>
            </a:r>
            <a:r>
              <a:rPr lang="cs-CZ" altLang="cs-CZ" dirty="0"/>
              <a:t>) </a:t>
            </a:r>
            <a:r>
              <a:rPr lang="cs-CZ" altLang="cs-CZ" dirty="0">
                <a:sym typeface="Symbol" panose="05050102010706020507" pitchFamily="18" charset="2"/>
              </a:rPr>
              <a:t></a:t>
            </a:r>
            <a:r>
              <a:rPr lang="cs-CZ" altLang="cs-CZ" dirty="0"/>
              <a:t> S(x</a:t>
            </a:r>
            <a:r>
              <a:rPr lang="cs-CZ" altLang="cs-CZ" sz="2000" baseline="-20000" dirty="0"/>
              <a:t>j</a:t>
            </a:r>
            <a:r>
              <a:rPr lang="cs-CZ" altLang="cs-CZ" dirty="0"/>
              <a:t>)</a:t>
            </a:r>
          </a:p>
          <a:p>
            <a:pPr marL="0" indent="0" eaLnBrk="1" hangingPunct="1"/>
            <a:endParaRPr lang="cs-CZ" altLang="cs-CZ" dirty="0"/>
          </a:p>
          <a:p>
            <a:pPr marL="0" indent="0" eaLnBrk="1" hangingPunct="1"/>
            <a:endParaRPr lang="en-US" altLang="cs-CZ" dirty="0"/>
          </a:p>
          <a:p>
            <a:pPr marL="0" indent="0" eaLnBrk="1" hangingPunct="1"/>
            <a:endParaRPr lang="en-US" altLang="cs-CZ" dirty="0"/>
          </a:p>
          <a:p>
            <a:pPr marL="0" indent="0" eaLnBrk="1" hangingPunct="1"/>
            <a:r>
              <a:rPr lang="cs-CZ" altLang="cs-CZ" dirty="0"/>
              <a:t>	</a:t>
            </a:r>
            <a:r>
              <a:rPr lang="en-US" altLang="cs-CZ" dirty="0"/>
              <a:t>A</a:t>
            </a:r>
            <a:r>
              <a:rPr lang="cs-CZ" altLang="cs-CZ" dirty="0"/>
              <a:t>:</a:t>
            </a:r>
            <a:r>
              <a:rPr lang="en-US" altLang="cs-CZ" dirty="0"/>
              <a:t>	</a:t>
            </a:r>
            <a:r>
              <a:rPr lang="cs-CZ" altLang="cs-CZ" dirty="0"/>
              <a:t>S(x1)		R</a:t>
            </a:r>
            <a:r>
              <a:rPr lang="en-US" altLang="cs-CZ" dirty="0"/>
              <a:t>(x1)</a:t>
            </a:r>
            <a:endParaRPr lang="cs-CZ" altLang="cs-CZ" dirty="0"/>
          </a:p>
          <a:p>
            <a:pPr marL="0" indent="0" eaLnBrk="1" hangingPunct="1"/>
            <a:r>
              <a:rPr lang="cs-CZ" altLang="cs-CZ" dirty="0"/>
              <a:t>	</a:t>
            </a:r>
            <a:r>
              <a:rPr lang="en-US" altLang="cs-CZ" dirty="0"/>
              <a:t>B</a:t>
            </a:r>
            <a:r>
              <a:rPr lang="cs-CZ" altLang="cs-CZ" dirty="0"/>
              <a:t>: </a:t>
            </a:r>
            <a:r>
              <a:rPr lang="en-US" altLang="cs-CZ" dirty="0"/>
              <a:t>		S</a:t>
            </a:r>
            <a:r>
              <a:rPr lang="cs-CZ" altLang="cs-CZ" dirty="0"/>
              <a:t>(x2</a:t>
            </a:r>
            <a:r>
              <a:rPr lang="en-US" altLang="cs-CZ" dirty="0"/>
              <a:t>)		R(x2)	S(x1;x2)</a:t>
            </a:r>
            <a:endParaRPr lang="cs-CZ" altLang="cs-CZ" dirty="0"/>
          </a:p>
          <a:p>
            <a:pPr marL="0" indent="0" eaLnBrk="1" hangingPunct="1"/>
            <a:endParaRPr lang="cs-CZ" altLang="cs-CZ" sz="800" dirty="0"/>
          </a:p>
          <a:p>
            <a:pPr marL="0" indent="0" eaLnBrk="1" hangingPunct="1"/>
            <a:r>
              <a:rPr lang="cs-CZ" altLang="cs-CZ" sz="1600" i="1" dirty="0"/>
              <a:t>Příklad:	při připojení k jedné replice uživatel vidí zprávy, po připojení k jiné replice některé zprávy (které již viděl) </a:t>
            </a:r>
            <a:r>
              <a:rPr lang="en-US" altLang="cs-CZ" sz="1600" i="1" dirty="0"/>
              <a:t>'</a:t>
            </a:r>
            <a:r>
              <a:rPr lang="cs-CZ" altLang="cs-CZ" sz="1600" i="1" dirty="0"/>
              <a:t>ještě</a:t>
            </a:r>
            <a:r>
              <a:rPr lang="en-US" altLang="cs-CZ" sz="1600" i="1" dirty="0"/>
              <a:t>'</a:t>
            </a:r>
            <a:r>
              <a:rPr lang="cs-CZ" altLang="cs-CZ" sz="1600" i="1" dirty="0"/>
              <a:t> nevidí</a:t>
            </a:r>
          </a:p>
        </p:txBody>
      </p:sp>
      <p:sp>
        <p:nvSpPr>
          <p:cNvPr id="390148" name="AutoShape 4">
            <a:extLst>
              <a:ext uri="{FF2B5EF4-FFF2-40B4-BE49-F238E27FC236}">
                <a16:creationId xmlns:a16="http://schemas.microsoft.com/office/drawing/2014/main" id="{A2A28406-CEFF-D965-F2EA-D754AF6C3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12875"/>
            <a:ext cx="8064500" cy="373063"/>
          </a:xfrm>
          <a:prstGeom prst="wedgeRoundRectCallout">
            <a:avLst>
              <a:gd name="adj1" fmla="val 50037"/>
              <a:gd name="adj2" fmla="val 3125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Po ukončení všech zápisů budou všechny repliky v konečném čase aktualizovány</a:t>
            </a:r>
            <a:endParaRPr lang="en-US" altLang="cs-CZ" sz="1600" b="0" baseline="0"/>
          </a:p>
        </p:txBody>
      </p:sp>
      <p:sp>
        <p:nvSpPr>
          <p:cNvPr id="390149" name="AutoShape 4">
            <a:extLst>
              <a:ext uri="{FF2B5EF4-FFF2-40B4-BE49-F238E27FC236}">
                <a16:creationId xmlns:a16="http://schemas.microsoft.com/office/drawing/2014/main" id="{4AF00813-4D75-128B-2535-4546646B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4500563"/>
            <a:ext cx="5000625" cy="431800"/>
          </a:xfrm>
          <a:prstGeom prst="wedgeRoundRectCallout">
            <a:avLst>
              <a:gd name="adj1" fmla="val -37065"/>
              <a:gd name="adj2" fmla="val 11286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/>
              <a:t>A, B - </a:t>
            </a:r>
            <a:r>
              <a:rPr lang="cs-CZ" altLang="cs-CZ" sz="1600" b="0" baseline="0"/>
              <a:t>připojení jednoho klienta k různým replikám</a:t>
            </a:r>
            <a:endParaRPr lang="en-US" altLang="cs-CZ" sz="1600" b="0" baseline="0"/>
          </a:p>
        </p:txBody>
      </p:sp>
      <p:sp>
        <p:nvSpPr>
          <p:cNvPr id="390150" name="Oval 5">
            <a:extLst>
              <a:ext uri="{FF2B5EF4-FFF2-40B4-BE49-F238E27FC236}">
                <a16:creationId xmlns:a16="http://schemas.microsoft.com/office/drawing/2014/main" id="{8694F544-C6AE-7A64-7090-0BA44CDF3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5445125"/>
            <a:ext cx="1081088" cy="576263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cxnSp>
        <p:nvCxnSpPr>
          <p:cNvPr id="390151" name="Straight Arrow Connector 2">
            <a:extLst>
              <a:ext uri="{FF2B5EF4-FFF2-40B4-BE49-F238E27FC236}">
                <a16:creationId xmlns:a16="http://schemas.microsoft.com/office/drawing/2014/main" id="{04B07A69-44F8-A71C-89B5-EC687E14D5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5445125"/>
            <a:ext cx="1143000" cy="21590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>
            <a:extLst>
              <a:ext uri="{FF2B5EF4-FFF2-40B4-BE49-F238E27FC236}">
                <a16:creationId xmlns:a16="http://schemas.microsoft.com/office/drawing/2014/main" id="{EF580543-422A-2E9A-D75C-A7A4844C8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Monotonní čtení</a:t>
            </a:r>
          </a:p>
        </p:txBody>
      </p:sp>
      <p:sp>
        <p:nvSpPr>
          <p:cNvPr id="391171" name="Rectangle 3">
            <a:extLst>
              <a:ext uri="{FF2B5EF4-FFF2-40B4-BE49-F238E27FC236}">
                <a16:creationId xmlns:a16="http://schemas.microsoft.com/office/drawing/2014/main" id="{D70B0AE5-3608-0B17-CE1C-5CD63CC55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Monotonic read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S(x1)		R</a:t>
            </a:r>
            <a:r>
              <a:rPr lang="en-US" altLang="cs-CZ"/>
              <a:t>(x1)</a:t>
            </a:r>
            <a:endParaRPr lang="cs-CZ" altLang="cs-CZ"/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</a:t>
            </a:r>
            <a:r>
              <a:rPr lang="cs-CZ" altLang="cs-CZ"/>
              <a:t>(x</a:t>
            </a:r>
            <a:r>
              <a:rPr lang="en-US" altLang="cs-CZ"/>
              <a:t>1;</a:t>
            </a:r>
            <a:r>
              <a:rPr lang="cs-CZ" altLang="cs-CZ"/>
              <a:t>x2</a:t>
            </a:r>
            <a:r>
              <a:rPr lang="en-US" altLang="cs-CZ"/>
              <a:t>)		R(x2)</a:t>
            </a:r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S(x1)		R</a:t>
            </a:r>
            <a:r>
              <a:rPr lang="en-US" altLang="cs-CZ"/>
              <a:t>(x1)</a:t>
            </a:r>
            <a:endParaRPr lang="cs-CZ" altLang="cs-CZ"/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</a:t>
            </a:r>
            <a:r>
              <a:rPr lang="cs-CZ" altLang="cs-CZ"/>
              <a:t>(x2</a:t>
            </a:r>
            <a:r>
              <a:rPr lang="en-US" altLang="cs-CZ"/>
              <a:t>)		R(x2)	S(x1;x2)</a:t>
            </a: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 i="1"/>
              <a:t>Příklad:	při připojení k jiné replice </a:t>
            </a:r>
            <a:r>
              <a:rPr lang="en-US" altLang="cs-CZ" sz="1600" i="1"/>
              <a:t>klient </a:t>
            </a:r>
            <a:r>
              <a:rPr lang="cs-CZ" altLang="cs-CZ" sz="1600" i="1"/>
              <a:t>vidí všechny dosud přečtené zprávy</a:t>
            </a:r>
            <a:endParaRPr lang="cs-CZ" altLang="cs-CZ"/>
          </a:p>
        </p:txBody>
      </p:sp>
      <p:sp>
        <p:nvSpPr>
          <p:cNvPr id="391172" name="AutoShape 5">
            <a:extLst>
              <a:ext uri="{FF2B5EF4-FFF2-40B4-BE49-F238E27FC236}">
                <a16:creationId xmlns:a16="http://schemas.microsoft.com/office/drawing/2014/main" id="{52D8E79D-5239-9B50-A606-EA12457F1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064500" cy="431800"/>
          </a:xfrm>
          <a:prstGeom prst="wedgeRoundRectCallout">
            <a:avLst>
              <a:gd name="adj1" fmla="val 19801"/>
              <a:gd name="adj2" fmla="val -48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Po přečtení hodnoty x všechna další čtení vrátí stejnou nebo novější hodnotu</a:t>
            </a:r>
            <a:endParaRPr lang="en-US" altLang="cs-CZ" sz="1600" b="0" baseline="0"/>
          </a:p>
        </p:txBody>
      </p:sp>
      <p:sp>
        <p:nvSpPr>
          <p:cNvPr id="391173" name="AutoShape 6">
            <a:extLst>
              <a:ext uri="{FF2B5EF4-FFF2-40B4-BE49-F238E27FC236}">
                <a16:creationId xmlns:a16="http://schemas.microsoft.com/office/drawing/2014/main" id="{2600469A-B58E-88A9-A38B-93730DB72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852738"/>
            <a:ext cx="2881312" cy="360362"/>
          </a:xfrm>
          <a:prstGeom prst="wedgeRoundRectCallout">
            <a:avLst>
              <a:gd name="adj1" fmla="val -56778"/>
              <a:gd name="adj2" fmla="val -63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Vyhovuje monot</a:t>
            </a:r>
            <a:r>
              <a:rPr lang="cs-CZ" altLang="cs-CZ" sz="1400" b="0" baseline="0"/>
              <a:t>ónnímu čtení</a:t>
            </a:r>
            <a:endParaRPr lang="en-US" altLang="cs-CZ" sz="1400" b="0" baseline="0"/>
          </a:p>
        </p:txBody>
      </p:sp>
      <p:sp>
        <p:nvSpPr>
          <p:cNvPr id="391174" name="AutoShape 7">
            <a:extLst>
              <a:ext uri="{FF2B5EF4-FFF2-40B4-BE49-F238E27FC236}">
                <a16:creationId xmlns:a16="http://schemas.microsoft.com/office/drawing/2014/main" id="{6B2B393A-F93A-C6A8-E55A-FB3B53DC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005263"/>
            <a:ext cx="2881312" cy="360362"/>
          </a:xfrm>
          <a:prstGeom prst="wedgeRoundRectCallout">
            <a:avLst>
              <a:gd name="adj1" fmla="val -56444"/>
              <a:gd name="adj2" fmla="val -682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Nev</a:t>
            </a:r>
            <a:r>
              <a:rPr lang="en-US" altLang="cs-CZ" sz="1400" b="0" baseline="0"/>
              <a:t>yhovuje monot</a:t>
            </a:r>
            <a:r>
              <a:rPr lang="cs-CZ" altLang="cs-CZ" sz="1400" b="0" baseline="0"/>
              <a:t>ónnímu čtení</a:t>
            </a:r>
            <a:endParaRPr lang="en-US" altLang="cs-CZ" sz="1400" b="0" baseline="0"/>
          </a:p>
        </p:txBody>
      </p:sp>
      <p:sp>
        <p:nvSpPr>
          <p:cNvPr id="391175" name="Oval 6">
            <a:extLst>
              <a:ext uri="{FF2B5EF4-FFF2-40B4-BE49-F238E27FC236}">
                <a16:creationId xmlns:a16="http://schemas.microsoft.com/office/drawing/2014/main" id="{51F5DFEE-AD45-D6D8-4C35-713C706D5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391176" name="Oval 6">
            <a:extLst>
              <a:ext uri="{FF2B5EF4-FFF2-40B4-BE49-F238E27FC236}">
                <a16:creationId xmlns:a16="http://schemas.microsoft.com/office/drawing/2014/main" id="{648C6C41-9360-99A5-FECE-551493DB8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>
            <a:extLst>
              <a:ext uri="{FF2B5EF4-FFF2-40B4-BE49-F238E27FC236}">
                <a16:creationId xmlns:a16="http://schemas.microsoft.com/office/drawing/2014/main" id="{C808DA1A-50A2-FEDF-3F90-B5FE855F1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Monotonní zápis</a:t>
            </a:r>
          </a:p>
        </p:txBody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9DCCC68D-7521-0CD8-24AC-B4AD941E8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Monotonic write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W(x1)		</a:t>
            </a:r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</a:t>
            </a:r>
            <a:r>
              <a:rPr lang="cs-CZ" altLang="cs-CZ"/>
              <a:t>(x</a:t>
            </a:r>
            <a:r>
              <a:rPr lang="en-US" altLang="cs-CZ"/>
              <a:t>1)		</a:t>
            </a:r>
            <a:r>
              <a:rPr lang="cs-CZ" altLang="cs-CZ"/>
              <a:t>W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W(x1) </a:t>
            </a:r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</a:t>
            </a:r>
            <a:r>
              <a:rPr lang="cs-CZ" altLang="cs-CZ"/>
              <a:t>		W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 i="1"/>
              <a:t>Příklad:	S</a:t>
            </a:r>
            <a:r>
              <a:rPr lang="en-US" altLang="cs-CZ" sz="1600" i="1"/>
              <a:t>VN</a:t>
            </a:r>
            <a:r>
              <a:rPr lang="cs-CZ" altLang="cs-CZ" sz="1600" i="1"/>
              <a:t> commit na různých replikách</a:t>
            </a:r>
            <a:endParaRPr lang="cs-CZ" altLang="cs-CZ"/>
          </a:p>
          <a:p>
            <a:pPr marL="0" indent="0" eaLnBrk="1" hangingPunct="1"/>
            <a:endParaRPr lang="cs-CZ" altLang="cs-CZ"/>
          </a:p>
        </p:txBody>
      </p:sp>
      <p:sp>
        <p:nvSpPr>
          <p:cNvPr id="392196" name="AutoShape 4">
            <a:extLst>
              <a:ext uri="{FF2B5EF4-FFF2-40B4-BE49-F238E27FC236}">
                <a16:creationId xmlns:a16="http://schemas.microsoft.com/office/drawing/2014/main" id="{992183D4-9920-EF96-18B3-E6DE332B8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135938" cy="431800"/>
          </a:xfrm>
          <a:prstGeom prst="wedgeRoundRectCallout">
            <a:avLst>
              <a:gd name="adj1" fmla="val 19190"/>
              <a:gd name="adj2" fmla="val -48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Zápis proměnné je proveden před jakýmkoliv následným zápisem této proměnné</a:t>
            </a:r>
            <a:endParaRPr lang="en-US" altLang="cs-CZ" sz="1600" b="0" baseline="0"/>
          </a:p>
        </p:txBody>
      </p:sp>
      <p:sp>
        <p:nvSpPr>
          <p:cNvPr id="392197" name="AutoShape 6">
            <a:extLst>
              <a:ext uri="{FF2B5EF4-FFF2-40B4-BE49-F238E27FC236}">
                <a16:creationId xmlns:a16="http://schemas.microsoft.com/office/drawing/2014/main" id="{BA991CB7-1B29-436B-6B44-3148A6A73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005263"/>
            <a:ext cx="3025775" cy="360362"/>
          </a:xfrm>
          <a:prstGeom prst="wedgeRoundRectCallout">
            <a:avLst>
              <a:gd name="adj1" fmla="val -56088"/>
              <a:gd name="adj2" fmla="val -41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Nev</a:t>
            </a:r>
            <a:r>
              <a:rPr lang="en-US" altLang="cs-CZ" sz="1400" b="0" baseline="0"/>
              <a:t>yhovuje monot</a:t>
            </a:r>
            <a:r>
              <a:rPr lang="cs-CZ" altLang="cs-CZ" sz="1400" b="0" baseline="0"/>
              <a:t>ónnímu zápisu</a:t>
            </a:r>
            <a:endParaRPr lang="en-US" altLang="cs-CZ" sz="1400" b="0" baseline="0"/>
          </a:p>
        </p:txBody>
      </p:sp>
      <p:sp>
        <p:nvSpPr>
          <p:cNvPr id="392198" name="AutoShape 7">
            <a:extLst>
              <a:ext uri="{FF2B5EF4-FFF2-40B4-BE49-F238E27FC236}">
                <a16:creationId xmlns:a16="http://schemas.microsoft.com/office/drawing/2014/main" id="{80A14AEA-F6D5-5A9C-2E67-5A64EBE03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3025775" cy="360362"/>
          </a:xfrm>
          <a:prstGeom prst="wedgeRoundRectCallout">
            <a:avLst>
              <a:gd name="adj1" fmla="val -56088"/>
              <a:gd name="adj2" fmla="val -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Vyhovuje monot</a:t>
            </a:r>
            <a:r>
              <a:rPr lang="cs-CZ" altLang="cs-CZ" sz="1400" b="0" baseline="0"/>
              <a:t>ónnímu zápisu</a:t>
            </a:r>
            <a:endParaRPr lang="en-US" altLang="cs-CZ" sz="1400" b="0" baseline="0"/>
          </a:p>
        </p:txBody>
      </p:sp>
      <p:sp>
        <p:nvSpPr>
          <p:cNvPr id="392199" name="Oval 6">
            <a:extLst>
              <a:ext uri="{FF2B5EF4-FFF2-40B4-BE49-F238E27FC236}">
                <a16:creationId xmlns:a16="http://schemas.microsoft.com/office/drawing/2014/main" id="{630F212A-7F75-47F6-9360-0D9BB9A5B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4508500"/>
            <a:ext cx="719137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>
            <a:extLst>
              <a:ext uri="{FF2B5EF4-FFF2-40B4-BE49-F238E27FC236}">
                <a16:creationId xmlns:a16="http://schemas.microsoft.com/office/drawing/2014/main" id="{DEA016FA-C429-CA07-495E-9CD3B7F367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Čtení vlastních zápisů</a:t>
            </a:r>
          </a:p>
        </p:txBody>
      </p:sp>
      <p:sp>
        <p:nvSpPr>
          <p:cNvPr id="393219" name="Rectangle 3">
            <a:extLst>
              <a:ext uri="{FF2B5EF4-FFF2-40B4-BE49-F238E27FC236}">
                <a16:creationId xmlns:a16="http://schemas.microsoft.com/office/drawing/2014/main" id="{C70993BF-405E-AB91-1EFD-C89CBEFA0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Read your writes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W(x1) 		</a:t>
            </a:r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</a:t>
            </a:r>
            <a:r>
              <a:rPr lang="cs-CZ" altLang="cs-CZ"/>
              <a:t>(x</a:t>
            </a:r>
            <a:r>
              <a:rPr lang="en-US" altLang="cs-CZ"/>
              <a:t>1;x2)		</a:t>
            </a:r>
            <a:r>
              <a:rPr lang="cs-CZ" altLang="cs-CZ"/>
              <a:t>R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W(x1)</a:t>
            </a:r>
            <a:r>
              <a:rPr lang="en-US" altLang="cs-CZ"/>
              <a:t> </a:t>
            </a:r>
            <a:endParaRPr lang="cs-CZ" altLang="cs-CZ"/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S(x2)</a:t>
            </a:r>
            <a:r>
              <a:rPr lang="cs-CZ" altLang="cs-CZ"/>
              <a:t>		R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 i="1"/>
              <a:t>Příklad:	po aktualizaci webové stránky si neprohlížím kopie z cache</a:t>
            </a:r>
            <a:endParaRPr lang="cs-CZ" altLang="cs-CZ"/>
          </a:p>
          <a:p>
            <a:pPr marL="0" indent="0" eaLnBrk="1" hangingPunct="1"/>
            <a:endParaRPr lang="cs-CZ" altLang="cs-CZ"/>
          </a:p>
        </p:txBody>
      </p:sp>
      <p:sp>
        <p:nvSpPr>
          <p:cNvPr id="393220" name="AutoShape 4">
            <a:extLst>
              <a:ext uri="{FF2B5EF4-FFF2-40B4-BE49-F238E27FC236}">
                <a16:creationId xmlns:a16="http://schemas.microsoft.com/office/drawing/2014/main" id="{5024D356-52E3-07A8-0407-D02C3816A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135938" cy="431800"/>
          </a:xfrm>
          <a:prstGeom prst="wedgeRoundRectCallout">
            <a:avLst>
              <a:gd name="adj1" fmla="val 19421"/>
              <a:gd name="adj2" fmla="val -48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Zápis proměnné je proveden před jakýmkoliv následným čtením této proměnné</a:t>
            </a:r>
            <a:endParaRPr lang="en-US" altLang="cs-CZ" sz="1600" b="0" baseline="0"/>
          </a:p>
        </p:txBody>
      </p:sp>
      <p:sp>
        <p:nvSpPr>
          <p:cNvPr id="393221" name="AutoShape 5">
            <a:extLst>
              <a:ext uri="{FF2B5EF4-FFF2-40B4-BE49-F238E27FC236}">
                <a16:creationId xmlns:a16="http://schemas.microsoft.com/office/drawing/2014/main" id="{7FB5A599-08E5-B8F2-4FF5-6AADAC781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005263"/>
            <a:ext cx="3025775" cy="360362"/>
          </a:xfrm>
          <a:prstGeom prst="wedgeRoundRectCallout">
            <a:avLst>
              <a:gd name="adj1" fmla="val -56088"/>
              <a:gd name="adj2" fmla="val -41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Nev</a:t>
            </a:r>
            <a:r>
              <a:rPr lang="en-US" altLang="cs-CZ" sz="1400" b="0" baseline="0"/>
              <a:t>yhovuje </a:t>
            </a:r>
            <a:r>
              <a:rPr lang="cs-CZ" altLang="cs-CZ" sz="1400" b="0" baseline="0"/>
              <a:t>č.v.z.</a:t>
            </a:r>
            <a:endParaRPr lang="en-US" altLang="cs-CZ" sz="1400" b="0" baseline="0"/>
          </a:p>
        </p:txBody>
      </p:sp>
      <p:sp>
        <p:nvSpPr>
          <p:cNvPr id="393222" name="AutoShape 6">
            <a:extLst>
              <a:ext uri="{FF2B5EF4-FFF2-40B4-BE49-F238E27FC236}">
                <a16:creationId xmlns:a16="http://schemas.microsoft.com/office/drawing/2014/main" id="{91D1C46C-3A29-288C-9613-6233B30CE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3025775" cy="360362"/>
          </a:xfrm>
          <a:prstGeom prst="wedgeRoundRectCallout">
            <a:avLst>
              <a:gd name="adj1" fmla="val -56088"/>
              <a:gd name="adj2" fmla="val -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V</a:t>
            </a:r>
            <a:r>
              <a:rPr lang="en-US" altLang="cs-CZ" sz="1400" b="0" baseline="0"/>
              <a:t>yhovuje </a:t>
            </a:r>
            <a:r>
              <a:rPr lang="cs-CZ" altLang="cs-CZ" sz="1400" b="0" baseline="0"/>
              <a:t>č</a:t>
            </a:r>
            <a:r>
              <a:rPr lang="en-US" altLang="cs-CZ" sz="1400" b="0" baseline="0"/>
              <a:t>.</a:t>
            </a:r>
            <a:r>
              <a:rPr lang="cs-CZ" altLang="cs-CZ" sz="1400" b="0" baseline="0"/>
              <a:t>v</a:t>
            </a:r>
            <a:r>
              <a:rPr lang="en-US" altLang="cs-CZ" sz="1400" b="0" baseline="0"/>
              <a:t>.</a:t>
            </a:r>
            <a:r>
              <a:rPr lang="cs-CZ" altLang="cs-CZ" sz="1400" b="0" baseline="0"/>
              <a:t>z.</a:t>
            </a:r>
            <a:endParaRPr lang="en-US" altLang="cs-CZ" sz="1400" b="0" baseline="0"/>
          </a:p>
        </p:txBody>
      </p:sp>
      <p:sp>
        <p:nvSpPr>
          <p:cNvPr id="393223" name="Oval 6">
            <a:extLst>
              <a:ext uri="{FF2B5EF4-FFF2-40B4-BE49-F238E27FC236}">
                <a16:creationId xmlns:a16="http://schemas.microsoft.com/office/drawing/2014/main" id="{AF218736-B149-B5A1-B8D6-9E27CD798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CB5C96AC-B974-2384-EA9D-2D55E8E03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Zápisy následují čtení</a:t>
            </a:r>
          </a:p>
        </p:txBody>
      </p:sp>
      <p:sp>
        <p:nvSpPr>
          <p:cNvPr id="394243" name="Rectangle 3">
            <a:extLst>
              <a:ext uri="{FF2B5EF4-FFF2-40B4-BE49-F238E27FC236}">
                <a16:creationId xmlns:a16="http://schemas.microsoft.com/office/drawing/2014/main" id="{1018E36E-63A5-CC32-CBAA-1888AA08E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Writes follow reads consistency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</a:t>
            </a:r>
            <a:r>
              <a:rPr lang="cs-CZ" altLang="cs-CZ"/>
              <a:t>S(x1)		R</a:t>
            </a:r>
            <a:r>
              <a:rPr lang="en-US" altLang="cs-CZ"/>
              <a:t>(x1)</a:t>
            </a:r>
            <a:r>
              <a:rPr lang="cs-CZ" altLang="cs-CZ"/>
              <a:t>		</a:t>
            </a:r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</a:t>
            </a:r>
            <a:r>
              <a:rPr lang="cs-CZ" altLang="cs-CZ"/>
              <a:t>(x</a:t>
            </a:r>
            <a:r>
              <a:rPr lang="en-US" altLang="cs-CZ"/>
              <a:t>1;x2)		</a:t>
            </a:r>
            <a:r>
              <a:rPr lang="cs-CZ" altLang="cs-CZ"/>
              <a:t>W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A</a:t>
            </a:r>
            <a:r>
              <a:rPr lang="cs-CZ" altLang="cs-CZ"/>
              <a:t>:</a:t>
            </a:r>
            <a:r>
              <a:rPr lang="en-US" altLang="cs-CZ"/>
              <a:t>	S</a:t>
            </a:r>
            <a:r>
              <a:rPr lang="cs-CZ" altLang="cs-CZ"/>
              <a:t>(x1)</a:t>
            </a:r>
            <a:r>
              <a:rPr lang="en-US" altLang="cs-CZ"/>
              <a:t>		R(x1)</a:t>
            </a:r>
            <a:endParaRPr lang="cs-CZ" altLang="cs-CZ"/>
          </a:p>
          <a:p>
            <a:pPr marL="0" indent="0" eaLnBrk="1" hangingPunct="1"/>
            <a:r>
              <a:rPr lang="en-US" altLang="cs-CZ"/>
              <a:t>B</a:t>
            </a:r>
            <a:r>
              <a:rPr lang="cs-CZ" altLang="cs-CZ"/>
              <a:t>: </a:t>
            </a:r>
            <a:r>
              <a:rPr lang="en-US" altLang="cs-CZ"/>
              <a:t>		S(x2)</a:t>
            </a:r>
            <a:r>
              <a:rPr lang="cs-CZ" altLang="cs-CZ"/>
              <a:t>		W</a:t>
            </a:r>
            <a:r>
              <a:rPr lang="en-US" altLang="cs-CZ"/>
              <a:t>(x2)</a:t>
            </a: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cs-CZ" altLang="cs-CZ" sz="1600" i="1"/>
              <a:t>Příklad:	zápis odpovědi do diskusního fóra se provede tam, kde je i přečtená hodnota</a:t>
            </a:r>
            <a:endParaRPr lang="cs-CZ" altLang="cs-CZ"/>
          </a:p>
          <a:p>
            <a:pPr marL="0" indent="0" eaLnBrk="1" hangingPunct="1"/>
            <a:endParaRPr lang="cs-CZ" altLang="cs-CZ"/>
          </a:p>
        </p:txBody>
      </p:sp>
      <p:sp>
        <p:nvSpPr>
          <p:cNvPr id="394244" name="AutoShape 4">
            <a:extLst>
              <a:ext uri="{FF2B5EF4-FFF2-40B4-BE49-F238E27FC236}">
                <a16:creationId xmlns:a16="http://schemas.microsoft.com/office/drawing/2014/main" id="{953ED65A-EE7F-9AC5-3FC0-980F8E02F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557338"/>
            <a:ext cx="8135938" cy="647700"/>
          </a:xfrm>
          <a:prstGeom prst="wedgeRoundRectCallout">
            <a:avLst>
              <a:gd name="adj1" fmla="val 19773"/>
              <a:gd name="adj2" fmla="val -490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/>
              <a:t>Zápis proměnné po předchozím čtení této proměnné je proveden na stejné nebo novější hodnotě</a:t>
            </a:r>
            <a:endParaRPr lang="en-US" altLang="cs-CZ" sz="1600" b="0" baseline="0"/>
          </a:p>
        </p:txBody>
      </p:sp>
      <p:sp>
        <p:nvSpPr>
          <p:cNvPr id="394245" name="AutoShape 5">
            <a:extLst>
              <a:ext uri="{FF2B5EF4-FFF2-40B4-BE49-F238E27FC236}">
                <a16:creationId xmlns:a16="http://schemas.microsoft.com/office/drawing/2014/main" id="{CB5A6C30-511F-95F0-E5A0-2D0778EAA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4005263"/>
            <a:ext cx="3025775" cy="360362"/>
          </a:xfrm>
          <a:prstGeom prst="wedgeRoundRectCallout">
            <a:avLst>
              <a:gd name="adj1" fmla="val -56088"/>
              <a:gd name="adj2" fmla="val -41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Nev</a:t>
            </a:r>
            <a:r>
              <a:rPr lang="en-US" altLang="cs-CZ" sz="1400" b="0" baseline="0"/>
              <a:t>yhovuje </a:t>
            </a:r>
            <a:r>
              <a:rPr lang="cs-CZ" altLang="cs-CZ" sz="1400" b="0" baseline="0"/>
              <a:t>z.n.č.</a:t>
            </a:r>
            <a:endParaRPr lang="en-US" altLang="cs-CZ" sz="1400" b="0" baseline="0"/>
          </a:p>
        </p:txBody>
      </p:sp>
      <p:sp>
        <p:nvSpPr>
          <p:cNvPr id="394246" name="AutoShape 6">
            <a:extLst>
              <a:ext uri="{FF2B5EF4-FFF2-40B4-BE49-F238E27FC236}">
                <a16:creationId xmlns:a16="http://schemas.microsoft.com/office/drawing/2014/main" id="{99262238-6106-E76E-9E9C-32853AD09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2852738"/>
            <a:ext cx="3025775" cy="360362"/>
          </a:xfrm>
          <a:prstGeom prst="wedgeRoundRectCallout">
            <a:avLst>
              <a:gd name="adj1" fmla="val -56088"/>
              <a:gd name="adj2" fmla="val -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V</a:t>
            </a:r>
            <a:r>
              <a:rPr lang="en-US" altLang="cs-CZ" sz="1400" b="0" baseline="0"/>
              <a:t>yhovuje z.n.</a:t>
            </a:r>
            <a:r>
              <a:rPr lang="cs-CZ" altLang="cs-CZ" sz="1400" b="0" baseline="0"/>
              <a:t>č.</a:t>
            </a:r>
            <a:endParaRPr lang="en-US" altLang="cs-CZ" sz="1400" b="0" baseline="0"/>
          </a:p>
        </p:txBody>
      </p:sp>
      <p:sp>
        <p:nvSpPr>
          <p:cNvPr id="394247" name="Oval 6">
            <a:extLst>
              <a:ext uri="{FF2B5EF4-FFF2-40B4-BE49-F238E27FC236}">
                <a16:creationId xmlns:a16="http://schemas.microsoft.com/office/drawing/2014/main" id="{AFC9C066-12C4-B668-0B30-D105DE9FC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508500"/>
            <a:ext cx="720725" cy="433388"/>
          </a:xfrm>
          <a:prstGeom prst="ellipse">
            <a:avLst/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>
            <a:extLst>
              <a:ext uri="{FF2B5EF4-FFF2-40B4-BE49-F238E27FC236}">
                <a16:creationId xmlns:a16="http://schemas.microsoft.com/office/drawing/2014/main" id="{D9918BBE-CA89-A991-C30D-659F8D1A3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Na</a:t>
            </a:r>
            <a:r>
              <a:rPr lang="en-US" altLang="cs-CZ">
                <a:cs typeface="Tahoma" panose="020B0604030504040204" pitchFamily="34" charset="0"/>
              </a:rPr>
              <a:t>ï</a:t>
            </a:r>
            <a:r>
              <a:rPr lang="cs-CZ" altLang="cs-CZ"/>
              <a:t>vní implementace</a:t>
            </a:r>
          </a:p>
        </p:txBody>
      </p:sp>
      <p:sp>
        <p:nvSpPr>
          <p:cNvPr id="399363" name="Rectangle 3">
            <a:extLst>
              <a:ext uri="{FF2B5EF4-FFF2-40B4-BE49-F238E27FC236}">
                <a16:creationId xmlns:a16="http://schemas.microsoft.com/office/drawing/2014/main" id="{353E3B7B-4B7D-D349-7B73-3D9B4FB553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každému </a:t>
            </a:r>
            <a:r>
              <a:rPr lang="cs-CZ" altLang="cs-CZ" dirty="0">
                <a:solidFill>
                  <a:srgbClr val="CC00CC"/>
                </a:solidFill>
              </a:rPr>
              <a:t>zápisu</a:t>
            </a:r>
            <a:r>
              <a:rPr lang="cs-CZ" altLang="cs-CZ" dirty="0"/>
              <a:t> je přiřazen globálně jednoznačný identifikátor </a:t>
            </a:r>
            <a:r>
              <a:rPr lang="cs-CZ" altLang="cs-CZ" dirty="0">
                <a:solidFill>
                  <a:srgbClr val="CC00CC"/>
                </a:solidFill>
              </a:rPr>
              <a:t>WID</a:t>
            </a:r>
            <a:endParaRPr lang="en-US" altLang="cs-CZ" dirty="0">
              <a:solidFill>
                <a:srgbClr val="CC00CC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přiřazuje replika kde byl zápis proveden klientem</a:t>
            </a:r>
            <a:r>
              <a:rPr lang="en-US" altLang="cs-CZ" dirty="0"/>
              <a:t>:</a:t>
            </a:r>
            <a:r>
              <a:rPr lang="cs-CZ" altLang="cs-CZ" dirty="0"/>
              <a:t> WID</a:t>
            </a:r>
            <a:r>
              <a:rPr lang="en-US" altLang="cs-CZ" dirty="0"/>
              <a:t> = </a:t>
            </a:r>
            <a:r>
              <a:rPr lang="cs-CZ" altLang="cs-CZ" dirty="0"/>
              <a:t>repl</a:t>
            </a:r>
            <a:r>
              <a:rPr lang="en-US" altLang="cs-CZ" dirty="0"/>
              <a:t>_</a:t>
            </a:r>
            <a:r>
              <a:rPr lang="cs-CZ" altLang="cs-CZ" dirty="0"/>
              <a:t>id</a:t>
            </a:r>
            <a:r>
              <a:rPr lang="en-US" altLang="cs-CZ" dirty="0"/>
              <a:t> + </a:t>
            </a:r>
            <a:r>
              <a:rPr lang="en-US" altLang="cs-CZ" dirty="0" err="1"/>
              <a:t>loc_id</a:t>
            </a:r>
            <a:endParaRPr lang="cs-CZ" altLang="cs-CZ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každý </a:t>
            </a:r>
            <a:r>
              <a:rPr lang="cs-CZ" altLang="cs-CZ" dirty="0">
                <a:solidFill>
                  <a:srgbClr val="CC00CC"/>
                </a:solidFill>
              </a:rPr>
              <a:t>klient</a:t>
            </a:r>
            <a:r>
              <a:rPr lang="cs-CZ" altLang="cs-CZ" dirty="0"/>
              <a:t> udržuje dvě množiny identifikátorů: </a:t>
            </a:r>
            <a:r>
              <a:rPr lang="cs-CZ" altLang="cs-CZ" dirty="0">
                <a:solidFill>
                  <a:srgbClr val="CC00CC"/>
                </a:solidFill>
              </a:rPr>
              <a:t>read-set</a:t>
            </a:r>
            <a:r>
              <a:rPr lang="cs-CZ" altLang="cs-CZ" dirty="0"/>
              <a:t>, </a:t>
            </a:r>
            <a:r>
              <a:rPr lang="cs-CZ" altLang="cs-CZ" dirty="0">
                <a:solidFill>
                  <a:srgbClr val="CC00CC"/>
                </a:solidFill>
              </a:rPr>
              <a:t>write-set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cs-CZ" altLang="cs-CZ" sz="9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Monotónní čtení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 dirty="0"/>
              <a:t>při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FF"/>
                </a:solidFill>
              </a:rPr>
              <a:t>čtení</a:t>
            </a:r>
            <a:r>
              <a:rPr lang="cs-CZ" altLang="cs-CZ" dirty="0"/>
              <a:t> replika </a:t>
            </a:r>
            <a:r>
              <a:rPr lang="cs-CZ" altLang="cs-CZ" b="1" dirty="0"/>
              <a:t>serveru</a:t>
            </a:r>
            <a:r>
              <a:rPr lang="cs-CZ" altLang="cs-CZ" dirty="0"/>
              <a:t> ověří podle </a:t>
            </a:r>
            <a:r>
              <a:rPr lang="cs-CZ" altLang="cs-CZ" dirty="0">
                <a:solidFill>
                  <a:srgbClr val="0000FF"/>
                </a:solidFill>
              </a:rPr>
              <a:t>read-set</a:t>
            </a:r>
            <a:r>
              <a:rPr lang="cs-CZ" altLang="cs-CZ" dirty="0"/>
              <a:t> </a:t>
            </a:r>
            <a:r>
              <a:rPr lang="en-US" altLang="cs-CZ" dirty="0" err="1">
                <a:solidFill>
                  <a:schemeClr val="bg1">
                    <a:lumMod val="50000"/>
                  </a:schemeClr>
                </a:solidFill>
              </a:rPr>
              <a:t>klienta</a:t>
            </a:r>
            <a:r>
              <a:rPr lang="en-US" altLang="cs-CZ" dirty="0"/>
              <a:t> </a:t>
            </a:r>
            <a:r>
              <a:rPr lang="cs-CZ" altLang="cs-CZ" dirty="0"/>
              <a:t>aktuálnost svých zápisů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 při chybějících zápisech provede synchronizaci nebo forwarduje čtení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b="1" dirty="0"/>
              <a:t>po</a:t>
            </a:r>
            <a:r>
              <a:rPr lang="cs-CZ" altLang="cs-CZ" dirty="0"/>
              <a:t> </a:t>
            </a:r>
            <a:r>
              <a:rPr lang="cs-CZ" altLang="cs-CZ" dirty="0">
                <a:solidFill>
                  <a:srgbClr val="0000FF"/>
                </a:solidFill>
              </a:rPr>
              <a:t>čtení</a:t>
            </a:r>
            <a:r>
              <a:rPr lang="cs-CZ" altLang="cs-CZ" dirty="0"/>
              <a:t> si </a:t>
            </a:r>
            <a:r>
              <a:rPr lang="cs-CZ" altLang="cs-CZ" b="1" dirty="0"/>
              <a:t>klient</a:t>
            </a:r>
            <a:r>
              <a:rPr lang="cs-CZ" altLang="cs-CZ" dirty="0"/>
              <a:t> aktualizuje </a:t>
            </a:r>
            <a:r>
              <a:rPr lang="cs-CZ" altLang="cs-CZ" dirty="0">
                <a:solidFill>
                  <a:srgbClr val="0000FF"/>
                </a:solidFill>
              </a:rPr>
              <a:t>read-set</a:t>
            </a:r>
            <a:r>
              <a:rPr lang="cs-CZ" altLang="cs-CZ" dirty="0"/>
              <a:t> podle repliky ze které četl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cs-CZ" altLang="cs-CZ" sz="9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Monotónní zápis</a:t>
            </a:r>
            <a:endParaRPr lang="en-US" altLang="cs-CZ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cs-CZ" dirty="0"/>
              <a:t>p</a:t>
            </a:r>
            <a:r>
              <a:rPr lang="cs-CZ" altLang="cs-CZ" dirty="0"/>
              <a:t>ři </a:t>
            </a:r>
            <a:r>
              <a:rPr lang="cs-CZ" altLang="cs-CZ" dirty="0">
                <a:solidFill>
                  <a:srgbClr val="0000FF"/>
                </a:solidFill>
              </a:rPr>
              <a:t>zápisu</a:t>
            </a:r>
            <a:r>
              <a:rPr lang="cs-CZ" altLang="cs-CZ" dirty="0"/>
              <a:t> replika serveru ověří podle </a:t>
            </a:r>
            <a:r>
              <a:rPr lang="cs-CZ" altLang="cs-CZ" dirty="0">
                <a:solidFill>
                  <a:srgbClr val="0000FF"/>
                </a:solidFill>
              </a:rPr>
              <a:t>write-set</a:t>
            </a:r>
            <a:r>
              <a:rPr lang="cs-CZ" altLang="cs-CZ" dirty="0"/>
              <a:t> aktuálnost svých zápisů</a:t>
            </a:r>
            <a:endParaRPr lang="en-US" altLang="cs-CZ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chyb</a:t>
            </a:r>
            <a:r>
              <a:rPr lang="cs-CZ" altLang="cs-CZ" dirty="0"/>
              <a:t>ě</a:t>
            </a:r>
            <a:r>
              <a:rPr lang="en-US" altLang="cs-CZ" dirty="0"/>
              <a:t>j</a:t>
            </a:r>
            <a:r>
              <a:rPr lang="cs-CZ" altLang="cs-CZ" dirty="0"/>
              <a:t>í</a:t>
            </a:r>
            <a:r>
              <a:rPr lang="en-US" altLang="cs-CZ" dirty="0"/>
              <a:t>-li n</a:t>
            </a:r>
            <a:r>
              <a:rPr lang="cs-CZ" altLang="cs-CZ" dirty="0"/>
              <a:t>ějaké, zapíše je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po </a:t>
            </a:r>
            <a:r>
              <a:rPr lang="cs-CZ" altLang="cs-CZ" dirty="0">
                <a:solidFill>
                  <a:srgbClr val="0000FF"/>
                </a:solidFill>
              </a:rPr>
              <a:t>zápisu</a:t>
            </a:r>
            <a:r>
              <a:rPr lang="cs-CZ" altLang="cs-CZ" dirty="0"/>
              <a:t> si klient aktualizuje </a:t>
            </a:r>
            <a:r>
              <a:rPr lang="cs-CZ" altLang="cs-CZ" dirty="0">
                <a:solidFill>
                  <a:srgbClr val="0000FF"/>
                </a:solidFill>
              </a:rPr>
              <a:t>write-set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cs-CZ" altLang="cs-CZ" sz="9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Čtení vlastních zápisů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cs-CZ" dirty="0"/>
              <a:t>p</a:t>
            </a:r>
            <a:r>
              <a:rPr lang="cs-CZ" altLang="cs-CZ" dirty="0"/>
              <a:t>ři </a:t>
            </a:r>
            <a:r>
              <a:rPr lang="cs-CZ" altLang="cs-CZ" dirty="0">
                <a:solidFill>
                  <a:srgbClr val="0000FF"/>
                </a:solidFill>
              </a:rPr>
              <a:t>čtení</a:t>
            </a:r>
            <a:r>
              <a:rPr lang="cs-CZ" altLang="cs-CZ" dirty="0"/>
              <a:t> replika serveru ověří podle </a:t>
            </a:r>
            <a:r>
              <a:rPr lang="cs-CZ" altLang="cs-CZ" dirty="0">
                <a:solidFill>
                  <a:srgbClr val="0000FF"/>
                </a:solidFill>
              </a:rPr>
              <a:t>write-set</a:t>
            </a:r>
            <a:r>
              <a:rPr lang="cs-CZ" altLang="cs-CZ" dirty="0"/>
              <a:t> aktuálnost svých zápisů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cs-CZ" altLang="cs-CZ" dirty="0"/>
              <a:t> jiné možné řešení - forward čtení na aktuální repliku</a:t>
            </a:r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endParaRPr lang="cs-CZ" altLang="cs-CZ" sz="900" dirty="0"/>
          </a:p>
          <a:p>
            <a:pPr marL="0" indent="0" eaLnBrk="1" hangingPunct="1">
              <a:lnSpc>
                <a:spcPct val="9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Zápisy následují čtení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aktualizace repliky podle </a:t>
            </a:r>
            <a:r>
              <a:rPr lang="cs-CZ" altLang="cs-CZ" dirty="0">
                <a:solidFill>
                  <a:srgbClr val="0000FF"/>
                </a:solidFill>
              </a:rPr>
              <a:t>read-set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cs-CZ" dirty="0"/>
              <a:t>aktualizace read-set i write-set klienta</a:t>
            </a:r>
          </a:p>
        </p:txBody>
      </p:sp>
      <p:sp>
        <p:nvSpPr>
          <p:cNvPr id="399364" name="AutoShape 5">
            <a:extLst>
              <a:ext uri="{FF2B5EF4-FFF2-40B4-BE49-F238E27FC236}">
                <a16:creationId xmlns:a16="http://schemas.microsoft.com/office/drawing/2014/main" id="{970F241E-A061-7497-0B75-13DA1E677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2708275"/>
            <a:ext cx="1582737" cy="792163"/>
          </a:xfrm>
          <a:prstGeom prst="wedgeRoundRectCallout">
            <a:avLst>
              <a:gd name="adj1" fmla="val -71935"/>
              <a:gd name="adj2" fmla="val 5602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400" b="0" baseline="0"/>
          </a:p>
        </p:txBody>
      </p:sp>
      <p:sp>
        <p:nvSpPr>
          <p:cNvPr id="399365" name="AutoShape 4">
            <a:extLst>
              <a:ext uri="{FF2B5EF4-FFF2-40B4-BE49-F238E27FC236}">
                <a16:creationId xmlns:a16="http://schemas.microsoft.com/office/drawing/2014/main" id="{62BDEF4B-6B9B-BC12-5593-14D79A1D4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6338" y="2708275"/>
            <a:ext cx="1582737" cy="792163"/>
          </a:xfrm>
          <a:prstGeom prst="wedgeRoundRectCallout">
            <a:avLst>
              <a:gd name="adj1" fmla="val -73708"/>
              <a:gd name="adj2" fmla="val -716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Problém:</a:t>
            </a:r>
            <a:br>
              <a:rPr lang="cs-CZ" altLang="cs-CZ" sz="1400" b="0" baseline="0"/>
            </a:br>
            <a:r>
              <a:rPr lang="cs-CZ" altLang="cs-CZ" sz="1400" b="0" baseline="0"/>
              <a:t>neomezený růst read/write set</a:t>
            </a:r>
            <a:endParaRPr lang="en-US" altLang="cs-CZ" sz="1400" b="0" baseline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 animBg="1"/>
      <p:bldP spid="399365" grpId="0" animBg="1"/>
    </p:bld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>
            <a:extLst>
              <a:ext uri="{FF2B5EF4-FFF2-40B4-BE49-F238E27FC236}">
                <a16:creationId xmlns:a16="http://schemas.microsoft.com/office/drawing/2014/main" id="{AC76177C-463D-0EC9-1FEC-FE743196B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Efektivnější implementace</a:t>
            </a:r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6C1CDE57-5B07-8ED4-7A1B-7FEB0F8EB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9039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Problém: read-set i write-set neomezeně rostou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Možné řešení: seskupení do relací (session)</a:t>
            </a:r>
          </a:p>
          <a:p>
            <a:pPr lvl="1" eaLnBrk="1" hangingPunct="1">
              <a:buFont typeface="Arial" charset="0"/>
              <a:buChar char="♦"/>
              <a:defRPr/>
            </a:pPr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/>
              <a:t>R</a:t>
            </a:r>
            <a:r>
              <a:rPr lang="cs-CZ" altLang="cs-CZ" dirty="0"/>
              <a:t>eprezentace množin</a:t>
            </a:r>
            <a:r>
              <a:rPr lang="en-US" altLang="cs-CZ" dirty="0"/>
              <a:t> -</a:t>
            </a:r>
            <a:r>
              <a:rPr lang="cs-CZ" altLang="cs-CZ" dirty="0"/>
              <a:t> vektorové hodiny</a:t>
            </a:r>
            <a:endParaRPr lang="en-US" altLang="cs-CZ" dirty="0"/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i="1" dirty="0"/>
              <a:t> Bayou - distributed high-availability service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replika serveru při zápisu přiřadí WID a lokální TS(WID)</a:t>
            </a:r>
            <a:endParaRPr lang="en-US" altLang="cs-CZ" dirty="0"/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ka</a:t>
            </a:r>
            <a:r>
              <a:rPr lang="cs-CZ" altLang="cs-CZ" dirty="0"/>
              <a:t>ždá</a:t>
            </a:r>
            <a:r>
              <a:rPr lang="en-US" altLang="cs-CZ" dirty="0"/>
              <a:t> </a:t>
            </a:r>
            <a:r>
              <a:rPr lang="en-US" altLang="cs-CZ" dirty="0" err="1"/>
              <a:t>replika</a:t>
            </a:r>
            <a:r>
              <a:rPr lang="en-US" altLang="cs-CZ" dirty="0"/>
              <a:t> </a:t>
            </a:r>
            <a:r>
              <a:rPr lang="cs-CZ" altLang="cs-CZ" dirty="0"/>
              <a:t>Si </a:t>
            </a:r>
            <a:r>
              <a:rPr lang="en-US" altLang="cs-CZ" dirty="0" err="1"/>
              <a:t>udr</a:t>
            </a:r>
            <a:r>
              <a:rPr lang="cs-CZ" altLang="cs-CZ" dirty="0"/>
              <a:t>ž</a:t>
            </a:r>
            <a:r>
              <a:rPr lang="en-US" altLang="cs-CZ" dirty="0" err="1"/>
              <a:t>uje</a:t>
            </a:r>
            <a:r>
              <a:rPr lang="en-US" altLang="cs-CZ" dirty="0"/>
              <a:t> </a:t>
            </a:r>
            <a:r>
              <a:rPr lang="cs-CZ" altLang="cs-CZ" dirty="0"/>
              <a:t>RCV</a:t>
            </a:r>
            <a:r>
              <a:rPr lang="en-US" altLang="cs-CZ" dirty="0"/>
              <a:t>(</a:t>
            </a:r>
            <a:r>
              <a:rPr lang="cs-CZ" altLang="cs-CZ" dirty="0"/>
              <a:t>i</a:t>
            </a:r>
            <a:r>
              <a:rPr lang="en-US" altLang="cs-CZ" dirty="0"/>
              <a:t>)[j]</a:t>
            </a: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TS poslední operace zápisu přijatá Si od Sj</a:t>
            </a:r>
            <a:endParaRPr lang="en-US" altLang="cs-CZ" dirty="0"/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při přijetí žádosti o čtení nebo zápis replika vrátí aktuální RCV</a:t>
            </a:r>
            <a:r>
              <a:rPr lang="en-US" altLang="cs-CZ" dirty="0"/>
              <a:t>(</a:t>
            </a:r>
            <a:r>
              <a:rPr lang="en-US" altLang="cs-CZ" dirty="0" err="1"/>
              <a:t>i</a:t>
            </a:r>
            <a:r>
              <a:rPr lang="en-US" altLang="cs-CZ" dirty="0"/>
              <a:t>)</a:t>
            </a: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read-set i write-set jsou reprezentovány vektorovými hodinami</a:t>
            </a: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sz="400" dirty="0"/>
          </a:p>
          <a:p>
            <a:pPr marL="463550" lvl="2" indent="0" eaLnBrk="1" hangingPunct="1">
              <a:buFont typeface="Tahoma" panose="020B0604030504040204" pitchFamily="34" charset="0"/>
              <a:buNone/>
              <a:defRPr/>
            </a:pPr>
            <a:r>
              <a:rPr lang="en-US" altLang="cs-CZ" dirty="0"/>
              <a:t> </a:t>
            </a:r>
            <a:endParaRPr lang="cs-CZ" altLang="cs-CZ" dirty="0"/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400" i="1" dirty="0">
              <a:cs typeface="Tahoma" pitchFamily="34" charset="0"/>
              <a:sym typeface="Symbol" pitchFamily="18" charset="2"/>
            </a:endParaRPr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sz="400" i="1" dirty="0">
              <a:cs typeface="Tahoma" pitchFamily="34" charset="0"/>
              <a:sym typeface="Symbol" pitchFamily="18" charset="2"/>
            </a:endParaRP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po</a:t>
            </a:r>
            <a:r>
              <a:rPr lang="en-US" altLang="cs-CZ" dirty="0"/>
              <a:t> p</a:t>
            </a:r>
            <a:r>
              <a:rPr lang="cs-CZ" altLang="cs-CZ" dirty="0"/>
              <a:t>řijetí</a:t>
            </a:r>
            <a:r>
              <a:rPr lang="en-US" altLang="cs-CZ" dirty="0"/>
              <a:t> TS</a:t>
            </a:r>
            <a:r>
              <a:rPr lang="cs-CZ" altLang="cs-CZ" dirty="0"/>
              <a:t> si klient aktualizuje read-set nebo write-set</a:t>
            </a:r>
          </a:p>
          <a:p>
            <a:pPr lvl="2" eaLnBrk="1" hangingPunct="1">
              <a:defRPr/>
            </a:pPr>
            <a:r>
              <a:rPr lang="cs-CZ" altLang="cs-CZ" dirty="0"/>
              <a:t> čtení:</a:t>
            </a:r>
            <a:r>
              <a:rPr lang="en-US" altLang="cs-CZ" dirty="0"/>
              <a:t> </a:t>
            </a:r>
            <a:r>
              <a:rPr lang="cs-CZ" altLang="cs-CZ" dirty="0"/>
              <a:t>VT(RS)</a:t>
            </a:r>
            <a:r>
              <a:rPr lang="en-US" altLang="cs-CZ" dirty="0"/>
              <a:t>[j] = max( VT(RS)[j], RCV(</a:t>
            </a:r>
            <a:r>
              <a:rPr lang="en-US" altLang="cs-CZ" dirty="0" err="1"/>
              <a:t>i</a:t>
            </a:r>
            <a:r>
              <a:rPr lang="en-US" altLang="cs-CZ" dirty="0"/>
              <a:t>)[j]) </a:t>
            </a:r>
            <a:r>
              <a:rPr lang="en-US" altLang="cs-CZ" b="1" dirty="0">
                <a:sym typeface="Symbol" pitchFamily="18" charset="2"/>
              </a:rPr>
              <a:t></a:t>
            </a:r>
            <a:r>
              <a:rPr lang="en-US" altLang="cs-CZ" dirty="0">
                <a:sym typeface="Symbol" pitchFamily="18" charset="2"/>
              </a:rPr>
              <a:t>j</a:t>
            </a:r>
          </a:p>
          <a:p>
            <a:pPr lvl="2" eaLnBrk="1" hangingPunct="1">
              <a:defRPr/>
            </a:pPr>
            <a:r>
              <a:rPr lang="cs-CZ" altLang="cs-CZ" dirty="0"/>
              <a:t> zápis: VT(</a:t>
            </a:r>
            <a:r>
              <a:rPr lang="en-US" altLang="cs-CZ" dirty="0"/>
              <a:t>W</a:t>
            </a:r>
            <a:r>
              <a:rPr lang="cs-CZ" altLang="cs-CZ" dirty="0"/>
              <a:t>S)</a:t>
            </a:r>
            <a:r>
              <a:rPr lang="en-US" altLang="cs-CZ" dirty="0"/>
              <a:t>[j] = max( VT(WS)[j], RCV(</a:t>
            </a:r>
            <a:r>
              <a:rPr lang="en-US" altLang="cs-CZ" dirty="0" err="1"/>
              <a:t>i</a:t>
            </a:r>
            <a:r>
              <a:rPr lang="en-US" altLang="cs-CZ" dirty="0"/>
              <a:t>)[j]) </a:t>
            </a:r>
            <a:r>
              <a:rPr lang="en-US" altLang="cs-CZ" b="1" dirty="0">
                <a:sym typeface="Symbol" pitchFamily="18" charset="2"/>
              </a:rPr>
              <a:t></a:t>
            </a:r>
            <a:r>
              <a:rPr lang="en-US" altLang="cs-CZ" dirty="0">
                <a:sym typeface="Symbol" pitchFamily="18" charset="2"/>
              </a:rPr>
              <a:t>j</a:t>
            </a:r>
          </a:p>
          <a:p>
            <a:pPr marL="192088" lvl="1" indent="0" eaLnBrk="1" hangingPunct="1">
              <a:buFont typeface="Tahoma" pitchFamily="34" charset="0"/>
              <a:buChar char="▪"/>
              <a:defRPr/>
            </a:pPr>
            <a:r>
              <a:rPr lang="en-US" altLang="cs-CZ" dirty="0">
                <a:sym typeface="Symbol" pitchFamily="18" charset="2"/>
              </a:rPr>
              <a:t> </a:t>
            </a:r>
            <a:r>
              <a:rPr lang="cs-CZ" altLang="cs-CZ" dirty="0">
                <a:sym typeface="Symbol" pitchFamily="18" charset="2"/>
              </a:rPr>
              <a:t>read/write-set reprezentuje poslední operace zápisu, které klient viděl/zapisoval</a:t>
            </a:r>
            <a:endParaRPr lang="en-US" altLang="cs-CZ" dirty="0">
              <a:sym typeface="Symbol" pitchFamily="18" charset="2"/>
            </a:endParaRPr>
          </a:p>
        </p:txBody>
      </p:sp>
      <p:sp>
        <p:nvSpPr>
          <p:cNvPr id="427012" name="Rectangle 1">
            <a:extLst>
              <a:ext uri="{FF2B5EF4-FFF2-40B4-BE49-F238E27FC236}">
                <a16:creationId xmlns:a16="http://schemas.microsoft.com/office/drawing/2014/main" id="{91755315-1BE7-FA49-AA9F-4B2B78E45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3797300"/>
            <a:ext cx="5256213" cy="1439863"/>
          </a:xfrm>
          <a:prstGeom prst="rect">
            <a:avLst/>
          </a:prstGeom>
          <a:solidFill>
            <a:srgbClr val="CCFFFF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144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lvl="2" indent="0" eaLnBrk="1" hangingPunct="1">
              <a:lnSpc>
                <a:spcPts val="2400"/>
              </a:lnSpc>
              <a:spcBef>
                <a:spcPts val="0"/>
              </a:spcBef>
              <a:buFont typeface="Tahoma" panose="020B0604030504040204" pitchFamily="34" charset="0"/>
              <a:buNone/>
              <a:defRPr/>
            </a:pPr>
            <a:r>
              <a:rPr lang="cs-CZ" altLang="cs-CZ" sz="2200" b="0" dirty="0"/>
              <a:t>obecná pravidla:</a:t>
            </a:r>
          </a:p>
          <a:p>
            <a:pPr marL="342900" lvl="2" indent="-342900" eaLnBrk="1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200" b="0" dirty="0"/>
              <a:t>VT</a:t>
            </a:r>
            <a:r>
              <a:rPr lang="en-US" altLang="cs-CZ" sz="2200" b="0" dirty="0"/>
              <a:t>(A)[</a:t>
            </a:r>
            <a:r>
              <a:rPr lang="en-US" altLang="cs-CZ" sz="2200" b="0" dirty="0" err="1"/>
              <a:t>i</a:t>
            </a:r>
            <a:r>
              <a:rPr lang="en-US" altLang="cs-CZ" sz="2200" b="0" dirty="0"/>
              <a:t>] = max TS </a:t>
            </a:r>
            <a:r>
              <a:rPr lang="en-US" altLang="cs-CZ" sz="2200" b="0" dirty="0" err="1"/>
              <a:t>operac</a:t>
            </a:r>
            <a:r>
              <a:rPr lang="cs-CZ" altLang="cs-CZ" sz="2200" b="0" dirty="0"/>
              <a:t>í A</a:t>
            </a:r>
            <a:r>
              <a:rPr lang="en-US" altLang="cs-CZ" sz="2200" b="0" dirty="0"/>
              <a:t> </a:t>
            </a:r>
            <a:r>
              <a:rPr lang="en-US" altLang="cs-CZ" sz="2200" b="0" dirty="0" err="1"/>
              <a:t>iniciovan</a:t>
            </a:r>
            <a:r>
              <a:rPr lang="cs-CZ" altLang="cs-CZ" sz="2200" b="0" dirty="0"/>
              <a:t>ých na replice Si</a:t>
            </a:r>
          </a:p>
          <a:p>
            <a:pPr marL="342900" lvl="2" indent="-342900" eaLnBrk="1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b="0" dirty="0" err="1"/>
              <a:t>sjednocen</a:t>
            </a:r>
            <a:r>
              <a:rPr lang="cs-CZ" altLang="cs-CZ" sz="2200" b="0" dirty="0"/>
              <a:t>í: VT</a:t>
            </a:r>
            <a:r>
              <a:rPr lang="en-US" altLang="cs-CZ" sz="2200" b="0" dirty="0"/>
              <a:t>(A+B)[</a:t>
            </a:r>
            <a:r>
              <a:rPr lang="en-US" altLang="cs-CZ" sz="2200" b="0" dirty="0" err="1"/>
              <a:t>i</a:t>
            </a:r>
            <a:r>
              <a:rPr lang="en-US" altLang="cs-CZ" sz="2200" b="0" dirty="0"/>
              <a:t>] = max( VT(A)[</a:t>
            </a:r>
            <a:r>
              <a:rPr lang="en-US" altLang="cs-CZ" sz="2200" b="0" dirty="0" err="1"/>
              <a:t>i</a:t>
            </a:r>
            <a:r>
              <a:rPr lang="en-US" altLang="cs-CZ" sz="2200" b="0" dirty="0"/>
              <a:t>], VT(B)[</a:t>
            </a:r>
            <a:r>
              <a:rPr lang="en-US" altLang="cs-CZ" sz="2200" b="0" dirty="0" err="1"/>
              <a:t>i</a:t>
            </a:r>
            <a:r>
              <a:rPr lang="en-US" altLang="cs-CZ" sz="2200" b="0" dirty="0"/>
              <a:t>])</a:t>
            </a:r>
            <a:endParaRPr lang="cs-CZ" altLang="cs-CZ" sz="2200" b="0" dirty="0"/>
          </a:p>
          <a:p>
            <a:pPr marL="342900" lvl="2" indent="-342900" eaLnBrk="1" hangingPunct="1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cs-CZ" sz="2200" b="0" dirty="0"/>
              <a:t>test </a:t>
            </a:r>
            <a:r>
              <a:rPr lang="en-US" altLang="cs-CZ" sz="2200" b="0" dirty="0" err="1"/>
              <a:t>podmno</a:t>
            </a:r>
            <a:r>
              <a:rPr lang="cs-CZ" altLang="cs-CZ" sz="2200" b="0" dirty="0"/>
              <a:t>žiny: A </a:t>
            </a:r>
            <a:r>
              <a:rPr lang="cs-CZ" altLang="cs-CZ" sz="1800" b="0" baseline="0" dirty="0">
                <a:sym typeface="Symbol" pitchFamily="18" charset="2"/>
              </a:rPr>
              <a:t></a:t>
            </a:r>
            <a:r>
              <a:rPr lang="cs-CZ" altLang="cs-CZ" sz="2200" b="0" dirty="0">
                <a:sym typeface="Symbol" pitchFamily="18" charset="2"/>
              </a:rPr>
              <a:t> B </a:t>
            </a:r>
            <a:r>
              <a:rPr lang="en-US" altLang="cs-CZ" sz="2200" b="0" dirty="0">
                <a:sym typeface="Symbol" pitchFamily="18" charset="2"/>
              </a:rPr>
              <a:t> </a:t>
            </a:r>
            <a:r>
              <a:rPr lang="cs-CZ" altLang="cs-CZ" sz="2200" b="0" dirty="0">
                <a:sym typeface="Symbol" pitchFamily="18" charset="2"/>
              </a:rPr>
              <a:t> </a:t>
            </a:r>
            <a:r>
              <a:rPr lang="en-US" altLang="cs-CZ" sz="2200" b="0" dirty="0">
                <a:sym typeface="Symbol" pitchFamily="18" charset="2"/>
              </a:rPr>
              <a:t> </a:t>
            </a:r>
            <a:r>
              <a:rPr lang="cs-CZ" altLang="cs-CZ" sz="2200" b="0" dirty="0">
                <a:sym typeface="Symbol" pitchFamily="18" charset="2"/>
              </a:rPr>
              <a:t>VT</a:t>
            </a:r>
            <a:r>
              <a:rPr lang="en-US" altLang="cs-CZ" sz="2200" b="0" dirty="0">
                <a:sym typeface="Symbol" pitchFamily="18" charset="2"/>
              </a:rPr>
              <a:t>(A) </a:t>
            </a:r>
            <a:r>
              <a:rPr lang="en-US" altLang="cs-CZ" sz="2200" b="0" dirty="0">
                <a:cs typeface="Tahoma" pitchFamily="34" charset="0"/>
                <a:sym typeface="Symbol" pitchFamily="18" charset="2"/>
              </a:rPr>
              <a:t>≤ VT(B)</a:t>
            </a:r>
            <a:endParaRPr lang="cs-CZ" altLang="cs-CZ" sz="2200" b="0" dirty="0">
              <a:cs typeface="Tahoma" pitchFamily="34" charset="0"/>
              <a:sym typeface="Symbol" pitchFamily="18" charset="2"/>
            </a:endParaRPr>
          </a:p>
        </p:txBody>
      </p:sp>
      <p:sp>
        <p:nvSpPr>
          <p:cNvPr id="401413" name="AutoShape 4">
            <a:extLst>
              <a:ext uri="{FF2B5EF4-FFF2-40B4-BE49-F238E27FC236}">
                <a16:creationId xmlns:a16="http://schemas.microsoft.com/office/drawing/2014/main" id="{AD52DBC8-E6AE-3BCC-37EF-89FD07E1D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2079625"/>
            <a:ext cx="2160588" cy="628650"/>
          </a:xfrm>
          <a:prstGeom prst="wedgeRoundRectCallout">
            <a:avLst>
              <a:gd name="adj1" fmla="val -125574"/>
              <a:gd name="adj2" fmla="val -9327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stačí detekovat poslední R/W</a:t>
            </a:r>
            <a:r>
              <a:rPr lang="en-US" altLang="cs-CZ" sz="1400" b="0" baseline="0"/>
              <a:t> ka</a:t>
            </a:r>
            <a:r>
              <a:rPr lang="cs-CZ" altLang="cs-CZ" sz="1400" b="0" baseline="0"/>
              <a:t>ždé repliky</a:t>
            </a:r>
            <a:endParaRPr lang="en-US" altLang="cs-CZ" sz="1400" b="0" baseline="0"/>
          </a:p>
        </p:txBody>
      </p:sp>
      <p:sp>
        <p:nvSpPr>
          <p:cNvPr id="401414" name="AutoShape 4">
            <a:extLst>
              <a:ext uri="{FF2B5EF4-FFF2-40B4-BE49-F238E27FC236}">
                <a16:creationId xmlns:a16="http://schemas.microsoft.com/office/drawing/2014/main" id="{60C91C7F-7D32-8629-76E6-41B9F6902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5511800"/>
            <a:ext cx="2160588" cy="603250"/>
          </a:xfrm>
          <a:prstGeom prst="wedgeRoundRectCallout">
            <a:avLst>
              <a:gd name="adj1" fmla="val -84917"/>
              <a:gd name="adj2" fmla="val 1697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/>
              <a:t>čte i data pocházející z jiných replik</a:t>
            </a:r>
            <a:endParaRPr lang="en-US" altLang="cs-CZ" sz="1400" b="0" baseline="0"/>
          </a:p>
        </p:txBody>
      </p:sp>
      <p:sp>
        <p:nvSpPr>
          <p:cNvPr id="396295" name="AutoShape 4">
            <a:extLst>
              <a:ext uri="{FF2B5EF4-FFF2-40B4-BE49-F238E27FC236}">
                <a16:creationId xmlns:a16="http://schemas.microsoft.com/office/drawing/2014/main" id="{FF4ECA93-C7E9-5B07-3596-2CAF749DD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5100" y="931863"/>
            <a:ext cx="2160588" cy="819150"/>
          </a:xfrm>
          <a:prstGeom prst="wedgeRoundRectCallout">
            <a:avLst>
              <a:gd name="adj1" fmla="val -107486"/>
              <a:gd name="adj2" fmla="val -95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/>
              <a:t>při ukončení smazání neřeší problém trvale běžících aplikací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2" grpId="0" animBg="1"/>
      <p:bldP spid="401413" grpId="0" animBg="1"/>
      <p:bldP spid="4014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C42DDD45-185C-44FD-FA27-285796915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Vzd</a:t>
            </a:r>
            <a:r>
              <a:rPr lang="cs-CZ" altLang="cs-CZ"/>
              <a:t>álené volání</a:t>
            </a:r>
            <a:r>
              <a:rPr lang="en-US" altLang="cs-CZ"/>
              <a:t> pomoc</a:t>
            </a:r>
            <a:r>
              <a:rPr lang="cs-CZ" altLang="cs-CZ"/>
              <a:t>í zpráv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1C435D9B-1C7C-FBFA-D9C8-83D7D78F0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b="1" dirty="0"/>
              <a:t> </a:t>
            </a:r>
          </a:p>
        </p:txBody>
      </p:sp>
      <p:sp>
        <p:nvSpPr>
          <p:cNvPr id="69636" name="Text Box 6">
            <a:extLst>
              <a:ext uri="{FF2B5EF4-FFF2-40B4-BE49-F238E27FC236}">
                <a16:creationId xmlns:a16="http://schemas.microsoft.com/office/drawing/2014/main" id="{291FCAC9-C0FB-7134-CC15-5EDFFE678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08050"/>
            <a:ext cx="4968875" cy="3756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tabLst>
                <a:tab pos="266700" algn="l"/>
                <a:tab pos="533400" algn="l"/>
                <a:tab pos="7239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tabLst>
                <a:tab pos="266700" algn="l"/>
                <a:tab pos="533400" algn="l"/>
                <a:tab pos="723900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tabLst>
                <a:tab pos="266700" algn="l"/>
                <a:tab pos="5334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  <a:tab pos="5334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  <a:tab pos="5334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struct message m1, m2;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for(;;)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receive( &amp;m1);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check</a:t>
            </a:r>
            <a:r>
              <a:rPr lang="en-US" altLang="cs-CZ" sz="1400" baseline="0">
                <a:latin typeface="Courier New" panose="02070309020205020404" pitchFamily="49" charset="0"/>
              </a:rPr>
              <a:t>( &amp;m1);</a:t>
            </a:r>
            <a:endParaRPr lang="cs-CZ" altLang="cs-CZ" sz="1400" baseline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switch( m1.opcode)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	case SERVICE1: fnc1( &amp;m1, &amp;m2); break;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	case SERVICE2: fnc2( &amp;m1, &amp;m2); break;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	case SERVICE3: fnc3( &amp;m1, &amp;m2); break;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	default:	m2.retval = ERR_BAD_OPCODE;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send( m1.client, &amp;m2);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9637" name="Text Box 7">
            <a:extLst>
              <a:ext uri="{FF2B5EF4-FFF2-40B4-BE49-F238E27FC236}">
                <a16:creationId xmlns:a16="http://schemas.microsoft.com/office/drawing/2014/main" id="{507DA71E-3148-0BDE-623C-EA7103BAE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933825"/>
            <a:ext cx="3600450" cy="26543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tabLst>
                <a:tab pos="444500" algn="l"/>
                <a:tab pos="723900" algn="l"/>
              </a:tabLs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tabLst>
                <a:tab pos="444500" algn="l"/>
                <a:tab pos="723900" algn="l"/>
              </a:tabLst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tabLst>
                <a:tab pos="4445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44500" algn="l"/>
                <a:tab pos="723900" algn="l"/>
              </a:tabLs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4500" algn="l"/>
                <a:tab pos="723900" algn="l"/>
              </a:tabLs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fnc()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struct message m;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m.opcode = SERVICE1;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m.arg1 = ...;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m.arg2 = ...;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send( MY_SERVER, &amp;m);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receive( &amp;m);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if( m.retval != OK)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	error_handler( m.retval);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	process_data( &amp;m.data);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9638" name="AutoShape 9">
            <a:extLst>
              <a:ext uri="{FF2B5EF4-FFF2-40B4-BE49-F238E27FC236}">
                <a16:creationId xmlns:a16="http://schemas.microsoft.com/office/drawing/2014/main" id="{BF353955-C907-2256-62FC-9AB33B25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060575"/>
            <a:ext cx="935037" cy="360363"/>
          </a:xfrm>
          <a:prstGeom prst="wedgeRoundRectCallout">
            <a:avLst>
              <a:gd name="adj1" fmla="val -139472"/>
              <a:gd name="adj2" fmla="val -10506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 dirty="0">
                <a:latin typeface="Arial" panose="020B0604020202020204" pitchFamily="34" charset="0"/>
              </a:rPr>
              <a:t>server</a:t>
            </a:r>
            <a:endParaRPr lang="en-US" altLang="cs-CZ" sz="1600" b="0" baseline="0" dirty="0">
              <a:latin typeface="Arial" panose="020B0604020202020204" pitchFamily="34" charset="0"/>
            </a:endParaRPr>
          </a:p>
        </p:txBody>
      </p:sp>
      <p:sp>
        <p:nvSpPr>
          <p:cNvPr id="69639" name="AutoShape 10">
            <a:extLst>
              <a:ext uri="{FF2B5EF4-FFF2-40B4-BE49-F238E27FC236}">
                <a16:creationId xmlns:a16="http://schemas.microsoft.com/office/drawing/2014/main" id="{E84295CD-A4E6-F9D4-5AB0-25BD311AE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852738"/>
            <a:ext cx="935037" cy="360362"/>
          </a:xfrm>
          <a:prstGeom prst="wedgeRoundRectCallout">
            <a:avLst>
              <a:gd name="adj1" fmla="val -53903"/>
              <a:gd name="adj2" fmla="val 2790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klient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2" name="AutoShape 9">
            <a:extLst>
              <a:ext uri="{FF2B5EF4-FFF2-40B4-BE49-F238E27FC236}">
                <a16:creationId xmlns:a16="http://schemas.microsoft.com/office/drawing/2014/main" id="{57869CD4-CB11-38E3-08C5-37CC28018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5970" y="2456656"/>
            <a:ext cx="1102208" cy="360363"/>
          </a:xfrm>
          <a:prstGeom prst="wedgeRoundRectCallout">
            <a:avLst>
              <a:gd name="adj1" fmla="val -49958"/>
              <a:gd name="adj2" fmla="val -168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 dirty="0" err="1">
                <a:latin typeface="Arial" panose="020B0604020202020204" pitchFamily="34" charset="0"/>
              </a:rPr>
              <a:t>simplified</a:t>
            </a:r>
            <a:endParaRPr lang="en-US" altLang="cs-CZ" sz="1600" b="0" baseline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 animBg="1"/>
      <p:bldP spid="69639" grpId="0" animBg="1"/>
    </p:bld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>
            <a:extLst>
              <a:ext uri="{FF2B5EF4-FFF2-40B4-BE49-F238E27FC236}">
                <a16:creationId xmlns:a16="http://schemas.microsoft.com/office/drawing/2014/main" id="{B11C885B-F6C1-FB7F-EFF5-5DD6E82AF9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Implementace migrace</a:t>
            </a:r>
            <a:r>
              <a:rPr lang="cs-CZ" altLang="cs-CZ"/>
              <a:t> - přenos procesu</a:t>
            </a:r>
          </a:p>
        </p:txBody>
      </p:sp>
      <p:sp>
        <p:nvSpPr>
          <p:cNvPr id="438275" name="Rectangle 3">
            <a:extLst>
              <a:ext uri="{FF2B5EF4-FFF2-40B4-BE49-F238E27FC236}">
                <a16:creationId xmlns:a16="http://schemas.microsoft.com/office/drawing/2014/main" id="{C9B6CBF8-2297-1BD7-7E3B-DC1A8604FA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Přenos procesu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vyjmutí ze stavu</a:t>
            </a:r>
            <a:endParaRPr lang="en-US" altLang="cs-CZ" dirty="0"/>
          </a:p>
          <a:p>
            <a:pPr marL="952500" lvl="2" indent="-323850" eaLnBrk="1" hangingPunct="1">
              <a:defRPr/>
            </a:pPr>
            <a:r>
              <a:rPr lang="cs-CZ" altLang="cs-CZ" sz="1400" dirty="0"/>
              <a:t>zmražení, speciální stav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oznámení příjemci o migraci, alokace procesu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přenos stavu</a:t>
            </a:r>
            <a:endParaRPr lang="en-US" altLang="cs-CZ" dirty="0"/>
          </a:p>
          <a:p>
            <a:pPr marL="952500" lvl="2" indent="-323850" eaLnBrk="1" hangingPunct="1">
              <a:defRPr/>
            </a:pPr>
            <a:r>
              <a:rPr lang="cs-CZ" altLang="cs-CZ" sz="1400" dirty="0"/>
              <a:t>registry, zásobník, stav procesu</a:t>
            </a:r>
            <a:endParaRPr lang="cs-CZ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přenos kódu / adresového prostoru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dealokace procesu, vyčištění</a:t>
            </a:r>
            <a:endParaRPr lang="en-US" altLang="cs-CZ" dirty="0"/>
          </a:p>
          <a:p>
            <a:pPr marL="952500" lvl="2" indent="-323850" eaLnBrk="1" hangingPunct="1">
              <a:defRPr/>
            </a:pPr>
            <a:endParaRPr lang="en-US" altLang="cs-CZ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V</a:t>
            </a:r>
            <a:r>
              <a:rPr lang="cs-CZ" altLang="cs-CZ" dirty="0"/>
              <a:t>azby na nové jádro, nastartování</a:t>
            </a:r>
            <a:endParaRPr lang="en-US" altLang="cs-CZ" dirty="0"/>
          </a:p>
          <a:p>
            <a:pPr marL="754063" lvl="1" indent="-304800" eaLnBrk="1" hangingPunct="1">
              <a:defRPr/>
            </a:pPr>
            <a:r>
              <a:rPr lang="cs-CZ" altLang="cs-CZ" dirty="0"/>
              <a:t>přesunutí části stavu spolu s procesem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(obsah VM)</a:t>
            </a:r>
          </a:p>
          <a:p>
            <a:pPr marL="754063" lvl="1" indent="-304800" eaLnBrk="1" hangingPunct="1">
              <a:defRPr/>
            </a:pPr>
            <a:r>
              <a:rPr lang="cs-CZ" altLang="cs-CZ" dirty="0"/>
              <a:t>forwardování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ěkterých</a:t>
            </a:r>
            <a:r>
              <a:rPr lang="cs-CZ" altLang="cs-CZ" dirty="0"/>
              <a:t> požadavků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(komunikace s konzolí)</a:t>
            </a:r>
          </a:p>
          <a:p>
            <a:pPr marL="754063" lvl="1" indent="-304800" eaLnBrk="1" hangingPunct="1">
              <a:defRPr/>
            </a:pPr>
            <a:r>
              <a:rPr lang="cs-CZ" altLang="cs-CZ" dirty="0"/>
              <a:t>použití prostředků na cílové stanici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(fyzická paměť)</a:t>
            </a:r>
            <a:endParaRPr lang="en-US" alt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1025525" lvl="2" indent="-304800" eaLnBrk="1" hangingPunct="1">
              <a:defRPr/>
            </a:pPr>
            <a:endParaRPr lang="en-US" altLang="cs-CZ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 err="1"/>
              <a:t>Komunikace</a:t>
            </a:r>
            <a:endParaRPr lang="cs-CZ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přesměrování / doručení zpráv</a:t>
            </a:r>
          </a:p>
          <a:p>
            <a:pPr marL="681038" lvl="1" indent="-323850" eaLnBrk="1" hangingPunct="1">
              <a:defRPr/>
            </a:pPr>
            <a:r>
              <a:rPr lang="cs-CZ" altLang="cs-CZ" dirty="0"/>
              <a:t>dokončení přenosu vazeb, dočištění</a:t>
            </a:r>
            <a:endParaRPr lang="en-US" altLang="cs-CZ" dirty="0"/>
          </a:p>
          <a:p>
            <a:pPr marL="681038" lvl="1" indent="-323850" eaLnBrk="1" hangingPunct="1">
              <a:defRPr/>
            </a:pPr>
            <a:r>
              <a:rPr lang="cs-CZ" altLang="cs-CZ" dirty="0"/>
              <a:t>dočasná</a:t>
            </a:r>
            <a:r>
              <a:rPr lang="en-US" altLang="cs-CZ" dirty="0"/>
              <a:t>/</a:t>
            </a:r>
            <a:r>
              <a:rPr lang="en-US" altLang="cs-CZ" dirty="0" err="1"/>
              <a:t>trval</a:t>
            </a:r>
            <a:r>
              <a:rPr lang="cs-CZ" altLang="cs-CZ" dirty="0"/>
              <a:t>á reziduální dependence, přesměrování zpráv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>
            <a:extLst>
              <a:ext uri="{FF2B5EF4-FFF2-40B4-BE49-F238E27FC236}">
                <a16:creationId xmlns:a16="http://schemas.microsoft.com/office/drawing/2014/main" id="{70678F5F-0F60-D4E5-3E8E-A79EA47B22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Implementace migrace</a:t>
            </a:r>
            <a:r>
              <a:rPr lang="cs-CZ" altLang="cs-CZ"/>
              <a:t> - virtuální paměť</a:t>
            </a:r>
          </a:p>
        </p:txBody>
      </p:sp>
      <p:sp>
        <p:nvSpPr>
          <p:cNvPr id="370691" name="Rectangle 3">
            <a:extLst>
              <a:ext uri="{FF2B5EF4-FFF2-40B4-BE49-F238E27FC236}">
                <a16:creationId xmlns:a16="http://schemas.microsoft.com/office/drawing/2014/main" id="{644E1DF7-C9A7-A403-7F2F-C40A1BAC90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88950" indent="-32385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Přenesení celé virtuální paměti při migraci</a:t>
            </a:r>
          </a:p>
          <a:p>
            <a:pPr marL="754063" lvl="1" indent="-304800" eaLnBrk="1" hangingPunct="1"/>
            <a:r>
              <a:rPr lang="cs-CZ" altLang="cs-CZ" b="1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cs-CZ" altLang="cs-CZ"/>
              <a:t>  eliminace reziduálních dependencí</a:t>
            </a:r>
          </a:p>
          <a:p>
            <a:pPr marL="754063" lvl="1" indent="-304800" eaLnBrk="1" hangingPunct="1"/>
            <a:r>
              <a:rPr lang="cs-CZ" altLang="cs-CZ" b="1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>
                <a:sym typeface="Wingdings" panose="05000000000000000000" pitchFamily="2" charset="2"/>
              </a:rPr>
              <a:t> </a:t>
            </a:r>
            <a:r>
              <a:rPr lang="cs-CZ" altLang="cs-CZ"/>
              <a:t> prodloužení doby zmražení procesu</a:t>
            </a:r>
          </a:p>
          <a:p>
            <a:pPr marL="754063" lvl="1" indent="-304800" eaLnBrk="1" hangingPunct="1"/>
            <a:r>
              <a:rPr lang="cs-CZ" altLang="cs-CZ" b="1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>
                <a:sym typeface="Wingdings" panose="05000000000000000000" pitchFamily="2" charset="2"/>
              </a:rPr>
              <a:t>  </a:t>
            </a:r>
            <a:r>
              <a:rPr lang="cs-CZ" altLang="cs-CZ"/>
              <a:t>mnohdy zbytečné přesouvat celý obsah adresového prostoru</a:t>
            </a:r>
          </a:p>
          <a:p>
            <a:pPr marL="754063" lvl="1" indent="-304800" eaLnBrk="1" hangingPunct="1"/>
            <a:endParaRPr lang="cs-CZ" altLang="cs-CZ" sz="1000"/>
          </a:p>
          <a:p>
            <a:pPr marL="488950" indent="-323850"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Pre-copying</a:t>
            </a:r>
          </a:p>
          <a:p>
            <a:pPr marL="754063" lvl="1" indent="-304800" eaLnBrk="1" hangingPunct="1"/>
            <a:r>
              <a:rPr lang="cs-CZ" altLang="cs-CZ" b="1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cs-CZ" altLang="cs-CZ"/>
              <a:t>  proces je zmražen pouze po dobu přesunu malého množství dat</a:t>
            </a:r>
          </a:p>
          <a:p>
            <a:pPr marL="754063" lvl="1" indent="-304800" eaLnBrk="1" hangingPunct="1"/>
            <a:r>
              <a:rPr lang="cs-CZ" altLang="cs-CZ" b="1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>
                <a:sym typeface="Wingdings" panose="05000000000000000000" pitchFamily="2" charset="2"/>
              </a:rPr>
              <a:t>  </a:t>
            </a:r>
            <a:r>
              <a:rPr lang="cs-CZ" altLang="cs-CZ"/>
              <a:t>některé části se kopírují vícekrát - prodloužení celkové doby migrace</a:t>
            </a:r>
          </a:p>
          <a:p>
            <a:pPr marL="754063" lvl="1" indent="-304800" eaLnBrk="1" hangingPunct="1"/>
            <a:endParaRPr lang="cs-CZ" altLang="cs-CZ" sz="1000"/>
          </a:p>
          <a:p>
            <a:pPr marL="488950" indent="-323850" eaLnBrk="1" hangingPunct="1">
              <a:buFont typeface="Arial" panose="020B0604020202020204" pitchFamily="34" charset="0"/>
              <a:buChar char="•"/>
            </a:pPr>
            <a:r>
              <a:rPr lang="en-US" altLang="cs-CZ"/>
              <a:t>Post-copying / </a:t>
            </a:r>
            <a:r>
              <a:rPr lang="cs-CZ" altLang="cs-CZ"/>
              <a:t>Copy-on-reference</a:t>
            </a:r>
          </a:p>
          <a:p>
            <a:pPr marL="754063" lvl="1" indent="-304800" eaLnBrk="1" hangingPunct="1"/>
            <a:r>
              <a:rPr lang="cs-CZ" altLang="cs-CZ"/>
              <a:t>nejprve se přenese stav procesu potřebný pro běh</a:t>
            </a:r>
          </a:p>
          <a:p>
            <a:pPr marL="1025525" lvl="2" indent="-304800" eaLnBrk="1" hangingPunct="1"/>
            <a:r>
              <a:rPr lang="cs-CZ" altLang="cs-CZ" sz="1400"/>
              <a:t>registry, kanály, ...</a:t>
            </a:r>
          </a:p>
          <a:p>
            <a:pPr marL="754063" lvl="1" indent="-304800" eaLnBrk="1" hangingPunct="1"/>
            <a:r>
              <a:rPr lang="cs-CZ" altLang="cs-CZ"/>
              <a:t>přesun adresového prostoru odložen</a:t>
            </a:r>
          </a:p>
          <a:p>
            <a:pPr marL="754063" lvl="1" indent="-304800" eaLnBrk="1" hangingPunct="1"/>
            <a:r>
              <a:rPr lang="cs-CZ" altLang="cs-CZ"/>
              <a:t>stránky na cílové stanici označeny jako neprezentní</a:t>
            </a:r>
          </a:p>
          <a:p>
            <a:pPr marL="1025525" lvl="2" indent="-304800" eaLnBrk="1" hangingPunct="1"/>
            <a:r>
              <a:rPr lang="cs-CZ" altLang="cs-CZ" sz="1400"/>
              <a:t>jako by byly odloženy na disk</a:t>
            </a:r>
          </a:p>
          <a:p>
            <a:pPr marL="754063" lvl="1" indent="-304800" eaLnBrk="1" hangingPunct="1"/>
            <a:r>
              <a:rPr lang="cs-CZ" altLang="cs-CZ"/>
              <a:t>při přístupu na stránku se obsah přenese</a:t>
            </a:r>
            <a:endParaRPr lang="en-US" altLang="cs-CZ"/>
          </a:p>
          <a:p>
            <a:pPr marL="754063" lvl="1" indent="-304800" eaLnBrk="1" hangingPunct="1"/>
            <a:r>
              <a:rPr lang="en-US" altLang="cs-CZ"/>
              <a:t>nutnost evidence r</a:t>
            </a:r>
            <a:r>
              <a:rPr lang="cs-CZ" altLang="cs-CZ"/>
              <a:t>ůzných zdrojů dat pro každou stránku</a:t>
            </a:r>
          </a:p>
          <a:p>
            <a:pPr marL="1025525" lvl="2" indent="-304800" eaLnBrk="1" hangingPunct="1"/>
            <a:r>
              <a:rPr lang="cs-CZ" altLang="cs-CZ" sz="1400"/>
              <a:t>swap, vícenásobná migrace, DSM,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>
            <a:extLst>
              <a:ext uri="{FF2B5EF4-FFF2-40B4-BE49-F238E27FC236}">
                <a16:creationId xmlns:a16="http://schemas.microsoft.com/office/drawing/2014/main" id="{734AB2E2-1229-031C-B046-74A114737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DEMOS/MP</a:t>
            </a:r>
            <a:endParaRPr lang="en-US" altLang="cs-CZ"/>
          </a:p>
        </p:txBody>
      </p:sp>
      <p:sp>
        <p:nvSpPr>
          <p:cNvPr id="374787" name="Rectangle 3">
            <a:extLst>
              <a:ext uri="{FF2B5EF4-FFF2-40B4-BE49-F238E27FC236}">
                <a16:creationId xmlns:a16="http://schemas.microsoft.com/office/drawing/2014/main" id="{FFDD695C-0148-7E16-05AE-AAB76774B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i="1" dirty="0"/>
              <a:t>Berkeley 1983</a:t>
            </a:r>
          </a:p>
          <a:p>
            <a:pPr eaLnBrk="1" hangingPunct="1"/>
            <a:endParaRPr lang="en-US" altLang="cs-CZ" i="1" dirty="0"/>
          </a:p>
          <a:p>
            <a:pPr eaLnBrk="1" hangingPunct="1"/>
            <a:r>
              <a:rPr lang="en-US" altLang="cs-CZ" dirty="0"/>
              <a:t>IPC </a:t>
            </a:r>
            <a:r>
              <a:rPr lang="cs-CZ" altLang="cs-CZ" dirty="0"/>
              <a:t>pomocí linků spojených s procesy</a:t>
            </a:r>
            <a:r>
              <a:rPr lang="en-US" altLang="cs-CZ" dirty="0"/>
              <a:t>, </a:t>
            </a:r>
            <a:r>
              <a:rPr lang="en-US" altLang="cs-CZ" dirty="0" err="1"/>
              <a:t>migrace</a:t>
            </a:r>
            <a:r>
              <a:rPr lang="en-US" altLang="cs-CZ" dirty="0"/>
              <a:t> v j</a:t>
            </a:r>
            <a:r>
              <a:rPr lang="cs-CZ" altLang="cs-CZ" dirty="0"/>
              <a:t>ádře</a:t>
            </a:r>
            <a:endParaRPr lang="en-US" altLang="cs-CZ" dirty="0"/>
          </a:p>
          <a:p>
            <a:pPr eaLnBrk="1" hangingPunct="1"/>
            <a:r>
              <a:rPr lang="cs-CZ" altLang="cs-CZ" dirty="0"/>
              <a:t>plná transparentnost, jednotné komunikační rozhraní nezávislé na poloze procesů</a:t>
            </a:r>
          </a:p>
          <a:p>
            <a:pPr eaLnBrk="1" hangingPunct="1"/>
            <a:r>
              <a:rPr lang="cs-CZ" altLang="cs-CZ" b="1" dirty="0"/>
              <a:t>Migrace</a:t>
            </a:r>
            <a:endParaRPr lang="en-US" altLang="cs-CZ" b="1" dirty="0"/>
          </a:p>
          <a:p>
            <a:pPr marL="681038" lvl="1" indent="-323850" eaLnBrk="1" hangingPunct="1"/>
            <a:r>
              <a:rPr lang="cs-CZ" altLang="cs-CZ" dirty="0"/>
              <a:t>Vyjmutí procesu (</a:t>
            </a:r>
            <a:r>
              <a:rPr lang="cs-CZ" altLang="cs-CZ" i="1" dirty="0"/>
              <a:t>Zdroj</a:t>
            </a:r>
            <a:r>
              <a:rPr lang="cs-CZ" altLang="cs-CZ" dirty="0"/>
              <a:t>)</a:t>
            </a:r>
            <a:r>
              <a:rPr lang="en-US" altLang="cs-CZ" dirty="0"/>
              <a:t> - </a:t>
            </a:r>
            <a:r>
              <a:rPr lang="cs-CZ" altLang="cs-CZ" dirty="0"/>
              <a:t>stav „v migraci“, vyjmutí z fronty</a:t>
            </a:r>
          </a:p>
          <a:p>
            <a:pPr marL="681038" lvl="1" indent="-323850" eaLnBrk="1" hangingPunct="1"/>
            <a:r>
              <a:rPr lang="cs-CZ" altLang="cs-CZ" dirty="0"/>
              <a:t>Podrobnější informace pro cíl (</a:t>
            </a:r>
            <a:r>
              <a:rPr lang="cs-CZ" altLang="cs-CZ" i="1" dirty="0"/>
              <a:t>Zdroj</a:t>
            </a:r>
            <a:r>
              <a:rPr lang="cs-CZ" altLang="cs-CZ" dirty="0"/>
              <a:t>)</a:t>
            </a:r>
            <a:r>
              <a:rPr lang="en-US" altLang="cs-CZ" dirty="0"/>
              <a:t> - </a:t>
            </a:r>
            <a:r>
              <a:rPr lang="cs-CZ" altLang="cs-CZ" dirty="0"/>
              <a:t>velikost procesu, alokované prostředky</a:t>
            </a:r>
          </a:p>
          <a:p>
            <a:pPr marL="681038" lvl="1" indent="-323850" eaLnBrk="1" hangingPunct="1"/>
            <a:r>
              <a:rPr lang="cs-CZ" altLang="cs-CZ" dirty="0"/>
              <a:t>Alokace stavu na cíli (</a:t>
            </a:r>
            <a:r>
              <a:rPr lang="cs-CZ" altLang="cs-CZ" i="1" dirty="0"/>
              <a:t>Cíl</a:t>
            </a:r>
            <a:r>
              <a:rPr lang="cs-CZ" altLang="cs-CZ" dirty="0"/>
              <a:t>)</a:t>
            </a:r>
            <a:r>
              <a:rPr lang="en-US" altLang="cs-CZ" dirty="0"/>
              <a:t> - </a:t>
            </a:r>
            <a:r>
              <a:rPr lang="cs-CZ" altLang="cs-CZ" dirty="0"/>
              <a:t>datové struktury pro proces, alokace</a:t>
            </a:r>
          </a:p>
          <a:p>
            <a:pPr marL="681038" lvl="1" indent="-323850" eaLnBrk="1" hangingPunct="1"/>
            <a:r>
              <a:rPr lang="cs-CZ" altLang="cs-CZ" dirty="0"/>
              <a:t>Přesun stavu (Cíl) - zajímavé - </a:t>
            </a:r>
            <a:r>
              <a:rPr lang="cs-CZ" altLang="cs-CZ" dirty="0">
                <a:solidFill>
                  <a:srgbClr val="0000FF"/>
                </a:solidFill>
              </a:rPr>
              <a:t>cílový uzel</a:t>
            </a:r>
            <a:r>
              <a:rPr lang="cs-CZ" altLang="cs-CZ" dirty="0"/>
              <a:t> si proces „tahá“ k sobě</a:t>
            </a:r>
          </a:p>
          <a:p>
            <a:pPr marL="681038" lvl="1" indent="-323850" eaLnBrk="1" hangingPunct="1"/>
            <a:r>
              <a:rPr lang="cs-CZ" altLang="cs-CZ" dirty="0"/>
              <a:t>Přesun adresového prostoru a paměti (</a:t>
            </a:r>
            <a:r>
              <a:rPr lang="cs-CZ" altLang="cs-CZ" i="1" dirty="0"/>
              <a:t>Cíl</a:t>
            </a:r>
            <a:r>
              <a:rPr lang="cs-CZ" altLang="cs-CZ" dirty="0"/>
              <a:t>)</a:t>
            </a:r>
          </a:p>
          <a:p>
            <a:pPr marL="681038" lvl="1" indent="-323850" eaLnBrk="1" hangingPunct="1"/>
            <a:r>
              <a:rPr lang="cs-CZ" altLang="cs-CZ" dirty="0"/>
              <a:t>Forward čekajících zpráv na cílový uzel (</a:t>
            </a:r>
            <a:r>
              <a:rPr lang="cs-CZ" altLang="cs-CZ" i="1" dirty="0"/>
              <a:t>Zdroj</a:t>
            </a:r>
            <a:r>
              <a:rPr lang="cs-CZ" altLang="cs-CZ" dirty="0"/>
              <a:t>)</a:t>
            </a:r>
          </a:p>
          <a:p>
            <a:pPr marL="681038" lvl="1" indent="-323850" eaLnBrk="1" hangingPunct="1"/>
            <a:r>
              <a:rPr lang="cs-CZ" altLang="cs-CZ" dirty="0"/>
              <a:t>Vyčištění stavu na zdroji (</a:t>
            </a:r>
            <a:r>
              <a:rPr lang="cs-CZ" altLang="cs-CZ" i="1" dirty="0"/>
              <a:t>Zdroj</a:t>
            </a:r>
            <a:r>
              <a:rPr lang="cs-CZ" altLang="cs-CZ" dirty="0"/>
              <a:t>)</a:t>
            </a:r>
            <a:r>
              <a:rPr lang="en-US" altLang="cs-CZ" dirty="0"/>
              <a:t> - </a:t>
            </a:r>
            <a:r>
              <a:rPr lang="cs-CZ" altLang="cs-CZ" dirty="0"/>
              <a:t>veškerá data kromě adresy </a:t>
            </a:r>
            <a:r>
              <a:rPr lang="en-US" altLang="cs-CZ" dirty="0"/>
              <a:t>(</a:t>
            </a:r>
            <a:r>
              <a:rPr lang="cs-CZ" altLang="cs-CZ" dirty="0"/>
              <a:t>pro forwarding</a:t>
            </a:r>
            <a:r>
              <a:rPr lang="en-US" altLang="cs-CZ" dirty="0"/>
              <a:t>)</a:t>
            </a:r>
            <a:endParaRPr lang="cs-CZ" altLang="cs-CZ" dirty="0"/>
          </a:p>
          <a:p>
            <a:pPr marL="681038" lvl="1" indent="-323850" eaLnBrk="1" hangingPunct="1"/>
            <a:r>
              <a:rPr lang="cs-CZ" altLang="cs-CZ" dirty="0"/>
              <a:t>Restart procesu (</a:t>
            </a:r>
            <a:r>
              <a:rPr lang="cs-CZ" altLang="cs-CZ" i="1" dirty="0"/>
              <a:t>Cíl</a:t>
            </a:r>
            <a:r>
              <a:rPr lang="cs-CZ" altLang="cs-CZ" dirty="0"/>
              <a:t>)</a:t>
            </a:r>
            <a:endParaRPr lang="en-US" altLang="cs-CZ" dirty="0"/>
          </a:p>
          <a:p>
            <a:pPr eaLnBrk="1" hangingPunct="1"/>
            <a:r>
              <a:rPr lang="cs-CZ" altLang="cs-CZ" b="1" dirty="0"/>
              <a:t>Forwardování zpráv </a:t>
            </a:r>
            <a:r>
              <a:rPr lang="en-US" altLang="cs-CZ" b="1" dirty="0"/>
              <a:t>- </a:t>
            </a:r>
            <a:r>
              <a:rPr lang="cs-CZ" altLang="cs-CZ" dirty="0"/>
              <a:t>3 druhy zpráv podle toho jak přicházely</a:t>
            </a:r>
          </a:p>
          <a:p>
            <a:pPr marL="681038" lvl="1" indent="-323850" eaLnBrk="1" hangingPunct="1"/>
            <a:r>
              <a:rPr lang="cs-CZ" altLang="cs-CZ" dirty="0"/>
              <a:t>Odeslané ale nepřijaté před migrací</a:t>
            </a:r>
            <a:r>
              <a:rPr lang="en-US" altLang="cs-CZ" dirty="0"/>
              <a:t> - </a:t>
            </a:r>
            <a:r>
              <a:rPr lang="cs-CZ" altLang="cs-CZ" dirty="0"/>
              <a:t>přeneseny při migraci</a:t>
            </a:r>
          </a:p>
          <a:p>
            <a:pPr marL="681038" lvl="1" indent="-323850" eaLnBrk="1" hangingPunct="1"/>
            <a:r>
              <a:rPr lang="cs-CZ" altLang="cs-CZ" dirty="0"/>
              <a:t>Odeslané po migraci za použití staré adresy</a:t>
            </a:r>
            <a:r>
              <a:rPr lang="en-US" altLang="cs-CZ" dirty="0"/>
              <a:t> </a:t>
            </a:r>
            <a:r>
              <a:rPr lang="cs-CZ" altLang="cs-CZ" dirty="0"/>
              <a:t>- průběžný forward</a:t>
            </a:r>
          </a:p>
          <a:p>
            <a:pPr marL="681038" lvl="1" indent="-323850" eaLnBrk="1" hangingPunct="1"/>
            <a:r>
              <a:rPr lang="cs-CZ" altLang="cs-CZ" dirty="0"/>
              <a:t>Odeslané po migraci s využitím nové adresy</a:t>
            </a:r>
            <a:r>
              <a:rPr lang="en-US" altLang="cs-CZ" dirty="0"/>
              <a:t> </a:t>
            </a:r>
            <a:r>
              <a:rPr lang="cs-CZ" altLang="cs-CZ" dirty="0"/>
              <a:t>- není problém</a:t>
            </a:r>
            <a:endParaRPr lang="en-US" altLang="cs-CZ" dirty="0"/>
          </a:p>
        </p:txBody>
      </p:sp>
    </p:spTree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>
            <a:extLst>
              <a:ext uri="{FF2B5EF4-FFF2-40B4-BE49-F238E27FC236}">
                <a16:creationId xmlns:a16="http://schemas.microsoft.com/office/drawing/2014/main" id="{1E196AAA-6EFD-9568-E31D-94EE63C526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Charlotte</a:t>
            </a:r>
            <a:endParaRPr lang="en-US" altLang="cs-CZ"/>
          </a:p>
        </p:txBody>
      </p:sp>
      <p:sp>
        <p:nvSpPr>
          <p:cNvPr id="375811" name="Rectangle 3">
            <a:extLst>
              <a:ext uri="{FF2B5EF4-FFF2-40B4-BE49-F238E27FC236}">
                <a16:creationId xmlns:a16="http://schemas.microsoft.com/office/drawing/2014/main" id="{D22771D1-F7B0-DDED-07FE-51F0A553F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85225" cy="5976938"/>
          </a:xfrm>
        </p:spPr>
        <p:txBody>
          <a:bodyPr/>
          <a:lstStyle/>
          <a:p>
            <a:pPr eaLnBrk="1" hangingPunct="1"/>
            <a:r>
              <a:rPr lang="cs-CZ" altLang="cs-CZ" i="1"/>
              <a:t>Uni Wisconsin (Bryant, ..) 1985-87</a:t>
            </a:r>
          </a:p>
          <a:p>
            <a:pPr eaLnBrk="1" hangingPunct="1"/>
            <a:endParaRPr lang="cs-CZ" altLang="cs-CZ" i="1"/>
          </a:p>
          <a:p>
            <a:pPr eaLnBrk="1" hangingPunct="1"/>
            <a:r>
              <a:rPr lang="cs-CZ" altLang="cs-CZ"/>
              <a:t>IPC pomocí linků nezávislých na umístění procesů, možnost přesouvat linky</a:t>
            </a:r>
          </a:p>
          <a:p>
            <a:pPr eaLnBrk="1" hangingPunct="1"/>
            <a:r>
              <a:rPr lang="cs-CZ" altLang="cs-CZ">
                <a:solidFill>
                  <a:srgbClr val="0000FF"/>
                </a:solidFill>
              </a:rPr>
              <a:t>migrační politika v uživatelském procesu, migrace v jádru</a:t>
            </a:r>
          </a:p>
          <a:p>
            <a:pPr eaLnBrk="1" hangingPunct="1"/>
            <a:r>
              <a:rPr lang="cs-CZ" altLang="cs-CZ"/>
              <a:t>nezůstávají reziduální dependence, snaha o maximální fault-toleranci</a:t>
            </a:r>
          </a:p>
          <a:p>
            <a:pPr eaLnBrk="1" hangingPunct="1"/>
            <a:r>
              <a:rPr lang="cs-CZ" altLang="cs-CZ"/>
              <a:t>migrační strategie - sběr statistiky 50-80 ms, </a:t>
            </a:r>
            <a:r>
              <a:rPr lang="en-US" altLang="cs-CZ"/>
              <a:t>rozes</a:t>
            </a:r>
            <a:r>
              <a:rPr lang="cs-CZ" altLang="cs-CZ"/>
              <a:t>ílání 5-8 s</a:t>
            </a:r>
            <a:endParaRPr lang="en-US" altLang="cs-CZ"/>
          </a:p>
          <a:p>
            <a:pPr eaLnBrk="1" hangingPunct="1"/>
            <a:r>
              <a:rPr lang="cs-CZ" altLang="cs-CZ"/>
              <a:t>	o počítači: počet procesů, komunikační linky, využití CPU, síťová komunikace</a:t>
            </a:r>
          </a:p>
          <a:p>
            <a:pPr eaLnBrk="1" hangingPunct="1"/>
            <a:r>
              <a:rPr lang="cs-CZ" altLang="cs-CZ"/>
              <a:t>	o procesu: doba běhu, stav procesu, využití CPU, síťová komunikace</a:t>
            </a:r>
          </a:p>
          <a:p>
            <a:pPr eaLnBrk="1" hangingPunct="1"/>
            <a:r>
              <a:rPr lang="cs-CZ" altLang="cs-CZ" b="1"/>
              <a:t>Průběh migrace</a:t>
            </a:r>
            <a:endParaRPr lang="cs-CZ" altLang="cs-CZ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Negotiation</a:t>
            </a:r>
          </a:p>
          <a:p>
            <a:pPr marL="681038" lvl="1" indent="-323850" eaLnBrk="1" hangingPunct="1"/>
            <a:r>
              <a:rPr lang="cs-CZ" altLang="cs-CZ" sz="1600"/>
              <a:t>výměna informací mezi procesy, proces na zdrojovém uzlu zavolá „Migrate Out“</a:t>
            </a:r>
          </a:p>
          <a:p>
            <a:pPr marL="681038" lvl="1" indent="-323850" eaLnBrk="1" hangingPunct="1"/>
            <a:r>
              <a:rPr lang="cs-CZ" altLang="cs-CZ" sz="1600"/>
              <a:t>podrobnější informace o procesu na cílový uzel - „Migrate In“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Vlastní přesun procesu</a:t>
            </a:r>
          </a:p>
          <a:p>
            <a:pPr marL="681038" lvl="1" indent="-323850" eaLnBrk="1" hangingPunct="1"/>
            <a:r>
              <a:rPr lang="cs-CZ" altLang="cs-CZ" sz="1600"/>
              <a:t>přesun obrazu procesu</a:t>
            </a:r>
          </a:p>
          <a:p>
            <a:pPr marL="681038" lvl="1" indent="-323850" eaLnBrk="1" hangingPunct="1"/>
            <a:r>
              <a:rPr lang="cs-CZ" altLang="cs-CZ" sz="1600"/>
              <a:t>nastavení komunikačních linků - jádra na počátcích linků obdrží novou pozici konce</a:t>
            </a:r>
          </a:p>
          <a:p>
            <a:pPr marL="681038" lvl="1" indent="-323850" eaLnBrk="1" hangingPunct="1"/>
            <a:r>
              <a:rPr lang="cs-CZ" altLang="cs-CZ" sz="1600"/>
              <a:t>přesun stavu - deskriptory procesu, komunikačních linků, událostí a zpráv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Clean-up - vyčištění zdrojového uzlu</a:t>
            </a:r>
          </a:p>
        </p:txBody>
      </p:sp>
    </p:spTree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>
            <a:extLst>
              <a:ext uri="{FF2B5EF4-FFF2-40B4-BE49-F238E27FC236}">
                <a16:creationId xmlns:a16="http://schemas.microsoft.com/office/drawing/2014/main" id="{12201DF1-C2FD-6434-57B5-81BE05AB4D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</a:t>
            </a:r>
            <a:endParaRPr lang="en-US" altLang="cs-CZ"/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C7A4F6C3-FEFB-E42A-BAD1-7891D57DE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Stanford (Cheriton) </a:t>
            </a:r>
            <a:r>
              <a:rPr lang="en-US" altLang="cs-CZ" i="1"/>
              <a:t>1984-86</a:t>
            </a:r>
            <a:endParaRPr lang="cs-CZ" altLang="cs-CZ" i="1"/>
          </a:p>
          <a:p>
            <a:pPr eaLnBrk="1" hangingPunct="1"/>
            <a:endParaRPr lang="cs-CZ" altLang="cs-CZ" i="1"/>
          </a:p>
          <a:p>
            <a:pPr eaLnBrk="1" hangingPunct="1"/>
            <a:r>
              <a:rPr lang="cs-CZ" altLang="cs-CZ"/>
              <a:t>síťově transparentní prostředí, zotavení ze ztráty zprávy</a:t>
            </a:r>
            <a:endParaRPr lang="cs-CZ" altLang="cs-CZ" b="1"/>
          </a:p>
          <a:p>
            <a:pPr eaLnBrk="1" hangingPunct="1"/>
            <a:r>
              <a:rPr lang="cs-CZ" altLang="cs-CZ" b="1"/>
              <a:t>Návrh migrace</a:t>
            </a:r>
            <a:endParaRPr lang="en-US" altLang="cs-CZ" b="1"/>
          </a:p>
          <a:p>
            <a:pPr eaLnBrk="1" hangingPunct="1"/>
            <a:r>
              <a:rPr lang="cs-CZ" altLang="cs-CZ"/>
              <a:t>předmětem migrace „</a:t>
            </a:r>
            <a:r>
              <a:rPr lang="cs-CZ" altLang="cs-CZ">
                <a:solidFill>
                  <a:srgbClr val="0000FF"/>
                </a:solidFill>
              </a:rPr>
              <a:t>logical host</a:t>
            </a:r>
            <a:r>
              <a:rPr lang="cs-CZ" altLang="cs-CZ"/>
              <a:t>“ - adresový prostor, možnost několika procesů</a:t>
            </a:r>
          </a:p>
          <a:p>
            <a:pPr eaLnBrk="1" hangingPunct="1"/>
            <a:r>
              <a:rPr lang="cs-CZ" altLang="cs-CZ"/>
              <a:t>minimalizace doby zamražení - na úkor celkové doby migrace - </a:t>
            </a:r>
            <a:r>
              <a:rPr lang="cs-CZ" altLang="cs-CZ">
                <a:solidFill>
                  <a:srgbClr val="0000FF"/>
                </a:solidFill>
              </a:rPr>
              <a:t>precopying</a:t>
            </a:r>
          </a:p>
          <a:p>
            <a:pPr eaLnBrk="1" hangingPunct="1"/>
            <a:r>
              <a:rPr lang="cs-CZ" altLang="cs-CZ" b="1"/>
              <a:t>Mechanika migrace</a:t>
            </a:r>
            <a:endParaRPr lang="en-US" altLang="cs-CZ" b="1"/>
          </a:p>
          <a:p>
            <a:pPr eaLnBrk="1" hangingPunct="1"/>
            <a:r>
              <a:rPr lang="cs-CZ" altLang="cs-CZ"/>
              <a:t>Inicializace cíle</a:t>
            </a:r>
          </a:p>
          <a:p>
            <a:pPr marL="681038" lvl="1" indent="-323850" eaLnBrk="1" hangingPunct="1"/>
            <a:r>
              <a:rPr lang="cs-CZ" altLang="cs-CZ" sz="1600"/>
              <a:t>vytvoří se nový logical host</a:t>
            </a:r>
          </a:p>
          <a:p>
            <a:pPr eaLnBrk="1" hangingPunct="1"/>
            <a:r>
              <a:rPr lang="cs-CZ" altLang="cs-CZ"/>
              <a:t>Precopying stavu</a:t>
            </a:r>
          </a:p>
          <a:p>
            <a:pPr marL="681038" lvl="1" indent="-323850" eaLnBrk="1" hangingPunct="1"/>
            <a:r>
              <a:rPr lang="cs-CZ" altLang="cs-CZ" sz="1600"/>
              <a:t>proces na zdrojovém uzlu kopír</a:t>
            </a:r>
            <a:r>
              <a:rPr lang="en-US" altLang="cs-CZ" sz="1600"/>
              <a:t>uje</a:t>
            </a:r>
            <a:r>
              <a:rPr lang="cs-CZ" altLang="cs-CZ" sz="1600"/>
              <a:t> adresový prostor</a:t>
            </a:r>
            <a:r>
              <a:rPr lang="en-US" altLang="cs-CZ" sz="1600"/>
              <a:t>; p</a:t>
            </a:r>
            <a:r>
              <a:rPr lang="cs-CZ" altLang="cs-CZ" sz="1600"/>
              <a:t>roces stále běží</a:t>
            </a:r>
          </a:p>
          <a:p>
            <a:pPr marL="681038" lvl="1" indent="-323850" eaLnBrk="1" hangingPunct="1"/>
            <a:r>
              <a:rPr lang="cs-CZ" altLang="cs-CZ" sz="1600"/>
              <a:t>migrovaný logický host je zamražen, dokončí se kopírování modifikované paměti</a:t>
            </a:r>
          </a:p>
          <a:p>
            <a:pPr marL="681038" lvl="1" indent="-323850" eaLnBrk="1" hangingPunct="1"/>
            <a:r>
              <a:rPr lang="cs-CZ" altLang="cs-CZ" sz="1600"/>
              <a:t>kopírování stavu z jádra zdrojového uzlu</a:t>
            </a:r>
          </a:p>
          <a:p>
            <a:pPr eaLnBrk="1" hangingPunct="1"/>
            <a:r>
              <a:rPr lang="cs-CZ" altLang="cs-CZ"/>
              <a:t>Odmražení, přesměrování odkazů</a:t>
            </a:r>
          </a:p>
          <a:p>
            <a:pPr marL="681038" lvl="1" indent="-323850" eaLnBrk="1" hangingPunct="1"/>
            <a:r>
              <a:rPr lang="cs-CZ" altLang="cs-CZ" sz="1600"/>
              <a:t>smaže se stará kopie log</a:t>
            </a:r>
            <a:r>
              <a:rPr lang="en-US" altLang="cs-CZ" sz="1600"/>
              <a:t>ical</a:t>
            </a:r>
            <a:r>
              <a:rPr lang="cs-CZ" altLang="cs-CZ" sz="1600"/>
              <a:t> hostu, nová se odmrazí</a:t>
            </a:r>
          </a:p>
          <a:p>
            <a:pPr marL="681038" lvl="1" indent="-323850" eaLnBrk="1" hangingPunct="1"/>
            <a:r>
              <a:rPr lang="cs-CZ" altLang="cs-CZ" sz="1600"/>
              <a:t>broadcast nové adresy log</a:t>
            </a:r>
            <a:r>
              <a:rPr lang="en-US" altLang="cs-CZ" sz="1600"/>
              <a:t>ical</a:t>
            </a:r>
            <a:r>
              <a:rPr lang="cs-CZ" altLang="cs-CZ" sz="1600"/>
              <a:t> hostu</a:t>
            </a:r>
            <a:endParaRPr lang="en-US" altLang="cs-CZ" sz="1600"/>
          </a:p>
        </p:txBody>
      </p:sp>
    </p:spTree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>
            <a:extLst>
              <a:ext uri="{FF2B5EF4-FFF2-40B4-BE49-F238E27FC236}">
                <a16:creationId xmlns:a16="http://schemas.microsoft.com/office/drawing/2014/main" id="{CA909306-0BC3-1523-7A37-C50A6A5ABF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Sprite</a:t>
            </a:r>
            <a:endParaRPr lang="en-US" altLang="cs-CZ"/>
          </a:p>
        </p:txBody>
      </p:sp>
      <p:sp>
        <p:nvSpPr>
          <p:cNvPr id="377859" name="Rectangle 3">
            <a:extLst>
              <a:ext uri="{FF2B5EF4-FFF2-40B4-BE49-F238E27FC236}">
                <a16:creationId xmlns:a16="http://schemas.microsoft.com/office/drawing/2014/main" id="{E89F3CE8-2EEB-E0C3-8F28-9E1F9B3BD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i="1"/>
              <a:t>Berkley (Douglis, Ousterhout, Welch) 1992</a:t>
            </a:r>
          </a:p>
          <a:p>
            <a:pPr eaLnBrk="1" hangingPunct="1"/>
            <a:endParaRPr lang="cs-CZ" altLang="cs-CZ" i="1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Předpoklady: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mnoho nevyužitých uzlů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po návratu vlastníka potřeba uvolnit (odmigrovat)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Cíle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rychlost, maximální transparence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Návrh migrace</a:t>
            </a:r>
            <a:endParaRPr lang="en-US" altLang="cs-CZ"/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vlastní migrace jádro </a:t>
            </a:r>
            <a:r>
              <a:rPr lang="en-US" altLang="cs-CZ" sz="1600"/>
              <a:t>/</a:t>
            </a:r>
            <a:r>
              <a:rPr lang="cs-CZ" altLang="cs-CZ" sz="1600"/>
              <a:t> sběr statistiky a rozhodování provádí uživatelský proces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původní idea</a:t>
            </a:r>
            <a:r>
              <a:rPr lang="en-US" altLang="cs-CZ" sz="1600"/>
              <a:t>:</a:t>
            </a:r>
            <a:r>
              <a:rPr lang="cs-CZ" altLang="cs-CZ" sz="1600"/>
              <a:t> všechna volání jádra</a:t>
            </a:r>
            <a:r>
              <a:rPr lang="en-US" altLang="cs-CZ" sz="1600"/>
              <a:t> </a:t>
            </a:r>
            <a:r>
              <a:rPr lang="cs-CZ" altLang="cs-CZ" sz="1600"/>
              <a:t>forwardovat na domácí uzel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transparence vs. reziduálních dependence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ze 106 volání Sprite: 91 lokálně, 11 forwardováno, 4 se řeší kooperací</a:t>
            </a:r>
            <a:endParaRPr lang="en-US" altLang="cs-CZ" sz="16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/>
              <a:t>Virtuální paměť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cs-CZ" altLang="cs-CZ" sz="1600"/>
              <a:t>kombinace přesunu veškeré paměti najednou a „</a:t>
            </a:r>
            <a:r>
              <a:rPr lang="cs-CZ" altLang="cs-CZ" sz="1600">
                <a:solidFill>
                  <a:srgbClr val="0000FF"/>
                </a:solidFill>
              </a:rPr>
              <a:t>copy-on-reference</a:t>
            </a:r>
            <a:r>
              <a:rPr lang="cs-CZ" altLang="cs-CZ" sz="1600"/>
              <a:t>“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>
                <a:solidFill>
                  <a:srgbClr val="0000FF"/>
                </a:solidFill>
              </a:rPr>
              <a:t>Jednotný mechanismus</a:t>
            </a:r>
            <a:r>
              <a:rPr lang="cs-CZ" altLang="cs-CZ"/>
              <a:t> migrace různých entit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/>
              <a:t>každá součást stavu má definovány 4 rutiny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/>
              <a:t>pre-migration, encapsulation, de-encapsulation, post-migration routine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38C41246-EF9C-C39D-C41F-EC8E84EAEC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RPC – vzdálené volání procedur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8E36E137-C6AB-283E-E44F-FD1D341A4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/>
              <a:t>Meziprocesová komunikace příliš nízkoúrovňová</a:t>
            </a:r>
          </a:p>
          <a:p>
            <a:pPr marL="0" indent="0" eaLnBrk="1" hangingPunct="1"/>
            <a:r>
              <a:rPr lang="cs-CZ" altLang="cs-CZ"/>
              <a:t>Idea: přiblížit zažitým mechanismům volání </a:t>
            </a:r>
            <a:r>
              <a:rPr lang="en-US" altLang="cs-CZ"/>
              <a:t>'</a:t>
            </a:r>
            <a:r>
              <a:rPr lang="cs-CZ" altLang="cs-CZ"/>
              <a:t>procedur</a:t>
            </a:r>
            <a:r>
              <a:rPr lang="en-US" altLang="cs-CZ"/>
              <a:t>'</a:t>
            </a:r>
            <a:endParaRPr lang="cs-CZ" altLang="cs-CZ"/>
          </a:p>
          <a:p>
            <a:pPr marL="0" indent="0" eaLnBrk="1" hangingPunct="1"/>
            <a:r>
              <a:rPr lang="cs-CZ" altLang="cs-CZ"/>
              <a:t>RPC - </a:t>
            </a:r>
            <a:r>
              <a:rPr lang="cs-CZ" altLang="cs-CZ" b="1"/>
              <a:t>Remote Procedure Call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1EFB848B-4503-7EA1-9C5C-D018E5C1B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71685" name="Object 5">
            <a:extLst>
              <a:ext uri="{FF2B5EF4-FFF2-40B4-BE49-F238E27FC236}">
                <a16:creationId xmlns:a16="http://schemas.microsoft.com/office/drawing/2014/main" id="{B59A5288-25E4-CF26-5E71-B63EFE91A3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2636838"/>
          <a:ext cx="7459663" cy="340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972812" imgH="2357628" progId="Word.Picture.8">
                  <p:embed/>
                </p:oleObj>
              </mc:Choice>
              <mc:Fallback>
                <p:oleObj name="Picture" r:id="rId3" imgW="4972812" imgH="2357628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636838"/>
                        <a:ext cx="7459663" cy="340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6" name="Rectangle 5">
            <a:extLst>
              <a:ext uri="{FF2B5EF4-FFF2-40B4-BE49-F238E27FC236}">
                <a16:creationId xmlns:a16="http://schemas.microsoft.com/office/drawing/2014/main" id="{34FB6541-DAFF-96EB-13BE-AD2761CE21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2349500"/>
            <a:ext cx="4319588" cy="3959225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093C7B4-CBF5-93A5-A0DA-5EC7D83D4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RPC – mechanismus volání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C2F42279-60BD-5D89-1E46-EF637FD0E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908050"/>
            <a:ext cx="8280400" cy="2808288"/>
          </a:xfrm>
        </p:spPr>
        <p:txBody>
          <a:bodyPr/>
          <a:lstStyle/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1.	Klientova funkce normálním způsobem zavolá klientský stub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2.	Stub vytvoří zprávu a zavolá jádro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3.	Jádro pošle zprávu </a:t>
            </a:r>
            <a:r>
              <a:rPr lang="en-US" altLang="cs-CZ" sz="1500"/>
              <a:t>uzlu</a:t>
            </a:r>
            <a:r>
              <a:rPr lang="cs-CZ" altLang="cs-CZ" sz="1500"/>
              <a:t>, kde běží server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4.	Vzdálené jádro předá zprávu </a:t>
            </a:r>
            <a:r>
              <a:rPr lang="en-US" altLang="cs-CZ" sz="1500"/>
              <a:t>skeletonu </a:t>
            </a:r>
            <a:r>
              <a:rPr lang="en-US" altLang="cs-CZ" sz="1500" i="1"/>
              <a:t>(server-side stub)</a:t>
            </a:r>
            <a:endParaRPr lang="cs-CZ" altLang="cs-CZ" sz="1500" i="1"/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5.	S</a:t>
            </a:r>
            <a:r>
              <a:rPr lang="en-US" altLang="cs-CZ" sz="1500"/>
              <a:t>keleton</a:t>
            </a:r>
            <a:r>
              <a:rPr lang="cs-CZ" altLang="cs-CZ" sz="1500"/>
              <a:t> rozbalí parametry a zavolá </a:t>
            </a:r>
            <a:r>
              <a:rPr lang="en-US" altLang="cs-CZ" sz="1500"/>
              <a:t>v</a:t>
            </a:r>
            <a:r>
              <a:rPr lang="cs-CZ" altLang="cs-CZ" sz="1500"/>
              <a:t>ýkonnou </a:t>
            </a:r>
            <a:r>
              <a:rPr lang="en-US" altLang="cs-CZ" sz="1500"/>
              <a:t>funkci </a:t>
            </a:r>
            <a:r>
              <a:rPr lang="cs-CZ" altLang="cs-CZ" sz="1500"/>
              <a:t>/ službu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6.	Server zpracuje požadavky a normálním způsobem se vrátí do </a:t>
            </a:r>
            <a:r>
              <a:rPr lang="en-US" altLang="cs-CZ" sz="1500"/>
              <a:t>skeletonu</a:t>
            </a:r>
            <a:endParaRPr lang="cs-CZ" altLang="cs-CZ" sz="1500"/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7.	</a:t>
            </a:r>
            <a:r>
              <a:rPr lang="en-US" altLang="cs-CZ" sz="1500"/>
              <a:t>Skeleton</a:t>
            </a:r>
            <a:r>
              <a:rPr lang="cs-CZ" altLang="cs-CZ" sz="1500"/>
              <a:t> zabalí výstupní parametry do zprávy a zavolá jádro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8.	Jádro pošle zprávu zpět klientu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9.	Klientovo jádro předá zprávu stubu</a:t>
            </a:r>
          </a:p>
          <a:p>
            <a:pPr marL="0" indent="0" eaLnBrk="1" hangingPunct="1">
              <a:tabLst>
                <a:tab pos="444500" algn="l"/>
              </a:tabLst>
            </a:pPr>
            <a:r>
              <a:rPr lang="cs-CZ" altLang="cs-CZ" sz="1500"/>
              <a:t>10.	Stub rozbalí výstupní parametry a vrátí se ke klientovi</a:t>
            </a:r>
          </a:p>
        </p:txBody>
      </p:sp>
      <p:sp>
        <p:nvSpPr>
          <p:cNvPr id="73732" name="Rectangle 7">
            <a:extLst>
              <a:ext uri="{FF2B5EF4-FFF2-40B4-BE49-F238E27FC236}">
                <a16:creationId xmlns:a16="http://schemas.microsoft.com/office/drawing/2014/main" id="{94773B96-2B54-7688-D7F2-395DEC0D1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47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73733" name="Object 6">
            <a:extLst>
              <a:ext uri="{FF2B5EF4-FFF2-40B4-BE49-F238E27FC236}">
                <a16:creationId xmlns:a16="http://schemas.microsoft.com/office/drawing/2014/main" id="{1FD65CE1-6D96-47DA-33AD-DE66CF64E769}"/>
              </a:ext>
            </a:extLst>
          </p:cNvPr>
          <p:cNvGraphicFramePr>
            <a:graphicFrameLocks/>
          </p:cNvGraphicFramePr>
          <p:nvPr/>
        </p:nvGraphicFramePr>
        <p:xfrm>
          <a:off x="1042988" y="3933825"/>
          <a:ext cx="6970712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972812" imgH="2357628" progId="Word.Picture.8">
                  <p:embed/>
                </p:oleObj>
              </mc:Choice>
              <mc:Fallback>
                <p:oleObj name="Picture" r:id="rId3" imgW="4972812" imgH="2357628" progId="Word.Picture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933825"/>
                        <a:ext cx="6970712" cy="2735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4" name="TextBox 1">
            <a:extLst>
              <a:ext uri="{FF2B5EF4-FFF2-40B4-BE49-F238E27FC236}">
                <a16:creationId xmlns:a16="http://schemas.microsoft.com/office/drawing/2014/main" id="{ACEA8025-4B0A-36FA-AEDC-7B5FE01C6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4635500"/>
            <a:ext cx="28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1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73735" name="TextBox 6">
            <a:extLst>
              <a:ext uri="{FF2B5EF4-FFF2-40B4-BE49-F238E27FC236}">
                <a16:creationId xmlns:a16="http://schemas.microsoft.com/office/drawing/2014/main" id="{2783848C-3678-5C76-3DE3-C38645B79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5084763"/>
            <a:ext cx="282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2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73736" name="TextBox 7">
            <a:extLst>
              <a:ext uri="{FF2B5EF4-FFF2-40B4-BE49-F238E27FC236}">
                <a16:creationId xmlns:a16="http://schemas.microsoft.com/office/drawing/2014/main" id="{3A7BAFBE-B287-32C6-9692-4536E31DB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61658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3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73737" name="TextBox 8">
            <a:extLst>
              <a:ext uri="{FF2B5EF4-FFF2-40B4-BE49-F238E27FC236}">
                <a16:creationId xmlns:a16="http://schemas.microsoft.com/office/drawing/2014/main" id="{79B27983-0289-5677-8884-7E8C7B7E0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0974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4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73738" name="TextBox 9">
            <a:extLst>
              <a:ext uri="{FF2B5EF4-FFF2-40B4-BE49-F238E27FC236}">
                <a16:creationId xmlns:a16="http://schemas.microsoft.com/office/drawing/2014/main" id="{A01E116A-7407-A661-6965-B498D82A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635500"/>
            <a:ext cx="2825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5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96267" name="TextBox 10">
            <a:extLst>
              <a:ext uri="{FF2B5EF4-FFF2-40B4-BE49-F238E27FC236}">
                <a16:creationId xmlns:a16="http://schemas.microsoft.com/office/drawing/2014/main" id="{77783C97-E493-943B-D0B5-CD44F61FB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6238" y="53911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6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96268" name="TextBox 11">
            <a:extLst>
              <a:ext uri="{FF2B5EF4-FFF2-40B4-BE49-F238E27FC236}">
                <a16:creationId xmlns:a16="http://schemas.microsoft.com/office/drawing/2014/main" id="{2D3042DC-A481-EBEC-4967-89FFD7CA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045200"/>
            <a:ext cx="280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7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96269" name="TextBox 12">
            <a:extLst>
              <a:ext uri="{FF2B5EF4-FFF2-40B4-BE49-F238E27FC236}">
                <a16:creationId xmlns:a16="http://schemas.microsoft.com/office/drawing/2014/main" id="{6EF5A0D7-B317-044B-D0DD-60273562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0713" y="658177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8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96270" name="TextBox 13">
            <a:extLst>
              <a:ext uri="{FF2B5EF4-FFF2-40B4-BE49-F238E27FC236}">
                <a16:creationId xmlns:a16="http://schemas.microsoft.com/office/drawing/2014/main" id="{76CC3911-4BF0-0054-D343-0A4D85972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043613"/>
            <a:ext cx="282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9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96271" name="TextBox 14">
            <a:extLst>
              <a:ext uri="{FF2B5EF4-FFF2-40B4-BE49-F238E27FC236}">
                <a16:creationId xmlns:a16="http://schemas.microsoft.com/office/drawing/2014/main" id="{7DCDC463-A322-B56C-36F6-E335187F9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499100"/>
            <a:ext cx="407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FF0000"/>
                </a:solidFill>
              </a:rPr>
              <a:t>10</a:t>
            </a:r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73744" name="TextBox 15">
            <a:extLst>
              <a:ext uri="{FF2B5EF4-FFF2-40B4-BE49-F238E27FC236}">
                <a16:creationId xmlns:a16="http://schemas.microsoft.com/office/drawing/2014/main" id="{9A1F96AD-949B-2925-7BA8-F24D09D7F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325" y="3959225"/>
            <a:ext cx="5222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002060"/>
                </a:solidFill>
              </a:rPr>
              <a:t>stub</a:t>
            </a:r>
            <a:endParaRPr lang="cs-CZ" altLang="cs-CZ" sz="1400">
              <a:solidFill>
                <a:srgbClr val="002060"/>
              </a:solidFill>
            </a:endParaRPr>
          </a:p>
        </p:txBody>
      </p:sp>
      <p:sp>
        <p:nvSpPr>
          <p:cNvPr id="73745" name="TextBox 16">
            <a:extLst>
              <a:ext uri="{FF2B5EF4-FFF2-40B4-BE49-F238E27FC236}">
                <a16:creationId xmlns:a16="http://schemas.microsoft.com/office/drawing/2014/main" id="{8BCAFDCC-C057-325B-E7DE-CBC4B3914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850" y="3959225"/>
            <a:ext cx="841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002060"/>
                </a:solidFill>
              </a:rPr>
              <a:t>skeleton</a:t>
            </a:r>
            <a:endParaRPr lang="cs-CZ" altLang="cs-CZ">
              <a:solidFill>
                <a:srgbClr val="002060"/>
              </a:solidFill>
            </a:endParaRPr>
          </a:p>
        </p:txBody>
      </p:sp>
      <p:sp>
        <p:nvSpPr>
          <p:cNvPr id="73746" name="Rectangle 5">
            <a:extLst>
              <a:ext uri="{FF2B5EF4-FFF2-40B4-BE49-F238E27FC236}">
                <a16:creationId xmlns:a16="http://schemas.microsoft.com/office/drawing/2014/main" id="{C1598147-2594-4153-202D-909FAA9350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3875088"/>
            <a:ext cx="4090988" cy="2997200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/>
      <p:bldP spid="96268" grpId="0"/>
      <p:bldP spid="96269" grpId="0"/>
      <p:bldP spid="96270" grpId="0"/>
      <p:bldP spid="9627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>
            <a:extLst>
              <a:ext uri="{FF2B5EF4-FFF2-40B4-BE49-F238E27FC236}">
                <a16:creationId xmlns:a16="http://schemas.microsoft.com/office/drawing/2014/main" id="{E6A92108-38D4-ADBB-CED3-609F9A79F12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9" t="42896" r="16885" b="37158"/>
          <a:stretch>
            <a:fillRect/>
          </a:stretch>
        </p:blipFill>
        <p:spPr bwMode="auto">
          <a:xfrm>
            <a:off x="250825" y="3644900"/>
            <a:ext cx="85645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>
            <a:extLst>
              <a:ext uri="{FF2B5EF4-FFF2-40B4-BE49-F238E27FC236}">
                <a16:creationId xmlns:a16="http://schemas.microsoft.com/office/drawing/2014/main" id="{1EDB4080-6FDB-BB52-E981-F67B3916F9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RPC - </a:t>
            </a:r>
            <a:r>
              <a:rPr lang="en-US" altLang="cs-CZ"/>
              <a:t>spojen</a:t>
            </a:r>
            <a:r>
              <a:rPr lang="cs-CZ" altLang="cs-CZ"/>
              <a:t>í</a:t>
            </a:r>
          </a:p>
        </p:txBody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11441B5-AE27-3C1A-3787-089AADCA8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952750"/>
          </a:xfrm>
        </p:spPr>
        <p:txBody>
          <a:bodyPr/>
          <a:lstStyle/>
          <a:p>
            <a:pPr marL="0" indent="0" eaLnBrk="1" hangingPunct="1"/>
            <a:r>
              <a:rPr lang="cs-CZ" altLang="cs-CZ" b="1"/>
              <a:t>Kompilace</a:t>
            </a:r>
            <a:endParaRPr lang="cs-CZ" altLang="cs-CZ"/>
          </a:p>
          <a:p>
            <a:pPr lvl="1" eaLnBrk="1" hangingPunct="1"/>
            <a:r>
              <a:rPr lang="cs-CZ" altLang="cs-CZ"/>
              <a:t>Klient a server jsou programovány "lokálně"</a:t>
            </a:r>
          </a:p>
          <a:p>
            <a:pPr lvl="1" eaLnBrk="1" hangingPunct="1"/>
            <a:r>
              <a:rPr lang="cs-CZ" altLang="cs-CZ"/>
              <a:t>Vytvoří se stub (klient) a skeleton (server)</a:t>
            </a:r>
            <a:endParaRPr lang="cs-CZ" altLang="cs-CZ" b="1"/>
          </a:p>
          <a:p>
            <a:pPr marL="0" indent="0" eaLnBrk="1" hangingPunct="1"/>
            <a:r>
              <a:rPr lang="cs-CZ" altLang="cs-CZ" b="1"/>
              <a:t>Spojení</a:t>
            </a:r>
            <a:r>
              <a:rPr lang="cs-CZ" altLang="cs-CZ"/>
              <a:t> - odlišná životnost</a:t>
            </a:r>
          </a:p>
          <a:p>
            <a:pPr lvl="1" eaLnBrk="1" hangingPunct="1"/>
            <a:r>
              <a:rPr lang="cs-CZ" altLang="cs-CZ"/>
              <a:t>Server se </a:t>
            </a:r>
            <a:r>
              <a:rPr lang="cs-CZ" altLang="cs-CZ" b="1"/>
              <a:t>zviditelní</a:t>
            </a:r>
            <a:r>
              <a:rPr lang="cs-CZ" altLang="cs-CZ"/>
              <a:t> (exporting, registering)</a:t>
            </a:r>
            <a:r>
              <a:rPr lang="en-US" altLang="cs-CZ"/>
              <a:t> - </a:t>
            </a:r>
            <a:r>
              <a:rPr lang="en-US" altLang="cs-CZ" i="1"/>
              <a:t>binder, trader, broker</a:t>
            </a:r>
            <a:endParaRPr lang="cs-CZ" altLang="cs-CZ" i="1"/>
          </a:p>
          <a:p>
            <a:pPr lvl="1" eaLnBrk="1" hangingPunct="1"/>
            <a:r>
              <a:rPr lang="cs-CZ" altLang="cs-CZ"/>
              <a:t>Klient se </a:t>
            </a:r>
            <a:r>
              <a:rPr lang="cs-CZ" altLang="cs-CZ" b="1"/>
              <a:t>spojí</a:t>
            </a:r>
            <a:r>
              <a:rPr lang="cs-CZ" altLang="cs-CZ"/>
              <a:t> (binding) se serverem</a:t>
            </a:r>
            <a:endParaRPr lang="cs-CZ" altLang="cs-CZ" b="1"/>
          </a:p>
          <a:p>
            <a:pPr marL="0" indent="0" eaLnBrk="1" hangingPunct="1"/>
            <a:r>
              <a:rPr lang="cs-CZ" altLang="cs-CZ" b="1"/>
              <a:t>Vyvolání</a:t>
            </a:r>
            <a:endParaRPr lang="cs-CZ" altLang="cs-CZ"/>
          </a:p>
          <a:p>
            <a:pPr lvl="1" eaLnBrk="1" hangingPunct="1"/>
            <a:r>
              <a:rPr lang="cs-CZ" altLang="cs-CZ"/>
              <a:t>Vytvoří (marshalling) a přenese se zpráva</a:t>
            </a:r>
          </a:p>
          <a:p>
            <a:pPr lvl="1" eaLnBrk="1" hangingPunct="1"/>
            <a:r>
              <a:rPr lang="cs-CZ" altLang="cs-CZ"/>
              <a:t>Potvrzování, exception handling</a:t>
            </a:r>
          </a:p>
          <a:p>
            <a:pPr lvl="1" eaLnBrk="1" hangingPunct="1"/>
            <a:endParaRPr lang="cs-CZ" altLang="cs-CZ"/>
          </a:p>
          <a:p>
            <a:pPr lvl="1" eaLnBrk="1" hangingPunct="1">
              <a:buFont typeface="Arial" panose="020B0604020202020204" pitchFamily="34" charset="0"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649C11BA-85C3-A893-CE49-6905D8D21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P</a:t>
            </a:r>
            <a:r>
              <a:rPr lang="cs-CZ" altLang="cs-CZ"/>
              <a:t>říklad IDL (DCE)</a:t>
            </a:r>
            <a:endParaRPr lang="en-US" altLang="cs-CZ"/>
          </a:p>
        </p:txBody>
      </p:sp>
      <p:sp>
        <p:nvSpPr>
          <p:cNvPr id="77827" name="Rectangle 4">
            <a:extLst>
              <a:ext uri="{FF2B5EF4-FFF2-40B4-BE49-F238E27FC236}">
                <a16:creationId xmlns:a16="http://schemas.microsoft.com/office/drawing/2014/main" id="{CF82CA92-B4FD-6BC7-CEB7-72DCC34D6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640763" cy="5184775"/>
          </a:xfrm>
          <a:noFill/>
        </p:spPr>
        <p:txBody>
          <a:bodyPr/>
          <a:lstStyle/>
          <a:p>
            <a:pPr eaLnBrk="1" hangingPunct="1"/>
            <a:r>
              <a:rPr lang="en-US" altLang="cs-CZ" sz="1600"/>
              <a:t>[ uuid(a01d0280-2d27-11c9-9fd3-08002b0ecef1), version(1.0) ]</a:t>
            </a:r>
          </a:p>
          <a:p>
            <a:pPr eaLnBrk="1" hangingPunct="1"/>
            <a:endParaRPr lang="cs-CZ" altLang="cs-CZ" sz="1600"/>
          </a:p>
          <a:p>
            <a:pPr eaLnBrk="1" hangingPunct="1"/>
            <a:endParaRPr lang="cs-CZ" altLang="cs-CZ" sz="1600"/>
          </a:p>
          <a:p>
            <a:pPr eaLnBrk="1" hangingPunct="1"/>
            <a:endParaRPr lang="en-US" altLang="cs-CZ" sz="1600"/>
          </a:p>
          <a:p>
            <a:pPr eaLnBrk="1" hangingPunct="1"/>
            <a:r>
              <a:rPr lang="en-US" altLang="cs-CZ" sz="1600"/>
              <a:t>interface math{</a:t>
            </a:r>
          </a:p>
          <a:p>
            <a:pPr eaLnBrk="1" hangingPunct="1"/>
            <a:r>
              <a:rPr lang="en-US" altLang="cs-CZ" sz="1600"/>
              <a:t>		const long ARRAY_SIZE = 10;</a:t>
            </a:r>
          </a:p>
          <a:p>
            <a:pPr eaLnBrk="1" hangingPunct="1"/>
            <a:r>
              <a:rPr lang="en-US" altLang="cs-CZ" sz="1600"/>
              <a:t>		typedef long array_type[ARRAY_SIZE];</a:t>
            </a:r>
          </a:p>
          <a:p>
            <a:pPr eaLnBrk="1" hangingPunct="1"/>
            <a:r>
              <a:rPr lang="en-US" altLang="cs-CZ" sz="1600"/>
              <a:t>		long get_sum([in] long first, [in] long second);</a:t>
            </a:r>
          </a:p>
          <a:p>
            <a:pPr eaLnBrk="1" hangingPunct="1"/>
            <a:r>
              <a:rPr lang="en-US" altLang="cs-CZ" sz="1600"/>
              <a:t>		void get_sums([in] array_type a, </a:t>
            </a:r>
          </a:p>
          <a:p>
            <a:pPr eaLnBrk="1" hangingPunct="1"/>
            <a:r>
              <a:rPr lang="cs-CZ" altLang="cs-CZ" sz="1600"/>
              <a:t>			</a:t>
            </a:r>
            <a:r>
              <a:rPr lang="en-US" altLang="cs-CZ" sz="1600"/>
              <a:t>[in] array_type b,</a:t>
            </a:r>
          </a:p>
          <a:p>
            <a:pPr eaLnBrk="1" hangingPunct="1"/>
            <a:r>
              <a:rPr lang="en-US" altLang="cs-CZ" sz="1600"/>
              <a:t>			[out] array_type c);</a:t>
            </a:r>
          </a:p>
          <a:p>
            <a:pPr eaLnBrk="1" hangingPunct="1"/>
            <a:r>
              <a:rPr lang="en-US" altLang="cs-CZ" sz="1600"/>
              <a:t>		}</a:t>
            </a:r>
          </a:p>
        </p:txBody>
      </p:sp>
      <p:sp>
        <p:nvSpPr>
          <p:cNvPr id="77828" name="AutoShape 5">
            <a:extLst>
              <a:ext uri="{FF2B5EF4-FFF2-40B4-BE49-F238E27FC236}">
                <a16:creationId xmlns:a16="http://schemas.microsoft.com/office/drawing/2014/main" id="{7FAC575B-187E-0B43-9C09-851342E941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924175"/>
            <a:ext cx="3168650" cy="360363"/>
          </a:xfrm>
          <a:prstGeom prst="wedgeRoundRectCallout">
            <a:avLst>
              <a:gd name="adj1" fmla="val -83519"/>
              <a:gd name="adj2" fmla="val 323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omezení velikosti polí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77829" name="AutoShape 6">
            <a:extLst>
              <a:ext uri="{FF2B5EF4-FFF2-40B4-BE49-F238E27FC236}">
                <a16:creationId xmlns:a16="http://schemas.microsoft.com/office/drawing/2014/main" id="{C4BA1D41-8334-529C-FFAF-91D0669D1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4149725"/>
            <a:ext cx="3097213" cy="360363"/>
          </a:xfrm>
          <a:prstGeom prst="wedgeRoundRectCallout">
            <a:avLst>
              <a:gd name="adj1" fmla="val -98898"/>
              <a:gd name="adj2" fmla="val 248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vstupní / výstupní parametry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77830" name="AutoShape 7">
            <a:extLst>
              <a:ext uri="{FF2B5EF4-FFF2-40B4-BE49-F238E27FC236}">
                <a16:creationId xmlns:a16="http://schemas.microsoft.com/office/drawing/2014/main" id="{5BB1B2FD-C42E-FBF0-D211-7D3C0ABE6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981075"/>
            <a:ext cx="3168650" cy="360363"/>
          </a:xfrm>
          <a:prstGeom prst="wedgeRoundRectCallout">
            <a:avLst>
              <a:gd name="adj1" fmla="val -79509"/>
              <a:gd name="adj2" fmla="val 4647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jednoznačný id rozhraní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77831" name="AutoShape 8">
            <a:extLst>
              <a:ext uri="{FF2B5EF4-FFF2-40B4-BE49-F238E27FC236}">
                <a16:creationId xmlns:a16="http://schemas.microsoft.com/office/drawing/2014/main" id="{1AF8A157-EAFE-54AB-5D6B-C2ACD11F4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2060575"/>
            <a:ext cx="3168650" cy="360363"/>
          </a:xfrm>
          <a:prstGeom prst="wedgeRoundRectCallout">
            <a:avLst>
              <a:gd name="adj1" fmla="val -154060"/>
              <a:gd name="adj2" fmla="val 10991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definice rozhraní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F17B038-8157-DCA5-EA84-8CF3B2FB4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C5AF322-B844-E2A8-4984-2986E7DC0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en-US" altLang="cs-CZ" b="1" dirty="0" err="1"/>
              <a:t>Hlavn</a:t>
            </a:r>
            <a:r>
              <a:rPr lang="cs-CZ" altLang="cs-CZ" b="1" dirty="0"/>
              <a:t>í</a:t>
            </a:r>
            <a:r>
              <a:rPr lang="en-US" altLang="cs-CZ" b="1" dirty="0"/>
              <a:t> </a:t>
            </a:r>
            <a:r>
              <a:rPr lang="en-US" altLang="cs-CZ" b="1" dirty="0" err="1"/>
              <a:t>zdroje</a:t>
            </a:r>
            <a:endParaRPr lang="cs-CZ" altLang="cs-CZ" b="1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Tanenbaum, van Steen: Distributed Systems - Principles and Paradigms</a:t>
            </a:r>
            <a:r>
              <a:rPr lang="en-US" altLang="cs-CZ" dirty="0"/>
              <a:t> </a:t>
            </a:r>
            <a:r>
              <a:rPr lang="en-US" altLang="cs-CZ" baseline="30000" dirty="0"/>
              <a:t>4</a:t>
            </a:r>
            <a:r>
              <a:rPr lang="cs-CZ" altLang="cs-CZ" baseline="30000" dirty="0"/>
              <a:t>th ed</a:t>
            </a:r>
            <a:endParaRPr lang="en-US" altLang="cs-CZ" baseline="30000" dirty="0"/>
          </a:p>
          <a:p>
            <a:pPr marL="463550" lvl="2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www.distributed-systems.net</a:t>
            </a:r>
            <a:endParaRPr lang="cs-CZ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Chow, Johnson: Distributed Operating Systems &amp; Algorithms</a:t>
            </a:r>
          </a:p>
          <a:p>
            <a:pPr marL="463550" lvl="2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v</a:t>
            </a:r>
            <a:r>
              <a:rPr lang="en-US" altLang="cs-CZ" dirty="0" err="1"/>
              <a:t>irtu</a:t>
            </a:r>
            <a:r>
              <a:rPr lang="cs-CZ" altLang="cs-CZ" dirty="0"/>
              <a:t>ální synchronie, konsensus</a:t>
            </a:r>
            <a:endParaRPr lang="en-US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Antonopoulos: Mastering Bitcoin </a:t>
            </a:r>
            <a:r>
              <a:rPr lang="en-US" altLang="cs-CZ" sz="1800" i="1" baseline="30000" dirty="0"/>
              <a:t>3rd</a:t>
            </a:r>
            <a:r>
              <a:rPr lang="cs-CZ" altLang="cs-CZ" sz="1800" i="1" baseline="30000" dirty="0"/>
              <a:t> ed</a:t>
            </a:r>
            <a:r>
              <a:rPr lang="en-US" altLang="cs-CZ" dirty="0"/>
              <a:t> , Mastering Lightning Network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Nov</a:t>
            </a:r>
            <a:r>
              <a:rPr lang="cs-CZ" altLang="cs-CZ" dirty="0"/>
              <a:t>ák: Lightning Network</a:t>
            </a:r>
            <a:r>
              <a:rPr lang="en-US" altLang="cs-CZ" dirty="0"/>
              <a:t>: </a:t>
            </a:r>
            <a:r>
              <a:rPr lang="en-US" altLang="cs-CZ" dirty="0" err="1"/>
              <a:t>Platby</a:t>
            </a:r>
            <a:r>
              <a:rPr lang="en-US" altLang="cs-CZ" dirty="0"/>
              <a:t> </a:t>
            </a:r>
            <a:r>
              <a:rPr lang="en-US" altLang="cs-CZ" dirty="0" err="1"/>
              <a:t>budoucnosti</a:t>
            </a:r>
            <a:endParaRPr lang="en-US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0" indent="0" eaLnBrk="1" hangingPunct="1">
              <a:buFont typeface="Arial" panose="020B0604020202020204" pitchFamily="34" charset="0"/>
              <a:buChar char="•"/>
            </a:pPr>
            <a:r>
              <a:rPr lang="cs-CZ" altLang="cs-CZ" sz="1400" b="1" dirty="0"/>
              <a:t> Formální metody a distribuované algoritmy</a:t>
            </a:r>
            <a:endParaRPr lang="en-US" altLang="cs-CZ" sz="1400" b="1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 sz="1400" dirty="0"/>
              <a:t> </a:t>
            </a:r>
            <a:r>
              <a:rPr lang="en-US" altLang="cs-CZ" sz="1400" dirty="0"/>
              <a:t>Santoro: Design and Analysis of Distributed Algorithms</a:t>
            </a:r>
          </a:p>
          <a:p>
            <a:pPr marL="192088" lvl="1" indent="0" algn="just" eaLnBrk="1" hangingPunct="1">
              <a:buFont typeface="Arial" panose="020B0604020202020204" pitchFamily="34" charset="0"/>
              <a:buChar char="•"/>
            </a:pPr>
            <a:r>
              <a:rPr lang="cs-CZ" altLang="cs-CZ" sz="1400" dirty="0"/>
              <a:t> </a:t>
            </a:r>
            <a:r>
              <a:rPr lang="en-US" altLang="cs-CZ" sz="1400" dirty="0" err="1"/>
              <a:t>Mullender</a:t>
            </a:r>
            <a:r>
              <a:rPr lang="en-US" altLang="cs-CZ" sz="1400" dirty="0"/>
              <a:t>: Distributed Systems </a:t>
            </a:r>
            <a:r>
              <a:rPr lang="en-US" altLang="cs-CZ" sz="1400" i="1" baseline="30000" dirty="0"/>
              <a:t>2nd</a:t>
            </a:r>
            <a:r>
              <a:rPr lang="cs-CZ" altLang="cs-CZ" sz="1400" i="1" baseline="30000" dirty="0"/>
              <a:t> </a:t>
            </a:r>
            <a:r>
              <a:rPr lang="cs-CZ" altLang="cs-CZ" sz="1400" i="1" baseline="30000" dirty="0" err="1"/>
              <a:t>ed</a:t>
            </a:r>
            <a:endParaRPr lang="en-US" altLang="cs-CZ" sz="1400" i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>
            <a:extLst>
              <a:ext uri="{FF2B5EF4-FFF2-40B4-BE49-F238E27FC236}">
                <a16:creationId xmlns:a16="http://schemas.microsoft.com/office/drawing/2014/main" id="{253ACACD-C79E-F817-D2EE-FF2A488188BF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0" t="36530" r="20743" b="30663"/>
          <a:stretch>
            <a:fillRect/>
          </a:stretch>
        </p:blipFill>
        <p:spPr>
          <a:xfrm>
            <a:off x="827088" y="836613"/>
            <a:ext cx="7219950" cy="5802312"/>
          </a:xfrm>
          <a:noFill/>
        </p:spPr>
      </p:pic>
      <p:sp>
        <p:nvSpPr>
          <p:cNvPr id="79875" name="Oval 5">
            <a:extLst>
              <a:ext uri="{FF2B5EF4-FFF2-40B4-BE49-F238E27FC236}">
                <a16:creationId xmlns:a16="http://schemas.microsoft.com/office/drawing/2014/main" id="{0699D688-D836-97F6-FBB1-45DD58AD1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8400" y="1341438"/>
            <a:ext cx="1727200" cy="647700"/>
          </a:xfrm>
          <a:prstGeom prst="ellipse">
            <a:avLst/>
          </a:prstGeom>
          <a:solidFill>
            <a:srgbClr val="FF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79876" name="Rectangle 2">
            <a:extLst>
              <a:ext uri="{FF2B5EF4-FFF2-40B4-BE49-F238E27FC236}">
                <a16:creationId xmlns:a16="http://schemas.microsoft.com/office/drawing/2014/main" id="{3753482B-D533-11F0-E488-2738A79121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RPC </a:t>
            </a:r>
            <a:r>
              <a:rPr lang="cs-CZ" altLang="cs-CZ"/>
              <a:t>– kompilace modulů</a:t>
            </a:r>
          </a:p>
        </p:txBody>
      </p:sp>
      <p:sp>
        <p:nvSpPr>
          <p:cNvPr id="79877" name="Oval 6">
            <a:extLst>
              <a:ext uri="{FF2B5EF4-FFF2-40B4-BE49-F238E27FC236}">
                <a16:creationId xmlns:a16="http://schemas.microsoft.com/office/drawing/2014/main" id="{2298C8D8-0EE8-1689-3A35-7C3D1868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708275"/>
            <a:ext cx="1727200" cy="649288"/>
          </a:xfrm>
          <a:prstGeom prst="ellipse">
            <a:avLst/>
          </a:prstGeom>
          <a:solidFill>
            <a:srgbClr val="FF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79878" name="Oval 7">
            <a:extLst>
              <a:ext uri="{FF2B5EF4-FFF2-40B4-BE49-F238E27FC236}">
                <a16:creationId xmlns:a16="http://schemas.microsoft.com/office/drawing/2014/main" id="{893E3EB9-76C7-6CD6-697A-46FE0BC5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2708275"/>
            <a:ext cx="1727200" cy="649288"/>
          </a:xfrm>
          <a:prstGeom prst="ellipse">
            <a:avLst/>
          </a:prstGeom>
          <a:solidFill>
            <a:srgbClr val="FFCC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02407" name="Rectangle 5">
            <a:extLst>
              <a:ext uri="{FF2B5EF4-FFF2-40B4-BE49-F238E27FC236}">
                <a16:creationId xmlns:a16="http://schemas.microsoft.com/office/drawing/2014/main" id="{F87C696C-A6BD-2D82-7FA2-F65F4E3AF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7313" y="2565400"/>
            <a:ext cx="3960812" cy="792163"/>
          </a:xfrm>
          <a:prstGeom prst="rect">
            <a:avLst/>
          </a:prstGeom>
          <a:solidFill>
            <a:srgbClr val="33CC33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02408" name="Oval 6">
            <a:extLst>
              <a:ext uri="{FF2B5EF4-FFF2-40B4-BE49-F238E27FC236}">
                <a16:creationId xmlns:a16="http://schemas.microsoft.com/office/drawing/2014/main" id="{AC527772-7B37-EF1A-058E-8BE8BE933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6021388"/>
            <a:ext cx="1727200" cy="64928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02409" name="Oval 6">
            <a:extLst>
              <a:ext uri="{FF2B5EF4-FFF2-40B4-BE49-F238E27FC236}">
                <a16:creationId xmlns:a16="http://schemas.microsoft.com/office/drawing/2014/main" id="{1C2E2104-2AEE-CFA2-62A5-C15177FCE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6021388"/>
            <a:ext cx="1727200" cy="649287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7" grpId="0" animBg="1"/>
      <p:bldP spid="102408" grpId="0" animBg="1"/>
      <p:bldP spid="10240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D0EF61EC-82C6-EF43-E793-977066C01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RPC - problémy</a:t>
            </a:r>
          </a:p>
        </p:txBody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5D42533A-03B2-63E3-FAD2-F18204B0F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Problémy</a:t>
            </a:r>
            <a:r>
              <a:rPr lang="en-US" altLang="cs-CZ"/>
              <a:t> - transparentnost</a:t>
            </a:r>
            <a:endParaRPr lang="cs-CZ" altLang="cs-CZ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přístup ke globálním proměnným</a:t>
            </a:r>
          </a:p>
          <a:p>
            <a:pPr marL="700088" lvl="1" indent="-342900" eaLnBrk="1" hangingPunct="1">
              <a:lnSpc>
                <a:spcPct val="90000"/>
              </a:lnSpc>
            </a:pPr>
            <a:r>
              <a:rPr lang="cs-CZ" altLang="cs-CZ"/>
              <a:t>neexistence sdílené paměti</a:t>
            </a:r>
          </a:p>
          <a:p>
            <a:pPr marL="700088" lvl="1" indent="-342900" eaLnBrk="1" hangingPunct="1">
              <a:lnSpc>
                <a:spcPct val="90000"/>
              </a:lnSpc>
            </a:pPr>
            <a:r>
              <a:rPr lang="cs-CZ" altLang="cs-CZ"/>
              <a:t>možné řešení DSM – příliš těžkopádné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předávání ukazatelů, dynamické struktury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předávání polí</a:t>
            </a:r>
          </a:p>
          <a:p>
            <a:pPr marL="700088" lvl="1" indent="-342900" eaLnBrk="1" hangingPunct="1">
              <a:lnSpc>
                <a:spcPct val="90000"/>
              </a:lnSpc>
            </a:pPr>
            <a:r>
              <a:rPr lang="cs-CZ" altLang="cs-CZ"/>
              <a:t>copy/restore, aktuální velikost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reprezentace dat</a:t>
            </a:r>
          </a:p>
          <a:p>
            <a:pPr marL="700088" lvl="1" indent="-342900" eaLnBrk="1" hangingPunct="1">
              <a:lnSpc>
                <a:spcPct val="90000"/>
              </a:lnSpc>
            </a:pPr>
            <a:r>
              <a:rPr lang="cs-CZ" altLang="cs-CZ"/>
              <a:t>endians, float, kódování řetězců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komunikační chyby - odlišná sémantika</a:t>
            </a:r>
            <a:endParaRPr lang="en-US" altLang="cs-CZ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skupinová komunikace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en-US" altLang="cs-CZ"/>
              <a:t>bezpe</a:t>
            </a:r>
            <a:r>
              <a:rPr lang="cs-CZ" altLang="cs-CZ"/>
              <a:t>č</a:t>
            </a:r>
            <a:r>
              <a:rPr lang="en-US" altLang="cs-CZ"/>
              <a:t>nost</a:t>
            </a:r>
            <a:endParaRPr lang="cs-CZ" altLang="cs-CZ"/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RPC obecně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chemeClr val="hlink"/>
                </a:solidFill>
                <a:sym typeface="Wingdings" panose="05000000000000000000" pitchFamily="2" charset="2"/>
              </a:rPr>
              <a:t></a:t>
            </a:r>
            <a:r>
              <a:rPr lang="en-US" altLang="cs-CZ">
                <a:sym typeface="Wingdings" panose="05000000000000000000" pitchFamily="2" charset="2"/>
              </a:rPr>
              <a:t> </a:t>
            </a:r>
            <a:r>
              <a:rPr lang="cs-CZ" altLang="cs-CZ"/>
              <a:t>užitečné, prakticky použitelné</a:t>
            </a:r>
            <a:r>
              <a:rPr lang="en-US" altLang="cs-CZ"/>
              <a:t> ... </a:t>
            </a:r>
            <a:r>
              <a:rPr lang="cs-CZ" altLang="cs-CZ"/>
              <a:t>a používané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>
                <a:solidFill>
                  <a:srgbClr val="FF0000"/>
                </a:solidFill>
                <a:sym typeface="Wingdings" panose="05000000000000000000" pitchFamily="2" charset="2"/>
              </a:rPr>
              <a:t></a:t>
            </a:r>
            <a:r>
              <a:rPr lang="en-US" altLang="cs-CZ">
                <a:sym typeface="Wingdings" panose="05000000000000000000" pitchFamily="2" charset="2"/>
              </a:rPr>
              <a:t> </a:t>
            </a:r>
            <a:r>
              <a:rPr lang="cs-CZ" altLang="cs-CZ"/>
              <a:t>není zcela transparentní, nutno dávat pozor na omezení</a:t>
            </a:r>
          </a:p>
        </p:txBody>
      </p:sp>
      <p:sp>
        <p:nvSpPr>
          <p:cNvPr id="2" name="AutoShape 7">
            <a:extLst>
              <a:ext uri="{FF2B5EF4-FFF2-40B4-BE49-F238E27FC236}">
                <a16:creationId xmlns:a16="http://schemas.microsoft.com/office/drawing/2014/main" id="{5F106E9C-0095-C0C6-BB65-520D310C3D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349500"/>
            <a:ext cx="1512887" cy="647700"/>
          </a:xfrm>
          <a:prstGeom prst="wedgeRoundRectCallout">
            <a:avLst>
              <a:gd name="adj1" fmla="val -74856"/>
              <a:gd name="adj2" fmla="val 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sz="1600" b="0" baseline="0">
                <a:latin typeface="Arial" panose="020B0604020202020204" pitchFamily="34" charset="0"/>
              </a:rPr>
              <a:t>musíte si být vědomi ...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E8EF418-D1CF-7BAD-077D-E0768A3F1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C++ RPC-related systems in use today</a:t>
            </a:r>
            <a:endParaRPr lang="en-US" altLang="cs-CZ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23765C0-6824-DA7E-723E-EF5D8B23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785225" cy="5689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dirty="0" err="1"/>
              <a:t>gRPC</a:t>
            </a:r>
            <a:r>
              <a:rPr lang="en-US" b="0" baseline="0" dirty="0"/>
              <a:t> 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('15-'21)</a:t>
            </a:r>
            <a:endParaRPr lang="en-US" b="0" baseline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open source 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(by Google) </a:t>
            </a:r>
            <a:r>
              <a:rPr lang="en-US" b="0" baseline="0" dirty="0"/>
              <a:t>RPC framework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 HTTP/2, auth, </a:t>
            </a:r>
            <a:r>
              <a:rPr lang="en-US" b="0" baseline="0" dirty="0" err="1"/>
              <a:t>loadbalancing</a:t>
            </a:r>
            <a:r>
              <a:rPr lang="en-US" b="0" baseline="0" dirty="0"/>
              <a:t>, monitoring, logging, ...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b="0" baseline="0" dirty="0"/>
              <a:t> optimized for microservices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b="0" baseline="0" dirty="0"/>
              <a:t> C++, C#, Java, Python, ...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Google </a:t>
            </a:r>
            <a:r>
              <a:rPr lang="en-US" b="0" baseline="0" dirty="0" err="1"/>
              <a:t>protobufs</a:t>
            </a:r>
            <a:r>
              <a:rPr lang="cs-CZ" b="0" baseline="0" dirty="0"/>
              <a:t> 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('01,'08)</a:t>
            </a:r>
            <a:endParaRPr lang="en-US" b="0" baseline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Used by </a:t>
            </a:r>
            <a:r>
              <a:rPr lang="en-US" b="0" baseline="0" dirty="0" err="1"/>
              <a:t>gRPC</a:t>
            </a:r>
            <a:r>
              <a:rPr lang="en-US" b="0" baseline="0" dirty="0"/>
              <a:t> as IDL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serialization library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008000"/>
                </a:solidFill>
                <a:sym typeface="Wingdings" panose="05000000000000000000" pitchFamily="2" charset="2"/>
              </a:rPr>
              <a:t></a:t>
            </a:r>
            <a:r>
              <a:rPr lang="en-US" b="0" baseline="0" dirty="0"/>
              <a:t> compact encoding, defensively coded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b="0" baseline="0" dirty="0"/>
              <a:t> complex encoding, not C++11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Apache Avro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 ('09),</a:t>
            </a:r>
            <a:r>
              <a:rPr lang="en-US" b="0" baseline="0" dirty="0"/>
              <a:t> Apache Thrift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 ('12)</a:t>
            </a:r>
            <a:endParaRPr lang="en-US" b="0" baseline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self-describing messages containing schema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Cereal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C++11 library for serialization - header only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Cisco RPC/XDR</a:t>
            </a:r>
            <a:r>
              <a:rPr lang="en-US" b="0" baseline="0" dirty="0">
                <a:solidFill>
                  <a:schemeClr val="bg1">
                    <a:lumMod val="50000"/>
                  </a:schemeClr>
                </a:solidFill>
              </a:rPr>
              <a:t> ('87)</a:t>
            </a:r>
            <a:endParaRPr lang="en-US" b="0" baseline="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="0" baseline="0" dirty="0"/>
              <a:t>used by Internet standards such as NFS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008000"/>
                </a:solidFill>
                <a:sym typeface="Wingdings" panose="05000000000000000000" pitchFamily="2" charset="2"/>
              </a:rPr>
              <a:t> </a:t>
            </a:r>
            <a:r>
              <a:rPr lang="en-US" b="0" baseline="0" dirty="0"/>
              <a:t>simple, good features (unions, fixed- and variable-size arrays, ...)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baseline="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en-US" b="0" baseline="0" dirty="0"/>
              <a:t> big endian, binary but rounds everything to multiple of 4 bytes</a:t>
            </a:r>
            <a:endParaRPr lang="cs-CZ" altLang="cs-CZ" b="0" kern="0" baseline="0" dirty="0"/>
          </a:p>
        </p:txBody>
      </p:sp>
      <p:sp>
        <p:nvSpPr>
          <p:cNvPr id="86020" name="AutoShape 5">
            <a:extLst>
              <a:ext uri="{FF2B5EF4-FFF2-40B4-BE49-F238E27FC236}">
                <a16:creationId xmlns:a16="http://schemas.microsoft.com/office/drawing/2014/main" id="{D143677F-4916-4106-207F-3FE61001C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457450"/>
            <a:ext cx="1800225" cy="1835150"/>
          </a:xfrm>
          <a:prstGeom prst="wedgeRoundRectCallout">
            <a:avLst>
              <a:gd name="adj1" fmla="val -37875"/>
              <a:gd name="adj2" fmla="val 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SRPC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Async RPC</a:t>
            </a:r>
            <a:endParaRPr lang="en-US" altLang="cs-CZ" sz="1600" b="0" baseline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Doors, RMI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MPI, MQ, MOM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ESB, Kafka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...</a:t>
            </a:r>
          </a:p>
        </p:txBody>
      </p:sp>
      <p:sp>
        <p:nvSpPr>
          <p:cNvPr id="2" name="Right Bracket 2">
            <a:extLst>
              <a:ext uri="{FF2B5EF4-FFF2-40B4-BE49-F238E27FC236}">
                <a16:creationId xmlns:a16="http://schemas.microsoft.com/office/drawing/2014/main" id="{CC89E99B-B95C-D001-EACB-26D474EB82BE}"/>
              </a:ext>
            </a:extLst>
          </p:cNvPr>
          <p:cNvSpPr>
            <a:spLocks/>
          </p:cNvSpPr>
          <p:nvPr/>
        </p:nvSpPr>
        <p:spPr bwMode="auto">
          <a:xfrm flipV="1">
            <a:off x="4571752" y="2097410"/>
            <a:ext cx="432048" cy="720080"/>
          </a:xfrm>
          <a:prstGeom prst="rightBracket">
            <a:avLst>
              <a:gd name="adj" fmla="val 64300"/>
            </a:avLst>
          </a:prstGeom>
          <a:noFill/>
          <a:ln w="25400" algn="ctr">
            <a:solidFill>
              <a:srgbClr val="0070C0"/>
            </a:solidFill>
            <a:prstDash val="sysDash"/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>
            <a:extLst>
              <a:ext uri="{FF2B5EF4-FFF2-40B4-BE49-F238E27FC236}">
                <a16:creationId xmlns:a16="http://schemas.microsoft.com/office/drawing/2014/main" id="{82742790-94BB-7CF2-216D-C692D2BDD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Message Queues</a:t>
            </a:r>
            <a:endParaRPr lang="cs-CZ" altLang="cs-CZ"/>
          </a:p>
        </p:txBody>
      </p:sp>
      <p:pic>
        <p:nvPicPr>
          <p:cNvPr id="88067" name="Picture 4" descr="04-22">
            <a:extLst>
              <a:ext uri="{FF2B5EF4-FFF2-40B4-BE49-F238E27FC236}">
                <a16:creationId xmlns:a16="http://schemas.microsoft.com/office/drawing/2014/main" id="{0CAC6D29-402E-6EBD-6165-599260E1E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1724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4" descr="04-24">
            <a:extLst>
              <a:ext uri="{FF2B5EF4-FFF2-40B4-BE49-F238E27FC236}">
                <a16:creationId xmlns:a16="http://schemas.microsoft.com/office/drawing/2014/main" id="{27B5EB8C-FF6E-2B7B-ABE7-6CB18C97F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221163"/>
            <a:ext cx="8588375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Horizontal Scroll 3">
            <a:extLst>
              <a:ext uri="{FF2B5EF4-FFF2-40B4-BE49-F238E27FC236}">
                <a16:creationId xmlns:a16="http://schemas.microsoft.com/office/drawing/2014/main" id="{11C0AE88-CFB9-6888-8F15-B2ECA8CD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9400" y="4797425"/>
            <a:ext cx="935038" cy="503238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NSWI080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7A29B94D-EAB5-88E8-2AD7-628A0F006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Skupinová komunikace</a:t>
            </a:r>
            <a:endParaRPr lang="en-US" altLang="cs-CZ"/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C1F13F3B-DFAD-0086-30AA-85CFF0B0B5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cs-CZ" sz="1600" b="1"/>
              <a:t>Jeden odes</a:t>
            </a:r>
            <a:r>
              <a:rPr lang="cs-CZ" altLang="cs-CZ" sz="1600" b="1"/>
              <a:t>ílatel – více příjemců</a:t>
            </a:r>
          </a:p>
          <a:p>
            <a:pPr marL="0" indent="0" eaLnBrk="1" hangingPunct="1"/>
            <a:r>
              <a:rPr lang="cs-CZ" altLang="cs-CZ" sz="1600"/>
              <a:t>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Atomicita</a:t>
            </a:r>
          </a:p>
          <a:p>
            <a:pPr lvl="1" eaLnBrk="1" hangingPunct="1"/>
            <a:r>
              <a:rPr lang="cs-CZ" altLang="cs-CZ" sz="1500"/>
              <a:t>doručení </a:t>
            </a:r>
            <a:r>
              <a:rPr lang="cs-CZ" altLang="cs-CZ" sz="1500" b="1" i="1"/>
              <a:t>všem</a:t>
            </a:r>
            <a:r>
              <a:rPr lang="cs-CZ" altLang="cs-CZ" sz="1500"/>
              <a:t> členům nebo nikomu</a:t>
            </a:r>
          </a:p>
          <a:p>
            <a:pPr lvl="1" eaLnBrk="1" hangingPunct="1"/>
            <a:r>
              <a:rPr lang="cs-CZ" altLang="cs-CZ" sz="1500"/>
              <a:t>evidence a změna členství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700"/>
              <a:t> </a:t>
            </a:r>
            <a:r>
              <a:rPr lang="cs-CZ" altLang="cs-CZ" sz="1600"/>
              <a:t>Synchronizace</a:t>
            </a:r>
          </a:p>
          <a:p>
            <a:pPr lvl="1" eaLnBrk="1" hangingPunct="1"/>
            <a:r>
              <a:rPr lang="cs-CZ" altLang="cs-CZ" sz="1500"/>
              <a:t>doručování od různých odesílatelů</a:t>
            </a:r>
          </a:p>
          <a:p>
            <a:pPr lvl="1" eaLnBrk="1" hangingPunct="1"/>
            <a:r>
              <a:rPr lang="cs-CZ" altLang="cs-CZ" sz="1500"/>
              <a:t>příjem vs. doručení zprávy</a:t>
            </a:r>
            <a:endParaRPr lang="en-US" altLang="cs-CZ" sz="1500"/>
          </a:p>
          <a:p>
            <a:pPr lvl="1" eaLnBrk="1" hangingPunct="1"/>
            <a:r>
              <a:rPr lang="cs-CZ" altLang="cs-CZ" sz="1500"/>
              <a:t>d</a:t>
            </a:r>
            <a:r>
              <a:rPr lang="en-US" altLang="cs-CZ" sz="1500"/>
              <a:t>oru</a:t>
            </a:r>
            <a:r>
              <a:rPr lang="cs-CZ" altLang="cs-CZ" sz="1500"/>
              <a:t>čovací protokol - sémantika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Uzavřená skupina</a:t>
            </a:r>
          </a:p>
          <a:p>
            <a:pPr lvl="1" eaLnBrk="1" hangingPunct="1"/>
            <a:r>
              <a:rPr lang="cs-CZ" altLang="cs-CZ" sz="1500"/>
              <a:t>pouze členové skupiny</a:t>
            </a:r>
          </a:p>
          <a:p>
            <a:pPr lvl="1" eaLnBrk="1" hangingPunct="1"/>
            <a:r>
              <a:rPr lang="cs-CZ" altLang="cs-CZ" sz="1500"/>
              <a:t>vhodné pro kooperativní algoritmy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Otevřená skupina</a:t>
            </a:r>
          </a:p>
          <a:p>
            <a:pPr lvl="1" eaLnBrk="1" hangingPunct="1"/>
            <a:r>
              <a:rPr lang="cs-CZ" altLang="cs-CZ" sz="1500"/>
              <a:t>zasílat zprávy může kdokoliv</a:t>
            </a:r>
          </a:p>
          <a:p>
            <a:pPr lvl="1" eaLnBrk="1" hangingPunct="1"/>
            <a:r>
              <a:rPr lang="cs-CZ" altLang="cs-CZ" sz="1500"/>
              <a:t>distribuované služby, replikované servery</a:t>
            </a:r>
          </a:p>
          <a:p>
            <a:pPr lvl="1" eaLnBrk="1" hangingPunct="1"/>
            <a:endParaRPr lang="cs-CZ" altLang="cs-CZ" sz="8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Překrývající se skupiny</a:t>
            </a:r>
          </a:p>
        </p:txBody>
      </p:sp>
      <p:sp>
        <p:nvSpPr>
          <p:cNvPr id="90116" name="Rectangle 5">
            <a:extLst>
              <a:ext uri="{FF2B5EF4-FFF2-40B4-BE49-F238E27FC236}">
                <a16:creationId xmlns:a16="http://schemas.microsoft.com/office/drawing/2014/main" id="{441EBEDA-AC84-0E5A-40D6-F4F5B2C2E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90117" name="Rectangle 7">
            <a:extLst>
              <a:ext uri="{FF2B5EF4-FFF2-40B4-BE49-F238E27FC236}">
                <a16:creationId xmlns:a16="http://schemas.microsoft.com/office/drawing/2014/main" id="{68DA11C4-4BFA-B159-CCC5-CA73242A2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15718" name="Object 2">
            <a:extLst>
              <a:ext uri="{FF2B5EF4-FFF2-40B4-BE49-F238E27FC236}">
                <a16:creationId xmlns:a16="http://schemas.microsoft.com/office/drawing/2014/main" id="{B7F376BB-4C94-BAF7-C105-51B45632FA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48038" y="5373688"/>
          <a:ext cx="3106737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523488" imgH="1719072" progId="Word.Picture.8">
                  <p:embed/>
                </p:oleObj>
              </mc:Choice>
              <mc:Fallback>
                <p:oleObj name="Picture" r:id="rId3" imgW="3523488" imgH="1719072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5373688"/>
                        <a:ext cx="3106737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719" name="Object 3">
            <a:extLst>
              <a:ext uri="{FF2B5EF4-FFF2-40B4-BE49-F238E27FC236}">
                <a16:creationId xmlns:a16="http://schemas.microsoft.com/office/drawing/2014/main" id="{FD84E407-6260-B59D-AE08-CC04505FF3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40200" y="1125538"/>
          <a:ext cx="489585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4873752" imgH="1533144" progId="Word.Picture.8">
                  <p:embed/>
                </p:oleObj>
              </mc:Choice>
              <mc:Fallback>
                <p:oleObj name="Picture" r:id="rId5" imgW="4873752" imgH="1533144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125538"/>
                        <a:ext cx="489585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5720" name="Text Box 8">
            <a:extLst>
              <a:ext uri="{FF2B5EF4-FFF2-40B4-BE49-F238E27FC236}">
                <a16:creationId xmlns:a16="http://schemas.microsoft.com/office/drawing/2014/main" id="{D5265C65-A88F-47E2-25EB-0A9428819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3429000"/>
            <a:ext cx="1584325" cy="15684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aseline="0">
                <a:latin typeface="Arial" panose="020B0604020202020204" pitchFamily="34" charset="0"/>
              </a:rPr>
              <a:t>Uzel B</a:t>
            </a:r>
            <a:r>
              <a:rPr lang="en-US" altLang="cs-CZ" sz="1600" baseline="0">
                <a:latin typeface="Arial" panose="020B0604020202020204" pitchFamily="34" charset="0"/>
              </a:rPr>
              <a:t>:</a:t>
            </a:r>
            <a:endParaRPr lang="cs-CZ" altLang="cs-CZ" sz="1600" baseline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 baseline="0">
                <a:latin typeface="Arial" panose="020B0604020202020204" pitchFamily="34" charset="0"/>
              </a:rPr>
              <a:t>    A</a:t>
            </a:r>
            <a:r>
              <a:rPr lang="en-US" altLang="cs-CZ" sz="1600" i="1" baseline="0">
                <a:latin typeface="Arial" panose="020B0604020202020204" pitchFamily="34" charset="0"/>
              </a:rPr>
              <a:t>: </a:t>
            </a:r>
            <a:r>
              <a:rPr lang="cs-CZ" altLang="cs-CZ" sz="1600" i="1" baseline="0">
                <a:latin typeface="Arial" panose="020B0604020202020204" pitchFamily="34" charset="0"/>
              </a:rPr>
              <a:t> </a:t>
            </a:r>
            <a:r>
              <a:rPr lang="cs-CZ" altLang="cs-CZ" sz="1600" baseline="0">
                <a:latin typeface="Arial" panose="020B0604020202020204" pitchFamily="34" charset="0"/>
              </a:rPr>
              <a:t>x </a:t>
            </a:r>
            <a:r>
              <a:rPr lang="en-US" altLang="cs-CZ" sz="1600" baseline="0">
                <a:latin typeface="Arial" panose="020B0604020202020204" pitchFamily="34" charset="0"/>
              </a:rPr>
              <a:t>+= 1;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 baseline="0">
                <a:latin typeface="Arial" panose="020B0604020202020204" pitchFamily="34" charset="0"/>
              </a:rPr>
              <a:t>    </a:t>
            </a:r>
            <a:r>
              <a:rPr lang="en-US" altLang="cs-CZ" sz="1600" i="1" baseline="0">
                <a:latin typeface="Arial" panose="020B0604020202020204" pitchFamily="34" charset="0"/>
              </a:rPr>
              <a:t>E: </a:t>
            </a:r>
            <a:r>
              <a:rPr lang="cs-CZ" altLang="cs-CZ" sz="1600" i="1" baseline="0">
                <a:latin typeface="Arial" panose="020B0604020202020204" pitchFamily="34" charset="0"/>
              </a:rPr>
              <a:t> </a:t>
            </a:r>
            <a:r>
              <a:rPr lang="en-US" altLang="cs-CZ" sz="1600" baseline="0">
                <a:latin typeface="Arial" panose="020B0604020202020204" pitchFamily="34" charset="0"/>
              </a:rPr>
              <a:t>x *= 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aseline="0">
                <a:latin typeface="Arial" panose="020B0604020202020204" pitchFamily="34" charset="0"/>
              </a:rPr>
              <a:t>Uzel </a:t>
            </a:r>
            <a:r>
              <a:rPr lang="cs-CZ" altLang="cs-CZ" sz="1600" baseline="0">
                <a:latin typeface="Arial" panose="020B0604020202020204" pitchFamily="34" charset="0"/>
              </a:rPr>
              <a:t>D</a:t>
            </a:r>
            <a:r>
              <a:rPr lang="en-US" altLang="cs-CZ" sz="1600" baseline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 baseline="0">
                <a:latin typeface="Arial" panose="020B0604020202020204" pitchFamily="34" charset="0"/>
              </a:rPr>
              <a:t>    </a:t>
            </a:r>
            <a:r>
              <a:rPr lang="en-US" altLang="cs-CZ" sz="1600" i="1" baseline="0">
                <a:latin typeface="Arial" panose="020B0604020202020204" pitchFamily="34" charset="0"/>
              </a:rPr>
              <a:t>E: </a:t>
            </a:r>
            <a:r>
              <a:rPr lang="cs-CZ" altLang="cs-CZ" sz="1600" i="1" baseline="0">
                <a:latin typeface="Arial" panose="020B0604020202020204" pitchFamily="34" charset="0"/>
              </a:rPr>
              <a:t> </a:t>
            </a:r>
            <a:r>
              <a:rPr lang="en-US" altLang="cs-CZ" sz="1600" baseline="0">
                <a:latin typeface="Arial" panose="020B0604020202020204" pitchFamily="34" charset="0"/>
              </a:rPr>
              <a:t>x *= 2;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i="1" baseline="0">
                <a:latin typeface="Arial" panose="020B0604020202020204" pitchFamily="34" charset="0"/>
              </a:rPr>
              <a:t>    </a:t>
            </a:r>
            <a:r>
              <a:rPr lang="en-US" altLang="cs-CZ" sz="1600" i="1" baseline="0">
                <a:latin typeface="Arial" panose="020B0604020202020204" pitchFamily="34" charset="0"/>
              </a:rPr>
              <a:t>A: </a:t>
            </a:r>
            <a:r>
              <a:rPr lang="cs-CZ" altLang="cs-CZ" sz="1600" i="1" baseline="0">
                <a:latin typeface="Arial" panose="020B0604020202020204" pitchFamily="34" charset="0"/>
              </a:rPr>
              <a:t> </a:t>
            </a:r>
            <a:r>
              <a:rPr lang="cs-CZ" altLang="cs-CZ" sz="1600" baseline="0">
                <a:latin typeface="Arial" panose="020B0604020202020204" pitchFamily="34" charset="0"/>
              </a:rPr>
              <a:t>x </a:t>
            </a:r>
            <a:r>
              <a:rPr lang="en-US" altLang="cs-CZ" sz="1600" baseline="0">
                <a:latin typeface="Arial" panose="020B0604020202020204" pitchFamily="34" charset="0"/>
              </a:rPr>
              <a:t>+= 1;</a:t>
            </a:r>
            <a:endParaRPr lang="cs-CZ" altLang="cs-CZ" sz="1600" baseline="0">
              <a:latin typeface="Courier New" panose="02070309020205020404" pitchFamily="49" charset="0"/>
            </a:endParaRPr>
          </a:p>
        </p:txBody>
      </p:sp>
      <p:sp>
        <p:nvSpPr>
          <p:cNvPr id="115721" name="AutoShape 4">
            <a:extLst>
              <a:ext uri="{FF2B5EF4-FFF2-40B4-BE49-F238E27FC236}">
                <a16:creationId xmlns:a16="http://schemas.microsoft.com/office/drawing/2014/main" id="{B57369EA-F4BC-D52F-82E7-987EAD948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2425" y="5805488"/>
            <a:ext cx="2262188" cy="792162"/>
          </a:xfrm>
          <a:prstGeom prst="wedgeRoundRectCallout">
            <a:avLst>
              <a:gd name="adj1" fmla="val 25940"/>
              <a:gd name="adj2" fmla="val -503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doru</a:t>
            </a:r>
            <a:r>
              <a:rPr lang="cs-CZ" altLang="cs-CZ" sz="1600" b="0" baseline="0">
                <a:latin typeface="Arial" panose="020B0604020202020204" pitchFamily="34" charset="0"/>
              </a:rPr>
              <a:t>č</a:t>
            </a:r>
            <a:r>
              <a:rPr lang="en-US" altLang="cs-CZ" sz="1600" b="0" baseline="0">
                <a:latin typeface="Arial" panose="020B0604020202020204" pitchFamily="34" charset="0"/>
              </a:rPr>
              <a:t>ovac</a:t>
            </a:r>
            <a:r>
              <a:rPr lang="cs-CZ" altLang="cs-CZ" sz="1600" b="0" baseline="0">
                <a:latin typeface="Arial" panose="020B0604020202020204" pitchFamily="34" charset="0"/>
              </a:rPr>
              <a:t>í</a:t>
            </a:r>
            <a:r>
              <a:rPr lang="en-US" altLang="cs-CZ" sz="1600" b="0" baseline="0">
                <a:latin typeface="Arial" panose="020B0604020202020204" pitchFamily="34" charset="0"/>
              </a:rPr>
              <a:t> protokoly, virtu</a:t>
            </a:r>
            <a:r>
              <a:rPr lang="cs-CZ" altLang="cs-CZ" sz="1600" b="0" baseline="0">
                <a:latin typeface="Arial" panose="020B0604020202020204" pitchFamily="34" charset="0"/>
              </a:rPr>
              <a:t>á</a:t>
            </a:r>
            <a:r>
              <a:rPr lang="en-US" altLang="cs-CZ" sz="1600" b="0" baseline="0">
                <a:latin typeface="Arial" panose="020B0604020202020204" pitchFamily="34" charset="0"/>
              </a:rPr>
              <a:t>ln</a:t>
            </a:r>
            <a:r>
              <a:rPr lang="cs-CZ" altLang="cs-CZ" sz="1600" b="0" baseline="0">
                <a:latin typeface="Arial" panose="020B0604020202020204" pitchFamily="34" charset="0"/>
              </a:rPr>
              <a:t>í</a:t>
            </a:r>
            <a:r>
              <a:rPr lang="en-US" altLang="cs-CZ" sz="1600" b="0" baseline="0">
                <a:latin typeface="Arial" panose="020B0604020202020204" pitchFamily="34" charset="0"/>
              </a:rPr>
              <a:t> synchronie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 animBg="1"/>
      <p:bldP spid="1157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Placeholder 2">
            <a:extLst>
              <a:ext uri="{FF2B5EF4-FFF2-40B4-BE49-F238E27FC236}">
                <a16:creationId xmlns:a16="http://schemas.microsoft.com/office/drawing/2014/main" id="{6F3FEBF1-24E0-39CE-F964-F7AA87D65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125538"/>
            <a:ext cx="7772400" cy="1498600"/>
          </a:xfrm>
        </p:spPr>
        <p:txBody>
          <a:bodyPr anchor="ctr"/>
          <a:lstStyle/>
          <a:p>
            <a:pPr algn="ctr"/>
            <a:r>
              <a:rPr lang="en-US" altLang="cs-CZ" sz="4400" b="1"/>
              <a:t>Synchroniza</a:t>
            </a:r>
            <a:r>
              <a:rPr lang="cs-CZ" altLang="cs-CZ" sz="4400" b="1"/>
              <a:t>ční algoritmy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805CFD2-1E75-8E56-DEB1-FE338F1A6FE1}"/>
              </a:ext>
            </a:extLst>
          </p:cNvPr>
          <p:cNvSpPr txBox="1">
            <a:spLocks/>
          </p:cNvSpPr>
          <p:nvPr/>
        </p:nvSpPr>
        <p:spPr bwMode="auto">
          <a:xfrm>
            <a:off x="2409825" y="2781300"/>
            <a:ext cx="5330825" cy="31940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b="0" kern="0" baseline="0" dirty="0"/>
              <a:t>Logické a fyzické hodiny</a:t>
            </a:r>
            <a:endParaRPr lang="en-US" altLang="cs-CZ" b="0" kern="0" baseline="0" dirty="0"/>
          </a:p>
          <a:p>
            <a:pPr>
              <a:defRPr/>
            </a:pPr>
            <a:r>
              <a:rPr lang="en-US" altLang="cs-CZ" b="0" kern="0" baseline="0" dirty="0" err="1"/>
              <a:t>Kauzalita</a:t>
            </a:r>
            <a:endParaRPr lang="cs-CZ" altLang="cs-CZ" b="0" kern="0" baseline="0" dirty="0"/>
          </a:p>
          <a:p>
            <a:pPr>
              <a:defRPr/>
            </a:pPr>
            <a:r>
              <a:rPr lang="cs-CZ" altLang="cs-CZ" b="0" kern="0" baseline="0" dirty="0"/>
              <a:t>Distribuované</a:t>
            </a:r>
            <a:r>
              <a:rPr lang="en-US" altLang="cs-CZ" b="0" kern="0" baseline="0" dirty="0"/>
              <a:t> </a:t>
            </a:r>
            <a:r>
              <a:rPr lang="cs-CZ" altLang="cs-CZ" b="0" kern="0" baseline="0" dirty="0"/>
              <a:t>vyloučení procesů</a:t>
            </a:r>
          </a:p>
          <a:p>
            <a:pPr>
              <a:defRPr/>
            </a:pPr>
            <a:r>
              <a:rPr lang="cs-CZ" altLang="cs-CZ" b="0" kern="0" baseline="0" dirty="0"/>
              <a:t>Volba koordinátora</a:t>
            </a:r>
          </a:p>
          <a:p>
            <a:pPr>
              <a:defRPr/>
            </a:pPr>
            <a:r>
              <a:rPr lang="cs-CZ" altLang="cs-CZ" b="0" kern="0" baseline="0" dirty="0"/>
              <a:t>Doručovací protokoly</a:t>
            </a:r>
            <a:r>
              <a:rPr lang="en-US" altLang="cs-CZ" b="0" kern="0" baseline="0" dirty="0"/>
              <a:t>, v</a:t>
            </a:r>
            <a:r>
              <a:rPr lang="cs-CZ" altLang="cs-CZ" b="0" kern="0" baseline="0" dirty="0"/>
              <a:t>irtuální synchronie</a:t>
            </a:r>
          </a:p>
          <a:p>
            <a:pPr>
              <a:defRPr/>
            </a:pPr>
            <a:r>
              <a:rPr lang="cs-CZ" altLang="cs-CZ" b="0" kern="0" baseline="0" dirty="0"/>
              <a:t> ... → konsensus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295585A6-0EF6-A697-F972-90D7DDC5F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Synchronizace</a:t>
            </a:r>
            <a:endParaRPr lang="en-US" altLang="cs-CZ"/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138FBEE-4F37-6526-0049-EB7FB1E46B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neexistence sdílené paměti - zprávy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rozprostřená informace mezi uzly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rozhodování na základě lokálních informací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vyloučení havarijních komponent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neexistence společných hodin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/>
          </a:p>
          <a:p>
            <a:pPr eaLnBrk="1" hangingPunct="1">
              <a:defRPr/>
            </a:pPr>
            <a:r>
              <a:rPr lang="cs-CZ" altLang="cs-CZ" b="1" dirty="0"/>
              <a:t>Synchronizace </a:t>
            </a:r>
            <a:r>
              <a:rPr lang="en-US" altLang="cs-CZ" b="1" dirty="0" err="1"/>
              <a:t>hodin</a:t>
            </a:r>
            <a:r>
              <a:rPr lang="en-US" altLang="cs-CZ" b="1" dirty="0"/>
              <a:t> s f</a:t>
            </a:r>
            <a:r>
              <a:rPr lang="cs-CZ" altLang="cs-CZ" b="1" dirty="0"/>
              <a:t>yzický</a:t>
            </a:r>
            <a:r>
              <a:rPr lang="en-US" altLang="cs-CZ" b="1" dirty="0"/>
              <a:t>m </a:t>
            </a:r>
            <a:r>
              <a:rPr lang="cs-CZ" altLang="cs-CZ" b="1" dirty="0"/>
              <a:t>časem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jak sesynchronizovat lokální hodiny jednotlivých komponent systému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jak sesynchronizovat jednotlivé hodiny mezi sebou</a:t>
            </a:r>
          </a:p>
        </p:txBody>
      </p:sp>
      <p:sp>
        <p:nvSpPr>
          <p:cNvPr id="93188" name="Rectangle 6">
            <a:extLst>
              <a:ext uri="{FF2B5EF4-FFF2-40B4-BE49-F238E27FC236}">
                <a16:creationId xmlns:a16="http://schemas.microsoft.com/office/drawing/2014/main" id="{1B5EE804-9F96-7242-E0A1-3ECFA7C1D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91141" name="Object 5">
            <a:extLst>
              <a:ext uri="{FF2B5EF4-FFF2-40B4-BE49-F238E27FC236}">
                <a16:creationId xmlns:a16="http://schemas.microsoft.com/office/drawing/2014/main" id="{0139A662-0DCC-6705-5FBA-1060D599CE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3350" y="2924175"/>
          <a:ext cx="5664200" cy="198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725924" imgH="1700784" progId="Word.Picture.8">
                  <p:embed/>
                </p:oleObj>
              </mc:Choice>
              <mc:Fallback>
                <p:oleObj name="Picture" r:id="rId3" imgW="4725924" imgH="1700784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924175"/>
                        <a:ext cx="5664200" cy="198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6A2E5CBC-FE29-4D85-A3BC-2861D6E9A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Fyzické hodiny</a:t>
            </a:r>
            <a:endParaRPr lang="en-US" altLang="cs-CZ"/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28A59D2-2593-68A6-3AEA-C5F6DEFF7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52095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700" b="1" dirty="0"/>
              <a:t>Fyzický čas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sz="1700" dirty="0" err="1"/>
              <a:t>astronomické</a:t>
            </a:r>
            <a:r>
              <a:rPr lang="en-US" altLang="cs-CZ" sz="1700" dirty="0"/>
              <a:t> </a:t>
            </a:r>
            <a:r>
              <a:rPr lang="en-US" altLang="cs-CZ" sz="1700" dirty="0" err="1"/>
              <a:t>měření</a:t>
            </a:r>
            <a:r>
              <a:rPr lang="en-US" altLang="cs-CZ" sz="1700" dirty="0"/>
              <a:t> – sol</a:t>
            </a:r>
            <a:r>
              <a:rPr lang="cs-CZ" altLang="cs-CZ" sz="1700" dirty="0"/>
              <a:t>ární</a:t>
            </a:r>
            <a:r>
              <a:rPr lang="en-US" altLang="cs-CZ" sz="1700" dirty="0"/>
              <a:t> sec. = 1/86400 sol</a:t>
            </a:r>
            <a:r>
              <a:rPr lang="cs-CZ" altLang="cs-CZ" sz="1700" dirty="0"/>
              <a:t>árního</a:t>
            </a:r>
            <a:r>
              <a:rPr lang="en-US" altLang="cs-CZ" sz="1700" dirty="0"/>
              <a:t> </a:t>
            </a:r>
            <a:r>
              <a:rPr lang="en-US" altLang="cs-CZ" sz="1700" dirty="0" err="1"/>
              <a:t>dne</a:t>
            </a:r>
            <a:endParaRPr lang="en-US" altLang="cs-CZ" sz="1700" dirty="0"/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sz="1700" dirty="0"/>
              <a:t>1948 - </a:t>
            </a:r>
            <a:r>
              <a:rPr lang="en-US" altLang="cs-CZ" sz="1700" dirty="0" err="1"/>
              <a:t>atomové</a:t>
            </a:r>
            <a:r>
              <a:rPr lang="en-US" altLang="cs-CZ" sz="1700" dirty="0"/>
              <a:t> </a:t>
            </a:r>
            <a:r>
              <a:rPr lang="en-US" altLang="cs-CZ" sz="1700" dirty="0" err="1"/>
              <a:t>hodiny</a:t>
            </a:r>
            <a:r>
              <a:rPr lang="en-US" altLang="cs-CZ" sz="1700" dirty="0"/>
              <a:t> - 1s ≈ 9 </a:t>
            </a:r>
            <a:r>
              <a:rPr lang="en-US" altLang="cs-CZ" sz="1700" dirty="0" err="1"/>
              <a:t>mld</a:t>
            </a:r>
            <a:r>
              <a:rPr lang="en-US" altLang="cs-CZ" sz="1700" dirty="0"/>
              <a:t> </a:t>
            </a:r>
            <a:r>
              <a:rPr lang="en-US" altLang="cs-CZ" sz="1700" dirty="0" err="1"/>
              <a:t>přechodů</a:t>
            </a:r>
            <a:r>
              <a:rPr lang="en-US" altLang="cs-CZ" sz="1700" dirty="0"/>
              <a:t> </a:t>
            </a:r>
            <a:r>
              <a:rPr lang="en-US" altLang="cs-CZ" sz="1700" dirty="0" err="1"/>
              <a:t>atomu</a:t>
            </a:r>
            <a:r>
              <a:rPr lang="en-US" altLang="cs-CZ" sz="1700" dirty="0"/>
              <a:t> </a:t>
            </a:r>
            <a:r>
              <a:rPr lang="en-US" altLang="cs-CZ" sz="1700" dirty="0" err="1"/>
              <a:t>cesia</a:t>
            </a:r>
            <a:r>
              <a:rPr lang="en-US" altLang="cs-CZ" sz="1700" dirty="0"/>
              <a:t> 133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sz="1700" dirty="0"/>
              <a:t>1950 - TAI </a:t>
            </a:r>
            <a:r>
              <a:rPr lang="cs-CZ" altLang="cs-CZ" sz="17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temps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atomique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 international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cs-CZ" sz="1600" i="1" dirty="0"/>
              <a:t>  </a:t>
            </a:r>
            <a:r>
              <a:rPr lang="en-US" altLang="cs-CZ" sz="1700" dirty="0"/>
              <a:t>– </a:t>
            </a:r>
            <a:r>
              <a:rPr lang="en-US" altLang="cs-CZ" sz="1700" dirty="0" err="1"/>
              <a:t>pr</a:t>
            </a:r>
            <a:r>
              <a:rPr lang="cs-CZ" altLang="cs-CZ" sz="1700" dirty="0"/>
              <a:t>ůměr 50</a:t>
            </a:r>
            <a:r>
              <a:rPr lang="en-US" altLang="cs-CZ" dirty="0"/>
              <a:t>→</a:t>
            </a:r>
            <a:r>
              <a:rPr lang="cs-CZ" altLang="cs-CZ" sz="1700" dirty="0"/>
              <a:t>200 laboratoří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TAI den </a:t>
            </a:r>
            <a:r>
              <a:rPr lang="en-US" altLang="cs-CZ" sz="1600" dirty="0" err="1"/>
              <a:t>nepravideln</a:t>
            </a:r>
            <a:r>
              <a:rPr lang="cs-CZ" altLang="cs-CZ" sz="1600" dirty="0"/>
              <a:t>ý - donedávna o </a:t>
            </a:r>
            <a:r>
              <a:rPr lang="en-US" altLang="cs-CZ" sz="1600" dirty="0" err="1"/>
              <a:t>cca</a:t>
            </a:r>
            <a:r>
              <a:rPr lang="en-US" altLang="cs-CZ" sz="1600" dirty="0"/>
              <a:t> 1</a:t>
            </a:r>
            <a:r>
              <a:rPr lang="cs-CZ" altLang="cs-CZ" sz="1600" dirty="0"/>
              <a:t> ms kratší než solární den</a:t>
            </a:r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600" dirty="0"/>
              <a:t>rozdíl </a:t>
            </a:r>
            <a:r>
              <a:rPr lang="en-US" altLang="cs-CZ" sz="1600" dirty="0"/>
              <a:t>&gt;600 </a:t>
            </a:r>
            <a:r>
              <a:rPr lang="en-US" altLang="cs-CZ" sz="1600" dirty="0" err="1"/>
              <a:t>ms</a:t>
            </a:r>
            <a:r>
              <a:rPr lang="en-US" altLang="cs-CZ" sz="1600" dirty="0"/>
              <a:t>  → Leap </a:t>
            </a:r>
            <a:r>
              <a:rPr lang="cs-CZ" altLang="cs-CZ" sz="1600" dirty="0"/>
              <a:t>se</a:t>
            </a:r>
            <a:r>
              <a:rPr lang="en-US" altLang="cs-CZ" sz="1600" dirty="0"/>
              <a:t>co</a:t>
            </a:r>
            <a:r>
              <a:rPr lang="cs-CZ" altLang="cs-CZ" sz="1600" dirty="0"/>
              <a:t>nd</a:t>
            </a:r>
            <a:r>
              <a:rPr lang="en-US" altLang="cs-CZ" sz="1600" dirty="0"/>
              <a:t>                 </a:t>
            </a:r>
            <a:r>
              <a:rPr lang="en-US" altLang="cs-CZ" sz="160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⇜ </a:t>
            </a:r>
            <a:r>
              <a:rPr lang="en-US" altLang="en-US" sz="1600" i="1" dirty="0" err="1"/>
              <a:t>Mezinárodní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služba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rotace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Země</a:t>
            </a:r>
            <a:r>
              <a:rPr lang="en-US" altLang="en-US" sz="1600" i="1" dirty="0"/>
              <a:t> (IERS)</a:t>
            </a:r>
            <a:endParaRPr lang="en-US" altLang="cs-CZ" sz="1600" i="1" dirty="0"/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sz="1600" dirty="0"/>
              <a:t>1972 </a:t>
            </a:r>
            <a:r>
              <a:rPr lang="cs-CZ" altLang="cs-CZ" sz="1600" dirty="0"/>
              <a:t>Universal Coordinated Time UTC</a:t>
            </a:r>
            <a:endParaRPr lang="en-US" altLang="cs-CZ" sz="1600" dirty="0"/>
          </a:p>
          <a:p>
            <a:pPr lvl="1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sz="1600" dirty="0"/>
              <a:t>pl</a:t>
            </a:r>
            <a:r>
              <a:rPr lang="cs-CZ" altLang="cs-CZ" sz="1600" dirty="0"/>
              <a:t>án </a:t>
            </a:r>
            <a:r>
              <a:rPr lang="en-US" altLang="cs-CZ" sz="1600" dirty="0"/>
              <a:t>2029</a:t>
            </a:r>
            <a:r>
              <a:rPr lang="cs-CZ" altLang="cs-CZ" sz="1600" dirty="0"/>
              <a:t> - poprvé v historii leap second záporná</a:t>
            </a:r>
          </a:p>
          <a:p>
            <a:pPr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sz="1700" dirty="0"/>
              <a:t>vysílání UTC (krátké vlny, satelit) – nepřesnost cca 0.</a:t>
            </a:r>
            <a:r>
              <a:rPr lang="en-US" altLang="cs-CZ" sz="1700" dirty="0"/>
              <a:t>1 - 10</a:t>
            </a:r>
            <a:r>
              <a:rPr lang="cs-CZ" altLang="cs-CZ" sz="1700" dirty="0"/>
              <a:t> ms</a:t>
            </a:r>
            <a:endParaRPr lang="en-US" altLang="cs-CZ" sz="1700" dirty="0"/>
          </a:p>
        </p:txBody>
      </p:sp>
      <p:sp>
        <p:nvSpPr>
          <p:cNvPr id="95237" name="AutoShape 4">
            <a:extLst>
              <a:ext uri="{FF2B5EF4-FFF2-40B4-BE49-F238E27FC236}">
                <a16:creationId xmlns:a16="http://schemas.microsoft.com/office/drawing/2014/main" id="{2F24F77A-563D-8BC6-4DF5-0AB395537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2871788"/>
            <a:ext cx="1293813" cy="615950"/>
          </a:xfrm>
          <a:prstGeom prst="wedgeRoundRectCallout">
            <a:avLst>
              <a:gd name="adj1" fmla="val -99310"/>
              <a:gd name="adj2" fmla="val -70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31.12.2016</a:t>
            </a:r>
            <a:br>
              <a:rPr lang="en-US" altLang="cs-CZ" sz="1600" b="0" baseline="0">
                <a:latin typeface="Arial" panose="020B0604020202020204" pitchFamily="34" charset="0"/>
              </a:rPr>
            </a:br>
            <a:r>
              <a:rPr lang="en-US" altLang="cs-CZ" sz="1600" b="0" baseline="0">
                <a:latin typeface="Arial" panose="020B0604020202020204" pitchFamily="34" charset="0"/>
              </a:rPr>
              <a:t>23:59</a:t>
            </a:r>
            <a:r>
              <a:rPr lang="en-US" altLang="cs-CZ" sz="1600" baseline="0">
                <a:solidFill>
                  <a:srgbClr val="FF0000"/>
                </a:solidFill>
                <a:latin typeface="Arial" panose="020B0604020202020204" pitchFamily="34" charset="0"/>
              </a:rPr>
              <a:t>:60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7E31FC-601B-A712-8D0E-64AF09AC4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789041"/>
            <a:ext cx="6552728" cy="305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graph showing the price of a stock market">
            <a:extLst>
              <a:ext uri="{FF2B5EF4-FFF2-40B4-BE49-F238E27FC236}">
                <a16:creationId xmlns:a16="http://schemas.microsoft.com/office/drawing/2014/main" id="{09F2231D-5E3C-86F2-3C95-A79C30288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913" y="3933056"/>
            <a:ext cx="4838700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0A0A2F99-B324-1E95-1D16-01EFF039A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Synchronizace fyzických hodin 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D9F06838-9FB3-7EC1-DDF3-477F5986E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cs-CZ"/>
              <a:t>vnitřní hw hodiny C,    fyzick</a:t>
            </a:r>
            <a:r>
              <a:rPr lang="cs-CZ" altLang="cs-CZ"/>
              <a:t>ý</a:t>
            </a:r>
            <a:r>
              <a:rPr lang="en-US" altLang="cs-CZ"/>
              <a:t> čas t</a:t>
            </a:r>
          </a:p>
          <a:p>
            <a:pPr marL="0" indent="0" eaLnBrk="1" hangingPunct="1"/>
            <a:r>
              <a:rPr lang="en-US" altLang="cs-CZ"/>
              <a:t>hodiny na počítači p v čase t je Cp(t)</a:t>
            </a:r>
          </a:p>
          <a:p>
            <a:pPr marL="0" indent="0" eaLnBrk="1" hangingPunct="1"/>
            <a:r>
              <a:rPr lang="en-US" altLang="cs-CZ"/>
              <a:t>přesné hodiny: Cp(t) = t </a:t>
            </a:r>
            <a:r>
              <a:rPr lang="cs-CZ" altLang="cs-CZ" sz="1900">
                <a:sym typeface="Symbol" panose="05050102010706020507" pitchFamily="18" charset="2"/>
              </a:rPr>
              <a:t></a:t>
            </a:r>
            <a:r>
              <a:rPr lang="en-US" altLang="cs-CZ"/>
              <a:t>t, tedy dC/dt = 1</a:t>
            </a:r>
          </a:p>
          <a:p>
            <a:pPr marL="0" indent="0" eaLnBrk="1" hangingPunct="1"/>
            <a:endParaRPr lang="cs-CZ" altLang="cs-CZ" sz="800"/>
          </a:p>
          <a:p>
            <a:pPr marL="0" indent="0" eaLnBrk="1" hangingPunct="1"/>
            <a:r>
              <a:rPr lang="en-US" altLang="cs-CZ"/>
              <a:t>míra přesnosti </a:t>
            </a:r>
            <a:r>
              <a:rPr lang="el-GR" altLang="cs-CZ"/>
              <a:t>ρ</a:t>
            </a:r>
            <a:r>
              <a:rPr lang="en-US" altLang="cs-CZ"/>
              <a:t>: </a:t>
            </a:r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maximální odchylka dvojice hodin 2</a:t>
            </a:r>
            <a:r>
              <a:rPr lang="el-GR" altLang="cs-CZ"/>
              <a:t>ρΔ</a:t>
            </a:r>
            <a:r>
              <a:rPr lang="en-US" altLang="cs-CZ"/>
              <a:t>t</a:t>
            </a:r>
          </a:p>
          <a:p>
            <a:pPr marL="0" indent="0" eaLnBrk="1" hangingPunct="1"/>
            <a:r>
              <a:rPr lang="en-US" altLang="cs-CZ"/>
              <a:t>po</a:t>
            </a:r>
            <a:r>
              <a:rPr lang="cs-CZ" altLang="cs-CZ"/>
              <a:t>ž</a:t>
            </a:r>
            <a:r>
              <a:rPr lang="en-US" altLang="cs-CZ"/>
              <a:t>adovaná odchylka </a:t>
            </a:r>
            <a:r>
              <a:rPr lang="el-GR" altLang="cs-CZ"/>
              <a:t>δ</a:t>
            </a:r>
            <a:r>
              <a:rPr lang="en-US" altLang="cs-CZ"/>
              <a:t> </a:t>
            </a:r>
            <a:r>
              <a:rPr lang="cs-CZ" altLang="cs-CZ"/>
              <a:t> </a:t>
            </a:r>
            <a:r>
              <a:rPr lang="cs-CZ" altLang="cs-CZ">
                <a:sym typeface="Symbol" panose="05050102010706020507" pitchFamily="18" charset="2"/>
              </a:rPr>
              <a:t></a:t>
            </a:r>
            <a:r>
              <a:rPr lang="en-US" altLang="cs-CZ"/>
              <a:t> </a:t>
            </a:r>
            <a:r>
              <a:rPr lang="cs-CZ" altLang="cs-CZ"/>
              <a:t> </a:t>
            </a:r>
            <a:r>
              <a:rPr lang="en-US" altLang="cs-CZ"/>
              <a:t>intervaly max. </a:t>
            </a:r>
            <a:r>
              <a:rPr lang="el-GR" altLang="cs-CZ"/>
              <a:t>δ</a:t>
            </a:r>
            <a:r>
              <a:rPr lang="en-US" altLang="cs-CZ"/>
              <a:t>/2</a:t>
            </a:r>
            <a:r>
              <a:rPr lang="el-GR" altLang="cs-CZ"/>
              <a:t>ρ</a:t>
            </a:r>
            <a:endParaRPr lang="cs-CZ" altLang="cs-CZ"/>
          </a:p>
        </p:txBody>
      </p:sp>
      <p:sp>
        <p:nvSpPr>
          <p:cNvPr id="97284" name="Rectangle 5">
            <a:extLst>
              <a:ext uri="{FF2B5EF4-FFF2-40B4-BE49-F238E27FC236}">
                <a16:creationId xmlns:a16="http://schemas.microsoft.com/office/drawing/2014/main" id="{A315ACCC-CEF0-5E41-E88E-64D5E7074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00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97285" name="Object 4">
            <a:extLst>
              <a:ext uri="{FF2B5EF4-FFF2-40B4-BE49-F238E27FC236}">
                <a16:creationId xmlns:a16="http://schemas.microsoft.com/office/drawing/2014/main" id="{9CA43AC4-5B6D-4DEF-A364-78ADB4F733D1}"/>
              </a:ext>
            </a:extLst>
          </p:cNvPr>
          <p:cNvGraphicFramePr>
            <a:graphicFrameLocks/>
          </p:cNvGraphicFramePr>
          <p:nvPr/>
        </p:nvGraphicFramePr>
        <p:xfrm>
          <a:off x="2555875" y="2708275"/>
          <a:ext cx="5111750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3813175" imgH="2457450" progId="MSDraw">
                  <p:embed/>
                </p:oleObj>
              </mc:Choice>
              <mc:Fallback>
                <p:oleObj name="Microsoft Drawing" r:id="rId3" imgW="3813175" imgH="2457450" progId="MSDraw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708275"/>
                        <a:ext cx="5111750" cy="288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6" name="Rectangle 11">
            <a:extLst>
              <a:ext uri="{FF2B5EF4-FFF2-40B4-BE49-F238E27FC236}">
                <a16:creationId xmlns:a16="http://schemas.microsoft.com/office/drawing/2014/main" id="{6E07FC90-0576-0F31-BE4A-BBB07A483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97287" name="Rectangle 13">
            <a:extLst>
              <a:ext uri="{FF2B5EF4-FFF2-40B4-BE49-F238E27FC236}">
                <a16:creationId xmlns:a16="http://schemas.microsoft.com/office/drawing/2014/main" id="{D555FC42-0DA5-AAF1-2305-BD65C1475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97288" name="Object 12">
            <a:extLst>
              <a:ext uri="{FF2B5EF4-FFF2-40B4-BE49-F238E27FC236}">
                <a16:creationId xmlns:a16="http://schemas.microsoft.com/office/drawing/2014/main" id="{A14780B7-B493-1B29-261C-E8C6FA6C07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8538" y="1989138"/>
          <a:ext cx="20669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70100" imgH="596900" progId="Equation.3">
                  <p:embed/>
                </p:oleObj>
              </mc:Choice>
              <mc:Fallback>
                <p:oleObj name="Equation" r:id="rId5" imgW="2070100" imgH="5969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989138"/>
                        <a:ext cx="20669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CA59F47B-0D4E-30BA-E749-20577673C4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Cristian</a:t>
            </a:r>
            <a:r>
              <a:rPr lang="cs-CZ" altLang="cs-CZ"/>
              <a:t>ů</a:t>
            </a:r>
            <a:r>
              <a:rPr lang="en-US" altLang="cs-CZ"/>
              <a:t>v algoritmus 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670E0009-9A46-2456-777C-991BF87E7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cs-CZ" altLang="cs-CZ"/>
          </a:p>
          <a:p>
            <a:pPr marL="0" indent="0" eaLnBrk="1" hangingPunct="1"/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jeden 'p</a:t>
            </a:r>
            <a:r>
              <a:rPr lang="cs-CZ" altLang="cs-CZ"/>
              <a:t>řesný</a:t>
            </a:r>
            <a:r>
              <a:rPr lang="en-US" altLang="cs-CZ"/>
              <a:t>' pasivní time server (UTC)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periodické dotazy v intervalech &lt; </a:t>
            </a:r>
            <a:r>
              <a:rPr lang="el-GR" altLang="cs-CZ"/>
              <a:t>δ</a:t>
            </a:r>
            <a:r>
              <a:rPr lang="en-US" altLang="cs-CZ"/>
              <a:t>/2</a:t>
            </a:r>
            <a:r>
              <a:rPr lang="el-GR" altLang="cs-CZ"/>
              <a:t>ρ</a:t>
            </a:r>
            <a:r>
              <a:rPr lang="en-US" altLang="cs-CZ"/>
              <a:t>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T = T_UTC + (T1 - T0 - I)/2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</a:t>
            </a:r>
            <a:r>
              <a:rPr lang="en-US" altLang="cs-CZ" b="1"/>
              <a:t>nikdy nep</a:t>
            </a:r>
            <a:r>
              <a:rPr lang="cs-CZ" altLang="cs-CZ" b="1"/>
              <a:t>řeřizovat najednou !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(dis)kontinuita</a:t>
            </a:r>
            <a:r>
              <a:rPr lang="en-US" altLang="cs-CZ"/>
              <a:t>, kauzalita</a:t>
            </a:r>
            <a:r>
              <a:rPr lang="cs-CZ" altLang="cs-CZ"/>
              <a:t> 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postupná změna</a:t>
            </a:r>
            <a:endParaRPr lang="cs-CZ" altLang="cs-CZ"/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zrychlování nebo zpomalování</a:t>
            </a:r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/>
              <a:t> </a:t>
            </a:r>
            <a:r>
              <a:rPr lang="cs-CZ" altLang="cs-CZ" i="1">
                <a:solidFill>
                  <a:srgbClr val="9900CC"/>
                </a:solidFill>
              </a:rPr>
              <a:t>Flaviu Cristian 1989</a:t>
            </a:r>
            <a:endParaRPr lang="en-US" altLang="cs-CZ" i="1">
              <a:solidFill>
                <a:srgbClr val="9900CC"/>
              </a:solidFill>
            </a:endParaRPr>
          </a:p>
        </p:txBody>
      </p:sp>
      <p:sp>
        <p:nvSpPr>
          <p:cNvPr id="99332" name="Rectangle 5">
            <a:extLst>
              <a:ext uri="{FF2B5EF4-FFF2-40B4-BE49-F238E27FC236}">
                <a16:creationId xmlns:a16="http://schemas.microsoft.com/office/drawing/2014/main" id="{7D44B9BE-DCD0-B6EB-9A2F-323858395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99333" name="Object 4">
            <a:extLst>
              <a:ext uri="{FF2B5EF4-FFF2-40B4-BE49-F238E27FC236}">
                <a16:creationId xmlns:a16="http://schemas.microsoft.com/office/drawing/2014/main" id="{446C0A67-4AFD-5E73-AE5C-22C8DEB12A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813" y="1196975"/>
          <a:ext cx="6264275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5181600" imgH="1771650" progId="MSDraw">
                  <p:embed/>
                </p:oleObj>
              </mc:Choice>
              <mc:Fallback>
                <p:oleObj name="Microsoft Drawing" r:id="rId3" imgW="5181600" imgH="1771650" progId="MSDraw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196975"/>
                        <a:ext cx="6264275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334" name="Picture 6" descr="j0234131">
            <a:extLst>
              <a:ext uri="{FF2B5EF4-FFF2-40B4-BE49-F238E27FC236}">
                <a16:creationId xmlns:a16="http://schemas.microsoft.com/office/drawing/2014/main" id="{A308E186-213D-E640-F412-DFDEB69C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005263"/>
            <a:ext cx="1468437" cy="156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B87617F-8AE1-AC06-4CB1-EB79DC2899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Souvisej</a:t>
            </a:r>
            <a:r>
              <a:rPr lang="cs-CZ" altLang="cs-CZ"/>
              <a:t>ící předměty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3DEA5E87-AA9D-4BF0-F263-AA7917252A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Tůma: </a:t>
            </a:r>
            <a:r>
              <a:rPr lang="cs-CZ" altLang="cs-CZ" i="1" dirty="0"/>
              <a:t>NSWI080</a:t>
            </a:r>
            <a:r>
              <a:rPr lang="en-US" altLang="cs-CZ" i="1" dirty="0"/>
              <a:t> </a:t>
            </a:r>
            <a:r>
              <a:rPr lang="cs-CZ" altLang="cs-CZ" dirty="0"/>
              <a:t> </a:t>
            </a:r>
            <a:r>
              <a:rPr lang="cs-CZ" altLang="cs-CZ" b="1" dirty="0"/>
              <a:t>Middleware</a:t>
            </a:r>
            <a:r>
              <a:rPr lang="cs-CZ" altLang="cs-CZ" dirty="0"/>
              <a:t> </a:t>
            </a:r>
            <a:r>
              <a:rPr lang="en-US" altLang="cs-CZ" dirty="0"/>
              <a:t>[LS]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PGM, AMQP, IIOP, MQTT</a:t>
            </a:r>
            <a:r>
              <a:rPr lang="en-US" altLang="cs-CZ" dirty="0"/>
              <a:t>, </a:t>
            </a:r>
            <a:r>
              <a:rPr lang="cs-CZ" altLang="cs-CZ" dirty="0"/>
              <a:t>MPI, JMS, ActiveMQ, 0MQ, DDS</a:t>
            </a:r>
            <a:r>
              <a:rPr lang="en-US" altLang="cs-CZ" dirty="0"/>
              <a:t>, </a:t>
            </a:r>
            <a:r>
              <a:rPr lang="cs-CZ" altLang="cs-CZ" dirty="0"/>
              <a:t>RMI, gRPC, SOAP, Akka</a:t>
            </a:r>
            <a:r>
              <a:rPr lang="en-US" altLang="cs-CZ" dirty="0"/>
              <a:t>, </a:t>
            </a:r>
            <a:r>
              <a:rPr lang="cs-CZ" altLang="cs-CZ" dirty="0"/>
              <a:t>OSGi, JPA, JTA, </a:t>
            </a:r>
            <a:r>
              <a:rPr lang="en-US" altLang="cs-CZ" dirty="0"/>
              <a:t>...</a:t>
            </a:r>
            <a:endParaRPr lang="cs-CZ" altLang="cs-CZ" dirty="0"/>
          </a:p>
          <a:p>
            <a:pPr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dirty="0"/>
              <a:t>Fa</a:t>
            </a:r>
            <a:r>
              <a:rPr lang="cs-CZ" altLang="cs-CZ" dirty="0"/>
              <a:t>ltín, Zavoral: </a:t>
            </a:r>
            <a:r>
              <a:rPr lang="cs-CZ" altLang="cs-CZ" i="1" dirty="0"/>
              <a:t>NSWI204</a:t>
            </a:r>
            <a:r>
              <a:rPr lang="cs-CZ" altLang="cs-CZ" dirty="0"/>
              <a:t> </a:t>
            </a:r>
            <a:r>
              <a:rPr lang="en-US" altLang="cs-CZ" dirty="0"/>
              <a:t> </a:t>
            </a:r>
            <a:r>
              <a:rPr lang="cs-CZ" altLang="cs-CZ" b="1" dirty="0"/>
              <a:t>Bitcoin a technologie kryptoměn</a:t>
            </a:r>
            <a:r>
              <a:rPr lang="cs-CZ" altLang="cs-CZ" dirty="0"/>
              <a:t> </a:t>
            </a:r>
            <a:r>
              <a:rPr lang="en-US" altLang="cs-CZ" dirty="0"/>
              <a:t>[ZS]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Bednárek, Yaghob, Zavoral: </a:t>
            </a:r>
            <a:r>
              <a:rPr lang="cs-CZ" altLang="cs-CZ" i="1" dirty="0"/>
              <a:t>NSWI150</a:t>
            </a:r>
            <a:r>
              <a:rPr lang="en-US" altLang="cs-CZ" i="1" dirty="0"/>
              <a:t> </a:t>
            </a:r>
            <a:r>
              <a:rPr lang="cs-CZ" altLang="cs-CZ" dirty="0"/>
              <a:t> </a:t>
            </a:r>
            <a:r>
              <a:rPr lang="cs-CZ" altLang="cs-CZ" b="1" dirty="0"/>
              <a:t>Virtualizace a cloud computing</a:t>
            </a:r>
            <a:r>
              <a:rPr lang="en-US" altLang="cs-CZ" dirty="0"/>
              <a:t> [ZS]</a:t>
            </a:r>
            <a:endParaRPr lang="cs-CZ" alt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Zavoral</a:t>
            </a:r>
            <a:r>
              <a:rPr lang="en-US" altLang="cs-CZ" dirty="0"/>
              <a:t> &amp; </a:t>
            </a:r>
            <a:r>
              <a:rPr lang="en-US" altLang="cs-CZ" dirty="0" err="1"/>
              <a:t>ext</a:t>
            </a:r>
            <a:r>
              <a:rPr lang="cs-CZ" altLang="cs-CZ" dirty="0"/>
              <a:t>: </a:t>
            </a:r>
            <a:r>
              <a:rPr lang="cs-CZ" altLang="cs-CZ" i="1" dirty="0"/>
              <a:t>NSWI15</a:t>
            </a:r>
            <a:r>
              <a:rPr lang="en-US" altLang="cs-CZ" i="1" dirty="0"/>
              <a:t>2 </a:t>
            </a:r>
            <a:r>
              <a:rPr lang="cs-CZ" altLang="cs-CZ" dirty="0"/>
              <a:t> </a:t>
            </a:r>
            <a:r>
              <a:rPr lang="cs-CZ" altLang="cs-CZ" b="1" dirty="0"/>
              <a:t>Vývoj cloudových aplikací</a:t>
            </a:r>
            <a:r>
              <a:rPr lang="en-US" altLang="cs-CZ" dirty="0"/>
              <a:t> [LS]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moderní aplikace principů</a:t>
            </a:r>
            <a:r>
              <a:rPr lang="en-US" altLang="cs-CZ" dirty="0"/>
              <a:t> </a:t>
            </a:r>
            <a:r>
              <a:rPr lang="cs-CZ" altLang="cs-CZ" dirty="0"/>
              <a:t>distribuovaných </a:t>
            </a:r>
            <a:r>
              <a:rPr lang="en-US" altLang="cs-CZ" dirty="0"/>
              <a:t>syst</a:t>
            </a:r>
            <a:r>
              <a:rPr lang="cs-CZ" altLang="cs-CZ" dirty="0"/>
              <a:t>émů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cs-CZ" dirty="0" err="1"/>
              <a:t>Kruli</a:t>
            </a:r>
            <a:r>
              <a:rPr lang="cs-CZ" altLang="cs-CZ" dirty="0"/>
              <a:t>š: </a:t>
            </a:r>
            <a:r>
              <a:rPr lang="cs-CZ" altLang="cs-CZ" i="1" dirty="0"/>
              <a:t>NPRG058</a:t>
            </a:r>
            <a:r>
              <a:rPr lang="en-US" altLang="cs-CZ" i="1" dirty="0"/>
              <a:t> </a:t>
            </a:r>
            <a:r>
              <a:rPr lang="cs-CZ" altLang="cs-CZ" dirty="0"/>
              <a:t> </a:t>
            </a:r>
            <a:r>
              <a:rPr lang="cs-CZ" altLang="cs-CZ" b="1" dirty="0"/>
              <a:t>Pokročilé programování v para prostředí</a:t>
            </a:r>
            <a:r>
              <a:rPr lang="en-US" altLang="cs-CZ" dirty="0"/>
              <a:t> [</a:t>
            </a:r>
            <a:r>
              <a:rPr lang="cs-CZ" altLang="cs-CZ" dirty="0"/>
              <a:t>Z</a:t>
            </a:r>
            <a:r>
              <a:rPr lang="en-US" altLang="cs-CZ" dirty="0"/>
              <a:t>S]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jiný způsob řešení </a:t>
            </a:r>
            <a:r>
              <a:rPr lang="en-US" altLang="cs-CZ" dirty="0"/>
              <a:t>'</a:t>
            </a:r>
            <a:r>
              <a:rPr lang="cs-CZ" altLang="cs-CZ" dirty="0"/>
              <a:t>výkonného počítání</a:t>
            </a:r>
            <a:r>
              <a:rPr lang="en-US" altLang="cs-CZ" dirty="0"/>
              <a:t>'</a:t>
            </a:r>
            <a:endParaRPr lang="cs-CZ" alt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cs-CZ" dirty="0"/>
              <a:t>nové architektury, GPGPU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altLang="cs-CZ" dirty="0"/>
          </a:p>
          <a:p>
            <a:pPr marL="357188" lvl="1" indent="0">
              <a:buNone/>
            </a:pPr>
            <a:endParaRPr lang="en-US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56D2E232-8FD6-42A5-0BB9-1A794654A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Berkeley algoritmus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096455AD-1611-8DEA-4A08-290A74B10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 err="1"/>
              <a:t>aktivní</a:t>
            </a:r>
            <a:r>
              <a:rPr lang="en-US" altLang="cs-CZ" dirty="0"/>
              <a:t> time server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 err="1"/>
              <a:t>periodicky</a:t>
            </a:r>
            <a:r>
              <a:rPr lang="en-US" altLang="cs-CZ" dirty="0"/>
              <a:t> se </a:t>
            </a:r>
            <a:r>
              <a:rPr lang="en-US" altLang="cs-CZ" dirty="0" err="1"/>
              <a:t>ptá</a:t>
            </a:r>
            <a:r>
              <a:rPr lang="en-US" altLang="cs-CZ" dirty="0"/>
              <a:t> </a:t>
            </a:r>
            <a:r>
              <a:rPr lang="en-US" altLang="cs-CZ" dirty="0" err="1"/>
              <a:t>ostatních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rozdíl</a:t>
            </a:r>
            <a:r>
              <a:rPr lang="en-US" altLang="cs-CZ" dirty="0"/>
              <a:t> </a:t>
            </a:r>
            <a:r>
              <a:rPr lang="en-US" altLang="cs-CZ" dirty="0" err="1"/>
              <a:t>času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dirty="0" err="1"/>
              <a:t>zahod</a:t>
            </a:r>
            <a:r>
              <a:rPr lang="cs-CZ" altLang="cs-CZ" dirty="0"/>
              <a:t>í extrémy, s</a:t>
            </a:r>
            <a:r>
              <a:rPr lang="en-US" altLang="cs-CZ" dirty="0" err="1"/>
              <a:t>počítá</a:t>
            </a:r>
            <a:r>
              <a:rPr lang="en-US" altLang="cs-CZ" dirty="0"/>
              <a:t> </a:t>
            </a:r>
            <a:r>
              <a:rPr lang="en-US" altLang="cs-CZ" dirty="0" err="1"/>
              <a:t>průměr</a:t>
            </a:r>
            <a:r>
              <a:rPr lang="en-US" altLang="cs-CZ" dirty="0"/>
              <a:t>, </a:t>
            </a:r>
            <a:r>
              <a:rPr lang="en-US" altLang="cs-CZ" dirty="0" err="1"/>
              <a:t>vrátí</a:t>
            </a:r>
            <a:r>
              <a:rPr lang="en-US" altLang="cs-CZ" dirty="0"/>
              <a:t> </a:t>
            </a:r>
            <a:r>
              <a:rPr lang="en-US" altLang="cs-CZ" dirty="0" err="1"/>
              <a:t>rozdíl</a:t>
            </a: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postupná synchronizace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i="1" dirty="0"/>
              <a:t> </a:t>
            </a:r>
            <a:r>
              <a:rPr lang="en-US" altLang="cs-CZ" i="1" dirty="0" err="1">
                <a:solidFill>
                  <a:srgbClr val="9900CC"/>
                </a:solidFill>
              </a:rPr>
              <a:t>Gusella</a:t>
            </a:r>
            <a:r>
              <a:rPr lang="en-US" altLang="cs-CZ" i="1" dirty="0">
                <a:solidFill>
                  <a:srgbClr val="9900CC"/>
                </a:solidFill>
              </a:rPr>
              <a:t> and </a:t>
            </a:r>
            <a:r>
              <a:rPr lang="en-US" altLang="cs-CZ" i="1" dirty="0" err="1">
                <a:solidFill>
                  <a:srgbClr val="9900CC"/>
                </a:solidFill>
              </a:rPr>
              <a:t>Zatti</a:t>
            </a:r>
            <a:r>
              <a:rPr lang="cs-CZ" altLang="cs-CZ" i="1" dirty="0">
                <a:solidFill>
                  <a:srgbClr val="9900CC"/>
                </a:solidFill>
              </a:rPr>
              <a:t>, </a:t>
            </a:r>
            <a:r>
              <a:rPr lang="en-US" altLang="cs-CZ" i="1" dirty="0">
                <a:solidFill>
                  <a:srgbClr val="9900CC"/>
                </a:solidFill>
              </a:rPr>
              <a:t>Berkeley (1989)</a:t>
            </a:r>
          </a:p>
        </p:txBody>
      </p:sp>
      <p:sp>
        <p:nvSpPr>
          <p:cNvPr id="101380" name="Rectangle 5">
            <a:extLst>
              <a:ext uri="{FF2B5EF4-FFF2-40B4-BE49-F238E27FC236}">
                <a16:creationId xmlns:a16="http://schemas.microsoft.com/office/drawing/2014/main" id="{33CD08C5-421F-68A0-915D-32031699BE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07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01381" name="Object 4">
            <a:extLst>
              <a:ext uri="{FF2B5EF4-FFF2-40B4-BE49-F238E27FC236}">
                <a16:creationId xmlns:a16="http://schemas.microsoft.com/office/drawing/2014/main" id="{A37ABA84-0A73-265A-8E13-0075EA7D0E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3644900"/>
          <a:ext cx="5905500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5372100" imgH="1889125" progId="MSDraw">
                  <p:embed/>
                </p:oleObj>
              </mc:Choice>
              <mc:Fallback>
                <p:oleObj name="Microsoft Drawing" r:id="rId3" imgW="5372100" imgH="1889125" progId="MSDraw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644900"/>
                        <a:ext cx="5905500" cy="207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1D5A02AD-B96A-D330-90FB-B7134FA16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Dal</a:t>
            </a:r>
            <a:r>
              <a:rPr lang="cs-CZ" altLang="cs-CZ"/>
              <a:t>ší</a:t>
            </a:r>
            <a:r>
              <a:rPr lang="en-US" altLang="cs-CZ"/>
              <a:t> algoritmy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CBCFA36A-8715-8CA9-5646-8DF9E0FAA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cs-CZ" altLang="cs-CZ" b="1" dirty="0"/>
              <a:t>Intersection algorithm</a:t>
            </a:r>
            <a:endParaRPr lang="en-US" altLang="cs-CZ" b="1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žádný</a:t>
            </a:r>
            <a:r>
              <a:rPr lang="en-US" altLang="cs-CZ" dirty="0"/>
              <a:t> server </a:t>
            </a:r>
            <a:r>
              <a:rPr lang="en-US" altLang="cs-CZ" dirty="0" err="1"/>
              <a:t>ani</a:t>
            </a:r>
            <a:r>
              <a:rPr lang="en-US" altLang="cs-CZ" dirty="0"/>
              <a:t> </a:t>
            </a:r>
            <a:r>
              <a:rPr lang="en-US" altLang="cs-CZ" dirty="0" err="1"/>
              <a:t>koordinátor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resynchronizační</a:t>
            </a:r>
            <a:r>
              <a:rPr lang="en-US" altLang="cs-CZ" dirty="0"/>
              <a:t> </a:t>
            </a:r>
            <a:r>
              <a:rPr lang="en-US" altLang="cs-CZ" dirty="0" err="1"/>
              <a:t>intervaly</a:t>
            </a:r>
            <a:r>
              <a:rPr lang="en-US" altLang="cs-CZ" dirty="0"/>
              <a:t> </a:t>
            </a:r>
            <a:r>
              <a:rPr lang="en-US" altLang="cs-CZ" dirty="0" err="1"/>
              <a:t>pevné</a:t>
            </a:r>
            <a:r>
              <a:rPr lang="en-US" altLang="cs-CZ" dirty="0"/>
              <a:t> </a:t>
            </a:r>
            <a:r>
              <a:rPr lang="en-US" altLang="cs-CZ" dirty="0" err="1"/>
              <a:t>délky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i-tý</a:t>
            </a:r>
            <a:r>
              <a:rPr lang="en-US" altLang="cs-CZ" dirty="0"/>
              <a:t> interval: T0+iR .. T0+(i+1)R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/>
              <a:t>broadcast (</a:t>
            </a:r>
            <a:r>
              <a:rPr lang="en-US" altLang="cs-CZ" dirty="0" err="1"/>
              <a:t>ve</a:t>
            </a:r>
            <a:r>
              <a:rPr lang="en-US" altLang="cs-CZ" dirty="0"/>
              <a:t> </a:t>
            </a:r>
            <a:r>
              <a:rPr lang="en-US" altLang="cs-CZ" dirty="0" err="1"/>
              <a:t>fyz</a:t>
            </a:r>
            <a:r>
              <a:rPr lang="cs-CZ" altLang="cs-CZ" dirty="0"/>
              <a:t>.</a:t>
            </a:r>
            <a:r>
              <a:rPr lang="en-US" altLang="cs-CZ" dirty="0"/>
              <a:t> </a:t>
            </a:r>
            <a:r>
              <a:rPr lang="en-US" altLang="cs-CZ" dirty="0" err="1"/>
              <a:t>nestejný</a:t>
            </a:r>
            <a:r>
              <a:rPr lang="en-US" altLang="cs-CZ" dirty="0"/>
              <a:t> </a:t>
            </a:r>
            <a:r>
              <a:rPr lang="en-US" altLang="cs-CZ" dirty="0" err="1"/>
              <a:t>čas</a:t>
            </a:r>
            <a:r>
              <a:rPr lang="en-US" altLang="cs-CZ" dirty="0"/>
              <a:t>)</a:t>
            </a: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případné</a:t>
            </a:r>
            <a:r>
              <a:rPr lang="en-US" altLang="cs-CZ" dirty="0"/>
              <a:t> </a:t>
            </a:r>
            <a:r>
              <a:rPr lang="en-US" altLang="cs-CZ" dirty="0" err="1"/>
              <a:t>zahození</a:t>
            </a:r>
            <a:r>
              <a:rPr lang="en-US" altLang="cs-CZ" dirty="0"/>
              <a:t> </a:t>
            </a:r>
            <a:r>
              <a:rPr lang="en-US" altLang="cs-CZ" dirty="0" err="1"/>
              <a:t>extrémů</a:t>
            </a: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spočítání</a:t>
            </a:r>
            <a:r>
              <a:rPr lang="cs-CZ" altLang="cs-CZ" dirty="0"/>
              <a:t> </a:t>
            </a:r>
            <a:r>
              <a:rPr lang="en-US" altLang="cs-CZ" dirty="0" err="1"/>
              <a:t>průměru</a:t>
            </a:r>
            <a:r>
              <a:rPr lang="cs-CZ" altLang="cs-CZ" dirty="0"/>
              <a:t> a odchylky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i="1" dirty="0"/>
              <a:t> </a:t>
            </a:r>
            <a:r>
              <a:rPr lang="cs-CZ" altLang="cs-CZ" i="1" dirty="0">
                <a:solidFill>
                  <a:srgbClr val="9900CC"/>
                </a:solidFill>
              </a:rPr>
              <a:t>Marzullo </a:t>
            </a:r>
            <a:r>
              <a:rPr lang="en-US" altLang="cs-CZ" i="1" dirty="0">
                <a:solidFill>
                  <a:srgbClr val="9900CC"/>
                </a:solidFill>
              </a:rPr>
              <a:t>(</a:t>
            </a:r>
            <a:r>
              <a:rPr lang="cs-CZ" altLang="cs-CZ" i="1" dirty="0">
                <a:solidFill>
                  <a:srgbClr val="9900CC"/>
                </a:solidFill>
              </a:rPr>
              <a:t>1984</a:t>
            </a:r>
            <a:r>
              <a:rPr lang="en-US" altLang="cs-CZ" i="1" dirty="0">
                <a:solidFill>
                  <a:srgbClr val="9900CC"/>
                </a:solidFill>
              </a:rPr>
              <a:t>)</a:t>
            </a:r>
            <a:endParaRPr lang="cs-CZ" altLang="cs-CZ" i="1" dirty="0">
              <a:solidFill>
                <a:srgbClr val="9900CC"/>
              </a:solidFill>
            </a:endParaRPr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modifikovaná verze použit</a:t>
            </a:r>
            <a:r>
              <a:rPr lang="en-US" altLang="cs-CZ" dirty="0"/>
              <a:t>a</a:t>
            </a:r>
            <a:r>
              <a:rPr lang="cs-CZ" altLang="cs-CZ" dirty="0"/>
              <a:t> pro NTP</a:t>
            </a:r>
            <a:endParaRPr lang="en-US" altLang="cs-CZ" dirty="0"/>
          </a:p>
          <a:p>
            <a:pPr marL="0" indent="0" eaLnBrk="1" hangingPunct="1">
              <a:defRPr/>
            </a:pPr>
            <a:endParaRPr lang="cs-CZ" altLang="cs-CZ" u="sng" dirty="0"/>
          </a:p>
          <a:p>
            <a:pPr marL="0" indent="0" eaLnBrk="1" hangingPunct="1">
              <a:defRPr/>
            </a:pPr>
            <a:r>
              <a:rPr lang="en-US" altLang="cs-CZ" b="1" dirty="0" err="1"/>
              <a:t>Intervalový</a:t>
            </a:r>
            <a:r>
              <a:rPr lang="en-US" altLang="cs-CZ" b="1" dirty="0"/>
              <a:t> </a:t>
            </a:r>
            <a:r>
              <a:rPr lang="en-US" altLang="cs-CZ" b="1" dirty="0" err="1"/>
              <a:t>čas</a:t>
            </a:r>
            <a:endParaRPr lang="en-US" altLang="cs-CZ" b="1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čas</a:t>
            </a:r>
            <a:r>
              <a:rPr lang="en-US" altLang="cs-CZ" dirty="0"/>
              <a:t> </a:t>
            </a:r>
            <a:r>
              <a:rPr lang="en-US" altLang="cs-CZ" dirty="0" err="1"/>
              <a:t>není</a:t>
            </a:r>
            <a:r>
              <a:rPr lang="en-US" altLang="cs-CZ" dirty="0"/>
              <a:t> </a:t>
            </a:r>
            <a:r>
              <a:rPr lang="en-US" altLang="cs-CZ" dirty="0" err="1"/>
              <a:t>okamžik</a:t>
            </a:r>
            <a:r>
              <a:rPr lang="en-US" altLang="cs-CZ" dirty="0"/>
              <a:t> ale interval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 err="1"/>
              <a:t>porovnání</a:t>
            </a:r>
            <a:r>
              <a:rPr lang="en-US" altLang="cs-CZ" dirty="0"/>
              <a:t> </a:t>
            </a:r>
            <a:r>
              <a:rPr lang="en-US" altLang="cs-CZ" dirty="0" err="1"/>
              <a:t>časů</a:t>
            </a:r>
            <a:r>
              <a:rPr lang="en-US" altLang="cs-CZ" dirty="0"/>
              <a:t> - </a:t>
            </a:r>
            <a:r>
              <a:rPr lang="en-US" altLang="cs-CZ" dirty="0" err="1"/>
              <a:t>některé</a:t>
            </a:r>
            <a:r>
              <a:rPr lang="en-US" altLang="cs-CZ" dirty="0"/>
              <a:t> </a:t>
            </a:r>
            <a:r>
              <a:rPr lang="en-US" altLang="cs-CZ" dirty="0" err="1"/>
              <a:t>časové</a:t>
            </a:r>
            <a:r>
              <a:rPr lang="en-US" altLang="cs-CZ" dirty="0"/>
              <a:t> </a:t>
            </a:r>
            <a:r>
              <a:rPr lang="en-US" altLang="cs-CZ" dirty="0" err="1"/>
              <a:t>údaje</a:t>
            </a:r>
            <a:r>
              <a:rPr lang="en-US" altLang="cs-CZ" dirty="0"/>
              <a:t> </a:t>
            </a:r>
            <a:r>
              <a:rPr lang="en-US" altLang="cs-CZ" dirty="0" err="1"/>
              <a:t>jsou</a:t>
            </a:r>
            <a:r>
              <a:rPr lang="en-US" altLang="cs-CZ" dirty="0"/>
              <a:t> </a:t>
            </a:r>
            <a:r>
              <a:rPr lang="en-US" altLang="cs-CZ" dirty="0" err="1"/>
              <a:t>neporovnatelné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DCE – 33 </a:t>
            </a:r>
            <a:r>
              <a:rPr lang="en-US" altLang="cs-CZ" dirty="0" err="1"/>
              <a:t>knihovních</a:t>
            </a:r>
            <a:r>
              <a:rPr lang="en-US" altLang="cs-CZ" dirty="0"/>
              <a:t> </a:t>
            </a:r>
            <a:r>
              <a:rPr lang="en-US" altLang="cs-CZ" dirty="0" err="1"/>
              <a:t>funkcí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/>
              <a:t>time clerk (</a:t>
            </a:r>
            <a:r>
              <a:rPr lang="en-US" altLang="cs-CZ" dirty="0" err="1"/>
              <a:t>klient</a:t>
            </a:r>
            <a:r>
              <a:rPr lang="en-US" altLang="cs-CZ" dirty="0"/>
              <a:t>) –</a:t>
            </a:r>
            <a:r>
              <a:rPr lang="cs-CZ" altLang="cs-CZ" dirty="0"/>
              <a:t> </a:t>
            </a:r>
            <a:r>
              <a:rPr lang="en-US" altLang="cs-CZ" dirty="0" err="1"/>
              <a:t>určování</a:t>
            </a:r>
            <a:r>
              <a:rPr lang="en-US" altLang="cs-CZ" dirty="0"/>
              <a:t> </a:t>
            </a:r>
            <a:r>
              <a:rPr lang="en-US" altLang="cs-CZ" dirty="0" err="1"/>
              <a:t>času</a:t>
            </a:r>
            <a:r>
              <a:rPr lang="en-US" altLang="cs-CZ" dirty="0"/>
              <a:t>, </a:t>
            </a:r>
            <a:r>
              <a:rPr lang="en-US" altLang="cs-CZ" dirty="0" err="1"/>
              <a:t>započítání</a:t>
            </a:r>
            <a:r>
              <a:rPr lang="en-US" altLang="cs-CZ" dirty="0"/>
              <a:t> </a:t>
            </a:r>
            <a:r>
              <a:rPr lang="en-US" altLang="cs-CZ" dirty="0" err="1"/>
              <a:t>odchylky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Google </a:t>
            </a:r>
            <a:r>
              <a:rPr lang="en-US" altLang="cs-CZ" dirty="0" err="1"/>
              <a:t>TrueTime</a:t>
            </a:r>
            <a:r>
              <a:rPr lang="en-US" altLang="cs-CZ" dirty="0"/>
              <a:t> </a:t>
            </a:r>
            <a:r>
              <a:rPr lang="en-US" altLang="cs-CZ" dirty="0">
                <a:solidFill>
                  <a:schemeClr val="bg1">
                    <a:lumMod val="50000"/>
                  </a:schemeClr>
                </a:solidFill>
              </a:rPr>
              <a:t>2012</a:t>
            </a:r>
            <a:r>
              <a:rPr lang="en-US" altLang="cs-CZ" dirty="0"/>
              <a:t> - [earliest, latest] = now ± </a:t>
            </a:r>
            <a:r>
              <a:rPr lang="el-GR" altLang="cs-CZ" dirty="0"/>
              <a:t>ε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nep</a:t>
            </a:r>
            <a:r>
              <a:rPr lang="cs-CZ" altLang="cs-CZ" dirty="0"/>
              <a:t>řesnost </a:t>
            </a:r>
            <a:r>
              <a:rPr lang="en-US" altLang="cs-CZ" dirty="0"/>
              <a:t>200 </a:t>
            </a:r>
            <a:r>
              <a:rPr lang="en-US" altLang="cs-CZ" dirty="0" err="1"/>
              <a:t>μs</a:t>
            </a:r>
            <a:r>
              <a:rPr lang="en-US" altLang="cs-CZ" dirty="0"/>
              <a:t>/s, </a:t>
            </a:r>
            <a:r>
              <a:rPr lang="en-US" altLang="cs-CZ" dirty="0" err="1"/>
              <a:t>synchronizace</a:t>
            </a:r>
            <a:r>
              <a:rPr lang="en-US" altLang="cs-CZ" dirty="0"/>
              <a:t> 30 s </a:t>
            </a: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⇒ </a:t>
            </a:r>
            <a:r>
              <a:rPr lang="en-US" altLang="cs-CZ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odchylka</a:t>
            </a:r>
            <a:r>
              <a:rPr lang="en-US" altLang="cs-CZ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cs-CZ" dirty="0"/>
              <a:t>±6</a:t>
            </a:r>
            <a:r>
              <a:rPr lang="cs-CZ" altLang="cs-CZ" dirty="0"/>
              <a:t> ms</a:t>
            </a:r>
            <a:endParaRPr lang="en-US" altLang="cs-CZ" dirty="0"/>
          </a:p>
          <a:p>
            <a:pPr marL="192088" lvl="1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Spanner - NoSQL distributed DB, d-</a:t>
            </a:r>
            <a:r>
              <a:rPr lang="en-US" altLang="cs-CZ" dirty="0" err="1"/>
              <a:t>transakce</a:t>
            </a:r>
            <a:endParaRPr lang="cs-CZ" altLang="cs-CZ" dirty="0"/>
          </a:p>
        </p:txBody>
      </p:sp>
      <p:pic>
        <p:nvPicPr>
          <p:cNvPr id="103428" name="Picture 7" descr="https://upload.wikimedia.org/wikipedia/commons/5/5f/Marzullo_example-1.jpg">
            <a:extLst>
              <a:ext uri="{FF2B5EF4-FFF2-40B4-BE49-F238E27FC236}">
                <a16:creationId xmlns:a16="http://schemas.microsoft.com/office/drawing/2014/main" id="{CC943024-8A13-D7DF-3B42-5B224348A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908050"/>
            <a:ext cx="467042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3AF5F573-EB6B-BD98-F2F9-7C1963C86A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Logické hodiny</a:t>
            </a:r>
            <a:endParaRPr lang="en-US" altLang="cs-CZ"/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0BF3F27F-67E4-F889-7559-21D811075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b="1"/>
              <a:t>Problém</a:t>
            </a:r>
            <a:r>
              <a:rPr lang="cs-CZ" altLang="cs-CZ"/>
              <a:t>: fyzické hodiny nelze dostatečně přesně sesynchronizovat</a:t>
            </a:r>
            <a:r>
              <a:rPr lang="en-US" altLang="cs-CZ"/>
              <a:t> </a:t>
            </a:r>
            <a:r>
              <a:rPr lang="en-US" altLang="cs-CZ" b="1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 i="1"/>
              <a:t>Lamport: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důležité </a:t>
            </a:r>
            <a:r>
              <a:rPr lang="cs-CZ" altLang="cs-CZ" b="1"/>
              <a:t>pořadí</a:t>
            </a:r>
            <a:r>
              <a:rPr lang="en-US" altLang="cs-CZ" b="1"/>
              <a:t> ud</a:t>
            </a:r>
            <a:r>
              <a:rPr lang="cs-CZ" altLang="cs-CZ" b="1"/>
              <a:t>álostí</a:t>
            </a:r>
            <a:r>
              <a:rPr lang="cs-CZ" altLang="cs-CZ"/>
              <a:t>, nikoliv přesný čas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nekomunikující procesy nemusí být synchronizovány</a:t>
            </a:r>
          </a:p>
          <a:p>
            <a:pPr eaLnBrk="1" hangingPunct="1">
              <a:lnSpc>
                <a:spcPct val="90000"/>
              </a:lnSpc>
            </a:pPr>
            <a:endParaRPr lang="cs-CZ" altLang="cs-CZ" sz="1000" i="1"/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e1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 baseline="30000"/>
              <a:t>p</a:t>
            </a:r>
            <a:r>
              <a:rPr lang="cs-CZ" altLang="cs-CZ"/>
              <a:t> e2 uspořádání v rámci procesu</a:t>
            </a:r>
            <a:r>
              <a:rPr lang="en-US" altLang="cs-CZ"/>
              <a:t>/uzlu</a:t>
            </a:r>
            <a:r>
              <a:rPr lang="cs-CZ" altLang="cs-CZ"/>
              <a:t> p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send(m), rcv(m) je odeslání/příjem zprávy m</a:t>
            </a:r>
            <a:endParaRPr lang="cs-CZ" altLang="cs-CZ" i="1"/>
          </a:p>
          <a:p>
            <a:pPr eaLnBrk="1" hangingPunct="1">
              <a:lnSpc>
                <a:spcPct val="90000"/>
              </a:lnSpc>
            </a:pPr>
            <a:r>
              <a:rPr lang="cs-CZ" altLang="cs-CZ" sz="3600" b="1">
                <a:solidFill>
                  <a:srgbClr val="FF3300"/>
                </a:solidFill>
                <a:sym typeface="Wingdings" panose="05000000000000000000" pitchFamily="2" charset="2"/>
              </a:rPr>
              <a:t></a:t>
            </a:r>
            <a:r>
              <a:rPr lang="cs-CZ" altLang="cs-CZ" b="1"/>
              <a:t>  Kauzální závislost</a:t>
            </a:r>
            <a:r>
              <a:rPr lang="cs-CZ" altLang="cs-CZ"/>
              <a:t>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endParaRPr lang="cs-CZ" altLang="cs-CZ" i="1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jestliže </a:t>
            </a:r>
            <a:r>
              <a:rPr lang="cs-CZ" altLang="cs-CZ">
                <a:sym typeface="Symbol" panose="05050102010706020507" pitchFamily="18" charset="2"/>
              </a:rPr>
              <a:t></a:t>
            </a:r>
            <a:r>
              <a:rPr lang="cs-CZ" altLang="cs-CZ"/>
              <a:t>p: e1 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 baseline="30000"/>
              <a:t>p</a:t>
            </a:r>
            <a:r>
              <a:rPr lang="cs-CZ" altLang="cs-CZ"/>
              <a:t> e2  potom  e1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e2</a:t>
            </a:r>
            <a:endParaRPr lang="cs-CZ" altLang="cs-CZ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>
                <a:sym typeface="Symbol" panose="05050102010706020507" pitchFamily="18" charset="2"/>
              </a:rPr>
              <a:t></a:t>
            </a:r>
            <a:r>
              <a:rPr lang="cs-CZ" altLang="cs-CZ"/>
              <a:t> m: send(m)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rcv(m) 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jestliže e1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e2 &amp; e2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e3  potom  e1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e3</a:t>
            </a:r>
            <a:endParaRPr lang="en-US" altLang="cs-CZ"/>
          </a:p>
          <a:p>
            <a:pPr eaLnBrk="1" hangingPunct="1">
              <a:lnSpc>
                <a:spcPct val="90000"/>
              </a:lnSpc>
            </a:pPr>
            <a:endParaRPr lang="cs-CZ" altLang="cs-CZ" sz="600" i="1"/>
          </a:p>
          <a:p>
            <a:pPr eaLnBrk="1" hangingPunct="1">
              <a:lnSpc>
                <a:spcPct val="90000"/>
              </a:lnSpc>
            </a:pPr>
            <a:r>
              <a:rPr lang="en-US" altLang="cs-CZ" i="1"/>
              <a:t>Kauz</a:t>
            </a:r>
            <a:r>
              <a:rPr lang="cs-CZ" altLang="cs-CZ" i="1"/>
              <a:t>álně předchází, kauzálně vázané/závislé</a:t>
            </a:r>
            <a:endParaRPr lang="en-US" altLang="cs-CZ" i="1"/>
          </a:p>
          <a:p>
            <a:pPr eaLnBrk="1" hangingPunct="1">
              <a:lnSpc>
                <a:spcPct val="90000"/>
              </a:lnSpc>
            </a:pPr>
            <a:endParaRPr lang="en-US" altLang="cs-CZ" sz="600"/>
          </a:p>
          <a:p>
            <a:pPr eaLnBrk="1" hangingPunct="1">
              <a:lnSpc>
                <a:spcPct val="90000"/>
              </a:lnSpc>
            </a:pPr>
            <a:r>
              <a:rPr lang="en-US" altLang="cs-CZ"/>
              <a:t>Ud</a:t>
            </a:r>
            <a:r>
              <a:rPr lang="cs-CZ" altLang="cs-CZ"/>
              <a:t>á</a:t>
            </a:r>
            <a:r>
              <a:rPr lang="en-US" altLang="cs-CZ"/>
              <a:t>losti konkurentn</a:t>
            </a:r>
            <a:r>
              <a:rPr lang="cs-CZ" altLang="cs-CZ"/>
              <a:t>í: e1 </a:t>
            </a:r>
            <a:r>
              <a:rPr lang="cs-CZ" altLang="cs-CZ" sz="240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↛</a:t>
            </a:r>
            <a:r>
              <a:rPr lang="cs-CZ" altLang="cs-CZ"/>
              <a:t> e2 </a:t>
            </a:r>
            <a:r>
              <a:rPr lang="en-US" altLang="cs-CZ"/>
              <a:t> </a:t>
            </a:r>
            <a:r>
              <a:rPr lang="cs-CZ" altLang="cs-CZ"/>
              <a:t>&amp; </a:t>
            </a:r>
            <a:r>
              <a:rPr lang="en-US" altLang="cs-CZ"/>
              <a:t> </a:t>
            </a:r>
            <a:r>
              <a:rPr lang="cs-CZ" altLang="cs-CZ"/>
              <a:t>e2 </a:t>
            </a:r>
            <a:r>
              <a:rPr lang="cs-CZ" altLang="cs-CZ" sz="240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↛</a:t>
            </a:r>
            <a:r>
              <a:rPr lang="cs-CZ" altLang="cs-CZ">
                <a:sym typeface="Symbol" panose="05050102010706020507" pitchFamily="18" charset="2"/>
              </a:rPr>
              <a:t> </a:t>
            </a:r>
            <a:r>
              <a:rPr lang="cs-CZ" altLang="cs-CZ"/>
              <a:t>e</a:t>
            </a:r>
            <a:r>
              <a:rPr lang="en-US" altLang="cs-CZ"/>
              <a:t>1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endParaRPr lang="cs-CZ" altLang="cs-CZ" sz="600"/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Logické hodiny</a:t>
            </a:r>
            <a:r>
              <a:rPr lang="cs-CZ" altLang="cs-CZ" i="1"/>
              <a:t>, časová značka, timestamp, TS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událost a, čas C(a)</a:t>
            </a:r>
          </a:p>
          <a:p>
            <a:pPr eaLnBrk="1" hangingPunct="1">
              <a:lnSpc>
                <a:spcPct val="9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jestliže a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b  pak  </a:t>
            </a:r>
            <a:r>
              <a:rPr lang="en-US" altLang="cs-CZ">
                <a:sym typeface="Symbol" panose="05050102010706020507" pitchFamily="18" charset="2"/>
              </a:rPr>
              <a:t>C(a) &lt; C(b)</a:t>
            </a:r>
            <a:endParaRPr lang="cs-CZ" altLang="cs-CZ">
              <a:sym typeface="Symbol" panose="05050102010706020507" pitchFamily="18" charset="2"/>
            </a:endParaRPr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88D54288-2BE0-05EE-593B-63048E785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09573" name="Line 5">
            <a:extLst>
              <a:ext uri="{FF2B5EF4-FFF2-40B4-BE49-F238E27FC236}">
                <a16:creationId xmlns:a16="http://schemas.microsoft.com/office/drawing/2014/main" id="{D8096FE7-0B80-9096-22AE-EF7B7B790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4" name="Line 6">
            <a:extLst>
              <a:ext uri="{FF2B5EF4-FFF2-40B4-BE49-F238E27FC236}">
                <a16:creationId xmlns:a16="http://schemas.microsoft.com/office/drawing/2014/main" id="{1D1A04FD-19E5-7770-4B93-652276B3D33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5" name="Line 7">
            <a:extLst>
              <a:ext uri="{FF2B5EF4-FFF2-40B4-BE49-F238E27FC236}">
                <a16:creationId xmlns:a16="http://schemas.microsoft.com/office/drawing/2014/main" id="{1C425371-71B9-F1C8-29F0-4653D5DF0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4437063"/>
            <a:ext cx="720725" cy="863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6" name="Line 8">
            <a:extLst>
              <a:ext uri="{FF2B5EF4-FFF2-40B4-BE49-F238E27FC236}">
                <a16:creationId xmlns:a16="http://schemas.microsoft.com/office/drawing/2014/main" id="{1BCC5333-F120-7C8B-68B6-F4DE40490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3140075"/>
            <a:ext cx="0" cy="12255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7" name="Line 9">
            <a:extLst>
              <a:ext uri="{FF2B5EF4-FFF2-40B4-BE49-F238E27FC236}">
                <a16:creationId xmlns:a16="http://schemas.microsoft.com/office/drawing/2014/main" id="{C1D5AA26-69B8-63EE-4454-9DA75D471F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2088" y="4076700"/>
            <a:ext cx="720725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8" name="AutoShape 10">
            <a:extLst>
              <a:ext uri="{FF2B5EF4-FFF2-40B4-BE49-F238E27FC236}">
                <a16:creationId xmlns:a16="http://schemas.microsoft.com/office/drawing/2014/main" id="{DD4DBF62-9E87-1987-9557-6C29990CE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429000"/>
            <a:ext cx="1873250" cy="576263"/>
          </a:xfrm>
          <a:prstGeom prst="wedgeRoundRectCallout">
            <a:avLst>
              <a:gd name="adj1" fmla="val 66778"/>
              <a:gd name="adj2" fmla="val -968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09579" name="AutoShape 11">
            <a:extLst>
              <a:ext uri="{FF2B5EF4-FFF2-40B4-BE49-F238E27FC236}">
                <a16:creationId xmlns:a16="http://schemas.microsoft.com/office/drawing/2014/main" id="{519E2982-BF71-8EEB-07E1-01B0DCBCC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429000"/>
            <a:ext cx="1873250" cy="576263"/>
          </a:xfrm>
          <a:prstGeom prst="wedgeRoundRectCallout">
            <a:avLst>
              <a:gd name="adj1" fmla="val 102375"/>
              <a:gd name="adj2" fmla="val 2511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kauzálně vázané události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09580" name="AutoShape 12">
            <a:extLst>
              <a:ext uri="{FF2B5EF4-FFF2-40B4-BE49-F238E27FC236}">
                <a16:creationId xmlns:a16="http://schemas.microsoft.com/office/drawing/2014/main" id="{4227DAE7-8680-521B-ABDE-3E2EF3733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516563"/>
            <a:ext cx="1873250" cy="576262"/>
          </a:xfrm>
          <a:prstGeom prst="wedgeRoundRectCallout">
            <a:avLst>
              <a:gd name="adj1" fmla="val 69829"/>
              <a:gd name="adj2" fmla="val -11336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09581" name="AutoShape 13">
            <a:extLst>
              <a:ext uri="{FF2B5EF4-FFF2-40B4-BE49-F238E27FC236}">
                <a16:creationId xmlns:a16="http://schemas.microsoft.com/office/drawing/2014/main" id="{31DE89A9-C8DD-E032-DE8C-63E56A133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5516563"/>
            <a:ext cx="1873250" cy="576262"/>
          </a:xfrm>
          <a:prstGeom prst="wedgeRoundRectCallout">
            <a:avLst>
              <a:gd name="adj1" fmla="val 106694"/>
              <a:gd name="adj2" fmla="val -82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konkurentní události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09582" name="AutoShape 11">
            <a:extLst>
              <a:ext uri="{FF2B5EF4-FFF2-40B4-BE49-F238E27FC236}">
                <a16:creationId xmlns:a16="http://schemas.microsoft.com/office/drawing/2014/main" id="{EDA062C4-3E6F-EB25-049C-E3814F6AD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228850"/>
            <a:ext cx="1028700" cy="369888"/>
          </a:xfrm>
          <a:prstGeom prst="wedgeRoundRectCallout">
            <a:avLst>
              <a:gd name="adj1" fmla="val -128398"/>
              <a:gd name="adj2" fmla="val 1970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hodiny !</a:t>
            </a:r>
          </a:p>
        </p:txBody>
      </p:sp>
      <p:sp>
        <p:nvSpPr>
          <p:cNvPr id="109583" name="AutoShape 11">
            <a:extLst>
              <a:ext uri="{FF2B5EF4-FFF2-40B4-BE49-F238E27FC236}">
                <a16:creationId xmlns:a16="http://schemas.microsoft.com/office/drawing/2014/main" id="{1E6ED814-7EDD-6DFA-7002-3F15301585F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419475" y="6542088"/>
            <a:ext cx="84138" cy="111125"/>
          </a:xfrm>
          <a:prstGeom prst="wedgeRoundRectCallout">
            <a:avLst>
              <a:gd name="adj1" fmla="val -232731"/>
              <a:gd name="adj2" fmla="val 234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8" grpId="0" animBg="1"/>
      <p:bldP spid="109579" grpId="0" animBg="1"/>
      <p:bldP spid="109580" grpId="0" animBg="1"/>
      <p:bldP spid="109581" grpId="0" animBg="1"/>
      <p:bldP spid="109582" grpId="0" animBg="1"/>
      <p:bldP spid="10958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AF84967-DF28-272C-BB72-770F75D709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Synchronizace logick</a:t>
            </a:r>
            <a:r>
              <a:rPr lang="cs-CZ" altLang="cs-CZ"/>
              <a:t>ý</a:t>
            </a:r>
            <a:r>
              <a:rPr lang="en-US" altLang="cs-CZ"/>
              <a:t>ch hodin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1C9CC001-02BF-7DEC-8D87-6232042E3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136842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altLang="cs-CZ" b="1" dirty="0"/>
              <a:t>Synchronizace podle přijímání zpráv - </a:t>
            </a:r>
            <a:r>
              <a:rPr lang="cs-CZ" altLang="cs-CZ" dirty="0"/>
              <a:t>časová značka zprávy Tm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proces </a:t>
            </a:r>
            <a:r>
              <a:rPr lang="cs-CZ" altLang="cs-CZ" i="1" dirty="0"/>
              <a:t>i</a:t>
            </a:r>
            <a:r>
              <a:rPr lang="cs-CZ" altLang="cs-CZ" dirty="0"/>
              <a:t> vysílá v čase C</a:t>
            </a:r>
            <a:r>
              <a:rPr lang="cs-CZ" altLang="cs-CZ" baseline="-25000" dirty="0"/>
              <a:t>i</a:t>
            </a:r>
            <a:r>
              <a:rPr lang="cs-CZ" altLang="cs-CZ" dirty="0"/>
              <a:t>(a) zprávu </a:t>
            </a:r>
            <a:r>
              <a:rPr lang="cs-CZ" altLang="cs-CZ" i="1" dirty="0"/>
              <a:t>m</a:t>
            </a:r>
            <a:r>
              <a:rPr lang="cs-CZ" altLang="cs-CZ" dirty="0"/>
              <a:t>;  Tm = C</a:t>
            </a:r>
            <a:r>
              <a:rPr lang="cs-CZ" altLang="cs-CZ" baseline="-25000" dirty="0"/>
              <a:t>i</a:t>
            </a:r>
            <a:r>
              <a:rPr lang="cs-CZ" altLang="cs-CZ" dirty="0"/>
              <a:t> (a)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proces </a:t>
            </a:r>
            <a:r>
              <a:rPr lang="cs-CZ" altLang="cs-CZ" i="1" dirty="0"/>
              <a:t>j</a:t>
            </a:r>
            <a:r>
              <a:rPr lang="cs-CZ" altLang="cs-CZ" dirty="0"/>
              <a:t> přijme zprávu </a:t>
            </a:r>
            <a:r>
              <a:rPr lang="cs-CZ" altLang="cs-CZ" i="1" dirty="0"/>
              <a:t>m</a:t>
            </a:r>
            <a:r>
              <a:rPr lang="cs-CZ" altLang="cs-CZ" dirty="0"/>
              <a:t> v čase C</a:t>
            </a:r>
            <a:r>
              <a:rPr lang="cs-CZ" altLang="cs-CZ" baseline="-25000" dirty="0"/>
              <a:t>j</a:t>
            </a:r>
            <a:r>
              <a:rPr lang="cs-CZ" altLang="cs-CZ" dirty="0"/>
              <a:t>(b). Pak C</a:t>
            </a:r>
            <a:r>
              <a:rPr lang="cs-CZ" altLang="cs-CZ" baseline="-25000" dirty="0"/>
              <a:t>j</a:t>
            </a:r>
            <a:r>
              <a:rPr lang="cs-CZ" altLang="cs-CZ" dirty="0"/>
              <a:t> = max(C</a:t>
            </a:r>
            <a:r>
              <a:rPr lang="cs-CZ" altLang="cs-CZ" baseline="-25000" dirty="0"/>
              <a:t>j</a:t>
            </a:r>
            <a:r>
              <a:rPr lang="cs-CZ" altLang="cs-CZ" dirty="0"/>
              <a:t>(b), Tm</a:t>
            </a:r>
            <a:r>
              <a:rPr lang="cs-CZ" altLang="cs-CZ" i="1" dirty="0">
                <a:solidFill>
                  <a:schemeClr val="bg1">
                    <a:lumMod val="50000"/>
                  </a:schemeClr>
                </a:solidFill>
              </a:rPr>
              <a:t>+1</a:t>
            </a:r>
            <a:r>
              <a:rPr lang="cs-CZ" altLang="cs-CZ" dirty="0"/>
              <a:t>)</a:t>
            </a:r>
          </a:p>
        </p:txBody>
      </p:sp>
      <p:sp>
        <p:nvSpPr>
          <p:cNvPr id="107524" name="Rectangle 5">
            <a:extLst>
              <a:ext uri="{FF2B5EF4-FFF2-40B4-BE49-F238E27FC236}">
                <a16:creationId xmlns:a16="http://schemas.microsoft.com/office/drawing/2014/main" id="{F2632FF7-D5A7-0E14-42DF-CCCAF8979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11621" name="Object 4">
            <a:extLst>
              <a:ext uri="{FF2B5EF4-FFF2-40B4-BE49-F238E27FC236}">
                <a16:creationId xmlns:a16="http://schemas.microsoft.com/office/drawing/2014/main" id="{9F8FF008-3CCA-25EA-3D53-CF86FA7D78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2133600"/>
          <a:ext cx="50673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Drawing" r:id="rId3" imgW="5067300" imgH="2178050" progId="MSDraw">
                  <p:embed/>
                </p:oleObj>
              </mc:Choice>
              <mc:Fallback>
                <p:oleObj name="Microsoft Drawing" r:id="rId3" imgW="5067300" imgH="2178050" progId="MSDraw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133600"/>
                        <a:ext cx="5067300" cy="218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2" name="AutoShape 6">
            <a:extLst>
              <a:ext uri="{FF2B5EF4-FFF2-40B4-BE49-F238E27FC236}">
                <a16:creationId xmlns:a16="http://schemas.microsoft.com/office/drawing/2014/main" id="{116CFE3A-0D81-422D-013E-30C51B688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365625"/>
            <a:ext cx="2447925" cy="360363"/>
          </a:xfrm>
          <a:prstGeom prst="wedgeRoundRectCallout">
            <a:avLst>
              <a:gd name="adj1" fmla="val 25454"/>
              <a:gd name="adj2" fmla="val -14096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oprava lokálních hodin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11623" name="Oval 8">
            <a:extLst>
              <a:ext uri="{FF2B5EF4-FFF2-40B4-BE49-F238E27FC236}">
                <a16:creationId xmlns:a16="http://schemas.microsoft.com/office/drawing/2014/main" id="{97F512D2-6B38-2ED8-A6DF-DE2180C72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3213100"/>
            <a:ext cx="576263" cy="360363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1624" name="Oval 10">
            <a:extLst>
              <a:ext uri="{FF2B5EF4-FFF2-40B4-BE49-F238E27FC236}">
                <a16:creationId xmlns:a16="http://schemas.microsoft.com/office/drawing/2014/main" id="{94ECB70C-962E-3A25-674A-E10D800B5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3716338"/>
            <a:ext cx="576263" cy="360362"/>
          </a:xfrm>
          <a:prstGeom prst="ellipse">
            <a:avLst/>
          </a:prstGeom>
          <a:solidFill>
            <a:srgbClr val="FF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1625" name="Oval 11">
            <a:extLst>
              <a:ext uri="{FF2B5EF4-FFF2-40B4-BE49-F238E27FC236}">
                <a16:creationId xmlns:a16="http://schemas.microsoft.com/office/drawing/2014/main" id="{9893943D-1853-7B1E-4610-62FD99550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716338"/>
            <a:ext cx="576262" cy="360362"/>
          </a:xfrm>
          <a:prstGeom prst="ellipse">
            <a:avLst/>
          </a:prstGeom>
          <a:solidFill>
            <a:srgbClr val="33996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1626" name="Oval 12">
            <a:extLst>
              <a:ext uri="{FF2B5EF4-FFF2-40B4-BE49-F238E27FC236}">
                <a16:creationId xmlns:a16="http://schemas.microsoft.com/office/drawing/2014/main" id="{5D82CDC8-0207-9106-8F6D-D6278A5847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3213100"/>
            <a:ext cx="576263" cy="360363"/>
          </a:xfrm>
          <a:prstGeom prst="ellipse">
            <a:avLst/>
          </a:prstGeom>
          <a:solidFill>
            <a:srgbClr val="33996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107531" name="Picture 11">
            <a:extLst>
              <a:ext uri="{FF2B5EF4-FFF2-40B4-BE49-F238E27FC236}">
                <a16:creationId xmlns:a16="http://schemas.microsoft.com/office/drawing/2014/main" id="{48225072-027F-1977-F5CA-6031B478F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286250"/>
            <a:ext cx="164306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2" name="AutoShape 6">
            <a:extLst>
              <a:ext uri="{FF2B5EF4-FFF2-40B4-BE49-F238E27FC236}">
                <a16:creationId xmlns:a16="http://schemas.microsoft.com/office/drawing/2014/main" id="{EF4CB8B7-55D5-8BC0-8D0A-A60C3F895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6026150"/>
            <a:ext cx="1062038" cy="596900"/>
          </a:xfrm>
          <a:prstGeom prst="wedgeRoundRectCallout">
            <a:avLst>
              <a:gd name="adj1" fmla="val -2148"/>
              <a:gd name="adj2" fmla="val -4781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Leslie Lamport</a:t>
            </a:r>
          </a:p>
        </p:txBody>
      </p:sp>
      <p:sp>
        <p:nvSpPr>
          <p:cNvPr id="111629" name="AutoShape 6">
            <a:extLst>
              <a:ext uri="{FF2B5EF4-FFF2-40B4-BE49-F238E27FC236}">
                <a16:creationId xmlns:a16="http://schemas.microsoft.com/office/drawing/2014/main" id="{F182A202-3809-2415-F0CD-16B2F616B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913" y="4430713"/>
            <a:ext cx="2308225" cy="590550"/>
          </a:xfrm>
          <a:prstGeom prst="wedgeRoundRectCallout">
            <a:avLst>
              <a:gd name="adj1" fmla="val -7764"/>
              <a:gd name="adj2" fmla="val -48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nen</a:t>
            </a:r>
            <a:r>
              <a:rPr lang="cs-CZ" altLang="cs-CZ" sz="1600" b="0" baseline="0">
                <a:latin typeface="Arial" panose="020B0604020202020204" pitchFamily="34" charset="0"/>
              </a:rPr>
              <a:t>í důležitá hodnota, ale uspořádání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11630" name="AutoShape 6">
            <a:extLst>
              <a:ext uri="{FF2B5EF4-FFF2-40B4-BE49-F238E27FC236}">
                <a16:creationId xmlns:a16="http://schemas.microsoft.com/office/drawing/2014/main" id="{61239016-4689-45D7-8FA2-AA697A32B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0700" y="4725988"/>
            <a:ext cx="2447925" cy="379412"/>
          </a:xfrm>
          <a:prstGeom prst="wedgeRoundRectCallout">
            <a:avLst>
              <a:gd name="adj1" fmla="val -7764"/>
              <a:gd name="adj2" fmla="val -48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vždy dopředu </a:t>
            </a:r>
            <a:r>
              <a:rPr lang="en-GB" altLang="cs-CZ" sz="1600" b="0" baseline="0">
                <a:latin typeface="Arial" panose="020B0604020202020204" pitchFamily="34" charset="0"/>
              </a:rPr>
              <a:t>!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E6D04FFC-8BB4-D285-C282-C5778C7A7C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264150"/>
            <a:ext cx="4895850" cy="14509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+mn-lt"/>
              </a:defRPr>
            </a:lvl2pPr>
            <a:lvl3pPr marL="806450" indent="-85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+mn-lt"/>
              </a:defRPr>
            </a:lvl3pPr>
            <a:lvl4pPr marL="1163638" indent="-1778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530350" indent="-952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19875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4447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9019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359150" indent="-9525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defRPr/>
            </a:pPr>
            <a:r>
              <a:rPr lang="en-US" altLang="cs-CZ" kern="0" baseline="0" dirty="0"/>
              <a:t>Z</a:t>
            </a:r>
            <a:r>
              <a:rPr lang="cs-CZ" altLang="cs-CZ" kern="0" baseline="0" dirty="0"/>
              <a:t>úplnění</a:t>
            </a:r>
            <a:r>
              <a:rPr lang="en-US" altLang="cs-CZ" kern="0" baseline="0" dirty="0"/>
              <a:t>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b="0" kern="0" baseline="0" dirty="0"/>
              <a:t> </a:t>
            </a:r>
            <a:r>
              <a:rPr lang="en-US" altLang="cs-CZ" b="0" kern="0" baseline="0" dirty="0" err="1"/>
              <a:t>událost</a:t>
            </a:r>
            <a:r>
              <a:rPr lang="en-US" altLang="cs-CZ" b="0" kern="0" baseline="0" dirty="0"/>
              <a:t> a v </a:t>
            </a:r>
            <a:r>
              <a:rPr lang="en-US" altLang="cs-CZ" b="0" kern="0" baseline="0" dirty="0" err="1"/>
              <a:t>procesu</a:t>
            </a:r>
            <a:r>
              <a:rPr lang="en-US" altLang="cs-CZ" b="0" kern="0" baseline="0" dirty="0"/>
              <a:t> </a:t>
            </a:r>
            <a:r>
              <a:rPr lang="en-US" altLang="cs-CZ" b="0" kern="0" baseline="0" dirty="0" err="1"/>
              <a:t>i</a:t>
            </a:r>
            <a:r>
              <a:rPr lang="en-US" altLang="cs-CZ" b="0" kern="0" baseline="0" dirty="0"/>
              <a:t>, </a:t>
            </a:r>
            <a:r>
              <a:rPr lang="en-US" altLang="cs-CZ" b="0" kern="0" baseline="0" dirty="0" err="1"/>
              <a:t>událost</a:t>
            </a:r>
            <a:r>
              <a:rPr lang="en-US" altLang="cs-CZ" b="0" kern="0" baseline="0" dirty="0"/>
              <a:t> b v </a:t>
            </a:r>
            <a:r>
              <a:rPr lang="en-US" altLang="cs-CZ" b="0" kern="0" baseline="0" dirty="0" err="1"/>
              <a:t>procesu</a:t>
            </a:r>
            <a:r>
              <a:rPr lang="en-US" altLang="cs-CZ" b="0" kern="0" baseline="0" dirty="0"/>
              <a:t> j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b="0" kern="0" baseline="0" dirty="0"/>
              <a:t> C(a)=C(b) &amp; Pi&lt;</a:t>
            </a:r>
            <a:r>
              <a:rPr lang="en-US" altLang="cs-CZ" b="0" kern="0" baseline="0" dirty="0" err="1"/>
              <a:t>Pj</a:t>
            </a:r>
            <a:r>
              <a:rPr lang="cs-CZ" altLang="cs-CZ" b="0" kern="0" baseline="0" dirty="0"/>
              <a:t> </a:t>
            </a:r>
            <a:r>
              <a:rPr lang="en-US" altLang="cs-CZ" b="0" kern="0" baseline="0" dirty="0"/>
              <a:t> </a:t>
            </a:r>
            <a:r>
              <a:rPr lang="cs-CZ" altLang="cs-CZ" b="0" kern="0" baseline="0" dirty="0">
                <a:solidFill>
                  <a:srgbClr val="0000FF"/>
                </a:solidFill>
                <a:sym typeface="Symbol" panose="05050102010706020507" pitchFamily="18" charset="2"/>
              </a:rPr>
              <a:t></a:t>
            </a:r>
            <a:r>
              <a:rPr lang="en-US" altLang="cs-CZ" b="0" kern="0" baseline="0" dirty="0"/>
              <a:t>  </a:t>
            </a:r>
            <a:r>
              <a:rPr lang="cs-CZ" altLang="cs-CZ" b="0" kern="0" baseline="0" dirty="0"/>
              <a:t>C</a:t>
            </a:r>
            <a:r>
              <a:rPr lang="en-US" altLang="cs-CZ" b="0" kern="0" baseline="0" dirty="0"/>
              <a:t>'(a)&lt;C'(b)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b="0" i="1" kern="0" baseline="0" dirty="0"/>
              <a:t> '</a:t>
            </a:r>
            <a:r>
              <a:rPr lang="en-US" altLang="cs-CZ" b="0" i="1" kern="0" baseline="0" dirty="0" err="1"/>
              <a:t>byro</a:t>
            </a:r>
            <a:r>
              <a:rPr lang="cs-CZ" altLang="cs-CZ" b="0" i="1" kern="0" baseline="0" dirty="0"/>
              <a:t>kratické</a:t>
            </a:r>
            <a:r>
              <a:rPr lang="en-US" altLang="cs-CZ" b="0" i="1" kern="0" baseline="0" dirty="0"/>
              <a:t>'</a:t>
            </a:r>
            <a:r>
              <a:rPr lang="cs-CZ" altLang="cs-CZ" b="0" i="1" kern="0" baseline="0" dirty="0"/>
              <a:t> </a:t>
            </a:r>
            <a:r>
              <a:rPr lang="en-US" altLang="cs-CZ" b="0" i="1" kern="0" baseline="0" dirty="0"/>
              <a:t> </a:t>
            </a:r>
            <a:r>
              <a:rPr lang="cs-CZ" altLang="cs-CZ" b="0" kern="0" baseline="0" dirty="0"/>
              <a:t>uspořádání</a:t>
            </a:r>
            <a:endParaRPr lang="en-US" altLang="cs-CZ" b="0" kern="0" baseline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95F4B7-C235-D1D8-C011-071E467B6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6913" y="2060575"/>
            <a:ext cx="2592387" cy="2254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2" grpId="0" animBg="1"/>
      <p:bldP spid="111623" grpId="0" animBg="1"/>
      <p:bldP spid="111624" grpId="0" animBg="1"/>
      <p:bldP spid="111625" grpId="0" animBg="1"/>
      <p:bldP spid="111626" grpId="0" animBg="1"/>
      <p:bldP spid="111629" grpId="0" animBg="1"/>
      <p:bldP spid="111630" grpId="0" animBg="1"/>
      <p:bldP spid="15" grpId="0"/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6C8FF657-8E01-80B8-F52F-526365AF81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Logické hodiny</a:t>
            </a:r>
            <a:r>
              <a:rPr lang="en-US" altLang="cs-CZ"/>
              <a:t> a kauzalita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73DD8C46-4B3A-4921-9C60-10573F0BFA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400" b="1"/>
              <a:t>Kauzální závislost</a:t>
            </a:r>
            <a:endParaRPr lang="cs-CZ" altLang="cs-CZ" sz="1400" b="1" i="1">
              <a:sym typeface="Wingdings" panose="05000000000000000000" pitchFamily="2" charset="2"/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/>
              <a:t>jestliže </a:t>
            </a:r>
            <a:r>
              <a:rPr lang="cs-CZ" altLang="cs-CZ" sz="1400">
                <a:sym typeface="Symbol" panose="05050102010706020507" pitchFamily="18" charset="2"/>
              </a:rPr>
              <a:t></a:t>
            </a:r>
            <a:r>
              <a:rPr lang="cs-CZ" altLang="cs-CZ" sz="1400"/>
              <a:t>p: e1 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 baseline="30000"/>
              <a:t>p</a:t>
            </a:r>
            <a:r>
              <a:rPr lang="cs-CZ" altLang="cs-CZ" sz="1400"/>
              <a:t> e2  potom  e1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e2</a:t>
            </a:r>
            <a:endParaRPr lang="cs-CZ" altLang="cs-CZ" sz="1400">
              <a:sym typeface="Symbol" panose="05050102010706020507" pitchFamily="18" charset="2"/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>
                <a:sym typeface="Symbol" panose="05050102010706020507" pitchFamily="18" charset="2"/>
              </a:rPr>
              <a:t></a:t>
            </a:r>
            <a:r>
              <a:rPr lang="cs-CZ" altLang="cs-CZ" sz="1400"/>
              <a:t> m: send(m)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rcv(m) 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/>
              <a:t>jestliže e1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e2 &amp; e2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e3  potom  e1 </a:t>
            </a:r>
            <a:r>
              <a:rPr lang="cs-CZ" altLang="cs-CZ" sz="1400">
                <a:sym typeface="Symbol" panose="05050102010706020507" pitchFamily="18" charset="2"/>
              </a:rPr>
              <a:t></a:t>
            </a:r>
            <a:r>
              <a:rPr lang="cs-CZ" altLang="cs-CZ" sz="1400"/>
              <a:t> e3</a:t>
            </a:r>
            <a:endParaRPr lang="en-US" altLang="cs-CZ" sz="1400"/>
          </a:p>
          <a:p>
            <a:pPr eaLnBrk="1" hangingPunct="1"/>
            <a:endParaRPr lang="cs-CZ" altLang="cs-CZ" sz="1400"/>
          </a:p>
          <a:p>
            <a:pPr eaLnBrk="1" hangingPunct="1"/>
            <a:r>
              <a:rPr lang="en-US" altLang="cs-CZ" b="1"/>
              <a:t>Plat</a:t>
            </a:r>
            <a:r>
              <a:rPr lang="cs-CZ" altLang="cs-CZ" b="1"/>
              <a:t>í </a:t>
            </a:r>
            <a:r>
              <a:rPr lang="en-US" altLang="cs-CZ" b="1">
                <a:solidFill>
                  <a:schemeClr val="hlink"/>
                </a:solidFill>
                <a:sym typeface="Wingdings" panose="05000000000000000000" pitchFamily="2" charset="2"/>
              </a:rPr>
              <a:t></a:t>
            </a:r>
            <a:endParaRPr lang="cs-CZ" altLang="cs-CZ" b="1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jestliže a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b  pak  </a:t>
            </a:r>
            <a:r>
              <a:rPr lang="en-US" altLang="cs-CZ">
                <a:sym typeface="Symbol" panose="05050102010706020507" pitchFamily="18" charset="2"/>
              </a:rPr>
              <a:t>C(a) &lt; C(b)</a:t>
            </a:r>
            <a:endParaRPr lang="cs-CZ" altLang="cs-CZ">
              <a:sym typeface="Symbol" panose="05050102010706020507" pitchFamily="18" charset="2"/>
            </a:endParaRPr>
          </a:p>
          <a:p>
            <a:pPr eaLnBrk="1" hangingPunct="1"/>
            <a:r>
              <a:rPr lang="cs-CZ" altLang="cs-CZ" b="1"/>
              <a:t>Nep</a:t>
            </a:r>
            <a:r>
              <a:rPr lang="en-US" altLang="cs-CZ" b="1"/>
              <a:t>lat</a:t>
            </a:r>
            <a:r>
              <a:rPr lang="cs-CZ" altLang="cs-CZ" b="1"/>
              <a:t>í </a:t>
            </a:r>
            <a:r>
              <a:rPr lang="en-US" altLang="cs-CZ" b="1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cs-CZ" altLang="cs-CZ" b="1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jestliže </a:t>
            </a:r>
            <a:r>
              <a:rPr lang="en-US" altLang="cs-CZ">
                <a:sym typeface="Symbol" panose="05050102010706020507" pitchFamily="18" charset="2"/>
              </a:rPr>
              <a:t>C(a) &lt; C(b)</a:t>
            </a:r>
            <a:r>
              <a:rPr lang="cs-CZ" altLang="cs-CZ"/>
              <a:t> pak by bylo hezké aby a </a:t>
            </a:r>
            <a:r>
              <a:rPr lang="cs-CZ" altLang="cs-CZ">
                <a:sym typeface="Symbol" panose="05050102010706020507" pitchFamily="18" charset="2"/>
              </a:rPr>
              <a:t></a:t>
            </a:r>
            <a:r>
              <a:rPr lang="cs-CZ" altLang="cs-CZ"/>
              <a:t> b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eaLnBrk="1" hangingPunct="1"/>
            <a:r>
              <a:rPr lang="cs-CZ" altLang="cs-CZ"/>
              <a:t>Jak tedy zjistím kauzalitu událostí?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později - vektorové hodiny</a:t>
            </a:r>
            <a:endParaRPr lang="cs-CZ" altLang="cs-CZ">
              <a:sym typeface="Symbol" panose="05050102010706020507" pitchFamily="18" charset="2"/>
            </a:endParaRPr>
          </a:p>
        </p:txBody>
      </p:sp>
      <p:sp>
        <p:nvSpPr>
          <p:cNvPr id="109572" name="Rectangle 4">
            <a:extLst>
              <a:ext uri="{FF2B5EF4-FFF2-40B4-BE49-F238E27FC236}">
                <a16:creationId xmlns:a16="http://schemas.microsoft.com/office/drawing/2014/main" id="{863BCCE3-6CC0-03D5-3692-AEA3B522A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09573" name="Line 5">
            <a:extLst>
              <a:ext uri="{FF2B5EF4-FFF2-40B4-BE49-F238E27FC236}">
                <a16:creationId xmlns:a16="http://schemas.microsoft.com/office/drawing/2014/main" id="{DF54304A-81AA-CE4E-567A-C2F2C034B7C4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4" name="Line 6">
            <a:extLst>
              <a:ext uri="{FF2B5EF4-FFF2-40B4-BE49-F238E27FC236}">
                <a16:creationId xmlns:a16="http://schemas.microsoft.com/office/drawing/2014/main" id="{77FAA920-683A-BE33-BE68-A39A13DFCD11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5" name="Line 7">
            <a:extLst>
              <a:ext uri="{FF2B5EF4-FFF2-40B4-BE49-F238E27FC236}">
                <a16:creationId xmlns:a16="http://schemas.microsoft.com/office/drawing/2014/main" id="{3EBBA057-D125-4705-A41F-5124699CE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812088" y="3141663"/>
            <a:ext cx="720725" cy="863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6" name="Line 9">
            <a:extLst>
              <a:ext uri="{FF2B5EF4-FFF2-40B4-BE49-F238E27FC236}">
                <a16:creationId xmlns:a16="http://schemas.microsoft.com/office/drawing/2014/main" id="{C39B9D98-57CF-AF6F-10CE-264E125464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2950" y="3141663"/>
            <a:ext cx="15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7" name="AutoShape 13">
            <a:extLst>
              <a:ext uri="{FF2B5EF4-FFF2-40B4-BE49-F238E27FC236}">
                <a16:creationId xmlns:a16="http://schemas.microsoft.com/office/drawing/2014/main" id="{97920D2D-EE68-E019-C7DB-7168CE36F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5589588"/>
            <a:ext cx="1223963" cy="360362"/>
          </a:xfrm>
          <a:prstGeom prst="wedgeRoundRectCallout">
            <a:avLst>
              <a:gd name="adj1" fmla="val 202787"/>
              <a:gd name="adj2" fmla="val -26938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A1 </a:t>
            </a:r>
            <a:r>
              <a:rPr lang="cs-CZ" altLang="cs-CZ" baseline="0">
                <a:latin typeface="Arial" panose="020B0604020202020204" pitchFamily="34" charset="0"/>
                <a:sym typeface="Symbol" panose="05050102010706020507" pitchFamily="18" charset="2"/>
              </a:rPr>
              <a:t>↛</a:t>
            </a:r>
            <a:r>
              <a:rPr lang="en-US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 C3</a:t>
            </a:r>
          </a:p>
        </p:txBody>
      </p:sp>
      <p:sp>
        <p:nvSpPr>
          <p:cNvPr id="109578" name="Line 14">
            <a:extLst>
              <a:ext uri="{FF2B5EF4-FFF2-40B4-BE49-F238E27FC236}">
                <a16:creationId xmlns:a16="http://schemas.microsoft.com/office/drawing/2014/main" id="{F4ACE309-2436-1ADD-0E98-5B5E809D6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2492375"/>
            <a:ext cx="0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79" name="Line 15">
            <a:extLst>
              <a:ext uri="{FF2B5EF4-FFF2-40B4-BE49-F238E27FC236}">
                <a16:creationId xmlns:a16="http://schemas.microsoft.com/office/drawing/2014/main" id="{2D9A837E-49F6-4D24-3D97-22E1402A5E7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2950" y="3860800"/>
            <a:ext cx="720725" cy="863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0" name="Line 16">
            <a:extLst>
              <a:ext uri="{FF2B5EF4-FFF2-40B4-BE49-F238E27FC236}">
                <a16:creationId xmlns:a16="http://schemas.microsoft.com/office/drawing/2014/main" id="{A19DADEA-0825-A092-7175-1681153E8E4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2950" y="4724400"/>
            <a:ext cx="1588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1" name="Line 17">
            <a:extLst>
              <a:ext uri="{FF2B5EF4-FFF2-40B4-BE49-F238E27FC236}">
                <a16:creationId xmlns:a16="http://schemas.microsoft.com/office/drawing/2014/main" id="{E56B53E4-FEA2-37FD-2E7E-160CEDF0CB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32813" y="3141663"/>
            <a:ext cx="1587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2" name="Line 18">
            <a:extLst>
              <a:ext uri="{FF2B5EF4-FFF2-40B4-BE49-F238E27FC236}">
                <a16:creationId xmlns:a16="http://schemas.microsoft.com/office/drawing/2014/main" id="{A3AED6C3-1569-13B0-9064-6B129812E76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32813" y="4724400"/>
            <a:ext cx="15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3" name="Line 19">
            <a:extLst>
              <a:ext uri="{FF2B5EF4-FFF2-40B4-BE49-F238E27FC236}">
                <a16:creationId xmlns:a16="http://schemas.microsoft.com/office/drawing/2014/main" id="{141E37CF-721E-4F60-FA98-808984A54D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2088" y="3860800"/>
            <a:ext cx="1587" cy="0"/>
          </a:xfrm>
          <a:prstGeom prst="line">
            <a:avLst/>
          </a:prstGeom>
          <a:noFill/>
          <a:ln w="25400">
            <a:solidFill>
              <a:srgbClr val="C0C0C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9584" name="Text Box 20">
            <a:extLst>
              <a:ext uri="{FF2B5EF4-FFF2-40B4-BE49-F238E27FC236}">
                <a16:creationId xmlns:a16="http://schemas.microsoft.com/office/drawing/2014/main" id="{DA35A770-AA89-A8AD-7620-22463648E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997200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1</a:t>
            </a:r>
          </a:p>
        </p:txBody>
      </p:sp>
      <p:sp>
        <p:nvSpPr>
          <p:cNvPr id="109585" name="Text Box 21">
            <a:extLst>
              <a:ext uri="{FF2B5EF4-FFF2-40B4-BE49-F238E27FC236}">
                <a16:creationId xmlns:a16="http://schemas.microsoft.com/office/drawing/2014/main" id="{77C86285-1AD6-BFFB-DA3C-E9CE5B40C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2997200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1</a:t>
            </a:r>
          </a:p>
        </p:txBody>
      </p:sp>
      <p:sp>
        <p:nvSpPr>
          <p:cNvPr id="109586" name="Text Box 22">
            <a:extLst>
              <a:ext uri="{FF2B5EF4-FFF2-40B4-BE49-F238E27FC236}">
                <a16:creationId xmlns:a16="http://schemas.microsoft.com/office/drawing/2014/main" id="{D02307C4-EA99-8DA8-0D5F-373EACDB5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3789363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2</a:t>
            </a:r>
          </a:p>
        </p:txBody>
      </p:sp>
      <p:sp>
        <p:nvSpPr>
          <p:cNvPr id="109587" name="Text Box 23">
            <a:extLst>
              <a:ext uri="{FF2B5EF4-FFF2-40B4-BE49-F238E27FC236}">
                <a16:creationId xmlns:a16="http://schemas.microsoft.com/office/drawing/2014/main" id="{396CDF21-3FE1-8B36-1DB9-EC3DDA067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789363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2</a:t>
            </a:r>
          </a:p>
        </p:txBody>
      </p:sp>
      <p:sp>
        <p:nvSpPr>
          <p:cNvPr id="109588" name="Text Box 24">
            <a:extLst>
              <a:ext uri="{FF2B5EF4-FFF2-40B4-BE49-F238E27FC236}">
                <a16:creationId xmlns:a16="http://schemas.microsoft.com/office/drawing/2014/main" id="{1A414093-7796-FD8E-21E4-A606A6BE5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581525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3</a:t>
            </a:r>
          </a:p>
        </p:txBody>
      </p:sp>
      <p:sp>
        <p:nvSpPr>
          <p:cNvPr id="109589" name="Text Box 25">
            <a:extLst>
              <a:ext uri="{FF2B5EF4-FFF2-40B4-BE49-F238E27FC236}">
                <a16:creationId xmlns:a16="http://schemas.microsoft.com/office/drawing/2014/main" id="{C06218CD-D91D-CFEB-CA72-7FF9B314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4250" y="4581525"/>
            <a:ext cx="1428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3</a:t>
            </a:r>
          </a:p>
        </p:txBody>
      </p:sp>
      <p:sp>
        <p:nvSpPr>
          <p:cNvPr id="109590" name="Text Box 26">
            <a:extLst>
              <a:ext uri="{FF2B5EF4-FFF2-40B4-BE49-F238E27FC236}">
                <a16:creationId xmlns:a16="http://schemas.microsoft.com/office/drawing/2014/main" id="{083CADCC-8420-0C77-D876-7C59D7B89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205038"/>
            <a:ext cx="215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A</a:t>
            </a:r>
          </a:p>
        </p:txBody>
      </p:sp>
      <p:sp>
        <p:nvSpPr>
          <p:cNvPr id="109591" name="Text Box 27">
            <a:extLst>
              <a:ext uri="{FF2B5EF4-FFF2-40B4-BE49-F238E27FC236}">
                <a16:creationId xmlns:a16="http://schemas.microsoft.com/office/drawing/2014/main" id="{8782B3BE-64A9-C60F-7A3B-584A8DA90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205038"/>
            <a:ext cx="215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B</a:t>
            </a:r>
          </a:p>
        </p:txBody>
      </p:sp>
      <p:sp>
        <p:nvSpPr>
          <p:cNvPr id="109592" name="Text Box 28">
            <a:extLst>
              <a:ext uri="{FF2B5EF4-FFF2-40B4-BE49-F238E27FC236}">
                <a16:creationId xmlns:a16="http://schemas.microsoft.com/office/drawing/2014/main" id="{E6F2BEE9-2D20-1C43-1C59-7BD4335E1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2205038"/>
            <a:ext cx="2159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C</a:t>
            </a:r>
          </a:p>
        </p:txBody>
      </p:sp>
      <p:sp>
        <p:nvSpPr>
          <p:cNvPr id="109593" name="AutoShape 7">
            <a:extLst>
              <a:ext uri="{FF2B5EF4-FFF2-40B4-BE49-F238E27FC236}">
                <a16:creationId xmlns:a16="http://schemas.microsoft.com/office/drawing/2014/main" id="{D06FF738-4A52-453F-E991-2B255D3E6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73688"/>
            <a:ext cx="2952750" cy="1152525"/>
          </a:xfrm>
          <a:prstGeom prst="wedgeRoundRectCallout">
            <a:avLst>
              <a:gd name="adj1" fmla="val -49722"/>
              <a:gd name="adj2" fmla="val 15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Vektorov</a:t>
            </a:r>
            <a:r>
              <a:rPr lang="cs-CZ" altLang="cs-CZ" sz="1600" b="0" baseline="0">
                <a:latin typeface="Arial" panose="020B0604020202020204" pitchFamily="34" charset="0"/>
              </a:rPr>
              <a:t>é / maticové hodiny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- kauzalita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- doručovací protokoly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- virtuální synchronie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>
            <a:extLst>
              <a:ext uri="{FF2B5EF4-FFF2-40B4-BE49-F238E27FC236}">
                <a16:creationId xmlns:a16="http://schemas.microsoft.com/office/drawing/2014/main" id="{54877266-67EB-2986-89D0-D97AA421E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Vzájemné vyloučení procesů</a:t>
            </a:r>
            <a:endParaRPr lang="en-US" altLang="cs-CZ"/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CFF7E7D-BFF7-408B-508F-7E84BEBB93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neexistence společné paměti - semafor</a:t>
            </a:r>
            <a:r>
              <a:rPr lang="en-US" altLang="cs-CZ" dirty="0"/>
              <a:t>!</a:t>
            </a:r>
            <a:endParaRPr lang="cs-CZ" altLang="cs-CZ" dirty="0"/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pouze zprávy</a:t>
            </a:r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korektnost</a:t>
            </a:r>
            <a:endParaRPr lang="en-GB" altLang="cs-CZ" dirty="0"/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GB" altLang="cs-CZ" dirty="0"/>
              <a:t> v</a:t>
            </a:r>
            <a:r>
              <a:rPr lang="cs-CZ" altLang="cs-CZ" dirty="0"/>
              <a:t>ýpadek </a:t>
            </a:r>
            <a:r>
              <a:rPr lang="en-GB" altLang="cs-CZ" dirty="0"/>
              <a:t>/ </a:t>
            </a:r>
            <a:r>
              <a:rPr lang="cs-CZ" altLang="cs-CZ" dirty="0"/>
              <a:t>nedostupnost uzlu, přerušená </a:t>
            </a:r>
            <a:r>
              <a:rPr lang="en-GB" altLang="cs-CZ" dirty="0"/>
              <a:t>/ </a:t>
            </a:r>
            <a:r>
              <a:rPr lang="cs-CZ" altLang="cs-CZ" dirty="0"/>
              <a:t>pomalá komunikace, ..., ...</a:t>
            </a:r>
            <a:endParaRPr lang="en-US" altLang="cs-CZ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způsoby řešení</a:t>
            </a:r>
            <a:endParaRPr lang="en-US" altLang="cs-CZ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cs-CZ" altLang="cs-CZ" dirty="0"/>
              <a:t>c</a:t>
            </a:r>
            <a:r>
              <a:rPr lang="en-US" altLang="cs-CZ" dirty="0" err="1"/>
              <a:t>entralizovan</a:t>
            </a:r>
            <a:r>
              <a:rPr lang="cs-CZ" altLang="cs-CZ" dirty="0"/>
              <a:t>á ochrana</a:t>
            </a:r>
            <a:r>
              <a:rPr lang="en-US" altLang="cs-CZ" dirty="0"/>
              <a:t> </a:t>
            </a:r>
            <a:r>
              <a:rPr lang="cs-CZ" altLang="cs-CZ" dirty="0"/>
              <a:t>přístupu</a:t>
            </a:r>
            <a:endParaRPr lang="en-US" altLang="cs-CZ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cs-CZ" altLang="cs-CZ" dirty="0"/>
              <a:t>permission-based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časové značky</a:t>
            </a:r>
            <a:r>
              <a:rPr lang="en-US" altLang="cs-CZ" dirty="0"/>
              <a:t>		</a:t>
            </a:r>
            <a:r>
              <a:rPr lang="cs-CZ" altLang="cs-CZ" i="1" dirty="0">
                <a:solidFill>
                  <a:srgbClr val="0000FF"/>
                </a:solidFill>
              </a:rPr>
              <a:t>Lamport </a:t>
            </a:r>
            <a:r>
              <a:rPr lang="cs-CZ" altLang="cs-CZ" sz="1100" dirty="0">
                <a:solidFill>
                  <a:srgbClr val="0000FF"/>
                </a:solidFill>
              </a:rPr>
              <a:t>(3n)</a:t>
            </a:r>
            <a:r>
              <a:rPr lang="cs-CZ" altLang="cs-CZ" i="1" dirty="0">
                <a:solidFill>
                  <a:srgbClr val="0000FF"/>
                </a:solidFill>
              </a:rPr>
              <a:t>, Ricart-Agrawala </a:t>
            </a:r>
            <a:r>
              <a:rPr lang="cs-CZ" altLang="cs-CZ" sz="1100" dirty="0">
                <a:solidFill>
                  <a:srgbClr val="0000FF"/>
                </a:solidFill>
              </a:rPr>
              <a:t>(2n)</a:t>
            </a:r>
            <a:endParaRPr lang="cs-CZ" altLang="cs-CZ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volby</a:t>
            </a:r>
            <a:r>
              <a:rPr lang="en-US" altLang="cs-CZ" dirty="0"/>
              <a:t>			</a:t>
            </a:r>
            <a:r>
              <a:rPr lang="cs-CZ" altLang="cs-CZ" i="1" dirty="0">
                <a:solidFill>
                  <a:srgbClr val="0000FF"/>
                </a:solidFill>
              </a:rPr>
              <a:t>Maekawa </a:t>
            </a:r>
            <a:r>
              <a:rPr lang="cs-CZ" altLang="cs-CZ" sz="1100" dirty="0">
                <a:solidFill>
                  <a:srgbClr val="0000FF"/>
                </a:solidFill>
              </a:rPr>
              <a:t>(sqrt n)</a:t>
            </a:r>
            <a:r>
              <a:rPr lang="cs-CZ" altLang="cs-CZ" i="1" dirty="0">
                <a:solidFill>
                  <a:srgbClr val="0000FF"/>
                </a:solidFill>
              </a:rPr>
              <a:t>, Agr</a:t>
            </a:r>
            <a:r>
              <a:rPr lang="en-US" altLang="cs-CZ" i="1" dirty="0">
                <a:solidFill>
                  <a:srgbClr val="0000FF"/>
                </a:solidFill>
              </a:rPr>
              <a:t>a</a:t>
            </a:r>
            <a:r>
              <a:rPr lang="cs-CZ" altLang="cs-CZ" i="1" dirty="0">
                <a:solidFill>
                  <a:srgbClr val="0000FF"/>
                </a:solidFill>
              </a:rPr>
              <a:t>wal-ElAbadi </a:t>
            </a:r>
            <a:r>
              <a:rPr lang="cs-CZ" altLang="cs-CZ" sz="1100" dirty="0">
                <a:solidFill>
                  <a:srgbClr val="0000FF"/>
                </a:solidFill>
              </a:rPr>
              <a:t>(log n)</a:t>
            </a:r>
            <a:endParaRPr lang="cs-CZ" altLang="cs-CZ" sz="1300" dirty="0">
              <a:solidFill>
                <a:srgbClr val="0000FF"/>
              </a:solidFill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cs-CZ" dirty="0"/>
              <a:t>token</a:t>
            </a:r>
            <a:r>
              <a:rPr lang="cs-CZ" altLang="cs-CZ" dirty="0"/>
              <a:t>-</a:t>
            </a:r>
            <a:r>
              <a:rPr lang="en-US" altLang="cs-CZ" dirty="0"/>
              <a:t>based</a:t>
            </a: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token-passing</a:t>
            </a:r>
            <a:r>
              <a:rPr lang="en-US" altLang="cs-CZ" dirty="0"/>
              <a:t>		</a:t>
            </a:r>
            <a:r>
              <a:rPr lang="cs-CZ" altLang="cs-CZ" i="1" dirty="0">
                <a:solidFill>
                  <a:srgbClr val="0000FF"/>
                </a:solidFill>
              </a:rPr>
              <a:t>Suzuki-Kasami</a:t>
            </a: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r>
              <a:rPr lang="en-US" altLang="cs-CZ" dirty="0"/>
              <a:t> </a:t>
            </a:r>
            <a:r>
              <a:rPr lang="cs-CZ" altLang="cs-CZ" dirty="0"/>
              <a:t>strom</a:t>
            </a:r>
            <a:r>
              <a:rPr lang="en-US" altLang="cs-CZ" dirty="0"/>
              <a:t>			</a:t>
            </a:r>
            <a:r>
              <a:rPr lang="cs-CZ" altLang="cs-CZ" i="1" dirty="0">
                <a:solidFill>
                  <a:srgbClr val="0000FF"/>
                </a:solidFill>
              </a:rPr>
              <a:t>Raymond</a:t>
            </a:r>
            <a:endParaRPr lang="en-US" altLang="cs-CZ" i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</a:t>
            </a:r>
            <a:r>
              <a:rPr lang="en-US" altLang="cs-CZ" dirty="0"/>
              <a:t>token ring</a:t>
            </a:r>
            <a:endParaRPr lang="cs-CZ" altLang="cs-CZ" dirty="0"/>
          </a:p>
        </p:txBody>
      </p:sp>
      <p:sp>
        <p:nvSpPr>
          <p:cNvPr id="111620" name="Rectangle 5">
            <a:extLst>
              <a:ext uri="{FF2B5EF4-FFF2-40B4-BE49-F238E27FC236}">
                <a16:creationId xmlns:a16="http://schemas.microsoft.com/office/drawing/2014/main" id="{8702BBEB-7EF6-CF62-FD85-6F0F4BEA6D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111621" name="Picture 6" descr="j0300520">
            <a:extLst>
              <a:ext uri="{FF2B5EF4-FFF2-40B4-BE49-F238E27FC236}">
                <a16:creationId xmlns:a16="http://schemas.microsoft.com/office/drawing/2014/main" id="{DA487489-33C8-582A-2DFE-8BBB607FCE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908050"/>
            <a:ext cx="9525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5457E7BA-310C-F78A-13B1-C3B9EBF82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Centralizovaný algoritmus</a:t>
            </a:r>
            <a:endParaRPr lang="en-US" altLang="cs-CZ"/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BADFB123-5938-1563-2183-8DAF80EE6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cs-CZ"/>
              <a:t>Centralizovan</a:t>
            </a:r>
            <a:r>
              <a:rPr lang="cs-CZ" altLang="cs-CZ"/>
              <a:t>ý</a:t>
            </a:r>
            <a:r>
              <a:rPr lang="en-US" altLang="cs-CZ"/>
              <a:t> algoritmus</a:t>
            </a:r>
            <a:endParaRPr lang="cs-CZ" altLang="cs-CZ"/>
          </a:p>
          <a:p>
            <a:pPr lvl="1" eaLnBrk="1" hangingPunct="1"/>
            <a:r>
              <a:rPr lang="cs-CZ" altLang="cs-CZ"/>
              <a:t>jeden server s frontou - sekvenc</a:t>
            </a:r>
            <a:r>
              <a:rPr lang="en-US" altLang="cs-CZ"/>
              <a:t>e</a:t>
            </a:r>
            <a:r>
              <a:rPr lang="cs-CZ" altLang="cs-CZ"/>
              <a:t>r</a:t>
            </a:r>
          </a:p>
          <a:p>
            <a:pPr lvl="1" eaLnBrk="1" hangingPunct="1"/>
            <a:r>
              <a:rPr lang="cs-CZ" altLang="cs-CZ"/>
              <a:t>žádost / potvrzení / zamítnutí / uvolnění</a:t>
            </a:r>
          </a:p>
          <a:p>
            <a:pPr lvl="1" eaLnBrk="1" hangingPunct="1"/>
            <a:r>
              <a:rPr lang="en-US" altLang="cs-CZ" b="1">
                <a:solidFill>
                  <a:srgbClr val="FFC000"/>
                </a:solidFill>
                <a:sym typeface="Wingdings" panose="05000000000000000000" pitchFamily="2" charset="2"/>
              </a:rPr>
              <a:t></a:t>
            </a:r>
            <a:r>
              <a:rPr lang="en-US" altLang="cs-CZ"/>
              <a:t> </a:t>
            </a:r>
            <a:r>
              <a:rPr lang="cs-CZ" altLang="cs-CZ"/>
              <a:t>centralizovaná komponenta</a:t>
            </a:r>
            <a:endParaRPr lang="cs-CZ" altLang="cs-CZ" b="1">
              <a:solidFill>
                <a:srgbClr val="FFC000"/>
              </a:solidFill>
            </a:endParaRPr>
          </a:p>
          <a:p>
            <a:pPr lvl="2" eaLnBrk="1" hangingPunct="1"/>
            <a:r>
              <a:rPr lang="cs-CZ" altLang="cs-CZ"/>
              <a:t> ideově nevhodné</a:t>
            </a:r>
          </a:p>
          <a:p>
            <a:pPr lvl="2" eaLnBrk="1" hangingPunct="1"/>
            <a:r>
              <a:rPr lang="cs-CZ" altLang="cs-CZ"/>
              <a:t> výpadek serveru - ztráta informace, nutnost volby</a:t>
            </a:r>
          </a:p>
          <a:p>
            <a:pPr lvl="2" eaLnBrk="1" hangingPunct="1"/>
            <a:r>
              <a:rPr lang="cs-CZ" altLang="cs-CZ"/>
              <a:t> výpadek klienta - problém vyhladovění (starvace</a:t>
            </a:r>
            <a:r>
              <a:rPr lang="en-US" altLang="cs-CZ"/>
              <a:t> </a:t>
            </a:r>
            <a:r>
              <a:rPr lang="en-US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↪</a:t>
            </a:r>
            <a:r>
              <a:rPr lang="en-US" altLang="cs-CZ"/>
              <a:t> expirace</a:t>
            </a:r>
            <a:r>
              <a:rPr lang="cs-CZ" altLang="cs-CZ"/>
              <a:t>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en-US" altLang="cs-CZ"/>
          </a:p>
        </p:txBody>
      </p:sp>
      <p:sp>
        <p:nvSpPr>
          <p:cNvPr id="113668" name="Rectangle 4">
            <a:extLst>
              <a:ext uri="{FF2B5EF4-FFF2-40B4-BE49-F238E27FC236}">
                <a16:creationId xmlns:a16="http://schemas.microsoft.com/office/drawing/2014/main" id="{4E51A9E4-985A-127B-2AC0-9664A667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13669" name="Object 5">
            <a:extLst>
              <a:ext uri="{FF2B5EF4-FFF2-40B4-BE49-F238E27FC236}">
                <a16:creationId xmlns:a16="http://schemas.microsoft.com/office/drawing/2014/main" id="{5832C28A-05E8-C46C-E886-84C75417E0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3573463"/>
          <a:ext cx="6035675" cy="224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828032" imgH="1798320" progId="Word.Picture.8">
                  <p:embed/>
                </p:oleObj>
              </mc:Choice>
              <mc:Fallback>
                <p:oleObj name="Picture" r:id="rId3" imgW="4828032" imgH="179832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573463"/>
                        <a:ext cx="6035675" cy="224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>
            <a:extLst>
              <a:ext uri="{FF2B5EF4-FFF2-40B4-BE49-F238E27FC236}">
                <a16:creationId xmlns:a16="http://schemas.microsoft.com/office/drawing/2014/main" id="{841264DC-4781-3D95-3894-A05FAC279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Lamportův algoritmus</a:t>
            </a:r>
            <a:endParaRPr lang="en-US" altLang="cs-CZ"/>
          </a:p>
        </p:txBody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6283AF68-70EB-4E6C-1CF0-4E4AA9E6065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569325" cy="5689600"/>
          </a:xfrm>
        </p:spPr>
        <p:txBody>
          <a:bodyPr/>
          <a:lstStyle/>
          <a:p>
            <a:pPr marL="0" indent="0" eaLnBrk="1" hangingPunct="1"/>
            <a:r>
              <a:rPr lang="cs-CZ" altLang="cs-CZ" sz="1600"/>
              <a:t>Idea: Proces vyšle žádost a čeká až </a:t>
            </a:r>
            <a:endParaRPr lang="en-US" altLang="cs-CZ" sz="1600"/>
          </a:p>
          <a:p>
            <a:pPr lvl="1" eaLnBrk="1" hangingPunct="1"/>
            <a:r>
              <a:rPr lang="cs-CZ" altLang="cs-CZ" sz="1500"/>
              <a:t>dorazí odpovědi od všech procesů </a:t>
            </a:r>
            <a:r>
              <a:rPr lang="en-US" altLang="cs-CZ" sz="1500"/>
              <a:t>a</a:t>
            </a:r>
          </a:p>
          <a:p>
            <a:pPr lvl="1" eaLnBrk="1" hangingPunct="1"/>
            <a:r>
              <a:rPr lang="cs-CZ" altLang="cs-CZ" sz="1500"/>
              <a:t>všechny žádosti v jeho frontě mají větší časovou značku</a:t>
            </a:r>
          </a:p>
          <a:p>
            <a:pPr marL="0" indent="0" eaLnBrk="1" hangingPunct="1"/>
            <a:endParaRPr lang="en-US" altLang="cs-CZ" sz="800"/>
          </a:p>
          <a:p>
            <a:pPr marL="0" indent="0" eaLnBrk="1" hangingPunct="1"/>
            <a:r>
              <a:rPr lang="cs-CZ" altLang="cs-CZ" sz="1600"/>
              <a:t>proces </a:t>
            </a:r>
            <a:r>
              <a:rPr lang="cs-CZ" altLang="cs-CZ" sz="1600" i="1"/>
              <a:t>p</a:t>
            </a:r>
            <a:r>
              <a:rPr lang="cs-CZ" altLang="cs-CZ" sz="1600"/>
              <a:t>, časová značka odeslání jeho zprávy </a:t>
            </a:r>
            <a:r>
              <a:rPr lang="cs-CZ" altLang="cs-CZ" sz="1600" i="1"/>
              <a:t>Tp</a:t>
            </a:r>
            <a:r>
              <a:rPr lang="cs-CZ" altLang="cs-CZ" sz="1600"/>
              <a:t>, fronta žádostí a potvrzení</a:t>
            </a:r>
          </a:p>
          <a:p>
            <a:pPr marL="0" indent="0" eaLnBrk="1" hangingPunct="1"/>
            <a:r>
              <a:rPr lang="cs-CZ" altLang="cs-CZ" sz="1600"/>
              <a:t>zprávy typu </a:t>
            </a:r>
            <a:r>
              <a:rPr lang="cs-CZ" altLang="cs-CZ" sz="1600" i="1"/>
              <a:t>req</a:t>
            </a:r>
            <a:r>
              <a:rPr lang="cs-CZ" altLang="cs-CZ" sz="1600"/>
              <a:t>, </a:t>
            </a:r>
            <a:r>
              <a:rPr lang="cs-CZ" altLang="cs-CZ" sz="1600" i="1"/>
              <a:t>ack</a:t>
            </a:r>
            <a:r>
              <a:rPr lang="cs-CZ" altLang="cs-CZ" sz="1600"/>
              <a:t>, </a:t>
            </a:r>
            <a:r>
              <a:rPr lang="cs-CZ" altLang="cs-CZ" sz="1600" i="1"/>
              <a:t>rel</a:t>
            </a:r>
          </a:p>
          <a:p>
            <a:pPr marL="0" indent="0" eaLnBrk="1" hangingPunct="1"/>
            <a:r>
              <a:rPr lang="cs-CZ" altLang="cs-CZ" sz="1600"/>
              <a:t>akce se zprávami </a:t>
            </a:r>
            <a:r>
              <a:rPr lang="cs-CZ" altLang="cs-CZ" sz="1600">
                <a:latin typeface="Courier New" panose="02070309020205020404" pitchFamily="49" charset="0"/>
                <a:cs typeface="Courier New" panose="02070309020205020404" pitchFamily="49" charset="0"/>
              </a:rPr>
              <a:t>send</a:t>
            </a:r>
            <a:r>
              <a:rPr lang="cs-CZ" altLang="cs-CZ" sz="1600"/>
              <a:t>, </a:t>
            </a:r>
            <a:r>
              <a:rPr lang="cs-CZ" altLang="cs-CZ" sz="1600"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cs-CZ" altLang="cs-CZ" sz="1600"/>
              <a:t>, </a:t>
            </a:r>
            <a:r>
              <a:rPr lang="cs-CZ" altLang="cs-CZ" sz="1600">
                <a:latin typeface="Courier New" panose="02070309020205020404" pitchFamily="49" charset="0"/>
                <a:cs typeface="Courier New" panose="02070309020205020404" pitchFamily="49" charset="0"/>
              </a:rPr>
              <a:t>del</a:t>
            </a:r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r>
              <a:rPr lang="en-US" altLang="cs-CZ" sz="1600"/>
              <a:t>K</a:t>
            </a:r>
            <a:r>
              <a:rPr lang="cs-CZ" altLang="cs-CZ" sz="1600"/>
              <a:t>omunikační složitost: 3</a:t>
            </a:r>
            <a:r>
              <a:rPr lang="en-US" altLang="cs-CZ" sz="1600"/>
              <a:t>(</a:t>
            </a:r>
            <a:r>
              <a:rPr lang="cs-CZ" altLang="cs-CZ" sz="1600"/>
              <a:t>n</a:t>
            </a:r>
            <a:r>
              <a:rPr lang="en-US" altLang="cs-CZ" sz="1600"/>
              <a:t>-1)</a:t>
            </a:r>
          </a:p>
        </p:txBody>
      </p:sp>
      <p:graphicFrame>
        <p:nvGraphicFramePr>
          <p:cNvPr id="451588" name="Group 4">
            <a:extLst>
              <a:ext uri="{FF2B5EF4-FFF2-40B4-BE49-F238E27FC236}">
                <a16:creationId xmlns:a16="http://schemas.microsoft.com/office/drawing/2014/main" id="{158308DD-3C3B-203C-3B8D-6D07CDD94D9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84213" y="3213100"/>
          <a:ext cx="4608512" cy="2408236"/>
        </p:xfrm>
        <a:graphic>
          <a:graphicData uri="http://schemas.openxmlformats.org/drawingml/2006/table">
            <a:tbl>
              <a:tblPr/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Událost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Akce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procesu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p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</a:t>
                      </a: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ádost Mp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send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Mp={req,p,Tp}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Přijetí žádosti Mi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add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Mi;  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send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{ack,p,Tp}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Přijetí potvrzení Ai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add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Ai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Podmínka vstupu Mp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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  <a:sym typeface="Symbol" pitchFamily="18" charset="2"/>
                        </a:rPr>
                        <a:t>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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{ack,i,Ti} : Tp&lt;Ti  </a:t>
                      </a:r>
                      <a:endParaRPr kumimoji="0" 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&amp;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Symbol" pitchFamily="18" charset="2"/>
                        </a:rPr>
                        <a:t>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 {req,i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p,T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i } : Tp&lt;Ti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Uvolnění Rp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send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{rel,p,Tp}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Přijetí uvolnění Ri</a:t>
                      </a:r>
                    </a:p>
                  </a:txBody>
                  <a:tcPr marT="45726" marB="45726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Times New Roman" pitchFamily="18" charset="0"/>
                          <a:cs typeface="Courier New" pitchFamily="49" charset="0"/>
                        </a:rPr>
                        <a:t>del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{req,i,Tk } : Tk &lt; Ti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694" name="AutoShape 30">
            <a:extLst>
              <a:ext uri="{FF2B5EF4-FFF2-40B4-BE49-F238E27FC236}">
                <a16:creationId xmlns:a16="http://schemas.microsoft.com/office/drawing/2014/main" id="{3CDE2771-54BE-307A-D35D-5388F6380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3024188" cy="576263"/>
          </a:xfrm>
          <a:prstGeom prst="wedgeRoundRectCallout">
            <a:avLst>
              <a:gd name="adj1" fmla="val -68477"/>
              <a:gd name="adj2" fmla="val 3925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uložení žádosti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 odpověď s </a:t>
            </a:r>
            <a:r>
              <a:rPr lang="cs-CZ" altLang="cs-CZ" sz="1400" baseline="0">
                <a:latin typeface="Arial" panose="020B0604020202020204" pitchFamily="34" charset="0"/>
              </a:rPr>
              <a:t>vlastním</a:t>
            </a:r>
            <a:r>
              <a:rPr lang="cs-CZ" altLang="cs-CZ" sz="1400" b="0" baseline="0">
                <a:latin typeface="Arial" panose="020B0604020202020204" pitchFamily="34" charset="0"/>
              </a:rPr>
              <a:t> časem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13695" name="AutoShape 31">
            <a:extLst>
              <a:ext uri="{FF2B5EF4-FFF2-40B4-BE49-F238E27FC236}">
                <a16:creationId xmlns:a16="http://schemas.microsoft.com/office/drawing/2014/main" id="{C2625366-9AD7-6AEA-BD36-90131F78F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221163"/>
            <a:ext cx="3024188" cy="360362"/>
          </a:xfrm>
          <a:prstGeom prst="wedgeRoundRectCallout">
            <a:avLst>
              <a:gd name="adj1" fmla="val -66611"/>
              <a:gd name="adj2" fmla="val 3594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od všech přišlo novější potvrzení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13696" name="AutoShape 32">
            <a:extLst>
              <a:ext uri="{FF2B5EF4-FFF2-40B4-BE49-F238E27FC236}">
                <a16:creationId xmlns:a16="http://schemas.microsoft.com/office/drawing/2014/main" id="{54232104-7170-2575-A170-ED02C6CD3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725988"/>
            <a:ext cx="3024188" cy="360362"/>
          </a:xfrm>
          <a:prstGeom prst="wedgeRoundRectCallout">
            <a:avLst>
              <a:gd name="adj1" fmla="val -68259"/>
              <a:gd name="adj2" fmla="val -143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neeviduju starší žádost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13697" name="AutoShape 31">
            <a:extLst>
              <a:ext uri="{FF2B5EF4-FFF2-40B4-BE49-F238E27FC236}">
                <a16:creationId xmlns:a16="http://schemas.microsoft.com/office/drawing/2014/main" id="{A353DFBF-CDF6-533D-84BC-56EA1CB9B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8488" y="6157913"/>
            <a:ext cx="1439862" cy="360362"/>
          </a:xfrm>
          <a:prstGeom prst="wedgeRoundRectCallout">
            <a:avLst>
              <a:gd name="adj1" fmla="val 2398"/>
              <a:gd name="adj2" fmla="val -4300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400" b="0" baseline="0">
                <a:latin typeface="Arial" panose="020B0604020202020204" pitchFamily="34" charset="0"/>
              </a:rPr>
              <a:t>synchronizace!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13698" name="AutoShape 33">
            <a:extLst>
              <a:ext uri="{FF2B5EF4-FFF2-40B4-BE49-F238E27FC236}">
                <a16:creationId xmlns:a16="http://schemas.microsoft.com/office/drawing/2014/main" id="{C242E358-8856-A7B6-186F-C60AD8CB0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5373688"/>
            <a:ext cx="3024188" cy="504825"/>
          </a:xfrm>
          <a:prstGeom prst="wedgeRoundRectCallout">
            <a:avLst>
              <a:gd name="adj1" fmla="val -72574"/>
              <a:gd name="adj2" fmla="val -3396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 přijetí uvolnění smažu starší žádosti tohoto procesu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15747" name="AutoShape 30">
            <a:extLst>
              <a:ext uri="{FF2B5EF4-FFF2-40B4-BE49-F238E27FC236}">
                <a16:creationId xmlns:a16="http://schemas.microsoft.com/office/drawing/2014/main" id="{F639F11A-D115-4FBF-9005-C7DA0E32B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1125538"/>
            <a:ext cx="1296987" cy="358775"/>
          </a:xfrm>
          <a:prstGeom prst="wedgeRoundRectCallout">
            <a:avLst>
              <a:gd name="adj1" fmla="val -48421"/>
              <a:gd name="adj2" fmla="val -456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distribuovan</a:t>
            </a:r>
            <a:r>
              <a:rPr lang="cs-CZ" altLang="cs-CZ" sz="1400" b="0" baseline="0">
                <a:latin typeface="Arial" panose="020B0604020202020204" pitchFamily="34" charset="0"/>
              </a:rPr>
              <a:t>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94" grpId="0" animBg="1"/>
      <p:bldP spid="113695" grpId="0" animBg="1"/>
      <p:bldP spid="113696" grpId="0" animBg="1"/>
      <p:bldP spid="113697" grpId="0" animBg="1"/>
      <p:bldP spid="11369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>
            <a:extLst>
              <a:ext uri="{FF2B5EF4-FFF2-40B4-BE49-F238E27FC236}">
                <a16:creationId xmlns:a16="http://schemas.microsoft.com/office/drawing/2014/main" id="{AB1A8EE2-DE14-7C4B-61C4-842841BCFF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Lamportův algoritmus</a:t>
            </a:r>
            <a:endParaRPr lang="en-US" altLang="cs-CZ"/>
          </a:p>
        </p:txBody>
      </p:sp>
      <p:sp>
        <p:nvSpPr>
          <p:cNvPr id="117763" name="Rectangle 5">
            <a:extLst>
              <a:ext uri="{FF2B5EF4-FFF2-40B4-BE49-F238E27FC236}">
                <a16:creationId xmlns:a16="http://schemas.microsoft.com/office/drawing/2014/main" id="{931C844A-EE81-9C1B-50D4-1BFCFF1D3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3419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17764" name="Object 4">
            <a:extLst>
              <a:ext uri="{FF2B5EF4-FFF2-40B4-BE49-F238E27FC236}">
                <a16:creationId xmlns:a16="http://schemas.microsoft.com/office/drawing/2014/main" id="{C5A9E3C8-43E0-EE96-AF3B-4EDAAC2924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1628775"/>
          <a:ext cx="4752975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954233" imgH="4813511" progId="Word.Picture.8">
                  <p:embed/>
                </p:oleObj>
              </mc:Choice>
              <mc:Fallback>
                <p:oleObj name="Picture" r:id="rId3" imgW="5954233" imgH="481351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628775"/>
                        <a:ext cx="4752975" cy="385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5" name="AutoShape 6">
            <a:extLst>
              <a:ext uri="{FF2B5EF4-FFF2-40B4-BE49-F238E27FC236}">
                <a16:creationId xmlns:a16="http://schemas.microsoft.com/office/drawing/2014/main" id="{C8CB3604-9365-258C-39B0-2D3309D00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196975"/>
            <a:ext cx="1657350" cy="576263"/>
          </a:xfrm>
          <a:prstGeom prst="wedgeRoundRectCallout">
            <a:avLst>
              <a:gd name="adj1" fmla="val -1153"/>
              <a:gd name="adj2" fmla="val -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Vstup 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do kritické sekce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23910" name="AutoShape 7">
            <a:extLst>
              <a:ext uri="{FF2B5EF4-FFF2-40B4-BE49-F238E27FC236}">
                <a16:creationId xmlns:a16="http://schemas.microsoft.com/office/drawing/2014/main" id="{5D4E331C-E788-8D44-ECA7-FC2D9C86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125538"/>
            <a:ext cx="1657350" cy="576262"/>
          </a:xfrm>
          <a:prstGeom prst="wedgeRoundRectCallout">
            <a:avLst>
              <a:gd name="adj1" fmla="val 0"/>
              <a:gd name="adj2" fmla="val -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Žádost B o vstup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23911" name="AutoShape 8">
            <a:extLst>
              <a:ext uri="{FF2B5EF4-FFF2-40B4-BE49-F238E27FC236}">
                <a16:creationId xmlns:a16="http://schemas.microsoft.com/office/drawing/2014/main" id="{0438D037-EDCB-5C12-A062-4351C4479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157788"/>
            <a:ext cx="1657350" cy="576262"/>
          </a:xfrm>
          <a:prstGeom prst="wedgeRoundRectCallout">
            <a:avLst>
              <a:gd name="adj1" fmla="val -861"/>
              <a:gd name="adj2" fmla="val 491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Uvolnění 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 vstup B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23912" name="AutoShape 9">
            <a:extLst>
              <a:ext uri="{FF2B5EF4-FFF2-40B4-BE49-F238E27FC236}">
                <a16:creationId xmlns:a16="http://schemas.microsoft.com/office/drawing/2014/main" id="{F4F306AE-2416-256A-275D-E9C1AE6A0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5157788"/>
            <a:ext cx="1657350" cy="576262"/>
          </a:xfrm>
          <a:prstGeom prst="wedgeRoundRectCallout">
            <a:avLst>
              <a:gd name="adj1" fmla="val 1435"/>
              <a:gd name="adj2" fmla="val 5000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Uvolnění kritické sekce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FA5D1C-30A2-B168-8F26-261FD0E03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1412875"/>
            <a:ext cx="2160587" cy="1944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6FEB2F-F313-D9E3-2A55-C4EE3FED3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7688" y="3541713"/>
            <a:ext cx="2159000" cy="19446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525458-3A09-B7A6-9826-8B9AC0D70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6463" y="3438525"/>
            <a:ext cx="2160587" cy="19446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  <p:bldP spid="123911" grpId="0" animBg="1"/>
      <p:bldP spid="123912" grpId="0" animBg="1"/>
      <p:bldP spid="2" grpId="0" animBg="1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>
            <a:extLst>
              <a:ext uri="{FF2B5EF4-FFF2-40B4-BE49-F238E27FC236}">
                <a16:creationId xmlns:a16="http://schemas.microsoft.com/office/drawing/2014/main" id="{EFB19CCF-9ED4-4CBE-393F-F6C824F31E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Lamportův algoritmus</a:t>
            </a:r>
            <a:endParaRPr lang="en-US" altLang="en-US"/>
          </a:p>
        </p:txBody>
      </p:sp>
      <p:cxnSp>
        <p:nvCxnSpPr>
          <p:cNvPr id="119811" name="Straight Connector 4">
            <a:extLst>
              <a:ext uri="{FF2B5EF4-FFF2-40B4-BE49-F238E27FC236}">
                <a16:creationId xmlns:a16="http://schemas.microsoft.com/office/drawing/2014/main" id="{BD8646DF-BD6F-0E13-5A41-4AB51CBA05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92725" y="1773238"/>
            <a:ext cx="0" cy="403225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9812" name="Straight Connector 5">
            <a:extLst>
              <a:ext uri="{FF2B5EF4-FFF2-40B4-BE49-F238E27FC236}">
                <a16:creationId xmlns:a16="http://schemas.microsoft.com/office/drawing/2014/main" id="{EAC7D1C3-F006-B352-FCC0-71CF35A653E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9475" y="1773238"/>
            <a:ext cx="0" cy="4032250"/>
          </a:xfrm>
          <a:prstGeom prst="lin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3" name="TextBox 6">
            <a:extLst>
              <a:ext uri="{FF2B5EF4-FFF2-40B4-BE49-F238E27FC236}">
                <a16:creationId xmlns:a16="http://schemas.microsoft.com/office/drawing/2014/main" id="{00330CD3-2053-0741-7868-1FD2B453D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1412875"/>
            <a:ext cx="2905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119814" name="TextBox 7">
            <a:extLst>
              <a:ext uri="{FF2B5EF4-FFF2-40B4-BE49-F238E27FC236}">
                <a16:creationId xmlns:a16="http://schemas.microsoft.com/office/drawing/2014/main" id="{59911F9E-634E-AFE3-D5F1-B17EB63CB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1412875"/>
            <a:ext cx="2905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119815" name="Straight Arrow Connector 9">
            <a:extLst>
              <a:ext uri="{FF2B5EF4-FFF2-40B4-BE49-F238E27FC236}">
                <a16:creationId xmlns:a16="http://schemas.microsoft.com/office/drawing/2014/main" id="{3CDC0673-6C6B-5693-1C12-3A825C9603E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1538" y="1916113"/>
            <a:ext cx="1873250" cy="649287"/>
          </a:xfrm>
          <a:prstGeom prst="straightConnector1">
            <a:avLst/>
          </a:prstGeom>
          <a:noFill/>
          <a:ln w="635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9816" name="TextBox 10">
            <a:extLst>
              <a:ext uri="{FF2B5EF4-FFF2-40B4-BE49-F238E27FC236}">
                <a16:creationId xmlns:a16="http://schemas.microsoft.com/office/drawing/2014/main" id="{DF239CCC-535D-156C-5DC1-EF6ED7489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1773238"/>
            <a:ext cx="10699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10: </a:t>
            </a:r>
            <a:r>
              <a:rPr lang="en-US" altLang="en-US" b="0"/>
              <a:t>Req A 10</a:t>
            </a:r>
          </a:p>
        </p:txBody>
      </p:sp>
      <p:sp>
        <p:nvSpPr>
          <p:cNvPr id="119817" name="TextBox 11">
            <a:extLst>
              <a:ext uri="{FF2B5EF4-FFF2-40B4-BE49-F238E27FC236}">
                <a16:creationId xmlns:a16="http://schemas.microsoft.com/office/drawing/2014/main" id="{9637BC60-F9D2-BBB7-B072-B8B71DC91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773238"/>
            <a:ext cx="1068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20: </a:t>
            </a:r>
            <a:r>
              <a:rPr lang="en-US" altLang="en-US" b="0"/>
              <a:t>Req B 20</a:t>
            </a:r>
          </a:p>
        </p:txBody>
      </p:sp>
      <p:cxnSp>
        <p:nvCxnSpPr>
          <p:cNvPr id="119818" name="Straight Arrow Connector 12">
            <a:extLst>
              <a:ext uri="{FF2B5EF4-FFF2-40B4-BE49-F238E27FC236}">
                <a16:creationId xmlns:a16="http://schemas.microsoft.com/office/drawing/2014/main" id="{1018DA3A-F9C8-2829-6D45-01EDAE137005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27413" y="1911350"/>
            <a:ext cx="1857375" cy="654050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3" name="TextBox 14">
            <a:extLst>
              <a:ext uri="{FF2B5EF4-FFF2-40B4-BE49-F238E27FC236}">
                <a16:creationId xmlns:a16="http://schemas.microsoft.com/office/drawing/2014/main" id="{21DA0ED5-963C-812D-E7F8-352E79DEC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888" y="2425700"/>
            <a:ext cx="13811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11</a:t>
            </a:r>
            <a:r>
              <a:rPr lang="en-US" altLang="en-US" b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</a:rPr>
              <a:t>➙</a:t>
            </a:r>
            <a:r>
              <a:rPr lang="en-US" altLang="en-US" b="0">
                <a:solidFill>
                  <a:srgbClr val="FF0000"/>
                </a:solidFill>
              </a:rPr>
              <a:t>20: Req B 20</a:t>
            </a:r>
          </a:p>
        </p:txBody>
      </p:sp>
      <p:cxnSp>
        <p:nvCxnSpPr>
          <p:cNvPr id="125964" name="Straight Arrow Connector 15">
            <a:extLst>
              <a:ext uri="{FF2B5EF4-FFF2-40B4-BE49-F238E27FC236}">
                <a16:creationId xmlns:a16="http://schemas.microsoft.com/office/drawing/2014/main" id="{4BFD12FF-2B81-F51F-6085-7519C654B0C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19475" y="2835275"/>
            <a:ext cx="1857375" cy="654050"/>
          </a:xfrm>
          <a:prstGeom prst="straightConnector1">
            <a:avLst/>
          </a:prstGeom>
          <a:noFill/>
          <a:ln w="6350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5" name="TextBox 16">
            <a:extLst>
              <a:ext uri="{FF2B5EF4-FFF2-40B4-BE49-F238E27FC236}">
                <a16:creationId xmlns:a16="http://schemas.microsoft.com/office/drawing/2014/main" id="{3D6D9949-3CF9-0EF2-325C-137F76B919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425700"/>
            <a:ext cx="10699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25:</a:t>
            </a:r>
            <a:r>
              <a:rPr lang="en-US" altLang="en-US" b="0">
                <a:solidFill>
                  <a:srgbClr val="0000FF"/>
                </a:solidFill>
              </a:rPr>
              <a:t> Req A 10</a:t>
            </a:r>
          </a:p>
        </p:txBody>
      </p:sp>
      <p:sp>
        <p:nvSpPr>
          <p:cNvPr id="125966" name="TextBox 17">
            <a:extLst>
              <a:ext uri="{FF2B5EF4-FFF2-40B4-BE49-F238E27FC236}">
                <a16:creationId xmlns:a16="http://schemas.microsoft.com/office/drawing/2014/main" id="{FAD48D9E-1A89-71AC-68CC-7D053B649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636838"/>
            <a:ext cx="10477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26: </a:t>
            </a:r>
            <a:r>
              <a:rPr lang="en-US" altLang="en-US" b="0"/>
              <a:t>Ack B 26</a:t>
            </a:r>
          </a:p>
        </p:txBody>
      </p:sp>
      <p:sp>
        <p:nvSpPr>
          <p:cNvPr id="125967" name="TextBox 18">
            <a:extLst>
              <a:ext uri="{FF2B5EF4-FFF2-40B4-BE49-F238E27FC236}">
                <a16:creationId xmlns:a16="http://schemas.microsoft.com/office/drawing/2014/main" id="{DC5D25CF-71FC-966E-CEF5-245398711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0" y="3325813"/>
            <a:ext cx="1357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23</a:t>
            </a:r>
            <a:r>
              <a:rPr lang="en-US" altLang="en-US" b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</a:rPr>
              <a:t>➙</a:t>
            </a:r>
            <a:r>
              <a:rPr lang="en-US" altLang="en-US" b="0">
                <a:solidFill>
                  <a:srgbClr val="FF0000"/>
                </a:solidFill>
              </a:rPr>
              <a:t>26: Ack B 26</a:t>
            </a:r>
          </a:p>
        </p:txBody>
      </p:sp>
      <p:cxnSp>
        <p:nvCxnSpPr>
          <p:cNvPr id="125968" name="Straight Arrow Connector 19">
            <a:extLst>
              <a:ext uri="{FF2B5EF4-FFF2-40B4-BE49-F238E27FC236}">
                <a16:creationId xmlns:a16="http://schemas.microsoft.com/office/drawing/2014/main" id="{A3F9CFF6-642C-611E-B053-DEA695F9DC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1538" y="2844800"/>
            <a:ext cx="1873250" cy="647700"/>
          </a:xfrm>
          <a:prstGeom prst="straightConnector1">
            <a:avLst/>
          </a:prstGeom>
          <a:noFill/>
          <a:ln w="635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69" name="TextBox 20">
            <a:extLst>
              <a:ext uri="{FF2B5EF4-FFF2-40B4-BE49-F238E27FC236}">
                <a16:creationId xmlns:a16="http://schemas.microsoft.com/office/drawing/2014/main" id="{6B73C868-A328-0768-CE21-B5C94C475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2717800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21: </a:t>
            </a:r>
            <a:r>
              <a:rPr lang="en-US" altLang="en-US" b="0"/>
              <a:t>Ack A 21</a:t>
            </a:r>
          </a:p>
        </p:txBody>
      </p:sp>
      <p:sp>
        <p:nvSpPr>
          <p:cNvPr id="125970" name="TextBox 21">
            <a:extLst>
              <a:ext uri="{FF2B5EF4-FFF2-40B4-BE49-F238E27FC236}">
                <a16:creationId xmlns:a16="http://schemas.microsoft.com/office/drawing/2014/main" id="{460826A8-5088-E68D-CE21-ECC348D44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7675" y="3351213"/>
            <a:ext cx="1050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29:</a:t>
            </a:r>
            <a:r>
              <a:rPr lang="en-US" altLang="en-US" b="0">
                <a:solidFill>
                  <a:srgbClr val="0000FF"/>
                </a:solidFill>
              </a:rPr>
              <a:t> Ack A 21</a:t>
            </a:r>
          </a:p>
        </p:txBody>
      </p:sp>
      <p:cxnSp>
        <p:nvCxnSpPr>
          <p:cNvPr id="125971" name="Straight Connector 22">
            <a:extLst>
              <a:ext uri="{FF2B5EF4-FFF2-40B4-BE49-F238E27FC236}">
                <a16:creationId xmlns:a16="http://schemas.microsoft.com/office/drawing/2014/main" id="{FF29C0FB-0126-AA60-1837-2B57035135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92500" y="3644900"/>
            <a:ext cx="0" cy="576263"/>
          </a:xfrm>
          <a:prstGeom prst="line">
            <a:avLst/>
          </a:prstGeom>
          <a:noFill/>
          <a:ln w="762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72" name="Straight Connector 25">
            <a:extLst>
              <a:ext uri="{FF2B5EF4-FFF2-40B4-BE49-F238E27FC236}">
                <a16:creationId xmlns:a16="http://schemas.microsoft.com/office/drawing/2014/main" id="{8C959A38-3EFE-93DB-D640-9D857231CC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19700" y="5094288"/>
            <a:ext cx="0" cy="592137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73" name="TextBox 28">
            <a:extLst>
              <a:ext uri="{FF2B5EF4-FFF2-40B4-BE49-F238E27FC236}">
                <a16:creationId xmlns:a16="http://schemas.microsoft.com/office/drawing/2014/main" id="{2BD2802B-AB3D-9F78-0D53-D7C1CEB98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17900"/>
            <a:ext cx="1628775" cy="461963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∃</a:t>
            </a:r>
            <a:r>
              <a:rPr lang="en-US" altLang="en-US" b="0">
                <a:latin typeface="Arial Unicode MS" pitchFamily="34" charset="-128"/>
                <a:ea typeface="Arial Unicode MS" pitchFamily="34" charset="-128"/>
              </a:rPr>
              <a:t> A</a:t>
            </a:r>
            <a:r>
              <a:rPr lang="en-US" altLang="en-US" b="0"/>
              <a:t>ck B 21: </a:t>
            </a:r>
            <a:r>
              <a:rPr lang="en-US" altLang="en-US" b="0">
                <a:solidFill>
                  <a:srgbClr val="008000"/>
                </a:solidFill>
              </a:rPr>
              <a:t>10&lt;2</a:t>
            </a:r>
            <a:r>
              <a:rPr lang="cs-CZ" altLang="en-US" b="0">
                <a:solidFill>
                  <a:srgbClr val="008000"/>
                </a:solidFill>
              </a:rPr>
              <a:t>6</a:t>
            </a:r>
            <a:r>
              <a:rPr lang="en-US" altLang="en-US" b="0"/>
              <a:t>  </a:t>
            </a:r>
          </a:p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∀ </a:t>
            </a:r>
            <a:r>
              <a:rPr lang="en-US" altLang="en-US" b="0"/>
              <a:t>Req B 21: </a:t>
            </a:r>
            <a:r>
              <a:rPr lang="en-US" altLang="en-US" b="0">
                <a:solidFill>
                  <a:srgbClr val="008000"/>
                </a:solidFill>
              </a:rPr>
              <a:t>10&lt;2</a:t>
            </a:r>
            <a:r>
              <a:rPr lang="cs-CZ" altLang="en-US" b="0">
                <a:solidFill>
                  <a:srgbClr val="008000"/>
                </a:solidFill>
              </a:rPr>
              <a:t>0</a:t>
            </a:r>
            <a:endParaRPr lang="en-US" altLang="en-US" b="0">
              <a:solidFill>
                <a:srgbClr val="008000"/>
              </a:solidFill>
            </a:endParaRPr>
          </a:p>
        </p:txBody>
      </p:sp>
      <p:sp>
        <p:nvSpPr>
          <p:cNvPr id="125974" name="TextBox 29">
            <a:extLst>
              <a:ext uri="{FF2B5EF4-FFF2-40B4-BE49-F238E27FC236}">
                <a16:creationId xmlns:a16="http://schemas.microsoft.com/office/drawing/2014/main" id="{3594A3E6-FFF7-6DC3-5FC2-6086E373A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3513138"/>
            <a:ext cx="1630362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∃</a:t>
            </a:r>
            <a:r>
              <a:rPr lang="en-US" altLang="en-US" b="0">
                <a:latin typeface="Arial Unicode MS" pitchFamily="34" charset="-128"/>
                <a:ea typeface="Arial Unicode MS" pitchFamily="34" charset="-128"/>
              </a:rPr>
              <a:t> A</a:t>
            </a:r>
            <a:r>
              <a:rPr lang="en-US" altLang="en-US" b="0"/>
              <a:t>ck A 21: </a:t>
            </a:r>
            <a:r>
              <a:rPr lang="en-US" altLang="en-US" b="0">
                <a:solidFill>
                  <a:srgbClr val="008000"/>
                </a:solidFill>
              </a:rPr>
              <a:t>20&lt;21</a:t>
            </a:r>
            <a:r>
              <a:rPr lang="en-US" altLang="en-US" b="0"/>
              <a:t>  </a:t>
            </a:r>
          </a:p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∀ </a:t>
            </a:r>
            <a:r>
              <a:rPr lang="en-US" altLang="en-US" b="0"/>
              <a:t>Req A 10: </a:t>
            </a:r>
            <a:r>
              <a:rPr lang="en-US" altLang="en-US" b="0">
                <a:solidFill>
                  <a:srgbClr val="FF0000"/>
                </a:solidFill>
              </a:rPr>
              <a:t>2</a:t>
            </a:r>
            <a:r>
              <a:rPr lang="cs-CZ" altLang="en-US" b="0">
                <a:solidFill>
                  <a:srgbClr val="FF0000"/>
                </a:solidFill>
              </a:rPr>
              <a:t>0</a:t>
            </a:r>
            <a:r>
              <a:rPr lang="en-US" altLang="en-US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</a:rPr>
              <a:t>≮</a:t>
            </a:r>
            <a:r>
              <a:rPr lang="en-US" altLang="en-US" b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25975" name="Straight Arrow Connector 30">
            <a:extLst>
              <a:ext uri="{FF2B5EF4-FFF2-40B4-BE49-F238E27FC236}">
                <a16:creationId xmlns:a16="http://schemas.microsoft.com/office/drawing/2014/main" id="{A26BA1AC-F2C1-C44C-8D65-B53D73EAFC1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11538" y="4344988"/>
            <a:ext cx="1873250" cy="649287"/>
          </a:xfrm>
          <a:prstGeom prst="straightConnector1">
            <a:avLst/>
          </a:prstGeom>
          <a:noFill/>
          <a:ln w="6350" algn="ctr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76" name="TextBox 31">
            <a:extLst>
              <a:ext uri="{FF2B5EF4-FFF2-40B4-BE49-F238E27FC236}">
                <a16:creationId xmlns:a16="http://schemas.microsoft.com/office/drawing/2014/main" id="{0EFC18D4-C494-5C04-37D8-994DACBF2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4088" y="4225925"/>
            <a:ext cx="10207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0000FF"/>
                </a:solidFill>
              </a:rPr>
              <a:t>35:</a:t>
            </a:r>
            <a:r>
              <a:rPr lang="en-US" altLang="en-US" b="0"/>
              <a:t> Rel A 35</a:t>
            </a:r>
          </a:p>
        </p:txBody>
      </p:sp>
      <p:sp>
        <p:nvSpPr>
          <p:cNvPr id="125977" name="TextBox 32">
            <a:extLst>
              <a:ext uri="{FF2B5EF4-FFF2-40B4-BE49-F238E27FC236}">
                <a16:creationId xmlns:a16="http://schemas.microsoft.com/office/drawing/2014/main" id="{D6BF8E18-2366-A676-E339-7997FCCC7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0" y="4854575"/>
            <a:ext cx="10207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 b="0">
                <a:solidFill>
                  <a:srgbClr val="FF0000"/>
                </a:solidFill>
              </a:rPr>
              <a:t>40:</a:t>
            </a:r>
            <a:r>
              <a:rPr lang="en-US" altLang="en-US" b="0">
                <a:solidFill>
                  <a:srgbClr val="0000FF"/>
                </a:solidFill>
              </a:rPr>
              <a:t> Rel A 35</a:t>
            </a:r>
          </a:p>
        </p:txBody>
      </p:sp>
      <p:sp>
        <p:nvSpPr>
          <p:cNvPr id="125978" name="TextBox 33">
            <a:extLst>
              <a:ext uri="{FF2B5EF4-FFF2-40B4-BE49-F238E27FC236}">
                <a16:creationId xmlns:a16="http://schemas.microsoft.com/office/drawing/2014/main" id="{C1AC0547-B5DA-729D-71FB-D5C515FDA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5438" y="5013325"/>
            <a:ext cx="1571625" cy="460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∃</a:t>
            </a:r>
            <a:r>
              <a:rPr lang="en-US" altLang="en-US" b="0">
                <a:latin typeface="Arial Unicode MS" pitchFamily="34" charset="-128"/>
                <a:ea typeface="Arial Unicode MS" pitchFamily="34" charset="-128"/>
              </a:rPr>
              <a:t> A</a:t>
            </a:r>
            <a:r>
              <a:rPr lang="en-US" altLang="en-US" b="0"/>
              <a:t>ck A 21: </a:t>
            </a:r>
            <a:r>
              <a:rPr lang="en-US" altLang="en-US" b="0">
                <a:solidFill>
                  <a:srgbClr val="008000"/>
                </a:solidFill>
              </a:rPr>
              <a:t>20&lt;21</a:t>
            </a:r>
            <a:r>
              <a:rPr lang="en-US" altLang="en-US" b="0"/>
              <a:t>  </a:t>
            </a:r>
          </a:p>
          <a:p>
            <a:r>
              <a:rPr lang="en-US" altLang="en-US">
                <a:latin typeface="Arial Unicode MS" pitchFamily="34" charset="-128"/>
                <a:ea typeface="Arial Unicode MS" pitchFamily="34" charset="-128"/>
              </a:rPr>
              <a:t>∀ </a:t>
            </a:r>
            <a:r>
              <a:rPr lang="en-US" altLang="en-US" b="0"/>
              <a:t>Req A: </a:t>
            </a:r>
            <a:r>
              <a:rPr lang="en-US" altLang="en-US">
                <a:solidFill>
                  <a:srgbClr val="008000"/>
                </a:solidFill>
                <a:latin typeface="Arial Unicode MS" pitchFamily="34" charset="-128"/>
                <a:ea typeface="Arial Unicode MS" pitchFamily="34" charset="-128"/>
              </a:rPr>
              <a:t>∅</a:t>
            </a:r>
            <a:endParaRPr lang="en-US" altLang="en-US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3" grpId="0"/>
      <p:bldP spid="125965" grpId="0"/>
      <p:bldP spid="125966" grpId="0"/>
      <p:bldP spid="125967" grpId="0"/>
      <p:bldP spid="125969" grpId="0"/>
      <p:bldP spid="125970" grpId="0"/>
      <p:bldP spid="125973" grpId="0" animBg="1"/>
      <p:bldP spid="125974" grpId="0" animBg="1"/>
      <p:bldP spid="125976" grpId="0"/>
      <p:bldP spid="125977" grpId="0"/>
      <p:bldP spid="1259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1EA248A-73A8-CF61-9D89-AC0CADAAB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"Definice"</a:t>
            </a:r>
            <a:endParaRPr lang="cs-CZ" altLang="cs-CZ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BAE3FEF-BDDE-7E01-9565-4F21B24BC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 eaLnBrk="1" hangingPunct="1"/>
            <a:r>
              <a:rPr lang="cs-CZ" altLang="cs-CZ" sz="2000" b="1" dirty="0">
                <a:solidFill>
                  <a:schemeClr val="accent2"/>
                </a:solidFill>
              </a:rPr>
              <a:t>Distribuovaný systém</a:t>
            </a:r>
            <a:endParaRPr lang="en-US" altLang="cs-CZ" sz="2000" b="1" dirty="0">
              <a:solidFill>
                <a:schemeClr val="accent2"/>
              </a:solidFill>
            </a:endParaRPr>
          </a:p>
          <a:p>
            <a:pPr marL="0" indent="0" algn="ctr" eaLnBrk="1" hangingPunct="1"/>
            <a:r>
              <a:rPr lang="cs-CZ" altLang="cs-CZ" sz="2000" b="1" dirty="0">
                <a:solidFill>
                  <a:schemeClr val="accent2"/>
                </a:solidFill>
              </a:rPr>
              <a:t>je systém propojení množiny </a:t>
            </a:r>
            <a:r>
              <a:rPr lang="cs-CZ" altLang="cs-CZ" sz="2000" b="1" u="sng" dirty="0">
                <a:solidFill>
                  <a:schemeClr val="accent2"/>
                </a:solidFill>
              </a:rPr>
              <a:t>nezávislých</a:t>
            </a:r>
            <a:r>
              <a:rPr lang="cs-CZ" altLang="cs-CZ" sz="2000" b="1" dirty="0">
                <a:solidFill>
                  <a:schemeClr val="accent2"/>
                </a:solidFill>
              </a:rPr>
              <a:t> </a:t>
            </a:r>
            <a:r>
              <a:rPr lang="en-US" altLang="cs-CZ" sz="2000" b="1" dirty="0" err="1">
                <a:solidFill>
                  <a:schemeClr val="accent2"/>
                </a:solidFill>
              </a:rPr>
              <a:t>uzl</a:t>
            </a:r>
            <a:r>
              <a:rPr lang="cs-CZ" altLang="cs-CZ" sz="2000" b="1" dirty="0">
                <a:solidFill>
                  <a:schemeClr val="accent2"/>
                </a:solidFill>
              </a:rPr>
              <a:t>ů,</a:t>
            </a:r>
            <a:endParaRPr lang="en-US" altLang="cs-CZ" sz="2000" b="1" dirty="0">
              <a:solidFill>
                <a:schemeClr val="accent2"/>
              </a:solidFill>
            </a:endParaRPr>
          </a:p>
          <a:p>
            <a:pPr marL="0" indent="0" algn="ctr" eaLnBrk="1" hangingPunct="1"/>
            <a:r>
              <a:rPr lang="cs-CZ" altLang="cs-CZ" sz="2000" b="1" dirty="0">
                <a:solidFill>
                  <a:schemeClr val="accent2"/>
                </a:solidFill>
              </a:rPr>
              <a:t>který poskytuje uživateli dojem </a:t>
            </a:r>
            <a:r>
              <a:rPr lang="cs-CZ" altLang="cs-CZ" sz="2000" b="1" u="sng" dirty="0">
                <a:solidFill>
                  <a:schemeClr val="accent2"/>
                </a:solidFill>
              </a:rPr>
              <a:t>jednotného</a:t>
            </a:r>
            <a:r>
              <a:rPr lang="cs-CZ" altLang="cs-CZ" sz="2000" b="1" dirty="0">
                <a:solidFill>
                  <a:schemeClr val="accent2"/>
                </a:solidFill>
              </a:rPr>
              <a:t> systému</a:t>
            </a:r>
            <a:endParaRPr lang="en-US" altLang="cs-CZ" sz="2000" b="1" dirty="0">
              <a:solidFill>
                <a:schemeClr val="accent2"/>
              </a:solidFill>
            </a:endParaRPr>
          </a:p>
          <a:p>
            <a:pPr marL="0" indent="0" eaLnBrk="1" hangingPunct="1"/>
            <a:endParaRPr lang="en-US" altLang="cs-CZ" sz="800" i="1" dirty="0">
              <a:solidFill>
                <a:schemeClr val="accent2"/>
              </a:solidFill>
            </a:endParaRPr>
          </a:p>
          <a:p>
            <a:pPr marL="0" indent="0" eaLnBrk="1" hangingPunct="1"/>
            <a:r>
              <a:rPr lang="en-US" altLang="cs-CZ" dirty="0"/>
              <a:t>H</a:t>
            </a:r>
            <a:r>
              <a:rPr lang="cs-CZ" altLang="cs-CZ" dirty="0" err="1"/>
              <a:t>ardwarová</a:t>
            </a:r>
            <a:r>
              <a:rPr lang="cs-CZ" altLang="cs-CZ" dirty="0"/>
              <a:t> nezávislost</a:t>
            </a:r>
          </a:p>
          <a:p>
            <a:pPr lvl="1" eaLnBrk="1" hangingPunct="1"/>
            <a:r>
              <a:rPr lang="cs-CZ" altLang="cs-CZ" dirty="0"/>
              <a:t>uzly jsou tvořeny nezávislými </a:t>
            </a:r>
            <a:r>
              <a:rPr lang="en-US" altLang="cs-CZ" dirty="0"/>
              <a:t>"</a:t>
            </a:r>
            <a:r>
              <a:rPr lang="cs-CZ" altLang="cs-CZ" dirty="0"/>
              <a:t>počítači</a:t>
            </a:r>
            <a:r>
              <a:rPr lang="en-US" altLang="cs-CZ" dirty="0"/>
              <a:t>"</a:t>
            </a:r>
            <a:r>
              <a:rPr lang="cs-CZ" altLang="cs-CZ" dirty="0"/>
              <a:t> s vlastním </a:t>
            </a:r>
            <a:r>
              <a:rPr lang="en-US" altLang="cs-CZ" dirty="0" err="1"/>
              <a:t>procesorem</a:t>
            </a:r>
            <a:r>
              <a:rPr lang="cs-CZ" altLang="cs-CZ" dirty="0"/>
              <a:t> a pamětí</a:t>
            </a:r>
            <a:endParaRPr lang="en-US" altLang="cs-CZ" dirty="0"/>
          </a:p>
          <a:p>
            <a:pPr lvl="1" eaLnBrk="1" hangingPunct="1"/>
            <a:r>
              <a:rPr lang="cs-CZ" altLang="cs-CZ" dirty="0" err="1"/>
              <a:t>jedin</a:t>
            </a:r>
            <a:r>
              <a:rPr lang="en-US" altLang="cs-CZ" dirty="0" err="1"/>
              <a:t>ou</a:t>
            </a:r>
            <a:r>
              <a:rPr lang="cs-CZ" altLang="cs-CZ" dirty="0"/>
              <a:t> možností komunikace přes komunikační (síťové) rozhraní</a:t>
            </a:r>
            <a:endParaRPr lang="en-US" altLang="cs-CZ" dirty="0"/>
          </a:p>
          <a:p>
            <a:pPr marL="0" indent="0" eaLnBrk="1" hangingPunct="1"/>
            <a:r>
              <a:rPr lang="cs-CZ" altLang="cs-CZ" dirty="0"/>
              <a:t>Dojem jednotného systému</a:t>
            </a:r>
            <a:endParaRPr lang="en-US" altLang="cs-CZ" dirty="0"/>
          </a:p>
          <a:p>
            <a:pPr lvl="1" eaLnBrk="1" hangingPunct="1"/>
            <a:r>
              <a:rPr lang="cs-CZ" altLang="cs-CZ" dirty="0"/>
              <a:t>uživatel (člověk i software) komunikuje se systémem jako s celkem</a:t>
            </a:r>
          </a:p>
          <a:p>
            <a:pPr lvl="1" eaLnBrk="1" hangingPunct="1"/>
            <a:r>
              <a:rPr lang="cs-CZ" altLang="cs-CZ" dirty="0"/>
              <a:t>nemusí se starat o počet uzlů, topologii, komunikaci apod. </a:t>
            </a:r>
            <a:endParaRPr lang="en-US" altLang="cs-CZ" dirty="0"/>
          </a:p>
          <a:p>
            <a:pPr marL="0" indent="0" eaLnBrk="1" hangingPunct="1"/>
            <a:endParaRPr lang="cs-CZ" altLang="cs-CZ" sz="800" i="1" dirty="0"/>
          </a:p>
          <a:p>
            <a:pPr marL="0" indent="0" eaLnBrk="1" hangingPunct="1"/>
            <a:r>
              <a:rPr lang="cs-CZ" altLang="cs-CZ" i="1" dirty="0"/>
              <a:t>distribuovaný systém</a:t>
            </a:r>
            <a:r>
              <a:rPr lang="cs-CZ" altLang="cs-CZ" dirty="0"/>
              <a:t> - celá škála různých řešení</a:t>
            </a:r>
          </a:p>
          <a:p>
            <a:pPr lvl="1" eaLnBrk="1" hangingPunct="1"/>
            <a:r>
              <a:rPr lang="cs-CZ" altLang="cs-CZ" dirty="0"/>
              <a:t>multiprocesory na jedné základové desce </a:t>
            </a:r>
          </a:p>
          <a:p>
            <a:pPr lvl="1" eaLnBrk="1" hangingPunct="1"/>
            <a:r>
              <a:rPr lang="en-US" altLang="cs-CZ" dirty="0"/>
              <a:t>'</a:t>
            </a:r>
            <a:r>
              <a:rPr lang="cs-CZ" altLang="cs-CZ" dirty="0"/>
              <a:t>celosvětový</a:t>
            </a:r>
            <a:r>
              <a:rPr lang="en-US" altLang="cs-CZ" dirty="0"/>
              <a:t>'</a:t>
            </a:r>
            <a:r>
              <a:rPr lang="cs-CZ" altLang="cs-CZ" dirty="0"/>
              <a:t> systém pro miliony uživatelů</a:t>
            </a:r>
          </a:p>
          <a:p>
            <a:pPr lvl="1" eaLnBrk="1" hangingPunct="1"/>
            <a:r>
              <a:rPr lang="cs-CZ" altLang="cs-CZ" dirty="0"/>
              <a:t>moderní technologie: cluster, </a:t>
            </a:r>
            <a:r>
              <a:rPr lang="cs-CZ" altLang="cs-CZ" dirty="0" err="1"/>
              <a:t>grid</a:t>
            </a:r>
            <a:r>
              <a:rPr lang="cs-CZ" altLang="cs-CZ" dirty="0"/>
              <a:t> </a:t>
            </a:r>
            <a:r>
              <a:rPr lang="cs-CZ" altLang="cs-CZ" dirty="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cs-CZ" altLang="cs-CZ" dirty="0"/>
              <a:t> cloud </a:t>
            </a:r>
            <a:r>
              <a:rPr lang="cs-CZ" altLang="cs-CZ" dirty="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cs-CZ" altLang="cs-CZ" dirty="0"/>
              <a:t> masivní decentralizace</a:t>
            </a:r>
            <a:endParaRPr lang="en-US" altLang="cs-CZ" dirty="0"/>
          </a:p>
          <a:p>
            <a:pPr marL="0" indent="0" eaLnBrk="1" hangingPunct="1"/>
            <a:endParaRPr lang="en-US" altLang="cs-CZ" sz="800" dirty="0"/>
          </a:p>
          <a:p>
            <a:pPr marL="0" indent="0" eaLnBrk="1" hangingPunct="1"/>
            <a:r>
              <a:rPr lang="cs-CZ" altLang="cs-CZ" dirty="0"/>
              <a:t>Zaměření</a:t>
            </a:r>
            <a:r>
              <a:rPr lang="en-US" altLang="cs-CZ" dirty="0"/>
              <a:t> p</a:t>
            </a:r>
            <a:r>
              <a:rPr lang="cs-CZ" altLang="cs-CZ" dirty="0" err="1"/>
              <a:t>řednášky</a:t>
            </a:r>
            <a:endParaRPr lang="cs-CZ" altLang="cs-CZ" dirty="0"/>
          </a:p>
          <a:p>
            <a:pPr lvl="1" eaLnBrk="1" hangingPunct="1"/>
            <a:r>
              <a:rPr lang="en-US" altLang="cs-CZ" dirty="0" err="1"/>
              <a:t>principy</a:t>
            </a:r>
            <a:r>
              <a:rPr lang="en-US" altLang="cs-CZ" dirty="0"/>
              <a:t>, </a:t>
            </a:r>
            <a:r>
              <a:rPr lang="en-US" altLang="cs-CZ" dirty="0" err="1"/>
              <a:t>algoritmy</a:t>
            </a:r>
            <a:r>
              <a:rPr lang="cs-CZ" altLang="cs-CZ" dirty="0"/>
              <a:t>, protokoly, synchronizace</a:t>
            </a:r>
            <a:endParaRPr lang="en-US" altLang="cs-CZ" dirty="0"/>
          </a:p>
          <a:p>
            <a:pPr lvl="1" eaLnBrk="1" hangingPunct="1"/>
            <a:r>
              <a:rPr lang="cs-CZ" altLang="cs-CZ" dirty="0"/>
              <a:t>uzel </a:t>
            </a:r>
            <a:r>
              <a:rPr lang="en-US" altLang="cs-CZ" dirty="0"/>
              <a:t>=</a:t>
            </a:r>
            <a:r>
              <a:rPr lang="cs-CZ" altLang="cs-CZ" dirty="0"/>
              <a:t> </a:t>
            </a:r>
            <a:r>
              <a:rPr lang="cs-CZ" altLang="cs-CZ" i="1" dirty="0"/>
              <a:t>běžný</a:t>
            </a:r>
            <a:r>
              <a:rPr lang="cs-CZ" altLang="cs-CZ" dirty="0"/>
              <a:t> počítač, </a:t>
            </a:r>
            <a:r>
              <a:rPr lang="cs-CZ" altLang="cs-CZ" i="1" dirty="0"/>
              <a:t>běžná</a:t>
            </a:r>
            <a:r>
              <a:rPr lang="cs-CZ" altLang="cs-CZ" dirty="0"/>
              <a:t> síť, softwarový systém</a:t>
            </a:r>
            <a:endParaRPr lang="en-US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751FCDAB-AD8D-1C38-B645-E4D449F38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Lamportův algoritmus</a:t>
            </a:r>
            <a:endParaRPr lang="en-US" altLang="cs-CZ"/>
          </a:p>
        </p:txBody>
      </p:sp>
      <p:sp>
        <p:nvSpPr>
          <p:cNvPr id="120835" name="Rectangle 5">
            <a:extLst>
              <a:ext uri="{FF2B5EF4-FFF2-40B4-BE49-F238E27FC236}">
                <a16:creationId xmlns:a16="http://schemas.microsoft.com/office/drawing/2014/main" id="{EC593263-C7E1-BD60-08BA-9D5E8B0B0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3419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120836" name="Picture 4" descr="http://www.well.com/~rayval/google-wave/simplified_lamport.png">
            <a:extLst>
              <a:ext uri="{FF2B5EF4-FFF2-40B4-BE49-F238E27FC236}">
                <a16:creationId xmlns:a16="http://schemas.microsoft.com/office/drawing/2014/main" id="{8877FB23-6128-2490-3059-D995EF38E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154113"/>
            <a:ext cx="801052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76BDBFD7-B079-C1E3-A1C1-55F00E66E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 - Ricart </a:t>
            </a:r>
            <a:r>
              <a:rPr lang="en-US" altLang="cs-CZ"/>
              <a:t>&amp; </a:t>
            </a:r>
            <a:r>
              <a:rPr lang="cs-CZ" altLang="cs-CZ"/>
              <a:t>Agrawala</a:t>
            </a:r>
            <a:endParaRPr lang="en-US" altLang="cs-CZ"/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5AEF91C3-46D9-201A-D2B6-1CCD5D68A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88131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1600" dirty="0"/>
              <a:t>Proces chce vstoupit do kritické sekce:</a:t>
            </a:r>
          </a:p>
          <a:p>
            <a:pPr marL="681038" lvl="1" indent="-323850" eaLnBrk="1" hangingPunct="1">
              <a:defRPr/>
            </a:pPr>
            <a:r>
              <a:rPr lang="cs-CZ" altLang="cs-CZ" sz="1500" dirty="0"/>
              <a:t>zašle žádost s TS a čeká na odpovědi s potvrzením</a:t>
            </a:r>
          </a:p>
          <a:p>
            <a:pPr eaLnBrk="1" hangingPunct="1">
              <a:defRPr/>
            </a:pPr>
            <a:r>
              <a:rPr lang="cs-CZ" altLang="cs-CZ" sz="1600" dirty="0"/>
              <a:t>Proces přijme zprávu se žádostí:</a:t>
            </a:r>
          </a:p>
          <a:p>
            <a:pPr marL="681038" lvl="1" indent="-323850" eaLnBrk="1" hangingPunct="1">
              <a:defRPr/>
            </a:pPr>
            <a:r>
              <a:rPr lang="en-US" altLang="cs-CZ" sz="1500" dirty="0"/>
              <a:t>j</a:t>
            </a:r>
            <a:r>
              <a:rPr lang="cs-CZ" altLang="cs-CZ" sz="1500" dirty="0"/>
              <a:t>estliže </a:t>
            </a:r>
            <a:r>
              <a:rPr lang="cs-CZ" altLang="cs-CZ" sz="1500" b="1" dirty="0"/>
              <a:t>není </a:t>
            </a:r>
            <a:r>
              <a:rPr lang="cs-CZ" altLang="cs-CZ" sz="1500" dirty="0"/>
              <a:t>v kritické sekci a ani do ní </a:t>
            </a:r>
            <a:r>
              <a:rPr lang="cs-CZ" altLang="cs-CZ" sz="1500" b="1" dirty="0"/>
              <a:t>nechce </a:t>
            </a:r>
            <a:r>
              <a:rPr lang="cs-CZ" altLang="cs-CZ" sz="1500" dirty="0"/>
              <a:t>vstoupit, pošle potvrzení</a:t>
            </a:r>
          </a:p>
          <a:p>
            <a:pPr marL="681038" lvl="1" indent="-323850" eaLnBrk="1" hangingPunct="1">
              <a:defRPr/>
            </a:pPr>
            <a:r>
              <a:rPr lang="en-US" altLang="cs-CZ" sz="1500" dirty="0"/>
              <a:t>j</a:t>
            </a:r>
            <a:r>
              <a:rPr lang="cs-CZ" altLang="cs-CZ" sz="1500" dirty="0"/>
              <a:t>estliže </a:t>
            </a:r>
            <a:r>
              <a:rPr lang="cs-CZ" altLang="cs-CZ" sz="1500" b="1" dirty="0"/>
              <a:t>je </a:t>
            </a:r>
            <a:r>
              <a:rPr lang="cs-CZ" altLang="cs-CZ" sz="1500" dirty="0"/>
              <a:t>v kritické sekci, neodpovídá, požadavek si zařadí do fronty</a:t>
            </a:r>
          </a:p>
          <a:p>
            <a:pPr marL="681038" lvl="1" indent="-323850" eaLnBrk="1" hangingPunct="1">
              <a:defRPr/>
            </a:pPr>
            <a:r>
              <a:rPr lang="en-US" altLang="cs-CZ" sz="1500" dirty="0"/>
              <a:t>j</a:t>
            </a:r>
            <a:r>
              <a:rPr lang="cs-CZ" altLang="cs-CZ" sz="1500" dirty="0"/>
              <a:t>estliže </a:t>
            </a:r>
            <a:r>
              <a:rPr lang="cs-CZ" altLang="cs-CZ" sz="1500" b="1" dirty="0"/>
              <a:t>není </a:t>
            </a:r>
            <a:r>
              <a:rPr lang="cs-CZ" altLang="cs-CZ" sz="1500" dirty="0"/>
              <a:t>v kritické sekci, avšak </a:t>
            </a:r>
            <a:r>
              <a:rPr lang="cs-CZ" altLang="cs-CZ" sz="1500" b="1" dirty="0"/>
              <a:t>chce </a:t>
            </a:r>
            <a:r>
              <a:rPr lang="cs-CZ" altLang="cs-CZ" sz="1500" dirty="0"/>
              <a:t>do ní vstoupit, porovná TS žádosti s vlastní žádostí:</a:t>
            </a:r>
          </a:p>
          <a:p>
            <a:pPr marL="1025525" lvl="2" indent="-304800" eaLnBrk="1" hangingPunct="1">
              <a:defRPr/>
            </a:pPr>
            <a:r>
              <a:rPr lang="en-US" altLang="cs-CZ" sz="1400" dirty="0" err="1"/>
              <a:t>vlastn</a:t>
            </a:r>
            <a:r>
              <a:rPr lang="cs-CZ" altLang="cs-CZ" sz="1400" dirty="0"/>
              <a:t>í žádost má </a:t>
            </a:r>
            <a:r>
              <a:rPr lang="cs-CZ" altLang="cs-CZ" sz="1400" b="1" dirty="0"/>
              <a:t>nižší </a:t>
            </a:r>
            <a:r>
              <a:rPr lang="cs-CZ" altLang="cs-CZ" sz="1400" dirty="0"/>
              <a:t>TS (</a:t>
            </a:r>
            <a:r>
              <a:rPr lang="en-US" altLang="cs-CZ" sz="1400" dirty="0"/>
              <a:t>= star</a:t>
            </a:r>
            <a:r>
              <a:rPr lang="cs-CZ" altLang="cs-CZ" sz="1400" dirty="0"/>
              <a:t>ší) → neodpovídá a zařadí odesilatele do fronty</a:t>
            </a:r>
          </a:p>
          <a:p>
            <a:pPr marL="1025525" lvl="2" indent="-304800" eaLnBrk="1" hangingPunct="1">
              <a:defRPr/>
            </a:pPr>
            <a:r>
              <a:rPr lang="cs-CZ" altLang="cs-CZ" sz="1400" dirty="0"/>
              <a:t>žádost odesilatele má nižší TS (vlastní </a:t>
            </a:r>
            <a:r>
              <a:rPr lang="en-US" altLang="cs-CZ" sz="1400" dirty="0"/>
              <a:t>je </a:t>
            </a:r>
            <a:r>
              <a:rPr lang="cs-CZ" altLang="cs-CZ" sz="1400" dirty="0"/>
              <a:t>mladší) → pošle zpět potvrzení</a:t>
            </a:r>
          </a:p>
          <a:p>
            <a:pPr eaLnBrk="1" hangingPunct="1">
              <a:defRPr/>
            </a:pPr>
            <a:r>
              <a:rPr lang="cs-CZ" altLang="cs-CZ" sz="1600" dirty="0"/>
              <a:t>Po opuštění kritické sekce pošle proces potvrzení všem procesům, které má ve frontě</a:t>
            </a:r>
          </a:p>
          <a:p>
            <a:pPr eaLnBrk="1" hangingPunct="1">
              <a:defRPr/>
            </a:pPr>
            <a:r>
              <a:rPr lang="cs-CZ" altLang="cs-CZ" sz="1600" dirty="0"/>
              <a:t>Komunikační složitost: 2(n</a:t>
            </a:r>
            <a:r>
              <a:rPr lang="en-US" altLang="cs-CZ" sz="1600" dirty="0"/>
              <a:t>-1) </a:t>
            </a:r>
            <a:r>
              <a:rPr lang="cs-CZ" altLang="cs-CZ" sz="1600" dirty="0"/>
              <a:t> </a:t>
            </a:r>
            <a:r>
              <a:rPr lang="en-US" altLang="cs-CZ" sz="1600" i="1" dirty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cs-CZ" altLang="cs-CZ" sz="1600" i="1" dirty="0">
                <a:solidFill>
                  <a:schemeClr val="accent5">
                    <a:lumMod val="50000"/>
                  </a:schemeClr>
                </a:solidFill>
              </a:rPr>
              <a:t>lepší, ale </a:t>
            </a:r>
            <a:r>
              <a:rPr lang="en-US" altLang="cs-CZ" sz="1600" i="1" dirty="0" err="1">
                <a:solidFill>
                  <a:schemeClr val="accent5">
                    <a:lumMod val="50000"/>
                  </a:schemeClr>
                </a:solidFill>
              </a:rPr>
              <a:t>st</a:t>
            </a:r>
            <a:r>
              <a:rPr lang="cs-CZ" altLang="cs-CZ" sz="1600" i="1" dirty="0">
                <a:solidFill>
                  <a:schemeClr val="accent5">
                    <a:lumMod val="50000"/>
                  </a:schemeClr>
                </a:solidFill>
              </a:rPr>
              <a:t>ále lineární</a:t>
            </a:r>
            <a:endParaRPr lang="en-US" altLang="cs-CZ" sz="1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2884" name="Rectangle 5">
            <a:extLst>
              <a:ext uri="{FF2B5EF4-FFF2-40B4-BE49-F238E27FC236}">
                <a16:creationId xmlns:a16="http://schemas.microsoft.com/office/drawing/2014/main" id="{58C9EE1E-D678-F417-84EC-6625E4948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29029" name="Object 4">
            <a:extLst>
              <a:ext uri="{FF2B5EF4-FFF2-40B4-BE49-F238E27FC236}">
                <a16:creationId xmlns:a16="http://schemas.microsoft.com/office/drawing/2014/main" id="{20AF6544-6340-AFA8-86AB-F385E85009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9250" y="4797425"/>
          <a:ext cx="59150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017146" imgH="1930400" progId="Word.Picture.8">
                  <p:embed/>
                </p:oleObj>
              </mc:Choice>
              <mc:Fallback>
                <p:oleObj name="Picture" r:id="rId3" imgW="6017146" imgH="19304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797425"/>
                        <a:ext cx="59150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30" name="AutoShape 6">
            <a:extLst>
              <a:ext uri="{FF2B5EF4-FFF2-40B4-BE49-F238E27FC236}">
                <a16:creationId xmlns:a16="http://schemas.microsoft.com/office/drawing/2014/main" id="{FAFE1C4C-4B2D-3E63-AE32-EC85CA3F9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860800"/>
            <a:ext cx="2232025" cy="647700"/>
          </a:xfrm>
          <a:prstGeom prst="wedgeRoundRectCallout">
            <a:avLst>
              <a:gd name="adj1" fmla="val 36204"/>
              <a:gd name="adj2" fmla="val 1176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A a B konkurentně žádají o vstup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29031" name="AutoShape 7">
            <a:extLst>
              <a:ext uri="{FF2B5EF4-FFF2-40B4-BE49-F238E27FC236}">
                <a16:creationId xmlns:a16="http://schemas.microsoft.com/office/drawing/2014/main" id="{B8219A68-C1B1-3412-C14A-AF36EF0D4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3860800"/>
            <a:ext cx="2087562" cy="649288"/>
          </a:xfrm>
          <a:prstGeom prst="wedgeRoundRectCallout">
            <a:avLst>
              <a:gd name="adj1" fmla="val -10153"/>
              <a:gd name="adj2" fmla="val 13068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pozdější A se dobrovolně vzdává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29032" name="AutoShape 8">
            <a:extLst>
              <a:ext uri="{FF2B5EF4-FFF2-40B4-BE49-F238E27FC236}">
                <a16:creationId xmlns:a16="http://schemas.microsoft.com/office/drawing/2014/main" id="{9C7DB615-A2F9-C42A-9289-6F0F06C86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860800"/>
            <a:ext cx="2087562" cy="649288"/>
          </a:xfrm>
          <a:prstGeom prst="wedgeRoundRectCallout">
            <a:avLst>
              <a:gd name="adj1" fmla="val -26884"/>
              <a:gd name="adj2" fmla="val 1380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po dokončení B pokračuje A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22889" name="AutoShape 7">
            <a:extLst>
              <a:ext uri="{FF2B5EF4-FFF2-40B4-BE49-F238E27FC236}">
                <a16:creationId xmlns:a16="http://schemas.microsoft.com/office/drawing/2014/main" id="{B0BFA879-33F3-7F8C-5989-079BEBCA9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898525"/>
            <a:ext cx="2087563" cy="369888"/>
          </a:xfrm>
          <a:prstGeom prst="wedgeRoundRectCallout">
            <a:avLst>
              <a:gd name="adj1" fmla="val 6199"/>
              <a:gd name="adj2" fmla="val 490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rozdíl: význam ACK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22890" name="AutoShape 7">
            <a:extLst>
              <a:ext uri="{FF2B5EF4-FFF2-40B4-BE49-F238E27FC236}">
                <a16:creationId xmlns:a16="http://schemas.microsoft.com/office/drawing/2014/main" id="{6E9F91AB-6525-A2C8-C858-10E291737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988" y="1601788"/>
            <a:ext cx="1444625" cy="609600"/>
          </a:xfrm>
          <a:prstGeom prst="wedgeRoundRectCallout">
            <a:avLst>
              <a:gd name="adj1" fmla="val -43079"/>
              <a:gd name="adj2" fmla="val 7352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cs-CZ" sz="1600" b="0" baseline="0">
                <a:latin typeface="Arial" panose="020B0604020202020204" pitchFamily="34" charset="0"/>
              </a:rPr>
              <a:t>byrokratick</a:t>
            </a:r>
            <a:r>
              <a:rPr lang="cs-CZ" altLang="cs-CZ" sz="1600" b="0" baseline="0">
                <a:latin typeface="Arial" panose="020B0604020202020204" pitchFamily="34" charset="0"/>
              </a:rPr>
              <a:t>é uspořádání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 animBg="1"/>
      <p:bldP spid="129031" grpId="0" animBg="1"/>
      <p:bldP spid="12903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5EF2507B-46E7-2BEA-B4D4-3472094D2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 - princip voleb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860E2D50-2D5E-B926-F02F-821046C5B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Základní princip</a:t>
            </a:r>
          </a:p>
          <a:p>
            <a:pPr lvl="1" eaLnBrk="1" hangingPunct="1"/>
            <a:r>
              <a:rPr lang="cs-CZ" altLang="cs-CZ" dirty="0"/>
              <a:t>procesy se snaží získat hlasy ostatních procesů</a:t>
            </a:r>
          </a:p>
          <a:p>
            <a:pPr lvl="1" eaLnBrk="1" hangingPunct="1"/>
            <a:r>
              <a:rPr lang="cs-CZ" altLang="cs-CZ" dirty="0"/>
              <a:t>každý proces má v jeden okamžik právě jeden hlas</a:t>
            </a:r>
          </a:p>
          <a:p>
            <a:pPr lvl="2" eaLnBrk="1" hangingPunct="1"/>
            <a:r>
              <a:rPr lang="cs-CZ" altLang="cs-CZ" dirty="0"/>
              <a:t> může ho dát sobě nebo jinému procesu</a:t>
            </a:r>
          </a:p>
          <a:p>
            <a:pPr lvl="1" eaLnBrk="1" hangingPunct="1"/>
            <a:r>
              <a:rPr lang="cs-CZ" altLang="cs-CZ" dirty="0"/>
              <a:t>před vstupem do kritické sekce žádost o hlasy</a:t>
            </a:r>
          </a:p>
          <a:p>
            <a:pPr lvl="2" eaLnBrk="1" hangingPunct="1"/>
            <a:r>
              <a:rPr lang="cs-CZ" altLang="cs-CZ" dirty="0"/>
              <a:t> pokud proces dostane víc hlasů </a:t>
            </a:r>
            <a:r>
              <a:rPr lang="cs-CZ" altLang="cs-CZ" dirty="0">
                <a:solidFill>
                  <a:srgbClr val="0000FF"/>
                </a:solidFill>
              </a:rPr>
              <a:t>než jakýkoliv jiný</a:t>
            </a:r>
            <a:r>
              <a:rPr lang="cs-CZ" altLang="cs-CZ" dirty="0"/>
              <a:t>, může vstoupit</a:t>
            </a:r>
          </a:p>
          <a:p>
            <a:pPr lvl="2" eaLnBrk="1" hangingPunct="1"/>
            <a:r>
              <a:rPr lang="cs-CZ" altLang="cs-CZ" dirty="0"/>
              <a:t> pokud dostane méně, čeká dokud nedostane dostatečný počet</a:t>
            </a:r>
          </a:p>
          <a:p>
            <a:pPr lvl="1" eaLnBrk="1" hangingPunct="1"/>
            <a:r>
              <a:rPr lang="cs-CZ" altLang="cs-CZ" dirty="0"/>
              <a:t>problém: jak hlasovat a počítat výsledky, kdy už proces ví že vyhrál</a:t>
            </a:r>
          </a:p>
          <a:p>
            <a:pPr lvl="1" eaLnBrk="1" hangingPunct="1"/>
            <a:endParaRPr lang="cs-CZ" altLang="cs-CZ" sz="800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Naivní volby</a:t>
            </a:r>
          </a:p>
          <a:p>
            <a:pPr lvl="1" eaLnBrk="1" hangingPunct="1"/>
            <a:r>
              <a:rPr lang="cs-CZ" altLang="cs-CZ" dirty="0"/>
              <a:t>při žádosti jiného procesu dá proces hlas </a:t>
            </a:r>
            <a:r>
              <a:rPr lang="en-US" altLang="cs-CZ" dirty="0">
                <a:solidFill>
                  <a:srgbClr val="7F7F7F"/>
                </a:solidFill>
              </a:rPr>
              <a:t>(</a:t>
            </a:r>
            <a:r>
              <a:rPr lang="cs-CZ" altLang="cs-CZ" dirty="0">
                <a:solidFill>
                  <a:srgbClr val="7F7F7F"/>
                </a:solidFill>
              </a:rPr>
              <a:t>pokud ještě nehlasoval)</a:t>
            </a:r>
          </a:p>
          <a:p>
            <a:pPr lvl="1" eaLnBrk="1" hangingPunct="1"/>
            <a:r>
              <a:rPr lang="cs-CZ" altLang="cs-CZ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relativně odolný proti výpadkům</a:t>
            </a:r>
          </a:p>
          <a:p>
            <a:pPr lvl="2" eaLnBrk="1" hangingPunct="1"/>
            <a:r>
              <a:rPr lang="cs-CZ" altLang="cs-CZ" dirty="0"/>
              <a:t> vydrží výpadek až poloviny procesů</a:t>
            </a:r>
          </a:p>
          <a:p>
            <a:pPr lvl="1" eaLnBrk="1" hangingPunct="1"/>
            <a:r>
              <a:rPr lang="cs-CZ" altLang="cs-CZ" b="1" dirty="0">
                <a:solidFill>
                  <a:srgbClr val="DB9C0F"/>
                </a:solidFill>
                <a:sym typeface="Wingdings" panose="05000000000000000000" pitchFamily="2" charset="2"/>
              </a:rPr>
              <a:t>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/>
              <a:t>složitost </a:t>
            </a:r>
            <a:r>
              <a:rPr lang="en-US" altLang="cs-CZ" dirty="0"/>
              <a:t>= O(</a:t>
            </a:r>
            <a:r>
              <a:rPr lang="cs-CZ" altLang="cs-CZ" dirty="0"/>
              <a:t>n</a:t>
            </a:r>
            <a:r>
              <a:rPr lang="en-US" altLang="cs-CZ" dirty="0"/>
              <a:t>)</a:t>
            </a:r>
            <a:endParaRPr lang="cs-CZ" altLang="cs-CZ" dirty="0"/>
          </a:p>
          <a:p>
            <a:pPr lvl="2" eaLnBrk="1" hangingPunct="1"/>
            <a:r>
              <a:rPr lang="cs-CZ" altLang="cs-CZ" dirty="0"/>
              <a:t> není lepší než TS-</a:t>
            </a:r>
            <a:r>
              <a:rPr lang="cs-CZ" altLang="cs-CZ" dirty="0" err="1"/>
              <a:t>based</a:t>
            </a:r>
            <a:endParaRPr lang="en-US" altLang="cs-CZ" dirty="0"/>
          </a:p>
          <a:p>
            <a:pPr lvl="2" eaLnBrk="1" hangingPunct="1"/>
            <a:r>
              <a:rPr lang="en-US" altLang="cs-CZ" dirty="0"/>
              <a:t> </a:t>
            </a:r>
            <a:r>
              <a:rPr lang="en-US" altLang="cs-CZ" dirty="0" err="1"/>
              <a:t>pou</a:t>
            </a:r>
            <a:r>
              <a:rPr lang="cs-CZ" altLang="cs-CZ" dirty="0"/>
              <a:t>žitelný pouze pro malé skupiny</a:t>
            </a:r>
          </a:p>
          <a:p>
            <a:pPr lvl="1" eaLnBrk="1" hangingPunct="1"/>
            <a:r>
              <a:rPr lang="cs-CZ" altLang="cs-CZ" dirty="0">
                <a:solidFill>
                  <a:srgbClr val="FF0000"/>
                </a:solidFill>
                <a:sym typeface="Wingdings" panose="05000000000000000000" pitchFamily="2" charset="2"/>
              </a:rPr>
              <a:t></a:t>
            </a:r>
            <a:r>
              <a:rPr lang="en-US" altLang="cs-CZ" dirty="0">
                <a:sym typeface="Wingdings" panose="05000000000000000000" pitchFamily="2" charset="2"/>
              </a:rPr>
              <a:t> </a:t>
            </a:r>
            <a:r>
              <a:rPr lang="cs-CZ" altLang="cs-CZ" dirty="0" err="1"/>
              <a:t>deadlock</a:t>
            </a:r>
            <a:r>
              <a:rPr lang="en-US" altLang="cs-CZ" dirty="0"/>
              <a:t>!</a:t>
            </a:r>
          </a:p>
          <a:p>
            <a:pPr lvl="2" eaLnBrk="1" hangingPunct="1"/>
            <a:r>
              <a:rPr lang="en-US" altLang="cs-CZ" dirty="0"/>
              <a:t> v</a:t>
            </a:r>
            <a:r>
              <a:rPr lang="cs-CZ" altLang="cs-CZ" dirty="0" err="1"/>
              <a:t>íce</a:t>
            </a:r>
            <a:r>
              <a:rPr lang="cs-CZ" altLang="cs-CZ" dirty="0"/>
              <a:t> procesů může dostat stejný počet hlasů</a:t>
            </a:r>
          </a:p>
          <a:p>
            <a:pPr lvl="2" eaLnBrk="1" hangingPunct="1"/>
            <a:r>
              <a:rPr lang="cs-CZ" altLang="cs-CZ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 dirty="0"/>
              <a:t> </a:t>
            </a:r>
            <a:r>
              <a:rPr lang="cs-CZ" altLang="cs-CZ" dirty="0" err="1"/>
              <a:t>timeout</a:t>
            </a:r>
            <a:r>
              <a:rPr lang="en-US" altLang="cs-CZ" dirty="0"/>
              <a:t> </a:t>
            </a:r>
            <a:r>
              <a:rPr lang="cs-CZ" altLang="cs-CZ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 dirty="0"/>
              <a:t> opakování</a:t>
            </a:r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55A45DE4-59F7-E098-F0D7-D3C857F39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773238"/>
            <a:ext cx="1714500" cy="357187"/>
          </a:xfrm>
          <a:prstGeom prst="wedgeRoundRectCallout">
            <a:avLst>
              <a:gd name="adj1" fmla="val -84417"/>
              <a:gd name="adj2" fmla="val 1323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jak se to pozn</a:t>
            </a:r>
            <a:r>
              <a:rPr lang="cs-CZ" altLang="cs-CZ" sz="1600" b="0" baseline="0">
                <a:latin typeface="Arial" panose="020B0604020202020204" pitchFamily="34" charset="0"/>
              </a:rPr>
              <a:t>á</a:t>
            </a:r>
            <a:r>
              <a:rPr lang="en-US" altLang="cs-CZ" sz="1600" b="0" baseline="0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124933" name="Picture 2">
            <a:extLst>
              <a:ext uri="{FF2B5EF4-FFF2-40B4-BE49-F238E27FC236}">
                <a16:creationId xmlns:a16="http://schemas.microsoft.com/office/drawing/2014/main" id="{99DF6EB1-F79E-46D2-57A1-3BDAB9FF2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4365625"/>
            <a:ext cx="20193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27727B93-3F00-FC58-9204-586B3B0E8C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 - </a:t>
            </a:r>
            <a:r>
              <a:rPr lang="en-US" altLang="cs-CZ"/>
              <a:t>pseudok</a:t>
            </a:r>
            <a:r>
              <a:rPr lang="cs-CZ" altLang="cs-CZ"/>
              <a:t>ód naivních voleb</a:t>
            </a:r>
          </a:p>
        </p:txBody>
      </p:sp>
      <p:sp>
        <p:nvSpPr>
          <p:cNvPr id="126979" name="Text Box 6">
            <a:extLst>
              <a:ext uri="{FF2B5EF4-FFF2-40B4-BE49-F238E27FC236}">
                <a16:creationId xmlns:a16="http://schemas.microsoft.com/office/drawing/2014/main" id="{18D04CD0-7480-ADEC-76E7-21011E241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125538"/>
            <a:ext cx="4535487" cy="2232025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Courier New" panose="02070309020205020404" pitchFamily="49" charset="0"/>
              </a:rPr>
              <a:t>Na</a:t>
            </a:r>
            <a:r>
              <a:rPr lang="en-US" altLang="cs-CZ" sz="1400" baseline="0">
                <a:latin typeface="Courier New" panose="02070309020205020404" pitchFamily="49" charset="0"/>
              </a:rPr>
              <a:t>i</a:t>
            </a:r>
            <a:r>
              <a:rPr lang="cs-CZ" altLang="cs-CZ" sz="1400" baseline="0">
                <a:latin typeface="Courier New" panose="02070309020205020404" pitchFamily="49" charset="0"/>
              </a:rPr>
              <a:t>ve_Voting_Enter</a:t>
            </a:r>
            <a:r>
              <a:rPr lang="en-US" altLang="cs-CZ" sz="1400" baseline="0">
                <a:latin typeface="Courier New" panose="02070309020205020404" pitchFamily="49" charset="0"/>
              </a:rPr>
              <a:t>_</a:t>
            </a:r>
            <a:r>
              <a:rPr lang="cs-CZ" altLang="cs-CZ" sz="1400" baseline="0">
                <a:latin typeface="Courier New" panose="02070309020205020404" pitchFamily="49" charset="0"/>
              </a:rPr>
              <a:t>CS</a:t>
            </a:r>
            <a:r>
              <a:rPr lang="cs-CZ" altLang="cs-CZ" sz="1400" b="0" baseline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aseline="0">
                <a:latin typeface="Courier New" panose="02070309020205020404" pitchFamily="49" charset="0"/>
              </a:rPr>
              <a:t>if </a:t>
            </a:r>
            <a:r>
              <a:rPr lang="en-US" altLang="cs-CZ" sz="1400" b="0" baseline="0">
                <a:latin typeface="Courier New" panose="02070309020205020404" pitchFamily="49" charset="0"/>
              </a:rPr>
              <a:t>(M</a:t>
            </a:r>
            <a:r>
              <a:rPr lang="cs-CZ" altLang="cs-CZ" sz="1400" b="0" baseline="0">
                <a:latin typeface="Courier New" panose="02070309020205020404" pitchFamily="49" charset="0"/>
              </a:rPr>
              <a:t>yVote </a:t>
            </a:r>
            <a:r>
              <a:rPr lang="en-US" altLang="cs-CZ" sz="1400" b="0" baseline="0">
                <a:latin typeface="Courier New" panose="02070309020205020404" pitchFamily="49" charset="0"/>
              </a:rPr>
              <a:t>=</a:t>
            </a:r>
            <a:r>
              <a:rPr lang="cs-CZ" altLang="cs-CZ" sz="1400" b="0" baseline="0">
                <a:latin typeface="Courier New" panose="02070309020205020404" pitchFamily="49" charset="0"/>
              </a:rPr>
              <a:t>= Available</a:t>
            </a:r>
            <a:r>
              <a:rPr lang="en-US" altLang="cs-CZ" sz="1400" b="0" baseline="0">
                <a:latin typeface="Courier New" panose="02070309020205020404" pitchFamily="49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{</a:t>
            </a:r>
            <a:endParaRPr lang="cs-CZ" altLang="cs-CZ" sz="1400" b="0" baseline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aseline="0">
                <a:latin typeface="Courier New" panose="02070309020205020404" pitchFamily="49" charset="0"/>
              </a:rPr>
              <a:t>for every</a:t>
            </a:r>
            <a:r>
              <a:rPr lang="en-US" altLang="cs-CZ" sz="1400" b="0" baseline="0">
                <a:latin typeface="Courier New" panose="02070309020205020404" pitchFamily="49" charset="0"/>
              </a:rPr>
              <a:t>(</a:t>
            </a:r>
            <a:r>
              <a:rPr lang="cs-CZ" altLang="cs-CZ" sz="1400" b="0" baseline="0">
                <a:latin typeface="Courier New" panose="02070309020205020404" pitchFamily="49" charset="0"/>
              </a:rPr>
              <a:t> q </a:t>
            </a:r>
            <a:r>
              <a:rPr lang="en-US" altLang="cs-CZ" sz="1400" b="0" baseline="0">
                <a:latin typeface="Courier New" panose="02070309020205020404" pitchFamily="49" charset="0"/>
              </a:rPr>
              <a:t>!=</a:t>
            </a:r>
            <a:r>
              <a:rPr lang="cs-CZ" altLang="cs-CZ" sz="1400" b="0" baseline="0">
                <a:latin typeface="Courier New" panose="02070309020205020404" pitchFamily="49" charset="0"/>
              </a:rPr>
              <a:t> self</a:t>
            </a:r>
            <a:r>
              <a:rPr lang="en-US" altLang="cs-CZ" sz="1400" b="0" baseline="0">
                <a:latin typeface="Courier New" panose="02070309020205020404" pitchFamily="49" charset="0"/>
              </a:rPr>
              <a:t>)</a:t>
            </a:r>
            <a:endParaRPr lang="cs-CZ" altLang="cs-CZ" sz="1400" b="0" baseline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  send(q, VoteRequest)</a:t>
            </a:r>
            <a:r>
              <a:rPr lang="en-US" altLang="cs-CZ" sz="1400" b="0" baseline="0">
                <a:latin typeface="Courier New" panose="02070309020205020404" pitchFamily="49" charset="0"/>
              </a:rPr>
              <a:t>;</a:t>
            </a:r>
            <a:endParaRPr lang="cs-CZ" altLang="cs-CZ" sz="1400" b="0" baseline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ReceivedVotes = </a:t>
            </a:r>
            <a:r>
              <a:rPr lang="en-US" altLang="cs-CZ" sz="1400" b="0" baseline="0">
                <a:latin typeface="Courier New" panose="02070309020205020404" pitchFamily="49" charset="0"/>
              </a:rPr>
              <a:t>self;    </a:t>
            </a:r>
            <a:r>
              <a:rPr lang="cs-CZ" altLang="cs-CZ" sz="1400" b="0" baseline="0">
                <a:latin typeface="Courier New" panose="02070309020205020404" pitchFamily="49" charset="0"/>
              </a:rPr>
              <a:t>/</a:t>
            </a:r>
            <a:r>
              <a:rPr lang="en-US" altLang="cs-CZ" sz="1400" b="0" baseline="0">
                <a:latin typeface="Courier New" panose="02070309020205020404" pitchFamily="49" charset="0"/>
              </a:rPr>
              <a:t>/</a:t>
            </a:r>
            <a:r>
              <a:rPr lang="cs-CZ" altLang="cs-CZ" sz="1400" b="0" baseline="0">
                <a:latin typeface="Courier New" panose="02070309020205020404" pitchFamily="49" charset="0"/>
              </a:rPr>
              <a:t> my vote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aseline="0">
                <a:solidFill>
                  <a:srgbClr val="0000FF"/>
                </a:solidFill>
                <a:latin typeface="Courier New" panose="02070309020205020404" pitchFamily="49" charset="0"/>
              </a:rPr>
              <a:t>wait </a:t>
            </a:r>
            <a:r>
              <a:rPr lang="en-US" altLang="cs-CZ" sz="1400" baseline="0">
                <a:solidFill>
                  <a:srgbClr val="0000FF"/>
                </a:solidFill>
                <a:latin typeface="Courier New" panose="02070309020205020404" pitchFamily="49" charset="0"/>
              </a:rPr>
              <a:t>while</a:t>
            </a: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(</a:t>
            </a:r>
            <a:r>
              <a:rPr lang="cs-CZ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 ReceivedVotes </a:t>
            </a: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&lt;</a:t>
            </a:r>
            <a:r>
              <a:rPr lang="cs-CZ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 (M+1)/2</a:t>
            </a: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);</a:t>
            </a:r>
            <a:endParaRPr lang="cs-CZ" altLang="cs-CZ" sz="1400" b="0" baseline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MyVote</a:t>
            </a:r>
            <a:r>
              <a:rPr lang="en-US" altLang="cs-CZ" sz="1400" b="0" baseline="0">
                <a:latin typeface="Courier New" panose="02070309020205020404" pitchFamily="49" charset="0"/>
              </a:rPr>
              <a:t> </a:t>
            </a:r>
            <a:r>
              <a:rPr lang="cs-CZ" altLang="cs-CZ" sz="1400" b="0" baseline="0">
                <a:latin typeface="Courier New" panose="02070309020205020404" pitchFamily="49" charset="0"/>
              </a:rPr>
              <a:t>= Unavailable</a:t>
            </a:r>
            <a:r>
              <a:rPr lang="en-US" altLang="cs-CZ" sz="1400" b="0" baseline="0">
                <a:latin typeface="Courier New" panose="02070309020205020404" pitchFamily="49" charset="0"/>
              </a:rPr>
              <a:t>;</a:t>
            </a:r>
            <a:endParaRPr lang="cs-CZ" altLang="cs-CZ" sz="1400" b="0" baseline="0">
              <a:latin typeface="Courier New" panose="02070309020205020404" pitchFamily="49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cs-CZ" altLang="cs-CZ" sz="1400" b="0" baseline="0">
                <a:latin typeface="Courier New" panose="02070309020205020404" pitchFamily="49" charset="0"/>
              </a:rPr>
              <a:t>  enter</a:t>
            </a:r>
            <a:r>
              <a:rPr lang="en-US" altLang="cs-CZ" sz="1400" b="0" baseline="0">
                <a:latin typeface="Courier New" panose="02070309020205020404" pitchFamily="49" charset="0"/>
              </a:rPr>
              <a:t>_</a:t>
            </a:r>
            <a:r>
              <a:rPr lang="cs-CZ" altLang="cs-CZ" sz="1400" b="0" baseline="0">
                <a:latin typeface="Courier New" panose="02070309020205020404" pitchFamily="49" charset="0"/>
              </a:rPr>
              <a:t>CS</a:t>
            </a:r>
            <a:r>
              <a:rPr lang="en-US" altLang="cs-CZ" sz="1400" b="0" baseline="0">
                <a:latin typeface="Courier New" panose="02070309020205020404" pitchFamily="49" charset="0"/>
              </a:rPr>
              <a:t>();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}</a:t>
            </a:r>
            <a:endParaRPr lang="cs-CZ" altLang="cs-CZ" sz="1400" b="0" baseline="0">
              <a:latin typeface="Courier New" panose="02070309020205020404" pitchFamily="49" charset="0"/>
            </a:endParaRPr>
          </a:p>
        </p:txBody>
      </p:sp>
      <p:sp>
        <p:nvSpPr>
          <p:cNvPr id="126980" name="Text Box 9">
            <a:extLst>
              <a:ext uri="{FF2B5EF4-FFF2-40B4-BE49-F238E27FC236}">
                <a16:creationId xmlns:a16="http://schemas.microsoft.com/office/drawing/2014/main" id="{567819F7-A12A-DA4D-C228-E22B2CF24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644900"/>
            <a:ext cx="3459162" cy="2855913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Courier New" panose="02070309020205020404" pitchFamily="49" charset="0"/>
              </a:rPr>
              <a:t>Naive_Voting_Monitor_CS</a:t>
            </a:r>
            <a:r>
              <a:rPr lang="en-US" altLang="cs-CZ" sz="1400" b="0" baseline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aseline="0">
                <a:latin typeface="Courier New" panose="02070309020205020404" pitchFamily="49" charset="0"/>
              </a:rPr>
              <a:t>wait for</a:t>
            </a:r>
            <a:r>
              <a:rPr lang="en-US" altLang="cs-CZ" sz="1400" b="0" baseline="0">
                <a:latin typeface="Courier New" panose="02070309020205020404" pitchFamily="49" charset="0"/>
              </a:rPr>
              <a:t>(</a:t>
            </a:r>
            <a:r>
              <a:rPr lang="cs-CZ" altLang="cs-CZ" sz="1400" b="0" baseline="0">
                <a:latin typeface="Courier New" panose="02070309020205020404" pitchFamily="49" charset="0"/>
              </a:rPr>
              <a:t> </a:t>
            </a:r>
            <a:r>
              <a:rPr lang="en-US" altLang="cs-CZ" sz="1400" b="0" baseline="0">
                <a:latin typeface="Courier New" panose="02070309020205020404" pitchFamily="49" charset="0"/>
              </a:rPr>
              <a:t>msg from p);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aseline="0">
                <a:latin typeface="Courier New" panose="02070309020205020404" pitchFamily="49" charset="0"/>
              </a:rPr>
              <a:t>switch</a:t>
            </a:r>
            <a:r>
              <a:rPr lang="en-US" altLang="cs-CZ" sz="1400" b="0" baseline="0">
                <a:latin typeface="Courier New" panose="02070309020205020404" pitchFamily="49" charset="0"/>
              </a:rPr>
              <a:t>( msg.type)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{ </a:t>
            </a:r>
            <a:r>
              <a:rPr lang="en-US" altLang="cs-CZ" sz="1400" baseline="0">
                <a:latin typeface="Courier New" panose="02070309020205020404" pitchFamily="49" charset="0"/>
              </a:rPr>
              <a:t>case</a:t>
            </a:r>
            <a:r>
              <a:rPr lang="en-US" altLang="cs-CZ" sz="1400" b="0" baseline="0">
                <a:latin typeface="Courier New" panose="02070309020205020404" pitchFamily="49" charset="0"/>
              </a:rPr>
              <a:t> VoteRequest: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</a:t>
            </a:r>
            <a:r>
              <a:rPr lang="en-US" altLang="cs-CZ" sz="1400" baseline="0">
                <a:solidFill>
                  <a:srgbClr val="0000FF"/>
                </a:solidFill>
                <a:latin typeface="Courier New" panose="02070309020205020404" pitchFamily="49" charset="0"/>
              </a:rPr>
              <a:t>if</a:t>
            </a: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 (MyVote == Available){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        Send(p,</a:t>
            </a:r>
            <a:r>
              <a:rPr lang="cs-CZ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 </a:t>
            </a:r>
            <a:r>
              <a:rPr lang="en-US" altLang="cs-CZ" sz="1400" b="0" baseline="0">
                <a:solidFill>
                  <a:srgbClr val="0000FF"/>
                </a:solidFill>
                <a:latin typeface="Courier New" panose="02070309020205020404" pitchFamily="49" charset="0"/>
              </a:rPr>
              <a:t>VoteOk);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  MyVote = Unavailable;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}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</a:t>
            </a:r>
            <a:r>
              <a:rPr lang="en-US" altLang="cs-CZ" sz="1400" baseline="0">
                <a:latin typeface="Courier New" panose="02070309020205020404" pitchFamily="49" charset="0"/>
              </a:rPr>
              <a:t>case</a:t>
            </a:r>
            <a:r>
              <a:rPr lang="en-US" altLang="cs-CZ" sz="1400" b="0" baseline="0">
                <a:latin typeface="Courier New" panose="02070309020205020404" pitchFamily="49" charset="0"/>
              </a:rPr>
              <a:t> VoteRelease: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MyVote = Available;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</a:t>
            </a:r>
            <a:r>
              <a:rPr lang="en-US" altLang="cs-CZ" sz="1400" baseline="0">
                <a:latin typeface="Courier New" panose="02070309020205020404" pitchFamily="49" charset="0"/>
              </a:rPr>
              <a:t>case</a:t>
            </a:r>
            <a:r>
              <a:rPr lang="en-US" altLang="cs-CZ" sz="1400" b="0" baseline="0">
                <a:latin typeface="Courier New" panose="02070309020205020404" pitchFamily="49" charset="0"/>
              </a:rPr>
              <a:t> VoteOk: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VotesReceived.Add(p);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}</a:t>
            </a:r>
          </a:p>
        </p:txBody>
      </p:sp>
      <p:sp>
        <p:nvSpPr>
          <p:cNvPr id="126981" name="Text Box 10">
            <a:extLst>
              <a:ext uri="{FF2B5EF4-FFF2-40B4-BE49-F238E27FC236}">
                <a16:creationId xmlns:a16="http://schemas.microsoft.com/office/drawing/2014/main" id="{6DCA01A3-1932-4F0E-6D9F-E1F712181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5286375"/>
            <a:ext cx="3600450" cy="1152525"/>
          </a:xfrm>
          <a:prstGeom prst="rect">
            <a:avLst/>
          </a:prstGeom>
          <a:solidFill>
            <a:srgbClr val="CCFF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aseline="0">
                <a:latin typeface="Courier New" panose="02070309020205020404" pitchFamily="49" charset="0"/>
              </a:rPr>
              <a:t>Naive_Voting_Exit_CS</a:t>
            </a:r>
            <a:r>
              <a:rPr lang="en-US" altLang="cs-CZ" sz="1400" b="0" baseline="0">
                <a:latin typeface="Courier New" panose="02070309020205020404" pitchFamily="49" charset="0"/>
              </a:rPr>
              <a:t>()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</a:t>
            </a:r>
            <a:r>
              <a:rPr lang="en-US" altLang="cs-CZ" sz="1400" baseline="0">
                <a:latin typeface="Courier New" panose="02070309020205020404" pitchFamily="49" charset="0"/>
              </a:rPr>
              <a:t>for every</a:t>
            </a:r>
            <a:r>
              <a:rPr lang="en-US" altLang="cs-CZ" sz="1400" b="0" baseline="0">
                <a:latin typeface="Courier New" panose="02070309020205020404" pitchFamily="49" charset="0"/>
              </a:rPr>
              <a:t>( p in VotesReceived)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</a:t>
            </a:r>
            <a:r>
              <a:rPr lang="en-US" altLang="cs-CZ" sz="1400" baseline="0">
                <a:latin typeface="Courier New" panose="02070309020205020404" pitchFamily="49" charset="0"/>
              </a:rPr>
              <a:t>if</a:t>
            </a:r>
            <a:r>
              <a:rPr lang="en-US" altLang="cs-CZ" sz="1400" b="0" baseline="0">
                <a:latin typeface="Courier New" panose="02070309020205020404" pitchFamily="49" charset="0"/>
              </a:rPr>
              <a:t>( p != self)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    send(p, VoteRelease);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Courier New" panose="02070309020205020404" pitchFamily="49" charset="0"/>
              </a:rPr>
              <a:t>  MyVote = Available;</a:t>
            </a:r>
          </a:p>
        </p:txBody>
      </p:sp>
      <p:sp>
        <p:nvSpPr>
          <p:cNvPr id="126982" name="AutoShape 13">
            <a:extLst>
              <a:ext uri="{FF2B5EF4-FFF2-40B4-BE49-F238E27FC236}">
                <a16:creationId xmlns:a16="http://schemas.microsoft.com/office/drawing/2014/main" id="{D8167A97-5F47-5D32-C84D-135BBDB930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651500" y="1412875"/>
            <a:ext cx="3024188" cy="647700"/>
          </a:xfrm>
          <a:prstGeom prst="wedgeRoundRectCallout">
            <a:avLst>
              <a:gd name="adj1" fmla="val -66954"/>
              <a:gd name="adj2" fmla="val 115440"/>
              <a:gd name="adj3" fmla="val 16667"/>
            </a:avLst>
          </a:prstGeom>
          <a:solidFill>
            <a:srgbClr val="FFFFCC">
              <a:alpha val="50195"/>
            </a:srgbClr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čeká na nadpoloviční většinu hlasů</a:t>
            </a:r>
            <a:endParaRPr lang="en-US" altLang="cs-CZ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82F03675-34CD-672C-14E4-AC3953FF62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</a:t>
            </a:r>
            <a:r>
              <a:rPr lang="en-US" altLang="cs-CZ"/>
              <a:t> - Maekawa</a:t>
            </a:r>
            <a:endParaRPr lang="cs-CZ" altLang="cs-CZ"/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83282851-CDAA-03AD-CA98-347610D9ED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en-US" altLang="cs-CZ" i="1" dirty="0">
                <a:solidFill>
                  <a:srgbClr val="9900CC"/>
                </a:solidFill>
              </a:rPr>
              <a:t>Mamoru </a:t>
            </a:r>
            <a:r>
              <a:rPr lang="cs-CZ" altLang="cs-CZ" i="1" dirty="0">
                <a:solidFill>
                  <a:srgbClr val="9900CC"/>
                </a:solidFill>
              </a:rPr>
              <a:t>Maekawa</a:t>
            </a:r>
            <a:r>
              <a:rPr lang="en-US" altLang="cs-CZ" i="1" dirty="0">
                <a:solidFill>
                  <a:srgbClr val="9900CC"/>
                </a:solidFill>
              </a:rPr>
              <a:t> (1985)</a:t>
            </a:r>
            <a:endParaRPr lang="cs-CZ" altLang="cs-CZ" i="1" dirty="0">
              <a:solidFill>
                <a:srgbClr val="9900CC"/>
              </a:solidFill>
            </a:endParaRPr>
          </a:p>
          <a:p>
            <a:pPr lvl="1" eaLnBrk="1" hangingPunct="1"/>
            <a:r>
              <a:rPr lang="cs-CZ" altLang="cs-CZ" dirty="0"/>
              <a:t>každému procesu p je přiřazen </a:t>
            </a:r>
            <a:r>
              <a:rPr lang="cs-CZ" altLang="cs-CZ" b="1" dirty="0"/>
              <a:t>volební okrsek S</a:t>
            </a:r>
            <a:r>
              <a:rPr lang="cs-CZ" altLang="cs-CZ" sz="2100" b="1" baseline="-10000" dirty="0"/>
              <a:t>p</a:t>
            </a:r>
            <a:r>
              <a:rPr lang="cs-CZ" altLang="cs-CZ" dirty="0"/>
              <a:t> </a:t>
            </a:r>
            <a:r>
              <a:rPr lang="cs-CZ" altLang="cs-CZ" i="1" dirty="0"/>
              <a:t>(voting district)</a:t>
            </a:r>
          </a:p>
          <a:p>
            <a:pPr lvl="1" eaLnBrk="1" hangingPunct="1"/>
            <a:r>
              <a:rPr lang="cs-CZ" altLang="cs-CZ" dirty="0"/>
              <a:t>pro vstup do kritické sekce je nutné získat </a:t>
            </a:r>
            <a:r>
              <a:rPr lang="cs-CZ" altLang="cs-CZ" b="1" dirty="0"/>
              <a:t>všechny</a:t>
            </a:r>
            <a:r>
              <a:rPr lang="cs-CZ" altLang="cs-CZ" dirty="0"/>
              <a:t> hlasy z vlastního </a:t>
            </a:r>
            <a:r>
              <a:rPr lang="cs-CZ" altLang="cs-CZ" b="1" dirty="0"/>
              <a:t>okrsku</a:t>
            </a:r>
            <a:endParaRPr lang="cs-CZ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Podmínky pro volební okrsky</a:t>
            </a:r>
          </a:p>
          <a:p>
            <a:pPr lvl="1" eaLnBrk="1" hangingPunct="1"/>
            <a:r>
              <a:rPr lang="en-US" altLang="cs-CZ" dirty="0" err="1">
                <a:sym typeface="Symbol" panose="05050102010706020507" pitchFamily="18" charset="2"/>
              </a:rPr>
              <a:t>korektnost</a:t>
            </a:r>
            <a:endParaRPr lang="en-US" altLang="cs-CZ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</a:t>
            </a:r>
            <a:r>
              <a:rPr lang="cs-CZ" altLang="cs-CZ" dirty="0">
                <a:solidFill>
                  <a:srgbClr val="0000FF"/>
                </a:solidFill>
                <a:sym typeface="Symbol" panose="05050102010706020507" pitchFamily="18" charset="2"/>
              </a:rPr>
              <a:t>p, q: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S</a:t>
            </a:r>
            <a:r>
              <a:rPr lang="cs-CZ" altLang="cs-CZ" sz="2000" baseline="-10000" dirty="0">
                <a:solidFill>
                  <a:srgbClr val="0000FF"/>
                </a:solidFill>
              </a:rPr>
              <a:t>p </a:t>
            </a:r>
            <a:r>
              <a:rPr lang="cs-CZ" altLang="cs-CZ" b="1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</a:t>
            </a:r>
            <a:r>
              <a:rPr lang="cs-CZ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S</a:t>
            </a:r>
            <a:r>
              <a:rPr lang="cs-CZ" altLang="cs-CZ" sz="2000" baseline="-10000" dirty="0">
                <a:solidFill>
                  <a:srgbClr val="0000FF"/>
                </a:solidFill>
              </a:rPr>
              <a:t>q </a:t>
            </a:r>
            <a:r>
              <a:rPr lang="cs-CZ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≠</a:t>
            </a:r>
            <a:r>
              <a:rPr lang="cs-CZ" altLang="cs-CZ" b="1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</a:t>
            </a:r>
          </a:p>
          <a:p>
            <a:pPr lvl="2" eaLnBrk="1" hangingPunct="1"/>
            <a:r>
              <a:rPr lang="cs-CZ" altLang="cs-CZ" dirty="0">
                <a:sym typeface="Symbol" panose="05050102010706020507" pitchFamily="18" charset="2"/>
              </a:rPr>
              <a:t> </a:t>
            </a:r>
            <a:r>
              <a:rPr lang="cs-CZ" altLang="cs-CZ" b="1" dirty="0">
                <a:sym typeface="Symbol" panose="05050102010706020507" pitchFamily="18" charset="2"/>
              </a:rPr>
              <a:t>každá dvojice </a:t>
            </a:r>
            <a:r>
              <a:rPr lang="cs-CZ" altLang="cs-CZ" dirty="0">
                <a:sym typeface="Symbol" panose="05050102010706020507" pitchFamily="18" charset="2"/>
              </a:rPr>
              <a:t>kandidátů má alespoň jednoho společného voliče</a:t>
            </a:r>
          </a:p>
          <a:p>
            <a:pPr lvl="2" eaLnBrk="1" hangingPunct="1"/>
            <a:r>
              <a:rPr lang="cs-CZ" altLang="cs-CZ" dirty="0">
                <a:sym typeface="Symbol" panose="05050102010706020507" pitchFamily="18" charset="2"/>
              </a:rPr>
              <a:t> každý proces může volit pouze jednou </a:t>
            </a:r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en-US" altLang="cs-CZ" dirty="0" err="1">
                <a:sym typeface="Symbol" panose="05050102010706020507" pitchFamily="18" charset="2"/>
              </a:rPr>
              <a:t>nemohou</a:t>
            </a:r>
            <a:r>
              <a:rPr lang="en-US" altLang="cs-CZ" dirty="0">
                <a:sym typeface="Symbol" panose="05050102010706020507" pitchFamily="18" charset="2"/>
              </a:rPr>
              <a:t> b</a:t>
            </a:r>
            <a:r>
              <a:rPr lang="cs-CZ" altLang="cs-CZ" dirty="0">
                <a:sym typeface="Symbol" panose="05050102010706020507" pitchFamily="18" charset="2"/>
              </a:rPr>
              <a:t>ýt současně zvoleny dva procesy</a:t>
            </a:r>
          </a:p>
          <a:p>
            <a:pPr lvl="1" eaLnBrk="1" hangingPunct="1"/>
            <a:r>
              <a:rPr lang="en-US" altLang="cs-CZ" dirty="0" err="1">
                <a:sym typeface="Symbol" panose="05050102010706020507" pitchFamily="18" charset="2"/>
              </a:rPr>
              <a:t>spravedlnost</a:t>
            </a:r>
            <a:endParaRPr lang="en-US" altLang="cs-CZ" dirty="0"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</a:t>
            </a:r>
            <a:r>
              <a:rPr lang="cs-CZ" altLang="cs-CZ" dirty="0">
                <a:solidFill>
                  <a:srgbClr val="0000FF"/>
                </a:solidFill>
                <a:sym typeface="Symbol" panose="05050102010706020507" pitchFamily="18" charset="2"/>
              </a:rPr>
              <a:t>p, q:</a:t>
            </a:r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solidFill>
                  <a:srgbClr val="0000FF"/>
                </a:solidFill>
              </a:rPr>
              <a:t>S</a:t>
            </a:r>
            <a:r>
              <a:rPr lang="cs-CZ" altLang="cs-CZ" sz="2000" baseline="-10000" dirty="0">
                <a:solidFill>
                  <a:srgbClr val="0000FF"/>
                </a:solidFill>
              </a:rPr>
              <a:t>p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solidFill>
                  <a:srgbClr val="0000FF"/>
                </a:solidFill>
              </a:rPr>
              <a:t> = 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solidFill>
                  <a:srgbClr val="0000FF"/>
                </a:solidFill>
              </a:rPr>
              <a:t>S</a:t>
            </a:r>
            <a:r>
              <a:rPr lang="cs-CZ" altLang="cs-CZ" sz="2000" baseline="-10000" dirty="0">
                <a:solidFill>
                  <a:srgbClr val="0000FF"/>
                </a:solidFill>
              </a:rPr>
              <a:t>q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= K</a:t>
            </a:r>
          </a:p>
          <a:p>
            <a:pPr lvl="2" eaLnBrk="1" hangingPunct="1"/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velikost volebních okrsků je konstantní, procesy potřebují stejný počet hlasů</a:t>
            </a:r>
          </a:p>
          <a:p>
            <a:pPr lvl="1" eaLnBrk="1" hangingPunct="1"/>
            <a:r>
              <a:rPr lang="en-US" altLang="cs-CZ" dirty="0" err="1">
                <a:sym typeface="Symbol" panose="05050102010706020507" pitchFamily="18" charset="2"/>
              </a:rPr>
              <a:t>zodpov</a:t>
            </a:r>
            <a:r>
              <a:rPr lang="cs-CZ" altLang="cs-CZ" dirty="0">
                <a:sym typeface="Symbol" panose="05050102010706020507" pitchFamily="18" charset="2"/>
              </a:rPr>
              <a:t>ědnost</a:t>
            </a:r>
          </a:p>
          <a:p>
            <a:pPr lvl="2" eaLnBrk="1" hangingPunct="1"/>
            <a:r>
              <a:rPr lang="cs-CZ" altLang="cs-CZ" b="1" dirty="0">
                <a:solidFill>
                  <a:srgbClr val="0000FF"/>
                </a:solidFill>
                <a:sym typeface="Symbol" panose="05050102010706020507" pitchFamily="18" charset="2"/>
              </a:rPr>
              <a:t> </a:t>
            </a:r>
            <a:r>
              <a:rPr lang="cs-CZ" altLang="cs-CZ" dirty="0">
                <a:solidFill>
                  <a:srgbClr val="0000FF"/>
                </a:solidFill>
                <a:sym typeface="Symbol" panose="05050102010706020507" pitchFamily="18" charset="2"/>
              </a:rPr>
              <a:t>p</a:t>
            </a:r>
            <a:r>
              <a:rPr lang="en-US" altLang="cs-CZ" dirty="0">
                <a:solidFill>
                  <a:srgbClr val="0000FF"/>
                </a:solidFill>
                <a:sym typeface="Symbol" panose="05050102010706020507" pitchFamily="18" charset="2"/>
              </a:rPr>
              <a:t>, q</a:t>
            </a:r>
            <a:r>
              <a:rPr lang="cs-CZ" altLang="cs-CZ" dirty="0">
                <a:solidFill>
                  <a:srgbClr val="0000FF"/>
                </a:solidFill>
                <a:sym typeface="Symbol" panose="05050102010706020507" pitchFamily="18" charset="2"/>
              </a:rPr>
              <a:t>: 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en-US" altLang="cs-CZ" dirty="0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altLang="cs-CZ" sz="2000" baseline="-10000" dirty="0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US" altLang="cs-CZ" dirty="0">
                <a:solidFill>
                  <a:srgbClr val="0000FF"/>
                </a:solidFill>
                <a:sym typeface="Symbol" panose="05050102010706020507" pitchFamily="18" charset="2"/>
              </a:rPr>
              <a:t>: </a:t>
            </a:r>
            <a:r>
              <a:rPr lang="en-US" altLang="cs-CZ" dirty="0" err="1">
                <a:solidFill>
                  <a:srgbClr val="0000FF"/>
                </a:solidFill>
                <a:sym typeface="Symbol" panose="05050102010706020507" pitchFamily="18" charset="2"/>
              </a:rPr>
              <a:t>pS</a:t>
            </a:r>
            <a:r>
              <a:rPr lang="en-US" altLang="cs-CZ" sz="2000" baseline="-10000" dirty="0" err="1">
                <a:solidFill>
                  <a:srgbClr val="0000FF"/>
                </a:solidFill>
                <a:sym typeface="Symbol" panose="05050102010706020507" pitchFamily="18" charset="2"/>
              </a:rPr>
              <a:t>i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 = |</a:t>
            </a:r>
            <a:r>
              <a:rPr lang="en-US" altLang="cs-CZ" dirty="0" err="1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altLang="cs-CZ" sz="2000" baseline="-10000" dirty="0" err="1">
                <a:solidFill>
                  <a:srgbClr val="0000FF"/>
                </a:solidFill>
                <a:sym typeface="Symbol" panose="05050102010706020507" pitchFamily="18" charset="2"/>
              </a:rPr>
              <a:t>j</a:t>
            </a:r>
            <a:r>
              <a:rPr lang="en-US" altLang="cs-CZ" dirty="0">
                <a:solidFill>
                  <a:srgbClr val="0000FF"/>
                </a:solidFill>
                <a:sym typeface="Symbol" panose="05050102010706020507" pitchFamily="18" charset="2"/>
              </a:rPr>
              <a:t>: </a:t>
            </a:r>
            <a:r>
              <a:rPr lang="cs-CZ" altLang="cs-CZ" dirty="0">
                <a:solidFill>
                  <a:srgbClr val="0000FF"/>
                </a:solidFill>
                <a:sym typeface="Symbol" panose="05050102010706020507" pitchFamily="18" charset="2"/>
              </a:rPr>
              <a:t>q</a:t>
            </a:r>
            <a:r>
              <a:rPr lang="en-US" altLang="cs-CZ" dirty="0">
                <a:solidFill>
                  <a:srgbClr val="0000FF"/>
                </a:solidFill>
                <a:sym typeface="Symbol" panose="05050102010706020507" pitchFamily="18" charset="2"/>
              </a:rPr>
              <a:t></a:t>
            </a:r>
            <a:r>
              <a:rPr lang="en-US" altLang="cs-CZ" dirty="0" err="1">
                <a:solidFill>
                  <a:srgbClr val="0000FF"/>
                </a:solidFill>
                <a:sym typeface="Symbol" panose="05050102010706020507" pitchFamily="18" charset="2"/>
              </a:rPr>
              <a:t>S</a:t>
            </a:r>
            <a:r>
              <a:rPr lang="en-US" altLang="cs-CZ" sz="2000" baseline="-10000" dirty="0" err="1">
                <a:solidFill>
                  <a:srgbClr val="0000FF"/>
                </a:solidFill>
                <a:sym typeface="Symbol" panose="05050102010706020507" pitchFamily="18" charset="2"/>
              </a:rPr>
              <a:t>j</a:t>
            </a:r>
            <a:r>
              <a:rPr lang="en-US" altLang="cs-CZ" dirty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| = D</a:t>
            </a:r>
            <a:endParaRPr lang="en-US" altLang="cs-CZ" dirty="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lvl="2" eaLnBrk="1" hangingPunct="1"/>
            <a:r>
              <a:rPr lang="en-US" altLang="cs-CZ" dirty="0">
                <a:sym typeface="Symbol" panose="05050102010706020507" pitchFamily="18" charset="2"/>
              </a:rPr>
              <a:t> </a:t>
            </a:r>
            <a:r>
              <a:rPr lang="cs-CZ" altLang="cs-CZ" dirty="0">
                <a:sym typeface="Symbol" panose="05050102010706020507" pitchFamily="18" charset="2"/>
              </a:rPr>
              <a:t>p je obsažen ve 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stejném počtu D volebních okrsků</a:t>
            </a:r>
          </a:p>
          <a:p>
            <a:pPr lvl="2" eaLnBrk="1" hangingPunct="1"/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každý proces má stejnou zodpovědnost</a:t>
            </a:r>
          </a:p>
          <a:p>
            <a:pPr marL="0" indent="0" eaLnBrk="1" hangingPunct="1"/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Důsledek - komunikační složitost O(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cs-CZ" altLang="cs-CZ" sz="2400" baseline="-10000" dirty="0"/>
              <a:t>p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|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)</a:t>
            </a:r>
          </a:p>
          <a:p>
            <a:pPr lvl="1" eaLnBrk="1" hangingPunct="1"/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cíl: minimalizovat velikost volebních okrsků</a:t>
            </a: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1A3E7ECB-6D27-43EA-1FD3-8EBB7CF67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6135688"/>
            <a:ext cx="1230312" cy="361950"/>
          </a:xfrm>
          <a:prstGeom prst="wedgeRoundRectCallout">
            <a:avLst>
              <a:gd name="adj1" fmla="val -103879"/>
              <a:gd name="adj2" fmla="val 201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cs-CZ" b="0" kern="0" baseline="0" dirty="0">
                <a:latin typeface="+mn-lt"/>
              </a:rPr>
              <a:t>ale jak?</a:t>
            </a:r>
            <a:endParaRPr lang="en-US" b="0" kern="0" baseline="0" dirty="0">
              <a:latin typeface="+mn-lt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FCC8D870-53D9-3799-06EA-B48547E4D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5373688"/>
            <a:ext cx="2112962" cy="647700"/>
          </a:xfrm>
          <a:prstGeom prst="wedgeRoundRectCallout">
            <a:avLst>
              <a:gd name="adj1" fmla="val -96603"/>
              <a:gd name="adj2" fmla="val 398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b="0" kern="0" baseline="0" dirty="0" err="1">
                <a:latin typeface="+mn-lt"/>
              </a:rPr>
              <a:t>komunikace</a:t>
            </a:r>
            <a:r>
              <a:rPr lang="en-US" b="0" kern="0" baseline="0" dirty="0">
                <a:latin typeface="+mn-lt"/>
              </a:rPr>
              <a:t> </a:t>
            </a:r>
            <a:r>
              <a:rPr lang="en-US" b="0" kern="0" baseline="0" dirty="0" err="1">
                <a:latin typeface="+mn-lt"/>
              </a:rPr>
              <a:t>jen</a:t>
            </a:r>
            <a:r>
              <a:rPr lang="en-US" b="0" kern="0" baseline="0" dirty="0">
                <a:latin typeface="+mn-lt"/>
              </a:rPr>
              <a:t> se </a:t>
            </a:r>
            <a:r>
              <a:rPr lang="en-US" b="0" kern="0" baseline="0" dirty="0" err="1">
                <a:latin typeface="+mn-lt"/>
              </a:rPr>
              <a:t>sv</a:t>
            </a:r>
            <a:r>
              <a:rPr lang="cs-CZ" b="0" kern="0" baseline="0" dirty="0">
                <a:latin typeface="+mn-lt"/>
              </a:rPr>
              <a:t>ým okrskem</a:t>
            </a:r>
            <a:endParaRPr lang="en-US" b="0" kern="0" baseline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BFAA2869-8B69-46C5-33B2-32F335F863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volební okrsky</a:t>
            </a:r>
          </a:p>
        </p:txBody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E528979B-3AA9-33DF-B5E2-C13D567E2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989138"/>
            <a:ext cx="8785225" cy="4608512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rozdělení do okrsků</a:t>
            </a:r>
            <a:endParaRPr lang="en-US" altLang="en-US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jak velk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é okrsky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?</a:t>
            </a: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v kolika okrscích má být každý proces?</a:t>
            </a:r>
            <a:endParaRPr lang="en-US" altLang="en-US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počet okrsků: N 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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K = D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 M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proces ≈ okrsek</a:t>
            </a:r>
            <a:endParaRPr lang="en-US" altLang="en-US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mus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í získat všechny hlasy svého okrsku</a:t>
            </a:r>
            <a:endParaRPr lang="en-US" altLang="en-US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N 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= M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 b="1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⇒</a:t>
            </a:r>
            <a:r>
              <a:rPr lang="cs-CZ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 </a:t>
            </a:r>
            <a:r>
              <a:rPr lang="en-US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D</a:t>
            </a:r>
            <a:endParaRPr lang="cs-CZ" altLang="en-US">
              <a:latin typeface="Arial" panose="020B060402020202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cs-CZ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 sz="1800" b="1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→ </a:t>
            </a:r>
            <a:r>
              <a:rPr lang="cs-CZ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velikost okrsku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≈ počet okrsků, ve kterých je každý proces</a:t>
            </a:r>
            <a:endParaRPr lang="en-US" altLang="en-US">
              <a:latin typeface="Arial" panose="020B060402020202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cs-CZ" altLang="en-US">
                <a:sym typeface="Symbol" panose="05050102010706020507" pitchFamily="18" charset="2"/>
              </a:rPr>
              <a:t> každý </a:t>
            </a:r>
            <a:r>
              <a:rPr lang="en-US" altLang="en-US">
                <a:sym typeface="Symbol" panose="05050102010706020507" pitchFamily="18" charset="2"/>
              </a:rPr>
              <a:t>proces q z okrsku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cs-CZ" altLang="en-US" sz="2100" baseline="-10000"/>
              <a:t>p  </a:t>
            </a:r>
            <a:r>
              <a:rPr lang="cs-CZ" altLang="en-US">
                <a:cs typeface="Tahoma" panose="020B0604030504040204" pitchFamily="34" charset="0"/>
              </a:rPr>
              <a:t>je obsažen v D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-1 jiných okrscích</a:t>
            </a:r>
            <a:endParaRPr lang="en-US" altLang="en-US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192088" lvl="1" indent="0" eaLnBrk="1" hangingPunct="1">
              <a:buFont typeface="Wingdings" panose="05000000000000000000" pitchFamily="2" charset="2"/>
              <a:buChar char="§"/>
            </a:pP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 max. počet okrsků 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(D-1)K+1</a:t>
            </a:r>
          </a:p>
          <a:p>
            <a:pPr marL="0" indent="0" eaLnBrk="1" hangingPunct="1">
              <a:buFont typeface="Wingdings" panose="05000000000000000000" pitchFamily="2" charset="2"/>
              <a:buChar char="§"/>
            </a:pP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 M</a:t>
            </a:r>
            <a:r>
              <a:rPr lang="en-US" altLang="en-US">
                <a:cs typeface="Tahoma" panose="020B0604030504040204" pitchFamily="34" charset="0"/>
                <a:sym typeface="Symbol" panose="05050102010706020507" pitchFamily="18" charset="2"/>
              </a:rPr>
              <a:t> = K(K-1)+1 </a:t>
            </a:r>
            <a:r>
              <a:rPr lang="cs-CZ" altLang="en-US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cs-CZ" altLang="en-US" sz="1900" b="1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→</a:t>
            </a:r>
            <a:r>
              <a:rPr lang="en-US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cs-CZ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 </a:t>
            </a:r>
            <a:r>
              <a:rPr lang="en-US" altLang="en-US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O(√M)</a:t>
            </a:r>
            <a:endParaRPr lang="cs-CZ" altLang="en-US">
              <a:latin typeface="Arial" panose="020B060402020202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</p:txBody>
      </p:sp>
      <p:sp>
        <p:nvSpPr>
          <p:cNvPr id="131076" name="AutoShape 4">
            <a:extLst>
              <a:ext uri="{FF2B5EF4-FFF2-40B4-BE49-F238E27FC236}">
                <a16:creationId xmlns:a16="http://schemas.microsoft.com/office/drawing/2014/main" id="{B91B8F99-B331-FAD6-341F-D1A41B298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908050"/>
            <a:ext cx="4826000" cy="1368425"/>
          </a:xfrm>
          <a:prstGeom prst="wedgeRoundRectCallout">
            <a:avLst>
              <a:gd name="adj1" fmla="val 421"/>
              <a:gd name="adj2" fmla="val -4887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b="0" baseline="0">
                <a:latin typeface="Arial" panose="020B0604020202020204" pitchFamily="34" charset="0"/>
                <a:sym typeface="Symbol" panose="05050102010706020507" pitchFamily="18" charset="2"/>
              </a:rPr>
              <a:t>N - celkový počet okrsků</a:t>
            </a: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b="0" baseline="0">
                <a:latin typeface="Arial" panose="020B0604020202020204" pitchFamily="34" charset="0"/>
                <a:sym typeface="Symbol" panose="05050102010706020507" pitchFamily="18" charset="2"/>
              </a:rPr>
              <a:t>K - velikost okrsku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  <a:sym typeface="Symbol" panose="05050102010706020507" pitchFamily="18" charset="2"/>
              </a:rPr>
              <a:t>M - počet procesů</a:t>
            </a:r>
            <a:endParaRPr lang="en-US" altLang="cs-CZ" b="0" baseline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r>
              <a:rPr lang="cs-CZ" altLang="cs-CZ" b="0" baseline="0">
                <a:latin typeface="Arial" panose="020B0604020202020204" pitchFamily="34" charset="0"/>
                <a:sym typeface="Symbol" panose="05050102010706020507" pitchFamily="18" charset="2"/>
              </a:rPr>
              <a:t>D - počet okrsků ve kterých je každý proces</a:t>
            </a:r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92005023-519D-4D46-BA84-2248C0CC0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805488"/>
            <a:ext cx="1727200" cy="644525"/>
          </a:xfrm>
          <a:prstGeom prst="wedgeRoundRectCallout">
            <a:avLst>
              <a:gd name="adj1" fmla="val -95563"/>
              <a:gd name="adj2" fmla="val -788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cs-CZ" b="0" kern="0" baseline="0" dirty="0">
                <a:latin typeface="+mn-lt"/>
              </a:rPr>
              <a:t>komunikační složitost</a:t>
            </a:r>
            <a:endParaRPr lang="en-US" b="0" kern="0" baseline="0" dirty="0">
              <a:latin typeface="+mn-lt"/>
            </a:endParaRPr>
          </a:p>
        </p:txBody>
      </p:sp>
      <p:sp>
        <p:nvSpPr>
          <p:cNvPr id="131078" name="AutoShape 13">
            <a:extLst>
              <a:ext uri="{FF2B5EF4-FFF2-40B4-BE49-F238E27FC236}">
                <a16:creationId xmlns:a16="http://schemas.microsoft.com/office/drawing/2014/main" id="{7C7B78D9-D3A0-4775-DA75-674CD3D74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163" y="2852738"/>
            <a:ext cx="2590800" cy="360362"/>
          </a:xfrm>
          <a:prstGeom prst="wedgeRoundRectCallout">
            <a:avLst>
              <a:gd name="adj1" fmla="val -99625"/>
              <a:gd name="adj2" fmla="val 195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en-US" b="0" baseline="0" dirty="0"/>
              <a:t>okrsky ≈</a:t>
            </a:r>
            <a:r>
              <a:rPr lang="en-US" altLang="en-US" b="0" baseline="0" dirty="0"/>
              <a:t> </a:t>
            </a:r>
            <a:r>
              <a:rPr lang="cs-CZ" altLang="en-US" b="0" baseline="0" dirty="0"/>
              <a:t>procesy</a:t>
            </a:r>
            <a:endParaRPr lang="en-US" altLang="en-US" b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0D591934-2AF2-9C8A-54A7-4D50FAD599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volební okrsky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41B04B9C-9A58-29D3-076F-1FAE5DCC9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Font typeface="Arial" panose="020B0604020202020204" pitchFamily="34" charset="0"/>
              <a:buNone/>
            </a:pPr>
            <a:endParaRPr lang="cs-CZ" altLang="cs-CZ">
              <a:latin typeface="Arial" panose="020B060402020202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Algoritmus rozd</a:t>
            </a:r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ělení procesů do okrsků</a:t>
            </a:r>
          </a:p>
          <a:p>
            <a:pPr lvl="1" eaLnBrk="1" hangingPunct="1"/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optimální pro M=</a:t>
            </a:r>
            <a:r>
              <a:rPr lang="en-US" altLang="cs-CZ">
                <a:cs typeface="Tahoma" panose="020B0604030504040204" pitchFamily="34" charset="0"/>
                <a:sym typeface="Symbol" panose="05050102010706020507" pitchFamily="18" charset="2"/>
              </a:rPr>
              <a:t>K(K-1)+1 </a:t>
            </a:r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složitý</a:t>
            </a:r>
            <a:endParaRPr lang="en-US" altLang="cs-CZ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2" eaLnBrk="1" hangingPunct="1"/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>
                <a:cs typeface="Tahoma" panose="020B0604030504040204" pitchFamily="34" charset="0"/>
                <a:sym typeface="Symbol" panose="05050102010706020507" pitchFamily="18" charset="2"/>
              </a:rPr>
              <a:t>vy</a:t>
            </a:r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žaduje restrukturalizaci při změně členství</a:t>
            </a:r>
          </a:p>
          <a:p>
            <a:pPr lvl="1" eaLnBrk="1" hangingPunct="1"/>
            <a:r>
              <a:rPr lang="cs-CZ" altLang="cs-CZ">
                <a:cs typeface="Tahoma" panose="020B0604030504040204" pitchFamily="34" charset="0"/>
                <a:sym typeface="Symbol" panose="05050102010706020507" pitchFamily="18" charset="2"/>
              </a:rPr>
              <a:t>suboptimální pro </a:t>
            </a:r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K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 O(√M)</a:t>
            </a:r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jednoduch</a:t>
            </a:r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ý</a:t>
            </a: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prakticky použitelný</a:t>
            </a:r>
            <a:endParaRPr lang="en-US" altLang="cs-CZ">
              <a:latin typeface="Arial" panose="020B0604020202020204" pitchFamily="34" charset="0"/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M = n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², P</a:t>
            </a:r>
            <a:r>
              <a:rPr lang="en-US" altLang="cs-CZ" sz="2000" baseline="-10000">
                <a:sym typeface="Symbol" panose="05050102010706020507" pitchFamily="18" charset="2"/>
              </a:rPr>
              <a:t>i,j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S</a:t>
            </a:r>
            <a:r>
              <a:rPr lang="en-US" altLang="cs-CZ" sz="2000" baseline="-10000">
                <a:sym typeface="Symbol" panose="05050102010706020507" pitchFamily="18" charset="2"/>
              </a:rPr>
              <a:t>i,j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, 1 ≤ i,j ≤ n</a:t>
            </a:r>
          </a:p>
          <a:p>
            <a:pPr lvl="2" eaLnBrk="1" hangingPunct="1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cs-CZ" sz="2000" baseline="-10000">
                <a:sym typeface="Symbol" panose="05050102010706020507" pitchFamily="18" charset="2"/>
              </a:rPr>
              <a:t>i,j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=</a:t>
            </a:r>
            <a:r>
              <a:rPr lang="en-US" altLang="cs-CZ" sz="2000" baseline="-10000">
                <a:sym typeface="Symbol" panose="05050102010706020507" pitchFamily="18" charset="2"/>
              </a:rPr>
              <a:t> </a:t>
            </a:r>
            <a:r>
              <a:rPr lang="en-US" altLang="cs-CZ" sz="3600" baseline="-1000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∪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000" baseline="-10000">
                <a:sym typeface="Symbol" panose="05050102010706020507" pitchFamily="18" charset="2"/>
              </a:rPr>
              <a:t>i,x  </a:t>
            </a:r>
            <a:r>
              <a:rPr lang="en-US" altLang="cs-CZ" sz="4000" baseline="-10000">
                <a:latin typeface="Arial Unicode MS" pitchFamily="34" charset="-128"/>
                <a:ea typeface="Arial Unicode MS" pitchFamily="34" charset="-128"/>
                <a:sym typeface="Symbol" panose="05050102010706020507" pitchFamily="18" charset="2"/>
              </a:rPr>
              <a:t>∪ ∪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000" baseline="-10000">
                <a:sym typeface="Symbol" panose="05050102010706020507" pitchFamily="18" charset="2"/>
              </a:rPr>
              <a:t>y,j </a:t>
            </a:r>
            <a:r>
              <a:rPr lang="en-US" altLang="cs-CZ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  </a:t>
            </a:r>
            <a:r>
              <a:rPr lang="en-US" altLang="cs-CZ" i="1">
                <a:latin typeface="Arial" panose="020B060402020202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pro </a:t>
            </a:r>
            <a:r>
              <a:rPr lang="en-US" altLang="cs-CZ" i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1≤x,y≤n</a:t>
            </a:r>
          </a:p>
        </p:txBody>
      </p:sp>
      <p:sp>
        <p:nvSpPr>
          <p:cNvPr id="133124" name="AutoShape 4">
            <a:extLst>
              <a:ext uri="{FF2B5EF4-FFF2-40B4-BE49-F238E27FC236}">
                <a16:creationId xmlns:a16="http://schemas.microsoft.com/office/drawing/2014/main" id="{16585A4E-58D3-2722-D3C1-A9B605C25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908050"/>
            <a:ext cx="1944688" cy="649288"/>
          </a:xfrm>
          <a:prstGeom prst="wedgeRoundRectCallout">
            <a:avLst>
              <a:gd name="adj1" fmla="val 21282"/>
              <a:gd name="adj2" fmla="val -501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K - velikost okrsku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  <a:sym typeface="Symbol" panose="05050102010706020507" pitchFamily="18" charset="2"/>
              </a:rPr>
              <a:t>M - počet procesů</a:t>
            </a:r>
            <a:endParaRPr lang="en-US" altLang="cs-CZ" sz="1600" b="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pic>
        <p:nvPicPr>
          <p:cNvPr id="131077" name="Picture 5">
            <a:extLst>
              <a:ext uri="{FF2B5EF4-FFF2-40B4-BE49-F238E27FC236}">
                <a16:creationId xmlns:a16="http://schemas.microsoft.com/office/drawing/2014/main" id="{8F36D68F-DD90-720D-E87B-7CF9C43B4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71775"/>
            <a:ext cx="4284662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8" name="AutoShape 6">
            <a:extLst>
              <a:ext uri="{FF2B5EF4-FFF2-40B4-BE49-F238E27FC236}">
                <a16:creationId xmlns:a16="http://schemas.microsoft.com/office/drawing/2014/main" id="{62DF1D60-69A1-0F76-BD70-FAC7291B9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445125"/>
            <a:ext cx="1152525" cy="360363"/>
          </a:xfrm>
          <a:prstGeom prst="wedgeRoundRectCallout">
            <a:avLst>
              <a:gd name="adj1" fmla="val 118458"/>
              <a:gd name="adj2" fmla="val -29229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cs-CZ" sz="2100" b="0" baseline="-10000">
                <a:sym typeface="Symbol" panose="05050102010706020507" pitchFamily="18" charset="2"/>
              </a:rPr>
              <a:t>14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≈ S</a:t>
            </a:r>
            <a:r>
              <a:rPr lang="en-US" altLang="cs-CZ" sz="2100" b="0" baseline="-10000">
                <a:sym typeface="Symbol" panose="05050102010706020507" pitchFamily="18" charset="2"/>
              </a:rPr>
              <a:t>2,3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>
            <a:extLst>
              <a:ext uri="{FF2B5EF4-FFF2-40B4-BE49-F238E27FC236}">
                <a16:creationId xmlns:a16="http://schemas.microsoft.com/office/drawing/2014/main" id="{4A6C3B34-6CEE-1675-D9D0-669F4BB91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deadlock a jeho řešení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FD9E87E4-53A1-4468-D688-280AAFB72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761037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90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en-US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marL="0" indent="0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Prevence deadlocku - logické hodiny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proces p při příjmu žádosti procesu r s TS</a:t>
            </a:r>
            <a:r>
              <a:rPr lang="cs-CZ" altLang="cs-CZ" sz="2000" baseline="-10000" dirty="0">
                <a:cs typeface="Tahoma" panose="020B0604030504040204" pitchFamily="34" charset="0"/>
                <a:sym typeface="Symbol" panose="05050102010706020507" pitchFamily="18" charset="2"/>
              </a:rPr>
              <a:t>r</a:t>
            </a: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má volný hlas: potvrzení ACK</a:t>
            </a:r>
            <a:r>
              <a:rPr lang="cs-CZ" altLang="cs-CZ" sz="1900" baseline="-10000" dirty="0">
                <a:cs typeface="Tahoma" panose="020B0604030504040204" pitchFamily="34" charset="0"/>
                <a:sym typeface="Symbol" panose="05050102010706020507" pitchFamily="18" charset="2"/>
              </a:rPr>
              <a:t>r</a:t>
            </a:r>
            <a:endParaRPr lang="cs-CZ" altLang="cs-CZ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1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dal již hlas 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  <a:cs typeface="Tahoma" panose="020B0604030504040204" pitchFamily="34" charset="0"/>
                <a:sym typeface="Symbol" panose="05050102010706020507" pitchFamily="18" charset="2"/>
              </a:rPr>
              <a:t>jinému 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procesu q</a:t>
            </a:r>
          </a:p>
          <a:p>
            <a:pPr lvl="2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 b="1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T</a:t>
            </a:r>
            <a:r>
              <a:rPr lang="cs-CZ" altLang="cs-CZ" b="1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cs-CZ" altLang="cs-CZ" b="1" baseline="-10000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r </a:t>
            </a:r>
            <a:r>
              <a:rPr lang="en-US" altLang="cs-CZ" b="1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&gt;</a:t>
            </a:r>
            <a:r>
              <a:rPr lang="en-US" altLang="cs-CZ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T</a:t>
            </a:r>
            <a:r>
              <a:rPr lang="cs-CZ" altLang="cs-CZ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en-US" altLang="cs-CZ" sz="1800" baseline="-10000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q</a:t>
            </a:r>
            <a:r>
              <a:rPr lang="en-US" altLang="cs-CZ" dirty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: 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zařadit do fronty</a:t>
            </a:r>
            <a:endParaRPr lang="cs-CZ" altLang="cs-CZ" sz="1800" baseline="-10000" dirty="0">
              <a:cs typeface="Tahoma" panose="020B0604030504040204" pitchFamily="34" charset="0"/>
              <a:sym typeface="Symbol" panose="05050102010706020507" pitchFamily="18" charset="2"/>
            </a:endParaRPr>
          </a:p>
          <a:p>
            <a:pPr lvl="2" eaLnBrk="1" hangingPunct="1">
              <a:defRPr/>
            </a:pPr>
            <a:r>
              <a:rPr lang="en-US" altLang="cs-CZ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 b="1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T</a:t>
            </a:r>
            <a:r>
              <a:rPr lang="cs-CZ" altLang="cs-CZ" b="1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cs-CZ" altLang="cs-CZ" sz="1800" b="1" baseline="-10000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r</a:t>
            </a:r>
            <a:r>
              <a:rPr lang="en-US" altLang="cs-CZ" b="1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&lt;</a:t>
            </a:r>
            <a:r>
              <a:rPr lang="en-US" altLang="cs-CZ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T</a:t>
            </a:r>
            <a:r>
              <a:rPr lang="cs-CZ" altLang="cs-CZ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en-US" altLang="cs-CZ" baseline="-10000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q</a:t>
            </a:r>
            <a:r>
              <a:rPr lang="en-US" altLang="cs-CZ" dirty="0">
                <a:solidFill>
                  <a:srgbClr val="FF0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: po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šle zprávu </a:t>
            </a:r>
            <a:r>
              <a:rPr lang="cs-CZ" altLang="cs-CZ" b="1" dirty="0">
                <a:cs typeface="Tahoma" panose="020B0604030504040204" pitchFamily="34" charset="0"/>
                <a:sym typeface="Symbol" panose="05050102010706020507" pitchFamily="18" charset="2"/>
              </a:rPr>
              <a:t>REJECT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 procesu </a:t>
            </a:r>
            <a:r>
              <a:rPr lang="cs-CZ" altLang="cs-CZ" b="1" dirty="0">
                <a:cs typeface="Tahoma" panose="020B0604030504040204" pitchFamily="34" charset="0"/>
                <a:sym typeface="Symbol" panose="05050102010706020507" pitchFamily="18" charset="2"/>
              </a:rPr>
              <a:t>q</a:t>
            </a:r>
          </a:p>
          <a:p>
            <a:pPr lvl="3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pokud již q je v kritické sekci, o</a:t>
            </a:r>
            <a:r>
              <a:rPr lang="en-US" altLang="cs-CZ" dirty="0">
                <a:cs typeface="Tahoma" panose="020B0604030504040204" pitchFamily="34" charset="0"/>
                <a:sym typeface="Symbol" panose="05050102010706020507" pitchFamily="18" charset="2"/>
              </a:rPr>
              <a:t>d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poví až po opuštění kritické sekce</a:t>
            </a:r>
          </a:p>
          <a:p>
            <a:pPr lvl="3" eaLnBrk="1" hangingPunct="1">
              <a:defRPr/>
            </a:pP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pokud q ještě nemá všechny hlasy, </a:t>
            </a:r>
            <a:r>
              <a:rPr lang="cs-CZ" altLang="cs-CZ" b="1" dirty="0">
                <a:cs typeface="Tahoma" panose="020B0604030504040204" pitchFamily="34" charset="0"/>
                <a:sym typeface="Symbol" panose="05050102010706020507" pitchFamily="18" charset="2"/>
              </a:rPr>
              <a:t>vrátí </a:t>
            </a:r>
            <a:r>
              <a:rPr lang="cs-CZ" altLang="cs-CZ" dirty="0">
                <a:cs typeface="Tahoma" panose="020B0604030504040204" pitchFamily="34" charset="0"/>
                <a:sym typeface="Symbol" panose="05050102010706020507" pitchFamily="18" charset="2"/>
              </a:rPr>
              <a:t>hlas procesu p a ten ho předá procesu r</a:t>
            </a:r>
          </a:p>
        </p:txBody>
      </p:sp>
      <p:pic>
        <p:nvPicPr>
          <p:cNvPr id="135172" name="Picture 4">
            <a:extLst>
              <a:ext uri="{FF2B5EF4-FFF2-40B4-BE49-F238E27FC236}">
                <a16:creationId xmlns:a16="http://schemas.microsoft.com/office/drawing/2014/main" id="{694D63EA-0FA4-1E1A-2675-16F0CDA92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31670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Oval 6">
            <a:extLst>
              <a:ext uri="{FF2B5EF4-FFF2-40B4-BE49-F238E27FC236}">
                <a16:creationId xmlns:a16="http://schemas.microsoft.com/office/drawing/2014/main" id="{EEDAA2B4-4D8D-8235-AF31-3C47F23DF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573463"/>
            <a:ext cx="288925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35175" name="AutoShape 7">
            <a:extLst>
              <a:ext uri="{FF2B5EF4-FFF2-40B4-BE49-F238E27FC236}">
                <a16:creationId xmlns:a16="http://schemas.microsoft.com/office/drawing/2014/main" id="{A7E9F043-078A-D35F-93DC-2E814686F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4724400"/>
            <a:ext cx="1296988" cy="863600"/>
          </a:xfrm>
          <a:prstGeom prst="wedgeRoundRectCallout">
            <a:avLst>
              <a:gd name="adj1" fmla="val -48509"/>
              <a:gd name="adj2" fmla="val 1112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solidFill>
                  <a:srgbClr val="CC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Race Condition</a:t>
            </a:r>
            <a:r>
              <a:rPr lang="cs-CZ" altLang="cs-CZ" sz="1400" b="0" baseline="0">
                <a:solidFill>
                  <a:srgbClr val="CC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cs-CZ" sz="1400" b="0" baseline="0">
                <a:solidFill>
                  <a:srgbClr val="CC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!!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Nevadí to ??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2" name="AutoShape 23">
            <a:extLst>
              <a:ext uri="{FF2B5EF4-FFF2-40B4-BE49-F238E27FC236}">
                <a16:creationId xmlns:a16="http://schemas.microsoft.com/office/drawing/2014/main" id="{49FD65D1-B6E8-EE2F-8380-78ACAFBC3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928688"/>
            <a:ext cx="1871663" cy="357187"/>
          </a:xfrm>
          <a:prstGeom prst="wedgeRoundRectCallout">
            <a:avLst>
              <a:gd name="adj1" fmla="val -43384"/>
              <a:gd name="adj2" fmla="val 4882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Sout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ěží </a:t>
            </a:r>
            <a:r>
              <a:rPr lang="cs-CZ" altLang="cs-CZ" sz="1400" b="0" baseline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100" b="0" baseline="-1000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a </a:t>
            </a:r>
            <a:r>
              <a:rPr lang="cs-CZ" altLang="cs-CZ" sz="1400" b="0" baseline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100" b="0" baseline="-10000">
                <a:solidFill>
                  <a:srgbClr val="0000FF"/>
                </a:solidFill>
                <a:sym typeface="Symbol" panose="05050102010706020507" pitchFamily="18" charset="2"/>
              </a:rPr>
              <a:t>23</a:t>
            </a:r>
            <a:endParaRPr lang="cs-CZ" altLang="cs-CZ" sz="2100" b="0" baseline="-10000">
              <a:solidFill>
                <a:srgbClr val="0000FF"/>
              </a:solidFill>
              <a:sym typeface="Symbol" panose="05050102010706020507" pitchFamily="18" charset="2"/>
            </a:endParaRPr>
          </a:p>
        </p:txBody>
      </p:sp>
      <p:sp>
        <p:nvSpPr>
          <p:cNvPr id="135177" name="AutoShape 7">
            <a:extLst>
              <a:ext uri="{FF2B5EF4-FFF2-40B4-BE49-F238E27FC236}">
                <a16:creationId xmlns:a16="http://schemas.microsoft.com/office/drawing/2014/main" id="{9F6C43CF-699A-3D7B-DF40-F6C6679D1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156200"/>
            <a:ext cx="1223962" cy="360363"/>
          </a:xfrm>
          <a:prstGeom prst="wedgeRoundRectCallout">
            <a:avLst>
              <a:gd name="adj1" fmla="val -82324"/>
              <a:gd name="adj2" fmla="val 4394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00B05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novější</a:t>
            </a:r>
            <a:endParaRPr lang="en-US" altLang="cs-CZ" sz="2100" b="0" baseline="-10000">
              <a:solidFill>
                <a:srgbClr val="00B050"/>
              </a:solidFill>
              <a:sym typeface="Symbol" panose="05050102010706020507" pitchFamily="18" charset="2"/>
            </a:endParaRPr>
          </a:p>
        </p:txBody>
      </p:sp>
      <p:sp>
        <p:nvSpPr>
          <p:cNvPr id="135178" name="AutoShape 7">
            <a:extLst>
              <a:ext uri="{FF2B5EF4-FFF2-40B4-BE49-F238E27FC236}">
                <a16:creationId xmlns:a16="http://schemas.microsoft.com/office/drawing/2014/main" id="{5C95425B-57DB-5E30-9760-FEC2D5DC7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373688"/>
            <a:ext cx="1223963" cy="360362"/>
          </a:xfrm>
          <a:prstGeom prst="wedgeRoundRectCallout">
            <a:avLst>
              <a:gd name="adj1" fmla="val -105231"/>
              <a:gd name="adj2" fmla="val 630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starší </a:t>
            </a:r>
            <a:r>
              <a:rPr lang="en-US" altLang="cs-CZ" sz="1400" b="0" baseline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!</a:t>
            </a:r>
            <a:endParaRPr lang="en-US" altLang="cs-CZ" sz="2100" b="0" baseline="-1000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  <p:sp>
        <p:nvSpPr>
          <p:cNvPr id="3" name="AutoShape 23">
            <a:extLst>
              <a:ext uri="{FF2B5EF4-FFF2-40B4-BE49-F238E27FC236}">
                <a16:creationId xmlns:a16="http://schemas.microsoft.com/office/drawing/2014/main" id="{AB835AAC-DAD0-AE14-79CE-E75C8B8BF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412875"/>
            <a:ext cx="1871663" cy="792163"/>
          </a:xfrm>
          <a:prstGeom prst="wedgeRoundRectCallout">
            <a:avLst>
              <a:gd name="adj1" fmla="val -95301"/>
              <a:gd name="adj2" fmla="val 783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Mo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žnost deadlocku</a:t>
            </a:r>
            <a:endParaRPr lang="en-US" altLang="cs-CZ" sz="1400" b="0" baseline="0"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100" b="0" baseline="-10000">
                <a:sym typeface="Symbol" panose="05050102010706020507" pitchFamily="18" charset="2"/>
              </a:rPr>
              <a:t>21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volí </a:t>
            </a:r>
            <a:r>
              <a:rPr lang="cs-CZ" altLang="cs-CZ" sz="1400" b="0" baseline="0">
                <a:solidFill>
                  <a:srgbClr val="0000FF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100" b="0" baseline="-10000">
                <a:solidFill>
                  <a:srgbClr val="0000FF"/>
                </a:solidFill>
                <a:sym typeface="Symbol" panose="05050102010706020507" pitchFamily="18" charset="2"/>
              </a:rPr>
              <a:t>23</a:t>
            </a:r>
            <a:endParaRPr lang="cs-CZ" altLang="cs-CZ" sz="2100" b="0" baseline="-10000">
              <a:solidFill>
                <a:srgbClr val="0000FF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cs-CZ" altLang="cs-CZ" sz="2100" b="0" baseline="-10000">
                <a:sym typeface="Symbol" panose="05050102010706020507" pitchFamily="18" charset="2"/>
              </a:rPr>
              <a:t>5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volí </a:t>
            </a:r>
            <a:r>
              <a:rPr lang="cs-CZ" altLang="cs-CZ" sz="1400" b="0" baseline="0">
                <a:solidFill>
                  <a:srgbClr val="FF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US" altLang="cs-CZ" sz="2100" b="0" baseline="-10000">
                <a:solidFill>
                  <a:srgbClr val="FF0000"/>
                </a:solidFill>
                <a:sym typeface="Symbol" panose="05050102010706020507" pitchFamily="18" charset="2"/>
              </a:rPr>
              <a:t>3</a:t>
            </a:r>
          </a:p>
        </p:txBody>
      </p:sp>
      <p:sp>
        <p:nvSpPr>
          <p:cNvPr id="135179" name="AutoShape 23">
            <a:extLst>
              <a:ext uri="{FF2B5EF4-FFF2-40B4-BE49-F238E27FC236}">
                <a16:creationId xmlns:a16="http://schemas.microsoft.com/office/drawing/2014/main" id="{DB34187D-3E25-FC49-5FE1-B5C6171AA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2740025"/>
            <a:ext cx="1871663" cy="792163"/>
          </a:xfrm>
          <a:prstGeom prst="wedgeRoundRectCallout">
            <a:avLst>
              <a:gd name="adj1" fmla="val -94648"/>
              <a:gd name="adj2" fmla="val -709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Nelze získat všechny hlasy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Arial" panose="020B0604020202020204" pitchFamily="34" charset="0"/>
                <a:sym typeface="Symbol" panose="05050102010706020507" pitchFamily="18" charset="2"/>
              </a:rPr>
              <a:t>DEADLOCK</a:t>
            </a:r>
            <a:endParaRPr lang="en-US" altLang="cs-CZ" sz="1400" baseline="0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5" grpId="0" animBg="1"/>
      <p:bldP spid="135177" grpId="0" animBg="1"/>
      <p:bldP spid="13517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id="{747F7C90-F92B-860D-AFBB-25813EBA3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deadlock a jeho řešení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51B6B36-9D42-DD78-AD72-882152BE7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3429000"/>
            <a:ext cx="3313112" cy="30972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Sc</a:t>
            </a:r>
            <a:r>
              <a:rPr lang="cs-CZ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énář 2</a:t>
            </a:r>
          </a:p>
        </p:txBody>
      </p:sp>
      <p:sp>
        <p:nvSpPr>
          <p:cNvPr id="137220" name="AutoShape 5">
            <a:extLst>
              <a:ext uri="{FF2B5EF4-FFF2-40B4-BE49-F238E27FC236}">
                <a16:creationId xmlns:a16="http://schemas.microsoft.com/office/drawing/2014/main" id="{83245CC7-2841-CCE9-8A26-D29D4F390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836613"/>
            <a:ext cx="1928813" cy="360362"/>
          </a:xfrm>
          <a:prstGeom prst="wedgeRoundRectCallout">
            <a:avLst>
              <a:gd name="adj1" fmla="val 43968"/>
              <a:gd name="adj2" fmla="val 135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x a y soutěží o 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hlas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7221" name="Text Box 7">
            <a:extLst>
              <a:ext uri="{FF2B5EF4-FFF2-40B4-BE49-F238E27FC236}">
                <a16:creationId xmlns:a16="http://schemas.microsoft.com/office/drawing/2014/main" id="{DE6B633E-1030-D0E8-5AE6-639AF652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7222" name="Text Box 8">
            <a:extLst>
              <a:ext uri="{FF2B5EF4-FFF2-40B4-BE49-F238E27FC236}">
                <a16:creationId xmlns:a16="http://schemas.microsoft.com/office/drawing/2014/main" id="{43016FEB-8968-8703-5DD6-E631357C1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1484313"/>
            <a:ext cx="288925" cy="28892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00B050"/>
                </a:solidFill>
              </a:rPr>
              <a:t> B</a:t>
            </a:r>
          </a:p>
        </p:txBody>
      </p:sp>
      <p:sp>
        <p:nvSpPr>
          <p:cNvPr id="137223" name="Text Box 9">
            <a:extLst>
              <a:ext uri="{FF2B5EF4-FFF2-40B4-BE49-F238E27FC236}">
                <a16:creationId xmlns:a16="http://schemas.microsoft.com/office/drawing/2014/main" id="{44CEF98A-C0BD-BFF3-AE4F-5071E6A1B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7224" name="Text Box 10">
            <a:extLst>
              <a:ext uri="{FF2B5EF4-FFF2-40B4-BE49-F238E27FC236}">
                <a16:creationId xmlns:a16="http://schemas.microsoft.com/office/drawing/2014/main" id="{02CCA966-F5B7-4D55-BE8D-DB0FFE871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37225" name="Text Box 11">
            <a:extLst>
              <a:ext uri="{FF2B5EF4-FFF2-40B4-BE49-F238E27FC236}">
                <a16:creationId xmlns:a16="http://schemas.microsoft.com/office/drawing/2014/main" id="{5222FEC3-A6BB-5AAB-DF93-9A97FD633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7226" name="Text Box 12">
            <a:extLst>
              <a:ext uri="{FF2B5EF4-FFF2-40B4-BE49-F238E27FC236}">
                <a16:creationId xmlns:a16="http://schemas.microsoft.com/office/drawing/2014/main" id="{FB71F10C-D016-2D6F-F312-4726EA898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7227" name="Text Box 13">
            <a:extLst>
              <a:ext uri="{FF2B5EF4-FFF2-40B4-BE49-F238E27FC236}">
                <a16:creationId xmlns:a16="http://schemas.microsoft.com/office/drawing/2014/main" id="{5DDBD694-176B-B83B-110C-A1F495427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462213"/>
            <a:ext cx="288925" cy="2889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37228" name="Text Box 14">
            <a:extLst>
              <a:ext uri="{FF2B5EF4-FFF2-40B4-BE49-F238E27FC236}">
                <a16:creationId xmlns:a16="http://schemas.microsoft.com/office/drawing/2014/main" id="{109DD970-9143-8B60-E823-B1FC4C3B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2462213"/>
            <a:ext cx="288925" cy="2889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33CC33"/>
                </a:solidFill>
              </a:rPr>
              <a:t> y</a:t>
            </a:r>
          </a:p>
        </p:txBody>
      </p:sp>
      <p:sp>
        <p:nvSpPr>
          <p:cNvPr id="137229" name="Text Box 15">
            <a:extLst>
              <a:ext uri="{FF2B5EF4-FFF2-40B4-BE49-F238E27FC236}">
                <a16:creationId xmlns:a16="http://schemas.microsoft.com/office/drawing/2014/main" id="{3BA98CB9-5BDA-525D-65BE-F83665F8D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2462213"/>
            <a:ext cx="288925" cy="288925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CC00CC"/>
                </a:solidFill>
              </a:rPr>
              <a:t>z</a:t>
            </a:r>
          </a:p>
        </p:txBody>
      </p:sp>
      <p:sp>
        <p:nvSpPr>
          <p:cNvPr id="137230" name="Line 16">
            <a:extLst>
              <a:ext uri="{FF2B5EF4-FFF2-40B4-BE49-F238E27FC236}">
                <a16:creationId xmlns:a16="http://schemas.microsoft.com/office/drawing/2014/main" id="{9DC03ED6-E005-C0D3-1C23-9A63A088DD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8188" y="1773238"/>
            <a:ext cx="5032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1" name="Line 17">
            <a:extLst>
              <a:ext uri="{FF2B5EF4-FFF2-40B4-BE49-F238E27FC236}">
                <a16:creationId xmlns:a16="http://schemas.microsoft.com/office/drawing/2014/main" id="{7AD416CE-87A7-B2A8-0C2A-DFE2C504E6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2863" y="1773238"/>
            <a:ext cx="288925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2" name="Line 18">
            <a:extLst>
              <a:ext uri="{FF2B5EF4-FFF2-40B4-BE49-F238E27FC236}">
                <a16:creationId xmlns:a16="http://schemas.microsoft.com/office/drawing/2014/main" id="{62B9F7BD-D0D4-E83F-83A2-2128DB43D5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888" y="1773238"/>
            <a:ext cx="10080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3" name="Line 19">
            <a:extLst>
              <a:ext uri="{FF2B5EF4-FFF2-40B4-BE49-F238E27FC236}">
                <a16:creationId xmlns:a16="http://schemas.microsoft.com/office/drawing/2014/main" id="{30F33198-7F11-8D71-83A9-5141BD0D1E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4813" y="1773238"/>
            <a:ext cx="1223962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4" name="Line 20">
            <a:extLst>
              <a:ext uri="{FF2B5EF4-FFF2-40B4-BE49-F238E27FC236}">
                <a16:creationId xmlns:a16="http://schemas.microsoft.com/office/drawing/2014/main" id="{82B44059-6824-7F16-BF19-CA0C0E7BCB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0213" y="1773238"/>
            <a:ext cx="2873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5" name="Line 21">
            <a:extLst>
              <a:ext uri="{FF2B5EF4-FFF2-40B4-BE49-F238E27FC236}">
                <a16:creationId xmlns:a16="http://schemas.microsoft.com/office/drawing/2014/main" id="{7D1A63B4-90DB-CB6C-22E6-440FE67F67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1650" y="1773238"/>
            <a:ext cx="1081088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6" name="Line 22">
            <a:extLst>
              <a:ext uri="{FF2B5EF4-FFF2-40B4-BE49-F238E27FC236}">
                <a16:creationId xmlns:a16="http://schemas.microsoft.com/office/drawing/2014/main" id="{9916D9C1-9163-2D00-AB01-6E4D8C6E1B2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78413" y="1773238"/>
            <a:ext cx="201612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7" name="Line 23">
            <a:extLst>
              <a:ext uri="{FF2B5EF4-FFF2-40B4-BE49-F238E27FC236}">
                <a16:creationId xmlns:a16="http://schemas.microsoft.com/office/drawing/2014/main" id="{AFF15E62-E13D-6DC5-3934-54B49C12C5C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5613" y="1773238"/>
            <a:ext cx="3603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8" name="Line 24">
            <a:extLst>
              <a:ext uri="{FF2B5EF4-FFF2-40B4-BE49-F238E27FC236}">
                <a16:creationId xmlns:a16="http://schemas.microsoft.com/office/drawing/2014/main" id="{7BE4488D-4610-C1BD-F38F-50B405B120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1773238"/>
            <a:ext cx="35877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7239" name="Text Box 25">
            <a:extLst>
              <a:ext uri="{FF2B5EF4-FFF2-40B4-BE49-F238E27FC236}">
                <a16:creationId xmlns:a16="http://schemas.microsoft.com/office/drawing/2014/main" id="{A60D169F-3450-679F-0A6E-E25FF63FB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5</a:t>
            </a:r>
            <a:endParaRPr lang="cs-CZ" altLang="cs-CZ"/>
          </a:p>
        </p:txBody>
      </p:sp>
      <p:sp>
        <p:nvSpPr>
          <p:cNvPr id="137240" name="Text Box 26">
            <a:extLst>
              <a:ext uri="{FF2B5EF4-FFF2-40B4-BE49-F238E27FC236}">
                <a16:creationId xmlns:a16="http://schemas.microsoft.com/office/drawing/2014/main" id="{11D7746D-792E-A42B-6CA1-71930687F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3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37241" name="Text Box 27">
            <a:extLst>
              <a:ext uri="{FF2B5EF4-FFF2-40B4-BE49-F238E27FC236}">
                <a16:creationId xmlns:a16="http://schemas.microsoft.com/office/drawing/2014/main" id="{6BCFD069-3814-ADA2-2DD4-B59C4CFA2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7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37242" name="Oval 28">
            <a:extLst>
              <a:ext uri="{FF2B5EF4-FFF2-40B4-BE49-F238E27FC236}">
                <a16:creationId xmlns:a16="http://schemas.microsoft.com/office/drawing/2014/main" id="{D253B3A7-53C9-27AF-1EA4-B675F8104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217488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9835" name="Rectangle 29">
            <a:extLst>
              <a:ext uri="{FF2B5EF4-FFF2-40B4-BE49-F238E27FC236}">
                <a16:creationId xmlns:a16="http://schemas.microsoft.com/office/drawing/2014/main" id="{70F2AD79-DC88-3EBF-3A56-44CB7506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29000"/>
            <a:ext cx="24479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cs-CZ" b="0" baseline="0" dirty="0">
                <a:cs typeface="Tahoma" pitchFamily="34" charset="0"/>
                <a:sym typeface="Symbol" pitchFamily="18" charset="2"/>
              </a:rPr>
              <a:t> </a:t>
            </a:r>
            <a:r>
              <a:rPr lang="en-US" b="0" baseline="0" dirty="0">
                <a:cs typeface="Tahoma" pitchFamily="34" charset="0"/>
                <a:sym typeface="Symbol" pitchFamily="18" charset="2"/>
              </a:rPr>
              <a:t>Sc</a:t>
            </a:r>
            <a:r>
              <a:rPr lang="cs-CZ" b="0" baseline="0" dirty="0">
                <a:cs typeface="Tahoma" pitchFamily="34" charset="0"/>
                <a:sym typeface="Symbol" pitchFamily="18" charset="2"/>
              </a:rPr>
              <a:t>énář 1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yD, yE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chemeClr val="bg1">
                    <a:lumMod val="50000"/>
                  </a:schemeClr>
                </a:solidFill>
                <a:cs typeface="Tahoma" pitchFamily="34" charset="0"/>
                <a:sym typeface="Symbol" pitchFamily="18" charset="2"/>
              </a:rPr>
              <a:t>xA, xC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 CS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enqueue x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 CS - REL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xB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 CS</a:t>
            </a:r>
          </a:p>
        </p:txBody>
      </p:sp>
      <p:sp>
        <p:nvSpPr>
          <p:cNvPr id="119836" name="Rectangle 30">
            <a:extLst>
              <a:ext uri="{FF2B5EF4-FFF2-40B4-BE49-F238E27FC236}">
                <a16:creationId xmlns:a16="http://schemas.microsoft.com/office/drawing/2014/main" id="{ADB01A60-BCE9-D00C-0B7A-99BA9C3B5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33115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cs-CZ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 </a:t>
            </a:r>
            <a:r>
              <a:rPr lang="en-US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Sc</a:t>
            </a:r>
            <a:r>
              <a:rPr lang="cs-CZ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énář 3</a:t>
            </a:r>
          </a:p>
        </p:txBody>
      </p:sp>
      <p:sp>
        <p:nvSpPr>
          <p:cNvPr id="137245" name="AutoShape 32">
            <a:extLst>
              <a:ext uri="{FF2B5EF4-FFF2-40B4-BE49-F238E27FC236}">
                <a16:creationId xmlns:a16="http://schemas.microsoft.com/office/drawing/2014/main" id="{30DBBA0B-7887-44EF-F4B7-A83FEAD95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990725"/>
            <a:ext cx="2246313" cy="647700"/>
          </a:xfrm>
          <a:prstGeom prst="wedgeRoundRectCallout">
            <a:avLst>
              <a:gd name="adj1" fmla="val 84111"/>
              <a:gd name="adj2" fmla="val 37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sout</a:t>
            </a:r>
            <a:r>
              <a:rPr lang="cs-CZ" altLang="cs-CZ" sz="2100" b="0" baseline="-10000">
                <a:sym typeface="Symbol" panose="05050102010706020507" pitchFamily="18" charset="2"/>
              </a:rPr>
              <a:t>ěžící </a:t>
            </a:r>
            <a:r>
              <a:rPr lang="en-US" altLang="cs-CZ" sz="2100" b="0" baseline="-10000">
                <a:sym typeface="Symbol" panose="05050102010706020507" pitchFamily="18" charset="2"/>
              </a:rPr>
              <a:t>procesy</a:t>
            </a:r>
            <a:endParaRPr lang="cs-CZ" altLang="cs-CZ" sz="2100" b="0" baseline="-100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(jim odpovídající okrsky)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7246" name="AutoShape 34">
            <a:extLst>
              <a:ext uri="{FF2B5EF4-FFF2-40B4-BE49-F238E27FC236}">
                <a16:creationId xmlns:a16="http://schemas.microsoft.com/office/drawing/2014/main" id="{F0BD1876-6D2F-CA06-2760-9B7C7F397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504825" cy="431800"/>
          </a:xfrm>
          <a:prstGeom prst="wedgeRoundRectCallout">
            <a:avLst>
              <a:gd name="adj1" fmla="val -118551"/>
              <a:gd name="adj2" fmla="val -871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TS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7247" name="AutoShape 35">
            <a:extLst>
              <a:ext uri="{FF2B5EF4-FFF2-40B4-BE49-F238E27FC236}">
                <a16:creationId xmlns:a16="http://schemas.microsoft.com/office/drawing/2014/main" id="{AA6658CB-1BD0-83C9-2494-AD8910DC2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661025"/>
            <a:ext cx="647700" cy="576263"/>
          </a:xfrm>
          <a:prstGeom prst="wedgeRoundRectCallout">
            <a:avLst>
              <a:gd name="adj1" fmla="val -46079"/>
              <a:gd name="adj2" fmla="val -110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x</a:t>
            </a:r>
            <a:r>
              <a:rPr lang="en-US" altLang="cs-CZ" sz="2100" b="0" baseline="-10000">
                <a:sym typeface="Symbol" panose="05050102010706020507" pitchFamily="18" charset="2"/>
              </a:rPr>
              <a:t>&gt;</a:t>
            </a:r>
            <a:r>
              <a:rPr lang="cs-CZ" altLang="cs-CZ" sz="2100" b="0" baseline="-10000">
                <a:sym typeface="Symbol" panose="05050102010706020507" pitchFamily="18" charset="2"/>
              </a:rPr>
              <a:t>y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D8016291-57C8-5C51-4D29-ED8E1993FF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deadlock a jeho řešení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FCCDEF8F-4BFB-C78B-F080-49E13B7EB1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3429000"/>
            <a:ext cx="3313112" cy="30972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 </a:t>
            </a:r>
            <a:r>
              <a:rPr lang="en-US" dirty="0">
                <a:cs typeface="Tahoma" pitchFamily="34" charset="0"/>
                <a:sym typeface="Symbol" pitchFamily="18" charset="2"/>
              </a:rPr>
              <a:t>Sc</a:t>
            </a:r>
            <a:r>
              <a:rPr lang="cs-CZ" dirty="0">
                <a:cs typeface="Tahoma" pitchFamily="34" charset="0"/>
                <a:sym typeface="Symbol" pitchFamily="18" charset="2"/>
              </a:rPr>
              <a:t>énář 2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cs typeface="Tahoma" pitchFamily="34" charset="0"/>
                <a:sym typeface="Symbol" pitchFamily="18" charset="2"/>
              </a:rPr>
              <a:t>yD, yE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xA, xC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cs-CZ" b="1" dirty="0">
                <a:cs typeface="Tahoma" pitchFamily="34" charset="0"/>
                <a:sym typeface="Symbol" pitchFamily="18" charset="2"/>
              </a:rPr>
              <a:t>B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 CS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kern="1200" dirty="0">
                <a:solidFill>
                  <a:srgbClr val="33CC33"/>
                </a:solidFill>
                <a:ea typeface="+mn-ea"/>
                <a:cs typeface="Tahoma" pitchFamily="34" charset="0"/>
                <a:sym typeface="Symbol" pitchFamily="18" charset="2"/>
              </a:rPr>
              <a:t>y</a:t>
            </a:r>
            <a:r>
              <a:rPr lang="cs-CZ" b="1" dirty="0">
                <a:cs typeface="Tahoma" pitchFamily="34" charset="0"/>
                <a:sym typeface="Symbol" pitchFamily="18" charset="2"/>
              </a:rPr>
              <a:t>B - REJECT x </a:t>
            </a:r>
            <a:r>
              <a:rPr lang="cs-CZ" b="1" dirty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- ignored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 CS - REL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yB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 CS</a:t>
            </a:r>
          </a:p>
        </p:txBody>
      </p:sp>
      <p:sp>
        <p:nvSpPr>
          <p:cNvPr id="139268" name="AutoShape 5">
            <a:extLst>
              <a:ext uri="{FF2B5EF4-FFF2-40B4-BE49-F238E27FC236}">
                <a16:creationId xmlns:a16="http://schemas.microsoft.com/office/drawing/2014/main" id="{BB9529DE-4737-E939-E56F-DE3E7BA65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836613"/>
            <a:ext cx="1928813" cy="360362"/>
          </a:xfrm>
          <a:prstGeom prst="wedgeRoundRectCallout">
            <a:avLst>
              <a:gd name="adj1" fmla="val 43968"/>
              <a:gd name="adj2" fmla="val 135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x a y soutěží o 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hlas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9269" name="Text Box 7">
            <a:extLst>
              <a:ext uri="{FF2B5EF4-FFF2-40B4-BE49-F238E27FC236}">
                <a16:creationId xmlns:a16="http://schemas.microsoft.com/office/drawing/2014/main" id="{72AACF5E-E360-7C43-D589-BB1DABC3F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39270" name="Text Box 8">
            <a:extLst>
              <a:ext uri="{FF2B5EF4-FFF2-40B4-BE49-F238E27FC236}">
                <a16:creationId xmlns:a16="http://schemas.microsoft.com/office/drawing/2014/main" id="{E981E042-E779-6838-BEE7-23BB47BE6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1484313"/>
            <a:ext cx="288925" cy="288925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39271" name="Text Box 9">
            <a:extLst>
              <a:ext uri="{FF2B5EF4-FFF2-40B4-BE49-F238E27FC236}">
                <a16:creationId xmlns:a16="http://schemas.microsoft.com/office/drawing/2014/main" id="{BEEBA4D7-D356-FBFD-12E2-FBF88ED6A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9272" name="Text Box 10">
            <a:extLst>
              <a:ext uri="{FF2B5EF4-FFF2-40B4-BE49-F238E27FC236}">
                <a16:creationId xmlns:a16="http://schemas.microsoft.com/office/drawing/2014/main" id="{61EB3B0D-003B-DB05-822E-6E0AD0E3A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39273" name="Text Box 11">
            <a:extLst>
              <a:ext uri="{FF2B5EF4-FFF2-40B4-BE49-F238E27FC236}">
                <a16:creationId xmlns:a16="http://schemas.microsoft.com/office/drawing/2014/main" id="{73D0118B-870A-BF4C-A086-811621831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39274" name="Text Box 12">
            <a:extLst>
              <a:ext uri="{FF2B5EF4-FFF2-40B4-BE49-F238E27FC236}">
                <a16:creationId xmlns:a16="http://schemas.microsoft.com/office/drawing/2014/main" id="{E16B08C1-AC63-3FD1-DA49-BC941C143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9275" name="Text Box 13">
            <a:extLst>
              <a:ext uri="{FF2B5EF4-FFF2-40B4-BE49-F238E27FC236}">
                <a16:creationId xmlns:a16="http://schemas.microsoft.com/office/drawing/2014/main" id="{78FAD8DA-1A8B-7FA5-FCBD-3CF76B46A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462213"/>
            <a:ext cx="288925" cy="2889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39276" name="Text Box 14">
            <a:extLst>
              <a:ext uri="{FF2B5EF4-FFF2-40B4-BE49-F238E27FC236}">
                <a16:creationId xmlns:a16="http://schemas.microsoft.com/office/drawing/2014/main" id="{7278B840-9A42-652B-8C95-0EB379CA5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2462213"/>
            <a:ext cx="288925" cy="288925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33CC33"/>
                </a:solidFill>
              </a:rPr>
              <a:t> y</a:t>
            </a:r>
          </a:p>
        </p:txBody>
      </p:sp>
      <p:sp>
        <p:nvSpPr>
          <p:cNvPr id="139277" name="Text Box 15">
            <a:extLst>
              <a:ext uri="{FF2B5EF4-FFF2-40B4-BE49-F238E27FC236}">
                <a16:creationId xmlns:a16="http://schemas.microsoft.com/office/drawing/2014/main" id="{82DB2F09-FEA7-F17C-131B-4833E57D1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2462213"/>
            <a:ext cx="288925" cy="288925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CC00CC"/>
                </a:solidFill>
              </a:rPr>
              <a:t>z</a:t>
            </a:r>
          </a:p>
        </p:txBody>
      </p:sp>
      <p:sp>
        <p:nvSpPr>
          <p:cNvPr id="139278" name="Line 16">
            <a:extLst>
              <a:ext uri="{FF2B5EF4-FFF2-40B4-BE49-F238E27FC236}">
                <a16:creationId xmlns:a16="http://schemas.microsoft.com/office/drawing/2014/main" id="{3979F75C-1801-D89E-3FCE-B914E363334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8188" y="1773238"/>
            <a:ext cx="5032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79" name="Line 17">
            <a:extLst>
              <a:ext uri="{FF2B5EF4-FFF2-40B4-BE49-F238E27FC236}">
                <a16:creationId xmlns:a16="http://schemas.microsoft.com/office/drawing/2014/main" id="{C94D1A34-CD91-448B-4A8B-C54B29884C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2863" y="1773238"/>
            <a:ext cx="288925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0" name="Line 18">
            <a:extLst>
              <a:ext uri="{FF2B5EF4-FFF2-40B4-BE49-F238E27FC236}">
                <a16:creationId xmlns:a16="http://schemas.microsoft.com/office/drawing/2014/main" id="{4099E78F-9133-6BA5-3D5C-71C525BD64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888" y="1773238"/>
            <a:ext cx="10080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1" name="Line 19">
            <a:extLst>
              <a:ext uri="{FF2B5EF4-FFF2-40B4-BE49-F238E27FC236}">
                <a16:creationId xmlns:a16="http://schemas.microsoft.com/office/drawing/2014/main" id="{C368F79F-9AB9-4707-07B0-41387D89354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4813" y="1773238"/>
            <a:ext cx="1223962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2" name="Line 20">
            <a:extLst>
              <a:ext uri="{FF2B5EF4-FFF2-40B4-BE49-F238E27FC236}">
                <a16:creationId xmlns:a16="http://schemas.microsoft.com/office/drawing/2014/main" id="{236DA45C-97F9-83A1-7FBF-33E06DC04A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0213" y="1773238"/>
            <a:ext cx="2873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3" name="Line 21">
            <a:extLst>
              <a:ext uri="{FF2B5EF4-FFF2-40B4-BE49-F238E27FC236}">
                <a16:creationId xmlns:a16="http://schemas.microsoft.com/office/drawing/2014/main" id="{18E8FCA6-4514-569D-BCAD-3AD6F9A582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1650" y="1773238"/>
            <a:ext cx="1081088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4" name="Line 22">
            <a:extLst>
              <a:ext uri="{FF2B5EF4-FFF2-40B4-BE49-F238E27FC236}">
                <a16:creationId xmlns:a16="http://schemas.microsoft.com/office/drawing/2014/main" id="{836F2B59-C566-EB4D-9B69-593A134F9F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78413" y="1773238"/>
            <a:ext cx="201612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5" name="Line 23">
            <a:extLst>
              <a:ext uri="{FF2B5EF4-FFF2-40B4-BE49-F238E27FC236}">
                <a16:creationId xmlns:a16="http://schemas.microsoft.com/office/drawing/2014/main" id="{13481D43-DDB3-5145-F974-3E53248E88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5613" y="1773238"/>
            <a:ext cx="3603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6" name="Line 24">
            <a:extLst>
              <a:ext uri="{FF2B5EF4-FFF2-40B4-BE49-F238E27FC236}">
                <a16:creationId xmlns:a16="http://schemas.microsoft.com/office/drawing/2014/main" id="{B33DB9AD-AC41-E2B8-40AC-48FDD8A740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1773238"/>
            <a:ext cx="35877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39287" name="Text Box 25">
            <a:extLst>
              <a:ext uri="{FF2B5EF4-FFF2-40B4-BE49-F238E27FC236}">
                <a16:creationId xmlns:a16="http://schemas.microsoft.com/office/drawing/2014/main" id="{1A3918F4-6968-A457-B0FA-D9838C92C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5</a:t>
            </a:r>
            <a:endParaRPr lang="cs-CZ" altLang="cs-CZ"/>
          </a:p>
        </p:txBody>
      </p:sp>
      <p:sp>
        <p:nvSpPr>
          <p:cNvPr id="139288" name="Text Box 26">
            <a:extLst>
              <a:ext uri="{FF2B5EF4-FFF2-40B4-BE49-F238E27FC236}">
                <a16:creationId xmlns:a16="http://schemas.microsoft.com/office/drawing/2014/main" id="{2963C9CF-2682-4A05-AD1C-F37E69E85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3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39289" name="Text Box 27">
            <a:extLst>
              <a:ext uri="{FF2B5EF4-FFF2-40B4-BE49-F238E27FC236}">
                <a16:creationId xmlns:a16="http://schemas.microsoft.com/office/drawing/2014/main" id="{04F6C6C8-898C-1033-FB38-76C667B96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7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39290" name="Oval 28">
            <a:extLst>
              <a:ext uri="{FF2B5EF4-FFF2-40B4-BE49-F238E27FC236}">
                <a16:creationId xmlns:a16="http://schemas.microsoft.com/office/drawing/2014/main" id="{9BF4194B-5047-90A4-D4DB-84FB1F28E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217488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9835" name="Rectangle 29">
            <a:extLst>
              <a:ext uri="{FF2B5EF4-FFF2-40B4-BE49-F238E27FC236}">
                <a16:creationId xmlns:a16="http://schemas.microsoft.com/office/drawing/2014/main" id="{89071D7A-E9AA-D8CC-394E-018A1A0C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29000"/>
            <a:ext cx="24479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cs-CZ" b="0" baseline="0" dirty="0">
                <a:cs typeface="Tahoma" pitchFamily="34" charset="0"/>
                <a:sym typeface="Symbol" pitchFamily="18" charset="2"/>
              </a:rPr>
              <a:t> </a:t>
            </a:r>
            <a:r>
              <a:rPr lang="en-US" b="0" baseline="0" dirty="0">
                <a:cs typeface="Tahoma" pitchFamily="34" charset="0"/>
                <a:sym typeface="Symbol" pitchFamily="18" charset="2"/>
              </a:rPr>
              <a:t>Sc</a:t>
            </a:r>
            <a:r>
              <a:rPr lang="cs-CZ" b="0" baseline="0" dirty="0">
                <a:cs typeface="Tahoma" pitchFamily="34" charset="0"/>
                <a:sym typeface="Symbol" pitchFamily="18" charset="2"/>
              </a:rPr>
              <a:t>énář 1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yD, yE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chemeClr val="bg1">
                    <a:lumMod val="50000"/>
                  </a:schemeClr>
                </a:solidFill>
                <a:cs typeface="Tahoma" pitchFamily="34" charset="0"/>
                <a:sym typeface="Symbol" pitchFamily="18" charset="2"/>
              </a:rPr>
              <a:t>xA, xC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 CS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enqueue x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 CS - REL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xB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 CS</a:t>
            </a:r>
          </a:p>
        </p:txBody>
      </p:sp>
      <p:sp>
        <p:nvSpPr>
          <p:cNvPr id="119836" name="Rectangle 30">
            <a:extLst>
              <a:ext uri="{FF2B5EF4-FFF2-40B4-BE49-F238E27FC236}">
                <a16:creationId xmlns:a16="http://schemas.microsoft.com/office/drawing/2014/main" id="{E62ECF66-B17A-CA4B-3BE6-441F59F94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33115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cs-CZ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 </a:t>
            </a:r>
            <a:r>
              <a:rPr lang="en-US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Sc</a:t>
            </a:r>
            <a:r>
              <a:rPr lang="cs-CZ" b="0" baseline="0" dirty="0">
                <a:solidFill>
                  <a:schemeClr val="bg1">
                    <a:lumMod val="95000"/>
                  </a:schemeClr>
                </a:solidFill>
                <a:cs typeface="Tahoma" pitchFamily="34" charset="0"/>
                <a:sym typeface="Symbol" pitchFamily="18" charset="2"/>
              </a:rPr>
              <a:t>énář 3</a:t>
            </a:r>
          </a:p>
        </p:txBody>
      </p:sp>
      <p:sp>
        <p:nvSpPr>
          <p:cNvPr id="139293" name="AutoShape 32">
            <a:extLst>
              <a:ext uri="{FF2B5EF4-FFF2-40B4-BE49-F238E27FC236}">
                <a16:creationId xmlns:a16="http://schemas.microsoft.com/office/drawing/2014/main" id="{0961454C-4D40-9242-B133-DD86F1AFA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990725"/>
            <a:ext cx="2246313" cy="647700"/>
          </a:xfrm>
          <a:prstGeom prst="wedgeRoundRectCallout">
            <a:avLst>
              <a:gd name="adj1" fmla="val 84111"/>
              <a:gd name="adj2" fmla="val 37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sout</a:t>
            </a:r>
            <a:r>
              <a:rPr lang="cs-CZ" altLang="cs-CZ" sz="2100" b="0" baseline="-10000">
                <a:sym typeface="Symbol" panose="05050102010706020507" pitchFamily="18" charset="2"/>
              </a:rPr>
              <a:t>ěžící </a:t>
            </a:r>
            <a:r>
              <a:rPr lang="en-US" altLang="cs-CZ" sz="2100" b="0" baseline="-10000">
                <a:sym typeface="Symbol" panose="05050102010706020507" pitchFamily="18" charset="2"/>
              </a:rPr>
              <a:t>procesy</a:t>
            </a:r>
            <a:endParaRPr lang="cs-CZ" altLang="cs-CZ" sz="2100" b="0" baseline="-100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(jim odpovídající okrsky)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9294" name="AutoShape 34">
            <a:extLst>
              <a:ext uri="{FF2B5EF4-FFF2-40B4-BE49-F238E27FC236}">
                <a16:creationId xmlns:a16="http://schemas.microsoft.com/office/drawing/2014/main" id="{1761D248-0413-8D3B-3218-94F96E54B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504825" cy="431800"/>
          </a:xfrm>
          <a:prstGeom prst="wedgeRoundRectCallout">
            <a:avLst>
              <a:gd name="adj1" fmla="val -118551"/>
              <a:gd name="adj2" fmla="val -871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TS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9295" name="AutoShape 35">
            <a:extLst>
              <a:ext uri="{FF2B5EF4-FFF2-40B4-BE49-F238E27FC236}">
                <a16:creationId xmlns:a16="http://schemas.microsoft.com/office/drawing/2014/main" id="{85F99806-AB71-77D2-74F0-F625BFADB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661025"/>
            <a:ext cx="647700" cy="576263"/>
          </a:xfrm>
          <a:prstGeom prst="wedgeRoundRectCallout">
            <a:avLst>
              <a:gd name="adj1" fmla="val -46079"/>
              <a:gd name="adj2" fmla="val -110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x</a:t>
            </a:r>
            <a:r>
              <a:rPr lang="en-US" altLang="cs-CZ" sz="2100" b="0" baseline="-10000">
                <a:sym typeface="Symbol" panose="05050102010706020507" pitchFamily="18" charset="2"/>
              </a:rPr>
              <a:t>&gt;</a:t>
            </a:r>
            <a:r>
              <a:rPr lang="cs-CZ" altLang="cs-CZ" sz="2100" b="0" baseline="-10000">
                <a:sym typeface="Symbol" panose="05050102010706020507" pitchFamily="18" charset="2"/>
              </a:rPr>
              <a:t>y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39296" name="AutoShape 36">
            <a:extLst>
              <a:ext uri="{FF2B5EF4-FFF2-40B4-BE49-F238E27FC236}">
                <a16:creationId xmlns:a16="http://schemas.microsoft.com/office/drawing/2014/main" id="{805CEEBA-3248-C0D5-9755-302FB27AB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661025"/>
            <a:ext cx="647700" cy="431800"/>
          </a:xfrm>
          <a:prstGeom prst="wedgeRoundRectCallout">
            <a:avLst>
              <a:gd name="adj1" fmla="val -60782"/>
              <a:gd name="adj2" fmla="val -122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x:CS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3C9621D-3451-E781-25A3-841403A44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199x - </a:t>
            </a:r>
            <a:r>
              <a:rPr lang="cs-CZ" altLang="cs-CZ"/>
              <a:t>Distribuované operační systémy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AEE8A7F2-6717-3AED-5603-E778F10A4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198x - </a:t>
            </a:r>
            <a:r>
              <a:rPr lang="cs-CZ" altLang="cs-CZ" dirty="0"/>
              <a:t>teorie - </a:t>
            </a:r>
            <a:r>
              <a:rPr lang="en-US" altLang="cs-CZ" dirty="0" err="1"/>
              <a:t>distribuovan</a:t>
            </a:r>
            <a:r>
              <a:rPr lang="cs-CZ" altLang="cs-CZ" dirty="0"/>
              <a:t>é protkoly a algoritmy</a:t>
            </a:r>
            <a:endParaRPr lang="en-US" altLang="cs-CZ" dirty="0"/>
          </a:p>
          <a:p>
            <a:pPr marL="1003301" lvl="3" indent="-182563" eaLnBrk="1" hangingPunct="1">
              <a:buFont typeface="Tahoma" panose="020B0604030504040204" pitchFamily="34" charset="0"/>
              <a:buChar char="▪"/>
            </a:pPr>
            <a:endParaRPr lang="en-US" altLang="cs-CZ" sz="1000" dirty="0"/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operační systém vyvinutý speciálně pro potřeby DS</a:t>
            </a:r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"</a:t>
            </a:r>
            <a:r>
              <a:rPr lang="cs-CZ" altLang="cs-CZ" dirty="0"/>
              <a:t>zlatý věk</a:t>
            </a:r>
            <a:r>
              <a:rPr lang="en-US" altLang="cs-CZ" dirty="0"/>
              <a:t>"</a:t>
            </a:r>
            <a:r>
              <a:rPr lang="cs-CZ" altLang="cs-CZ" dirty="0"/>
              <a:t>: </a:t>
            </a:r>
            <a:r>
              <a:rPr lang="cs-CZ" altLang="cs-CZ" dirty="0" err="1"/>
              <a:t>Amoeba</a:t>
            </a:r>
            <a:r>
              <a:rPr lang="cs-CZ" altLang="cs-CZ" dirty="0"/>
              <a:t>, Sprite, V, Chorus,</a:t>
            </a:r>
            <a:r>
              <a:rPr lang="en-US" altLang="cs-CZ" dirty="0"/>
              <a:t> </a:t>
            </a:r>
            <a:r>
              <a:rPr lang="en-US" altLang="cs-CZ" dirty="0" err="1"/>
              <a:t>Mosix</a:t>
            </a:r>
            <a:r>
              <a:rPr lang="cs-CZ" altLang="cs-CZ" dirty="0"/>
              <a:t> ... T4</a:t>
            </a:r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součástí </a:t>
            </a:r>
            <a:r>
              <a:rPr lang="en-US" altLang="cs-CZ" dirty="0"/>
              <a:t>j</a:t>
            </a:r>
            <a:r>
              <a:rPr lang="cs-CZ" altLang="cs-CZ" dirty="0" err="1"/>
              <a:t>ádra</a:t>
            </a:r>
            <a:r>
              <a:rPr lang="cs-CZ" altLang="cs-CZ" dirty="0"/>
              <a:t> OS podpora </a:t>
            </a:r>
            <a:r>
              <a:rPr lang="cs-CZ" altLang="cs-CZ" dirty="0" err="1"/>
              <a:t>distribuovanosti</a:t>
            </a:r>
            <a:r>
              <a:rPr lang="cs-CZ" altLang="cs-CZ" dirty="0"/>
              <a:t>, komunikace, synchronizace </a:t>
            </a:r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aplikace: transparentní využití distribuovaných služeb</a:t>
            </a:r>
          </a:p>
          <a:p>
            <a:pPr marL="182563" indent="-182563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neexistuje rozdíl mezi lokální a distribuovanou aplikací</a:t>
            </a:r>
          </a:p>
          <a:p>
            <a:pPr marL="0" indent="0" eaLnBrk="1" hangingPunct="1"/>
            <a:r>
              <a:rPr lang="cs-CZ" alt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r>
              <a:rPr lang="cs-CZ" altLang="cs-CZ" dirty="0"/>
              <a:t> </a:t>
            </a:r>
            <a:r>
              <a:rPr lang="en-US" altLang="cs-CZ" dirty="0" err="1"/>
              <a:t>nespln</a:t>
            </a:r>
            <a:r>
              <a:rPr lang="cs-CZ" altLang="cs-CZ" dirty="0" err="1"/>
              <a:t>ěná</a:t>
            </a:r>
            <a:r>
              <a:rPr lang="cs-CZ" altLang="cs-CZ" dirty="0"/>
              <a:t> očekávání, žádný systém nedotažen </a:t>
            </a:r>
            <a:r>
              <a:rPr lang="en-US" altLang="cs-CZ" dirty="0"/>
              <a:t>do </a:t>
            </a:r>
            <a:r>
              <a:rPr lang="en-US" altLang="cs-CZ" dirty="0" err="1"/>
              <a:t>masově</a:t>
            </a:r>
            <a:r>
              <a:rPr lang="en-US" altLang="cs-CZ" dirty="0"/>
              <a:t> </a:t>
            </a:r>
            <a:r>
              <a:rPr lang="en-US" altLang="cs-CZ" dirty="0" err="1"/>
              <a:t>použitelného</a:t>
            </a:r>
            <a:r>
              <a:rPr lang="en-US" altLang="cs-CZ" dirty="0"/>
              <a:t> </a:t>
            </a:r>
            <a:r>
              <a:rPr lang="en-US" altLang="cs-CZ" dirty="0" err="1"/>
              <a:t>stavu</a:t>
            </a:r>
            <a:endParaRPr lang="cs-CZ" altLang="cs-CZ" dirty="0"/>
          </a:p>
        </p:txBody>
      </p:sp>
      <p:sp>
        <p:nvSpPr>
          <p:cNvPr id="13316" name="Rectangle 5">
            <a:extLst>
              <a:ext uri="{FF2B5EF4-FFF2-40B4-BE49-F238E27FC236}">
                <a16:creationId xmlns:a16="http://schemas.microsoft.com/office/drawing/2014/main" id="{3CDCA7BC-4494-F786-CAC0-4255CF757A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3317" name="Object 4">
            <a:extLst>
              <a:ext uri="{FF2B5EF4-FFF2-40B4-BE49-F238E27FC236}">
                <a16:creationId xmlns:a16="http://schemas.microsoft.com/office/drawing/2014/main" id="{CF874EBC-C21E-090B-D514-BD0964E81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930861"/>
              </p:ext>
            </p:extLst>
          </p:nvPr>
        </p:nvGraphicFramePr>
        <p:xfrm>
          <a:off x="1259632" y="3645025"/>
          <a:ext cx="6345237" cy="302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076444" imgH="2447544" progId="Word.Picture.8">
                  <p:embed/>
                </p:oleObj>
              </mc:Choice>
              <mc:Fallback>
                <p:oleObj name="Picture" r:id="rId3" imgW="5076444" imgH="2447544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645025"/>
                        <a:ext cx="6345237" cy="302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9DB71DDA-8884-E3BC-E8A0-412A675175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Maekawa</a:t>
            </a:r>
            <a:r>
              <a:rPr lang="cs-CZ" altLang="cs-CZ"/>
              <a:t> - deadlock a jeho řešení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985637A-181C-C0C4-E864-F3076CFA89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27313" y="3429000"/>
            <a:ext cx="3313112" cy="3097213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 </a:t>
            </a:r>
            <a:r>
              <a:rPr lang="en-US" dirty="0">
                <a:cs typeface="Tahoma" pitchFamily="34" charset="0"/>
                <a:sym typeface="Symbol" pitchFamily="18" charset="2"/>
              </a:rPr>
              <a:t>Sc</a:t>
            </a:r>
            <a:r>
              <a:rPr lang="cs-CZ" dirty="0">
                <a:cs typeface="Tahoma" pitchFamily="34" charset="0"/>
                <a:sym typeface="Symbol" pitchFamily="18" charset="2"/>
              </a:rPr>
              <a:t>énář 2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chemeClr val="bg1">
                    <a:lumMod val="50000"/>
                  </a:schemeClr>
                </a:solidFill>
                <a:cs typeface="Tahoma" pitchFamily="34" charset="0"/>
                <a:sym typeface="Symbol" pitchFamily="18" charset="2"/>
              </a:rPr>
              <a:t>yD, yE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xA, xC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cs-CZ" b="1" dirty="0">
                <a:cs typeface="Tahoma" pitchFamily="34" charset="0"/>
                <a:sym typeface="Symbol" pitchFamily="18" charset="2"/>
              </a:rPr>
              <a:t>B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 CS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b="1" kern="1200" dirty="0">
                <a:solidFill>
                  <a:srgbClr val="33CC33"/>
                </a:solidFill>
                <a:ea typeface="+mn-ea"/>
                <a:cs typeface="Tahoma" pitchFamily="34" charset="0"/>
                <a:sym typeface="Symbol" pitchFamily="18" charset="2"/>
              </a:rPr>
              <a:t>y</a:t>
            </a:r>
            <a:r>
              <a:rPr lang="cs-CZ" b="1" dirty="0">
                <a:cs typeface="Tahoma" pitchFamily="34" charset="0"/>
                <a:sym typeface="Symbol" pitchFamily="18" charset="2"/>
              </a:rPr>
              <a:t>B - REJECT x </a:t>
            </a:r>
            <a:r>
              <a:rPr lang="cs-CZ" b="1" dirty="0">
                <a:solidFill>
                  <a:srgbClr val="FF0000"/>
                </a:solidFill>
                <a:cs typeface="Tahoma" pitchFamily="34" charset="0"/>
                <a:sym typeface="Symbol" pitchFamily="18" charset="2"/>
              </a:rPr>
              <a:t>- ignored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 CS - REL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cs typeface="Tahoma" pitchFamily="34" charset="0"/>
                <a:sym typeface="Symbol" pitchFamily="18" charset="2"/>
              </a:rPr>
              <a:t>yB - ACK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 CS</a:t>
            </a:r>
          </a:p>
        </p:txBody>
      </p:sp>
      <p:sp>
        <p:nvSpPr>
          <p:cNvPr id="141316" name="AutoShape 5">
            <a:extLst>
              <a:ext uri="{FF2B5EF4-FFF2-40B4-BE49-F238E27FC236}">
                <a16:creationId xmlns:a16="http://schemas.microsoft.com/office/drawing/2014/main" id="{F40C2967-9BBD-03E9-5C3D-8BFAA0BCF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25" y="836613"/>
            <a:ext cx="1928813" cy="360362"/>
          </a:xfrm>
          <a:prstGeom prst="wedgeRoundRectCallout">
            <a:avLst>
              <a:gd name="adj1" fmla="val 43968"/>
              <a:gd name="adj2" fmla="val 135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x a y soutěží o </a:t>
            </a:r>
            <a:r>
              <a:rPr lang="en-US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hlas </a:t>
            </a:r>
            <a:r>
              <a:rPr lang="cs-CZ" altLang="cs-CZ" sz="1400" b="0" baseline="0">
                <a:latin typeface="Arial" panose="020B0604020202020204" pitchFamily="34" charset="0"/>
                <a:sym typeface="Symbol" panose="05050102010706020507" pitchFamily="18" charset="2"/>
              </a:rPr>
              <a:t>B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41317" name="Text Box 7">
            <a:extLst>
              <a:ext uri="{FF2B5EF4-FFF2-40B4-BE49-F238E27FC236}">
                <a16:creationId xmlns:a16="http://schemas.microsoft.com/office/drawing/2014/main" id="{225D5D83-2ECD-BEE2-A6FF-B23908C66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41318" name="Text Box 8">
            <a:extLst>
              <a:ext uri="{FF2B5EF4-FFF2-40B4-BE49-F238E27FC236}">
                <a16:creationId xmlns:a16="http://schemas.microsoft.com/office/drawing/2014/main" id="{2C8121CD-0461-4A46-EB62-DE3E01431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1484313"/>
            <a:ext cx="288925" cy="288925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00FF"/>
                </a:solidFill>
              </a:rPr>
              <a:t>B</a:t>
            </a:r>
          </a:p>
        </p:txBody>
      </p:sp>
      <p:sp>
        <p:nvSpPr>
          <p:cNvPr id="141319" name="Text Box 9">
            <a:extLst>
              <a:ext uri="{FF2B5EF4-FFF2-40B4-BE49-F238E27FC236}">
                <a16:creationId xmlns:a16="http://schemas.microsoft.com/office/drawing/2014/main" id="{128F080A-9907-0295-C778-D92CEAE84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925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41320" name="Text Box 10">
            <a:extLst>
              <a:ext uri="{FF2B5EF4-FFF2-40B4-BE49-F238E27FC236}">
                <a16:creationId xmlns:a16="http://schemas.microsoft.com/office/drawing/2014/main" id="{282B474B-07DD-FF0F-3ED1-20701C2C8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61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41321" name="Text Box 11">
            <a:extLst>
              <a:ext uri="{FF2B5EF4-FFF2-40B4-BE49-F238E27FC236}">
                <a16:creationId xmlns:a16="http://schemas.microsoft.com/office/drawing/2014/main" id="{7855A7E3-8137-9921-A1BA-A3577FB82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7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41322" name="Text Box 12">
            <a:extLst>
              <a:ext uri="{FF2B5EF4-FFF2-40B4-BE49-F238E27FC236}">
                <a16:creationId xmlns:a16="http://schemas.microsoft.com/office/drawing/2014/main" id="{DB0D87F2-9D5C-63F1-C42E-AE0EACD08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1484313"/>
            <a:ext cx="288925" cy="2889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41323" name="Text Box 13">
            <a:extLst>
              <a:ext uri="{FF2B5EF4-FFF2-40B4-BE49-F238E27FC236}">
                <a16:creationId xmlns:a16="http://schemas.microsoft.com/office/drawing/2014/main" id="{1E3212A9-F4FD-3526-F2B0-F54475BEF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88" y="2462213"/>
            <a:ext cx="288925" cy="288925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>
                <a:solidFill>
                  <a:srgbClr val="0000FF"/>
                </a:solidFill>
              </a:rPr>
              <a:t>x</a:t>
            </a:r>
          </a:p>
        </p:txBody>
      </p:sp>
      <p:sp>
        <p:nvSpPr>
          <p:cNvPr id="141324" name="Text Box 14">
            <a:extLst>
              <a:ext uri="{FF2B5EF4-FFF2-40B4-BE49-F238E27FC236}">
                <a16:creationId xmlns:a16="http://schemas.microsoft.com/office/drawing/2014/main" id="{47A23CE9-EB78-316F-D494-CF88FF6C6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0" y="2462213"/>
            <a:ext cx="288925" cy="288925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rgbClr val="33CC33"/>
                </a:solidFill>
              </a:rPr>
              <a:t> y</a:t>
            </a:r>
          </a:p>
        </p:txBody>
      </p:sp>
      <p:sp>
        <p:nvSpPr>
          <p:cNvPr id="141325" name="Text Box 15">
            <a:extLst>
              <a:ext uri="{FF2B5EF4-FFF2-40B4-BE49-F238E27FC236}">
                <a16:creationId xmlns:a16="http://schemas.microsoft.com/office/drawing/2014/main" id="{A857B980-2E24-C2BA-B820-BA60E0B35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2462213"/>
            <a:ext cx="288925" cy="288925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/>
              <a:t> </a:t>
            </a:r>
            <a:r>
              <a:rPr lang="cs-CZ" altLang="cs-CZ" b="0">
                <a:solidFill>
                  <a:srgbClr val="CC00CC"/>
                </a:solidFill>
              </a:rPr>
              <a:t>z</a:t>
            </a:r>
          </a:p>
        </p:txBody>
      </p:sp>
      <p:sp>
        <p:nvSpPr>
          <p:cNvPr id="141326" name="Line 16">
            <a:extLst>
              <a:ext uri="{FF2B5EF4-FFF2-40B4-BE49-F238E27FC236}">
                <a16:creationId xmlns:a16="http://schemas.microsoft.com/office/drawing/2014/main" id="{EFE12D09-B011-5F56-451A-C943D5DDA3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78188" y="1773238"/>
            <a:ext cx="5032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27" name="Line 17">
            <a:extLst>
              <a:ext uri="{FF2B5EF4-FFF2-40B4-BE49-F238E27FC236}">
                <a16:creationId xmlns:a16="http://schemas.microsoft.com/office/drawing/2014/main" id="{328CAEB1-0E99-CFB4-2D50-542837158B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52863" y="1773238"/>
            <a:ext cx="288925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28" name="Line 18">
            <a:extLst>
              <a:ext uri="{FF2B5EF4-FFF2-40B4-BE49-F238E27FC236}">
                <a16:creationId xmlns:a16="http://schemas.microsoft.com/office/drawing/2014/main" id="{66650625-F664-C706-5D66-F32D67C5C5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5888" y="2060575"/>
            <a:ext cx="574675" cy="401638"/>
          </a:xfrm>
          <a:prstGeom prst="line">
            <a:avLst/>
          </a:prstGeom>
          <a:noFill/>
          <a:ln w="635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29" name="Line 19">
            <a:extLst>
              <a:ext uri="{FF2B5EF4-FFF2-40B4-BE49-F238E27FC236}">
                <a16:creationId xmlns:a16="http://schemas.microsoft.com/office/drawing/2014/main" id="{A689FE8C-201F-8487-55C9-5958765C0B4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4813" y="1773238"/>
            <a:ext cx="1223962" cy="688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0" name="Line 20">
            <a:extLst>
              <a:ext uri="{FF2B5EF4-FFF2-40B4-BE49-F238E27FC236}">
                <a16:creationId xmlns:a16="http://schemas.microsoft.com/office/drawing/2014/main" id="{DA001C01-D935-D82F-1A08-6BA3D9F08B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0213" y="1773238"/>
            <a:ext cx="287337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1" name="Line 21">
            <a:extLst>
              <a:ext uri="{FF2B5EF4-FFF2-40B4-BE49-F238E27FC236}">
                <a16:creationId xmlns:a16="http://schemas.microsoft.com/office/drawing/2014/main" id="{6FF3F6C5-CBE7-21D6-CD27-F83965EDAE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1650" y="1773238"/>
            <a:ext cx="1081088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2" name="Line 22">
            <a:extLst>
              <a:ext uri="{FF2B5EF4-FFF2-40B4-BE49-F238E27FC236}">
                <a16:creationId xmlns:a16="http://schemas.microsoft.com/office/drawing/2014/main" id="{04BA8494-A698-350E-EAB3-1031A61754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078413" y="1773238"/>
            <a:ext cx="201612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3" name="Line 23">
            <a:extLst>
              <a:ext uri="{FF2B5EF4-FFF2-40B4-BE49-F238E27FC236}">
                <a16:creationId xmlns:a16="http://schemas.microsoft.com/office/drawing/2014/main" id="{8CB4611F-765C-9B26-792B-7E53BB8803E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5613" y="1773238"/>
            <a:ext cx="360362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4" name="Line 24">
            <a:extLst>
              <a:ext uri="{FF2B5EF4-FFF2-40B4-BE49-F238E27FC236}">
                <a16:creationId xmlns:a16="http://schemas.microsoft.com/office/drawing/2014/main" id="{4ED9728C-F71F-A4F0-E923-4D1ED2F2A7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1773238"/>
            <a:ext cx="358775" cy="6889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35" name="Text Box 25">
            <a:extLst>
              <a:ext uri="{FF2B5EF4-FFF2-40B4-BE49-F238E27FC236}">
                <a16:creationId xmlns:a16="http://schemas.microsoft.com/office/drawing/2014/main" id="{240C2E1F-1A1F-4F0C-6F7C-EDC4A1784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5</a:t>
            </a:r>
            <a:endParaRPr lang="cs-CZ" altLang="cs-CZ"/>
          </a:p>
        </p:txBody>
      </p:sp>
      <p:sp>
        <p:nvSpPr>
          <p:cNvPr id="141336" name="Text Box 26">
            <a:extLst>
              <a:ext uri="{FF2B5EF4-FFF2-40B4-BE49-F238E27FC236}">
                <a16:creationId xmlns:a16="http://schemas.microsoft.com/office/drawing/2014/main" id="{B878E11A-AD6B-DA5A-C141-D578C9C94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3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41337" name="Text Box 27">
            <a:extLst>
              <a:ext uri="{FF2B5EF4-FFF2-40B4-BE49-F238E27FC236}">
                <a16:creationId xmlns:a16="http://schemas.microsoft.com/office/drawing/2014/main" id="{4668431F-C29A-0C49-CF17-04AA94E7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2349500"/>
            <a:ext cx="2889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7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141338" name="Oval 28">
            <a:extLst>
              <a:ext uri="{FF2B5EF4-FFF2-40B4-BE49-F238E27FC236}">
                <a16:creationId xmlns:a16="http://schemas.microsoft.com/office/drawing/2014/main" id="{6379E8EE-C75C-256F-90D7-1A49201E7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565400"/>
            <a:ext cx="217488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36000" rIns="36000" bIns="36000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19835" name="Rectangle 29">
            <a:extLst>
              <a:ext uri="{FF2B5EF4-FFF2-40B4-BE49-F238E27FC236}">
                <a16:creationId xmlns:a16="http://schemas.microsoft.com/office/drawing/2014/main" id="{113587E9-1A49-F04D-26D2-21BB4FFF0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429000"/>
            <a:ext cx="2447925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buChar char="▪"/>
              <a:defRPr/>
            </a:pPr>
            <a:r>
              <a:rPr lang="cs-CZ" b="0" baseline="0" dirty="0">
                <a:cs typeface="Tahoma" pitchFamily="34" charset="0"/>
                <a:sym typeface="Symbol" pitchFamily="18" charset="2"/>
              </a:rPr>
              <a:t> </a:t>
            </a:r>
            <a:r>
              <a:rPr lang="en-US" b="0" baseline="0" dirty="0">
                <a:cs typeface="Tahoma" pitchFamily="34" charset="0"/>
                <a:sym typeface="Symbol" pitchFamily="18" charset="2"/>
              </a:rPr>
              <a:t>Sc</a:t>
            </a:r>
            <a:r>
              <a:rPr lang="cs-CZ" b="0" baseline="0" dirty="0">
                <a:cs typeface="Tahoma" pitchFamily="34" charset="0"/>
                <a:sym typeface="Symbol" pitchFamily="18" charset="2"/>
              </a:rPr>
              <a:t>énář 1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yD, yE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chemeClr val="bg1">
                    <a:lumMod val="50000"/>
                  </a:schemeClr>
                </a:solidFill>
                <a:cs typeface="Tahoma" pitchFamily="34" charset="0"/>
                <a:sym typeface="Symbol" pitchFamily="18" charset="2"/>
              </a:rPr>
              <a:t>xA, xC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 CS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</a:t>
            </a:r>
            <a:r>
              <a:rPr lang="cs-CZ" sz="1700" baseline="0" dirty="0">
                <a:cs typeface="Tahoma" pitchFamily="34" charset="0"/>
                <a:sym typeface="Symbol" pitchFamily="18" charset="2"/>
              </a:rPr>
              <a:t>B - enqueue x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33CC33"/>
                </a:solidFill>
                <a:cs typeface="Tahoma" pitchFamily="34" charset="0"/>
                <a:sym typeface="Symbol" pitchFamily="18" charset="2"/>
              </a:rPr>
              <a:t>y  CS - REL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cs typeface="Tahoma" pitchFamily="34" charset="0"/>
                <a:sym typeface="Symbol" pitchFamily="18" charset="2"/>
              </a:rPr>
              <a:t>xB - ACK</a:t>
            </a:r>
          </a:p>
          <a:p>
            <a:pPr marL="534988" lvl="1" indent="-177800" eaLnBrk="1" hangingPunct="1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/>
            </a:pPr>
            <a:r>
              <a:rPr lang="cs-CZ" sz="1700" b="0" baseline="0" dirty="0">
                <a:solidFill>
                  <a:srgbClr val="0000FF"/>
                </a:solidFill>
                <a:cs typeface="Tahoma" pitchFamily="34" charset="0"/>
                <a:sym typeface="Symbol" pitchFamily="18" charset="2"/>
              </a:rPr>
              <a:t>x  CS</a:t>
            </a:r>
          </a:p>
        </p:txBody>
      </p:sp>
      <p:sp>
        <p:nvSpPr>
          <p:cNvPr id="141340" name="Rectangle 30">
            <a:extLst>
              <a:ext uri="{FF2B5EF4-FFF2-40B4-BE49-F238E27FC236}">
                <a16:creationId xmlns:a16="http://schemas.microsoft.com/office/drawing/2014/main" id="{5FCB29A3-F675-9BD6-5C8C-18D5FC058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3429000"/>
            <a:ext cx="331152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buChar char="▪"/>
            </a:pPr>
            <a:r>
              <a:rPr lang="cs-CZ" altLang="en-US" b="0" baseline="0">
                <a:cs typeface="Tahoma" panose="020B0604030504040204" pitchFamily="34" charset="0"/>
                <a:sym typeface="Symbol" panose="05050102010706020507" pitchFamily="18" charset="2"/>
              </a:rPr>
              <a:t> </a:t>
            </a:r>
            <a:r>
              <a:rPr lang="en-US" altLang="en-US" b="0" baseline="0">
                <a:cs typeface="Tahoma" panose="020B0604030504040204" pitchFamily="34" charset="0"/>
                <a:sym typeface="Symbol" panose="05050102010706020507" pitchFamily="18" charset="2"/>
              </a:rPr>
              <a:t>Sc</a:t>
            </a:r>
            <a:r>
              <a:rPr lang="cs-CZ" altLang="en-US" b="0" baseline="0">
                <a:cs typeface="Tahoma" panose="020B0604030504040204" pitchFamily="34" charset="0"/>
                <a:sym typeface="Symbol" panose="05050102010706020507" pitchFamily="18" charset="2"/>
              </a:rPr>
              <a:t>énář 3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</a:t>
            </a:r>
            <a:r>
              <a:rPr lang="cs-CZ" altLang="en-US" sz="1700" b="0" baseline="0">
                <a:cs typeface="Tahoma" panose="020B0604030504040204" pitchFamily="34" charset="0"/>
                <a:sym typeface="Symbol" panose="05050102010706020507" pitchFamily="18" charset="2"/>
              </a:rPr>
              <a:t>D, </a:t>
            </a:r>
            <a:r>
              <a:rPr lang="cs-CZ" altLang="en-US" sz="1700" b="0" baseline="0">
                <a:solidFill>
                  <a:srgbClr val="00B05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</a:t>
            </a:r>
            <a:r>
              <a:rPr lang="cs-CZ" altLang="en-US" sz="1700" b="0" baseline="0">
                <a:cs typeface="Tahoma" panose="020B0604030504040204" pitchFamily="34" charset="0"/>
                <a:sym typeface="Symbol" panose="05050102010706020507" pitchFamily="18" charset="2"/>
              </a:rPr>
              <a:t>E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en-US" sz="1700" b="0" baseline="0">
                <a:cs typeface="Tahoma" panose="020B0604030504040204" pitchFamily="34" charset="0"/>
                <a:sym typeface="Symbol" panose="05050102010706020507" pitchFamily="18" charset="2"/>
              </a:rPr>
              <a:t>A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aseline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x</a:t>
            </a:r>
            <a:r>
              <a:rPr lang="cs-CZ" altLang="en-US" sz="1700" baseline="0">
                <a:cs typeface="Tahoma" panose="020B0604030504040204" pitchFamily="34" charset="0"/>
                <a:sym typeface="Symbol" panose="05050102010706020507" pitchFamily="18" charset="2"/>
              </a:rPr>
              <a:t>B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aseline="0">
                <a:solidFill>
                  <a:srgbClr val="33CC33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</a:t>
            </a:r>
            <a:r>
              <a:rPr lang="cs-CZ" altLang="en-US" sz="1700" baseline="0">
                <a:cs typeface="Tahoma" panose="020B0604030504040204" pitchFamily="34" charset="0"/>
                <a:sym typeface="Symbol" panose="05050102010706020507" pitchFamily="18" charset="2"/>
              </a:rPr>
              <a:t>B - REJECT x </a:t>
            </a:r>
            <a:r>
              <a:rPr lang="cs-CZ" altLang="en-US" sz="1700" baseline="0">
                <a:solidFill>
                  <a:srgbClr val="008000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- revoked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cs typeface="Tahoma" panose="020B0604030504040204" pitchFamily="34" charset="0"/>
                <a:sym typeface="Symbol" panose="05050102010706020507" pitchFamily="18" charset="2"/>
              </a:rPr>
              <a:t>yB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solidFill>
                  <a:srgbClr val="33CC33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  CS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solidFill>
                  <a:srgbClr val="33CC33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y  CS - REL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cs typeface="Tahoma" panose="020B0604030504040204" pitchFamily="34" charset="0"/>
                <a:sym typeface="Symbol" panose="05050102010706020507" pitchFamily="18" charset="2"/>
              </a:rPr>
              <a:t>xC, xB - ACK</a:t>
            </a:r>
          </a:p>
          <a:p>
            <a:pPr lvl="1" eaLnBrk="1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</a:pPr>
            <a:r>
              <a:rPr lang="cs-CZ" altLang="en-US" sz="1700" b="0" baseline="0">
                <a:solidFill>
                  <a:srgbClr val="0000FF"/>
                </a:solidFill>
                <a:cs typeface="Tahoma" panose="020B0604030504040204" pitchFamily="34" charset="0"/>
                <a:sym typeface="Symbol" panose="05050102010706020507" pitchFamily="18" charset="2"/>
              </a:rPr>
              <a:t>x  CS</a:t>
            </a:r>
          </a:p>
        </p:txBody>
      </p:sp>
      <p:sp>
        <p:nvSpPr>
          <p:cNvPr id="141341" name="AutoShape 32">
            <a:extLst>
              <a:ext uri="{FF2B5EF4-FFF2-40B4-BE49-F238E27FC236}">
                <a16:creationId xmlns:a16="http://schemas.microsoft.com/office/drawing/2014/main" id="{2ECE35A5-260F-8326-BE59-3B5DD5AC5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25" y="1990725"/>
            <a:ext cx="2246313" cy="647700"/>
          </a:xfrm>
          <a:prstGeom prst="wedgeRoundRectCallout">
            <a:avLst>
              <a:gd name="adj1" fmla="val 84111"/>
              <a:gd name="adj2" fmla="val 3773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sout</a:t>
            </a:r>
            <a:r>
              <a:rPr lang="cs-CZ" altLang="cs-CZ" sz="2100" b="0" baseline="-10000">
                <a:sym typeface="Symbol" panose="05050102010706020507" pitchFamily="18" charset="2"/>
              </a:rPr>
              <a:t>ěžící </a:t>
            </a:r>
            <a:r>
              <a:rPr lang="en-US" altLang="cs-CZ" sz="2100" b="0" baseline="-10000">
                <a:sym typeface="Symbol" panose="05050102010706020507" pitchFamily="18" charset="2"/>
              </a:rPr>
              <a:t>procesy</a:t>
            </a:r>
            <a:endParaRPr lang="cs-CZ" altLang="cs-CZ" sz="2100" b="0" baseline="-10000"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(jim odpovídající okrsky)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41342" name="AutoShape 34">
            <a:extLst>
              <a:ext uri="{FF2B5EF4-FFF2-40B4-BE49-F238E27FC236}">
                <a16:creationId xmlns:a16="http://schemas.microsoft.com/office/drawing/2014/main" id="{7CAEF592-70EB-272F-CFAD-26CE4E024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2708275"/>
            <a:ext cx="504825" cy="431800"/>
          </a:xfrm>
          <a:prstGeom prst="wedgeRoundRectCallout">
            <a:avLst>
              <a:gd name="adj1" fmla="val -118551"/>
              <a:gd name="adj2" fmla="val -871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TS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41343" name="AutoShape 35">
            <a:extLst>
              <a:ext uri="{FF2B5EF4-FFF2-40B4-BE49-F238E27FC236}">
                <a16:creationId xmlns:a16="http://schemas.microsoft.com/office/drawing/2014/main" id="{2C87CAAA-C32E-D387-EBAE-FDD8DAEEC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5661025"/>
            <a:ext cx="647700" cy="576263"/>
          </a:xfrm>
          <a:prstGeom prst="wedgeRoundRectCallout">
            <a:avLst>
              <a:gd name="adj1" fmla="val -46079"/>
              <a:gd name="adj2" fmla="val -11088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x</a:t>
            </a:r>
            <a:r>
              <a:rPr lang="en-US" altLang="cs-CZ" sz="2100" b="0" baseline="-10000">
                <a:sym typeface="Symbol" panose="05050102010706020507" pitchFamily="18" charset="2"/>
              </a:rPr>
              <a:t>&gt;</a:t>
            </a:r>
            <a:r>
              <a:rPr lang="cs-CZ" altLang="cs-CZ" sz="2100" b="0" baseline="-10000">
                <a:sym typeface="Symbol" panose="05050102010706020507" pitchFamily="18" charset="2"/>
              </a:rPr>
              <a:t>y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41344" name="AutoShape 36">
            <a:extLst>
              <a:ext uri="{FF2B5EF4-FFF2-40B4-BE49-F238E27FC236}">
                <a16:creationId xmlns:a16="http://schemas.microsoft.com/office/drawing/2014/main" id="{71AC871E-263C-F5CA-48D6-F3448DF9D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661025"/>
            <a:ext cx="647700" cy="431800"/>
          </a:xfrm>
          <a:prstGeom prst="wedgeRoundRectCallout">
            <a:avLst>
              <a:gd name="adj1" fmla="val -60782"/>
              <a:gd name="adj2" fmla="val -122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x:CS</a:t>
            </a:r>
          </a:p>
        </p:txBody>
      </p:sp>
      <p:sp>
        <p:nvSpPr>
          <p:cNvPr id="141345" name="AutoShape 37">
            <a:extLst>
              <a:ext uri="{FF2B5EF4-FFF2-40B4-BE49-F238E27FC236}">
                <a16:creationId xmlns:a16="http://schemas.microsoft.com/office/drawing/2014/main" id="{B2FB790D-A99D-752B-11F5-2B2C3F471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2450" y="5445125"/>
            <a:ext cx="647700" cy="576263"/>
          </a:xfrm>
          <a:prstGeom prst="wedgeRoundRectCallout">
            <a:avLst>
              <a:gd name="adj1" fmla="val -60782"/>
              <a:gd name="adj2" fmla="val -10426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2100" b="0" baseline="-10000">
                <a:sym typeface="Symbol" panose="05050102010706020507" pitchFamily="18" charset="2"/>
              </a:rPr>
              <a:t>TS: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100" b="0" baseline="-10000">
                <a:sym typeface="Symbol" panose="05050102010706020507" pitchFamily="18" charset="2"/>
              </a:rPr>
              <a:t>x</a:t>
            </a:r>
            <a:r>
              <a:rPr lang="en-US" altLang="cs-CZ" sz="2100" b="0" baseline="-10000">
                <a:sym typeface="Symbol" panose="05050102010706020507" pitchFamily="18" charset="2"/>
              </a:rPr>
              <a:t>&gt;</a:t>
            </a:r>
            <a:r>
              <a:rPr lang="cs-CZ" altLang="cs-CZ" sz="2100" b="0" baseline="-10000">
                <a:sym typeface="Symbol" panose="05050102010706020507" pitchFamily="18" charset="2"/>
              </a:rPr>
              <a:t>y</a:t>
            </a:r>
            <a:endParaRPr lang="en-US" altLang="cs-CZ" sz="2100" b="0" baseline="-10000">
              <a:sym typeface="Symbol" panose="05050102010706020507" pitchFamily="18" charset="2"/>
            </a:endParaRPr>
          </a:p>
        </p:txBody>
      </p:sp>
      <p:sp>
        <p:nvSpPr>
          <p:cNvPr id="141346" name="Line 18">
            <a:extLst>
              <a:ext uri="{FF2B5EF4-FFF2-40B4-BE49-F238E27FC236}">
                <a16:creationId xmlns:a16="http://schemas.microsoft.com/office/drawing/2014/main" id="{E750F67A-457F-66FD-C443-FDAF18A688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00563" y="1852613"/>
            <a:ext cx="295275" cy="203200"/>
          </a:xfrm>
          <a:prstGeom prst="line">
            <a:avLst/>
          </a:prstGeom>
          <a:noFill/>
          <a:ln w="6350">
            <a:solidFill>
              <a:srgbClr val="C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6000" tIns="36000" rIns="36000" bIns="36000"/>
          <a:lstStyle/>
          <a:p>
            <a:endParaRPr lang="cs-CZ"/>
          </a:p>
        </p:txBody>
      </p:sp>
      <p:sp>
        <p:nvSpPr>
          <p:cNvPr id="141347" name="Oval 1">
            <a:extLst>
              <a:ext uri="{FF2B5EF4-FFF2-40B4-BE49-F238E27FC236}">
                <a16:creationId xmlns:a16="http://schemas.microsoft.com/office/drawing/2014/main" id="{6E709336-2E29-AFB7-351E-8FCAFBDC3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628775"/>
            <a:ext cx="431800" cy="361950"/>
          </a:xfrm>
          <a:prstGeom prst="ellipse">
            <a:avLst/>
          </a:prstGeom>
          <a:solidFill>
            <a:srgbClr val="CCFFFF">
              <a:alpha val="23921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48" name="Oval 1">
            <a:extLst>
              <a:ext uri="{FF2B5EF4-FFF2-40B4-BE49-F238E27FC236}">
                <a16:creationId xmlns:a16="http://schemas.microsoft.com/office/drawing/2014/main" id="{226D6869-382D-E475-A20E-6862494C2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25" y="4119563"/>
            <a:ext cx="238125" cy="247650"/>
          </a:xfrm>
          <a:prstGeom prst="ellipse">
            <a:avLst/>
          </a:prstGeom>
          <a:solidFill>
            <a:srgbClr val="CCFFFF">
              <a:alpha val="23921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2EB21DE1-4BEF-B8DF-0E39-1E054F466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 - </a:t>
            </a:r>
            <a:r>
              <a:rPr lang="en-US" altLang="cs-CZ"/>
              <a:t>stromov</a:t>
            </a:r>
            <a:r>
              <a:rPr lang="cs-CZ" altLang="cs-CZ"/>
              <a:t>é algoritmy</a:t>
            </a:r>
            <a:endParaRPr lang="en-US" altLang="cs-CZ"/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8D75A567-9E69-1445-FCEB-26BDFA41F7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5545137" cy="5689600"/>
          </a:xfrm>
        </p:spPr>
        <p:txBody>
          <a:bodyPr/>
          <a:lstStyle/>
          <a:p>
            <a:pPr marL="0" indent="0" eaLnBrk="1" hangingPunct="1"/>
            <a:r>
              <a:rPr lang="cs-CZ" altLang="cs-CZ" b="1"/>
              <a:t>Agrawal</a:t>
            </a:r>
            <a:r>
              <a:rPr lang="en-US" altLang="cs-CZ" b="1"/>
              <a:t> &amp; </a:t>
            </a:r>
            <a:r>
              <a:rPr lang="cs-CZ" altLang="cs-CZ" b="1"/>
              <a:t>El</a:t>
            </a:r>
            <a:r>
              <a:rPr lang="en-US" altLang="cs-CZ" b="1"/>
              <a:t> </a:t>
            </a:r>
            <a:r>
              <a:rPr lang="cs-CZ" altLang="cs-CZ" b="1"/>
              <a:t>Abbadi</a:t>
            </a:r>
            <a:r>
              <a:rPr lang="cs-CZ" altLang="cs-CZ"/>
              <a:t> (</a:t>
            </a:r>
            <a:r>
              <a:rPr lang="en-US" altLang="cs-CZ"/>
              <a:t>1991)</a:t>
            </a:r>
            <a:endParaRPr lang="cs-CZ" altLang="cs-CZ"/>
          </a:p>
          <a:p>
            <a:pPr lvl="1" eaLnBrk="1" hangingPunct="1"/>
            <a:r>
              <a:rPr lang="cs-CZ" altLang="cs-CZ"/>
              <a:t>volby - složitost O</a:t>
            </a:r>
            <a:r>
              <a:rPr lang="en-US" altLang="cs-CZ"/>
              <a:t>( ln(n))</a:t>
            </a:r>
            <a:endParaRPr lang="cs-CZ" altLang="cs-CZ"/>
          </a:p>
          <a:p>
            <a:pPr lvl="2" eaLnBrk="1" hangingPunct="1"/>
            <a:r>
              <a:rPr lang="cs-CZ" altLang="cs-CZ"/>
              <a:t> úplný binární strom</a:t>
            </a:r>
          </a:p>
          <a:p>
            <a:pPr lvl="2" eaLnBrk="1" hangingPunct="1"/>
            <a:r>
              <a:rPr lang="cs-CZ" altLang="cs-CZ"/>
              <a:t> quorum </a:t>
            </a:r>
            <a:r>
              <a:rPr lang="en-US" altLang="cs-CZ"/>
              <a:t>= cesta od ko</a:t>
            </a:r>
            <a:r>
              <a:rPr lang="cs-CZ" altLang="cs-CZ"/>
              <a:t>řene k listu</a:t>
            </a:r>
            <a:endParaRPr lang="en-US" altLang="cs-CZ"/>
          </a:p>
          <a:p>
            <a:pPr lvl="1" eaLnBrk="1" hangingPunct="1"/>
            <a:r>
              <a:rPr lang="cs-CZ" altLang="cs-CZ"/>
              <a:t> </a:t>
            </a:r>
            <a:r>
              <a:rPr lang="en-US" altLang="cs-CZ"/>
              <a:t>fault toleranc</a:t>
            </a:r>
            <a:r>
              <a:rPr lang="cs-CZ" altLang="cs-CZ"/>
              <a:t>e</a:t>
            </a:r>
            <a:endParaRPr lang="en-US" altLang="cs-CZ"/>
          </a:p>
          <a:p>
            <a:pPr lvl="2" eaLnBrk="1" hangingPunct="1"/>
            <a:r>
              <a:rPr lang="cs-CZ" altLang="cs-CZ"/>
              <a:t> náhrada havarovaného uzlu</a:t>
            </a:r>
            <a:br>
              <a:rPr lang="cs-CZ" altLang="cs-CZ"/>
            </a:br>
            <a:r>
              <a:rPr lang="cs-CZ" altLang="cs-CZ"/>
              <a:t>  cestou v L a R podstromu</a:t>
            </a:r>
          </a:p>
          <a:p>
            <a:pPr lvl="1" eaLnBrk="1" hangingPunct="1"/>
            <a:r>
              <a:rPr lang="en-US" altLang="cs-CZ"/>
              <a:t>asymetrick</a:t>
            </a:r>
            <a:r>
              <a:rPr lang="cs-CZ" altLang="cs-CZ"/>
              <a:t>ý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cs-CZ"/>
              <a:t>rotace / rekonfigurace</a:t>
            </a:r>
          </a:p>
          <a:p>
            <a:pPr marL="1187450" lvl="4" indent="0" eaLnBrk="1" hangingPunct="1"/>
            <a:endParaRPr lang="cs-CZ" altLang="cs-CZ" b="1"/>
          </a:p>
          <a:p>
            <a:pPr marL="0" indent="0" eaLnBrk="1" hangingPunct="1"/>
            <a:r>
              <a:rPr lang="en-US" altLang="cs-CZ" b="1"/>
              <a:t>Raymond </a:t>
            </a:r>
            <a:r>
              <a:rPr lang="en-US" altLang="cs-CZ"/>
              <a:t>(1989)</a:t>
            </a:r>
            <a:endParaRPr lang="cs-CZ" altLang="cs-CZ"/>
          </a:p>
          <a:p>
            <a:pPr lvl="1" eaLnBrk="1" hangingPunct="1"/>
            <a:r>
              <a:rPr lang="cs-CZ" altLang="cs-CZ" b="1"/>
              <a:t>t</a:t>
            </a:r>
            <a:r>
              <a:rPr lang="en-US" altLang="cs-CZ" b="1"/>
              <a:t>oken</a:t>
            </a:r>
            <a:r>
              <a:rPr lang="cs-CZ" altLang="cs-CZ" b="1"/>
              <a:t>-</a:t>
            </a:r>
            <a:r>
              <a:rPr lang="en-US" altLang="cs-CZ" b="1"/>
              <a:t>based</a:t>
            </a:r>
            <a:endParaRPr lang="en-US" altLang="cs-CZ"/>
          </a:p>
          <a:p>
            <a:pPr lvl="2" eaLnBrk="1" hangingPunct="1"/>
            <a:r>
              <a:rPr lang="en-US" altLang="cs-CZ"/>
              <a:t> </a:t>
            </a:r>
            <a:r>
              <a:rPr lang="cs-CZ" altLang="cs-CZ"/>
              <a:t>kořen</a:t>
            </a:r>
            <a:r>
              <a:rPr lang="en-US" altLang="cs-CZ"/>
              <a:t>, fronta</a:t>
            </a:r>
            <a:endParaRPr lang="cs-CZ" altLang="cs-CZ"/>
          </a:p>
          <a:p>
            <a:pPr lvl="1" eaLnBrk="1" hangingPunct="1"/>
            <a:r>
              <a:rPr lang="cs-CZ" altLang="cs-CZ"/>
              <a:t>kostra, neorientovaný strom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cs-CZ"/>
              <a:t> </a:t>
            </a:r>
            <a:r>
              <a:rPr lang="cs-CZ" altLang="cs-CZ"/>
              <a:t>orientovaný strom</a:t>
            </a:r>
          </a:p>
          <a:p>
            <a:pPr lvl="2" eaLnBrk="1" hangingPunct="1"/>
            <a:r>
              <a:rPr lang="en-US" altLang="cs-CZ"/>
              <a:t> </a:t>
            </a:r>
            <a:r>
              <a:rPr lang="cs-CZ" altLang="cs-CZ"/>
              <a:t>referenc</a:t>
            </a:r>
            <a:r>
              <a:rPr lang="en-US" altLang="cs-CZ"/>
              <a:t>e</a:t>
            </a:r>
            <a:r>
              <a:rPr lang="cs-CZ" altLang="cs-CZ"/>
              <a:t> na souseda směrem k token holderu</a:t>
            </a:r>
            <a:endParaRPr lang="en-US" altLang="cs-CZ"/>
          </a:p>
          <a:p>
            <a:pPr lvl="1" eaLnBrk="1" hangingPunct="1"/>
            <a:r>
              <a:rPr lang="cs-CZ" altLang="cs-CZ"/>
              <a:t>forward žádosti </a:t>
            </a:r>
            <a:r>
              <a:rPr lang="en-US" altLang="cs-CZ"/>
              <a:t>ke ko</a:t>
            </a:r>
            <a:r>
              <a:rPr lang="cs-CZ" altLang="cs-CZ"/>
              <a:t>ř</a:t>
            </a:r>
            <a:r>
              <a:rPr lang="en-US" altLang="cs-CZ"/>
              <a:t>enu</a:t>
            </a:r>
            <a:endParaRPr lang="cs-CZ" altLang="cs-CZ"/>
          </a:p>
          <a:p>
            <a:pPr lvl="1" eaLnBrk="1" hangingPunct="1"/>
            <a:r>
              <a:rPr lang="cs-CZ" altLang="cs-CZ"/>
              <a:t>vstup do kritické sekce</a:t>
            </a:r>
          </a:p>
          <a:p>
            <a:pPr lvl="2" eaLnBrk="1" hangingPunct="1"/>
            <a:r>
              <a:rPr lang="cs-CZ" altLang="cs-CZ"/>
              <a:t> změna kořenu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cs-CZ"/>
              <a:t> přenos tokenu</a:t>
            </a:r>
          </a:p>
          <a:p>
            <a:pPr lvl="2" eaLnBrk="1" hangingPunct="1"/>
            <a:r>
              <a:rPr lang="cs-CZ" altLang="cs-CZ"/>
              <a:t> obrácení referencí po cestě</a:t>
            </a:r>
          </a:p>
        </p:txBody>
      </p:sp>
      <p:sp>
        <p:nvSpPr>
          <p:cNvPr id="143364" name="Rectangle 6">
            <a:extLst>
              <a:ext uri="{FF2B5EF4-FFF2-40B4-BE49-F238E27FC236}">
                <a16:creationId xmlns:a16="http://schemas.microsoft.com/office/drawing/2014/main" id="{4FF82AFF-E688-57FC-C406-4C2B7D6AF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143365" name="Picture 7">
            <a:extLst>
              <a:ext uri="{FF2B5EF4-FFF2-40B4-BE49-F238E27FC236}">
                <a16:creationId xmlns:a16="http://schemas.microsoft.com/office/drawing/2014/main" id="{753E7B15-4D98-FED5-42BA-6251E3F72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4221163"/>
            <a:ext cx="300831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6" name="Oval 1">
            <a:extLst>
              <a:ext uri="{FF2B5EF4-FFF2-40B4-BE49-F238E27FC236}">
                <a16:creationId xmlns:a16="http://schemas.microsoft.com/office/drawing/2014/main" id="{891348AC-9AB2-6244-8175-3AAF9A56E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3425" y="1516063"/>
            <a:ext cx="142875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67" name="Oval 6">
            <a:extLst>
              <a:ext uri="{FF2B5EF4-FFF2-40B4-BE49-F238E27FC236}">
                <a16:creationId xmlns:a16="http://schemas.microsoft.com/office/drawing/2014/main" id="{DCFECBA6-F598-FADE-1E64-C24B3D027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1817688"/>
            <a:ext cx="142875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68" name="Oval 7">
            <a:extLst>
              <a:ext uri="{FF2B5EF4-FFF2-40B4-BE49-F238E27FC236}">
                <a16:creationId xmlns:a16="http://schemas.microsoft.com/office/drawing/2014/main" id="{818F669A-1DD7-7922-D405-3000F2815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4925" y="1817688"/>
            <a:ext cx="144463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69" name="Oval 8">
            <a:extLst>
              <a:ext uri="{FF2B5EF4-FFF2-40B4-BE49-F238E27FC236}">
                <a16:creationId xmlns:a16="http://schemas.microsoft.com/office/drawing/2014/main" id="{C498DC3F-D657-E31B-CC90-7881DA56E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012950"/>
            <a:ext cx="144463" cy="142875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0" name="Oval 9">
            <a:extLst>
              <a:ext uri="{FF2B5EF4-FFF2-40B4-BE49-F238E27FC236}">
                <a16:creationId xmlns:a16="http://schemas.microsoft.com/office/drawing/2014/main" id="{616FE423-42E2-863F-B5BE-AB485EDA8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259013"/>
            <a:ext cx="144462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1" name="Oval 10">
            <a:extLst>
              <a:ext uri="{FF2B5EF4-FFF2-40B4-BE49-F238E27FC236}">
                <a16:creationId xmlns:a16="http://schemas.microsoft.com/office/drawing/2014/main" id="{E127C500-3176-E0BE-F303-BFA087236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259013"/>
            <a:ext cx="144462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2" name="Oval 11">
            <a:extLst>
              <a:ext uri="{FF2B5EF4-FFF2-40B4-BE49-F238E27FC236}">
                <a16:creationId xmlns:a16="http://schemas.microsoft.com/office/drawing/2014/main" id="{F598817A-7BE6-3BE4-9934-1496E5E8A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3850" y="2020888"/>
            <a:ext cx="142875" cy="142875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3" name="Oval 12">
            <a:extLst>
              <a:ext uri="{FF2B5EF4-FFF2-40B4-BE49-F238E27FC236}">
                <a16:creationId xmlns:a16="http://schemas.microsoft.com/office/drawing/2014/main" id="{5A507C58-7673-218F-F652-E2105CCF3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9388" y="2266950"/>
            <a:ext cx="144462" cy="144463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4" name="Oval 13">
            <a:extLst>
              <a:ext uri="{FF2B5EF4-FFF2-40B4-BE49-F238E27FC236}">
                <a16:creationId xmlns:a16="http://schemas.microsoft.com/office/drawing/2014/main" id="{F9A658A0-6714-F098-C29E-BB32D6EED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6725" y="2266950"/>
            <a:ext cx="144463" cy="144463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5" name="Oval 14">
            <a:extLst>
              <a:ext uri="{FF2B5EF4-FFF2-40B4-BE49-F238E27FC236}">
                <a16:creationId xmlns:a16="http://schemas.microsoft.com/office/drawing/2014/main" id="{03BEEE99-E112-9617-20F8-25F788198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2008188"/>
            <a:ext cx="144462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6" name="Oval 15">
            <a:extLst>
              <a:ext uri="{FF2B5EF4-FFF2-40B4-BE49-F238E27FC236}">
                <a16:creationId xmlns:a16="http://schemas.microsoft.com/office/drawing/2014/main" id="{854AFC01-6B4D-A2F7-351C-35D746711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6300" y="2255838"/>
            <a:ext cx="144463" cy="144462"/>
          </a:xfrm>
          <a:prstGeom prst="ellipse">
            <a:avLst/>
          </a:prstGeom>
          <a:solidFill>
            <a:srgbClr val="00B05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7" name="Oval 16">
            <a:extLst>
              <a:ext uri="{FF2B5EF4-FFF2-40B4-BE49-F238E27FC236}">
                <a16:creationId xmlns:a16="http://schemas.microsoft.com/office/drawing/2014/main" id="{066631A7-44E1-9A49-E7D8-EAA8282F5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2255838"/>
            <a:ext cx="142875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8" name="Oval 17">
            <a:extLst>
              <a:ext uri="{FF2B5EF4-FFF2-40B4-BE49-F238E27FC236}">
                <a16:creationId xmlns:a16="http://schemas.microsoft.com/office/drawing/2014/main" id="{1D9D9824-7DEB-8673-696F-3B878BD56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4588" y="2008188"/>
            <a:ext cx="144462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79" name="Oval 18">
            <a:extLst>
              <a:ext uri="{FF2B5EF4-FFF2-40B4-BE49-F238E27FC236}">
                <a16:creationId xmlns:a16="http://schemas.microsoft.com/office/drawing/2014/main" id="{E95416F8-0938-B930-AC12-0FAED3E9D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1713" y="2255838"/>
            <a:ext cx="142875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0" name="Oval 19">
            <a:extLst>
              <a:ext uri="{FF2B5EF4-FFF2-40B4-BE49-F238E27FC236}">
                <a16:creationId xmlns:a16="http://schemas.microsoft.com/office/drawing/2014/main" id="{FB2F6FD1-5310-C203-0CE3-3C7DCDC5B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9050" y="2255838"/>
            <a:ext cx="144463" cy="144462"/>
          </a:xfrm>
          <a:prstGeom prst="ellipse">
            <a:avLst/>
          </a:prstGeom>
          <a:solidFill>
            <a:srgbClr val="CCFFFF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1" name="Explosion 1 2">
            <a:extLst>
              <a:ext uri="{FF2B5EF4-FFF2-40B4-BE49-F238E27FC236}">
                <a16:creationId xmlns:a16="http://schemas.microsoft.com/office/drawing/2014/main" id="{25E5547C-7770-A948-A7A1-D15F4B875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588" y="1790700"/>
            <a:ext cx="211137" cy="209550"/>
          </a:xfrm>
          <a:prstGeom prst="irregularSeal1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2" name="Flowchart: Connector 3">
            <a:extLst>
              <a:ext uri="{FF2B5EF4-FFF2-40B4-BE49-F238E27FC236}">
                <a16:creationId xmlns:a16="http://schemas.microsoft.com/office/drawing/2014/main" id="{23915B2C-262A-E16C-087B-808DD9F79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481138"/>
            <a:ext cx="288925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3" name="Flowchart: Connector 22">
            <a:extLst>
              <a:ext uri="{FF2B5EF4-FFF2-40B4-BE49-F238E27FC236}">
                <a16:creationId xmlns:a16="http://schemas.microsoft.com/office/drawing/2014/main" id="{B6B8FB05-C2BD-345F-9C67-FDD42B281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9325" y="1962150"/>
            <a:ext cx="287338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4" name="Flowchart: Connector 23">
            <a:extLst>
              <a:ext uri="{FF2B5EF4-FFF2-40B4-BE49-F238E27FC236}">
                <a16:creationId xmlns:a16="http://schemas.microsoft.com/office/drawing/2014/main" id="{AF0FD3BA-8855-E1FC-6CBE-1CCA0E4E4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217738"/>
            <a:ext cx="287338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5" name="Flowchart: Connector 25">
            <a:extLst>
              <a:ext uri="{FF2B5EF4-FFF2-40B4-BE49-F238E27FC236}">
                <a16:creationId xmlns:a16="http://schemas.microsoft.com/office/drawing/2014/main" id="{1F6EB275-47A2-9520-F21B-1B8F10616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9238" y="1973263"/>
            <a:ext cx="287337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386" name="Flowchart: Connector 26">
            <a:extLst>
              <a:ext uri="{FF2B5EF4-FFF2-40B4-BE49-F238E27FC236}">
                <a16:creationId xmlns:a16="http://schemas.microsoft.com/office/drawing/2014/main" id="{E16E6B2B-F6AD-515E-7462-EC04C03FA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2113" y="2219325"/>
            <a:ext cx="288925" cy="219075"/>
          </a:xfrm>
          <a:prstGeom prst="flowChartConnector">
            <a:avLst/>
          </a:prstGeom>
          <a:noFill/>
          <a:ln w="19050" algn="ctr">
            <a:solidFill>
              <a:srgbClr val="CC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D2C200C-B1F9-F7D1-4D7F-951FEA608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1588" y="4365625"/>
            <a:ext cx="390525" cy="358775"/>
          </a:xfrm>
          <a:prstGeom prst="ellipse">
            <a:avLst/>
          </a:prstGeom>
          <a:solidFill>
            <a:srgbClr val="0000FF">
              <a:alpha val="34117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04941D2-D2C1-958D-5173-2C414BCB5A67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934325" y="4684713"/>
            <a:ext cx="4763" cy="473075"/>
          </a:xfrm>
          <a:prstGeom prst="straightConnector1">
            <a:avLst/>
          </a:prstGeom>
          <a:noFill/>
          <a:ln w="19050" algn="ctr">
            <a:solidFill>
              <a:srgbClr val="0000FF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AA07F961-61D6-3BE3-A158-7E99B9862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Vyloučení procesů - další algoritmy</a:t>
            </a:r>
            <a:endParaRPr lang="en-US" altLang="cs-CZ"/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8F77B31-CADE-99BC-34FE-B3F49EF41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b="1" dirty="0"/>
              <a:t>Suzuki &amp; </a:t>
            </a:r>
            <a:r>
              <a:rPr lang="cs-CZ" b="1" dirty="0"/>
              <a:t>Kasami</a:t>
            </a:r>
            <a:r>
              <a:rPr lang="cs-CZ" dirty="0"/>
              <a:t> </a:t>
            </a:r>
            <a:r>
              <a:rPr lang="en-US" dirty="0"/>
              <a:t>(1985)</a:t>
            </a:r>
            <a:endParaRPr lang="cs-CZ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dirty="0"/>
              <a:t>p</a:t>
            </a:r>
            <a:r>
              <a:rPr lang="cs-CZ" dirty="0"/>
              <a:t>řenos zprávy obsahující povolení ke vstupu do kritické sekce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žá</a:t>
            </a:r>
            <a:r>
              <a:rPr lang="en-US" dirty="0"/>
              <a:t>dost o </a:t>
            </a:r>
            <a:r>
              <a:rPr lang="en-US" dirty="0" err="1"/>
              <a:t>vstup</a:t>
            </a:r>
            <a:r>
              <a:rPr lang="en-US" dirty="0"/>
              <a:t> </a:t>
            </a:r>
            <a:r>
              <a:rPr lang="cs-CZ" dirty="0"/>
              <a:t>- broadcast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dirty="0"/>
              <a:t>z</a:t>
            </a:r>
            <a:r>
              <a:rPr lang="cs-CZ" dirty="0"/>
              <a:t>práva obsahuje frontu požadavků</a:t>
            </a:r>
            <a:endParaRPr lang="en-US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dirty="0"/>
              <a:t>l</a:t>
            </a:r>
            <a:r>
              <a:rPr lang="cs-CZ" dirty="0"/>
              <a:t>ze prioritní řazení</a:t>
            </a:r>
          </a:p>
          <a:p>
            <a:pPr eaLnBrk="1" hangingPunct="1">
              <a:defRPr/>
            </a:pPr>
            <a:endParaRPr lang="cs-CZ" sz="800" b="1" dirty="0"/>
          </a:p>
          <a:p>
            <a:pPr eaLnBrk="1" hangingPunct="1">
              <a:defRPr/>
            </a:pPr>
            <a:r>
              <a:rPr lang="cs-CZ" b="1" dirty="0"/>
              <a:t>Token ring</a:t>
            </a:r>
            <a:endParaRPr lang="cs-CZ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logický kruh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dirty="0"/>
              <a:t>p</a:t>
            </a:r>
            <a:r>
              <a:rPr lang="cs-CZ" dirty="0"/>
              <a:t>řenos zprávy obsahující povolení ke vstupu do kritické sekce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výpadek - broadcast, centrální registr</a:t>
            </a:r>
          </a:p>
          <a:p>
            <a:pPr marL="0" indent="0" eaLnBrk="1" hangingPunct="1">
              <a:defRPr/>
            </a:pPr>
            <a:endParaRPr lang="en-US" sz="800" dirty="0"/>
          </a:p>
          <a:p>
            <a:pPr marL="0" indent="0" eaLnBrk="1" hangingPunct="1">
              <a:defRPr/>
            </a:pPr>
            <a:endParaRPr lang="cs-CZ" sz="800" dirty="0"/>
          </a:p>
          <a:p>
            <a:pPr lvl="1" eaLnBrk="1" hangingPunct="1">
              <a:buSzPct val="150000"/>
              <a:buFont typeface="Arial" charset="0"/>
              <a:buChar char="♦"/>
              <a:defRPr/>
            </a:pPr>
            <a:endParaRPr lang="cs-CZ" dirty="0"/>
          </a:p>
          <a:p>
            <a:pPr marL="0" indent="0" eaLnBrk="1" hangingPunct="1">
              <a:defRPr/>
            </a:pPr>
            <a:endParaRPr lang="cs-CZ" b="1" dirty="0"/>
          </a:p>
          <a:p>
            <a:pPr marL="0" indent="0" eaLnBrk="1" hangingPunct="1">
              <a:defRPr/>
            </a:pPr>
            <a:endParaRPr lang="en-US" dirty="0"/>
          </a:p>
        </p:txBody>
      </p:sp>
      <p:sp>
        <p:nvSpPr>
          <p:cNvPr id="145412" name="Rectangle 6">
            <a:extLst>
              <a:ext uri="{FF2B5EF4-FFF2-40B4-BE49-F238E27FC236}">
                <a16:creationId xmlns:a16="http://schemas.microsoft.com/office/drawing/2014/main" id="{FDBEC7ED-BD6C-7D76-C320-CC2F84DAE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45413" name="Object 5">
            <a:extLst>
              <a:ext uri="{FF2B5EF4-FFF2-40B4-BE49-F238E27FC236}">
                <a16:creationId xmlns:a16="http://schemas.microsoft.com/office/drawing/2014/main" id="{D0D12CFB-E6E4-8415-4AA8-E9770950FB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0313" y="4357688"/>
          <a:ext cx="4572000" cy="211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762500" imgH="2387600" progId="Word.Picture.8">
                  <p:embed/>
                </p:oleObj>
              </mc:Choice>
              <mc:Fallback>
                <p:oleObj name="Picture" r:id="rId3" imgW="4762500" imgH="238760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0313" y="4357688"/>
                        <a:ext cx="4572000" cy="211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2AE6D20C-29CD-840D-E6A1-CE9555C6AE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Porovnání algoritmů vzájemného vyloučení</a:t>
            </a:r>
            <a:endParaRPr lang="en-US" altLang="cs-CZ"/>
          </a:p>
        </p:txBody>
      </p:sp>
      <p:graphicFrame>
        <p:nvGraphicFramePr>
          <p:cNvPr id="103503" name="Group 79">
            <a:extLst>
              <a:ext uri="{FF2B5EF4-FFF2-40B4-BE49-F238E27FC236}">
                <a16:creationId xmlns:a16="http://schemas.microsoft.com/office/drawing/2014/main" id="{93929D8A-4416-DAED-C2FA-B89B8E15A0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4438" y="1071563"/>
          <a:ext cx="6985000" cy="3689353"/>
        </p:xfrm>
        <a:graphic>
          <a:graphicData uri="http://schemas.openxmlformats.org/drawingml/2006/table">
            <a:tbl>
              <a:tblPr/>
              <a:tblGrid>
                <a:gridCol w="18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84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Algoritmus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čet zpráv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Problémy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Centralizovaný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h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avárie koordinátora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klienta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Lamport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3(n-1)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výpadek libovolného uzlu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Ricart &amp; Agrawala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2(n-1)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výpadek libovolného uzlu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Maekawa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ahoma" pitchFamily="34" charset="0"/>
                          <a:sym typeface="Symbol" pitchFamily="18" charset="2"/>
                        </a:rPr>
                        <a:t>√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n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výpadek libovolného uzlu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Agrawal &amp;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El Abbadi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2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ln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 n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ý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padek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uzlu zvětšuje kvórum a složitost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1963">
                <a:tc>
                  <a:txBody>
                    <a:bodyPr/>
                    <a:lstStyle/>
                    <a:p>
                      <a:r>
                        <a:rPr kumimoji="0" lang="cs-CZ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Raymond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2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ln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  <a:sym typeface="Symbol" pitchFamily="18" charset="2"/>
                        </a:rPr>
                        <a:t> n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ý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padek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uzlu - rekonfigurace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Token ring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 až </a:t>
                      </a:r>
                      <a:r>
                        <a:rPr kumimoji="0" 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∞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ztráta peška, výpadek uzlu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9545" name="AutoShape 33">
            <a:extLst>
              <a:ext uri="{FF2B5EF4-FFF2-40B4-BE49-F238E27FC236}">
                <a16:creationId xmlns:a16="http://schemas.microsoft.com/office/drawing/2014/main" id="{3D055EDE-7BE6-37A6-EF94-284019A95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922838"/>
            <a:ext cx="4816475" cy="936625"/>
          </a:xfrm>
          <a:prstGeom prst="wedgeRoundRectCallout">
            <a:avLst>
              <a:gd name="adj1" fmla="val 37264"/>
              <a:gd name="adj2" fmla="val 4965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solidFill>
                  <a:srgbClr val="0000FF"/>
                </a:solidFill>
                <a:latin typeface="Arial" panose="020B0604020202020204" pitchFamily="34" charset="0"/>
              </a:rPr>
              <a:t>Moudro: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Obvykle nemá smysl řešit centralizovaný problém distribuovaným algoritmem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49546" name="AutoShape 33">
            <a:extLst>
              <a:ext uri="{FF2B5EF4-FFF2-40B4-BE49-F238E27FC236}">
                <a16:creationId xmlns:a16="http://schemas.microsoft.com/office/drawing/2014/main" id="{E1B1A429-C662-CE1C-5634-4799B2177F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6021388"/>
            <a:ext cx="4816475" cy="647700"/>
          </a:xfrm>
          <a:prstGeom prst="wedgeRoundRectCallout">
            <a:avLst>
              <a:gd name="adj1" fmla="val 37264"/>
              <a:gd name="adj2" fmla="val 4965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Nevhodný není centralizovaný algoritmus,</a:t>
            </a:r>
            <a:br>
              <a:rPr lang="en-US" altLang="cs-CZ" sz="1600" b="0" baseline="0">
                <a:latin typeface="Arial" panose="020B0604020202020204" pitchFamily="34" charset="0"/>
              </a:rPr>
            </a:br>
            <a:r>
              <a:rPr lang="cs-CZ" altLang="cs-CZ" sz="1600" b="0" baseline="0">
                <a:latin typeface="Arial" panose="020B0604020202020204" pitchFamily="34" charset="0"/>
              </a:rPr>
              <a:t>ale centralizovaný problém</a:t>
            </a:r>
            <a:r>
              <a:rPr lang="en-US" altLang="cs-CZ" sz="1600" b="0" baseline="0">
                <a:latin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45" grpId="0" animBg="1"/>
      <p:bldP spid="14954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9657714E-1586-1FCB-3557-FA1CCC5D99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</a:t>
            </a:r>
            <a:r>
              <a:rPr lang="en-US" altLang="cs-CZ"/>
              <a:t>olba koordin</a:t>
            </a:r>
            <a:r>
              <a:rPr lang="cs-CZ" altLang="cs-CZ"/>
              <a:t>átora</a:t>
            </a:r>
            <a:endParaRPr lang="en-US" altLang="cs-CZ"/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59F4E125-818C-980A-FDC1-3ADC24DD01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Leader election</a:t>
            </a:r>
            <a:endParaRPr lang="en-US" altLang="cs-CZ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korektnost</a:t>
            </a:r>
            <a:r>
              <a:rPr lang="en-US" altLang="cs-CZ" dirty="0"/>
              <a:t>!</a:t>
            </a:r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za</a:t>
            </a:r>
            <a:r>
              <a:rPr lang="en-US" altLang="cs-CZ" dirty="0"/>
              <a:t> </a:t>
            </a:r>
            <a:r>
              <a:rPr lang="cs-CZ" altLang="cs-CZ" dirty="0"/>
              <a:t>žádných okolností nesmí existovat více koordinátorů najednou</a:t>
            </a:r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koordinátor / leader nutný pro řadu distribuovaných algoritmů</a:t>
            </a:r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distribuovaný konsensus, load balancing, ...</a:t>
            </a:r>
            <a:endParaRPr lang="en-US" altLang="cs-CZ" dirty="0"/>
          </a:p>
          <a:p>
            <a:pPr marL="192088" lvl="1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en-US" altLang="cs-CZ" dirty="0" err="1"/>
              <a:t>sou</a:t>
            </a:r>
            <a:r>
              <a:rPr lang="cs-CZ" altLang="cs-CZ" dirty="0"/>
              <a:t>část distribuovaných / cloud / cluster frameworků</a:t>
            </a:r>
          </a:p>
          <a:p>
            <a:pPr marL="463550" lvl="2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endParaRPr lang="cs-CZ" altLang="cs-CZ" dirty="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Způsoby řešení</a:t>
            </a:r>
            <a:endParaRPr lang="en-US" altLang="cs-CZ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cs-CZ" altLang="cs-CZ" dirty="0"/>
              <a:t>detekce extrému</a:t>
            </a:r>
            <a:endParaRPr lang="en-US" altLang="cs-CZ" dirty="0"/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synchronní systémy </a:t>
            </a:r>
            <a:r>
              <a:rPr lang="cs-CZ" altLang="cs-CZ" i="1" dirty="0"/>
              <a:t>- Bully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asynchronní</a:t>
            </a:r>
            <a:r>
              <a:rPr lang="en-US" altLang="cs-CZ" dirty="0"/>
              <a:t> / partitioned</a:t>
            </a:r>
            <a:r>
              <a:rPr lang="cs-CZ" altLang="cs-CZ" dirty="0"/>
              <a:t> systémy </a:t>
            </a:r>
            <a:r>
              <a:rPr lang="cs-CZ" altLang="cs-CZ" i="1" dirty="0"/>
              <a:t>- Invitation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kruhové algoritmy </a:t>
            </a:r>
            <a:r>
              <a:rPr lang="cs-CZ" altLang="cs-CZ" i="1" dirty="0"/>
              <a:t>- LeLann, Hirschback-Sinclair</a:t>
            </a:r>
            <a:endParaRPr lang="cs-CZ" altLang="cs-CZ" sz="1200" i="1" dirty="0">
              <a:solidFill>
                <a:srgbClr val="0000FF"/>
              </a:solidFill>
            </a:endParaRP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složitější topologie - mesh, torus, hypercubes</a:t>
            </a:r>
            <a:endParaRPr lang="cs-CZ" altLang="cs-CZ" sz="700" dirty="0"/>
          </a:p>
          <a:p>
            <a:pPr lvl="1" eaLnBrk="1" hangingPunct="1">
              <a:lnSpc>
                <a:spcPct val="120000"/>
              </a:lnSpc>
              <a:defRPr/>
            </a:pPr>
            <a:r>
              <a:rPr lang="cs-CZ" altLang="cs-CZ" dirty="0"/>
              <a:t>race-condition </a:t>
            </a:r>
            <a:r>
              <a:rPr lang="en-US" altLang="cs-CZ" dirty="0"/>
              <a:t>(+ </a:t>
            </a:r>
            <a:r>
              <a:rPr lang="en-US" altLang="cs-CZ" dirty="0" err="1"/>
              <a:t>randomizace</a:t>
            </a:r>
            <a:r>
              <a:rPr lang="en-US" altLang="cs-CZ" dirty="0"/>
              <a:t>)</a:t>
            </a: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RAFT</a:t>
            </a:r>
          </a:p>
        </p:txBody>
      </p:sp>
      <p:sp>
        <p:nvSpPr>
          <p:cNvPr id="149508" name="Rectangle 5">
            <a:extLst>
              <a:ext uri="{FF2B5EF4-FFF2-40B4-BE49-F238E27FC236}">
                <a16:creationId xmlns:a16="http://schemas.microsoft.com/office/drawing/2014/main" id="{EBDB1203-5BBB-513D-934D-1A8D7F9A4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>
            <a:extLst>
              <a:ext uri="{FF2B5EF4-FFF2-40B4-BE49-F238E27FC236}">
                <a16:creationId xmlns:a16="http://schemas.microsoft.com/office/drawing/2014/main" id="{FA5F5595-90DA-F9EB-CD0E-8D7204AA0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Volba koordinátora - </a:t>
            </a:r>
            <a:r>
              <a:rPr lang="en-US" altLang="cs-CZ"/>
              <a:t>B</a:t>
            </a:r>
            <a:r>
              <a:rPr lang="cs-CZ" altLang="cs-CZ"/>
              <a:t>ully algoritmus</a:t>
            </a:r>
            <a:endParaRPr lang="en-US" altLang="cs-CZ"/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4AAF065C-2B81-5113-B438-084ACC158B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761037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</a:t>
            </a:r>
            <a:r>
              <a:rPr lang="en-US" altLang="cs-CZ" sz="1600"/>
              <a:t>P</a:t>
            </a:r>
            <a:r>
              <a:rPr lang="cs-CZ" altLang="cs-CZ" sz="1600"/>
              <a:t>ř</a:t>
            </a:r>
            <a:r>
              <a:rPr lang="en-US" altLang="cs-CZ" sz="1600"/>
              <a:t>edpoklady</a:t>
            </a:r>
            <a:endParaRPr lang="cs-CZ" altLang="cs-CZ" sz="1600"/>
          </a:p>
          <a:p>
            <a:pPr lvl="1" eaLnBrk="1" hangingPunct="1"/>
            <a:r>
              <a:rPr lang="cs-CZ" altLang="cs-CZ" sz="1500"/>
              <a:t>omezená doba přenosu zprávy 		</a:t>
            </a:r>
            <a:r>
              <a:rPr lang="cs-CZ" altLang="cs-CZ" sz="1500" i="1"/>
              <a:t>(message propagation time)</a:t>
            </a:r>
          </a:p>
          <a:p>
            <a:pPr lvl="1" eaLnBrk="1" hangingPunct="1"/>
            <a:r>
              <a:rPr lang="cs-CZ" altLang="cs-CZ" sz="1500"/>
              <a:t>omezená doba zpracování zprávy a odpovědi 	</a:t>
            </a:r>
            <a:r>
              <a:rPr lang="cs-CZ" altLang="cs-CZ" sz="1500" i="1"/>
              <a:t>(message handling time)</a:t>
            </a:r>
          </a:p>
          <a:p>
            <a:pPr lvl="1" eaLnBrk="1" hangingPunct="1"/>
            <a:r>
              <a:rPr lang="cs-CZ" altLang="cs-CZ" sz="1500" b="1"/>
              <a:t>synchronní systém </a:t>
            </a:r>
            <a:r>
              <a:rPr lang="cs-CZ" altLang="cs-CZ" sz="1500"/>
              <a:t>- </a:t>
            </a:r>
            <a:r>
              <a:rPr lang="en-US" altLang="cs-CZ" sz="1500"/>
              <a:t>'</a:t>
            </a:r>
            <a:r>
              <a:rPr lang="cs-CZ" altLang="cs-CZ" sz="1500" i="1"/>
              <a:t>spolehlivý</a:t>
            </a:r>
            <a:r>
              <a:rPr lang="en-US" altLang="cs-CZ" sz="1500" i="1"/>
              <a:t>'</a:t>
            </a:r>
            <a:r>
              <a:rPr lang="cs-CZ" altLang="cs-CZ" sz="1500"/>
              <a:t>  detektor havárie: </a:t>
            </a:r>
            <a:r>
              <a:rPr lang="en-US" altLang="cs-CZ" sz="1500"/>
              <a:t>2Tm+Tp</a:t>
            </a:r>
            <a:endParaRPr lang="cs-CZ" altLang="cs-CZ" sz="1500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Když se proces rozhodne volit, zašle zprávu všem procesům s vyšší identifikací </a:t>
            </a:r>
            <a:r>
              <a:rPr lang="cs-CZ" altLang="cs-CZ" sz="1600" i="1"/>
              <a:t>(číslo procesu)</a:t>
            </a:r>
          </a:p>
          <a:p>
            <a:pPr lvl="1" eaLnBrk="1" hangingPunct="1"/>
            <a:r>
              <a:rPr lang="cs-CZ" altLang="cs-CZ" sz="1500"/>
              <a:t>když přijde odpověď, proces končí</a:t>
            </a:r>
          </a:p>
          <a:p>
            <a:pPr lvl="1" eaLnBrk="1" hangingPunct="1"/>
            <a:r>
              <a:rPr lang="cs-CZ" altLang="cs-CZ" sz="1500"/>
              <a:t>když nepřijde nic, proces vyhrál, je novým koordinátorem</a:t>
            </a:r>
            <a:r>
              <a:rPr lang="en-US" altLang="cs-CZ" sz="1500"/>
              <a:t>,</a:t>
            </a:r>
            <a:r>
              <a:rPr lang="cs-CZ" altLang="cs-CZ" sz="1500"/>
              <a:t> pošle </a:t>
            </a:r>
            <a:r>
              <a:rPr lang="en-US" altLang="cs-CZ" sz="1500"/>
              <a:t>z</a:t>
            </a:r>
            <a:r>
              <a:rPr lang="cs-CZ" altLang="cs-CZ" sz="1500"/>
              <a:t>právu všem ostatním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Když proces přijme zprávu o volbě, vrátí zpět odpověď a vyšle žádosti všem vyšším procesům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Volba se provede ve dvou kolech</a:t>
            </a:r>
            <a:endParaRPr lang="en-US" altLang="cs-CZ" sz="1600"/>
          </a:p>
        </p:txBody>
      </p:sp>
      <p:sp>
        <p:nvSpPr>
          <p:cNvPr id="151556" name="Rectangle 5">
            <a:extLst>
              <a:ext uri="{FF2B5EF4-FFF2-40B4-BE49-F238E27FC236}">
                <a16:creationId xmlns:a16="http://schemas.microsoft.com/office/drawing/2014/main" id="{800911CE-3C20-1B68-2428-8036EF6060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4457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53605" name="Object 4">
            <a:extLst>
              <a:ext uri="{FF2B5EF4-FFF2-40B4-BE49-F238E27FC236}">
                <a16:creationId xmlns:a16="http://schemas.microsoft.com/office/drawing/2014/main" id="{72091539-933C-339F-7AFE-730EE98D03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7988" y="4227513"/>
          <a:ext cx="5641975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4515893" imgH="1548263" progId="Word.Picture.8">
                  <p:embed/>
                </p:oleObj>
              </mc:Choice>
              <mc:Fallback>
                <p:oleObj name="Picture" r:id="rId3" imgW="4515893" imgH="1548263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4227513"/>
                        <a:ext cx="5641975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06" name="AutoShape 6">
            <a:extLst>
              <a:ext uri="{FF2B5EF4-FFF2-40B4-BE49-F238E27FC236}">
                <a16:creationId xmlns:a16="http://schemas.microsoft.com/office/drawing/2014/main" id="{E6F26C4F-67AA-06CC-AECA-8DEA3671B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6237288"/>
            <a:ext cx="1511300" cy="360362"/>
          </a:xfrm>
          <a:prstGeom prst="wedgeRoundRectCallout">
            <a:avLst>
              <a:gd name="adj1" fmla="val 48213"/>
              <a:gd name="adj2" fmla="val -1363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mrtv</a:t>
            </a:r>
            <a:r>
              <a:rPr lang="cs-CZ" altLang="cs-CZ" sz="1400" b="0" baseline="0">
                <a:latin typeface="Arial" panose="020B0604020202020204" pitchFamily="34" charset="0"/>
              </a:rPr>
              <a:t>ý proces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53607" name="AutoShape 7">
            <a:extLst>
              <a:ext uri="{FF2B5EF4-FFF2-40B4-BE49-F238E27FC236}">
                <a16:creationId xmlns:a16="http://schemas.microsoft.com/office/drawing/2014/main" id="{B985D158-85A9-E2EA-EFF6-C11E36B10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3860800"/>
            <a:ext cx="1511300" cy="360363"/>
          </a:xfrm>
          <a:prstGeom prst="wedgeRoundRectCallout">
            <a:avLst>
              <a:gd name="adj1" fmla="val 52625"/>
              <a:gd name="adj2" fmla="val 9625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rozhodl se volit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53608" name="AutoShape 8">
            <a:extLst>
              <a:ext uri="{FF2B5EF4-FFF2-40B4-BE49-F238E27FC236}">
                <a16:creationId xmlns:a16="http://schemas.microsoft.com/office/drawing/2014/main" id="{8DE5614D-BCCB-A650-1118-81FB82787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6237288"/>
            <a:ext cx="1511300" cy="360362"/>
          </a:xfrm>
          <a:prstGeom prst="wedgeRoundRectCallout">
            <a:avLst>
              <a:gd name="adj1" fmla="val -16069"/>
              <a:gd name="adj2" fmla="val -27643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kandidáti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53609" name="AutoShape 9">
            <a:extLst>
              <a:ext uri="{FF2B5EF4-FFF2-40B4-BE49-F238E27FC236}">
                <a16:creationId xmlns:a16="http://schemas.microsoft.com/office/drawing/2014/main" id="{74059541-2191-7413-D704-BB9E60CB2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6237288"/>
            <a:ext cx="1511300" cy="360362"/>
          </a:xfrm>
          <a:prstGeom prst="wedgeRoundRectCallout">
            <a:avLst>
              <a:gd name="adj1" fmla="val -54519"/>
              <a:gd name="adj2" fmla="val -13898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vzdává se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51562" name="AutoShape 10">
            <a:extLst>
              <a:ext uri="{FF2B5EF4-FFF2-40B4-BE49-F238E27FC236}">
                <a16:creationId xmlns:a16="http://schemas.microsoft.com/office/drawing/2014/main" id="{05455A3A-9803-172F-7A40-6A1DE0D60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63" y="1357313"/>
            <a:ext cx="1606550" cy="574675"/>
          </a:xfrm>
          <a:prstGeom prst="wedgeRoundRectCallout">
            <a:avLst>
              <a:gd name="adj1" fmla="val -124102"/>
              <a:gd name="adj2" fmla="val 30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Pozor !! Velmi siln</a:t>
            </a:r>
            <a:r>
              <a:rPr lang="cs-CZ" altLang="cs-CZ" sz="1400" b="0" baseline="0">
                <a:latin typeface="Arial" panose="020B0604020202020204" pitchFamily="34" charset="0"/>
              </a:rPr>
              <a:t>ý předpoklad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53611" name="AutoShape 7">
            <a:extLst>
              <a:ext uri="{FF2B5EF4-FFF2-40B4-BE49-F238E27FC236}">
                <a16:creationId xmlns:a16="http://schemas.microsoft.com/office/drawing/2014/main" id="{4A8C8328-4B2F-8D90-6529-AB57DC4F5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3429000"/>
            <a:ext cx="2000250" cy="576263"/>
          </a:xfrm>
          <a:prstGeom prst="wedgeRoundRectCallout">
            <a:avLst>
              <a:gd name="adj1" fmla="val -67167"/>
              <a:gd name="adj2" fmla="val -6266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pro</a:t>
            </a:r>
            <a:r>
              <a:rPr lang="cs-CZ" altLang="cs-CZ" sz="1400" b="0" baseline="0">
                <a:latin typeface="Arial" panose="020B0604020202020204" pitchFamily="34" charset="0"/>
              </a:rPr>
              <a:t>č zrovna ve dvou?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čím se liší 2. kolo?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347140-9747-BB57-E292-05E3825FC8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5963" y="5621338"/>
            <a:ext cx="287337" cy="287337"/>
          </a:xfrm>
          <a:prstGeom prst="ellipse">
            <a:avLst/>
          </a:prstGeom>
          <a:solidFill>
            <a:srgbClr val="FF0000">
              <a:alpha val="34117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01398D-D594-055E-9DF9-301433572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4398963"/>
            <a:ext cx="287338" cy="288925"/>
          </a:xfrm>
          <a:prstGeom prst="ellipse">
            <a:avLst/>
          </a:prstGeom>
          <a:solidFill>
            <a:srgbClr val="00B0F0">
              <a:alpha val="34117"/>
            </a:srgbClr>
          </a:solidFill>
          <a:ln w="6350" algn="ctr">
            <a:solidFill>
              <a:srgbClr val="0000FF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AC8D78F-E37A-14A6-67DB-DB0E77731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5024438"/>
            <a:ext cx="288925" cy="287337"/>
          </a:xfrm>
          <a:prstGeom prst="ellipse">
            <a:avLst/>
          </a:prstGeom>
          <a:solidFill>
            <a:srgbClr val="92D050">
              <a:alpha val="34117"/>
            </a:srgbClr>
          </a:solidFill>
          <a:ln w="6350" algn="ctr">
            <a:solidFill>
              <a:srgbClr val="008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54C6518-E198-674A-1A25-17813E224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6838" y="5621338"/>
            <a:ext cx="287337" cy="287337"/>
          </a:xfrm>
          <a:prstGeom prst="ellipse">
            <a:avLst/>
          </a:prstGeom>
          <a:solidFill>
            <a:srgbClr val="FF0000">
              <a:alpha val="34117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animBg="1"/>
      <p:bldP spid="153607" grpId="0" animBg="1"/>
      <p:bldP spid="153608" grpId="0" animBg="1"/>
      <p:bldP spid="153609" grpId="0" animBg="1"/>
      <p:bldP spid="153611" grpId="0" animBg="1"/>
      <p:bldP spid="2" grpId="0" animBg="1"/>
      <p:bldP spid="13" grpId="0" animBg="1"/>
      <p:bldP spid="14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>
            <a:extLst>
              <a:ext uri="{FF2B5EF4-FFF2-40B4-BE49-F238E27FC236}">
                <a16:creationId xmlns:a16="http://schemas.microsoft.com/office/drawing/2014/main" id="{A92A84E4-A14B-037C-D488-09A8911EF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B</a:t>
            </a:r>
            <a:r>
              <a:rPr lang="cs-CZ" altLang="cs-CZ"/>
              <a:t>ully algoritmus</a:t>
            </a:r>
            <a:endParaRPr lang="en-US" altLang="en-US"/>
          </a:p>
        </p:txBody>
      </p:sp>
      <p:pic>
        <p:nvPicPr>
          <p:cNvPr id="153603" name="Picture 3">
            <a:extLst>
              <a:ext uri="{FF2B5EF4-FFF2-40B4-BE49-F238E27FC236}">
                <a16:creationId xmlns:a16="http://schemas.microsoft.com/office/drawing/2014/main" id="{8A90AFD3-03D5-DE1A-A0A1-808125E42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" r="5476" b="24348"/>
          <a:stretch>
            <a:fillRect/>
          </a:stretch>
        </p:blipFill>
        <p:spPr bwMode="auto">
          <a:xfrm>
            <a:off x="1979613" y="741363"/>
            <a:ext cx="5391150" cy="59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Oval 3">
            <a:extLst>
              <a:ext uri="{FF2B5EF4-FFF2-40B4-BE49-F238E27FC236}">
                <a16:creationId xmlns:a16="http://schemas.microsoft.com/office/drawing/2014/main" id="{7599BE95-F0B5-FEA9-71FE-C636A7CFE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700213"/>
            <a:ext cx="649288" cy="433387"/>
          </a:xfrm>
          <a:prstGeom prst="ellipse">
            <a:avLst/>
          </a:prstGeom>
          <a:solidFill>
            <a:srgbClr val="FF0000">
              <a:alpha val="34117"/>
            </a:srgbClr>
          </a:solidFill>
          <a:ln w="6350" algn="ctr">
            <a:solidFill>
              <a:srgbClr val="C00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05" name="Oval 4">
            <a:extLst>
              <a:ext uri="{FF2B5EF4-FFF2-40B4-BE49-F238E27FC236}">
                <a16:creationId xmlns:a16="http://schemas.microsoft.com/office/drawing/2014/main" id="{8C503CE3-F263-259D-28F9-2801319DC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781300"/>
            <a:ext cx="576263" cy="360363"/>
          </a:xfrm>
          <a:prstGeom prst="ellipse">
            <a:avLst/>
          </a:prstGeom>
          <a:solidFill>
            <a:srgbClr val="00B0F0">
              <a:alpha val="34117"/>
            </a:srgbClr>
          </a:solidFill>
          <a:ln w="6350" algn="ctr">
            <a:solidFill>
              <a:srgbClr val="0000FF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06" name="Oval 5">
            <a:extLst>
              <a:ext uri="{FF2B5EF4-FFF2-40B4-BE49-F238E27FC236}">
                <a16:creationId xmlns:a16="http://schemas.microsoft.com/office/drawing/2014/main" id="{1A2C1BD1-9EB9-192E-CD3E-14596484C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5732463"/>
            <a:ext cx="503238" cy="433387"/>
          </a:xfrm>
          <a:prstGeom prst="ellipse">
            <a:avLst/>
          </a:prstGeom>
          <a:solidFill>
            <a:srgbClr val="92D050">
              <a:alpha val="34117"/>
            </a:srgbClr>
          </a:solidFill>
          <a:ln w="6350" algn="ctr">
            <a:solidFill>
              <a:srgbClr val="008000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66FF5C5F-EB63-C17C-1191-A26BD1D02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</a:t>
            </a:r>
            <a:r>
              <a:rPr lang="cs-CZ" altLang="cs-CZ"/>
              <a:t>nvitation algoritmus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DD78B4AC-9590-B0A1-311D-F50094060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sz="2000"/>
              <a:t>Asynchronní systém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sz="1900"/>
              <a:t>nelze předpokládat nic o délce událostí</a:t>
            </a:r>
            <a:endParaRPr lang="en-US" altLang="en-US" sz="1900"/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000"/>
              <a:t>Bully algoritmus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/>
              <a:t>p</a:t>
            </a:r>
            <a:r>
              <a:rPr lang="cs-CZ" altLang="en-US" sz="1900"/>
              <a:t>ři překročení časových limitů možnost více koordinátorů</a:t>
            </a:r>
            <a:endParaRPr lang="en-US" altLang="en-US" sz="190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1900"/>
              <a:t> </a:t>
            </a:r>
            <a:r>
              <a:rPr lang="en-US" altLang="en-US" sz="1900" b="1">
                <a:solidFill>
                  <a:srgbClr val="990000"/>
                </a:solidFill>
                <a:sym typeface="Wingdings" panose="05000000000000000000" pitchFamily="2" charset="2"/>
              </a:rPr>
              <a:t></a:t>
            </a:r>
          </a:p>
          <a:p>
            <a:pPr eaLnBrk="1" hangingPunct="1">
              <a:lnSpc>
                <a:spcPct val="90000"/>
              </a:lnSpc>
            </a:pPr>
            <a:endParaRPr lang="cs-CZ" altLang="en-US" sz="2000" b="1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/>
              <a:t>Invitation algoritmus </a:t>
            </a:r>
            <a:r>
              <a:rPr lang="en-US" altLang="en-US" sz="2000" i="1"/>
              <a:t>(</a:t>
            </a:r>
            <a:r>
              <a:rPr lang="cs-CZ" altLang="en-US" sz="2000" i="1">
                <a:solidFill>
                  <a:srgbClr val="9900CC"/>
                </a:solidFill>
              </a:rPr>
              <a:t>Garcia-Molina</a:t>
            </a:r>
            <a:r>
              <a:rPr lang="en-US" altLang="en-US" sz="2000" i="1">
                <a:solidFill>
                  <a:srgbClr val="9900CC"/>
                </a:solidFill>
              </a:rPr>
              <a:t> </a:t>
            </a:r>
            <a:r>
              <a:rPr lang="cs-CZ" altLang="en-US" sz="2000" i="1">
                <a:solidFill>
                  <a:srgbClr val="9900CC"/>
                </a:solidFill>
              </a:rPr>
              <a:t>198</a:t>
            </a:r>
            <a:r>
              <a:rPr lang="en-US" altLang="en-US" sz="2000" i="1">
                <a:solidFill>
                  <a:srgbClr val="9900CC"/>
                </a:solidFill>
              </a:rPr>
              <a:t>2</a:t>
            </a:r>
            <a:r>
              <a:rPr lang="en-US" altLang="en-US" sz="2000" i="1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Re</a:t>
            </a:r>
            <a:r>
              <a:rPr lang="cs-CZ" altLang="en-US" sz="2000"/>
              <a:t>álné prostředí</a:t>
            </a:r>
            <a:endParaRPr lang="en-US" altLang="en-US" sz="2000"/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Procesor</a:t>
            </a:r>
            <a:r>
              <a:rPr lang="en-US" altLang="en-US" sz="1800"/>
              <a:t>: </a:t>
            </a:r>
            <a:r>
              <a:rPr lang="cs-CZ" altLang="en-US" sz="1800"/>
              <a:t>může havarovat (fail-stop)</a:t>
            </a:r>
            <a:r>
              <a:rPr lang="en-US" altLang="en-US" sz="1800"/>
              <a:t>, </a:t>
            </a:r>
            <a:r>
              <a:rPr lang="cs-CZ" altLang="en-US" sz="1800"/>
              <a:t>neomezená doba reakce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Komunikace</a:t>
            </a:r>
            <a:r>
              <a:rPr lang="en-US" altLang="en-US" sz="1800"/>
              <a:t>: </a:t>
            </a:r>
            <a:r>
              <a:rPr lang="cs-CZ" altLang="en-US" sz="1800"/>
              <a:t>rozpojení na segmenty</a:t>
            </a:r>
            <a:r>
              <a:rPr lang="en-US" altLang="en-US" sz="1800"/>
              <a:t>, </a:t>
            </a:r>
            <a:r>
              <a:rPr lang="cs-CZ" altLang="en-US" sz="1800"/>
              <a:t>ztráta zpráv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en-US" sz="1800" b="1"/>
              <a:t>Nelze</a:t>
            </a:r>
            <a:r>
              <a:rPr lang="cs-CZ" altLang="en-US" sz="1800"/>
              <a:t> spolehlivě detekovat havárii</a:t>
            </a:r>
            <a:endParaRPr lang="en-US" altLang="en-US" sz="1800"/>
          </a:p>
          <a:p>
            <a:pPr marL="952500" lvl="2" indent="-323850" eaLnBrk="1" hangingPunct="1">
              <a:lnSpc>
                <a:spcPct val="90000"/>
              </a:lnSpc>
            </a:pPr>
            <a:r>
              <a:rPr lang="cs-CZ" altLang="en-US"/>
              <a:t>absence odpovědi neznamená havárii</a:t>
            </a: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 sz="900"/>
          </a:p>
          <a:p>
            <a:pPr eaLnBrk="1" hangingPunct="1">
              <a:lnSpc>
                <a:spcPct val="90000"/>
              </a:lnSpc>
            </a:pPr>
            <a:r>
              <a:rPr lang="en-US" altLang="en-US" sz="2000"/>
              <a:t>Idea</a:t>
            </a:r>
            <a:endParaRPr lang="cs-CZ" altLang="en-US" sz="2000"/>
          </a:p>
          <a:p>
            <a:pPr lvl="1" eaLnBrk="1" hangingPunct="1">
              <a:lnSpc>
                <a:spcPct val="90000"/>
              </a:lnSpc>
            </a:pPr>
            <a:r>
              <a:rPr lang="cs-CZ" altLang="en-US" sz="1800"/>
              <a:t>koordinátor </a:t>
            </a:r>
            <a:r>
              <a:rPr lang="en-US" altLang="en-US" sz="1800"/>
              <a:t>je</a:t>
            </a:r>
            <a:r>
              <a:rPr lang="cs-CZ" altLang="en-US" sz="1800"/>
              <a:t> vázán na skupinu, skupiny lze štěpit</a:t>
            </a:r>
            <a:endParaRPr lang="en-US" altLang="en-US" sz="1800"/>
          </a:p>
          <a:p>
            <a:pPr lvl="1" eaLnBrk="1" hangingPunct="1">
              <a:lnSpc>
                <a:spcPct val="90000"/>
              </a:lnSpc>
            </a:pPr>
            <a:r>
              <a:rPr lang="en-US" altLang="en-US" sz="1800"/>
              <a:t>v</a:t>
            </a:r>
            <a:r>
              <a:rPr lang="cs-CZ" altLang="en-US" sz="1800"/>
              <a:t>šichni členové stejné verze skupiny vidí stejného koordinátora</a:t>
            </a:r>
            <a:endParaRPr lang="en-US" altLang="en-US" sz="1800"/>
          </a:p>
          <a:p>
            <a:pPr marL="952500" lvl="2" indent="-323850" eaLnBrk="1" hangingPunct="1">
              <a:lnSpc>
                <a:spcPct val="90000"/>
              </a:lnSpc>
            </a:pPr>
            <a:r>
              <a:rPr lang="en-US" altLang="en-US"/>
              <a:t> view (pohled) - virtu</a:t>
            </a:r>
            <a:r>
              <a:rPr lang="cs-CZ" altLang="en-US"/>
              <a:t>ální synchronie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>
            <a:extLst>
              <a:ext uri="{FF2B5EF4-FFF2-40B4-BE49-F238E27FC236}">
                <a16:creationId xmlns:a16="http://schemas.microsoft.com/office/drawing/2014/main" id="{B5F7A48B-77F5-DE8C-518B-DF1AFBC53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</a:t>
            </a:r>
            <a:r>
              <a:rPr lang="cs-CZ" altLang="cs-CZ"/>
              <a:t>nvitation algoritmus</a:t>
            </a:r>
          </a:p>
        </p:txBody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EF9E483-E24D-284A-87ED-9B886E2A6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000" b="1" dirty="0"/>
              <a:t>Invitation </a:t>
            </a:r>
            <a:r>
              <a:rPr lang="en-US" altLang="en-US" sz="2000" b="1" dirty="0" err="1"/>
              <a:t>algoritmus</a:t>
            </a:r>
            <a:r>
              <a:rPr lang="en-US" altLang="en-US" sz="2000" b="1" dirty="0"/>
              <a:t> </a:t>
            </a:r>
            <a:r>
              <a:rPr lang="en-US" altLang="en-US" sz="2000" b="1" i="1" dirty="0"/>
              <a:t>			      </a:t>
            </a:r>
            <a:r>
              <a:rPr lang="cs-CZ" altLang="en-US" sz="2000" i="1" dirty="0">
                <a:solidFill>
                  <a:srgbClr val="9900CC"/>
                </a:solidFill>
              </a:rPr>
              <a:t>Garcia-Molina</a:t>
            </a:r>
            <a:r>
              <a:rPr lang="en-US" altLang="en-US" sz="2000" i="1" dirty="0">
                <a:solidFill>
                  <a:srgbClr val="9900CC"/>
                </a:solidFill>
              </a:rPr>
              <a:t> (</a:t>
            </a:r>
            <a:r>
              <a:rPr lang="cs-CZ" altLang="en-US" sz="2000" i="1" dirty="0">
                <a:solidFill>
                  <a:srgbClr val="9900CC"/>
                </a:solidFill>
              </a:rPr>
              <a:t>1982</a:t>
            </a:r>
            <a:r>
              <a:rPr lang="en-US" altLang="en-US" sz="2000" i="1" dirty="0">
                <a:solidFill>
                  <a:srgbClr val="9900CC"/>
                </a:solidFill>
              </a:rPr>
              <a:t>)</a:t>
            </a:r>
            <a:endParaRPr lang="en-US" altLang="en-US" sz="2000" i="1" dirty="0"/>
          </a:p>
          <a:p>
            <a:pPr eaLnBrk="1" hangingPunct="1"/>
            <a:r>
              <a:rPr lang="cs-CZ" altLang="en-US" sz="2000" dirty="0"/>
              <a:t>Asynchronní prostředí, havárie spojiní/uzlu</a:t>
            </a:r>
          </a:p>
          <a:p>
            <a:pPr eaLnBrk="1" hangingPunct="1"/>
            <a:r>
              <a:rPr lang="cs-CZ" altLang="en-US" sz="2000" dirty="0"/>
              <a:t>Koordinátor </a:t>
            </a:r>
            <a:r>
              <a:rPr lang="en-US" altLang="en-US" sz="2000" dirty="0"/>
              <a:t>je</a:t>
            </a:r>
            <a:r>
              <a:rPr lang="cs-CZ" altLang="en-US" sz="2000" dirty="0"/>
              <a:t> vázán na skupinu, skupiny lze štěpit</a:t>
            </a:r>
            <a:endParaRPr lang="en-US" altLang="en-US" sz="2000" dirty="0"/>
          </a:p>
          <a:p>
            <a:pPr eaLnBrk="1" hangingPunct="1"/>
            <a:endParaRPr lang="cs-CZ" altLang="en-US" sz="800" dirty="0"/>
          </a:p>
          <a:p>
            <a:pPr eaLnBrk="1" hangingPunct="1"/>
            <a:r>
              <a:rPr lang="en-US" altLang="en-US" sz="2000" dirty="0" err="1"/>
              <a:t>koordin</a:t>
            </a:r>
            <a:r>
              <a:rPr lang="cs-CZ" altLang="en-US" sz="2000" dirty="0"/>
              <a:t>átor: pravidelná výzva </a:t>
            </a:r>
            <a:r>
              <a:rPr lang="cs-CZ" altLang="en-US" sz="2000" i="1" dirty="0"/>
              <a:t>AreYouCoordinator</a:t>
            </a:r>
            <a:r>
              <a:rPr lang="en-US" altLang="en-US" sz="2000" i="1" dirty="0"/>
              <a:t> – </a:t>
            </a:r>
            <a:r>
              <a:rPr lang="en-US" altLang="en-US" sz="2000" dirty="0"/>
              <a:t>heartbeat </a:t>
            </a:r>
            <a:r>
              <a:rPr lang="en-US" altLang="en-US" sz="2000" dirty="0">
                <a:solidFill>
                  <a:srgbClr val="FF0000"/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Segoe UI Emoji" panose="020B0502040204020203" pitchFamily="34" charset="0"/>
              </a:rPr>
              <a:t>♥♡</a:t>
            </a:r>
            <a:endParaRPr lang="cs-CZ" alt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en-US" sz="2000" dirty="0"/>
              <a:t>příjem AYC koordinátorem</a:t>
            </a:r>
          </a:p>
          <a:p>
            <a:pPr marL="681038" lvl="1" indent="-323850" eaLnBrk="1" hangingPunct="1"/>
            <a:r>
              <a:rPr lang="cs-CZ" altLang="en-US" sz="1800" dirty="0"/>
              <a:t>sjednocení do skupiny vyššího koordinátora</a:t>
            </a:r>
          </a:p>
          <a:p>
            <a:pPr eaLnBrk="1" hangingPunct="1"/>
            <a:r>
              <a:rPr lang="cs-CZ" altLang="en-US" sz="2000" dirty="0"/>
              <a:t>pokud člen skupiny neobdrží AYC svého koordinátora </a:t>
            </a:r>
            <a:r>
              <a:rPr lang="en-US" altLang="en-US" sz="2000" i="1" dirty="0">
                <a:solidFill>
                  <a:srgbClr val="7F7F7F"/>
                </a:solidFill>
              </a:rPr>
              <a:t>(</a:t>
            </a:r>
            <a:r>
              <a:rPr lang="cs-CZ" altLang="en-US" sz="2000" i="1" dirty="0">
                <a:solidFill>
                  <a:srgbClr val="7F7F7F"/>
                </a:solidFill>
              </a:rPr>
              <a:t>timeout</a:t>
            </a:r>
            <a:r>
              <a:rPr lang="en-US" altLang="en-US" sz="2000" i="1" dirty="0">
                <a:solidFill>
                  <a:srgbClr val="7F7F7F"/>
                </a:solidFill>
              </a:rPr>
              <a:t>)</a:t>
            </a:r>
            <a:endParaRPr lang="cs-CZ" altLang="en-US" sz="2000" i="1" dirty="0">
              <a:solidFill>
                <a:srgbClr val="7F7F7F"/>
              </a:solidFill>
            </a:endParaRPr>
          </a:p>
          <a:p>
            <a:pPr marL="681038" lvl="1" indent="-323850" eaLnBrk="1" hangingPunct="1"/>
            <a:r>
              <a:rPr lang="en-US" altLang="en-US" sz="1800" dirty="0" err="1"/>
              <a:t>prohl</a:t>
            </a:r>
            <a:r>
              <a:rPr lang="cs-CZ" altLang="en-US" sz="1800" dirty="0"/>
              <a:t>ásí</a:t>
            </a:r>
            <a:r>
              <a:rPr lang="en-US" altLang="en-US" sz="1800" dirty="0"/>
              <a:t> se za </a:t>
            </a:r>
            <a:r>
              <a:rPr lang="cs-CZ" altLang="en-US" sz="1800" dirty="0"/>
              <a:t>koordinátora vlastní nové skupiny</a:t>
            </a:r>
          </a:p>
          <a:p>
            <a:pPr marL="681038" lvl="1" indent="-323850" eaLnBrk="1" hangingPunct="1"/>
            <a:r>
              <a:rPr lang="cs-CZ" altLang="en-US" sz="1800" dirty="0"/>
              <a:t>pozvání ke sjednocení ostatním novým skupinám</a:t>
            </a:r>
          </a:p>
          <a:p>
            <a:pPr eaLnBrk="1" hangingPunct="1"/>
            <a:endParaRPr lang="cs-CZ" altLang="en-US" sz="900" dirty="0"/>
          </a:p>
          <a:p>
            <a:pPr eaLnBrk="1" hangingPunct="1"/>
            <a:r>
              <a:rPr lang="cs-CZ" altLang="en-US" sz="2000" dirty="0"/>
              <a:t>konzistence relativní vzhledem ke skupině</a:t>
            </a:r>
          </a:p>
          <a:p>
            <a:pPr marL="681038" lvl="1" indent="-323850" eaLnBrk="1" hangingPunct="1"/>
            <a:r>
              <a:rPr lang="cs-CZ" altLang="en-US" sz="1800" dirty="0"/>
              <a:t>procesy se shodují na členství ve skupině a na nějaké hodnotě</a:t>
            </a:r>
          </a:p>
          <a:p>
            <a:pPr marL="681038" lvl="1" indent="-323850" eaLnBrk="1" hangingPunct="1"/>
            <a:r>
              <a:rPr lang="cs-CZ" altLang="en-US" sz="1800" dirty="0"/>
              <a:t>koordinátor vyzve ostatní k připojení</a:t>
            </a:r>
          </a:p>
          <a:p>
            <a:pPr marL="1025525" lvl="2" indent="-304800" eaLnBrk="1" hangingPunct="1"/>
            <a:r>
              <a:rPr lang="cs-CZ" altLang="en-US" dirty="0"/>
              <a:t>pokud se nepřipojí, jsou konzistentní samy se sebou</a:t>
            </a:r>
            <a:endParaRPr lang="cs-CZ" altLang="en-US" sz="1100" dirty="0"/>
          </a:p>
          <a:p>
            <a:pPr eaLnBrk="1" hangingPunct="1"/>
            <a:endParaRPr lang="cs-CZ" altLang="en-US" sz="2400" i="1" dirty="0"/>
          </a:p>
          <a:p>
            <a:pPr eaLnBrk="1" hangingPunct="1"/>
            <a:r>
              <a:rPr lang="cs-CZ" altLang="en-US" i="1" dirty="0"/>
              <a:t>silnější sémantiky - distribuovaný konsensus  </a:t>
            </a:r>
            <a:r>
              <a:rPr lang="cs-CZ" altLang="en-US" i="1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en-US" i="1" dirty="0"/>
              <a:t>  později</a:t>
            </a:r>
          </a:p>
        </p:txBody>
      </p:sp>
      <p:cxnSp>
        <p:nvCxnSpPr>
          <p:cNvPr id="156676" name="Straight Connector 2">
            <a:extLst>
              <a:ext uri="{FF2B5EF4-FFF2-40B4-BE49-F238E27FC236}">
                <a16:creationId xmlns:a16="http://schemas.microsoft.com/office/drawing/2014/main" id="{544AB7E8-29BF-FF0B-FC44-0944BE104CA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825" y="6092825"/>
            <a:ext cx="295275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>
            <a:extLst>
              <a:ext uri="{FF2B5EF4-FFF2-40B4-BE49-F238E27FC236}">
                <a16:creationId xmlns:a16="http://schemas.microsoft.com/office/drawing/2014/main" id="{8896BF7B-B7E6-5BF6-CA70-535A0F597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Invitation algoritmus - pr</a:t>
            </a:r>
            <a:r>
              <a:rPr lang="cs-CZ" altLang="cs-CZ"/>
              <a:t>ůběh</a:t>
            </a:r>
          </a:p>
        </p:txBody>
      </p:sp>
      <p:pic>
        <p:nvPicPr>
          <p:cNvPr id="158723" name="Picture 4" descr="invitation">
            <a:extLst>
              <a:ext uri="{FF2B5EF4-FFF2-40B4-BE49-F238E27FC236}">
                <a16:creationId xmlns:a16="http://schemas.microsoft.com/office/drawing/2014/main" id="{C8771E44-962B-C1AC-8D35-4265FDDF8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569325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C2FD21E-9ED0-2D53-71B1-8FC7C1A3F6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200x - </a:t>
            </a:r>
            <a:r>
              <a:rPr lang="cs-CZ" altLang="cs-CZ"/>
              <a:t>Distribuované frameworky a aplikace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13B753DF-F16A-004F-11B3-38418793E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s</a:t>
            </a:r>
            <a:r>
              <a:rPr lang="en-US" altLang="cs-CZ"/>
              <a:t>oftwarový průmysl - jiný směr</a:t>
            </a:r>
            <a:r>
              <a:rPr lang="cs-CZ" altLang="cs-CZ"/>
              <a:t>, d</a:t>
            </a:r>
            <a:r>
              <a:rPr lang="en-US" altLang="cs-CZ"/>
              <a:t>ominan</a:t>
            </a:r>
            <a:r>
              <a:rPr lang="cs-CZ" altLang="cs-CZ"/>
              <a:t>ce</a:t>
            </a:r>
            <a:r>
              <a:rPr lang="en-US" altLang="cs-CZ"/>
              <a:t> Win/</a:t>
            </a:r>
            <a:r>
              <a:rPr lang="cs-CZ" altLang="cs-CZ"/>
              <a:t>Ux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vyžití </a:t>
            </a:r>
            <a:r>
              <a:rPr lang="en-US" altLang="cs-CZ"/>
              <a:t>principů a mechanismů distribuovaných systémů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lokální </a:t>
            </a:r>
            <a:r>
              <a:rPr lang="en-US" altLang="cs-CZ"/>
              <a:t>OS</a:t>
            </a:r>
            <a:r>
              <a:rPr lang="cs-CZ" altLang="cs-CZ"/>
              <a:t>, rozšiřující vrstva - distribuované prostředí </a:t>
            </a:r>
            <a:r>
              <a:rPr lang="en-US" altLang="cs-CZ"/>
              <a:t>+</a:t>
            </a:r>
            <a:r>
              <a:rPr lang="cs-CZ" altLang="cs-CZ"/>
              <a:t> další služby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prostředí </a:t>
            </a:r>
            <a:r>
              <a:rPr lang="en-US" altLang="cs-CZ"/>
              <a:t>p</a:t>
            </a:r>
            <a:r>
              <a:rPr lang="cs-CZ" altLang="cs-CZ"/>
              <a:t>ro distribuované aplikace</a:t>
            </a:r>
            <a:r>
              <a:rPr lang="en-US" altLang="cs-CZ"/>
              <a:t> </a:t>
            </a:r>
            <a:r>
              <a:rPr lang="cs-CZ" altLang="cs-CZ"/>
              <a:t>– </a:t>
            </a:r>
            <a:r>
              <a:rPr lang="cs-CZ" altLang="cs-CZ">
                <a:solidFill>
                  <a:schemeClr val="accent2"/>
                </a:solidFill>
              </a:rPr>
              <a:t>middleware</a:t>
            </a:r>
            <a:r>
              <a:rPr lang="cs-CZ" altLang="cs-CZ"/>
              <a:t> </a:t>
            </a:r>
            <a:r>
              <a:rPr lang="cs-CZ" altLang="cs-CZ" sz="1600"/>
              <a:t>(</a:t>
            </a:r>
            <a:r>
              <a:rPr lang="en-US" altLang="cs-CZ" sz="1600"/>
              <a:t>O</a:t>
            </a:r>
            <a:r>
              <a:rPr lang="cs-CZ" altLang="cs-CZ" sz="1600"/>
              <a:t>SF DCE, CORBA</a:t>
            </a:r>
            <a:r>
              <a:rPr lang="en-US" altLang="cs-CZ" sz="1600"/>
              <a:t>, </a:t>
            </a:r>
            <a:r>
              <a:rPr lang="cs-CZ" altLang="cs-CZ" sz="1600"/>
              <a:t>DCOM, Globe, ..)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sz="1600"/>
              <a:t> </a:t>
            </a:r>
            <a:r>
              <a:rPr lang="cs-CZ" altLang="cs-CZ"/>
              <a:t>využití pro cluster / grid computing</a:t>
            </a: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367F74CB-7ACF-1C2A-D7DC-3A6384EFA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5365" name="Object 4">
            <a:extLst>
              <a:ext uri="{FF2B5EF4-FFF2-40B4-BE49-F238E27FC236}">
                <a16:creationId xmlns:a16="http://schemas.microsoft.com/office/drawing/2014/main" id="{EC6834F1-F730-27C9-554A-1D02C2837F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1913" y="2924175"/>
          <a:ext cx="6345237" cy="364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5080169" imgH="2910561" progId="Word.Picture.8">
                  <p:embed/>
                </p:oleObj>
              </mc:Choice>
              <mc:Fallback>
                <p:oleObj name="Picture" r:id="rId3" imgW="5080169" imgH="2910561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24175"/>
                        <a:ext cx="6345237" cy="364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Horizontal Scroll 1">
            <a:extLst>
              <a:ext uri="{FF2B5EF4-FFF2-40B4-BE49-F238E27FC236}">
                <a16:creationId xmlns:a16="http://schemas.microsoft.com/office/drawing/2014/main" id="{9CD3949B-BE20-9AC6-14FF-243935F4D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550" y="6021388"/>
            <a:ext cx="936625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NSWI080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4" descr="invitation2">
            <a:extLst>
              <a:ext uri="{FF2B5EF4-FFF2-40B4-BE49-F238E27FC236}">
                <a16:creationId xmlns:a16="http://schemas.microsoft.com/office/drawing/2014/main" id="{C9154BFA-F02F-BC7B-D102-3315A2668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14375"/>
            <a:ext cx="7929563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1" name="Rectangle 2">
            <a:extLst>
              <a:ext uri="{FF2B5EF4-FFF2-40B4-BE49-F238E27FC236}">
                <a16:creationId xmlns:a16="http://schemas.microsoft.com/office/drawing/2014/main" id="{83DF6FE1-9E27-CED8-2CC0-75DBC50B5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Invitation algoritmus -</a:t>
            </a:r>
            <a:r>
              <a:rPr lang="cs-CZ" altLang="cs-CZ"/>
              <a:t> vyzývací zprávy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3D6761C9-0967-BC5C-6BB5-9185E20EC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Volba koordinátora - kruhový algoritmus</a:t>
            </a:r>
            <a:endParaRPr lang="en-US" altLang="cs-CZ"/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3413B418-5AA4-6C87-66E8-7BA3BB92A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496300" cy="2376488"/>
          </a:xfrm>
        </p:spPr>
        <p:txBody>
          <a:bodyPr/>
          <a:lstStyle/>
          <a:p>
            <a:pPr marL="0" indent="0" eaLnBrk="1" hangingPunct="1"/>
            <a:r>
              <a:rPr lang="en-US" altLang="cs-CZ" b="1" dirty="0">
                <a:solidFill>
                  <a:srgbClr val="9900CC"/>
                </a:solidFill>
              </a:rPr>
              <a:t>Le </a:t>
            </a:r>
            <a:r>
              <a:rPr lang="en-US" altLang="cs-CZ" b="1" dirty="0" err="1">
                <a:solidFill>
                  <a:srgbClr val="9900CC"/>
                </a:solidFill>
              </a:rPr>
              <a:t>Lann</a:t>
            </a:r>
            <a:r>
              <a:rPr lang="en-US" altLang="cs-CZ" b="1" dirty="0">
                <a:solidFill>
                  <a:srgbClr val="9900CC"/>
                </a:solidFill>
              </a:rPr>
              <a:t>, Chang &amp; Roberts</a:t>
            </a:r>
            <a:r>
              <a:rPr lang="en-US" altLang="cs-CZ" dirty="0">
                <a:solidFill>
                  <a:srgbClr val="9900CC"/>
                </a:solidFill>
              </a:rPr>
              <a:t> (1979)</a:t>
            </a:r>
            <a:r>
              <a:rPr lang="cs-CZ" altLang="cs-CZ" dirty="0">
                <a:solidFill>
                  <a:srgbClr val="9900CC"/>
                </a:solidFill>
              </a:rPr>
              <a:t> </a:t>
            </a:r>
            <a:endParaRPr lang="en-US" altLang="cs-CZ" dirty="0">
              <a:solidFill>
                <a:srgbClr val="9900CC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</a:t>
            </a:r>
            <a:r>
              <a:rPr lang="cs-CZ" altLang="cs-CZ" dirty="0"/>
              <a:t>proces se rozhodne volit, pošle zprávu následníkovi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zpráva obsahuje čísla procesů (odesílatel a nejvyšší živý)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po návratu obsahuje zpráva nového koordinátora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následuje fáze oznámení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stačí znát následníky a mít možnost zjistit následníka nedostupného uzlu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složitost O(n</a:t>
            </a:r>
            <a:r>
              <a:rPr lang="cs-CZ" altLang="cs-CZ" baseline="30000" dirty="0"/>
              <a:t>2</a:t>
            </a:r>
            <a:r>
              <a:rPr lang="cs-CZ" altLang="cs-CZ" dirty="0"/>
              <a:t>)</a:t>
            </a:r>
            <a:endParaRPr lang="en-US" altLang="cs-CZ" dirty="0"/>
          </a:p>
        </p:txBody>
      </p:sp>
      <p:sp>
        <p:nvSpPr>
          <p:cNvPr id="162820" name="Rectangle 5">
            <a:extLst>
              <a:ext uri="{FF2B5EF4-FFF2-40B4-BE49-F238E27FC236}">
                <a16:creationId xmlns:a16="http://schemas.microsoft.com/office/drawing/2014/main" id="{72C28388-87D3-F015-18FC-0B3E645CE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62821" name="Object 4">
            <a:extLst>
              <a:ext uri="{FF2B5EF4-FFF2-40B4-BE49-F238E27FC236}">
                <a16:creationId xmlns:a16="http://schemas.microsoft.com/office/drawing/2014/main" id="{4C258197-F32A-FD7E-8617-71DADB7E48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3429000"/>
          <a:ext cx="3368675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2692824" imgH="2389042" progId="Word.Picture.8">
                  <p:embed/>
                </p:oleObj>
              </mc:Choice>
              <mc:Fallback>
                <p:oleObj name="Picture" r:id="rId3" imgW="2692824" imgH="2389042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429000"/>
                        <a:ext cx="3368675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Rectangle 6">
            <a:extLst>
              <a:ext uri="{FF2B5EF4-FFF2-40B4-BE49-F238E27FC236}">
                <a16:creationId xmlns:a16="http://schemas.microsoft.com/office/drawing/2014/main" id="{24AF78CA-AF8B-70D6-46CF-411FBD356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3500438"/>
            <a:ext cx="4176712" cy="29527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0000"/>
              </a:buClr>
              <a:buSzPct val="150000"/>
              <a:buFont typeface="Tahoma" pitchFamily="34" charset="0"/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534988" indent="-177800" eaLnBrk="0" hangingPunct="0">
              <a:spcBef>
                <a:spcPct val="20000"/>
              </a:spcBef>
              <a:buClr>
                <a:srgbClr val="FF0000"/>
              </a:buClr>
              <a:buFont typeface="Arial" charset="0"/>
              <a:buChar char="♦"/>
              <a:defRPr sz="17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0000"/>
              </a:buClr>
              <a:buFont typeface="Tahoma" pitchFamily="34" charset="0"/>
              <a:buChar char="●"/>
              <a:defRPr sz="16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cs-CZ" baseline="0" dirty="0"/>
              <a:t>HS </a:t>
            </a:r>
            <a:r>
              <a:rPr lang="en-US" altLang="cs-CZ" baseline="0" dirty="0" err="1"/>
              <a:t>algoritmus</a:t>
            </a:r>
            <a:endParaRPr lang="en-US" altLang="cs-CZ" baseline="0" dirty="0"/>
          </a:p>
          <a:p>
            <a:pPr eaLnBrk="1" hangingPunct="1">
              <a:defRPr/>
            </a:pPr>
            <a:r>
              <a:rPr lang="en-US" altLang="cs-CZ" b="0" baseline="0" dirty="0" err="1">
                <a:solidFill>
                  <a:srgbClr val="9900CC"/>
                </a:solidFill>
              </a:rPr>
              <a:t>Hirschback</a:t>
            </a:r>
            <a:r>
              <a:rPr lang="en-US" altLang="cs-CZ" b="0" baseline="0" dirty="0">
                <a:solidFill>
                  <a:srgbClr val="9900CC"/>
                </a:solidFill>
              </a:rPr>
              <a:t> &amp; Sinclair (1980)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cs-CZ" altLang="cs-CZ" b="0" baseline="0" dirty="0"/>
              <a:t>optimalizace komunikační složitosti</a:t>
            </a:r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cs-CZ" altLang="cs-CZ" sz="1600" b="0" baseline="0" dirty="0"/>
              <a:t> koordinátor okolí </a:t>
            </a:r>
            <a:r>
              <a:rPr lang="en-US" altLang="cs-CZ" sz="1600" b="0" baseline="0" dirty="0"/>
              <a:t>2</a:t>
            </a:r>
            <a:r>
              <a:rPr lang="en-US" altLang="cs-CZ" sz="1600" b="0" baseline="25000" dirty="0"/>
              <a:t>k</a:t>
            </a:r>
            <a:endParaRPr lang="cs-CZ" altLang="cs-CZ" sz="1600" b="0" baseline="25000" dirty="0"/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cs-CZ" altLang="cs-CZ" sz="1600" b="0" baseline="0" dirty="0"/>
              <a:t> složitost O(n log n)</a:t>
            </a:r>
            <a:endParaRPr lang="en-US" altLang="cs-CZ" sz="1600" b="0" baseline="0" dirty="0"/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en-US" altLang="cs-CZ" sz="1600" b="0" baseline="0" dirty="0"/>
              <a:t> </a:t>
            </a:r>
            <a:r>
              <a:rPr lang="en-US" altLang="cs-CZ" sz="1600" b="0" baseline="0" dirty="0" err="1"/>
              <a:t>implementa</a:t>
            </a:r>
            <a:r>
              <a:rPr lang="cs-CZ" altLang="cs-CZ" sz="1600" b="0" baseline="0" dirty="0"/>
              <a:t>čně náročnější</a:t>
            </a:r>
            <a:endParaRPr lang="en-US" altLang="cs-CZ" sz="1600" b="0" baseline="0" dirty="0"/>
          </a:p>
          <a:p>
            <a:pPr lvl="1" eaLnBrk="1" hangingPunct="1">
              <a:buFont typeface="Tahoma" pitchFamily="34" charset="0"/>
              <a:buChar char="▪"/>
              <a:defRPr/>
            </a:pPr>
            <a:r>
              <a:rPr lang="en-US" altLang="cs-CZ" sz="1500" b="0" baseline="0" dirty="0" err="1"/>
              <a:t>obousm</a:t>
            </a:r>
            <a:r>
              <a:rPr lang="cs-CZ" altLang="cs-CZ" sz="1500" b="0" baseline="0" dirty="0"/>
              <a:t>ěrné propojení</a:t>
            </a:r>
          </a:p>
          <a:p>
            <a:pPr eaLnBrk="1" hangingPunct="1">
              <a:buFont typeface="Tahoma" pitchFamily="34" charset="0"/>
              <a:buChar char="▪"/>
              <a:defRPr/>
            </a:pPr>
            <a:r>
              <a:rPr lang="cs-CZ" altLang="cs-CZ" sz="1600" b="0" baseline="0" dirty="0"/>
              <a:t> výhodné při velkých skupinách</a:t>
            </a:r>
            <a:br>
              <a:rPr lang="cs-CZ" altLang="cs-CZ" sz="1600" b="0" baseline="0" dirty="0"/>
            </a:br>
            <a:r>
              <a:rPr lang="cs-CZ" altLang="cs-CZ" sz="1600" b="0" baseline="0" dirty="0"/>
              <a:t>   a vysoké frekvenci</a:t>
            </a:r>
            <a:r>
              <a:rPr lang="cs-CZ" altLang="cs-CZ" sz="1500" b="0" baseline="0" dirty="0"/>
              <a:t> </a:t>
            </a:r>
            <a:r>
              <a:rPr lang="cs-CZ" altLang="cs-CZ" sz="1600" b="0" baseline="0" dirty="0"/>
              <a:t>konkurentních voleb</a:t>
            </a:r>
            <a:endParaRPr lang="en-US" altLang="cs-CZ" sz="1600" b="0" baseline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>
            <a:extLst>
              <a:ext uri="{FF2B5EF4-FFF2-40B4-BE49-F238E27FC236}">
                <a16:creationId xmlns:a16="http://schemas.microsoft.com/office/drawing/2014/main" id="{D79D4368-067F-06E8-EC12-11DEC1DBB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Chang </a:t>
            </a:r>
            <a:r>
              <a:rPr lang="en-US" altLang="cs-CZ"/>
              <a:t>&amp;</a:t>
            </a:r>
            <a:r>
              <a:rPr lang="cs-CZ" altLang="cs-CZ"/>
              <a:t> Roberts - pseudokód</a:t>
            </a:r>
          </a:p>
        </p:txBody>
      </p:sp>
      <p:pic>
        <p:nvPicPr>
          <p:cNvPr id="164867" name="Picture 2">
            <a:extLst>
              <a:ext uri="{FF2B5EF4-FFF2-40B4-BE49-F238E27FC236}">
                <a16:creationId xmlns:a16="http://schemas.microsoft.com/office/drawing/2014/main" id="{BE5DD1C1-3B44-4E6B-7694-CE77BD412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765175"/>
            <a:ext cx="66103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68" name="AutoShape 10">
            <a:extLst>
              <a:ext uri="{FF2B5EF4-FFF2-40B4-BE49-F238E27FC236}">
                <a16:creationId xmlns:a16="http://schemas.microsoft.com/office/drawing/2014/main" id="{3E6AAB19-239C-8F08-966F-7BD215710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3184525"/>
            <a:ext cx="1511300" cy="360363"/>
          </a:xfrm>
          <a:prstGeom prst="wedgeRoundRectCallout">
            <a:avLst>
              <a:gd name="adj1" fmla="val -68185"/>
              <a:gd name="adj2" fmla="val 3309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Propagace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4869" name="AutoShape 10">
            <a:extLst>
              <a:ext uri="{FF2B5EF4-FFF2-40B4-BE49-F238E27FC236}">
                <a16:creationId xmlns:a16="http://schemas.microsoft.com/office/drawing/2014/main" id="{B77554E2-1EF6-3AA4-CB37-830F210AE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3644900"/>
            <a:ext cx="1511300" cy="360363"/>
          </a:xfrm>
          <a:prstGeom prst="wedgeRoundRectCallout">
            <a:avLst>
              <a:gd name="adj1" fmla="val -67093"/>
              <a:gd name="adj2" fmla="val 4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Detekce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4870" name="AutoShape 10">
            <a:extLst>
              <a:ext uri="{FF2B5EF4-FFF2-40B4-BE49-F238E27FC236}">
                <a16:creationId xmlns:a16="http://schemas.microsoft.com/office/drawing/2014/main" id="{7BA3E726-C779-9D8D-5D2E-A7CD23C2B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4092575"/>
            <a:ext cx="1511300" cy="360363"/>
          </a:xfrm>
          <a:prstGeom prst="wedgeRoundRectCallout">
            <a:avLst>
              <a:gd name="adj1" fmla="val -67093"/>
              <a:gd name="adj2" fmla="val 40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Vyšší kandidát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4871" name="AutoShape 10">
            <a:extLst>
              <a:ext uri="{FF2B5EF4-FFF2-40B4-BE49-F238E27FC236}">
                <a16:creationId xmlns:a16="http://schemas.microsoft.com/office/drawing/2014/main" id="{D1E786B6-DD35-3BE0-00C6-4B715D17B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5599113"/>
            <a:ext cx="1511300" cy="566737"/>
          </a:xfrm>
          <a:prstGeom prst="wedgeRoundRectCallout">
            <a:avLst>
              <a:gd name="adj1" fmla="val -67458"/>
              <a:gd name="adj2" fmla="val -667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Propagace výsledku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>
            <a:extLst>
              <a:ext uri="{FF2B5EF4-FFF2-40B4-BE49-F238E27FC236}">
                <a16:creationId xmlns:a16="http://schemas.microsoft.com/office/drawing/2014/main" id="{808EABA1-EF33-7543-31CF-42034CA0B5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Hirschback &amp; Sinclair - pseudok</a:t>
            </a:r>
            <a:r>
              <a:rPr lang="cs-CZ" altLang="cs-CZ"/>
              <a:t>ód</a:t>
            </a:r>
          </a:p>
        </p:txBody>
      </p:sp>
      <p:pic>
        <p:nvPicPr>
          <p:cNvPr id="165891" name="Picture 3">
            <a:extLst>
              <a:ext uri="{FF2B5EF4-FFF2-40B4-BE49-F238E27FC236}">
                <a16:creationId xmlns:a16="http://schemas.microsoft.com/office/drawing/2014/main" id="{018571B4-2B97-56F6-946A-0ABE4924A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65175"/>
            <a:ext cx="79438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2" name="Rectangle 1">
            <a:extLst>
              <a:ext uri="{FF2B5EF4-FFF2-40B4-BE49-F238E27FC236}">
                <a16:creationId xmlns:a16="http://schemas.microsoft.com/office/drawing/2014/main" id="{B0F44EC0-3FCE-2474-4AB3-BF97FABC9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2349500"/>
            <a:ext cx="358775" cy="4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5893" name="AutoShape 10">
            <a:extLst>
              <a:ext uri="{FF2B5EF4-FFF2-40B4-BE49-F238E27FC236}">
                <a16:creationId xmlns:a16="http://schemas.microsoft.com/office/drawing/2014/main" id="{BC530EFE-8845-1034-CBDA-55B85811E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2176463"/>
            <a:ext cx="1101725" cy="344487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Propagace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5894" name="AutoShape 10">
            <a:extLst>
              <a:ext uri="{FF2B5EF4-FFF2-40B4-BE49-F238E27FC236}">
                <a16:creationId xmlns:a16="http://schemas.microsoft.com/office/drawing/2014/main" id="{D3D73D3F-305E-8BB1-62AB-A84C6791B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2925763"/>
            <a:ext cx="1101725" cy="342900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Obrátka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5895" name="AutoShape 10">
            <a:extLst>
              <a:ext uri="{FF2B5EF4-FFF2-40B4-BE49-F238E27FC236}">
                <a16:creationId xmlns:a16="http://schemas.microsoft.com/office/drawing/2014/main" id="{F43726B6-A7E8-A4ED-FD02-128206B0C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4437063"/>
            <a:ext cx="1101725" cy="342900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Propagace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5896" name="AutoShape 10">
            <a:extLst>
              <a:ext uri="{FF2B5EF4-FFF2-40B4-BE49-F238E27FC236}">
                <a16:creationId xmlns:a16="http://schemas.microsoft.com/office/drawing/2014/main" id="{CE01A693-72BB-FFF1-4B64-0F9D14DAF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2738" y="5445125"/>
            <a:ext cx="1101725" cy="342900"/>
          </a:xfrm>
          <a:prstGeom prst="wedgeRoundRectCallout">
            <a:avLst>
              <a:gd name="adj1" fmla="val -72685"/>
              <a:gd name="adj2" fmla="val 284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Další kolo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65897" name="AutoShape 10">
            <a:extLst>
              <a:ext uri="{FF2B5EF4-FFF2-40B4-BE49-F238E27FC236}">
                <a16:creationId xmlns:a16="http://schemas.microsoft.com/office/drawing/2014/main" id="{727B86D9-32B4-36BC-7B13-3F5EDCAAB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836613"/>
            <a:ext cx="1512887" cy="344487"/>
          </a:xfrm>
          <a:prstGeom prst="wedgeRoundRectCallout">
            <a:avLst>
              <a:gd name="adj1" fmla="val -77222"/>
              <a:gd name="adj2" fmla="val 6161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id, </a:t>
            </a:r>
            <a:r>
              <a:rPr lang="cs-CZ" altLang="cs-CZ" sz="1400" b="0" baseline="0">
                <a:latin typeface="Arial" panose="020B0604020202020204" pitchFamily="34" charset="0"/>
              </a:rPr>
              <a:t>kolo, pozice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>
            <a:extLst>
              <a:ext uri="{FF2B5EF4-FFF2-40B4-BE49-F238E27FC236}">
                <a16:creationId xmlns:a16="http://schemas.microsoft.com/office/drawing/2014/main" id="{94BAC471-55FE-56BA-B1BC-007039CE53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Volba </a:t>
            </a:r>
            <a:r>
              <a:rPr lang="en-US" altLang="en-US"/>
              <a:t>koordin</a:t>
            </a:r>
            <a:r>
              <a:rPr lang="cs-CZ" altLang="en-US"/>
              <a:t>átora - </a:t>
            </a:r>
            <a:r>
              <a:rPr lang="en-US" altLang="en-US"/>
              <a:t>randomizovan</a:t>
            </a:r>
            <a:r>
              <a:rPr lang="cs-CZ" altLang="en-US"/>
              <a:t>ý protokol</a:t>
            </a:r>
          </a:p>
        </p:txBody>
      </p:sp>
      <p:sp>
        <p:nvSpPr>
          <p:cNvPr id="169987" name="Content Placeholder 2">
            <a:extLst>
              <a:ext uri="{FF2B5EF4-FFF2-40B4-BE49-F238E27FC236}">
                <a16:creationId xmlns:a16="http://schemas.microsoft.com/office/drawing/2014/main" id="{F1B29BAC-4F62-E7BE-BB7A-6D63EE4B6C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Prostředí - cluster</a:t>
            </a:r>
            <a:endParaRPr lang="en-US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rychlá spolehlivá </a:t>
            </a:r>
            <a:r>
              <a:rPr lang="cs-CZ" altLang="en-US" b="1"/>
              <a:t>lokální</a:t>
            </a:r>
            <a:r>
              <a:rPr lang="cs-CZ" altLang="en-US"/>
              <a:t> síť, menší počet aktivních uzlů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Volba koordinátora (leadera</a:t>
            </a:r>
            <a:r>
              <a:rPr lang="en-US" altLang="en-US"/>
              <a:t>)</a:t>
            </a:r>
            <a:endParaRPr lang="cs-CZ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role: </a:t>
            </a:r>
            <a:r>
              <a:rPr lang="en-US" altLang="en-US"/>
              <a:t>Leader, Follower, Candidate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Leader - </a:t>
            </a:r>
            <a:r>
              <a:rPr lang="en-US" altLang="en-US" b="1"/>
              <a:t>heartbeat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>
                <a:solidFill>
                  <a:srgbClr val="FF0000"/>
                </a:solidFill>
              </a:rPr>
              <a:t>timeout</a:t>
            </a:r>
            <a:r>
              <a:rPr lang="cs-CZ" altLang="en-US"/>
              <a:t> - absence heartbeatu</a:t>
            </a:r>
            <a:endParaRPr lang="en-US" altLang="en-US"/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/>
              <a:t> </a:t>
            </a:r>
            <a:r>
              <a:rPr lang="cs-CZ" altLang="en-US"/>
              <a:t>Follower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en-US"/>
              <a:t>Candidate</a:t>
            </a:r>
            <a:r>
              <a:rPr lang="en-US" altLang="en-US"/>
              <a:t> </a:t>
            </a:r>
            <a:r>
              <a:rPr lang="cs-CZ" altLang="cs-CZ" b="1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en-US" altLang="en-US"/>
              <a:t> </a:t>
            </a:r>
            <a:r>
              <a:rPr lang="en-US" altLang="en-US" b="1"/>
              <a:t>volby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vote for self, RequestVote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>
                <a:solidFill>
                  <a:srgbClr val="00B050"/>
                </a:solidFill>
              </a:rPr>
              <a:t>většinový počet hlasů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</a:t>
            </a:r>
            <a:r>
              <a:rPr lang="cs-CZ" altLang="en-US"/>
              <a:t> Leader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>
                <a:solidFill>
                  <a:srgbClr val="CC9900"/>
                </a:solidFill>
              </a:rPr>
              <a:t>timeout</a:t>
            </a:r>
            <a:r>
              <a:rPr lang="cs-CZ" altLang="en-US"/>
              <a:t> 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⇝ </a:t>
            </a:r>
            <a:r>
              <a:rPr lang="cs-CZ" altLang="en-US"/>
              <a:t>randomizovaná pauza, nová volba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</a:t>
            </a:r>
            <a:r>
              <a:rPr lang="en-US" altLang="en-US"/>
              <a:t>[T, 2T] ... cca 150-300 ms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altLang="en-US"/>
              <a:t> chová se dobře při </a:t>
            </a:r>
            <a:r>
              <a:rPr lang="en-US" altLang="en-US"/>
              <a:t>T </a:t>
            </a:r>
            <a:r>
              <a:rPr lang="en-US" altLang="en-US">
                <a:latin typeface="Lucida Sans Unicode" panose="020B0602030504020204" pitchFamily="34" charset="0"/>
                <a:cs typeface="Lucida Sans Unicode" panose="020B0602030504020204" pitchFamily="34" charset="0"/>
              </a:rPr>
              <a:t>≫</a:t>
            </a:r>
            <a:r>
              <a:rPr lang="en-US" altLang="en-US"/>
              <a:t> doba p</a:t>
            </a:r>
            <a:r>
              <a:rPr lang="cs-CZ" altLang="en-US"/>
              <a:t>ř</a:t>
            </a:r>
            <a:r>
              <a:rPr lang="en-US" altLang="en-US"/>
              <a:t>enosu zpr</a:t>
            </a:r>
            <a:r>
              <a:rPr lang="cs-CZ" altLang="en-US"/>
              <a:t>á</a:t>
            </a:r>
            <a:r>
              <a:rPr lang="en-US" altLang="en-US"/>
              <a:t>vy</a:t>
            </a:r>
            <a:endParaRPr lang="cs-CZ" altLang="en-US"/>
          </a:p>
          <a:p>
            <a:pPr lvl="1">
              <a:buFont typeface="Arial" panose="020B0604020202020204" pitchFamily="34" charset="0"/>
              <a:buChar char="•"/>
            </a:pPr>
            <a:r>
              <a:rPr lang="cs-CZ" altLang="en-US"/>
              <a:t>randomizovaný přístup v praxi jednodušší</a:t>
            </a:r>
            <a:endParaRPr lang="en-US" altLang="en-US"/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RAFT consensus protocol </a:t>
            </a:r>
            <a:r>
              <a:rPr lang="en-US" altLang="en-US" i="1"/>
              <a:t>(</a:t>
            </a:r>
            <a:r>
              <a:rPr lang="cs-CZ" altLang="en-US" i="1"/>
              <a:t>Ongaro 2014</a:t>
            </a:r>
            <a:r>
              <a:rPr lang="en-US" altLang="en-US" i="1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ide</a:t>
            </a:r>
            <a:r>
              <a:rPr lang="cs-CZ" altLang="en-US"/>
              <a:t>a: </a:t>
            </a:r>
            <a:r>
              <a:rPr lang="en-US" altLang="en-US"/>
              <a:t>Google Chubby</a:t>
            </a:r>
            <a:endParaRPr lang="cs-CZ" altLang="en-US"/>
          </a:p>
          <a:p>
            <a:pPr lvl="1">
              <a:buFont typeface="Arial" panose="020B0604020202020204" pitchFamily="34" charset="0"/>
              <a:buChar char="•"/>
            </a:pPr>
            <a:endParaRPr lang="cs-CZ" altLang="en-US"/>
          </a:p>
          <a:p>
            <a:pPr>
              <a:buFont typeface="Arial" panose="020B0604020202020204" pitchFamily="34" charset="0"/>
              <a:buChar char="•"/>
            </a:pPr>
            <a:r>
              <a:rPr lang="cs-CZ" altLang="en-US"/>
              <a:t>uzly náhodně vygenerují číslo a rozešlou ostatním, 2-fázový commit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/>
              <a:t>Apache Zookeeper</a:t>
            </a:r>
            <a:endParaRPr lang="cs-CZ" altLang="en-US"/>
          </a:p>
        </p:txBody>
      </p:sp>
      <p:sp>
        <p:nvSpPr>
          <p:cNvPr id="167940" name="AutoShape 4">
            <a:extLst>
              <a:ext uri="{FF2B5EF4-FFF2-40B4-BE49-F238E27FC236}">
                <a16:creationId xmlns:a16="http://schemas.microsoft.com/office/drawing/2014/main" id="{B8924AE4-CD4D-3235-B71E-E62FA6FDB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349500"/>
            <a:ext cx="1081087" cy="287338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Follower</a:t>
            </a:r>
          </a:p>
        </p:txBody>
      </p:sp>
      <p:sp>
        <p:nvSpPr>
          <p:cNvPr id="167941" name="AutoShape 4">
            <a:extLst>
              <a:ext uri="{FF2B5EF4-FFF2-40B4-BE49-F238E27FC236}">
                <a16:creationId xmlns:a16="http://schemas.microsoft.com/office/drawing/2014/main" id="{64B6490B-CB3F-6A7A-6072-4AAFCB2A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995613"/>
            <a:ext cx="1081087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Candidate</a:t>
            </a:r>
          </a:p>
        </p:txBody>
      </p:sp>
      <p:sp>
        <p:nvSpPr>
          <p:cNvPr id="167942" name="AutoShape 4">
            <a:extLst>
              <a:ext uri="{FF2B5EF4-FFF2-40B4-BE49-F238E27FC236}">
                <a16:creationId xmlns:a16="http://schemas.microsoft.com/office/drawing/2014/main" id="{AD43B6B4-5C22-DA4B-064D-F5079C8F1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2075" y="3894138"/>
            <a:ext cx="1082675" cy="287337"/>
          </a:xfrm>
          <a:prstGeom prst="wedgeRoundRectCallout">
            <a:avLst>
              <a:gd name="adj1" fmla="val 741"/>
              <a:gd name="adj2" fmla="val -4635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Leader</a:t>
            </a:r>
          </a:p>
        </p:txBody>
      </p:sp>
      <p:cxnSp>
        <p:nvCxnSpPr>
          <p:cNvPr id="167943" name="Straight Arrow Connector 4">
            <a:extLst>
              <a:ext uri="{FF2B5EF4-FFF2-40B4-BE49-F238E27FC236}">
                <a16:creationId xmlns:a16="http://schemas.microsoft.com/office/drawing/2014/main" id="{7859F7BE-C32B-80F1-0152-9EDC3A867DA4}"/>
              </a:ext>
            </a:extLst>
          </p:cNvPr>
          <p:cNvCxnSpPr>
            <a:cxnSpLocks noChangeShapeType="1"/>
            <a:endCxn id="167940" idx="0"/>
          </p:cNvCxnSpPr>
          <p:nvPr/>
        </p:nvCxnSpPr>
        <p:spPr bwMode="auto">
          <a:xfrm flipH="1">
            <a:off x="6985000" y="1952625"/>
            <a:ext cx="7938" cy="3968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944" name="Straight Arrow Connector 23">
            <a:extLst>
              <a:ext uri="{FF2B5EF4-FFF2-40B4-BE49-F238E27FC236}">
                <a16:creationId xmlns:a16="http://schemas.microsoft.com/office/drawing/2014/main" id="{A37D1010-C768-3E89-3C6A-1A6C5BA93B9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92938" y="2636838"/>
            <a:ext cx="0" cy="3587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945" name="Straight Arrow Connector 25">
            <a:extLst>
              <a:ext uri="{FF2B5EF4-FFF2-40B4-BE49-F238E27FC236}">
                <a16:creationId xmlns:a16="http://schemas.microsoft.com/office/drawing/2014/main" id="{215F556D-69B0-FA50-B9DD-9AC70398AB1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992938" y="3282950"/>
            <a:ext cx="0" cy="61118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Arc 9">
            <a:extLst>
              <a:ext uri="{FF2B5EF4-FFF2-40B4-BE49-F238E27FC236}">
                <a16:creationId xmlns:a16="http://schemas.microsoft.com/office/drawing/2014/main" id="{CD34651D-9EEA-37ED-D599-83693F47BA4D}"/>
              </a:ext>
            </a:extLst>
          </p:cNvPr>
          <p:cNvSpPr/>
          <p:nvPr/>
        </p:nvSpPr>
        <p:spPr bwMode="auto">
          <a:xfrm flipH="1">
            <a:off x="6056313" y="2513013"/>
            <a:ext cx="747712" cy="1492250"/>
          </a:xfrm>
          <a:prstGeom prst="arc">
            <a:avLst>
              <a:gd name="adj1" fmla="val 16219508"/>
              <a:gd name="adj2" fmla="val 5479199"/>
            </a:avLst>
          </a:prstGeom>
          <a:noFill/>
          <a:ln w="6032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CA9A847-996A-D993-CDBE-FE18F5D679F8}"/>
              </a:ext>
            </a:extLst>
          </p:cNvPr>
          <p:cNvSpPr/>
          <p:nvPr/>
        </p:nvSpPr>
        <p:spPr bwMode="auto">
          <a:xfrm flipH="1">
            <a:off x="6181725" y="2516188"/>
            <a:ext cx="525463" cy="623887"/>
          </a:xfrm>
          <a:prstGeom prst="arc">
            <a:avLst>
              <a:gd name="adj1" fmla="val 16219508"/>
              <a:gd name="adj2" fmla="val 547919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stealth" w="med" len="med"/>
            <a:tailEnd type="none" w="lg" len="lg"/>
          </a:ln>
          <a:effectLst/>
        </p:spPr>
        <p:txBody>
          <a:bodyPr lIns="36000" tIns="36000" rIns="36000" bIns="36000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67948" name="TextBox 8">
            <a:extLst>
              <a:ext uri="{FF2B5EF4-FFF2-40B4-BE49-F238E27FC236}">
                <a16:creationId xmlns:a16="http://schemas.microsoft.com/office/drawing/2014/main" id="{CAB4DFC6-1C01-CAA9-91E3-DA9538E83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1952625"/>
            <a:ext cx="550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start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67949" name="TextBox 29">
            <a:extLst>
              <a:ext uri="{FF2B5EF4-FFF2-40B4-BE49-F238E27FC236}">
                <a16:creationId xmlns:a16="http://schemas.microsoft.com/office/drawing/2014/main" id="{FF896B05-A2C2-49B6-E527-E5035FAF4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475" y="2678113"/>
            <a:ext cx="1177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no heartbeat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67950" name="TextBox 30">
            <a:extLst>
              <a:ext uri="{FF2B5EF4-FFF2-40B4-BE49-F238E27FC236}">
                <a16:creationId xmlns:a16="http://schemas.microsoft.com/office/drawing/2014/main" id="{B6A54C01-ED84-248B-CE28-2BA9B6304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300" y="3324225"/>
            <a:ext cx="112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>
                <a:solidFill>
                  <a:srgbClr val="0070C0"/>
                </a:solidFill>
              </a:rPr>
              <a:t>quorum </a:t>
            </a:r>
            <a:r>
              <a:rPr lang="cs-CZ" altLang="en-US">
                <a:solidFill>
                  <a:srgbClr val="0070C0"/>
                </a:solidFill>
                <a:latin typeface="Arial Unicode MS" pitchFamily="34" charset="-128"/>
                <a:ea typeface="Arial Unicode MS" pitchFamily="34" charset="-128"/>
              </a:rPr>
              <a:t>➟</a:t>
            </a:r>
            <a:br>
              <a:rPr lang="cs-CZ" altLang="en-US">
                <a:solidFill>
                  <a:srgbClr val="0070C0"/>
                </a:solidFill>
              </a:rPr>
            </a:br>
            <a:r>
              <a:rPr lang="cs-CZ" altLang="en-US">
                <a:solidFill>
                  <a:srgbClr val="0070C0"/>
                </a:solidFill>
              </a:rPr>
              <a:t>win election</a:t>
            </a:r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67951" name="TextBox 8">
            <a:extLst>
              <a:ext uri="{FF2B5EF4-FFF2-40B4-BE49-F238E27FC236}">
                <a16:creationId xmlns:a16="http://schemas.microsoft.com/office/drawing/2014/main" id="{4FA3BE88-54B3-219D-25F1-617B6E5AB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3775" y="3297238"/>
            <a:ext cx="50800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cs-CZ" altLang="en-US" sz="3200">
                <a:solidFill>
                  <a:srgbClr val="0070C0"/>
                </a:solidFill>
              </a:rPr>
              <a:t>♥♥</a:t>
            </a:r>
            <a:endParaRPr lang="en-US" altLang="en-US" sz="320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Placeholder 2">
            <a:extLst>
              <a:ext uri="{FF2B5EF4-FFF2-40B4-BE49-F238E27FC236}">
                <a16:creationId xmlns:a16="http://schemas.microsoft.com/office/drawing/2014/main" id="{EB8F129C-0EDF-5922-0093-8B93484C6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cs-CZ" altLang="cs-CZ" sz="4400" b="1"/>
              <a:t>Doručovací protokoly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09" name="Oval 117">
            <a:extLst>
              <a:ext uri="{FF2B5EF4-FFF2-40B4-BE49-F238E27FC236}">
                <a16:creationId xmlns:a16="http://schemas.microsoft.com/office/drawing/2014/main" id="{B194775F-0C29-3841-7977-3660E338B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652963"/>
            <a:ext cx="287338" cy="1081087"/>
          </a:xfrm>
          <a:prstGeom prst="ellipse">
            <a:avLst/>
          </a:prstGeom>
          <a:solidFill>
            <a:srgbClr val="FF990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59508" name="Oval 116">
            <a:extLst>
              <a:ext uri="{FF2B5EF4-FFF2-40B4-BE49-F238E27FC236}">
                <a16:creationId xmlns:a16="http://schemas.microsoft.com/office/drawing/2014/main" id="{2D1421D1-2405-0043-6F9F-BFFBEC441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1916113"/>
            <a:ext cx="287337" cy="64770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59507" name="Oval 115">
            <a:extLst>
              <a:ext uri="{FF2B5EF4-FFF2-40B4-BE49-F238E27FC236}">
                <a16:creationId xmlns:a16="http://schemas.microsoft.com/office/drawing/2014/main" id="{509B899E-FAFA-F49E-69A5-A02A3B9A4A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2420938"/>
            <a:ext cx="287337" cy="64770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59506" name="Line 114">
            <a:extLst>
              <a:ext uri="{FF2B5EF4-FFF2-40B4-BE49-F238E27FC236}">
                <a16:creationId xmlns:a16="http://schemas.microsoft.com/office/drawing/2014/main" id="{C3D2DDEF-93B3-7A60-EA77-02E843F6B0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7050" y="2636838"/>
            <a:ext cx="0" cy="1079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9990" name="Rectangle 2">
            <a:extLst>
              <a:ext uri="{FF2B5EF4-FFF2-40B4-BE49-F238E27FC236}">
                <a16:creationId xmlns:a16="http://schemas.microsoft.com/office/drawing/2014/main" id="{E2F10ABD-788F-2EF8-0304-E60026275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Doručovací protokoly </a:t>
            </a:r>
            <a:r>
              <a:rPr lang="cs-CZ" altLang="cs-CZ" b="0"/>
              <a:t>skupinové komunikace</a:t>
            </a:r>
            <a:endParaRPr lang="en-US" altLang="cs-CZ" b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2F05EBD-2C9A-8C7F-E3DB-BA5B76BC7B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5184775" cy="568960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 dirty="0"/>
              <a:t> Globální uspořádání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zprávy jsou doručovány v pořadí odeslání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nelze – neexistence globálních hodin</a:t>
            </a:r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 dirty="0"/>
              <a:t> Sekvenční uspořádání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všechny uzly doručí zprávu ve stejném pořadí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doručení nezávisí nutně na času odeslání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sekvencer, dvoufázový distribuovaný alg</a:t>
            </a:r>
            <a:r>
              <a:rPr lang="en-US" altLang="cs-CZ" sz="1500" dirty="0" err="1"/>
              <a:t>oritmus</a:t>
            </a:r>
            <a:endParaRPr lang="cs-CZ" altLang="cs-CZ" sz="1500" dirty="0"/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 dirty="0"/>
              <a:t> Atomický</a:t>
            </a:r>
            <a:r>
              <a:rPr lang="en-US" altLang="cs-CZ" sz="1600" dirty="0"/>
              <a:t> multicast</a:t>
            </a:r>
            <a:endParaRPr lang="cs-CZ" altLang="cs-CZ" sz="1600" dirty="0"/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spolehlivé sekvenční doručení</a:t>
            </a:r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 dirty="0"/>
              <a:t> Kauzální uspořádání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kauzálně vázané zprávy v pořadí</a:t>
            </a:r>
            <a:r>
              <a:rPr lang="en-US" altLang="cs-CZ" sz="1500" dirty="0"/>
              <a:t> </a:t>
            </a:r>
            <a:r>
              <a:rPr lang="en-US" altLang="cs-CZ" sz="1500" dirty="0" err="1"/>
              <a:t>kauzality</a:t>
            </a:r>
            <a:endParaRPr lang="cs-CZ" altLang="cs-CZ" sz="1500" dirty="0"/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konkuretní zprávy v libovolném pořadí</a:t>
            </a:r>
          </a:p>
          <a:p>
            <a:pPr lvl="1" eaLnBrk="1" hangingPunct="1">
              <a:lnSpc>
                <a:spcPct val="110000"/>
              </a:lnSpc>
            </a:pPr>
            <a:endParaRPr lang="cs-CZ" altLang="cs-CZ" sz="1500" dirty="0"/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 dirty="0"/>
              <a:t> Kauzálně vázané zprávy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obsah vázané zprávy </a:t>
            </a:r>
            <a:r>
              <a:rPr lang="cs-CZ" altLang="cs-CZ" sz="1500" b="1" dirty="0"/>
              <a:t>může být </a:t>
            </a:r>
            <a:r>
              <a:rPr lang="cs-CZ" altLang="cs-CZ" sz="1500" dirty="0"/>
              <a:t>ovlivněn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není podstatné, jestli obsah </a:t>
            </a:r>
            <a:r>
              <a:rPr lang="cs-CZ" altLang="cs-CZ" sz="1500" b="1" dirty="0"/>
              <a:t>byl </a:t>
            </a:r>
            <a:r>
              <a:rPr lang="cs-CZ" altLang="cs-CZ" sz="1500" dirty="0"/>
              <a:t>ovlivněn</a:t>
            </a:r>
          </a:p>
          <a:p>
            <a:pPr marL="0" indent="0" eaLnBrk="1" hangingPunct="1">
              <a:lnSpc>
                <a:spcPct val="110000"/>
              </a:lnSpc>
              <a:buFont typeface="Tahoma" panose="020B0604030504040204" pitchFamily="34" charset="0"/>
              <a:buChar char="▪"/>
            </a:pPr>
            <a:r>
              <a:rPr lang="cs-CZ" altLang="cs-CZ" sz="1600" dirty="0"/>
              <a:t> Konkurentní zprávy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1500" dirty="0"/>
              <a:t>ty, které nejsou kauzálně vázané</a:t>
            </a:r>
            <a:endParaRPr lang="en-US" altLang="cs-CZ" sz="1500" dirty="0"/>
          </a:p>
        </p:txBody>
      </p:sp>
      <p:sp>
        <p:nvSpPr>
          <p:cNvPr id="59483" name="Line 91">
            <a:extLst>
              <a:ext uri="{FF2B5EF4-FFF2-40B4-BE49-F238E27FC236}">
                <a16:creationId xmlns:a16="http://schemas.microsoft.com/office/drawing/2014/main" id="{80D53E85-A8F3-0774-190B-58294930CF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84" name="Line 92">
            <a:extLst>
              <a:ext uri="{FF2B5EF4-FFF2-40B4-BE49-F238E27FC236}">
                <a16:creationId xmlns:a16="http://schemas.microsoft.com/office/drawing/2014/main" id="{E2CADED5-1155-CCB7-A038-86D1B0631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85" name="Line 93">
            <a:extLst>
              <a:ext uri="{FF2B5EF4-FFF2-40B4-BE49-F238E27FC236}">
                <a16:creationId xmlns:a16="http://schemas.microsoft.com/office/drawing/2014/main" id="{667B29DF-6FD8-D82D-11EC-25D6C3011F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0650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86" name="Line 94">
            <a:extLst>
              <a:ext uri="{FF2B5EF4-FFF2-40B4-BE49-F238E27FC236}">
                <a16:creationId xmlns:a16="http://schemas.microsoft.com/office/drawing/2014/main" id="{0D30F351-DFE0-0EAD-D69B-0797107B38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32813" y="14843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87" name="Text Box 95">
            <a:extLst>
              <a:ext uri="{FF2B5EF4-FFF2-40B4-BE49-F238E27FC236}">
                <a16:creationId xmlns:a16="http://schemas.microsoft.com/office/drawing/2014/main" id="{F1C34514-48E3-6AAF-2651-DEA6BBEB3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98107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9488" name="Text Box 96">
            <a:extLst>
              <a:ext uri="{FF2B5EF4-FFF2-40B4-BE49-F238E27FC236}">
                <a16:creationId xmlns:a16="http://schemas.microsoft.com/office/drawing/2014/main" id="{464963EE-B843-4320-152D-145C35F95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9810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9489" name="Text Box 97">
            <a:extLst>
              <a:ext uri="{FF2B5EF4-FFF2-40B4-BE49-F238E27FC236}">
                <a16:creationId xmlns:a16="http://schemas.microsoft.com/office/drawing/2014/main" id="{E79B4880-3392-1681-A957-D1788131A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981075"/>
            <a:ext cx="3603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9490" name="Text Box 98">
            <a:extLst>
              <a:ext uri="{FF2B5EF4-FFF2-40B4-BE49-F238E27FC236}">
                <a16:creationId xmlns:a16="http://schemas.microsoft.com/office/drawing/2014/main" id="{A1D8739C-48CA-FD55-158E-E64FE54B6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981075"/>
            <a:ext cx="3603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59491" name="Line 99">
            <a:extLst>
              <a:ext uri="{FF2B5EF4-FFF2-40B4-BE49-F238E27FC236}">
                <a16:creationId xmlns:a16="http://schemas.microsoft.com/office/drawing/2014/main" id="{2593D983-9F1D-D4D3-D13A-B3F318577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773238"/>
            <a:ext cx="1728787" cy="28733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2" name="Line 100">
            <a:extLst>
              <a:ext uri="{FF2B5EF4-FFF2-40B4-BE49-F238E27FC236}">
                <a16:creationId xmlns:a16="http://schemas.microsoft.com/office/drawing/2014/main" id="{CE342E0A-317B-05E2-0FDB-9114E4D55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773238"/>
            <a:ext cx="865187" cy="1150937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3" name="Line 101">
            <a:extLst>
              <a:ext uri="{FF2B5EF4-FFF2-40B4-BE49-F238E27FC236}">
                <a16:creationId xmlns:a16="http://schemas.microsoft.com/office/drawing/2014/main" id="{5DE5B28C-7BCC-A44A-BD43-544F58D2455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1863" y="1773238"/>
            <a:ext cx="2520950" cy="1223962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4" name="Line 102">
            <a:extLst>
              <a:ext uri="{FF2B5EF4-FFF2-40B4-BE49-F238E27FC236}">
                <a16:creationId xmlns:a16="http://schemas.microsoft.com/office/drawing/2014/main" id="{E868E545-B75A-8167-C754-E281C25EBF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0650" y="1844675"/>
            <a:ext cx="792163" cy="6477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7" name="Line 105">
            <a:extLst>
              <a:ext uri="{FF2B5EF4-FFF2-40B4-BE49-F238E27FC236}">
                <a16:creationId xmlns:a16="http://schemas.microsoft.com/office/drawing/2014/main" id="{7F3448B5-0FE5-320E-5A0C-BC79486AD9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77050" y="1844675"/>
            <a:ext cx="1655763" cy="79216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oval" w="med" len="med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498" name="Line 106">
            <a:extLst>
              <a:ext uri="{FF2B5EF4-FFF2-40B4-BE49-F238E27FC236}">
                <a16:creationId xmlns:a16="http://schemas.microsoft.com/office/drawing/2014/main" id="{641B3132-BFBD-CB56-B847-B97CFB8255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1844675"/>
            <a:ext cx="2520950" cy="3816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0" name="Line 108">
            <a:extLst>
              <a:ext uri="{FF2B5EF4-FFF2-40B4-BE49-F238E27FC236}">
                <a16:creationId xmlns:a16="http://schemas.microsoft.com/office/drawing/2014/main" id="{23039EAB-E920-80F9-F3DF-01BFC5D6E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3716338"/>
            <a:ext cx="863600" cy="1008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1" name="Line 109">
            <a:extLst>
              <a:ext uri="{FF2B5EF4-FFF2-40B4-BE49-F238E27FC236}">
                <a16:creationId xmlns:a16="http://schemas.microsoft.com/office/drawing/2014/main" id="{2EE643CB-138C-FC14-DB52-C88AE729FD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7050" y="3716338"/>
            <a:ext cx="1655763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oval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2" name="Line 110">
            <a:extLst>
              <a:ext uri="{FF2B5EF4-FFF2-40B4-BE49-F238E27FC236}">
                <a16:creationId xmlns:a16="http://schemas.microsoft.com/office/drawing/2014/main" id="{30C3A84E-4D7E-3882-025A-08C77B7D3F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5373688"/>
            <a:ext cx="504825" cy="7223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3" name="Line 111">
            <a:extLst>
              <a:ext uri="{FF2B5EF4-FFF2-40B4-BE49-F238E27FC236}">
                <a16:creationId xmlns:a16="http://schemas.microsoft.com/office/drawing/2014/main" id="{FEC3E6DE-ECB3-6E3A-F8C3-3228D84CD9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6688" y="3716338"/>
            <a:ext cx="360362" cy="504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4" name="Line 112">
            <a:extLst>
              <a:ext uri="{FF2B5EF4-FFF2-40B4-BE49-F238E27FC236}">
                <a16:creationId xmlns:a16="http://schemas.microsoft.com/office/drawing/2014/main" id="{B1EAFAF3-E50C-A8D4-5BCB-58B4470636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1863" y="4221163"/>
            <a:ext cx="504825" cy="722312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 type="none" w="lg" len="lg"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05" name="Line 113">
            <a:extLst>
              <a:ext uri="{FF2B5EF4-FFF2-40B4-BE49-F238E27FC236}">
                <a16:creationId xmlns:a16="http://schemas.microsoft.com/office/drawing/2014/main" id="{7ADE4FE8-7EA4-2C15-F86C-60B2D4D51A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6688" y="4221163"/>
            <a:ext cx="0" cy="11525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9510" name="Text Box 118">
            <a:extLst>
              <a:ext uri="{FF2B5EF4-FFF2-40B4-BE49-F238E27FC236}">
                <a16:creationId xmlns:a16="http://schemas.microsoft.com/office/drawing/2014/main" id="{5F33CCDE-B98D-BF48-A98C-DF71432E6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1557338"/>
            <a:ext cx="503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M1</a:t>
            </a:r>
          </a:p>
        </p:txBody>
      </p:sp>
      <p:sp>
        <p:nvSpPr>
          <p:cNvPr id="59511" name="Text Box 119">
            <a:extLst>
              <a:ext uri="{FF2B5EF4-FFF2-40B4-BE49-F238E27FC236}">
                <a16:creationId xmlns:a16="http://schemas.microsoft.com/office/drawing/2014/main" id="{42F2F7AB-98C3-EF63-8E8E-FB8CAD6C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788" y="148431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M2</a:t>
            </a:r>
          </a:p>
        </p:txBody>
      </p:sp>
      <p:sp>
        <p:nvSpPr>
          <p:cNvPr id="59512" name="Text Box 120">
            <a:extLst>
              <a:ext uri="{FF2B5EF4-FFF2-40B4-BE49-F238E27FC236}">
                <a16:creationId xmlns:a16="http://schemas.microsoft.com/office/drawing/2014/main" id="{E90976B8-DF2C-3158-9A42-2BEE7D67A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357563"/>
            <a:ext cx="503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 baseline="0">
                <a:latin typeface="Arial" panose="020B0604020202020204" pitchFamily="34" charset="0"/>
              </a:rPr>
              <a:t>M3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8F33CB-BFE8-EF52-377A-E656D47B9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767138"/>
            <a:ext cx="10636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1084E8-82C4-5F59-3FEF-DF3AB424F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208588"/>
            <a:ext cx="48101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09" grpId="0" animBg="1"/>
      <p:bldP spid="59508" grpId="0" animBg="1"/>
      <p:bldP spid="59507" grpId="0" animBg="1"/>
      <p:bldP spid="59487" grpId="0"/>
      <p:bldP spid="59488" grpId="0"/>
      <p:bldP spid="59489" grpId="0"/>
      <p:bldP spid="59490" grpId="0"/>
      <p:bldP spid="59510" grpId="0"/>
      <p:bldP spid="59511" grpId="0"/>
      <p:bldP spid="5951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6FA2254A-D6A9-D6A8-20E5-F02BB0677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Kauzální doručování</a:t>
            </a:r>
            <a:endParaRPr lang="en-US" altLang="cs-CZ"/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8D1C4E8-58C1-1DB4-391F-C371183E3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1400" b="1" dirty="0"/>
              <a:t>Kauzální závislost</a:t>
            </a:r>
            <a:r>
              <a:rPr lang="en-US" altLang="cs-CZ" sz="1400" b="1" dirty="0"/>
              <a:t> </a:t>
            </a:r>
            <a:r>
              <a:rPr lang="cs-CZ" altLang="cs-CZ" sz="1400" b="1" dirty="0"/>
              <a:t> </a:t>
            </a:r>
            <a:r>
              <a:rPr lang="cs-CZ" altLang="cs-CZ" sz="1400" i="1" dirty="0"/>
              <a:t>(opakování je matkou</a:t>
            </a:r>
            <a:r>
              <a:rPr lang="en-US" altLang="cs-CZ" sz="1400" i="1" dirty="0"/>
              <a:t> …</a:t>
            </a:r>
            <a:r>
              <a:rPr lang="cs-CZ" altLang="cs-CZ" sz="1400" i="1" dirty="0"/>
              <a:t>)</a:t>
            </a:r>
          </a:p>
          <a:p>
            <a:pPr eaLnBrk="1" hangingPunct="1"/>
            <a:r>
              <a:rPr lang="cs-CZ" altLang="cs-CZ" sz="1400" b="1" dirty="0">
                <a:sym typeface="Symbol" panose="05050102010706020507" pitchFamily="18" charset="2"/>
              </a:rPr>
              <a:t></a:t>
            </a:r>
            <a:r>
              <a:rPr lang="cs-CZ" altLang="cs-CZ" sz="1400" dirty="0"/>
              <a:t> </a:t>
            </a:r>
            <a:r>
              <a:rPr lang="cs-CZ" altLang="cs-CZ" sz="1400" i="1" dirty="0"/>
              <a:t>(kauzálně předchází)</a:t>
            </a:r>
            <a:r>
              <a:rPr lang="cs-CZ" altLang="cs-CZ" sz="1400" dirty="0"/>
              <a:t> </a:t>
            </a:r>
            <a:r>
              <a:rPr lang="en-US" altLang="cs-CZ" sz="1400" dirty="0"/>
              <a:t> </a:t>
            </a:r>
            <a:r>
              <a:rPr lang="cs-CZ" altLang="cs-CZ" sz="1400" dirty="0"/>
              <a:t>je relace definovaná: 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 dirty="0"/>
              <a:t>jestliže </a:t>
            </a:r>
            <a:r>
              <a:rPr lang="cs-CZ" altLang="cs-CZ" sz="1400" dirty="0">
                <a:sym typeface="Symbol" panose="05050102010706020507" pitchFamily="18" charset="2"/>
              </a:rPr>
              <a:t></a:t>
            </a:r>
            <a:r>
              <a:rPr lang="cs-CZ" altLang="cs-CZ" sz="1400" dirty="0"/>
              <a:t>p: e1 </a:t>
            </a:r>
            <a:r>
              <a:rPr lang="cs-CZ" altLang="cs-CZ" sz="1400" dirty="0">
                <a:sym typeface="Symbol" panose="05050102010706020507" pitchFamily="18" charset="2"/>
              </a:rPr>
              <a:t></a:t>
            </a:r>
            <a:r>
              <a:rPr lang="cs-CZ" altLang="cs-CZ" sz="1400" baseline="30000" dirty="0"/>
              <a:t>p</a:t>
            </a:r>
            <a:r>
              <a:rPr lang="cs-CZ" altLang="cs-CZ" sz="1400" dirty="0"/>
              <a:t> e2, potom e1 </a:t>
            </a:r>
            <a:r>
              <a:rPr lang="cs-CZ" altLang="cs-CZ" sz="1400" dirty="0">
                <a:sym typeface="Symbol" panose="05050102010706020507" pitchFamily="18" charset="2"/>
              </a:rPr>
              <a:t></a:t>
            </a:r>
            <a:r>
              <a:rPr lang="cs-CZ" altLang="cs-CZ" sz="1400" dirty="0"/>
              <a:t> e2</a:t>
            </a:r>
            <a:endParaRPr lang="cs-CZ" altLang="cs-CZ" sz="1400" dirty="0">
              <a:sym typeface="Symbol" panose="05050102010706020507" pitchFamily="18" charset="2"/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 dirty="0">
                <a:sym typeface="Symbol" panose="05050102010706020507" pitchFamily="18" charset="2"/>
              </a:rPr>
              <a:t></a:t>
            </a:r>
            <a:r>
              <a:rPr lang="cs-CZ" altLang="cs-CZ" sz="1400" dirty="0"/>
              <a:t> m: send(m) </a:t>
            </a:r>
            <a:r>
              <a:rPr lang="cs-CZ" altLang="cs-CZ" sz="1400" dirty="0">
                <a:sym typeface="Symbol" panose="05050102010706020507" pitchFamily="18" charset="2"/>
              </a:rPr>
              <a:t></a:t>
            </a:r>
            <a:r>
              <a:rPr lang="cs-CZ" altLang="cs-CZ" sz="1400" dirty="0"/>
              <a:t> rcv(m) 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sz="1400" dirty="0"/>
              <a:t>jestliže e1 </a:t>
            </a:r>
            <a:r>
              <a:rPr lang="cs-CZ" altLang="cs-CZ" sz="1400" dirty="0">
                <a:sym typeface="Symbol" panose="05050102010706020507" pitchFamily="18" charset="2"/>
              </a:rPr>
              <a:t></a:t>
            </a:r>
            <a:r>
              <a:rPr lang="cs-CZ" altLang="cs-CZ" sz="1400" dirty="0"/>
              <a:t> e2 &amp; e2 </a:t>
            </a:r>
            <a:r>
              <a:rPr lang="cs-CZ" altLang="cs-CZ" sz="1400" dirty="0">
                <a:sym typeface="Symbol" panose="05050102010706020507" pitchFamily="18" charset="2"/>
              </a:rPr>
              <a:t></a:t>
            </a:r>
            <a:r>
              <a:rPr lang="cs-CZ" altLang="cs-CZ" sz="1400" dirty="0"/>
              <a:t> e3  potom  e1 </a:t>
            </a:r>
            <a:r>
              <a:rPr lang="cs-CZ" altLang="cs-CZ" sz="1400" dirty="0">
                <a:sym typeface="Symbol" panose="05050102010706020507" pitchFamily="18" charset="2"/>
              </a:rPr>
              <a:t></a:t>
            </a:r>
            <a:r>
              <a:rPr lang="cs-CZ" altLang="cs-CZ" sz="1400" dirty="0"/>
              <a:t> e3</a:t>
            </a:r>
          </a:p>
          <a:p>
            <a:pPr eaLnBrk="1" hangingPunct="1"/>
            <a:endParaRPr lang="cs-CZ" altLang="cs-CZ" sz="1400" dirty="0"/>
          </a:p>
          <a:p>
            <a:pPr eaLnBrk="1" hangingPunct="1"/>
            <a:r>
              <a:rPr lang="cs-CZ" altLang="cs-CZ" b="1" dirty="0"/>
              <a:t>Kauzální uspořádání doručovaných zpráv</a:t>
            </a:r>
          </a:p>
          <a:p>
            <a:pPr eaLnBrk="1" hangingPunct="1"/>
            <a:r>
              <a:rPr lang="cs-CZ" altLang="cs-CZ" dirty="0"/>
              <a:t>dest(m) množina uzlů, kterým je zaslána zpráva m</a:t>
            </a:r>
          </a:p>
          <a:p>
            <a:pPr eaLnBrk="1" hangingPunct="1"/>
            <a:r>
              <a:rPr lang="cs-CZ" altLang="cs-CZ" dirty="0"/>
              <a:t>deliver</a:t>
            </a:r>
            <a:r>
              <a:rPr lang="cs-CZ" altLang="cs-CZ" baseline="-25000" dirty="0"/>
              <a:t>p</a:t>
            </a:r>
            <a:r>
              <a:rPr lang="cs-CZ" altLang="cs-CZ" dirty="0"/>
              <a:t>(m) je událost doručení zprávy m uzlu p</a:t>
            </a:r>
          </a:p>
          <a:p>
            <a:pPr eaLnBrk="1" hangingPunct="1"/>
            <a:endParaRPr lang="cs-CZ" altLang="cs-CZ" dirty="0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m1 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dirty="0"/>
              <a:t> m2 </a:t>
            </a:r>
            <a:r>
              <a:rPr lang="cs-CZ" altLang="cs-CZ" dirty="0">
                <a:sym typeface="Symbol" panose="05050102010706020507" pitchFamily="18" charset="2"/>
              </a:rPr>
              <a:t></a:t>
            </a:r>
            <a:r>
              <a:rPr lang="cs-CZ" altLang="cs-CZ" dirty="0"/>
              <a:t> </a:t>
            </a:r>
            <a:r>
              <a:rPr lang="cs-CZ" altLang="cs-CZ" dirty="0">
                <a:sym typeface="Symbol" panose="05050102010706020507" pitchFamily="18" charset="2"/>
              </a:rPr>
              <a:t></a:t>
            </a:r>
            <a:r>
              <a:rPr lang="cs-CZ" altLang="cs-CZ" dirty="0"/>
              <a:t>p </a:t>
            </a:r>
            <a:r>
              <a:rPr lang="cs-CZ" altLang="cs-CZ" dirty="0">
                <a:sym typeface="Symbol" panose="05050102010706020507" pitchFamily="18" charset="2"/>
              </a:rPr>
              <a:t></a:t>
            </a:r>
            <a:r>
              <a:rPr lang="cs-CZ" altLang="cs-CZ" dirty="0"/>
              <a:t>(dest(m1) </a:t>
            </a:r>
            <a:r>
              <a:rPr lang="cs-CZ" altLang="cs-CZ" dirty="0">
                <a:sym typeface="Symbol" panose="05050102010706020507" pitchFamily="18" charset="2"/>
              </a:rPr>
              <a:t></a:t>
            </a:r>
            <a:r>
              <a:rPr lang="cs-CZ" altLang="cs-CZ" dirty="0"/>
              <a:t> dest(m2))  :  deliver</a:t>
            </a:r>
            <a:r>
              <a:rPr lang="cs-CZ" altLang="cs-CZ" baseline="-25000" dirty="0"/>
              <a:t>p</a:t>
            </a:r>
            <a:r>
              <a:rPr lang="cs-CZ" altLang="cs-CZ" dirty="0"/>
              <a:t>(m1) 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baseline="30000" dirty="0"/>
              <a:t>p</a:t>
            </a:r>
            <a:r>
              <a:rPr lang="cs-CZ" altLang="cs-CZ" dirty="0"/>
              <a:t> deliver</a:t>
            </a:r>
            <a:r>
              <a:rPr lang="cs-CZ" altLang="cs-CZ" baseline="-25000" dirty="0"/>
              <a:t>p</a:t>
            </a:r>
            <a:r>
              <a:rPr lang="cs-CZ" altLang="cs-CZ" dirty="0"/>
              <a:t>(m2) 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Význam: Jestliže m2 je zpráva kauzálně závislá na m1, potom na všech uzlech, kterým budou doručeny obě tyto zprávy, bude zachováno pořadí doručení</a:t>
            </a:r>
            <a:endParaRPr lang="en-US" altLang="cs-CZ" dirty="0"/>
          </a:p>
          <a:p>
            <a:pPr eaLnBrk="1" hangingPunct="1"/>
            <a:endParaRPr lang="en-US" altLang="cs-CZ" dirty="0"/>
          </a:p>
          <a:p>
            <a:pPr eaLnBrk="1" hangingPunct="1"/>
            <a:r>
              <a:rPr lang="en-US" altLang="cs-CZ" b="1" dirty="0" err="1"/>
              <a:t>Probl</a:t>
            </a:r>
            <a:r>
              <a:rPr lang="cs-CZ" altLang="cs-CZ" b="1" dirty="0"/>
              <a:t>émy: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jak poznat  m1 </a:t>
            </a:r>
            <a:r>
              <a:rPr lang="cs-CZ" altLang="cs-CZ" dirty="0">
                <a:sym typeface="Symbol" panose="05050102010706020507" pitchFamily="18" charset="2"/>
              </a:rPr>
              <a:t></a:t>
            </a:r>
            <a:r>
              <a:rPr lang="cs-CZ" altLang="cs-CZ" dirty="0"/>
              <a:t> m2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... navíc když ještě m1 nebyla doručena </a:t>
            </a:r>
          </a:p>
        </p:txBody>
      </p:sp>
      <p:pic>
        <p:nvPicPr>
          <p:cNvPr id="211972" name="Picture 1">
            <a:extLst>
              <a:ext uri="{FF2B5EF4-FFF2-40B4-BE49-F238E27FC236}">
                <a16:creationId xmlns:a16="http://schemas.microsoft.com/office/drawing/2014/main" id="{576D47D7-A105-972A-3126-BE14994C57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548313"/>
            <a:ext cx="1049337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>
            <a:extLst>
              <a:ext uri="{FF2B5EF4-FFF2-40B4-BE49-F238E27FC236}">
                <a16:creationId xmlns:a16="http://schemas.microsoft.com/office/drawing/2014/main" id="{93104D17-625E-D401-6A07-168FBCFC8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dirty="0"/>
              <a:t>vektorové hodiny</a:t>
            </a:r>
            <a:r>
              <a:rPr lang="cs-CZ" altLang="cs-CZ" dirty="0"/>
              <a:t> </a:t>
            </a:r>
            <a:r>
              <a:rPr lang="en-US" altLang="cs-CZ" dirty="0"/>
              <a:t>(</a:t>
            </a:r>
            <a:r>
              <a:rPr lang="en-US" altLang="cs-CZ" i="1" dirty="0" err="1"/>
              <a:t>vektorov</a:t>
            </a:r>
            <a:r>
              <a:rPr lang="cs-CZ" altLang="cs-CZ" i="1" dirty="0"/>
              <a:t>á</a:t>
            </a:r>
            <a:r>
              <a:rPr lang="cs-CZ" altLang="cs-CZ" dirty="0"/>
              <a:t> časová značka</a:t>
            </a:r>
            <a:r>
              <a:rPr lang="en-US" altLang="cs-CZ" dirty="0"/>
              <a:t>, vector time, VT)</a:t>
            </a:r>
          </a:p>
          <a:p>
            <a:pPr eaLnBrk="1" hangingPunct="1"/>
            <a:r>
              <a:rPr lang="en-US" altLang="cs-CZ" dirty="0"/>
              <a:t>	</a:t>
            </a:r>
            <a:r>
              <a:rPr lang="cs-CZ" altLang="cs-CZ" dirty="0"/>
              <a:t>vektor velikosti n, kde n je počet procesů ve skupině </a:t>
            </a:r>
          </a:p>
          <a:p>
            <a:pPr eaLnBrk="1" hangingPunct="1"/>
            <a:r>
              <a:rPr lang="cs-CZ" altLang="cs-CZ" dirty="0"/>
              <a:t>časová </a:t>
            </a:r>
            <a:r>
              <a:rPr lang="en-US" altLang="cs-CZ" dirty="0" err="1"/>
              <a:t>zn</a:t>
            </a:r>
            <a:r>
              <a:rPr lang="cs-CZ" altLang="cs-CZ" dirty="0"/>
              <a:t>ačka procesu p</a:t>
            </a:r>
            <a:r>
              <a:rPr lang="en-US" altLang="cs-CZ" dirty="0"/>
              <a:t>:</a:t>
            </a:r>
            <a:r>
              <a:rPr lang="cs-CZ" altLang="cs-CZ" dirty="0"/>
              <a:t> VT(p)</a:t>
            </a:r>
          </a:p>
          <a:p>
            <a:pPr eaLnBrk="1" hangingPunct="1"/>
            <a:r>
              <a:rPr lang="cs-CZ" altLang="cs-CZ" dirty="0"/>
              <a:t>časová </a:t>
            </a:r>
            <a:r>
              <a:rPr lang="en-US" altLang="cs-CZ" dirty="0" err="1"/>
              <a:t>zn</a:t>
            </a:r>
            <a:r>
              <a:rPr lang="cs-CZ" altLang="cs-CZ" dirty="0"/>
              <a:t>ačka zprávy m</a:t>
            </a:r>
            <a:r>
              <a:rPr lang="en-US" altLang="cs-CZ" dirty="0"/>
              <a:t>:</a:t>
            </a:r>
            <a:r>
              <a:rPr lang="cs-CZ" altLang="cs-CZ" dirty="0"/>
              <a:t> VT(m)</a:t>
            </a:r>
          </a:p>
          <a:p>
            <a:pPr eaLnBrk="1" hangingPunct="1"/>
            <a:endParaRPr lang="en-US" altLang="cs-CZ" dirty="0"/>
          </a:p>
          <a:p>
            <a:pPr eaLnBrk="1" hangingPunct="1">
              <a:lnSpc>
                <a:spcPct val="120000"/>
              </a:lnSpc>
            </a:pPr>
            <a:r>
              <a:rPr lang="cs-CZ" altLang="cs-CZ" dirty="0"/>
              <a:t>Obecná p</a:t>
            </a:r>
            <a:r>
              <a:rPr lang="en-US" altLang="cs-CZ" dirty="0" err="1"/>
              <a:t>ravidla</a:t>
            </a:r>
            <a:r>
              <a:rPr lang="en-US" altLang="cs-CZ" dirty="0"/>
              <a:t> </a:t>
            </a:r>
            <a:r>
              <a:rPr lang="en-US" altLang="cs-CZ" dirty="0" err="1"/>
              <a:t>aktualizace</a:t>
            </a:r>
            <a:r>
              <a:rPr lang="en-US" altLang="cs-CZ" dirty="0"/>
              <a:t> </a:t>
            </a:r>
            <a:r>
              <a:rPr lang="cs-CZ" altLang="cs-CZ" dirty="0"/>
              <a:t>časových značek</a:t>
            </a:r>
            <a:endParaRPr lang="cs-CZ" altLang="cs-CZ" dirty="0"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při startu je VT(p</a:t>
            </a:r>
            <a:r>
              <a:rPr lang="cs-CZ" altLang="cs-CZ" sz="2000" baseline="-20000" dirty="0"/>
              <a:t>i</a:t>
            </a:r>
            <a:r>
              <a:rPr lang="cs-CZ" altLang="cs-CZ" dirty="0"/>
              <a:t>) nulový</a:t>
            </a:r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dirty="0">
                <a:sym typeface="Symbol" panose="05050102010706020507" pitchFamily="18" charset="2"/>
              </a:rPr>
              <a:t></a:t>
            </a:r>
            <a:r>
              <a:rPr lang="cs-CZ" altLang="cs-CZ" dirty="0"/>
              <a:t> send p</a:t>
            </a:r>
            <a:r>
              <a:rPr lang="cs-CZ" altLang="cs-CZ" sz="2000" baseline="-20000" dirty="0"/>
              <a:t>i</a:t>
            </a:r>
            <a:r>
              <a:rPr lang="cs-CZ" altLang="cs-CZ" dirty="0"/>
              <a:t>(m): VT(m) = ++VT(p</a:t>
            </a:r>
            <a:r>
              <a:rPr lang="cs-CZ" altLang="cs-CZ" sz="2000" baseline="-20000" dirty="0"/>
              <a:t>i</a:t>
            </a:r>
            <a:r>
              <a:rPr lang="cs-CZ" altLang="cs-CZ" dirty="0"/>
              <a:t>)[i]</a:t>
            </a:r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dirty="0"/>
              <a:t>p</a:t>
            </a:r>
            <a:r>
              <a:rPr lang="cs-CZ" altLang="cs-CZ" sz="2000" baseline="-20000" dirty="0"/>
              <a:t>j</a:t>
            </a:r>
            <a:r>
              <a:rPr lang="cs-CZ" altLang="cs-CZ" dirty="0"/>
              <a:t> </a:t>
            </a:r>
            <a:r>
              <a:rPr lang="en-US" altLang="cs-CZ" dirty="0"/>
              <a:t>p</a:t>
            </a:r>
            <a:r>
              <a:rPr lang="cs-CZ" altLang="cs-CZ" dirty="0"/>
              <a:t>ři doručení m upraví VT(p</a:t>
            </a:r>
            <a:r>
              <a:rPr lang="cs-CZ" altLang="cs-CZ" sz="2000" baseline="-20000" dirty="0"/>
              <a:t>j</a:t>
            </a:r>
            <a:r>
              <a:rPr lang="cs-CZ" altLang="cs-CZ" dirty="0"/>
              <a:t>) :</a:t>
            </a:r>
            <a:br>
              <a:rPr lang="cs-CZ" altLang="cs-CZ" dirty="0"/>
            </a:br>
            <a:r>
              <a:rPr lang="cs-CZ" altLang="cs-CZ" dirty="0"/>
              <a:t>	</a:t>
            </a:r>
            <a:r>
              <a:rPr lang="cs-CZ" altLang="cs-CZ" dirty="0">
                <a:sym typeface="Symbol" panose="05050102010706020507" pitchFamily="18" charset="2"/>
              </a:rPr>
              <a:t></a:t>
            </a:r>
            <a:r>
              <a:rPr lang="cs-CZ" altLang="cs-CZ" dirty="0"/>
              <a:t>k </a:t>
            </a:r>
            <a:r>
              <a:rPr lang="cs-CZ" altLang="cs-CZ" dirty="0">
                <a:sym typeface="Symbol" panose="05050102010706020507" pitchFamily="18" charset="2"/>
              </a:rPr>
              <a:t></a:t>
            </a:r>
            <a:r>
              <a:rPr lang="cs-CZ" altLang="cs-CZ" dirty="0"/>
              <a:t> 1..n: VT(p</a:t>
            </a:r>
            <a:r>
              <a:rPr lang="cs-CZ" altLang="cs-CZ" sz="2000" baseline="-20000" dirty="0"/>
              <a:t>j</a:t>
            </a:r>
            <a:r>
              <a:rPr lang="cs-CZ" altLang="cs-CZ" dirty="0"/>
              <a:t>)[k] = max( VT(p</a:t>
            </a:r>
            <a:r>
              <a:rPr lang="cs-CZ" altLang="cs-CZ" sz="2000" baseline="-20000" dirty="0"/>
              <a:t>j</a:t>
            </a:r>
            <a:r>
              <a:rPr lang="cs-CZ" altLang="cs-CZ" dirty="0"/>
              <a:t>)[k], VT(m)[k] ) </a:t>
            </a:r>
            <a:endParaRPr lang="cs-CZ" altLang="cs-CZ" dirty="0">
              <a:sym typeface="Symbol" panose="05050102010706020507" pitchFamily="18" charset="2"/>
            </a:endParaRPr>
          </a:p>
          <a:p>
            <a:pPr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 dirty="0">
                <a:sym typeface="Symbol" panose="05050102010706020507" pitchFamily="18" charset="2"/>
              </a:rPr>
              <a:t></a:t>
            </a:r>
            <a:r>
              <a:rPr lang="cs-CZ" altLang="cs-CZ" dirty="0"/>
              <a:t> m</a:t>
            </a:r>
            <a:r>
              <a:rPr lang="cs-CZ" altLang="cs-CZ" sz="2000" baseline="-20000" dirty="0"/>
              <a:t>i</a:t>
            </a:r>
            <a:r>
              <a:rPr lang="cs-CZ" altLang="cs-CZ" dirty="0"/>
              <a:t>, m</a:t>
            </a:r>
            <a:r>
              <a:rPr lang="cs-CZ" altLang="cs-CZ" sz="2000" baseline="-20000" dirty="0"/>
              <a:t>j</a:t>
            </a:r>
            <a:r>
              <a:rPr lang="cs-CZ" altLang="cs-CZ" dirty="0"/>
              <a:t> (i </a:t>
            </a:r>
            <a:r>
              <a:rPr lang="cs-CZ" altLang="cs-CZ" dirty="0">
                <a:sym typeface="Symbol" panose="05050102010706020507" pitchFamily="18" charset="2"/>
              </a:rPr>
              <a:t></a:t>
            </a:r>
            <a:r>
              <a:rPr lang="cs-CZ" altLang="cs-CZ" dirty="0"/>
              <a:t> j): VT(m</a:t>
            </a:r>
            <a:r>
              <a:rPr lang="cs-CZ" altLang="cs-CZ" sz="2000" baseline="-20000" dirty="0"/>
              <a:t>i</a:t>
            </a:r>
            <a:r>
              <a:rPr lang="cs-CZ" altLang="cs-CZ" dirty="0"/>
              <a:t>) </a:t>
            </a:r>
            <a:r>
              <a:rPr lang="cs-CZ" altLang="cs-CZ" dirty="0">
                <a:sym typeface="Symbol" panose="05050102010706020507" pitchFamily="18" charset="2"/>
              </a:rPr>
              <a:t></a:t>
            </a:r>
            <a:r>
              <a:rPr lang="cs-CZ" altLang="cs-CZ" dirty="0"/>
              <a:t> VT(m</a:t>
            </a:r>
            <a:r>
              <a:rPr lang="cs-CZ" altLang="cs-CZ" sz="2000" baseline="-20000" dirty="0"/>
              <a:t>j</a:t>
            </a:r>
            <a:r>
              <a:rPr lang="cs-CZ" altLang="cs-CZ" dirty="0"/>
              <a:t>)</a:t>
            </a: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Porovnávání časových značek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VT1 </a:t>
            </a:r>
            <a:r>
              <a:rPr lang="cs-CZ" altLang="cs-CZ" sz="1900" dirty="0"/>
              <a:t>≤</a:t>
            </a:r>
            <a:r>
              <a:rPr lang="cs-CZ" altLang="cs-CZ" dirty="0"/>
              <a:t> VT2  </a:t>
            </a:r>
            <a:r>
              <a:rPr lang="cs-CZ" altLang="cs-CZ" dirty="0">
                <a:sym typeface="Symbol" panose="05050102010706020507" pitchFamily="18" charset="2"/>
              </a:rPr>
              <a:t></a:t>
            </a:r>
            <a:r>
              <a:rPr lang="cs-CZ" altLang="cs-CZ" dirty="0"/>
              <a:t>  </a:t>
            </a:r>
            <a:r>
              <a:rPr lang="cs-CZ" altLang="cs-CZ" dirty="0">
                <a:sym typeface="Symbol" panose="05050102010706020507" pitchFamily="18" charset="2"/>
              </a:rPr>
              <a:t></a:t>
            </a:r>
            <a:r>
              <a:rPr lang="cs-CZ" altLang="cs-CZ" dirty="0"/>
              <a:t>i: VT1 [i] </a:t>
            </a:r>
            <a:r>
              <a:rPr lang="cs-CZ" altLang="cs-CZ" sz="1900" dirty="0"/>
              <a:t>≤</a:t>
            </a:r>
            <a:r>
              <a:rPr lang="cs-CZ" altLang="cs-CZ" dirty="0"/>
              <a:t> VT2 [i]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VT1 &lt; VT2  </a:t>
            </a:r>
            <a:r>
              <a:rPr lang="cs-CZ" altLang="cs-CZ" dirty="0">
                <a:sym typeface="Symbol" panose="05050102010706020507" pitchFamily="18" charset="2"/>
              </a:rPr>
              <a:t></a:t>
            </a:r>
            <a:r>
              <a:rPr lang="cs-CZ" altLang="cs-CZ" dirty="0"/>
              <a:t>  VT1 </a:t>
            </a:r>
            <a:r>
              <a:rPr lang="cs-CZ" altLang="cs-CZ" sz="1900" dirty="0"/>
              <a:t>≤</a:t>
            </a:r>
            <a:r>
              <a:rPr lang="cs-CZ" altLang="cs-CZ" dirty="0"/>
              <a:t> VT2 &amp; </a:t>
            </a:r>
            <a:r>
              <a:rPr lang="cs-CZ" altLang="cs-CZ" dirty="0">
                <a:sym typeface="Symbol" panose="05050102010706020507" pitchFamily="18" charset="2"/>
              </a:rPr>
              <a:t></a:t>
            </a:r>
            <a:r>
              <a:rPr lang="cs-CZ" altLang="cs-CZ" dirty="0"/>
              <a:t> i: VT1 [i] &lt; VT2 [i]</a:t>
            </a:r>
            <a:endParaRPr lang="en-US" altLang="cs-CZ" dirty="0"/>
          </a:p>
        </p:txBody>
      </p:sp>
      <p:sp>
        <p:nvSpPr>
          <p:cNvPr id="174083" name="AutoShape 5">
            <a:extLst>
              <a:ext uri="{FF2B5EF4-FFF2-40B4-BE49-F238E27FC236}">
                <a16:creationId xmlns:a16="http://schemas.microsoft.com/office/drawing/2014/main" id="{512C33DC-BD09-8287-CF9E-C67F1B6C9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659" y="3449108"/>
            <a:ext cx="2881312" cy="576262"/>
          </a:xfrm>
          <a:prstGeom prst="wedgeRoundRectCallout">
            <a:avLst>
              <a:gd name="adj1" fmla="val -104051"/>
              <a:gd name="adj2" fmla="val 376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Pozor</a:t>
            </a:r>
            <a:r>
              <a:rPr lang="en-US" altLang="cs-CZ" sz="1400" b="0" baseline="0">
                <a:latin typeface="Arial" panose="020B0604020202020204" pitchFamily="34" charset="0"/>
              </a:rPr>
              <a:t>! Obecn</a:t>
            </a:r>
            <a:r>
              <a:rPr lang="cs-CZ" altLang="cs-CZ" sz="1400" b="0" baseline="0">
                <a:latin typeface="Arial" panose="020B0604020202020204" pitchFamily="34" charset="0"/>
              </a:rPr>
              <a:t>á</a:t>
            </a:r>
            <a:r>
              <a:rPr lang="en-US" altLang="cs-CZ" sz="1400" b="0" baseline="0">
                <a:latin typeface="Arial" panose="020B0604020202020204" pitchFamily="34" charset="0"/>
              </a:rPr>
              <a:t> pravidla ne</a:t>
            </a:r>
            <a:r>
              <a:rPr lang="cs-CZ" altLang="cs-CZ" sz="1400" b="0" baseline="0">
                <a:latin typeface="Arial" panose="020B0604020202020204" pitchFamily="34" charset="0"/>
              </a:rPr>
              <a:t>říkají KDY k doručení dojde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74084" name="Rectangle 2">
            <a:extLst>
              <a:ext uri="{FF2B5EF4-FFF2-40B4-BE49-F238E27FC236}">
                <a16:creationId xmlns:a16="http://schemas.microsoft.com/office/drawing/2014/main" id="{9BB43084-6A7C-E7F1-FD8C-2C56A90924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Vektorové hodiny</a:t>
            </a:r>
            <a:endParaRPr lang="en-US" altLang="cs-CZ"/>
          </a:p>
        </p:txBody>
      </p:sp>
      <p:sp>
        <p:nvSpPr>
          <p:cNvPr id="174085" name="AutoShape 4">
            <a:extLst>
              <a:ext uri="{FF2B5EF4-FFF2-40B4-BE49-F238E27FC236}">
                <a16:creationId xmlns:a16="http://schemas.microsoft.com/office/drawing/2014/main" id="{FC86B001-BAC4-0948-D06D-C20085B2B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659" y="4528608"/>
            <a:ext cx="2881312" cy="576262"/>
          </a:xfrm>
          <a:prstGeom prst="wedgeRoundRectCallout">
            <a:avLst>
              <a:gd name="adj1" fmla="val -67884"/>
              <a:gd name="adj2" fmla="val -6487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 složkách maxima ze stávajícího a přijatého vektoru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76134" name="AutoShape 6">
            <a:extLst>
              <a:ext uri="{FF2B5EF4-FFF2-40B4-BE49-F238E27FC236}">
                <a16:creationId xmlns:a16="http://schemas.microsoft.com/office/drawing/2014/main" id="{D626D098-6BEA-126D-81BC-23A1E015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3509" y="5366808"/>
            <a:ext cx="2808287" cy="576262"/>
          </a:xfrm>
          <a:prstGeom prst="wedgeRoundRectCallout">
            <a:avLst>
              <a:gd name="adj1" fmla="val -86972"/>
              <a:gd name="adj2" fmla="val -125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 každá dvojice VT musí být porovnatelná - konkurentní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74087" name="AutoShape 5">
            <a:extLst>
              <a:ext uri="{FF2B5EF4-FFF2-40B4-BE49-F238E27FC236}">
                <a16:creationId xmlns:a16="http://schemas.microsoft.com/office/drawing/2014/main" id="{2CD1A919-6216-1173-05AF-0FCAA42D6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5659" y="2656945"/>
            <a:ext cx="2881312" cy="576263"/>
          </a:xfrm>
          <a:prstGeom prst="wedgeRoundRectCallout">
            <a:avLst>
              <a:gd name="adj1" fmla="val -93139"/>
              <a:gd name="adj2" fmla="val 805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Inkrementace polo</a:t>
            </a:r>
            <a:r>
              <a:rPr lang="cs-CZ" altLang="cs-CZ" sz="1400" b="0" baseline="0">
                <a:latin typeface="Arial" panose="020B0604020202020204" pitchFamily="34" charset="0"/>
              </a:rPr>
              <a:t>ž</a:t>
            </a:r>
            <a:r>
              <a:rPr lang="en-US" altLang="cs-CZ" sz="1400" b="0" baseline="0">
                <a:latin typeface="Arial" panose="020B0604020202020204" pitchFamily="34" charset="0"/>
              </a:rPr>
              <a:t>ky</a:t>
            </a:r>
            <a:r>
              <a:rPr lang="cs-CZ" altLang="cs-CZ" sz="1400" b="0" baseline="0">
                <a:latin typeface="Arial" panose="020B0604020202020204" pitchFamily="34" charset="0"/>
              </a:rPr>
              <a:t> ≈</a:t>
            </a:r>
            <a:r>
              <a:rPr lang="en-US" altLang="cs-CZ" sz="1400" b="0" baseline="0">
                <a:latin typeface="Arial" panose="020B0604020202020204" pitchFamily="34" charset="0"/>
              </a:rPr>
              <a:t> odes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r>
              <a:rPr lang="en-US" altLang="cs-CZ" sz="1400" b="0" baseline="0">
                <a:latin typeface="Arial" panose="020B0604020202020204" pitchFamily="34" charset="0"/>
              </a:rPr>
              <a:t>laj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r>
              <a:rPr lang="en-US" altLang="cs-CZ" sz="1400" b="0" baseline="0">
                <a:latin typeface="Arial" panose="020B0604020202020204" pitchFamily="34" charset="0"/>
              </a:rPr>
              <a:t>c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r>
              <a:rPr lang="en-US" altLang="cs-CZ" sz="1400" b="0" baseline="0">
                <a:latin typeface="Arial" panose="020B0604020202020204" pitchFamily="34" charset="0"/>
              </a:rPr>
              <a:t> </a:t>
            </a:r>
            <a:r>
              <a:rPr lang="cs-CZ" altLang="cs-CZ" sz="1400" b="0" baseline="0">
                <a:latin typeface="Arial" panose="020B0604020202020204" pitchFamily="34" charset="0"/>
              </a:rPr>
              <a:t>uzel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pic>
        <p:nvPicPr>
          <p:cNvPr id="174088" name="Picture 1">
            <a:extLst>
              <a:ext uri="{FF2B5EF4-FFF2-40B4-BE49-F238E27FC236}">
                <a16:creationId xmlns:a16="http://schemas.microsoft.com/office/drawing/2014/main" id="{861F56EB-D3C6-7C52-A05D-E03E6A50AD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06375"/>
            <a:ext cx="15128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>
            <a:extLst>
              <a:ext uri="{FF2B5EF4-FFF2-40B4-BE49-F238E27FC236}">
                <a16:creationId xmlns:a16="http://schemas.microsoft.com/office/drawing/2014/main" id="{78888A1B-D57C-A6FC-43B4-0EBC80C5EE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Kauzální doručovací protokol</a:t>
            </a:r>
            <a:endParaRPr lang="en-US" altLang="en-US"/>
          </a:p>
        </p:txBody>
      </p:sp>
      <p:sp>
        <p:nvSpPr>
          <p:cNvPr id="176131" name="Content Placeholder 2">
            <a:extLst>
              <a:ext uri="{FF2B5EF4-FFF2-40B4-BE49-F238E27FC236}">
                <a16:creationId xmlns:a16="http://schemas.microsoft.com/office/drawing/2014/main" id="{C2E5FFCE-D96A-56E2-26E6-5191C843A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908050"/>
            <a:ext cx="4752975" cy="5689600"/>
          </a:xfrm>
        </p:spPr>
        <p:txBody>
          <a:bodyPr/>
          <a:lstStyle/>
          <a:p>
            <a:pPr eaLnBrk="1" hangingPunct="1"/>
            <a:r>
              <a:rPr lang="cs-CZ" altLang="cs-CZ" b="1"/>
              <a:t>odeslání</a:t>
            </a:r>
            <a:r>
              <a:rPr lang="cs-CZ" altLang="cs-CZ"/>
              <a:t> zprávy m uzlem </a:t>
            </a:r>
            <a:r>
              <a:rPr lang="cs-CZ" altLang="cs-CZ">
                <a:solidFill>
                  <a:srgbClr val="0000FF"/>
                </a:solidFill>
              </a:rPr>
              <a:t>p</a:t>
            </a:r>
            <a:r>
              <a:rPr lang="cs-CZ" altLang="cs-CZ" sz="2000" baseline="-20000">
                <a:solidFill>
                  <a:srgbClr val="0000FF"/>
                </a:solidFill>
              </a:rPr>
              <a:t>i</a:t>
            </a:r>
            <a:endParaRPr lang="cs-CZ" altLang="cs-CZ">
              <a:solidFill>
                <a:srgbClr val="0000FF"/>
              </a:solidFill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VT(p</a:t>
            </a:r>
            <a:r>
              <a:rPr lang="cs-CZ" altLang="cs-CZ" sz="2000" baseline="-20000"/>
              <a:t>i</a:t>
            </a:r>
            <a:r>
              <a:rPr lang="cs-CZ" altLang="cs-CZ"/>
              <a:t>)[i] ++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VT(m) = VT(p</a:t>
            </a:r>
            <a:r>
              <a:rPr lang="cs-CZ" altLang="cs-CZ" sz="2000" baseline="-20000"/>
              <a:t>i</a:t>
            </a:r>
            <a:r>
              <a:rPr lang="cs-CZ" altLang="cs-CZ"/>
              <a:t>)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eaLnBrk="1" hangingPunct="1"/>
            <a:r>
              <a:rPr lang="cs-CZ" altLang="cs-CZ" b="1"/>
              <a:t>přijetí</a:t>
            </a:r>
            <a:r>
              <a:rPr lang="cs-CZ" altLang="cs-CZ"/>
              <a:t> uzlem </a:t>
            </a:r>
            <a:r>
              <a:rPr lang="cs-CZ" altLang="cs-CZ">
                <a:solidFill>
                  <a:srgbClr val="0000FF"/>
                </a:solidFill>
              </a:rPr>
              <a:t>p</a:t>
            </a:r>
            <a:r>
              <a:rPr lang="cs-CZ" altLang="cs-CZ" sz="2000" baseline="-20000">
                <a:solidFill>
                  <a:srgbClr val="0000FF"/>
                </a:solidFill>
              </a:rPr>
              <a:t>j</a:t>
            </a:r>
            <a:endParaRPr lang="cs-CZ" altLang="cs-CZ">
              <a:solidFill>
                <a:srgbClr val="0000FF"/>
              </a:solidFill>
            </a:endParaRP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proces p</a:t>
            </a:r>
            <a:r>
              <a:rPr lang="cs-CZ" altLang="cs-CZ" sz="2000" baseline="-20000"/>
              <a:t>j</a:t>
            </a:r>
            <a:r>
              <a:rPr lang="cs-CZ" altLang="cs-CZ"/>
              <a:t> </a:t>
            </a:r>
            <a:r>
              <a:rPr lang="cs-CZ" altLang="cs-CZ">
                <a:sym typeface="Symbol" panose="05050102010706020507" pitchFamily="18" charset="2"/>
              </a:rPr>
              <a:t></a:t>
            </a:r>
            <a:r>
              <a:rPr lang="cs-CZ" altLang="cs-CZ"/>
              <a:t> p</a:t>
            </a:r>
            <a:r>
              <a:rPr lang="cs-CZ" altLang="cs-CZ" sz="2000" baseline="-20000"/>
              <a:t>i</a:t>
            </a:r>
            <a:r>
              <a:rPr lang="cs-CZ" altLang="cs-CZ"/>
              <a:t> pozdrží doručení m dokud: </a:t>
            </a:r>
          </a:p>
          <a:p>
            <a:pPr marL="681038" lvl="1" indent="-323850" eaLnBrk="1" hangingPunct="1"/>
            <a:r>
              <a:rPr lang="cs-CZ" altLang="cs-CZ" sz="1800"/>
              <a:t>VT(m)[k] = VT(p</a:t>
            </a:r>
            <a:r>
              <a:rPr lang="cs-CZ" altLang="cs-CZ" sz="1800" baseline="-20000"/>
              <a:t>j</a:t>
            </a:r>
            <a:r>
              <a:rPr lang="cs-CZ" altLang="cs-CZ" sz="1800"/>
              <a:t>)[k] + 1    </a:t>
            </a:r>
            <a:r>
              <a:rPr lang="cs-CZ" altLang="cs-CZ" sz="1800" i="1"/>
              <a:t>pro k = i</a:t>
            </a:r>
          </a:p>
          <a:p>
            <a:pPr marL="681038" lvl="1" indent="-323850" eaLnBrk="1" hangingPunct="1"/>
            <a:r>
              <a:rPr lang="cs-CZ" altLang="cs-CZ" sz="1800"/>
              <a:t>VT(m)[k] ≤ VT(p</a:t>
            </a:r>
            <a:r>
              <a:rPr lang="cs-CZ" altLang="cs-CZ" sz="1800" baseline="-20000"/>
              <a:t>j</a:t>
            </a:r>
            <a:r>
              <a:rPr lang="cs-CZ" altLang="cs-CZ" sz="1800"/>
              <a:t>)[k]          </a:t>
            </a:r>
            <a:r>
              <a:rPr lang="cs-CZ" altLang="cs-CZ" sz="1800" i="1"/>
              <a:t>jinak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eaLnBrk="1" hangingPunct="1"/>
            <a:endParaRPr lang="en-US" altLang="cs-CZ" b="1"/>
          </a:p>
          <a:p>
            <a:pPr eaLnBrk="1" hangingPunct="1"/>
            <a:endParaRPr lang="en-US" altLang="cs-CZ" b="1"/>
          </a:p>
          <a:p>
            <a:pPr eaLnBrk="1" hangingPunct="1"/>
            <a:r>
              <a:rPr lang="cs-CZ" altLang="cs-CZ" b="1"/>
              <a:t>doručení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po doručení si uzel p</a:t>
            </a:r>
            <a:r>
              <a:rPr lang="cs-CZ" altLang="cs-CZ" sz="2000" baseline="-20000"/>
              <a:t>j</a:t>
            </a:r>
            <a:r>
              <a:rPr lang="cs-CZ" altLang="cs-CZ"/>
              <a:t> upraví VT </a:t>
            </a:r>
          </a:p>
          <a:p>
            <a:pPr marL="681038" lvl="1" indent="-323850" eaLnBrk="1" hangingPunct="1">
              <a:lnSpc>
                <a:spcPct val="120000"/>
              </a:lnSpc>
            </a:pPr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 sz="1800"/>
              <a:t>k </a:t>
            </a:r>
            <a:r>
              <a:rPr lang="cs-CZ" altLang="cs-CZ" sz="1800">
                <a:sym typeface="Symbol" panose="05050102010706020507" pitchFamily="18" charset="2"/>
              </a:rPr>
              <a:t></a:t>
            </a:r>
            <a:r>
              <a:rPr lang="cs-CZ" altLang="cs-CZ" sz="1800"/>
              <a:t> 1..n: VT(p</a:t>
            </a:r>
            <a:r>
              <a:rPr lang="cs-CZ" altLang="cs-CZ" sz="1800" baseline="-20000"/>
              <a:t>j</a:t>
            </a:r>
            <a:r>
              <a:rPr lang="cs-CZ" altLang="cs-CZ" sz="1800"/>
              <a:t>)[k] = </a:t>
            </a:r>
            <a:br>
              <a:rPr lang="cs-CZ" altLang="cs-CZ" sz="1800"/>
            </a:br>
            <a:r>
              <a:rPr lang="cs-CZ" altLang="cs-CZ" sz="1800"/>
              <a:t>	max( VT(p</a:t>
            </a:r>
            <a:r>
              <a:rPr lang="cs-CZ" altLang="cs-CZ" sz="1800" baseline="-20000"/>
              <a:t>j</a:t>
            </a:r>
            <a:r>
              <a:rPr lang="cs-CZ" altLang="cs-CZ" sz="1800"/>
              <a:t>)[k], VT(m)[k] ) </a:t>
            </a:r>
            <a:endParaRPr lang="cs-CZ" altLang="cs-CZ" sz="1800">
              <a:sym typeface="Symbol" panose="05050102010706020507" pitchFamily="18" charset="2"/>
            </a:endParaRPr>
          </a:p>
          <a:p>
            <a:pPr marL="681038" lvl="1" indent="-323850" eaLnBrk="1" hangingPunct="1"/>
            <a:endParaRPr lang="en-US" altLang="cs-CZ" sz="1800"/>
          </a:p>
          <a:p>
            <a:endParaRPr lang="en-US" altLang="en-US"/>
          </a:p>
        </p:txBody>
      </p:sp>
      <p:cxnSp>
        <p:nvCxnSpPr>
          <p:cNvPr id="174084" name="Straight Arrow Connector 2">
            <a:extLst>
              <a:ext uri="{FF2B5EF4-FFF2-40B4-BE49-F238E27FC236}">
                <a16:creationId xmlns:a16="http://schemas.microsoft.com/office/drawing/2014/main" id="{6C75AD25-9102-23C4-2C3A-F65CE87436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62838" y="3241675"/>
            <a:ext cx="1163637" cy="428625"/>
          </a:xfrm>
          <a:prstGeom prst="straightConnector1">
            <a:avLst/>
          </a:prstGeom>
          <a:noFill/>
          <a:ln w="12700" algn="ctr">
            <a:solidFill>
              <a:srgbClr val="9900CC"/>
            </a:solidFill>
            <a:prstDash val="dash"/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4085" name="Rectangle 74">
            <a:extLst>
              <a:ext uri="{FF2B5EF4-FFF2-40B4-BE49-F238E27FC236}">
                <a16:creationId xmlns:a16="http://schemas.microsoft.com/office/drawing/2014/main" id="{FC9D15FD-0D00-9B8B-AE30-19CD91898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1713" y="3541713"/>
            <a:ext cx="5413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</a:t>
            </a:r>
            <a:r>
              <a:rPr lang="en-GB" altLang="en-US">
                <a:solidFill>
                  <a:srgbClr val="9900CC"/>
                </a:solidFill>
                <a:latin typeface="Nebraska"/>
                <a:cs typeface="Times New Roman" panose="02020603050405020304" pitchFamily="18" charset="0"/>
              </a:rPr>
              <a:t>0</a:t>
            </a:r>
            <a:r>
              <a:rPr lang="en-GB" altLang="en-US">
                <a:latin typeface="Nebraska"/>
                <a:cs typeface="Times New Roman" panose="02020603050405020304" pitchFamily="18" charset="0"/>
              </a:rPr>
              <a:t>,0,0)</a:t>
            </a:r>
            <a:endParaRPr lang="en-GB" altLang="en-US" sz="2800"/>
          </a:p>
        </p:txBody>
      </p:sp>
      <p:sp>
        <p:nvSpPr>
          <p:cNvPr id="174086" name="Line 82">
            <a:extLst>
              <a:ext uri="{FF2B5EF4-FFF2-40B4-BE49-F238E27FC236}">
                <a16:creationId xmlns:a16="http://schemas.microsoft.com/office/drawing/2014/main" id="{0D9816DB-EB4B-5B1A-5A45-EDE2D3BE80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2060575"/>
            <a:ext cx="1588" cy="3267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87" name="Rectangle 81">
            <a:extLst>
              <a:ext uri="{FF2B5EF4-FFF2-40B4-BE49-F238E27FC236}">
                <a16:creationId xmlns:a16="http://schemas.microsoft.com/office/drawing/2014/main" id="{F27DA42A-9546-32DA-CF06-CAC73BF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5" y="1651000"/>
            <a:ext cx="2206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GB" altLang="en-US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endParaRPr lang="en-GB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088" name="Line 80">
            <a:extLst>
              <a:ext uri="{FF2B5EF4-FFF2-40B4-BE49-F238E27FC236}">
                <a16:creationId xmlns:a16="http://schemas.microsoft.com/office/drawing/2014/main" id="{D2056CB5-1134-2902-33F2-3A445575EC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8038" y="2060575"/>
            <a:ext cx="0" cy="3267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89" name="Rectangle 79">
            <a:extLst>
              <a:ext uri="{FF2B5EF4-FFF2-40B4-BE49-F238E27FC236}">
                <a16:creationId xmlns:a16="http://schemas.microsoft.com/office/drawing/2014/main" id="{A2837C5C-F85C-691A-4963-F8DBC0A04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6913" y="1651000"/>
            <a:ext cx="22225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GB" altLang="en-US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endParaRPr lang="en-GB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090" name="Line 78">
            <a:extLst>
              <a:ext uri="{FF2B5EF4-FFF2-40B4-BE49-F238E27FC236}">
                <a16:creationId xmlns:a16="http://schemas.microsoft.com/office/drawing/2014/main" id="{AC45B3CE-7562-8037-450B-703556764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88375" y="2060575"/>
            <a:ext cx="3175" cy="3267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91" name="Rectangle 77">
            <a:extLst>
              <a:ext uri="{FF2B5EF4-FFF2-40B4-BE49-F238E27FC236}">
                <a16:creationId xmlns:a16="http://schemas.microsoft.com/office/drawing/2014/main" id="{5F32DCF7-775B-BBF2-8F44-08999F9A1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838" y="1651000"/>
            <a:ext cx="2206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/>
            <a:r>
              <a:rPr lang="en-GB" altLang="en-US" sz="12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endParaRPr lang="en-GB" altLang="en-US"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4092" name="Rectangle 76">
            <a:extLst>
              <a:ext uri="{FF2B5EF4-FFF2-40B4-BE49-F238E27FC236}">
                <a16:creationId xmlns:a16="http://schemas.microsoft.com/office/drawing/2014/main" id="{6D539383-4BC9-5D16-CBC5-C6B206400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3863" y="1703388"/>
            <a:ext cx="66198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(0,0,0)</a:t>
            </a:r>
            <a:endParaRPr lang="en-GB" altLang="en-US" sz="2800"/>
          </a:p>
        </p:txBody>
      </p:sp>
      <p:sp>
        <p:nvSpPr>
          <p:cNvPr id="174093" name="Rectangle 75">
            <a:extLst>
              <a:ext uri="{FF2B5EF4-FFF2-40B4-BE49-F238E27FC236}">
                <a16:creationId xmlns:a16="http://schemas.microsoft.com/office/drawing/2014/main" id="{13A2B901-D689-0C4E-B17A-BC9CD85F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75" y="1720850"/>
            <a:ext cx="660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(0,0,0)</a:t>
            </a:r>
            <a:endParaRPr lang="en-GB" altLang="en-US" sz="2800"/>
          </a:p>
        </p:txBody>
      </p:sp>
      <p:sp>
        <p:nvSpPr>
          <p:cNvPr id="174094" name="Rectangle 73">
            <a:extLst>
              <a:ext uri="{FF2B5EF4-FFF2-40B4-BE49-F238E27FC236}">
                <a16:creationId xmlns:a16="http://schemas.microsoft.com/office/drawing/2014/main" id="{004E1FDC-25D5-403D-4FEA-DB628DE373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025" y="2554288"/>
            <a:ext cx="660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solidFill>
                  <a:srgbClr val="0000FF"/>
                </a:solidFill>
                <a:latin typeface="Nebraska"/>
                <a:cs typeface="Times New Roman" panose="02020603050405020304" pitchFamily="18" charset="0"/>
              </a:rPr>
              <a:t>(1,0,0)</a:t>
            </a:r>
            <a:endParaRPr lang="en-GB" altLang="en-US" sz="2800">
              <a:solidFill>
                <a:srgbClr val="0000FF"/>
              </a:solidFill>
            </a:endParaRPr>
          </a:p>
        </p:txBody>
      </p:sp>
      <p:sp>
        <p:nvSpPr>
          <p:cNvPr id="174095" name="Rectangle 72">
            <a:extLst>
              <a:ext uri="{FF2B5EF4-FFF2-40B4-BE49-F238E27FC236}">
                <a16:creationId xmlns:a16="http://schemas.microsoft.com/office/drawing/2014/main" id="{BD4260E2-4E56-0143-4AB4-2106FB4CA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4725" y="2917825"/>
            <a:ext cx="6604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solidFill>
                  <a:srgbClr val="FF0000"/>
                </a:solidFill>
                <a:latin typeface="Nebraska"/>
                <a:cs typeface="Times New Roman" panose="02020603050405020304" pitchFamily="18" charset="0"/>
              </a:rPr>
              <a:t>(</a:t>
            </a:r>
            <a:r>
              <a:rPr lang="en-GB" altLang="en-US">
                <a:solidFill>
                  <a:srgbClr val="9900CC"/>
                </a:solidFill>
                <a:latin typeface="Nebraska"/>
                <a:cs typeface="Times New Roman" panose="02020603050405020304" pitchFamily="18" charset="0"/>
              </a:rPr>
              <a:t>1</a:t>
            </a:r>
            <a:r>
              <a:rPr lang="en-GB" altLang="en-US">
                <a:solidFill>
                  <a:srgbClr val="FF0000"/>
                </a:solidFill>
                <a:latin typeface="Nebraska"/>
                <a:cs typeface="Times New Roman" panose="02020603050405020304" pitchFamily="18" charset="0"/>
              </a:rPr>
              <a:t>,1,0)</a:t>
            </a:r>
            <a:endParaRPr lang="en-GB" altLang="en-US" sz="2800">
              <a:solidFill>
                <a:srgbClr val="FF0000"/>
              </a:solidFill>
            </a:endParaRPr>
          </a:p>
        </p:txBody>
      </p:sp>
      <p:sp>
        <p:nvSpPr>
          <p:cNvPr id="174096" name="Rectangle 71">
            <a:extLst>
              <a:ext uri="{FF2B5EF4-FFF2-40B4-BE49-F238E27FC236}">
                <a16:creationId xmlns:a16="http://schemas.microsoft.com/office/drawing/2014/main" id="{4FC07B4E-E77D-490C-9FB6-2FD7E2AB8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200" y="3806825"/>
            <a:ext cx="6604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solidFill>
                  <a:srgbClr val="0000FF"/>
                </a:solidFill>
                <a:latin typeface="Nebraska"/>
                <a:cs typeface="Times New Roman" panose="02020603050405020304" pitchFamily="18" charset="0"/>
              </a:rPr>
              <a:t>(1,0,0)</a:t>
            </a:r>
            <a:endParaRPr lang="en-GB" altLang="en-US" sz="2800">
              <a:solidFill>
                <a:srgbClr val="0000FF"/>
              </a:solidFill>
            </a:endParaRPr>
          </a:p>
        </p:txBody>
      </p:sp>
      <p:sp>
        <p:nvSpPr>
          <p:cNvPr id="174097" name="Line 70">
            <a:extLst>
              <a:ext uri="{FF2B5EF4-FFF2-40B4-BE49-F238E27FC236}">
                <a16:creationId xmlns:a16="http://schemas.microsoft.com/office/drawing/2014/main" id="{ECF06E35-3E2B-4FC1-37FB-7CB5C68FD4C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2741613"/>
            <a:ext cx="1433513" cy="4079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98" name="Line 69">
            <a:extLst>
              <a:ext uri="{FF2B5EF4-FFF2-40B4-BE49-F238E27FC236}">
                <a16:creationId xmlns:a16="http://schemas.microsoft.com/office/drawing/2014/main" id="{53355D28-F5F7-B311-CA10-96F03501A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2741613"/>
            <a:ext cx="2863850" cy="157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099" name="Line 68">
            <a:extLst>
              <a:ext uri="{FF2B5EF4-FFF2-40B4-BE49-F238E27FC236}">
                <a16:creationId xmlns:a16="http://schemas.microsoft.com/office/drawing/2014/main" id="{8BE25802-6A8B-A1EE-F2DB-F23CF81ED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6550" y="4214813"/>
            <a:ext cx="630238" cy="366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00" name="Line 67">
            <a:extLst>
              <a:ext uri="{FF2B5EF4-FFF2-40B4-BE49-F238E27FC236}">
                <a16:creationId xmlns:a16="http://schemas.microsoft.com/office/drawing/2014/main" id="{1DBBBE6F-D437-65DC-E56A-D0C9EA73B47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58038" y="3286125"/>
            <a:ext cx="820737" cy="3127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01" name="Line 66">
            <a:extLst>
              <a:ext uri="{FF2B5EF4-FFF2-40B4-BE49-F238E27FC236}">
                <a16:creationId xmlns:a16="http://schemas.microsoft.com/office/drawing/2014/main" id="{D99A78FA-9F0C-6121-5453-79963E11F772}"/>
              </a:ext>
            </a:extLst>
          </p:cNvPr>
          <p:cNvSpPr>
            <a:spLocks noChangeShapeType="1"/>
          </p:cNvSpPr>
          <p:nvPr/>
        </p:nvSpPr>
        <p:spPr bwMode="auto">
          <a:xfrm>
            <a:off x="7961313" y="3592513"/>
            <a:ext cx="0" cy="625475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sm" len="lg"/>
            <a:tailEnd type="none" w="sm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02" name="Rectangle 75">
            <a:extLst>
              <a:ext uri="{FF2B5EF4-FFF2-40B4-BE49-F238E27FC236}">
                <a16:creationId xmlns:a16="http://schemas.microsoft.com/office/drawing/2014/main" id="{B936EB5C-3C7E-7F61-F836-96B8FCEF5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9138" y="1720850"/>
            <a:ext cx="4683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(0,0,0)</a:t>
            </a:r>
            <a:endParaRPr lang="en-GB" altLang="en-US" sz="2800"/>
          </a:p>
        </p:txBody>
      </p:sp>
      <p:sp>
        <p:nvSpPr>
          <p:cNvPr id="174103" name="Line 66">
            <a:extLst>
              <a:ext uri="{FF2B5EF4-FFF2-40B4-BE49-F238E27FC236}">
                <a16:creationId xmlns:a16="http://schemas.microsoft.com/office/drawing/2014/main" id="{C62AFD4F-8726-7D9E-2C44-0192C6CB1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8775" y="3592513"/>
            <a:ext cx="431800" cy="169862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 type="none" w="sm" len="lg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6152" name="AutoShape 5">
            <a:extLst>
              <a:ext uri="{FF2B5EF4-FFF2-40B4-BE49-F238E27FC236}">
                <a16:creationId xmlns:a16="http://schemas.microsoft.com/office/drawing/2014/main" id="{2A51753F-97B3-14A0-812D-E3E0D87E5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1838" y="1951038"/>
            <a:ext cx="1944687" cy="360362"/>
          </a:xfrm>
          <a:prstGeom prst="wedgeRoundRectCallout">
            <a:avLst>
              <a:gd name="adj1" fmla="val -59389"/>
              <a:gd name="adj2" fmla="val 15465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podmínky doručení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76153" name="AutoShape 5">
            <a:extLst>
              <a:ext uri="{FF2B5EF4-FFF2-40B4-BE49-F238E27FC236}">
                <a16:creationId xmlns:a16="http://schemas.microsoft.com/office/drawing/2014/main" id="{2EAF55DE-B485-149E-AB68-C91EEB3FA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3881438"/>
            <a:ext cx="1727200" cy="360362"/>
          </a:xfrm>
          <a:prstGeom prst="wedgeRoundRectCallout">
            <a:avLst>
              <a:gd name="adj1" fmla="val -46282"/>
              <a:gd name="adj2" fmla="val -1199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co to znamen</a:t>
            </a:r>
            <a:r>
              <a:rPr lang="cs-CZ" altLang="cs-CZ" sz="1400" b="0" baseline="0">
                <a:latin typeface="Arial" panose="020B0604020202020204" pitchFamily="34" charset="0"/>
              </a:rPr>
              <a:t>á?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6" name="Line 69">
            <a:extLst>
              <a:ext uri="{FF2B5EF4-FFF2-40B4-BE49-F238E27FC236}">
                <a16:creationId xmlns:a16="http://schemas.microsoft.com/office/drawing/2014/main" id="{13441A39-8FBC-C547-79A3-77DEF7EABA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30875" y="2741613"/>
            <a:ext cx="1727200" cy="9540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none" w="sm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7" name="Rectangle 75">
            <a:extLst>
              <a:ext uri="{FF2B5EF4-FFF2-40B4-BE49-F238E27FC236}">
                <a16:creationId xmlns:a16="http://schemas.microsoft.com/office/drawing/2014/main" id="{1D989FD3-8854-5A1C-E05B-FB4EDD139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238" y="4111625"/>
            <a:ext cx="468312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</a:t>
            </a:r>
            <a:r>
              <a:rPr lang="en-GB" altLang="en-US">
                <a:solidFill>
                  <a:srgbClr val="9900CC"/>
                </a:solidFill>
                <a:latin typeface="Nebraska"/>
                <a:cs typeface="Times New Roman" panose="02020603050405020304" pitchFamily="18" charset="0"/>
              </a:rPr>
              <a:t>1</a:t>
            </a:r>
            <a:r>
              <a:rPr lang="en-GB" altLang="en-US">
                <a:latin typeface="Nebraska"/>
                <a:cs typeface="Times New Roman" panose="02020603050405020304" pitchFamily="18" charset="0"/>
              </a:rPr>
              <a:t>,0,0)</a:t>
            </a:r>
            <a:endParaRPr lang="en-GB" altLang="en-US" sz="2800"/>
          </a:p>
        </p:txBody>
      </p:sp>
      <p:sp>
        <p:nvSpPr>
          <p:cNvPr id="28" name="Rectangle 75">
            <a:extLst>
              <a:ext uri="{FF2B5EF4-FFF2-40B4-BE49-F238E27FC236}">
                <a16:creationId xmlns:a16="http://schemas.microsoft.com/office/drawing/2014/main" id="{DC48199A-D285-6C36-4244-FF55EE14F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6475" y="4398963"/>
            <a:ext cx="468313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00" tIns="12700" rIns="12700" bIns="127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GB" altLang="en-US">
                <a:latin typeface="Nebraska"/>
                <a:cs typeface="Times New Roman" panose="02020603050405020304" pitchFamily="18" charset="0"/>
              </a:rPr>
              <a:t>(1,1,0)</a:t>
            </a:r>
            <a:endParaRPr lang="en-GB" altLang="en-US" sz="2800"/>
          </a:p>
        </p:txBody>
      </p:sp>
      <p:cxnSp>
        <p:nvCxnSpPr>
          <p:cNvPr id="30" name="Straight Arrow Connector 2">
            <a:extLst>
              <a:ext uri="{FF2B5EF4-FFF2-40B4-BE49-F238E27FC236}">
                <a16:creationId xmlns:a16="http://schemas.microsoft.com/office/drawing/2014/main" id="{39451BD7-EC8B-8A0E-B65D-99EE9C9A1D8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488238" y="3246438"/>
            <a:ext cx="1228725" cy="995362"/>
          </a:xfrm>
          <a:prstGeom prst="straightConnector1">
            <a:avLst/>
          </a:prstGeom>
          <a:noFill/>
          <a:ln w="12700" algn="ctr">
            <a:solidFill>
              <a:srgbClr val="9900CC"/>
            </a:solidFill>
            <a:prstDash val="dash"/>
            <a:round/>
            <a:headEnd type="arrow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5" grpId="0"/>
      <p:bldP spid="174087" grpId="0"/>
      <p:bldP spid="174089" grpId="0"/>
      <p:bldP spid="174091" grpId="0"/>
      <p:bldP spid="174092" grpId="0"/>
      <p:bldP spid="174093" grpId="0"/>
      <p:bldP spid="174094" grpId="0"/>
      <p:bldP spid="174095" grpId="0"/>
      <p:bldP spid="174096" grpId="0"/>
      <p:bldP spid="174102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CBF82EE-8A62-74A1-D05B-5B7E46FD34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201x - Cloud computing, *aaS</a:t>
            </a:r>
            <a:endParaRPr lang="cs-CZ" altLang="cs-CZ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4796423-8F8B-3FCA-2E61-09C1C41B22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16573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service-oriented computing - SaaS, PaaS, IaaS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/>
              <a:t>nutn</a:t>
            </a:r>
            <a:r>
              <a:rPr lang="cs-CZ" altLang="cs-CZ"/>
              <a:t>á</a:t>
            </a:r>
            <a:r>
              <a:rPr lang="en-US" altLang="cs-CZ"/>
              <a:t> podpora virtualizace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/>
              <a:t> aplikace distribuovan</a:t>
            </a:r>
            <a:r>
              <a:rPr lang="cs-CZ" altLang="cs-CZ"/>
              <a:t>ách algoritmů</a:t>
            </a:r>
            <a:endParaRPr lang="en-US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kompletní infrastruktura připravená k použití</a:t>
            </a:r>
          </a:p>
          <a:p>
            <a:pPr marL="192088" lvl="1" indent="0" eaLnBrk="1" hangingPunct="1">
              <a:buFont typeface="Tahoma" panose="020B0604030504040204" pitchFamily="34" charset="0"/>
              <a:buChar char="▪"/>
            </a:pPr>
            <a:r>
              <a:rPr lang="en-US" altLang="cs-CZ" sz="1600"/>
              <a:t> </a:t>
            </a:r>
            <a:r>
              <a:rPr lang="cs-CZ" altLang="cs-CZ" sz="1600"/>
              <a:t>Google </a:t>
            </a:r>
            <a:r>
              <a:rPr lang="en-US" altLang="cs-CZ" sz="1600"/>
              <a:t>App Engine</a:t>
            </a:r>
            <a:r>
              <a:rPr lang="cs-CZ" altLang="cs-CZ" sz="1600"/>
              <a:t>, Amazon Elastic Compute Cloud,</a:t>
            </a:r>
            <a:r>
              <a:rPr lang="en-US" altLang="cs-CZ" sz="1600"/>
              <a:t> </a:t>
            </a:r>
            <a:r>
              <a:rPr lang="cs-CZ" altLang="cs-CZ" sz="1600"/>
              <a:t>Windows Azure, </a:t>
            </a:r>
            <a:r>
              <a:rPr lang="en-US" altLang="cs-CZ" sz="1600"/>
              <a:t>OpenStack, </a:t>
            </a:r>
            <a:r>
              <a:rPr lang="cs-CZ" altLang="cs-CZ" sz="1600"/>
              <a:t>...</a:t>
            </a:r>
          </a:p>
        </p:txBody>
      </p:sp>
      <p:sp>
        <p:nvSpPr>
          <p:cNvPr id="17412" name="Rectangle 5">
            <a:extLst>
              <a:ext uri="{FF2B5EF4-FFF2-40B4-BE49-F238E27FC236}">
                <a16:creationId xmlns:a16="http://schemas.microsoft.com/office/drawing/2014/main" id="{0D26BE63-B369-0287-4F8B-F4256B318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pic>
        <p:nvPicPr>
          <p:cNvPr id="17413" name="Picture 4" descr="https://www.windowsazure.com/media/devcenter/shared/introazure1.png">
            <a:extLst>
              <a:ext uri="{FF2B5EF4-FFF2-40B4-BE49-F238E27FC236}">
                <a16:creationId xmlns:a16="http://schemas.microsoft.com/office/drawing/2014/main" id="{C3070A71-3143-9894-CE41-6550AB90B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r="25391"/>
          <a:stretch>
            <a:fillRect/>
          </a:stretch>
        </p:blipFill>
        <p:spPr bwMode="auto">
          <a:xfrm>
            <a:off x="4067175" y="2636838"/>
            <a:ext cx="4897438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Soubor:Cloud computing.svg">
            <a:extLst>
              <a:ext uri="{FF2B5EF4-FFF2-40B4-BE49-F238E27FC236}">
                <a16:creationId xmlns:a16="http://schemas.microsoft.com/office/drawing/2014/main" id="{B9CFDAD2-43C7-83D2-D770-EEE01F75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730500"/>
            <a:ext cx="3671887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Horizontal Scroll 6">
            <a:extLst>
              <a:ext uri="{FF2B5EF4-FFF2-40B4-BE49-F238E27FC236}">
                <a16:creationId xmlns:a16="http://schemas.microsoft.com/office/drawing/2014/main" id="{D4BD6B7F-8665-E166-4A86-AFF4E83C9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5589588"/>
            <a:ext cx="935037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NSWI150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CDEAD852-1E2C-E9C5-EF3A-FCA43FF4D9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Kauzální doručování a překrývající se skupiny</a:t>
            </a:r>
            <a:r>
              <a:rPr lang="en-US" altLang="cs-CZ" sz="2000"/>
              <a:t> </a:t>
            </a:r>
          </a:p>
        </p:txBody>
      </p:sp>
      <p:sp>
        <p:nvSpPr>
          <p:cNvPr id="177155" name="Rectangle 3">
            <a:extLst>
              <a:ext uri="{FF2B5EF4-FFF2-40B4-BE49-F238E27FC236}">
                <a16:creationId xmlns:a16="http://schemas.microsoft.com/office/drawing/2014/main" id="{B8A7D2F5-4183-0E61-9C9C-F4A213C1F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77156" name="Object 4">
            <a:extLst>
              <a:ext uri="{FF2B5EF4-FFF2-40B4-BE49-F238E27FC236}">
                <a16:creationId xmlns:a16="http://schemas.microsoft.com/office/drawing/2014/main" id="{22F626E2-9227-2B8C-B121-6058980231C1}"/>
              </a:ext>
            </a:extLst>
          </p:cNvPr>
          <p:cNvGraphicFramePr>
            <a:graphicFrameLocks/>
          </p:cNvGraphicFramePr>
          <p:nvPr/>
        </p:nvGraphicFramePr>
        <p:xfrm>
          <a:off x="531813" y="1125538"/>
          <a:ext cx="8936037" cy="527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393205" imgH="3508744" progId="Word.Picture.8">
                  <p:embed/>
                </p:oleObj>
              </mc:Choice>
              <mc:Fallback>
                <p:oleObj name="Picture" r:id="rId3" imgW="6393205" imgH="3508744" progId="Word.Picture.8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125538"/>
                        <a:ext cx="8936037" cy="527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57" name="AutoShape 12">
            <a:extLst>
              <a:ext uri="{FF2B5EF4-FFF2-40B4-BE49-F238E27FC236}">
                <a16:creationId xmlns:a16="http://schemas.microsoft.com/office/drawing/2014/main" id="{C02B96A5-A519-6D8D-7772-CC4A2335B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805488"/>
            <a:ext cx="1728787" cy="360362"/>
          </a:xfrm>
          <a:prstGeom prst="wedgeRoundRectCallout">
            <a:avLst>
              <a:gd name="adj1" fmla="val 82139"/>
              <a:gd name="adj2" fmla="val -1288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neček</a:t>
            </a:r>
            <a:r>
              <a:rPr lang="en-US" altLang="cs-CZ" sz="1600" b="0" baseline="0">
                <a:latin typeface="Arial" panose="020B0604020202020204" pitchFamily="34" charset="0"/>
              </a:rPr>
              <a:t>at na m1</a:t>
            </a:r>
          </a:p>
        </p:txBody>
      </p:sp>
      <p:sp>
        <p:nvSpPr>
          <p:cNvPr id="177158" name="AutoShape 13">
            <a:extLst>
              <a:ext uri="{FF2B5EF4-FFF2-40B4-BE49-F238E27FC236}">
                <a16:creationId xmlns:a16="http://schemas.microsoft.com/office/drawing/2014/main" id="{DB4C1061-6AA3-EC33-22E4-1BCA4907E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805488"/>
            <a:ext cx="1512888" cy="360362"/>
          </a:xfrm>
          <a:prstGeom prst="wedgeRoundRectCallout">
            <a:avLst>
              <a:gd name="adj1" fmla="val -40449"/>
              <a:gd name="adj2" fmla="val -42180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ček</a:t>
            </a:r>
            <a:r>
              <a:rPr lang="en-US" altLang="cs-CZ" sz="1600" b="0" baseline="0">
                <a:latin typeface="Arial" panose="020B0604020202020204" pitchFamily="34" charset="0"/>
              </a:rPr>
              <a:t>at na m1</a:t>
            </a:r>
          </a:p>
        </p:txBody>
      </p:sp>
      <p:sp>
        <p:nvSpPr>
          <p:cNvPr id="177159" name="AutoShape 14">
            <a:extLst>
              <a:ext uri="{FF2B5EF4-FFF2-40B4-BE49-F238E27FC236}">
                <a16:creationId xmlns:a16="http://schemas.microsoft.com/office/drawing/2014/main" id="{E1AD31EC-68F4-F829-C357-ACB4D93C16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484313"/>
            <a:ext cx="576263" cy="360362"/>
          </a:xfrm>
          <a:prstGeom prst="wedgeRoundRectCallout">
            <a:avLst>
              <a:gd name="adj1" fmla="val -34847"/>
              <a:gd name="adj2" fmla="val 12488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solidFill>
                  <a:srgbClr val="FF0000"/>
                </a:solidFill>
                <a:latin typeface="Arial" panose="020B0604020202020204" pitchFamily="34" charset="0"/>
              </a:rPr>
              <a:t>m1</a:t>
            </a:r>
          </a:p>
        </p:txBody>
      </p:sp>
      <p:graphicFrame>
        <p:nvGraphicFramePr>
          <p:cNvPr id="177160" name="Object 1">
            <a:extLst>
              <a:ext uri="{FF2B5EF4-FFF2-40B4-BE49-F238E27FC236}">
                <a16:creationId xmlns:a16="http://schemas.microsoft.com/office/drawing/2014/main" id="{3D7E0E29-9150-5630-C5F2-D9E7ED17D6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05388" y="908050"/>
          <a:ext cx="3816350" cy="187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3515868" imgH="1725168" progId="Word.Picture.8">
                  <p:embed/>
                </p:oleObj>
              </mc:Choice>
              <mc:Fallback>
                <p:oleObj name="Picture" r:id="rId5" imgW="3515868" imgH="1725168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388" y="908050"/>
                        <a:ext cx="3816350" cy="1874838"/>
                      </a:xfrm>
                      <a:prstGeom prst="rect">
                        <a:avLst/>
                      </a:prstGeom>
                      <a:solidFill>
                        <a:srgbClr val="E4F3F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7161" name="AutoShape 14">
            <a:extLst>
              <a:ext uri="{FF2B5EF4-FFF2-40B4-BE49-F238E27FC236}">
                <a16:creationId xmlns:a16="http://schemas.microsoft.com/office/drawing/2014/main" id="{A0D43AE8-02B8-3CE2-7D67-746CE1B36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500438"/>
            <a:ext cx="576262" cy="360362"/>
          </a:xfrm>
          <a:prstGeom prst="wedgeRoundRectCallout">
            <a:avLst>
              <a:gd name="adj1" fmla="val 65241"/>
              <a:gd name="adj2" fmla="val -7550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solidFill>
                  <a:srgbClr val="00B050"/>
                </a:solidFill>
                <a:latin typeface="Arial" panose="020B0604020202020204" pitchFamily="34" charset="0"/>
              </a:rPr>
              <a:t>m2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E24BE84D-12F0-A4E0-7AE2-4FED6EB8AA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Doručovací protokol pro překrývající se skupiny</a:t>
            </a:r>
            <a:endParaRPr lang="en-US" altLang="cs-CZ"/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204CDE50-2AAB-3F80-9109-BBA46EE09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Vektory vektorov</a:t>
            </a:r>
            <a:r>
              <a:rPr lang="cs-CZ" altLang="cs-CZ"/>
              <a:t>ých hodin - </a:t>
            </a:r>
            <a:r>
              <a:rPr lang="cs-CZ" altLang="cs-CZ" b="1"/>
              <a:t>maticové hodiny</a:t>
            </a:r>
            <a:endParaRPr lang="en-US" altLang="cs-CZ" b="1"/>
          </a:p>
          <a:p>
            <a:pPr eaLnBrk="1" hangingPunct="1"/>
            <a:r>
              <a:rPr lang="cs-CZ" altLang="cs-CZ"/>
              <a:t>VTa - časová značka skupiny g</a:t>
            </a:r>
            <a:r>
              <a:rPr lang="cs-CZ" altLang="cs-CZ" baseline="-15000"/>
              <a:t>a</a:t>
            </a:r>
            <a:endParaRPr lang="cs-CZ" altLang="cs-CZ"/>
          </a:p>
          <a:p>
            <a:pPr eaLnBrk="1" hangingPunct="1"/>
            <a:r>
              <a:rPr lang="cs-CZ" altLang="cs-CZ"/>
              <a:t>VTa[i] - počet multicastů uzlu p</a:t>
            </a:r>
            <a:r>
              <a:rPr lang="cs-CZ" altLang="cs-CZ" sz="2000" baseline="-20000"/>
              <a:t>i</a:t>
            </a:r>
            <a:r>
              <a:rPr lang="cs-CZ" altLang="cs-CZ"/>
              <a:t> do g</a:t>
            </a:r>
            <a:r>
              <a:rPr lang="cs-CZ" altLang="cs-CZ" baseline="-15000"/>
              <a:t>a</a:t>
            </a:r>
            <a:endParaRPr lang="cs-CZ" altLang="cs-CZ"/>
          </a:p>
          <a:p>
            <a:pPr eaLnBrk="1" hangingPunct="1"/>
            <a:r>
              <a:rPr lang="cs-CZ" altLang="cs-CZ"/>
              <a:t>S odesílanou zprávou posílá uzel časovou značku </a:t>
            </a:r>
            <a:r>
              <a:rPr lang="cs-CZ" altLang="cs-CZ" b="1"/>
              <a:t>všech</a:t>
            </a:r>
            <a:r>
              <a:rPr lang="cs-CZ" altLang="cs-CZ"/>
              <a:t> skupin, kterých je </a:t>
            </a:r>
            <a:r>
              <a:rPr lang="cs-CZ" altLang="cs-CZ" b="1"/>
              <a:t>členem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odeslání uzlem p</a:t>
            </a:r>
            <a:r>
              <a:rPr lang="cs-CZ" altLang="cs-CZ" sz="2000" baseline="-20000"/>
              <a:t>i</a:t>
            </a:r>
            <a:r>
              <a:rPr lang="cs-CZ" altLang="cs-CZ"/>
              <a:t> do skupiny g</a:t>
            </a:r>
            <a:r>
              <a:rPr lang="cs-CZ" altLang="cs-CZ" baseline="-15000"/>
              <a:t>a</a:t>
            </a:r>
            <a:endParaRPr lang="cs-CZ" altLang="cs-CZ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VTa(p</a:t>
            </a:r>
            <a:r>
              <a:rPr lang="cs-CZ" altLang="cs-CZ" sz="2000" baseline="-20000"/>
              <a:t>i</a:t>
            </a:r>
            <a:r>
              <a:rPr lang="cs-CZ" altLang="cs-CZ"/>
              <a:t>)[i]++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VT(m) = </a:t>
            </a:r>
            <a:r>
              <a:rPr lang="cs-CZ" altLang="cs-CZ" sz="2400"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∪</a:t>
            </a:r>
            <a:r>
              <a:rPr lang="en-US" altLang="cs-CZ">
                <a:sym typeface="Symbol" panose="05050102010706020507" pitchFamily="18" charset="2"/>
              </a:rPr>
              <a:t> </a:t>
            </a:r>
            <a:r>
              <a:rPr lang="cs-CZ" altLang="cs-CZ"/>
              <a:t>VTb(p</a:t>
            </a:r>
            <a:r>
              <a:rPr lang="cs-CZ" altLang="cs-CZ" sz="2000" baseline="-20000"/>
              <a:t>i</a:t>
            </a:r>
            <a:r>
              <a:rPr lang="cs-CZ" altLang="cs-CZ"/>
              <a:t>)</a:t>
            </a:r>
            <a:r>
              <a:rPr lang="en-US" altLang="cs-CZ"/>
              <a:t>  </a:t>
            </a:r>
            <a:r>
              <a:rPr lang="cs-CZ" altLang="cs-CZ"/>
              <a:t>:</a:t>
            </a:r>
            <a:r>
              <a:rPr lang="en-US" altLang="cs-CZ"/>
              <a:t> </a:t>
            </a:r>
            <a:r>
              <a:rPr lang="cs-CZ" altLang="cs-CZ"/>
              <a:t> p</a:t>
            </a:r>
            <a:r>
              <a:rPr lang="cs-CZ" altLang="cs-CZ" sz="2000" baseline="-20000"/>
              <a:t>i</a:t>
            </a:r>
            <a:r>
              <a:rPr lang="cs-CZ" altLang="cs-CZ"/>
              <a:t> </a:t>
            </a:r>
            <a:r>
              <a:rPr lang="cs-CZ" altLang="cs-CZ">
                <a:sym typeface="Symbol" panose="05050102010706020507" pitchFamily="18" charset="2"/>
              </a:rPr>
              <a:t> </a:t>
            </a:r>
            <a:r>
              <a:rPr lang="cs-CZ" altLang="cs-CZ"/>
              <a:t>g</a:t>
            </a:r>
            <a:r>
              <a:rPr lang="cs-CZ" altLang="cs-CZ" baseline="-15000"/>
              <a:t>b</a:t>
            </a:r>
            <a:r>
              <a:rPr lang="cs-CZ" altLang="cs-CZ"/>
              <a:t> </a:t>
            </a:r>
          </a:p>
          <a:p>
            <a:pPr eaLnBrk="1" hangingPunct="1"/>
            <a:endParaRPr lang="cs-CZ" altLang="cs-CZ" sz="800"/>
          </a:p>
          <a:p>
            <a:pPr eaLnBrk="1" hangingPunct="1"/>
            <a:r>
              <a:rPr lang="cs-CZ" altLang="cs-CZ"/>
              <a:t>Přijetí zprávy m uzlem p</a:t>
            </a:r>
            <a:r>
              <a:rPr lang="cs-CZ" altLang="cs-CZ" sz="2000" baseline="-20000"/>
              <a:t>j</a:t>
            </a:r>
            <a:r>
              <a:rPr lang="cs-CZ" altLang="cs-CZ"/>
              <a:t> (od p</a:t>
            </a:r>
            <a:r>
              <a:rPr lang="cs-CZ" altLang="cs-CZ" sz="2000" baseline="-20000"/>
              <a:t>i</a:t>
            </a:r>
            <a:r>
              <a:rPr lang="cs-CZ" altLang="cs-CZ"/>
              <a:t>, VT(m), do g</a:t>
            </a:r>
            <a:r>
              <a:rPr lang="cs-CZ" altLang="cs-CZ" baseline="-15000"/>
              <a:t>a</a:t>
            </a:r>
            <a:r>
              <a:rPr lang="cs-CZ" altLang="cs-CZ"/>
              <a:t>)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uzel p</a:t>
            </a:r>
            <a:r>
              <a:rPr lang="cs-CZ" altLang="cs-CZ" sz="2000" baseline="-20000"/>
              <a:t>j</a:t>
            </a:r>
            <a:r>
              <a:rPr lang="cs-CZ" altLang="cs-CZ"/>
              <a:t> </a:t>
            </a:r>
            <a:r>
              <a:rPr lang="cs-CZ" altLang="cs-CZ">
                <a:sym typeface="Symbol" panose="05050102010706020507" pitchFamily="18" charset="2"/>
              </a:rPr>
              <a:t></a:t>
            </a:r>
            <a:r>
              <a:rPr lang="cs-CZ" altLang="cs-CZ"/>
              <a:t> p</a:t>
            </a:r>
            <a:r>
              <a:rPr lang="cs-CZ" altLang="cs-CZ" sz="2000" baseline="-20000"/>
              <a:t>i</a:t>
            </a:r>
            <a:r>
              <a:rPr lang="cs-CZ" altLang="cs-CZ"/>
              <a:t> pozdrží m dokud neplatí:</a:t>
            </a:r>
          </a:p>
          <a:p>
            <a:pPr marL="681038" lvl="1" indent="-323850" eaLnBrk="1" hangingPunct="1"/>
            <a:r>
              <a:rPr lang="cs-CZ" altLang="cs-CZ" sz="1800"/>
              <a:t>VTa(m)[i] = VTa (p</a:t>
            </a:r>
            <a:r>
              <a:rPr lang="cs-CZ" altLang="cs-CZ" sz="1800" baseline="-20000"/>
              <a:t>j</a:t>
            </a:r>
            <a:r>
              <a:rPr lang="cs-CZ" altLang="cs-CZ" sz="1800"/>
              <a:t>)[i] + 1</a:t>
            </a:r>
          </a:p>
          <a:p>
            <a:pPr marL="681038" lvl="1" indent="-323850" eaLnBrk="1" hangingPunct="1"/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 sz="1800"/>
              <a:t>k (p</a:t>
            </a:r>
            <a:r>
              <a:rPr lang="cs-CZ" altLang="cs-CZ" sz="1800" baseline="-20000"/>
              <a:t>k</a:t>
            </a:r>
            <a:r>
              <a:rPr lang="cs-CZ" altLang="cs-CZ" sz="1800"/>
              <a:t> </a:t>
            </a:r>
            <a:r>
              <a:rPr lang="cs-CZ" altLang="cs-CZ" sz="1800">
                <a:sym typeface="Symbol" panose="05050102010706020507" pitchFamily="18" charset="2"/>
              </a:rPr>
              <a:t></a:t>
            </a:r>
            <a:r>
              <a:rPr lang="cs-CZ" altLang="cs-CZ" sz="1800"/>
              <a:t> g</a:t>
            </a:r>
            <a:r>
              <a:rPr lang="cs-CZ" altLang="cs-CZ" sz="1800" baseline="-15000"/>
              <a:t>a</a:t>
            </a:r>
            <a:r>
              <a:rPr lang="cs-CZ" altLang="cs-CZ" sz="1800"/>
              <a:t> &amp; k </a:t>
            </a:r>
            <a:r>
              <a:rPr lang="cs-CZ" altLang="cs-CZ" sz="1800">
                <a:sym typeface="Symbol" panose="05050102010706020507" pitchFamily="18" charset="2"/>
              </a:rPr>
              <a:t></a:t>
            </a:r>
            <a:r>
              <a:rPr lang="cs-CZ" altLang="cs-CZ" sz="1800"/>
              <a:t> i): VTa (m)[k] ≤ VTa (p</a:t>
            </a:r>
            <a:r>
              <a:rPr lang="cs-CZ" altLang="cs-CZ" sz="1800" baseline="-20000"/>
              <a:t>j</a:t>
            </a:r>
            <a:r>
              <a:rPr lang="cs-CZ" altLang="cs-CZ" sz="1800"/>
              <a:t>)[k]</a:t>
            </a:r>
          </a:p>
          <a:p>
            <a:pPr marL="681038" lvl="1" indent="-323850" eaLnBrk="1" hangingPunct="1"/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 sz="1800"/>
              <a:t>b (p</a:t>
            </a:r>
            <a:r>
              <a:rPr lang="cs-CZ" altLang="cs-CZ" sz="1800" baseline="-20000"/>
              <a:t>j</a:t>
            </a:r>
            <a:r>
              <a:rPr lang="cs-CZ" altLang="cs-CZ" sz="1800"/>
              <a:t> </a:t>
            </a:r>
            <a:r>
              <a:rPr lang="cs-CZ" altLang="cs-CZ" sz="1800">
                <a:sym typeface="Symbol" panose="05050102010706020507" pitchFamily="18" charset="2"/>
              </a:rPr>
              <a:t></a:t>
            </a:r>
            <a:r>
              <a:rPr lang="cs-CZ" altLang="cs-CZ" sz="1800"/>
              <a:t> g</a:t>
            </a:r>
            <a:r>
              <a:rPr lang="cs-CZ" altLang="cs-CZ" sz="1800" baseline="-15000"/>
              <a:t>b</a:t>
            </a:r>
            <a:r>
              <a:rPr lang="cs-CZ" altLang="cs-CZ" sz="1800"/>
              <a:t>): VTb (m) ≤ VTb (p</a:t>
            </a:r>
            <a:r>
              <a:rPr lang="cs-CZ" altLang="cs-CZ" sz="1800" baseline="-20000"/>
              <a:t>j</a:t>
            </a:r>
            <a:r>
              <a:rPr lang="cs-CZ" altLang="cs-CZ" sz="1800"/>
              <a:t>)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Doručení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Po doručení si uzel p</a:t>
            </a:r>
            <a:r>
              <a:rPr lang="cs-CZ" altLang="cs-CZ" sz="2000" baseline="-20000"/>
              <a:t>j</a:t>
            </a:r>
            <a:r>
              <a:rPr lang="cs-CZ" altLang="cs-CZ"/>
              <a:t> upraví VT</a:t>
            </a:r>
            <a:endParaRPr lang="en-US" altLang="cs-CZ"/>
          </a:p>
        </p:txBody>
      </p:sp>
      <p:sp>
        <p:nvSpPr>
          <p:cNvPr id="179204" name="AutoShape 4">
            <a:extLst>
              <a:ext uri="{FF2B5EF4-FFF2-40B4-BE49-F238E27FC236}">
                <a16:creationId xmlns:a16="http://schemas.microsoft.com/office/drawing/2014/main" id="{FEC6CA20-E799-A706-2491-24E78FBFF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997200"/>
            <a:ext cx="2665412" cy="647700"/>
          </a:xfrm>
          <a:prstGeom prst="wedgeRoundRectCallout">
            <a:avLst>
              <a:gd name="adj1" fmla="val -129032"/>
              <a:gd name="adj2" fmla="val 2377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VT všech skupin, kterých je </a:t>
            </a:r>
            <a:r>
              <a:rPr lang="cs-CZ" altLang="cs-CZ" sz="1600" baseline="0">
                <a:latin typeface="Arial" panose="020B0604020202020204" pitchFamily="34" charset="0"/>
              </a:rPr>
              <a:t>odesílatel</a:t>
            </a:r>
            <a:r>
              <a:rPr lang="cs-CZ" altLang="cs-CZ" sz="1600" b="0" baseline="0">
                <a:latin typeface="Arial" panose="020B0604020202020204" pitchFamily="34" charset="0"/>
              </a:rPr>
              <a:t> členem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79205" name="AutoShape 5">
            <a:extLst>
              <a:ext uri="{FF2B5EF4-FFF2-40B4-BE49-F238E27FC236}">
                <a16:creationId xmlns:a16="http://schemas.microsoft.com/office/drawing/2014/main" id="{26A11FEA-47CA-C22B-146B-21F878D83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4076700"/>
            <a:ext cx="2303462" cy="936625"/>
          </a:xfrm>
          <a:prstGeom prst="wedgeRoundRectCallout">
            <a:avLst>
              <a:gd name="adj1" fmla="val -81773"/>
              <a:gd name="adj2" fmla="val 3034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kauzalita vzhledem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 skupině, do které byla </a:t>
            </a:r>
            <a:r>
              <a:rPr lang="cs-CZ" altLang="cs-CZ" sz="1600" baseline="0">
                <a:latin typeface="Arial" panose="020B0604020202020204" pitchFamily="34" charset="0"/>
              </a:rPr>
              <a:t>zaslána</a:t>
            </a:r>
            <a:r>
              <a:rPr lang="cs-CZ" altLang="cs-CZ" sz="1600" b="0" baseline="0">
                <a:latin typeface="Arial" panose="020B0604020202020204" pitchFamily="34" charset="0"/>
              </a:rPr>
              <a:t> zpráva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79206" name="AutoShape 6">
            <a:extLst>
              <a:ext uri="{FF2B5EF4-FFF2-40B4-BE49-F238E27FC236}">
                <a16:creationId xmlns:a16="http://schemas.microsoft.com/office/drawing/2014/main" id="{18E72E3C-2680-7647-997F-6C4BA1CB9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5210175"/>
            <a:ext cx="2303462" cy="863600"/>
          </a:xfrm>
          <a:prstGeom prst="wedgeRoundRectCallout">
            <a:avLst>
              <a:gd name="adj1" fmla="val -117954"/>
              <a:gd name="adj2" fmla="val -3345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kauzalita vzhledem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k ostatním skupinám </a:t>
            </a:r>
            <a:r>
              <a:rPr lang="cs-CZ" altLang="cs-CZ" sz="1600" baseline="0">
                <a:latin typeface="Arial" panose="020B0604020202020204" pitchFamily="34" charset="0"/>
              </a:rPr>
              <a:t>příjemce</a:t>
            </a:r>
            <a:endParaRPr lang="en-US" altLang="cs-CZ" sz="1600" baseline="0">
              <a:latin typeface="Arial" panose="020B0604020202020204" pitchFamily="34" charset="0"/>
            </a:endParaRPr>
          </a:p>
        </p:txBody>
      </p:sp>
      <p:cxnSp>
        <p:nvCxnSpPr>
          <p:cNvPr id="179207" name="Straight Connector 2">
            <a:extLst>
              <a:ext uri="{FF2B5EF4-FFF2-40B4-BE49-F238E27FC236}">
                <a16:creationId xmlns:a16="http://schemas.microsoft.com/office/drawing/2014/main" id="{659693E0-5808-570A-0F63-C413B408BE7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409700" y="5487988"/>
            <a:ext cx="647700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08" name="Straight Connector 9">
            <a:extLst>
              <a:ext uri="{FF2B5EF4-FFF2-40B4-BE49-F238E27FC236}">
                <a16:creationId xmlns:a16="http://schemas.microsoft.com/office/drawing/2014/main" id="{B858D3A9-3FEB-EBC3-EF44-95D2F47048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08250" y="4178300"/>
            <a:ext cx="287338" cy="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09" name="Straight Connector 13">
            <a:extLst>
              <a:ext uri="{FF2B5EF4-FFF2-40B4-BE49-F238E27FC236}">
                <a16:creationId xmlns:a16="http://schemas.microsoft.com/office/drawing/2014/main" id="{FADFD58F-ACFF-9E6B-B48C-A9324531686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41500" y="5133975"/>
            <a:ext cx="288925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0" name="Straight Connector 15">
            <a:extLst>
              <a:ext uri="{FF2B5EF4-FFF2-40B4-BE49-F238E27FC236}">
                <a16:creationId xmlns:a16="http://schemas.microsoft.com/office/drawing/2014/main" id="{EA31A205-35C6-429E-AB1C-401BFA72F9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4663" y="4178300"/>
            <a:ext cx="574675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1" name="Straight Connector 13">
            <a:extLst>
              <a:ext uri="{FF2B5EF4-FFF2-40B4-BE49-F238E27FC236}">
                <a16:creationId xmlns:a16="http://schemas.microsoft.com/office/drawing/2014/main" id="{BD12EEA4-58A0-1C2B-D97A-8D283815FD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203575" y="2924175"/>
            <a:ext cx="288925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212" name="Straight Connector 13">
            <a:extLst>
              <a:ext uri="{FF2B5EF4-FFF2-40B4-BE49-F238E27FC236}">
                <a16:creationId xmlns:a16="http://schemas.microsoft.com/office/drawing/2014/main" id="{4B1EDC45-239E-307A-3B0C-9C4AA970C8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11188" y="3213100"/>
            <a:ext cx="431800" cy="0"/>
          </a:xfrm>
          <a:prstGeom prst="line">
            <a:avLst/>
          </a:prstGeom>
          <a:noFill/>
          <a:ln w="254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>
            <a:extLst>
              <a:ext uri="{FF2B5EF4-FFF2-40B4-BE49-F238E27FC236}">
                <a16:creationId xmlns:a16="http://schemas.microsoft.com/office/drawing/2014/main" id="{0280D992-E436-8856-768C-4C3E4945D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</a:t>
            </a:r>
            <a:r>
              <a:rPr lang="en-US" altLang="cs-CZ"/>
              <a:t>auz</a:t>
            </a:r>
            <a:r>
              <a:rPr lang="cs-CZ" altLang="cs-CZ"/>
              <a:t>ální doručování pro překrývající se skupiny</a:t>
            </a:r>
            <a:r>
              <a:rPr lang="en-US" altLang="cs-CZ" sz="2000"/>
              <a:t> </a:t>
            </a:r>
          </a:p>
        </p:txBody>
      </p:sp>
      <p:sp>
        <p:nvSpPr>
          <p:cNvPr id="181251" name="Rectangle 5">
            <a:extLst>
              <a:ext uri="{FF2B5EF4-FFF2-40B4-BE49-F238E27FC236}">
                <a16:creationId xmlns:a16="http://schemas.microsoft.com/office/drawing/2014/main" id="{2A56BA88-5F64-171E-7F22-384A5102B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graphicFrame>
        <p:nvGraphicFramePr>
          <p:cNvPr id="181252" name="Object 4">
            <a:extLst>
              <a:ext uri="{FF2B5EF4-FFF2-40B4-BE49-F238E27FC236}">
                <a16:creationId xmlns:a16="http://schemas.microsoft.com/office/drawing/2014/main" id="{9AB1B409-5068-D78F-1368-C3D8488061C4}"/>
              </a:ext>
            </a:extLst>
          </p:cNvPr>
          <p:cNvGraphicFramePr>
            <a:graphicFrameLocks/>
          </p:cNvGraphicFramePr>
          <p:nvPr/>
        </p:nvGraphicFramePr>
        <p:xfrm>
          <a:off x="217488" y="1127125"/>
          <a:ext cx="8916987" cy="527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6366853" imgH="3512353" progId="Word.Document.12">
                  <p:embed/>
                </p:oleObj>
              </mc:Choice>
              <mc:Fallback>
                <p:oleObj name="Document" r:id="rId3" imgW="6366853" imgH="3512353" progId="Word.Document.1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8" y="1127125"/>
                        <a:ext cx="8916987" cy="527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53" name="AutoShape 6">
            <a:extLst>
              <a:ext uri="{FF2B5EF4-FFF2-40B4-BE49-F238E27FC236}">
                <a16:creationId xmlns:a16="http://schemas.microsoft.com/office/drawing/2014/main" id="{89FAB934-D8BB-CDF5-23BB-225420BD4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5805488"/>
            <a:ext cx="1584325" cy="360362"/>
          </a:xfrm>
          <a:prstGeom prst="wedgeRoundRectCallout">
            <a:avLst>
              <a:gd name="adj1" fmla="val 94190"/>
              <a:gd name="adj2" fmla="val -1288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nečeká na m1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81254" name="AutoShape 7">
            <a:extLst>
              <a:ext uri="{FF2B5EF4-FFF2-40B4-BE49-F238E27FC236}">
                <a16:creationId xmlns:a16="http://schemas.microsoft.com/office/drawing/2014/main" id="{CB9BE40F-4420-3FC7-6239-59AA86E333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1125538"/>
            <a:ext cx="1366837" cy="360362"/>
          </a:xfrm>
          <a:prstGeom prst="wedgeRoundRectCallout">
            <a:avLst>
              <a:gd name="adj1" fmla="val 6329"/>
              <a:gd name="adj2" fmla="val 77422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čeká na m1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81255" name="AutoShape 8">
            <a:extLst>
              <a:ext uri="{FF2B5EF4-FFF2-40B4-BE49-F238E27FC236}">
                <a16:creationId xmlns:a16="http://schemas.microsoft.com/office/drawing/2014/main" id="{AB90EF8D-95AF-A0DA-5769-5943D4CE2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5734050"/>
            <a:ext cx="1511300" cy="360363"/>
          </a:xfrm>
          <a:prstGeom prst="wedgeRoundRectCallout">
            <a:avLst>
              <a:gd name="adj1" fmla="val -150208"/>
              <a:gd name="adj2" fmla="val -33281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čeká na m21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81256" name="AutoShape 9">
            <a:extLst>
              <a:ext uri="{FF2B5EF4-FFF2-40B4-BE49-F238E27FC236}">
                <a16:creationId xmlns:a16="http://schemas.microsoft.com/office/drawing/2014/main" id="{9A552B8A-6B58-3716-60EA-3C9DF53C4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1125538"/>
            <a:ext cx="1079500" cy="574675"/>
          </a:xfrm>
          <a:prstGeom prst="wedgeRoundRectCallout">
            <a:avLst>
              <a:gd name="adj1" fmla="val -81875"/>
              <a:gd name="adj2" fmla="val 50726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(1,0,0,*)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(*,</a:t>
            </a:r>
            <a:r>
              <a:rPr lang="en-US" altLang="cs-CZ" sz="1600" b="0" baseline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cs-CZ" sz="1600" b="0" baseline="0">
                <a:latin typeface="Arial" panose="020B0604020202020204" pitchFamily="34" charset="0"/>
              </a:rPr>
              <a:t>,0,0)</a:t>
            </a:r>
          </a:p>
        </p:txBody>
      </p:sp>
      <p:sp>
        <p:nvSpPr>
          <p:cNvPr id="181257" name="AutoShape 10">
            <a:extLst>
              <a:ext uri="{FF2B5EF4-FFF2-40B4-BE49-F238E27FC236}">
                <a16:creationId xmlns:a16="http://schemas.microsoft.com/office/drawing/2014/main" id="{48EFD0ED-A6A5-082C-E763-3EED80D01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1125538"/>
            <a:ext cx="1079500" cy="574675"/>
          </a:xfrm>
          <a:prstGeom prst="wedgeRoundRectCallout">
            <a:avLst>
              <a:gd name="adj1" fmla="val 5741"/>
              <a:gd name="adj2" fmla="val 3160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(1,0,0,*)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(*,1,0,1)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:a16="http://schemas.microsoft.com/office/drawing/2014/main" id="{B710F401-AA22-AC11-6105-E1A64B2BAF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Distribuovaný total-order protokol</a:t>
            </a:r>
          </a:p>
        </p:txBody>
      </p:sp>
      <p:sp>
        <p:nvSpPr>
          <p:cNvPr id="183299" name="Rectangle 3">
            <a:extLst>
              <a:ext uri="{FF2B5EF4-FFF2-40B4-BE49-F238E27FC236}">
                <a16:creationId xmlns:a16="http://schemas.microsoft.com/office/drawing/2014/main" id="{8B7E846E-59F5-CE2C-60B6-7F603E0560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849313"/>
            <a:ext cx="8964612" cy="5762625"/>
          </a:xfrm>
        </p:spPr>
        <p:txBody>
          <a:bodyPr/>
          <a:lstStyle/>
          <a:p>
            <a:pPr marL="0" indent="0" eaLnBrk="1" hangingPunct="1"/>
            <a:r>
              <a:rPr lang="cs-CZ" altLang="cs-CZ" sz="1600"/>
              <a:t>Totální / sekvenční doručování, total-order protocol</a:t>
            </a:r>
          </a:p>
          <a:p>
            <a:pPr marL="0" indent="0" eaLnBrk="1" hangingPunct="1"/>
            <a:r>
              <a:rPr lang="cs-CZ" altLang="cs-CZ" sz="1600"/>
              <a:t>všechny zprávy jsou všem členům doručeny ve stejném pořadí</a:t>
            </a:r>
          </a:p>
          <a:p>
            <a:pPr marL="0" indent="0" eaLnBrk="1" hangingPunct="1"/>
            <a:endParaRPr lang="cs-CZ" altLang="cs-CZ" sz="800"/>
          </a:p>
          <a:p>
            <a:pPr marL="0" indent="0" eaLnBrk="1" hangingPunct="1"/>
            <a:r>
              <a:rPr lang="cs-CZ" altLang="cs-CZ" sz="1600"/>
              <a:t>stačí skalární hodiny</a:t>
            </a:r>
            <a:r>
              <a:rPr lang="en-US" altLang="cs-CZ" sz="1600"/>
              <a:t> (</a:t>
            </a:r>
            <a:r>
              <a:rPr lang="cs-CZ" altLang="cs-CZ" sz="1600"/>
              <a:t>časové značky)</a:t>
            </a:r>
          </a:p>
          <a:p>
            <a:pPr marL="0" indent="0" eaLnBrk="1" hangingPunct="1"/>
            <a:r>
              <a:rPr lang="cs-CZ" altLang="cs-CZ" sz="1600"/>
              <a:t>při příjmu zprávy potvrzení odesilateli TS</a:t>
            </a:r>
            <a:r>
              <a:rPr lang="en-US" altLang="cs-CZ" sz="1600"/>
              <a:t>(R</a:t>
            </a:r>
            <a:r>
              <a:rPr lang="cs-CZ" altLang="cs-CZ" sz="1600"/>
              <a:t>i</a:t>
            </a:r>
            <a:r>
              <a:rPr lang="en-US" altLang="cs-CZ" sz="1600"/>
              <a:t>)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500"/>
              <a:t>synchronizace!</a:t>
            </a:r>
            <a:endParaRPr lang="cs-CZ" altLang="cs-CZ" sz="1500" i="1"/>
          </a:p>
          <a:p>
            <a:pPr marL="0" indent="0" eaLnBrk="1" hangingPunct="1"/>
            <a:r>
              <a:rPr lang="cs-CZ" altLang="cs-CZ" sz="1600"/>
              <a:t>odesilatel po příjmu všech potvrzení odešle finalizační zprávu</a:t>
            </a:r>
            <a:r>
              <a:rPr lang="en-US" altLang="cs-CZ" sz="1600"/>
              <a:t> </a:t>
            </a:r>
            <a:r>
              <a:rPr lang="cs-CZ" altLang="cs-CZ" sz="1600"/>
              <a:t>s TSF </a:t>
            </a:r>
            <a:r>
              <a:rPr lang="en-US" altLang="cs-CZ" sz="1600"/>
              <a:t>= max(TS(Ri))</a:t>
            </a:r>
          </a:p>
          <a:p>
            <a:pPr marL="477838" lvl="1" indent="-285750" eaLnBrk="1" hangingPunct="1">
              <a:buFont typeface="Arial" panose="020B0604020202020204" pitchFamily="34" charset="0"/>
              <a:buChar char="•"/>
            </a:pPr>
            <a:r>
              <a:rPr lang="en-US" altLang="cs-CZ" sz="1500"/>
              <a:t>nutnost jednozna</a:t>
            </a:r>
            <a:r>
              <a:rPr lang="cs-CZ" altLang="cs-CZ" sz="1500"/>
              <a:t>čných TM</a:t>
            </a:r>
            <a:r>
              <a:rPr lang="cs-CZ" altLang="cs-CZ" sz="1500" i="1"/>
              <a:t> - byrokratické uspořádání</a:t>
            </a:r>
          </a:p>
          <a:p>
            <a:pPr marL="0" indent="0" eaLnBrk="1" hangingPunct="1"/>
            <a:r>
              <a:rPr lang="cs-CZ" altLang="cs-CZ" sz="1600"/>
              <a:t>po příjmu finalizační zprávy doručí příjemce zprávy podle TS</a:t>
            </a:r>
            <a:r>
              <a:rPr lang="en-US" altLang="cs-CZ" sz="1600"/>
              <a:t>F</a:t>
            </a:r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en-US" altLang="cs-CZ" sz="1600"/>
          </a:p>
          <a:p>
            <a:pPr marL="0" indent="0" eaLnBrk="1" hangingPunct="1"/>
            <a:endParaRPr lang="cs-CZ" altLang="cs-CZ" sz="1600"/>
          </a:p>
          <a:p>
            <a:pPr marL="0" indent="0" eaLnBrk="1" hangingPunct="1"/>
            <a:r>
              <a:rPr lang="cs-CZ" altLang="cs-CZ" sz="1600"/>
              <a:t>Komunikační složitost: 3n</a:t>
            </a:r>
          </a:p>
        </p:txBody>
      </p:sp>
      <p:sp>
        <p:nvSpPr>
          <p:cNvPr id="183300" name="Text Box 4">
            <a:extLst>
              <a:ext uri="{FF2B5EF4-FFF2-40B4-BE49-F238E27FC236}">
                <a16:creationId xmlns:a16="http://schemas.microsoft.com/office/drawing/2014/main" id="{B8608566-E1DE-66EA-E405-54494D3DA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927475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S1</a:t>
            </a:r>
            <a:endParaRPr lang="cs-CZ" altLang="cs-CZ" sz="1600" b="0"/>
          </a:p>
        </p:txBody>
      </p:sp>
      <p:sp>
        <p:nvSpPr>
          <p:cNvPr id="183301" name="Text Box 5">
            <a:extLst>
              <a:ext uri="{FF2B5EF4-FFF2-40B4-BE49-F238E27FC236}">
                <a16:creationId xmlns:a16="http://schemas.microsoft.com/office/drawing/2014/main" id="{B020F421-FF76-0F7D-E46A-AEADE0803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67338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S2</a:t>
            </a:r>
            <a:endParaRPr lang="cs-CZ" altLang="cs-CZ" sz="1600" b="0"/>
          </a:p>
        </p:txBody>
      </p:sp>
      <p:sp>
        <p:nvSpPr>
          <p:cNvPr id="183302" name="Text Box 6">
            <a:extLst>
              <a:ext uri="{FF2B5EF4-FFF2-40B4-BE49-F238E27FC236}">
                <a16:creationId xmlns:a16="http://schemas.microsoft.com/office/drawing/2014/main" id="{B15D7E27-824D-4D9A-38CE-1AA2D20B2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5367338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R2</a:t>
            </a:r>
            <a:endParaRPr lang="cs-CZ" altLang="cs-CZ" sz="1600" b="0"/>
          </a:p>
        </p:txBody>
      </p:sp>
      <p:sp>
        <p:nvSpPr>
          <p:cNvPr id="183303" name="Text Box 7">
            <a:extLst>
              <a:ext uri="{FF2B5EF4-FFF2-40B4-BE49-F238E27FC236}">
                <a16:creationId xmlns:a16="http://schemas.microsoft.com/office/drawing/2014/main" id="{CF0D1E95-3372-A4D3-FBA9-ECB77548B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9263" y="3927475"/>
            <a:ext cx="360362" cy="26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R1</a:t>
            </a:r>
            <a:endParaRPr lang="cs-CZ" altLang="cs-CZ" sz="1600" b="0"/>
          </a:p>
        </p:txBody>
      </p:sp>
      <p:sp>
        <p:nvSpPr>
          <p:cNvPr id="183304" name="Line 8">
            <a:extLst>
              <a:ext uri="{FF2B5EF4-FFF2-40B4-BE49-F238E27FC236}">
                <a16:creationId xmlns:a16="http://schemas.microsoft.com/office/drawing/2014/main" id="{3B7EA824-D9E7-2F7D-9B3D-560127575A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4575" y="3927475"/>
            <a:ext cx="19446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05" name="Line 9">
            <a:extLst>
              <a:ext uri="{FF2B5EF4-FFF2-40B4-BE49-F238E27FC236}">
                <a16:creationId xmlns:a16="http://schemas.microsoft.com/office/drawing/2014/main" id="{4B488217-79AD-AA4A-A8D1-E5E60C5F5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4575" y="4071938"/>
            <a:ext cx="1944688" cy="13684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06" name="Line 10">
            <a:extLst>
              <a:ext uri="{FF2B5EF4-FFF2-40B4-BE49-F238E27FC236}">
                <a16:creationId xmlns:a16="http://schemas.microsoft.com/office/drawing/2014/main" id="{1E042C7A-9ADF-E107-ACFB-DB149F2EFC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4575" y="4071938"/>
            <a:ext cx="1944688" cy="13684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07" name="Line 11">
            <a:extLst>
              <a:ext uri="{FF2B5EF4-FFF2-40B4-BE49-F238E27FC236}">
                <a16:creationId xmlns:a16="http://schemas.microsoft.com/office/drawing/2014/main" id="{0BE9AB6D-A029-7711-BD36-09E5482E8B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44575" y="5584825"/>
            <a:ext cx="19446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08" name="Line 12">
            <a:extLst>
              <a:ext uri="{FF2B5EF4-FFF2-40B4-BE49-F238E27FC236}">
                <a16:creationId xmlns:a16="http://schemas.microsoft.com/office/drawing/2014/main" id="{FF1AB317-2DF2-AC33-D759-BC5B6F9D647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4575" y="4000500"/>
            <a:ext cx="1944688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09" name="Line 13">
            <a:extLst>
              <a:ext uri="{FF2B5EF4-FFF2-40B4-BE49-F238E27FC236}">
                <a16:creationId xmlns:a16="http://schemas.microsoft.com/office/drawing/2014/main" id="{5E30A474-0552-2D98-BFEF-BBD14563576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4575" y="5656263"/>
            <a:ext cx="1944688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10" name="Line 14">
            <a:extLst>
              <a:ext uri="{FF2B5EF4-FFF2-40B4-BE49-F238E27FC236}">
                <a16:creationId xmlns:a16="http://schemas.microsoft.com/office/drawing/2014/main" id="{04391A2E-E861-1E25-AF3A-9B7DE36C21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44575" y="4143375"/>
            <a:ext cx="1944688" cy="13684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11" name="Line 15">
            <a:extLst>
              <a:ext uri="{FF2B5EF4-FFF2-40B4-BE49-F238E27FC236}">
                <a16:creationId xmlns:a16="http://schemas.microsoft.com/office/drawing/2014/main" id="{45567D7A-DAAA-19B0-A2A4-F466FE7864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44575" y="4143375"/>
            <a:ext cx="1944688" cy="1368425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12" name="Line 16">
            <a:extLst>
              <a:ext uri="{FF2B5EF4-FFF2-40B4-BE49-F238E27FC236}">
                <a16:creationId xmlns:a16="http://schemas.microsoft.com/office/drawing/2014/main" id="{05073F87-431E-DB89-447D-C195185AECA2}"/>
              </a:ext>
            </a:extLst>
          </p:cNvPr>
          <p:cNvSpPr>
            <a:spLocks noChangeShapeType="1"/>
          </p:cNvSpPr>
          <p:nvPr/>
        </p:nvSpPr>
        <p:spPr bwMode="auto">
          <a:xfrm>
            <a:off x="901700" y="4216400"/>
            <a:ext cx="215900" cy="2873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13" name="Line 17">
            <a:extLst>
              <a:ext uri="{FF2B5EF4-FFF2-40B4-BE49-F238E27FC236}">
                <a16:creationId xmlns:a16="http://schemas.microsoft.com/office/drawing/2014/main" id="{77CFC1BA-2C3F-78A0-A72D-36DD9DCFFF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700" y="5080000"/>
            <a:ext cx="215900" cy="287338"/>
          </a:xfrm>
          <a:prstGeom prst="line">
            <a:avLst/>
          </a:prstGeom>
          <a:noFill/>
          <a:ln w="19050">
            <a:solidFill>
              <a:srgbClr val="00FF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3314" name="Text Box 18">
            <a:extLst>
              <a:ext uri="{FF2B5EF4-FFF2-40B4-BE49-F238E27FC236}">
                <a16:creationId xmlns:a16="http://schemas.microsoft.com/office/drawing/2014/main" id="{8F2F2EEE-9935-76CB-E17C-9865B81E2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36401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1/5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15" name="Text Box 19">
            <a:extLst>
              <a:ext uri="{FF2B5EF4-FFF2-40B4-BE49-F238E27FC236}">
                <a16:creationId xmlns:a16="http://schemas.microsoft.com/office/drawing/2014/main" id="{3C01E3A5-8C62-5739-A9AB-AFD67D54A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47926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3/7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16" name="Text Box 20">
            <a:extLst>
              <a:ext uri="{FF2B5EF4-FFF2-40B4-BE49-F238E27FC236}">
                <a16:creationId xmlns:a16="http://schemas.microsoft.com/office/drawing/2014/main" id="{F7DB8EA5-F822-591F-FF37-7CA8CCB38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2164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7/5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17" name="Text Box 21">
            <a:extLst>
              <a:ext uri="{FF2B5EF4-FFF2-40B4-BE49-F238E27FC236}">
                <a16:creationId xmlns:a16="http://schemas.microsoft.com/office/drawing/2014/main" id="{6CC235DA-8EB5-2B20-511E-F39061CBF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3673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5/7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18" name="Text Box 22">
            <a:extLst>
              <a:ext uri="{FF2B5EF4-FFF2-40B4-BE49-F238E27FC236}">
                <a16:creationId xmlns:a16="http://schemas.microsoft.com/office/drawing/2014/main" id="{4DCD645A-56CE-985E-DD55-AF73FB908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000" y="44323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CC00CC"/>
                </a:solidFill>
              </a:rPr>
              <a:t>4/8</a:t>
            </a:r>
            <a:endParaRPr lang="cs-CZ" altLang="cs-CZ" sz="1400">
              <a:solidFill>
                <a:srgbClr val="CC00CC"/>
              </a:solidFill>
            </a:endParaRPr>
          </a:p>
        </p:txBody>
      </p:sp>
      <p:sp>
        <p:nvSpPr>
          <p:cNvPr id="183319" name="Text Box 23">
            <a:extLst>
              <a:ext uri="{FF2B5EF4-FFF2-40B4-BE49-F238E27FC236}">
                <a16:creationId xmlns:a16="http://schemas.microsoft.com/office/drawing/2014/main" id="{1B9DA8A7-85FC-BE5C-971A-AB7E7E165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638" y="50085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CC00CC"/>
                </a:solidFill>
              </a:rPr>
              <a:t>8/9</a:t>
            </a:r>
            <a:endParaRPr lang="cs-CZ" altLang="cs-CZ" sz="1400">
              <a:solidFill>
                <a:srgbClr val="CC00CC"/>
              </a:solidFill>
            </a:endParaRPr>
          </a:p>
        </p:txBody>
      </p:sp>
      <p:sp>
        <p:nvSpPr>
          <p:cNvPr id="183320" name="Text Box 24">
            <a:extLst>
              <a:ext uri="{FF2B5EF4-FFF2-40B4-BE49-F238E27FC236}">
                <a16:creationId xmlns:a16="http://schemas.microsoft.com/office/drawing/2014/main" id="{88F3DCD3-9B26-51F6-D3BE-5504FDC29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40005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CC00CC"/>
                </a:solidFill>
              </a:rPr>
              <a:t>2/6</a:t>
            </a:r>
            <a:endParaRPr lang="cs-CZ" altLang="cs-CZ" sz="1400">
              <a:solidFill>
                <a:srgbClr val="CC00CC"/>
              </a:solidFill>
            </a:endParaRPr>
          </a:p>
        </p:txBody>
      </p:sp>
      <p:sp>
        <p:nvSpPr>
          <p:cNvPr id="183321" name="Text Box 25">
            <a:extLst>
              <a:ext uri="{FF2B5EF4-FFF2-40B4-BE49-F238E27FC236}">
                <a16:creationId xmlns:a16="http://schemas.microsoft.com/office/drawing/2014/main" id="{F7371233-2F7E-6BC1-6E85-3521BAB1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56562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CC00CC"/>
                </a:solidFill>
              </a:rPr>
              <a:t>6/8</a:t>
            </a:r>
            <a:endParaRPr lang="cs-CZ" altLang="cs-CZ" sz="1400">
              <a:solidFill>
                <a:srgbClr val="CC00CC"/>
              </a:solidFill>
            </a:endParaRPr>
          </a:p>
        </p:txBody>
      </p:sp>
      <p:sp>
        <p:nvSpPr>
          <p:cNvPr id="183322" name="Text Box 26">
            <a:extLst>
              <a:ext uri="{FF2B5EF4-FFF2-40B4-BE49-F238E27FC236}">
                <a16:creationId xmlns:a16="http://schemas.microsoft.com/office/drawing/2014/main" id="{723D83EA-FE4F-698D-EDE8-96A4FE05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8560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5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23" name="Text Box 27">
            <a:extLst>
              <a:ext uri="{FF2B5EF4-FFF2-40B4-BE49-F238E27FC236}">
                <a16:creationId xmlns:a16="http://schemas.microsoft.com/office/drawing/2014/main" id="{2E17F051-8F6F-5BD3-D7FD-C816DE522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295900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chemeClr val="accent2"/>
                </a:solidFill>
              </a:rPr>
              <a:t>7</a:t>
            </a:r>
            <a:endParaRPr lang="cs-CZ" altLang="cs-CZ" sz="1400">
              <a:solidFill>
                <a:schemeClr val="accent2"/>
              </a:solidFill>
            </a:endParaRPr>
          </a:p>
        </p:txBody>
      </p:sp>
      <p:sp>
        <p:nvSpPr>
          <p:cNvPr id="183324" name="Text Box 28">
            <a:extLst>
              <a:ext uri="{FF2B5EF4-FFF2-40B4-BE49-F238E27FC236}">
                <a16:creationId xmlns:a16="http://schemas.microsoft.com/office/drawing/2014/main" id="{B0153092-B3B9-265B-2B60-9B77C2CA4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4287838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33CC33"/>
                </a:solidFill>
              </a:rPr>
              <a:t>9</a:t>
            </a:r>
            <a:endParaRPr lang="cs-CZ" altLang="cs-CZ" sz="1400">
              <a:solidFill>
                <a:srgbClr val="33CC33"/>
              </a:solidFill>
            </a:endParaRPr>
          </a:p>
        </p:txBody>
      </p:sp>
      <p:sp>
        <p:nvSpPr>
          <p:cNvPr id="183325" name="Text Box 29">
            <a:extLst>
              <a:ext uri="{FF2B5EF4-FFF2-40B4-BE49-F238E27FC236}">
                <a16:creationId xmlns:a16="http://schemas.microsoft.com/office/drawing/2014/main" id="{49381BA9-3C42-536C-66D6-7D5B9F4EF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5008563"/>
            <a:ext cx="431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400">
                <a:solidFill>
                  <a:srgbClr val="33CC33"/>
                </a:solidFill>
              </a:rPr>
              <a:t>8</a:t>
            </a:r>
            <a:endParaRPr lang="cs-CZ" altLang="cs-CZ" sz="1400">
              <a:solidFill>
                <a:srgbClr val="33CC33"/>
              </a:solidFill>
            </a:endParaRPr>
          </a:p>
        </p:txBody>
      </p:sp>
      <p:graphicFrame>
        <p:nvGraphicFramePr>
          <p:cNvPr id="221246" name="Group 62">
            <a:extLst>
              <a:ext uri="{FF2B5EF4-FFF2-40B4-BE49-F238E27FC236}">
                <a16:creationId xmlns:a16="http://schemas.microsoft.com/office/drawing/2014/main" id="{756879CF-4FCD-5A91-A173-59EE7834F033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5653088" y="4149725"/>
          <a:ext cx="2808287" cy="1219200"/>
        </p:xfrm>
        <a:graphic>
          <a:graphicData uri="http://schemas.openxmlformats.org/drawingml/2006/table">
            <a:tbl>
              <a:tblPr/>
              <a:tblGrid>
                <a:gridCol w="57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msg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TS(R1)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TS(R2)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TSF</a:t>
                      </a:r>
                      <a:endParaRPr kumimoji="0" lang="cs-CZ" sz="1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m0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m1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9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m2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150000"/>
                        <a:buFont typeface="Tahoma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Tahoma" pitchFamily="34" charset="0"/>
                        </a:rPr>
                        <a:t>8</a:t>
                      </a:r>
                      <a:endParaRPr kumimoji="0" lang="cs-CZ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1461" marR="914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3353" name="AutoShape 64">
            <a:extLst>
              <a:ext uri="{FF2B5EF4-FFF2-40B4-BE49-F238E27FC236}">
                <a16:creationId xmlns:a16="http://schemas.microsoft.com/office/drawing/2014/main" id="{C121BEF8-7F61-77BC-C3F3-1D966446F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3573463"/>
            <a:ext cx="2809875" cy="361950"/>
          </a:xfrm>
          <a:prstGeom prst="wedgeRoundRectCallout">
            <a:avLst>
              <a:gd name="adj1" fmla="val -96556"/>
              <a:gd name="adj2" fmla="val -1418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pořadí zprávy / časová značka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83354" name="AutoShape 65">
            <a:extLst>
              <a:ext uri="{FF2B5EF4-FFF2-40B4-BE49-F238E27FC236}">
                <a16:creationId xmlns:a16="http://schemas.microsoft.com/office/drawing/2014/main" id="{98952932-1401-2F2C-B6C5-E0F0D2178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3088" y="5654675"/>
            <a:ext cx="2665412" cy="577850"/>
          </a:xfrm>
          <a:prstGeom prst="wedgeRoundRectCallout">
            <a:avLst>
              <a:gd name="adj1" fmla="val 4463"/>
              <a:gd name="adj2" fmla="val 121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zjednozna</a:t>
            </a:r>
            <a:r>
              <a:rPr lang="cs-CZ" altLang="cs-CZ" sz="1400" b="0" baseline="0">
                <a:latin typeface="Arial" panose="020B0604020202020204" pitchFamily="34" charset="0"/>
              </a:rPr>
              <a:t>čnění lokálních TS</a:t>
            </a:r>
            <a:r>
              <a:rPr lang="en-US" altLang="cs-CZ" sz="1400" b="0" baseline="0">
                <a:latin typeface="Arial" panose="020B0604020202020204" pitchFamily="34" charset="0"/>
              </a:rPr>
              <a:t>:</a:t>
            </a:r>
            <a:r>
              <a:rPr lang="cs-CZ" altLang="cs-CZ" sz="1400" b="0" baseline="0">
                <a:latin typeface="Arial" panose="020B0604020202020204" pitchFamily="34" charset="0"/>
              </a:rPr>
              <a:t> TS.node</a:t>
            </a:r>
            <a:r>
              <a:rPr lang="en-US" altLang="cs-CZ" sz="1400" b="0" baseline="0">
                <a:latin typeface="Arial" panose="020B0604020202020204" pitchFamily="34" charset="0"/>
              </a:rPr>
              <a:t>_</a:t>
            </a:r>
            <a:r>
              <a:rPr lang="cs-CZ" altLang="cs-CZ" sz="1400" b="0" baseline="0">
                <a:latin typeface="Arial" panose="020B0604020202020204" pitchFamily="34" charset="0"/>
              </a:rPr>
              <a:t>id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83355" name="AutoShape 64">
            <a:extLst>
              <a:ext uri="{FF2B5EF4-FFF2-40B4-BE49-F238E27FC236}">
                <a16:creationId xmlns:a16="http://schemas.microsoft.com/office/drawing/2014/main" id="{C43DD607-4E04-0818-40BD-3323A45A5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1628775"/>
            <a:ext cx="2554288" cy="360363"/>
          </a:xfrm>
          <a:prstGeom prst="wedgeRoundRectCallout">
            <a:avLst>
              <a:gd name="adj1" fmla="val -94231"/>
              <a:gd name="adj2" fmla="val -1153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jedno pořadí  </a:t>
            </a:r>
            <a:r>
              <a:rPr lang="cs-CZ" altLang="cs-CZ" sz="1400" baseline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altLang="cs-CZ" sz="1400" b="0" baseline="0">
                <a:latin typeface="Arial Unicode MS" pitchFamily="34" charset="-128"/>
                <a:ea typeface="Arial Unicode MS" pitchFamily="34" charset="-128"/>
              </a:rPr>
              <a:t>  jeden čítač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83356" name="AutoShape 64">
            <a:extLst>
              <a:ext uri="{FF2B5EF4-FFF2-40B4-BE49-F238E27FC236}">
                <a16:creationId xmlns:a16="http://schemas.microsoft.com/office/drawing/2014/main" id="{67AC2591-23C5-6E2E-673E-6F9181658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2971800"/>
            <a:ext cx="1728788" cy="360363"/>
          </a:xfrm>
          <a:prstGeom prst="wedgeRoundRectCallout">
            <a:avLst>
              <a:gd name="adj1" fmla="val -63667"/>
              <a:gd name="adj2" fmla="val -1093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podle TS příjemců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:a16="http://schemas.microsoft.com/office/drawing/2014/main" id="{C0F58EAC-8E01-AE91-7041-F864C7F65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Distribuovaný total-order protokol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44258651-1BD0-631F-5BCE-8E1A2E6153F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8964612" cy="5761038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altLang="cs-CZ" sz="1600" dirty="0"/>
              <a:t>Totální / sekvenční doručování, total-order protocol</a:t>
            </a:r>
          </a:p>
          <a:p>
            <a:pPr marL="0" indent="0" eaLnBrk="1" hangingPunct="1">
              <a:defRPr/>
            </a:pPr>
            <a:r>
              <a:rPr lang="cs-CZ" altLang="cs-CZ" sz="1600" dirty="0"/>
              <a:t>všechny zprávy jsou všem členům doručeny ve stejném pořadí</a:t>
            </a:r>
          </a:p>
          <a:p>
            <a:pPr marL="0" indent="0" eaLnBrk="1" hangingPunct="1">
              <a:defRPr/>
            </a:pPr>
            <a:endParaRPr lang="cs-CZ" altLang="cs-CZ" sz="800" dirty="0"/>
          </a:p>
          <a:p>
            <a:pPr marL="0" indent="0" eaLnBrk="1" hangingPunct="1">
              <a:defRPr/>
            </a:pP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</a:rPr>
              <a:t>skalární hodiny</a:t>
            </a:r>
          </a:p>
          <a:p>
            <a:pPr marL="0" indent="0" eaLnBrk="1" hangingPunct="1">
              <a:defRPr/>
            </a:pP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</a:rPr>
              <a:t>při příjmu zprávy potvrzení odesilateli TS</a:t>
            </a:r>
            <a:r>
              <a:rPr lang="en-US" altLang="cs-CZ" sz="1600" dirty="0">
                <a:solidFill>
                  <a:schemeClr val="bg1">
                    <a:lumMod val="65000"/>
                  </a:schemeClr>
                </a:solidFill>
              </a:rPr>
              <a:t>(R</a:t>
            </a: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en-US" altLang="cs-CZ" sz="1600" dirty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cs-CZ" altLang="cs-CZ" sz="1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eaLnBrk="1" hangingPunct="1">
              <a:defRPr/>
            </a:pP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</a:rPr>
              <a:t>po příjmu potvrzení finalizační zpráv</a:t>
            </a:r>
            <a:r>
              <a:rPr lang="en-US" altLang="cs-CZ" sz="1600" dirty="0">
                <a:solidFill>
                  <a:schemeClr val="bg1">
                    <a:lumMod val="65000"/>
                  </a:schemeClr>
                </a:solidFill>
              </a:rPr>
              <a:t>a </a:t>
            </a:r>
            <a:r>
              <a:rPr lang="cs-CZ" altLang="cs-CZ" sz="1600" dirty="0">
                <a:solidFill>
                  <a:schemeClr val="bg1">
                    <a:lumMod val="65000"/>
                  </a:schemeClr>
                </a:solidFill>
              </a:rPr>
              <a:t>TSF </a:t>
            </a:r>
            <a:r>
              <a:rPr lang="en-US" altLang="cs-CZ" sz="1600" dirty="0">
                <a:solidFill>
                  <a:schemeClr val="bg1">
                    <a:lumMod val="65000"/>
                  </a:schemeClr>
                </a:solidFill>
              </a:rPr>
              <a:t>= max(TS(</a:t>
            </a:r>
            <a:r>
              <a:rPr lang="en-US" altLang="cs-CZ" sz="1600" dirty="0" err="1">
                <a:solidFill>
                  <a:schemeClr val="bg1">
                    <a:lumMod val="65000"/>
                  </a:schemeClr>
                </a:solidFill>
              </a:rPr>
              <a:t>Ri</a:t>
            </a:r>
            <a:r>
              <a:rPr lang="en-US" altLang="cs-CZ" sz="1600" dirty="0">
                <a:solidFill>
                  <a:schemeClr val="bg1">
                    <a:lumMod val="65000"/>
                  </a:schemeClr>
                </a:solidFill>
              </a:rPr>
              <a:t>))</a:t>
            </a:r>
            <a:endParaRPr lang="cs-CZ" altLang="cs-CZ" sz="1600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eaLnBrk="1" hangingPunct="1">
              <a:defRPr/>
            </a:pPr>
            <a:endParaRPr lang="en-US" altLang="cs-CZ" sz="1600" dirty="0"/>
          </a:p>
          <a:p>
            <a:pPr marL="0" indent="0" eaLnBrk="1" hangingPunct="1">
              <a:defRPr/>
            </a:pPr>
            <a:endParaRPr lang="cs-CZ" altLang="cs-CZ" sz="1600" dirty="0"/>
          </a:p>
          <a:p>
            <a:pPr marL="0" indent="0" eaLnBrk="1" hangingPunct="1">
              <a:defRPr/>
            </a:pPr>
            <a:r>
              <a:rPr lang="cs-CZ" altLang="cs-CZ" sz="1600" dirty="0"/>
              <a:t>Sekvenční doručování - forma centralizované komponenty</a:t>
            </a:r>
          </a:p>
          <a:p>
            <a:pPr marL="0" indent="0" eaLnBrk="1" hangingPunct="1">
              <a:defRPr/>
            </a:pPr>
            <a:r>
              <a:rPr lang="cs-CZ" altLang="cs-CZ" sz="1600" dirty="0"/>
              <a:t>Centralizované řešení efektivnější</a:t>
            </a:r>
            <a:endParaRPr lang="en-US" altLang="cs-CZ" sz="1600" dirty="0"/>
          </a:p>
          <a:p>
            <a:pPr marL="0" indent="0" eaLnBrk="1" hangingPunct="1">
              <a:defRPr/>
            </a:pPr>
            <a:r>
              <a:rPr lang="cs-CZ" altLang="cs-CZ" sz="1600" dirty="0"/>
              <a:t>Sekvencer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sz="1500" dirty="0"/>
              <a:t>komunikačně jednodušší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sz="1500" dirty="0"/>
              <a:t>nutnost výběru koordinátora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sz="1500" dirty="0"/>
              <a:t>serializace/uspořádání dle příjmu sekvencera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sz="1500" dirty="0"/>
              <a:t>možnost prioritního doručování</a:t>
            </a:r>
          </a:p>
        </p:txBody>
      </p:sp>
      <p:sp>
        <p:nvSpPr>
          <p:cNvPr id="185348" name="AutoShape 33">
            <a:extLst>
              <a:ext uri="{FF2B5EF4-FFF2-40B4-BE49-F238E27FC236}">
                <a16:creationId xmlns:a16="http://schemas.microsoft.com/office/drawing/2014/main" id="{B48FCCAA-446F-D424-49E7-A6EC48EEE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589588"/>
            <a:ext cx="3743325" cy="360362"/>
          </a:xfrm>
          <a:prstGeom prst="wedgeRoundRectCallout">
            <a:avLst>
              <a:gd name="adj1" fmla="val 37264"/>
              <a:gd name="adj2" fmla="val 4965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nemá smysl řešit centralizovaný problém</a:t>
            </a:r>
            <a:r>
              <a:rPr lang="en-US" altLang="cs-CZ" sz="1400" b="0" baseline="0">
                <a:latin typeface="Arial" panose="020B0604020202020204" pitchFamily="34" charset="0"/>
              </a:rPr>
              <a:t> ...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A25C6336-B135-7D22-FD36-1FAB1A66A6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Spolehlivé doručování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98548214-07F3-0DB1-7556-C1E162C8F3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cs-CZ" altLang="cs-CZ"/>
          </a:p>
          <a:p>
            <a:pPr marL="0" indent="0" eaLnBrk="1" hangingPunct="1"/>
            <a:r>
              <a:rPr lang="en-US" altLang="cs-CZ"/>
              <a:t>'</a:t>
            </a:r>
            <a:r>
              <a:rPr lang="cs-CZ" altLang="cs-CZ"/>
              <a:t>N</a:t>
            </a:r>
            <a:r>
              <a:rPr lang="en-US" altLang="cs-CZ"/>
              <a:t>aivn</a:t>
            </a:r>
            <a:r>
              <a:rPr lang="cs-CZ" altLang="cs-CZ"/>
              <a:t>í definice</a:t>
            </a:r>
            <a:r>
              <a:rPr lang="en-US" altLang="cs-CZ"/>
              <a:t>'</a:t>
            </a:r>
            <a:r>
              <a:rPr lang="cs-CZ" altLang="cs-CZ"/>
              <a:t> - </a:t>
            </a:r>
            <a:r>
              <a:rPr lang="cs-CZ" altLang="cs-CZ" i="1"/>
              <a:t>všem členům skupiny bude doručena zpráva</a:t>
            </a:r>
          </a:p>
          <a:p>
            <a:pPr marL="0" indent="0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Naivní implementace - spolehlivým kanálem všem členům skupiny odeslat zprávu</a:t>
            </a:r>
          </a:p>
          <a:p>
            <a:pPr lvl="1" eaLnBrk="1" hangingPunct="1"/>
            <a:r>
              <a:rPr lang="cs-CZ" altLang="cs-CZ"/>
              <a:t>problémy:</a:t>
            </a:r>
          </a:p>
          <a:p>
            <a:pPr lvl="2" eaLnBrk="1" hangingPunct="1"/>
            <a:r>
              <a:rPr lang="cs-CZ" altLang="cs-CZ"/>
              <a:t> výpadek příjemce</a:t>
            </a:r>
          </a:p>
          <a:p>
            <a:pPr lvl="2" eaLnBrk="1" hangingPunct="1"/>
            <a:r>
              <a:rPr lang="cs-CZ" altLang="cs-CZ"/>
              <a:t> výpadek odesílatele</a:t>
            </a:r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Transakce</a:t>
            </a:r>
          </a:p>
          <a:p>
            <a:pPr lvl="1" eaLnBrk="1" hangingPunct="1"/>
            <a:r>
              <a:rPr lang="cs-CZ" altLang="cs-CZ"/>
              <a:t>doručení pouze po commitu</a:t>
            </a:r>
          </a:p>
          <a:p>
            <a:pPr lvl="1" eaLnBrk="1" hangingPunct="1"/>
            <a:r>
              <a:rPr lang="cs-CZ" altLang="cs-CZ"/>
              <a:t>funguje, ale příliš striktní</a:t>
            </a:r>
          </a:p>
          <a:p>
            <a:pPr lvl="1" eaLnBrk="1" hangingPunct="1"/>
            <a:r>
              <a:rPr lang="cs-CZ" altLang="cs-CZ"/>
              <a:t>nepříjemné důsledky:</a:t>
            </a:r>
          </a:p>
          <a:p>
            <a:pPr lvl="2" eaLnBrk="1" hangingPunct="1"/>
            <a:r>
              <a:rPr lang="cs-CZ" altLang="cs-CZ"/>
              <a:t> odesílatel neobdrží potvrzení - abort </a:t>
            </a:r>
          </a:p>
          <a:p>
            <a:pPr lvl="3" eaLnBrk="1" hangingPunct="1">
              <a:buFontTx/>
              <a:buNone/>
            </a:pPr>
            <a:r>
              <a:rPr lang="cs-CZ" altLang="cs-CZ"/>
              <a:t>.. i když by stačilo něco méně drastického, např. redukce skupiny</a:t>
            </a:r>
          </a:p>
          <a:p>
            <a:pPr lvl="2" eaLnBrk="1" hangingPunct="1"/>
            <a:r>
              <a:rPr lang="cs-CZ" altLang="cs-CZ"/>
              <a:t> havárie odesílatele po odeslání všech zpráv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>
            <a:extLst>
              <a:ext uri="{FF2B5EF4-FFF2-40B4-BE49-F238E27FC236}">
                <a16:creationId xmlns:a16="http://schemas.microsoft.com/office/drawing/2014/main" id="{64EFF3B2-2F9F-C75B-FD8E-D23EC7DC7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Spolehlivé kauzální doručování</a:t>
            </a:r>
          </a:p>
        </p:txBody>
      </p:sp>
      <p:sp>
        <p:nvSpPr>
          <p:cNvPr id="189443" name="Rectangle 3">
            <a:extLst>
              <a:ext uri="{FF2B5EF4-FFF2-40B4-BE49-F238E27FC236}">
                <a16:creationId xmlns:a16="http://schemas.microsoft.com/office/drawing/2014/main" id="{2476D134-91C4-4E3A-AD90-A30925A81A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Záplavový (flooding) algoritmus</a:t>
            </a:r>
          </a:p>
          <a:p>
            <a:pPr lvl="1" eaLnBrk="1" hangingPunct="1"/>
            <a:r>
              <a:rPr lang="cs-CZ" altLang="cs-CZ"/>
              <a:t>Při příjmu každé doposud nepřijaté zprávy ji každý uzel přepošle všem ostatním</a:t>
            </a:r>
          </a:p>
          <a:p>
            <a:pPr lvl="1" eaLnBrk="1" hangingPunct="1"/>
            <a:r>
              <a:rPr lang="cs-CZ" altLang="cs-CZ"/>
              <a:t>nakonec všichni zbývající členové zprávu přijmou</a:t>
            </a:r>
          </a:p>
          <a:p>
            <a:pPr lvl="1" eaLnBrk="1" hangingPunct="1"/>
            <a:r>
              <a:rPr lang="cs-CZ" altLang="cs-CZ"/>
              <a:t>spolehlivý, neefektivní</a:t>
            </a:r>
            <a:r>
              <a:rPr lang="en-US" altLang="cs-CZ"/>
              <a:t> -</a:t>
            </a:r>
            <a:r>
              <a:rPr lang="cs-CZ" altLang="cs-CZ"/>
              <a:t> O</a:t>
            </a:r>
            <a:r>
              <a:rPr lang="en-US" altLang="cs-CZ"/>
              <a:t>(</a:t>
            </a:r>
            <a:r>
              <a:rPr lang="cs-CZ" altLang="cs-CZ"/>
              <a:t>n</a:t>
            </a:r>
            <a:r>
              <a:rPr lang="cs-CZ" altLang="cs-CZ">
                <a:latin typeface="Lucida Sans Unicode" panose="020B0602030504020204" pitchFamily="34" charset="0"/>
                <a:cs typeface="Lucida Sans Unicode" panose="020B0602030504020204" pitchFamily="34" charset="0"/>
              </a:rPr>
              <a:t>²</a:t>
            </a:r>
            <a:r>
              <a:rPr lang="en-US" altLang="cs-CZ"/>
              <a:t>)</a:t>
            </a:r>
            <a:endParaRPr lang="cs-CZ" altLang="cs-CZ"/>
          </a:p>
          <a:p>
            <a:pPr lvl="1" eaLnBrk="1" hangingPunct="1"/>
            <a:endParaRPr lang="cs-CZ" altLang="cs-CZ"/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 Idea algoritmu s potvrzováním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>
                <a:solidFill>
                  <a:srgbClr val="00B050"/>
                </a:solidFill>
              </a:rPr>
              <a:t>p</a:t>
            </a:r>
            <a:r>
              <a:rPr lang="cs-CZ" altLang="cs-CZ" sz="1900" baseline="-20000">
                <a:solidFill>
                  <a:srgbClr val="00B050"/>
                </a:solidFill>
              </a:rPr>
              <a:t>i</a:t>
            </a:r>
            <a:r>
              <a:rPr lang="cs-CZ" altLang="cs-CZ"/>
              <a:t> odesílatel zprávy, </a:t>
            </a:r>
            <a:r>
              <a:rPr lang="cs-CZ" altLang="cs-CZ">
                <a:solidFill>
                  <a:srgbClr val="9900CC"/>
                </a:solidFill>
              </a:rPr>
              <a:t>p</a:t>
            </a:r>
            <a:r>
              <a:rPr lang="cs-CZ" altLang="cs-CZ" sz="1900" baseline="-20000">
                <a:solidFill>
                  <a:srgbClr val="9900CC"/>
                </a:solidFill>
              </a:rPr>
              <a:t>j</a:t>
            </a:r>
            <a:r>
              <a:rPr lang="cs-CZ" altLang="cs-CZ" sz="1900" baseline="-20000"/>
              <a:t> 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 L příjemce zprávy, </a:t>
            </a:r>
            <a:r>
              <a:rPr lang="cs-CZ" altLang="cs-CZ">
                <a:solidFill>
                  <a:srgbClr val="FF0000"/>
                </a:solidFill>
              </a:rPr>
              <a:t>p</a:t>
            </a:r>
            <a:r>
              <a:rPr lang="cs-CZ" altLang="cs-CZ" sz="1900" baseline="-20000">
                <a:solidFill>
                  <a:srgbClr val="FF0000"/>
                </a:solidFill>
              </a:rPr>
              <a:t>x</a:t>
            </a:r>
            <a:r>
              <a:rPr lang="cs-CZ" altLang="cs-CZ" sz="1900" baseline="-20000"/>
              <a:t> </a:t>
            </a:r>
            <a:r>
              <a:rPr lang="cs-CZ" altLang="cs-CZ"/>
              <a:t>havarovaný uzel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>
                <a:solidFill>
                  <a:srgbClr val="00B050"/>
                </a:solidFill>
              </a:rPr>
              <a:t>p</a:t>
            </a:r>
            <a:r>
              <a:rPr lang="cs-CZ" altLang="cs-CZ" sz="1900" baseline="-20000">
                <a:solidFill>
                  <a:srgbClr val="00B050"/>
                </a:solidFill>
              </a:rPr>
              <a:t>i</a:t>
            </a:r>
            <a:r>
              <a:rPr lang="cs-CZ" altLang="cs-CZ"/>
              <a:t> odešle zprávu </a:t>
            </a:r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/>
              <a:t>p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L, zprávu si uchová až do obdržení </a:t>
            </a:r>
            <a:r>
              <a:rPr lang="cs-CZ" altLang="cs-CZ" sz="1800">
                <a:sym typeface="Symbol" panose="05050102010706020507" pitchFamily="18" charset="2"/>
              </a:rPr>
              <a:t>Ack(</a:t>
            </a:r>
            <a:r>
              <a:rPr lang="cs-CZ" altLang="cs-CZ"/>
              <a:t>p</a:t>
            </a:r>
            <a:r>
              <a:rPr lang="cs-CZ" altLang="cs-CZ" sz="1800">
                <a:sym typeface="Symbol" panose="05050102010706020507" pitchFamily="18" charset="2"/>
              </a:rPr>
              <a:t>)</a:t>
            </a:r>
            <a:r>
              <a:rPr lang="cs-CZ" altLang="cs-CZ" sz="1900" baseline="-20000"/>
              <a:t> </a:t>
            </a:r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/>
              <a:t>p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L nebo do zjištění že </a:t>
            </a:r>
            <a:r>
              <a:rPr lang="cs-CZ" altLang="cs-CZ">
                <a:solidFill>
                  <a:srgbClr val="FF0000"/>
                </a:solidFill>
              </a:rPr>
              <a:t>p</a:t>
            </a:r>
            <a:r>
              <a:rPr lang="cs-CZ" altLang="cs-CZ" sz="1900" baseline="-20000">
                <a:solidFill>
                  <a:srgbClr val="FF0000"/>
                </a:solidFill>
              </a:rPr>
              <a:t>x</a:t>
            </a:r>
            <a:r>
              <a:rPr lang="cs-CZ" altLang="cs-CZ" sz="1900" baseline="-20000"/>
              <a:t> </a:t>
            </a:r>
            <a:r>
              <a:rPr lang="cs-CZ" altLang="cs-CZ"/>
              <a:t>havaroval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>
                <a:solidFill>
                  <a:srgbClr val="9900CC"/>
                </a:solidFill>
              </a:rPr>
              <a:t>p</a:t>
            </a:r>
            <a:r>
              <a:rPr lang="cs-CZ" altLang="cs-CZ" sz="1800" baseline="-20000">
                <a:solidFill>
                  <a:srgbClr val="9900CC"/>
                </a:solidFill>
              </a:rPr>
              <a:t>j</a:t>
            </a:r>
            <a:r>
              <a:rPr lang="cs-CZ" altLang="cs-CZ"/>
              <a:t> po příjmu zprávy odešle Ack</a:t>
            </a:r>
            <a:r>
              <a:rPr lang="cs-CZ" altLang="cs-CZ" sz="1800">
                <a:sym typeface="Symbol" panose="05050102010706020507" pitchFamily="18" charset="2"/>
              </a:rPr>
              <a:t>(</a:t>
            </a:r>
            <a:r>
              <a:rPr lang="cs-CZ" altLang="cs-CZ">
                <a:solidFill>
                  <a:srgbClr val="9900CC"/>
                </a:solidFill>
              </a:rPr>
              <a:t>p</a:t>
            </a:r>
            <a:r>
              <a:rPr lang="cs-CZ" altLang="cs-CZ" sz="1800" baseline="-20000">
                <a:solidFill>
                  <a:srgbClr val="9900CC"/>
                </a:solidFill>
              </a:rPr>
              <a:t>j</a:t>
            </a:r>
            <a:r>
              <a:rPr lang="cs-CZ" altLang="cs-CZ" sz="1800">
                <a:sym typeface="Symbol" panose="05050102010706020507" pitchFamily="18" charset="2"/>
              </a:rPr>
              <a:t>)</a:t>
            </a:r>
            <a:r>
              <a:rPr lang="cs-CZ" altLang="cs-CZ" sz="1900" baseline="-20000"/>
              <a:t> </a:t>
            </a:r>
            <a:r>
              <a:rPr lang="cs-CZ" altLang="cs-CZ" sz="1800">
                <a:sym typeface="Symbol" panose="05050102010706020507" pitchFamily="18" charset="2"/>
              </a:rPr>
              <a:t>uzlu </a:t>
            </a:r>
            <a:r>
              <a:rPr lang="cs-CZ" altLang="cs-CZ">
                <a:solidFill>
                  <a:srgbClr val="00B050"/>
                </a:solidFill>
              </a:rPr>
              <a:t>p</a:t>
            </a:r>
            <a:r>
              <a:rPr lang="cs-CZ" altLang="cs-CZ" sz="1900" baseline="-20000">
                <a:solidFill>
                  <a:srgbClr val="00B050"/>
                </a:solidFill>
              </a:rPr>
              <a:t>i</a:t>
            </a:r>
            <a:r>
              <a:rPr lang="cs-CZ" altLang="cs-CZ"/>
              <a:t>, zprávu si uchová až do </a:t>
            </a:r>
            <a:r>
              <a:rPr lang="cs-CZ" altLang="cs-CZ">
                <a:solidFill>
                  <a:srgbClr val="0000FF"/>
                </a:solidFill>
              </a:rPr>
              <a:t>zjištění že zprávu přijaly</a:t>
            </a:r>
            <a:r>
              <a:rPr lang="en-US" altLang="cs-CZ"/>
              <a:t> </a:t>
            </a:r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/>
              <a:t>p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L</a:t>
            </a:r>
            <a:endParaRPr lang="en-US" altLang="cs-CZ"/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jestliže </a:t>
            </a:r>
            <a:r>
              <a:rPr lang="cs-CZ" altLang="cs-CZ">
                <a:solidFill>
                  <a:srgbClr val="9900CC"/>
                </a:solidFill>
              </a:rPr>
              <a:t>p</a:t>
            </a:r>
            <a:r>
              <a:rPr lang="cs-CZ" altLang="cs-CZ" sz="1800" baseline="-20000">
                <a:solidFill>
                  <a:srgbClr val="9900CC"/>
                </a:solidFill>
              </a:rPr>
              <a:t>j</a:t>
            </a:r>
            <a:r>
              <a:rPr lang="cs-CZ" altLang="cs-CZ"/>
              <a:t> zjistí, že </a:t>
            </a:r>
            <a:r>
              <a:rPr lang="cs-CZ" altLang="cs-CZ">
                <a:solidFill>
                  <a:srgbClr val="00B050"/>
                </a:solidFill>
              </a:rPr>
              <a:t>p</a:t>
            </a:r>
            <a:r>
              <a:rPr lang="cs-CZ" altLang="cs-CZ" sz="1900" baseline="-20000">
                <a:solidFill>
                  <a:srgbClr val="00B050"/>
                </a:solidFill>
              </a:rPr>
              <a:t>i</a:t>
            </a:r>
            <a:r>
              <a:rPr lang="cs-CZ" altLang="cs-CZ"/>
              <a:t> </a:t>
            </a:r>
            <a:r>
              <a:rPr lang="cs-CZ" altLang="cs-CZ">
                <a:solidFill>
                  <a:srgbClr val="FF0000"/>
                </a:solidFill>
              </a:rPr>
              <a:t>havaroval</a:t>
            </a:r>
            <a:r>
              <a:rPr lang="cs-CZ" altLang="cs-CZ"/>
              <a:t>, odešle zprávu </a:t>
            </a:r>
            <a:r>
              <a:rPr lang="cs-CZ" altLang="cs-CZ" sz="1800">
                <a:sym typeface="Symbol" panose="05050102010706020507" pitchFamily="18" charset="2"/>
              </a:rPr>
              <a:t></a:t>
            </a:r>
            <a:r>
              <a:rPr lang="cs-CZ" altLang="cs-CZ"/>
              <a:t>p</a:t>
            </a:r>
            <a:r>
              <a:rPr lang="cs-CZ" altLang="cs-CZ">
                <a:sym typeface="Symbol" panose="05050102010706020507" pitchFamily="18" charset="2"/>
              </a:rPr>
              <a:t></a:t>
            </a:r>
            <a:r>
              <a:rPr lang="cs-CZ" altLang="cs-CZ"/>
              <a:t>L o kterých </a:t>
            </a:r>
            <a:r>
              <a:rPr lang="cs-CZ" altLang="cs-CZ">
                <a:solidFill>
                  <a:srgbClr val="0000FF"/>
                </a:solidFill>
              </a:rPr>
              <a:t>neví, že zprávu přijaly</a:t>
            </a:r>
            <a:endParaRPr lang="en-US" altLang="cs-CZ">
              <a:solidFill>
                <a:srgbClr val="0000FF"/>
              </a:solidFill>
            </a:endParaRPr>
          </a:p>
          <a:p>
            <a:pPr lvl="1" eaLnBrk="1" hangingPunct="1">
              <a:lnSpc>
                <a:spcPct val="120000"/>
              </a:lnSpc>
            </a:pPr>
            <a:endParaRPr lang="cs-CZ" altLang="cs-CZ" sz="800"/>
          </a:p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</a:pPr>
            <a:r>
              <a:rPr lang="cs-CZ" altLang="cs-CZ"/>
              <a:t> </a:t>
            </a:r>
            <a:r>
              <a:rPr lang="en-US" altLang="cs-CZ" i="1"/>
              <a:t>'</a:t>
            </a:r>
            <a:r>
              <a:rPr lang="cs-CZ" altLang="cs-CZ" i="1"/>
              <a:t>Drobný</a:t>
            </a:r>
            <a:r>
              <a:rPr lang="en-US" altLang="cs-CZ" i="1"/>
              <a:t>'</a:t>
            </a:r>
            <a:r>
              <a:rPr lang="cs-CZ" altLang="cs-CZ"/>
              <a:t> </a:t>
            </a:r>
            <a:r>
              <a:rPr lang="en-US" altLang="cs-CZ"/>
              <a:t> </a:t>
            </a:r>
            <a:r>
              <a:rPr lang="cs-CZ" altLang="cs-CZ"/>
              <a:t>technický detail</a:t>
            </a:r>
          </a:p>
          <a:p>
            <a:pPr lvl="1" eaLnBrk="1" hangingPunct="1">
              <a:lnSpc>
                <a:spcPct val="120000"/>
              </a:lnSpc>
            </a:pPr>
            <a:r>
              <a:rPr lang="cs-CZ" altLang="cs-CZ"/>
              <a:t>jak p zjistí </a:t>
            </a:r>
            <a:r>
              <a:rPr lang="cs-CZ" altLang="cs-CZ">
                <a:solidFill>
                  <a:srgbClr val="0000FF"/>
                </a:solidFill>
              </a:rPr>
              <a:t>které uzly zprávu přijaly?</a:t>
            </a:r>
          </a:p>
        </p:txBody>
      </p:sp>
      <p:sp>
        <p:nvSpPr>
          <p:cNvPr id="189444" name="AutoShape 4">
            <a:extLst>
              <a:ext uri="{FF2B5EF4-FFF2-40B4-BE49-F238E27FC236}">
                <a16:creationId xmlns:a16="http://schemas.microsoft.com/office/drawing/2014/main" id="{A47B061C-70CC-43D2-C8B4-AE4B9BE6F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133600"/>
            <a:ext cx="2808287" cy="647700"/>
          </a:xfrm>
          <a:prstGeom prst="wedgeRoundRectCallout">
            <a:avLst>
              <a:gd name="adj1" fmla="val 3759"/>
              <a:gd name="adj2" fmla="val 11029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z</a:t>
            </a:r>
            <a:r>
              <a:rPr lang="cs-CZ" altLang="cs-CZ" sz="1600" b="0" baseline="0">
                <a:latin typeface="Arial" panose="020B0604020202020204" pitchFamily="34" charset="0"/>
              </a:rPr>
              <a:t>ákladní myšlenka:</a:t>
            </a:r>
            <a:br>
              <a:rPr lang="cs-CZ" altLang="cs-CZ" sz="1600" b="0" baseline="0">
                <a:latin typeface="Arial" panose="020B0604020202020204" pitchFamily="34" charset="0"/>
              </a:rPr>
            </a:br>
            <a:r>
              <a:rPr lang="cs-CZ" altLang="cs-CZ" sz="1600" b="0" baseline="0">
                <a:latin typeface="Arial" panose="020B0604020202020204" pitchFamily="34" charset="0"/>
              </a:rPr>
              <a:t>přeposílat jen potřebným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429367F1-5B35-BE0B-05E6-B59CB8E8A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 algoritmus</a:t>
            </a: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5B8A7652-7CCA-F607-7B65-C873B03B0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cs-CZ" b="1" dirty="0"/>
              <a:t>Trans</a:t>
            </a:r>
            <a:r>
              <a:rPr lang="cs-CZ" dirty="0"/>
              <a:t> - protokol pro spolehlivé kauzální doručování	           </a:t>
            </a:r>
            <a:r>
              <a:rPr lang="en-US" sz="1700" i="1" dirty="0" err="1">
                <a:solidFill>
                  <a:srgbClr val="9900CC"/>
                </a:solidFill>
              </a:rPr>
              <a:t>Melliar</a:t>
            </a:r>
            <a:r>
              <a:rPr lang="en-US" sz="1700" i="1" dirty="0">
                <a:solidFill>
                  <a:srgbClr val="9900CC"/>
                </a:solidFill>
              </a:rPr>
              <a:t>-Smith &amp;</a:t>
            </a:r>
            <a:r>
              <a:rPr lang="cs-CZ" sz="1700" i="1" dirty="0">
                <a:solidFill>
                  <a:srgbClr val="9900CC"/>
                </a:solidFill>
              </a:rPr>
              <a:t> co </a:t>
            </a:r>
            <a:r>
              <a:rPr lang="en-US" sz="1700" i="1" dirty="0">
                <a:solidFill>
                  <a:srgbClr val="9900CC"/>
                </a:solidFill>
              </a:rPr>
              <a:t>1990</a:t>
            </a:r>
            <a:endParaRPr lang="cs-CZ" sz="1700" i="1" dirty="0">
              <a:solidFill>
                <a:srgbClr val="9900CC"/>
              </a:solidFill>
            </a:endParaRPr>
          </a:p>
          <a:p>
            <a:pPr marL="0" indent="0" eaLnBrk="1" hangingPunct="1">
              <a:defRPr/>
            </a:pPr>
            <a:r>
              <a:rPr lang="cs-CZ" dirty="0"/>
              <a:t>Potvrzení - graf závislostí (DAG)</a:t>
            </a:r>
          </a:p>
          <a:p>
            <a:pPr marL="0" indent="0" eaLnBrk="1" hangingPunct="1">
              <a:defRPr/>
            </a:pPr>
            <a:r>
              <a:rPr lang="cs-CZ" b="1" dirty="0"/>
              <a:t>Invariant</a:t>
            </a:r>
            <a:r>
              <a:rPr lang="cs-CZ" dirty="0"/>
              <a:t>:</a:t>
            </a:r>
            <a:endParaRPr lang="en-US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cs-CZ" dirty="0"/>
              <a:t>p rozesílá </a:t>
            </a:r>
            <a:r>
              <a:rPr lang="cs-CZ" dirty="0">
                <a:solidFill>
                  <a:schemeClr val="accent2"/>
                </a:solidFill>
              </a:rPr>
              <a:t>Ack</a:t>
            </a:r>
            <a:r>
              <a:rPr lang="cs-CZ" dirty="0"/>
              <a:t>(m) když přijal </a:t>
            </a:r>
            <a:r>
              <a:rPr lang="cs-CZ" dirty="0">
                <a:solidFill>
                  <a:schemeClr val="accent2"/>
                </a:solidFill>
              </a:rPr>
              <a:t>m</a:t>
            </a:r>
            <a:r>
              <a:rPr lang="cs-CZ" dirty="0"/>
              <a:t> a </a:t>
            </a:r>
            <a:r>
              <a:rPr lang="cs-CZ" dirty="0">
                <a:solidFill>
                  <a:schemeClr val="accent2"/>
                </a:solidFill>
              </a:rPr>
              <a:t>všechny kauzálně předcházející</a:t>
            </a:r>
            <a:r>
              <a:rPr lang="cs-CZ" dirty="0"/>
              <a:t> zprávy</a:t>
            </a:r>
            <a:endParaRPr lang="en-US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/>
              <a:t> </a:t>
            </a:r>
            <a:r>
              <a:rPr lang="cs-CZ" dirty="0"/>
              <a:t>není nutné potvrzovat zprávy kauzálně předcházející m</a:t>
            </a:r>
          </a:p>
          <a:p>
            <a:pPr marL="0" indent="0" eaLnBrk="1" hangingPunct="1"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 marL="0" indent="0" eaLnBrk="1" hangingPunct="1">
              <a:defRPr/>
            </a:pPr>
            <a:r>
              <a:rPr lang="en-US" b="1" dirty="0">
                <a:solidFill>
                  <a:schemeClr val="accent2"/>
                </a:solidFill>
              </a:rPr>
              <a:t>S</a:t>
            </a:r>
            <a:r>
              <a:rPr lang="cs-CZ" b="1" dirty="0">
                <a:solidFill>
                  <a:schemeClr val="accent2"/>
                </a:solidFill>
              </a:rPr>
              <a:t>tabilní zpráva</a:t>
            </a:r>
            <a:r>
              <a:rPr lang="cs-CZ" b="1" dirty="0"/>
              <a:t> </a:t>
            </a:r>
            <a:r>
              <a:rPr lang="cs-CZ" dirty="0"/>
              <a:t>- přijata všemi členy skupiny</a:t>
            </a:r>
          </a:p>
          <a:p>
            <a:pPr marL="0" indent="0" eaLnBrk="1" hangingPunct="1">
              <a:defRPr/>
            </a:pPr>
            <a:endParaRPr lang="cs-CZ" sz="800" dirty="0"/>
          </a:p>
          <a:p>
            <a:pPr marL="0" indent="0" eaLnBrk="1" hangingPunct="1">
              <a:defRPr/>
            </a:pPr>
            <a:r>
              <a:rPr lang="cs-CZ" dirty="0"/>
              <a:t>DAG G - </a:t>
            </a:r>
            <a:r>
              <a:rPr lang="cs-CZ" b="1" dirty="0">
                <a:solidFill>
                  <a:schemeClr val="accent2"/>
                </a:solidFill>
              </a:rPr>
              <a:t>graf kauzality</a:t>
            </a:r>
            <a:r>
              <a:rPr lang="cs-CZ" dirty="0"/>
              <a:t> celé skupiny</a:t>
            </a:r>
          </a:p>
          <a:p>
            <a:pPr marL="0" indent="0" eaLnBrk="1" hangingPunct="1">
              <a:defRPr/>
            </a:pPr>
            <a:r>
              <a:rPr lang="cs-CZ" dirty="0"/>
              <a:t>Gp - všechny zprávy které p přijal a ještě nejsou stabilní</a:t>
            </a:r>
          </a:p>
          <a:p>
            <a:pPr marL="0" indent="0" eaLnBrk="1" hangingPunct="1">
              <a:defRPr/>
            </a:pPr>
            <a:r>
              <a:rPr lang="en-US" dirty="0"/>
              <a:t>J</a:t>
            </a:r>
            <a:r>
              <a:rPr lang="cs-CZ" dirty="0"/>
              <a:t>estliže m</a:t>
            </a:r>
            <a:r>
              <a:rPr lang="en-US" dirty="0"/>
              <a:t>'</a:t>
            </a:r>
            <a:r>
              <a:rPr lang="cs-CZ" dirty="0"/>
              <a:t> potvrzuje </a:t>
            </a:r>
            <a:r>
              <a:rPr lang="en-US" dirty="0" err="1"/>
              <a:t>zpr</a:t>
            </a:r>
            <a:r>
              <a:rPr lang="cs-CZ" dirty="0"/>
              <a:t>ávu m pak (m</a:t>
            </a:r>
            <a:r>
              <a:rPr lang="en-US" dirty="0"/>
              <a:t>'</a:t>
            </a:r>
            <a:r>
              <a:rPr lang="cs-CZ" dirty="0"/>
              <a:t>, m) </a:t>
            </a:r>
            <a:r>
              <a:rPr lang="cs-CZ" b="1" dirty="0">
                <a:sym typeface="Symbol" pitchFamily="18" charset="2"/>
              </a:rPr>
              <a:t></a:t>
            </a:r>
            <a:r>
              <a:rPr lang="cs-CZ" dirty="0"/>
              <a:t> G</a:t>
            </a:r>
            <a:endParaRPr lang="cs-CZ" sz="1600" dirty="0"/>
          </a:p>
          <a:p>
            <a:pPr marL="0" indent="0" eaLnBrk="1" hangingPunct="1">
              <a:defRPr/>
            </a:pPr>
            <a:r>
              <a:rPr lang="cs-CZ" dirty="0"/>
              <a:t>Zdrojem informací pro negativní potvrzování je G (nepřijaté zprávy)</a:t>
            </a:r>
          </a:p>
          <a:p>
            <a:pPr marL="0" indent="0" eaLnBrk="1" hangingPunct="1">
              <a:defRPr/>
            </a:pPr>
            <a:endParaRPr lang="cs-CZ" sz="800" dirty="0"/>
          </a:p>
          <a:p>
            <a:pPr marL="0" indent="0" eaLnBrk="1" hangingPunct="1">
              <a:defRPr/>
            </a:pPr>
            <a:r>
              <a:rPr lang="cs-CZ" dirty="0"/>
              <a:t>3 komponenty: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příjem potvrzení a výpočet vlastních potvrzení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detekce nepřijatých zpráv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dirty="0"/>
              <a:t>ukládání zpráv a detekce stabilních zpráv</a:t>
            </a:r>
          </a:p>
        </p:txBody>
      </p:sp>
      <p:sp>
        <p:nvSpPr>
          <p:cNvPr id="191492" name="AutoShape 4">
            <a:extLst>
              <a:ext uri="{FF2B5EF4-FFF2-40B4-BE49-F238E27FC236}">
                <a16:creationId xmlns:a16="http://schemas.microsoft.com/office/drawing/2014/main" id="{34E3B9B5-3DDA-0748-4D04-86F82A956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341438"/>
            <a:ext cx="2087563" cy="576262"/>
          </a:xfrm>
          <a:prstGeom prst="wedgeRoundRectCallout">
            <a:avLst>
              <a:gd name="adj1" fmla="val -71509"/>
              <a:gd name="adj2" fmla="val 6304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cs-CZ" sz="1600" b="0" baseline="0">
                <a:latin typeface="Arial" panose="020B0604020202020204" pitchFamily="34" charset="0"/>
              </a:rPr>
              <a:t>transitive acknowledgements</a:t>
            </a:r>
            <a:endParaRPr lang="cs-CZ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93541" name="AutoShape 4">
            <a:extLst>
              <a:ext uri="{FF2B5EF4-FFF2-40B4-BE49-F238E27FC236}">
                <a16:creationId xmlns:a16="http://schemas.microsoft.com/office/drawing/2014/main" id="{54C971C8-6820-F320-06C3-41A1D121D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5463" y="3429000"/>
            <a:ext cx="2087562" cy="792163"/>
          </a:xfrm>
          <a:prstGeom prst="wedgeRoundRectCallout">
            <a:avLst>
              <a:gd name="adj1" fmla="val -128356"/>
              <a:gd name="adj2" fmla="val 4137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cs-CZ" sz="1600" b="0" baseline="0">
                <a:latin typeface="Arial" panose="020B0604020202020204" pitchFamily="34" charset="0"/>
              </a:rPr>
              <a:t>orientace</a:t>
            </a:r>
            <a:br>
              <a:rPr lang="en-US" altLang="cs-CZ" sz="1600" b="0" baseline="0">
                <a:latin typeface="Arial" panose="020B0604020202020204" pitchFamily="34" charset="0"/>
              </a:rPr>
            </a:br>
            <a:r>
              <a:rPr lang="en-US" altLang="cs-CZ" sz="1600" b="0" baseline="0">
                <a:latin typeface="Arial" panose="020B0604020202020204" pitchFamily="34" charset="0"/>
              </a:rPr>
              <a:t>ve směru potvrzení,</a:t>
            </a:r>
            <a:br>
              <a:rPr lang="en-US" altLang="cs-CZ" sz="1600" b="0" baseline="0">
                <a:latin typeface="Arial" panose="020B0604020202020204" pitchFamily="34" charset="0"/>
              </a:rPr>
            </a:br>
            <a:r>
              <a:rPr lang="en-US" altLang="cs-CZ" sz="1600" b="0" baseline="0">
                <a:latin typeface="Arial" panose="020B0604020202020204" pitchFamily="34" charset="0"/>
              </a:rPr>
              <a:t>ne kauzality!</a:t>
            </a:r>
            <a:endParaRPr lang="cs-CZ" altLang="cs-CZ" sz="16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28DFBE86-B883-10AE-BD3F-36EC6D460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Potvrzovací mechanismy</a:t>
            </a:r>
          </a:p>
        </p:txBody>
      </p:sp>
      <p:sp>
        <p:nvSpPr>
          <p:cNvPr id="237571" name="Rectangle 3">
            <a:extLst>
              <a:ext uri="{FF2B5EF4-FFF2-40B4-BE49-F238E27FC236}">
                <a16:creationId xmlns:a16="http://schemas.microsoft.com/office/drawing/2014/main" id="{CA143ECA-C16F-54D1-B590-821F30FA4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569325" cy="5761038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Jak p</a:t>
            </a:r>
            <a:r>
              <a:rPr lang="cs-CZ" altLang="cs-CZ" sz="2000" baseline="-20000" dirty="0"/>
              <a:t>j</a:t>
            </a:r>
            <a:r>
              <a:rPr lang="cs-CZ" altLang="cs-CZ" dirty="0"/>
              <a:t> zjistí které uzly zprávu přijaly?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cs-CZ" i="1" dirty="0"/>
              <a:t>flooding: </a:t>
            </a:r>
            <a:r>
              <a:rPr lang="cs-CZ" altLang="cs-CZ" dirty="0"/>
              <a:t>rozesílání Ack(p) nejen odesílateli, ale </a:t>
            </a:r>
            <a:r>
              <a:rPr lang="cs-CZ" altLang="cs-CZ" sz="1800" dirty="0">
                <a:sym typeface="Symbol" panose="05050102010706020507" pitchFamily="18" charset="2"/>
              </a:rPr>
              <a:t></a:t>
            </a:r>
            <a:r>
              <a:rPr lang="cs-CZ" altLang="cs-CZ" dirty="0"/>
              <a:t>p</a:t>
            </a:r>
            <a:r>
              <a:rPr lang="cs-CZ" altLang="cs-CZ" dirty="0">
                <a:sym typeface="Symbol" panose="05050102010706020507" pitchFamily="18" charset="2"/>
              </a:rPr>
              <a:t></a:t>
            </a:r>
            <a:r>
              <a:rPr lang="cs-CZ" altLang="cs-CZ" dirty="0"/>
              <a:t>L</a:t>
            </a:r>
          </a:p>
          <a:p>
            <a:pPr lvl="2" eaLnBrk="1" hangingPunct="1">
              <a:lnSpc>
                <a:spcPct val="120000"/>
              </a:lnSpc>
              <a:defRPr/>
            </a:pPr>
            <a:r>
              <a:rPr lang="cs-CZ" altLang="cs-CZ" dirty="0"/>
              <a:t> neefektivní, mnoho potvrzení zbytečných</a:t>
            </a:r>
            <a:r>
              <a:rPr lang="en-US" altLang="cs-CZ" dirty="0"/>
              <a:t> - </a:t>
            </a:r>
            <a:r>
              <a:rPr lang="en-US" altLang="cs-CZ" i="1" dirty="0"/>
              <a:t>n</a:t>
            </a:r>
            <a:r>
              <a:rPr lang="en-US" altLang="cs-CZ" i="1" dirty="0">
                <a:cs typeface="Tahoma" panose="020B0604030504040204" pitchFamily="34" charset="0"/>
              </a:rPr>
              <a:t>²</a:t>
            </a:r>
            <a:r>
              <a:rPr lang="en-US" altLang="cs-CZ" i="1" dirty="0"/>
              <a:t>+n</a:t>
            </a:r>
            <a:r>
              <a:rPr lang="en-US" altLang="cs-CZ" i="1" dirty="0">
                <a:cs typeface="Tahoma" panose="020B0604030504040204" pitchFamily="34" charset="0"/>
              </a:rPr>
              <a:t> </a:t>
            </a:r>
            <a:r>
              <a:rPr lang="en-US" altLang="cs-CZ" i="1" dirty="0" err="1">
                <a:cs typeface="Tahoma" panose="020B0604030504040204" pitchFamily="34" charset="0"/>
              </a:rPr>
              <a:t>zpr</a:t>
            </a:r>
            <a:r>
              <a:rPr lang="cs-CZ" altLang="cs-CZ" i="1" dirty="0">
                <a:cs typeface="Tahoma" panose="020B0604030504040204" pitchFamily="34" charset="0"/>
              </a:rPr>
              <a:t>áv</a:t>
            </a:r>
            <a:r>
              <a:rPr lang="en-US" altLang="cs-CZ" i="1" dirty="0">
                <a:cs typeface="Tahoma" panose="020B0604030504040204" pitchFamily="34" charset="0"/>
              </a:rPr>
              <a:t> pro </a:t>
            </a:r>
            <a:r>
              <a:rPr lang="en-US" altLang="cs-CZ" i="1" dirty="0" err="1">
                <a:cs typeface="Tahoma" panose="020B0604030504040204" pitchFamily="34" charset="0"/>
              </a:rPr>
              <a:t>jedno</a:t>
            </a:r>
            <a:r>
              <a:rPr lang="en-US" altLang="cs-CZ" i="1" dirty="0">
                <a:cs typeface="Tahoma" panose="020B0604030504040204" pitchFamily="34" charset="0"/>
              </a:rPr>
              <a:t> </a:t>
            </a:r>
            <a:r>
              <a:rPr lang="en-US" altLang="cs-CZ" i="1" dirty="0" err="1">
                <a:cs typeface="Tahoma" panose="020B0604030504040204" pitchFamily="34" charset="0"/>
              </a:rPr>
              <a:t>doru</a:t>
            </a:r>
            <a:r>
              <a:rPr lang="cs-CZ" altLang="cs-CZ" i="1" dirty="0">
                <a:cs typeface="Tahoma" panose="020B0604030504040204" pitchFamily="34" charset="0"/>
              </a:rPr>
              <a:t>čení</a:t>
            </a:r>
            <a:endParaRPr lang="en-US" altLang="cs-CZ" i="1" dirty="0">
              <a:cs typeface="Tahoma" panose="020B0604030504040204" pitchFamily="34" charset="0"/>
            </a:endParaRP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altLang="cs-CZ" dirty="0" err="1"/>
              <a:t>vyu</a:t>
            </a:r>
            <a:r>
              <a:rPr lang="cs-CZ" altLang="cs-CZ" dirty="0"/>
              <a:t>ž</a:t>
            </a:r>
            <a:r>
              <a:rPr lang="en-US" altLang="cs-CZ" dirty="0"/>
              <a:t>it</a:t>
            </a:r>
            <a:r>
              <a:rPr lang="cs-CZ" altLang="cs-CZ" dirty="0"/>
              <a:t>í </a:t>
            </a:r>
            <a:r>
              <a:rPr lang="cs-CZ" altLang="cs-CZ" b="1" dirty="0"/>
              <a:t>kauzality</a:t>
            </a:r>
            <a:r>
              <a:rPr lang="cs-CZ" altLang="cs-CZ" dirty="0"/>
              <a:t> zpráv a </a:t>
            </a:r>
            <a:r>
              <a:rPr lang="cs-CZ" altLang="cs-CZ" b="1" dirty="0"/>
              <a:t>piggybacking</a:t>
            </a:r>
            <a:r>
              <a:rPr lang="cs-CZ" altLang="cs-CZ" dirty="0"/>
              <a:t> potvrzení</a:t>
            </a:r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marL="720725" lvl="2" indent="0" eaLnBrk="1" hangingPunct="1">
              <a:lnSpc>
                <a:spcPct val="120000"/>
              </a:lnSpc>
              <a:buFont typeface="Tahoma" panose="020B0604030504040204" pitchFamily="34" charset="0"/>
              <a:buNone/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defRPr/>
            </a:pPr>
            <a:endParaRPr lang="cs-CZ" altLang="cs-CZ" dirty="0"/>
          </a:p>
          <a:p>
            <a:pPr lvl="2" eaLnBrk="1" hangingPunct="1">
              <a:lnSpc>
                <a:spcPct val="120000"/>
              </a:lnSpc>
              <a:buFont typeface="Tahoma" panose="020B0604030504040204" pitchFamily="34" charset="0"/>
              <a:buNone/>
              <a:defRPr/>
            </a:pPr>
            <a:endParaRPr lang="cs-CZ" altLang="cs-CZ" dirty="0"/>
          </a:p>
          <a:p>
            <a:pPr lvl="1"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cs-CZ" altLang="cs-CZ" dirty="0"/>
              <a:t>Při korektním kauzálním doručování jsou potvrzení zpráv tranzitivní</a:t>
            </a:r>
          </a:p>
        </p:txBody>
      </p:sp>
      <p:grpSp>
        <p:nvGrpSpPr>
          <p:cNvPr id="195588" name="Group 10">
            <a:extLst>
              <a:ext uri="{FF2B5EF4-FFF2-40B4-BE49-F238E27FC236}">
                <a16:creationId xmlns:a16="http://schemas.microsoft.com/office/drawing/2014/main" id="{ABEE4728-900C-F634-C428-AB71D55F491F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708275"/>
            <a:ext cx="287338" cy="288925"/>
            <a:chOff x="612" y="1706"/>
            <a:chExt cx="181" cy="182"/>
          </a:xfrm>
        </p:grpSpPr>
        <p:sp>
          <p:nvSpPr>
            <p:cNvPr id="193567" name="Oval 4">
              <a:extLst>
                <a:ext uri="{FF2B5EF4-FFF2-40B4-BE49-F238E27FC236}">
                  <a16:creationId xmlns:a16="http://schemas.microsoft.com/office/drawing/2014/main" id="{40AA068E-06BD-AEE8-FE08-7CBBB132B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" y="1752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3568" name="Text Box 5">
              <a:extLst>
                <a:ext uri="{FF2B5EF4-FFF2-40B4-BE49-F238E27FC236}">
                  <a16:creationId xmlns:a16="http://schemas.microsoft.com/office/drawing/2014/main" id="{89F9F72F-6C93-E156-FBF8-15B03F6C2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" y="1706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a</a:t>
              </a:r>
              <a:endParaRPr lang="cs-CZ" altLang="cs-CZ" b="0"/>
            </a:p>
          </p:txBody>
        </p:sp>
      </p:grpSp>
      <p:grpSp>
        <p:nvGrpSpPr>
          <p:cNvPr id="195589" name="Group 11">
            <a:extLst>
              <a:ext uri="{FF2B5EF4-FFF2-40B4-BE49-F238E27FC236}">
                <a16:creationId xmlns:a16="http://schemas.microsoft.com/office/drawing/2014/main" id="{84285AD3-5409-616A-76E2-DBAFEF24E6F8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3068638"/>
            <a:ext cx="287338" cy="288925"/>
            <a:chOff x="1111" y="1752"/>
            <a:chExt cx="181" cy="182"/>
          </a:xfrm>
        </p:grpSpPr>
        <p:sp>
          <p:nvSpPr>
            <p:cNvPr id="193565" name="Oval 6">
              <a:extLst>
                <a:ext uri="{FF2B5EF4-FFF2-40B4-BE49-F238E27FC236}">
                  <a16:creationId xmlns:a16="http://schemas.microsoft.com/office/drawing/2014/main" id="{0F380E20-28EE-FD00-C247-506BE6682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3566" name="Text Box 7">
              <a:extLst>
                <a:ext uri="{FF2B5EF4-FFF2-40B4-BE49-F238E27FC236}">
                  <a16:creationId xmlns:a16="http://schemas.microsoft.com/office/drawing/2014/main" id="{5ADE75CB-F4AD-3F8B-9088-12C621E09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b</a:t>
              </a:r>
              <a:endParaRPr lang="cs-CZ" altLang="cs-CZ" b="0"/>
            </a:p>
          </p:txBody>
        </p:sp>
      </p:grpSp>
      <p:grpSp>
        <p:nvGrpSpPr>
          <p:cNvPr id="195590" name="Group 12">
            <a:extLst>
              <a:ext uri="{FF2B5EF4-FFF2-40B4-BE49-F238E27FC236}">
                <a16:creationId xmlns:a16="http://schemas.microsoft.com/office/drawing/2014/main" id="{96081A89-3667-9FF6-0D33-CB328F516AC9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3429000"/>
            <a:ext cx="287337" cy="288925"/>
            <a:chOff x="1474" y="2024"/>
            <a:chExt cx="181" cy="182"/>
          </a:xfrm>
        </p:grpSpPr>
        <p:sp>
          <p:nvSpPr>
            <p:cNvPr id="193563" name="Oval 8">
              <a:extLst>
                <a:ext uri="{FF2B5EF4-FFF2-40B4-BE49-F238E27FC236}">
                  <a16:creationId xmlns:a16="http://schemas.microsoft.com/office/drawing/2014/main" id="{CEA6C80F-E253-C45B-C2B6-14D728C42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3564" name="Text Box 9">
              <a:extLst>
                <a:ext uri="{FF2B5EF4-FFF2-40B4-BE49-F238E27FC236}">
                  <a16:creationId xmlns:a16="http://schemas.microsoft.com/office/drawing/2014/main" id="{5E82A9E7-EAC4-18B0-EF2B-44F02D822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c</a:t>
              </a:r>
              <a:endParaRPr lang="cs-CZ" altLang="cs-CZ" b="0"/>
            </a:p>
          </p:txBody>
        </p:sp>
      </p:grpSp>
      <p:sp>
        <p:nvSpPr>
          <p:cNvPr id="195591" name="Line 13">
            <a:extLst>
              <a:ext uri="{FF2B5EF4-FFF2-40B4-BE49-F238E27FC236}">
                <a16:creationId xmlns:a16="http://schemas.microsoft.com/office/drawing/2014/main" id="{3E5133ED-837C-4154-28EA-7D0B1B3C4E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87450" y="2997200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592" name="Line 14">
            <a:extLst>
              <a:ext uri="{FF2B5EF4-FFF2-40B4-BE49-F238E27FC236}">
                <a16:creationId xmlns:a16="http://schemas.microsoft.com/office/drawing/2014/main" id="{D59624E9-7B27-EA29-5F0B-DC17C73196F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2275" y="3357563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593" name="Text Box 15">
            <a:extLst>
              <a:ext uri="{FF2B5EF4-FFF2-40B4-BE49-F238E27FC236}">
                <a16:creationId xmlns:a16="http://schemas.microsoft.com/office/drawing/2014/main" id="{016A94F3-4647-D0CE-41ED-8C75256CA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420938"/>
            <a:ext cx="30241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A         B         C         D</a:t>
            </a:r>
            <a:endParaRPr lang="cs-CZ" altLang="cs-CZ"/>
          </a:p>
        </p:txBody>
      </p:sp>
      <p:sp>
        <p:nvSpPr>
          <p:cNvPr id="195594" name="AutoShape 16">
            <a:extLst>
              <a:ext uri="{FF2B5EF4-FFF2-40B4-BE49-F238E27FC236}">
                <a16:creationId xmlns:a16="http://schemas.microsoft.com/office/drawing/2014/main" id="{FD38C406-A4D6-AEF8-0F24-ED33507C4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3284538"/>
            <a:ext cx="1296988" cy="647700"/>
          </a:xfrm>
          <a:prstGeom prst="wedgeRoundRectCallout">
            <a:avLst>
              <a:gd name="adj1" fmla="val 44005"/>
              <a:gd name="adj2" fmla="val -7132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600" b="0" baseline="0">
                <a:latin typeface="Arial" panose="020B0604020202020204" pitchFamily="34" charset="0"/>
              </a:rPr>
              <a:t>multicast b s Ack(a)</a:t>
            </a:r>
          </a:p>
        </p:txBody>
      </p:sp>
      <p:sp>
        <p:nvSpPr>
          <p:cNvPr id="195595" name="Rectangle 17">
            <a:extLst>
              <a:ext uri="{FF2B5EF4-FFF2-40B4-BE49-F238E27FC236}">
                <a16:creationId xmlns:a16="http://schemas.microsoft.com/office/drawing/2014/main" id="{9948B308-5A51-B7BB-4372-72193A960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2492375"/>
            <a:ext cx="61928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D může po příjmu </a:t>
            </a:r>
            <a:r>
              <a:rPr lang="cs-CZ" altLang="cs-CZ" b="0" baseline="0">
                <a:solidFill>
                  <a:schemeClr val="accent2"/>
                </a:solidFill>
              </a:rPr>
              <a:t>a, b+Ack(a), c+Ack(b)</a:t>
            </a:r>
            <a:r>
              <a:rPr lang="cs-CZ" altLang="cs-CZ" b="0" baseline="0"/>
              <a:t> odvodit: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 B přijal a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 C přijal a i b</a:t>
            </a:r>
          </a:p>
        </p:txBody>
      </p:sp>
      <p:sp>
        <p:nvSpPr>
          <p:cNvPr id="195596" name="Oval 19">
            <a:extLst>
              <a:ext uri="{FF2B5EF4-FFF2-40B4-BE49-F238E27FC236}">
                <a16:creationId xmlns:a16="http://schemas.microsoft.com/office/drawing/2014/main" id="{23DD4937-E353-CDB4-A634-82F36A591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451008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95597" name="Text Box 20">
            <a:extLst>
              <a:ext uri="{FF2B5EF4-FFF2-40B4-BE49-F238E27FC236}">
                <a16:creationId xmlns:a16="http://schemas.microsoft.com/office/drawing/2014/main" id="{4C1D75A9-4ECB-3BDC-0C7F-16933899A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437063"/>
            <a:ext cx="2873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0"/>
              <a:t>a</a:t>
            </a:r>
            <a:endParaRPr lang="cs-CZ" altLang="cs-CZ" b="0"/>
          </a:p>
        </p:txBody>
      </p:sp>
      <p:grpSp>
        <p:nvGrpSpPr>
          <p:cNvPr id="195598" name="Group 21">
            <a:extLst>
              <a:ext uri="{FF2B5EF4-FFF2-40B4-BE49-F238E27FC236}">
                <a16:creationId xmlns:a16="http://schemas.microsoft.com/office/drawing/2014/main" id="{F6B1FB16-263E-B3A8-AF74-41A0821E107C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4797425"/>
            <a:ext cx="287338" cy="288925"/>
            <a:chOff x="1111" y="1752"/>
            <a:chExt cx="181" cy="182"/>
          </a:xfrm>
        </p:grpSpPr>
        <p:sp>
          <p:nvSpPr>
            <p:cNvPr id="193561" name="Oval 22">
              <a:extLst>
                <a:ext uri="{FF2B5EF4-FFF2-40B4-BE49-F238E27FC236}">
                  <a16:creationId xmlns:a16="http://schemas.microsoft.com/office/drawing/2014/main" id="{88E459BD-EBD6-E935-7284-6D187377F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3562" name="Text Box 23">
              <a:extLst>
                <a:ext uri="{FF2B5EF4-FFF2-40B4-BE49-F238E27FC236}">
                  <a16:creationId xmlns:a16="http://schemas.microsoft.com/office/drawing/2014/main" id="{D1EBE152-24F6-087E-AFE7-2D36CFD47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b</a:t>
              </a:r>
              <a:endParaRPr lang="cs-CZ" altLang="cs-CZ" b="0"/>
            </a:p>
          </p:txBody>
        </p:sp>
      </p:grpSp>
      <p:grpSp>
        <p:nvGrpSpPr>
          <p:cNvPr id="195599" name="Group 24">
            <a:extLst>
              <a:ext uri="{FF2B5EF4-FFF2-40B4-BE49-F238E27FC236}">
                <a16:creationId xmlns:a16="http://schemas.microsoft.com/office/drawing/2014/main" id="{D8531314-2FF9-DF80-6952-029B657AF251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5157788"/>
            <a:ext cx="287337" cy="288925"/>
            <a:chOff x="1474" y="2024"/>
            <a:chExt cx="181" cy="182"/>
          </a:xfrm>
        </p:grpSpPr>
        <p:sp>
          <p:nvSpPr>
            <p:cNvPr id="193559" name="Oval 25">
              <a:extLst>
                <a:ext uri="{FF2B5EF4-FFF2-40B4-BE49-F238E27FC236}">
                  <a16:creationId xmlns:a16="http://schemas.microsoft.com/office/drawing/2014/main" id="{3D716827-07E4-A955-2568-34181D936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3560" name="Text Box 26">
              <a:extLst>
                <a:ext uri="{FF2B5EF4-FFF2-40B4-BE49-F238E27FC236}">
                  <a16:creationId xmlns:a16="http://schemas.microsoft.com/office/drawing/2014/main" id="{C9A5D5A3-CE46-151A-F5A8-FB2DCBDB10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c</a:t>
              </a:r>
              <a:endParaRPr lang="cs-CZ" altLang="cs-CZ" b="0"/>
            </a:p>
          </p:txBody>
        </p:sp>
      </p:grpSp>
      <p:sp>
        <p:nvSpPr>
          <p:cNvPr id="195600" name="Line 27">
            <a:extLst>
              <a:ext uri="{FF2B5EF4-FFF2-40B4-BE49-F238E27FC236}">
                <a16:creationId xmlns:a16="http://schemas.microsoft.com/office/drawing/2014/main" id="{98CC1CDA-D4A0-BC9A-A1A1-FF9B4D5C10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187450" y="4725988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601" name="Line 28">
            <a:extLst>
              <a:ext uri="{FF2B5EF4-FFF2-40B4-BE49-F238E27FC236}">
                <a16:creationId xmlns:a16="http://schemas.microsoft.com/office/drawing/2014/main" id="{34756079-21F6-0B74-822E-CD319B538B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2275" y="5086350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5602" name="Text Box 29">
            <a:extLst>
              <a:ext uri="{FF2B5EF4-FFF2-40B4-BE49-F238E27FC236}">
                <a16:creationId xmlns:a16="http://schemas.microsoft.com/office/drawing/2014/main" id="{1308F51B-0B7C-7C7F-1A05-83B81B56F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149725"/>
            <a:ext cx="30241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/>
              <a:t>A         B         C         D</a:t>
            </a:r>
            <a:endParaRPr lang="cs-CZ" altLang="cs-CZ"/>
          </a:p>
        </p:txBody>
      </p:sp>
      <p:sp>
        <p:nvSpPr>
          <p:cNvPr id="195603" name="AutoShape 30">
            <a:extLst>
              <a:ext uri="{FF2B5EF4-FFF2-40B4-BE49-F238E27FC236}">
                <a16:creationId xmlns:a16="http://schemas.microsoft.com/office/drawing/2014/main" id="{DFE9E8A3-4C82-3343-3BEE-FD754034CD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5157788"/>
            <a:ext cx="1512888" cy="431800"/>
          </a:xfrm>
          <a:prstGeom prst="wedgeRoundRectCallout">
            <a:avLst>
              <a:gd name="adj1" fmla="val 13694"/>
              <a:gd name="adj2" fmla="val -13713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0" baseline="0">
                <a:latin typeface="Arial" panose="020B0604020202020204" pitchFamily="34" charset="0"/>
              </a:rPr>
              <a:t>D nepřijme a</a:t>
            </a:r>
            <a:endParaRPr lang="en-US" altLang="cs-CZ" sz="1600" b="0" baseline="0">
              <a:latin typeface="Arial" panose="020B0604020202020204" pitchFamily="34" charset="0"/>
            </a:endParaRPr>
          </a:p>
        </p:txBody>
      </p:sp>
      <p:sp>
        <p:nvSpPr>
          <p:cNvPr id="195604" name="Rectangle 31">
            <a:extLst>
              <a:ext uri="{FF2B5EF4-FFF2-40B4-BE49-F238E27FC236}">
                <a16:creationId xmlns:a16="http://schemas.microsoft.com/office/drawing/2014/main" id="{58C7CE91-0B45-211A-6AF8-A6AD41419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4221163"/>
            <a:ext cx="619283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534988" indent="-1778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806450" indent="-85725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 eaLnBrk="1" hangingPunct="1">
              <a:lnSpc>
                <a:spcPct val="120000"/>
              </a:lnSpc>
            </a:pPr>
            <a:r>
              <a:rPr lang="cs-CZ" altLang="cs-CZ" b="0" baseline="0"/>
              <a:t>D může po příjmu </a:t>
            </a:r>
            <a:r>
              <a:rPr lang="cs-CZ" altLang="cs-CZ" b="0" baseline="0">
                <a:solidFill>
                  <a:schemeClr val="accent2"/>
                </a:solidFill>
              </a:rPr>
              <a:t>b+Ack(a), c+Ack(b)</a:t>
            </a:r>
            <a:r>
              <a:rPr lang="cs-CZ" altLang="cs-CZ" b="0" baseline="0"/>
              <a:t> odvodit: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 B přijal a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 C přijal a i b</a:t>
            </a:r>
          </a:p>
          <a:p>
            <a:pPr lvl="2" eaLnBrk="1" hangingPunct="1">
              <a:lnSpc>
                <a:spcPct val="120000"/>
              </a:lnSpc>
            </a:pPr>
            <a:r>
              <a:rPr lang="cs-CZ" altLang="cs-CZ" b="0" baseline="0"/>
              <a:t> A odeslal a </a:t>
            </a:r>
            <a:r>
              <a:rPr lang="en-US" altLang="cs-CZ" b="0" baseline="0"/>
              <a:t>-&gt; </a:t>
            </a:r>
            <a:r>
              <a:rPr lang="cs-CZ" altLang="cs-CZ" b="0" baseline="0"/>
              <a:t>žádost o zaslání</a:t>
            </a:r>
          </a:p>
        </p:txBody>
      </p:sp>
      <p:sp>
        <p:nvSpPr>
          <p:cNvPr id="195605" name="Rounded Rectangle 1">
            <a:extLst>
              <a:ext uri="{FF2B5EF4-FFF2-40B4-BE49-F238E27FC236}">
                <a16:creationId xmlns:a16="http://schemas.microsoft.com/office/drawing/2014/main" id="{5DD8DCCE-7E0E-C71B-260D-43CF2358D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2416175"/>
            <a:ext cx="396875" cy="361950"/>
          </a:xfrm>
          <a:prstGeom prst="roundRect">
            <a:avLst>
              <a:gd name="adj" fmla="val 16667"/>
            </a:avLst>
          </a:prstGeom>
          <a:solidFill>
            <a:srgbClr val="92D05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5606" name="Rounded Rectangle 32">
            <a:extLst>
              <a:ext uri="{FF2B5EF4-FFF2-40B4-BE49-F238E27FC236}">
                <a16:creationId xmlns:a16="http://schemas.microsoft.com/office/drawing/2014/main" id="{E65103CA-25B9-4A38-5460-6965DB488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850" y="4149725"/>
            <a:ext cx="395288" cy="360363"/>
          </a:xfrm>
          <a:prstGeom prst="roundRect">
            <a:avLst>
              <a:gd name="adj" fmla="val 16667"/>
            </a:avLst>
          </a:prstGeom>
          <a:solidFill>
            <a:srgbClr val="92D05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baseline="-15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3" grpId="0"/>
      <p:bldP spid="195594" grpId="0" animBg="1"/>
      <p:bldP spid="195595" grpId="0"/>
      <p:bldP spid="195596" grpId="0" animBg="1"/>
      <p:bldP spid="195597" grpId="0"/>
      <p:bldP spid="195602" grpId="0"/>
      <p:bldP spid="195603" grpId="0" animBg="1"/>
      <p:bldP spid="195604" grpId="0"/>
      <p:bldP spid="195605" grpId="0" animBg="1"/>
      <p:bldP spid="195606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>
            <a:extLst>
              <a:ext uri="{FF2B5EF4-FFF2-40B4-BE49-F238E27FC236}">
                <a16:creationId xmlns:a16="http://schemas.microsoft.com/office/drawing/2014/main" id="{333D3EE8-DE5E-2469-D64B-C4F58EDABF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Trans algoritmus - odes</a:t>
            </a:r>
            <a:r>
              <a:rPr lang="cs-CZ" altLang="cs-CZ"/>
              <a:t>ílání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658E9E40-F204-7B0E-57A4-A8B13A809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marL="0" indent="0" eaLnBrk="1" hangingPunct="1"/>
            <a:endParaRPr lang="en-US" altLang="cs-CZ" dirty="0"/>
          </a:p>
          <a:p>
            <a:pPr marL="0" indent="0" eaLnBrk="1" hangingPunct="1"/>
            <a:r>
              <a:rPr lang="en-US" altLang="cs-CZ" dirty="0" err="1"/>
              <a:t>Implementace</a:t>
            </a:r>
            <a:r>
              <a:rPr lang="en-US" altLang="cs-CZ" dirty="0"/>
              <a:t> a </a:t>
            </a:r>
            <a:r>
              <a:rPr lang="en-US" altLang="cs-CZ" dirty="0" err="1"/>
              <a:t>datov</a:t>
            </a:r>
            <a:r>
              <a:rPr lang="cs-CZ" altLang="cs-CZ" dirty="0"/>
              <a:t>é struktry</a:t>
            </a:r>
            <a:endParaRPr lang="en-US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b="1" dirty="0"/>
              <a:t>ack_list</a:t>
            </a:r>
            <a:r>
              <a:rPr lang="cs-CZ" altLang="cs-CZ" dirty="0"/>
              <a:t>, </a:t>
            </a:r>
            <a:r>
              <a:rPr lang="cs-CZ" altLang="cs-CZ" b="1" dirty="0"/>
              <a:t>nak_list</a:t>
            </a:r>
            <a:r>
              <a:rPr lang="cs-CZ" altLang="cs-CZ" dirty="0"/>
              <a:t> - </a:t>
            </a:r>
            <a:r>
              <a:rPr lang="en-US" altLang="cs-CZ" dirty="0" err="1"/>
              <a:t>seznam</a:t>
            </a:r>
            <a:r>
              <a:rPr lang="en-US" altLang="cs-CZ" dirty="0"/>
              <a:t> </a:t>
            </a:r>
            <a:r>
              <a:rPr lang="en-US" altLang="cs-CZ" dirty="0" err="1"/>
              <a:t>zpr</a:t>
            </a:r>
            <a:r>
              <a:rPr lang="cs-CZ" altLang="cs-CZ" dirty="0"/>
              <a:t>á</a:t>
            </a:r>
            <a:r>
              <a:rPr lang="en-US" altLang="cs-CZ" dirty="0"/>
              <a:t>v </a:t>
            </a:r>
            <a:r>
              <a:rPr lang="cs-CZ" altLang="cs-CZ" dirty="0"/>
              <a:t>pro</a:t>
            </a:r>
            <a:r>
              <a:rPr lang="en-US" altLang="cs-CZ" dirty="0"/>
              <a:t> </a:t>
            </a:r>
            <a:r>
              <a:rPr lang="cs-CZ" altLang="cs-CZ" dirty="0"/>
              <a:t>potvrzení / nepřijatých zpráv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</a:t>
            </a:r>
            <a:r>
              <a:rPr lang="cs-CZ" altLang="cs-CZ" b="1" dirty="0"/>
              <a:t>undelivered</a:t>
            </a:r>
            <a:r>
              <a:rPr lang="en-US" altLang="cs-CZ" b="1" dirty="0"/>
              <a:t>_list</a:t>
            </a:r>
            <a:r>
              <a:rPr lang="en-US" altLang="cs-CZ" dirty="0"/>
              <a:t> – </a:t>
            </a:r>
            <a:r>
              <a:rPr lang="en-US" altLang="cs-CZ" dirty="0" err="1"/>
              <a:t>seznam</a:t>
            </a:r>
            <a:r>
              <a:rPr lang="en-US" altLang="cs-CZ" dirty="0"/>
              <a:t> p</a:t>
            </a:r>
            <a:r>
              <a:rPr lang="cs-CZ" altLang="cs-CZ" dirty="0"/>
              <a:t>řijatých ale ještě nedoručených zpráv</a:t>
            </a:r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cs-CZ" altLang="cs-CZ" dirty="0"/>
              <a:t> causal</a:t>
            </a:r>
            <a:r>
              <a:rPr lang="en-GB" altLang="cs-CZ" dirty="0"/>
              <a:t> / stable</a:t>
            </a:r>
            <a:endParaRPr lang="en-US" altLang="cs-CZ" dirty="0"/>
          </a:p>
          <a:p>
            <a:pPr marL="192088" lvl="1" indent="0" eaLnBrk="1" hangingPunct="1">
              <a:buFont typeface="Arial" panose="020B0604020202020204" pitchFamily="34" charset="0"/>
              <a:buChar char="•"/>
            </a:pPr>
            <a:r>
              <a:rPr lang="en-US" altLang="cs-CZ" dirty="0"/>
              <a:t> p</a:t>
            </a:r>
            <a:r>
              <a:rPr lang="cs-CZ" altLang="cs-CZ" dirty="0"/>
              <a:t>řeposlání zprávy včetně ack/nak-listu</a:t>
            </a:r>
            <a:endParaRPr lang="en-US" altLang="cs-CZ" dirty="0"/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1600" b="1" dirty="0">
                <a:latin typeface="Courier New" panose="02070309020205020404" pitchFamily="49" charset="0"/>
              </a:rPr>
              <a:t>Trans_send(m)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1600" b="1" dirty="0">
                <a:latin typeface="Courier New" panose="02070309020205020404" pitchFamily="49" charset="0"/>
              </a:rPr>
              <a:t>	</a:t>
            </a:r>
            <a:r>
              <a:rPr lang="cs-CZ" altLang="cs-CZ" b="1" dirty="0">
                <a:latin typeface="Courier New" panose="02070309020205020404" pitchFamily="49" charset="0"/>
              </a:rPr>
              <a:t>m </a:t>
            </a:r>
            <a:r>
              <a:rPr lang="en-US" altLang="cs-CZ" b="1" dirty="0">
                <a:latin typeface="Courier New" panose="02070309020205020404" pitchFamily="49" charset="0"/>
              </a:rPr>
              <a:t>+= </a:t>
            </a:r>
            <a:r>
              <a:rPr lang="cs-CZ" altLang="cs-CZ" b="1" dirty="0">
                <a:latin typeface="Courier New" panose="02070309020205020404" pitchFamily="49" charset="0"/>
              </a:rPr>
              <a:t>nack_list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b="1" dirty="0">
                <a:latin typeface="Courier New" panose="02070309020205020404" pitchFamily="49" charset="0"/>
              </a:rPr>
              <a:t>	m</a:t>
            </a:r>
            <a:r>
              <a:rPr lang="en-US" altLang="cs-CZ" b="1" dirty="0">
                <a:latin typeface="Courier New" panose="02070309020205020404" pitchFamily="49" charset="0"/>
              </a:rPr>
              <a:t> += </a:t>
            </a:r>
            <a:r>
              <a:rPr lang="cs-CZ" altLang="cs-CZ" b="1" dirty="0">
                <a:latin typeface="Courier New" panose="02070309020205020404" pitchFamily="49" charset="0"/>
              </a:rPr>
              <a:t>ack_list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b="1" dirty="0">
                <a:latin typeface="Courier New" panose="02070309020205020404" pitchFamily="49" charset="0"/>
              </a:rPr>
              <a:t>	ack_list =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b="1" dirty="0">
                <a:latin typeface="Courier New" panose="02070309020205020404" pitchFamily="49" charset="0"/>
              </a:rPr>
              <a:t>	G +=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b="1" dirty="0">
                <a:latin typeface="Courier New" panose="02070309020205020404" pitchFamily="49" charset="0"/>
              </a:rPr>
              <a:t>	send m to every </a:t>
            </a:r>
            <a:r>
              <a:rPr lang="en-US" altLang="cs-CZ" b="1" dirty="0">
                <a:latin typeface="Courier New" panose="02070309020205020404" pitchFamily="49" charset="0"/>
              </a:rPr>
              <a:t>node</a:t>
            </a:r>
            <a:endParaRPr lang="cs-CZ" altLang="cs-CZ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cs-CZ" altLang="cs-CZ" sz="1600" b="1" dirty="0">
              <a:latin typeface="Courier New" panose="02070309020205020404" pitchFamily="49" charset="0"/>
            </a:endParaRPr>
          </a:p>
        </p:txBody>
      </p:sp>
      <p:sp>
        <p:nvSpPr>
          <p:cNvPr id="197636" name="AutoShape 4">
            <a:extLst>
              <a:ext uri="{FF2B5EF4-FFF2-40B4-BE49-F238E27FC236}">
                <a16:creationId xmlns:a16="http://schemas.microsoft.com/office/drawing/2014/main" id="{3CB0EC88-6B75-05E7-1019-635CB6DA8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076700"/>
            <a:ext cx="2881312" cy="360363"/>
          </a:xfrm>
          <a:prstGeom prst="wedgeRoundRectCallout">
            <a:avLst>
              <a:gd name="adj1" fmla="val -92361"/>
              <a:gd name="adj2" fmla="val 422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nak_list zůstává</a:t>
            </a:r>
            <a:r>
              <a:rPr lang="en-US" altLang="cs-CZ" b="0"/>
              <a:t> </a:t>
            </a:r>
            <a:r>
              <a:rPr lang="cs-CZ" altLang="cs-CZ" b="0"/>
              <a:t>až </a:t>
            </a:r>
            <a:r>
              <a:rPr lang="en-US" altLang="cs-CZ" b="0"/>
              <a:t>d</a:t>
            </a:r>
            <a:r>
              <a:rPr lang="cs-CZ" altLang="cs-CZ" b="0"/>
              <a:t>o příjmu zprávy</a:t>
            </a:r>
            <a:endParaRPr lang="en-US" altLang="cs-CZ" b="0"/>
          </a:p>
        </p:txBody>
      </p:sp>
      <p:sp>
        <p:nvSpPr>
          <p:cNvPr id="197637" name="AutoShape 8">
            <a:extLst>
              <a:ext uri="{FF2B5EF4-FFF2-40B4-BE49-F238E27FC236}">
                <a16:creationId xmlns:a16="http://schemas.microsoft.com/office/drawing/2014/main" id="{C16931B4-3062-66B2-C91C-A607E9113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508500"/>
            <a:ext cx="2881312" cy="360363"/>
          </a:xfrm>
          <a:prstGeom prst="wedgeRoundRectCallout">
            <a:avLst>
              <a:gd name="adj1" fmla="val -105250"/>
              <a:gd name="adj2" fmla="val 7452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vy</a:t>
            </a:r>
            <a:r>
              <a:rPr lang="cs-CZ" altLang="cs-CZ" b="0"/>
              <a:t>čištění a</a:t>
            </a:r>
            <a:r>
              <a:rPr lang="en-US" altLang="cs-CZ" b="0"/>
              <a:t>c</a:t>
            </a:r>
            <a:r>
              <a:rPr lang="cs-CZ" altLang="cs-CZ" b="0"/>
              <a:t>k_listu, přidat m</a:t>
            </a:r>
            <a:endParaRPr lang="en-US" altLang="cs-CZ" b="0"/>
          </a:p>
        </p:txBody>
      </p:sp>
      <p:sp>
        <p:nvSpPr>
          <p:cNvPr id="197638" name="AutoShape 9">
            <a:extLst>
              <a:ext uri="{FF2B5EF4-FFF2-40B4-BE49-F238E27FC236}">
                <a16:creationId xmlns:a16="http://schemas.microsoft.com/office/drawing/2014/main" id="{10995FBB-29A0-E6FF-1018-7616A3EFC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940300"/>
            <a:ext cx="2881312" cy="360363"/>
          </a:xfrm>
          <a:prstGeom prst="wedgeRoundRectCallout">
            <a:avLst>
              <a:gd name="adj1" fmla="val -103880"/>
              <a:gd name="adj2" fmla="val 48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m do grafu kauzality</a:t>
            </a:r>
            <a:endParaRPr lang="en-US" altLang="cs-CZ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6" grpId="0" animBg="1"/>
      <p:bldP spid="197637" grpId="0" animBg="1"/>
      <p:bldP spid="1976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3BF8ED04-8AF6-C5D5-DFFC-72BA349504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202x – Decentralized * ?</a:t>
            </a:r>
            <a:endParaRPr lang="cs-CZ" altLang="cs-CZ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B18BDE8-2B79-7E86-7C00-4DF1DE809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2520950"/>
          </a:xfrm>
        </p:spPr>
        <p:txBody>
          <a:bodyPr/>
          <a:lstStyle/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cs-CZ" altLang="cs-CZ" dirty="0"/>
              <a:t> </a:t>
            </a:r>
            <a:r>
              <a:rPr lang="en-US" altLang="cs-CZ" dirty="0"/>
              <a:t>Nakamoto’s consensus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blockchain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proof of work, proof of stake, zero-knowledge proofs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cryptocurrencies, smart contracts, DeFi, DAO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multi-party computations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web 3.0 – distributed censorship-resistant protocols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r>
              <a:rPr lang="en-US" altLang="cs-CZ" dirty="0"/>
              <a:t> … ?</a:t>
            </a:r>
            <a:r>
              <a:rPr lang="cs-CZ" altLang="cs-CZ" dirty="0"/>
              <a:t> </a:t>
            </a:r>
            <a:endParaRPr lang="en-US" altLang="cs-CZ" dirty="0"/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81912561-E65E-EEC3-F73B-F9BF0994E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9461" name="Horizontal Scroll 6">
            <a:extLst>
              <a:ext uri="{FF2B5EF4-FFF2-40B4-BE49-F238E27FC236}">
                <a16:creationId xmlns:a16="http://schemas.microsoft.com/office/drawing/2014/main" id="{65F8FEA0-8081-75CC-F2BC-046207433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376" y="6093296"/>
            <a:ext cx="935037" cy="503237"/>
          </a:xfrm>
          <a:prstGeom prst="horizontalScroll">
            <a:avLst>
              <a:gd name="adj" fmla="val 12500"/>
            </a:avLst>
          </a:prstGeom>
          <a:solidFill>
            <a:srgbClr val="FFC000"/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/>
              <a:t>N</a:t>
            </a:r>
            <a:r>
              <a:rPr lang="en-US" altLang="cs-CZ"/>
              <a:t>DMI110</a:t>
            </a:r>
            <a:endParaRPr lang="cs-CZ" altLang="cs-CZ"/>
          </a:p>
        </p:txBody>
      </p:sp>
      <p:pic>
        <p:nvPicPr>
          <p:cNvPr id="19462" name="Obrázek 4" descr="Obsah obrázku kruh, snímek obrazovky, Grafika&#10;&#10;Popis byl vytvořen automaticky">
            <a:extLst>
              <a:ext uri="{FF2B5EF4-FFF2-40B4-BE49-F238E27FC236}">
                <a16:creationId xmlns:a16="http://schemas.microsoft.com/office/drawing/2014/main" id="{DCB2E878-54A2-C95C-5CAA-4DE0F1592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3" r="17625"/>
          <a:stretch>
            <a:fillRect/>
          </a:stretch>
        </p:blipFill>
        <p:spPr bwMode="auto">
          <a:xfrm>
            <a:off x="6876256" y="3473559"/>
            <a:ext cx="1654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Obrázek 8" descr="Obsah obrázku text, snímek obrazovky, logo, Písmo&#10;&#10;Popis byl vytvořen automaticky">
            <a:extLst>
              <a:ext uri="{FF2B5EF4-FFF2-40B4-BE49-F238E27FC236}">
                <a16:creationId xmlns:a16="http://schemas.microsoft.com/office/drawing/2014/main" id="{7DE09761-B632-595B-2F19-ABB6250F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3356992"/>
            <a:ext cx="5574123" cy="327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Obrázek 6" descr="Obsah obrázku Grafika, kruh, Písmo, logo&#10;&#10;Popis byl vytvořen automaticky">
            <a:extLst>
              <a:ext uri="{FF2B5EF4-FFF2-40B4-BE49-F238E27FC236}">
                <a16:creationId xmlns:a16="http://schemas.microsoft.com/office/drawing/2014/main" id="{FD7F57B0-C7B8-F43A-C930-458D9009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59" y="4953198"/>
            <a:ext cx="19494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 descr="Obsah obrázku hračka, kreslené, Animace, klipart&#10;&#10;Popis byl vytvořen automaticky">
            <a:extLst>
              <a:ext uri="{FF2B5EF4-FFF2-40B4-BE49-F238E27FC236}">
                <a16:creationId xmlns:a16="http://schemas.microsoft.com/office/drawing/2014/main" id="{810B008B-F1F6-FE5D-2DE7-DF45F8795A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629" y="159003"/>
            <a:ext cx="1322983" cy="1322983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D57359CD-53CC-B907-51F8-6B663C739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Trans algoritmus</a:t>
            </a:r>
            <a:r>
              <a:rPr lang="cs-CZ" altLang="cs-CZ"/>
              <a:t> - příjem</a:t>
            </a:r>
          </a:p>
        </p:txBody>
      </p:sp>
      <p:sp>
        <p:nvSpPr>
          <p:cNvPr id="197635" name="Rectangle 3">
            <a:extLst>
              <a:ext uri="{FF2B5EF4-FFF2-40B4-BE49-F238E27FC236}">
                <a16:creationId xmlns:a16="http://schemas.microsoft.com/office/drawing/2014/main" id="{C7EB8C18-5D5C-D94B-A7AA-3DFC70E62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340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cs-CZ" altLang="cs-CZ" sz="1600" b="1" dirty="0">
                <a:latin typeface="Courier New" panose="02070309020205020404" pitchFamily="49" charset="0"/>
              </a:rPr>
              <a:t>Trans_Receive(m)</a:t>
            </a:r>
          </a:p>
          <a:p>
            <a:pPr marL="0" indent="0" eaLnBrk="1" hangingPunct="1">
              <a:lnSpc>
                <a:spcPct val="80000"/>
              </a:lnSpc>
            </a:pPr>
            <a:endParaRPr lang="en-US" altLang="cs-CZ" sz="1600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foreach </a:t>
            </a:r>
            <a:r>
              <a:rPr lang="cs-CZ" altLang="cs-CZ" b="1" dirty="0">
                <a:solidFill>
                  <a:srgbClr val="C00000"/>
                </a:solidFill>
                <a:latin typeface="Courier New" panose="02070309020205020404" pitchFamily="49" charset="0"/>
              </a:rPr>
              <a:t>nak</a:t>
            </a:r>
            <a:r>
              <a:rPr lang="cs-CZ" altLang="cs-CZ" b="1" dirty="0">
                <a:latin typeface="Courier New" panose="02070309020205020404" pitchFamily="49" charset="0"/>
              </a:rPr>
              <a:t>(n)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m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  </a:t>
            </a:r>
            <a:r>
              <a:rPr lang="cs-CZ" altLang="cs-CZ" b="1" dirty="0">
                <a:latin typeface="Courier New" panose="02070309020205020404" pitchFamily="49" charset="0"/>
              </a:rPr>
              <a:t>if n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cs-CZ" altLang="cs-CZ" b="1" dirty="0">
                <a:latin typeface="Courier New" panose="02070309020205020404" pitchFamily="49" charset="0"/>
              </a:rPr>
              <a:t> 	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cs-CZ" altLang="cs-CZ" b="1" dirty="0">
                <a:latin typeface="Courier New" panose="02070309020205020404" pitchFamily="49" charset="0"/>
              </a:rPr>
              <a:t>	multicast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if m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exit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if m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C00000"/>
                </a:solidFill>
                <a:latin typeface="Courier New" panose="02070309020205020404" pitchFamily="49" charset="0"/>
              </a:rPr>
              <a:t>nak_list</a:t>
            </a:r>
            <a:endParaRPr lang="en-US" altLang="cs-CZ" b="1" dirty="0">
              <a:solidFill>
                <a:srgbClr val="C00000"/>
              </a:solidFill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solidFill>
                  <a:srgbClr val="C00000"/>
                </a:solidFill>
                <a:latin typeface="Courier New" panose="02070309020205020404" pitchFamily="49" charset="0"/>
              </a:rPr>
              <a:t>    </a:t>
            </a:r>
            <a:r>
              <a:rPr lang="cs-CZ" altLang="cs-CZ" b="1" dirty="0">
                <a:solidFill>
                  <a:srgbClr val="C00000"/>
                </a:solidFill>
                <a:latin typeface="Courier New" panose="02070309020205020404" pitchFamily="49" charset="0"/>
              </a:rPr>
              <a:t>nak_list</a:t>
            </a:r>
            <a:r>
              <a:rPr lang="cs-CZ" altLang="cs-CZ" b="1" dirty="0">
                <a:latin typeface="Courier New" panose="02070309020205020404" pitchFamily="49" charset="0"/>
              </a:rPr>
              <a:t> -= m</a:t>
            </a:r>
            <a:endParaRPr lang="en-US" altLang="cs-CZ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foreach </a:t>
            </a:r>
            <a:r>
              <a:rPr lang="cs-CZ" altLang="cs-CZ" b="1" dirty="0">
                <a:solidFill>
                  <a:srgbClr val="008000"/>
                </a:solidFill>
                <a:latin typeface="Courier New" panose="02070309020205020404" pitchFamily="49" charset="0"/>
              </a:rPr>
              <a:t>ack</a:t>
            </a:r>
            <a:r>
              <a:rPr lang="cs-CZ" altLang="cs-CZ" b="1" dirty="0">
                <a:latin typeface="Courier New" panose="02070309020205020404" pitchFamily="49" charset="0"/>
              </a:rPr>
              <a:t>(n)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m &amp;&amp; n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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solidFill>
                  <a:srgbClr val="C00000"/>
                </a:solidFill>
                <a:latin typeface="Courier New" panose="02070309020205020404" pitchFamily="49" charset="0"/>
              </a:rPr>
              <a:t>    </a:t>
            </a:r>
            <a:r>
              <a:rPr lang="cs-CZ" altLang="cs-CZ" b="1" dirty="0">
                <a:solidFill>
                  <a:srgbClr val="C00000"/>
                </a:solidFill>
                <a:latin typeface="Courier New" panose="02070309020205020404" pitchFamily="49" charset="0"/>
              </a:rPr>
              <a:t>nak_list</a:t>
            </a:r>
            <a:r>
              <a:rPr lang="cs-CZ" altLang="cs-CZ" b="1" dirty="0">
                <a:latin typeface="Courier New" panose="02070309020205020404" pitchFamily="49" charset="0"/>
              </a:rPr>
              <a:t> +</a:t>
            </a:r>
            <a:r>
              <a:rPr lang="en-US" altLang="cs-CZ" b="1" dirty="0">
                <a:latin typeface="Courier New" panose="02070309020205020404" pitchFamily="49" charset="0"/>
              </a:rPr>
              <a:t>= n</a:t>
            </a:r>
            <a:endParaRPr lang="cs-CZ" altLang="cs-CZ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</a:t>
            </a:r>
            <a:r>
              <a:rPr lang="en-GB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p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latin typeface="Courier New" panose="02070309020205020404" pitchFamily="49" charset="0"/>
              </a:rPr>
              <a:t>+= m</a:t>
            </a:r>
            <a:endParaRPr lang="en-US" altLang="cs-CZ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solidFill>
                  <a:srgbClr val="0000FF"/>
                </a:solidFill>
                <a:latin typeface="Courier New" panose="02070309020205020404" pitchFamily="49" charset="0"/>
              </a:rPr>
              <a:t>undelivered_list</a:t>
            </a:r>
            <a:r>
              <a:rPr lang="cs-CZ" altLang="cs-CZ" b="1" dirty="0">
                <a:latin typeface="Courier New" panose="02070309020205020404" pitchFamily="49" charset="0"/>
              </a:rPr>
              <a:t> += m</a:t>
            </a:r>
            <a:endParaRPr lang="en-US" altLang="cs-CZ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foreach n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0000FF"/>
                </a:solidFill>
                <a:latin typeface="Courier New" panose="02070309020205020404" pitchFamily="49" charset="0"/>
              </a:rPr>
              <a:t>undelivered_list</a:t>
            </a:r>
            <a:r>
              <a:rPr lang="cs-CZ" altLang="cs-CZ" b="1" dirty="0">
                <a:latin typeface="Courier New" panose="02070309020205020404" pitchFamily="49" charset="0"/>
              </a:rPr>
              <a:t> &amp;&amp; </a:t>
            </a:r>
            <a:r>
              <a:rPr lang="cs-CZ" altLang="cs-CZ" b="1" dirty="0">
                <a:solidFill>
                  <a:srgbClr val="006600"/>
                </a:solidFill>
                <a:latin typeface="Courier New" panose="02070309020205020404" pitchFamily="49" charset="0"/>
              </a:rPr>
              <a:t>causal</a:t>
            </a:r>
            <a:r>
              <a:rPr lang="cs-CZ" altLang="cs-CZ" b="1" dirty="0">
                <a:latin typeface="Courier New" panose="02070309020205020404" pitchFamily="49" charset="0"/>
              </a:rPr>
              <a:t>(n)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solidFill>
                  <a:srgbClr val="0000FF"/>
                </a:solidFill>
                <a:latin typeface="Courier New" panose="02070309020205020404" pitchFamily="49" charset="0"/>
              </a:rPr>
              <a:t>    </a:t>
            </a:r>
            <a:r>
              <a:rPr lang="cs-CZ" altLang="cs-CZ" b="1" dirty="0">
                <a:solidFill>
                  <a:srgbClr val="0000FF"/>
                </a:solidFill>
                <a:latin typeface="Courier New" panose="02070309020205020404" pitchFamily="49" charset="0"/>
              </a:rPr>
              <a:t>unde</a:t>
            </a:r>
            <a:r>
              <a:rPr lang="en-US" altLang="cs-CZ" b="1" dirty="0">
                <a:solidFill>
                  <a:srgbClr val="0000FF"/>
                </a:solidFill>
                <a:latin typeface="Courier New" panose="02070309020205020404" pitchFamily="49" charset="0"/>
              </a:rPr>
              <a:t>l</a:t>
            </a:r>
            <a:r>
              <a:rPr lang="cs-CZ" altLang="cs-CZ" b="1" dirty="0">
                <a:solidFill>
                  <a:srgbClr val="0000FF"/>
                </a:solidFill>
                <a:latin typeface="Courier New" panose="02070309020205020404" pitchFamily="49" charset="0"/>
              </a:rPr>
              <a:t>ivered_list </a:t>
            </a:r>
            <a:r>
              <a:rPr lang="cs-CZ" altLang="cs-CZ" b="1" dirty="0">
                <a:latin typeface="Courier New" panose="02070309020205020404" pitchFamily="49" charset="0"/>
              </a:rPr>
              <a:t>-=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  </a:t>
            </a:r>
            <a:r>
              <a:rPr lang="cs-CZ" altLang="cs-CZ" b="1" dirty="0">
                <a:solidFill>
                  <a:srgbClr val="0000FF"/>
                </a:solidFill>
                <a:latin typeface="Courier New" panose="02070309020205020404" pitchFamily="49" charset="0"/>
              </a:rPr>
              <a:t>deliver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foreach n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cs-CZ" altLang="cs-CZ" b="1" dirty="0">
                <a:latin typeface="Courier New" panose="02070309020205020404" pitchFamily="49" charset="0"/>
              </a:rPr>
              <a:t> &amp;&amp; </a:t>
            </a:r>
            <a:r>
              <a:rPr lang="cs-CZ" altLang="cs-CZ" b="1" dirty="0">
                <a:solidFill>
                  <a:srgbClr val="006600"/>
                </a:solidFill>
                <a:latin typeface="Courier New" panose="02070309020205020404" pitchFamily="49" charset="0"/>
              </a:rPr>
              <a:t>causal</a:t>
            </a:r>
            <a:r>
              <a:rPr lang="cs-CZ" altLang="cs-CZ" b="1" dirty="0">
                <a:latin typeface="Courier New" panose="02070309020205020404" pitchFamily="49" charset="0"/>
              </a:rPr>
              <a:t>(n)</a:t>
            </a:r>
            <a:endParaRPr lang="en-US" altLang="cs-CZ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	   </a:t>
            </a:r>
            <a:r>
              <a:rPr lang="cs-CZ" altLang="cs-CZ" b="1" dirty="0">
                <a:latin typeface="Courier New" panose="02070309020205020404" pitchFamily="49" charset="0"/>
              </a:rPr>
              <a:t>&amp;&amp; neex( n': </a:t>
            </a:r>
            <a:r>
              <a:rPr lang="cs-CZ" altLang="cs-CZ" b="1" dirty="0">
                <a:solidFill>
                  <a:srgbClr val="006600"/>
                </a:solidFill>
                <a:latin typeface="Courier New" panose="02070309020205020404" pitchFamily="49" charset="0"/>
              </a:rPr>
              <a:t>causal</a:t>
            </a:r>
            <a:r>
              <a:rPr lang="cs-CZ" altLang="cs-CZ" b="1" dirty="0">
                <a:latin typeface="Courier New" panose="02070309020205020404" pitchFamily="49" charset="0"/>
              </a:rPr>
              <a:t>(n') &amp;&amp; </a:t>
            </a:r>
            <a:r>
              <a:rPr lang="en-US" altLang="cs-CZ" b="1" dirty="0">
                <a:latin typeface="Courier New" panose="02070309020205020404" pitchFamily="49" charset="0"/>
              </a:rPr>
              <a:t>(</a:t>
            </a:r>
            <a:r>
              <a:rPr lang="cs-CZ" altLang="cs-CZ" b="1" dirty="0">
                <a:latin typeface="Courier New" panose="02070309020205020404" pitchFamily="49" charset="0"/>
              </a:rPr>
              <a:t>n</a:t>
            </a:r>
            <a:r>
              <a:rPr lang="en-US" altLang="cs-CZ" b="1" dirty="0">
                <a:latin typeface="Courier New" panose="02070309020205020404" pitchFamily="49" charset="0"/>
              </a:rPr>
              <a:t>',</a:t>
            </a:r>
            <a:r>
              <a:rPr lang="cs-CZ" altLang="cs-CZ" b="1" dirty="0">
                <a:latin typeface="Courier New" panose="02070309020205020404" pitchFamily="49" charset="0"/>
              </a:rPr>
              <a:t>n</a:t>
            </a:r>
            <a:r>
              <a:rPr lang="en-US" altLang="cs-CZ" b="1" dirty="0">
                <a:latin typeface="Courier New" panose="02070309020205020404" pitchFamily="49" charset="0"/>
              </a:rPr>
              <a:t>)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cs-CZ" altLang="cs-CZ" b="1" dirty="0">
                <a:latin typeface="Courier New" panose="02070309020205020404" pitchFamily="49" charset="0"/>
              </a:rPr>
              <a:t>)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solidFill>
                  <a:srgbClr val="008000"/>
                </a:solidFill>
                <a:latin typeface="Courier New" panose="02070309020205020404" pitchFamily="49" charset="0"/>
              </a:rPr>
              <a:t>    </a:t>
            </a:r>
            <a:r>
              <a:rPr lang="cs-CZ" altLang="cs-CZ" b="1" dirty="0">
                <a:solidFill>
                  <a:srgbClr val="008000"/>
                </a:solidFill>
                <a:latin typeface="Courier New" panose="02070309020205020404" pitchFamily="49" charset="0"/>
              </a:rPr>
              <a:t>ack_list</a:t>
            </a:r>
            <a:r>
              <a:rPr lang="cs-CZ" altLang="cs-CZ" b="1" dirty="0">
                <a:latin typeface="Courier New" panose="02070309020205020404" pitchFamily="49" charset="0"/>
              </a:rPr>
              <a:t> += n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latin typeface="Courier New" panose="02070309020205020404" pitchFamily="49" charset="0"/>
              </a:rPr>
              <a:t>  </a:t>
            </a:r>
            <a:r>
              <a:rPr lang="cs-CZ" altLang="cs-CZ" b="1" dirty="0">
                <a:latin typeface="Courier New" panose="02070309020205020404" pitchFamily="49" charset="0"/>
              </a:rPr>
              <a:t>foreach n </a:t>
            </a:r>
            <a:r>
              <a:rPr lang="cs-CZ" altLang="cs-CZ" b="1" dirty="0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cs-CZ" altLang="cs-CZ" b="1" dirty="0">
                <a:latin typeface="Courier New" panose="02070309020205020404" pitchFamily="49" charset="0"/>
              </a:rPr>
              <a:t>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cs-CZ" altLang="cs-CZ" b="1" dirty="0">
                <a:latin typeface="Courier New" panose="02070309020205020404" pitchFamily="49" charset="0"/>
              </a:rPr>
              <a:t> &amp;&amp; </a:t>
            </a:r>
            <a:r>
              <a:rPr lang="cs-CZ" altLang="cs-CZ" b="1" dirty="0">
                <a:solidFill>
                  <a:srgbClr val="006600"/>
                </a:solidFill>
                <a:latin typeface="Courier New" panose="02070309020205020404" pitchFamily="49" charset="0"/>
              </a:rPr>
              <a:t>stable</a:t>
            </a:r>
            <a:r>
              <a:rPr lang="cs-CZ" altLang="cs-CZ" b="1" dirty="0">
                <a:latin typeface="Courier New" panose="02070309020205020404" pitchFamily="49" charset="0"/>
              </a:rPr>
              <a:t>(n)</a:t>
            </a:r>
          </a:p>
          <a:p>
            <a:pPr marL="0" indent="0" eaLnBrk="1" hangingPunct="1">
              <a:lnSpc>
                <a:spcPts val="2200"/>
              </a:lnSpc>
              <a:spcBef>
                <a:spcPct val="0"/>
              </a:spcBef>
            </a:pPr>
            <a:r>
              <a:rPr lang="en-US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    </a:t>
            </a:r>
            <a:r>
              <a:rPr lang="cs-CZ" altLang="cs-CZ" b="1" dirty="0">
                <a:solidFill>
                  <a:srgbClr val="9900CC"/>
                </a:solidFill>
                <a:latin typeface="Courier New" panose="02070309020205020404" pitchFamily="49" charset="0"/>
              </a:rPr>
              <a:t>Gp</a:t>
            </a:r>
            <a:r>
              <a:rPr lang="cs-CZ" altLang="cs-CZ" b="1" dirty="0">
                <a:latin typeface="Courier New" panose="02070309020205020404" pitchFamily="49" charset="0"/>
              </a:rPr>
              <a:t> -= n</a:t>
            </a:r>
          </a:p>
        </p:txBody>
      </p:sp>
      <p:sp>
        <p:nvSpPr>
          <p:cNvPr id="197636" name="AutoShape 5">
            <a:extLst>
              <a:ext uri="{FF2B5EF4-FFF2-40B4-BE49-F238E27FC236}">
                <a16:creationId xmlns:a16="http://schemas.microsoft.com/office/drawing/2014/main" id="{A7B0E19A-9817-6FFB-B9BC-6F114A017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1773238"/>
            <a:ext cx="2808287" cy="360362"/>
          </a:xfrm>
          <a:prstGeom prst="wedgeRoundRectCallout">
            <a:avLst>
              <a:gd name="adj1" fmla="val -87403"/>
              <a:gd name="adj2" fmla="val 4003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včetně ACK!</a:t>
            </a:r>
            <a:endParaRPr lang="en-US" altLang="cs-CZ" b="0"/>
          </a:p>
        </p:txBody>
      </p:sp>
      <p:sp>
        <p:nvSpPr>
          <p:cNvPr id="197637" name="AutoShape 6">
            <a:extLst>
              <a:ext uri="{FF2B5EF4-FFF2-40B4-BE49-F238E27FC236}">
                <a16:creationId xmlns:a16="http://schemas.microsoft.com/office/drawing/2014/main" id="{8739D5F9-5A37-B9A6-6B88-325FCB7EF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707607"/>
            <a:ext cx="2808287" cy="431800"/>
          </a:xfrm>
          <a:prstGeom prst="wedgeRoundRectCallout">
            <a:avLst>
              <a:gd name="adj1" fmla="val -59812"/>
              <a:gd name="adj2" fmla="val 5363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cs-CZ" altLang="cs-CZ" b="0" dirty="0"/>
              <a:t>všechny kauzálně předcházející </a:t>
            </a:r>
            <a:br>
              <a:rPr lang="en-US" altLang="cs-CZ" b="0" dirty="0"/>
            </a:br>
            <a:r>
              <a:rPr lang="en-US" altLang="cs-CZ" b="0" dirty="0"/>
              <a:t>b</a:t>
            </a:r>
            <a:r>
              <a:rPr lang="cs-CZ" altLang="cs-CZ" b="0" dirty="0"/>
              <a:t>yly doručeny</a:t>
            </a:r>
            <a:endParaRPr lang="en-US" altLang="cs-CZ" sz="1400" b="0" baseline="0" dirty="0">
              <a:latin typeface="Arial" panose="020B0604020202020204" pitchFamily="34" charset="0"/>
            </a:endParaRPr>
          </a:p>
        </p:txBody>
      </p:sp>
      <p:sp>
        <p:nvSpPr>
          <p:cNvPr id="197638" name="AutoShape 7">
            <a:extLst>
              <a:ext uri="{FF2B5EF4-FFF2-40B4-BE49-F238E27FC236}">
                <a16:creationId xmlns:a16="http://schemas.microsoft.com/office/drawing/2014/main" id="{A722EAED-5352-B3FE-6B96-4545D58DA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794250"/>
            <a:ext cx="2808287" cy="442913"/>
          </a:xfrm>
          <a:prstGeom prst="wedgeRoundRectCallout">
            <a:avLst>
              <a:gd name="adj1" fmla="val -65889"/>
              <a:gd name="adj2" fmla="val 5607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cs-CZ" altLang="cs-CZ" b="0"/>
              <a:t>všechny kauzální zprávy</a:t>
            </a:r>
            <a:br>
              <a:rPr lang="en-US" altLang="cs-CZ" b="0"/>
            </a:br>
            <a:r>
              <a:rPr lang="cs-CZ" altLang="cs-CZ" b="0"/>
              <a:t>které ne</a:t>
            </a:r>
            <a:r>
              <a:rPr lang="en-US" altLang="cs-CZ" b="0"/>
              <a:t>byly</a:t>
            </a:r>
            <a:r>
              <a:rPr lang="cs-CZ" altLang="cs-CZ" b="0"/>
              <a:t> tranzitivně potvrzeny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197639" name="AutoShape 10">
            <a:extLst>
              <a:ext uri="{FF2B5EF4-FFF2-40B4-BE49-F238E27FC236}">
                <a16:creationId xmlns:a16="http://schemas.microsoft.com/office/drawing/2014/main" id="{21DDBE1E-291A-E798-4ADA-A0A175DFE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6249988"/>
            <a:ext cx="2808287" cy="360362"/>
          </a:xfrm>
          <a:prstGeom prst="wedgeRoundRectCallout">
            <a:avLst>
              <a:gd name="adj1" fmla="val -95023"/>
              <a:gd name="adj2" fmla="val -43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vyčištění všech stabilních zpráv</a:t>
            </a:r>
            <a:endParaRPr lang="en-US" altLang="cs-CZ" b="0"/>
          </a:p>
        </p:txBody>
      </p:sp>
      <p:sp>
        <p:nvSpPr>
          <p:cNvPr id="197640" name="AutoShape 9">
            <a:extLst>
              <a:ext uri="{FF2B5EF4-FFF2-40B4-BE49-F238E27FC236}">
                <a16:creationId xmlns:a16="http://schemas.microsoft.com/office/drawing/2014/main" id="{4F0D9987-9345-E5A4-4DBA-A7FF40873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859880"/>
            <a:ext cx="2809875" cy="360363"/>
          </a:xfrm>
          <a:prstGeom prst="wedgeRoundRectCallout">
            <a:avLst>
              <a:gd name="adj1" fmla="val -88812"/>
              <a:gd name="adj2" fmla="val 4577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 dirty="0" err="1"/>
              <a:t>detekce</a:t>
            </a:r>
            <a:r>
              <a:rPr lang="en-US" altLang="cs-CZ" b="0" dirty="0"/>
              <a:t> </a:t>
            </a:r>
            <a:r>
              <a:rPr lang="cs-CZ" altLang="cs-CZ" b="0" dirty="0"/>
              <a:t>nepřijaté zprávy</a:t>
            </a:r>
            <a:endParaRPr lang="en-US" altLang="cs-CZ" b="0" dirty="0"/>
          </a:p>
        </p:txBody>
      </p:sp>
      <p:sp>
        <p:nvSpPr>
          <p:cNvPr id="197641" name="AutoShape 10">
            <a:extLst>
              <a:ext uri="{FF2B5EF4-FFF2-40B4-BE49-F238E27FC236}">
                <a16:creationId xmlns:a16="http://schemas.microsoft.com/office/drawing/2014/main" id="{06718BB9-3DEA-8E19-0071-0F65FA551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5756275"/>
            <a:ext cx="2808287" cy="360363"/>
          </a:xfrm>
          <a:prstGeom prst="wedgeRoundRectCallout">
            <a:avLst>
              <a:gd name="adj1" fmla="val -46361"/>
              <a:gd name="adj2" fmla="val -9621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b="0"/>
              <a:t>n' -&gt; n,</a:t>
            </a:r>
            <a:r>
              <a:rPr lang="cs-CZ" altLang="cs-CZ" b="0"/>
              <a:t>  </a:t>
            </a:r>
            <a:r>
              <a:rPr lang="en-US" altLang="cs-CZ" b="0"/>
              <a:t> n' potvrzuje zpr</a:t>
            </a:r>
            <a:r>
              <a:rPr lang="cs-CZ" altLang="cs-CZ" b="0"/>
              <a:t>á</a:t>
            </a:r>
            <a:r>
              <a:rPr lang="en-US" altLang="cs-CZ" b="0"/>
              <a:t>vu n</a:t>
            </a:r>
          </a:p>
        </p:txBody>
      </p:sp>
      <p:sp>
        <p:nvSpPr>
          <p:cNvPr id="197642" name="AutoShape 5">
            <a:extLst>
              <a:ext uri="{FF2B5EF4-FFF2-40B4-BE49-F238E27FC236}">
                <a16:creationId xmlns:a16="http://schemas.microsoft.com/office/drawing/2014/main" id="{3442AB8D-758B-A788-FB9E-3F7F06451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550" y="1287463"/>
            <a:ext cx="2808288" cy="358775"/>
          </a:xfrm>
          <a:prstGeom prst="wedgeRoundRectCallout">
            <a:avLst>
              <a:gd name="adj1" fmla="val -89755"/>
              <a:gd name="adj2" fmla="val 473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0"/>
              <a:t>přeposlání vyžádaných zpráv</a:t>
            </a:r>
            <a:r>
              <a:rPr lang="en-US" altLang="cs-CZ" b="0"/>
              <a:t> v</a:t>
            </a:r>
            <a:r>
              <a:rPr lang="cs-CZ" altLang="cs-CZ" b="0"/>
              <a:t>šem</a:t>
            </a:r>
            <a:endParaRPr lang="en-US" altLang="cs-CZ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 animBg="1"/>
      <p:bldP spid="197638" grpId="0" animBg="1"/>
      <p:bldP spid="197639" grpId="0" animBg="1"/>
      <p:bldP spid="197640" grpId="0" animBg="1"/>
      <p:bldP spid="197641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>
            <a:extLst>
              <a:ext uri="{FF2B5EF4-FFF2-40B4-BE49-F238E27FC236}">
                <a16:creationId xmlns:a16="http://schemas.microsoft.com/office/drawing/2014/main" id="{DB71779D-67AC-FE06-4D01-207F5A57E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Trans algoritmu</a:t>
            </a:r>
          </a:p>
        </p:txBody>
      </p:sp>
      <p:grpSp>
        <p:nvGrpSpPr>
          <p:cNvPr id="207875" name="Group 3">
            <a:extLst>
              <a:ext uri="{FF2B5EF4-FFF2-40B4-BE49-F238E27FC236}">
                <a16:creationId xmlns:a16="http://schemas.microsoft.com/office/drawing/2014/main" id="{C6ACD3BA-5217-D2F9-5027-958AC5DEF528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4579938"/>
            <a:ext cx="287337" cy="288925"/>
            <a:chOff x="1111" y="1752"/>
            <a:chExt cx="181" cy="182"/>
          </a:xfrm>
        </p:grpSpPr>
        <p:sp>
          <p:nvSpPr>
            <p:cNvPr id="199744" name="Oval 4">
              <a:extLst>
                <a:ext uri="{FF2B5EF4-FFF2-40B4-BE49-F238E27FC236}">
                  <a16:creationId xmlns:a16="http://schemas.microsoft.com/office/drawing/2014/main" id="{05D4703F-F18E-902E-FF16-6A2609981A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45" name="Text Box 5">
              <a:extLst>
                <a:ext uri="{FF2B5EF4-FFF2-40B4-BE49-F238E27FC236}">
                  <a16:creationId xmlns:a16="http://schemas.microsoft.com/office/drawing/2014/main" id="{E7F2E57F-FF0C-3FEA-9A46-5FF37CA698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b</a:t>
              </a:r>
              <a:endParaRPr lang="cs-CZ" altLang="cs-CZ" b="0"/>
            </a:p>
          </p:txBody>
        </p:sp>
      </p:grpSp>
      <p:grpSp>
        <p:nvGrpSpPr>
          <p:cNvPr id="207876" name="Group 6">
            <a:extLst>
              <a:ext uri="{FF2B5EF4-FFF2-40B4-BE49-F238E27FC236}">
                <a16:creationId xmlns:a16="http://schemas.microsoft.com/office/drawing/2014/main" id="{68A464E2-E020-9305-BB67-9A1EFC520C2E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5229225"/>
            <a:ext cx="287337" cy="288925"/>
            <a:chOff x="1474" y="2024"/>
            <a:chExt cx="181" cy="182"/>
          </a:xfrm>
        </p:grpSpPr>
        <p:sp>
          <p:nvSpPr>
            <p:cNvPr id="199742" name="Oval 7">
              <a:extLst>
                <a:ext uri="{FF2B5EF4-FFF2-40B4-BE49-F238E27FC236}">
                  <a16:creationId xmlns:a16="http://schemas.microsoft.com/office/drawing/2014/main" id="{37C244AC-1C59-FD14-24FA-3937A4E08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43" name="Text Box 8">
              <a:extLst>
                <a:ext uri="{FF2B5EF4-FFF2-40B4-BE49-F238E27FC236}">
                  <a16:creationId xmlns:a16="http://schemas.microsoft.com/office/drawing/2014/main" id="{CBED4E54-825B-59E9-F9DD-A4DA70EF2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b="0"/>
                <a:t>c</a:t>
              </a:r>
            </a:p>
          </p:txBody>
        </p:sp>
      </p:grpSp>
      <p:sp>
        <p:nvSpPr>
          <p:cNvPr id="207877" name="Line 9">
            <a:extLst>
              <a:ext uri="{FF2B5EF4-FFF2-40B4-BE49-F238E27FC236}">
                <a16:creationId xmlns:a16="http://schemas.microsoft.com/office/drawing/2014/main" id="{7943E496-1F7B-E8AE-F26F-5949A99771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7763" y="436562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78" name="Oval 10">
            <a:extLst>
              <a:ext uri="{FF2B5EF4-FFF2-40B4-BE49-F238E27FC236}">
                <a16:creationId xmlns:a16="http://schemas.microsoft.com/office/drawing/2014/main" id="{2AE6131C-32D8-7E66-D721-0624466AB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46529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879" name="Text Box 11">
            <a:extLst>
              <a:ext uri="{FF2B5EF4-FFF2-40B4-BE49-F238E27FC236}">
                <a16:creationId xmlns:a16="http://schemas.microsoft.com/office/drawing/2014/main" id="{092831D4-DDE6-6971-F02B-B50E485E0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58152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/>
              <a:t>d</a:t>
            </a:r>
          </a:p>
        </p:txBody>
      </p:sp>
      <p:grpSp>
        <p:nvGrpSpPr>
          <p:cNvPr id="207880" name="Group 12">
            <a:extLst>
              <a:ext uri="{FF2B5EF4-FFF2-40B4-BE49-F238E27FC236}">
                <a16:creationId xmlns:a16="http://schemas.microsoft.com/office/drawing/2014/main" id="{047E0500-414E-3DFE-E8F3-356D10B506F0}"/>
              </a:ext>
            </a:extLst>
          </p:cNvPr>
          <p:cNvGrpSpPr>
            <a:grpSpLocks/>
          </p:cNvGrpSpPr>
          <p:nvPr/>
        </p:nvGrpSpPr>
        <p:grpSpPr bwMode="auto">
          <a:xfrm>
            <a:off x="6156325" y="5589588"/>
            <a:ext cx="287338" cy="288925"/>
            <a:chOff x="1474" y="2024"/>
            <a:chExt cx="181" cy="182"/>
          </a:xfrm>
        </p:grpSpPr>
        <p:sp>
          <p:nvSpPr>
            <p:cNvPr id="199740" name="Oval 13">
              <a:extLst>
                <a:ext uri="{FF2B5EF4-FFF2-40B4-BE49-F238E27FC236}">
                  <a16:creationId xmlns:a16="http://schemas.microsoft.com/office/drawing/2014/main" id="{19C6780A-00BB-7A24-F0A0-B605CD338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41" name="Text Box 14">
              <a:extLst>
                <a:ext uri="{FF2B5EF4-FFF2-40B4-BE49-F238E27FC236}">
                  <a16:creationId xmlns:a16="http://schemas.microsoft.com/office/drawing/2014/main" id="{BC819A6C-97D7-5F6C-B5D5-B8854386E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>
                  <a:solidFill>
                    <a:srgbClr val="0000FF"/>
                  </a:solidFill>
                </a:rPr>
                <a:t>e</a:t>
              </a:r>
            </a:p>
          </p:txBody>
        </p:sp>
      </p:grpSp>
      <p:sp>
        <p:nvSpPr>
          <p:cNvPr id="207881" name="Line 15">
            <a:extLst>
              <a:ext uri="{FF2B5EF4-FFF2-40B4-BE49-F238E27FC236}">
                <a16:creationId xmlns:a16="http://schemas.microsoft.com/office/drawing/2014/main" id="{C7455640-F250-348C-BEEF-C9E7C0B922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2" name="Line 16">
            <a:extLst>
              <a:ext uri="{FF2B5EF4-FFF2-40B4-BE49-F238E27FC236}">
                <a16:creationId xmlns:a16="http://schemas.microsoft.com/office/drawing/2014/main" id="{42C443AD-FD66-3A2F-FF27-982966C459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788" y="4868863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3" name="Line 17">
            <a:extLst>
              <a:ext uri="{FF2B5EF4-FFF2-40B4-BE49-F238E27FC236}">
                <a16:creationId xmlns:a16="http://schemas.microsoft.com/office/drawing/2014/main" id="{B84A580F-F4B9-695C-35B4-56AD48982D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4" name="Line 18">
            <a:extLst>
              <a:ext uri="{FF2B5EF4-FFF2-40B4-BE49-F238E27FC236}">
                <a16:creationId xmlns:a16="http://schemas.microsoft.com/office/drawing/2014/main" id="{9F30EE0C-51EC-0B4F-80CF-873A860D96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486886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5" name="Line 19">
            <a:extLst>
              <a:ext uri="{FF2B5EF4-FFF2-40B4-BE49-F238E27FC236}">
                <a16:creationId xmlns:a16="http://schemas.microsoft.com/office/drawing/2014/main" id="{18382108-304D-C246-0236-F6D5A0CEE2C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43663" y="4149725"/>
            <a:ext cx="649287" cy="20875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07886" name="Group 20">
            <a:extLst>
              <a:ext uri="{FF2B5EF4-FFF2-40B4-BE49-F238E27FC236}">
                <a16:creationId xmlns:a16="http://schemas.microsoft.com/office/drawing/2014/main" id="{1E17914E-5F2D-B809-AD4A-FA9FA66A8BA9}"/>
              </a:ext>
            </a:extLst>
          </p:cNvPr>
          <p:cNvGrpSpPr>
            <a:grpSpLocks/>
          </p:cNvGrpSpPr>
          <p:nvPr/>
        </p:nvGrpSpPr>
        <p:grpSpPr bwMode="auto">
          <a:xfrm>
            <a:off x="2376488" y="4579938"/>
            <a:ext cx="287337" cy="288925"/>
            <a:chOff x="1111" y="1752"/>
            <a:chExt cx="181" cy="182"/>
          </a:xfrm>
        </p:grpSpPr>
        <p:sp>
          <p:nvSpPr>
            <p:cNvPr id="199738" name="Oval 21">
              <a:extLst>
                <a:ext uri="{FF2B5EF4-FFF2-40B4-BE49-F238E27FC236}">
                  <a16:creationId xmlns:a16="http://schemas.microsoft.com/office/drawing/2014/main" id="{07EC5326-8B61-CA79-EEFA-5EE7AF5A4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39" name="Text Box 22">
              <a:extLst>
                <a:ext uri="{FF2B5EF4-FFF2-40B4-BE49-F238E27FC236}">
                  <a16:creationId xmlns:a16="http://schemas.microsoft.com/office/drawing/2014/main" id="{12E7F074-4264-5041-EFEC-CAA5E45D2B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>
                  <a:solidFill>
                    <a:srgbClr val="0000FF"/>
                  </a:solidFill>
                </a:rPr>
                <a:t>b</a:t>
              </a:r>
              <a:endParaRPr lang="cs-CZ" altLang="cs-CZ">
                <a:solidFill>
                  <a:srgbClr val="0000FF"/>
                </a:solidFill>
              </a:endParaRPr>
            </a:p>
          </p:txBody>
        </p:sp>
      </p:grpSp>
      <p:grpSp>
        <p:nvGrpSpPr>
          <p:cNvPr id="207887" name="Group 23">
            <a:extLst>
              <a:ext uri="{FF2B5EF4-FFF2-40B4-BE49-F238E27FC236}">
                <a16:creationId xmlns:a16="http://schemas.microsoft.com/office/drawing/2014/main" id="{6FAE397E-9DD7-49F4-3A2F-4A982A8AC81D}"/>
              </a:ext>
            </a:extLst>
          </p:cNvPr>
          <p:cNvGrpSpPr>
            <a:grpSpLocks/>
          </p:cNvGrpSpPr>
          <p:nvPr/>
        </p:nvGrpSpPr>
        <p:grpSpPr bwMode="auto">
          <a:xfrm>
            <a:off x="2881313" y="5229225"/>
            <a:ext cx="287337" cy="288925"/>
            <a:chOff x="1474" y="2024"/>
            <a:chExt cx="181" cy="182"/>
          </a:xfrm>
        </p:grpSpPr>
        <p:sp>
          <p:nvSpPr>
            <p:cNvPr id="199736" name="Oval 24">
              <a:extLst>
                <a:ext uri="{FF2B5EF4-FFF2-40B4-BE49-F238E27FC236}">
                  <a16:creationId xmlns:a16="http://schemas.microsoft.com/office/drawing/2014/main" id="{1EBD32FF-0750-42D7-20A4-B23BFB0CC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37" name="Text Box 25">
              <a:extLst>
                <a:ext uri="{FF2B5EF4-FFF2-40B4-BE49-F238E27FC236}">
                  <a16:creationId xmlns:a16="http://schemas.microsoft.com/office/drawing/2014/main" id="{05974C9A-D8F2-A25F-E3A8-042528DAF6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b="0"/>
                <a:t>c</a:t>
              </a:r>
            </a:p>
          </p:txBody>
        </p:sp>
      </p:grpSp>
      <p:sp>
        <p:nvSpPr>
          <p:cNvPr id="207888" name="Line 26">
            <a:extLst>
              <a:ext uri="{FF2B5EF4-FFF2-40B4-BE49-F238E27FC236}">
                <a16:creationId xmlns:a16="http://schemas.microsoft.com/office/drawing/2014/main" id="{597B714B-24C7-3DA1-EF3E-6032D88FEFD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60588" y="436562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89" name="Oval 27">
            <a:extLst>
              <a:ext uri="{FF2B5EF4-FFF2-40B4-BE49-F238E27FC236}">
                <a16:creationId xmlns:a16="http://schemas.microsoft.com/office/drawing/2014/main" id="{9BC9144E-3A69-1514-8810-5DB916CD2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1675" y="46529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890" name="Text Box 28">
            <a:extLst>
              <a:ext uri="{FF2B5EF4-FFF2-40B4-BE49-F238E27FC236}">
                <a16:creationId xmlns:a16="http://schemas.microsoft.com/office/drawing/2014/main" id="{D53860EB-48C0-A23C-0473-E180D1F85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1675" y="458152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/>
              <a:t>d</a:t>
            </a:r>
          </a:p>
        </p:txBody>
      </p:sp>
      <p:sp>
        <p:nvSpPr>
          <p:cNvPr id="207891" name="Line 29">
            <a:extLst>
              <a:ext uri="{FF2B5EF4-FFF2-40B4-BE49-F238E27FC236}">
                <a16:creationId xmlns:a16="http://schemas.microsoft.com/office/drawing/2014/main" id="{0324CF97-C210-62D3-18B4-8C0BFD38C5B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20950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2" name="Line 30">
            <a:extLst>
              <a:ext uri="{FF2B5EF4-FFF2-40B4-BE49-F238E27FC236}">
                <a16:creationId xmlns:a16="http://schemas.microsoft.com/office/drawing/2014/main" id="{11A2F1FF-4E47-8EF9-BF64-CD64DB33A57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20950" y="486886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3" name="Line 31">
            <a:extLst>
              <a:ext uri="{FF2B5EF4-FFF2-40B4-BE49-F238E27FC236}">
                <a16:creationId xmlns:a16="http://schemas.microsoft.com/office/drawing/2014/main" id="{3D41B999-B914-F362-F542-665BDA9D91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25775" y="486886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4" name="Line 32">
            <a:extLst>
              <a:ext uri="{FF2B5EF4-FFF2-40B4-BE49-F238E27FC236}">
                <a16:creationId xmlns:a16="http://schemas.microsoft.com/office/drawing/2014/main" id="{1C51D2EC-5349-7223-732A-3811579A86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60588" y="4394200"/>
            <a:ext cx="1006475" cy="12668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895" name="Oval 33">
            <a:extLst>
              <a:ext uri="{FF2B5EF4-FFF2-40B4-BE49-F238E27FC236}">
                <a16:creationId xmlns:a16="http://schemas.microsoft.com/office/drawing/2014/main" id="{7C4D8809-BCBF-6703-1CB2-68941CCBE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2684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896" name="Text Box 34">
            <a:extLst>
              <a:ext uri="{FF2B5EF4-FFF2-40B4-BE49-F238E27FC236}">
                <a16:creationId xmlns:a16="http://schemas.microsoft.com/office/drawing/2014/main" id="{BD81DFFA-8EF2-B236-22A6-D454512E6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196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0"/>
              <a:t>a</a:t>
            </a:r>
            <a:endParaRPr lang="cs-CZ" altLang="cs-CZ" b="0"/>
          </a:p>
        </p:txBody>
      </p:sp>
      <p:grpSp>
        <p:nvGrpSpPr>
          <p:cNvPr id="207897" name="Group 35">
            <a:extLst>
              <a:ext uri="{FF2B5EF4-FFF2-40B4-BE49-F238E27FC236}">
                <a16:creationId xmlns:a16="http://schemas.microsoft.com/office/drawing/2014/main" id="{DC32C46D-FFD2-F3CC-CEE4-390CD40BD7F5}"/>
              </a:ext>
            </a:extLst>
          </p:cNvPr>
          <p:cNvGrpSpPr>
            <a:grpSpLocks/>
          </p:cNvGrpSpPr>
          <p:nvPr/>
        </p:nvGrpSpPr>
        <p:grpSpPr bwMode="auto">
          <a:xfrm>
            <a:off x="6443663" y="1627188"/>
            <a:ext cx="287337" cy="288925"/>
            <a:chOff x="1111" y="1752"/>
            <a:chExt cx="181" cy="182"/>
          </a:xfrm>
        </p:grpSpPr>
        <p:sp>
          <p:nvSpPr>
            <p:cNvPr id="199734" name="Oval 36">
              <a:extLst>
                <a:ext uri="{FF2B5EF4-FFF2-40B4-BE49-F238E27FC236}">
                  <a16:creationId xmlns:a16="http://schemas.microsoft.com/office/drawing/2014/main" id="{5C6B150A-EA9F-AEA4-7A69-F98C74CF6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35" name="Text Box 37">
              <a:extLst>
                <a:ext uri="{FF2B5EF4-FFF2-40B4-BE49-F238E27FC236}">
                  <a16:creationId xmlns:a16="http://schemas.microsoft.com/office/drawing/2014/main" id="{029732FA-F6AA-5D74-6769-FB8DC5C732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b</a:t>
              </a:r>
              <a:endParaRPr lang="cs-CZ" altLang="cs-CZ" b="0"/>
            </a:p>
          </p:txBody>
        </p:sp>
      </p:grpSp>
      <p:grpSp>
        <p:nvGrpSpPr>
          <p:cNvPr id="207898" name="Group 38">
            <a:extLst>
              <a:ext uri="{FF2B5EF4-FFF2-40B4-BE49-F238E27FC236}">
                <a16:creationId xmlns:a16="http://schemas.microsoft.com/office/drawing/2014/main" id="{0774EF8B-C618-687A-D457-815D8550AB9E}"/>
              </a:ext>
            </a:extLst>
          </p:cNvPr>
          <p:cNvGrpSpPr>
            <a:grpSpLocks/>
          </p:cNvGrpSpPr>
          <p:nvPr/>
        </p:nvGrpSpPr>
        <p:grpSpPr bwMode="auto">
          <a:xfrm>
            <a:off x="6948488" y="2276475"/>
            <a:ext cx="287337" cy="288925"/>
            <a:chOff x="1474" y="2024"/>
            <a:chExt cx="181" cy="182"/>
          </a:xfrm>
        </p:grpSpPr>
        <p:sp>
          <p:nvSpPr>
            <p:cNvPr id="199732" name="Oval 39">
              <a:extLst>
                <a:ext uri="{FF2B5EF4-FFF2-40B4-BE49-F238E27FC236}">
                  <a16:creationId xmlns:a16="http://schemas.microsoft.com/office/drawing/2014/main" id="{12EB33DC-3435-B059-EE62-1232971981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070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33" name="Text Box 40">
              <a:extLst>
                <a:ext uri="{FF2B5EF4-FFF2-40B4-BE49-F238E27FC236}">
                  <a16:creationId xmlns:a16="http://schemas.microsoft.com/office/drawing/2014/main" id="{3FFBB99B-C172-B957-5913-AD8374272D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4" y="2024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b="0"/>
                <a:t>c</a:t>
              </a:r>
            </a:p>
          </p:txBody>
        </p:sp>
      </p:grpSp>
      <p:sp>
        <p:nvSpPr>
          <p:cNvPr id="207899" name="Line 41">
            <a:extLst>
              <a:ext uri="{FF2B5EF4-FFF2-40B4-BE49-F238E27FC236}">
                <a16:creationId xmlns:a16="http://schemas.microsoft.com/office/drawing/2014/main" id="{FE08CD68-D143-8BE9-E975-66620168410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27763" y="141287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0" name="Oval 42">
            <a:extLst>
              <a:ext uri="{FF2B5EF4-FFF2-40B4-BE49-F238E27FC236}">
                <a16:creationId xmlns:a16="http://schemas.microsoft.com/office/drawing/2014/main" id="{43D9E873-837C-C806-EC6D-DF43DE9C4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7002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901" name="Text Box 43">
            <a:extLst>
              <a:ext uri="{FF2B5EF4-FFF2-40B4-BE49-F238E27FC236}">
                <a16:creationId xmlns:a16="http://schemas.microsoft.com/office/drawing/2014/main" id="{16597A81-8D71-A7CB-3A74-111927A4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1628775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b="0"/>
              <a:t>d</a:t>
            </a:r>
          </a:p>
        </p:txBody>
      </p:sp>
      <p:sp>
        <p:nvSpPr>
          <p:cNvPr id="207902" name="Line 44">
            <a:extLst>
              <a:ext uri="{FF2B5EF4-FFF2-40B4-BE49-F238E27FC236}">
                <a16:creationId xmlns:a16="http://schemas.microsoft.com/office/drawing/2014/main" id="{AD839D21-2EC8-8FF6-25DC-7E0CA91B75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191611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3" name="Line 45">
            <a:extLst>
              <a:ext uri="{FF2B5EF4-FFF2-40B4-BE49-F238E27FC236}">
                <a16:creationId xmlns:a16="http://schemas.microsoft.com/office/drawing/2014/main" id="{AFD965AC-C2E6-42D9-7D25-B6BBACF2D25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88125" y="1916113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4" name="Line 46">
            <a:extLst>
              <a:ext uri="{FF2B5EF4-FFF2-40B4-BE49-F238E27FC236}">
                <a16:creationId xmlns:a16="http://schemas.microsoft.com/office/drawing/2014/main" id="{61B5F3A3-0649-19CC-C4F2-DB84AEABFB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1916113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7905" name="Oval 47">
            <a:extLst>
              <a:ext uri="{FF2B5EF4-FFF2-40B4-BE49-F238E27FC236}">
                <a16:creationId xmlns:a16="http://schemas.microsoft.com/office/drawing/2014/main" id="{108026CF-94A9-E3C1-DAE3-1D10CC44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4149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906" name="Text Box 48">
            <a:extLst>
              <a:ext uri="{FF2B5EF4-FFF2-40B4-BE49-F238E27FC236}">
                <a16:creationId xmlns:a16="http://schemas.microsoft.com/office/drawing/2014/main" id="{1AFEC902-E843-4AC2-B064-608419A2A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076700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0000FF"/>
                </a:solidFill>
              </a:rPr>
              <a:t>a</a:t>
            </a:r>
            <a:endParaRPr lang="cs-CZ" altLang="cs-CZ">
              <a:solidFill>
                <a:srgbClr val="0000FF"/>
              </a:solidFill>
            </a:endParaRPr>
          </a:p>
        </p:txBody>
      </p:sp>
      <p:sp>
        <p:nvSpPr>
          <p:cNvPr id="207907" name="Oval 49">
            <a:extLst>
              <a:ext uri="{FF2B5EF4-FFF2-40B4-BE49-F238E27FC236}">
                <a16:creationId xmlns:a16="http://schemas.microsoft.com/office/drawing/2014/main" id="{4741C136-96F8-14C1-1136-FCC21DDAC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1497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07908" name="Text Box 50">
            <a:extLst>
              <a:ext uri="{FF2B5EF4-FFF2-40B4-BE49-F238E27FC236}">
                <a16:creationId xmlns:a16="http://schemas.microsoft.com/office/drawing/2014/main" id="{D3E451C4-DBB2-70D8-12C2-1D4D211C5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076700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0"/>
              <a:t>a</a:t>
            </a:r>
            <a:endParaRPr lang="cs-CZ" altLang="cs-CZ" b="0"/>
          </a:p>
        </p:txBody>
      </p:sp>
      <p:sp>
        <p:nvSpPr>
          <p:cNvPr id="199717" name="Oval 51">
            <a:extLst>
              <a:ext uri="{FF2B5EF4-FFF2-40B4-BE49-F238E27FC236}">
                <a16:creationId xmlns:a16="http://schemas.microsoft.com/office/drawing/2014/main" id="{6FC363EC-1572-192C-64B8-7A795FB3A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2684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199718" name="Text Box 52">
            <a:extLst>
              <a:ext uri="{FF2B5EF4-FFF2-40B4-BE49-F238E27FC236}">
                <a16:creationId xmlns:a16="http://schemas.microsoft.com/office/drawing/2014/main" id="{49D90C38-78BD-58EB-8D74-EC141F142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1196975"/>
            <a:ext cx="2873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0"/>
              <a:t>a</a:t>
            </a:r>
            <a:endParaRPr lang="cs-CZ" altLang="cs-CZ" b="0"/>
          </a:p>
        </p:txBody>
      </p:sp>
      <p:grpSp>
        <p:nvGrpSpPr>
          <p:cNvPr id="199719" name="Group 53">
            <a:extLst>
              <a:ext uri="{FF2B5EF4-FFF2-40B4-BE49-F238E27FC236}">
                <a16:creationId xmlns:a16="http://schemas.microsoft.com/office/drawing/2014/main" id="{27DCF464-5018-3273-1300-4B5310B90D47}"/>
              </a:ext>
            </a:extLst>
          </p:cNvPr>
          <p:cNvGrpSpPr>
            <a:grpSpLocks/>
          </p:cNvGrpSpPr>
          <p:nvPr/>
        </p:nvGrpSpPr>
        <p:grpSpPr bwMode="auto">
          <a:xfrm>
            <a:off x="2411413" y="1627188"/>
            <a:ext cx="287337" cy="288925"/>
            <a:chOff x="1111" y="1752"/>
            <a:chExt cx="181" cy="182"/>
          </a:xfrm>
        </p:grpSpPr>
        <p:sp>
          <p:nvSpPr>
            <p:cNvPr id="199730" name="Oval 54">
              <a:extLst>
                <a:ext uri="{FF2B5EF4-FFF2-40B4-BE49-F238E27FC236}">
                  <a16:creationId xmlns:a16="http://schemas.microsoft.com/office/drawing/2014/main" id="{8304EB43-3B69-66D8-35FD-3A05A0060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" y="179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199731" name="Text Box 55">
              <a:extLst>
                <a:ext uri="{FF2B5EF4-FFF2-40B4-BE49-F238E27FC236}">
                  <a16:creationId xmlns:a16="http://schemas.microsoft.com/office/drawing/2014/main" id="{0016BEC3-8EA2-5948-DCEF-B766D7F5AE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175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b</a:t>
              </a:r>
              <a:endParaRPr lang="cs-CZ" altLang="cs-CZ" b="0"/>
            </a:p>
          </p:txBody>
        </p:sp>
      </p:grpSp>
      <p:sp>
        <p:nvSpPr>
          <p:cNvPr id="199720" name="Line 56">
            <a:extLst>
              <a:ext uri="{FF2B5EF4-FFF2-40B4-BE49-F238E27FC236}">
                <a16:creationId xmlns:a16="http://schemas.microsoft.com/office/drawing/2014/main" id="{D7AB9767-7BF0-EECD-FCF5-81A218C6DB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95513" y="1412875"/>
            <a:ext cx="28733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9721" name="Text Box 57">
            <a:extLst>
              <a:ext uri="{FF2B5EF4-FFF2-40B4-BE49-F238E27FC236}">
                <a16:creationId xmlns:a16="http://schemas.microsoft.com/office/drawing/2014/main" id="{EDA75C11-AC1A-AB36-A8FF-138ADF7AF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1052513"/>
            <a:ext cx="7921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ACK: {}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NAK: {</a:t>
            </a:r>
            <a:r>
              <a:rPr lang="en-US" altLang="cs-CZ" sz="1600"/>
              <a:t>a</a:t>
            </a:r>
            <a:r>
              <a:rPr lang="en-US" altLang="cs-CZ" sz="1600" b="0"/>
              <a:t>}</a:t>
            </a:r>
            <a:endParaRPr lang="cs-CZ" altLang="cs-CZ" sz="1600" b="0"/>
          </a:p>
        </p:txBody>
      </p:sp>
      <p:sp>
        <p:nvSpPr>
          <p:cNvPr id="207914" name="Text Box 58">
            <a:extLst>
              <a:ext uri="{FF2B5EF4-FFF2-40B4-BE49-F238E27FC236}">
                <a16:creationId xmlns:a16="http://schemas.microsoft.com/office/drawing/2014/main" id="{E4507E68-648A-5708-CE18-55A8411C5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1052513"/>
            <a:ext cx="936625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ACK: {}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NAK: {a,</a:t>
            </a:r>
            <a:r>
              <a:rPr lang="en-US" altLang="cs-CZ" sz="1600"/>
              <a:t>d</a:t>
            </a:r>
            <a:r>
              <a:rPr lang="en-US" altLang="cs-CZ" sz="1600" b="0"/>
              <a:t>}</a:t>
            </a:r>
            <a:endParaRPr lang="cs-CZ" altLang="cs-CZ" sz="1600" b="0"/>
          </a:p>
        </p:txBody>
      </p:sp>
      <p:sp>
        <p:nvSpPr>
          <p:cNvPr id="207915" name="Text Box 59">
            <a:extLst>
              <a:ext uri="{FF2B5EF4-FFF2-40B4-BE49-F238E27FC236}">
                <a16:creationId xmlns:a16="http://schemas.microsoft.com/office/drawing/2014/main" id="{E47C9E6D-F69A-D10A-30C2-FC0EB845A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500438"/>
            <a:ext cx="936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ACK: {</a:t>
            </a:r>
            <a:r>
              <a:rPr lang="en-US" altLang="cs-CZ" sz="1600"/>
              <a:t>b</a:t>
            </a:r>
            <a:r>
              <a:rPr lang="en-US" altLang="cs-CZ" sz="1600" b="0"/>
              <a:t>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NAK: {d}</a:t>
            </a:r>
            <a:endParaRPr lang="cs-CZ" altLang="cs-CZ" sz="1600" b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0"/>
              <a:t>deliver a, b</a:t>
            </a:r>
          </a:p>
        </p:txBody>
      </p:sp>
      <p:sp>
        <p:nvSpPr>
          <p:cNvPr id="207916" name="Text Box 60">
            <a:extLst>
              <a:ext uri="{FF2B5EF4-FFF2-40B4-BE49-F238E27FC236}">
                <a16:creationId xmlns:a16="http://schemas.microsoft.com/office/drawing/2014/main" id="{3F14099F-3738-0D58-0D39-6E8DF840B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3644900"/>
            <a:ext cx="9366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ACK: {</a:t>
            </a:r>
            <a:r>
              <a:rPr lang="en-US" altLang="cs-CZ" sz="1600"/>
              <a:t>e</a:t>
            </a:r>
            <a:r>
              <a:rPr lang="en-US" altLang="cs-CZ" sz="1600" b="0"/>
              <a:t>}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sz="1600" b="0"/>
              <a:t>NAK: {d}</a:t>
            </a:r>
            <a:endParaRPr lang="cs-CZ" altLang="cs-CZ" sz="1600" b="0"/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0"/>
              <a:t>send e</a:t>
            </a:r>
          </a:p>
        </p:txBody>
      </p:sp>
      <p:sp>
        <p:nvSpPr>
          <p:cNvPr id="199725" name="AutoShape 61">
            <a:extLst>
              <a:ext uri="{FF2B5EF4-FFF2-40B4-BE49-F238E27FC236}">
                <a16:creationId xmlns:a16="http://schemas.microsoft.com/office/drawing/2014/main" id="{2651F8B2-8C2E-9545-4671-E5581A647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989138"/>
            <a:ext cx="1800225" cy="576262"/>
          </a:xfrm>
          <a:prstGeom prst="wedgeRoundRectCallout">
            <a:avLst>
              <a:gd name="adj1" fmla="val 53528"/>
              <a:gd name="adj2" fmla="val -11914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řijme </a:t>
            </a:r>
            <a:r>
              <a:rPr lang="cs-CZ" altLang="cs-CZ" sz="1400" baseline="0">
                <a:latin typeface="Arial" panose="020B0604020202020204" pitchFamily="34" charset="0"/>
              </a:rPr>
              <a:t>b </a:t>
            </a:r>
            <a:r>
              <a:rPr lang="en-US" altLang="cs-CZ" sz="1400" baseline="0">
                <a:latin typeface="Arial" panose="020B0604020202020204" pitchFamily="34" charset="0"/>
              </a:rPr>
              <a:t>+</a:t>
            </a:r>
            <a:r>
              <a:rPr lang="cs-CZ" altLang="cs-CZ" sz="1400" baseline="0">
                <a:latin typeface="Arial" panose="020B0604020202020204" pitchFamily="34" charset="0"/>
              </a:rPr>
              <a:t> Ack</a:t>
            </a:r>
            <a:r>
              <a:rPr lang="en-US" altLang="cs-CZ" sz="1400" baseline="0">
                <a:latin typeface="Arial" panose="020B0604020202020204" pitchFamily="34" charset="0"/>
              </a:rPr>
              <a:t>(a)</a:t>
            </a:r>
            <a:br>
              <a:rPr lang="en-US" altLang="cs-CZ" sz="1400" baseline="0">
                <a:latin typeface="Arial" panose="020B0604020202020204" pitchFamily="34" charset="0"/>
              </a:rPr>
            </a:br>
            <a:r>
              <a:rPr lang="en-US" altLang="cs-CZ" sz="1400" b="0" baseline="0">
                <a:latin typeface="Arial" panose="020B0604020202020204" pitchFamily="34" charset="0"/>
              </a:rPr>
              <a:t>a do NAK listu</a:t>
            </a:r>
          </a:p>
        </p:txBody>
      </p:sp>
      <p:sp>
        <p:nvSpPr>
          <p:cNvPr id="207918" name="AutoShape 62">
            <a:extLst>
              <a:ext uri="{FF2B5EF4-FFF2-40B4-BE49-F238E27FC236}">
                <a16:creationId xmlns:a16="http://schemas.microsoft.com/office/drawing/2014/main" id="{2278129E-BBFA-4582-67BA-5F8426741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2276475"/>
            <a:ext cx="2160588" cy="792163"/>
          </a:xfrm>
          <a:prstGeom prst="wedgeRoundRectCallout">
            <a:avLst>
              <a:gd name="adj1" fmla="val 77699"/>
              <a:gd name="adj2" fmla="val -4779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řijme </a:t>
            </a:r>
            <a:r>
              <a:rPr lang="en-US" altLang="cs-CZ" sz="1400" baseline="0">
                <a:latin typeface="Arial" panose="020B0604020202020204" pitchFamily="34" charset="0"/>
              </a:rPr>
              <a:t>c</a:t>
            </a:r>
            <a:r>
              <a:rPr lang="cs-CZ" altLang="cs-CZ" sz="1400" baseline="0">
                <a:latin typeface="Arial" panose="020B0604020202020204" pitchFamily="34" charset="0"/>
              </a:rPr>
              <a:t> </a:t>
            </a:r>
            <a:r>
              <a:rPr lang="en-US" altLang="cs-CZ" sz="1400" baseline="0">
                <a:latin typeface="Arial" panose="020B0604020202020204" pitchFamily="34" charset="0"/>
              </a:rPr>
              <a:t>+</a:t>
            </a:r>
            <a:r>
              <a:rPr lang="cs-CZ" altLang="cs-CZ" sz="1400" baseline="0">
                <a:latin typeface="Arial" panose="020B0604020202020204" pitchFamily="34" charset="0"/>
              </a:rPr>
              <a:t> Ack</a:t>
            </a:r>
            <a:r>
              <a:rPr lang="en-US" altLang="cs-CZ" sz="1400" baseline="0">
                <a:latin typeface="Arial" panose="020B0604020202020204" pitchFamily="34" charset="0"/>
              </a:rPr>
              <a:t>(b,d)</a:t>
            </a:r>
            <a:br>
              <a:rPr lang="cs-CZ" altLang="cs-CZ" sz="1400" baseline="0">
                <a:latin typeface="Arial" panose="020B0604020202020204" pitchFamily="34" charset="0"/>
              </a:rPr>
            </a:br>
            <a:r>
              <a:rPr lang="en-US" altLang="cs-CZ" sz="1400" b="0" baseline="0">
                <a:latin typeface="Arial" panose="020B0604020202020204" pitchFamily="34" charset="0"/>
              </a:rPr>
              <a:t>d do NAK listu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s</a:t>
            </a:r>
            <a:r>
              <a:rPr lang="en-US" altLang="cs-CZ" sz="1400" b="0" baseline="0">
                <a:latin typeface="Arial" panose="020B0604020202020204" pitchFamily="34" charset="0"/>
              </a:rPr>
              <a:t>t</a:t>
            </a:r>
            <a:r>
              <a:rPr lang="cs-CZ" altLang="cs-CZ" sz="1400" b="0" baseline="0">
                <a:latin typeface="Arial" panose="020B0604020202020204" pitchFamily="34" charset="0"/>
              </a:rPr>
              <a:t>ále nelze doručovat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07919" name="AutoShape 63">
            <a:extLst>
              <a:ext uri="{FF2B5EF4-FFF2-40B4-BE49-F238E27FC236}">
                <a16:creationId xmlns:a16="http://schemas.microsoft.com/office/drawing/2014/main" id="{F624D1EA-AE58-91DB-9352-83FFF6A0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805488"/>
            <a:ext cx="2160587" cy="792162"/>
          </a:xfrm>
          <a:prstGeom prst="wedgeRoundRectCallout">
            <a:avLst>
              <a:gd name="adj1" fmla="val 38245"/>
              <a:gd name="adj2" fmla="val -20971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  <a:r>
              <a:rPr lang="cs-CZ" altLang="cs-CZ" sz="1400" b="0" baseline="0">
                <a:latin typeface="Arial" panose="020B0604020202020204" pitchFamily="34" charset="0"/>
              </a:rPr>
              <a:t>řijme </a:t>
            </a:r>
            <a:r>
              <a:rPr lang="cs-CZ" altLang="cs-CZ" sz="1400" baseline="0">
                <a:latin typeface="Arial" panose="020B0604020202020204" pitchFamily="34" charset="0"/>
              </a:rPr>
              <a:t>a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cs-CZ" altLang="cs-CZ" sz="1400" b="0" baseline="0">
                <a:latin typeface="Arial" panose="020B0604020202020204" pitchFamily="34" charset="0"/>
              </a:rPr>
              <a:t>a, b kauzální – doručit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ACK list pouze b</a:t>
            </a:r>
            <a:r>
              <a:rPr lang="en-US" altLang="cs-CZ" sz="1400" b="0" baseline="0">
                <a:latin typeface="Arial" panose="020B0604020202020204" pitchFamily="34" charset="0"/>
              </a:rPr>
              <a:t>!</a:t>
            </a:r>
          </a:p>
        </p:txBody>
      </p:sp>
      <p:sp>
        <p:nvSpPr>
          <p:cNvPr id="207920" name="AutoShape 64">
            <a:extLst>
              <a:ext uri="{FF2B5EF4-FFF2-40B4-BE49-F238E27FC236}">
                <a16:creationId xmlns:a16="http://schemas.microsoft.com/office/drawing/2014/main" id="{D1467060-ABB4-B591-DC81-CCB7127B2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00" y="5876925"/>
            <a:ext cx="2663825" cy="576263"/>
          </a:xfrm>
          <a:prstGeom prst="wedgeRoundRectCallout">
            <a:avLst>
              <a:gd name="adj1" fmla="val 51847"/>
              <a:gd name="adj2" fmla="val -10289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Ode</a:t>
            </a:r>
            <a:r>
              <a:rPr lang="cs-CZ" altLang="cs-CZ" sz="1400" b="0" baseline="0">
                <a:latin typeface="Arial" panose="020B0604020202020204" pitchFamily="34" charset="0"/>
              </a:rPr>
              <a:t>šle </a:t>
            </a:r>
            <a:r>
              <a:rPr lang="cs-CZ" altLang="cs-CZ" sz="1400" baseline="0">
                <a:latin typeface="Arial" panose="020B0604020202020204" pitchFamily="34" charset="0"/>
              </a:rPr>
              <a:t>e </a:t>
            </a:r>
            <a:r>
              <a:rPr lang="en-US" altLang="cs-CZ" sz="1400" baseline="0">
                <a:latin typeface="Arial" panose="020B0604020202020204" pitchFamily="34" charset="0"/>
              </a:rPr>
              <a:t>+</a:t>
            </a:r>
            <a:r>
              <a:rPr lang="cs-CZ" altLang="cs-CZ" sz="1400" baseline="0">
                <a:latin typeface="Arial" panose="020B0604020202020204" pitchFamily="34" charset="0"/>
              </a:rPr>
              <a:t> Ack</a:t>
            </a:r>
            <a:r>
              <a:rPr lang="en-US" altLang="cs-CZ" sz="1400" baseline="0">
                <a:latin typeface="Arial" panose="020B0604020202020204" pitchFamily="34" charset="0"/>
              </a:rPr>
              <a:t>(b) + Nak(d)</a:t>
            </a:r>
            <a:br>
              <a:rPr lang="cs-CZ" altLang="cs-CZ" sz="1400" baseline="0">
                <a:latin typeface="Arial" panose="020B0604020202020204" pitchFamily="34" charset="0"/>
              </a:rPr>
            </a:br>
            <a:r>
              <a:rPr lang="en-US" altLang="cs-CZ" sz="1400" b="0" baseline="0">
                <a:latin typeface="Arial" panose="020B0604020202020204" pitchFamily="34" charset="0"/>
              </a:rPr>
              <a:t>e </a:t>
            </a:r>
            <a:r>
              <a:rPr lang="en-US" altLang="cs-CZ" sz="1400" baseline="0">
                <a:latin typeface="Arial" panose="020B0604020202020204" pitchFamily="34" charset="0"/>
              </a:rPr>
              <a:t>nen</a:t>
            </a:r>
            <a:r>
              <a:rPr lang="cs-CZ" altLang="cs-CZ" sz="1400" baseline="0">
                <a:latin typeface="Arial" panose="020B0604020202020204" pitchFamily="34" charset="0"/>
              </a:rPr>
              <a:t>í</a:t>
            </a:r>
            <a:r>
              <a:rPr lang="cs-CZ" altLang="cs-CZ" sz="1400" b="0" baseline="0">
                <a:latin typeface="Arial" panose="020B0604020202020204" pitchFamily="34" charset="0"/>
              </a:rPr>
              <a:t> kauzálně vázané na c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07921" name="AutoShape 65">
            <a:extLst>
              <a:ext uri="{FF2B5EF4-FFF2-40B4-BE49-F238E27FC236}">
                <a16:creationId xmlns:a16="http://schemas.microsoft.com/office/drawing/2014/main" id="{FF72BAEE-C713-F800-5E45-1BC7E7540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4300" y="4365625"/>
            <a:ext cx="1152525" cy="360363"/>
          </a:xfrm>
          <a:prstGeom prst="wedgeRoundRectCallout">
            <a:avLst>
              <a:gd name="adj1" fmla="val -106440"/>
              <a:gd name="adj2" fmla="val -452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causal line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8" grpId="0" animBg="1"/>
      <p:bldP spid="207879" grpId="0"/>
      <p:bldP spid="207889" grpId="0" animBg="1"/>
      <p:bldP spid="207890" grpId="0"/>
      <p:bldP spid="207895" grpId="0" animBg="1"/>
      <p:bldP spid="207896" grpId="0"/>
      <p:bldP spid="207900" grpId="0" animBg="1"/>
      <p:bldP spid="207901" grpId="0"/>
      <p:bldP spid="207905" grpId="0" animBg="1"/>
      <p:bldP spid="207906" grpId="0"/>
      <p:bldP spid="207907" grpId="0" animBg="1"/>
      <p:bldP spid="207908" grpId="0"/>
      <p:bldP spid="207914" grpId="0"/>
      <p:bldP spid="207915" grpId="0"/>
      <p:bldP spid="207916" grpId="0"/>
      <p:bldP spid="207918" grpId="0" animBg="1"/>
      <p:bldP spid="207919" grpId="0" animBg="1"/>
      <p:bldP spid="207920" grpId="0" animBg="1"/>
      <p:bldP spid="207921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>
            <a:extLst>
              <a:ext uri="{FF2B5EF4-FFF2-40B4-BE49-F238E27FC236}">
                <a16:creationId xmlns:a16="http://schemas.microsoft.com/office/drawing/2014/main" id="{D8DE5A8B-FE67-C5C4-A855-5AD3D7B1F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Trans protokol – pozorov</a:t>
            </a:r>
            <a:r>
              <a:rPr lang="cs-CZ" altLang="cs-CZ"/>
              <a:t>ání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41423647-20DF-748C-224F-E470AE063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pohled na protokol - posun causal line a stable line</a:t>
            </a:r>
          </a:p>
          <a:p>
            <a:pPr eaLnBrk="1" hangingPunct="1"/>
            <a:r>
              <a:rPr lang="cs-CZ" altLang="cs-CZ"/>
              <a:t>nově příchozí zpráva vně casual line</a:t>
            </a:r>
          </a:p>
          <a:p>
            <a:pPr eaLnBrk="1" hangingPunct="1"/>
            <a:r>
              <a:rPr lang="cs-CZ" altLang="cs-CZ"/>
              <a:t>pokud všechny kauzálně předcházející zprávy jsou uvnitř,</a:t>
            </a:r>
          </a:p>
          <a:p>
            <a:pPr eaLnBrk="1" hangingPunct="1"/>
            <a:r>
              <a:rPr lang="cs-CZ" altLang="cs-CZ"/>
              <a:t>	pak i zprávu lze dát dovnitř causal line</a:t>
            </a:r>
          </a:p>
          <a:p>
            <a:pPr eaLnBrk="1" hangingPunct="1"/>
            <a:endParaRPr lang="cs-CZ" altLang="cs-CZ"/>
          </a:p>
          <a:p>
            <a:pPr eaLnBrk="1" hangingPunct="1"/>
            <a:r>
              <a:rPr lang="cs-CZ" altLang="cs-CZ"/>
              <a:t>Pozorování: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je-li zpráva doručena spolehlivému </a:t>
            </a:r>
            <a:r>
              <a:rPr lang="en-US" altLang="cs-CZ"/>
              <a:t>uzlu</a:t>
            </a:r>
            <a:r>
              <a:rPr lang="cs-CZ" altLang="cs-CZ"/>
              <a:t>,</a:t>
            </a:r>
          </a:p>
          <a:p>
            <a:pPr eaLnBrk="1" hangingPunct="1"/>
            <a:r>
              <a:rPr lang="cs-CZ" altLang="cs-CZ"/>
              <a:t> 		pak někdy každý nehavarující </a:t>
            </a:r>
            <a:r>
              <a:rPr lang="en-US" altLang="cs-CZ"/>
              <a:t>uzel </a:t>
            </a:r>
            <a:r>
              <a:rPr lang="cs-CZ" altLang="cs-CZ"/>
              <a:t>zprávu dostane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zprávy jsou doručovány v </a:t>
            </a:r>
            <a:r>
              <a:rPr lang="cs-CZ" altLang="cs-CZ" b="1"/>
              <a:t>kauzálním</a:t>
            </a:r>
            <a:r>
              <a:rPr lang="cs-CZ" altLang="cs-CZ"/>
              <a:t> uspořádání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G reprezentuje graf závislosti v kauzálním uspořádání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všechny </a:t>
            </a:r>
            <a:r>
              <a:rPr lang="en-US" altLang="cs-CZ"/>
              <a:t>uzly </a:t>
            </a:r>
            <a:r>
              <a:rPr lang="cs-CZ" altLang="cs-CZ"/>
              <a:t>vytvářejí </a:t>
            </a:r>
            <a:r>
              <a:rPr lang="cs-CZ" altLang="cs-CZ" b="1"/>
              <a:t>stejný</a:t>
            </a:r>
            <a:r>
              <a:rPr lang="cs-CZ" altLang="cs-CZ"/>
              <a:t> graf závislostí</a:t>
            </a:r>
          </a:p>
          <a:p>
            <a:pPr marL="681038" lvl="1" indent="-323850" eaLnBrk="1" hangingPunct="1"/>
            <a:r>
              <a:rPr lang="cs-CZ" altLang="cs-CZ" b="1"/>
              <a:t>pořadí</a:t>
            </a:r>
            <a:r>
              <a:rPr lang="cs-CZ" altLang="cs-CZ"/>
              <a:t> přidávání </a:t>
            </a:r>
            <a:r>
              <a:rPr lang="en-US" altLang="cs-CZ"/>
              <a:t>zpr</a:t>
            </a:r>
            <a:r>
              <a:rPr lang="cs-CZ" altLang="cs-CZ"/>
              <a:t>áv do grafu však může být </a:t>
            </a:r>
            <a:r>
              <a:rPr lang="cs-CZ" altLang="cs-CZ" b="1"/>
              <a:t>různé</a:t>
            </a:r>
          </a:p>
          <a:p>
            <a:pPr eaLnBrk="1" hangingPunct="1">
              <a:buFont typeface="Tahoma" panose="020B0604030504040204" pitchFamily="34" charset="0"/>
              <a:buChar char="▪"/>
            </a:pPr>
            <a:endParaRPr lang="cs-CZ" altLang="cs-CZ"/>
          </a:p>
          <a:p>
            <a:pPr eaLnBrk="1" hangingPunct="1">
              <a:buFont typeface="Tahoma" panose="020B0604030504040204" pitchFamily="34" charset="0"/>
              <a:buChar char="▪"/>
            </a:pPr>
            <a:r>
              <a:rPr lang="cs-CZ" altLang="cs-CZ"/>
              <a:t>jestliže uzel havaruje, paměťová náročnost je </a:t>
            </a:r>
            <a:r>
              <a:rPr lang="cs-CZ" altLang="cs-CZ" b="1"/>
              <a:t>neomezená !</a:t>
            </a:r>
            <a:r>
              <a:rPr lang="cs-CZ" altLang="cs-CZ"/>
              <a:t>  </a:t>
            </a:r>
            <a:r>
              <a:rPr lang="cs-CZ" altLang="cs-CZ" b="1">
                <a:solidFill>
                  <a:srgbClr val="FF3300"/>
                </a:solidFill>
                <a:sym typeface="Wingdings" panose="05000000000000000000" pitchFamily="2" charset="2"/>
              </a:rPr>
              <a:t></a:t>
            </a:r>
            <a:endParaRPr lang="cs-CZ" altLang="cs-CZ" b="1">
              <a:solidFill>
                <a:srgbClr val="FF3300"/>
              </a:solidFill>
            </a:endParaRPr>
          </a:p>
          <a:p>
            <a:pPr marL="681038" lvl="1" indent="-323850" eaLnBrk="1" hangingPunct="1"/>
            <a:r>
              <a:rPr lang="cs-CZ" altLang="cs-CZ"/>
              <a:t>slabina - pro praktické použití musí být Trans protokol doplněn</a:t>
            </a:r>
          </a:p>
          <a:p>
            <a:pPr marL="681038" lvl="1" indent="-323850" eaLnBrk="1" hangingPunct="1">
              <a:buFont typeface="Arial" panose="020B0604020202020204" pitchFamily="34" charset="0"/>
              <a:buNone/>
            </a:pPr>
            <a:r>
              <a:rPr lang="cs-CZ" altLang="cs-CZ"/>
              <a:t>	protokolem pro </a:t>
            </a:r>
            <a:r>
              <a:rPr lang="cs-CZ" altLang="cs-CZ" b="1"/>
              <a:t>změnu členství </a:t>
            </a:r>
            <a:r>
              <a:rPr lang="cs-CZ" altLang="cs-CZ"/>
              <a:t>ve skupinách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>
            <a:extLst>
              <a:ext uri="{FF2B5EF4-FFF2-40B4-BE49-F238E27FC236}">
                <a16:creationId xmlns:a16="http://schemas.microsoft.com/office/drawing/2014/main" id="{31D1BDBE-B738-7D40-923B-BB8EE6B77B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Virtuální synchronie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6A3AE71-D59B-ADB9-8195-01399CABA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cs-CZ" altLang="cs-CZ" dirty="0"/>
              <a:t>Group </a:t>
            </a:r>
            <a:r>
              <a:rPr lang="cs-CZ" altLang="cs-CZ" b="1" dirty="0"/>
              <a:t>view</a:t>
            </a:r>
            <a:r>
              <a:rPr lang="cs-CZ" altLang="cs-CZ" dirty="0"/>
              <a:t> - množina uzlů ve skupině</a:t>
            </a:r>
          </a:p>
          <a:p>
            <a:pPr marL="0" indent="0" eaLnBrk="1" hangingPunct="1">
              <a:defRPr/>
            </a:pPr>
            <a:r>
              <a:rPr lang="cs-CZ" altLang="cs-CZ" dirty="0"/>
              <a:t>Terminologie: delivery list, view, group membership, membership list ... </a:t>
            </a:r>
            <a:r>
              <a:rPr lang="cs-CZ" altLang="cs-CZ" b="1" dirty="0"/>
              <a:t>pohled</a:t>
            </a:r>
          </a:p>
          <a:p>
            <a:pPr marL="0" indent="0" eaLnBrk="1" hangingPunct="1">
              <a:defRPr/>
            </a:pPr>
            <a:r>
              <a:rPr lang="cs-CZ" altLang="cs-CZ" dirty="0"/>
              <a:t>Značení: L, L</a:t>
            </a:r>
            <a:r>
              <a:rPr lang="en-US" altLang="cs-CZ" sz="2000" baseline="-20000" dirty="0"/>
              <a:t>p</a:t>
            </a:r>
            <a:r>
              <a:rPr lang="cs-CZ" altLang="cs-CZ" sz="2000" baseline="-20000" dirty="0"/>
              <a:t>, </a:t>
            </a:r>
            <a:r>
              <a:rPr lang="cs-CZ" altLang="cs-CZ" dirty="0"/>
              <a:t>L</a:t>
            </a:r>
            <a:r>
              <a:rPr lang="cs-CZ" altLang="cs-CZ" baseline="40000" dirty="0"/>
              <a:t>x</a:t>
            </a:r>
            <a:r>
              <a:rPr lang="cs-CZ" altLang="cs-CZ" dirty="0"/>
              <a:t>, L</a:t>
            </a:r>
            <a:r>
              <a:rPr lang="en-US" altLang="cs-CZ" sz="2000" baseline="-20000" dirty="0"/>
              <a:t>p</a:t>
            </a:r>
            <a:r>
              <a:rPr lang="cs-CZ" altLang="cs-CZ" baseline="40000" dirty="0"/>
              <a:t>x</a:t>
            </a:r>
          </a:p>
          <a:p>
            <a:pPr marL="0" indent="0" eaLnBrk="1" hangingPunct="1">
              <a:defRPr/>
            </a:pPr>
            <a:endParaRPr lang="cs-CZ" altLang="cs-CZ" dirty="0"/>
          </a:p>
          <a:p>
            <a:pPr marL="0" indent="0" eaLnBrk="1" hangingPunct="1">
              <a:defRPr/>
            </a:pPr>
            <a:r>
              <a:rPr lang="en-US" altLang="cs-CZ" b="1" dirty="0">
                <a:solidFill>
                  <a:srgbClr val="0000FF"/>
                </a:solidFill>
              </a:rPr>
              <a:t>V</a:t>
            </a:r>
            <a:r>
              <a:rPr lang="cs-CZ" altLang="cs-CZ" b="1" dirty="0">
                <a:solidFill>
                  <a:srgbClr val="0000FF"/>
                </a:solidFill>
              </a:rPr>
              <a:t>irtuální synchronie</a:t>
            </a:r>
            <a:endParaRPr lang="en-US" altLang="cs-CZ" b="1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altLang="cs-CZ" dirty="0">
                <a:solidFill>
                  <a:srgbClr val="0000FF"/>
                </a:solidFill>
              </a:rPr>
              <a:t>p, q </a:t>
            </a:r>
            <a:r>
              <a:rPr lang="cs-CZ" altLang="cs-CZ" dirty="0">
                <a:solidFill>
                  <a:srgbClr val="0000FF"/>
                </a:solidFill>
                <a:sym typeface="Symbol" pitchFamily="18" charset="2"/>
              </a:rPr>
              <a:t></a:t>
            </a: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L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 </a:t>
            </a:r>
            <a:r>
              <a:rPr lang="en-US" altLang="cs-CZ" dirty="0">
                <a:solidFill>
                  <a:srgbClr val="0000FF"/>
                </a:solidFill>
              </a:rPr>
              <a:t>, L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+1 </a:t>
            </a:r>
            <a:endParaRPr lang="cs-CZ" altLang="cs-CZ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>
                <a:solidFill>
                  <a:srgbClr val="0000FF"/>
                </a:solidFill>
              </a:rPr>
              <a:t>inst</a:t>
            </a:r>
            <a:r>
              <a:rPr lang="en-US" altLang="cs-CZ" dirty="0">
                <a:solidFill>
                  <a:srgbClr val="0000FF"/>
                </a:solidFill>
              </a:rPr>
              <a:t>all</a:t>
            </a:r>
            <a:r>
              <a:rPr lang="cs-CZ" altLang="cs-CZ" dirty="0">
                <a:solidFill>
                  <a:srgbClr val="0000FF"/>
                </a:solidFill>
              </a:rPr>
              <a:t> L</a:t>
            </a:r>
            <a:r>
              <a:rPr lang="en-US" altLang="cs-CZ" sz="1900" baseline="-20000" dirty="0">
                <a:solidFill>
                  <a:srgbClr val="0000FF"/>
                </a:solidFill>
              </a:rPr>
              <a:t>p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 </a:t>
            </a:r>
            <a:r>
              <a:rPr lang="en-US" altLang="cs-CZ" dirty="0">
                <a:solidFill>
                  <a:srgbClr val="0000FF"/>
                </a:solidFill>
              </a:rPr>
              <a:t>&lt; </a:t>
            </a:r>
            <a:r>
              <a:rPr lang="en-US" altLang="cs-CZ" dirty="0" err="1">
                <a:solidFill>
                  <a:srgbClr val="0000FF"/>
                </a:solidFill>
              </a:rPr>
              <a:t>deliver</a:t>
            </a:r>
            <a:r>
              <a:rPr lang="en-US" altLang="cs-CZ" sz="1900" baseline="-20000" dirty="0" err="1">
                <a:solidFill>
                  <a:srgbClr val="0000FF"/>
                </a:solidFill>
              </a:rPr>
              <a:t>p</a:t>
            </a:r>
            <a:r>
              <a:rPr lang="en-US" altLang="cs-CZ" dirty="0">
                <a:solidFill>
                  <a:srgbClr val="0000FF"/>
                </a:solidFill>
              </a:rPr>
              <a:t>(m) &lt; install </a:t>
            </a:r>
            <a:r>
              <a:rPr lang="cs-CZ" altLang="cs-CZ" dirty="0">
                <a:solidFill>
                  <a:srgbClr val="0000FF"/>
                </a:solidFill>
              </a:rPr>
              <a:t>L</a:t>
            </a:r>
            <a:r>
              <a:rPr lang="en-US" altLang="cs-CZ" sz="1900" baseline="-20000" dirty="0">
                <a:solidFill>
                  <a:srgbClr val="0000FF"/>
                </a:solidFill>
              </a:rPr>
              <a:t>p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+1  </a:t>
            </a:r>
            <a:r>
              <a:rPr lang="cs-CZ" altLang="cs-CZ" dirty="0">
                <a:solidFill>
                  <a:srgbClr val="0000FF"/>
                </a:solidFill>
                <a:sym typeface="Symbol" pitchFamily="18" charset="2"/>
              </a:rPr>
              <a:t></a:t>
            </a:r>
            <a:r>
              <a:rPr lang="en-US" altLang="cs-CZ" dirty="0">
                <a:solidFill>
                  <a:srgbClr val="0000FF"/>
                </a:solidFill>
                <a:sym typeface="Symbol" pitchFamily="18" charset="2"/>
              </a:rPr>
              <a:t> </a:t>
            </a:r>
            <a:r>
              <a:rPr lang="en-US" altLang="cs-CZ" baseline="40000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inst</a:t>
            </a:r>
            <a:r>
              <a:rPr lang="en-US" altLang="cs-CZ" dirty="0">
                <a:solidFill>
                  <a:srgbClr val="0000FF"/>
                </a:solidFill>
              </a:rPr>
              <a:t>all</a:t>
            </a:r>
            <a:r>
              <a:rPr lang="cs-CZ" altLang="cs-CZ" dirty="0">
                <a:solidFill>
                  <a:srgbClr val="0000FF"/>
                </a:solidFill>
              </a:rPr>
              <a:t> L</a:t>
            </a:r>
            <a:r>
              <a:rPr lang="en-US" altLang="cs-CZ" sz="1900" baseline="-20000" dirty="0">
                <a:solidFill>
                  <a:srgbClr val="0000FF"/>
                </a:solidFill>
              </a:rPr>
              <a:t>q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 </a:t>
            </a:r>
            <a:r>
              <a:rPr lang="en-US" altLang="cs-CZ" dirty="0">
                <a:solidFill>
                  <a:srgbClr val="0000FF"/>
                </a:solidFill>
              </a:rPr>
              <a:t>&lt; </a:t>
            </a:r>
            <a:r>
              <a:rPr lang="en-US" altLang="cs-CZ" dirty="0" err="1">
                <a:solidFill>
                  <a:srgbClr val="0000FF"/>
                </a:solidFill>
              </a:rPr>
              <a:t>deliver</a:t>
            </a:r>
            <a:r>
              <a:rPr lang="en-US" altLang="cs-CZ" sz="1900" baseline="-20000" dirty="0" err="1">
                <a:solidFill>
                  <a:srgbClr val="0000FF"/>
                </a:solidFill>
              </a:rPr>
              <a:t>q</a:t>
            </a:r>
            <a:r>
              <a:rPr lang="en-US" altLang="cs-CZ" dirty="0">
                <a:solidFill>
                  <a:srgbClr val="0000FF"/>
                </a:solidFill>
              </a:rPr>
              <a:t>(m) &lt; install </a:t>
            </a:r>
            <a:r>
              <a:rPr lang="cs-CZ" altLang="cs-CZ" dirty="0">
                <a:solidFill>
                  <a:srgbClr val="0000FF"/>
                </a:solidFill>
              </a:rPr>
              <a:t>L</a:t>
            </a:r>
            <a:r>
              <a:rPr lang="en-US" altLang="cs-CZ" sz="1900" baseline="-20000" dirty="0">
                <a:solidFill>
                  <a:srgbClr val="0000FF"/>
                </a:solidFill>
              </a:rPr>
              <a:t>q</a:t>
            </a:r>
            <a:r>
              <a:rPr lang="cs-CZ" altLang="cs-CZ" baseline="40000" dirty="0">
                <a:solidFill>
                  <a:srgbClr val="0000FF"/>
                </a:solidFill>
              </a:rPr>
              <a:t>x</a:t>
            </a:r>
            <a:r>
              <a:rPr lang="en-US" altLang="cs-CZ" baseline="40000" dirty="0">
                <a:solidFill>
                  <a:srgbClr val="0000FF"/>
                </a:solidFill>
              </a:rPr>
              <a:t>+1 </a:t>
            </a:r>
            <a:endParaRPr lang="cs-CZ" altLang="cs-CZ" baseline="40000" dirty="0">
              <a:solidFill>
                <a:srgbClr val="0000FF"/>
              </a:solidFill>
            </a:endParaRPr>
          </a:p>
          <a:p>
            <a:pPr lvl="1" eaLnBrk="1" hangingPunct="1">
              <a:buFont typeface="Arial" charset="0"/>
              <a:buChar char="♦"/>
              <a:defRPr/>
            </a:pPr>
            <a:endParaRPr lang="cs-CZ" altLang="cs-CZ" sz="800" baseline="40000" dirty="0">
              <a:solidFill>
                <a:srgbClr val="0000FF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View-synchronous communication </a:t>
            </a: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/>
              <a:t> </a:t>
            </a:r>
            <a:r>
              <a:rPr lang="cs-CZ" altLang="cs-CZ" dirty="0"/>
              <a:t>pokud </a:t>
            </a:r>
            <a:r>
              <a:rPr lang="en-US" altLang="cs-CZ" dirty="0"/>
              <a:t>je </a:t>
            </a:r>
            <a:r>
              <a:rPr lang="cs-CZ" altLang="cs-CZ" dirty="0"/>
              <a:t>zpráva </a:t>
            </a:r>
            <a:r>
              <a:rPr lang="cs-CZ" altLang="cs-CZ" i="1" dirty="0"/>
              <a:t>m</a:t>
            </a:r>
            <a:r>
              <a:rPr lang="cs-CZ" altLang="cs-CZ" dirty="0"/>
              <a:t>  odeslána skupině s L</a:t>
            </a:r>
            <a:r>
              <a:rPr lang="cs-CZ" altLang="cs-CZ" baseline="40000" dirty="0"/>
              <a:t>x</a:t>
            </a:r>
            <a:r>
              <a:rPr lang="cs-CZ" altLang="cs-CZ" dirty="0"/>
              <a:t> před změnou na L</a:t>
            </a:r>
            <a:r>
              <a:rPr lang="cs-CZ" altLang="cs-CZ" baseline="40000" dirty="0"/>
              <a:t>x+1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buď </a:t>
            </a:r>
            <a:r>
              <a:rPr lang="cs-CZ" altLang="cs-CZ" i="1" dirty="0"/>
              <a:t>m</a:t>
            </a:r>
            <a:r>
              <a:rPr lang="cs-CZ" altLang="cs-CZ" dirty="0"/>
              <a:t>  doručí </a:t>
            </a:r>
            <a:r>
              <a:rPr lang="cs-CZ" altLang="cs-CZ" b="1" dirty="0"/>
              <a:t>všechny</a:t>
            </a:r>
            <a:r>
              <a:rPr lang="cs-CZ" altLang="cs-CZ" dirty="0"/>
              <a:t> uzly z L</a:t>
            </a:r>
            <a:r>
              <a:rPr lang="cs-CZ" altLang="cs-CZ" baseline="40000" dirty="0"/>
              <a:t>x</a:t>
            </a:r>
            <a:r>
              <a:rPr lang="cs-CZ" altLang="cs-CZ" dirty="0"/>
              <a:t> před provedením změny na L</a:t>
            </a:r>
            <a:r>
              <a:rPr lang="cs-CZ" altLang="cs-CZ" baseline="40000" dirty="0"/>
              <a:t>x+1</a:t>
            </a:r>
            <a:endParaRPr lang="cs-CZ" altLang="cs-CZ" i="1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nebo </a:t>
            </a:r>
            <a:r>
              <a:rPr lang="cs-CZ" altLang="cs-CZ" b="1" dirty="0"/>
              <a:t>žádný</a:t>
            </a:r>
            <a:r>
              <a:rPr lang="cs-CZ" altLang="cs-CZ" dirty="0"/>
              <a:t> uzel z L</a:t>
            </a:r>
            <a:r>
              <a:rPr lang="cs-CZ" altLang="cs-CZ" baseline="40000" dirty="0"/>
              <a:t>x</a:t>
            </a:r>
            <a:r>
              <a:rPr lang="cs-CZ" altLang="cs-CZ" dirty="0"/>
              <a:t>  který provede změnu na L</a:t>
            </a:r>
            <a:r>
              <a:rPr lang="cs-CZ" altLang="cs-CZ" baseline="40000" dirty="0"/>
              <a:t>x+1</a:t>
            </a:r>
            <a:r>
              <a:rPr lang="cs-CZ" altLang="cs-CZ" dirty="0"/>
              <a:t>  zprávu </a:t>
            </a:r>
            <a:r>
              <a:rPr lang="cs-CZ" altLang="cs-CZ" i="1" dirty="0"/>
              <a:t>m</a:t>
            </a:r>
            <a:r>
              <a:rPr lang="cs-CZ" altLang="cs-CZ" dirty="0"/>
              <a:t>  nedoručí</a:t>
            </a:r>
            <a:endParaRPr lang="en-US" altLang="cs-CZ" dirty="0"/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cs-CZ" altLang="cs-CZ" dirty="0"/>
              <a:t> </a:t>
            </a:r>
            <a:r>
              <a:rPr lang="en-US" altLang="cs-CZ" dirty="0"/>
              <a:t>p</a:t>
            </a:r>
            <a:r>
              <a:rPr lang="cs-CZ" altLang="cs-CZ" dirty="0"/>
              <a:t>řesná formální definice konzistentní změny pohledů nejednotná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konzistentní řezy, běhy, temporální logika, ...</a:t>
            </a:r>
            <a:endParaRPr lang="en-US" altLang="cs-CZ" dirty="0"/>
          </a:p>
          <a:p>
            <a:pPr marL="463550" lvl="2" indent="0" eaLnBrk="1" hangingPunct="1">
              <a:buFont typeface="Tahoma" panose="020B0604030504040204" pitchFamily="34" charset="0"/>
              <a:buChar char="▪"/>
              <a:defRPr/>
            </a:pPr>
            <a:endParaRPr lang="cs-CZ" altLang="cs-CZ" sz="1100" dirty="0">
              <a:solidFill>
                <a:srgbClr val="0000FF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  <a:defRPr/>
            </a:pPr>
            <a:r>
              <a:rPr lang="en-US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>
                <a:solidFill>
                  <a:srgbClr val="0000FF"/>
                </a:solidFill>
              </a:rPr>
              <a:t>podmínka vzájemné konzistence: p</a:t>
            </a:r>
            <a:r>
              <a:rPr lang="cs-CZ" altLang="cs-CZ" dirty="0">
                <a:solidFill>
                  <a:srgbClr val="0000FF"/>
                </a:solidFill>
                <a:sym typeface="Symbol" pitchFamily="18" charset="2"/>
              </a:rPr>
              <a:t>Lq   </a:t>
            </a:r>
            <a:r>
              <a:rPr lang="cs-CZ" altLang="cs-CZ" dirty="0">
                <a:solidFill>
                  <a:srgbClr val="0000FF"/>
                </a:solidFill>
              </a:rPr>
              <a:t>q</a:t>
            </a:r>
            <a:r>
              <a:rPr lang="cs-CZ" altLang="cs-CZ" dirty="0">
                <a:solidFill>
                  <a:srgbClr val="0000FF"/>
                </a:solidFill>
                <a:sym typeface="Symbol" pitchFamily="18" charset="2"/>
              </a:rPr>
              <a:t>Lp </a:t>
            </a:r>
          </a:p>
          <a:p>
            <a:pPr lvl="1" eaLnBrk="1" hangingPunct="1">
              <a:buFont typeface="Arial" charset="0"/>
              <a:buChar char="♦"/>
              <a:defRPr/>
            </a:pPr>
            <a:r>
              <a:rPr lang="cs-CZ" altLang="cs-CZ" dirty="0"/>
              <a:t>všechny uzly ve skupině udržují stejný L</a:t>
            </a:r>
            <a:endParaRPr lang="en-US" altLang="cs-CZ" dirty="0"/>
          </a:p>
          <a:p>
            <a:pPr lvl="1" eaLnBrk="1" hangingPunct="1">
              <a:buFont typeface="Arial" charset="0"/>
              <a:buChar char="♦"/>
              <a:defRPr/>
            </a:pPr>
            <a:r>
              <a:rPr lang="en-US" altLang="cs-CZ" dirty="0" err="1"/>
              <a:t>instaluj</a:t>
            </a:r>
            <a:r>
              <a:rPr lang="cs-CZ" altLang="cs-CZ" dirty="0"/>
              <a:t>í nové pohledy ve stejném pořadí</a:t>
            </a:r>
          </a:p>
          <a:p>
            <a:pPr marL="357188" lvl="1" indent="0" eaLnBrk="1" hangingPunct="1">
              <a:buFont typeface="Arial" charset="0"/>
              <a:buNone/>
              <a:defRPr/>
            </a:pPr>
            <a:endParaRPr lang="en-US" altLang="cs-CZ" dirty="0"/>
          </a:p>
          <a:p>
            <a:pPr marL="357188" lvl="1" indent="0" eaLnBrk="1" hangingPunct="1">
              <a:buFont typeface="Arial" charset="0"/>
              <a:buNone/>
              <a:defRPr/>
            </a:pPr>
            <a:endParaRPr lang="cs-CZ" altLang="cs-CZ" dirty="0"/>
          </a:p>
        </p:txBody>
      </p:sp>
      <p:sp>
        <p:nvSpPr>
          <p:cNvPr id="203780" name="AutoShape 4">
            <a:extLst>
              <a:ext uri="{FF2B5EF4-FFF2-40B4-BE49-F238E27FC236}">
                <a16:creationId xmlns:a16="http://schemas.microsoft.com/office/drawing/2014/main" id="{8C46114B-985E-0D25-B54B-EB108129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628775"/>
            <a:ext cx="2232025" cy="360363"/>
          </a:xfrm>
          <a:prstGeom prst="wedgeRoundRectCallout">
            <a:avLst>
              <a:gd name="adj1" fmla="val -69389"/>
              <a:gd name="adj2" fmla="val -3392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verze pohledu x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03781" name="AutoShape 4">
            <a:extLst>
              <a:ext uri="{FF2B5EF4-FFF2-40B4-BE49-F238E27FC236}">
                <a16:creationId xmlns:a16="http://schemas.microsoft.com/office/drawing/2014/main" id="{093ED550-8AA9-AA90-66BF-3A8B634373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989138"/>
            <a:ext cx="2232025" cy="360362"/>
          </a:xfrm>
          <a:prstGeom prst="wedgeRoundRectCallout">
            <a:avLst>
              <a:gd name="adj1" fmla="val -72861"/>
              <a:gd name="adj2" fmla="val -7263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lokální pohled procesu </a:t>
            </a:r>
            <a:r>
              <a:rPr lang="en-US" altLang="cs-CZ" sz="1400" b="0" baseline="0">
                <a:latin typeface="Arial" panose="020B0604020202020204" pitchFamily="34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542A7D48-919C-D265-2EDC-F22BF19C66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Virtuální synchronie - přípustné doručování</a:t>
            </a:r>
          </a:p>
        </p:txBody>
      </p:sp>
      <p:pic>
        <p:nvPicPr>
          <p:cNvPr id="205827" name="Picture 4">
            <a:extLst>
              <a:ext uri="{FF2B5EF4-FFF2-40B4-BE49-F238E27FC236}">
                <a16:creationId xmlns:a16="http://schemas.microsoft.com/office/drawing/2014/main" id="{30B52775-7772-201E-A7F7-8BA310489AC7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8396288" cy="3976687"/>
          </a:xfr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>
            <a:extLst>
              <a:ext uri="{FF2B5EF4-FFF2-40B4-BE49-F238E27FC236}">
                <a16:creationId xmlns:a16="http://schemas.microsoft.com/office/drawing/2014/main" id="{325BA171-3B23-133B-E926-0E7E501C42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Virtuální synchronie - nepřípustné doručování</a:t>
            </a:r>
          </a:p>
        </p:txBody>
      </p:sp>
      <p:pic>
        <p:nvPicPr>
          <p:cNvPr id="207875" name="Picture 3">
            <a:extLst>
              <a:ext uri="{FF2B5EF4-FFF2-40B4-BE49-F238E27FC236}">
                <a16:creationId xmlns:a16="http://schemas.microsoft.com/office/drawing/2014/main" id="{EB4ED2D1-7C89-5F5B-A677-A9AD4024475F}"/>
              </a:ext>
            </a:extLst>
          </p:cNvPr>
          <p:cNvPicPr>
            <a:picLocks noGrp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84313"/>
            <a:ext cx="8651875" cy="4203700"/>
          </a:xfr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881878C-8065-69D8-6B7D-55C672EC89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Transis algoritmus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F6B44C81-3F17-EF7F-47CC-7D17DA9F4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cs-CZ" altLang="cs-CZ" b="1" dirty="0"/>
              <a:t>Transis</a:t>
            </a:r>
            <a:r>
              <a:rPr lang="cs-CZ" altLang="cs-CZ" dirty="0"/>
              <a:t> - spolehlivý kauzální multicast, členství ve skupinách</a:t>
            </a:r>
          </a:p>
          <a:p>
            <a:pPr lvl="1" eaLnBrk="1" hangingPunct="1"/>
            <a:r>
              <a:rPr lang="en-US" altLang="cs-CZ" dirty="0" err="1"/>
              <a:t>vych</a:t>
            </a:r>
            <a:r>
              <a:rPr lang="cs-CZ" altLang="cs-CZ" dirty="0"/>
              <a:t>ází</a:t>
            </a:r>
            <a:r>
              <a:rPr lang="en-US" altLang="cs-CZ" dirty="0"/>
              <a:t> z </a:t>
            </a:r>
            <a:r>
              <a:rPr lang="cs-CZ" altLang="cs-CZ" dirty="0"/>
              <a:t>Trans</a:t>
            </a:r>
          </a:p>
          <a:p>
            <a:pPr lvl="1" eaLnBrk="1" hangingPunct="1"/>
            <a:r>
              <a:rPr lang="cs-CZ" altLang="cs-CZ" dirty="0">
                <a:solidFill>
                  <a:srgbClr val="9900CC"/>
                </a:solidFill>
              </a:rPr>
              <a:t>Technion</a:t>
            </a:r>
            <a:r>
              <a:rPr lang="en-US" altLang="cs-CZ" dirty="0">
                <a:solidFill>
                  <a:srgbClr val="9900CC"/>
                </a:solidFill>
              </a:rPr>
              <a:t> - Amir, </a:t>
            </a:r>
            <a:r>
              <a:rPr lang="en-US" altLang="cs-CZ" dirty="0" err="1">
                <a:solidFill>
                  <a:srgbClr val="9900CC"/>
                </a:solidFill>
              </a:rPr>
              <a:t>Dolev</a:t>
            </a:r>
            <a:r>
              <a:rPr lang="en-US" altLang="cs-CZ" dirty="0">
                <a:solidFill>
                  <a:srgbClr val="9900CC"/>
                </a:solidFill>
              </a:rPr>
              <a:t>, Kramer, </a:t>
            </a:r>
            <a:r>
              <a:rPr lang="en-US" altLang="cs-CZ" dirty="0" err="1">
                <a:solidFill>
                  <a:srgbClr val="9900CC"/>
                </a:solidFill>
              </a:rPr>
              <a:t>Malkhi</a:t>
            </a:r>
            <a:r>
              <a:rPr lang="en-US" altLang="cs-CZ" dirty="0">
                <a:solidFill>
                  <a:srgbClr val="9900CC"/>
                </a:solidFill>
              </a:rPr>
              <a:t> (1992-2002)</a:t>
            </a:r>
            <a:endParaRPr lang="cs-CZ" altLang="cs-CZ" dirty="0">
              <a:solidFill>
                <a:srgbClr val="0000FF"/>
              </a:solidFill>
            </a:endParaRPr>
          </a:p>
          <a:p>
            <a:pPr marL="0" indent="0" eaLnBrk="1" hangingPunct="1">
              <a:buFont typeface="Tahoma" panose="020B0604030504040204" pitchFamily="34" charset="0"/>
              <a:buChar char="▪"/>
            </a:pPr>
            <a:endParaRPr lang="cs-CZ" altLang="cs-CZ" sz="800" dirty="0"/>
          </a:p>
          <a:p>
            <a:pPr marL="0" indent="0" eaLnBrk="1" hangingPunct="1"/>
            <a:r>
              <a:rPr lang="cs-CZ" altLang="cs-CZ" b="1" dirty="0"/>
              <a:t>Monotónnost</a:t>
            </a:r>
            <a:r>
              <a:rPr lang="cs-CZ" altLang="cs-CZ" dirty="0"/>
              <a:t> protokolu</a:t>
            </a:r>
          </a:p>
          <a:p>
            <a:pPr lvl="1" eaLnBrk="1" hangingPunct="1"/>
            <a:r>
              <a:rPr lang="cs-CZ" altLang="cs-CZ" dirty="0"/>
              <a:t>nemožnost dosažení spolehlivého distribovaného konsensu </a:t>
            </a:r>
            <a:r>
              <a:rPr lang="cs-CZ" altLang="cs-CZ" i="1" dirty="0"/>
              <a:t>(později)</a:t>
            </a:r>
          </a:p>
          <a:p>
            <a:pPr lvl="1" eaLnBrk="1" hangingPunct="1"/>
            <a:r>
              <a:rPr lang="cs-CZ" altLang="cs-CZ" b="1" dirty="0"/>
              <a:t>paranoia</a:t>
            </a:r>
            <a:r>
              <a:rPr lang="cs-CZ" altLang="cs-CZ" dirty="0"/>
              <a:t> - jedno podezření stačí k vyloučení</a:t>
            </a:r>
          </a:p>
          <a:p>
            <a:pPr lvl="2" eaLnBrk="1" hangingPunct="1"/>
            <a:r>
              <a:rPr lang="cs-CZ" altLang="cs-CZ" dirty="0"/>
              <a:t> k vyloučení stačí větší zpoždění - nerozeznatelné od havárie - </a:t>
            </a:r>
            <a:r>
              <a:rPr lang="cs-CZ" altLang="cs-CZ" i="1" dirty="0"/>
              <a:t>asynchronní</a:t>
            </a:r>
          </a:p>
          <a:p>
            <a:pPr lvl="1" eaLnBrk="1" hangingPunct="1"/>
            <a:r>
              <a:rPr lang="cs-CZ" altLang="cs-CZ" b="1" dirty="0"/>
              <a:t>jednosměrnost</a:t>
            </a:r>
            <a:r>
              <a:rPr lang="cs-CZ" altLang="cs-CZ" dirty="0"/>
              <a:t> - vyloučené procesy se již do algoritmu nevrací</a:t>
            </a:r>
          </a:p>
          <a:p>
            <a:pPr lvl="2" eaLnBrk="1" hangingPunct="1"/>
            <a:r>
              <a:rPr lang="cs-CZ" altLang="cs-CZ" dirty="0"/>
              <a:t> lze se ale explicitně znovu připojit</a:t>
            </a:r>
          </a:p>
          <a:p>
            <a:pPr lvl="2" eaLnBrk="1" hangingPunct="1"/>
            <a:endParaRPr lang="cs-CZ" altLang="cs-CZ" sz="800" dirty="0"/>
          </a:p>
          <a:p>
            <a:pPr marL="0" indent="0" eaLnBrk="1" hangingPunct="1"/>
            <a:r>
              <a:rPr lang="cs-CZ" altLang="cs-CZ" b="1" dirty="0"/>
              <a:t>Idea:</a:t>
            </a:r>
            <a:r>
              <a:rPr lang="cs-CZ" altLang="cs-CZ" dirty="0"/>
              <a:t> konzistentní změny pohledů, doručování v rámci pohledů</a:t>
            </a:r>
          </a:p>
          <a:p>
            <a:pPr lvl="1" eaLnBrk="1" hangingPunct="1"/>
            <a:r>
              <a:rPr lang="cs-CZ" altLang="cs-CZ" dirty="0"/>
              <a:t>při detekci havárie zpráva FAULT(q), při přijetí její přeposlání</a:t>
            </a:r>
          </a:p>
          <a:p>
            <a:pPr lvl="1" eaLnBrk="1" hangingPunct="1"/>
            <a:r>
              <a:rPr lang="cs-CZ" altLang="cs-CZ" b="1" dirty="0"/>
              <a:t>kauzální hranice </a:t>
            </a:r>
            <a:r>
              <a:rPr lang="cs-CZ" altLang="cs-CZ" dirty="0"/>
              <a:t>pohledu</a:t>
            </a:r>
          </a:p>
          <a:p>
            <a:pPr lvl="2" eaLnBrk="1" hangingPunct="1"/>
            <a:r>
              <a:rPr lang="cs-CZ" altLang="cs-CZ" dirty="0"/>
              <a:t> doručení předcházejících zpráv</a:t>
            </a:r>
          </a:p>
          <a:p>
            <a:pPr lvl="2" eaLnBrk="1" hangingPunct="1"/>
            <a:r>
              <a:rPr lang="cs-CZ" altLang="cs-CZ" dirty="0"/>
              <a:t> pozdržení zpráv kauzálně následujících</a:t>
            </a:r>
          </a:p>
          <a:p>
            <a:pPr lvl="1" eaLnBrk="1" hangingPunct="1"/>
            <a:r>
              <a:rPr lang="cs-CZ" altLang="cs-CZ" dirty="0"/>
              <a:t>konkurentní </a:t>
            </a:r>
            <a:r>
              <a:rPr lang="cs-CZ" altLang="cs-CZ" b="1" dirty="0"/>
              <a:t>detekce </a:t>
            </a:r>
            <a:r>
              <a:rPr lang="cs-CZ" altLang="cs-CZ" dirty="0"/>
              <a:t>různých </a:t>
            </a:r>
            <a:r>
              <a:rPr lang="cs-CZ" altLang="cs-CZ" b="1" dirty="0"/>
              <a:t>havárií</a:t>
            </a:r>
          </a:p>
          <a:p>
            <a:pPr lvl="2" eaLnBrk="1" hangingPunct="1"/>
            <a:r>
              <a:rPr lang="cs-CZ" altLang="cs-CZ" dirty="0"/>
              <a:t> společná hranice, doručení obou zpráv</a:t>
            </a:r>
          </a:p>
          <a:p>
            <a:pPr lvl="2" eaLnBrk="1" hangingPunct="1"/>
            <a:r>
              <a:rPr lang="cs-CZ" altLang="cs-CZ" dirty="0"/>
              <a:t> doručení pozdržených zpráv</a:t>
            </a:r>
            <a:endParaRPr lang="en-US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Line 3">
            <a:extLst>
              <a:ext uri="{FF2B5EF4-FFF2-40B4-BE49-F238E27FC236}">
                <a16:creationId xmlns:a16="http://schemas.microsoft.com/office/drawing/2014/main" id="{17E7567D-9047-4534-C28D-7F3E33A217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5825" y="2205038"/>
            <a:ext cx="4318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11" name="Line 4">
            <a:extLst>
              <a:ext uri="{FF2B5EF4-FFF2-40B4-BE49-F238E27FC236}">
                <a16:creationId xmlns:a16="http://schemas.microsoft.com/office/drawing/2014/main" id="{FF873540-5E22-F17A-17E1-60D1AF1A5C5B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588125" y="2636838"/>
            <a:ext cx="0" cy="1295400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12" name="Line 5">
            <a:extLst>
              <a:ext uri="{FF2B5EF4-FFF2-40B4-BE49-F238E27FC236}">
                <a16:creationId xmlns:a16="http://schemas.microsoft.com/office/drawing/2014/main" id="{542AFFBC-A80A-B7B4-5A58-BEFE24E0E9E1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7272338" y="3105150"/>
            <a:ext cx="936625" cy="1152525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13" name="Line 6">
            <a:extLst>
              <a:ext uri="{FF2B5EF4-FFF2-40B4-BE49-F238E27FC236}">
                <a16:creationId xmlns:a16="http://schemas.microsoft.com/office/drawing/2014/main" id="{4BF63555-3FBB-F8E5-265E-01BB855BDA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32363" y="3213100"/>
            <a:ext cx="1008062" cy="1152525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74" name="Line 7">
            <a:extLst>
              <a:ext uri="{FF2B5EF4-FFF2-40B4-BE49-F238E27FC236}">
                <a16:creationId xmlns:a16="http://schemas.microsoft.com/office/drawing/2014/main" id="{F1103A2E-853E-A619-5791-F2D1BD726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625" y="1989138"/>
            <a:ext cx="2305050" cy="1727200"/>
          </a:xfrm>
          <a:prstGeom prst="line">
            <a:avLst/>
          </a:prstGeom>
          <a:noFill/>
          <a:ln w="44450">
            <a:solidFill>
              <a:srgbClr val="FF99CC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75" name="Rectangle 8">
            <a:extLst>
              <a:ext uri="{FF2B5EF4-FFF2-40B4-BE49-F238E27FC236}">
                <a16:creationId xmlns:a16="http://schemas.microsoft.com/office/drawing/2014/main" id="{F729B528-69F8-F0D5-8A46-9659A84B7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Průběh Transis algoritmus</a:t>
            </a:r>
          </a:p>
        </p:txBody>
      </p:sp>
      <p:grpSp>
        <p:nvGrpSpPr>
          <p:cNvPr id="211976" name="Group 9">
            <a:extLst>
              <a:ext uri="{FF2B5EF4-FFF2-40B4-BE49-F238E27FC236}">
                <a16:creationId xmlns:a16="http://schemas.microsoft.com/office/drawing/2014/main" id="{4800EB19-E845-AE78-9D67-D1FBB96A2459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3357563"/>
            <a:ext cx="287338" cy="288925"/>
            <a:chOff x="2064" y="2432"/>
            <a:chExt cx="181" cy="182"/>
          </a:xfrm>
        </p:grpSpPr>
        <p:sp>
          <p:nvSpPr>
            <p:cNvPr id="212059" name="Oval 10">
              <a:extLst>
                <a:ext uri="{FF2B5EF4-FFF2-40B4-BE49-F238E27FC236}">
                  <a16:creationId xmlns:a16="http://schemas.microsoft.com/office/drawing/2014/main" id="{E8F569DF-0151-F19A-4F35-DE991B91E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2478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60" name="Text Box 11">
              <a:extLst>
                <a:ext uri="{FF2B5EF4-FFF2-40B4-BE49-F238E27FC236}">
                  <a16:creationId xmlns:a16="http://schemas.microsoft.com/office/drawing/2014/main" id="{0992FB54-B3E6-B37D-F8D8-9E3D4CD6B7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432"/>
              <a:ext cx="18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b="0"/>
                <a:t>m</a:t>
              </a:r>
              <a:endParaRPr lang="cs-CZ" altLang="cs-CZ" b="0"/>
            </a:p>
          </p:txBody>
        </p:sp>
      </p:grpSp>
      <p:sp>
        <p:nvSpPr>
          <p:cNvPr id="211977" name="Line 12">
            <a:extLst>
              <a:ext uri="{FF2B5EF4-FFF2-40B4-BE49-F238E27FC236}">
                <a16:creationId xmlns:a16="http://schemas.microsoft.com/office/drawing/2014/main" id="{E3727693-3FAF-C3A1-262A-AAD024EB14A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71550" y="2349500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78" name="Line 13">
            <a:extLst>
              <a:ext uri="{FF2B5EF4-FFF2-40B4-BE49-F238E27FC236}">
                <a16:creationId xmlns:a16="http://schemas.microsoft.com/office/drawing/2014/main" id="{784A8E35-31C5-2DAE-8A4F-E3ABD571D9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2781300"/>
            <a:ext cx="503237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79" name="Text Box 14">
            <a:extLst>
              <a:ext uri="{FF2B5EF4-FFF2-40B4-BE49-F238E27FC236}">
                <a16:creationId xmlns:a16="http://schemas.microsoft.com/office/drawing/2014/main" id="{2509B891-AA90-70AD-7E6F-EC0A53224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205038"/>
            <a:ext cx="5048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9900CC"/>
                </a:solidFill>
              </a:rPr>
              <a:t>L</a:t>
            </a:r>
            <a:r>
              <a:rPr lang="cs-CZ" altLang="cs-CZ" baseline="30000">
                <a:solidFill>
                  <a:srgbClr val="9900CC"/>
                </a:solidFill>
              </a:rPr>
              <a:t>x</a:t>
            </a:r>
          </a:p>
        </p:txBody>
      </p:sp>
      <p:sp>
        <p:nvSpPr>
          <p:cNvPr id="222220" name="Text Box 15">
            <a:extLst>
              <a:ext uri="{FF2B5EF4-FFF2-40B4-BE49-F238E27FC236}">
                <a16:creationId xmlns:a16="http://schemas.microsoft.com/office/drawing/2014/main" id="{CA73B76E-D229-C0F8-44DE-E9D4D29598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76825" y="1341438"/>
            <a:ext cx="3529013" cy="431800"/>
          </a:xfrm>
          <a:noFill/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1"/>
              <a:t>A       B       </a:t>
            </a:r>
            <a:r>
              <a:rPr lang="en-US" altLang="cs-CZ" b="1">
                <a:solidFill>
                  <a:srgbClr val="FF0000"/>
                </a:solidFill>
              </a:rPr>
              <a:t>C</a:t>
            </a:r>
            <a:r>
              <a:rPr lang="en-US" altLang="cs-CZ" b="1"/>
              <a:t>       D       E       </a:t>
            </a:r>
            <a:r>
              <a:rPr lang="en-US" altLang="cs-CZ" b="1">
                <a:solidFill>
                  <a:srgbClr val="FF0000"/>
                </a:solidFill>
              </a:rPr>
              <a:t>G</a:t>
            </a:r>
            <a:endParaRPr lang="cs-CZ" altLang="cs-CZ" b="1">
              <a:solidFill>
                <a:srgbClr val="FF0000"/>
              </a:solidFill>
            </a:endParaRPr>
          </a:p>
        </p:txBody>
      </p:sp>
      <p:grpSp>
        <p:nvGrpSpPr>
          <p:cNvPr id="211981" name="Group 16">
            <a:extLst>
              <a:ext uri="{FF2B5EF4-FFF2-40B4-BE49-F238E27FC236}">
                <a16:creationId xmlns:a16="http://schemas.microsoft.com/office/drawing/2014/main" id="{EA581186-0381-6DA6-147C-B04C73D36B07}"/>
              </a:ext>
            </a:extLst>
          </p:cNvPr>
          <p:cNvGrpSpPr>
            <a:grpSpLocks/>
          </p:cNvGrpSpPr>
          <p:nvPr/>
        </p:nvGrpSpPr>
        <p:grpSpPr bwMode="auto">
          <a:xfrm>
            <a:off x="611188" y="2062163"/>
            <a:ext cx="576262" cy="287337"/>
            <a:chOff x="748" y="1752"/>
            <a:chExt cx="363" cy="181"/>
          </a:xfrm>
        </p:grpSpPr>
        <p:sp>
          <p:nvSpPr>
            <p:cNvPr id="212057" name="Oval 17">
              <a:extLst>
                <a:ext uri="{FF2B5EF4-FFF2-40B4-BE49-F238E27FC236}">
                  <a16:creationId xmlns:a16="http://schemas.microsoft.com/office/drawing/2014/main" id="{3F4B8BB9-C167-22D3-BD0A-0C7AE55D0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58" name="Text Box 18">
              <a:extLst>
                <a:ext uri="{FF2B5EF4-FFF2-40B4-BE49-F238E27FC236}">
                  <a16:creationId xmlns:a16="http://schemas.microsoft.com/office/drawing/2014/main" id="{7F1F9216-58B0-1F81-43CE-E8F56B5DD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F(E)</a:t>
              </a:r>
              <a:endParaRPr lang="cs-CZ" altLang="cs-CZ" sz="1400" b="0"/>
            </a:p>
          </p:txBody>
        </p:sp>
      </p:grpSp>
      <p:grpSp>
        <p:nvGrpSpPr>
          <p:cNvPr id="222222" name="Group 19">
            <a:extLst>
              <a:ext uri="{FF2B5EF4-FFF2-40B4-BE49-F238E27FC236}">
                <a16:creationId xmlns:a16="http://schemas.microsoft.com/office/drawing/2014/main" id="{248066CB-538C-DB6D-4491-DB69C75C9151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3068638"/>
            <a:ext cx="576262" cy="287337"/>
            <a:chOff x="3288" y="1706"/>
            <a:chExt cx="363" cy="181"/>
          </a:xfrm>
        </p:grpSpPr>
        <p:sp>
          <p:nvSpPr>
            <p:cNvPr id="212055" name="Oval 20">
              <a:extLst>
                <a:ext uri="{FF2B5EF4-FFF2-40B4-BE49-F238E27FC236}">
                  <a16:creationId xmlns:a16="http://schemas.microsoft.com/office/drawing/2014/main" id="{D223801C-6CE5-225B-987A-129E5528D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56" name="Text Box 21">
              <a:extLst>
                <a:ext uri="{FF2B5EF4-FFF2-40B4-BE49-F238E27FC236}">
                  <a16:creationId xmlns:a16="http://schemas.microsoft.com/office/drawing/2014/main" id="{AE1898C9-E276-3A10-08E2-CC11728F6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F(C,G)</a:t>
              </a:r>
              <a:endParaRPr lang="cs-CZ" altLang="cs-CZ" sz="1400" b="0"/>
            </a:p>
          </p:txBody>
        </p:sp>
      </p:grpSp>
      <p:grpSp>
        <p:nvGrpSpPr>
          <p:cNvPr id="211983" name="Group 22">
            <a:extLst>
              <a:ext uri="{FF2B5EF4-FFF2-40B4-BE49-F238E27FC236}">
                <a16:creationId xmlns:a16="http://schemas.microsoft.com/office/drawing/2014/main" id="{2544A1EF-90CA-0934-993C-F0A34A855709}"/>
              </a:ext>
            </a:extLst>
          </p:cNvPr>
          <p:cNvGrpSpPr>
            <a:grpSpLocks/>
          </p:cNvGrpSpPr>
          <p:nvPr/>
        </p:nvGrpSpPr>
        <p:grpSpPr bwMode="auto">
          <a:xfrm>
            <a:off x="1187450" y="2493963"/>
            <a:ext cx="576263" cy="287337"/>
            <a:chOff x="748" y="1752"/>
            <a:chExt cx="363" cy="181"/>
          </a:xfrm>
        </p:grpSpPr>
        <p:sp>
          <p:nvSpPr>
            <p:cNvPr id="212053" name="Oval 23">
              <a:extLst>
                <a:ext uri="{FF2B5EF4-FFF2-40B4-BE49-F238E27FC236}">
                  <a16:creationId xmlns:a16="http://schemas.microsoft.com/office/drawing/2014/main" id="{132BEECF-5D2E-94B8-90AE-D65459187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54" name="Text Box 24">
              <a:extLst>
                <a:ext uri="{FF2B5EF4-FFF2-40B4-BE49-F238E27FC236}">
                  <a16:creationId xmlns:a16="http://schemas.microsoft.com/office/drawing/2014/main" id="{3A716B93-94AB-7445-58BA-AAA3998ED7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F(E)</a:t>
              </a:r>
              <a:endParaRPr lang="cs-CZ" altLang="cs-CZ" sz="1400" b="0"/>
            </a:p>
          </p:txBody>
        </p:sp>
      </p:grpSp>
      <p:grpSp>
        <p:nvGrpSpPr>
          <p:cNvPr id="211984" name="Group 25">
            <a:extLst>
              <a:ext uri="{FF2B5EF4-FFF2-40B4-BE49-F238E27FC236}">
                <a16:creationId xmlns:a16="http://schemas.microsoft.com/office/drawing/2014/main" id="{3775C6A6-7F73-D86C-BDBF-332BCC467E98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2997200"/>
            <a:ext cx="576262" cy="287338"/>
            <a:chOff x="748" y="1752"/>
            <a:chExt cx="363" cy="181"/>
          </a:xfrm>
        </p:grpSpPr>
        <p:sp>
          <p:nvSpPr>
            <p:cNvPr id="212051" name="Oval 26">
              <a:extLst>
                <a:ext uri="{FF2B5EF4-FFF2-40B4-BE49-F238E27FC236}">
                  <a16:creationId xmlns:a16="http://schemas.microsoft.com/office/drawing/2014/main" id="{E565BCAC-1514-D0AB-5318-61F2991A49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52" name="Text Box 27">
              <a:extLst>
                <a:ext uri="{FF2B5EF4-FFF2-40B4-BE49-F238E27FC236}">
                  <a16:creationId xmlns:a16="http://schemas.microsoft.com/office/drawing/2014/main" id="{5F354BC0-0322-E343-5D5E-7ED5C10FFB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F(E)</a:t>
              </a:r>
              <a:endParaRPr lang="cs-CZ" altLang="cs-CZ" sz="1400" b="0"/>
            </a:p>
          </p:txBody>
        </p:sp>
      </p:grpSp>
      <p:grpSp>
        <p:nvGrpSpPr>
          <p:cNvPr id="211985" name="Group 28">
            <a:extLst>
              <a:ext uri="{FF2B5EF4-FFF2-40B4-BE49-F238E27FC236}">
                <a16:creationId xmlns:a16="http://schemas.microsoft.com/office/drawing/2014/main" id="{136E453A-26F0-C335-A787-E351A159A25E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3429000"/>
            <a:ext cx="576263" cy="287338"/>
            <a:chOff x="748" y="1752"/>
            <a:chExt cx="363" cy="181"/>
          </a:xfrm>
        </p:grpSpPr>
        <p:sp>
          <p:nvSpPr>
            <p:cNvPr id="212049" name="Oval 29">
              <a:extLst>
                <a:ext uri="{FF2B5EF4-FFF2-40B4-BE49-F238E27FC236}">
                  <a16:creationId xmlns:a16="http://schemas.microsoft.com/office/drawing/2014/main" id="{27F64299-B29E-B7B1-2C84-86725A7CB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3" y="175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50" name="Text Box 30">
              <a:extLst>
                <a:ext uri="{FF2B5EF4-FFF2-40B4-BE49-F238E27FC236}">
                  <a16:creationId xmlns:a16="http://schemas.microsoft.com/office/drawing/2014/main" id="{C6BB8828-00A0-372E-C4A7-DD54EF9B81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" y="175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F(E)</a:t>
              </a:r>
              <a:endParaRPr lang="cs-CZ" altLang="cs-CZ" sz="1400" b="0"/>
            </a:p>
          </p:txBody>
        </p:sp>
      </p:grpSp>
      <p:sp>
        <p:nvSpPr>
          <p:cNvPr id="211986" name="Line 31">
            <a:extLst>
              <a:ext uri="{FF2B5EF4-FFF2-40B4-BE49-F238E27FC236}">
                <a16:creationId xmlns:a16="http://schemas.microsoft.com/office/drawing/2014/main" id="{8237131D-7955-0C7E-5E65-5A91BBBD3A4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47813" y="2781300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87" name="Line 32">
            <a:extLst>
              <a:ext uri="{FF2B5EF4-FFF2-40B4-BE49-F238E27FC236}">
                <a16:creationId xmlns:a16="http://schemas.microsoft.com/office/drawing/2014/main" id="{1623AC05-0EC4-C750-5A6E-00412C82E65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124075" y="3286125"/>
            <a:ext cx="2873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88" name="Oval 33">
            <a:extLst>
              <a:ext uri="{FF2B5EF4-FFF2-40B4-BE49-F238E27FC236}">
                <a16:creationId xmlns:a16="http://schemas.microsoft.com/office/drawing/2014/main" id="{0D68D134-513D-790E-9396-995B95801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357346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11989" name="Line 34">
            <a:extLst>
              <a:ext uri="{FF2B5EF4-FFF2-40B4-BE49-F238E27FC236}">
                <a16:creationId xmlns:a16="http://schemas.microsoft.com/office/drawing/2014/main" id="{1DAC6B1E-4BC3-1BDF-2953-295FCDE246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3213100"/>
            <a:ext cx="288925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90" name="Line 35">
            <a:extLst>
              <a:ext uri="{FF2B5EF4-FFF2-40B4-BE49-F238E27FC236}">
                <a16:creationId xmlns:a16="http://schemas.microsoft.com/office/drawing/2014/main" id="{31658EDC-2C7D-154C-7E68-2250001170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5513" y="2349500"/>
            <a:ext cx="43180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91" name="Oval 36">
            <a:extLst>
              <a:ext uri="{FF2B5EF4-FFF2-40B4-BE49-F238E27FC236}">
                <a16:creationId xmlns:a16="http://schemas.microsoft.com/office/drawing/2014/main" id="{6C3FA4B8-DB10-D9EF-2B8D-9F2DB7770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21336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11992" name="Oval 37">
            <a:extLst>
              <a:ext uri="{FF2B5EF4-FFF2-40B4-BE49-F238E27FC236}">
                <a16:creationId xmlns:a16="http://schemas.microsoft.com/office/drawing/2014/main" id="{A8B69B3B-2339-1D28-75D1-4048C4A1E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781300"/>
            <a:ext cx="215900" cy="215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11993" name="Line 38">
            <a:extLst>
              <a:ext uri="{FF2B5EF4-FFF2-40B4-BE49-F238E27FC236}">
                <a16:creationId xmlns:a16="http://schemas.microsoft.com/office/drawing/2014/main" id="{E9B802CE-4FD8-B728-84C6-097AB5D279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71775" y="2924175"/>
            <a:ext cx="431800" cy="50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94" name="Oval 40">
            <a:extLst>
              <a:ext uri="{FF2B5EF4-FFF2-40B4-BE49-F238E27FC236}">
                <a16:creationId xmlns:a16="http://schemas.microsoft.com/office/drawing/2014/main" id="{897CAA9D-BF58-898F-066B-A2B47B6FDA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4424363"/>
            <a:ext cx="215900" cy="2159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11995" name="Line 41">
            <a:extLst>
              <a:ext uri="{FF2B5EF4-FFF2-40B4-BE49-F238E27FC236}">
                <a16:creationId xmlns:a16="http://schemas.microsoft.com/office/drawing/2014/main" id="{B3F51AF9-BA10-19C9-32D4-79F3EA78DC0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00338" y="3716338"/>
            <a:ext cx="573087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96" name="Line 42">
            <a:extLst>
              <a:ext uri="{FF2B5EF4-FFF2-40B4-BE49-F238E27FC236}">
                <a16:creationId xmlns:a16="http://schemas.microsoft.com/office/drawing/2014/main" id="{7B9C0720-1860-3B3C-27BC-0227F0968B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1050" y="2997200"/>
            <a:ext cx="0" cy="1427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1997" name="Text Box 44">
            <a:extLst>
              <a:ext uri="{FF2B5EF4-FFF2-40B4-BE49-F238E27FC236}">
                <a16:creationId xmlns:a16="http://schemas.microsoft.com/office/drawing/2014/main" id="{3E4A14F5-219D-2BD4-5602-E64C53CFD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4005263"/>
            <a:ext cx="7921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9900CC"/>
                </a:solidFill>
              </a:rPr>
              <a:t>L</a:t>
            </a:r>
            <a:r>
              <a:rPr lang="cs-CZ" altLang="cs-CZ" baseline="30000">
                <a:solidFill>
                  <a:srgbClr val="9900CC"/>
                </a:solidFill>
              </a:rPr>
              <a:t>x</a:t>
            </a:r>
            <a:r>
              <a:rPr lang="en-US" altLang="cs-CZ" baseline="30000">
                <a:solidFill>
                  <a:srgbClr val="9900CC"/>
                </a:solidFill>
              </a:rPr>
              <a:t>+1</a:t>
            </a:r>
            <a:endParaRPr lang="cs-CZ" altLang="cs-CZ" baseline="30000">
              <a:solidFill>
                <a:srgbClr val="9900CC"/>
              </a:solidFill>
            </a:endParaRPr>
          </a:p>
        </p:txBody>
      </p:sp>
      <p:grpSp>
        <p:nvGrpSpPr>
          <p:cNvPr id="222238" name="Group 45">
            <a:extLst>
              <a:ext uri="{FF2B5EF4-FFF2-40B4-BE49-F238E27FC236}">
                <a16:creationId xmlns:a16="http://schemas.microsoft.com/office/drawing/2014/main" id="{D691AD16-C951-2DEC-C17A-12F85EF25C51}"/>
              </a:ext>
            </a:extLst>
          </p:cNvPr>
          <p:cNvGrpSpPr>
            <a:grpSpLocks/>
          </p:cNvGrpSpPr>
          <p:nvPr/>
        </p:nvGrpSpPr>
        <p:grpSpPr bwMode="auto">
          <a:xfrm>
            <a:off x="5580063" y="2420938"/>
            <a:ext cx="576262" cy="287337"/>
            <a:chOff x="3787" y="1616"/>
            <a:chExt cx="363" cy="181"/>
          </a:xfrm>
        </p:grpSpPr>
        <p:sp>
          <p:nvSpPr>
            <p:cNvPr id="212047" name="Oval 46">
              <a:extLst>
                <a:ext uri="{FF2B5EF4-FFF2-40B4-BE49-F238E27FC236}">
                  <a16:creationId xmlns:a16="http://schemas.microsoft.com/office/drawing/2014/main" id="{406427CF-B74C-9F3A-F88A-BBC211EA0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61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48" name="Text Box 47">
              <a:extLst>
                <a:ext uri="{FF2B5EF4-FFF2-40B4-BE49-F238E27FC236}">
                  <a16:creationId xmlns:a16="http://schemas.microsoft.com/office/drawing/2014/main" id="{332D36B0-C5BB-19F4-5825-D158AAAB6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61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F(C)</a:t>
              </a:r>
              <a:endParaRPr lang="cs-CZ" altLang="cs-CZ" sz="1400" b="0"/>
            </a:p>
          </p:txBody>
        </p:sp>
      </p:grpSp>
      <p:grpSp>
        <p:nvGrpSpPr>
          <p:cNvPr id="222239" name="Group 48">
            <a:extLst>
              <a:ext uri="{FF2B5EF4-FFF2-40B4-BE49-F238E27FC236}">
                <a16:creationId xmlns:a16="http://schemas.microsoft.com/office/drawing/2014/main" id="{4310AC9B-901C-3A3E-0055-8ABE3A04119D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2420938"/>
            <a:ext cx="576263" cy="287337"/>
            <a:chOff x="4286" y="1842"/>
            <a:chExt cx="363" cy="181"/>
          </a:xfrm>
        </p:grpSpPr>
        <p:sp>
          <p:nvSpPr>
            <p:cNvPr id="212045" name="Oval 49">
              <a:extLst>
                <a:ext uri="{FF2B5EF4-FFF2-40B4-BE49-F238E27FC236}">
                  <a16:creationId xmlns:a16="http://schemas.microsoft.com/office/drawing/2014/main" id="{E8E06EA0-0CE7-F9FA-9841-67BFFA56B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184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46" name="Text Box 50">
              <a:extLst>
                <a:ext uri="{FF2B5EF4-FFF2-40B4-BE49-F238E27FC236}">
                  <a16:creationId xmlns:a16="http://schemas.microsoft.com/office/drawing/2014/main" id="{E8B7ACC0-D401-8BFC-21F3-1A45A157F9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184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F(G)</a:t>
              </a:r>
              <a:endParaRPr lang="cs-CZ" altLang="cs-CZ" sz="1400" b="0"/>
            </a:p>
          </p:txBody>
        </p:sp>
      </p:grpSp>
      <p:sp>
        <p:nvSpPr>
          <p:cNvPr id="212000" name="Text Box 51">
            <a:extLst>
              <a:ext uri="{FF2B5EF4-FFF2-40B4-BE49-F238E27FC236}">
                <a16:creationId xmlns:a16="http://schemas.microsoft.com/office/drawing/2014/main" id="{125BEC6F-290F-32FF-91E6-B4DC1CC6E6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341438"/>
            <a:ext cx="3529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aseline="0"/>
              <a:t>A       B       C       D       </a:t>
            </a:r>
            <a:r>
              <a:rPr lang="en-US" altLang="cs-CZ" baseline="0">
                <a:solidFill>
                  <a:srgbClr val="FF0000"/>
                </a:solidFill>
              </a:rPr>
              <a:t>E</a:t>
            </a:r>
            <a:endParaRPr lang="cs-CZ" altLang="cs-CZ" baseline="0">
              <a:solidFill>
                <a:srgbClr val="FF0000"/>
              </a:solidFill>
            </a:endParaRPr>
          </a:p>
        </p:txBody>
      </p:sp>
      <p:grpSp>
        <p:nvGrpSpPr>
          <p:cNvPr id="222241" name="Group 52">
            <a:extLst>
              <a:ext uri="{FF2B5EF4-FFF2-40B4-BE49-F238E27FC236}">
                <a16:creationId xmlns:a16="http://schemas.microsoft.com/office/drawing/2014/main" id="{016A2AEC-81E2-4AA5-5DFA-0148C130388D}"/>
              </a:ext>
            </a:extLst>
          </p:cNvPr>
          <p:cNvGrpSpPr>
            <a:grpSpLocks/>
          </p:cNvGrpSpPr>
          <p:nvPr/>
        </p:nvGrpSpPr>
        <p:grpSpPr bwMode="auto">
          <a:xfrm>
            <a:off x="6804025" y="3068638"/>
            <a:ext cx="576263" cy="287337"/>
            <a:chOff x="3288" y="1706"/>
            <a:chExt cx="363" cy="181"/>
          </a:xfrm>
        </p:grpSpPr>
        <p:sp>
          <p:nvSpPr>
            <p:cNvPr id="212043" name="Oval 53">
              <a:extLst>
                <a:ext uri="{FF2B5EF4-FFF2-40B4-BE49-F238E27FC236}">
                  <a16:creationId xmlns:a16="http://schemas.microsoft.com/office/drawing/2014/main" id="{33B7FEAB-989C-8C41-EE30-0565AA84AA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44" name="Text Box 54">
              <a:extLst>
                <a:ext uri="{FF2B5EF4-FFF2-40B4-BE49-F238E27FC236}">
                  <a16:creationId xmlns:a16="http://schemas.microsoft.com/office/drawing/2014/main" id="{A3368A3E-E3CB-B71A-3E2B-E38D79B951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F(C,G)</a:t>
              </a:r>
              <a:endParaRPr lang="cs-CZ" altLang="cs-CZ" sz="1400" b="0"/>
            </a:p>
          </p:txBody>
        </p:sp>
      </p:grpSp>
      <p:grpSp>
        <p:nvGrpSpPr>
          <p:cNvPr id="222242" name="Group 55">
            <a:extLst>
              <a:ext uri="{FF2B5EF4-FFF2-40B4-BE49-F238E27FC236}">
                <a16:creationId xmlns:a16="http://schemas.microsoft.com/office/drawing/2014/main" id="{55771B07-48A7-E494-7E15-D2AE5BB5888F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3716338"/>
            <a:ext cx="576263" cy="287337"/>
            <a:chOff x="3288" y="1706"/>
            <a:chExt cx="363" cy="181"/>
          </a:xfrm>
        </p:grpSpPr>
        <p:sp>
          <p:nvSpPr>
            <p:cNvPr id="212041" name="Oval 56">
              <a:extLst>
                <a:ext uri="{FF2B5EF4-FFF2-40B4-BE49-F238E27FC236}">
                  <a16:creationId xmlns:a16="http://schemas.microsoft.com/office/drawing/2014/main" id="{1C6978CF-EA4E-C7EE-6B51-A36E8AD24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42" name="Text Box 57">
              <a:extLst>
                <a:ext uri="{FF2B5EF4-FFF2-40B4-BE49-F238E27FC236}">
                  <a16:creationId xmlns:a16="http://schemas.microsoft.com/office/drawing/2014/main" id="{3CA000B0-93E7-5229-0AAB-A4A09C206F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F(C,G)</a:t>
              </a:r>
              <a:endParaRPr lang="cs-CZ" altLang="cs-CZ" sz="1400" b="0"/>
            </a:p>
          </p:txBody>
        </p:sp>
      </p:grpSp>
      <p:grpSp>
        <p:nvGrpSpPr>
          <p:cNvPr id="222243" name="Group 58">
            <a:extLst>
              <a:ext uri="{FF2B5EF4-FFF2-40B4-BE49-F238E27FC236}">
                <a16:creationId xmlns:a16="http://schemas.microsoft.com/office/drawing/2014/main" id="{DE18227A-A307-5D89-AF3E-1655F5FA2470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3716338"/>
            <a:ext cx="576263" cy="287337"/>
            <a:chOff x="3288" y="1706"/>
            <a:chExt cx="363" cy="181"/>
          </a:xfrm>
        </p:grpSpPr>
        <p:sp>
          <p:nvSpPr>
            <p:cNvPr id="212039" name="Oval 59">
              <a:extLst>
                <a:ext uri="{FF2B5EF4-FFF2-40B4-BE49-F238E27FC236}">
                  <a16:creationId xmlns:a16="http://schemas.microsoft.com/office/drawing/2014/main" id="{1E6074F3-5072-3320-E956-0E575F1EA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" y="170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40" name="Text Box 60">
              <a:extLst>
                <a:ext uri="{FF2B5EF4-FFF2-40B4-BE49-F238E27FC236}">
                  <a16:creationId xmlns:a16="http://schemas.microsoft.com/office/drawing/2014/main" id="{6586B157-776E-A479-68EB-B0C230601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70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F(C,G)</a:t>
              </a:r>
              <a:endParaRPr lang="cs-CZ" altLang="cs-CZ" sz="1400" b="0"/>
            </a:p>
          </p:txBody>
        </p:sp>
      </p:grpSp>
      <p:grpSp>
        <p:nvGrpSpPr>
          <p:cNvPr id="222244" name="Group 61">
            <a:extLst>
              <a:ext uri="{FF2B5EF4-FFF2-40B4-BE49-F238E27FC236}">
                <a16:creationId xmlns:a16="http://schemas.microsoft.com/office/drawing/2014/main" id="{546C62ED-706F-680C-AE49-DDFA229A1FC6}"/>
              </a:ext>
            </a:extLst>
          </p:cNvPr>
          <p:cNvGrpSpPr>
            <a:grpSpLocks/>
          </p:cNvGrpSpPr>
          <p:nvPr/>
        </p:nvGrpSpPr>
        <p:grpSpPr bwMode="auto">
          <a:xfrm>
            <a:off x="7451725" y="1916113"/>
            <a:ext cx="576263" cy="287337"/>
            <a:chOff x="4286" y="1842"/>
            <a:chExt cx="363" cy="181"/>
          </a:xfrm>
        </p:grpSpPr>
        <p:sp>
          <p:nvSpPr>
            <p:cNvPr id="212037" name="Oval 62">
              <a:extLst>
                <a:ext uri="{FF2B5EF4-FFF2-40B4-BE49-F238E27FC236}">
                  <a16:creationId xmlns:a16="http://schemas.microsoft.com/office/drawing/2014/main" id="{C26E0B62-9BA2-8164-D62E-70EDA7219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2" y="1842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38" name="Text Box 63">
              <a:extLst>
                <a:ext uri="{FF2B5EF4-FFF2-40B4-BE49-F238E27FC236}">
                  <a16:creationId xmlns:a16="http://schemas.microsoft.com/office/drawing/2014/main" id="{DB99C829-6FD8-7764-FFAC-5D9077C90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6" y="1842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F(G)</a:t>
              </a:r>
              <a:endParaRPr lang="cs-CZ" altLang="cs-CZ" sz="1400" b="0"/>
            </a:p>
          </p:txBody>
        </p:sp>
      </p:grpSp>
      <p:grpSp>
        <p:nvGrpSpPr>
          <p:cNvPr id="222245" name="Group 64">
            <a:extLst>
              <a:ext uri="{FF2B5EF4-FFF2-40B4-BE49-F238E27FC236}">
                <a16:creationId xmlns:a16="http://schemas.microsoft.com/office/drawing/2014/main" id="{A877192C-687E-8FFA-6CDC-0663546CFA70}"/>
              </a:ext>
            </a:extLst>
          </p:cNvPr>
          <p:cNvGrpSpPr>
            <a:grpSpLocks/>
          </p:cNvGrpSpPr>
          <p:nvPr/>
        </p:nvGrpSpPr>
        <p:grpSpPr bwMode="auto">
          <a:xfrm>
            <a:off x="5003800" y="1989138"/>
            <a:ext cx="576263" cy="287337"/>
            <a:chOff x="3787" y="1616"/>
            <a:chExt cx="363" cy="181"/>
          </a:xfrm>
        </p:grpSpPr>
        <p:sp>
          <p:nvSpPr>
            <p:cNvPr id="212035" name="Oval 65">
              <a:extLst>
                <a:ext uri="{FF2B5EF4-FFF2-40B4-BE49-F238E27FC236}">
                  <a16:creationId xmlns:a16="http://schemas.microsoft.com/office/drawing/2014/main" id="{6638BBDD-CB2B-FFAD-611A-F0A4ED2CA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3" y="1616"/>
              <a:ext cx="273" cy="181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/>
            </a:p>
          </p:txBody>
        </p:sp>
        <p:sp>
          <p:nvSpPr>
            <p:cNvPr id="212036" name="Text Box 66">
              <a:extLst>
                <a:ext uri="{FF2B5EF4-FFF2-40B4-BE49-F238E27FC236}">
                  <a16:creationId xmlns:a16="http://schemas.microsoft.com/office/drawing/2014/main" id="{8E197133-9985-5E05-56DD-5E5505854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1616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0000"/>
                </a:buClr>
                <a:buSzPct val="150000"/>
                <a:buFont typeface="Tahoma" panose="020B0604030504040204" pitchFamily="34" charset="0"/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FF0000"/>
                </a:buClr>
                <a:buFont typeface="Arial" panose="020B0604020202020204" pitchFamily="34" charset="0"/>
                <a:buChar char="♦"/>
                <a:defRPr sz="17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FF0000"/>
                </a:buClr>
                <a:buFont typeface="Tahoma" panose="020B0604030504040204" pitchFamily="34" charset="0"/>
                <a:buChar char="●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cs-CZ" sz="1400" b="0"/>
                <a:t>F(C)</a:t>
              </a:r>
              <a:endParaRPr lang="cs-CZ" altLang="cs-CZ" sz="1400" b="0"/>
            </a:p>
          </p:txBody>
        </p:sp>
      </p:grpSp>
      <p:sp>
        <p:nvSpPr>
          <p:cNvPr id="222246" name="Oval 67">
            <a:extLst>
              <a:ext uri="{FF2B5EF4-FFF2-40B4-BE49-F238E27FC236}">
                <a16:creationId xmlns:a16="http://schemas.microsoft.com/office/drawing/2014/main" id="{2DFE322D-B485-6ADA-E93E-0F7AC23F8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2854325"/>
            <a:ext cx="215900" cy="2159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47" name="Text Box 68">
            <a:extLst>
              <a:ext uri="{FF2B5EF4-FFF2-40B4-BE49-F238E27FC236}">
                <a16:creationId xmlns:a16="http://schemas.microsoft.com/office/drawing/2014/main" id="{3633A62D-61B6-EB61-B851-B5E1AD659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781300"/>
            <a:ext cx="2873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 b="0"/>
              <a:t>m</a:t>
            </a:r>
            <a:endParaRPr lang="cs-CZ" altLang="cs-CZ" b="0"/>
          </a:p>
        </p:txBody>
      </p:sp>
      <p:sp>
        <p:nvSpPr>
          <p:cNvPr id="222248" name="Oval 69">
            <a:extLst>
              <a:ext uri="{FF2B5EF4-FFF2-40B4-BE49-F238E27FC236}">
                <a16:creationId xmlns:a16="http://schemas.microsoft.com/office/drawing/2014/main" id="{22296898-E67A-A75D-CB5E-394C3A5E3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49" name="Oval 70">
            <a:extLst>
              <a:ext uri="{FF2B5EF4-FFF2-40B4-BE49-F238E27FC236}">
                <a16:creationId xmlns:a16="http://schemas.microsoft.com/office/drawing/2014/main" id="{A2BB7CD4-8778-74AB-98EF-3736674E0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4365625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50" name="Oval 71">
            <a:extLst>
              <a:ext uri="{FF2B5EF4-FFF2-40B4-BE49-F238E27FC236}">
                <a16:creationId xmlns:a16="http://schemas.microsoft.com/office/drawing/2014/main" id="{7856593D-87B3-02B4-3559-791B8684E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916113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51" name="Line 72">
            <a:extLst>
              <a:ext uri="{FF2B5EF4-FFF2-40B4-BE49-F238E27FC236}">
                <a16:creationId xmlns:a16="http://schemas.microsoft.com/office/drawing/2014/main" id="{E29C35BC-F3F8-8312-4E41-39156393A5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3575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2" name="Line 73">
            <a:extLst>
              <a:ext uri="{FF2B5EF4-FFF2-40B4-BE49-F238E27FC236}">
                <a16:creationId xmlns:a16="http://schemas.microsoft.com/office/drawing/2014/main" id="{91B5E74E-D7E0-4015-E0CB-1C4C3B353C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92950" y="335756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3" name="Line 74">
            <a:extLst>
              <a:ext uri="{FF2B5EF4-FFF2-40B4-BE49-F238E27FC236}">
                <a16:creationId xmlns:a16="http://schemas.microsoft.com/office/drawing/2014/main" id="{4C1EEC3D-24DA-2477-5F70-6A4D67733DE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4388" y="3933825"/>
            <a:ext cx="4318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4" name="Line 75">
            <a:extLst>
              <a:ext uri="{FF2B5EF4-FFF2-40B4-BE49-F238E27FC236}">
                <a16:creationId xmlns:a16="http://schemas.microsoft.com/office/drawing/2014/main" id="{70CC1BB2-7CCE-BDD0-5E63-FEBF6535E46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35825" y="3357563"/>
            <a:ext cx="36036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5" name="Line 76">
            <a:extLst>
              <a:ext uri="{FF2B5EF4-FFF2-40B4-BE49-F238E27FC236}">
                <a16:creationId xmlns:a16="http://schemas.microsoft.com/office/drawing/2014/main" id="{276DEF9D-BB90-6A13-692A-96725C55FF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08625" y="3357563"/>
            <a:ext cx="1511300" cy="501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6" name="Line 77">
            <a:extLst>
              <a:ext uri="{FF2B5EF4-FFF2-40B4-BE49-F238E27FC236}">
                <a16:creationId xmlns:a16="http://schemas.microsoft.com/office/drawing/2014/main" id="{E0E67E29-4A07-0BC8-0FC4-2880BFA86A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4163" y="3284538"/>
            <a:ext cx="3603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7" name="Line 78">
            <a:extLst>
              <a:ext uri="{FF2B5EF4-FFF2-40B4-BE49-F238E27FC236}">
                <a16:creationId xmlns:a16="http://schemas.microsoft.com/office/drawing/2014/main" id="{39A05F18-2B83-6688-3E36-D5EF8A1BD6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30686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8" name="Line 79">
            <a:extLst>
              <a:ext uri="{FF2B5EF4-FFF2-40B4-BE49-F238E27FC236}">
                <a16:creationId xmlns:a16="http://schemas.microsoft.com/office/drawing/2014/main" id="{C6974DA2-E348-D271-6A58-6B3D9D21C2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59" name="Line 80">
            <a:extLst>
              <a:ext uri="{FF2B5EF4-FFF2-40B4-BE49-F238E27FC236}">
                <a16:creationId xmlns:a16="http://schemas.microsoft.com/office/drawing/2014/main" id="{3FCFB988-FD11-F449-BCAF-CC5F1125FA0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35600" y="2205038"/>
            <a:ext cx="2889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0" name="Line 81">
            <a:extLst>
              <a:ext uri="{FF2B5EF4-FFF2-40B4-BE49-F238E27FC236}">
                <a16:creationId xmlns:a16="http://schemas.microsoft.com/office/drawing/2014/main" id="{74EBF216-428A-22E4-39F9-19ED3C8E0D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1" name="Line 82">
            <a:extLst>
              <a:ext uri="{FF2B5EF4-FFF2-40B4-BE49-F238E27FC236}">
                <a16:creationId xmlns:a16="http://schemas.microsoft.com/office/drawing/2014/main" id="{CD4D4183-AFBC-1696-BCE6-80432B1F001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084888" y="2636838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2" name="Line 83">
            <a:extLst>
              <a:ext uri="{FF2B5EF4-FFF2-40B4-BE49-F238E27FC236}">
                <a16:creationId xmlns:a16="http://schemas.microsoft.com/office/drawing/2014/main" id="{514FCBE1-39DA-5BF6-0316-9137138D67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2950" y="27082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3" name="Line 84">
            <a:extLst>
              <a:ext uri="{FF2B5EF4-FFF2-40B4-BE49-F238E27FC236}">
                <a16:creationId xmlns:a16="http://schemas.microsoft.com/office/drawing/2014/main" id="{00F7A2BB-0DE9-5E00-A030-C994E7ACE79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2950" y="21336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4" name="Line 85">
            <a:extLst>
              <a:ext uri="{FF2B5EF4-FFF2-40B4-BE49-F238E27FC236}">
                <a16:creationId xmlns:a16="http://schemas.microsoft.com/office/drawing/2014/main" id="{4B904C4A-7774-8EB8-5053-813559922B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84888" y="2636838"/>
            <a:ext cx="7921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2265" name="Text Box 86">
            <a:extLst>
              <a:ext uri="{FF2B5EF4-FFF2-40B4-BE49-F238E27FC236}">
                <a16:creationId xmlns:a16="http://schemas.microsoft.com/office/drawing/2014/main" id="{DFCE4710-2E4B-2FE8-7576-D7074C00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2781300"/>
            <a:ext cx="504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9900CC"/>
                </a:solidFill>
              </a:rPr>
              <a:t>L</a:t>
            </a:r>
            <a:r>
              <a:rPr lang="cs-CZ" altLang="cs-CZ" baseline="30000">
                <a:solidFill>
                  <a:srgbClr val="9900CC"/>
                </a:solidFill>
              </a:rPr>
              <a:t>x</a:t>
            </a:r>
          </a:p>
        </p:txBody>
      </p:sp>
      <p:sp>
        <p:nvSpPr>
          <p:cNvPr id="222266" name="Text Box 87">
            <a:extLst>
              <a:ext uri="{FF2B5EF4-FFF2-40B4-BE49-F238E27FC236}">
                <a16:creationId xmlns:a16="http://schemas.microsoft.com/office/drawing/2014/main" id="{7F9F5E0A-E097-199F-B819-FC3241154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6188" y="4365625"/>
            <a:ext cx="649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cs-CZ">
                <a:solidFill>
                  <a:srgbClr val="9900CC"/>
                </a:solidFill>
              </a:rPr>
              <a:t>L</a:t>
            </a:r>
            <a:r>
              <a:rPr lang="cs-CZ" altLang="cs-CZ" baseline="30000">
                <a:solidFill>
                  <a:srgbClr val="9900CC"/>
                </a:solidFill>
              </a:rPr>
              <a:t>x</a:t>
            </a:r>
            <a:r>
              <a:rPr lang="en-US" altLang="cs-CZ" baseline="30000">
                <a:solidFill>
                  <a:srgbClr val="9900CC"/>
                </a:solidFill>
              </a:rPr>
              <a:t>+1</a:t>
            </a:r>
            <a:endParaRPr lang="cs-CZ" altLang="cs-CZ" baseline="30000">
              <a:solidFill>
                <a:srgbClr val="9900CC"/>
              </a:solidFill>
            </a:endParaRPr>
          </a:p>
        </p:txBody>
      </p:sp>
      <p:sp>
        <p:nvSpPr>
          <p:cNvPr id="212027" name="AutoShape 88">
            <a:extLst>
              <a:ext uri="{FF2B5EF4-FFF2-40B4-BE49-F238E27FC236}">
                <a16:creationId xmlns:a16="http://schemas.microsoft.com/office/drawing/2014/main" id="{188C7AF7-1B9C-517F-AB9B-F953FACEE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4508500"/>
            <a:ext cx="1655763" cy="360363"/>
          </a:xfrm>
          <a:prstGeom prst="wedgeRoundRectCallout">
            <a:avLst>
              <a:gd name="adj1" fmla="val -17116"/>
              <a:gd name="adj2" fmla="val -234139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doru</a:t>
            </a:r>
            <a:r>
              <a:rPr lang="cs-CZ" altLang="cs-CZ" sz="1400" b="0" baseline="0">
                <a:latin typeface="Arial" panose="020B0604020202020204" pitchFamily="34" charset="0"/>
              </a:rPr>
              <a:t>č</a:t>
            </a:r>
            <a:r>
              <a:rPr lang="en-US" altLang="cs-CZ" sz="1400" b="0" baseline="0">
                <a:latin typeface="Arial" panose="020B0604020202020204" pitchFamily="34" charset="0"/>
              </a:rPr>
              <a:t>en</a:t>
            </a:r>
            <a:r>
              <a:rPr lang="cs-CZ" altLang="cs-CZ" sz="1400" b="0" baseline="0">
                <a:latin typeface="Arial" panose="020B0604020202020204" pitchFamily="34" charset="0"/>
              </a:rPr>
              <a:t>í</a:t>
            </a:r>
            <a:r>
              <a:rPr lang="en-US" altLang="cs-CZ" sz="1400" b="0" baseline="0">
                <a:latin typeface="Arial" panose="020B0604020202020204" pitchFamily="34" charset="0"/>
              </a:rPr>
              <a:t> v Lx+1</a:t>
            </a:r>
          </a:p>
        </p:txBody>
      </p:sp>
      <p:sp>
        <p:nvSpPr>
          <p:cNvPr id="212028" name="AutoShape 89">
            <a:extLst>
              <a:ext uri="{FF2B5EF4-FFF2-40B4-BE49-F238E27FC236}">
                <a16:creationId xmlns:a16="http://schemas.microsoft.com/office/drawing/2014/main" id="{FCD100F8-D28B-951F-22E7-8216C3E1B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2813" y="5391150"/>
            <a:ext cx="1087437" cy="774700"/>
          </a:xfrm>
          <a:prstGeom prst="wedgeRoundRectCallout">
            <a:avLst>
              <a:gd name="adj1" fmla="val -49569"/>
              <a:gd name="adj2" fmla="val -35057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před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detekcí F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cs-CZ" altLang="cs-CZ" sz="1400" b="0" baseline="0">
                <a:solidFill>
                  <a:srgbClr val="0000FF"/>
                </a:solidFill>
                <a:latin typeface="Arial" panose="020B0604020202020204" pitchFamily="34" charset="0"/>
              </a:rPr>
              <a:t>doručit</a:t>
            </a:r>
            <a:endParaRPr lang="en-US" altLang="cs-CZ" sz="1400" b="0" baseline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2269" name="AutoShape 91">
            <a:extLst>
              <a:ext uri="{FF2B5EF4-FFF2-40B4-BE49-F238E27FC236}">
                <a16:creationId xmlns:a16="http://schemas.microsoft.com/office/drawing/2014/main" id="{F647B0EF-5001-A80F-CE01-F8DDFDDDC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5373688"/>
            <a:ext cx="1584325" cy="576262"/>
          </a:xfrm>
          <a:prstGeom prst="wedgeRoundRectCallout">
            <a:avLst>
              <a:gd name="adj1" fmla="val -52204"/>
              <a:gd name="adj2" fmla="val -45358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nejdřív pozdržet doručit ale v Lx</a:t>
            </a:r>
            <a:endParaRPr lang="en-US" altLang="cs-CZ" sz="1400" b="0" baseline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22270" name="AutoShape 92">
            <a:extLst>
              <a:ext uri="{FF2B5EF4-FFF2-40B4-BE49-F238E27FC236}">
                <a16:creationId xmlns:a16="http://schemas.microsoft.com/office/drawing/2014/main" id="{C10F696B-84DB-BBAC-F53E-FE478CB4D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5373688"/>
            <a:ext cx="1800225" cy="576262"/>
          </a:xfrm>
          <a:prstGeom prst="wedgeRoundRectCallout">
            <a:avLst>
              <a:gd name="adj1" fmla="val 13139"/>
              <a:gd name="adj2" fmla="val -25854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causal line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cs-CZ" altLang="cs-CZ" sz="1400" b="0" baseline="0">
                <a:latin typeface="Arial" panose="020B0604020202020204" pitchFamily="34" charset="0"/>
              </a:rPr>
              <a:t>instalace pohledu</a:t>
            </a:r>
            <a:endParaRPr lang="en-US" altLang="cs-CZ" sz="1400" b="0" baseline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12031" name="Explosion 2 4">
            <a:extLst>
              <a:ext uri="{FF2B5EF4-FFF2-40B4-BE49-F238E27FC236}">
                <a16:creationId xmlns:a16="http://schemas.microsoft.com/office/drawing/2014/main" id="{CED8342F-E66A-B6FE-98E6-97526CF36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066800"/>
            <a:ext cx="792163" cy="863600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72" name="Explosion 2 4">
            <a:extLst>
              <a:ext uri="{FF2B5EF4-FFF2-40B4-BE49-F238E27FC236}">
                <a16:creationId xmlns:a16="http://schemas.microsoft.com/office/drawing/2014/main" id="{911B6F24-9145-B35D-FA06-AAA58743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9813" y="1066800"/>
            <a:ext cx="792162" cy="863600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22273" name="Explosion 2 4">
            <a:extLst>
              <a:ext uri="{FF2B5EF4-FFF2-40B4-BE49-F238E27FC236}">
                <a16:creationId xmlns:a16="http://schemas.microsoft.com/office/drawing/2014/main" id="{686439D7-2FAE-878E-8702-75E66B45A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9888" y="1065213"/>
            <a:ext cx="792162" cy="863600"/>
          </a:xfrm>
          <a:prstGeom prst="irregularSeal2">
            <a:avLst/>
          </a:prstGeom>
          <a:solidFill>
            <a:srgbClr val="FF0000">
              <a:alpha val="20000"/>
            </a:srgb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/>
          </a:p>
        </p:txBody>
      </p:sp>
      <p:sp>
        <p:nvSpPr>
          <p:cNvPr id="212034" name="AutoShape 111">
            <a:extLst>
              <a:ext uri="{FF2B5EF4-FFF2-40B4-BE49-F238E27FC236}">
                <a16:creationId xmlns:a16="http://schemas.microsoft.com/office/drawing/2014/main" id="{0E7FF901-8E43-3591-32E4-E06676FA7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775" y="5373688"/>
            <a:ext cx="1871663" cy="792162"/>
          </a:xfrm>
          <a:prstGeom prst="wedgeRoundRectCallout">
            <a:avLst>
              <a:gd name="adj1" fmla="val 58972"/>
              <a:gd name="adj2" fmla="val -13691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kauzálně následuje po detekci F</a:t>
            </a:r>
            <a:br>
              <a:rPr lang="cs-CZ" altLang="cs-CZ" sz="1400" b="0" baseline="0">
                <a:latin typeface="Arial" panose="020B0604020202020204" pitchFamily="34" charset="0"/>
              </a:rPr>
            </a:br>
            <a:r>
              <a:rPr lang="cs-CZ" altLang="cs-CZ" sz="1400" b="0" baseline="0">
                <a:solidFill>
                  <a:srgbClr val="0000FF"/>
                </a:solidFill>
                <a:latin typeface="Arial" panose="020B0604020202020204" pitchFamily="34" charset="0"/>
              </a:rPr>
              <a:t>zahodit</a:t>
            </a:r>
            <a:endParaRPr lang="en-US" altLang="cs-CZ" sz="1400" b="0" baseline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20" grpId="0" build="p"/>
      <p:bldP spid="222246" grpId="0" animBg="1"/>
      <p:bldP spid="222247" grpId="0"/>
      <p:bldP spid="222248" grpId="0" animBg="1"/>
      <p:bldP spid="222249" grpId="0" animBg="1"/>
      <p:bldP spid="222250" grpId="0" animBg="1"/>
      <p:bldP spid="222265" grpId="0"/>
      <p:bldP spid="222266" grpId="0"/>
      <p:bldP spid="222269" grpId="0" animBg="1"/>
      <p:bldP spid="222270" grpId="0" animBg="1"/>
      <p:bldP spid="222272" grpId="0" animBg="1"/>
      <p:bldP spid="22227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55B2B8AB-0BC2-1338-BCC2-C336D7A6F3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Transis algoritmus</a:t>
            </a:r>
          </a:p>
        </p:txBody>
      </p:sp>
      <p:sp>
        <p:nvSpPr>
          <p:cNvPr id="224259" name="Rectangle 3">
            <a:extLst>
              <a:ext uri="{FF2B5EF4-FFF2-40B4-BE49-F238E27FC236}">
                <a16:creationId xmlns:a16="http://schemas.microsoft.com/office/drawing/2014/main" id="{7F0A492E-497B-5D83-F759-F59EB62D0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569325" cy="5689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altLang="cs-CZ" sz="1600"/>
              <a:t>G</a:t>
            </a:r>
            <a:r>
              <a:rPr lang="en-US" altLang="cs-CZ" sz="1600"/>
              <a:t>	graf kauz</a:t>
            </a:r>
            <a:r>
              <a:rPr lang="cs-CZ" altLang="cs-CZ" sz="1600"/>
              <a:t>álních závislostí</a:t>
            </a:r>
            <a:endParaRPr lang="en-US" altLang="cs-CZ" sz="1600"/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/>
              <a:t>		</a:t>
            </a:r>
            <a:r>
              <a:rPr lang="cs-CZ" altLang="cs-CZ" sz="1600"/>
              <a:t>stejný jako u Trans</a:t>
            </a:r>
            <a:r>
              <a:rPr lang="en-US" altLang="cs-CZ" sz="1600"/>
              <a:t>:</a:t>
            </a:r>
            <a:r>
              <a:rPr lang="cs-CZ" altLang="cs-CZ" sz="1600"/>
              <a:t> m potvrzuje zprávu m</a:t>
            </a:r>
            <a:r>
              <a:rPr lang="en-US" altLang="cs-CZ" sz="1600"/>
              <a:t>' </a:t>
            </a:r>
            <a:r>
              <a:rPr lang="en-US" altLang="cs-CZ" sz="1600">
                <a:sym typeface="Symbol" panose="05050102010706020507" pitchFamily="18" charset="2"/>
              </a:rPr>
              <a:t> (m,m') </a:t>
            </a:r>
            <a:r>
              <a:rPr lang="en-US" altLang="cs-CZ" sz="1600" b="1">
                <a:latin typeface="Courier New" panose="02070309020205020404" pitchFamily="49" charset="0"/>
                <a:sym typeface="Symbol" panose="05050102010706020507" pitchFamily="18" charset="2"/>
              </a:rPr>
              <a:t>G</a:t>
            </a:r>
            <a:endParaRPr lang="cs-CZ" altLang="cs-CZ" sz="1600"/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/>
              <a:t>L	aktuální pohled (množina uzlů/procesů)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/>
              <a:t>F	</a:t>
            </a:r>
            <a:r>
              <a:rPr lang="en-US" altLang="cs-CZ" sz="1600"/>
              <a:t>mno</a:t>
            </a:r>
            <a:r>
              <a:rPr lang="cs-CZ" altLang="cs-CZ" sz="1600"/>
              <a:t>žina uzlů označených za havarované</a:t>
            </a:r>
            <a:endParaRPr lang="en-US" altLang="cs-CZ" sz="1600"/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/>
              <a:t>FAULT(q)	zpr</a:t>
            </a:r>
            <a:r>
              <a:rPr lang="cs-CZ" altLang="cs-CZ" sz="1600"/>
              <a:t>áva s detekcí havárie uzlu q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/>
              <a:t>blocked	blokované zprávy </a:t>
            </a:r>
            <a:r>
              <a:rPr lang="cs-CZ" altLang="cs-CZ" sz="1600">
                <a:latin typeface="Arial Unicode MS" pitchFamily="34" charset="-128"/>
                <a:ea typeface="Arial Unicode MS" pitchFamily="34" charset="-128"/>
              </a:rPr>
              <a:t>➟</a:t>
            </a:r>
            <a:r>
              <a:rPr lang="en-US" altLang="cs-CZ" sz="1600"/>
              <a:t> </a:t>
            </a:r>
            <a:r>
              <a:rPr lang="cs-CZ" altLang="cs-CZ" sz="1600"/>
              <a:t>doručení v následujícím pohledu</a:t>
            </a:r>
            <a:endParaRPr lang="en-US" altLang="cs-CZ" sz="1600"/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/>
              <a:t>Last</a:t>
            </a:r>
            <a:r>
              <a:rPr lang="en-US" altLang="cs-CZ" sz="1600"/>
              <a:t>[i]</a:t>
            </a:r>
            <a:r>
              <a:rPr lang="cs-CZ" altLang="cs-CZ" sz="1600"/>
              <a:t>	uzly </a:t>
            </a:r>
            <a:r>
              <a:rPr lang="en-US" altLang="cs-CZ" sz="1600"/>
              <a:t>ozna</a:t>
            </a:r>
            <a:r>
              <a:rPr lang="cs-CZ" altLang="cs-CZ" sz="1600"/>
              <a:t>čené procesem i za havarované</a:t>
            </a:r>
          </a:p>
          <a:p>
            <a:pPr marL="0" indent="0" eaLnBrk="1" hangingPunct="1">
              <a:lnSpc>
                <a:spcPct val="90000"/>
              </a:lnSpc>
            </a:pPr>
            <a:endParaRPr lang="cs-CZ" altLang="cs-CZ" sz="1600"/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>
                <a:solidFill>
                  <a:schemeClr val="bg2"/>
                </a:solidFill>
              </a:rPr>
              <a:t>J	</a:t>
            </a:r>
            <a:r>
              <a:rPr lang="cs-CZ" altLang="cs-CZ" sz="1600">
                <a:solidFill>
                  <a:schemeClr val="bg2"/>
                </a:solidFill>
              </a:rPr>
              <a:t>uzl</a:t>
            </a:r>
            <a:r>
              <a:rPr lang="en-US" altLang="cs-CZ" sz="1600">
                <a:solidFill>
                  <a:schemeClr val="bg2"/>
                </a:solidFill>
              </a:rPr>
              <a:t>y </a:t>
            </a:r>
            <a:r>
              <a:rPr lang="cs-CZ" altLang="cs-CZ" sz="1600">
                <a:solidFill>
                  <a:schemeClr val="bg2"/>
                </a:solidFill>
              </a:rPr>
              <a:t>přidávané do pohledu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>
                <a:solidFill>
                  <a:schemeClr val="bg2"/>
                </a:solidFill>
              </a:rPr>
              <a:t>JLast</a:t>
            </a:r>
            <a:r>
              <a:rPr lang="en-US" altLang="cs-CZ" sz="1600">
                <a:solidFill>
                  <a:schemeClr val="bg2"/>
                </a:solidFill>
              </a:rPr>
              <a:t>[i]</a:t>
            </a:r>
            <a:r>
              <a:rPr lang="cs-CZ" altLang="cs-CZ" sz="1600">
                <a:solidFill>
                  <a:schemeClr val="bg2"/>
                </a:solidFill>
              </a:rPr>
              <a:t>	uzly naposledy označené uzlem i za přidávané</a:t>
            </a:r>
          </a:p>
          <a:p>
            <a:pPr marL="0" indent="0" eaLnBrk="1" hangingPunct="1">
              <a:lnSpc>
                <a:spcPct val="90000"/>
              </a:lnSpc>
            </a:pPr>
            <a:endParaRPr lang="cs-CZ" altLang="cs-CZ" sz="1600">
              <a:solidFill>
                <a:schemeClr val="bg2"/>
              </a:solidFill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Trans</a:t>
            </a:r>
            <a:r>
              <a:rPr lang="cs-CZ" altLang="cs-CZ" sz="1600" b="1">
                <a:latin typeface="Courier New" panose="02070309020205020404" pitchFamily="49" charset="0"/>
              </a:rPr>
              <a:t>is</a:t>
            </a:r>
            <a:r>
              <a:rPr lang="en-US" altLang="cs-CZ" sz="1600" b="1">
                <a:latin typeface="Courier New" panose="02070309020205020404" pitchFamily="49" charset="0"/>
              </a:rPr>
              <a:t>_f</a:t>
            </a:r>
            <a:r>
              <a:rPr lang="cs-CZ" altLang="cs-CZ" sz="1600" b="1">
                <a:latin typeface="Courier New" panose="02070309020205020404" pitchFamily="49" charset="0"/>
              </a:rPr>
              <a:t>ailure(q)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 b="1">
                <a:latin typeface="Courier New" panose="02070309020205020404" pitchFamily="49" charset="0"/>
              </a:rPr>
              <a:t>	F </a:t>
            </a:r>
            <a:r>
              <a:rPr lang="en-US" altLang="cs-CZ" sz="1600" b="1">
                <a:latin typeface="Courier New" panose="02070309020205020404" pitchFamily="49" charset="0"/>
              </a:rPr>
              <a:t>+= q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	Last[self] = F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	Trans_send(FAULT,F)</a:t>
            </a:r>
            <a:endParaRPr lang="cs-CZ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cs-CZ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 b="1">
                <a:latin typeface="Courier New" panose="02070309020205020404" pitchFamily="49" charset="0"/>
              </a:rPr>
              <a:t>Trans</a:t>
            </a:r>
            <a:r>
              <a:rPr lang="cs-CZ" altLang="cs-CZ" sz="1600" b="1">
                <a:latin typeface="Courier New" panose="02070309020205020404" pitchFamily="49" charset="0"/>
              </a:rPr>
              <a:t>is</a:t>
            </a:r>
            <a:r>
              <a:rPr lang="en-US" altLang="cs-CZ" sz="1600" b="1">
                <a:latin typeface="Courier New" panose="02070309020205020404" pitchFamily="49" charset="0"/>
              </a:rPr>
              <a:t>_deliver(m, sender)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cs-CZ" sz="1600" b="1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Transis</a:t>
            </a:r>
            <a:r>
              <a:rPr lang="en-US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_</a:t>
            </a:r>
            <a:r>
              <a:rPr lang="cs-CZ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new</a:t>
            </a:r>
            <a:r>
              <a:rPr lang="en-US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(q)</a:t>
            </a:r>
            <a:endParaRPr lang="cs-CZ" altLang="cs-CZ" sz="1600" b="1">
              <a:solidFill>
                <a:schemeClr val="bg2"/>
              </a:solidFill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Trans</a:t>
            </a:r>
            <a:r>
              <a:rPr lang="cs-CZ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is</a:t>
            </a:r>
            <a:r>
              <a:rPr lang="en-US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_deliver_</a:t>
            </a:r>
            <a:r>
              <a:rPr lang="cs-CZ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join</a:t>
            </a:r>
            <a:r>
              <a:rPr lang="en-US" altLang="cs-CZ" sz="1600" b="1">
                <a:solidFill>
                  <a:schemeClr val="bg2"/>
                </a:solidFill>
                <a:latin typeface="Courier New" panose="02070309020205020404" pitchFamily="49" charset="0"/>
              </a:rPr>
              <a:t>(m, sender)</a:t>
            </a:r>
          </a:p>
        </p:txBody>
      </p:sp>
      <p:sp>
        <p:nvSpPr>
          <p:cNvPr id="224260" name="AutoShape 4">
            <a:extLst>
              <a:ext uri="{FF2B5EF4-FFF2-40B4-BE49-F238E27FC236}">
                <a16:creationId xmlns:a16="http://schemas.microsoft.com/office/drawing/2014/main" id="{AC487832-39F7-2698-320F-5A46C67D4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734050"/>
            <a:ext cx="1728788" cy="576263"/>
          </a:xfrm>
          <a:prstGeom prst="wedgeRoundRectCallout">
            <a:avLst>
              <a:gd name="adj1" fmla="val -98579"/>
              <a:gd name="adj2" fmla="val -21625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ekvivalent failure</a:t>
            </a:r>
            <a:br>
              <a:rPr lang="en-US" altLang="cs-CZ" sz="1400" b="0" baseline="0">
                <a:latin typeface="Arial" panose="020B0604020202020204" pitchFamily="34" charset="0"/>
              </a:rPr>
            </a:br>
            <a:r>
              <a:rPr lang="en-US" altLang="cs-CZ" sz="1400" b="0" baseline="0">
                <a:solidFill>
                  <a:srgbClr val="0000FF"/>
                </a:solidFill>
                <a:latin typeface="Arial" panose="020B0604020202020204" pitchFamily="34" charset="0"/>
              </a:rPr>
              <a:t>F/J, Last/JLast</a:t>
            </a:r>
          </a:p>
        </p:txBody>
      </p:sp>
      <p:sp>
        <p:nvSpPr>
          <p:cNvPr id="224261" name="AutoShape 5">
            <a:extLst>
              <a:ext uri="{FF2B5EF4-FFF2-40B4-BE49-F238E27FC236}">
                <a16:creationId xmlns:a16="http://schemas.microsoft.com/office/drawing/2014/main" id="{3A20F1CA-78C0-7B5D-60A2-893C1876D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3933825"/>
            <a:ext cx="2520950" cy="360363"/>
          </a:xfrm>
          <a:prstGeom prst="wedgeRoundRectCallout">
            <a:avLst>
              <a:gd name="adj1" fmla="val -88037"/>
              <a:gd name="adj2" fmla="val -17403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</a:t>
            </a:r>
            <a:r>
              <a:rPr lang="en-US" altLang="cs-CZ" sz="1400" b="0" baseline="0">
                <a:latin typeface="Arial" panose="020B0604020202020204" pitchFamily="34" charset="0"/>
              </a:rPr>
              <a:t>etekce hav</a:t>
            </a:r>
            <a:r>
              <a:rPr lang="cs-CZ" altLang="cs-CZ" sz="1400" b="0" baseline="0">
                <a:latin typeface="Arial" panose="020B0604020202020204" pitchFamily="34" charset="0"/>
              </a:rPr>
              <a:t>árie uzlu q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24262" name="AutoShape 6">
            <a:extLst>
              <a:ext uri="{FF2B5EF4-FFF2-40B4-BE49-F238E27FC236}">
                <a16:creationId xmlns:a16="http://schemas.microsoft.com/office/drawing/2014/main" id="{011A7D45-6151-2277-8932-35D542731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5013325"/>
            <a:ext cx="1728788" cy="360363"/>
          </a:xfrm>
          <a:prstGeom prst="wedgeRoundRectCallout">
            <a:avLst>
              <a:gd name="adj1" fmla="val -85648"/>
              <a:gd name="adj2" fmla="val 3066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doručení zprávy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4023" name="AutoShape 8">
            <a:extLst>
              <a:ext uri="{FF2B5EF4-FFF2-40B4-BE49-F238E27FC236}">
                <a16:creationId xmlns:a16="http://schemas.microsoft.com/office/drawing/2014/main" id="{F58F952A-16AF-00EC-B323-9891535FE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781300"/>
            <a:ext cx="2160587" cy="576263"/>
          </a:xfrm>
          <a:prstGeom prst="wedgeRoundRectCallout">
            <a:avLst>
              <a:gd name="adj1" fmla="val -118477"/>
              <a:gd name="adj2" fmla="val 3980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přidávání uzlů do pohledu symetrické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0" grpId="0" animBg="1"/>
      <p:bldP spid="224261" grpId="0" animBg="1"/>
      <p:bldP spid="22426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8AE7AA1B-45D0-F307-FB67-799A6F8553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Transis algoritmus - odebrání uzlu</a:t>
            </a:r>
            <a:r>
              <a:rPr lang="en-US" altLang="cs-CZ"/>
              <a:t>, doru</a:t>
            </a:r>
            <a:r>
              <a:rPr lang="cs-CZ" altLang="cs-CZ"/>
              <a:t>čení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9CA2D49E-BCE0-0258-5738-27F640C4D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</a:rPr>
              <a:t>Trans</a:t>
            </a:r>
            <a:r>
              <a:rPr lang="cs-CZ" altLang="cs-CZ" sz="1600" b="1" dirty="0" err="1">
                <a:latin typeface="Courier New" panose="02070309020205020404" pitchFamily="49" charset="0"/>
              </a:rPr>
              <a:t>is</a:t>
            </a:r>
            <a:r>
              <a:rPr lang="en-US" altLang="cs-CZ" sz="1600" b="1" dirty="0">
                <a:latin typeface="Courier New" panose="02070309020205020404" pitchFamily="49" charset="0"/>
              </a:rPr>
              <a:t>_deliver(</a:t>
            </a:r>
            <a:r>
              <a:rPr lang="en-US" altLang="cs-CZ" sz="1600" b="1" dirty="0" err="1">
                <a:latin typeface="Courier New" panose="02070309020205020404" pitchFamily="49" charset="0"/>
              </a:rPr>
              <a:t>m,sender</a:t>
            </a:r>
            <a:r>
              <a:rPr lang="en-US" altLang="cs-CZ" sz="1600" b="1" dirty="0">
                <a:latin typeface="Courier New" panose="02070309020205020404" pitchFamily="49" charset="0"/>
              </a:rPr>
              <a:t>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if( m</a:t>
            </a:r>
            <a:r>
              <a:rPr lang="cs-CZ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≡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cs-CZ" sz="1600" b="1" dirty="0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FAULT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altLang="cs-CZ" sz="1600" b="1" dirty="0" err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)) </a:t>
            </a:r>
            <a:r>
              <a:rPr lang="en-US" altLang="cs-CZ" sz="1600" b="1" dirty="0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{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</a:t>
            </a:r>
            <a:r>
              <a:rPr lang="en-US" altLang="cs-CZ" sz="1600" b="1" dirty="0">
                <a:solidFill>
                  <a:srgbClr val="C0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[sender] = </a:t>
            </a:r>
            <a:r>
              <a:rPr lang="en-US" altLang="cs-CZ" sz="1600" b="1" dirty="0" err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  <a:endParaRPr lang="en-US" altLang="cs-CZ" sz="1600" b="1" dirty="0">
              <a:solidFill>
                <a:srgbClr val="FF33CC"/>
              </a:solidFill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if( </a:t>
            </a:r>
            <a:r>
              <a:rPr lang="en-US" altLang="cs-CZ" sz="1600" b="1" dirty="0" err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-</a:t>
            </a:r>
            <a:r>
              <a:rPr lang="en-US" altLang="cs-CZ" sz="1600" b="1" dirty="0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≠ ) {</a:t>
            </a:r>
            <a:endParaRPr lang="cs-CZ" altLang="cs-CZ" sz="1600" b="1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</a:t>
            </a:r>
            <a:r>
              <a:rPr lang="cs-CZ" altLang="cs-CZ" sz="1600" b="1" dirty="0" err="1">
                <a:solidFill>
                  <a:srgbClr val="0000FF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deliver</a:t>
            </a:r>
            <a:r>
              <a:rPr lang="cs-CZ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cs-CZ" alt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msgs</a:t>
            </a:r>
            <a:r>
              <a:rPr lang="cs-CZ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cs-CZ" alt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from</a:t>
            </a:r>
            <a:r>
              <a:rPr lang="cs-CZ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cs-CZ" altLang="cs-CZ" sz="1600" b="1" dirty="0" err="1">
                <a:solidFill>
                  <a:srgbClr val="99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blocked</a:t>
            </a:r>
            <a:endParaRPr lang="en-US" altLang="cs-CZ" sz="1600" b="1" dirty="0">
              <a:solidFill>
                <a:srgbClr val="996600"/>
              </a:solidFill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altLang="cs-CZ" sz="1600" b="1" dirty="0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+= </a:t>
            </a:r>
            <a:r>
              <a:rPr lang="en-US" altLang="cs-CZ" sz="1600" b="1" dirty="0" err="1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fset</a:t>
            </a:r>
            <a:endParaRPr lang="en-US" altLang="cs-CZ" sz="1600" b="1" dirty="0">
              <a:solidFill>
                <a:srgbClr val="FF33CC"/>
              </a:solidFill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alt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Trans_send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altLang="cs-CZ" sz="1600" b="1" dirty="0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FAULT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,</a:t>
            </a:r>
            <a:r>
              <a:rPr lang="en-US" altLang="cs-CZ" sz="1600" b="1" dirty="0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}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if( </a:t>
            </a:r>
            <a:r>
              <a:rPr lang="en-US" altLang="cs-CZ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[</a:t>
            </a:r>
            <a:r>
              <a:rPr lang="en-US" alt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]==</a:t>
            </a:r>
            <a:r>
              <a:rPr lang="en-US" altLang="cs-CZ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[j] </a:t>
            </a:r>
            <a:r>
              <a:rPr lang="en-US" alt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i,j</a:t>
            </a:r>
            <a:r>
              <a:rPr lang="en-US" altLang="cs-CZ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altLang="cs-CZ" sz="16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</a:t>
            </a:r>
            <a:r>
              <a:rPr lang="en-US" altLang="cs-CZ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-</a:t>
            </a:r>
            <a:r>
              <a:rPr lang="en-US" altLang="cs-CZ" sz="1600" b="1" dirty="0" err="1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cs-CZ" altLang="cs-CZ" sz="16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install</a:t>
            </a:r>
            <a:r>
              <a:rPr lang="cs-CZ" altLang="cs-CZ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cs-CZ" sz="1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-= </a:t>
            </a:r>
            <a:r>
              <a:rPr lang="en-US" altLang="cs-CZ" sz="1600" b="1" dirty="0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altLang="cs-CZ" sz="1600" b="1" dirty="0">
                <a:solidFill>
                  <a:srgbClr val="0000FF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deliver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all from </a:t>
            </a:r>
            <a:r>
              <a:rPr lang="en-US" altLang="cs-CZ" sz="1600" b="1" dirty="0">
                <a:solidFill>
                  <a:srgbClr val="99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blocked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</a:t>
            </a:r>
            <a:r>
              <a:rPr lang="en-US" altLang="cs-CZ" sz="1600" b="1" dirty="0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= 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     foreach( </a:t>
            </a:r>
            <a:r>
              <a:rPr lang="en-US" alt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cs-CZ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altLang="cs-CZ" sz="16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cs-CZ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Last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[</a:t>
            </a:r>
            <a:r>
              <a:rPr lang="en-US" altLang="cs-CZ" sz="1600" b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cs-CZ" sz="1600" b="1" dirty="0"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] = </a:t>
            </a:r>
            <a:endParaRPr lang="en-US" altLang="cs-CZ" sz="1600" b="1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}</a:t>
            </a:r>
            <a:r>
              <a:rPr lang="en-US" altLang="cs-CZ" sz="1600" b="1" dirty="0">
                <a:latin typeface="Courier New" panose="02070309020205020404" pitchFamily="49" charset="0"/>
              </a:rPr>
              <a:t> 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</a:rPr>
              <a:t>  </a:t>
            </a:r>
            <a:r>
              <a:rPr lang="en-US" altLang="cs-CZ" sz="1600" b="1" dirty="0">
                <a:solidFill>
                  <a:srgbClr val="FF33CC"/>
                </a:solidFill>
                <a:latin typeface="Courier New" panose="02070309020205020404" pitchFamily="49" charset="0"/>
              </a:rPr>
              <a:t>}</a:t>
            </a:r>
            <a:r>
              <a:rPr lang="en-US" altLang="cs-CZ" sz="1600" b="1" dirty="0">
                <a:latin typeface="Courier New" panose="02070309020205020404" pitchFamily="49" charset="0"/>
              </a:rPr>
              <a:t> </a:t>
            </a:r>
            <a:r>
              <a:rPr lang="en-US" altLang="cs-CZ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else</a:t>
            </a:r>
            <a:r>
              <a:rPr lang="en-US" altLang="cs-CZ" sz="1600" b="1" dirty="0">
                <a:latin typeface="Courier New" panose="02070309020205020404" pitchFamily="49" charset="0"/>
              </a:rPr>
              <a:t> </a:t>
            </a:r>
            <a:r>
              <a:rPr lang="en-US" altLang="cs-CZ" sz="1600" b="1" dirty="0">
                <a:solidFill>
                  <a:srgbClr val="008000"/>
                </a:solidFill>
                <a:latin typeface="Courier New" panose="02070309020205020404" pitchFamily="49" charset="0"/>
              </a:rPr>
              <a:t>{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</a:rPr>
              <a:t>    if( 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cs-CZ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m,</a:t>
            </a:r>
            <a:r>
              <a:rPr lang="en-US" altLang="cs-CZ" sz="1600" b="1" dirty="0">
                <a:solidFill>
                  <a:srgbClr val="FF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FAULT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(F'))G) {</a:t>
            </a:r>
            <a:endParaRPr lang="en-US" altLang="cs-CZ" sz="1600" b="1" dirty="0">
              <a:latin typeface="Courier New" panose="02070309020205020404" pitchFamily="49" charset="0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</a:rPr>
              <a:t>      if( </a:t>
            </a:r>
            <a:r>
              <a:rPr lang="en-US" altLang="cs-CZ" sz="1600" b="1" dirty="0" err="1">
                <a:latin typeface="Courier New" panose="02070309020205020404" pitchFamily="49" charset="0"/>
              </a:rPr>
              <a:t>sender</a:t>
            </a:r>
            <a:r>
              <a:rPr lang="en-US" altLang="cs-CZ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</a:t>
            </a:r>
            <a:r>
              <a:rPr lang="en-US" altLang="cs-CZ" sz="1600" b="1" dirty="0" err="1">
                <a:solidFill>
                  <a:srgbClr val="9900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F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</a:t>
            </a:r>
            <a:r>
              <a:rPr lang="en-US" altLang="cs-CZ" sz="1600" b="1" dirty="0">
                <a:solidFill>
                  <a:srgbClr val="C0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discard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else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</a:t>
            </a:r>
            <a:r>
              <a:rPr lang="en-US" altLang="cs-CZ" sz="1600" b="1" dirty="0">
                <a:solidFill>
                  <a:srgbClr val="9966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Symbol" panose="05050102010706020507" pitchFamily="18" charset="2"/>
              </a:rPr>
              <a:t>blocked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+= m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} else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</a:t>
            </a:r>
            <a:r>
              <a:rPr lang="en-US" altLang="cs-CZ" sz="1600" b="1" dirty="0">
                <a:solidFill>
                  <a:srgbClr val="0000FF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deliver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</a:t>
            </a:r>
            <a:r>
              <a:rPr lang="en-US" altLang="cs-CZ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m,sender</a:t>
            </a:r>
            <a:r>
              <a:rPr lang="en-US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</a:t>
            </a:r>
            <a:endParaRPr lang="cs-CZ" altLang="cs-CZ" sz="1600" b="1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cs-CZ" altLang="cs-CZ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</a:t>
            </a:r>
            <a:r>
              <a:rPr lang="en-US" altLang="cs-CZ" sz="1600" b="1" dirty="0">
                <a:solidFill>
                  <a:srgbClr val="008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}</a:t>
            </a:r>
            <a:endParaRPr lang="cs-CZ" altLang="cs-CZ" sz="1600" b="1" dirty="0">
              <a:solidFill>
                <a:srgbClr val="008000"/>
              </a:solidFill>
              <a:latin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226308" name="AutoShape 4">
            <a:extLst>
              <a:ext uri="{FF2B5EF4-FFF2-40B4-BE49-F238E27FC236}">
                <a16:creationId xmlns:a16="http://schemas.microsoft.com/office/drawing/2014/main" id="{F408CAE4-AF16-93EF-B35F-6D8073FB9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764088"/>
            <a:ext cx="2881313" cy="320675"/>
          </a:xfrm>
          <a:prstGeom prst="wedgeRoundRectCallout">
            <a:avLst>
              <a:gd name="adj1" fmla="val -128764"/>
              <a:gd name="adj2" fmla="val -749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následuje po FAULT </a:t>
            </a:r>
            <a:r>
              <a:rPr lang="cs-CZ" altLang="cs-CZ" sz="1400" b="0" baseline="0">
                <a:latin typeface="Arial Unicode MS" pitchFamily="34" charset="-128"/>
                <a:ea typeface="Arial Unicode MS" pitchFamily="34" charset="-128"/>
              </a:rPr>
              <a:t>⇒ </a:t>
            </a:r>
            <a:r>
              <a:rPr lang="cs-CZ" altLang="cs-CZ" sz="1400" b="0" baseline="0">
                <a:latin typeface="Arial" panose="020B0604020202020204" pitchFamily="34" charset="0"/>
              </a:rPr>
              <a:t>pro Lx</a:t>
            </a:r>
            <a:r>
              <a:rPr lang="en-US" altLang="cs-CZ" sz="1400" b="0" baseline="0">
                <a:latin typeface="Arial" panose="020B0604020202020204" pitchFamily="34" charset="0"/>
              </a:rPr>
              <a:t>+1</a:t>
            </a:r>
          </a:p>
        </p:txBody>
      </p:sp>
      <p:sp>
        <p:nvSpPr>
          <p:cNvPr id="226309" name="AutoShape 5">
            <a:extLst>
              <a:ext uri="{FF2B5EF4-FFF2-40B4-BE49-F238E27FC236}">
                <a16:creationId xmlns:a16="http://schemas.microsoft.com/office/drawing/2014/main" id="{43ED59D1-4C42-814E-32BD-D41EA51EB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5537200"/>
            <a:ext cx="2881312" cy="358775"/>
          </a:xfrm>
          <a:prstGeom prst="wedgeRoundRectCallout">
            <a:avLst>
              <a:gd name="adj1" fmla="val -137954"/>
              <a:gd name="adj2" fmla="val -11093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jinak zprávu pozdržet do </a:t>
            </a:r>
            <a:r>
              <a:rPr lang="en-US" altLang="cs-CZ" sz="1400" b="0" baseline="0">
                <a:latin typeface="Arial" panose="020B0604020202020204" pitchFamily="34" charset="0"/>
              </a:rPr>
              <a:t>Lx+1</a:t>
            </a:r>
          </a:p>
        </p:txBody>
      </p:sp>
      <p:sp>
        <p:nvSpPr>
          <p:cNvPr id="216070" name="AutoShape 6">
            <a:extLst>
              <a:ext uri="{FF2B5EF4-FFF2-40B4-BE49-F238E27FC236}">
                <a16:creationId xmlns:a16="http://schemas.microsoft.com/office/drawing/2014/main" id="{AA82F3BF-5786-CE3C-3117-2014F4333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944563"/>
            <a:ext cx="2881313" cy="515937"/>
          </a:xfrm>
          <a:prstGeom prst="wedgeRoundRectCallout">
            <a:avLst>
              <a:gd name="adj1" fmla="val -134861"/>
              <a:gd name="adj2" fmla="val 1278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doruče</a:t>
            </a:r>
            <a:r>
              <a:rPr lang="en-US" altLang="cs-CZ" sz="1400" b="0" baseline="0">
                <a:latin typeface="Arial" panose="020B0604020202020204" pitchFamily="34" charset="0"/>
              </a:rPr>
              <a:t>n</a:t>
            </a:r>
            <a:r>
              <a:rPr lang="cs-CZ" altLang="cs-CZ" sz="1400" b="0" baseline="0">
                <a:latin typeface="Arial" panose="020B0604020202020204" pitchFamily="34" charset="0"/>
              </a:rPr>
              <a:t>í </a:t>
            </a:r>
            <a:r>
              <a:rPr lang="cs-CZ" altLang="cs-CZ" sz="1400" baseline="0">
                <a:latin typeface="Arial" panose="020B0604020202020204" pitchFamily="34" charset="0"/>
              </a:rPr>
              <a:t>FAULT</a:t>
            </a:r>
            <a:endParaRPr lang="en-US" altLang="cs-CZ" sz="1400" baseline="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1400" b="0" baseline="0">
                <a:latin typeface="Arial" panose="020B0604020202020204" pitchFamily="34" charset="0"/>
              </a:rPr>
              <a:t>fset = havarovan</a:t>
            </a:r>
            <a:r>
              <a:rPr lang="cs-CZ" altLang="cs-CZ" sz="1400" b="0" baseline="0">
                <a:latin typeface="Arial" panose="020B0604020202020204" pitchFamily="34" charset="0"/>
              </a:rPr>
              <a:t>é uzly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1" name="AutoShape 7">
            <a:extLst>
              <a:ext uri="{FF2B5EF4-FFF2-40B4-BE49-F238E27FC236}">
                <a16:creationId xmlns:a16="http://schemas.microsoft.com/office/drawing/2014/main" id="{E4292D02-36C0-6C16-7732-4C7AA2D8D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1511300"/>
            <a:ext cx="2881313" cy="360363"/>
          </a:xfrm>
          <a:prstGeom prst="wedgeRoundRectCallout">
            <a:avLst>
              <a:gd name="adj1" fmla="val -135681"/>
              <a:gd name="adj2" fmla="val 1305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nově havarované uzly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2" name="AutoShape 9">
            <a:extLst>
              <a:ext uri="{FF2B5EF4-FFF2-40B4-BE49-F238E27FC236}">
                <a16:creationId xmlns:a16="http://schemas.microsoft.com/office/drawing/2014/main" id="{6C680D7A-D43A-05FA-5BB6-2F0D77B62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2333625"/>
            <a:ext cx="2881313" cy="360363"/>
          </a:xfrm>
          <a:prstGeom prst="wedgeRoundRectCallout">
            <a:avLst>
              <a:gd name="adj1" fmla="val -112639"/>
              <a:gd name="adj2" fmla="val -1037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potvrzení / propagace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3" name="AutoShape 10">
            <a:extLst>
              <a:ext uri="{FF2B5EF4-FFF2-40B4-BE49-F238E27FC236}">
                <a16:creationId xmlns:a16="http://schemas.microsoft.com/office/drawing/2014/main" id="{CB1246C7-B636-657E-FB86-B1CE793BD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2913063"/>
            <a:ext cx="2881312" cy="360362"/>
          </a:xfrm>
          <a:prstGeom prst="wedgeRoundRectCallout">
            <a:avLst>
              <a:gd name="adj1" fmla="val -88894"/>
              <a:gd name="adj2" fmla="val -24690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mám FAULT od všech žijících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4" name="AutoShape 12">
            <a:extLst>
              <a:ext uri="{FF2B5EF4-FFF2-40B4-BE49-F238E27FC236}">
                <a16:creationId xmlns:a16="http://schemas.microsoft.com/office/drawing/2014/main" id="{A1EF19C2-E1FD-7F51-D9AB-0C32C8BF4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3324225"/>
            <a:ext cx="2881312" cy="360363"/>
          </a:xfrm>
          <a:prstGeom prst="wedgeRoundRectCallout">
            <a:avLst>
              <a:gd name="adj1" fmla="val -137421"/>
              <a:gd name="adj2" fmla="val -7197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aseline="0">
                <a:latin typeface="Arial" panose="020B0604020202020204" pitchFamily="34" charset="0"/>
              </a:rPr>
              <a:t>instalace</a:t>
            </a:r>
            <a:r>
              <a:rPr lang="cs-CZ" altLang="cs-CZ" sz="1400" b="0" baseline="0">
                <a:latin typeface="Arial" panose="020B0604020202020204" pitchFamily="34" charset="0"/>
              </a:rPr>
              <a:t> nového pohledu Lx+1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5" name="AutoShape 13">
            <a:extLst>
              <a:ext uri="{FF2B5EF4-FFF2-40B4-BE49-F238E27FC236}">
                <a16:creationId xmlns:a16="http://schemas.microsoft.com/office/drawing/2014/main" id="{22816C01-A00F-16F5-C34E-AD92984B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3740150"/>
            <a:ext cx="2881312" cy="360363"/>
          </a:xfrm>
          <a:prstGeom prst="wedgeRoundRectCallout">
            <a:avLst>
              <a:gd name="adj1" fmla="val -107819"/>
              <a:gd name="adj2" fmla="val -87644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doručení pozdržených,vyčištění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26316" name="AutoShape 14">
            <a:extLst>
              <a:ext uri="{FF2B5EF4-FFF2-40B4-BE49-F238E27FC236}">
                <a16:creationId xmlns:a16="http://schemas.microsoft.com/office/drawing/2014/main" id="{5686B514-AE9C-8581-F59A-7FF39B43E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6237288"/>
            <a:ext cx="2881312" cy="360362"/>
          </a:xfrm>
          <a:prstGeom prst="wedgeRoundRectCallout">
            <a:avLst>
              <a:gd name="adj1" fmla="val -69634"/>
              <a:gd name="adj2" fmla="val -6542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jinak </a:t>
            </a:r>
            <a:r>
              <a:rPr lang="cs-CZ" altLang="cs-CZ" sz="1400" baseline="0">
                <a:latin typeface="Arial" panose="020B0604020202020204" pitchFamily="34" charset="0"/>
              </a:rPr>
              <a:t>normální doručení </a:t>
            </a:r>
            <a:r>
              <a:rPr lang="cs-CZ" altLang="cs-CZ" sz="1400" b="0" baseline="0">
                <a:latin typeface="Arial" panose="020B0604020202020204" pitchFamily="34" charset="0"/>
              </a:rPr>
              <a:t>- Trans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16077" name="AutoShape 16">
            <a:extLst>
              <a:ext uri="{FF2B5EF4-FFF2-40B4-BE49-F238E27FC236}">
                <a16:creationId xmlns:a16="http://schemas.microsoft.com/office/drawing/2014/main" id="{9F59F7CC-19AB-5154-5C6A-ED59B0C9C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1922463"/>
            <a:ext cx="2881313" cy="360362"/>
          </a:xfrm>
          <a:prstGeom prst="wedgeRoundRectCallout">
            <a:avLst>
              <a:gd name="adj1" fmla="val -112681"/>
              <a:gd name="adj2" fmla="val -2399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zprávy patřící do Lx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26318" name="AutoShape 13">
            <a:extLst>
              <a:ext uri="{FF2B5EF4-FFF2-40B4-BE49-F238E27FC236}">
                <a16:creationId xmlns:a16="http://schemas.microsoft.com/office/drawing/2014/main" id="{4A07C5FA-B829-6C18-FDAD-E2342D104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0125" y="4364038"/>
            <a:ext cx="2881313" cy="360362"/>
          </a:xfrm>
          <a:prstGeom prst="wedgeRoundRectCallout">
            <a:avLst>
              <a:gd name="adj1" fmla="val -188727"/>
              <a:gd name="adj2" fmla="val -3883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příjem </a:t>
            </a:r>
            <a:r>
              <a:rPr lang="cs-CZ" altLang="cs-CZ" sz="1400" baseline="0">
                <a:latin typeface="Arial" panose="020B0604020202020204" pitchFamily="34" charset="0"/>
              </a:rPr>
              <a:t>normální</a:t>
            </a:r>
            <a:r>
              <a:rPr lang="cs-CZ" altLang="cs-CZ" sz="1400" b="0" baseline="0">
                <a:latin typeface="Arial" panose="020B0604020202020204" pitchFamily="34" charset="0"/>
              </a:rPr>
              <a:t> zprávy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  <p:sp>
        <p:nvSpPr>
          <p:cNvPr id="226319" name="AutoShape 4">
            <a:extLst>
              <a:ext uri="{FF2B5EF4-FFF2-40B4-BE49-F238E27FC236}">
                <a16:creationId xmlns:a16="http://schemas.microsoft.com/office/drawing/2014/main" id="{31EAAC80-C44D-95D5-C856-3AE448DE3B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8538" y="5143500"/>
            <a:ext cx="2881312" cy="320675"/>
          </a:xfrm>
          <a:prstGeom prst="wedgeRoundRectCallout">
            <a:avLst>
              <a:gd name="adj1" fmla="val -119560"/>
              <a:gd name="adj2" fmla="val -103602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50000"/>
              <a:buFont typeface="Tahoma" panose="020B0604030504040204" pitchFamily="34" charset="0"/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♦"/>
              <a:defRPr sz="17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Font typeface="Tahoma" panose="020B0604030504040204" pitchFamily="34" charset="0"/>
              <a:buChar char="●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 b="0" baseline="0">
                <a:latin typeface="Arial" panose="020B0604020202020204" pitchFamily="34" charset="0"/>
              </a:rPr>
              <a:t>od havarovaného </a:t>
            </a:r>
            <a:r>
              <a:rPr lang="cs-CZ" altLang="cs-CZ" sz="1400" b="0" baseline="0">
                <a:latin typeface="Arial Unicode MS" pitchFamily="34" charset="-128"/>
                <a:ea typeface="Arial Unicode MS" pitchFamily="34" charset="-128"/>
              </a:rPr>
              <a:t>⇒ </a:t>
            </a:r>
            <a:r>
              <a:rPr lang="en-US" altLang="cs-CZ" sz="1400" b="0" baseline="0">
                <a:latin typeface="Arial" panose="020B0604020202020204" pitchFamily="34" charset="0"/>
              </a:rPr>
              <a:t>zaho</a:t>
            </a:r>
            <a:r>
              <a:rPr lang="cs-CZ" altLang="cs-CZ" sz="1400" b="0" baseline="0">
                <a:latin typeface="Arial" panose="020B0604020202020204" pitchFamily="34" charset="0"/>
              </a:rPr>
              <a:t>dit</a:t>
            </a:r>
            <a:endParaRPr lang="en-US" altLang="cs-CZ" sz="1400" b="0" baseline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8" grpId="0" animBg="1"/>
      <p:bldP spid="226309" grpId="0" animBg="1"/>
      <p:bldP spid="216073" grpId="0" animBg="1"/>
      <p:bldP spid="216074" grpId="0" animBg="1"/>
      <p:bldP spid="216075" grpId="0" animBg="1"/>
      <p:bldP spid="226316" grpId="0" animBg="1"/>
      <p:bldP spid="226318" grpId="0" animBg="1"/>
      <p:bldP spid="22631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-1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1" i="0" u="none" strike="noStrike" cap="none" normalizeH="0" baseline="-1500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2122268</TotalTime>
  <Words>25130</Words>
  <Application>Microsoft Office PowerPoint</Application>
  <PresentationFormat>On-screen Show (4:3)</PresentationFormat>
  <Paragraphs>4978</Paragraphs>
  <Slides>255</Slides>
  <Notes>144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255</vt:i4>
      </vt:variant>
    </vt:vector>
  </HeadingPairs>
  <TitlesOfParts>
    <vt:vector size="272" baseType="lpstr">
      <vt:lpstr>Arial</vt:lpstr>
      <vt:lpstr>Arial Unicode MS</vt:lpstr>
      <vt:lpstr>Courier New</vt:lpstr>
      <vt:lpstr>Impact</vt:lpstr>
      <vt:lpstr>Lucida Sans Unicode</vt:lpstr>
      <vt:lpstr>Nebraska</vt:lpstr>
      <vt:lpstr>Segoe UI Emoji</vt:lpstr>
      <vt:lpstr>Symbol</vt:lpstr>
      <vt:lpstr>Tahoma</vt:lpstr>
      <vt:lpstr>Times New Roman</vt:lpstr>
      <vt:lpstr>Wingdings</vt:lpstr>
      <vt:lpstr>Wingdings 2</vt:lpstr>
      <vt:lpstr>Default Design</vt:lpstr>
      <vt:lpstr>Picture</vt:lpstr>
      <vt:lpstr>Microsoft Drawing</vt:lpstr>
      <vt:lpstr>Equation</vt:lpstr>
      <vt:lpstr>Document</vt:lpstr>
      <vt:lpstr>Principy distribuovaných systémů  NSWI035       ZS 2025/26</vt:lpstr>
      <vt:lpstr>Obsah přednášky</vt:lpstr>
      <vt:lpstr>Literatura</vt:lpstr>
      <vt:lpstr>Související předměty</vt:lpstr>
      <vt:lpstr>"Definice"</vt:lpstr>
      <vt:lpstr>199x - Distribuované operační systémy</vt:lpstr>
      <vt:lpstr>200x - Distribuované frameworky a aplikace</vt:lpstr>
      <vt:lpstr>201x - Cloud computing, *aaS</vt:lpstr>
      <vt:lpstr>202x – Decentralized * ?</vt:lpstr>
      <vt:lpstr>High Performance Distributed Computing</vt:lpstr>
      <vt:lpstr>Distributed Information / Pervasive Systems</vt:lpstr>
      <vt:lpstr>Motivace a cíle návrhu distribuovaného systému</vt:lpstr>
      <vt:lpstr>Přizpůsobivost, spolehlivost</vt:lpstr>
      <vt:lpstr>Škálovatelnost / Scalability</vt:lpstr>
      <vt:lpstr>Výkonnost, chyby návrhu</vt:lpstr>
      <vt:lpstr>PowerPoint Presentation</vt:lpstr>
      <vt:lpstr>Komunikace</vt:lpstr>
      <vt:lpstr>Síťová komunikace - optimalizované protokoly</vt:lpstr>
      <vt:lpstr>Zajištění spolehlivosti komunikace</vt:lpstr>
      <vt:lpstr>Přenos dlouhých zpráv</vt:lpstr>
      <vt:lpstr>Pevné a dynamické dávky</vt:lpstr>
      <vt:lpstr>(Ne)spolehlivost serveru / služeb</vt:lpstr>
      <vt:lpstr>Sémanitka služeb</vt:lpstr>
      <vt:lpstr>Havárie klienta</vt:lpstr>
      <vt:lpstr>Vzdálené volání pomocí zpráv</vt:lpstr>
      <vt:lpstr>RPC – vzdálené volání procedur</vt:lpstr>
      <vt:lpstr>RPC – mechanismus volání</vt:lpstr>
      <vt:lpstr>RPC - spojení</vt:lpstr>
      <vt:lpstr>Příklad IDL (DCE)</vt:lpstr>
      <vt:lpstr>RPC – kompilace modulů</vt:lpstr>
      <vt:lpstr>RPC - problémy</vt:lpstr>
      <vt:lpstr>C++ RPC-related systems in use today</vt:lpstr>
      <vt:lpstr>Message Queues</vt:lpstr>
      <vt:lpstr>Skupinová komunikace</vt:lpstr>
      <vt:lpstr>PowerPoint Presentation</vt:lpstr>
      <vt:lpstr>Synchronizace</vt:lpstr>
      <vt:lpstr>Fyzické hodiny</vt:lpstr>
      <vt:lpstr>Synchronizace fyzických hodin </vt:lpstr>
      <vt:lpstr>Cristianův algoritmus </vt:lpstr>
      <vt:lpstr>Berkeley algoritmus</vt:lpstr>
      <vt:lpstr>Další algoritmy</vt:lpstr>
      <vt:lpstr>Logické hodiny</vt:lpstr>
      <vt:lpstr>Synchronizace logických hodin</vt:lpstr>
      <vt:lpstr>Logické hodiny a kauzalita</vt:lpstr>
      <vt:lpstr>Vzájemné vyloučení procesů</vt:lpstr>
      <vt:lpstr>Centralizovaný algoritmus</vt:lpstr>
      <vt:lpstr>Lamportův algoritmus</vt:lpstr>
      <vt:lpstr>Lamportův algoritmus</vt:lpstr>
      <vt:lpstr>Lamportův algoritmus</vt:lpstr>
      <vt:lpstr>Lamportův algoritmus</vt:lpstr>
      <vt:lpstr>Vyloučení procesů - Ricart &amp; Agrawala</vt:lpstr>
      <vt:lpstr>Vyloučení procesů - princip voleb</vt:lpstr>
      <vt:lpstr>Vyloučení procesů - pseudokód naivních voleb</vt:lpstr>
      <vt:lpstr>Vyloučení procesů - Maekawa</vt:lpstr>
      <vt:lpstr>Maekawa - volební okrsky</vt:lpstr>
      <vt:lpstr>Maekawa - volební okrsky</vt:lpstr>
      <vt:lpstr>Maekawa - deadlock a jeho řešení</vt:lpstr>
      <vt:lpstr>Maekawa - deadlock a jeho řešení</vt:lpstr>
      <vt:lpstr>Maekawa - deadlock a jeho řešení</vt:lpstr>
      <vt:lpstr>Maekawa - deadlock a jeho řešení</vt:lpstr>
      <vt:lpstr>Vyloučení procesů - stromové algoritmy</vt:lpstr>
      <vt:lpstr>Vyloučení procesů - další algoritmy</vt:lpstr>
      <vt:lpstr>Porovnání algoritmů vzájemného vyloučení</vt:lpstr>
      <vt:lpstr>Volba koordinátora</vt:lpstr>
      <vt:lpstr>Volba koordinátora - Bully algoritmus</vt:lpstr>
      <vt:lpstr>Bully algoritmus</vt:lpstr>
      <vt:lpstr>Invitation algoritmus</vt:lpstr>
      <vt:lpstr>Invitation algoritmus</vt:lpstr>
      <vt:lpstr>Invitation algoritmus - průběh</vt:lpstr>
      <vt:lpstr>Invitation algoritmus - vyzývací zprávy</vt:lpstr>
      <vt:lpstr>Volba koordinátora - kruhový algoritmus</vt:lpstr>
      <vt:lpstr>Chang &amp; Roberts - pseudokód</vt:lpstr>
      <vt:lpstr>Hirschback &amp; Sinclair - pseudokód</vt:lpstr>
      <vt:lpstr>Volba koordinátora - randomizovaný protokol</vt:lpstr>
      <vt:lpstr>PowerPoint Presentation</vt:lpstr>
      <vt:lpstr>Doručovací protokoly skupinové komunikace</vt:lpstr>
      <vt:lpstr>Kauzální doručování</vt:lpstr>
      <vt:lpstr>Vektorové hodiny</vt:lpstr>
      <vt:lpstr>Kauzální doručovací protokol</vt:lpstr>
      <vt:lpstr>Kauzální doručování a překrývající se skupiny </vt:lpstr>
      <vt:lpstr>Doručovací protokol pro překrývající se skupiny</vt:lpstr>
      <vt:lpstr>Kauzální doručování pro překrývající se skupiny </vt:lpstr>
      <vt:lpstr>Distribuovaný total-order protokol</vt:lpstr>
      <vt:lpstr>Distribuovaný total-order protokol</vt:lpstr>
      <vt:lpstr>Spolehlivé doručování</vt:lpstr>
      <vt:lpstr>Spolehlivé kauzální doručování</vt:lpstr>
      <vt:lpstr>Trans algoritmus</vt:lpstr>
      <vt:lpstr>Potvrzovací mechanismy</vt:lpstr>
      <vt:lpstr>Trans algoritmus - odesílání</vt:lpstr>
      <vt:lpstr>Trans algoritmus - příjem</vt:lpstr>
      <vt:lpstr>Průběh Trans algoritmu</vt:lpstr>
      <vt:lpstr>Trans protokol – pozorování</vt:lpstr>
      <vt:lpstr>Virtuální synchronie</vt:lpstr>
      <vt:lpstr>Virtuální synchronie - přípustné doručování</vt:lpstr>
      <vt:lpstr>Virtuální synchronie - nepřípustné doručování</vt:lpstr>
      <vt:lpstr>Transis algoritmus</vt:lpstr>
      <vt:lpstr>Průběh Transis algoritmus</vt:lpstr>
      <vt:lpstr>Transis algoritmus</vt:lpstr>
      <vt:lpstr>Transis algoritmus - odebrání uzlu, doručení</vt:lpstr>
      <vt:lpstr>ISIS/VSync protokol</vt:lpstr>
      <vt:lpstr>ISIS/VSync - pohledy</vt:lpstr>
      <vt:lpstr>Instalace nového pohledu</vt:lpstr>
      <vt:lpstr>Průběh virtuální synchronie</vt:lpstr>
      <vt:lpstr>Doručovací protokoly - shrnutí</vt:lpstr>
      <vt:lpstr>Real-World Group Communication Systems</vt:lpstr>
      <vt:lpstr>Synchronizace v DS - shrnutí</vt:lpstr>
      <vt:lpstr>PowerPoint Presentation</vt:lpstr>
      <vt:lpstr>Diffusing Computation</vt:lpstr>
      <vt:lpstr>Ukončení distribuovaných procesů</vt:lpstr>
      <vt:lpstr>Dijkstra-Scholten (DS) algoritmus</vt:lpstr>
      <vt:lpstr>Dijkstra-Scholten (DS) algoritmus</vt:lpstr>
      <vt:lpstr>Huangův algoritmus - váhy</vt:lpstr>
      <vt:lpstr>Značkový (TM) algoritmus</vt:lpstr>
      <vt:lpstr>Detekce globálního stavu - motivace</vt:lpstr>
      <vt:lpstr>Konzistentní stav</vt:lpstr>
      <vt:lpstr>Konzistentní řez</vt:lpstr>
      <vt:lpstr>Konzistentní a nekonzistentní řez</vt:lpstr>
      <vt:lpstr>Důsledky nekonzistentního řezu</vt:lpstr>
      <vt:lpstr>Značkový algoritmus detekce globálního stavu</vt:lpstr>
      <vt:lpstr>Průběh detekce GS 1</vt:lpstr>
      <vt:lpstr>Průběh detekce GS 2</vt:lpstr>
      <vt:lpstr>Průběh detekce GS 3</vt:lpstr>
      <vt:lpstr>Průběh detekce GS 4</vt:lpstr>
      <vt:lpstr>Průběh detekce GS 5</vt:lpstr>
      <vt:lpstr>Průběh detekce GS - výsledek</vt:lpstr>
      <vt:lpstr>Modely distribuovaných výpočtů - lattice</vt:lpstr>
      <vt:lpstr>Distribuovaný konsensus</vt:lpstr>
      <vt:lpstr>Problém dvou armád</vt:lpstr>
      <vt:lpstr>Problém Byzantských generálů</vt:lpstr>
      <vt:lpstr>Problém Byzantských generálů - 3 uzly</vt:lpstr>
      <vt:lpstr>Problém Byzantských generálů - 4 uzly</vt:lpstr>
      <vt:lpstr>Problém Byzantských generálů - 4 uzly</vt:lpstr>
      <vt:lpstr>Klasifikace problémů distribuovaného konsensu</vt:lpstr>
      <vt:lpstr>Practical Byzantine Fault Tolerance</vt:lpstr>
      <vt:lpstr>Practical Byzantine Fault Tolerance</vt:lpstr>
      <vt:lpstr>Practical Byzantine Fault Tolerance</vt:lpstr>
      <vt:lpstr>Fault-tolerance a nebyzantský konsensus</vt:lpstr>
      <vt:lpstr>Παξοσ</vt:lpstr>
      <vt:lpstr>Konsensus &amp; replikovaný konečný automat</vt:lpstr>
      <vt:lpstr>Part-Time Parliament</vt:lpstr>
      <vt:lpstr>Paxos - role</vt:lpstr>
      <vt:lpstr>Ballot numbers</vt:lpstr>
      <vt:lpstr>Základní Paxos protokol</vt:lpstr>
      <vt:lpstr>Paxos - základní komunikace</vt:lpstr>
      <vt:lpstr>Paxos - výpadky bez režie</vt:lpstr>
      <vt:lpstr>Paxos - výpadek Proposera</vt:lpstr>
      <vt:lpstr>Paxos - competing Proposers</vt:lpstr>
      <vt:lpstr>Paxos - pozorování</vt:lpstr>
      <vt:lpstr>Paxos – invarianty, formální důkaz a animace</vt:lpstr>
      <vt:lpstr>Použití v distribuovaném plánovači</vt:lpstr>
      <vt:lpstr>Paxos - protokoly</vt:lpstr>
      <vt:lpstr>Multi-Paxos</vt:lpstr>
      <vt:lpstr>Multi-paxos - komunikace</vt:lpstr>
      <vt:lpstr>Fast Paxos</vt:lpstr>
      <vt:lpstr>Fast Paxos - kolize</vt:lpstr>
      <vt:lpstr>Cheap Paxos</vt:lpstr>
      <vt:lpstr>Byzantine Paxos</vt:lpstr>
      <vt:lpstr>Paxos - implementace a aplikace</vt:lpstr>
      <vt:lpstr>Paxos - problémy</vt:lpstr>
      <vt:lpstr>Paxos ⇝ RAFT</vt:lpstr>
      <vt:lpstr>RAFT - role a komponenty</vt:lpstr>
      <vt:lpstr>RAFT - Terms</vt:lpstr>
      <vt:lpstr>RAFT - normální průběh</vt:lpstr>
      <vt:lpstr>RAFT - struktura Logu</vt:lpstr>
      <vt:lpstr>RAFT - konzistence Logu</vt:lpstr>
      <vt:lpstr>RAFT - AppendEntries</vt:lpstr>
      <vt:lpstr>RAFT - volba Leadera</vt:lpstr>
      <vt:lpstr>RAFT Protocol Summary</vt:lpstr>
      <vt:lpstr>Další protokoly</vt:lpstr>
      <vt:lpstr>Konsensus - využití</vt:lpstr>
      <vt:lpstr>Konsensus - využití</vt:lpstr>
      <vt:lpstr>PowerPoint Presentation</vt:lpstr>
      <vt:lpstr>Paralelní architektury</vt:lpstr>
      <vt:lpstr>Multiprocesory – sběrnicová architektura</vt:lpstr>
      <vt:lpstr>Multiprocesory – přepínačová architektura</vt:lpstr>
      <vt:lpstr>Multicomputery – sběrnicová architektura</vt:lpstr>
      <vt:lpstr>Multicomputery – přepínačová architektura</vt:lpstr>
      <vt:lpstr>NUMA</vt:lpstr>
      <vt:lpstr>ccNUMA Bulldozer Architecture</vt:lpstr>
      <vt:lpstr>GPGPU</vt:lpstr>
      <vt:lpstr>Mechanismy sdílení paměti</vt:lpstr>
      <vt:lpstr>Distribuovaná sdílená paměť</vt:lpstr>
      <vt:lpstr>Konzistenční modely DSM</vt:lpstr>
      <vt:lpstr>Striktní konzistence</vt:lpstr>
      <vt:lpstr>Sekvenční konzistence</vt:lpstr>
      <vt:lpstr>Sekvenční konzistence</vt:lpstr>
      <vt:lpstr>Sekvenční konzistence</vt:lpstr>
      <vt:lpstr>Sekvenční a externí konzistence</vt:lpstr>
      <vt:lpstr>Kauzální konzistence</vt:lpstr>
      <vt:lpstr>Kauzální konzistence</vt:lpstr>
      <vt:lpstr>PRAM konzistence</vt:lpstr>
      <vt:lpstr>PRAM konzistence</vt:lpstr>
      <vt:lpstr>Slow memory</vt:lpstr>
      <vt:lpstr>Konzistenční modely se synchronizační proměnnou</vt:lpstr>
      <vt:lpstr>Weak consistency</vt:lpstr>
      <vt:lpstr>Weak consistency</vt:lpstr>
      <vt:lpstr>Release consistency</vt:lpstr>
      <vt:lpstr>Release consistency</vt:lpstr>
      <vt:lpstr>Entry consistency</vt:lpstr>
      <vt:lpstr>Shrnutí konzistenčních modelů</vt:lpstr>
      <vt:lpstr>Distribuované stránkování</vt:lpstr>
      <vt:lpstr>Distribuované stránkování - falešné sdílení</vt:lpstr>
      <vt:lpstr>Sekvenčně konzistentní distribuované stránkování</vt:lpstr>
      <vt:lpstr>Kauzálně konzistentní distribuované stránkování</vt:lpstr>
      <vt:lpstr>Kauzálně konzistentní distribuované stránkování</vt:lpstr>
      <vt:lpstr>Kauzálně konzistentní distribuované stránkování</vt:lpstr>
      <vt:lpstr>Distribuované sdílené proměnné</vt:lpstr>
      <vt:lpstr>Epidemické protokoly</vt:lpstr>
      <vt:lpstr>Epidemické protokoly</vt:lpstr>
      <vt:lpstr>Epidemické protokoly</vt:lpstr>
      <vt:lpstr>Další zajímavé protokoly</vt:lpstr>
      <vt:lpstr>PowerPoint Presentation</vt:lpstr>
      <vt:lpstr>Distribuovaná správa prostředků</vt:lpstr>
      <vt:lpstr>Algoritmy detekce deadlocků</vt:lpstr>
      <vt:lpstr>Centralizovaný algoritmus</vt:lpstr>
      <vt:lpstr>Path-pushing</vt:lpstr>
      <vt:lpstr>Path-pushing</vt:lpstr>
      <vt:lpstr>Edge-chasing</vt:lpstr>
      <vt:lpstr>Edge-chasing Chandy-Misra-Haas</vt:lpstr>
      <vt:lpstr>Další algoritmy detekce deadlocků</vt:lpstr>
      <vt:lpstr>Další algoritmy detekce deadlocků</vt:lpstr>
      <vt:lpstr>Distribuované procesy</vt:lpstr>
      <vt:lpstr>Load balancing / task scheduling</vt:lpstr>
      <vt:lpstr>Kooperativní systémy - vzdálené procesy</vt:lpstr>
      <vt:lpstr>Kooperativní load balancing</vt:lpstr>
      <vt:lpstr>Up-down algoritmus</vt:lpstr>
      <vt:lpstr>Migrace procesů / virtuálních strojů</vt:lpstr>
      <vt:lpstr>MOSIX</vt:lpstr>
      <vt:lpstr>T4</vt:lpstr>
      <vt:lpstr>Migratory load balancing</vt:lpstr>
      <vt:lpstr>Vektorový algoritmus</vt:lpstr>
      <vt:lpstr>'Inteligentní' vyvažovací algoritmy</vt:lpstr>
      <vt:lpstr>Prakticky použitelné vyvažovací algoritmy</vt:lpstr>
      <vt:lpstr>PowerPoint Presentation</vt:lpstr>
      <vt:lpstr>PowerPoint Presentation</vt:lpstr>
      <vt:lpstr>Trendy '94 ............................................. 30 years ago</vt:lpstr>
      <vt:lpstr>Transparentnost</vt:lpstr>
      <vt:lpstr>RPC – kompilace modulů</vt:lpstr>
      <vt:lpstr>Implementace sdílených dat - Munin</vt:lpstr>
      <vt:lpstr>Replikace</vt:lpstr>
      <vt:lpstr>Aktualizační protokoly</vt:lpstr>
      <vt:lpstr>Klientocentrické konzistenční modely</vt:lpstr>
      <vt:lpstr>Eventuální konzistence</vt:lpstr>
      <vt:lpstr>Monotonní čtení</vt:lpstr>
      <vt:lpstr>Monotonní zápis</vt:lpstr>
      <vt:lpstr>Čtení vlastních zápisů</vt:lpstr>
      <vt:lpstr>Zápisy následují čtení</vt:lpstr>
      <vt:lpstr>Naïvní implementace</vt:lpstr>
      <vt:lpstr>Efektivnější implementace</vt:lpstr>
      <vt:lpstr>Implementace migrace - přenos procesu</vt:lpstr>
      <vt:lpstr>Implementace migrace - virtuální paměť</vt:lpstr>
      <vt:lpstr>DEMOS/MP</vt:lpstr>
      <vt:lpstr>Charlotte</vt:lpstr>
      <vt:lpstr>V</vt:lpstr>
      <vt:lpstr>Sprite</vt:lpstr>
    </vt:vector>
  </TitlesOfParts>
  <Company>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Principy distribuovaných systémů (ZS 2004/2005)</dc:title>
  <dc:creator>Filip Zavoral</dc:creator>
  <cp:lastModifiedBy>Filip Zavoral</cp:lastModifiedBy>
  <cp:revision>1867</cp:revision>
  <cp:lastPrinted>2017-11-27T18:31:25Z</cp:lastPrinted>
  <dcterms:created xsi:type="dcterms:W3CDTF">2004-09-09T08:12:10Z</dcterms:created>
  <dcterms:modified xsi:type="dcterms:W3CDTF">2025-08-12T18:16:08Z</dcterms:modified>
</cp:coreProperties>
</file>