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33"/>
  </p:notesMasterIdLst>
  <p:sldIdLst>
    <p:sldId id="256" r:id="rId2"/>
    <p:sldId id="291" r:id="rId3"/>
    <p:sldId id="257" r:id="rId4"/>
    <p:sldId id="289" r:id="rId5"/>
    <p:sldId id="290" r:id="rId6"/>
    <p:sldId id="292" r:id="rId7"/>
    <p:sldId id="295" r:id="rId8"/>
    <p:sldId id="301" r:id="rId9"/>
    <p:sldId id="300" r:id="rId10"/>
    <p:sldId id="288" r:id="rId11"/>
    <p:sldId id="302" r:id="rId12"/>
    <p:sldId id="304" r:id="rId13"/>
    <p:sldId id="286" r:id="rId14"/>
    <p:sldId id="308" r:id="rId15"/>
    <p:sldId id="305" r:id="rId16"/>
    <p:sldId id="309" r:id="rId17"/>
    <p:sldId id="310" r:id="rId18"/>
    <p:sldId id="315" r:id="rId19"/>
    <p:sldId id="311" r:id="rId20"/>
    <p:sldId id="316" r:id="rId21"/>
    <p:sldId id="287" r:id="rId22"/>
    <p:sldId id="307" r:id="rId23"/>
    <p:sldId id="317" r:id="rId24"/>
    <p:sldId id="318" r:id="rId25"/>
    <p:sldId id="297" r:id="rId26"/>
    <p:sldId id="314" r:id="rId27"/>
    <p:sldId id="298" r:id="rId28"/>
    <p:sldId id="321" r:id="rId29"/>
    <p:sldId id="299" r:id="rId30"/>
    <p:sldId id="320" r:id="rId31"/>
    <p:sldId id="285" r:id="rId3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8" autoAdjust="0"/>
    <p:restoredTop sz="82664" autoAdjust="0"/>
  </p:normalViewPr>
  <p:slideViewPr>
    <p:cSldViewPr snapToGrid="0">
      <p:cViewPr varScale="1">
        <p:scale>
          <a:sx n="105" d="100"/>
          <a:sy n="105" d="100"/>
        </p:scale>
        <p:origin x="80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13.10.2024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cppreference.com/w/cpp/atomic/atomic_thread_fence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https://preshing.com/20120930/weak-vs-strong-memory-models/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4305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https://en.wikipedia.org/wiki/Memory_ordering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Dep. L reorder – allows data dependency reordering. For example, for </a:t>
            </a:r>
            <a:r>
              <a:rPr lang="cs-CZ" dirty="0"/>
              <a:t>A-&gt;B in C/C++</a:t>
            </a:r>
            <a:r>
              <a:rPr lang="en-US" sz="1200" dirty="0"/>
              <a:t>, the version of B might be older than A (it would seem like a pointer that points to a “past” memory).</a:t>
            </a:r>
            <a:endParaRPr lang="cs-CZ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7694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https://preshing.com/20120930/weak-vs-strong-memory-models/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Sequential consistency means that all threads agree on the order in which memory operations occurred, and that order is consistent with the order of operations in the program source code.</a:t>
            </a:r>
            <a:endParaRPr lang="cs-CZ" dirty="0"/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2020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Examples were inspired by this talk: </a:t>
            </a:r>
            <a:r>
              <a:rPr lang="cs-CZ" dirty="0"/>
              <a:t>https://www.youtube.com/watch?v=ZQFzMfHIxng</a:t>
            </a:r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5865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https://en.cppreference.com/w/cpp/atomic/atomic</a:t>
            </a:r>
            <a:endParaRPr lang="en-US" dirty="0"/>
          </a:p>
          <a:p>
            <a:endParaRPr lang="en-US" dirty="0"/>
          </a:p>
          <a:p>
            <a:r>
              <a:rPr lang="en-US" dirty="0"/>
              <a:t>wait(old) compares *this with old, if equal, blocks until </a:t>
            </a:r>
            <a:r>
              <a:rPr lang="en-US" dirty="0" err="1"/>
              <a:t>notify_one</a:t>
            </a:r>
            <a:r>
              <a:rPr lang="en-US" dirty="0"/>
              <a:t>/</a:t>
            </a:r>
            <a:r>
              <a:rPr lang="en-US" dirty="0" err="1"/>
              <a:t>notify_all</a:t>
            </a:r>
            <a:r>
              <a:rPr lang="en-US" dirty="0"/>
              <a:t>, otherwise returns</a:t>
            </a:r>
          </a:p>
          <a:p>
            <a:r>
              <a:rPr lang="en-US" dirty="0" err="1"/>
              <a:t>notify_one</a:t>
            </a:r>
            <a:r>
              <a:rPr lang="en-US" dirty="0"/>
              <a:t>() unblocks at least one thread in wait() (if there is such)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notify_all</a:t>
            </a:r>
            <a:r>
              <a:rPr lang="en-US" dirty="0"/>
              <a:t>() unblocks all threads in wait() (if there are such)</a:t>
            </a:r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1625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https://en.wikipedia.org/wiki/Non-blocking_algorithm</a:t>
            </a:r>
            <a:endParaRPr lang="en-US" dirty="0"/>
          </a:p>
          <a:p>
            <a:r>
              <a:rPr lang="cs-CZ" dirty="0"/>
              <a:t>https://en.wikipedia.org/wiki/Priority_inversion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9469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should we have weak CAS?</a:t>
            </a:r>
          </a:p>
          <a:p>
            <a:endParaRPr lang="en-US" dirty="0"/>
          </a:p>
          <a:p>
            <a:r>
              <a:rPr lang="en-US" dirty="0"/>
              <a:t>Getting exclusive access is hard, read-only access is cheap (Exclusive vs Shared state in MOESI). If we cannot promote shared state to exclusive for some time, somebody else might be updating … so we let them (lock with timeout).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9016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destructor implies that the counter needs to be loaded in an atomic way (i.e., another thread might be using it while destruction is in progress).</a:t>
            </a:r>
          </a:p>
          <a:p>
            <a:r>
              <a:rPr lang="en-US" dirty="0"/>
              <a:t>What it really says is that “I wish I had another way how to read atomic variable without </a:t>
            </a:r>
            <a:r>
              <a:rPr lang="en-US"/>
              <a:t>expensive sync”.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7592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Yeah, we are using int’s to make </a:t>
            </a:r>
            <a:r>
              <a:rPr lang="en-US" dirty="0" err="1"/>
              <a:t>Zavoral</a:t>
            </a:r>
            <a:r>
              <a:rPr lang="en-US" dirty="0"/>
              <a:t> happy. Normal people would use std::</a:t>
            </a:r>
            <a:r>
              <a:rPr lang="en-US" dirty="0" err="1"/>
              <a:t>size_t</a:t>
            </a:r>
            <a:r>
              <a:rPr lang="en-US" dirty="0"/>
              <a:t>.</a:t>
            </a:r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7791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hlinkClick r:id="rId3"/>
              </a:rPr>
              <a:t>https://en.cppreference.com/w/cpp/atomic/atomic_thread_fence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4780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https://en.wikipedia.org/wiki/ABA_problem</a:t>
            </a:r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482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Intel is trying to resurrect the technology – no concrete success yet.</a:t>
            </a:r>
          </a:p>
          <a:p>
            <a:r>
              <a:rPr lang="en-US" dirty="0"/>
              <a:t>Power PC introduced similar instructions, removed in Power10.</a:t>
            </a:r>
          </a:p>
          <a:p>
            <a:r>
              <a:rPr lang="cs-CZ" dirty="0"/>
              <a:t>https://en.wikipedia.org/wiki/Transactional_memory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2305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14.10.2024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Lock-free programming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NPRG058 Advanced Programming in Parallel Environment</a:t>
            </a:r>
          </a:p>
          <a:p>
            <a:r>
              <a:rPr lang="en-US" dirty="0"/>
              <a:t>Martin </a:t>
            </a:r>
            <a:r>
              <a:rPr lang="en-US" dirty="0" err="1"/>
              <a:t>Krul</a:t>
            </a:r>
            <a:r>
              <a:rPr lang="cs-CZ" dirty="0" err="1"/>
              <a:t>iš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1A24E-F37C-3C8E-8879-AD758708E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2BE31-2058-3077-5B72-6ECFBB4C1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Memory ordering</a:t>
            </a:r>
          </a:p>
          <a:p>
            <a:pPr lvl="1"/>
            <a:r>
              <a:rPr lang="en-US" dirty="0"/>
              <a:t>Rules for load/store operations on a given CPU (and compiler toolchain)</a:t>
            </a:r>
          </a:p>
          <a:p>
            <a:pPr lvl="1"/>
            <a:r>
              <a:rPr lang="en-US" dirty="0"/>
              <a:t>Compile-time</a:t>
            </a:r>
          </a:p>
          <a:p>
            <a:pPr lvl="2"/>
            <a:r>
              <a:rPr lang="en-US" dirty="0"/>
              <a:t>Rules of the language, specific constructs (e.g.,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volatile</a:t>
            </a:r>
            <a:r>
              <a:rPr lang="en-US" dirty="0"/>
              <a:t> in C/C++)</a:t>
            </a:r>
          </a:p>
          <a:p>
            <a:pPr lvl="1"/>
            <a:r>
              <a:rPr lang="en-US" dirty="0"/>
              <a:t>Run-time</a:t>
            </a:r>
          </a:p>
          <a:p>
            <a:pPr lvl="2"/>
            <a:r>
              <a:rPr lang="en-US" dirty="0"/>
              <a:t>Depends on CPU</a:t>
            </a:r>
            <a:br>
              <a:rPr lang="en-US" dirty="0"/>
            </a:br>
            <a:r>
              <a:rPr lang="en-US" dirty="0"/>
              <a:t>architecture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48930-E4D2-BED2-7FB0-2683457DC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C4CD2-BCA7-6FCA-6111-6F61D7CF0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15209-8135-D41B-5D7C-6746B7CE8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87B87A-68E8-DF4E-D810-2371F6123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917" y="3776472"/>
            <a:ext cx="5814966" cy="231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83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89FE2-3E62-F0E8-5C36-E80127E44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532A5-914C-24D6-9603-C114F0F2F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Runtime memory ordering</a:t>
            </a:r>
          </a:p>
          <a:p>
            <a:pPr lvl="1"/>
            <a:r>
              <a:rPr lang="en-US" dirty="0"/>
              <a:t>Sequential consistency – everything in order</a:t>
            </a:r>
          </a:p>
          <a:p>
            <a:pPr lvl="1"/>
            <a:r>
              <a:rPr lang="en-US" dirty="0"/>
              <a:t>Relaxed consistency</a:t>
            </a:r>
          </a:p>
          <a:p>
            <a:pPr lvl="2"/>
            <a:r>
              <a:rPr lang="en-US" dirty="0"/>
              <a:t>Loads can be reordered after loads</a:t>
            </a:r>
          </a:p>
          <a:p>
            <a:pPr lvl="2"/>
            <a:r>
              <a:rPr lang="en-US" dirty="0"/>
              <a:t>Loads can be reordered after stores</a:t>
            </a:r>
          </a:p>
          <a:p>
            <a:pPr lvl="2"/>
            <a:r>
              <a:rPr lang="en-US" dirty="0"/>
              <a:t>Stores can be reordered after stores</a:t>
            </a:r>
          </a:p>
          <a:p>
            <a:pPr lvl="2"/>
            <a:r>
              <a:rPr lang="en-US" dirty="0"/>
              <a:t>Stores can be reordered after loads</a:t>
            </a:r>
          </a:p>
          <a:p>
            <a:pPr lvl="1"/>
            <a:r>
              <a:rPr lang="en-US" dirty="0"/>
              <a:t>Weak consistency – arbitrary reordering limited only by explicit barriers</a:t>
            </a:r>
          </a:p>
          <a:p>
            <a:pPr lvl="1"/>
            <a:r>
              <a:rPr lang="en-US" dirty="0"/>
              <a:t>Atomic instructions</a:t>
            </a:r>
          </a:p>
          <a:p>
            <a:pPr lvl="2"/>
            <a:r>
              <a:rPr lang="en-US" dirty="0"/>
              <a:t>Sometimes can also be reordered with loads/stores</a:t>
            </a:r>
          </a:p>
          <a:p>
            <a:pPr lvl="1"/>
            <a:r>
              <a:rPr lang="en-US" dirty="0"/>
              <a:t>Incoherent instruction cache pipeline (complicates self-modifying code)</a:t>
            </a:r>
          </a:p>
          <a:p>
            <a:pPr lvl="1"/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EF6DE-C896-1850-0557-B23A6E89A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DEF94-2312-4C60-5209-82E9501CB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48ACB1C-1FE5-F4B3-927E-F2EF93F73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2873736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E88A3-2D67-3588-351B-1AE4F14FC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E270A-0A8D-489E-48CF-263EE4D8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CD74E-FF47-D342-F3EE-EB13E5702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8DF7B-8667-830D-57CB-438FB53D8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</a:t>
            </a:fld>
            <a:endParaRPr lang="en-US" alt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86A26F8-9191-B672-1E19-6D4D21A2FE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205345"/>
              </p:ext>
            </p:extLst>
          </p:nvPr>
        </p:nvGraphicFramePr>
        <p:xfrm>
          <a:off x="926109" y="2282632"/>
          <a:ext cx="10427691" cy="407371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61990">
                  <a:extLst>
                    <a:ext uri="{9D8B030D-6E8A-4147-A177-3AD203B41FA5}">
                      <a16:colId xmlns:a16="http://schemas.microsoft.com/office/drawing/2014/main" val="2494482372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1481758809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3472151592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3626455104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2060059855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1657842026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3605748222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1430567519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3661225386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3924123055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2001337088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4248319032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3736892649"/>
                    </a:ext>
                  </a:extLst>
                </a:gridCol>
                <a:gridCol w="681977">
                  <a:extLst>
                    <a:ext uri="{9D8B030D-6E8A-4147-A177-3AD203B41FA5}">
                      <a16:colId xmlns:a16="http://schemas.microsoft.com/office/drawing/2014/main" val="1508667216"/>
                    </a:ext>
                  </a:extLst>
                </a:gridCol>
              </a:tblGrid>
              <a:tr h="1391478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Alpha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ARMv7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RISC-V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WMO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RISC-V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TSO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PA-RISC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Power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SPARC RMO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SPARC PSO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SPARC TSO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x86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AMD64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IA-64</a:t>
                      </a:r>
                      <a:endParaRPr lang="cs-CZ" sz="1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z/Architecture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(IBM mainframe)</a:t>
                      </a:r>
                      <a:endParaRPr lang="cs-CZ" sz="1400" dirty="0"/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736841468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r>
                        <a:rPr lang="en-US" sz="1600" dirty="0"/>
                        <a:t>L after L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625678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r>
                        <a:rPr lang="en-US" sz="1600" dirty="0"/>
                        <a:t>L after S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460198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r>
                        <a:rPr lang="en-US" sz="1600" dirty="0"/>
                        <a:t>S after S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13529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r>
                        <a:rPr lang="en-US" sz="1600" dirty="0"/>
                        <a:t>S after L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266895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r>
                        <a:rPr lang="en-US" sz="1600" dirty="0"/>
                        <a:t>A and L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34812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r>
                        <a:rPr lang="en-US" sz="1600" dirty="0"/>
                        <a:t>A and S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337240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r>
                        <a:rPr lang="en-US" sz="1600" dirty="0"/>
                        <a:t>Dep. L reorder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313354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r>
                        <a:rPr lang="en-US" sz="1600" dirty="0"/>
                        <a:t>Instr. cache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509740"/>
                  </a:ext>
                </a:extLst>
              </a:tr>
            </a:tbl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1962C4-D741-BA49-9FC0-DF7C576CF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Runtime memory ordering examples</a:t>
            </a:r>
          </a:p>
        </p:txBody>
      </p:sp>
    </p:spTree>
    <p:extLst>
      <p:ext uri="{BB962C8B-B14F-4D97-AF65-F5344CB8AC3E}">
        <p14:creationId xmlns:p14="http://schemas.microsoft.com/office/powerpoint/2010/main" val="3259049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9DA59-FE6A-F129-E0FE-A0A255D9A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5BE68-248A-E1A4-EB38-55304D1A0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Weak</a:t>
            </a:r>
          </a:p>
          <a:p>
            <a:pPr lvl="1"/>
            <a:r>
              <a:rPr lang="en-US" dirty="0"/>
              <a:t>Really weak</a:t>
            </a:r>
          </a:p>
          <a:p>
            <a:pPr lvl="2"/>
            <a:r>
              <a:rPr lang="en-US" dirty="0"/>
              <a:t>Any L/S can be reordered</a:t>
            </a:r>
          </a:p>
          <a:p>
            <a:pPr lvl="2"/>
            <a:r>
              <a:rPr lang="en-US" dirty="0"/>
              <a:t>But single-thread behavior must be preserved</a:t>
            </a:r>
          </a:p>
          <a:p>
            <a:pPr lvl="1"/>
            <a:r>
              <a:rPr lang="en-US" dirty="0"/>
              <a:t>Weak with data dep. ordering</a:t>
            </a:r>
          </a:p>
          <a:p>
            <a:r>
              <a:rPr lang="en-US" dirty="0"/>
              <a:t>Strong</a:t>
            </a:r>
          </a:p>
          <a:p>
            <a:pPr lvl="1"/>
            <a:r>
              <a:rPr lang="en-US" dirty="0"/>
              <a:t>Every instruction comes with acquire/release semantics</a:t>
            </a:r>
          </a:p>
          <a:p>
            <a:pPr lvl="1"/>
            <a:r>
              <a:rPr lang="en-US" dirty="0"/>
              <a:t>Sequence of writes is seen in the same order by all CPUs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4F56D-90F3-8CFE-BC07-A58ACF2A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BD00A-E11F-9EA7-DE5D-BD7D25193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3E000-6C0B-7EB2-57C4-1588A84B8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10" name="Picture 9" descr="A diagram of a computer system&#10;&#10;Description automatically generated with medium confidence">
            <a:extLst>
              <a:ext uri="{FF2B5EF4-FFF2-40B4-BE49-F238E27FC236}">
                <a16:creationId xmlns:a16="http://schemas.microsoft.com/office/drawing/2014/main" id="{8640797F-1667-6988-CA11-A9FAF5087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000" y="2430065"/>
            <a:ext cx="5962611" cy="3142457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E61C357D-E65A-CB93-45C7-91B5D56063A4}"/>
              </a:ext>
            </a:extLst>
          </p:cNvPr>
          <p:cNvSpPr/>
          <p:nvPr/>
        </p:nvSpPr>
        <p:spPr>
          <a:xfrm>
            <a:off x="7150223" y="1600994"/>
            <a:ext cx="2006353" cy="694134"/>
          </a:xfrm>
          <a:prstGeom prst="wedgeRoundRectCallout">
            <a:avLst>
              <a:gd name="adj1" fmla="val 4830"/>
              <a:gd name="adj2" fmla="val 136680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A-&gt;B</a:t>
            </a:r>
            <a:r>
              <a:rPr lang="en-US" sz="1400" dirty="0"/>
              <a:t> (in C/C++) B will be at least as new as A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1391679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9DA59-FE6A-F129-E0FE-A0A255D9A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5BE68-248A-E1A4-EB38-55304D1A0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AMD64 memory model</a:t>
            </a:r>
          </a:p>
          <a:p>
            <a:pPr lvl="1"/>
            <a:r>
              <a:rPr lang="en-US" dirty="0"/>
              <a:t>Single processor</a:t>
            </a:r>
          </a:p>
          <a:p>
            <a:pPr lvl="2"/>
            <a:r>
              <a:rPr lang="en-US" dirty="0"/>
              <a:t>Out-of-order loads are allowed</a:t>
            </a:r>
          </a:p>
          <a:p>
            <a:pPr lvl="2"/>
            <a:r>
              <a:rPr lang="en-US" dirty="0"/>
              <a:t>Speculative loads are allowed</a:t>
            </a:r>
          </a:p>
          <a:p>
            <a:pPr lvl="2"/>
            <a:r>
              <a:rPr lang="en-US" dirty="0"/>
              <a:t>Load can be reordered ahead of store</a:t>
            </a:r>
          </a:p>
          <a:p>
            <a:pPr lvl="2"/>
            <a:r>
              <a:rPr lang="en-US" dirty="0"/>
              <a:t>L cannot be reordered ahead of S if the L is from the same location as the prior S</a:t>
            </a:r>
          </a:p>
          <a:p>
            <a:pPr lvl="3"/>
            <a:r>
              <a:rPr lang="en-US" dirty="0"/>
              <a:t>Stall the instruction until S is completed</a:t>
            </a:r>
          </a:p>
          <a:p>
            <a:pPr lvl="2"/>
            <a:r>
              <a:rPr lang="en-US" dirty="0"/>
              <a:t>Instruction fetch is a parallel, asynchronous stream of loads that is independent and unordered with loads from instructions</a:t>
            </a:r>
          </a:p>
          <a:p>
            <a:pPr lvl="2"/>
            <a:r>
              <a:rPr lang="en-US" dirty="0"/>
              <a:t>Out-of-order stores are not allowed</a:t>
            </a:r>
          </a:p>
          <a:p>
            <a:pPr lvl="2"/>
            <a:r>
              <a:rPr lang="en-US" dirty="0"/>
              <a:t>Speculative stores are not allowed</a:t>
            </a:r>
          </a:p>
          <a:p>
            <a:pPr lvl="2"/>
            <a:r>
              <a:rPr lang="en-US" dirty="0"/>
              <a:t>Write buffering is allowed</a:t>
            </a:r>
          </a:p>
          <a:p>
            <a:pPr lvl="2"/>
            <a:r>
              <a:rPr lang="en-US" dirty="0"/>
              <a:t>Write combining is allowed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4F56D-90F3-8CFE-BC07-A58ACF2A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BD00A-E11F-9EA7-DE5D-BD7D25193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3E000-6C0B-7EB2-57C4-1588A84B8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102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9DA59-FE6A-F129-E0FE-A0A255D9A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5BE68-248A-E1A4-EB38-55304D1A0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AMD64 memory model</a:t>
            </a:r>
          </a:p>
          <a:p>
            <a:pPr lvl="1"/>
            <a:r>
              <a:rPr lang="en-US" dirty="0"/>
              <a:t>Multiprocessor</a:t>
            </a:r>
          </a:p>
          <a:p>
            <a:pPr marL="1150937" lvl="2" indent="-457200">
              <a:buFont typeface="+mj-lt"/>
              <a:buAutoNum type="arabicPeriod"/>
            </a:pPr>
            <a:r>
              <a:rPr lang="en-US" dirty="0"/>
              <a:t>All L, S from a single CPU appear in program order</a:t>
            </a:r>
          </a:p>
          <a:p>
            <a:pPr marL="1150937" lvl="2" indent="-457200">
              <a:buFont typeface="+mj-lt"/>
              <a:buAutoNum type="arabicPeriod"/>
            </a:pPr>
            <a:r>
              <a:rPr lang="en-US" dirty="0"/>
              <a:t>Successive S from a single CPU are committed to memory and visible to other CPUs in program order</a:t>
            </a:r>
          </a:p>
          <a:p>
            <a:pPr marL="1150937" lvl="2" indent="-457200">
              <a:buFont typeface="+mj-lt"/>
              <a:buAutoNum type="arabicPeriod"/>
            </a:pPr>
            <a:r>
              <a:rPr lang="en-US" dirty="0"/>
              <a:t>S from a CPU cannot be reordered prior L</a:t>
            </a:r>
          </a:p>
          <a:p>
            <a:pPr marL="1150937" lvl="2" indent="-457200">
              <a:buFont typeface="+mj-lt"/>
              <a:buAutoNum type="arabicPeriod"/>
            </a:pPr>
            <a:r>
              <a:rPr lang="en-US" dirty="0"/>
              <a:t>S can be delayed by buffering, therefore S from a CPU may not appear to be sequentially consistent</a:t>
            </a:r>
          </a:p>
          <a:p>
            <a:pPr marL="1150937" lvl="2" indent="-457200">
              <a:buFont typeface="+mj-lt"/>
              <a:buAutoNum type="arabicPeriod"/>
            </a:pPr>
            <a:r>
              <a:rPr lang="en-US" dirty="0"/>
              <a:t>Non-overlapping L may pass S</a:t>
            </a:r>
          </a:p>
          <a:p>
            <a:pPr marL="1150937" lvl="2" indent="-457200">
              <a:buFont typeface="+mj-lt"/>
              <a:buAutoNum type="arabicPeriod"/>
            </a:pPr>
            <a:r>
              <a:rPr lang="en-US" dirty="0"/>
              <a:t>Dependent S between different CPUs appear to occur in program order</a:t>
            </a:r>
          </a:p>
          <a:p>
            <a:pPr marL="1150937" lvl="2" indent="-457200">
              <a:buFont typeface="+mj-lt"/>
              <a:buAutoNum type="arabicPeriod"/>
            </a:pPr>
            <a:r>
              <a:rPr lang="en-US" dirty="0"/>
              <a:t>Local visibility may differ from the global visibility (data bypass)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4F56D-90F3-8CFE-BC07-A58ACF2A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BD00A-E11F-9EA7-DE5D-BD7D25193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3E000-6C0B-7EB2-57C4-1588A84B8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319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0CFB2-FF90-552A-F1D8-767FDA630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2C634-8CC3-5FC5-DEE6-BBE9F1891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092104" cy="4351338"/>
          </a:xfrm>
        </p:spPr>
        <p:txBody>
          <a:bodyPr>
            <a:noAutofit/>
          </a:bodyPr>
          <a:lstStyle/>
          <a:p>
            <a:r>
              <a:rPr lang="en-US" dirty="0"/>
              <a:t>Example: AMD64 memory model</a:t>
            </a:r>
          </a:p>
          <a:p>
            <a:pPr lvl="1"/>
            <a:r>
              <a:rPr lang="en-US" dirty="0"/>
              <a:t>Rule 1: L(x) cannot read 0 if L(y) reads 1</a:t>
            </a:r>
          </a:p>
          <a:p>
            <a:pPr lvl="1"/>
            <a:r>
              <a:rPr lang="en-US" dirty="0"/>
              <a:t>Rule 3: L(x) and L(y) cannot both read 1</a:t>
            </a:r>
          </a:p>
          <a:p>
            <a:pPr lvl="1"/>
            <a:r>
              <a:rPr lang="en-US" dirty="0"/>
              <a:t>Rule 4: Both L(x) and L(y) may read 1</a:t>
            </a:r>
          </a:p>
          <a:p>
            <a:pPr lvl="1"/>
            <a:r>
              <a:rPr lang="en-US" dirty="0"/>
              <a:t>Rule 5</a:t>
            </a:r>
          </a:p>
          <a:p>
            <a:pPr lvl="2"/>
            <a:r>
              <a:rPr lang="en-US" dirty="0"/>
              <a:t>All combinations (00, 01, 10, 11) may be observed by both CPUs</a:t>
            </a:r>
          </a:p>
          <a:p>
            <a:pPr lvl="1"/>
            <a:r>
              <a:rPr lang="en-US" dirty="0"/>
              <a:t>Rule 6</a:t>
            </a:r>
          </a:p>
          <a:p>
            <a:pPr lvl="2"/>
            <a:r>
              <a:rPr lang="en-US" dirty="0"/>
              <a:t>If CPU #1 reads a value from x before carrying out S(y), and if CPU #2 reads updated value from y, a subsequent L(x) must also read the updated value</a:t>
            </a:r>
          </a:p>
          <a:p>
            <a:pPr lvl="1"/>
            <a:r>
              <a:rPr lang="en-US" dirty="0"/>
              <a:t>Rule 7</a:t>
            </a:r>
          </a:p>
          <a:p>
            <a:pPr lvl="2"/>
            <a:r>
              <a:rPr lang="en-US" dirty="0"/>
              <a:t>L(x) in CPU #0 can read 1 using data bypass,</a:t>
            </a:r>
            <a:br>
              <a:rPr lang="en-US" dirty="0"/>
            </a:br>
            <a:r>
              <a:rPr lang="en-US" dirty="0"/>
              <a:t>while L(x) in CPU #1 can read 0 (similarly for B)</a:t>
            </a:r>
          </a:p>
          <a:p>
            <a:pPr lvl="1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0204F-2D89-44FB-55F1-AEECE323B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E0E6C-CA98-00E4-315D-942922C76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8F415-8864-F923-4F07-00BCA8144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8</a:t>
            </a:fld>
            <a:endParaRPr lang="en-US" alt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80B4A05-16F7-47D8-03E2-11CCC1E8C0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539667"/>
              </p:ext>
            </p:extLst>
          </p:nvPr>
        </p:nvGraphicFramePr>
        <p:xfrm>
          <a:off x="6641232" y="1987889"/>
          <a:ext cx="151216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CPU #0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CPU #1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S(x=1)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L(y)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S(y=1)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L(x)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6E972DE-016A-1E53-E5C0-9AABC735B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725251"/>
              </p:ext>
            </p:extLst>
          </p:nvPr>
        </p:nvGraphicFramePr>
        <p:xfrm>
          <a:off x="9101453" y="2528822"/>
          <a:ext cx="151216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8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CPU #0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CPU #1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L(x)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L(y)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S(y=1)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S(y=1)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6B98FEA-651C-B7E0-8EB1-D4358CC6FB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099145"/>
              </p:ext>
            </p:extLst>
          </p:nvPr>
        </p:nvGraphicFramePr>
        <p:xfrm>
          <a:off x="6647148" y="2923954"/>
          <a:ext cx="1512168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CPU #0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CPU #1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S(x=1)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S(y=1)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33">
                <a:tc>
                  <a:txBody>
                    <a:bodyPr/>
                    <a:lstStyle/>
                    <a:p>
                      <a:r>
                        <a:rPr lang="en-US" sz="1400" dirty="0"/>
                        <a:t>S(x=2)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S(y=2)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L(y)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L(x)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16BF063-8666-9B72-0BE2-68CDEE4518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003007"/>
              </p:ext>
            </p:extLst>
          </p:nvPr>
        </p:nvGraphicFramePr>
        <p:xfrm>
          <a:off x="9112703" y="3458473"/>
          <a:ext cx="152369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CPU #0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CPU #1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00">
                <a:tc>
                  <a:txBody>
                    <a:bodyPr/>
                    <a:lstStyle/>
                    <a:p>
                      <a:r>
                        <a:rPr lang="en-US" sz="1400" dirty="0"/>
                        <a:t>S(x=1)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S(y=1)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L(y)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L(x)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23F99C8-0716-9445-6439-B17E624D1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127381"/>
              </p:ext>
            </p:extLst>
          </p:nvPr>
        </p:nvGraphicFramePr>
        <p:xfrm>
          <a:off x="9874551" y="4191228"/>
          <a:ext cx="1968882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6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00">
                <a:tc>
                  <a:txBody>
                    <a:bodyPr/>
                    <a:lstStyle/>
                    <a:p>
                      <a:r>
                        <a:rPr lang="en-US" sz="1400" dirty="0"/>
                        <a:t>CPU #0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CPU #1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CPU #2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64">
                <a:tc>
                  <a:txBody>
                    <a:bodyPr/>
                    <a:lstStyle/>
                    <a:p>
                      <a:r>
                        <a:rPr lang="en-US" sz="1400" dirty="0"/>
                        <a:t>S(x=1)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2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L(x)==1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92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S(y=1)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56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L(y)==1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8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L(x)==1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E1C6C5C-9012-05F3-5281-ACFF483B3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689801"/>
              </p:ext>
            </p:extLst>
          </p:nvPr>
        </p:nvGraphicFramePr>
        <p:xfrm>
          <a:off x="7205338" y="5347920"/>
          <a:ext cx="1512168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CPU #0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CPU #1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S(x=1)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S(y=1)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L(x)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L(y)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84">
                <a:tc>
                  <a:txBody>
                    <a:bodyPr/>
                    <a:lstStyle/>
                    <a:p>
                      <a:r>
                        <a:rPr lang="en-US" sz="1400" dirty="0"/>
                        <a:t>L(y)</a:t>
                      </a:r>
                    </a:p>
                  </a:txBody>
                  <a:tcPr marL="72000" marR="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L(x)</a:t>
                      </a:r>
                    </a:p>
                  </a:txBody>
                  <a:tcPr marL="7200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43FD71C-68A0-3DB8-106C-3BAE796A92AF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6543675" y="2835586"/>
            <a:ext cx="2557778" cy="13276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61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een tank with an object&#10;&#10;Description automatically generated">
            <a:extLst>
              <a:ext uri="{FF2B5EF4-FFF2-40B4-BE49-F238E27FC236}">
                <a16:creationId xmlns:a16="http://schemas.microsoft.com/office/drawing/2014/main" id="{9268634D-76DD-11BD-7F82-8F550FA811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54" y="4243043"/>
            <a:ext cx="3412246" cy="22498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CBE5A5-4E8E-3FFB-17E4-B2C618A4D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D12B4-042A-3547-8D42-329497824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Barrier</a:t>
            </a:r>
          </a:p>
          <a:p>
            <a:pPr lvl="1"/>
            <a:r>
              <a:rPr lang="en-US" dirty="0"/>
              <a:t>Synchronization primitive involving multiple threads</a:t>
            </a:r>
          </a:p>
          <a:p>
            <a:pPr lvl="1"/>
            <a:r>
              <a:rPr lang="en-US" b="1" dirty="0"/>
              <a:t>All</a:t>
            </a:r>
            <a:r>
              <a:rPr lang="en-US" dirty="0"/>
              <a:t> operations </a:t>
            </a:r>
            <a:r>
              <a:rPr lang="en-US" b="1" dirty="0"/>
              <a:t>before</a:t>
            </a:r>
            <a:r>
              <a:rPr lang="en-US" dirty="0"/>
              <a:t> the barrier (made by any thread) are observed </a:t>
            </a:r>
            <a:r>
              <a:rPr lang="en-US" b="1" dirty="0"/>
              <a:t>before</a:t>
            </a:r>
            <a:r>
              <a:rPr lang="en-US" dirty="0"/>
              <a:t> the barrier by all other threads</a:t>
            </a:r>
          </a:p>
          <a:p>
            <a:pPr lvl="1"/>
            <a:r>
              <a:rPr lang="en-US" b="1" dirty="0"/>
              <a:t>All</a:t>
            </a:r>
            <a:r>
              <a:rPr lang="en-US" dirty="0"/>
              <a:t> operations </a:t>
            </a:r>
            <a:r>
              <a:rPr lang="en-US" b="1" dirty="0"/>
              <a:t>after</a:t>
            </a:r>
            <a:r>
              <a:rPr lang="en-US" dirty="0"/>
              <a:t> the barrier (by any thread) are observed </a:t>
            </a:r>
            <a:r>
              <a:rPr lang="en-US" b="1" dirty="0"/>
              <a:t>after</a:t>
            </a:r>
            <a:r>
              <a:rPr lang="en-US" dirty="0"/>
              <a:t> the barrier by all other threads</a:t>
            </a:r>
          </a:p>
          <a:p>
            <a:pPr lvl="1"/>
            <a:r>
              <a:rPr lang="en-US" dirty="0"/>
              <a:t>Also used more generically in thread synchronization</a:t>
            </a:r>
          </a:p>
          <a:p>
            <a:pPr lvl="1"/>
            <a:r>
              <a:rPr lang="en-US" dirty="0"/>
              <a:t>Too strong for most scenarios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A70BF-19F7-1A77-5856-C06AE5269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0B15B-6455-F9B0-A57D-9DA025308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48B83-B087-5C0B-2D7E-E438FDA5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12" name="Picture 11" descr="A close-up of a bird&#10;&#10;Description automatically generated">
            <a:extLst>
              <a:ext uri="{FF2B5EF4-FFF2-40B4-BE49-F238E27FC236}">
                <a16:creationId xmlns:a16="http://schemas.microsoft.com/office/drawing/2014/main" id="{6DF6D819-1901-D930-5DD0-2B992DB02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988" y="4477640"/>
            <a:ext cx="595278" cy="38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56C52-A818-8CC9-AABA-C702080F6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580CC-3E0D-8EEE-175C-F07FFFE3E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49505" cy="4351338"/>
          </a:xfrm>
        </p:spPr>
        <p:txBody>
          <a:bodyPr/>
          <a:lstStyle/>
          <a:p>
            <a:r>
              <a:rPr lang="en-US" dirty="0"/>
              <a:t>Barriers</a:t>
            </a:r>
          </a:p>
          <a:p>
            <a:pPr lvl="1"/>
            <a:r>
              <a:rPr lang="en-US" dirty="0"/>
              <a:t>Acquire (half-)barrier</a:t>
            </a:r>
          </a:p>
          <a:p>
            <a:pPr lvl="2"/>
            <a:r>
              <a:rPr lang="en-US" dirty="0"/>
              <a:t>All operations after the acquire will perform after it (do not overtake the barrier)</a:t>
            </a:r>
          </a:p>
          <a:p>
            <a:pPr lvl="2"/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1F254-5039-D0C7-8DFF-380CFCEEA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E87B0-FB95-ED56-0E51-99C5A4AF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27A5D-3D00-19E5-B783-92B67B805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8536E9B-EA45-A782-24B1-5DD5E3F0D72C}"/>
              </a:ext>
            </a:extLst>
          </p:cNvPr>
          <p:cNvSpPr/>
          <p:nvPr/>
        </p:nvSpPr>
        <p:spPr>
          <a:xfrm>
            <a:off x="996696" y="3813127"/>
            <a:ext cx="10363200" cy="1647516"/>
          </a:xfrm>
          <a:prstGeom prst="rightArrow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r"/>
            <a:r>
              <a:rPr lang="en-US" dirty="0"/>
              <a:t>time</a:t>
            </a:r>
            <a:endParaRPr lang="cs-CZ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4E5228F-8960-B7DE-E266-CE051BFB5835}"/>
              </a:ext>
            </a:extLst>
          </p:cNvPr>
          <p:cNvSpPr/>
          <p:nvPr/>
        </p:nvSpPr>
        <p:spPr>
          <a:xfrm>
            <a:off x="996696" y="3562322"/>
            <a:ext cx="1226129" cy="79547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59982930-83B7-EC4F-AAF0-C36C0137C19E}"/>
              </a:ext>
            </a:extLst>
          </p:cNvPr>
          <p:cNvSpPr/>
          <p:nvPr/>
        </p:nvSpPr>
        <p:spPr>
          <a:xfrm>
            <a:off x="6574816" y="3562321"/>
            <a:ext cx="1226129" cy="795474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L(y)</a:t>
            </a:r>
            <a:endParaRPr lang="cs-CZ" sz="1600" dirty="0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A3CE6727-1A80-D1A3-0C34-7AC90FEF44F4}"/>
              </a:ext>
            </a:extLst>
          </p:cNvPr>
          <p:cNvSpPr/>
          <p:nvPr/>
        </p:nvSpPr>
        <p:spPr>
          <a:xfrm>
            <a:off x="2230575" y="3562322"/>
            <a:ext cx="1226129" cy="79547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S(y)</a:t>
            </a:r>
            <a:endParaRPr lang="cs-CZ" sz="1600" dirty="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743B1C56-552D-053C-C0F4-28D73DC4957E}"/>
              </a:ext>
            </a:extLst>
          </p:cNvPr>
          <p:cNvSpPr/>
          <p:nvPr/>
        </p:nvSpPr>
        <p:spPr>
          <a:xfrm>
            <a:off x="3464454" y="3562322"/>
            <a:ext cx="1226129" cy="79547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S(z)</a:t>
            </a:r>
            <a:endParaRPr lang="cs-CZ" sz="1600" dirty="0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7AE3271C-F79D-2D1C-8879-054EAC299F1C}"/>
              </a:ext>
            </a:extLst>
          </p:cNvPr>
          <p:cNvSpPr/>
          <p:nvPr/>
        </p:nvSpPr>
        <p:spPr>
          <a:xfrm>
            <a:off x="5340937" y="3562321"/>
            <a:ext cx="1226129" cy="79547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E63B15F6-2EBD-CEC0-B988-30859914070E}"/>
              </a:ext>
            </a:extLst>
          </p:cNvPr>
          <p:cNvSpPr/>
          <p:nvPr/>
        </p:nvSpPr>
        <p:spPr>
          <a:xfrm>
            <a:off x="7817427" y="3562321"/>
            <a:ext cx="1226129" cy="795474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L(z)</a:t>
            </a:r>
            <a:endParaRPr lang="cs-CZ" sz="1600" dirty="0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BD52398B-5310-3F0E-D46E-F32970E0608A}"/>
              </a:ext>
            </a:extLst>
          </p:cNvPr>
          <p:cNvSpPr/>
          <p:nvPr/>
        </p:nvSpPr>
        <p:spPr>
          <a:xfrm>
            <a:off x="987964" y="4927382"/>
            <a:ext cx="1226129" cy="795474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S(y)</a:t>
            </a:r>
            <a:endParaRPr lang="cs-CZ" sz="1600" dirty="0"/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0846A310-D6B9-E480-6E59-803738A0C104}"/>
              </a:ext>
            </a:extLst>
          </p:cNvPr>
          <p:cNvSpPr/>
          <p:nvPr/>
        </p:nvSpPr>
        <p:spPr>
          <a:xfrm>
            <a:off x="2222825" y="4927382"/>
            <a:ext cx="1226129" cy="795474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05B30362-8BA5-2814-1458-613F263C421E}"/>
              </a:ext>
            </a:extLst>
          </p:cNvPr>
          <p:cNvSpPr/>
          <p:nvPr/>
        </p:nvSpPr>
        <p:spPr>
          <a:xfrm>
            <a:off x="5340936" y="4927382"/>
            <a:ext cx="1226129" cy="795474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S(z)</a:t>
            </a:r>
            <a:endParaRPr lang="cs-CZ" sz="1600" dirty="0"/>
          </a:p>
        </p:txBody>
      </p:sp>
      <p:sp>
        <p:nvSpPr>
          <p:cNvPr id="25" name="Arrow: Up 24">
            <a:extLst>
              <a:ext uri="{FF2B5EF4-FFF2-40B4-BE49-F238E27FC236}">
                <a16:creationId xmlns:a16="http://schemas.microsoft.com/office/drawing/2014/main" id="{94A14E30-EED3-7330-A664-D2F0A7F4A178}"/>
              </a:ext>
            </a:extLst>
          </p:cNvPr>
          <p:cNvSpPr/>
          <p:nvPr/>
        </p:nvSpPr>
        <p:spPr>
          <a:xfrm>
            <a:off x="7823935" y="4938935"/>
            <a:ext cx="1226129" cy="795474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6D647705-7EB0-3F7E-CBE0-DFC604DBD2A5}"/>
              </a:ext>
            </a:extLst>
          </p:cNvPr>
          <p:cNvSpPr/>
          <p:nvPr/>
        </p:nvSpPr>
        <p:spPr>
          <a:xfrm>
            <a:off x="6591298" y="4927382"/>
            <a:ext cx="1226129" cy="79547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L(y)</a:t>
            </a:r>
            <a:endParaRPr lang="cs-CZ" sz="1600" dirty="0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B4FEBD79-691E-D77C-A975-F57BDAC9507A}"/>
              </a:ext>
            </a:extLst>
          </p:cNvPr>
          <p:cNvSpPr/>
          <p:nvPr/>
        </p:nvSpPr>
        <p:spPr>
          <a:xfrm>
            <a:off x="9050064" y="4923522"/>
            <a:ext cx="1226129" cy="79547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L(z)</a:t>
            </a:r>
            <a:endParaRPr lang="cs-CZ" sz="16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61C617E-A5CF-1E5C-F697-A7744432DE46}"/>
              </a:ext>
            </a:extLst>
          </p:cNvPr>
          <p:cNvCxnSpPr/>
          <p:nvPr/>
        </p:nvCxnSpPr>
        <p:spPr>
          <a:xfrm>
            <a:off x="1716024" y="4910329"/>
            <a:ext cx="987552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B8A8F8D-B838-B9E8-FC93-17D1BDC35215}"/>
              </a:ext>
            </a:extLst>
          </p:cNvPr>
          <p:cNvCxnSpPr>
            <a:cxnSpLocks/>
          </p:cNvCxnSpPr>
          <p:nvPr/>
        </p:nvCxnSpPr>
        <p:spPr>
          <a:xfrm>
            <a:off x="4090416" y="4463947"/>
            <a:ext cx="1819656" cy="32004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BAB6EA1-9953-284E-5BBE-EB0DBF28371E}"/>
              </a:ext>
            </a:extLst>
          </p:cNvPr>
          <p:cNvCxnSpPr>
            <a:cxnSpLocks/>
          </p:cNvCxnSpPr>
          <p:nvPr/>
        </p:nvCxnSpPr>
        <p:spPr>
          <a:xfrm>
            <a:off x="5997771" y="4463947"/>
            <a:ext cx="2314125" cy="38061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2E582696-1C3B-DAA8-07B8-548851E67DA8}"/>
              </a:ext>
            </a:extLst>
          </p:cNvPr>
          <p:cNvSpPr/>
          <p:nvPr/>
        </p:nvSpPr>
        <p:spPr>
          <a:xfrm rot="16200000">
            <a:off x="3634740" y="4441227"/>
            <a:ext cx="2731008" cy="405104"/>
          </a:xfrm>
          <a:prstGeom prst="snip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Acquire barrier</a:t>
            </a:r>
            <a:endParaRPr lang="cs-CZ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F70FDA-8ABB-32A1-31AC-3BE9E6E4113C}"/>
              </a:ext>
            </a:extLst>
          </p:cNvPr>
          <p:cNvSpPr txBox="1"/>
          <p:nvPr/>
        </p:nvSpPr>
        <p:spPr>
          <a:xfrm>
            <a:off x="836597" y="3134276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Thread #1 (program order)</a:t>
            </a:r>
            <a:endParaRPr lang="cs-CZ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87F9E49-5A84-60BB-E944-424D51C03AFA}"/>
              </a:ext>
            </a:extLst>
          </p:cNvPr>
          <p:cNvSpPr txBox="1"/>
          <p:nvPr/>
        </p:nvSpPr>
        <p:spPr>
          <a:xfrm>
            <a:off x="832104" y="5829912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Thread #2 (observed</a:t>
            </a:r>
            <a:r>
              <a:rPr lang="cs-CZ" dirty="0"/>
              <a:t> </a:t>
            </a:r>
            <a:r>
              <a:rPr lang="en-US" dirty="0"/>
              <a:t>order)</a:t>
            </a:r>
            <a:endParaRPr lang="cs-CZ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FBF3CEA-F0A2-8A9B-C7DB-5794EA007006}"/>
              </a:ext>
            </a:extLst>
          </p:cNvPr>
          <p:cNvSpPr/>
          <p:nvPr/>
        </p:nvSpPr>
        <p:spPr>
          <a:xfrm>
            <a:off x="1047696" y="4428601"/>
            <a:ext cx="360000" cy="3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endParaRPr lang="cs-CZ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2A3420B-925E-0F53-8C5E-75D899B19D42}"/>
              </a:ext>
            </a:extLst>
          </p:cNvPr>
          <p:cNvSpPr/>
          <p:nvPr/>
        </p:nvSpPr>
        <p:spPr>
          <a:xfrm>
            <a:off x="1458695" y="4437863"/>
            <a:ext cx="360000" cy="3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  <a:endParaRPr lang="cs-CZ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7232E81D-F29E-381A-7E5A-E3E6D16F1E0A}"/>
              </a:ext>
            </a:extLst>
          </p:cNvPr>
          <p:cNvSpPr/>
          <p:nvPr/>
        </p:nvSpPr>
        <p:spPr>
          <a:xfrm>
            <a:off x="1862825" y="4437863"/>
            <a:ext cx="360000" cy="3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z</a:t>
            </a:r>
            <a:endParaRPr lang="cs-CZ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2385DF5-76FC-8979-EFF1-D79616752341}"/>
              </a:ext>
            </a:extLst>
          </p:cNvPr>
          <p:cNvGrpSpPr/>
          <p:nvPr/>
        </p:nvGrpSpPr>
        <p:grpSpPr>
          <a:xfrm>
            <a:off x="3446730" y="5018667"/>
            <a:ext cx="1918440" cy="1574028"/>
            <a:chOff x="3446730" y="5018667"/>
            <a:chExt cx="1918440" cy="1574028"/>
          </a:xfrm>
        </p:grpSpPr>
        <p:sp>
          <p:nvSpPr>
            <p:cNvPr id="43" name="Thought Bubble: Cloud 42">
              <a:extLst>
                <a:ext uri="{FF2B5EF4-FFF2-40B4-BE49-F238E27FC236}">
                  <a16:creationId xmlns:a16="http://schemas.microsoft.com/office/drawing/2014/main" id="{33824AC5-7FE7-AFF8-4F14-B3BCAB2A3881}"/>
                </a:ext>
              </a:extLst>
            </p:cNvPr>
            <p:cNvSpPr/>
            <p:nvPr/>
          </p:nvSpPr>
          <p:spPr>
            <a:xfrm>
              <a:off x="3446730" y="5018667"/>
              <a:ext cx="1918440" cy="1574028"/>
            </a:xfrm>
            <a:prstGeom prst="cloudCallout">
              <a:avLst>
                <a:gd name="adj1" fmla="val 47871"/>
                <a:gd name="adj2" fmla="val -66548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DA9316D3-B3ED-D2C9-C2A0-7ED31BBC5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98801" y="5198748"/>
              <a:ext cx="1214297" cy="1175660"/>
            </a:xfrm>
            <a:prstGeom prst="rect">
              <a:avLst/>
            </a:prstGeom>
            <a:effectLst>
              <a:softEdge rad="31750"/>
            </a:effectLst>
          </p:spPr>
        </p:pic>
      </p:grpSp>
    </p:spTree>
    <p:extLst>
      <p:ext uri="{BB962C8B-B14F-4D97-AF65-F5344CB8AC3E}">
        <p14:creationId xmlns:p14="http://schemas.microsoft.com/office/powerpoint/2010/main" val="58997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CEFA4-17FC-1E15-6060-2D83471CC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862D5-F812-B7F6-16F2-A3B3B12E6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F3EE8-7DFD-F34F-BCED-9A94D7B13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76138" cy="4351338"/>
          </a:xfrm>
        </p:spPr>
        <p:txBody>
          <a:bodyPr/>
          <a:lstStyle/>
          <a:p>
            <a:r>
              <a:rPr lang="en-US" dirty="0"/>
              <a:t>Barriers</a:t>
            </a:r>
          </a:p>
          <a:p>
            <a:pPr lvl="1"/>
            <a:r>
              <a:rPr lang="en-US" dirty="0"/>
              <a:t>Acquire (half-)barrier</a:t>
            </a:r>
          </a:p>
          <a:p>
            <a:pPr lvl="2"/>
            <a:r>
              <a:rPr lang="en-US" dirty="0"/>
              <a:t>All operations after the acquire will perform after it (do not overtake the barrier)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3BC48-B9E6-531B-61EC-4B49865C8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7578F-B728-BE5A-CE84-96A61ED7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BFDD6-D0B7-7D6F-A5FF-87C0CBBEF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2263A11-501C-5468-674E-D45D94612552}"/>
              </a:ext>
            </a:extLst>
          </p:cNvPr>
          <p:cNvSpPr/>
          <p:nvPr/>
        </p:nvSpPr>
        <p:spPr>
          <a:xfrm>
            <a:off x="996696" y="3813127"/>
            <a:ext cx="10363200" cy="1647516"/>
          </a:xfrm>
          <a:prstGeom prst="rightArrow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r"/>
            <a:r>
              <a:rPr lang="en-US" dirty="0"/>
              <a:t>time</a:t>
            </a:r>
            <a:endParaRPr lang="cs-CZ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2E2E197D-DAD1-67EC-2FC6-8A402BED41ED}"/>
              </a:ext>
            </a:extLst>
          </p:cNvPr>
          <p:cNvSpPr/>
          <p:nvPr/>
        </p:nvSpPr>
        <p:spPr>
          <a:xfrm>
            <a:off x="996696" y="3562322"/>
            <a:ext cx="1226129" cy="79547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8ED1E05D-BFD0-B12F-A3C6-925025269B99}"/>
              </a:ext>
            </a:extLst>
          </p:cNvPr>
          <p:cNvSpPr/>
          <p:nvPr/>
        </p:nvSpPr>
        <p:spPr>
          <a:xfrm>
            <a:off x="7800762" y="3562322"/>
            <a:ext cx="1226129" cy="795474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L(y)</a:t>
            </a:r>
            <a:endParaRPr lang="cs-CZ" sz="1600" dirty="0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65413F0D-A735-8A6C-D677-156CE9178DA6}"/>
              </a:ext>
            </a:extLst>
          </p:cNvPr>
          <p:cNvSpPr/>
          <p:nvPr/>
        </p:nvSpPr>
        <p:spPr>
          <a:xfrm>
            <a:off x="2230575" y="3562322"/>
            <a:ext cx="1226129" cy="79547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S(y)</a:t>
            </a:r>
            <a:endParaRPr lang="cs-CZ" sz="1600" dirty="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00AB0317-6A1E-D736-B1F3-8F8DDC628F94}"/>
              </a:ext>
            </a:extLst>
          </p:cNvPr>
          <p:cNvSpPr/>
          <p:nvPr/>
        </p:nvSpPr>
        <p:spPr>
          <a:xfrm>
            <a:off x="3464454" y="3562322"/>
            <a:ext cx="1226129" cy="79547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S(z)</a:t>
            </a:r>
            <a:endParaRPr lang="cs-CZ" sz="1600" dirty="0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69F8A664-F562-6FAA-F214-9C19A2FE1782}"/>
              </a:ext>
            </a:extLst>
          </p:cNvPr>
          <p:cNvSpPr/>
          <p:nvPr/>
        </p:nvSpPr>
        <p:spPr>
          <a:xfrm>
            <a:off x="6566883" y="3562322"/>
            <a:ext cx="1226129" cy="79547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7ABAC18C-C3B3-3668-E015-E6D4F7341438}"/>
              </a:ext>
            </a:extLst>
          </p:cNvPr>
          <p:cNvSpPr/>
          <p:nvPr/>
        </p:nvSpPr>
        <p:spPr>
          <a:xfrm>
            <a:off x="9043373" y="3562322"/>
            <a:ext cx="1226129" cy="795474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L(z)</a:t>
            </a:r>
            <a:endParaRPr lang="cs-CZ" sz="1600" dirty="0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BB1BE865-4F55-1243-CF65-5B96265C69FA}"/>
              </a:ext>
            </a:extLst>
          </p:cNvPr>
          <p:cNvSpPr/>
          <p:nvPr/>
        </p:nvSpPr>
        <p:spPr>
          <a:xfrm>
            <a:off x="987964" y="4927382"/>
            <a:ext cx="1226129" cy="795474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S(y)</a:t>
            </a:r>
            <a:endParaRPr lang="cs-CZ" sz="1600" dirty="0"/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00041880-094B-1ABE-85F2-9BCA67641CEE}"/>
              </a:ext>
            </a:extLst>
          </p:cNvPr>
          <p:cNvSpPr/>
          <p:nvPr/>
        </p:nvSpPr>
        <p:spPr>
          <a:xfrm>
            <a:off x="2222825" y="4927382"/>
            <a:ext cx="1226129" cy="795474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889E2D6C-8B99-BF12-1121-37B790DD2FC0}"/>
              </a:ext>
            </a:extLst>
          </p:cNvPr>
          <p:cNvSpPr/>
          <p:nvPr/>
        </p:nvSpPr>
        <p:spPr>
          <a:xfrm>
            <a:off x="3448954" y="4927382"/>
            <a:ext cx="1226129" cy="795474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S(z)</a:t>
            </a:r>
            <a:endParaRPr lang="cs-CZ" sz="1600" dirty="0"/>
          </a:p>
        </p:txBody>
      </p:sp>
      <p:sp>
        <p:nvSpPr>
          <p:cNvPr id="25" name="Arrow: Up 24">
            <a:extLst>
              <a:ext uri="{FF2B5EF4-FFF2-40B4-BE49-F238E27FC236}">
                <a16:creationId xmlns:a16="http://schemas.microsoft.com/office/drawing/2014/main" id="{BA0F7D66-51AD-1CDE-5BC6-99928F9EF6D8}"/>
              </a:ext>
            </a:extLst>
          </p:cNvPr>
          <p:cNvSpPr/>
          <p:nvPr/>
        </p:nvSpPr>
        <p:spPr>
          <a:xfrm>
            <a:off x="7823935" y="4938935"/>
            <a:ext cx="1226129" cy="795474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992C9F57-3E39-31FD-A812-79D25BE32E0F}"/>
              </a:ext>
            </a:extLst>
          </p:cNvPr>
          <p:cNvSpPr/>
          <p:nvPr/>
        </p:nvSpPr>
        <p:spPr>
          <a:xfrm>
            <a:off x="4690583" y="4923522"/>
            <a:ext cx="1226129" cy="79547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L(y)</a:t>
            </a:r>
            <a:endParaRPr lang="cs-CZ" sz="1600" dirty="0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55AD71E0-03B6-527A-86FB-A0AC7166EEFC}"/>
              </a:ext>
            </a:extLst>
          </p:cNvPr>
          <p:cNvSpPr/>
          <p:nvPr/>
        </p:nvSpPr>
        <p:spPr>
          <a:xfrm>
            <a:off x="9050064" y="4923522"/>
            <a:ext cx="1226129" cy="79547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L(z)</a:t>
            </a:r>
            <a:endParaRPr lang="cs-CZ" sz="16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98B2232-3371-E047-534B-EE0EA506534E}"/>
              </a:ext>
            </a:extLst>
          </p:cNvPr>
          <p:cNvCxnSpPr/>
          <p:nvPr/>
        </p:nvCxnSpPr>
        <p:spPr>
          <a:xfrm>
            <a:off x="1716024" y="4910329"/>
            <a:ext cx="987552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E41B751-228F-AF85-9A9B-62F8292BFD02}"/>
              </a:ext>
            </a:extLst>
          </p:cNvPr>
          <p:cNvCxnSpPr>
            <a:cxnSpLocks/>
          </p:cNvCxnSpPr>
          <p:nvPr/>
        </p:nvCxnSpPr>
        <p:spPr>
          <a:xfrm flipH="1">
            <a:off x="5731674" y="4403388"/>
            <a:ext cx="2421726" cy="497853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16060F71-A1FF-3992-A97B-0D158582C47F}"/>
              </a:ext>
            </a:extLst>
          </p:cNvPr>
          <p:cNvSpPr/>
          <p:nvPr/>
        </p:nvSpPr>
        <p:spPr>
          <a:xfrm rot="16200000">
            <a:off x="4877314" y="4406049"/>
            <a:ext cx="2731008" cy="405104"/>
          </a:xfrm>
          <a:prstGeom prst="snip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Acquire barrier</a:t>
            </a:r>
            <a:endParaRPr lang="cs-CZ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C98D6AB-D47E-4F1C-23D7-0E316298DA06}"/>
              </a:ext>
            </a:extLst>
          </p:cNvPr>
          <p:cNvSpPr txBox="1"/>
          <p:nvPr/>
        </p:nvSpPr>
        <p:spPr>
          <a:xfrm>
            <a:off x="836597" y="3134276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Thread #1 (program order)</a:t>
            </a:r>
            <a:endParaRPr lang="cs-CZ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F9C61A-F061-20E5-431B-1C5ACE4F665B}"/>
              </a:ext>
            </a:extLst>
          </p:cNvPr>
          <p:cNvSpPr txBox="1"/>
          <p:nvPr/>
        </p:nvSpPr>
        <p:spPr>
          <a:xfrm>
            <a:off x="832104" y="5829912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Thread #2 (observed</a:t>
            </a:r>
            <a:r>
              <a:rPr lang="cs-CZ" dirty="0"/>
              <a:t> </a:t>
            </a:r>
            <a:r>
              <a:rPr lang="en-US" dirty="0"/>
              <a:t>order)</a:t>
            </a:r>
            <a:endParaRPr lang="cs-CZ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C52E8E2-C081-1AC3-DCB5-7156A0E80B40}"/>
              </a:ext>
            </a:extLst>
          </p:cNvPr>
          <p:cNvSpPr/>
          <p:nvPr/>
        </p:nvSpPr>
        <p:spPr>
          <a:xfrm>
            <a:off x="1047696" y="4428601"/>
            <a:ext cx="360000" cy="3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endParaRPr lang="cs-CZ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5C1C7C8-8712-7B23-FD29-0BDE23F4AB06}"/>
              </a:ext>
            </a:extLst>
          </p:cNvPr>
          <p:cNvSpPr/>
          <p:nvPr/>
        </p:nvSpPr>
        <p:spPr>
          <a:xfrm>
            <a:off x="1458695" y="4437863"/>
            <a:ext cx="360000" cy="3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  <a:endParaRPr lang="cs-CZ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C8ED1766-F6A5-07A2-54BE-270B178FB38C}"/>
              </a:ext>
            </a:extLst>
          </p:cNvPr>
          <p:cNvSpPr/>
          <p:nvPr/>
        </p:nvSpPr>
        <p:spPr>
          <a:xfrm>
            <a:off x="1862825" y="4437863"/>
            <a:ext cx="360000" cy="3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z</a:t>
            </a:r>
            <a:endParaRPr lang="cs-CZ" dirty="0"/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B49036F1-1E4A-3FEB-2224-21301BA3477D}"/>
              </a:ext>
            </a:extLst>
          </p:cNvPr>
          <p:cNvSpPr/>
          <p:nvPr/>
        </p:nvSpPr>
        <p:spPr>
          <a:xfrm>
            <a:off x="6702692" y="4276255"/>
            <a:ext cx="840748" cy="624986"/>
          </a:xfrm>
          <a:prstGeom prst="mathMultiply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A5BF60C8-4202-B2CB-5101-7ECE2DDE81CF}"/>
              </a:ext>
            </a:extLst>
          </p:cNvPr>
          <p:cNvSpPr/>
          <p:nvPr/>
        </p:nvSpPr>
        <p:spPr>
          <a:xfrm>
            <a:off x="6440320" y="5080628"/>
            <a:ext cx="1652148" cy="843143"/>
          </a:xfrm>
          <a:prstGeom prst="wedgeEllipseCallout">
            <a:avLst>
              <a:gd name="adj1" fmla="val -7087"/>
              <a:gd name="adj2" fmla="val -8143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This is NOT fine!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6561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45FA1-D39B-4440-824F-58BC67EED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CADAE-D06A-E56B-A3F0-2493F553B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19EFD-5D87-5CEF-F008-CC936BFAC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76138" cy="4351338"/>
          </a:xfrm>
        </p:spPr>
        <p:txBody>
          <a:bodyPr/>
          <a:lstStyle/>
          <a:p>
            <a:r>
              <a:rPr lang="en-US" dirty="0"/>
              <a:t>Barriers</a:t>
            </a:r>
          </a:p>
          <a:p>
            <a:pPr lvl="1"/>
            <a:r>
              <a:rPr lang="en-US" dirty="0"/>
              <a:t>Release (half-)barrier</a:t>
            </a:r>
          </a:p>
          <a:p>
            <a:pPr lvl="2"/>
            <a:r>
              <a:rPr lang="en-US" dirty="0"/>
              <a:t>All operations before the release are committed before the barrier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97201-427B-55D8-C3E3-C083D667D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68734-8A5E-5FBB-450B-0AFA56A4A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F45BA-2BAE-B0FD-05DB-0C809DB62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AD54066-CF42-85C6-4F2D-AFB572A795ED}"/>
              </a:ext>
            </a:extLst>
          </p:cNvPr>
          <p:cNvSpPr/>
          <p:nvPr/>
        </p:nvSpPr>
        <p:spPr>
          <a:xfrm>
            <a:off x="996696" y="3813127"/>
            <a:ext cx="10363200" cy="1647516"/>
          </a:xfrm>
          <a:prstGeom prst="rightArrow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r"/>
            <a:r>
              <a:rPr lang="en-US" dirty="0"/>
              <a:t>time</a:t>
            </a:r>
            <a:endParaRPr lang="cs-CZ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9B63B4AA-EC2D-E6D9-EA23-9B657C7EA9D3}"/>
              </a:ext>
            </a:extLst>
          </p:cNvPr>
          <p:cNvSpPr/>
          <p:nvPr/>
        </p:nvSpPr>
        <p:spPr>
          <a:xfrm>
            <a:off x="996696" y="3562322"/>
            <a:ext cx="1226129" cy="79547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61A3BCCA-7631-6620-AC3E-387B91CFD1B8}"/>
              </a:ext>
            </a:extLst>
          </p:cNvPr>
          <p:cNvSpPr/>
          <p:nvPr/>
        </p:nvSpPr>
        <p:spPr>
          <a:xfrm>
            <a:off x="7800762" y="3562322"/>
            <a:ext cx="1226129" cy="795474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L(y)</a:t>
            </a:r>
            <a:endParaRPr lang="cs-CZ" sz="1600" dirty="0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1033D510-AF88-3065-63BF-B3CD9AC7C01C}"/>
              </a:ext>
            </a:extLst>
          </p:cNvPr>
          <p:cNvSpPr/>
          <p:nvPr/>
        </p:nvSpPr>
        <p:spPr>
          <a:xfrm>
            <a:off x="2230575" y="3562322"/>
            <a:ext cx="1226129" cy="79547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S(y)</a:t>
            </a:r>
            <a:endParaRPr lang="cs-CZ" sz="1600" dirty="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D1A33D75-22BE-6DDE-E5FB-E72DF6738D3C}"/>
              </a:ext>
            </a:extLst>
          </p:cNvPr>
          <p:cNvSpPr/>
          <p:nvPr/>
        </p:nvSpPr>
        <p:spPr>
          <a:xfrm>
            <a:off x="3464454" y="3562322"/>
            <a:ext cx="1226129" cy="79547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S(z)</a:t>
            </a:r>
            <a:endParaRPr lang="cs-CZ" sz="1600" dirty="0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E09FDED1-3C98-D059-70EF-3A97E05E2BC2}"/>
              </a:ext>
            </a:extLst>
          </p:cNvPr>
          <p:cNvSpPr/>
          <p:nvPr/>
        </p:nvSpPr>
        <p:spPr>
          <a:xfrm>
            <a:off x="6566883" y="3562322"/>
            <a:ext cx="1226129" cy="79547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1880D8DA-82FD-363C-054E-6F20D94573BC}"/>
              </a:ext>
            </a:extLst>
          </p:cNvPr>
          <p:cNvSpPr/>
          <p:nvPr/>
        </p:nvSpPr>
        <p:spPr>
          <a:xfrm>
            <a:off x="9043373" y="3562322"/>
            <a:ext cx="1226129" cy="795474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L(z)</a:t>
            </a:r>
            <a:endParaRPr lang="cs-CZ" sz="1600" dirty="0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B5B968CA-B50D-5C65-7F8E-351D9098D989}"/>
              </a:ext>
            </a:extLst>
          </p:cNvPr>
          <p:cNvSpPr/>
          <p:nvPr/>
        </p:nvSpPr>
        <p:spPr>
          <a:xfrm>
            <a:off x="2235818" y="4923522"/>
            <a:ext cx="1226129" cy="795474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S(y)</a:t>
            </a:r>
            <a:endParaRPr lang="cs-CZ" sz="1600" dirty="0"/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5883E18D-A1CE-8D44-BD37-C32C8EB1F0E8}"/>
              </a:ext>
            </a:extLst>
          </p:cNvPr>
          <p:cNvSpPr/>
          <p:nvPr/>
        </p:nvSpPr>
        <p:spPr>
          <a:xfrm>
            <a:off x="3453687" y="4918196"/>
            <a:ext cx="1226129" cy="795474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CC7EFC47-5947-1D43-1A36-145D0AA3476C}"/>
              </a:ext>
            </a:extLst>
          </p:cNvPr>
          <p:cNvSpPr/>
          <p:nvPr/>
        </p:nvSpPr>
        <p:spPr>
          <a:xfrm>
            <a:off x="996696" y="4923522"/>
            <a:ext cx="1226129" cy="795474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S(z)</a:t>
            </a:r>
            <a:endParaRPr lang="cs-CZ" sz="1600" dirty="0"/>
          </a:p>
        </p:txBody>
      </p:sp>
      <p:sp>
        <p:nvSpPr>
          <p:cNvPr id="25" name="Arrow: Up 24">
            <a:extLst>
              <a:ext uri="{FF2B5EF4-FFF2-40B4-BE49-F238E27FC236}">
                <a16:creationId xmlns:a16="http://schemas.microsoft.com/office/drawing/2014/main" id="{005CB6D0-B221-0F93-4B48-3F1EDD334119}"/>
              </a:ext>
            </a:extLst>
          </p:cNvPr>
          <p:cNvSpPr/>
          <p:nvPr/>
        </p:nvSpPr>
        <p:spPr>
          <a:xfrm>
            <a:off x="4674127" y="4918196"/>
            <a:ext cx="1226129" cy="795474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S(x)</a:t>
            </a:r>
            <a:endParaRPr lang="cs-CZ" sz="1600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5D4FB1FC-4943-D4E7-1AC3-A0B92E9490D4}"/>
              </a:ext>
            </a:extLst>
          </p:cNvPr>
          <p:cNvSpPr/>
          <p:nvPr/>
        </p:nvSpPr>
        <p:spPr>
          <a:xfrm>
            <a:off x="7815515" y="4923522"/>
            <a:ext cx="1226129" cy="79547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L(y)</a:t>
            </a:r>
            <a:endParaRPr lang="cs-CZ" sz="1600" dirty="0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0EC730DD-BD7A-172A-98D2-C8A57C162E25}"/>
              </a:ext>
            </a:extLst>
          </p:cNvPr>
          <p:cNvSpPr/>
          <p:nvPr/>
        </p:nvSpPr>
        <p:spPr>
          <a:xfrm>
            <a:off x="9050064" y="4923522"/>
            <a:ext cx="1226129" cy="79547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L(z)</a:t>
            </a:r>
            <a:endParaRPr lang="cs-CZ" sz="16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1B01689-8C62-62B0-869C-1F8FCA3A93F9}"/>
              </a:ext>
            </a:extLst>
          </p:cNvPr>
          <p:cNvCxnSpPr>
            <a:cxnSpLocks/>
          </p:cNvCxnSpPr>
          <p:nvPr/>
        </p:nvCxnSpPr>
        <p:spPr>
          <a:xfrm flipH="1">
            <a:off x="5557421" y="4409311"/>
            <a:ext cx="1438183" cy="457967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82E38DB4-782B-55CF-6827-58A607547F3F}"/>
              </a:ext>
            </a:extLst>
          </p:cNvPr>
          <p:cNvSpPr/>
          <p:nvPr/>
        </p:nvSpPr>
        <p:spPr>
          <a:xfrm rot="16200000">
            <a:off x="4877314" y="4406049"/>
            <a:ext cx="2731008" cy="405104"/>
          </a:xfrm>
          <a:prstGeom prst="snip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Acquire barrier</a:t>
            </a:r>
            <a:endParaRPr lang="cs-CZ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794F4D-7999-20FD-70F5-593468CD5AC9}"/>
              </a:ext>
            </a:extLst>
          </p:cNvPr>
          <p:cNvSpPr txBox="1"/>
          <p:nvPr/>
        </p:nvSpPr>
        <p:spPr>
          <a:xfrm>
            <a:off x="836597" y="3134276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Thread #1 (program order)</a:t>
            </a:r>
            <a:endParaRPr lang="cs-CZ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0D21C3-A18E-5264-5F44-224ABBF4B8CF}"/>
              </a:ext>
            </a:extLst>
          </p:cNvPr>
          <p:cNvSpPr txBox="1"/>
          <p:nvPr/>
        </p:nvSpPr>
        <p:spPr>
          <a:xfrm>
            <a:off x="832104" y="5829912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Thread #2 (observed</a:t>
            </a:r>
            <a:r>
              <a:rPr lang="cs-CZ" dirty="0"/>
              <a:t> </a:t>
            </a:r>
            <a:r>
              <a:rPr lang="en-US" dirty="0"/>
              <a:t>order)</a:t>
            </a:r>
            <a:endParaRPr lang="cs-CZ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2DFC104-86DA-023E-207E-311CF15B298C}"/>
              </a:ext>
            </a:extLst>
          </p:cNvPr>
          <p:cNvSpPr/>
          <p:nvPr/>
        </p:nvSpPr>
        <p:spPr>
          <a:xfrm>
            <a:off x="1047696" y="4428601"/>
            <a:ext cx="360000" cy="3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endParaRPr lang="cs-CZ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FFA65F8-2FC8-1FF1-52A1-A83AACBD30B0}"/>
              </a:ext>
            </a:extLst>
          </p:cNvPr>
          <p:cNvSpPr/>
          <p:nvPr/>
        </p:nvSpPr>
        <p:spPr>
          <a:xfrm>
            <a:off x="1458695" y="4437863"/>
            <a:ext cx="360000" cy="3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  <a:endParaRPr lang="cs-CZ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6FEB340-0D91-4D5E-4FDD-BC01A0497F92}"/>
              </a:ext>
            </a:extLst>
          </p:cNvPr>
          <p:cNvSpPr/>
          <p:nvPr/>
        </p:nvSpPr>
        <p:spPr>
          <a:xfrm>
            <a:off x="1862825" y="4437863"/>
            <a:ext cx="360000" cy="3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8432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2A841-50FE-66B2-77B2-F57D13F43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operations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99803-9DA2-67D1-D962-1DBF0B130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27442" cy="4351338"/>
          </a:xfrm>
        </p:spPr>
        <p:txBody>
          <a:bodyPr/>
          <a:lstStyle/>
          <a:p>
            <a:r>
              <a:rPr lang="en-US" dirty="0"/>
              <a:t>Example</a:t>
            </a:r>
          </a:p>
          <a:p>
            <a:pPr lvl="1"/>
            <a:r>
              <a:rPr lang="en-US" dirty="0"/>
              <a:t>Two threads try to increment the same variable, what would happen?</a:t>
            </a:r>
          </a:p>
          <a:p>
            <a:pPr lvl="2"/>
            <a:r>
              <a:rPr lang="en-US" dirty="0"/>
              <a:t>Anything (undefined behavior)</a:t>
            </a:r>
          </a:p>
          <a:p>
            <a:pPr lvl="1"/>
            <a:r>
              <a:rPr lang="en-US" dirty="0"/>
              <a:t>What is likely to happen?</a:t>
            </a:r>
          </a:p>
          <a:p>
            <a:pPr lvl="2"/>
            <a:r>
              <a:rPr lang="en-US" dirty="0"/>
              <a:t>The update will take place in registers</a:t>
            </a:r>
          </a:p>
          <a:p>
            <a:pPr lvl="2"/>
            <a:r>
              <a:rPr lang="en-US" dirty="0"/>
              <a:t>One of the increments will be lost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74D92-5C75-8D29-48F4-BBCA1192B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3ACA5-E00F-B911-0B9A-0059A7EB8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6EF2B-E16D-46F2-8F67-359A72189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67A0374-031D-1682-3FC3-691730B15FB8}"/>
              </a:ext>
            </a:extLst>
          </p:cNvPr>
          <p:cNvSpPr/>
          <p:nvPr/>
        </p:nvSpPr>
        <p:spPr>
          <a:xfrm>
            <a:off x="7508237" y="311384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L1</a:t>
            </a:r>
            <a:endParaRPr lang="cs-C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8A33D1-43C6-AE5F-8748-AF337CE75B0C}"/>
              </a:ext>
            </a:extLst>
          </p:cNvPr>
          <p:cNvSpPr txBox="1"/>
          <p:nvPr/>
        </p:nvSpPr>
        <p:spPr>
          <a:xfrm>
            <a:off x="7866669" y="275152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Core #0</a:t>
            </a:r>
            <a:endParaRPr lang="cs-C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8364F6-BA1A-1B82-E230-E076F1249E79}"/>
              </a:ext>
            </a:extLst>
          </p:cNvPr>
          <p:cNvSpPr txBox="1"/>
          <p:nvPr/>
        </p:nvSpPr>
        <p:spPr>
          <a:xfrm>
            <a:off x="9989964" y="275152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Core #1</a:t>
            </a:r>
            <a:endParaRPr lang="cs-CZ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179351-3D3C-9103-32FA-60FD059F6BCD}"/>
              </a:ext>
            </a:extLst>
          </p:cNvPr>
          <p:cNvSpPr/>
          <p:nvPr/>
        </p:nvSpPr>
        <p:spPr>
          <a:xfrm>
            <a:off x="9631532" y="311384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L1</a:t>
            </a:r>
            <a:endParaRPr lang="cs-CZ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B5ABCE3-6202-414E-FE51-B4593C268CEB}"/>
              </a:ext>
            </a:extLst>
          </p:cNvPr>
          <p:cNvSpPr/>
          <p:nvPr/>
        </p:nvSpPr>
        <p:spPr>
          <a:xfrm>
            <a:off x="7508237" y="383466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L2</a:t>
            </a:r>
            <a:endParaRPr lang="cs-CZ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F90B567-BE02-99E2-7E36-48B2C47345CF}"/>
              </a:ext>
            </a:extLst>
          </p:cNvPr>
          <p:cNvSpPr/>
          <p:nvPr/>
        </p:nvSpPr>
        <p:spPr>
          <a:xfrm>
            <a:off x="9631532" y="383466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L2</a:t>
            </a:r>
            <a:endParaRPr lang="cs-CZ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7E7F3A1-8839-5273-EF9A-41BB159C04EC}"/>
              </a:ext>
            </a:extLst>
          </p:cNvPr>
          <p:cNvSpPr/>
          <p:nvPr/>
        </p:nvSpPr>
        <p:spPr>
          <a:xfrm>
            <a:off x="7508236" y="4644364"/>
            <a:ext cx="3845564" cy="630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L3</a:t>
            </a:r>
            <a:endParaRPr lang="cs-CZ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919F0E9-59C3-4C94-5666-2DC036047E1E}"/>
              </a:ext>
            </a:extLst>
          </p:cNvPr>
          <p:cNvSpPr/>
          <p:nvPr/>
        </p:nvSpPr>
        <p:spPr>
          <a:xfrm>
            <a:off x="7508236" y="5351849"/>
            <a:ext cx="3845564" cy="63031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Memory</a:t>
            </a:r>
            <a:endParaRPr lang="cs-CZ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837CD7-A6D0-26CF-99FA-B81192B1A30D}"/>
              </a:ext>
            </a:extLst>
          </p:cNvPr>
          <p:cNvSpPr/>
          <p:nvPr/>
        </p:nvSpPr>
        <p:spPr>
          <a:xfrm>
            <a:off x="8304320" y="5485014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B41192-01A3-1A59-8469-D78038DD6E14}"/>
              </a:ext>
            </a:extLst>
          </p:cNvPr>
          <p:cNvSpPr/>
          <p:nvPr/>
        </p:nvSpPr>
        <p:spPr>
          <a:xfrm>
            <a:off x="8304320" y="4777529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866A66-034F-E90D-3861-E26A9ED018B3}"/>
              </a:ext>
            </a:extLst>
          </p:cNvPr>
          <p:cNvSpPr/>
          <p:nvPr/>
        </p:nvSpPr>
        <p:spPr>
          <a:xfrm>
            <a:off x="8610599" y="3967828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F0E266-9DEE-428B-E768-1603B9A252BC}"/>
              </a:ext>
            </a:extLst>
          </p:cNvPr>
          <p:cNvSpPr/>
          <p:nvPr/>
        </p:nvSpPr>
        <p:spPr>
          <a:xfrm>
            <a:off x="8617946" y="3261022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385B4A-E00C-9CDC-2997-0EA0C9F78615}"/>
              </a:ext>
            </a:extLst>
          </p:cNvPr>
          <p:cNvSpPr/>
          <p:nvPr/>
        </p:nvSpPr>
        <p:spPr>
          <a:xfrm>
            <a:off x="10741241" y="3250102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0D7CC4-4CD7-2636-339A-40141163E460}"/>
              </a:ext>
            </a:extLst>
          </p:cNvPr>
          <p:cNvSpPr/>
          <p:nvPr/>
        </p:nvSpPr>
        <p:spPr>
          <a:xfrm>
            <a:off x="10741241" y="3952693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21" name="Flowchart: Document 20">
            <a:extLst>
              <a:ext uri="{FF2B5EF4-FFF2-40B4-BE49-F238E27FC236}">
                <a16:creationId xmlns:a16="http://schemas.microsoft.com/office/drawing/2014/main" id="{5F8F12D1-943E-0670-C319-B5DE5AB526BC}"/>
              </a:ext>
            </a:extLst>
          </p:cNvPr>
          <p:cNvSpPr/>
          <p:nvPr/>
        </p:nvSpPr>
        <p:spPr>
          <a:xfrm>
            <a:off x="7508236" y="1593498"/>
            <a:ext cx="1722268" cy="963226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++x;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Flowchart: Document 21">
            <a:extLst>
              <a:ext uri="{FF2B5EF4-FFF2-40B4-BE49-F238E27FC236}">
                <a16:creationId xmlns:a16="http://schemas.microsoft.com/office/drawing/2014/main" id="{484C8A63-7F2C-5FB2-BC16-7B1AD63E436C}"/>
              </a:ext>
            </a:extLst>
          </p:cNvPr>
          <p:cNvSpPr/>
          <p:nvPr/>
        </p:nvSpPr>
        <p:spPr>
          <a:xfrm>
            <a:off x="9631532" y="1593498"/>
            <a:ext cx="1722268" cy="963226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++x;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0DC4FD-884E-8B71-E0E5-C56164A63B6E}"/>
              </a:ext>
            </a:extLst>
          </p:cNvPr>
          <p:cNvSpPr/>
          <p:nvPr/>
        </p:nvSpPr>
        <p:spPr>
          <a:xfrm>
            <a:off x="8621643" y="2320958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5A5E78-5841-3603-B906-51DCB2B13AB8}"/>
              </a:ext>
            </a:extLst>
          </p:cNvPr>
          <p:cNvSpPr/>
          <p:nvPr/>
        </p:nvSpPr>
        <p:spPr>
          <a:xfrm>
            <a:off x="10741241" y="2322967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66708D4D-72A2-A752-122E-6F9404CE7FFF}"/>
              </a:ext>
            </a:extLst>
          </p:cNvPr>
          <p:cNvSpPr/>
          <p:nvPr/>
        </p:nvSpPr>
        <p:spPr>
          <a:xfrm>
            <a:off x="8610599" y="647113"/>
            <a:ext cx="1766656" cy="694134"/>
          </a:xfrm>
          <a:prstGeom prst="wedgeRoundRectCallout">
            <a:avLst>
              <a:gd name="adj1" fmla="val -20798"/>
              <a:gd name="adj2" fmla="val 10598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Undefined behavior (data race)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F24423-89CC-25BD-0FF9-B568A5D4D276}"/>
              </a:ext>
            </a:extLst>
          </p:cNvPr>
          <p:cNvSpPr/>
          <p:nvPr/>
        </p:nvSpPr>
        <p:spPr>
          <a:xfrm>
            <a:off x="8617946" y="2313951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AC99FA4-AF1A-2BA7-F4E5-D0F205ABD062}"/>
              </a:ext>
            </a:extLst>
          </p:cNvPr>
          <p:cNvSpPr/>
          <p:nvPr/>
        </p:nvSpPr>
        <p:spPr>
          <a:xfrm>
            <a:off x="10737543" y="2328525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E75764D-A0A3-8564-4B20-0CDD903C23DF}"/>
              </a:ext>
            </a:extLst>
          </p:cNvPr>
          <p:cNvSpPr/>
          <p:nvPr/>
        </p:nvSpPr>
        <p:spPr>
          <a:xfrm>
            <a:off x="8617946" y="3268035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9A9EB51-2BBA-F9C1-F1E5-6DE7C694D712}"/>
              </a:ext>
            </a:extLst>
          </p:cNvPr>
          <p:cNvSpPr/>
          <p:nvPr/>
        </p:nvSpPr>
        <p:spPr>
          <a:xfrm>
            <a:off x="8610598" y="3966166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8AF61BD-5637-BDC2-13D2-6E17C287E443}"/>
              </a:ext>
            </a:extLst>
          </p:cNvPr>
          <p:cNvSpPr/>
          <p:nvPr/>
        </p:nvSpPr>
        <p:spPr>
          <a:xfrm>
            <a:off x="8304318" y="4777529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C722A60-0646-7D8A-2FBD-45E36BB7BA4E}"/>
              </a:ext>
            </a:extLst>
          </p:cNvPr>
          <p:cNvSpPr/>
          <p:nvPr/>
        </p:nvSpPr>
        <p:spPr>
          <a:xfrm>
            <a:off x="10737543" y="3249628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635B06-EC06-F090-C101-B5CAEFDAEF54}"/>
              </a:ext>
            </a:extLst>
          </p:cNvPr>
          <p:cNvSpPr/>
          <p:nvPr/>
        </p:nvSpPr>
        <p:spPr>
          <a:xfrm>
            <a:off x="10744914" y="3951209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940A875-06DD-FEB9-9FF3-474C8222B7E4}"/>
              </a:ext>
            </a:extLst>
          </p:cNvPr>
          <p:cNvSpPr/>
          <p:nvPr/>
        </p:nvSpPr>
        <p:spPr>
          <a:xfrm>
            <a:off x="8304317" y="5485492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1335D30-3D9C-65FA-8FD7-7D20C1DF9693}"/>
              </a:ext>
            </a:extLst>
          </p:cNvPr>
          <p:cNvCxnSpPr>
            <a:stCxn id="26" idx="2"/>
          </p:cNvCxnSpPr>
          <p:nvPr/>
        </p:nvCxnSpPr>
        <p:spPr>
          <a:xfrm flipH="1">
            <a:off x="8924225" y="2677935"/>
            <a:ext cx="1" cy="571693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3AE2001-57B4-543B-925F-071796C6788D}"/>
              </a:ext>
            </a:extLst>
          </p:cNvPr>
          <p:cNvCxnSpPr>
            <a:cxnSpLocks/>
            <a:stCxn id="28" idx="2"/>
            <a:endCxn id="32" idx="0"/>
          </p:cNvCxnSpPr>
          <p:nvPr/>
        </p:nvCxnSpPr>
        <p:spPr>
          <a:xfrm>
            <a:off x="11043823" y="2692509"/>
            <a:ext cx="0" cy="557119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14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116E5-7B34-D127-3F1F-D0225B49C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02E13-3E01-D7ED-E73E-9391834CB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operations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61086-E9C9-C1C0-45DB-0242DA6B3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C++ STL Atomics</a:t>
            </a:r>
          </a:p>
          <a:p>
            <a:pPr lvl="1"/>
            <a:r>
              <a:rPr lang="en-US" dirty="0"/>
              <a:t>Header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&lt;atomics&gt;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std::atomic&lt;T&gt;</a:t>
            </a:r>
            <a:r>
              <a:rPr lang="en-US" dirty="0"/>
              <a:t> template</a:t>
            </a:r>
          </a:p>
          <a:p>
            <a:pPr lvl="1"/>
            <a:r>
              <a:rPr lang="en-US" dirty="0"/>
              <a:t>Which operations are atomic for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::atomic&lt;int&gt; x(0);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++x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x--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1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+= 42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*= 2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&amp;= 0b101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&lt;&lt;= 2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x + 42</a:t>
            </a: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BB198-7EAD-9CFB-A0E5-73BB7F176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EEF77-8CA8-4A14-E492-482EA89FB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F8E8D-6513-3E72-9706-20C60BD0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0739C592-1E42-5483-C907-25258D65F33F}"/>
              </a:ext>
            </a:extLst>
          </p:cNvPr>
          <p:cNvSpPr/>
          <p:nvPr/>
        </p:nvSpPr>
        <p:spPr>
          <a:xfrm>
            <a:off x="1855434" y="4408333"/>
            <a:ext cx="1340528" cy="365125"/>
          </a:xfrm>
          <a:prstGeom prst="mathMultiply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6EB1E29D-B4FE-340E-8BE9-B0B67AA7480C}"/>
              </a:ext>
            </a:extLst>
          </p:cNvPr>
          <p:cNvSpPr/>
          <p:nvPr/>
        </p:nvSpPr>
        <p:spPr>
          <a:xfrm>
            <a:off x="4213195" y="5233202"/>
            <a:ext cx="1033508" cy="874635"/>
          </a:xfrm>
          <a:prstGeom prst="wedgeRoundRectCallout">
            <a:avLst>
              <a:gd name="adj1" fmla="val -100719"/>
              <a:gd name="adj2" fmla="val -11596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4000" dirty="0"/>
              <a:t>☠️</a:t>
            </a:r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4DCA8F16-3254-5AA9-F196-E526DB50BA99}"/>
              </a:ext>
            </a:extLst>
          </p:cNvPr>
          <p:cNvSpPr/>
          <p:nvPr/>
        </p:nvSpPr>
        <p:spPr>
          <a:xfrm>
            <a:off x="1927935" y="5050639"/>
            <a:ext cx="1340528" cy="365125"/>
          </a:xfrm>
          <a:prstGeom prst="mathMultiply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56168595-0120-3EE7-4AD9-65B8C8204664}"/>
              </a:ext>
            </a:extLst>
          </p:cNvPr>
          <p:cNvSpPr/>
          <p:nvPr/>
        </p:nvSpPr>
        <p:spPr>
          <a:xfrm>
            <a:off x="5518951" y="5233200"/>
            <a:ext cx="5562600" cy="874635"/>
          </a:xfrm>
          <a:prstGeom prst="wedgeRoundRectCallout">
            <a:avLst>
              <a:gd name="adj1" fmla="val -58469"/>
              <a:gd name="adj2" fmla="val -24047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This is not the same as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+= 42</a:t>
            </a:r>
            <a:r>
              <a:rPr lang="en-US" dirty="0"/>
              <a:t> for atomic variables!</a:t>
            </a:r>
          </a:p>
        </p:txBody>
      </p:sp>
    </p:spTree>
    <p:extLst>
      <p:ext uri="{BB962C8B-B14F-4D97-AF65-F5344CB8AC3E}">
        <p14:creationId xmlns:p14="http://schemas.microsoft.com/office/powerpoint/2010/main" val="260174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49C36-25D4-6811-FBE2-AD27C42C4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operations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7D43B-16FD-F596-E4CF-0EB79B408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C++ STL Atomics</a:t>
            </a:r>
          </a:p>
          <a:p>
            <a:pPr lvl="1"/>
            <a:r>
              <a:rPr lang="en-US" dirty="0"/>
              <a:t>Header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&lt;atomics&gt;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std::atomic&lt;T&gt;</a:t>
            </a:r>
            <a:r>
              <a:rPr lang="en-US" dirty="0"/>
              <a:t> template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/>
              <a:t> could be technically anything, that is trivially copyable</a:t>
            </a:r>
          </a:p>
          <a:p>
            <a:pPr lvl="1"/>
            <a:r>
              <a:rPr lang="en-US" dirty="0"/>
              <a:t>Operations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.load()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.store()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.exchange()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fetch_add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fetch_sub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+=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-=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fetch_max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fetch_min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en-US" dirty="0"/>
              <a:t> (pre/post)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fetch_and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fetch_or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fetch_xor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&amp;=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|=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^=</a:t>
            </a:r>
          </a:p>
          <a:p>
            <a:pPr lvl="1"/>
            <a:r>
              <a:rPr lang="en-US" dirty="0"/>
              <a:t>Synchronization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.wait()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notify_one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notify_all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is_lock_free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is_always_lock_free</a:t>
            </a:r>
            <a:r>
              <a:rPr lang="en-US" dirty="0"/>
              <a:t> (</a:t>
            </a:r>
            <a:r>
              <a:rPr lang="en-US" dirty="0" err="1"/>
              <a:t>constexpr</a:t>
            </a:r>
            <a:r>
              <a:rPr lang="en-US" dirty="0"/>
              <a:t>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7F928-7326-708C-ED6B-D61A4FCF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452E5-454E-09ED-9E69-58CD1AD7B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36FE6-3D84-B19A-2525-F44E8F725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91FC662-8FD0-5DF9-2F66-17A8C6FD69AE}"/>
              </a:ext>
            </a:extLst>
          </p:cNvPr>
          <p:cNvSpPr/>
          <p:nvPr/>
        </p:nvSpPr>
        <p:spPr>
          <a:xfrm>
            <a:off x="7068313" y="2998286"/>
            <a:ext cx="4726470" cy="1003008"/>
          </a:xfrm>
          <a:prstGeom prst="wedgeRoundRectCallout">
            <a:avLst>
              <a:gd name="adj1" fmla="val -62338"/>
              <a:gd name="adj2" fmla="val -8549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Yes, some architectures perform loads/stores byte-per-byte, so we need atomic counterparts for safe memory access</a:t>
            </a:r>
          </a:p>
        </p:txBody>
      </p:sp>
    </p:spTree>
    <p:extLst>
      <p:ext uri="{BB962C8B-B14F-4D97-AF65-F5344CB8AC3E}">
        <p14:creationId xmlns:p14="http://schemas.microsoft.com/office/powerpoint/2010/main" val="255057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51288-A0C6-F77F-C748-D1E90C8C6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CE8C3-DC9B-A105-7FE9-A1CDFF907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operations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9E054-594E-68DE-1ECD-F750E19FF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27442" cy="4351338"/>
          </a:xfrm>
        </p:spPr>
        <p:txBody>
          <a:bodyPr/>
          <a:lstStyle/>
          <a:p>
            <a:r>
              <a:rPr lang="en-US" dirty="0"/>
              <a:t>Fixing the example</a:t>
            </a:r>
          </a:p>
          <a:p>
            <a:pPr lvl="1"/>
            <a:r>
              <a:rPr lang="en-US" dirty="0"/>
              <a:t>Declaring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dirty="0"/>
              <a:t> as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std::atomic</a:t>
            </a:r>
          </a:p>
          <a:p>
            <a:pPr lvl="1"/>
            <a:r>
              <a:rPr lang="en-US" dirty="0"/>
              <a:t>The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lang="en-US" dirty="0"/>
              <a:t> atomic operation ensures exclusive access to the memory</a:t>
            </a:r>
          </a:p>
          <a:p>
            <a:pPr lvl="1"/>
            <a:r>
              <a:rPr lang="en-US" dirty="0"/>
              <a:t>No update is lost</a:t>
            </a:r>
          </a:p>
          <a:p>
            <a:pPr lvl="1"/>
            <a:r>
              <a:rPr lang="en-US" dirty="0"/>
              <a:t>Atomics are typically used for read-modify-write operations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090D4-9415-F7F2-72BB-E0E2A15A6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5F4AF-4397-E5BD-0504-47E1D9980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0F960-697D-D753-2CF8-D943408B4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8C8D0-72FC-8109-07AE-425BAF3C4938}"/>
              </a:ext>
            </a:extLst>
          </p:cNvPr>
          <p:cNvSpPr/>
          <p:nvPr/>
        </p:nvSpPr>
        <p:spPr>
          <a:xfrm>
            <a:off x="7508237" y="311384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L1</a:t>
            </a:r>
            <a:endParaRPr lang="cs-C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625FB3-4020-655A-8E77-0648576E23EC}"/>
              </a:ext>
            </a:extLst>
          </p:cNvPr>
          <p:cNvSpPr txBox="1"/>
          <p:nvPr/>
        </p:nvSpPr>
        <p:spPr>
          <a:xfrm>
            <a:off x="7866669" y="275152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Core #0</a:t>
            </a:r>
            <a:endParaRPr lang="cs-C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077B5D-DC94-B7AB-6DD1-A341658838CE}"/>
              </a:ext>
            </a:extLst>
          </p:cNvPr>
          <p:cNvSpPr txBox="1"/>
          <p:nvPr/>
        </p:nvSpPr>
        <p:spPr>
          <a:xfrm>
            <a:off x="9989964" y="275152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Core #1</a:t>
            </a:r>
            <a:endParaRPr lang="cs-CZ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00B89C1-9FCA-2F5D-6E34-13A00F680D55}"/>
              </a:ext>
            </a:extLst>
          </p:cNvPr>
          <p:cNvSpPr/>
          <p:nvPr/>
        </p:nvSpPr>
        <p:spPr>
          <a:xfrm>
            <a:off x="9631532" y="311384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L1</a:t>
            </a:r>
            <a:endParaRPr lang="cs-CZ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1C9D57C-2645-54FE-EEFC-8AA5AF2B80AD}"/>
              </a:ext>
            </a:extLst>
          </p:cNvPr>
          <p:cNvSpPr/>
          <p:nvPr/>
        </p:nvSpPr>
        <p:spPr>
          <a:xfrm>
            <a:off x="7508237" y="383466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L2</a:t>
            </a:r>
            <a:endParaRPr lang="cs-CZ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73B04FE-07F9-0AD8-4142-78BE882D6055}"/>
              </a:ext>
            </a:extLst>
          </p:cNvPr>
          <p:cNvSpPr/>
          <p:nvPr/>
        </p:nvSpPr>
        <p:spPr>
          <a:xfrm>
            <a:off x="9631532" y="3834663"/>
            <a:ext cx="1722268" cy="630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L2</a:t>
            </a:r>
            <a:endParaRPr lang="cs-CZ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906ED4-4AE9-7990-B59D-E7F8E3F036F3}"/>
              </a:ext>
            </a:extLst>
          </p:cNvPr>
          <p:cNvSpPr/>
          <p:nvPr/>
        </p:nvSpPr>
        <p:spPr>
          <a:xfrm>
            <a:off x="7508236" y="4644364"/>
            <a:ext cx="3845564" cy="630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L3</a:t>
            </a:r>
            <a:endParaRPr lang="cs-CZ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3035085-FE85-404C-FD1D-27F9329AA4A9}"/>
              </a:ext>
            </a:extLst>
          </p:cNvPr>
          <p:cNvSpPr/>
          <p:nvPr/>
        </p:nvSpPr>
        <p:spPr>
          <a:xfrm>
            <a:off x="7508236" y="5351849"/>
            <a:ext cx="3845564" cy="63031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Memory</a:t>
            </a:r>
            <a:endParaRPr lang="cs-CZ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F5231D-5026-FBB1-417F-A670E67D0A9A}"/>
              </a:ext>
            </a:extLst>
          </p:cNvPr>
          <p:cNvSpPr/>
          <p:nvPr/>
        </p:nvSpPr>
        <p:spPr>
          <a:xfrm>
            <a:off x="8304320" y="5485014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AABB93-50E8-EE38-9443-58EA4A2E971B}"/>
              </a:ext>
            </a:extLst>
          </p:cNvPr>
          <p:cNvSpPr/>
          <p:nvPr/>
        </p:nvSpPr>
        <p:spPr>
          <a:xfrm>
            <a:off x="8304320" y="4777529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E2D726-A461-D29E-7A2D-7963D597D50F}"/>
              </a:ext>
            </a:extLst>
          </p:cNvPr>
          <p:cNvSpPr/>
          <p:nvPr/>
        </p:nvSpPr>
        <p:spPr>
          <a:xfrm>
            <a:off x="8610599" y="3967828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694111-9765-E137-C323-5BB709FB2367}"/>
              </a:ext>
            </a:extLst>
          </p:cNvPr>
          <p:cNvSpPr/>
          <p:nvPr/>
        </p:nvSpPr>
        <p:spPr>
          <a:xfrm>
            <a:off x="8617946" y="3261022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21" name="Flowchart: Document 20">
            <a:extLst>
              <a:ext uri="{FF2B5EF4-FFF2-40B4-BE49-F238E27FC236}">
                <a16:creationId xmlns:a16="http://schemas.microsoft.com/office/drawing/2014/main" id="{F6455880-5BEC-3836-C9DB-B02B3356A1D3}"/>
              </a:ext>
            </a:extLst>
          </p:cNvPr>
          <p:cNvSpPr/>
          <p:nvPr/>
        </p:nvSpPr>
        <p:spPr>
          <a:xfrm>
            <a:off x="7508236" y="1593498"/>
            <a:ext cx="1722268" cy="963226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++x;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Flowchart: Document 21">
            <a:extLst>
              <a:ext uri="{FF2B5EF4-FFF2-40B4-BE49-F238E27FC236}">
                <a16:creationId xmlns:a16="http://schemas.microsoft.com/office/drawing/2014/main" id="{3C9C00B7-B717-D2FC-0E6F-08B526C65C82}"/>
              </a:ext>
            </a:extLst>
          </p:cNvPr>
          <p:cNvSpPr/>
          <p:nvPr/>
        </p:nvSpPr>
        <p:spPr>
          <a:xfrm>
            <a:off x="9631532" y="1593498"/>
            <a:ext cx="1722268" cy="963226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++x;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FD5F4C-0256-10E3-346E-3A02A3384050}"/>
              </a:ext>
            </a:extLst>
          </p:cNvPr>
          <p:cNvSpPr/>
          <p:nvPr/>
        </p:nvSpPr>
        <p:spPr>
          <a:xfrm>
            <a:off x="8621643" y="2320958"/>
            <a:ext cx="612559" cy="36398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x=0</a:t>
            </a:r>
            <a:endParaRPr lang="cs-CZ" sz="1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4BE3085-F6CC-4BE4-CDDC-EA1CC7ACA01E}"/>
              </a:ext>
            </a:extLst>
          </p:cNvPr>
          <p:cNvSpPr/>
          <p:nvPr/>
        </p:nvSpPr>
        <p:spPr>
          <a:xfrm>
            <a:off x="8617946" y="2313951"/>
            <a:ext cx="612559" cy="363984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8E47650-896E-27F0-85D1-8C72FE3AF929}"/>
              </a:ext>
            </a:extLst>
          </p:cNvPr>
          <p:cNvSpPr/>
          <p:nvPr/>
        </p:nvSpPr>
        <p:spPr>
          <a:xfrm>
            <a:off x="10737541" y="2313951"/>
            <a:ext cx="612559" cy="363984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5DCEAE-3407-9024-38A9-DAC9E3DF85D6}"/>
              </a:ext>
            </a:extLst>
          </p:cNvPr>
          <p:cNvSpPr/>
          <p:nvPr/>
        </p:nvSpPr>
        <p:spPr>
          <a:xfrm>
            <a:off x="8617946" y="3260787"/>
            <a:ext cx="612559" cy="363984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9823E85-7375-C521-DAAE-542E066112A2}"/>
              </a:ext>
            </a:extLst>
          </p:cNvPr>
          <p:cNvSpPr/>
          <p:nvPr/>
        </p:nvSpPr>
        <p:spPr>
          <a:xfrm>
            <a:off x="8610598" y="3966166"/>
            <a:ext cx="612559" cy="363984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F47CF49-384C-EB2A-C604-932BE9D3314E}"/>
              </a:ext>
            </a:extLst>
          </p:cNvPr>
          <p:cNvSpPr/>
          <p:nvPr/>
        </p:nvSpPr>
        <p:spPr>
          <a:xfrm>
            <a:off x="8304318" y="4777529"/>
            <a:ext cx="612559" cy="363984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91C070-F7EF-A567-0270-C412D65C8472}"/>
              </a:ext>
            </a:extLst>
          </p:cNvPr>
          <p:cNvSpPr/>
          <p:nvPr/>
        </p:nvSpPr>
        <p:spPr>
          <a:xfrm>
            <a:off x="10737542" y="3261022"/>
            <a:ext cx="612559" cy="363984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24B14B-4FB4-1E4F-041B-AA4F71F562A3}"/>
              </a:ext>
            </a:extLst>
          </p:cNvPr>
          <p:cNvSpPr/>
          <p:nvPr/>
        </p:nvSpPr>
        <p:spPr>
          <a:xfrm>
            <a:off x="10737542" y="3968248"/>
            <a:ext cx="612559" cy="363984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x=1</a:t>
            </a:r>
            <a:endParaRPr lang="cs-CZ" sz="16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54AA7E1-CC61-18D0-A57D-8B77AB7498F8}"/>
              </a:ext>
            </a:extLst>
          </p:cNvPr>
          <p:cNvCxnSpPr>
            <a:stCxn id="26" idx="2"/>
          </p:cNvCxnSpPr>
          <p:nvPr/>
        </p:nvCxnSpPr>
        <p:spPr>
          <a:xfrm flipH="1">
            <a:off x="8924225" y="2677935"/>
            <a:ext cx="1" cy="571693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3226F35-6DEE-227F-B61C-0661C5C18E60}"/>
              </a:ext>
            </a:extLst>
          </p:cNvPr>
          <p:cNvCxnSpPr>
            <a:cxnSpLocks/>
            <a:stCxn id="28" idx="2"/>
            <a:endCxn id="32" idx="0"/>
          </p:cNvCxnSpPr>
          <p:nvPr/>
        </p:nvCxnSpPr>
        <p:spPr>
          <a:xfrm>
            <a:off x="11043821" y="2677935"/>
            <a:ext cx="1" cy="583087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E1630789-C681-8ED4-784E-B60C6163C6B5}"/>
              </a:ext>
            </a:extLst>
          </p:cNvPr>
          <p:cNvSpPr/>
          <p:nvPr/>
        </p:nvSpPr>
        <p:spPr>
          <a:xfrm>
            <a:off x="10737541" y="2313951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x=2</a:t>
            </a:r>
            <a:endParaRPr lang="cs-CZ" sz="16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EAA866B-FA23-4A29-3CE6-61539BCE9DA5}"/>
              </a:ext>
            </a:extLst>
          </p:cNvPr>
          <p:cNvSpPr/>
          <p:nvPr/>
        </p:nvSpPr>
        <p:spPr>
          <a:xfrm>
            <a:off x="10737541" y="3264554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x=2</a:t>
            </a:r>
            <a:endParaRPr lang="cs-CZ" sz="16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822D124-066C-BC42-1076-B812FF3EFC5A}"/>
              </a:ext>
            </a:extLst>
          </p:cNvPr>
          <p:cNvSpPr/>
          <p:nvPr/>
        </p:nvSpPr>
        <p:spPr>
          <a:xfrm>
            <a:off x="10737541" y="3969341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x=2</a:t>
            </a:r>
            <a:endParaRPr lang="cs-CZ" sz="16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3F43325-6010-8166-7541-794349405F2F}"/>
              </a:ext>
            </a:extLst>
          </p:cNvPr>
          <p:cNvSpPr/>
          <p:nvPr/>
        </p:nvSpPr>
        <p:spPr>
          <a:xfrm>
            <a:off x="8304316" y="4777529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x=2</a:t>
            </a:r>
            <a:endParaRPr lang="cs-CZ" sz="16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D3DCC5B-37EA-7142-CA0C-0131A0A6B360}"/>
              </a:ext>
            </a:extLst>
          </p:cNvPr>
          <p:cNvSpPr/>
          <p:nvPr/>
        </p:nvSpPr>
        <p:spPr>
          <a:xfrm>
            <a:off x="8304316" y="5484335"/>
            <a:ext cx="612559" cy="36398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x=2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78023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3" grpId="0" animBg="1"/>
      <p:bldP spid="26" grpId="0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2" grpId="0" animBg="1"/>
      <p:bldP spid="33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3C2DE-210B-EEDF-559F-31A13A174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operations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DE22D-628A-1D16-67A2-60B7784CC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753725" cy="4422775"/>
          </a:xfrm>
        </p:spPr>
        <p:txBody>
          <a:bodyPr>
            <a:noAutofit/>
          </a:bodyPr>
          <a:lstStyle/>
          <a:p>
            <a:r>
              <a:rPr lang="en-US" dirty="0"/>
              <a:t>C++ STL Atomics</a:t>
            </a:r>
          </a:p>
          <a:p>
            <a:pPr lvl="1"/>
            <a:r>
              <a:rPr lang="en-US" dirty="0"/>
              <a:t>Explicit methods vs overloaded operators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+= 42;</a:t>
            </a:r>
          </a:p>
          <a:p>
            <a:pPr lvl="2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old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x.fetch_add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(42,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order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en-US" dirty="0"/>
              <a:t>Compare-exchange (a.k.a. compare-and-set or test-and-set)</a:t>
            </a:r>
          </a:p>
          <a:p>
            <a:pPr lvl="2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success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x.compare_exchange_strong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(&amp;expected, desired);</a:t>
            </a:r>
          </a:p>
          <a:p>
            <a:pPr lvl="2"/>
            <a:r>
              <a:rPr lang="en-US" dirty="0"/>
              <a:t>Atomically performs the following algorithm:</a:t>
            </a:r>
            <a:br>
              <a:rPr lang="en-US" sz="1000" dirty="0"/>
            </a:b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(x == expected) {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x = desired;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replace the atomic value</a:t>
            </a:r>
            <a:br>
              <a:rPr lang="en-US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expected = x;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update the expected value</a:t>
            </a:r>
            <a:br>
              <a:rPr lang="en-US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0CE0-E2F2-E22D-75DD-618960F0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FC339-BD33-0E3F-3CA1-FDF8ECC9D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C914F-DB47-4D40-E2BF-4005AA702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408170D9-A509-4200-F031-55D79496FCC5}"/>
              </a:ext>
            </a:extLst>
          </p:cNvPr>
          <p:cNvSpPr/>
          <p:nvPr/>
        </p:nvSpPr>
        <p:spPr>
          <a:xfrm>
            <a:off x="7553324" y="2401965"/>
            <a:ext cx="4238625" cy="874635"/>
          </a:xfrm>
          <a:prstGeom prst="wedgeRoundRectCallout">
            <a:avLst>
              <a:gd name="adj1" fmla="val -56500"/>
              <a:gd name="adj2" fmla="val 3367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Explicit (less error-prone), returns old value, allows memory order specification</a:t>
            </a:r>
          </a:p>
        </p:txBody>
      </p:sp>
    </p:spTree>
    <p:extLst>
      <p:ext uri="{BB962C8B-B14F-4D97-AF65-F5344CB8AC3E}">
        <p14:creationId xmlns:p14="http://schemas.microsoft.com/office/powerpoint/2010/main" val="365509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BA383-9957-336B-F2BA-BEADEE0DD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48017-8979-D56B-FF34-EF8971945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Lock-free programming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512A7-E105-077E-DBF1-BA7F7DA0F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An </a:t>
            </a:r>
            <a:r>
              <a:rPr lang="en-US" dirty="0"/>
              <a:t>algorithm is considered</a:t>
            </a:r>
          </a:p>
          <a:p>
            <a:pPr lvl="1"/>
            <a:r>
              <a:rPr lang="en-US" b="1" dirty="0"/>
              <a:t>non-blocking</a:t>
            </a:r>
            <a:r>
              <a:rPr lang="en-US" dirty="0"/>
              <a:t> if failure or suspension of any thread cannot cause failure or suspension of another thread</a:t>
            </a:r>
          </a:p>
          <a:p>
            <a:pPr lvl="1"/>
            <a:r>
              <a:rPr lang="en-US" b="1" dirty="0"/>
              <a:t>lock-free</a:t>
            </a:r>
            <a:r>
              <a:rPr lang="en-US" dirty="0"/>
              <a:t> = non-blocking + there is guaranteed system-wide progress</a:t>
            </a:r>
            <a:endParaRPr lang="cs-CZ" dirty="0"/>
          </a:p>
          <a:p>
            <a:pPr lvl="1"/>
            <a:r>
              <a:rPr lang="en-US" b="1" dirty="0"/>
              <a:t>wait-free</a:t>
            </a:r>
            <a:r>
              <a:rPr lang="en-US" dirty="0"/>
              <a:t> = lock-free + there is also guaranteed per-thread progress</a:t>
            </a:r>
          </a:p>
          <a:p>
            <a:pPr lvl="1"/>
            <a:endParaRPr lang="en-US" dirty="0"/>
          </a:p>
          <a:p>
            <a:r>
              <a:rPr lang="en-US" dirty="0"/>
              <a:t>Lock-free programming</a:t>
            </a:r>
          </a:p>
          <a:p>
            <a:pPr lvl="1"/>
            <a:r>
              <a:rPr lang="en-US" dirty="0"/>
              <a:t>Programming without locks (semaphores, mutexes…)</a:t>
            </a:r>
          </a:p>
          <a:p>
            <a:pPr lvl="1"/>
            <a:r>
              <a:rPr lang="en-US" dirty="0"/>
              <a:t>Relies on atomic operations</a:t>
            </a:r>
          </a:p>
          <a:p>
            <a:pPr lvl="1"/>
            <a:r>
              <a:rPr lang="en-US" dirty="0"/>
              <a:t>Faster, helps preventing some problems (deadlock, </a:t>
            </a:r>
            <a:r>
              <a:rPr lang="en-US" dirty="0" err="1"/>
              <a:t>livelock</a:t>
            </a:r>
            <a:r>
              <a:rPr lang="en-US" dirty="0"/>
              <a:t>, priority inversion)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63551-0D4C-C413-E08C-94983FE41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F2B2D-1ADE-F3D7-A5E9-D6C47682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3C45F-737D-FB70-ABD4-C5C6BBD24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885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11D3-50E2-7FDE-CB55-FA0A4DAB3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Lock-free programming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95EC4-61E9-7143-3231-4D41E5A4C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41825"/>
          </a:xfrm>
        </p:spPr>
        <p:txBody>
          <a:bodyPr>
            <a:noAutofit/>
          </a:bodyPr>
          <a:lstStyle/>
          <a:p>
            <a:r>
              <a:rPr lang="en-US" dirty="0"/>
              <a:t>Linked list example</a:t>
            </a:r>
            <a:br>
              <a:rPr lang="en-US" sz="2000" dirty="0"/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Node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data ...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*next;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List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*root;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push(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*node) 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node-&gt;next = root;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root = node;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2BD85-918E-FE25-9105-3C95C1C2A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89BE1-4969-503A-D8A4-7A25F0A7F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9ABEC-6FC6-C543-5E9E-FC8632FAE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AB7985-7761-587A-CFF1-FB1B588F8B56}"/>
              </a:ext>
            </a:extLst>
          </p:cNvPr>
          <p:cNvSpPr/>
          <p:nvPr/>
        </p:nvSpPr>
        <p:spPr bwMode="auto">
          <a:xfrm>
            <a:off x="6866384" y="2120899"/>
            <a:ext cx="720080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/>
              <a:t>root</a:t>
            </a:r>
            <a:endParaRPr lang="en-US" sz="2000" dirty="0">
              <a:latin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25FF80-8B31-3D06-4DF9-99BC9465E737}"/>
              </a:ext>
            </a:extLst>
          </p:cNvPr>
          <p:cNvSpPr/>
          <p:nvPr/>
        </p:nvSpPr>
        <p:spPr bwMode="auto">
          <a:xfrm>
            <a:off x="9808568" y="2196702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854314-FDCE-65AF-AEFD-25C15E6B0659}"/>
              </a:ext>
            </a:extLst>
          </p:cNvPr>
          <p:cNvSpPr/>
          <p:nvPr/>
        </p:nvSpPr>
        <p:spPr bwMode="auto">
          <a:xfrm>
            <a:off x="10717288" y="2192907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0E6530A-F557-405A-CB22-BA3CE1678881}"/>
              </a:ext>
            </a:extLst>
          </p:cNvPr>
          <p:cNvCxnSpPr>
            <a:stCxn id="7" idx="3"/>
            <a:endCxn id="8" idx="1"/>
          </p:cNvCxnSpPr>
          <p:nvPr/>
        </p:nvCxnSpPr>
        <p:spPr bwMode="auto">
          <a:xfrm>
            <a:off x="7586464" y="2444936"/>
            <a:ext cx="2222104" cy="379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F795865-4BEF-AAEA-EE23-4DBD1E542252}"/>
              </a:ext>
            </a:extLst>
          </p:cNvPr>
          <p:cNvCxnSpPr>
            <a:stCxn id="8" idx="3"/>
            <a:endCxn id="9" idx="1"/>
          </p:cNvCxnSpPr>
          <p:nvPr/>
        </p:nvCxnSpPr>
        <p:spPr bwMode="auto">
          <a:xfrm flipV="1">
            <a:off x="10312624" y="2444936"/>
            <a:ext cx="404664" cy="379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7D00CD3-2DED-21E4-7D1A-A47525E09C5A}"/>
              </a:ext>
            </a:extLst>
          </p:cNvPr>
          <p:cNvSpPr/>
          <p:nvPr/>
        </p:nvSpPr>
        <p:spPr bwMode="auto">
          <a:xfrm>
            <a:off x="6866384" y="3024794"/>
            <a:ext cx="720080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+mn-lt"/>
              </a:rPr>
              <a:t>root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B88CE3-849E-3148-F6A5-6F9DBFD6A0CD}"/>
              </a:ext>
            </a:extLst>
          </p:cNvPr>
          <p:cNvSpPr/>
          <p:nvPr/>
        </p:nvSpPr>
        <p:spPr bwMode="auto">
          <a:xfrm>
            <a:off x="9808568" y="3096802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4AEBA6-9C0A-91A5-0B2D-81341BFED115}"/>
              </a:ext>
            </a:extLst>
          </p:cNvPr>
          <p:cNvSpPr/>
          <p:nvPr/>
        </p:nvSpPr>
        <p:spPr bwMode="auto">
          <a:xfrm>
            <a:off x="10717288" y="3096802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CF218C-0437-002F-7870-38D9A6B5829E}"/>
              </a:ext>
            </a:extLst>
          </p:cNvPr>
          <p:cNvSpPr/>
          <p:nvPr/>
        </p:nvSpPr>
        <p:spPr bwMode="auto">
          <a:xfrm>
            <a:off x="7979891" y="3468458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904B42-4596-93F7-2364-0B030172A173}"/>
              </a:ext>
            </a:extLst>
          </p:cNvPr>
          <p:cNvSpPr/>
          <p:nvPr/>
        </p:nvSpPr>
        <p:spPr bwMode="auto">
          <a:xfrm>
            <a:off x="8886839" y="2881746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A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9A6629-6168-7F24-494F-3C937816B0E3}"/>
              </a:ext>
            </a:extLst>
          </p:cNvPr>
          <p:cNvCxnSpPr>
            <a:stCxn id="12" idx="3"/>
            <a:endCxn id="15" idx="1"/>
          </p:cNvCxnSpPr>
          <p:nvPr/>
        </p:nvCxnSpPr>
        <p:spPr bwMode="auto">
          <a:xfrm>
            <a:off x="7586464" y="3348830"/>
            <a:ext cx="393427" cy="37165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51A870F-494B-2AB1-A30F-1CAE1FA871CE}"/>
              </a:ext>
            </a:extLst>
          </p:cNvPr>
          <p:cNvCxnSpPr>
            <a:stCxn id="15" idx="3"/>
            <a:endCxn id="16" idx="1"/>
          </p:cNvCxnSpPr>
          <p:nvPr/>
        </p:nvCxnSpPr>
        <p:spPr bwMode="auto">
          <a:xfrm flipV="1">
            <a:off x="8483947" y="3133774"/>
            <a:ext cx="402892" cy="58671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1F19A5B-2C3C-C3B8-3FC9-26C5B588EC18}"/>
              </a:ext>
            </a:extLst>
          </p:cNvPr>
          <p:cNvCxnSpPr>
            <a:stCxn id="16" idx="3"/>
            <a:endCxn id="13" idx="1"/>
          </p:cNvCxnSpPr>
          <p:nvPr/>
        </p:nvCxnSpPr>
        <p:spPr bwMode="auto">
          <a:xfrm>
            <a:off x="9390895" y="3133774"/>
            <a:ext cx="417673" cy="21505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F94407A-9EE4-3BF9-163A-21240F4758EC}"/>
              </a:ext>
            </a:extLst>
          </p:cNvPr>
          <p:cNvCxnSpPr>
            <a:stCxn id="13" idx="3"/>
            <a:endCxn id="14" idx="1"/>
          </p:cNvCxnSpPr>
          <p:nvPr/>
        </p:nvCxnSpPr>
        <p:spPr bwMode="auto">
          <a:xfrm>
            <a:off x="10312624" y="3348830"/>
            <a:ext cx="404664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C2A79A92-7D87-5C03-0B9C-EE3785D8CE05}"/>
              </a:ext>
            </a:extLst>
          </p:cNvPr>
          <p:cNvSpPr/>
          <p:nvPr/>
        </p:nvSpPr>
        <p:spPr bwMode="auto">
          <a:xfrm>
            <a:off x="6866384" y="4256892"/>
            <a:ext cx="720080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+mn-lt"/>
              </a:rPr>
              <a:t>root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FD6806-35D5-4A9D-48DC-9C8268E418B5}"/>
              </a:ext>
            </a:extLst>
          </p:cNvPr>
          <p:cNvSpPr/>
          <p:nvPr/>
        </p:nvSpPr>
        <p:spPr bwMode="auto">
          <a:xfrm>
            <a:off x="9808568" y="4328900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6C5E17-DF13-B694-33D1-40AD70B951C6}"/>
              </a:ext>
            </a:extLst>
          </p:cNvPr>
          <p:cNvSpPr/>
          <p:nvPr/>
        </p:nvSpPr>
        <p:spPr bwMode="auto">
          <a:xfrm>
            <a:off x="10717288" y="4328900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3302BF-A4EB-94E0-E8BA-AC8246EE2BF2}"/>
              </a:ext>
            </a:extLst>
          </p:cNvPr>
          <p:cNvSpPr/>
          <p:nvPr/>
        </p:nvSpPr>
        <p:spPr bwMode="auto">
          <a:xfrm>
            <a:off x="7982940" y="4652936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A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B517C4-6EA3-FCE0-0FF2-CCDAE444426E}"/>
              </a:ext>
            </a:extLst>
          </p:cNvPr>
          <p:cNvSpPr/>
          <p:nvPr/>
        </p:nvSpPr>
        <p:spPr bwMode="auto">
          <a:xfrm>
            <a:off x="8886839" y="4076872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B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E2C5E5A-0F99-ACBE-BE6D-CFACFACBCCD8}"/>
              </a:ext>
            </a:extLst>
          </p:cNvPr>
          <p:cNvCxnSpPr>
            <a:stCxn id="23" idx="3"/>
            <a:endCxn id="26" idx="1"/>
          </p:cNvCxnSpPr>
          <p:nvPr/>
        </p:nvCxnSpPr>
        <p:spPr bwMode="auto">
          <a:xfrm>
            <a:off x="7586464" y="4580928"/>
            <a:ext cx="396476" cy="32403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8333DF3-AE83-A66C-FF6D-CA02F4532175}"/>
              </a:ext>
            </a:extLst>
          </p:cNvPr>
          <p:cNvCxnSpPr>
            <a:stCxn id="26" idx="3"/>
            <a:endCxn id="27" idx="1"/>
          </p:cNvCxnSpPr>
          <p:nvPr/>
        </p:nvCxnSpPr>
        <p:spPr bwMode="auto">
          <a:xfrm flipV="1">
            <a:off x="8486996" y="4328900"/>
            <a:ext cx="399843" cy="57606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4A6D9FD-BB50-2766-0E61-B17425B74934}"/>
              </a:ext>
            </a:extLst>
          </p:cNvPr>
          <p:cNvCxnSpPr>
            <a:stCxn id="27" idx="3"/>
            <a:endCxn id="24" idx="1"/>
          </p:cNvCxnSpPr>
          <p:nvPr/>
        </p:nvCxnSpPr>
        <p:spPr bwMode="auto">
          <a:xfrm>
            <a:off x="9390895" y="4328900"/>
            <a:ext cx="417673" cy="25202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28CDD63-7661-09EA-7AB5-DCCA21F78AAB}"/>
              </a:ext>
            </a:extLst>
          </p:cNvPr>
          <p:cNvCxnSpPr>
            <a:stCxn id="24" idx="3"/>
            <a:endCxn id="25" idx="1"/>
          </p:cNvCxnSpPr>
          <p:nvPr/>
        </p:nvCxnSpPr>
        <p:spPr bwMode="auto">
          <a:xfrm>
            <a:off x="10312624" y="4580928"/>
            <a:ext cx="404664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9B2DEB91-9F06-46B8-8F51-05F4B01C7811}"/>
              </a:ext>
            </a:extLst>
          </p:cNvPr>
          <p:cNvSpPr/>
          <p:nvPr/>
        </p:nvSpPr>
        <p:spPr bwMode="auto">
          <a:xfrm>
            <a:off x="6866384" y="5488989"/>
            <a:ext cx="720080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+mn-lt"/>
              </a:rPr>
              <a:t>root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1238D78-130E-4B79-4C63-56DFB3AA92DC}"/>
              </a:ext>
            </a:extLst>
          </p:cNvPr>
          <p:cNvSpPr/>
          <p:nvPr/>
        </p:nvSpPr>
        <p:spPr bwMode="auto">
          <a:xfrm>
            <a:off x="9808568" y="5560997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X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A0A84E-4B30-EEF0-E9B4-E57C8D3EC694}"/>
              </a:ext>
            </a:extLst>
          </p:cNvPr>
          <p:cNvSpPr/>
          <p:nvPr/>
        </p:nvSpPr>
        <p:spPr bwMode="auto">
          <a:xfrm>
            <a:off x="10717288" y="5560997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Y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C7CE29F-E3AE-D031-EFDF-CC7409F11041}"/>
              </a:ext>
            </a:extLst>
          </p:cNvPr>
          <p:cNvSpPr/>
          <p:nvPr/>
        </p:nvSpPr>
        <p:spPr bwMode="auto">
          <a:xfrm>
            <a:off x="7979891" y="5852294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+mn-lt"/>
              </a:rPr>
              <a:t>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34716F-5853-E387-96B8-DC3FA506A1B2}"/>
              </a:ext>
            </a:extLst>
          </p:cNvPr>
          <p:cNvSpPr/>
          <p:nvPr/>
        </p:nvSpPr>
        <p:spPr bwMode="auto">
          <a:xfrm>
            <a:off x="8886839" y="5218793"/>
            <a:ext cx="50405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+mn-lt"/>
              </a:rPr>
              <a:t>B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6131D98-8725-427C-3216-427DB131B227}"/>
              </a:ext>
            </a:extLst>
          </p:cNvPr>
          <p:cNvCxnSpPr>
            <a:stCxn id="35" idx="3"/>
            <a:endCxn id="36" idx="1"/>
          </p:cNvCxnSpPr>
          <p:nvPr/>
        </p:nvCxnSpPr>
        <p:spPr bwMode="auto">
          <a:xfrm>
            <a:off x="10312624" y="5813025"/>
            <a:ext cx="404664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04BD02F-408F-883E-C09F-E1FEA2E24BC2}"/>
              </a:ext>
            </a:extLst>
          </p:cNvPr>
          <p:cNvCxnSpPr>
            <a:stCxn id="38" idx="3"/>
            <a:endCxn id="35" idx="1"/>
          </p:cNvCxnSpPr>
          <p:nvPr/>
        </p:nvCxnSpPr>
        <p:spPr bwMode="auto">
          <a:xfrm>
            <a:off x="9390895" y="5470821"/>
            <a:ext cx="417673" cy="3422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DA8BC51-C47F-0F09-DA24-C702C94D211B}"/>
              </a:ext>
            </a:extLst>
          </p:cNvPr>
          <p:cNvCxnSpPr>
            <a:stCxn id="37" idx="3"/>
            <a:endCxn id="35" idx="1"/>
          </p:cNvCxnSpPr>
          <p:nvPr/>
        </p:nvCxnSpPr>
        <p:spPr bwMode="auto">
          <a:xfrm flipV="1">
            <a:off x="8483947" y="5813025"/>
            <a:ext cx="1324621" cy="29129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468919C-20AE-C2BB-30BA-779BDD837DA2}"/>
              </a:ext>
            </a:extLst>
          </p:cNvPr>
          <p:cNvCxnSpPr>
            <a:stCxn id="34" idx="3"/>
            <a:endCxn id="37" idx="1"/>
          </p:cNvCxnSpPr>
          <p:nvPr/>
        </p:nvCxnSpPr>
        <p:spPr bwMode="auto">
          <a:xfrm>
            <a:off x="7586464" y="5813025"/>
            <a:ext cx="393427" cy="29129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6C2FB78-01C4-140F-B8C9-529DA395ACD3}"/>
              </a:ext>
            </a:extLst>
          </p:cNvPr>
          <p:cNvSpPr txBox="1"/>
          <p:nvPr/>
        </p:nvSpPr>
        <p:spPr>
          <a:xfrm>
            <a:off x="6509582" y="1599732"/>
            <a:ext cx="5284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Pushing A and B by different threads into (X,Y) list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61320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B91E3-AC37-5CE1-0F04-DB20C29F4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DC898-3BD1-1B77-9A74-E363F07D6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Lock-free programming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F0858-2133-3EB2-66EB-6E1EA615D9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29100" cy="4351338"/>
          </a:xfrm>
        </p:spPr>
        <p:txBody>
          <a:bodyPr>
            <a:noAutofit/>
          </a:bodyPr>
          <a:lstStyle/>
          <a:p>
            <a:r>
              <a:rPr lang="en-US" dirty="0"/>
              <a:t>Linked list example</a:t>
            </a:r>
            <a:br>
              <a:rPr lang="en-US" sz="2000" dirty="0"/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Node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data ...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*next;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List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*root;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push(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*node) 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node-&gt;next = root;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root = node;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A21B75FF-7EA8-3FDC-9065-DE3F3A86C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8275" y="1825625"/>
            <a:ext cx="65913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List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std::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*&gt; root;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push(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*node)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*old = root;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node-&gt;next = old;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(!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root.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compare_exchange_strong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old, node));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cs-CZ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3F8F6-23BB-C065-5209-A3132CF5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E5174-E019-ECBB-3744-CCC7DDCD9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302D5-A476-16F8-2F32-5033F68D2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992FF403-F458-E596-EFA0-11B3A19EA4B6}"/>
              </a:ext>
            </a:extLst>
          </p:cNvPr>
          <p:cNvSpPr/>
          <p:nvPr/>
        </p:nvSpPr>
        <p:spPr>
          <a:xfrm>
            <a:off x="8008126" y="5168978"/>
            <a:ext cx="1928824" cy="912735"/>
          </a:xfrm>
          <a:prstGeom prst="wedgeRoundRectCallout">
            <a:avLst>
              <a:gd name="adj1" fmla="val -34464"/>
              <a:gd name="adj2" fmla="val -8529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new desired value of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root</a:t>
            </a:r>
          </a:p>
        </p:txBody>
      </p:sp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4771EE38-E5C2-3605-D005-90336D0E03EE}"/>
              </a:ext>
            </a:extLst>
          </p:cNvPr>
          <p:cNvSpPr/>
          <p:nvPr/>
        </p:nvSpPr>
        <p:spPr>
          <a:xfrm>
            <a:off x="6045975" y="5168978"/>
            <a:ext cx="1781176" cy="912735"/>
          </a:xfrm>
          <a:prstGeom prst="wedgeRoundRectCallout">
            <a:avLst>
              <a:gd name="adj1" fmla="val 24923"/>
              <a:gd name="adj2" fmla="val -83209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old</a:t>
            </a:r>
            <a:r>
              <a:rPr lang="en-US" dirty="0"/>
              <a:t> is updated on failure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451EAC19-FCAC-F6D9-7A16-F53A3EE399D5}"/>
              </a:ext>
            </a:extLst>
          </p:cNvPr>
          <p:cNvSpPr/>
          <p:nvPr/>
        </p:nvSpPr>
        <p:spPr>
          <a:xfrm>
            <a:off x="8815375" y="3429000"/>
            <a:ext cx="3100399" cy="636471"/>
          </a:xfrm>
          <a:prstGeom prst="wedgeRoundRectCallout">
            <a:avLst>
              <a:gd name="adj1" fmla="val -34475"/>
              <a:gd name="adj2" fmla="val 8363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Keeps trying until it succeeds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0" name="Multiplication Sign 39">
            <a:extLst>
              <a:ext uri="{FF2B5EF4-FFF2-40B4-BE49-F238E27FC236}">
                <a16:creationId xmlns:a16="http://schemas.microsoft.com/office/drawing/2014/main" id="{F4C88C7C-D91D-890A-26C2-3DD9163D92FB}"/>
              </a:ext>
            </a:extLst>
          </p:cNvPr>
          <p:cNvSpPr/>
          <p:nvPr/>
        </p:nvSpPr>
        <p:spPr>
          <a:xfrm>
            <a:off x="762001" y="3829922"/>
            <a:ext cx="3793325" cy="2481978"/>
          </a:xfrm>
          <a:prstGeom prst="mathMultiply">
            <a:avLst>
              <a:gd name="adj1" fmla="val 13542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B9A182E-73D7-C8CD-0A83-A1EE5B88CA5C}"/>
              </a:ext>
            </a:extLst>
          </p:cNvPr>
          <p:cNvCxnSpPr/>
          <p:nvPr/>
        </p:nvCxnSpPr>
        <p:spPr>
          <a:xfrm flipV="1">
            <a:off x="2847975" y="2162175"/>
            <a:ext cx="2400300" cy="169545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63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2" grpId="0" animBg="1"/>
      <p:bldP spid="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795D8-DFB4-40DD-3A03-F06552CAD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Lock-free programming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71F4A-140F-ECA8-1FA9-D697F5E73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01376" cy="4351338"/>
          </a:xfrm>
        </p:spPr>
        <p:txBody>
          <a:bodyPr/>
          <a:lstStyle/>
          <a:p>
            <a:r>
              <a:rPr lang="en-US" dirty="0"/>
              <a:t>CAS loop</a:t>
            </a:r>
          </a:p>
          <a:p>
            <a:pPr lvl="1"/>
            <a:r>
              <a:rPr lang="en-US" dirty="0"/>
              <a:t>Center of most lock-free algorithms</a:t>
            </a:r>
          </a:p>
          <a:p>
            <a:pPr lvl="1"/>
            <a:r>
              <a:rPr lang="en-US" dirty="0"/>
              <a:t>Tries to prepare a “new state” and move it in place with a single CAS op.</a:t>
            </a:r>
          </a:p>
          <a:p>
            <a:pPr lvl="2"/>
            <a:r>
              <a:rPr lang="en-US" dirty="0"/>
              <a:t>If it fails, it tries again</a:t>
            </a:r>
          </a:p>
          <a:p>
            <a:pPr marL="457200" lvl="1" indent="0">
              <a:buNone/>
            </a:pP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state_t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old_state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old_state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state.load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state_t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new_from_old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old_state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(!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state.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compare_exchange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old_state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new_state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9BFAF-1B91-FC7F-02DC-9315713A9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327EB-08C5-5237-6E91-CDC652141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418C2-BE1E-4EF2-C7DB-C771CF765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D860535A-3129-B120-59E8-5D09CE260EE1}"/>
              </a:ext>
            </a:extLst>
          </p:cNvPr>
          <p:cNvSpPr/>
          <p:nvPr/>
        </p:nvSpPr>
        <p:spPr>
          <a:xfrm>
            <a:off x="6596634" y="3429000"/>
            <a:ext cx="3576637" cy="971551"/>
          </a:xfrm>
          <a:prstGeom prst="wedgeRoundRectCallout">
            <a:avLst>
              <a:gd name="adj1" fmla="val -42937"/>
              <a:gd name="adj2" fmla="val 86437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This should not take long nor should these updates be frequent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96C1913A-74FB-E3C0-0195-A731EE17AD6C}"/>
              </a:ext>
            </a:extLst>
          </p:cNvPr>
          <p:cNvSpPr/>
          <p:nvPr/>
        </p:nvSpPr>
        <p:spPr>
          <a:xfrm>
            <a:off x="1793081" y="5691187"/>
            <a:ext cx="3576637" cy="728663"/>
          </a:xfrm>
          <a:prstGeom prst="wedgeRoundRectCallout">
            <a:avLst>
              <a:gd name="adj1" fmla="val 13755"/>
              <a:gd name="adj2" fmla="val -7379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only condition is that the state needs to be atomically updatable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E4D110C3-4E3A-7726-C51D-13AC0F9E8BB8}"/>
              </a:ext>
            </a:extLst>
          </p:cNvPr>
          <p:cNvSpPr/>
          <p:nvPr/>
        </p:nvSpPr>
        <p:spPr>
          <a:xfrm>
            <a:off x="6841432" y="5691187"/>
            <a:ext cx="4214524" cy="728663"/>
          </a:xfrm>
          <a:prstGeom prst="wedgeRoundRectCallout">
            <a:avLst>
              <a:gd name="adj1" fmla="val -21471"/>
              <a:gd name="adj2" fmla="val -7254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C++ </a:t>
            </a:r>
            <a:r>
              <a:rPr lang="en-US" dirty="0" err="1"/>
              <a:t>compare_exchange</a:t>
            </a:r>
            <a:r>
              <a:rPr lang="en-US" dirty="0"/>
              <a:t> automatically updates </a:t>
            </a:r>
            <a:r>
              <a:rPr lang="en-US" dirty="0" err="1"/>
              <a:t>old_state</a:t>
            </a:r>
            <a:r>
              <a:rPr lang="en-US" dirty="0"/>
              <a:t> on failure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205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C1506-471D-B9CA-983B-3F0BF70C9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Compare-exchange weak/strong</a:t>
            </a:r>
            <a:endParaRPr lang="cs-CZ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67A2F53-94A2-0C7E-4C17-8354506554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5307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compare_exchange_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strong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(&amp;o, n)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T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value;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o) {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 =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false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value;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o) {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 =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false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value = n;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true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802E8EB-5737-28B8-200E-397DBB234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5307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compare_exchange_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weak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(&amp;o, n)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T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value;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o) {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 =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false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TimedLock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(!</a:t>
            </a:r>
            <a:r>
              <a:rPr lang="en-US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L.locked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false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value;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o) {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 =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false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value = n;  </a:t>
            </a:r>
            <a:r>
              <a:rPr lang="en-US" sz="1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true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cs-CZ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44178-C3E6-7F45-D1D8-69CD62C8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2F580-3AFC-1726-6FE4-755863DD4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C669E-EF8B-D54C-35DF-ED5ADE726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22</a:t>
            </a:fld>
            <a:endParaRPr lang="en-US" alt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C291773-1047-C8C4-69F1-937697772886}"/>
              </a:ext>
            </a:extLst>
          </p:cNvPr>
          <p:cNvCxnSpPr/>
          <p:nvPr/>
        </p:nvCxnSpPr>
        <p:spPr>
          <a:xfrm>
            <a:off x="2266950" y="3857625"/>
            <a:ext cx="4086225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095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59A0B-3A5C-84E6-CFB4-CF03CB8DC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B289-C42A-E00E-AECD-BB2317343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Lock-free programming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1BA5D-3A11-F505-115B-5274817050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29100" cy="4351338"/>
          </a:xfrm>
        </p:spPr>
        <p:txBody>
          <a:bodyPr>
            <a:noAutofit/>
          </a:bodyPr>
          <a:lstStyle/>
          <a:p>
            <a:r>
              <a:rPr lang="en-US" dirty="0"/>
              <a:t>Linked list example</a:t>
            </a:r>
            <a:br>
              <a:rPr lang="en-US" sz="2000" dirty="0"/>
            </a:br>
            <a:br>
              <a:rPr lang="en-US" sz="2000" dirty="0"/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Node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value;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*next;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(int v) : value(v)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{}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9EB000-4B97-0149-6705-C8C7D8B22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8275" y="1825625"/>
            <a:ext cx="65913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List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std::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*&gt; root;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push(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x) 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*node =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Node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*old = root;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node-&gt;next = old;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(!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root.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compare_exchange_strong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old, node));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cs-CZ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80183-85E7-4247-C78B-571FB2C07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C63CF-F88C-B23F-6035-613C43C04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A41C5-EAD1-0EA4-726C-D1A844FDC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BA20B8D4-9F0C-7630-8AE8-D1AA49B6AC4C}"/>
              </a:ext>
            </a:extLst>
          </p:cNvPr>
          <p:cNvSpPr/>
          <p:nvPr/>
        </p:nvSpPr>
        <p:spPr>
          <a:xfrm>
            <a:off x="1490472" y="4785519"/>
            <a:ext cx="3667315" cy="1481138"/>
          </a:xfrm>
          <a:prstGeom prst="wedgeRoundRectCallout">
            <a:avLst>
              <a:gd name="adj1" fmla="val 67249"/>
              <a:gd name="adj2" fmla="val -14493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std::atomic</a:t>
            </a:r>
            <a:r>
              <a:rPr lang="en-US" dirty="0"/>
              <a:t> gives us guarantees about itself, but what about other (nonatomic) variables?</a:t>
            </a:r>
            <a:br>
              <a:rPr lang="en-US" dirty="0"/>
            </a:br>
            <a:r>
              <a:rPr lang="en-US" dirty="0"/>
              <a:t>(like the newly initialized node)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34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5F1BB-A9AF-7DE2-08C9-F6C82792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4E5A1-16CB-42C4-6FAB-47190F6D2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Lock-free programming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DDE5F-BD4E-B682-5A44-DFC4ACBE4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Achctually</a:t>
            </a:r>
            <a:r>
              <a:rPr lang="en-US" dirty="0"/>
              <a:t>… 🤓</a:t>
            </a:r>
          </a:p>
          <a:p>
            <a:pPr lvl="1"/>
            <a:r>
              <a:rPr lang="en-US" dirty="0"/>
              <a:t>We will be fine in the previous (linked list) example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Most architectures (x86 included) do not allow dependency load reordering 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-&gt;x</a:t>
            </a:r>
            <a:r>
              <a:rPr lang="en-US" dirty="0"/>
              <a:t>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The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compare_exchange_strong</a:t>
            </a:r>
            <a:r>
              <a:rPr lang="en-US" dirty="0"/>
              <a:t> uses seq. ordering as default</a:t>
            </a:r>
          </a:p>
          <a:p>
            <a:r>
              <a:rPr lang="en-US" dirty="0"/>
              <a:t>However…</a:t>
            </a:r>
          </a:p>
          <a:p>
            <a:pPr lvl="1"/>
            <a:r>
              <a:rPr lang="en-US" dirty="0"/>
              <a:t>We need to pay attention to this problem (and make it safe on all </a:t>
            </a:r>
            <a:r>
              <a:rPr lang="en-US" dirty="0" err="1"/>
              <a:t>archs</a:t>
            </a:r>
            <a:r>
              <a:rPr lang="en-US" dirty="0"/>
              <a:t>.)</a:t>
            </a:r>
          </a:p>
          <a:p>
            <a:pPr lvl="1"/>
            <a:r>
              <a:rPr lang="en-US" dirty="0"/>
              <a:t>Solution</a:t>
            </a:r>
          </a:p>
          <a:p>
            <a:pPr lvl="2"/>
            <a:r>
              <a:rPr lang="en-US" dirty="0"/>
              <a:t>Atomic operations can be used along with barriers (extra </a:t>
            </a:r>
            <a:r>
              <a:rPr lang="en-US" dirty="0" err="1"/>
              <a:t>arg</a:t>
            </a:r>
            <a:r>
              <a:rPr lang="en-US" dirty="0"/>
              <a:t> for most atomic operations)</a:t>
            </a:r>
          </a:p>
          <a:p>
            <a:pPr lvl="2"/>
            <a:r>
              <a:rPr lang="en-US" dirty="0"/>
              <a:t>Writer (publisher) should 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.store(…,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memory_order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cs-CZ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release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/>
              <a:t>Reader (acquirer) should 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.load(…,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memory_order_acquire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>
                <a:cs typeface="Courier New" panose="02070309020205020404" pitchFamily="49" charset="0"/>
              </a:rPr>
              <a:t>Together they form a hand-shake-like protocol that ensures data coherency</a:t>
            </a:r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7BE34-DF10-D260-1A4A-739CE9656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65D80-C2BA-0CD8-F4AA-B1F1036BB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1C3B3-0038-129D-A565-C857819D4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626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2BED9-F326-5656-EB0E-3E9D4B4BB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memory order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3808D-E262-6214-3F7D-9FCF604C8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cs-CZ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cs-CZ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memory_order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relaxed</a:t>
            </a:r>
          </a:p>
          <a:p>
            <a:pPr lvl="2"/>
            <a:r>
              <a:rPr lang="en-US" dirty="0"/>
              <a:t>No synchronization on other variables (only the atomic itself)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acquire</a:t>
            </a:r>
          </a:p>
          <a:p>
            <a:pPr lvl="2"/>
            <a:r>
              <a:rPr lang="en-US" dirty="0"/>
              <a:t>Used with load operations; acquire barrier identified by the atomic variable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release</a:t>
            </a:r>
          </a:p>
          <a:p>
            <a:pPr lvl="2"/>
            <a:r>
              <a:rPr lang="en-US" dirty="0"/>
              <a:t>Used with store operations; release barrier identified by the atomic variable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acq_rel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Used with read-modify-write operations; a combination of acquire and release barrier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seq_cst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Full seq. consistency (default if no order is specified)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A72C-F140-DA1D-203F-363D6F2B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324F8-6AB3-A06F-F481-A9A45E020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BC20E-FF94-7C42-2954-2719F8AC6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731174B-DD15-1997-BFF1-B5AF49EF8A89}"/>
              </a:ext>
            </a:extLst>
          </p:cNvPr>
          <p:cNvSpPr/>
          <p:nvPr/>
        </p:nvSpPr>
        <p:spPr>
          <a:xfrm>
            <a:off x="6338888" y="1690688"/>
            <a:ext cx="3643312" cy="971551"/>
          </a:xfrm>
          <a:prstGeom prst="wedgeRoundRectCallout">
            <a:avLst>
              <a:gd name="adj1" fmla="val -136412"/>
              <a:gd name="adj2" fmla="val 2761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Also, alias const expressions such as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memory_order_relaxed</a:t>
            </a:r>
            <a:r>
              <a:rPr lang="en-US" dirty="0"/>
              <a:t> exist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64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9808E-EC84-7F7D-B99A-51D09A1FC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6A26A-4794-0E98-BA27-72F9C2A5A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memory order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10C14-B85B-14C9-BC2B-1B659C0C2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20375" cy="4351338"/>
          </a:xfrm>
        </p:spPr>
        <p:txBody>
          <a:bodyPr>
            <a:noAutofit/>
          </a:bodyPr>
          <a:lstStyle/>
          <a:p>
            <a:r>
              <a:rPr lang="en-US" dirty="0"/>
              <a:t>Relaxed order</a:t>
            </a:r>
          </a:p>
          <a:p>
            <a:pPr lvl="1"/>
            <a:r>
              <a:rPr lang="en-US" dirty="0"/>
              <a:t> Stand-alone atomic variable (e.g., a counter of occurrences)</a:t>
            </a:r>
          </a:p>
          <a:p>
            <a:pPr lvl="2"/>
            <a:r>
              <a:rPr lang="en-US" dirty="0"/>
              <a:t>Does not index anything, it just needs to be right at the end</a:t>
            </a:r>
          </a:p>
          <a:p>
            <a:pPr marL="914400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std::atomic&lt;int&gt; counter(0);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not counter = 0;</a:t>
            </a:r>
            <a:br>
              <a:rPr lang="en-US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counter.fetch_add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(1, std::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memory_order_relaxed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/>
              <a:t>Pitfalls</a:t>
            </a:r>
          </a:p>
          <a:p>
            <a:pPr lvl="1"/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++counter; 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uses std::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memory_order_seq_cst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lvl="1"/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X 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std::atomic&lt;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 counter_;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~X() { cleanup(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counter_.load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std::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memory_order_relaxed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)); }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1CF61-92D3-2775-404F-28F490FB4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05C24-D9F4-3C99-C137-A1B9C3314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795CC-C889-F1DD-6FC8-ECA9F8FF0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26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E43E7F-5830-ABE6-A306-7672255FF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0775" y="5399405"/>
            <a:ext cx="1047750" cy="13400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B13362-03A8-0135-82FA-BB7A9C9C4D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3645" y="5426674"/>
            <a:ext cx="1216223" cy="13127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74A1F5-5207-DED1-8B86-3C40D2A0A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4956" y="5318684"/>
            <a:ext cx="952537" cy="1501457"/>
          </a:xfrm>
          <a:prstGeom prst="rect">
            <a:avLst/>
          </a:prstGeom>
        </p:spPr>
      </p:pic>
      <p:sp>
        <p:nvSpPr>
          <p:cNvPr id="16" name="Thought Bubble: Cloud 15">
            <a:extLst>
              <a:ext uri="{FF2B5EF4-FFF2-40B4-BE49-F238E27FC236}">
                <a16:creationId xmlns:a16="http://schemas.microsoft.com/office/drawing/2014/main" id="{CCB50261-D853-2DCB-BB15-573624F43E6A}"/>
              </a:ext>
            </a:extLst>
          </p:cNvPr>
          <p:cNvSpPr/>
          <p:nvPr/>
        </p:nvSpPr>
        <p:spPr>
          <a:xfrm>
            <a:off x="7229491" y="5475529"/>
            <a:ext cx="1695414" cy="663575"/>
          </a:xfrm>
          <a:prstGeom prst="cloudCallout">
            <a:avLst>
              <a:gd name="adj1" fmla="val 74982"/>
              <a:gd name="adj2" fmla="val 364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This is fine</a:t>
            </a:r>
            <a:endParaRPr lang="cs-CZ" sz="1600" dirty="0"/>
          </a:p>
        </p:txBody>
      </p:sp>
      <p:sp>
        <p:nvSpPr>
          <p:cNvPr id="17" name="Thought Bubble: Cloud 16">
            <a:extLst>
              <a:ext uri="{FF2B5EF4-FFF2-40B4-BE49-F238E27FC236}">
                <a16:creationId xmlns:a16="http://schemas.microsoft.com/office/drawing/2014/main" id="{EFCC53EB-063E-4FBA-8FAB-F8322C4C3C56}"/>
              </a:ext>
            </a:extLst>
          </p:cNvPr>
          <p:cNvSpPr/>
          <p:nvPr/>
        </p:nvSpPr>
        <p:spPr>
          <a:xfrm>
            <a:off x="341432" y="5674828"/>
            <a:ext cx="1695414" cy="663575"/>
          </a:xfrm>
          <a:prstGeom prst="cloudCallout">
            <a:avLst>
              <a:gd name="adj1" fmla="val 78915"/>
              <a:gd name="adj2" fmla="val -3510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This is fine</a:t>
            </a:r>
            <a:endParaRPr lang="cs-CZ" sz="1600" dirty="0"/>
          </a:p>
        </p:txBody>
      </p:sp>
      <p:sp>
        <p:nvSpPr>
          <p:cNvPr id="18" name="Thought Bubble: Cloud 17">
            <a:extLst>
              <a:ext uri="{FF2B5EF4-FFF2-40B4-BE49-F238E27FC236}">
                <a16:creationId xmlns:a16="http://schemas.microsoft.com/office/drawing/2014/main" id="{3F4FB4E9-A899-FD9F-97BE-5CC7C2BD9FB3}"/>
              </a:ext>
            </a:extLst>
          </p:cNvPr>
          <p:cNvSpPr/>
          <p:nvPr/>
        </p:nvSpPr>
        <p:spPr>
          <a:xfrm>
            <a:off x="3768326" y="5443696"/>
            <a:ext cx="1695414" cy="663575"/>
          </a:xfrm>
          <a:prstGeom prst="cloudCallout">
            <a:avLst>
              <a:gd name="adj1" fmla="val 64308"/>
              <a:gd name="adj2" fmla="val 6393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NOOO!!!</a:t>
            </a:r>
            <a:endParaRPr lang="cs-CZ" sz="1600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1ED75F8-04ED-E58C-4700-A7D966663307}"/>
              </a:ext>
            </a:extLst>
          </p:cNvPr>
          <p:cNvSpPr/>
          <p:nvPr/>
        </p:nvSpPr>
        <p:spPr>
          <a:xfrm>
            <a:off x="9324956" y="3757233"/>
            <a:ext cx="2586017" cy="663576"/>
          </a:xfrm>
          <a:prstGeom prst="wedgeRoundRectCallout">
            <a:avLst>
              <a:gd name="adj1" fmla="val -75240"/>
              <a:gd name="adj2" fmla="val 3174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This is about 15x slower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94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0A200-46CD-CBFB-C2DC-6C9330982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Lock-free programming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3DF80-F955-5CEB-074A-CE0FEF2F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Bound-queue acquire-release example</a:t>
            </a:r>
          </a:p>
          <a:p>
            <a:pPr lvl="1"/>
            <a:r>
              <a:rPr lang="en-US" dirty="0"/>
              <a:t>Very simplified example, no memory allocation, no index checking</a:t>
            </a:r>
          </a:p>
          <a:p>
            <a:pPr marL="457200" lvl="1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queue[N];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std::atomic&lt;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 back(0), pending(0);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push(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x) 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pending.fetch_add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(1, 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std::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memory_order_relaxed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queue[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x;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back.fetch_add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(1, std::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memory_order_release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pop() 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backIdx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back.load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(std::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memory_order_acquire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6B293-5591-9DFF-2D31-6134655FA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556AF-FA15-241D-76B5-76FC03E5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B576F-2627-24A0-EA90-0B2BFA0D2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76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81733-4DF1-56D2-A7DA-E5D2967C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operations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05F76-93FD-7985-B5C9-652C393B5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atomic_* functions</a:t>
            </a:r>
          </a:p>
          <a:p>
            <a:pPr lvl="1"/>
            <a:r>
              <a:rPr lang="en-US" dirty="0" err="1"/>
              <a:t>atomic_fetch_add</a:t>
            </a:r>
            <a:r>
              <a:rPr lang="en-US" dirty="0"/>
              <a:t>(&amp;A, 42) equivalent to </a:t>
            </a:r>
            <a:r>
              <a:rPr lang="en-US" dirty="0" err="1"/>
              <a:t>A.fetch_add</a:t>
            </a:r>
            <a:r>
              <a:rPr lang="en-US" dirty="0"/>
              <a:t>(42)</a:t>
            </a:r>
          </a:p>
          <a:p>
            <a:pPr lvl="1"/>
            <a:r>
              <a:rPr lang="en-US" dirty="0"/>
              <a:t>Used for backward compatibility</a:t>
            </a:r>
          </a:p>
          <a:p>
            <a:r>
              <a:rPr lang="en-US" dirty="0"/>
              <a:t>Standalone fences (barriers)</a:t>
            </a:r>
          </a:p>
          <a:p>
            <a:pPr lvl="1"/>
            <a:r>
              <a:rPr lang="en-US" dirty="0"/>
              <a:t>std::</a:t>
            </a:r>
            <a:r>
              <a:rPr lang="en-US" dirty="0" err="1"/>
              <a:t>atomic_thread_fence</a:t>
            </a:r>
            <a:r>
              <a:rPr lang="en-US" dirty="0"/>
              <a:t>(order)</a:t>
            </a:r>
          </a:p>
          <a:p>
            <a:pPr lvl="1"/>
            <a:r>
              <a:rPr lang="en-US" dirty="0"/>
              <a:t>Establishes memory synchronization without explicit atomic operation</a:t>
            </a:r>
          </a:p>
          <a:p>
            <a:pPr lvl="1"/>
            <a:r>
              <a:rPr lang="en-US" dirty="0"/>
              <a:t>Difference</a:t>
            </a:r>
          </a:p>
          <a:p>
            <a:pPr lvl="2"/>
            <a:r>
              <a:rPr lang="en-US" dirty="0"/>
              <a:t>Atomic fences match the synchronized threads using a particular memory location</a:t>
            </a:r>
          </a:p>
          <a:p>
            <a:pPr lvl="2"/>
            <a:r>
              <a:rPr lang="en-US" dirty="0"/>
              <a:t>Standalone fences match the threads using any atomic operation (at any location)</a:t>
            </a:r>
          </a:p>
          <a:p>
            <a:pPr lvl="1"/>
            <a:r>
              <a:rPr lang="en-US" dirty="0"/>
              <a:t>Typically useful when multiple values need to be synced or when separating (relax-ordered) atomic operations and release-acquire protocol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F22EA-B823-E429-9806-19EF8281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5D497-F407-F978-5DA9-A7AB25EC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AF7FE-4FAC-6221-CFFF-598A3735E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6072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0E56-FDEE-57B1-1481-218761806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ABA problem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87E9B-74C9-E142-63F5-EB683B968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29900" cy="4351338"/>
          </a:xfrm>
        </p:spPr>
        <p:txBody>
          <a:bodyPr/>
          <a:lstStyle/>
          <a:p>
            <a:r>
              <a:rPr lang="en-US" dirty="0"/>
              <a:t>ABA problem</a:t>
            </a:r>
          </a:p>
          <a:p>
            <a:pPr lvl="1"/>
            <a:r>
              <a:rPr lang="en-US" dirty="0"/>
              <a:t>When a thread reads the same value (from one location) twice concluding that nothing happens</a:t>
            </a:r>
          </a:p>
          <a:p>
            <a:pPr lvl="2"/>
            <a:r>
              <a:rPr lang="en-US" dirty="0"/>
              <a:t>But another thread changed the value, did some side effects, and changed it back (A-B-A)</a:t>
            </a:r>
          </a:p>
          <a:p>
            <a:pPr lvl="1"/>
            <a:r>
              <a:rPr lang="en-US" dirty="0"/>
              <a:t>Example – linked list representing a stack (-&gt; A -&gt; B -&gt; C)</a:t>
            </a:r>
          </a:p>
          <a:p>
            <a:pPr lvl="2"/>
            <a:r>
              <a:rPr lang="en-US" dirty="0"/>
              <a:t>Thread 1 calls pop, holds A for return, B to be moved to top</a:t>
            </a:r>
          </a:p>
          <a:p>
            <a:pPr lvl="2"/>
            <a:r>
              <a:rPr lang="en-US" dirty="0"/>
              <a:t>Thread 2 intercepts right before the CAS and runs pop (A), pop (B), and push(A)</a:t>
            </a:r>
          </a:p>
          <a:p>
            <a:pPr lvl="2"/>
            <a:r>
              <a:rPr lang="en-US" dirty="0"/>
              <a:t>Thread 1 resumes, top is still A so the CAS succeeds but swaps top to B</a:t>
            </a:r>
          </a:p>
          <a:p>
            <a:pPr lvl="1"/>
            <a:r>
              <a:rPr lang="en-US" dirty="0"/>
              <a:t>Workarounds</a:t>
            </a:r>
          </a:p>
          <a:p>
            <a:pPr lvl="2"/>
            <a:r>
              <a:rPr lang="en-US" dirty="0"/>
              <a:t>Tagging – adding extra bits or a counter to tag changes</a:t>
            </a:r>
          </a:p>
          <a:p>
            <a:pPr lvl="2"/>
            <a:r>
              <a:rPr lang="en-US" dirty="0"/>
              <a:t>Large CAS (all modern architectures have 128b)</a:t>
            </a:r>
          </a:p>
          <a:p>
            <a:pPr lvl="2"/>
            <a:r>
              <a:rPr lang="en-US" dirty="0"/>
              <a:t>Deferred reclamation (tricky, usually requires GC which is not lock-free)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D9E1B-8A89-FFA3-7A06-6B1A61CF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D6206-6859-ECAC-B186-EB4242180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700F6-003C-0481-C8FE-33F6928A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4484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B15EA-3DCE-B223-54DB-DC63B1A00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Transactional memory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C6590-D898-554C-F3E1-E17E9BDD3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Attempt to execute multiple mem. operations atomically (like in DBs)</a:t>
            </a:r>
          </a:p>
          <a:p>
            <a:pPr marL="457200" lvl="1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transfer_money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acc_t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from,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acc_t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to,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amount) 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transaction() {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from.balance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-= amount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to.balance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+= amount</a:t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Implementations</a:t>
            </a:r>
          </a:p>
          <a:p>
            <a:pPr lvl="1"/>
            <a:r>
              <a:rPr lang="en-US" dirty="0"/>
              <a:t>Intel Transactional Synchronization Extensions (TSX)</a:t>
            </a:r>
          </a:p>
          <a:p>
            <a:pPr lvl="2"/>
            <a:r>
              <a:rPr lang="en-US" dirty="0"/>
              <a:t>Adding instructions like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XBEGIN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XEND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XABORT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cs-CZ" dirty="0" err="1"/>
              <a:t>Implemented</a:t>
            </a:r>
            <a:r>
              <a:rPr lang="cs-CZ" dirty="0"/>
              <a:t> in </a:t>
            </a:r>
            <a:r>
              <a:rPr lang="en-US" dirty="0"/>
              <a:t>Haswell</a:t>
            </a:r>
            <a:r>
              <a:rPr lang="cs-CZ" dirty="0"/>
              <a:t> arch. </a:t>
            </a:r>
            <a:r>
              <a:rPr lang="en-US" dirty="0"/>
              <a:t>(2014)</a:t>
            </a:r>
          </a:p>
          <a:p>
            <a:pPr lvl="2"/>
            <a:r>
              <a:rPr lang="en-US" dirty="0"/>
              <a:t>Side-channel timing attack discovered in 2016, currently disabled in all </a:t>
            </a:r>
            <a:r>
              <a:rPr lang="en-US" dirty="0" err="1"/>
              <a:t>microcodes</a:t>
            </a:r>
            <a:endParaRPr lang="en-US" dirty="0"/>
          </a:p>
          <a:p>
            <a:pPr lvl="1"/>
            <a:r>
              <a:rPr lang="en-US" dirty="0"/>
              <a:t>Arm Transactional Memory Extension (TME)</a:t>
            </a:r>
          </a:p>
          <a:p>
            <a:pPr lvl="2"/>
            <a:r>
              <a:rPr lang="en-US" dirty="0"/>
              <a:t>Optional feature in Armv9 (2020)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3C1D3-8C88-2B54-5FCD-61FE8308E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53948-2D01-C303-41C9-8602DC923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6E68D-103E-A4CE-A4DB-DC018FBCC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4202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14.10.2024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31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AAC07E-3C09-9539-0ED2-B50437F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7539</TotalTime>
  <Words>3895</Words>
  <Application>Microsoft Office PowerPoint</Application>
  <PresentationFormat>Widescreen</PresentationFormat>
  <Paragraphs>662</Paragraphs>
  <Slides>31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Calibri Light</vt:lpstr>
      <vt:lpstr>Courier New</vt:lpstr>
      <vt:lpstr>Arial</vt:lpstr>
      <vt:lpstr>Calibri</vt:lpstr>
      <vt:lpstr>Aptos</vt:lpstr>
      <vt:lpstr>slides-theme</vt:lpstr>
      <vt:lpstr>Lock-free programming</vt:lpstr>
      <vt:lpstr>Memory Models</vt:lpstr>
      <vt:lpstr>Memory models</vt:lpstr>
      <vt:lpstr>Memory models</vt:lpstr>
      <vt:lpstr>Memory models</vt:lpstr>
      <vt:lpstr>Memory models</vt:lpstr>
      <vt:lpstr>Memory models</vt:lpstr>
      <vt:lpstr>Memory models</vt:lpstr>
      <vt:lpstr>Memory models</vt:lpstr>
      <vt:lpstr>Memory models</vt:lpstr>
      <vt:lpstr>Memory models</vt:lpstr>
      <vt:lpstr>Memory models</vt:lpstr>
      <vt:lpstr>Atomic operations</vt:lpstr>
      <vt:lpstr>Atomic operations</vt:lpstr>
      <vt:lpstr>Atomic operations</vt:lpstr>
      <vt:lpstr>Atomic operations</vt:lpstr>
      <vt:lpstr>Atomic operations</vt:lpstr>
      <vt:lpstr>Lock-free programming</vt:lpstr>
      <vt:lpstr>Lock-free programming</vt:lpstr>
      <vt:lpstr>Lock-free programming</vt:lpstr>
      <vt:lpstr>Lock-free programming</vt:lpstr>
      <vt:lpstr>Compare-exchange weak/strong</vt:lpstr>
      <vt:lpstr>Lock-free programming</vt:lpstr>
      <vt:lpstr>Lock-free programming</vt:lpstr>
      <vt:lpstr>C++ memory order</vt:lpstr>
      <vt:lpstr>C++ memory order</vt:lpstr>
      <vt:lpstr>Lock-free programming</vt:lpstr>
      <vt:lpstr>Atomic operations</vt:lpstr>
      <vt:lpstr>ABA problem</vt:lpstr>
      <vt:lpstr>Transactional memory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290</cp:revision>
  <dcterms:created xsi:type="dcterms:W3CDTF">2024-09-19T13:28:41Z</dcterms:created>
  <dcterms:modified xsi:type="dcterms:W3CDTF">2024-10-13T12:01:32Z</dcterms:modified>
</cp:coreProperties>
</file>