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6984" autoAdjust="0"/>
  </p:normalViewPr>
  <p:slideViewPr>
    <p:cSldViewPr>
      <p:cViewPr varScale="1">
        <p:scale>
          <a:sx n="74" d="100"/>
          <a:sy n="74" d="100"/>
        </p:scale>
        <p:origin x="82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18.03.2020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 smtClean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 smtClean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 smtClean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 smtClean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  <a:r>
              <a:rPr kumimoji="0" lang="cs-CZ" dirty="0" smtClean="0"/>
              <a:t> </a:t>
            </a:r>
            <a:r>
              <a:rPr kumimoji="0" lang="en-US" dirty="0" smtClean="0"/>
              <a:t>!@#$%^&amp;*(){}|:"&lt;&gt;?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  <a:r>
              <a:rPr kumimoji="0" lang="cs-CZ" dirty="0" smtClean="0"/>
              <a:t> +</a:t>
            </a:r>
            <a:r>
              <a:rPr kumimoji="0" lang="cs-CZ" dirty="0" err="1" smtClean="0"/>
              <a:t>ěščřžýáíéúů</a:t>
            </a:r>
            <a:endParaRPr kumimoji="0" lang="en-US" dirty="0" smtClean="0"/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18.03.2020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1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Example – CPU’s point of view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2236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4"/>
            <a:r>
              <a:rPr lang="en-US" dirty="0" smtClean="0"/>
              <a:t>#include &lt;</a:t>
            </a:r>
            <a:r>
              <a:rPr lang="en-US" dirty="0" err="1" smtClean="0"/>
              <a:t>emmintrin.h</a:t>
            </a:r>
            <a:r>
              <a:rPr lang="en-US" dirty="0" smtClean="0"/>
              <a:t>&gt;</a:t>
            </a:r>
            <a:endParaRPr lang="cs-CZ" dirty="0" smtClean="0"/>
          </a:p>
          <a:p>
            <a:pPr lvl="2"/>
            <a:r>
              <a:rPr lang="en-US" dirty="0"/>
              <a:t>Column-stored </a:t>
            </a:r>
            <a:r>
              <a:rPr lang="en-US" dirty="0" smtClean="0"/>
              <a:t>data in SSE types</a:t>
            </a:r>
            <a:endParaRPr lang="en-US" dirty="0"/>
          </a:p>
          <a:p>
            <a:pPr lvl="4"/>
            <a:r>
              <a:rPr lang="en-US" dirty="0"/>
              <a:t>vector&lt; </a:t>
            </a:r>
            <a:r>
              <a:rPr lang="en-US" dirty="0" smtClean="0"/>
              <a:t>__m128i&gt; </a:t>
            </a:r>
            <a:r>
              <a:rPr lang="en-US" dirty="0"/>
              <a:t>data3d2;</a:t>
            </a:r>
          </a:p>
          <a:p>
            <a:pPr lvl="3"/>
            <a:r>
              <a:rPr lang="en-US" dirty="0" smtClean="0"/>
              <a:t>Size of the unused space at the end</a:t>
            </a:r>
            <a:endParaRPr lang="cs-CZ" dirty="0"/>
          </a:p>
          <a:p>
            <a:pPr lvl="4"/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size_t</a:t>
            </a:r>
            <a:r>
              <a:rPr lang="en-US" dirty="0" smtClean="0"/>
              <a:t> reserve3; </a:t>
            </a:r>
            <a:endParaRPr lang="cs-CZ" dirty="0" smtClean="0"/>
          </a:p>
          <a:p>
            <a:pPr lvl="2"/>
            <a:r>
              <a:rPr lang="en-US" dirty="0" smtClean="0"/>
              <a:t>Sum the vectors</a:t>
            </a:r>
          </a:p>
          <a:p>
            <a:pPr lvl="4"/>
            <a:r>
              <a:rPr lang="en-US" dirty="0" err="1" smtClean="0"/>
              <a:t>const</a:t>
            </a:r>
            <a:r>
              <a:rPr lang="en-US" dirty="0" smtClean="0"/>
              <a:t> __m128i * p = data3d2.data();</a:t>
            </a:r>
          </a:p>
          <a:p>
            <a:pPr lvl="4"/>
            <a:r>
              <a:rPr lang="en-US" dirty="0" err="1"/>
              <a:t>const</a:t>
            </a:r>
            <a:r>
              <a:rPr lang="en-US" dirty="0"/>
              <a:t> __m128i * </a:t>
            </a:r>
            <a:r>
              <a:rPr lang="en-US" dirty="0" smtClean="0"/>
              <a:t>e1 = p + data3d2.size() - 1;</a:t>
            </a:r>
            <a:endParaRPr lang="en-US" dirty="0"/>
          </a:p>
          <a:p>
            <a:pPr lvl="4"/>
            <a:r>
              <a:rPr lang="en-US" dirty="0" smtClean="0"/>
              <a:t>__m128i s</a:t>
            </a:r>
            <a:r>
              <a:rPr lang="cs-CZ" dirty="0" smtClean="0"/>
              <a:t>s</a:t>
            </a:r>
            <a:r>
              <a:rPr lang="en-US" dirty="0" smtClean="0"/>
              <a:t> = 0;</a:t>
            </a:r>
          </a:p>
          <a:p>
            <a:pPr lvl="4"/>
            <a:r>
              <a:rPr lang="en-US" dirty="0" smtClean="0"/>
              <a:t>for (; p &lt; e1; ++ p)</a:t>
            </a:r>
          </a:p>
          <a:p>
            <a:pPr lvl="4"/>
            <a:r>
              <a:rPr lang="en-US" dirty="0" smtClean="0"/>
              <a:t>    </a:t>
            </a:r>
            <a:r>
              <a:rPr lang="cs-CZ" dirty="0" smtClean="0"/>
              <a:t>s</a:t>
            </a:r>
            <a:r>
              <a:rPr lang="en-US" dirty="0" smtClean="0"/>
              <a:t>s = _mm_add_epi32( s</a:t>
            </a:r>
            <a:r>
              <a:rPr lang="cs-CZ" dirty="0" smtClean="0"/>
              <a:t>s</a:t>
            </a:r>
            <a:r>
              <a:rPr lang="en-US" dirty="0" smtClean="0"/>
              <a:t>, *p); </a:t>
            </a:r>
          </a:p>
          <a:p>
            <a:pPr lvl="4"/>
            <a:r>
              <a:rPr lang="cs-CZ" dirty="0" smtClean="0"/>
              <a:t>s</a:t>
            </a:r>
            <a:r>
              <a:rPr lang="en-US" dirty="0" smtClean="0"/>
              <a:t>s</a:t>
            </a:r>
            <a:r>
              <a:rPr lang="cs-CZ" dirty="0" smtClean="0"/>
              <a:t> </a:t>
            </a:r>
            <a:r>
              <a:rPr lang="en-US" dirty="0" smtClean="0"/>
              <a:t>= _mm_hadd_epi32(</a:t>
            </a:r>
            <a:r>
              <a:rPr lang="en-US" dirty="0" err="1" smtClean="0"/>
              <a:t>ss,ss</a:t>
            </a:r>
            <a:r>
              <a:rPr lang="en-US" dirty="0" smtClean="0"/>
              <a:t>);</a:t>
            </a:r>
          </a:p>
          <a:p>
            <a:pPr lvl="4"/>
            <a:r>
              <a:rPr lang="cs-CZ" dirty="0"/>
              <a:t>s</a:t>
            </a:r>
            <a:r>
              <a:rPr lang="en-US" dirty="0"/>
              <a:t>s</a:t>
            </a:r>
            <a:r>
              <a:rPr lang="cs-CZ" dirty="0"/>
              <a:t> </a:t>
            </a:r>
            <a:r>
              <a:rPr lang="en-US" dirty="0"/>
              <a:t>= _</a:t>
            </a:r>
            <a:r>
              <a:rPr lang="en-US" dirty="0" smtClean="0"/>
              <a:t>mm_hadd_epi32(</a:t>
            </a:r>
            <a:r>
              <a:rPr lang="en-US" dirty="0" err="1" smtClean="0"/>
              <a:t>ss,ss</a:t>
            </a:r>
            <a:r>
              <a:rPr lang="en-US" dirty="0" smtClean="0"/>
              <a:t>);</a:t>
            </a:r>
          </a:p>
          <a:p>
            <a:pPr lvl="4"/>
            <a:r>
              <a:rPr lang="en-US" dirty="0" err="1" smtClean="0"/>
              <a:t>int</a:t>
            </a:r>
            <a:r>
              <a:rPr lang="en-US" dirty="0" smtClean="0"/>
              <a:t> s = mm_extract_epi32(</a:t>
            </a:r>
            <a:r>
              <a:rPr lang="en-US" dirty="0" err="1" smtClean="0"/>
              <a:t>ss</a:t>
            </a:r>
            <a:r>
              <a:rPr lang="en-US" dirty="0" smtClean="0"/>
              <a:t>, 0);</a:t>
            </a:r>
          </a:p>
          <a:p>
            <a:pPr lvl="2"/>
            <a:r>
              <a:rPr lang="en-US" dirty="0" smtClean="0"/>
              <a:t>Add the remaining scalars</a:t>
            </a:r>
          </a:p>
          <a:p>
            <a:pPr lvl="4"/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* q = (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*)p;</a:t>
            </a:r>
          </a:p>
          <a:p>
            <a:pPr lvl="4"/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* e = q + </a:t>
            </a:r>
            <a:r>
              <a:rPr lang="nn-NO" dirty="0" smtClean="0"/>
              <a:t>4 – reserve3</a:t>
            </a:r>
            <a:r>
              <a:rPr lang="en-US" dirty="0" smtClean="0"/>
              <a:t>,</a:t>
            </a:r>
          </a:p>
          <a:p>
            <a:pPr lvl="4"/>
            <a:r>
              <a:rPr lang="en-US" dirty="0"/>
              <a:t>for (; q &lt; e; ++ q)</a:t>
            </a:r>
          </a:p>
          <a:p>
            <a:pPr lvl="4"/>
            <a:r>
              <a:rPr lang="en-US" dirty="0" smtClean="0"/>
              <a:t>    s </a:t>
            </a:r>
            <a:r>
              <a:rPr lang="en-US" dirty="0"/>
              <a:t>+= *q;</a:t>
            </a:r>
            <a:endParaRPr lang="cs-CZ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Intel </a:t>
            </a:r>
            <a:r>
              <a:rPr lang="en-US" dirty="0" err="1" smtClean="0"/>
              <a:t>intrinsics</a:t>
            </a:r>
            <a:endParaRPr lang="en-US" dirty="0" smtClean="0"/>
          </a:p>
          <a:p>
            <a:pPr marL="0" lvl="5" indent="0">
              <a:buNone/>
            </a:pPr>
            <a:r>
              <a:rPr lang="en-US" sz="1300" dirty="0"/>
              <a:t>https://software.intel.com/sites/landingpage/IntrinsicsGuide/</a:t>
            </a:r>
            <a:endParaRPr lang="en-US" sz="1300" dirty="0" smtClean="0"/>
          </a:p>
          <a:p>
            <a:pPr lvl="1"/>
            <a:r>
              <a:rPr lang="en-US" dirty="0" smtClean="0"/>
              <a:t>Header files + support inside compilers</a:t>
            </a:r>
            <a:endParaRPr lang="cs-CZ" dirty="0" smtClean="0"/>
          </a:p>
          <a:p>
            <a:pPr lvl="2"/>
            <a:r>
              <a:rPr lang="en-US" dirty="0" smtClean="0"/>
              <a:t>Available in all major C/C++ compiler suites</a:t>
            </a:r>
          </a:p>
          <a:p>
            <a:pPr lvl="1"/>
            <a:r>
              <a:rPr lang="en-US" dirty="0" smtClean="0"/>
              <a:t>Intrinsic functions</a:t>
            </a:r>
            <a:endParaRPr lang="cs-CZ" dirty="0" smtClean="0"/>
          </a:p>
          <a:p>
            <a:pPr lvl="2"/>
            <a:r>
              <a:rPr lang="en-US" dirty="0" smtClean="0"/>
              <a:t>A function for every instruction</a:t>
            </a:r>
          </a:p>
          <a:p>
            <a:pPr lvl="3"/>
            <a:r>
              <a:rPr lang="en-US" dirty="0" smtClean="0"/>
              <a:t>Compiler replaces function calls with the respective instructions</a:t>
            </a:r>
            <a:endParaRPr lang="cs-CZ" dirty="0" smtClean="0"/>
          </a:p>
          <a:p>
            <a:pPr lvl="2"/>
            <a:r>
              <a:rPr lang="en-US" dirty="0" smtClean="0"/>
              <a:t>Compiler handles register allocation, control-flow, scheduling etc.</a:t>
            </a:r>
            <a:endParaRPr lang="cs-CZ" dirty="0" smtClean="0"/>
          </a:p>
          <a:p>
            <a:pPr lvl="3"/>
            <a:r>
              <a:rPr lang="en-US" dirty="0" smtClean="0"/>
              <a:t>Using </a:t>
            </a:r>
            <a:r>
              <a:rPr lang="en-US" dirty="0" err="1" smtClean="0"/>
              <a:t>intrinsics</a:t>
            </a:r>
            <a:r>
              <a:rPr lang="en-US" dirty="0" smtClean="0"/>
              <a:t> is far easier than assembly language programming</a:t>
            </a:r>
          </a:p>
          <a:p>
            <a:r>
              <a:rPr lang="en-US" dirty="0" smtClean="0"/>
              <a:t>Example</a:t>
            </a:r>
            <a:endParaRPr lang="cs-CZ" dirty="0" smtClean="0"/>
          </a:p>
          <a:p>
            <a:pPr lvl="2"/>
            <a:r>
              <a:rPr lang="en-US" dirty="0" smtClean="0"/>
              <a:t>__m128i is a 128-bit</a:t>
            </a:r>
            <a:r>
              <a:rPr lang="cs-CZ" dirty="0" smtClean="0"/>
              <a:t> typ</a:t>
            </a:r>
            <a:r>
              <a:rPr lang="en-US" dirty="0" smtClean="0"/>
              <a:t>e corresponding to a SSE register</a:t>
            </a:r>
            <a:endParaRPr lang="cs-CZ" dirty="0" smtClean="0"/>
          </a:p>
          <a:p>
            <a:pPr lvl="2"/>
            <a:r>
              <a:rPr lang="en-US" dirty="0" smtClean="0"/>
              <a:t>_mm_add_epi32 is the </a:t>
            </a:r>
            <a:r>
              <a:rPr lang="cs-CZ" dirty="0" smtClean="0"/>
              <a:t>SIMD </a:t>
            </a:r>
            <a:r>
              <a:rPr lang="en-US" dirty="0" smtClean="0"/>
              <a:t>instruction</a:t>
            </a:r>
            <a:r>
              <a:rPr lang="cs-CZ" dirty="0" smtClean="0"/>
              <a:t> PADDQ</a:t>
            </a:r>
          </a:p>
          <a:p>
            <a:pPr lvl="3"/>
            <a:r>
              <a:rPr lang="cs-CZ" dirty="0" smtClean="0"/>
              <a:t>4</a:t>
            </a:r>
            <a:r>
              <a:rPr lang="en-US" dirty="0" smtClean="0"/>
              <a:t> additions of </a:t>
            </a:r>
            <a:r>
              <a:rPr lang="cs-CZ" dirty="0" smtClean="0"/>
              <a:t>32-bit</a:t>
            </a:r>
            <a:r>
              <a:rPr lang="en-US" dirty="0" smtClean="0"/>
              <a:t> integers</a:t>
            </a:r>
          </a:p>
          <a:p>
            <a:pPr lvl="2"/>
            <a:r>
              <a:rPr lang="en-US" dirty="0" smtClean="0"/>
              <a:t>_mm_hadd_epi32 = PHADDQ</a:t>
            </a:r>
          </a:p>
          <a:p>
            <a:pPr lvl="3"/>
            <a:r>
              <a:rPr lang="en-US" dirty="0" smtClean="0"/>
              <a:t>horizontal addition</a:t>
            </a:r>
          </a:p>
          <a:p>
            <a:pPr lvl="2"/>
            <a:r>
              <a:rPr lang="en-US" dirty="0" smtClean="0"/>
              <a:t>_mm_extract_epi32 = PEXTRD</a:t>
            </a:r>
            <a:endParaRPr lang="cs-CZ" dirty="0" smtClean="0"/>
          </a:p>
          <a:p>
            <a:pPr lvl="3"/>
            <a:r>
              <a:rPr lang="en-US" dirty="0" smtClean="0"/>
              <a:t>extract scalar from vector</a:t>
            </a:r>
            <a:endParaRPr lang="cs-CZ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Column-organized data</a:t>
            </a:r>
            <a:r>
              <a:rPr lang="cs-CZ" dirty="0" smtClean="0"/>
              <a:t> – SSE3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10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926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4"/>
            <a:r>
              <a:rPr lang="en-US" dirty="0" smtClean="0"/>
              <a:t>#include &lt;</a:t>
            </a:r>
            <a:r>
              <a:rPr lang="en-US" dirty="0" err="1" smtClean="0"/>
              <a:t>emmintrin.h</a:t>
            </a:r>
            <a:r>
              <a:rPr lang="en-US" dirty="0" smtClean="0"/>
              <a:t>&gt;</a:t>
            </a:r>
            <a:endParaRPr lang="cs-CZ" dirty="0" smtClean="0"/>
          </a:p>
          <a:p>
            <a:pPr lvl="2"/>
            <a:r>
              <a:rPr lang="en-US" dirty="0"/>
              <a:t>Column-stored </a:t>
            </a:r>
            <a:r>
              <a:rPr lang="en-US" dirty="0" smtClean="0"/>
              <a:t>data in SSE types</a:t>
            </a:r>
            <a:endParaRPr lang="en-US" dirty="0"/>
          </a:p>
          <a:p>
            <a:pPr lvl="4"/>
            <a:r>
              <a:rPr lang="en-US" dirty="0"/>
              <a:t>vector&lt; </a:t>
            </a:r>
            <a:r>
              <a:rPr lang="en-US" dirty="0" smtClean="0"/>
              <a:t>__m128i&gt; </a:t>
            </a:r>
            <a:r>
              <a:rPr lang="en-US" dirty="0"/>
              <a:t>data3d2;</a:t>
            </a:r>
          </a:p>
          <a:p>
            <a:pPr lvl="3"/>
            <a:r>
              <a:rPr lang="en-US" dirty="0" smtClean="0"/>
              <a:t>Size of the unused space at the end</a:t>
            </a:r>
            <a:endParaRPr lang="cs-CZ" dirty="0"/>
          </a:p>
          <a:p>
            <a:pPr lvl="4"/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size_t</a:t>
            </a:r>
            <a:r>
              <a:rPr lang="en-US" dirty="0" smtClean="0"/>
              <a:t> reserve3; </a:t>
            </a:r>
            <a:endParaRPr lang="cs-CZ" dirty="0" smtClean="0"/>
          </a:p>
          <a:p>
            <a:pPr lvl="2"/>
            <a:r>
              <a:rPr lang="en-US" dirty="0" smtClean="0"/>
              <a:t>Sum the vectors</a:t>
            </a:r>
          </a:p>
          <a:p>
            <a:pPr lvl="4"/>
            <a:r>
              <a:rPr lang="en-US" dirty="0" err="1" smtClean="0"/>
              <a:t>const</a:t>
            </a:r>
            <a:r>
              <a:rPr lang="en-US" dirty="0" smtClean="0"/>
              <a:t> __m128i * p = data3d2.data();</a:t>
            </a:r>
          </a:p>
          <a:p>
            <a:pPr lvl="4"/>
            <a:r>
              <a:rPr lang="en-US" dirty="0" err="1"/>
              <a:t>const</a:t>
            </a:r>
            <a:r>
              <a:rPr lang="en-US" dirty="0"/>
              <a:t> __m128i * </a:t>
            </a:r>
            <a:r>
              <a:rPr lang="en-US" dirty="0" smtClean="0"/>
              <a:t>e1 = p + data3d2.size() - 1;</a:t>
            </a:r>
            <a:endParaRPr lang="en-US" dirty="0"/>
          </a:p>
          <a:p>
            <a:pPr lvl="4"/>
            <a:r>
              <a:rPr lang="en-US" dirty="0" smtClean="0"/>
              <a:t>__m128i s</a:t>
            </a:r>
            <a:r>
              <a:rPr lang="cs-CZ" dirty="0" smtClean="0"/>
              <a:t>s</a:t>
            </a:r>
            <a:r>
              <a:rPr lang="en-US" dirty="0" smtClean="0"/>
              <a:t> = 0;</a:t>
            </a:r>
          </a:p>
          <a:p>
            <a:pPr lvl="4"/>
            <a:r>
              <a:rPr lang="en-US" dirty="0" smtClean="0"/>
              <a:t>for (; p != e1; ++ p)</a:t>
            </a:r>
          </a:p>
          <a:p>
            <a:pPr lvl="4"/>
            <a:r>
              <a:rPr lang="en-US" dirty="0" smtClean="0"/>
              <a:t>    </a:t>
            </a:r>
            <a:r>
              <a:rPr lang="cs-CZ" dirty="0" smtClean="0"/>
              <a:t>s</a:t>
            </a:r>
            <a:r>
              <a:rPr lang="en-US" dirty="0" smtClean="0"/>
              <a:t>s = _mm_add_epi32( s</a:t>
            </a:r>
            <a:r>
              <a:rPr lang="cs-CZ" dirty="0" smtClean="0"/>
              <a:t>s</a:t>
            </a:r>
            <a:r>
              <a:rPr lang="en-US" dirty="0" smtClean="0"/>
              <a:t>, *p); </a:t>
            </a:r>
          </a:p>
          <a:p>
            <a:pPr lvl="4"/>
            <a:r>
              <a:rPr lang="cs-CZ" dirty="0" smtClean="0"/>
              <a:t>s</a:t>
            </a:r>
            <a:r>
              <a:rPr lang="en-US" dirty="0" smtClean="0"/>
              <a:t>s</a:t>
            </a:r>
            <a:r>
              <a:rPr lang="cs-CZ" dirty="0" smtClean="0"/>
              <a:t> </a:t>
            </a:r>
            <a:r>
              <a:rPr lang="en-US" dirty="0" smtClean="0"/>
              <a:t>= _mm_hadd_epi32(</a:t>
            </a:r>
            <a:r>
              <a:rPr lang="en-US" dirty="0" err="1" smtClean="0"/>
              <a:t>ss,ss</a:t>
            </a:r>
            <a:r>
              <a:rPr lang="en-US" dirty="0" smtClean="0"/>
              <a:t>);</a:t>
            </a:r>
          </a:p>
          <a:p>
            <a:pPr lvl="4"/>
            <a:r>
              <a:rPr lang="cs-CZ" dirty="0"/>
              <a:t>s</a:t>
            </a:r>
            <a:r>
              <a:rPr lang="en-US" dirty="0"/>
              <a:t>s</a:t>
            </a:r>
            <a:r>
              <a:rPr lang="cs-CZ" dirty="0"/>
              <a:t> </a:t>
            </a:r>
            <a:r>
              <a:rPr lang="en-US" dirty="0"/>
              <a:t>= _</a:t>
            </a:r>
            <a:r>
              <a:rPr lang="en-US" dirty="0" smtClean="0"/>
              <a:t>mm_hadd_epi32(</a:t>
            </a:r>
            <a:r>
              <a:rPr lang="en-US" dirty="0" err="1" smtClean="0"/>
              <a:t>ss,ss</a:t>
            </a:r>
            <a:r>
              <a:rPr lang="en-US" dirty="0" smtClean="0"/>
              <a:t>);</a:t>
            </a:r>
          </a:p>
          <a:p>
            <a:pPr lvl="4"/>
            <a:r>
              <a:rPr lang="en-US" dirty="0" err="1" smtClean="0"/>
              <a:t>int</a:t>
            </a:r>
            <a:r>
              <a:rPr lang="en-US" dirty="0" smtClean="0"/>
              <a:t> s = mm_extract_epi32(</a:t>
            </a:r>
            <a:r>
              <a:rPr lang="en-US" dirty="0" err="1" smtClean="0"/>
              <a:t>ss</a:t>
            </a:r>
            <a:r>
              <a:rPr lang="en-US" dirty="0" smtClean="0"/>
              <a:t>, 0);</a:t>
            </a:r>
          </a:p>
          <a:p>
            <a:pPr lvl="2"/>
            <a:r>
              <a:rPr lang="en-US" dirty="0" smtClean="0"/>
              <a:t>Add the remaining scalars</a:t>
            </a:r>
          </a:p>
          <a:p>
            <a:pPr lvl="4"/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* q = (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*)p;</a:t>
            </a:r>
          </a:p>
          <a:p>
            <a:pPr lvl="4"/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* e = q + </a:t>
            </a:r>
            <a:r>
              <a:rPr lang="nn-NO" dirty="0" smtClean="0"/>
              <a:t>4 – reserve3</a:t>
            </a:r>
            <a:r>
              <a:rPr lang="en-US" dirty="0" smtClean="0"/>
              <a:t>,</a:t>
            </a:r>
          </a:p>
          <a:p>
            <a:pPr lvl="4"/>
            <a:r>
              <a:rPr lang="en-US" dirty="0"/>
              <a:t>for (; q </a:t>
            </a:r>
            <a:r>
              <a:rPr lang="en-US" dirty="0" smtClean="0"/>
              <a:t>!= </a:t>
            </a:r>
            <a:r>
              <a:rPr lang="en-US" dirty="0"/>
              <a:t>e; ++ q)</a:t>
            </a:r>
          </a:p>
          <a:p>
            <a:pPr lvl="4"/>
            <a:r>
              <a:rPr lang="en-US" dirty="0" smtClean="0"/>
              <a:t>    s </a:t>
            </a:r>
            <a:r>
              <a:rPr lang="en-US" dirty="0"/>
              <a:t>+= *q;</a:t>
            </a:r>
            <a:endParaRPr lang="cs-CZ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 smtClean="0"/>
              <a:t>_mm_add_epi32 =</a:t>
            </a:r>
            <a:r>
              <a:rPr lang="cs-CZ" dirty="0" smtClean="0"/>
              <a:t> PADDQ</a:t>
            </a:r>
          </a:p>
          <a:p>
            <a:pPr lvl="3"/>
            <a:r>
              <a:rPr lang="cs-CZ" dirty="0" smtClean="0"/>
              <a:t>4</a:t>
            </a:r>
            <a:r>
              <a:rPr lang="en-US" dirty="0" smtClean="0"/>
              <a:t> additions of </a:t>
            </a:r>
            <a:r>
              <a:rPr lang="cs-CZ" dirty="0" smtClean="0"/>
              <a:t>32-bit</a:t>
            </a:r>
            <a:r>
              <a:rPr lang="en-US" dirty="0" smtClean="0"/>
              <a:t> integers</a:t>
            </a:r>
          </a:p>
          <a:p>
            <a:pPr lvl="3"/>
            <a:endParaRPr lang="en-US" dirty="0" smtClean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pPr lvl="2"/>
            <a:r>
              <a:rPr lang="en-US" dirty="0" smtClean="0"/>
              <a:t>_mm_hadd_epi32 = PHADDQ</a:t>
            </a:r>
          </a:p>
          <a:p>
            <a:pPr lvl="3"/>
            <a:r>
              <a:rPr lang="en-US" dirty="0" smtClean="0"/>
              <a:t>“horizontal addition”</a:t>
            </a:r>
          </a:p>
          <a:p>
            <a:pPr lvl="3"/>
            <a:r>
              <a:rPr lang="en-US" dirty="0" smtClean="0"/>
              <a:t>significantly slower than PADDQ</a:t>
            </a:r>
          </a:p>
          <a:p>
            <a:pPr lvl="3"/>
            <a:endParaRPr lang="en-US" dirty="0"/>
          </a:p>
          <a:p>
            <a:pPr lvl="3"/>
            <a:endParaRPr lang="en-US" dirty="0" smtClean="0"/>
          </a:p>
          <a:p>
            <a:pPr lvl="3"/>
            <a:endParaRPr lang="en-US" dirty="0"/>
          </a:p>
          <a:p>
            <a:pPr lvl="3"/>
            <a:endParaRPr lang="en-US" dirty="0" smtClean="0"/>
          </a:p>
          <a:p>
            <a:pPr lvl="3"/>
            <a:endParaRPr lang="en-US" dirty="0"/>
          </a:p>
          <a:p>
            <a:pPr lvl="3"/>
            <a:endParaRPr lang="en-US" dirty="0" smtClean="0"/>
          </a:p>
          <a:p>
            <a:pPr lvl="2"/>
            <a:r>
              <a:rPr lang="en-US" dirty="0" smtClean="0"/>
              <a:t>_mm_extract_epi32 = PEXTRD</a:t>
            </a:r>
            <a:endParaRPr lang="cs-CZ" dirty="0" smtClean="0"/>
          </a:p>
          <a:p>
            <a:pPr lvl="3"/>
            <a:r>
              <a:rPr lang="en-US" dirty="0" smtClean="0"/>
              <a:t>extract scalar from vector</a:t>
            </a:r>
            <a:endParaRPr lang="cs-CZ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Column-organized data</a:t>
            </a:r>
            <a:r>
              <a:rPr lang="cs-CZ" dirty="0" smtClean="0"/>
              <a:t> – SSE3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11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4788024" y="1268760"/>
            <a:ext cx="3096344" cy="1084842"/>
            <a:chOff x="4788024" y="1268760"/>
            <a:chExt cx="3096344" cy="1084842"/>
          </a:xfrm>
        </p:grpSpPr>
        <p:grpSp>
          <p:nvGrpSpPr>
            <p:cNvPr id="11" name="Group 10"/>
            <p:cNvGrpSpPr/>
            <p:nvPr/>
          </p:nvGrpSpPr>
          <p:grpSpPr>
            <a:xfrm>
              <a:off x="4788024" y="1268760"/>
              <a:ext cx="1440160" cy="292754"/>
              <a:chOff x="5508104" y="1264038"/>
              <a:chExt cx="1440160" cy="292754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550810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586814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622818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58822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6444208" y="1268760"/>
              <a:ext cx="1440160" cy="292754"/>
              <a:chOff x="5508104" y="1264038"/>
              <a:chExt cx="1440160" cy="292754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550810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586814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22818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658822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5652120" y="2060848"/>
              <a:ext cx="1440160" cy="292754"/>
              <a:chOff x="5508104" y="1264038"/>
              <a:chExt cx="1440160" cy="292754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550810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86814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622818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658822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5723184" y="1772816"/>
              <a:ext cx="1298032" cy="225014"/>
              <a:chOff x="5723184" y="1772816"/>
              <a:chExt cx="1298032" cy="225014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5723184" y="1781806"/>
                <a:ext cx="216024" cy="21602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+</a:t>
                </a:r>
                <a:endParaRPr lang="cs-CZ" dirty="0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084168" y="1781806"/>
                <a:ext cx="216024" cy="21602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+</a:t>
                </a:r>
                <a:endParaRPr lang="cs-CZ" dirty="0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444208" y="1772816"/>
                <a:ext cx="216024" cy="21602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+</a:t>
                </a:r>
                <a:endParaRPr lang="cs-CZ" dirty="0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6805192" y="1772816"/>
                <a:ext cx="216024" cy="21602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+</a:t>
                </a:r>
                <a:endParaRPr lang="cs-CZ" dirty="0"/>
              </a:p>
            </p:txBody>
          </p:sp>
        </p:grpSp>
        <p:cxnSp>
          <p:nvCxnSpPr>
            <p:cNvPr id="27" name="Straight Connector 26"/>
            <p:cNvCxnSpPr>
              <a:stCxn id="22" idx="1"/>
              <a:endCxn id="5" idx="2"/>
            </p:cNvCxnSpPr>
            <p:nvPr/>
          </p:nvCxnSpPr>
          <p:spPr>
            <a:xfrm flipH="1" flipV="1">
              <a:off x="4968044" y="1561514"/>
              <a:ext cx="786776" cy="25192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3" idx="1"/>
              <a:endCxn id="8" idx="2"/>
            </p:cNvCxnSpPr>
            <p:nvPr/>
          </p:nvCxnSpPr>
          <p:spPr>
            <a:xfrm flipH="1" flipV="1">
              <a:off x="5328084" y="1561514"/>
              <a:ext cx="787720" cy="25192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4" idx="1"/>
              <a:endCxn id="9" idx="2"/>
            </p:cNvCxnSpPr>
            <p:nvPr/>
          </p:nvCxnSpPr>
          <p:spPr>
            <a:xfrm flipH="1" flipV="1">
              <a:off x="5688124" y="1556792"/>
              <a:ext cx="787720" cy="24766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5" idx="1"/>
              <a:endCxn id="10" idx="2"/>
            </p:cNvCxnSpPr>
            <p:nvPr/>
          </p:nvCxnSpPr>
          <p:spPr>
            <a:xfrm flipH="1" flipV="1">
              <a:off x="6048164" y="1556792"/>
              <a:ext cx="788664" cy="24766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22" idx="7"/>
              <a:endCxn id="13" idx="2"/>
            </p:cNvCxnSpPr>
            <p:nvPr/>
          </p:nvCxnSpPr>
          <p:spPr>
            <a:xfrm flipV="1">
              <a:off x="5907572" y="1561514"/>
              <a:ext cx="716656" cy="25192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23" idx="7"/>
              <a:endCxn id="14" idx="2"/>
            </p:cNvCxnSpPr>
            <p:nvPr/>
          </p:nvCxnSpPr>
          <p:spPr>
            <a:xfrm flipV="1">
              <a:off x="6268556" y="1561514"/>
              <a:ext cx="715712" cy="25192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24" idx="7"/>
              <a:endCxn id="15" idx="2"/>
            </p:cNvCxnSpPr>
            <p:nvPr/>
          </p:nvCxnSpPr>
          <p:spPr>
            <a:xfrm flipV="1">
              <a:off x="6628596" y="1556792"/>
              <a:ext cx="715712" cy="24766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25" idx="7"/>
              <a:endCxn id="16" idx="2"/>
            </p:cNvCxnSpPr>
            <p:nvPr/>
          </p:nvCxnSpPr>
          <p:spPr>
            <a:xfrm flipV="1">
              <a:off x="6989580" y="1556792"/>
              <a:ext cx="714768" cy="24766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18" idx="0"/>
              <a:endCxn id="22" idx="4"/>
            </p:cNvCxnSpPr>
            <p:nvPr/>
          </p:nvCxnSpPr>
          <p:spPr>
            <a:xfrm flipH="1" flipV="1">
              <a:off x="5831196" y="1997830"/>
              <a:ext cx="944" cy="677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19" idx="0"/>
              <a:endCxn id="23" idx="4"/>
            </p:cNvCxnSpPr>
            <p:nvPr/>
          </p:nvCxnSpPr>
          <p:spPr>
            <a:xfrm flipV="1">
              <a:off x="6192180" y="1997830"/>
              <a:ext cx="0" cy="677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20" idx="0"/>
              <a:endCxn id="24" idx="4"/>
            </p:cNvCxnSpPr>
            <p:nvPr/>
          </p:nvCxnSpPr>
          <p:spPr>
            <a:xfrm flipV="1">
              <a:off x="6552220" y="1988840"/>
              <a:ext cx="0" cy="7200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21" idx="0"/>
              <a:endCxn id="25" idx="4"/>
            </p:cNvCxnSpPr>
            <p:nvPr/>
          </p:nvCxnSpPr>
          <p:spPr>
            <a:xfrm flipV="1">
              <a:off x="6912260" y="1988840"/>
              <a:ext cx="944" cy="7200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/>
          <p:cNvGrpSpPr/>
          <p:nvPr/>
        </p:nvGrpSpPr>
        <p:grpSpPr>
          <a:xfrm>
            <a:off x="4788024" y="3784318"/>
            <a:ext cx="3096344" cy="1084842"/>
            <a:chOff x="4788024" y="3064238"/>
            <a:chExt cx="3096344" cy="1084842"/>
          </a:xfrm>
        </p:grpSpPr>
        <p:grpSp>
          <p:nvGrpSpPr>
            <p:cNvPr id="62" name="Group 61"/>
            <p:cNvGrpSpPr/>
            <p:nvPr/>
          </p:nvGrpSpPr>
          <p:grpSpPr>
            <a:xfrm>
              <a:off x="4788024" y="3064238"/>
              <a:ext cx="1440160" cy="292754"/>
              <a:chOff x="5508104" y="1264038"/>
              <a:chExt cx="1440160" cy="292754"/>
            </a:xfrm>
          </p:grpSpPr>
          <p:sp>
            <p:nvSpPr>
              <p:cNvPr id="63" name="Rectangle 62"/>
              <p:cNvSpPr/>
              <p:nvPr/>
            </p:nvSpPr>
            <p:spPr>
              <a:xfrm>
                <a:off x="550810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86814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622818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658822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6444208" y="3064238"/>
              <a:ext cx="1440160" cy="292754"/>
              <a:chOff x="5508104" y="1264038"/>
              <a:chExt cx="1440160" cy="292754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550810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86814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622818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658822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5652120" y="3856326"/>
              <a:ext cx="1440160" cy="292754"/>
              <a:chOff x="5508104" y="1264038"/>
              <a:chExt cx="1440160" cy="292754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550810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5868144" y="1268760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622818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6588224" y="1264038"/>
                <a:ext cx="360040" cy="28803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77" name="Group 76"/>
            <p:cNvGrpSpPr/>
            <p:nvPr/>
          </p:nvGrpSpPr>
          <p:grpSpPr>
            <a:xfrm>
              <a:off x="5723184" y="3568294"/>
              <a:ext cx="1298032" cy="225014"/>
              <a:chOff x="5723184" y="1772816"/>
              <a:chExt cx="1298032" cy="225014"/>
            </a:xfrm>
          </p:grpSpPr>
          <p:sp>
            <p:nvSpPr>
              <p:cNvPr id="78" name="Oval 77"/>
              <p:cNvSpPr/>
              <p:nvPr/>
            </p:nvSpPr>
            <p:spPr>
              <a:xfrm>
                <a:off x="5723184" y="1781806"/>
                <a:ext cx="216024" cy="21602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+</a:t>
                </a:r>
                <a:endParaRPr lang="cs-CZ" dirty="0"/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6084168" y="1781806"/>
                <a:ext cx="216024" cy="21602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+</a:t>
                </a:r>
                <a:endParaRPr lang="cs-CZ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6444208" y="1772816"/>
                <a:ext cx="216024" cy="21602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+</a:t>
                </a:r>
                <a:endParaRPr lang="cs-CZ" dirty="0"/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6805192" y="1772816"/>
                <a:ext cx="216024" cy="21602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+</a:t>
                </a:r>
                <a:endParaRPr lang="cs-CZ" dirty="0"/>
              </a:p>
            </p:txBody>
          </p:sp>
        </p:grpSp>
        <p:cxnSp>
          <p:nvCxnSpPr>
            <p:cNvPr id="82" name="Straight Connector 81"/>
            <p:cNvCxnSpPr>
              <a:stCxn id="78" idx="1"/>
              <a:endCxn id="63" idx="2"/>
            </p:cNvCxnSpPr>
            <p:nvPr/>
          </p:nvCxnSpPr>
          <p:spPr>
            <a:xfrm flipH="1" flipV="1">
              <a:off x="4968044" y="3356992"/>
              <a:ext cx="786776" cy="25192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79" idx="1"/>
              <a:endCxn id="65" idx="2"/>
            </p:cNvCxnSpPr>
            <p:nvPr/>
          </p:nvCxnSpPr>
          <p:spPr>
            <a:xfrm flipH="1" flipV="1">
              <a:off x="5688124" y="3352270"/>
              <a:ext cx="427680" cy="25665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0" idx="1"/>
              <a:endCxn id="68" idx="2"/>
            </p:cNvCxnSpPr>
            <p:nvPr/>
          </p:nvCxnSpPr>
          <p:spPr>
            <a:xfrm flipV="1">
              <a:off x="6475844" y="3356992"/>
              <a:ext cx="148384" cy="24293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81" idx="1"/>
              <a:endCxn id="70" idx="2"/>
            </p:cNvCxnSpPr>
            <p:nvPr/>
          </p:nvCxnSpPr>
          <p:spPr>
            <a:xfrm flipV="1">
              <a:off x="6836828" y="3352270"/>
              <a:ext cx="507480" cy="24766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78" idx="7"/>
              <a:endCxn id="64" idx="2"/>
            </p:cNvCxnSpPr>
            <p:nvPr/>
          </p:nvCxnSpPr>
          <p:spPr>
            <a:xfrm flipH="1" flipV="1">
              <a:off x="5328084" y="3356992"/>
              <a:ext cx="579488" cy="25192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79" idx="7"/>
              <a:endCxn id="66" idx="2"/>
            </p:cNvCxnSpPr>
            <p:nvPr/>
          </p:nvCxnSpPr>
          <p:spPr>
            <a:xfrm flipH="1" flipV="1">
              <a:off x="6048164" y="3352270"/>
              <a:ext cx="220392" cy="25665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0" idx="7"/>
            </p:cNvCxnSpPr>
            <p:nvPr/>
          </p:nvCxnSpPr>
          <p:spPr>
            <a:xfrm flipV="1">
              <a:off x="6628596" y="3356992"/>
              <a:ext cx="355672" cy="24293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81" idx="7"/>
              <a:endCxn id="71" idx="2"/>
            </p:cNvCxnSpPr>
            <p:nvPr/>
          </p:nvCxnSpPr>
          <p:spPr>
            <a:xfrm flipV="1">
              <a:off x="6989580" y="3352270"/>
              <a:ext cx="714768" cy="24766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73" idx="0"/>
              <a:endCxn id="78" idx="4"/>
            </p:cNvCxnSpPr>
            <p:nvPr/>
          </p:nvCxnSpPr>
          <p:spPr>
            <a:xfrm flipH="1" flipV="1">
              <a:off x="5831196" y="3793308"/>
              <a:ext cx="944" cy="677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74" idx="0"/>
              <a:endCxn id="79" idx="4"/>
            </p:cNvCxnSpPr>
            <p:nvPr/>
          </p:nvCxnSpPr>
          <p:spPr>
            <a:xfrm flipV="1">
              <a:off x="6192180" y="3793308"/>
              <a:ext cx="0" cy="677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75" idx="0"/>
              <a:endCxn id="80" idx="4"/>
            </p:cNvCxnSpPr>
            <p:nvPr/>
          </p:nvCxnSpPr>
          <p:spPr>
            <a:xfrm flipV="1">
              <a:off x="6552220" y="3784318"/>
              <a:ext cx="0" cy="7200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76" idx="0"/>
              <a:endCxn id="81" idx="4"/>
            </p:cNvCxnSpPr>
            <p:nvPr/>
          </p:nvCxnSpPr>
          <p:spPr>
            <a:xfrm flipV="1">
              <a:off x="6912260" y="3784318"/>
              <a:ext cx="944" cy="7200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88402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2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Branch prediction</a:t>
            </a:r>
            <a:endParaRPr lang="cs-CZ" dirty="0" smtClean="0"/>
          </a:p>
          <a:p>
            <a:endParaRPr lang="cs-CZ" dirty="0" smtClean="0"/>
          </a:p>
          <a:p>
            <a:pPr lvl="1"/>
            <a:r>
              <a:rPr lang="en-US" dirty="0" smtClean="0"/>
              <a:t>Virtual function call is an indirect branch</a:t>
            </a:r>
            <a:endParaRPr lang="cs-CZ" dirty="0" smtClean="0"/>
          </a:p>
          <a:p>
            <a:pPr lvl="1"/>
            <a:r>
              <a:rPr lang="en-US" dirty="0" smtClean="0"/>
              <a:t>Before determining the branch target, instruction can not be decoded</a:t>
            </a:r>
            <a:endParaRPr lang="cs-CZ" dirty="0" smtClean="0"/>
          </a:p>
          <a:p>
            <a:pPr lvl="1"/>
            <a:r>
              <a:rPr lang="en-US" dirty="0" smtClean="0"/>
              <a:t>CPU tries to predict the target</a:t>
            </a:r>
            <a:endParaRPr lang="cs-CZ" dirty="0" smtClean="0"/>
          </a:p>
          <a:p>
            <a:pPr lvl="2"/>
            <a:r>
              <a:rPr lang="en-US" dirty="0" smtClean="0"/>
              <a:t>Based on previous passes through the same instruction (at the same address)</a:t>
            </a:r>
            <a:endParaRPr lang="cs-CZ" dirty="0" smtClean="0"/>
          </a:p>
          <a:p>
            <a:pPr lvl="3"/>
            <a:r>
              <a:rPr lang="en-US" dirty="0" smtClean="0"/>
              <a:t>Associative memory (address of branch instruction -&gt; target address)</a:t>
            </a:r>
            <a:endParaRPr lang="cs-CZ" dirty="0" smtClean="0"/>
          </a:p>
          <a:p>
            <a:pPr lvl="3"/>
            <a:r>
              <a:rPr lang="en-US" dirty="0" smtClean="0"/>
              <a:t>Heuristics, hardwired neural networks (AMD)</a:t>
            </a:r>
            <a:endParaRPr lang="cs-CZ" dirty="0" smtClean="0"/>
          </a:p>
          <a:p>
            <a:pPr lvl="2"/>
            <a:r>
              <a:rPr lang="cs-CZ" dirty="0" smtClean="0"/>
              <a:t>Call-return </a:t>
            </a:r>
            <a:r>
              <a:rPr lang="en-US" dirty="0" smtClean="0"/>
              <a:t>pairs</a:t>
            </a:r>
            <a:endParaRPr lang="cs-CZ" dirty="0" smtClean="0"/>
          </a:p>
          <a:p>
            <a:pPr lvl="1"/>
            <a:r>
              <a:rPr lang="en-US" dirty="0" smtClean="0"/>
              <a:t>If prediction was wrong</a:t>
            </a:r>
            <a:endParaRPr lang="cs-CZ" dirty="0" smtClean="0"/>
          </a:p>
          <a:p>
            <a:pPr lvl="2"/>
            <a:r>
              <a:rPr lang="en-US" dirty="0" smtClean="0"/>
              <a:t>Decoded and partially executed instructions are dropped</a:t>
            </a:r>
            <a:endParaRPr lang="cs-CZ" dirty="0" smtClean="0"/>
          </a:p>
          <a:p>
            <a:pPr lvl="2"/>
            <a:r>
              <a:rPr lang="en-US" dirty="0" smtClean="0"/>
              <a:t>Decoding and execution of the correct instructions started from scratch</a:t>
            </a:r>
            <a:endParaRPr lang="cs-CZ" dirty="0" smtClean="0"/>
          </a:p>
          <a:p>
            <a:pPr lvl="2"/>
            <a:r>
              <a:rPr lang="en-US" dirty="0" smtClean="0"/>
              <a:t>Delay: in the magnitude of 10 CPU cycles</a:t>
            </a:r>
            <a:endParaRPr lang="cs-CZ" dirty="0" smtClean="0"/>
          </a:p>
          <a:p>
            <a:pPr lvl="2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30278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>
              <a:buFont typeface="Wingdings 3"/>
              <a:buChar char=""/>
            </a:pPr>
            <a:r>
              <a:rPr lang="en-US" dirty="0" smtClean="0"/>
              <a:t>Registers</a:t>
            </a:r>
            <a:endParaRPr lang="cs-CZ" dirty="0" smtClean="0"/>
          </a:p>
          <a:p>
            <a:pPr lvl="1">
              <a:buFont typeface="Wingdings 3"/>
              <a:buChar char=""/>
            </a:pPr>
            <a:r>
              <a:rPr lang="cs-CZ" dirty="0" smtClean="0"/>
              <a:t>r14 </a:t>
            </a:r>
            <a:r>
              <a:rPr lang="en-US" dirty="0" smtClean="0"/>
              <a:t>= b</a:t>
            </a:r>
          </a:p>
          <a:p>
            <a:pPr lvl="1">
              <a:buFont typeface="Wingdings 3"/>
              <a:buChar char=""/>
            </a:pPr>
            <a:r>
              <a:rPr lang="en-US" dirty="0" smtClean="0"/>
              <a:t>r13 = e</a:t>
            </a:r>
          </a:p>
          <a:p>
            <a:pPr lvl="1">
              <a:buFont typeface="Wingdings 3"/>
              <a:buChar char=""/>
            </a:pPr>
            <a:r>
              <a:rPr lang="en-US" dirty="0" err="1" smtClean="0"/>
              <a:t>rcx</a:t>
            </a:r>
            <a:r>
              <a:rPr lang="en-US" dirty="0" smtClean="0"/>
              <a:t> = * b</a:t>
            </a:r>
          </a:p>
          <a:p>
            <a:pPr lvl="1">
              <a:buFont typeface="Wingdings 3"/>
              <a:buChar char=""/>
            </a:pPr>
            <a:r>
              <a:rPr lang="en-US" dirty="0" err="1" smtClean="0"/>
              <a:t>rax</a:t>
            </a:r>
            <a:r>
              <a:rPr lang="en-US" dirty="0" smtClean="0"/>
              <a:t> = </a:t>
            </a:r>
            <a:r>
              <a:rPr lang="en-US" dirty="0" err="1" smtClean="0"/>
              <a:t>VTable</a:t>
            </a:r>
            <a:endParaRPr lang="en-US" dirty="0" smtClean="0"/>
          </a:p>
          <a:p>
            <a:pPr lvl="1">
              <a:buFont typeface="Wingdings 3"/>
              <a:buChar char=""/>
            </a:pPr>
            <a:r>
              <a:rPr lang="en-US" dirty="0" err="1" smtClean="0"/>
              <a:t>eax</a:t>
            </a:r>
            <a:r>
              <a:rPr lang="en-US" dirty="0" smtClean="0"/>
              <a:t> = value of</a:t>
            </a:r>
            <a:r>
              <a:rPr lang="cs-CZ" dirty="0" smtClean="0"/>
              <a:t> f()</a:t>
            </a:r>
          </a:p>
          <a:p>
            <a:pPr lvl="1">
              <a:buFont typeface="Wingdings 3"/>
              <a:buChar char=""/>
            </a:pPr>
            <a:r>
              <a:rPr lang="cs-CZ" dirty="0" smtClean="0"/>
              <a:t>rbp </a:t>
            </a:r>
            <a:r>
              <a:rPr lang="en-US" dirty="0" smtClean="0"/>
              <a:t>= </a:t>
            </a:r>
            <a:r>
              <a:rPr lang="en-US" dirty="0" err="1" smtClean="0"/>
              <a:t>stackframe</a:t>
            </a:r>
            <a:endParaRPr lang="en-US" dirty="0" smtClean="0"/>
          </a:p>
          <a:p>
            <a:pPr lvl="1">
              <a:buFont typeface="Wingdings 3"/>
              <a:buChar char=""/>
            </a:pPr>
            <a:r>
              <a:rPr lang="en-US" dirty="0" smtClean="0"/>
              <a:t>[88+rbp] = s</a:t>
            </a:r>
          </a:p>
          <a:p>
            <a:pPr>
              <a:buFont typeface="Wingdings 3"/>
              <a:buChar char=""/>
            </a:pPr>
            <a:endParaRPr lang="cs-CZ" dirty="0" smtClean="0"/>
          </a:p>
          <a:p>
            <a:pPr>
              <a:buFont typeface="Wingdings 3"/>
              <a:buChar char=""/>
            </a:pPr>
            <a:r>
              <a:rPr lang="en-US" dirty="0" smtClean="0"/>
              <a:t>Branches</a:t>
            </a:r>
            <a:endParaRPr lang="cs-CZ" dirty="0" smtClean="0"/>
          </a:p>
          <a:p>
            <a:pPr lvl="1">
              <a:buFont typeface="Wingdings 3"/>
              <a:buChar char=""/>
            </a:pPr>
            <a:r>
              <a:rPr lang="en-US" dirty="0" smtClean="0"/>
              <a:t>well predicted</a:t>
            </a:r>
            <a:endParaRPr lang="cs-CZ" dirty="0" smtClean="0"/>
          </a:p>
          <a:p>
            <a:pPr lvl="2">
              <a:buFont typeface="Wingdings 3"/>
              <a:buChar char=""/>
            </a:pPr>
            <a:r>
              <a:rPr lang="cs-CZ" dirty="0" smtClean="0"/>
              <a:t>ret</a:t>
            </a:r>
          </a:p>
          <a:p>
            <a:pPr lvl="2">
              <a:buFont typeface="Wingdings 3"/>
              <a:buChar char=""/>
            </a:pPr>
            <a:r>
              <a:rPr lang="cs-CZ" dirty="0" smtClean="0"/>
              <a:t>jne</a:t>
            </a:r>
          </a:p>
          <a:p>
            <a:pPr lvl="1">
              <a:buFont typeface="Wingdings 3"/>
              <a:buChar char=""/>
            </a:pPr>
            <a:r>
              <a:rPr lang="en-US" dirty="0" smtClean="0"/>
              <a:t>poorly predicted</a:t>
            </a:r>
            <a:endParaRPr lang="en-US" dirty="0"/>
          </a:p>
          <a:p>
            <a:pPr lvl="2">
              <a:buFont typeface="Wingdings 3"/>
              <a:buChar char=""/>
            </a:pPr>
            <a:r>
              <a:rPr lang="cs-CZ" dirty="0" smtClean="0"/>
              <a:t>call</a:t>
            </a:r>
          </a:p>
          <a:p>
            <a:pPr lvl="1">
              <a:buFont typeface="Wingdings 3"/>
              <a:buChar char=""/>
            </a:pP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 smtClean="0"/>
              <a:t>Source code</a:t>
            </a:r>
          </a:p>
          <a:p>
            <a:pPr lvl="4"/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for_each</a:t>
            </a:r>
            <a:r>
              <a:rPr lang="en-US" dirty="0" smtClean="0"/>
              <a:t>( b, e, [&amp;](A * p){ s += p-&gt;f(); });</a:t>
            </a:r>
          </a:p>
          <a:p>
            <a:pPr lvl="1"/>
            <a:r>
              <a:rPr lang="en-US" dirty="0" smtClean="0"/>
              <a:t>After procedure integration</a:t>
            </a:r>
            <a:endParaRPr lang="cs-CZ" dirty="0" smtClean="0"/>
          </a:p>
          <a:p>
            <a:pPr lvl="4"/>
            <a:r>
              <a:rPr lang="cs-CZ" dirty="0" smtClean="0"/>
              <a:t>for</a:t>
            </a:r>
            <a:r>
              <a:rPr lang="en-US" dirty="0" smtClean="0"/>
              <a:t>(; b != e; ++ b) s += (*b)-&gt;f();</a:t>
            </a:r>
          </a:p>
          <a:p>
            <a:pPr lvl="1"/>
            <a:r>
              <a:rPr lang="en-US" dirty="0" smtClean="0"/>
              <a:t>Machine code of the loop</a:t>
            </a:r>
          </a:p>
          <a:p>
            <a:pPr lvl="4"/>
            <a:r>
              <a:rPr lang="cs-CZ" dirty="0" smtClean="0"/>
              <a:t>.lp:</a:t>
            </a:r>
            <a:endParaRPr lang="en-US" dirty="0" smtClean="0"/>
          </a:p>
          <a:p>
            <a:pPr lvl="4"/>
            <a:r>
              <a:rPr lang="cs-CZ" dirty="0" smtClean="0"/>
              <a:t>mov       rcx, QWORD PTR [r14] </a:t>
            </a:r>
            <a:endParaRPr lang="en-US" dirty="0" smtClean="0"/>
          </a:p>
          <a:p>
            <a:pPr lvl="4"/>
            <a:r>
              <a:rPr lang="cs-CZ" dirty="0" smtClean="0"/>
              <a:t>mov       rax, QWORD PTR [rcx] </a:t>
            </a:r>
            <a:endParaRPr lang="en-US" dirty="0" smtClean="0"/>
          </a:p>
          <a:p>
            <a:pPr lvl="4"/>
            <a:r>
              <a:rPr lang="cs-CZ" dirty="0" smtClean="0"/>
              <a:t>call      QWORD PTR [8+rax] </a:t>
            </a:r>
            <a:endParaRPr lang="en-US" dirty="0" smtClean="0"/>
          </a:p>
          <a:p>
            <a:pPr lvl="4"/>
            <a:r>
              <a:rPr lang="cs-CZ" dirty="0" smtClean="0"/>
              <a:t>add       r14, 8</a:t>
            </a:r>
          </a:p>
          <a:p>
            <a:pPr lvl="4"/>
            <a:r>
              <a:rPr lang="cs-CZ" dirty="0" smtClean="0"/>
              <a:t>add       DWORD PTR [88+rbp], eax </a:t>
            </a:r>
            <a:endParaRPr lang="en-US" dirty="0" smtClean="0"/>
          </a:p>
          <a:p>
            <a:pPr lvl="4"/>
            <a:r>
              <a:rPr lang="cs-CZ" dirty="0" smtClean="0"/>
              <a:t>cmp       r14, r13                         </a:t>
            </a:r>
            <a:endParaRPr lang="en-US" dirty="0" smtClean="0"/>
          </a:p>
          <a:p>
            <a:pPr lvl="4"/>
            <a:r>
              <a:rPr lang="cs-CZ" dirty="0" smtClean="0"/>
              <a:t>jne       .lp      ; Prob 82%</a:t>
            </a:r>
          </a:p>
          <a:p>
            <a:pPr lvl="1"/>
            <a:r>
              <a:rPr lang="en-US" dirty="0" smtClean="0"/>
              <a:t>Virtual function body</a:t>
            </a:r>
          </a:p>
          <a:p>
            <a:pPr lvl="4"/>
            <a:r>
              <a:rPr lang="cs-CZ" dirty="0" smtClean="0"/>
              <a:t>mov       eax, DWORD PTR [8+rcx]</a:t>
            </a:r>
          </a:p>
          <a:p>
            <a:pPr lvl="4"/>
            <a:r>
              <a:rPr lang="cs-CZ" dirty="0" smtClean="0"/>
              <a:t>ret</a:t>
            </a:r>
          </a:p>
          <a:p>
            <a:pPr lvl="4"/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part of the code</a:t>
            </a:r>
            <a:r>
              <a:rPr lang="cs-CZ" dirty="0" smtClean="0"/>
              <a:t> - Intel C++ 64-bit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>
                <a:solidFill>
                  <a:prstClr val="white"/>
                </a:solidFill>
              </a:rPr>
              <a:pPr/>
              <a:t>3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3419872" y="3645024"/>
            <a:ext cx="1296144" cy="2160240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solidFill>
              <a:schemeClr val="accent3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 flipV="1">
            <a:off x="3347864" y="4077072"/>
            <a:ext cx="1656184" cy="2160240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 flipV="1">
            <a:off x="3635896" y="2924944"/>
            <a:ext cx="1656184" cy="2160240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74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>
              <a:buFont typeface="Wingdings 3"/>
              <a:buChar char=""/>
            </a:pPr>
            <a:r>
              <a:rPr lang="en-US" dirty="0" smtClean="0"/>
              <a:t>Dependencies</a:t>
            </a:r>
            <a:endParaRPr lang="cs-CZ" dirty="0" smtClean="0"/>
          </a:p>
          <a:p>
            <a:pPr lvl="1">
              <a:buFont typeface="Wingdings 3"/>
              <a:buChar char=""/>
            </a:pPr>
            <a:r>
              <a:rPr lang="cs-CZ" dirty="0" smtClean="0"/>
              <a:t>write-read</a:t>
            </a:r>
          </a:p>
          <a:p>
            <a:pPr lvl="1">
              <a:buFont typeface="Wingdings 3"/>
              <a:buChar char=""/>
            </a:pPr>
            <a:r>
              <a:rPr lang="cs-CZ" dirty="0" smtClean="0"/>
              <a:t>read-write</a:t>
            </a:r>
          </a:p>
          <a:p>
            <a:pPr lvl="1">
              <a:buFont typeface="Wingdings 3"/>
              <a:buChar char=""/>
            </a:pPr>
            <a:r>
              <a:rPr lang="cs-CZ" dirty="0" smtClean="0"/>
              <a:t>test-access</a:t>
            </a:r>
          </a:p>
          <a:p>
            <a:pPr lvl="1">
              <a:buFont typeface="Wingdings 3"/>
              <a:buChar char=""/>
            </a:pPr>
            <a:endParaRPr lang="cs-CZ" dirty="0" smtClean="0"/>
          </a:p>
          <a:p>
            <a:pPr>
              <a:buFont typeface="Wingdings 3"/>
              <a:buChar char=""/>
            </a:pPr>
            <a:r>
              <a:rPr lang="en-US" dirty="0" smtClean="0"/>
              <a:t>P</a:t>
            </a:r>
            <a:r>
              <a:rPr lang="cs-CZ" dirty="0" smtClean="0"/>
              <a:t>ipeline</a:t>
            </a:r>
            <a:r>
              <a:rPr lang="en-US" dirty="0" smtClean="0"/>
              <a:t> restart</a:t>
            </a:r>
            <a:endParaRPr lang="cs-CZ" dirty="0"/>
          </a:p>
          <a:p>
            <a:pPr lvl="1">
              <a:buFont typeface="Wingdings 3"/>
              <a:buChar char=""/>
            </a:pPr>
            <a:r>
              <a:rPr lang="en-US" dirty="0" smtClean="0"/>
              <a:t>Wrongly predicted branch (into virtual function)</a:t>
            </a:r>
            <a:endParaRPr lang="cs-CZ" dirty="0" smtClean="0"/>
          </a:p>
          <a:p>
            <a:pPr lvl="1">
              <a:buFont typeface="Wingdings 3"/>
              <a:buChar char=""/>
            </a:pPr>
            <a:endParaRPr lang="en-US" dirty="0" smtClean="0"/>
          </a:p>
          <a:p>
            <a:pPr lvl="1">
              <a:buFont typeface="Wingdings 3"/>
              <a:buChar char=""/>
            </a:pP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/>
              <a:t>Source code</a:t>
            </a:r>
          </a:p>
          <a:p>
            <a:pPr lvl="4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for_each</a:t>
            </a:r>
            <a:r>
              <a:rPr lang="en-US" dirty="0"/>
              <a:t>( b, e, [&amp;](A * p){ s += p-&gt;f(); });</a:t>
            </a:r>
          </a:p>
          <a:p>
            <a:pPr lvl="1"/>
            <a:r>
              <a:rPr lang="en-US" dirty="0"/>
              <a:t>After procedure integration</a:t>
            </a:r>
            <a:endParaRPr lang="cs-CZ" dirty="0"/>
          </a:p>
          <a:p>
            <a:pPr lvl="4"/>
            <a:r>
              <a:rPr lang="cs-CZ" dirty="0"/>
              <a:t>for</a:t>
            </a:r>
            <a:r>
              <a:rPr lang="en-US" dirty="0"/>
              <a:t>(; b != e; ++ b) s += (*b)-&gt;f();</a:t>
            </a:r>
          </a:p>
          <a:p>
            <a:pPr lvl="1"/>
            <a:r>
              <a:rPr lang="en-US" dirty="0"/>
              <a:t>Machine code of the loop</a:t>
            </a:r>
          </a:p>
          <a:p>
            <a:pPr lvl="4"/>
            <a:r>
              <a:rPr lang="cs-CZ" dirty="0" smtClean="0"/>
              <a:t>.lp:</a:t>
            </a:r>
            <a:endParaRPr lang="en-US" dirty="0" smtClean="0"/>
          </a:p>
          <a:p>
            <a:pPr lvl="4"/>
            <a:r>
              <a:rPr lang="cs-CZ" dirty="0" smtClean="0"/>
              <a:t>mov       rcx, QWORD PTR [r14] </a:t>
            </a:r>
            <a:endParaRPr lang="en-US" dirty="0" smtClean="0"/>
          </a:p>
          <a:p>
            <a:pPr lvl="4"/>
            <a:r>
              <a:rPr lang="cs-CZ" dirty="0" smtClean="0"/>
              <a:t>mov       rax, QWORD PTR [rcx] </a:t>
            </a:r>
            <a:endParaRPr lang="en-US" dirty="0" smtClean="0"/>
          </a:p>
          <a:p>
            <a:pPr lvl="4"/>
            <a:r>
              <a:rPr lang="cs-CZ" dirty="0" smtClean="0"/>
              <a:t>call      QWORD PTR [8+rax] </a:t>
            </a:r>
            <a:endParaRPr lang="en-US" dirty="0" smtClean="0"/>
          </a:p>
          <a:p>
            <a:pPr lvl="4"/>
            <a:r>
              <a:rPr lang="cs-CZ" dirty="0" smtClean="0"/>
              <a:t>add       r14, 8</a:t>
            </a:r>
          </a:p>
          <a:p>
            <a:pPr lvl="4"/>
            <a:r>
              <a:rPr lang="cs-CZ" dirty="0" smtClean="0"/>
              <a:t>add       DWORD PTR [88+rbp], eax </a:t>
            </a:r>
            <a:endParaRPr lang="en-US" dirty="0" smtClean="0"/>
          </a:p>
          <a:p>
            <a:pPr lvl="4"/>
            <a:r>
              <a:rPr lang="cs-CZ" dirty="0" smtClean="0"/>
              <a:t>cmp       r14, r13                         </a:t>
            </a:r>
            <a:endParaRPr lang="en-US" dirty="0" smtClean="0"/>
          </a:p>
          <a:p>
            <a:pPr lvl="4"/>
            <a:r>
              <a:rPr lang="cs-CZ" dirty="0" smtClean="0"/>
              <a:t>jne       .lp      ; Prob 82%</a:t>
            </a:r>
          </a:p>
          <a:p>
            <a:pPr lvl="1"/>
            <a:r>
              <a:rPr lang="en-US" dirty="0"/>
              <a:t>Virtual function body</a:t>
            </a:r>
          </a:p>
          <a:p>
            <a:pPr lvl="4"/>
            <a:r>
              <a:rPr lang="cs-CZ" dirty="0" smtClean="0"/>
              <a:t>mov       eax, DWORD PTR [8+rcx]</a:t>
            </a:r>
          </a:p>
          <a:p>
            <a:pPr lvl="4"/>
            <a:r>
              <a:rPr lang="cs-CZ" dirty="0" smtClean="0"/>
              <a:t>ret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part of the code</a:t>
            </a:r>
            <a:r>
              <a:rPr lang="cs-CZ" dirty="0"/>
              <a:t> - Intel C++ 64-bit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>
                <a:solidFill>
                  <a:prstClr val="white"/>
                </a:solidFill>
              </a:rPr>
              <a:pPr/>
              <a:t>4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3275856" y="2924944"/>
            <a:ext cx="432048" cy="360040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3275856" y="3284984"/>
            <a:ext cx="432048" cy="360040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 flipV="1">
            <a:off x="3419872" y="4365104"/>
            <a:ext cx="1368152" cy="1512168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solidFill>
              <a:schemeClr val="accent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 flipV="1">
            <a:off x="3851920" y="2924944"/>
            <a:ext cx="1656184" cy="2160240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solidFill>
              <a:schemeClr val="accent2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3635896" y="4725144"/>
            <a:ext cx="288032" cy="360040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3563888" y="4005064"/>
            <a:ext cx="288032" cy="648072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3635896" y="2924944"/>
            <a:ext cx="936104" cy="1080120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solidFill>
              <a:schemeClr val="accent3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4355976" y="2924944"/>
            <a:ext cx="1872208" cy="2952328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8388424" y="1124744"/>
            <a:ext cx="432048" cy="21602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8388424" y="1484784"/>
            <a:ext cx="432048" cy="21602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solidFill>
              <a:schemeClr val="accent3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8388424" y="1844824"/>
            <a:ext cx="432048" cy="21602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solidFill>
              <a:schemeClr val="accent2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38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Virtual function body</a:t>
            </a:r>
          </a:p>
          <a:p>
            <a:pPr lvl="4"/>
            <a:r>
              <a:rPr lang="cs-CZ" dirty="0" smtClean="0"/>
              <a:t>mov       eax, DWORD PTR [8+rcx]</a:t>
            </a:r>
          </a:p>
          <a:p>
            <a:pPr lvl="4"/>
            <a:r>
              <a:rPr lang="cs-CZ" dirty="0" smtClean="0"/>
              <a:t>ret</a:t>
            </a:r>
          </a:p>
          <a:p>
            <a:pPr lvl="1"/>
            <a:r>
              <a:rPr lang="en-US" dirty="0" smtClean="0"/>
              <a:t>End of the loop</a:t>
            </a:r>
          </a:p>
          <a:p>
            <a:pPr lvl="4"/>
            <a:r>
              <a:rPr lang="cs-CZ" dirty="0" smtClean="0"/>
              <a:t>add       r14, 8</a:t>
            </a:r>
          </a:p>
          <a:p>
            <a:pPr lvl="4"/>
            <a:r>
              <a:rPr lang="cs-CZ" dirty="0" smtClean="0"/>
              <a:t>add       DWORD PTR [88+rbp], eax </a:t>
            </a:r>
            <a:endParaRPr lang="en-US" dirty="0" smtClean="0"/>
          </a:p>
          <a:p>
            <a:pPr lvl="4"/>
            <a:r>
              <a:rPr lang="cs-CZ" dirty="0" smtClean="0"/>
              <a:t>cmp       r14, r13                         </a:t>
            </a:r>
            <a:endParaRPr lang="en-US" dirty="0" smtClean="0"/>
          </a:p>
          <a:p>
            <a:pPr lvl="4"/>
            <a:r>
              <a:rPr lang="cs-CZ" dirty="0" smtClean="0"/>
              <a:t>jne       .lp      ; Prob 82%</a:t>
            </a:r>
          </a:p>
          <a:p>
            <a:pPr lvl="1"/>
            <a:r>
              <a:rPr lang="en-US" dirty="0" smtClean="0"/>
              <a:t>Beginning of the loop</a:t>
            </a:r>
          </a:p>
          <a:p>
            <a:pPr lvl="4"/>
            <a:r>
              <a:rPr lang="cs-CZ" dirty="0" smtClean="0"/>
              <a:t>.lp:</a:t>
            </a:r>
            <a:endParaRPr lang="en-US" dirty="0" smtClean="0"/>
          </a:p>
          <a:p>
            <a:pPr lvl="4"/>
            <a:r>
              <a:rPr lang="cs-CZ" dirty="0" smtClean="0"/>
              <a:t>mov       rcx, QWORD PTR [r14] </a:t>
            </a:r>
            <a:endParaRPr lang="en-US" dirty="0" smtClean="0"/>
          </a:p>
          <a:p>
            <a:pPr lvl="4"/>
            <a:r>
              <a:rPr lang="cs-CZ" dirty="0" smtClean="0"/>
              <a:t>mov       rax, QWORD PTR [rcx] </a:t>
            </a:r>
            <a:endParaRPr lang="en-US" dirty="0" smtClean="0"/>
          </a:p>
          <a:p>
            <a:pPr lvl="4"/>
            <a:r>
              <a:rPr lang="cs-CZ" dirty="0" smtClean="0"/>
              <a:t>call      QWORD PTR [8+rax] </a:t>
            </a:r>
            <a:endParaRPr lang="en-US" dirty="0" smtClean="0"/>
          </a:p>
          <a:p>
            <a:pPr lvl="1"/>
            <a:r>
              <a:rPr lang="en-US" dirty="0" err="1" smtClean="0"/>
              <a:t>Mispredicted</a:t>
            </a:r>
            <a:r>
              <a:rPr lang="en-US" dirty="0" smtClean="0"/>
              <a:t> branch target</a:t>
            </a:r>
          </a:p>
          <a:p>
            <a:pPr lvl="4"/>
            <a:r>
              <a:rPr lang="cs-CZ" dirty="0" smtClean="0"/>
              <a:t>mov       eax, DWORD PTR [4+rcx]</a:t>
            </a:r>
          </a:p>
          <a:p>
            <a:pPr lvl="4"/>
            <a:r>
              <a:rPr lang="cs-CZ" dirty="0" smtClean="0"/>
              <a:t>ret</a:t>
            </a:r>
          </a:p>
          <a:p>
            <a:pPr lvl="4"/>
            <a:endParaRPr lang="cs-CZ" dirty="0"/>
          </a:p>
        </p:txBody>
      </p:sp>
      <p:sp>
        <p:nvSpPr>
          <p:cNvPr id="2" name="Text Placeholder 1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Font typeface="Wingdings 3"/>
              <a:buChar char=""/>
            </a:pPr>
            <a:r>
              <a:rPr lang="en-US" dirty="0" err="1" smtClean="0"/>
              <a:t>Microops</a:t>
            </a:r>
            <a:r>
              <a:rPr lang="en-US" dirty="0" smtClean="0"/>
              <a:t> (guess)</a:t>
            </a:r>
            <a:endParaRPr lang="cs-CZ" dirty="0" smtClean="0"/>
          </a:p>
          <a:p>
            <a:pPr lvl="4"/>
            <a:r>
              <a:rPr lang="cs-CZ" dirty="0" smtClean="0"/>
              <a:t>load	eax,</a:t>
            </a:r>
            <a:r>
              <a:rPr lang="en-US" dirty="0" smtClean="0"/>
              <a:t>[8+rcx]</a:t>
            </a:r>
          </a:p>
          <a:p>
            <a:pPr lvl="4"/>
            <a:r>
              <a:rPr lang="en-US" dirty="0" smtClean="0"/>
              <a:t>load	t1,[</a:t>
            </a:r>
            <a:r>
              <a:rPr lang="en-US" dirty="0" err="1" smtClean="0"/>
              <a:t>rsp</a:t>
            </a:r>
            <a:r>
              <a:rPr lang="en-US" dirty="0" smtClean="0"/>
              <a:t>++]</a:t>
            </a:r>
          </a:p>
          <a:p>
            <a:pPr lvl="4"/>
            <a:r>
              <a:rPr lang="en-US" dirty="0" err="1" smtClean="0"/>
              <a:t>jmp</a:t>
            </a:r>
            <a:r>
              <a:rPr lang="en-US" dirty="0" smtClean="0"/>
              <a:t>	t1</a:t>
            </a:r>
          </a:p>
          <a:p>
            <a:pPr lvl="4"/>
            <a:r>
              <a:rPr lang="en-US" dirty="0" smtClean="0"/>
              <a:t>add	r14,8</a:t>
            </a:r>
          </a:p>
          <a:p>
            <a:pPr lvl="4"/>
            <a:r>
              <a:rPr lang="en-US" dirty="0" smtClean="0"/>
              <a:t>load	t2,[88+rbp]</a:t>
            </a:r>
          </a:p>
          <a:p>
            <a:pPr lvl="4"/>
            <a:r>
              <a:rPr lang="en-US" dirty="0" smtClean="0"/>
              <a:t>add	t2,eax</a:t>
            </a:r>
          </a:p>
          <a:p>
            <a:pPr lvl="4"/>
            <a:r>
              <a:rPr lang="en-US" dirty="0" smtClean="0"/>
              <a:t>store	[88+rbp],t2</a:t>
            </a:r>
          </a:p>
          <a:p>
            <a:pPr lvl="4"/>
            <a:r>
              <a:rPr lang="en-US" dirty="0" err="1" smtClean="0"/>
              <a:t>cmp</a:t>
            </a:r>
            <a:r>
              <a:rPr lang="en-US" dirty="0" smtClean="0"/>
              <a:t>	r14,r13,eflags</a:t>
            </a:r>
          </a:p>
          <a:p>
            <a:pPr lvl="4"/>
            <a:r>
              <a:rPr lang="en-US" dirty="0" err="1" smtClean="0"/>
              <a:t>jne</a:t>
            </a:r>
            <a:r>
              <a:rPr lang="en-US" dirty="0" smtClean="0"/>
              <a:t>	.</a:t>
            </a:r>
            <a:r>
              <a:rPr lang="en-US" dirty="0" err="1" smtClean="0"/>
              <a:t>lp,eflags</a:t>
            </a:r>
            <a:endParaRPr lang="en-US" dirty="0" smtClean="0"/>
          </a:p>
          <a:p>
            <a:pPr lvl="4"/>
            <a:r>
              <a:rPr lang="en-US" dirty="0" smtClean="0"/>
              <a:t>load	</a:t>
            </a:r>
            <a:r>
              <a:rPr lang="en-US" dirty="0" err="1" smtClean="0"/>
              <a:t>rcx</a:t>
            </a:r>
            <a:r>
              <a:rPr lang="en-US" dirty="0" smtClean="0"/>
              <a:t>,[r14]</a:t>
            </a:r>
          </a:p>
          <a:p>
            <a:pPr lvl="4"/>
            <a:r>
              <a:rPr lang="en-US" dirty="0" smtClean="0"/>
              <a:t>load	</a:t>
            </a:r>
            <a:r>
              <a:rPr lang="en-US" dirty="0" err="1" smtClean="0"/>
              <a:t>rax</a:t>
            </a:r>
            <a:r>
              <a:rPr lang="en-US" dirty="0" smtClean="0"/>
              <a:t>,[</a:t>
            </a:r>
            <a:r>
              <a:rPr lang="en-US" dirty="0" err="1" smtClean="0"/>
              <a:t>rcx</a:t>
            </a:r>
            <a:r>
              <a:rPr lang="en-US" dirty="0" smtClean="0"/>
              <a:t>]</a:t>
            </a:r>
          </a:p>
          <a:p>
            <a:pPr lvl="4"/>
            <a:r>
              <a:rPr lang="en-US" dirty="0" smtClean="0"/>
              <a:t>load	t3,[8+rax]</a:t>
            </a:r>
          </a:p>
          <a:p>
            <a:pPr lvl="4"/>
            <a:r>
              <a:rPr lang="en-US" dirty="0" smtClean="0"/>
              <a:t>store	[--</a:t>
            </a:r>
            <a:r>
              <a:rPr lang="en-US" dirty="0" err="1" smtClean="0"/>
              <a:t>rsp</a:t>
            </a:r>
            <a:r>
              <a:rPr lang="en-US" dirty="0" smtClean="0"/>
              <a:t>],rip</a:t>
            </a:r>
          </a:p>
          <a:p>
            <a:pPr lvl="4"/>
            <a:r>
              <a:rPr lang="en-US" dirty="0" err="1" smtClean="0"/>
              <a:t>jmp</a:t>
            </a:r>
            <a:r>
              <a:rPr lang="en-US" dirty="0" smtClean="0"/>
              <a:t>	t3</a:t>
            </a:r>
          </a:p>
          <a:p>
            <a:pPr lvl="4"/>
            <a:r>
              <a:rPr lang="en-US" dirty="0" smtClean="0"/>
              <a:t>load	</a:t>
            </a:r>
            <a:r>
              <a:rPr lang="en-US" dirty="0" err="1" smtClean="0"/>
              <a:t>eax</a:t>
            </a:r>
            <a:r>
              <a:rPr lang="en-US" dirty="0" smtClean="0"/>
              <a:t>’,[4+rcx]</a:t>
            </a:r>
          </a:p>
          <a:p>
            <a:pPr lvl="4"/>
            <a:r>
              <a:rPr lang="en-US" dirty="0" smtClean="0"/>
              <a:t>load	t4,[</a:t>
            </a:r>
            <a:r>
              <a:rPr lang="en-US" dirty="0" err="1" smtClean="0"/>
              <a:t>rsp</a:t>
            </a:r>
            <a:r>
              <a:rPr lang="en-US" dirty="0" smtClean="0"/>
              <a:t>++]</a:t>
            </a:r>
          </a:p>
          <a:p>
            <a:pPr lvl="4"/>
            <a:r>
              <a:rPr lang="en-US" dirty="0" err="1" smtClean="0"/>
              <a:t>jmp</a:t>
            </a:r>
            <a:r>
              <a:rPr lang="en-US" dirty="0" smtClean="0"/>
              <a:t>	t4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part of the code</a:t>
            </a:r>
            <a:r>
              <a:rPr lang="cs-CZ" dirty="0"/>
              <a:t> - Intel C++ 64-bit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>
                <a:solidFill>
                  <a:prstClr val="white"/>
                </a:solidFill>
              </a:rPr>
              <a:pPr/>
              <a:t>5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387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pPr lvl="4"/>
            <a:r>
              <a:rPr lang="en-US" dirty="0" smtClean="0"/>
              <a:t>1: </a:t>
            </a:r>
            <a:r>
              <a:rPr lang="cs-CZ" dirty="0" smtClean="0"/>
              <a:t>load	eax,</a:t>
            </a:r>
            <a:r>
              <a:rPr lang="en-US" dirty="0" smtClean="0"/>
              <a:t>[8+rcx]</a:t>
            </a:r>
          </a:p>
          <a:p>
            <a:pPr lvl="4"/>
            <a:r>
              <a:rPr lang="en-US" dirty="0" smtClean="0"/>
              <a:t>2: load	t1,[</a:t>
            </a:r>
            <a:r>
              <a:rPr lang="en-US" dirty="0" err="1" smtClean="0"/>
              <a:t>rsp</a:t>
            </a:r>
            <a:r>
              <a:rPr lang="en-US" dirty="0" smtClean="0"/>
              <a:t>++]</a:t>
            </a:r>
          </a:p>
          <a:p>
            <a:pPr lvl="4"/>
            <a:r>
              <a:rPr lang="en-US" dirty="0" smtClean="0"/>
              <a:t>3: </a:t>
            </a:r>
            <a:r>
              <a:rPr lang="en-US" dirty="0" err="1" smtClean="0"/>
              <a:t>jmp</a:t>
            </a:r>
            <a:r>
              <a:rPr lang="en-US" dirty="0" smtClean="0"/>
              <a:t>	t1</a:t>
            </a:r>
          </a:p>
          <a:p>
            <a:pPr lvl="4"/>
            <a:r>
              <a:rPr lang="en-US" dirty="0" smtClean="0"/>
              <a:t>4: add	r14,8</a:t>
            </a:r>
          </a:p>
          <a:p>
            <a:pPr lvl="4"/>
            <a:r>
              <a:rPr lang="en-US" dirty="0" smtClean="0"/>
              <a:t>5: load	t2,[88+rbp]</a:t>
            </a:r>
          </a:p>
          <a:p>
            <a:pPr lvl="4"/>
            <a:r>
              <a:rPr lang="en-US" dirty="0" smtClean="0"/>
              <a:t>6: add	t2,eax</a:t>
            </a:r>
          </a:p>
          <a:p>
            <a:pPr lvl="4"/>
            <a:r>
              <a:rPr lang="en-US" dirty="0" smtClean="0"/>
              <a:t>7: store	[88+rbp],t2</a:t>
            </a:r>
          </a:p>
          <a:p>
            <a:pPr lvl="4"/>
            <a:r>
              <a:rPr lang="en-US" dirty="0" smtClean="0"/>
              <a:t>8: </a:t>
            </a:r>
            <a:r>
              <a:rPr lang="en-US" dirty="0" err="1" smtClean="0"/>
              <a:t>cmp</a:t>
            </a:r>
            <a:r>
              <a:rPr lang="en-US" dirty="0" smtClean="0"/>
              <a:t>	r14,r13,eflags</a:t>
            </a:r>
          </a:p>
          <a:p>
            <a:pPr lvl="4"/>
            <a:r>
              <a:rPr lang="en-US" dirty="0" smtClean="0"/>
              <a:t>9: </a:t>
            </a:r>
            <a:r>
              <a:rPr lang="en-US" dirty="0" err="1" smtClean="0"/>
              <a:t>jne</a:t>
            </a:r>
            <a:r>
              <a:rPr lang="en-US" dirty="0" smtClean="0"/>
              <a:t>	.</a:t>
            </a:r>
            <a:r>
              <a:rPr lang="en-US" dirty="0" err="1" smtClean="0"/>
              <a:t>lp,eflags</a:t>
            </a:r>
            <a:endParaRPr lang="en-US" dirty="0" smtClean="0"/>
          </a:p>
          <a:p>
            <a:pPr lvl="4"/>
            <a:r>
              <a:rPr lang="en-US" dirty="0" smtClean="0"/>
              <a:t>10: load	</a:t>
            </a:r>
            <a:r>
              <a:rPr lang="en-US" dirty="0" err="1" smtClean="0"/>
              <a:t>rcx</a:t>
            </a:r>
            <a:r>
              <a:rPr lang="en-US" dirty="0" smtClean="0"/>
              <a:t>,[r14]</a:t>
            </a:r>
          </a:p>
          <a:p>
            <a:pPr lvl="4"/>
            <a:r>
              <a:rPr lang="en-US" dirty="0" smtClean="0"/>
              <a:t>11: load	</a:t>
            </a:r>
            <a:r>
              <a:rPr lang="en-US" dirty="0" err="1" smtClean="0"/>
              <a:t>rax</a:t>
            </a:r>
            <a:r>
              <a:rPr lang="en-US" dirty="0" smtClean="0"/>
              <a:t>,[</a:t>
            </a:r>
            <a:r>
              <a:rPr lang="en-US" dirty="0" err="1" smtClean="0"/>
              <a:t>rcx</a:t>
            </a:r>
            <a:r>
              <a:rPr lang="en-US" dirty="0" smtClean="0"/>
              <a:t>]</a:t>
            </a:r>
          </a:p>
          <a:p>
            <a:pPr lvl="4"/>
            <a:r>
              <a:rPr lang="en-US" dirty="0" smtClean="0"/>
              <a:t>12: load	t3,[8+rax]</a:t>
            </a:r>
          </a:p>
          <a:p>
            <a:pPr lvl="4"/>
            <a:r>
              <a:rPr lang="en-US" dirty="0" smtClean="0"/>
              <a:t>13: store	[--</a:t>
            </a:r>
            <a:r>
              <a:rPr lang="en-US" dirty="0" err="1" smtClean="0"/>
              <a:t>rsp</a:t>
            </a:r>
            <a:r>
              <a:rPr lang="en-US" dirty="0" smtClean="0"/>
              <a:t>],rip</a:t>
            </a:r>
          </a:p>
          <a:p>
            <a:pPr lvl="4"/>
            <a:r>
              <a:rPr lang="en-US" dirty="0" smtClean="0"/>
              <a:t>14: </a:t>
            </a:r>
            <a:r>
              <a:rPr lang="en-US" dirty="0" err="1" smtClean="0"/>
              <a:t>jmp</a:t>
            </a:r>
            <a:r>
              <a:rPr lang="en-US" dirty="0" smtClean="0"/>
              <a:t>	t3</a:t>
            </a:r>
          </a:p>
          <a:p>
            <a:pPr lvl="4"/>
            <a:r>
              <a:rPr lang="en-US" dirty="0" smtClean="0"/>
              <a:t>1': load	</a:t>
            </a:r>
            <a:r>
              <a:rPr lang="en-US" dirty="0" err="1" smtClean="0"/>
              <a:t>eax</a:t>
            </a:r>
            <a:r>
              <a:rPr lang="en-US" dirty="0" smtClean="0"/>
              <a:t>’,[4+rcx]</a:t>
            </a:r>
          </a:p>
          <a:p>
            <a:pPr lvl="4"/>
            <a:r>
              <a:rPr lang="en-US" dirty="0" smtClean="0"/>
              <a:t>2': load	t4,[</a:t>
            </a:r>
            <a:r>
              <a:rPr lang="en-US" dirty="0" err="1" smtClean="0"/>
              <a:t>rsp</a:t>
            </a:r>
            <a:r>
              <a:rPr lang="en-US" dirty="0" smtClean="0"/>
              <a:t>++]</a:t>
            </a:r>
          </a:p>
          <a:p>
            <a:pPr lvl="4"/>
            <a:r>
              <a:rPr lang="en-US" dirty="0" smtClean="0"/>
              <a:t>3': </a:t>
            </a:r>
            <a:r>
              <a:rPr lang="en-US" dirty="0" err="1" smtClean="0"/>
              <a:t>jmp</a:t>
            </a:r>
            <a:r>
              <a:rPr lang="en-US" dirty="0" smtClean="0"/>
              <a:t>	t4</a:t>
            </a:r>
          </a:p>
          <a:p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107950" y="549275"/>
          <a:ext cx="612000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fetch+decode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load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ALU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retire+store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0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1..3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 smtClean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5..7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8..9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10..14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1'..3'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1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. </a:t>
                      </a:r>
                      <a:r>
                        <a:rPr lang="en-US" smtClean="0"/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 . </a:t>
                      </a:r>
                      <a:r>
                        <a:rPr lang="en-US" smtClean="0"/>
                        <a:t>5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9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 .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10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 </a:t>
                      </a:r>
                      <a:r>
                        <a:rPr lang="en-US" smtClean="0"/>
                        <a:t>10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2..4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11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. </a:t>
                      </a:r>
                      <a:r>
                        <a:rPr lang="en-US" smtClean="0"/>
                        <a:t>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12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 .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6..9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13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 </a:t>
                      </a:r>
                      <a:r>
                        <a:rPr lang="en-US" smtClean="0"/>
                        <a:t>11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10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14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.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1'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15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. </a:t>
                      </a:r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mtClean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16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r>
                        <a:rPr lang="cs-CZ" dirty="0" smtClean="0"/>
                        <a:t> </a:t>
                      </a:r>
                      <a:r>
                        <a:rPr lang="en-US" dirty="0" smtClean="0"/>
                        <a:t>12</a:t>
                      </a:r>
                      <a:endParaRPr lang="cs-CZ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11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17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.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2'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18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.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19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12..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Executing code with </a:t>
            </a:r>
            <a:r>
              <a:rPr lang="en-US" dirty="0" err="1" smtClean="0"/>
              <a:t>misprediction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6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8460432" y="1052736"/>
            <a:ext cx="432048" cy="21602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8532440" y="1772816"/>
            <a:ext cx="360040" cy="129614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711952" y="764704"/>
            <a:ext cx="432048" cy="165618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8604448" y="1772816"/>
            <a:ext cx="432048" cy="201622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8460432" y="3861048"/>
            <a:ext cx="432048" cy="21602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8532440" y="4221088"/>
            <a:ext cx="432048" cy="21602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8711952" y="3861048"/>
            <a:ext cx="432048" cy="165618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945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lvl="4"/>
            <a:r>
              <a:rPr lang="en-US" smtClean="0"/>
              <a:t>1: </a:t>
            </a:r>
            <a:r>
              <a:rPr lang="cs-CZ" smtClean="0"/>
              <a:t>load	eax,</a:t>
            </a:r>
            <a:r>
              <a:rPr lang="en-US" smtClean="0"/>
              <a:t>[8+rcx]</a:t>
            </a:r>
          </a:p>
          <a:p>
            <a:pPr lvl="4"/>
            <a:r>
              <a:rPr lang="en-US" smtClean="0"/>
              <a:t>2: load	t1,[rsp++]</a:t>
            </a:r>
          </a:p>
          <a:p>
            <a:pPr lvl="4"/>
            <a:r>
              <a:rPr lang="en-US" smtClean="0"/>
              <a:t>3: jmp	t1</a:t>
            </a:r>
          </a:p>
          <a:p>
            <a:pPr lvl="4"/>
            <a:r>
              <a:rPr lang="en-US" smtClean="0"/>
              <a:t>4: add	r14,8</a:t>
            </a:r>
          </a:p>
          <a:p>
            <a:pPr lvl="4"/>
            <a:r>
              <a:rPr lang="en-US" smtClean="0"/>
              <a:t>5: load	t2,[88+rbp]</a:t>
            </a:r>
          </a:p>
          <a:p>
            <a:pPr lvl="4"/>
            <a:r>
              <a:rPr lang="en-US" smtClean="0"/>
              <a:t>6: add	t2,eax</a:t>
            </a:r>
          </a:p>
          <a:p>
            <a:pPr lvl="4"/>
            <a:r>
              <a:rPr lang="en-US" smtClean="0"/>
              <a:t>7: store	[88+rbp],t2</a:t>
            </a:r>
          </a:p>
          <a:p>
            <a:pPr lvl="4"/>
            <a:r>
              <a:rPr lang="en-US" smtClean="0"/>
              <a:t>8: cmp	r14,r13,eflags</a:t>
            </a:r>
          </a:p>
          <a:p>
            <a:pPr lvl="4"/>
            <a:r>
              <a:rPr lang="en-US" smtClean="0"/>
              <a:t>9: jne	.lp,eflags</a:t>
            </a:r>
          </a:p>
          <a:p>
            <a:pPr lvl="4"/>
            <a:r>
              <a:rPr lang="en-US" smtClean="0"/>
              <a:t>10: load	rcx,[r14]</a:t>
            </a:r>
          </a:p>
          <a:p>
            <a:pPr lvl="4"/>
            <a:r>
              <a:rPr lang="en-US" smtClean="0"/>
              <a:t>11: load	rax,[rcx]</a:t>
            </a:r>
          </a:p>
          <a:p>
            <a:pPr lvl="4"/>
            <a:r>
              <a:rPr lang="en-US" smtClean="0"/>
              <a:t>12: load	t3,[8+rax]</a:t>
            </a:r>
          </a:p>
          <a:p>
            <a:pPr lvl="4"/>
            <a:r>
              <a:rPr lang="en-US" smtClean="0"/>
              <a:t>13: store	[--rsp],rip</a:t>
            </a:r>
          </a:p>
          <a:p>
            <a:pPr lvl="4"/>
            <a:r>
              <a:rPr lang="en-US" smtClean="0"/>
              <a:t>14: jmp	t3</a:t>
            </a:r>
          </a:p>
          <a:p>
            <a:endParaRPr lang="cs-CZ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107950" y="549275"/>
          <a:ext cx="612000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fetch+decode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load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ALU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retire+store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0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1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4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mtClean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 2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8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 .</a:t>
                      </a:r>
                      <a:r>
                        <a:rPr lang="cs-CZ" baseline="0" smtClean="0"/>
                        <a:t> </a:t>
                      </a:r>
                      <a:r>
                        <a:rPr lang="cs-CZ" smtClean="0"/>
                        <a:t>5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 . 10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1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 .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2..4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5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11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</a:t>
                      </a:r>
                      <a:r>
                        <a:rPr lang="cs-CZ" smtClean="0"/>
                        <a:t>..</a:t>
                      </a:r>
                      <a:r>
                        <a:rPr lang="en-US" smtClean="0"/>
                        <a:t>9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. 1</a:t>
                      </a:r>
                      <a:r>
                        <a:rPr lang="en-US" smtClean="0"/>
                        <a:t>’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4</a:t>
                      </a:r>
                      <a:r>
                        <a:rPr lang="en-US" smtClean="0"/>
                        <a:t>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10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 . 2</a:t>
                      </a:r>
                      <a:r>
                        <a:rPr lang="en-US" smtClean="0"/>
                        <a:t>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. </a:t>
                      </a:r>
                      <a:r>
                        <a:rPr lang="cs-CZ" smtClean="0"/>
                        <a:t>.12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11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</a:t>
                      </a:r>
                      <a:r>
                        <a:rPr lang="en-US" smtClean="0"/>
                        <a:t> .</a:t>
                      </a:r>
                      <a:r>
                        <a:rPr lang="cs-CZ" smtClean="0"/>
                        <a:t> 5</a:t>
                      </a:r>
                      <a:r>
                        <a:rPr lang="en-US" smtClean="0"/>
                        <a:t>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. </a:t>
                      </a:r>
                      <a:r>
                        <a:rPr lang="cs-CZ" smtClean="0"/>
                        <a:t>. 10</a:t>
                      </a:r>
                      <a:r>
                        <a:rPr lang="en-US" smtClean="0"/>
                        <a:t>’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..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12..14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mtClean="0"/>
                        <a:t>.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1’..4’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11’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5’..8’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0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. 1’’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4’’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9’-10’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. . 2’’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8’’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. . 12’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11’</a:t>
                      </a:r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. . 5’’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. . 10’’</a:t>
                      </a:r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same code with successful prediction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7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8460432" y="1196752"/>
            <a:ext cx="432048" cy="21602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8532440" y="1916832"/>
            <a:ext cx="360040" cy="129614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711952" y="908720"/>
            <a:ext cx="432048" cy="165618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8604448" y="1916832"/>
            <a:ext cx="432048" cy="201622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8460432" y="4005064"/>
            <a:ext cx="432048" cy="21602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8532440" y="4365104"/>
            <a:ext cx="432048" cy="216024"/>
          </a:xfrm>
          <a:custGeom>
            <a:avLst/>
            <a:gdLst>
              <a:gd name="connsiteX0" fmla="*/ 0 w 407582"/>
              <a:gd name="connsiteY0" fmla="*/ 0 h 595423"/>
              <a:gd name="connsiteX1" fmla="*/ 404038 w 407582"/>
              <a:gd name="connsiteY1" fmla="*/ 318977 h 595423"/>
              <a:gd name="connsiteX2" fmla="*/ 21266 w 407582"/>
              <a:gd name="connsiteY2" fmla="*/ 595423 h 59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7582" h="595423">
                <a:moveTo>
                  <a:pt x="0" y="0"/>
                </a:moveTo>
                <a:cubicBezTo>
                  <a:pt x="200247" y="109870"/>
                  <a:pt x="400494" y="219740"/>
                  <a:pt x="404038" y="318977"/>
                </a:cubicBezTo>
                <a:cubicBezTo>
                  <a:pt x="407582" y="418214"/>
                  <a:pt x="184299" y="482009"/>
                  <a:pt x="21266" y="595423"/>
                </a:cubicBezTo>
              </a:path>
            </a:pathLst>
          </a:custGeom>
          <a:ln w="1905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u="sng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047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data3d1;</a:t>
            </a:r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data3d2;</a:t>
            </a:r>
            <a:endParaRPr lang="en-US" dirty="0"/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data3d3;</a:t>
            </a:r>
            <a:endParaRPr lang="en-US" dirty="0"/>
          </a:p>
          <a:p>
            <a:pPr lvl="4"/>
            <a:endParaRPr lang="en-US" dirty="0" smtClean="0"/>
          </a:p>
          <a:p>
            <a:pPr lvl="4"/>
            <a:r>
              <a:rPr lang="en-US" dirty="0" smtClean="0"/>
              <a:t>vector</a:t>
            </a:r>
            <a:r>
              <a:rPr lang="en-US" dirty="0"/>
              <a:t>&lt; </a:t>
            </a:r>
            <a:r>
              <a:rPr lang="en-US" dirty="0" err="1"/>
              <a:t>int</a:t>
            </a:r>
            <a:r>
              <a:rPr lang="en-US" dirty="0"/>
              <a:t>&gt; data5d1;</a:t>
            </a:r>
            <a:endParaRPr lang="cs-CZ" dirty="0"/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data5d2;</a:t>
            </a:r>
          </a:p>
          <a:p>
            <a:pPr lvl="4"/>
            <a:r>
              <a:rPr lang="en-US" dirty="0" smtClean="0"/>
              <a:t>vector</a:t>
            </a:r>
            <a:r>
              <a:rPr lang="en-US" dirty="0"/>
              <a:t>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data5d3;</a:t>
            </a:r>
            <a:endParaRPr lang="cs-CZ" dirty="0"/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data5d4;</a:t>
            </a:r>
            <a:endParaRPr lang="cs-CZ" dirty="0"/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data5d5;</a:t>
            </a:r>
            <a:endParaRPr lang="cs-CZ" dirty="0"/>
          </a:p>
          <a:p>
            <a:pPr lvl="4"/>
            <a:endParaRPr lang="en-US" dirty="0" smtClean="0"/>
          </a:p>
          <a:p>
            <a:pPr lvl="4"/>
            <a:r>
              <a:rPr lang="en-US" dirty="0" err="1" smtClean="0"/>
              <a:t>int</a:t>
            </a:r>
            <a:r>
              <a:rPr lang="en-US" dirty="0" smtClean="0"/>
              <a:t> s = 0;</a:t>
            </a:r>
          </a:p>
          <a:p>
            <a:pPr lvl="4"/>
            <a:r>
              <a:rPr lang="en-US" dirty="0" smtClean="0"/>
              <a:t>s += </a:t>
            </a:r>
            <a:r>
              <a:rPr lang="en-US" dirty="0" err="1" smtClean="0"/>
              <a:t>std</a:t>
            </a:r>
            <a:r>
              <a:rPr lang="en-US" dirty="0" smtClean="0"/>
              <a:t>::reduce( data3d2.begin(),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data3d2.end(), 0, </a:t>
            </a:r>
            <a:r>
              <a:rPr lang="en-US" dirty="0" err="1" smtClean="0"/>
              <a:t>std</a:t>
            </a:r>
            <a:r>
              <a:rPr lang="en-US" dirty="0" smtClean="0"/>
              <a:t>::plus&lt;</a:t>
            </a:r>
            <a:r>
              <a:rPr lang="en-US" dirty="0" err="1" smtClean="0"/>
              <a:t>int</a:t>
            </a:r>
            <a:r>
              <a:rPr lang="en-US" dirty="0" smtClean="0"/>
              <a:t>&gt;());</a:t>
            </a:r>
          </a:p>
          <a:p>
            <a:pPr lvl="4"/>
            <a:r>
              <a:rPr lang="en-US" dirty="0"/>
              <a:t>s += </a:t>
            </a:r>
            <a:r>
              <a:rPr lang="en-US" dirty="0" err="1"/>
              <a:t>std</a:t>
            </a:r>
            <a:r>
              <a:rPr lang="en-US" dirty="0"/>
              <a:t>::reduce</a:t>
            </a:r>
            <a:r>
              <a:rPr lang="en-US" dirty="0" smtClean="0"/>
              <a:t>( data5d3.begin</a:t>
            </a:r>
            <a:r>
              <a:rPr lang="en-US" dirty="0"/>
              <a:t>(), </a:t>
            </a:r>
            <a:endParaRPr lang="en-US" dirty="0" smtClean="0"/>
          </a:p>
          <a:p>
            <a:pPr lvl="4"/>
            <a:r>
              <a:rPr lang="en-US" dirty="0"/>
              <a:t>	</a:t>
            </a:r>
            <a:r>
              <a:rPr lang="en-US" dirty="0" smtClean="0"/>
              <a:t>data5d3.end(), </a:t>
            </a:r>
            <a:r>
              <a:rPr lang="en-US" dirty="0"/>
              <a:t>0, </a:t>
            </a:r>
            <a:r>
              <a:rPr lang="en-US" dirty="0" err="1"/>
              <a:t>std</a:t>
            </a:r>
            <a:r>
              <a:rPr lang="en-US" dirty="0"/>
              <a:t>::plus&lt;</a:t>
            </a:r>
            <a:r>
              <a:rPr lang="en-US" dirty="0" err="1"/>
              <a:t>int</a:t>
            </a:r>
            <a:r>
              <a:rPr lang="en-US" dirty="0" smtClean="0"/>
              <a:t>&gt;());</a:t>
            </a:r>
          </a:p>
          <a:p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No classes at all</a:t>
            </a:r>
          </a:p>
          <a:p>
            <a:r>
              <a:rPr lang="en-US" dirty="0" smtClean="0"/>
              <a:t>Just arrays of elementary types</a:t>
            </a:r>
          </a:p>
          <a:p>
            <a:pPr lvl="1"/>
            <a:r>
              <a:rPr lang="en-US" dirty="0" smtClean="0"/>
              <a:t>Extremely difficult and error-prone</a:t>
            </a:r>
          </a:p>
          <a:p>
            <a:pPr lvl="1"/>
            <a:r>
              <a:rPr lang="en-US" dirty="0" smtClean="0"/>
              <a:t>No support for generic programming in this style</a:t>
            </a:r>
          </a:p>
          <a:p>
            <a:pPr lvl="4"/>
            <a:endParaRPr lang="cs-CZ" dirty="0" smtClean="0"/>
          </a:p>
          <a:p>
            <a:r>
              <a:rPr lang="en-US" dirty="0" smtClean="0"/>
              <a:t>For each column, data are dense</a:t>
            </a:r>
          </a:p>
          <a:p>
            <a:pPr lvl="1"/>
            <a:r>
              <a:rPr lang="en-US" dirty="0" smtClean="0"/>
              <a:t>Improves cache behavior for column-oriented access</a:t>
            </a:r>
          </a:p>
          <a:p>
            <a:pPr lvl="1"/>
            <a:r>
              <a:rPr lang="en-US" dirty="0" smtClean="0"/>
              <a:t>Degrades cache behavior for row-oriented access</a:t>
            </a:r>
          </a:p>
          <a:p>
            <a:pPr lvl="1"/>
            <a:r>
              <a:rPr lang="en-US" dirty="0" smtClean="0"/>
              <a:t>Allows vectorization</a:t>
            </a:r>
          </a:p>
          <a:p>
            <a:pPr lvl="2"/>
            <a:r>
              <a:rPr lang="en-US" dirty="0" err="1" smtClean="0"/>
              <a:t>std</a:t>
            </a:r>
            <a:r>
              <a:rPr lang="en-US" dirty="0" smtClean="0"/>
              <a:t>::reduce [C++17] allows compilers to </a:t>
            </a:r>
            <a:r>
              <a:rPr lang="en-US" dirty="0" err="1" smtClean="0"/>
              <a:t>vectorize</a:t>
            </a:r>
            <a:r>
              <a:rPr lang="en-US" dirty="0" smtClean="0"/>
              <a:t> automatically</a:t>
            </a:r>
          </a:p>
          <a:p>
            <a:pPr lvl="2"/>
            <a:r>
              <a:rPr lang="en-US" dirty="0" smtClean="0"/>
              <a:t>The experiments were done with manual vectorization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Column-oriented implementation - example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>
                <a:solidFill>
                  <a:prstClr val="white"/>
                </a:solidFill>
              </a:rPr>
              <a:pPr/>
              <a:t>8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01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r>
              <a:rPr lang="en-US" dirty="0" smtClean="0"/>
              <a:t>Column-stored data</a:t>
            </a:r>
          </a:p>
          <a:p>
            <a:pPr lvl="4"/>
            <a:r>
              <a:rPr lang="en-US" dirty="0" smtClean="0"/>
              <a:t>vector</a:t>
            </a:r>
            <a:r>
              <a:rPr lang="en-US" dirty="0"/>
              <a:t>&lt; </a:t>
            </a:r>
            <a:r>
              <a:rPr lang="en-US" dirty="0" err="1"/>
              <a:t>int</a:t>
            </a:r>
            <a:r>
              <a:rPr lang="en-US" dirty="0"/>
              <a:t>&gt; data3d2;</a:t>
            </a:r>
          </a:p>
          <a:p>
            <a:pPr lvl="4"/>
            <a:endParaRPr lang="en-US" dirty="0" smtClean="0"/>
          </a:p>
          <a:p>
            <a:pPr lvl="2"/>
            <a:r>
              <a:rPr lang="en-US" dirty="0" smtClean="0"/>
              <a:t>Non-</a:t>
            </a:r>
            <a:r>
              <a:rPr lang="en-US" dirty="0" err="1" smtClean="0"/>
              <a:t>vectorized</a:t>
            </a:r>
            <a:r>
              <a:rPr lang="en-US" dirty="0" smtClean="0"/>
              <a:t> naive code</a:t>
            </a:r>
          </a:p>
          <a:p>
            <a:pPr lvl="4"/>
            <a:r>
              <a:rPr lang="en-US" dirty="0" err="1" smtClean="0"/>
              <a:t>int</a:t>
            </a:r>
            <a:r>
              <a:rPr lang="en-US" dirty="0" smtClean="0"/>
              <a:t> s = 0;</a:t>
            </a:r>
          </a:p>
          <a:p>
            <a:pPr lvl="4"/>
            <a:r>
              <a:rPr lang="en-US" dirty="0" smtClean="0"/>
              <a:t>for ( auto &amp;&amp; x : data3d2 )</a:t>
            </a:r>
          </a:p>
          <a:p>
            <a:pPr lvl="4"/>
            <a:r>
              <a:rPr lang="en-US" dirty="0" smtClean="0"/>
              <a:t>  s += x</a:t>
            </a:r>
            <a:r>
              <a:rPr lang="en-US" dirty="0"/>
              <a:t>;</a:t>
            </a:r>
            <a:endParaRPr lang="en-US" dirty="0" smtClean="0"/>
          </a:p>
          <a:p>
            <a:pPr lvl="4"/>
            <a:endParaRPr lang="en-US" dirty="0"/>
          </a:p>
          <a:p>
            <a:pPr lvl="2"/>
            <a:r>
              <a:rPr lang="en-US" dirty="0" smtClean="0"/>
              <a:t>Good compilers can </a:t>
            </a:r>
            <a:r>
              <a:rPr lang="en-US" dirty="0" err="1" smtClean="0"/>
              <a:t>vectorize</a:t>
            </a:r>
            <a:r>
              <a:rPr lang="en-US" dirty="0" smtClean="0"/>
              <a:t> this code automatically</a:t>
            </a:r>
          </a:p>
          <a:p>
            <a:pPr lvl="2"/>
            <a:r>
              <a:rPr lang="en-US" dirty="0" smtClean="0"/>
              <a:t>There is no guarantee that vectorization is actually done</a:t>
            </a:r>
          </a:p>
          <a:p>
            <a:pPr lvl="2"/>
            <a:r>
              <a:rPr lang="en-US" dirty="0" smtClean="0"/>
              <a:t>Manual vectorization may be required to ensure performance</a:t>
            </a:r>
          </a:p>
          <a:p>
            <a:endParaRPr lang="cs-CZ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SIMD </a:t>
            </a:r>
            <a:r>
              <a:rPr lang="en-US" dirty="0" smtClean="0"/>
              <a:t>instructions</a:t>
            </a:r>
            <a:endParaRPr lang="cs-CZ" dirty="0" smtClean="0"/>
          </a:p>
          <a:p>
            <a:pPr lvl="1"/>
            <a:r>
              <a:rPr lang="cs-CZ" dirty="0" smtClean="0"/>
              <a:t>Intel/AMD: MMX/SSE/AVX</a:t>
            </a:r>
            <a:r>
              <a:rPr lang="en-US" dirty="0"/>
              <a:t>2</a:t>
            </a:r>
            <a:r>
              <a:rPr lang="cs-CZ" dirty="0" smtClean="0"/>
              <a:t>/</a:t>
            </a:r>
            <a:r>
              <a:rPr lang="en-US" dirty="0" smtClean="0"/>
              <a:t>AVX512</a:t>
            </a:r>
            <a:endParaRPr lang="cs-CZ" dirty="0" smtClean="0"/>
          </a:p>
          <a:p>
            <a:r>
              <a:rPr lang="en-US" dirty="0" smtClean="0"/>
              <a:t>Automatic vectorization</a:t>
            </a:r>
          </a:p>
          <a:p>
            <a:pPr lvl="1"/>
            <a:r>
              <a:rPr lang="en-US" dirty="0" smtClean="0"/>
              <a:t>Compilers generate vector instructions automatically</a:t>
            </a:r>
          </a:p>
          <a:p>
            <a:pPr lvl="1"/>
            <a:r>
              <a:rPr lang="en-US" dirty="0" smtClean="0"/>
              <a:t>Hints from programmers needed</a:t>
            </a:r>
          </a:p>
          <a:p>
            <a:r>
              <a:rPr lang="en-US" dirty="0" smtClean="0"/>
              <a:t>Manual vectorization</a:t>
            </a:r>
            <a:endParaRPr lang="cs-CZ" dirty="0" smtClean="0"/>
          </a:p>
          <a:p>
            <a:pPr lvl="1"/>
            <a:r>
              <a:rPr lang="en-US" dirty="0" smtClean="0"/>
              <a:t>Library functions corresponding to individual vector instructions</a:t>
            </a:r>
            <a:endParaRPr lang="cs-CZ" dirty="0" smtClean="0"/>
          </a:p>
          <a:p>
            <a:pPr lvl="2"/>
            <a:r>
              <a:rPr lang="en-US" dirty="0" smtClean="0"/>
              <a:t>Knowledge of vector instruction set required</a:t>
            </a:r>
            <a:endParaRPr lang="cs-CZ" dirty="0" smtClean="0"/>
          </a:p>
          <a:p>
            <a:pPr lvl="2"/>
            <a:endParaRPr lang="cs-CZ" dirty="0" smtClean="0"/>
          </a:p>
          <a:p>
            <a:r>
              <a:rPr lang="en-US" dirty="0" smtClean="0"/>
              <a:t>Problem: Alignment</a:t>
            </a:r>
            <a:endParaRPr lang="cs-CZ" dirty="0" smtClean="0"/>
          </a:p>
          <a:p>
            <a:pPr lvl="1"/>
            <a:r>
              <a:rPr lang="en-US" dirty="0" smtClean="0"/>
              <a:t>SIMD operations prefer/require aligned memory operands</a:t>
            </a:r>
            <a:endParaRPr lang="cs-CZ" dirty="0" smtClean="0"/>
          </a:p>
          <a:p>
            <a:pPr lvl="1"/>
            <a:r>
              <a:rPr lang="en-US" dirty="0" smtClean="0"/>
              <a:t>Alignment to 16B or more</a:t>
            </a:r>
          </a:p>
          <a:p>
            <a:r>
              <a:rPr lang="en-US" dirty="0" smtClean="0"/>
              <a:t>Problem</a:t>
            </a:r>
            <a:r>
              <a:rPr lang="cs-CZ" dirty="0" smtClean="0"/>
              <a:t>: </a:t>
            </a:r>
            <a:r>
              <a:rPr lang="en-US" dirty="0" smtClean="0"/>
              <a:t>Remainders at the end of the arrays</a:t>
            </a:r>
            <a:endParaRPr lang="cs-CZ" dirty="0" smtClean="0"/>
          </a:p>
          <a:p>
            <a:pPr lvl="1"/>
            <a:r>
              <a:rPr lang="en-US" dirty="0" smtClean="0"/>
              <a:t>Enlarged loop overhead</a:t>
            </a:r>
            <a:endParaRPr lang="cs-CZ" dirty="0" smtClean="0"/>
          </a:p>
          <a:p>
            <a:pPr lvl="1"/>
            <a:r>
              <a:rPr lang="en-US" dirty="0" smtClean="0"/>
              <a:t>Inefficient for small arrays</a:t>
            </a:r>
            <a:endParaRPr lang="cs-CZ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Column-organized data – problems of vectorization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9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314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5022</TotalTime>
  <Words>1484</Words>
  <Application>Microsoft Office PowerPoint</Application>
  <PresentationFormat>On-screen Show (4:3)</PresentationFormat>
  <Paragraphs>415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Consolas</vt:lpstr>
      <vt:lpstr>Wingdings</vt:lpstr>
      <vt:lpstr>Wingdings 3</vt:lpstr>
      <vt:lpstr>Origin</vt:lpstr>
      <vt:lpstr>The Example – CPU’s point of view</vt:lpstr>
      <vt:lpstr>Explanation</vt:lpstr>
      <vt:lpstr>Critical part of the code - Intel C++ 64-bit</vt:lpstr>
      <vt:lpstr>Critical part of the code - Intel C++ 64-bit</vt:lpstr>
      <vt:lpstr>Critical part of the code - Intel C++ 64-bit</vt:lpstr>
      <vt:lpstr>Executing code with misprediction</vt:lpstr>
      <vt:lpstr>The same code with successful prediction</vt:lpstr>
      <vt:lpstr>Column-oriented implementation - example</vt:lpstr>
      <vt:lpstr>Column-organized data – problems of vectorization</vt:lpstr>
      <vt:lpstr>Column-organized data – SSE3</vt:lpstr>
      <vt:lpstr>Column-organized data – SSE3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524</cp:revision>
  <dcterms:created xsi:type="dcterms:W3CDTF">2012-09-19T18:13:04Z</dcterms:created>
  <dcterms:modified xsi:type="dcterms:W3CDTF">2020-03-18T15:05:00Z</dcterms:modified>
</cp:coreProperties>
</file>