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sldIdLst>
    <p:sldId id="256" r:id="rId2"/>
    <p:sldId id="257" r:id="rId3"/>
    <p:sldId id="268" r:id="rId4"/>
    <p:sldId id="269" r:id="rId5"/>
    <p:sldId id="258" r:id="rId6"/>
    <p:sldId id="259" r:id="rId7"/>
    <p:sldId id="260" r:id="rId8"/>
    <p:sldId id="261" r:id="rId9"/>
    <p:sldId id="262" r:id="rId10"/>
    <p:sldId id="263" r:id="rId11"/>
    <p:sldId id="274" r:id="rId12"/>
    <p:sldId id="283" r:id="rId13"/>
    <p:sldId id="282" r:id="rId14"/>
    <p:sldId id="281" r:id="rId15"/>
    <p:sldId id="280" r:id="rId16"/>
    <p:sldId id="284" r:id="rId17"/>
    <p:sldId id="279" r:id="rId18"/>
    <p:sldId id="278" r:id="rId19"/>
    <p:sldId id="277" r:id="rId20"/>
    <p:sldId id="275" r:id="rId21"/>
    <p:sldId id="276" r:id="rId22"/>
    <p:sldId id="285" r:id="rId23"/>
    <p:sldId id="273" r:id="rId24"/>
    <p:sldId id="295" r:id="rId25"/>
    <p:sldId id="272" r:id="rId26"/>
    <p:sldId id="271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70" r:id="rId37"/>
    <p:sldId id="264" r:id="rId38"/>
    <p:sldId id="265" r:id="rId39"/>
    <p:sldId id="266" r:id="rId40"/>
    <p:sldId id="296" r:id="rId41"/>
    <p:sldId id="297" r:id="rId42"/>
    <p:sldId id="298" r:id="rId43"/>
    <p:sldId id="267" r:id="rId44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984" autoAdjust="0"/>
  </p:normalViewPr>
  <p:slideViewPr>
    <p:cSldViewPr>
      <p:cViewPr varScale="1">
        <p:scale>
          <a:sx n="127" d="100"/>
          <a:sy n="127" d="100"/>
        </p:scale>
        <p:origin x="116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90001" cy="90001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13.03.2025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2DAF8-66BC-43C5-9CCD-39D794002F00}" type="datetime1">
              <a:rPr lang="cs-CZ" smtClean="0"/>
              <a:t>13.03.2025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3573015"/>
            <a:ext cx="8928992" cy="2880321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3429000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13.03.2025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4731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E35A-58AB-4294-B732-60C494B69933}" type="datetime1">
              <a:rPr lang="cs-CZ" smtClean="0"/>
              <a:t>13.03.2025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0FC46-34CE-41D6-90D2-5483FF721D39}" type="datetime1">
              <a:rPr lang="cs-CZ" smtClean="0"/>
              <a:t>13.03.2025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F6C5-D0C8-4FAD-A7E1-6B961D038397}" type="datetime1">
              <a:rPr lang="cs-CZ" smtClean="0"/>
              <a:t>13.03.2025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8742-43D4-4EDC-8761-B33F98BB136E}" type="datetime1">
              <a:rPr lang="cs-CZ" smtClean="0"/>
              <a:t>13.03.2025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F521-3675-4978-8DDA-235CC3B81404}" type="datetime1">
              <a:rPr lang="cs-CZ" smtClean="0"/>
              <a:t>13.03.2025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D63BE-EEB6-4B2F-830F-9344D749CDF7}" type="datetime1">
              <a:rPr lang="cs-CZ" smtClean="0"/>
              <a:t>13.03.2025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E76A-BDA4-4AF6-AC8F-B26CDA63CC10}" type="datetime1">
              <a:rPr lang="cs-CZ" smtClean="0"/>
              <a:t>13.03.2025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85004-823A-4F68-886F-3E1F2CC60AA1}" type="datetime1">
              <a:rPr lang="cs-CZ" smtClean="0"/>
              <a:t>13.03.2025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A6F4A-56F2-4C7A-972B-DF601EA54D19}" type="datetime1">
              <a:rPr lang="cs-CZ" smtClean="0"/>
              <a:t>13.03.2025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524A-4A8B-4BB2-AE26-F13A643689CD}" type="datetime1">
              <a:rPr lang="cs-CZ" smtClean="0"/>
              <a:t>13.03.2025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13.03.2025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NPRG054 High Performance Software Development- 201</a:t>
            </a:r>
            <a:r>
              <a:rPr lang="en-US" dirty="0"/>
              <a:t>6</a:t>
            </a:r>
            <a:r>
              <a:rPr lang="cs-CZ" dirty="0"/>
              <a:t>/201</a:t>
            </a:r>
            <a:r>
              <a:rPr lang="en-US" dirty="0"/>
              <a:t>7</a:t>
            </a:r>
            <a:r>
              <a:rPr lang="cs-CZ" dirty="0"/>
              <a:t>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9FEF60E2-7ACB-4E46-A771-4412D8AFEC6D}" type="datetime1">
              <a:rPr lang="cs-CZ" smtClean="0"/>
              <a:t>13.03.2025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2" r:id="rId9"/>
    <p:sldLayoutId id="2147483673" r:id="rId10"/>
    <p:sldLayoutId id="2147483669" r:id="rId11"/>
    <p:sldLayoutId id="2147483670" r:id="rId12"/>
    <p:sldLayoutId id="2147483671" r:id="rId13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</a:t>
            </a:r>
            <a:r>
              <a:rPr lang="en-US" dirty="0"/>
              <a:t> software development</a:t>
            </a:r>
            <a:r>
              <a:rPr lang="cs-CZ" dirty="0"/>
              <a:t> - 201</a:t>
            </a:r>
            <a:r>
              <a:rPr lang="en-US" dirty="0"/>
              <a:t>5</a:t>
            </a:r>
            <a:r>
              <a:rPr lang="cs-CZ" dirty="0"/>
              <a:t>/201</a:t>
            </a:r>
            <a:r>
              <a:rPr lang="en-US" dirty="0"/>
              <a:t>6</a:t>
            </a:r>
            <a:r>
              <a:rPr lang="cs-CZ" dirty="0"/>
              <a:t>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SIMD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60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334"/>
    </mc:Choice>
    <mc:Fallback xmlns="">
      <p:transition spd="slow" advTm="42334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10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</a:t>
            </a:r>
            <a:r>
              <a:rPr lang="en-US" dirty="0"/>
              <a:t> software development</a:t>
            </a:r>
            <a:r>
              <a:rPr lang="cs-CZ" dirty="0"/>
              <a:t> - 201</a:t>
            </a:r>
            <a:r>
              <a:rPr lang="en-US" dirty="0"/>
              <a:t>5</a:t>
            </a:r>
            <a:r>
              <a:rPr lang="cs-CZ" dirty="0"/>
              <a:t>/201</a:t>
            </a:r>
            <a:r>
              <a:rPr lang="en-US" dirty="0"/>
              <a:t>6</a:t>
            </a:r>
            <a:r>
              <a:rPr lang="cs-CZ" dirty="0"/>
              <a:t>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data types and registers (MMX/SSE/AVX/AVX512)</a:t>
            </a:r>
          </a:p>
        </p:txBody>
      </p:sp>
    </p:spTree>
    <p:extLst>
      <p:ext uri="{BB962C8B-B14F-4D97-AF65-F5344CB8AC3E}">
        <p14:creationId xmlns:p14="http://schemas.microsoft.com/office/powerpoint/2010/main" val="3136175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 registers – 8 bit CPU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grpSp>
        <p:nvGrpSpPr>
          <p:cNvPr id="450" name="Group 449"/>
          <p:cNvGrpSpPr/>
          <p:nvPr/>
        </p:nvGrpSpPr>
        <p:grpSpPr>
          <a:xfrm>
            <a:off x="8172040" y="3609002"/>
            <a:ext cx="720008" cy="180002"/>
            <a:chOff x="8172040" y="3609002"/>
            <a:chExt cx="720008" cy="180002"/>
          </a:xfrm>
        </p:grpSpPr>
        <p:sp>
          <p:nvSpPr>
            <p:cNvPr id="441" name="Rectangle 440"/>
            <p:cNvSpPr/>
            <p:nvPr/>
          </p:nvSpPr>
          <p:spPr>
            <a:xfrm>
              <a:off x="8802047" y="3609002"/>
              <a:ext cx="8667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42" name="Rectangle 441"/>
            <p:cNvSpPr/>
            <p:nvPr/>
          </p:nvSpPr>
          <p:spPr>
            <a:xfrm>
              <a:off x="8172040" y="3609002"/>
              <a:ext cx="720008" cy="180002"/>
            </a:xfrm>
            <a:prstGeom prst="rect">
              <a:avLst/>
            </a:prstGeom>
            <a:noFill/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FLAGS</a:t>
              </a:r>
            </a:p>
          </p:txBody>
        </p:sp>
      </p:grpSp>
      <p:grpSp>
        <p:nvGrpSpPr>
          <p:cNvPr id="449" name="Group 448"/>
          <p:cNvGrpSpPr/>
          <p:nvPr/>
        </p:nvGrpSpPr>
        <p:grpSpPr>
          <a:xfrm>
            <a:off x="8172040" y="3969006"/>
            <a:ext cx="720008" cy="180002"/>
            <a:chOff x="8172040" y="3969006"/>
            <a:chExt cx="720008" cy="180002"/>
          </a:xfrm>
        </p:grpSpPr>
        <p:sp>
          <p:nvSpPr>
            <p:cNvPr id="443" name="Rectangle 442"/>
            <p:cNvSpPr/>
            <p:nvPr/>
          </p:nvSpPr>
          <p:spPr>
            <a:xfrm>
              <a:off x="8712046" y="396900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44" name="Rectangle 443"/>
            <p:cNvSpPr/>
            <p:nvPr/>
          </p:nvSpPr>
          <p:spPr>
            <a:xfrm>
              <a:off x="8172040" y="3969006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PC</a:t>
              </a:r>
            </a:p>
          </p:txBody>
        </p:sp>
      </p:grpSp>
      <p:sp>
        <p:nvSpPr>
          <p:cNvPr id="445" name="TextBox 444"/>
          <p:cNvSpPr txBox="1"/>
          <p:nvPr/>
        </p:nvSpPr>
        <p:spPr>
          <a:xfrm>
            <a:off x="251952" y="4000708"/>
            <a:ext cx="539769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1974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Intel 8080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12 B of registers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64 KB addressable memory</a:t>
            </a:r>
          </a:p>
        </p:txBody>
      </p:sp>
      <p:grpSp>
        <p:nvGrpSpPr>
          <p:cNvPr id="448" name="Group 447"/>
          <p:cNvGrpSpPr/>
          <p:nvPr/>
        </p:nvGrpSpPr>
        <p:grpSpPr>
          <a:xfrm>
            <a:off x="8172040" y="548968"/>
            <a:ext cx="720008" cy="1440016"/>
            <a:chOff x="8172040" y="548968"/>
            <a:chExt cx="720008" cy="1440016"/>
          </a:xfrm>
        </p:grpSpPr>
        <p:sp>
          <p:nvSpPr>
            <p:cNvPr id="373" name="Rectangle 372"/>
            <p:cNvSpPr/>
            <p:nvPr/>
          </p:nvSpPr>
          <p:spPr>
            <a:xfrm>
              <a:off x="8802047" y="548968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4" name="Rectangle 373"/>
            <p:cNvSpPr/>
            <p:nvPr/>
          </p:nvSpPr>
          <p:spPr>
            <a:xfrm>
              <a:off x="8712046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7" name="Rectangle 376"/>
            <p:cNvSpPr/>
            <p:nvPr/>
          </p:nvSpPr>
          <p:spPr>
            <a:xfrm>
              <a:off x="8802047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8" name="Rectangle 377"/>
            <p:cNvSpPr/>
            <p:nvPr/>
          </p:nvSpPr>
          <p:spPr>
            <a:xfrm>
              <a:off x="8712046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1" name="Rectangle 380"/>
            <p:cNvSpPr/>
            <p:nvPr/>
          </p:nvSpPr>
          <p:spPr>
            <a:xfrm>
              <a:off x="8802047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2" name="Rectangle 381"/>
            <p:cNvSpPr/>
            <p:nvPr/>
          </p:nvSpPr>
          <p:spPr>
            <a:xfrm>
              <a:off x="8712046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5" name="Rectangle 384"/>
            <p:cNvSpPr/>
            <p:nvPr/>
          </p:nvSpPr>
          <p:spPr>
            <a:xfrm>
              <a:off x="8802047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2" name="Rectangle 371"/>
            <p:cNvSpPr/>
            <p:nvPr/>
          </p:nvSpPr>
          <p:spPr>
            <a:xfrm>
              <a:off x="8172040" y="54896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A</a:t>
              </a:r>
            </a:p>
          </p:txBody>
        </p:sp>
        <p:sp>
          <p:nvSpPr>
            <p:cNvPr id="376" name="Rectangle 375"/>
            <p:cNvSpPr/>
            <p:nvPr/>
          </p:nvSpPr>
          <p:spPr>
            <a:xfrm>
              <a:off x="8172040" y="72897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HL</a:t>
              </a:r>
            </a:p>
          </p:txBody>
        </p:sp>
        <p:sp>
          <p:nvSpPr>
            <p:cNvPr id="380" name="Rectangle 379"/>
            <p:cNvSpPr/>
            <p:nvPr/>
          </p:nvSpPr>
          <p:spPr>
            <a:xfrm>
              <a:off x="8172040" y="90897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BC</a:t>
              </a:r>
            </a:p>
          </p:txBody>
        </p:sp>
        <p:sp>
          <p:nvSpPr>
            <p:cNvPr id="384" name="Rectangle 383"/>
            <p:cNvSpPr/>
            <p:nvPr/>
          </p:nvSpPr>
          <p:spPr>
            <a:xfrm>
              <a:off x="8172040" y="1088974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DE</a:t>
              </a:r>
            </a:p>
          </p:txBody>
        </p:sp>
        <p:sp>
          <p:nvSpPr>
            <p:cNvPr id="446" name="Rectangle 445"/>
            <p:cNvSpPr/>
            <p:nvPr/>
          </p:nvSpPr>
          <p:spPr>
            <a:xfrm>
              <a:off x="8712046" y="180898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47" name="Rectangle 446"/>
            <p:cNvSpPr/>
            <p:nvPr/>
          </p:nvSpPr>
          <p:spPr>
            <a:xfrm>
              <a:off x="8172040" y="180898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SP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77991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 registers – 8 bit CPU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grpSp>
        <p:nvGrpSpPr>
          <p:cNvPr id="450" name="Group 449"/>
          <p:cNvGrpSpPr/>
          <p:nvPr/>
        </p:nvGrpSpPr>
        <p:grpSpPr>
          <a:xfrm>
            <a:off x="8172040" y="3609002"/>
            <a:ext cx="720008" cy="180002"/>
            <a:chOff x="8172040" y="3609002"/>
            <a:chExt cx="720008" cy="180002"/>
          </a:xfrm>
        </p:grpSpPr>
        <p:sp>
          <p:nvSpPr>
            <p:cNvPr id="441" name="Rectangle 440"/>
            <p:cNvSpPr/>
            <p:nvPr/>
          </p:nvSpPr>
          <p:spPr>
            <a:xfrm>
              <a:off x="8802047" y="3609002"/>
              <a:ext cx="8667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42" name="Rectangle 441"/>
            <p:cNvSpPr/>
            <p:nvPr/>
          </p:nvSpPr>
          <p:spPr>
            <a:xfrm>
              <a:off x="8172040" y="3609002"/>
              <a:ext cx="720008" cy="180002"/>
            </a:xfrm>
            <a:prstGeom prst="rect">
              <a:avLst/>
            </a:prstGeom>
            <a:noFill/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FLAGS</a:t>
              </a:r>
            </a:p>
          </p:txBody>
        </p:sp>
      </p:grpSp>
      <p:grpSp>
        <p:nvGrpSpPr>
          <p:cNvPr id="449" name="Group 448"/>
          <p:cNvGrpSpPr/>
          <p:nvPr/>
        </p:nvGrpSpPr>
        <p:grpSpPr>
          <a:xfrm>
            <a:off x="8172040" y="3969006"/>
            <a:ext cx="720008" cy="180002"/>
            <a:chOff x="8172040" y="3969006"/>
            <a:chExt cx="720008" cy="180002"/>
          </a:xfrm>
        </p:grpSpPr>
        <p:sp>
          <p:nvSpPr>
            <p:cNvPr id="443" name="Rectangle 442"/>
            <p:cNvSpPr/>
            <p:nvPr/>
          </p:nvSpPr>
          <p:spPr>
            <a:xfrm>
              <a:off x="8712046" y="396900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44" name="Rectangle 443"/>
            <p:cNvSpPr/>
            <p:nvPr/>
          </p:nvSpPr>
          <p:spPr>
            <a:xfrm>
              <a:off x="8172040" y="3969006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PC</a:t>
              </a:r>
            </a:p>
          </p:txBody>
        </p:sp>
      </p:grpSp>
      <p:sp>
        <p:nvSpPr>
          <p:cNvPr id="445" name="TextBox 444"/>
          <p:cNvSpPr txBox="1"/>
          <p:nvPr/>
        </p:nvSpPr>
        <p:spPr>
          <a:xfrm>
            <a:off x="251952" y="4000708"/>
            <a:ext cx="539769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1976</a:t>
            </a:r>
          </a:p>
          <a:p>
            <a:r>
              <a:rPr lang="en-US" sz="3600" b="1" dirty="0" err="1">
                <a:solidFill>
                  <a:srgbClr val="FF0000"/>
                </a:solidFill>
              </a:rPr>
              <a:t>Zilog</a:t>
            </a:r>
            <a:r>
              <a:rPr lang="en-US" sz="3600" b="1" dirty="0">
                <a:solidFill>
                  <a:srgbClr val="FF0000"/>
                </a:solidFill>
              </a:rPr>
              <a:t> Z80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16 B of (app) registers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64 KB addressable memory</a:t>
            </a:r>
          </a:p>
        </p:txBody>
      </p:sp>
      <p:grpSp>
        <p:nvGrpSpPr>
          <p:cNvPr id="448" name="Group 447"/>
          <p:cNvGrpSpPr/>
          <p:nvPr/>
        </p:nvGrpSpPr>
        <p:grpSpPr>
          <a:xfrm>
            <a:off x="8172040" y="548968"/>
            <a:ext cx="720008" cy="1440016"/>
            <a:chOff x="8172040" y="548968"/>
            <a:chExt cx="720008" cy="1440016"/>
          </a:xfrm>
        </p:grpSpPr>
        <p:sp>
          <p:nvSpPr>
            <p:cNvPr id="373" name="Rectangle 372"/>
            <p:cNvSpPr/>
            <p:nvPr/>
          </p:nvSpPr>
          <p:spPr>
            <a:xfrm>
              <a:off x="8802047" y="548968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4" name="Rectangle 373"/>
            <p:cNvSpPr/>
            <p:nvPr/>
          </p:nvSpPr>
          <p:spPr>
            <a:xfrm>
              <a:off x="8712046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7" name="Rectangle 376"/>
            <p:cNvSpPr/>
            <p:nvPr/>
          </p:nvSpPr>
          <p:spPr>
            <a:xfrm>
              <a:off x="8802047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8" name="Rectangle 377"/>
            <p:cNvSpPr/>
            <p:nvPr/>
          </p:nvSpPr>
          <p:spPr>
            <a:xfrm>
              <a:off x="8712046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1" name="Rectangle 380"/>
            <p:cNvSpPr/>
            <p:nvPr/>
          </p:nvSpPr>
          <p:spPr>
            <a:xfrm>
              <a:off x="8802047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2" name="Rectangle 381"/>
            <p:cNvSpPr/>
            <p:nvPr/>
          </p:nvSpPr>
          <p:spPr>
            <a:xfrm>
              <a:off x="8712046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5" name="Rectangle 384"/>
            <p:cNvSpPr/>
            <p:nvPr/>
          </p:nvSpPr>
          <p:spPr>
            <a:xfrm>
              <a:off x="8802047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2" name="Rectangle 371"/>
            <p:cNvSpPr/>
            <p:nvPr/>
          </p:nvSpPr>
          <p:spPr>
            <a:xfrm>
              <a:off x="8172040" y="54896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A</a:t>
              </a:r>
            </a:p>
          </p:txBody>
        </p:sp>
        <p:sp>
          <p:nvSpPr>
            <p:cNvPr id="376" name="Rectangle 375"/>
            <p:cNvSpPr/>
            <p:nvPr/>
          </p:nvSpPr>
          <p:spPr>
            <a:xfrm>
              <a:off x="8172040" y="72897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HL</a:t>
              </a:r>
            </a:p>
          </p:txBody>
        </p:sp>
        <p:sp>
          <p:nvSpPr>
            <p:cNvPr id="380" name="Rectangle 379"/>
            <p:cNvSpPr/>
            <p:nvPr/>
          </p:nvSpPr>
          <p:spPr>
            <a:xfrm>
              <a:off x="8172040" y="90897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BC</a:t>
              </a:r>
            </a:p>
          </p:txBody>
        </p:sp>
        <p:sp>
          <p:nvSpPr>
            <p:cNvPr id="384" name="Rectangle 383"/>
            <p:cNvSpPr/>
            <p:nvPr/>
          </p:nvSpPr>
          <p:spPr>
            <a:xfrm>
              <a:off x="8172040" y="1088974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DE</a:t>
              </a:r>
            </a:p>
          </p:txBody>
        </p:sp>
        <p:sp>
          <p:nvSpPr>
            <p:cNvPr id="446" name="Rectangle 445"/>
            <p:cNvSpPr/>
            <p:nvPr/>
          </p:nvSpPr>
          <p:spPr>
            <a:xfrm>
              <a:off x="8712046" y="180898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47" name="Rectangle 446"/>
            <p:cNvSpPr/>
            <p:nvPr/>
          </p:nvSpPr>
          <p:spPr>
            <a:xfrm>
              <a:off x="8172040" y="180898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SP</a:t>
              </a:r>
            </a:p>
          </p:txBody>
        </p:sp>
      </p:grpSp>
      <p:sp>
        <p:nvSpPr>
          <p:cNvPr id="26" name="Rectangle 25"/>
          <p:cNvSpPr/>
          <p:nvPr/>
        </p:nvSpPr>
        <p:spPr>
          <a:xfrm>
            <a:off x="8712046" y="1268976"/>
            <a:ext cx="180002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dirty="0"/>
          </a:p>
        </p:txBody>
      </p:sp>
      <p:sp>
        <p:nvSpPr>
          <p:cNvPr id="27" name="Rectangle 26"/>
          <p:cNvSpPr/>
          <p:nvPr/>
        </p:nvSpPr>
        <p:spPr>
          <a:xfrm>
            <a:off x="8712046" y="1448978"/>
            <a:ext cx="180002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dirty="0"/>
          </a:p>
        </p:txBody>
      </p:sp>
      <p:sp>
        <p:nvSpPr>
          <p:cNvPr id="28" name="Rectangle 27"/>
          <p:cNvSpPr/>
          <p:nvPr/>
        </p:nvSpPr>
        <p:spPr>
          <a:xfrm>
            <a:off x="8172040" y="1268976"/>
            <a:ext cx="360004" cy="180002"/>
          </a:xfrm>
          <a:prstGeom prst="rect">
            <a:avLst/>
          </a:prstGeom>
          <a:solidFill>
            <a:schemeClr val="bg1"/>
          </a:solidFill>
          <a:ln w="38100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r>
              <a:rPr lang="en-US" sz="1200" dirty="0"/>
              <a:t>IX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172040" y="1448978"/>
            <a:ext cx="360004" cy="180002"/>
          </a:xfrm>
          <a:prstGeom prst="rect">
            <a:avLst/>
          </a:prstGeom>
          <a:solidFill>
            <a:schemeClr val="bg1"/>
          </a:solidFill>
          <a:ln w="38100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r>
              <a:rPr lang="en-US" sz="1200" dirty="0"/>
              <a:t>IY</a:t>
            </a:r>
          </a:p>
        </p:txBody>
      </p:sp>
    </p:spTree>
    <p:extLst>
      <p:ext uri="{BB962C8B-B14F-4D97-AF65-F5344CB8AC3E}">
        <p14:creationId xmlns:p14="http://schemas.microsoft.com/office/powerpoint/2010/main" val="3562233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 registers – 16 bit mode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grpSp>
        <p:nvGrpSpPr>
          <p:cNvPr id="169" name="Group 168"/>
          <p:cNvGrpSpPr/>
          <p:nvPr/>
        </p:nvGrpSpPr>
        <p:grpSpPr>
          <a:xfrm>
            <a:off x="8712046" y="548968"/>
            <a:ext cx="180002" cy="720008"/>
            <a:chOff x="8712046" y="548968"/>
            <a:chExt cx="180002" cy="720008"/>
          </a:xfrm>
        </p:grpSpPr>
        <p:sp>
          <p:nvSpPr>
            <p:cNvPr id="370" name="Rectangle 369"/>
            <p:cNvSpPr/>
            <p:nvPr/>
          </p:nvSpPr>
          <p:spPr>
            <a:xfrm>
              <a:off x="8712046" y="548968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3" name="Rectangle 372"/>
            <p:cNvSpPr/>
            <p:nvPr/>
          </p:nvSpPr>
          <p:spPr>
            <a:xfrm>
              <a:off x="8802047" y="548968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4" name="Rectangle 373"/>
            <p:cNvSpPr/>
            <p:nvPr/>
          </p:nvSpPr>
          <p:spPr>
            <a:xfrm>
              <a:off x="8712046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7" name="Rectangle 376"/>
            <p:cNvSpPr/>
            <p:nvPr/>
          </p:nvSpPr>
          <p:spPr>
            <a:xfrm>
              <a:off x="8802047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8" name="Rectangle 377"/>
            <p:cNvSpPr/>
            <p:nvPr/>
          </p:nvSpPr>
          <p:spPr>
            <a:xfrm>
              <a:off x="8712046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1" name="Rectangle 380"/>
            <p:cNvSpPr/>
            <p:nvPr/>
          </p:nvSpPr>
          <p:spPr>
            <a:xfrm>
              <a:off x="8802047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2" name="Rectangle 381"/>
            <p:cNvSpPr/>
            <p:nvPr/>
          </p:nvSpPr>
          <p:spPr>
            <a:xfrm>
              <a:off x="8712046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5" name="Rectangle 384"/>
            <p:cNvSpPr/>
            <p:nvPr/>
          </p:nvSpPr>
          <p:spPr>
            <a:xfrm>
              <a:off x="8802047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</p:grpSp>
      <p:sp>
        <p:nvSpPr>
          <p:cNvPr id="386" name="Rectangle 385"/>
          <p:cNvSpPr/>
          <p:nvPr/>
        </p:nvSpPr>
        <p:spPr>
          <a:xfrm>
            <a:off x="8712046" y="1268976"/>
            <a:ext cx="180002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dirty="0"/>
          </a:p>
        </p:txBody>
      </p:sp>
      <p:sp>
        <p:nvSpPr>
          <p:cNvPr id="390" name="Rectangle 389"/>
          <p:cNvSpPr/>
          <p:nvPr/>
        </p:nvSpPr>
        <p:spPr>
          <a:xfrm>
            <a:off x="8712046" y="1448978"/>
            <a:ext cx="180002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dirty="0"/>
          </a:p>
        </p:txBody>
      </p:sp>
      <p:sp>
        <p:nvSpPr>
          <p:cNvPr id="393" name="Rectangle 392"/>
          <p:cNvSpPr/>
          <p:nvPr/>
        </p:nvSpPr>
        <p:spPr>
          <a:xfrm>
            <a:off x="8712046" y="1628980"/>
            <a:ext cx="180002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dirty="0"/>
          </a:p>
        </p:txBody>
      </p:sp>
      <p:sp>
        <p:nvSpPr>
          <p:cNvPr id="397" name="Rectangle 396"/>
          <p:cNvSpPr/>
          <p:nvPr/>
        </p:nvSpPr>
        <p:spPr>
          <a:xfrm>
            <a:off x="8712046" y="1808982"/>
            <a:ext cx="180002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dirty="0"/>
          </a:p>
        </p:txBody>
      </p:sp>
      <p:sp>
        <p:nvSpPr>
          <p:cNvPr id="372" name="Rectangle 371"/>
          <p:cNvSpPr/>
          <p:nvPr/>
        </p:nvSpPr>
        <p:spPr>
          <a:xfrm>
            <a:off x="8172040" y="548968"/>
            <a:ext cx="360004" cy="180002"/>
          </a:xfrm>
          <a:prstGeom prst="rect">
            <a:avLst/>
          </a:prstGeom>
          <a:solidFill>
            <a:schemeClr val="bg1"/>
          </a:solidFill>
          <a:ln w="38100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r>
              <a:rPr lang="en-US" sz="1200" dirty="0"/>
              <a:t>AX</a:t>
            </a:r>
          </a:p>
        </p:txBody>
      </p:sp>
      <p:sp>
        <p:nvSpPr>
          <p:cNvPr id="376" name="Rectangle 375"/>
          <p:cNvSpPr/>
          <p:nvPr/>
        </p:nvSpPr>
        <p:spPr>
          <a:xfrm>
            <a:off x="8172040" y="728970"/>
            <a:ext cx="360004" cy="180002"/>
          </a:xfrm>
          <a:prstGeom prst="rect">
            <a:avLst/>
          </a:prstGeom>
          <a:solidFill>
            <a:schemeClr val="bg1"/>
          </a:solidFill>
          <a:ln w="38100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r>
              <a:rPr lang="en-US" sz="1200" dirty="0"/>
              <a:t>BX</a:t>
            </a:r>
          </a:p>
        </p:txBody>
      </p:sp>
      <p:sp>
        <p:nvSpPr>
          <p:cNvPr id="380" name="Rectangle 379"/>
          <p:cNvSpPr/>
          <p:nvPr/>
        </p:nvSpPr>
        <p:spPr>
          <a:xfrm>
            <a:off x="8172040" y="908972"/>
            <a:ext cx="360004" cy="180002"/>
          </a:xfrm>
          <a:prstGeom prst="rect">
            <a:avLst/>
          </a:prstGeom>
          <a:solidFill>
            <a:schemeClr val="bg1"/>
          </a:solidFill>
          <a:ln w="38100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r>
              <a:rPr lang="en-US" sz="1200" dirty="0"/>
              <a:t>CX</a:t>
            </a:r>
          </a:p>
        </p:txBody>
      </p:sp>
      <p:sp>
        <p:nvSpPr>
          <p:cNvPr id="384" name="Rectangle 383"/>
          <p:cNvSpPr/>
          <p:nvPr/>
        </p:nvSpPr>
        <p:spPr>
          <a:xfrm>
            <a:off x="8172040" y="1088974"/>
            <a:ext cx="360004" cy="180002"/>
          </a:xfrm>
          <a:prstGeom prst="rect">
            <a:avLst/>
          </a:prstGeom>
          <a:solidFill>
            <a:schemeClr val="bg1"/>
          </a:solidFill>
          <a:ln w="38100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r>
              <a:rPr lang="en-US" sz="1200" dirty="0"/>
              <a:t>DX</a:t>
            </a:r>
          </a:p>
        </p:txBody>
      </p:sp>
      <p:sp>
        <p:nvSpPr>
          <p:cNvPr id="388" name="Rectangle 387"/>
          <p:cNvSpPr/>
          <p:nvPr/>
        </p:nvSpPr>
        <p:spPr>
          <a:xfrm>
            <a:off x="8172040" y="1268976"/>
            <a:ext cx="360004" cy="180002"/>
          </a:xfrm>
          <a:prstGeom prst="rect">
            <a:avLst/>
          </a:prstGeom>
          <a:solidFill>
            <a:schemeClr val="bg1"/>
          </a:solidFill>
          <a:ln w="38100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r>
              <a:rPr lang="en-US" sz="1200" dirty="0"/>
              <a:t>SI</a:t>
            </a:r>
          </a:p>
        </p:txBody>
      </p:sp>
      <p:sp>
        <p:nvSpPr>
          <p:cNvPr id="392" name="Rectangle 391"/>
          <p:cNvSpPr/>
          <p:nvPr/>
        </p:nvSpPr>
        <p:spPr>
          <a:xfrm>
            <a:off x="8172040" y="1448978"/>
            <a:ext cx="360004" cy="180002"/>
          </a:xfrm>
          <a:prstGeom prst="rect">
            <a:avLst/>
          </a:prstGeom>
          <a:solidFill>
            <a:schemeClr val="bg1"/>
          </a:solidFill>
          <a:ln w="38100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r>
              <a:rPr lang="en-US" sz="1200" dirty="0"/>
              <a:t>DI</a:t>
            </a:r>
          </a:p>
        </p:txBody>
      </p:sp>
      <p:sp>
        <p:nvSpPr>
          <p:cNvPr id="395" name="Rectangle 394"/>
          <p:cNvSpPr/>
          <p:nvPr/>
        </p:nvSpPr>
        <p:spPr>
          <a:xfrm>
            <a:off x="8172040" y="1628980"/>
            <a:ext cx="360004" cy="180002"/>
          </a:xfrm>
          <a:prstGeom prst="rect">
            <a:avLst/>
          </a:prstGeom>
          <a:solidFill>
            <a:schemeClr val="bg1"/>
          </a:solidFill>
          <a:ln w="38100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r>
              <a:rPr lang="en-US" sz="1200" dirty="0"/>
              <a:t>BP</a:t>
            </a:r>
          </a:p>
        </p:txBody>
      </p:sp>
      <p:sp>
        <p:nvSpPr>
          <p:cNvPr id="398" name="Rectangle 397"/>
          <p:cNvSpPr/>
          <p:nvPr/>
        </p:nvSpPr>
        <p:spPr>
          <a:xfrm>
            <a:off x="8172040" y="1808982"/>
            <a:ext cx="360004" cy="180002"/>
          </a:xfrm>
          <a:prstGeom prst="rect">
            <a:avLst/>
          </a:prstGeom>
          <a:solidFill>
            <a:schemeClr val="bg1"/>
          </a:solidFill>
          <a:ln w="38100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r>
              <a:rPr lang="en-US" sz="1200" dirty="0"/>
              <a:t>SP</a:t>
            </a:r>
          </a:p>
        </p:txBody>
      </p:sp>
      <p:sp>
        <p:nvSpPr>
          <p:cNvPr id="441" name="Rectangle 440"/>
          <p:cNvSpPr/>
          <p:nvPr/>
        </p:nvSpPr>
        <p:spPr>
          <a:xfrm>
            <a:off x="8708717" y="3609002"/>
            <a:ext cx="180002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endParaRPr lang="en-US" sz="1200" dirty="0"/>
          </a:p>
        </p:txBody>
      </p:sp>
      <p:sp>
        <p:nvSpPr>
          <p:cNvPr id="442" name="Rectangle 441"/>
          <p:cNvSpPr/>
          <p:nvPr/>
        </p:nvSpPr>
        <p:spPr>
          <a:xfrm>
            <a:off x="8172040" y="3609002"/>
            <a:ext cx="720008" cy="180002"/>
          </a:xfrm>
          <a:prstGeom prst="rect">
            <a:avLst/>
          </a:prstGeom>
          <a:noFill/>
          <a:ln w="38100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/>
              <a:t>FLAGS</a:t>
            </a:r>
          </a:p>
        </p:txBody>
      </p:sp>
      <p:sp>
        <p:nvSpPr>
          <p:cNvPr id="443" name="Rectangle 442"/>
          <p:cNvSpPr/>
          <p:nvPr/>
        </p:nvSpPr>
        <p:spPr>
          <a:xfrm>
            <a:off x="8712046" y="3969006"/>
            <a:ext cx="180002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dirty="0"/>
          </a:p>
        </p:txBody>
      </p:sp>
      <p:sp>
        <p:nvSpPr>
          <p:cNvPr id="444" name="Rectangle 443"/>
          <p:cNvSpPr/>
          <p:nvPr/>
        </p:nvSpPr>
        <p:spPr>
          <a:xfrm>
            <a:off x="8172040" y="3969006"/>
            <a:ext cx="360004" cy="180002"/>
          </a:xfrm>
          <a:prstGeom prst="rect">
            <a:avLst/>
          </a:prstGeom>
          <a:solidFill>
            <a:schemeClr val="bg1"/>
          </a:solidFill>
          <a:ln w="38100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r>
              <a:rPr lang="en-US" sz="1200" dirty="0"/>
              <a:t>IP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51952" y="4000708"/>
            <a:ext cx="531434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1978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Intel 8086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20 B of (app) registers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1 MB addressable memory</a:t>
            </a:r>
          </a:p>
        </p:txBody>
      </p:sp>
    </p:spTree>
    <p:extLst>
      <p:ext uri="{BB962C8B-B14F-4D97-AF65-F5344CB8AC3E}">
        <p14:creationId xmlns:p14="http://schemas.microsoft.com/office/powerpoint/2010/main" val="24947489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 and FPU registers – 16 bit mode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grpSp>
        <p:nvGrpSpPr>
          <p:cNvPr id="167" name="Group 166"/>
          <p:cNvGrpSpPr/>
          <p:nvPr/>
        </p:nvGrpSpPr>
        <p:grpSpPr>
          <a:xfrm>
            <a:off x="7992037" y="4864966"/>
            <a:ext cx="896681" cy="1440016"/>
            <a:chOff x="7992038" y="4864966"/>
            <a:chExt cx="180002" cy="1440016"/>
          </a:xfrm>
        </p:grpSpPr>
        <p:sp>
          <p:nvSpPr>
            <p:cNvPr id="15" name="Rectangle 14"/>
            <p:cNvSpPr/>
            <p:nvPr/>
          </p:nvSpPr>
          <p:spPr>
            <a:xfrm>
              <a:off x="7992038" y="486496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ST</a:t>
              </a:r>
            </a:p>
          </p:txBody>
        </p:sp>
        <p:sp>
          <p:nvSpPr>
            <p:cNvPr id="346" name="Rectangle 345"/>
            <p:cNvSpPr/>
            <p:nvPr/>
          </p:nvSpPr>
          <p:spPr>
            <a:xfrm>
              <a:off x="7992038" y="504496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49" name="Rectangle 348"/>
            <p:cNvSpPr/>
            <p:nvPr/>
          </p:nvSpPr>
          <p:spPr>
            <a:xfrm>
              <a:off x="7992038" y="522497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2" name="Rectangle 351"/>
            <p:cNvSpPr/>
            <p:nvPr/>
          </p:nvSpPr>
          <p:spPr>
            <a:xfrm>
              <a:off x="7992038" y="540497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5" name="Rectangle 354"/>
            <p:cNvSpPr/>
            <p:nvPr/>
          </p:nvSpPr>
          <p:spPr>
            <a:xfrm>
              <a:off x="7992038" y="5584974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8" name="Rectangle 357"/>
            <p:cNvSpPr/>
            <p:nvPr/>
          </p:nvSpPr>
          <p:spPr>
            <a:xfrm>
              <a:off x="7992038" y="5764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61" name="Rectangle 360"/>
            <p:cNvSpPr/>
            <p:nvPr/>
          </p:nvSpPr>
          <p:spPr>
            <a:xfrm>
              <a:off x="7992038" y="5944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64" name="Rectangle 363"/>
            <p:cNvSpPr/>
            <p:nvPr/>
          </p:nvSpPr>
          <p:spPr>
            <a:xfrm>
              <a:off x="7992038" y="6124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ST</a:t>
              </a: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8712046" y="548968"/>
            <a:ext cx="180002" cy="720008"/>
            <a:chOff x="8712046" y="548968"/>
            <a:chExt cx="180002" cy="720008"/>
          </a:xfrm>
        </p:grpSpPr>
        <p:sp>
          <p:nvSpPr>
            <p:cNvPr id="370" name="Rectangle 369"/>
            <p:cNvSpPr/>
            <p:nvPr/>
          </p:nvSpPr>
          <p:spPr>
            <a:xfrm>
              <a:off x="8712046" y="548968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3" name="Rectangle 372"/>
            <p:cNvSpPr/>
            <p:nvPr/>
          </p:nvSpPr>
          <p:spPr>
            <a:xfrm>
              <a:off x="8802047" y="548968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4" name="Rectangle 373"/>
            <p:cNvSpPr/>
            <p:nvPr/>
          </p:nvSpPr>
          <p:spPr>
            <a:xfrm>
              <a:off x="8712046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7" name="Rectangle 376"/>
            <p:cNvSpPr/>
            <p:nvPr/>
          </p:nvSpPr>
          <p:spPr>
            <a:xfrm>
              <a:off x="8802047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8" name="Rectangle 377"/>
            <p:cNvSpPr/>
            <p:nvPr/>
          </p:nvSpPr>
          <p:spPr>
            <a:xfrm>
              <a:off x="8712046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1" name="Rectangle 380"/>
            <p:cNvSpPr/>
            <p:nvPr/>
          </p:nvSpPr>
          <p:spPr>
            <a:xfrm>
              <a:off x="8802047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2" name="Rectangle 381"/>
            <p:cNvSpPr/>
            <p:nvPr/>
          </p:nvSpPr>
          <p:spPr>
            <a:xfrm>
              <a:off x="8712046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5" name="Rectangle 384"/>
            <p:cNvSpPr/>
            <p:nvPr/>
          </p:nvSpPr>
          <p:spPr>
            <a:xfrm>
              <a:off x="8802047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</p:grpSp>
      <p:sp>
        <p:nvSpPr>
          <p:cNvPr id="386" name="Rectangle 385"/>
          <p:cNvSpPr/>
          <p:nvPr/>
        </p:nvSpPr>
        <p:spPr>
          <a:xfrm>
            <a:off x="8712046" y="1268976"/>
            <a:ext cx="180002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dirty="0"/>
          </a:p>
        </p:txBody>
      </p:sp>
      <p:sp>
        <p:nvSpPr>
          <p:cNvPr id="390" name="Rectangle 389"/>
          <p:cNvSpPr/>
          <p:nvPr/>
        </p:nvSpPr>
        <p:spPr>
          <a:xfrm>
            <a:off x="8712046" y="1448978"/>
            <a:ext cx="180002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dirty="0"/>
          </a:p>
        </p:txBody>
      </p:sp>
      <p:sp>
        <p:nvSpPr>
          <p:cNvPr id="393" name="Rectangle 392"/>
          <p:cNvSpPr/>
          <p:nvPr/>
        </p:nvSpPr>
        <p:spPr>
          <a:xfrm>
            <a:off x="8712046" y="1628980"/>
            <a:ext cx="180002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dirty="0"/>
          </a:p>
        </p:txBody>
      </p:sp>
      <p:sp>
        <p:nvSpPr>
          <p:cNvPr id="397" name="Rectangle 396"/>
          <p:cNvSpPr/>
          <p:nvPr/>
        </p:nvSpPr>
        <p:spPr>
          <a:xfrm>
            <a:off x="8712046" y="1808982"/>
            <a:ext cx="180002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dirty="0"/>
          </a:p>
        </p:txBody>
      </p:sp>
      <p:grpSp>
        <p:nvGrpSpPr>
          <p:cNvPr id="168" name="Group 167"/>
          <p:cNvGrpSpPr/>
          <p:nvPr/>
        </p:nvGrpSpPr>
        <p:grpSpPr>
          <a:xfrm>
            <a:off x="8172040" y="548968"/>
            <a:ext cx="360004" cy="1440016"/>
            <a:chOff x="8172040" y="548968"/>
            <a:chExt cx="360004" cy="1440016"/>
          </a:xfrm>
        </p:grpSpPr>
        <p:sp>
          <p:nvSpPr>
            <p:cNvPr id="372" name="Rectangle 371"/>
            <p:cNvSpPr/>
            <p:nvPr/>
          </p:nvSpPr>
          <p:spPr>
            <a:xfrm>
              <a:off x="8172040" y="54896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AX</a:t>
              </a:r>
            </a:p>
          </p:txBody>
        </p:sp>
        <p:sp>
          <p:nvSpPr>
            <p:cNvPr id="376" name="Rectangle 375"/>
            <p:cNvSpPr/>
            <p:nvPr/>
          </p:nvSpPr>
          <p:spPr>
            <a:xfrm>
              <a:off x="8172040" y="72897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BX</a:t>
              </a:r>
            </a:p>
          </p:txBody>
        </p:sp>
        <p:sp>
          <p:nvSpPr>
            <p:cNvPr id="380" name="Rectangle 379"/>
            <p:cNvSpPr/>
            <p:nvPr/>
          </p:nvSpPr>
          <p:spPr>
            <a:xfrm>
              <a:off x="8172040" y="90897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CX</a:t>
              </a:r>
            </a:p>
          </p:txBody>
        </p:sp>
        <p:sp>
          <p:nvSpPr>
            <p:cNvPr id="384" name="Rectangle 383"/>
            <p:cNvSpPr/>
            <p:nvPr/>
          </p:nvSpPr>
          <p:spPr>
            <a:xfrm>
              <a:off x="8172040" y="1088974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DX</a:t>
              </a:r>
            </a:p>
          </p:txBody>
        </p:sp>
        <p:sp>
          <p:nvSpPr>
            <p:cNvPr id="388" name="Rectangle 387"/>
            <p:cNvSpPr/>
            <p:nvPr/>
          </p:nvSpPr>
          <p:spPr>
            <a:xfrm>
              <a:off x="8172040" y="1268976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SI</a:t>
              </a:r>
            </a:p>
          </p:txBody>
        </p:sp>
        <p:sp>
          <p:nvSpPr>
            <p:cNvPr id="392" name="Rectangle 391"/>
            <p:cNvSpPr/>
            <p:nvPr/>
          </p:nvSpPr>
          <p:spPr>
            <a:xfrm>
              <a:off x="8172040" y="144897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DI</a:t>
              </a:r>
            </a:p>
          </p:txBody>
        </p:sp>
        <p:sp>
          <p:nvSpPr>
            <p:cNvPr id="395" name="Rectangle 394"/>
            <p:cNvSpPr/>
            <p:nvPr/>
          </p:nvSpPr>
          <p:spPr>
            <a:xfrm>
              <a:off x="8172040" y="162898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BP</a:t>
              </a:r>
            </a:p>
          </p:txBody>
        </p:sp>
        <p:sp>
          <p:nvSpPr>
            <p:cNvPr id="398" name="Rectangle 397"/>
            <p:cNvSpPr/>
            <p:nvPr/>
          </p:nvSpPr>
          <p:spPr>
            <a:xfrm>
              <a:off x="8172040" y="180898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SP</a:t>
              </a:r>
            </a:p>
          </p:txBody>
        </p:sp>
      </p:grpSp>
      <p:sp>
        <p:nvSpPr>
          <p:cNvPr id="441" name="Rectangle 440"/>
          <p:cNvSpPr/>
          <p:nvPr/>
        </p:nvSpPr>
        <p:spPr>
          <a:xfrm>
            <a:off x="8708717" y="3609002"/>
            <a:ext cx="180002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endParaRPr lang="en-US" sz="1200" dirty="0"/>
          </a:p>
        </p:txBody>
      </p:sp>
      <p:sp>
        <p:nvSpPr>
          <p:cNvPr id="442" name="Rectangle 441"/>
          <p:cNvSpPr/>
          <p:nvPr/>
        </p:nvSpPr>
        <p:spPr>
          <a:xfrm>
            <a:off x="8172040" y="3609002"/>
            <a:ext cx="720008" cy="180002"/>
          </a:xfrm>
          <a:prstGeom prst="rect">
            <a:avLst/>
          </a:prstGeom>
          <a:noFill/>
          <a:ln w="38100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/>
              <a:t>FLAGS</a:t>
            </a:r>
          </a:p>
        </p:txBody>
      </p:sp>
      <p:sp>
        <p:nvSpPr>
          <p:cNvPr id="443" name="Rectangle 442"/>
          <p:cNvSpPr/>
          <p:nvPr/>
        </p:nvSpPr>
        <p:spPr>
          <a:xfrm>
            <a:off x="8712046" y="3969006"/>
            <a:ext cx="180002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dirty="0"/>
          </a:p>
        </p:txBody>
      </p:sp>
      <p:sp>
        <p:nvSpPr>
          <p:cNvPr id="444" name="Rectangle 443"/>
          <p:cNvSpPr/>
          <p:nvPr/>
        </p:nvSpPr>
        <p:spPr>
          <a:xfrm>
            <a:off x="8172040" y="3969006"/>
            <a:ext cx="360004" cy="180002"/>
          </a:xfrm>
          <a:prstGeom prst="rect">
            <a:avLst/>
          </a:prstGeom>
          <a:solidFill>
            <a:schemeClr val="bg1"/>
          </a:solidFill>
          <a:ln w="38100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r>
              <a:rPr lang="en-US" sz="1200" dirty="0"/>
              <a:t>IP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51952" y="4000708"/>
            <a:ext cx="531434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1980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Intel 8086+8087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100 B of (app) registers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1 MB addressable memory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608002" y="4896526"/>
            <a:ext cx="1332191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i="1" dirty="0"/>
              <a:t>8 80-bit FP registers in co-processor chip (8087)</a:t>
            </a:r>
          </a:p>
        </p:txBody>
      </p:sp>
    </p:spTree>
    <p:extLst>
      <p:ext uri="{BB962C8B-B14F-4D97-AF65-F5344CB8AC3E}">
        <p14:creationId xmlns:p14="http://schemas.microsoft.com/office/powerpoint/2010/main" val="34331301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 and FPU registers – 32 bit mode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240" name="TextBox 239"/>
          <p:cNvSpPr txBox="1"/>
          <p:nvPr/>
        </p:nvSpPr>
        <p:spPr>
          <a:xfrm>
            <a:off x="6170153" y="583496"/>
            <a:ext cx="191188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i="1" dirty="0"/>
              <a:t>this picture is shown</a:t>
            </a:r>
            <a:br>
              <a:rPr lang="en-US" sz="1800" i="1" dirty="0"/>
            </a:br>
            <a:r>
              <a:rPr lang="en-US" sz="1800" i="1" dirty="0"/>
              <a:t>with MSB on the left</a:t>
            </a:r>
          </a:p>
        </p:txBody>
      </p:sp>
      <p:grpSp>
        <p:nvGrpSpPr>
          <p:cNvPr id="167" name="Group 166"/>
          <p:cNvGrpSpPr/>
          <p:nvPr/>
        </p:nvGrpSpPr>
        <p:grpSpPr>
          <a:xfrm>
            <a:off x="7992037" y="4864966"/>
            <a:ext cx="896681" cy="1440016"/>
            <a:chOff x="7992038" y="4864966"/>
            <a:chExt cx="180002" cy="1440016"/>
          </a:xfrm>
        </p:grpSpPr>
        <p:sp>
          <p:nvSpPr>
            <p:cNvPr id="15" name="Rectangle 14"/>
            <p:cNvSpPr/>
            <p:nvPr/>
          </p:nvSpPr>
          <p:spPr>
            <a:xfrm>
              <a:off x="7992038" y="486496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ST</a:t>
              </a:r>
            </a:p>
          </p:txBody>
        </p:sp>
        <p:sp>
          <p:nvSpPr>
            <p:cNvPr id="346" name="Rectangle 345"/>
            <p:cNvSpPr/>
            <p:nvPr/>
          </p:nvSpPr>
          <p:spPr>
            <a:xfrm>
              <a:off x="7992038" y="504496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49" name="Rectangle 348"/>
            <p:cNvSpPr/>
            <p:nvPr/>
          </p:nvSpPr>
          <p:spPr>
            <a:xfrm>
              <a:off x="7992038" y="522497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2" name="Rectangle 351"/>
            <p:cNvSpPr/>
            <p:nvPr/>
          </p:nvSpPr>
          <p:spPr>
            <a:xfrm>
              <a:off x="7992038" y="540497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5" name="Rectangle 354"/>
            <p:cNvSpPr/>
            <p:nvPr/>
          </p:nvSpPr>
          <p:spPr>
            <a:xfrm>
              <a:off x="7992038" y="5584974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8" name="Rectangle 357"/>
            <p:cNvSpPr/>
            <p:nvPr/>
          </p:nvSpPr>
          <p:spPr>
            <a:xfrm>
              <a:off x="7992038" y="5764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61" name="Rectangle 360"/>
            <p:cNvSpPr/>
            <p:nvPr/>
          </p:nvSpPr>
          <p:spPr>
            <a:xfrm>
              <a:off x="7992038" y="5944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64" name="Rectangle 363"/>
            <p:cNvSpPr/>
            <p:nvPr/>
          </p:nvSpPr>
          <p:spPr>
            <a:xfrm>
              <a:off x="7992038" y="6124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ST</a:t>
              </a: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8712046" y="548968"/>
            <a:ext cx="180002" cy="720008"/>
            <a:chOff x="8712046" y="548968"/>
            <a:chExt cx="180002" cy="720008"/>
          </a:xfrm>
        </p:grpSpPr>
        <p:sp>
          <p:nvSpPr>
            <p:cNvPr id="370" name="Rectangle 369"/>
            <p:cNvSpPr/>
            <p:nvPr/>
          </p:nvSpPr>
          <p:spPr>
            <a:xfrm>
              <a:off x="8712046" y="548968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3" name="Rectangle 372"/>
            <p:cNvSpPr/>
            <p:nvPr/>
          </p:nvSpPr>
          <p:spPr>
            <a:xfrm>
              <a:off x="8802047" y="548968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4" name="Rectangle 373"/>
            <p:cNvSpPr/>
            <p:nvPr/>
          </p:nvSpPr>
          <p:spPr>
            <a:xfrm>
              <a:off x="8712046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7" name="Rectangle 376"/>
            <p:cNvSpPr/>
            <p:nvPr/>
          </p:nvSpPr>
          <p:spPr>
            <a:xfrm>
              <a:off x="8802047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8" name="Rectangle 377"/>
            <p:cNvSpPr/>
            <p:nvPr/>
          </p:nvSpPr>
          <p:spPr>
            <a:xfrm>
              <a:off x="8712046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1" name="Rectangle 380"/>
            <p:cNvSpPr/>
            <p:nvPr/>
          </p:nvSpPr>
          <p:spPr>
            <a:xfrm>
              <a:off x="8802047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2" name="Rectangle 381"/>
            <p:cNvSpPr/>
            <p:nvPr/>
          </p:nvSpPr>
          <p:spPr>
            <a:xfrm>
              <a:off x="8712046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5" name="Rectangle 384"/>
            <p:cNvSpPr/>
            <p:nvPr/>
          </p:nvSpPr>
          <p:spPr>
            <a:xfrm>
              <a:off x="8802047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8532044" y="548968"/>
            <a:ext cx="360004" cy="1440016"/>
            <a:chOff x="8532044" y="548968"/>
            <a:chExt cx="360004" cy="1440016"/>
          </a:xfrm>
        </p:grpSpPr>
        <p:sp>
          <p:nvSpPr>
            <p:cNvPr id="371" name="Rectangle 370"/>
            <p:cNvSpPr/>
            <p:nvPr/>
          </p:nvSpPr>
          <p:spPr>
            <a:xfrm>
              <a:off x="8532044" y="54896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5" name="Rectangle 374"/>
            <p:cNvSpPr/>
            <p:nvPr/>
          </p:nvSpPr>
          <p:spPr>
            <a:xfrm>
              <a:off x="8532044" y="72897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9" name="Rectangle 378"/>
            <p:cNvSpPr/>
            <p:nvPr/>
          </p:nvSpPr>
          <p:spPr>
            <a:xfrm>
              <a:off x="8532044" y="90897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3" name="Rectangle 382"/>
            <p:cNvSpPr/>
            <p:nvPr/>
          </p:nvSpPr>
          <p:spPr>
            <a:xfrm>
              <a:off x="8532044" y="1088974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6" name="Rectangle 385"/>
            <p:cNvSpPr/>
            <p:nvPr/>
          </p:nvSpPr>
          <p:spPr>
            <a:xfrm>
              <a:off x="8712046" y="1268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7" name="Rectangle 386"/>
            <p:cNvSpPr/>
            <p:nvPr/>
          </p:nvSpPr>
          <p:spPr>
            <a:xfrm>
              <a:off x="8532044" y="1268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0" name="Rectangle 389"/>
            <p:cNvSpPr/>
            <p:nvPr/>
          </p:nvSpPr>
          <p:spPr>
            <a:xfrm>
              <a:off x="8712046" y="1448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1" name="Rectangle 390"/>
            <p:cNvSpPr/>
            <p:nvPr/>
          </p:nvSpPr>
          <p:spPr>
            <a:xfrm>
              <a:off x="8532044" y="1448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3" name="Rectangle 392"/>
            <p:cNvSpPr/>
            <p:nvPr/>
          </p:nvSpPr>
          <p:spPr>
            <a:xfrm>
              <a:off x="8712046" y="1628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4" name="Rectangle 393"/>
            <p:cNvSpPr/>
            <p:nvPr/>
          </p:nvSpPr>
          <p:spPr>
            <a:xfrm>
              <a:off x="8532044" y="1628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7" name="Rectangle 396"/>
            <p:cNvSpPr/>
            <p:nvPr/>
          </p:nvSpPr>
          <p:spPr>
            <a:xfrm>
              <a:off x="8532044" y="1808982"/>
              <a:ext cx="360004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8172040" y="548968"/>
            <a:ext cx="360004" cy="1440016"/>
            <a:chOff x="8172040" y="548968"/>
            <a:chExt cx="360004" cy="1440016"/>
          </a:xfrm>
        </p:grpSpPr>
        <p:sp>
          <p:nvSpPr>
            <p:cNvPr id="372" name="Rectangle 371"/>
            <p:cNvSpPr/>
            <p:nvPr/>
          </p:nvSpPr>
          <p:spPr>
            <a:xfrm>
              <a:off x="8172040" y="54896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EAX</a:t>
              </a:r>
            </a:p>
          </p:txBody>
        </p:sp>
        <p:sp>
          <p:nvSpPr>
            <p:cNvPr id="376" name="Rectangle 375"/>
            <p:cNvSpPr/>
            <p:nvPr/>
          </p:nvSpPr>
          <p:spPr>
            <a:xfrm>
              <a:off x="8172040" y="72897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EBX</a:t>
              </a:r>
            </a:p>
          </p:txBody>
        </p:sp>
        <p:sp>
          <p:nvSpPr>
            <p:cNvPr id="380" name="Rectangle 379"/>
            <p:cNvSpPr/>
            <p:nvPr/>
          </p:nvSpPr>
          <p:spPr>
            <a:xfrm>
              <a:off x="8172040" y="90897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ECX</a:t>
              </a:r>
            </a:p>
          </p:txBody>
        </p:sp>
        <p:sp>
          <p:nvSpPr>
            <p:cNvPr id="384" name="Rectangle 383"/>
            <p:cNvSpPr/>
            <p:nvPr/>
          </p:nvSpPr>
          <p:spPr>
            <a:xfrm>
              <a:off x="8172040" y="1088974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EDX</a:t>
              </a:r>
            </a:p>
          </p:txBody>
        </p:sp>
        <p:sp>
          <p:nvSpPr>
            <p:cNvPr id="388" name="Rectangle 387"/>
            <p:cNvSpPr/>
            <p:nvPr/>
          </p:nvSpPr>
          <p:spPr>
            <a:xfrm>
              <a:off x="8172040" y="1268976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ESI</a:t>
              </a:r>
            </a:p>
          </p:txBody>
        </p:sp>
        <p:sp>
          <p:nvSpPr>
            <p:cNvPr id="392" name="Rectangle 391"/>
            <p:cNvSpPr/>
            <p:nvPr/>
          </p:nvSpPr>
          <p:spPr>
            <a:xfrm>
              <a:off x="8172040" y="144897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EDI</a:t>
              </a:r>
            </a:p>
          </p:txBody>
        </p:sp>
        <p:sp>
          <p:nvSpPr>
            <p:cNvPr id="395" name="Rectangle 394"/>
            <p:cNvSpPr/>
            <p:nvPr/>
          </p:nvSpPr>
          <p:spPr>
            <a:xfrm>
              <a:off x="8172040" y="162898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EBP</a:t>
              </a:r>
            </a:p>
          </p:txBody>
        </p:sp>
        <p:sp>
          <p:nvSpPr>
            <p:cNvPr id="398" name="Rectangle 397"/>
            <p:cNvSpPr/>
            <p:nvPr/>
          </p:nvSpPr>
          <p:spPr>
            <a:xfrm>
              <a:off x="8172040" y="180898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ESP</a:t>
              </a:r>
            </a:p>
          </p:txBody>
        </p:sp>
      </p:grpSp>
      <p:sp>
        <p:nvSpPr>
          <p:cNvPr id="440" name="Rectangle 439"/>
          <p:cNvSpPr/>
          <p:nvPr/>
        </p:nvSpPr>
        <p:spPr>
          <a:xfrm>
            <a:off x="8532044" y="3609002"/>
            <a:ext cx="180002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endParaRPr lang="en-US" sz="1200" dirty="0"/>
          </a:p>
        </p:txBody>
      </p:sp>
      <p:sp>
        <p:nvSpPr>
          <p:cNvPr id="441" name="Rectangle 440"/>
          <p:cNvSpPr/>
          <p:nvPr/>
        </p:nvSpPr>
        <p:spPr>
          <a:xfrm>
            <a:off x="8708717" y="3609002"/>
            <a:ext cx="180002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endParaRPr lang="en-US" sz="1200" dirty="0"/>
          </a:p>
        </p:txBody>
      </p:sp>
      <p:sp>
        <p:nvSpPr>
          <p:cNvPr id="442" name="Rectangle 441"/>
          <p:cNvSpPr/>
          <p:nvPr/>
        </p:nvSpPr>
        <p:spPr>
          <a:xfrm>
            <a:off x="8172040" y="3609002"/>
            <a:ext cx="720008" cy="180002"/>
          </a:xfrm>
          <a:prstGeom prst="rect">
            <a:avLst/>
          </a:prstGeom>
          <a:noFill/>
          <a:ln w="38100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/>
              <a:t>EFLAGS</a:t>
            </a:r>
          </a:p>
        </p:txBody>
      </p:sp>
      <p:sp>
        <p:nvSpPr>
          <p:cNvPr id="443" name="Rectangle 442"/>
          <p:cNvSpPr/>
          <p:nvPr/>
        </p:nvSpPr>
        <p:spPr>
          <a:xfrm>
            <a:off x="8532044" y="3969006"/>
            <a:ext cx="360004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dirty="0"/>
          </a:p>
        </p:txBody>
      </p:sp>
      <p:sp>
        <p:nvSpPr>
          <p:cNvPr id="444" name="Rectangle 443"/>
          <p:cNvSpPr/>
          <p:nvPr/>
        </p:nvSpPr>
        <p:spPr>
          <a:xfrm>
            <a:off x="8172040" y="3969006"/>
            <a:ext cx="360004" cy="180002"/>
          </a:xfrm>
          <a:prstGeom prst="rect">
            <a:avLst/>
          </a:prstGeom>
          <a:solidFill>
            <a:schemeClr val="bg1"/>
          </a:solidFill>
          <a:ln w="38100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r>
              <a:rPr lang="en-US" sz="1200" dirty="0"/>
              <a:t>EIP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51952" y="4000708"/>
            <a:ext cx="531434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1985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Intel 80386+80387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120 B of app registers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4 GB addressable memory</a:t>
            </a:r>
          </a:p>
        </p:txBody>
      </p:sp>
    </p:spTree>
    <p:extLst>
      <p:ext uri="{BB962C8B-B14F-4D97-AF65-F5344CB8AC3E}">
        <p14:creationId xmlns:p14="http://schemas.microsoft.com/office/powerpoint/2010/main" val="42058933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 and FPU registers – 32 bit mode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240" name="TextBox 239"/>
          <p:cNvSpPr txBox="1"/>
          <p:nvPr/>
        </p:nvSpPr>
        <p:spPr>
          <a:xfrm>
            <a:off x="6170153" y="583496"/>
            <a:ext cx="191188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i="1" dirty="0"/>
              <a:t>this picture is shown</a:t>
            </a:r>
            <a:br>
              <a:rPr lang="en-US" sz="1800" i="1" dirty="0"/>
            </a:br>
            <a:r>
              <a:rPr lang="en-US" sz="1800" i="1" dirty="0"/>
              <a:t>with MSB on the left</a:t>
            </a:r>
          </a:p>
        </p:txBody>
      </p:sp>
      <p:grpSp>
        <p:nvGrpSpPr>
          <p:cNvPr id="167" name="Group 166"/>
          <p:cNvGrpSpPr/>
          <p:nvPr/>
        </p:nvGrpSpPr>
        <p:grpSpPr>
          <a:xfrm>
            <a:off x="7992037" y="4864966"/>
            <a:ext cx="896681" cy="1440016"/>
            <a:chOff x="7992038" y="4864966"/>
            <a:chExt cx="180002" cy="1440016"/>
          </a:xfrm>
        </p:grpSpPr>
        <p:sp>
          <p:nvSpPr>
            <p:cNvPr id="15" name="Rectangle 14"/>
            <p:cNvSpPr/>
            <p:nvPr/>
          </p:nvSpPr>
          <p:spPr>
            <a:xfrm>
              <a:off x="7992038" y="486496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ST</a:t>
              </a:r>
            </a:p>
          </p:txBody>
        </p:sp>
        <p:sp>
          <p:nvSpPr>
            <p:cNvPr id="346" name="Rectangle 345"/>
            <p:cNvSpPr/>
            <p:nvPr/>
          </p:nvSpPr>
          <p:spPr>
            <a:xfrm>
              <a:off x="7992038" y="504496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49" name="Rectangle 348"/>
            <p:cNvSpPr/>
            <p:nvPr/>
          </p:nvSpPr>
          <p:spPr>
            <a:xfrm>
              <a:off x="7992038" y="522497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2" name="Rectangle 351"/>
            <p:cNvSpPr/>
            <p:nvPr/>
          </p:nvSpPr>
          <p:spPr>
            <a:xfrm>
              <a:off x="7992038" y="540497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5" name="Rectangle 354"/>
            <p:cNvSpPr/>
            <p:nvPr/>
          </p:nvSpPr>
          <p:spPr>
            <a:xfrm>
              <a:off x="7992038" y="5584974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8" name="Rectangle 357"/>
            <p:cNvSpPr/>
            <p:nvPr/>
          </p:nvSpPr>
          <p:spPr>
            <a:xfrm>
              <a:off x="7992038" y="5764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61" name="Rectangle 360"/>
            <p:cNvSpPr/>
            <p:nvPr/>
          </p:nvSpPr>
          <p:spPr>
            <a:xfrm>
              <a:off x="7992038" y="5944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64" name="Rectangle 363"/>
            <p:cNvSpPr/>
            <p:nvPr/>
          </p:nvSpPr>
          <p:spPr>
            <a:xfrm>
              <a:off x="7992038" y="6124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ST</a:t>
              </a: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8712046" y="548968"/>
            <a:ext cx="180002" cy="720008"/>
            <a:chOff x="8712046" y="548968"/>
            <a:chExt cx="180002" cy="720008"/>
          </a:xfrm>
        </p:grpSpPr>
        <p:sp>
          <p:nvSpPr>
            <p:cNvPr id="370" name="Rectangle 369"/>
            <p:cNvSpPr/>
            <p:nvPr/>
          </p:nvSpPr>
          <p:spPr>
            <a:xfrm>
              <a:off x="8712046" y="548968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3" name="Rectangle 372"/>
            <p:cNvSpPr/>
            <p:nvPr/>
          </p:nvSpPr>
          <p:spPr>
            <a:xfrm>
              <a:off x="8802047" y="548968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4" name="Rectangle 373"/>
            <p:cNvSpPr/>
            <p:nvPr/>
          </p:nvSpPr>
          <p:spPr>
            <a:xfrm>
              <a:off x="8712046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7" name="Rectangle 376"/>
            <p:cNvSpPr/>
            <p:nvPr/>
          </p:nvSpPr>
          <p:spPr>
            <a:xfrm>
              <a:off x="8802047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8" name="Rectangle 377"/>
            <p:cNvSpPr/>
            <p:nvPr/>
          </p:nvSpPr>
          <p:spPr>
            <a:xfrm>
              <a:off x="8712046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1" name="Rectangle 380"/>
            <p:cNvSpPr/>
            <p:nvPr/>
          </p:nvSpPr>
          <p:spPr>
            <a:xfrm>
              <a:off x="8802047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2" name="Rectangle 381"/>
            <p:cNvSpPr/>
            <p:nvPr/>
          </p:nvSpPr>
          <p:spPr>
            <a:xfrm>
              <a:off x="8712046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5" name="Rectangle 384"/>
            <p:cNvSpPr/>
            <p:nvPr/>
          </p:nvSpPr>
          <p:spPr>
            <a:xfrm>
              <a:off x="8802047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8532044" y="548968"/>
            <a:ext cx="360004" cy="1440016"/>
            <a:chOff x="8532044" y="548968"/>
            <a:chExt cx="360004" cy="1440016"/>
          </a:xfrm>
        </p:grpSpPr>
        <p:sp>
          <p:nvSpPr>
            <p:cNvPr id="371" name="Rectangle 370"/>
            <p:cNvSpPr/>
            <p:nvPr/>
          </p:nvSpPr>
          <p:spPr>
            <a:xfrm>
              <a:off x="8532044" y="54896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5" name="Rectangle 374"/>
            <p:cNvSpPr/>
            <p:nvPr/>
          </p:nvSpPr>
          <p:spPr>
            <a:xfrm>
              <a:off x="8532044" y="72897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9" name="Rectangle 378"/>
            <p:cNvSpPr/>
            <p:nvPr/>
          </p:nvSpPr>
          <p:spPr>
            <a:xfrm>
              <a:off x="8532044" y="90897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3" name="Rectangle 382"/>
            <p:cNvSpPr/>
            <p:nvPr/>
          </p:nvSpPr>
          <p:spPr>
            <a:xfrm>
              <a:off x="8532044" y="1088974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6" name="Rectangle 385"/>
            <p:cNvSpPr/>
            <p:nvPr/>
          </p:nvSpPr>
          <p:spPr>
            <a:xfrm>
              <a:off x="8712046" y="1268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7" name="Rectangle 386"/>
            <p:cNvSpPr/>
            <p:nvPr/>
          </p:nvSpPr>
          <p:spPr>
            <a:xfrm>
              <a:off x="8532044" y="1268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0" name="Rectangle 389"/>
            <p:cNvSpPr/>
            <p:nvPr/>
          </p:nvSpPr>
          <p:spPr>
            <a:xfrm>
              <a:off x="8712046" y="1448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1" name="Rectangle 390"/>
            <p:cNvSpPr/>
            <p:nvPr/>
          </p:nvSpPr>
          <p:spPr>
            <a:xfrm>
              <a:off x="8532044" y="1448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3" name="Rectangle 392"/>
            <p:cNvSpPr/>
            <p:nvPr/>
          </p:nvSpPr>
          <p:spPr>
            <a:xfrm>
              <a:off x="8712046" y="1628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4" name="Rectangle 393"/>
            <p:cNvSpPr/>
            <p:nvPr/>
          </p:nvSpPr>
          <p:spPr>
            <a:xfrm>
              <a:off x="8532044" y="1628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7" name="Rectangle 396"/>
            <p:cNvSpPr/>
            <p:nvPr/>
          </p:nvSpPr>
          <p:spPr>
            <a:xfrm>
              <a:off x="8532044" y="1808982"/>
              <a:ext cx="360004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8172040" y="548968"/>
            <a:ext cx="360004" cy="1440016"/>
            <a:chOff x="8172040" y="548968"/>
            <a:chExt cx="360004" cy="1440016"/>
          </a:xfrm>
        </p:grpSpPr>
        <p:sp>
          <p:nvSpPr>
            <p:cNvPr id="372" name="Rectangle 371"/>
            <p:cNvSpPr/>
            <p:nvPr/>
          </p:nvSpPr>
          <p:spPr>
            <a:xfrm>
              <a:off x="8172040" y="54896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EAX</a:t>
              </a:r>
            </a:p>
          </p:txBody>
        </p:sp>
        <p:sp>
          <p:nvSpPr>
            <p:cNvPr id="376" name="Rectangle 375"/>
            <p:cNvSpPr/>
            <p:nvPr/>
          </p:nvSpPr>
          <p:spPr>
            <a:xfrm>
              <a:off x="8172040" y="72897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EBX</a:t>
              </a:r>
            </a:p>
          </p:txBody>
        </p:sp>
        <p:sp>
          <p:nvSpPr>
            <p:cNvPr id="380" name="Rectangle 379"/>
            <p:cNvSpPr/>
            <p:nvPr/>
          </p:nvSpPr>
          <p:spPr>
            <a:xfrm>
              <a:off x="8172040" y="90897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ECX</a:t>
              </a:r>
            </a:p>
          </p:txBody>
        </p:sp>
        <p:sp>
          <p:nvSpPr>
            <p:cNvPr id="384" name="Rectangle 383"/>
            <p:cNvSpPr/>
            <p:nvPr/>
          </p:nvSpPr>
          <p:spPr>
            <a:xfrm>
              <a:off x="8172040" y="1088974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EDX</a:t>
              </a:r>
            </a:p>
          </p:txBody>
        </p:sp>
        <p:sp>
          <p:nvSpPr>
            <p:cNvPr id="388" name="Rectangle 387"/>
            <p:cNvSpPr/>
            <p:nvPr/>
          </p:nvSpPr>
          <p:spPr>
            <a:xfrm>
              <a:off x="8172040" y="1268976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ESI</a:t>
              </a:r>
            </a:p>
          </p:txBody>
        </p:sp>
        <p:sp>
          <p:nvSpPr>
            <p:cNvPr id="392" name="Rectangle 391"/>
            <p:cNvSpPr/>
            <p:nvPr/>
          </p:nvSpPr>
          <p:spPr>
            <a:xfrm>
              <a:off x="8172040" y="144897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EDI</a:t>
              </a:r>
            </a:p>
          </p:txBody>
        </p:sp>
        <p:sp>
          <p:nvSpPr>
            <p:cNvPr id="395" name="Rectangle 394"/>
            <p:cNvSpPr/>
            <p:nvPr/>
          </p:nvSpPr>
          <p:spPr>
            <a:xfrm>
              <a:off x="8172040" y="162898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EBP</a:t>
              </a:r>
            </a:p>
          </p:txBody>
        </p:sp>
        <p:sp>
          <p:nvSpPr>
            <p:cNvPr id="398" name="Rectangle 397"/>
            <p:cNvSpPr/>
            <p:nvPr/>
          </p:nvSpPr>
          <p:spPr>
            <a:xfrm>
              <a:off x="8172040" y="180898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ESP</a:t>
              </a:r>
            </a:p>
          </p:txBody>
        </p:sp>
      </p:grpSp>
      <p:sp>
        <p:nvSpPr>
          <p:cNvPr id="440" name="Rectangle 439"/>
          <p:cNvSpPr/>
          <p:nvPr/>
        </p:nvSpPr>
        <p:spPr>
          <a:xfrm>
            <a:off x="8532044" y="3609002"/>
            <a:ext cx="180002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endParaRPr lang="en-US" sz="1200" dirty="0"/>
          </a:p>
        </p:txBody>
      </p:sp>
      <p:sp>
        <p:nvSpPr>
          <p:cNvPr id="441" name="Rectangle 440"/>
          <p:cNvSpPr/>
          <p:nvPr/>
        </p:nvSpPr>
        <p:spPr>
          <a:xfrm>
            <a:off x="8708717" y="3609002"/>
            <a:ext cx="180002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endParaRPr lang="en-US" sz="1200" dirty="0"/>
          </a:p>
        </p:txBody>
      </p:sp>
      <p:sp>
        <p:nvSpPr>
          <p:cNvPr id="442" name="Rectangle 441"/>
          <p:cNvSpPr/>
          <p:nvPr/>
        </p:nvSpPr>
        <p:spPr>
          <a:xfrm>
            <a:off x="8172040" y="3609002"/>
            <a:ext cx="720008" cy="180002"/>
          </a:xfrm>
          <a:prstGeom prst="rect">
            <a:avLst/>
          </a:prstGeom>
          <a:noFill/>
          <a:ln w="38100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/>
              <a:t>EFLAGS</a:t>
            </a:r>
          </a:p>
        </p:txBody>
      </p:sp>
      <p:sp>
        <p:nvSpPr>
          <p:cNvPr id="443" name="Rectangle 442"/>
          <p:cNvSpPr/>
          <p:nvPr/>
        </p:nvSpPr>
        <p:spPr>
          <a:xfrm>
            <a:off x="8532044" y="3969006"/>
            <a:ext cx="360004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dirty="0"/>
          </a:p>
        </p:txBody>
      </p:sp>
      <p:sp>
        <p:nvSpPr>
          <p:cNvPr id="444" name="Rectangle 443"/>
          <p:cNvSpPr/>
          <p:nvPr/>
        </p:nvSpPr>
        <p:spPr>
          <a:xfrm>
            <a:off x="8172040" y="3969006"/>
            <a:ext cx="360004" cy="180002"/>
          </a:xfrm>
          <a:prstGeom prst="rect">
            <a:avLst/>
          </a:prstGeom>
          <a:solidFill>
            <a:schemeClr val="bg1"/>
          </a:solidFill>
          <a:ln w="38100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r>
              <a:rPr lang="en-US" sz="1200" dirty="0"/>
              <a:t>EIP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51952" y="4000708"/>
            <a:ext cx="531434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1989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Intel 80486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120 B of app registers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4 GB addressable memory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608002" y="4896526"/>
            <a:ext cx="1332191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i="1" dirty="0"/>
              <a:t>The FPU is now on the same chip</a:t>
            </a:r>
          </a:p>
        </p:txBody>
      </p:sp>
    </p:spTree>
    <p:extLst>
      <p:ext uri="{BB962C8B-B14F-4D97-AF65-F5344CB8AC3E}">
        <p14:creationId xmlns:p14="http://schemas.microsoft.com/office/powerpoint/2010/main" val="23436796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Scalar and vector registers (MMX)</a:t>
            </a:r>
            <a:r>
              <a:rPr lang="cs-CZ" dirty="0"/>
              <a:t> </a:t>
            </a:r>
            <a:r>
              <a:rPr lang="en-US" dirty="0"/>
              <a:t>– 32 bit mode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17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240" name="TextBox 239"/>
          <p:cNvSpPr txBox="1"/>
          <p:nvPr/>
        </p:nvSpPr>
        <p:spPr>
          <a:xfrm>
            <a:off x="6170153" y="583496"/>
            <a:ext cx="1911885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i="1" dirty="0"/>
              <a:t>this picture is shown</a:t>
            </a:r>
            <a:br>
              <a:rPr lang="en-US" sz="1800" i="1" dirty="0"/>
            </a:br>
            <a:r>
              <a:rPr lang="en-US" sz="1800" i="1" dirty="0"/>
              <a:t>with MSB on the left</a:t>
            </a:r>
          </a:p>
          <a:p>
            <a:r>
              <a:rPr lang="en-US" sz="1800" i="1" dirty="0"/>
              <a:t>(lane 0 on the right)</a:t>
            </a:r>
          </a:p>
        </p:txBody>
      </p:sp>
      <p:grpSp>
        <p:nvGrpSpPr>
          <p:cNvPr id="167" name="Group 166"/>
          <p:cNvGrpSpPr/>
          <p:nvPr/>
        </p:nvGrpSpPr>
        <p:grpSpPr>
          <a:xfrm>
            <a:off x="7992038" y="4864966"/>
            <a:ext cx="180002" cy="1440016"/>
            <a:chOff x="7992038" y="4864966"/>
            <a:chExt cx="180002" cy="1440016"/>
          </a:xfrm>
        </p:grpSpPr>
        <p:sp>
          <p:nvSpPr>
            <p:cNvPr id="15" name="Rectangle 14"/>
            <p:cNvSpPr/>
            <p:nvPr/>
          </p:nvSpPr>
          <p:spPr>
            <a:xfrm>
              <a:off x="7992038" y="486496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ST</a:t>
              </a:r>
            </a:p>
          </p:txBody>
        </p:sp>
        <p:sp>
          <p:nvSpPr>
            <p:cNvPr id="346" name="Rectangle 345"/>
            <p:cNvSpPr/>
            <p:nvPr/>
          </p:nvSpPr>
          <p:spPr>
            <a:xfrm>
              <a:off x="7992038" y="504496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49" name="Rectangle 348"/>
            <p:cNvSpPr/>
            <p:nvPr/>
          </p:nvSpPr>
          <p:spPr>
            <a:xfrm>
              <a:off x="7992038" y="522497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2" name="Rectangle 351"/>
            <p:cNvSpPr/>
            <p:nvPr/>
          </p:nvSpPr>
          <p:spPr>
            <a:xfrm>
              <a:off x="7992038" y="540497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5" name="Rectangle 354"/>
            <p:cNvSpPr/>
            <p:nvPr/>
          </p:nvSpPr>
          <p:spPr>
            <a:xfrm>
              <a:off x="7992038" y="5584974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8" name="Rectangle 357"/>
            <p:cNvSpPr/>
            <p:nvPr/>
          </p:nvSpPr>
          <p:spPr>
            <a:xfrm>
              <a:off x="7992038" y="5764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61" name="Rectangle 360"/>
            <p:cNvSpPr/>
            <p:nvPr/>
          </p:nvSpPr>
          <p:spPr>
            <a:xfrm>
              <a:off x="7992038" y="5944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64" name="Rectangle 363"/>
            <p:cNvSpPr/>
            <p:nvPr/>
          </p:nvSpPr>
          <p:spPr>
            <a:xfrm>
              <a:off x="7992038" y="6124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ST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8172040" y="4864966"/>
            <a:ext cx="720008" cy="1440016"/>
            <a:chOff x="8172040" y="4864966"/>
            <a:chExt cx="720008" cy="1440016"/>
          </a:xfrm>
        </p:grpSpPr>
        <p:sp>
          <p:nvSpPr>
            <p:cNvPr id="34" name="Rectangle 33"/>
            <p:cNvSpPr/>
            <p:nvPr/>
          </p:nvSpPr>
          <p:spPr>
            <a:xfrm>
              <a:off x="8172040" y="4864966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b="1" dirty="0"/>
                <a:t>MM0</a:t>
              </a:r>
            </a:p>
          </p:txBody>
        </p:sp>
        <p:sp>
          <p:nvSpPr>
            <p:cNvPr id="347" name="Rectangle 346"/>
            <p:cNvSpPr/>
            <p:nvPr/>
          </p:nvSpPr>
          <p:spPr>
            <a:xfrm>
              <a:off x="8172040" y="5044968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50" name="Rectangle 349"/>
            <p:cNvSpPr/>
            <p:nvPr/>
          </p:nvSpPr>
          <p:spPr>
            <a:xfrm>
              <a:off x="8172040" y="5224970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53" name="Rectangle 352"/>
            <p:cNvSpPr/>
            <p:nvPr/>
          </p:nvSpPr>
          <p:spPr>
            <a:xfrm>
              <a:off x="8172040" y="5404972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56" name="Rectangle 355"/>
            <p:cNvSpPr/>
            <p:nvPr/>
          </p:nvSpPr>
          <p:spPr>
            <a:xfrm>
              <a:off x="8172040" y="5584974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59" name="Rectangle 358"/>
            <p:cNvSpPr/>
            <p:nvPr/>
          </p:nvSpPr>
          <p:spPr>
            <a:xfrm>
              <a:off x="8172040" y="5764976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62" name="Rectangle 361"/>
            <p:cNvSpPr/>
            <p:nvPr/>
          </p:nvSpPr>
          <p:spPr>
            <a:xfrm>
              <a:off x="8172040" y="5944978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65" name="Rectangle 364"/>
            <p:cNvSpPr/>
            <p:nvPr/>
          </p:nvSpPr>
          <p:spPr>
            <a:xfrm>
              <a:off x="8172040" y="6124980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b="1" dirty="0"/>
                <a:t>MM7</a:t>
              </a:r>
            </a:p>
          </p:txBody>
        </p:sp>
      </p:grpSp>
      <p:sp>
        <p:nvSpPr>
          <p:cNvPr id="366" name="TextBox 365"/>
          <p:cNvSpPr txBox="1"/>
          <p:nvPr/>
        </p:nvSpPr>
        <p:spPr>
          <a:xfrm>
            <a:off x="6608002" y="4896526"/>
            <a:ext cx="1332191" cy="13849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i="1" dirty="0"/>
              <a:t>64-bit MMX registers were carved from the 80-bit FP registers (x87)</a:t>
            </a:r>
          </a:p>
        </p:txBody>
      </p:sp>
      <p:grpSp>
        <p:nvGrpSpPr>
          <p:cNvPr id="169" name="Group 168"/>
          <p:cNvGrpSpPr/>
          <p:nvPr/>
        </p:nvGrpSpPr>
        <p:grpSpPr>
          <a:xfrm>
            <a:off x="8712046" y="548968"/>
            <a:ext cx="180002" cy="720008"/>
            <a:chOff x="8712046" y="548968"/>
            <a:chExt cx="180002" cy="720008"/>
          </a:xfrm>
        </p:grpSpPr>
        <p:sp>
          <p:nvSpPr>
            <p:cNvPr id="370" name="Rectangle 369"/>
            <p:cNvSpPr/>
            <p:nvPr/>
          </p:nvSpPr>
          <p:spPr>
            <a:xfrm>
              <a:off x="8712046" y="548968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3" name="Rectangle 372"/>
            <p:cNvSpPr/>
            <p:nvPr/>
          </p:nvSpPr>
          <p:spPr>
            <a:xfrm>
              <a:off x="8802047" y="548968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4" name="Rectangle 373"/>
            <p:cNvSpPr/>
            <p:nvPr/>
          </p:nvSpPr>
          <p:spPr>
            <a:xfrm>
              <a:off x="8712046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7" name="Rectangle 376"/>
            <p:cNvSpPr/>
            <p:nvPr/>
          </p:nvSpPr>
          <p:spPr>
            <a:xfrm>
              <a:off x="8802047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8" name="Rectangle 377"/>
            <p:cNvSpPr/>
            <p:nvPr/>
          </p:nvSpPr>
          <p:spPr>
            <a:xfrm>
              <a:off x="8712046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1" name="Rectangle 380"/>
            <p:cNvSpPr/>
            <p:nvPr/>
          </p:nvSpPr>
          <p:spPr>
            <a:xfrm>
              <a:off x="8802047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2" name="Rectangle 381"/>
            <p:cNvSpPr/>
            <p:nvPr/>
          </p:nvSpPr>
          <p:spPr>
            <a:xfrm>
              <a:off x="8712046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5" name="Rectangle 384"/>
            <p:cNvSpPr/>
            <p:nvPr/>
          </p:nvSpPr>
          <p:spPr>
            <a:xfrm>
              <a:off x="8802047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8532044" y="548968"/>
            <a:ext cx="360004" cy="1440016"/>
            <a:chOff x="8532044" y="548968"/>
            <a:chExt cx="360004" cy="1440016"/>
          </a:xfrm>
        </p:grpSpPr>
        <p:sp>
          <p:nvSpPr>
            <p:cNvPr id="371" name="Rectangle 370"/>
            <p:cNvSpPr/>
            <p:nvPr/>
          </p:nvSpPr>
          <p:spPr>
            <a:xfrm>
              <a:off x="8532044" y="54896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5" name="Rectangle 374"/>
            <p:cNvSpPr/>
            <p:nvPr/>
          </p:nvSpPr>
          <p:spPr>
            <a:xfrm>
              <a:off x="8532044" y="72897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9" name="Rectangle 378"/>
            <p:cNvSpPr/>
            <p:nvPr/>
          </p:nvSpPr>
          <p:spPr>
            <a:xfrm>
              <a:off x="8532044" y="90897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3" name="Rectangle 382"/>
            <p:cNvSpPr/>
            <p:nvPr/>
          </p:nvSpPr>
          <p:spPr>
            <a:xfrm>
              <a:off x="8532044" y="1088974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6" name="Rectangle 385"/>
            <p:cNvSpPr/>
            <p:nvPr/>
          </p:nvSpPr>
          <p:spPr>
            <a:xfrm>
              <a:off x="8712046" y="1268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7" name="Rectangle 386"/>
            <p:cNvSpPr/>
            <p:nvPr/>
          </p:nvSpPr>
          <p:spPr>
            <a:xfrm>
              <a:off x="8532044" y="1268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0" name="Rectangle 389"/>
            <p:cNvSpPr/>
            <p:nvPr/>
          </p:nvSpPr>
          <p:spPr>
            <a:xfrm>
              <a:off x="8712046" y="1448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1" name="Rectangle 390"/>
            <p:cNvSpPr/>
            <p:nvPr/>
          </p:nvSpPr>
          <p:spPr>
            <a:xfrm>
              <a:off x="8532044" y="1448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3" name="Rectangle 392"/>
            <p:cNvSpPr/>
            <p:nvPr/>
          </p:nvSpPr>
          <p:spPr>
            <a:xfrm>
              <a:off x="8712046" y="1628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4" name="Rectangle 393"/>
            <p:cNvSpPr/>
            <p:nvPr/>
          </p:nvSpPr>
          <p:spPr>
            <a:xfrm>
              <a:off x="8532044" y="1628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7" name="Rectangle 396"/>
            <p:cNvSpPr/>
            <p:nvPr/>
          </p:nvSpPr>
          <p:spPr>
            <a:xfrm>
              <a:off x="8532044" y="1808982"/>
              <a:ext cx="360004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8172040" y="548968"/>
            <a:ext cx="360004" cy="1440016"/>
            <a:chOff x="8172040" y="548968"/>
            <a:chExt cx="360004" cy="1440016"/>
          </a:xfrm>
        </p:grpSpPr>
        <p:sp>
          <p:nvSpPr>
            <p:cNvPr id="372" name="Rectangle 371"/>
            <p:cNvSpPr/>
            <p:nvPr/>
          </p:nvSpPr>
          <p:spPr>
            <a:xfrm>
              <a:off x="8172040" y="54896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EAX</a:t>
              </a:r>
            </a:p>
          </p:txBody>
        </p:sp>
        <p:sp>
          <p:nvSpPr>
            <p:cNvPr id="376" name="Rectangle 375"/>
            <p:cNvSpPr/>
            <p:nvPr/>
          </p:nvSpPr>
          <p:spPr>
            <a:xfrm>
              <a:off x="8172040" y="72897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EBX</a:t>
              </a:r>
            </a:p>
          </p:txBody>
        </p:sp>
        <p:sp>
          <p:nvSpPr>
            <p:cNvPr id="380" name="Rectangle 379"/>
            <p:cNvSpPr/>
            <p:nvPr/>
          </p:nvSpPr>
          <p:spPr>
            <a:xfrm>
              <a:off x="8172040" y="90897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ECX</a:t>
              </a:r>
            </a:p>
          </p:txBody>
        </p:sp>
        <p:sp>
          <p:nvSpPr>
            <p:cNvPr id="384" name="Rectangle 383"/>
            <p:cNvSpPr/>
            <p:nvPr/>
          </p:nvSpPr>
          <p:spPr>
            <a:xfrm>
              <a:off x="8172040" y="1088974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EDX</a:t>
              </a:r>
            </a:p>
          </p:txBody>
        </p:sp>
        <p:sp>
          <p:nvSpPr>
            <p:cNvPr id="388" name="Rectangle 387"/>
            <p:cNvSpPr/>
            <p:nvPr/>
          </p:nvSpPr>
          <p:spPr>
            <a:xfrm>
              <a:off x="8172040" y="1268976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ESI</a:t>
              </a:r>
            </a:p>
          </p:txBody>
        </p:sp>
        <p:sp>
          <p:nvSpPr>
            <p:cNvPr id="392" name="Rectangle 391"/>
            <p:cNvSpPr/>
            <p:nvPr/>
          </p:nvSpPr>
          <p:spPr>
            <a:xfrm>
              <a:off x="8172040" y="144897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EDI</a:t>
              </a:r>
            </a:p>
          </p:txBody>
        </p:sp>
        <p:sp>
          <p:nvSpPr>
            <p:cNvPr id="395" name="Rectangle 394"/>
            <p:cNvSpPr/>
            <p:nvPr/>
          </p:nvSpPr>
          <p:spPr>
            <a:xfrm>
              <a:off x="8172040" y="162898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EBP</a:t>
              </a:r>
            </a:p>
          </p:txBody>
        </p:sp>
        <p:sp>
          <p:nvSpPr>
            <p:cNvPr id="398" name="Rectangle 397"/>
            <p:cNvSpPr/>
            <p:nvPr/>
          </p:nvSpPr>
          <p:spPr>
            <a:xfrm>
              <a:off x="8172040" y="180898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ESP</a:t>
              </a:r>
            </a:p>
          </p:txBody>
        </p:sp>
      </p:grpSp>
      <p:sp>
        <p:nvSpPr>
          <p:cNvPr id="440" name="Rectangle 439"/>
          <p:cNvSpPr/>
          <p:nvPr/>
        </p:nvSpPr>
        <p:spPr>
          <a:xfrm>
            <a:off x="8532044" y="3609002"/>
            <a:ext cx="180002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endParaRPr lang="en-US" sz="1200" dirty="0"/>
          </a:p>
        </p:txBody>
      </p:sp>
      <p:sp>
        <p:nvSpPr>
          <p:cNvPr id="441" name="Rectangle 440"/>
          <p:cNvSpPr/>
          <p:nvPr/>
        </p:nvSpPr>
        <p:spPr>
          <a:xfrm>
            <a:off x="8708717" y="3609002"/>
            <a:ext cx="180002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endParaRPr lang="en-US" sz="1200" dirty="0"/>
          </a:p>
        </p:txBody>
      </p:sp>
      <p:sp>
        <p:nvSpPr>
          <p:cNvPr id="442" name="Rectangle 441"/>
          <p:cNvSpPr/>
          <p:nvPr/>
        </p:nvSpPr>
        <p:spPr>
          <a:xfrm>
            <a:off x="8172040" y="3609002"/>
            <a:ext cx="720008" cy="180002"/>
          </a:xfrm>
          <a:prstGeom prst="rect">
            <a:avLst/>
          </a:prstGeom>
          <a:noFill/>
          <a:ln w="38100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/>
              <a:t>EFLAGS</a:t>
            </a:r>
          </a:p>
        </p:txBody>
      </p:sp>
      <p:sp>
        <p:nvSpPr>
          <p:cNvPr id="443" name="Rectangle 442"/>
          <p:cNvSpPr/>
          <p:nvPr/>
        </p:nvSpPr>
        <p:spPr>
          <a:xfrm>
            <a:off x="8532044" y="3969006"/>
            <a:ext cx="360004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dirty="0"/>
          </a:p>
        </p:txBody>
      </p:sp>
      <p:sp>
        <p:nvSpPr>
          <p:cNvPr id="444" name="Rectangle 443"/>
          <p:cNvSpPr/>
          <p:nvPr/>
        </p:nvSpPr>
        <p:spPr>
          <a:xfrm>
            <a:off x="8172040" y="3969006"/>
            <a:ext cx="360004" cy="180002"/>
          </a:xfrm>
          <a:prstGeom prst="rect">
            <a:avLst/>
          </a:prstGeom>
          <a:solidFill>
            <a:schemeClr val="bg1"/>
          </a:solidFill>
          <a:ln w="38100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r>
              <a:rPr lang="en-US" sz="1200" dirty="0"/>
              <a:t>EIP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51952" y="4000708"/>
            <a:ext cx="531434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1997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Intel Pentium MMX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120 B of app registers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4 GB addressable memory</a:t>
            </a:r>
          </a:p>
        </p:txBody>
      </p:sp>
    </p:spTree>
    <p:extLst>
      <p:ext uri="{BB962C8B-B14F-4D97-AF65-F5344CB8AC3E}">
        <p14:creationId xmlns:p14="http://schemas.microsoft.com/office/powerpoint/2010/main" val="2426672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Scalar and vector registers (MMX/SSE)</a:t>
            </a:r>
            <a:r>
              <a:rPr lang="cs-CZ" dirty="0"/>
              <a:t> </a:t>
            </a:r>
            <a:r>
              <a:rPr lang="en-US" dirty="0"/>
              <a:t>– 32 bit mode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18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240" name="TextBox 239"/>
          <p:cNvSpPr txBox="1"/>
          <p:nvPr/>
        </p:nvSpPr>
        <p:spPr>
          <a:xfrm>
            <a:off x="6170153" y="583496"/>
            <a:ext cx="1911885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i="1" dirty="0"/>
              <a:t>this picture is shown</a:t>
            </a:r>
            <a:br>
              <a:rPr lang="en-US" sz="1800" i="1" dirty="0"/>
            </a:br>
            <a:r>
              <a:rPr lang="en-US" sz="1800" i="1" dirty="0"/>
              <a:t>with MSB on the left</a:t>
            </a:r>
          </a:p>
          <a:p>
            <a:r>
              <a:rPr lang="en-US" sz="1800" i="1" dirty="0"/>
              <a:t>(lane 0 on the right)</a:t>
            </a:r>
          </a:p>
        </p:txBody>
      </p:sp>
      <p:grpSp>
        <p:nvGrpSpPr>
          <p:cNvPr id="206" name="Group 205"/>
          <p:cNvGrpSpPr/>
          <p:nvPr/>
        </p:nvGrpSpPr>
        <p:grpSpPr>
          <a:xfrm>
            <a:off x="4591816" y="548968"/>
            <a:ext cx="1435593" cy="1440016"/>
            <a:chOff x="4591816" y="548968"/>
            <a:chExt cx="1435593" cy="1440016"/>
          </a:xfrm>
        </p:grpSpPr>
        <p:sp>
          <p:nvSpPr>
            <p:cNvPr id="35" name="Rectangle 34"/>
            <p:cNvSpPr/>
            <p:nvPr/>
          </p:nvSpPr>
          <p:spPr>
            <a:xfrm>
              <a:off x="4591816" y="548968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b="1" dirty="0"/>
                <a:t>XMM0</a:t>
              </a: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4591816" y="728970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41" name="Rectangle 240"/>
            <p:cNvSpPr/>
            <p:nvPr/>
          </p:nvSpPr>
          <p:spPr>
            <a:xfrm>
              <a:off x="4591816" y="908972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45" name="Rectangle 244"/>
            <p:cNvSpPr/>
            <p:nvPr/>
          </p:nvSpPr>
          <p:spPr>
            <a:xfrm>
              <a:off x="4591816" y="1088974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49" name="Rectangle 248"/>
            <p:cNvSpPr/>
            <p:nvPr/>
          </p:nvSpPr>
          <p:spPr>
            <a:xfrm>
              <a:off x="4591816" y="1268976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53" name="Rectangle 252"/>
            <p:cNvSpPr/>
            <p:nvPr/>
          </p:nvSpPr>
          <p:spPr>
            <a:xfrm>
              <a:off x="4591816" y="1448978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57" name="Rectangle 256"/>
            <p:cNvSpPr/>
            <p:nvPr/>
          </p:nvSpPr>
          <p:spPr>
            <a:xfrm>
              <a:off x="4591816" y="1628980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61" name="Rectangle 260"/>
            <p:cNvSpPr/>
            <p:nvPr/>
          </p:nvSpPr>
          <p:spPr>
            <a:xfrm>
              <a:off x="4591816" y="1808982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b="1" dirty="0"/>
                <a:t>XMM7</a:t>
              </a:r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7992038" y="4864966"/>
            <a:ext cx="180002" cy="1440016"/>
            <a:chOff x="7992038" y="4864966"/>
            <a:chExt cx="180002" cy="1440016"/>
          </a:xfrm>
        </p:grpSpPr>
        <p:sp>
          <p:nvSpPr>
            <p:cNvPr id="15" name="Rectangle 14"/>
            <p:cNvSpPr/>
            <p:nvPr/>
          </p:nvSpPr>
          <p:spPr>
            <a:xfrm>
              <a:off x="7992038" y="486496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ST</a:t>
              </a:r>
            </a:p>
          </p:txBody>
        </p:sp>
        <p:sp>
          <p:nvSpPr>
            <p:cNvPr id="346" name="Rectangle 345"/>
            <p:cNvSpPr/>
            <p:nvPr/>
          </p:nvSpPr>
          <p:spPr>
            <a:xfrm>
              <a:off x="7992038" y="504496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49" name="Rectangle 348"/>
            <p:cNvSpPr/>
            <p:nvPr/>
          </p:nvSpPr>
          <p:spPr>
            <a:xfrm>
              <a:off x="7992038" y="522497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2" name="Rectangle 351"/>
            <p:cNvSpPr/>
            <p:nvPr/>
          </p:nvSpPr>
          <p:spPr>
            <a:xfrm>
              <a:off x="7992038" y="540497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5" name="Rectangle 354"/>
            <p:cNvSpPr/>
            <p:nvPr/>
          </p:nvSpPr>
          <p:spPr>
            <a:xfrm>
              <a:off x="7992038" y="5584974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8" name="Rectangle 357"/>
            <p:cNvSpPr/>
            <p:nvPr/>
          </p:nvSpPr>
          <p:spPr>
            <a:xfrm>
              <a:off x="7992038" y="5764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61" name="Rectangle 360"/>
            <p:cNvSpPr/>
            <p:nvPr/>
          </p:nvSpPr>
          <p:spPr>
            <a:xfrm>
              <a:off x="7992038" y="5944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64" name="Rectangle 363"/>
            <p:cNvSpPr/>
            <p:nvPr/>
          </p:nvSpPr>
          <p:spPr>
            <a:xfrm>
              <a:off x="7992038" y="6124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ST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8172040" y="4864966"/>
            <a:ext cx="720008" cy="1440016"/>
            <a:chOff x="8172040" y="4864966"/>
            <a:chExt cx="720008" cy="1440016"/>
          </a:xfrm>
        </p:grpSpPr>
        <p:sp>
          <p:nvSpPr>
            <p:cNvPr id="34" name="Rectangle 33"/>
            <p:cNvSpPr/>
            <p:nvPr/>
          </p:nvSpPr>
          <p:spPr>
            <a:xfrm>
              <a:off x="8172040" y="4864966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b="1" dirty="0"/>
                <a:t>MM0</a:t>
              </a:r>
            </a:p>
          </p:txBody>
        </p:sp>
        <p:sp>
          <p:nvSpPr>
            <p:cNvPr id="347" name="Rectangle 346"/>
            <p:cNvSpPr/>
            <p:nvPr/>
          </p:nvSpPr>
          <p:spPr>
            <a:xfrm>
              <a:off x="8172040" y="5044968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50" name="Rectangle 349"/>
            <p:cNvSpPr/>
            <p:nvPr/>
          </p:nvSpPr>
          <p:spPr>
            <a:xfrm>
              <a:off x="8172040" y="5224970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53" name="Rectangle 352"/>
            <p:cNvSpPr/>
            <p:nvPr/>
          </p:nvSpPr>
          <p:spPr>
            <a:xfrm>
              <a:off x="8172040" y="5404972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56" name="Rectangle 355"/>
            <p:cNvSpPr/>
            <p:nvPr/>
          </p:nvSpPr>
          <p:spPr>
            <a:xfrm>
              <a:off x="8172040" y="5584974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59" name="Rectangle 358"/>
            <p:cNvSpPr/>
            <p:nvPr/>
          </p:nvSpPr>
          <p:spPr>
            <a:xfrm>
              <a:off x="8172040" y="5764976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62" name="Rectangle 361"/>
            <p:cNvSpPr/>
            <p:nvPr/>
          </p:nvSpPr>
          <p:spPr>
            <a:xfrm>
              <a:off x="8172040" y="5944978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65" name="Rectangle 364"/>
            <p:cNvSpPr/>
            <p:nvPr/>
          </p:nvSpPr>
          <p:spPr>
            <a:xfrm>
              <a:off x="8172040" y="6124980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b="1" dirty="0"/>
                <a:t>MM7</a:t>
              </a:r>
            </a:p>
          </p:txBody>
        </p:sp>
      </p:grpSp>
      <p:sp>
        <p:nvSpPr>
          <p:cNvPr id="366" name="TextBox 365"/>
          <p:cNvSpPr txBox="1"/>
          <p:nvPr/>
        </p:nvSpPr>
        <p:spPr>
          <a:xfrm>
            <a:off x="6608002" y="4896526"/>
            <a:ext cx="1332191" cy="13849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i="1" dirty="0"/>
              <a:t>64-bit MMX registers were carved from the 80-bit FP registers (x87)</a:t>
            </a:r>
          </a:p>
        </p:txBody>
      </p:sp>
      <p:grpSp>
        <p:nvGrpSpPr>
          <p:cNvPr id="169" name="Group 168"/>
          <p:cNvGrpSpPr/>
          <p:nvPr/>
        </p:nvGrpSpPr>
        <p:grpSpPr>
          <a:xfrm>
            <a:off x="8712046" y="548968"/>
            <a:ext cx="180002" cy="720008"/>
            <a:chOff x="8712046" y="548968"/>
            <a:chExt cx="180002" cy="720008"/>
          </a:xfrm>
        </p:grpSpPr>
        <p:sp>
          <p:nvSpPr>
            <p:cNvPr id="370" name="Rectangle 369"/>
            <p:cNvSpPr/>
            <p:nvPr/>
          </p:nvSpPr>
          <p:spPr>
            <a:xfrm>
              <a:off x="8712046" y="548968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3" name="Rectangle 372"/>
            <p:cNvSpPr/>
            <p:nvPr/>
          </p:nvSpPr>
          <p:spPr>
            <a:xfrm>
              <a:off x="8802047" y="548968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4" name="Rectangle 373"/>
            <p:cNvSpPr/>
            <p:nvPr/>
          </p:nvSpPr>
          <p:spPr>
            <a:xfrm>
              <a:off x="8712046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7" name="Rectangle 376"/>
            <p:cNvSpPr/>
            <p:nvPr/>
          </p:nvSpPr>
          <p:spPr>
            <a:xfrm>
              <a:off x="8802047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8" name="Rectangle 377"/>
            <p:cNvSpPr/>
            <p:nvPr/>
          </p:nvSpPr>
          <p:spPr>
            <a:xfrm>
              <a:off x="8712046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1" name="Rectangle 380"/>
            <p:cNvSpPr/>
            <p:nvPr/>
          </p:nvSpPr>
          <p:spPr>
            <a:xfrm>
              <a:off x="8802047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2" name="Rectangle 381"/>
            <p:cNvSpPr/>
            <p:nvPr/>
          </p:nvSpPr>
          <p:spPr>
            <a:xfrm>
              <a:off x="8712046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5" name="Rectangle 384"/>
            <p:cNvSpPr/>
            <p:nvPr/>
          </p:nvSpPr>
          <p:spPr>
            <a:xfrm>
              <a:off x="8802047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8532044" y="548968"/>
            <a:ext cx="360004" cy="1440016"/>
            <a:chOff x="8532044" y="548968"/>
            <a:chExt cx="360004" cy="1440016"/>
          </a:xfrm>
        </p:grpSpPr>
        <p:sp>
          <p:nvSpPr>
            <p:cNvPr id="371" name="Rectangle 370"/>
            <p:cNvSpPr/>
            <p:nvPr/>
          </p:nvSpPr>
          <p:spPr>
            <a:xfrm>
              <a:off x="8532044" y="54896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5" name="Rectangle 374"/>
            <p:cNvSpPr/>
            <p:nvPr/>
          </p:nvSpPr>
          <p:spPr>
            <a:xfrm>
              <a:off x="8532044" y="72897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9" name="Rectangle 378"/>
            <p:cNvSpPr/>
            <p:nvPr/>
          </p:nvSpPr>
          <p:spPr>
            <a:xfrm>
              <a:off x="8532044" y="90897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3" name="Rectangle 382"/>
            <p:cNvSpPr/>
            <p:nvPr/>
          </p:nvSpPr>
          <p:spPr>
            <a:xfrm>
              <a:off x="8532044" y="1088974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6" name="Rectangle 385"/>
            <p:cNvSpPr/>
            <p:nvPr/>
          </p:nvSpPr>
          <p:spPr>
            <a:xfrm>
              <a:off x="8712046" y="1268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7" name="Rectangle 386"/>
            <p:cNvSpPr/>
            <p:nvPr/>
          </p:nvSpPr>
          <p:spPr>
            <a:xfrm>
              <a:off x="8532044" y="1268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0" name="Rectangle 389"/>
            <p:cNvSpPr/>
            <p:nvPr/>
          </p:nvSpPr>
          <p:spPr>
            <a:xfrm>
              <a:off x="8712046" y="1448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1" name="Rectangle 390"/>
            <p:cNvSpPr/>
            <p:nvPr/>
          </p:nvSpPr>
          <p:spPr>
            <a:xfrm>
              <a:off x="8532044" y="1448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3" name="Rectangle 392"/>
            <p:cNvSpPr/>
            <p:nvPr/>
          </p:nvSpPr>
          <p:spPr>
            <a:xfrm>
              <a:off x="8712046" y="1628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4" name="Rectangle 393"/>
            <p:cNvSpPr/>
            <p:nvPr/>
          </p:nvSpPr>
          <p:spPr>
            <a:xfrm>
              <a:off x="8532044" y="1628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7" name="Rectangle 396"/>
            <p:cNvSpPr/>
            <p:nvPr/>
          </p:nvSpPr>
          <p:spPr>
            <a:xfrm>
              <a:off x="8532044" y="1808982"/>
              <a:ext cx="360004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8172040" y="548968"/>
            <a:ext cx="360004" cy="1440016"/>
            <a:chOff x="8172040" y="548968"/>
            <a:chExt cx="360004" cy="1440016"/>
          </a:xfrm>
        </p:grpSpPr>
        <p:sp>
          <p:nvSpPr>
            <p:cNvPr id="372" name="Rectangle 371"/>
            <p:cNvSpPr/>
            <p:nvPr/>
          </p:nvSpPr>
          <p:spPr>
            <a:xfrm>
              <a:off x="8172040" y="54896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EAX</a:t>
              </a:r>
            </a:p>
          </p:txBody>
        </p:sp>
        <p:sp>
          <p:nvSpPr>
            <p:cNvPr id="376" name="Rectangle 375"/>
            <p:cNvSpPr/>
            <p:nvPr/>
          </p:nvSpPr>
          <p:spPr>
            <a:xfrm>
              <a:off x="8172040" y="72897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EBX</a:t>
              </a:r>
            </a:p>
          </p:txBody>
        </p:sp>
        <p:sp>
          <p:nvSpPr>
            <p:cNvPr id="380" name="Rectangle 379"/>
            <p:cNvSpPr/>
            <p:nvPr/>
          </p:nvSpPr>
          <p:spPr>
            <a:xfrm>
              <a:off x="8172040" y="90897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ECX</a:t>
              </a:r>
            </a:p>
          </p:txBody>
        </p:sp>
        <p:sp>
          <p:nvSpPr>
            <p:cNvPr id="384" name="Rectangle 383"/>
            <p:cNvSpPr/>
            <p:nvPr/>
          </p:nvSpPr>
          <p:spPr>
            <a:xfrm>
              <a:off x="8172040" y="1088974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EDX</a:t>
              </a:r>
            </a:p>
          </p:txBody>
        </p:sp>
        <p:sp>
          <p:nvSpPr>
            <p:cNvPr id="388" name="Rectangle 387"/>
            <p:cNvSpPr/>
            <p:nvPr/>
          </p:nvSpPr>
          <p:spPr>
            <a:xfrm>
              <a:off x="8172040" y="1268976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ESI</a:t>
              </a:r>
            </a:p>
          </p:txBody>
        </p:sp>
        <p:sp>
          <p:nvSpPr>
            <p:cNvPr id="392" name="Rectangle 391"/>
            <p:cNvSpPr/>
            <p:nvPr/>
          </p:nvSpPr>
          <p:spPr>
            <a:xfrm>
              <a:off x="8172040" y="144897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EDI</a:t>
              </a:r>
            </a:p>
          </p:txBody>
        </p:sp>
        <p:sp>
          <p:nvSpPr>
            <p:cNvPr id="395" name="Rectangle 394"/>
            <p:cNvSpPr/>
            <p:nvPr/>
          </p:nvSpPr>
          <p:spPr>
            <a:xfrm>
              <a:off x="8172040" y="162898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EBP</a:t>
              </a:r>
            </a:p>
          </p:txBody>
        </p:sp>
        <p:sp>
          <p:nvSpPr>
            <p:cNvPr id="398" name="Rectangle 397"/>
            <p:cNvSpPr/>
            <p:nvPr/>
          </p:nvSpPr>
          <p:spPr>
            <a:xfrm>
              <a:off x="8172040" y="180898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ESP</a:t>
              </a:r>
            </a:p>
          </p:txBody>
        </p:sp>
      </p:grpSp>
      <p:sp>
        <p:nvSpPr>
          <p:cNvPr id="440" name="Rectangle 439"/>
          <p:cNvSpPr/>
          <p:nvPr/>
        </p:nvSpPr>
        <p:spPr>
          <a:xfrm>
            <a:off x="8532044" y="3609002"/>
            <a:ext cx="180002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endParaRPr lang="en-US" sz="1200" dirty="0"/>
          </a:p>
        </p:txBody>
      </p:sp>
      <p:sp>
        <p:nvSpPr>
          <p:cNvPr id="441" name="Rectangle 440"/>
          <p:cNvSpPr/>
          <p:nvPr/>
        </p:nvSpPr>
        <p:spPr>
          <a:xfrm>
            <a:off x="8708717" y="3609002"/>
            <a:ext cx="180002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endParaRPr lang="en-US" sz="1200" dirty="0"/>
          </a:p>
        </p:txBody>
      </p:sp>
      <p:sp>
        <p:nvSpPr>
          <p:cNvPr id="442" name="Rectangle 441"/>
          <p:cNvSpPr/>
          <p:nvPr/>
        </p:nvSpPr>
        <p:spPr>
          <a:xfrm>
            <a:off x="8172040" y="3609002"/>
            <a:ext cx="720008" cy="180002"/>
          </a:xfrm>
          <a:prstGeom prst="rect">
            <a:avLst/>
          </a:prstGeom>
          <a:noFill/>
          <a:ln w="38100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/>
              <a:t>EFLAGS</a:t>
            </a:r>
          </a:p>
        </p:txBody>
      </p:sp>
      <p:sp>
        <p:nvSpPr>
          <p:cNvPr id="443" name="Rectangle 442"/>
          <p:cNvSpPr/>
          <p:nvPr/>
        </p:nvSpPr>
        <p:spPr>
          <a:xfrm>
            <a:off x="8532044" y="3969006"/>
            <a:ext cx="360004" cy="1800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dirty="0"/>
          </a:p>
        </p:txBody>
      </p:sp>
      <p:sp>
        <p:nvSpPr>
          <p:cNvPr id="444" name="Rectangle 443"/>
          <p:cNvSpPr/>
          <p:nvPr/>
        </p:nvSpPr>
        <p:spPr>
          <a:xfrm>
            <a:off x="8172040" y="3969006"/>
            <a:ext cx="360004" cy="180002"/>
          </a:xfrm>
          <a:prstGeom prst="rect">
            <a:avLst/>
          </a:prstGeom>
          <a:solidFill>
            <a:schemeClr val="bg1"/>
          </a:solidFill>
          <a:ln w="38100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r"/>
            <a:r>
              <a:rPr lang="en-US" sz="1200" dirty="0"/>
              <a:t>EIP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51952" y="4000708"/>
            <a:ext cx="531434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1999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Intel Pentium III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248 B of app registers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4 GB addressable memory</a:t>
            </a:r>
          </a:p>
        </p:txBody>
      </p:sp>
    </p:spTree>
    <p:extLst>
      <p:ext uri="{BB962C8B-B14F-4D97-AF65-F5344CB8AC3E}">
        <p14:creationId xmlns:p14="http://schemas.microsoft.com/office/powerpoint/2010/main" val="23304287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Scalar and vector registers (MMX/SSE) – 64</a:t>
            </a:r>
            <a:r>
              <a:rPr lang="cs-CZ" dirty="0"/>
              <a:t> bit mode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19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240" name="TextBox 239"/>
          <p:cNvSpPr txBox="1"/>
          <p:nvPr/>
        </p:nvSpPr>
        <p:spPr>
          <a:xfrm>
            <a:off x="6170153" y="583496"/>
            <a:ext cx="1911885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i="1" dirty="0"/>
              <a:t>this picture is shown</a:t>
            </a:r>
            <a:br>
              <a:rPr lang="en-US" sz="1800" i="1" dirty="0"/>
            </a:br>
            <a:r>
              <a:rPr lang="en-US" sz="1800" i="1" dirty="0"/>
              <a:t>with MSB on the left</a:t>
            </a:r>
          </a:p>
          <a:p>
            <a:r>
              <a:rPr lang="en-US" sz="1800" i="1" dirty="0"/>
              <a:t>(lane 0 on the right)</a:t>
            </a:r>
          </a:p>
        </p:txBody>
      </p:sp>
      <p:grpSp>
        <p:nvGrpSpPr>
          <p:cNvPr id="206" name="Group 205"/>
          <p:cNvGrpSpPr/>
          <p:nvPr/>
        </p:nvGrpSpPr>
        <p:grpSpPr>
          <a:xfrm>
            <a:off x="4591816" y="548968"/>
            <a:ext cx="1435593" cy="1440016"/>
            <a:chOff x="4591816" y="548968"/>
            <a:chExt cx="1435593" cy="1440016"/>
          </a:xfrm>
        </p:grpSpPr>
        <p:sp>
          <p:nvSpPr>
            <p:cNvPr id="35" name="Rectangle 34"/>
            <p:cNvSpPr/>
            <p:nvPr/>
          </p:nvSpPr>
          <p:spPr>
            <a:xfrm>
              <a:off x="4591816" y="548968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b="1" dirty="0"/>
                <a:t>XMM0</a:t>
              </a: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4591816" y="728970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41" name="Rectangle 240"/>
            <p:cNvSpPr/>
            <p:nvPr/>
          </p:nvSpPr>
          <p:spPr>
            <a:xfrm>
              <a:off x="4591816" y="908972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45" name="Rectangle 244"/>
            <p:cNvSpPr/>
            <p:nvPr/>
          </p:nvSpPr>
          <p:spPr>
            <a:xfrm>
              <a:off x="4591816" y="1088974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49" name="Rectangle 248"/>
            <p:cNvSpPr/>
            <p:nvPr/>
          </p:nvSpPr>
          <p:spPr>
            <a:xfrm>
              <a:off x="4591816" y="1268976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53" name="Rectangle 252"/>
            <p:cNvSpPr/>
            <p:nvPr/>
          </p:nvSpPr>
          <p:spPr>
            <a:xfrm>
              <a:off x="4591816" y="1448978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57" name="Rectangle 256"/>
            <p:cNvSpPr/>
            <p:nvPr/>
          </p:nvSpPr>
          <p:spPr>
            <a:xfrm>
              <a:off x="4591816" y="1628980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61" name="Rectangle 260"/>
            <p:cNvSpPr/>
            <p:nvPr/>
          </p:nvSpPr>
          <p:spPr>
            <a:xfrm>
              <a:off x="4591816" y="1808982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b="1" dirty="0"/>
                <a:t>XMM7</a:t>
              </a:r>
            </a:p>
          </p:txBody>
        </p:sp>
      </p:grpSp>
      <p:grpSp>
        <p:nvGrpSpPr>
          <p:cNvPr id="207" name="Group 206"/>
          <p:cNvGrpSpPr/>
          <p:nvPr/>
        </p:nvGrpSpPr>
        <p:grpSpPr>
          <a:xfrm>
            <a:off x="4591816" y="1988984"/>
            <a:ext cx="1435593" cy="1440016"/>
            <a:chOff x="4591816" y="1988984"/>
            <a:chExt cx="1435593" cy="1440016"/>
          </a:xfrm>
        </p:grpSpPr>
        <p:sp>
          <p:nvSpPr>
            <p:cNvPr id="294" name="Rectangle 293"/>
            <p:cNvSpPr/>
            <p:nvPr/>
          </p:nvSpPr>
          <p:spPr>
            <a:xfrm>
              <a:off x="4591816" y="1988984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XMM8</a:t>
              </a:r>
            </a:p>
          </p:txBody>
        </p:sp>
        <p:sp>
          <p:nvSpPr>
            <p:cNvPr id="291" name="Rectangle 290"/>
            <p:cNvSpPr/>
            <p:nvPr/>
          </p:nvSpPr>
          <p:spPr>
            <a:xfrm>
              <a:off x="4591816" y="2168986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88" name="Rectangle 287"/>
            <p:cNvSpPr/>
            <p:nvPr/>
          </p:nvSpPr>
          <p:spPr>
            <a:xfrm>
              <a:off x="4591816" y="2348988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85" name="Rectangle 284"/>
            <p:cNvSpPr/>
            <p:nvPr/>
          </p:nvSpPr>
          <p:spPr>
            <a:xfrm>
              <a:off x="4591816" y="2528990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82" name="Rectangle 281"/>
            <p:cNvSpPr/>
            <p:nvPr/>
          </p:nvSpPr>
          <p:spPr>
            <a:xfrm>
              <a:off x="4591816" y="2708992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79" name="Rectangle 278"/>
            <p:cNvSpPr/>
            <p:nvPr/>
          </p:nvSpPr>
          <p:spPr>
            <a:xfrm>
              <a:off x="4591816" y="2888994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76" name="Rectangle 275"/>
            <p:cNvSpPr/>
            <p:nvPr/>
          </p:nvSpPr>
          <p:spPr>
            <a:xfrm>
              <a:off x="4591816" y="3068996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73" name="Rectangle 272"/>
            <p:cNvSpPr/>
            <p:nvPr/>
          </p:nvSpPr>
          <p:spPr>
            <a:xfrm>
              <a:off x="4591816" y="3248998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XMM15</a:t>
              </a:r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7992038" y="4864966"/>
            <a:ext cx="180002" cy="1440016"/>
            <a:chOff x="7992038" y="4864966"/>
            <a:chExt cx="180002" cy="1440016"/>
          </a:xfrm>
        </p:grpSpPr>
        <p:sp>
          <p:nvSpPr>
            <p:cNvPr id="15" name="Rectangle 14"/>
            <p:cNvSpPr/>
            <p:nvPr/>
          </p:nvSpPr>
          <p:spPr>
            <a:xfrm>
              <a:off x="7992038" y="486496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ST</a:t>
              </a:r>
            </a:p>
          </p:txBody>
        </p:sp>
        <p:sp>
          <p:nvSpPr>
            <p:cNvPr id="346" name="Rectangle 345"/>
            <p:cNvSpPr/>
            <p:nvPr/>
          </p:nvSpPr>
          <p:spPr>
            <a:xfrm>
              <a:off x="7992038" y="504496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49" name="Rectangle 348"/>
            <p:cNvSpPr/>
            <p:nvPr/>
          </p:nvSpPr>
          <p:spPr>
            <a:xfrm>
              <a:off x="7992038" y="522497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2" name="Rectangle 351"/>
            <p:cNvSpPr/>
            <p:nvPr/>
          </p:nvSpPr>
          <p:spPr>
            <a:xfrm>
              <a:off x="7992038" y="540497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5" name="Rectangle 354"/>
            <p:cNvSpPr/>
            <p:nvPr/>
          </p:nvSpPr>
          <p:spPr>
            <a:xfrm>
              <a:off x="7992038" y="5584974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8" name="Rectangle 357"/>
            <p:cNvSpPr/>
            <p:nvPr/>
          </p:nvSpPr>
          <p:spPr>
            <a:xfrm>
              <a:off x="7992038" y="5764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61" name="Rectangle 360"/>
            <p:cNvSpPr/>
            <p:nvPr/>
          </p:nvSpPr>
          <p:spPr>
            <a:xfrm>
              <a:off x="7992038" y="5944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64" name="Rectangle 363"/>
            <p:cNvSpPr/>
            <p:nvPr/>
          </p:nvSpPr>
          <p:spPr>
            <a:xfrm>
              <a:off x="7992038" y="6124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ST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8172040" y="4864966"/>
            <a:ext cx="720008" cy="1440016"/>
            <a:chOff x="8172040" y="4864966"/>
            <a:chExt cx="720008" cy="1440016"/>
          </a:xfrm>
        </p:grpSpPr>
        <p:sp>
          <p:nvSpPr>
            <p:cNvPr id="34" name="Rectangle 33"/>
            <p:cNvSpPr/>
            <p:nvPr/>
          </p:nvSpPr>
          <p:spPr>
            <a:xfrm>
              <a:off x="8172040" y="4864966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b="1" dirty="0"/>
                <a:t>MM0</a:t>
              </a:r>
            </a:p>
          </p:txBody>
        </p:sp>
        <p:sp>
          <p:nvSpPr>
            <p:cNvPr id="347" name="Rectangle 346"/>
            <p:cNvSpPr/>
            <p:nvPr/>
          </p:nvSpPr>
          <p:spPr>
            <a:xfrm>
              <a:off x="8172040" y="5044968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50" name="Rectangle 349"/>
            <p:cNvSpPr/>
            <p:nvPr/>
          </p:nvSpPr>
          <p:spPr>
            <a:xfrm>
              <a:off x="8172040" y="5224970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53" name="Rectangle 352"/>
            <p:cNvSpPr/>
            <p:nvPr/>
          </p:nvSpPr>
          <p:spPr>
            <a:xfrm>
              <a:off x="8172040" y="5404972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56" name="Rectangle 355"/>
            <p:cNvSpPr/>
            <p:nvPr/>
          </p:nvSpPr>
          <p:spPr>
            <a:xfrm>
              <a:off x="8172040" y="5584974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59" name="Rectangle 358"/>
            <p:cNvSpPr/>
            <p:nvPr/>
          </p:nvSpPr>
          <p:spPr>
            <a:xfrm>
              <a:off x="8172040" y="5764976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62" name="Rectangle 361"/>
            <p:cNvSpPr/>
            <p:nvPr/>
          </p:nvSpPr>
          <p:spPr>
            <a:xfrm>
              <a:off x="8172040" y="5944978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65" name="Rectangle 364"/>
            <p:cNvSpPr/>
            <p:nvPr/>
          </p:nvSpPr>
          <p:spPr>
            <a:xfrm>
              <a:off x="8172040" y="6124980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b="1" dirty="0"/>
                <a:t>MM7</a:t>
              </a:r>
            </a:p>
          </p:txBody>
        </p:sp>
      </p:grpSp>
      <p:sp>
        <p:nvSpPr>
          <p:cNvPr id="366" name="TextBox 365"/>
          <p:cNvSpPr txBox="1"/>
          <p:nvPr/>
        </p:nvSpPr>
        <p:spPr>
          <a:xfrm>
            <a:off x="6608002" y="4896526"/>
            <a:ext cx="1332191" cy="13849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i="1" dirty="0"/>
              <a:t>64-bit MMX registers were carved from the 80-bit FP registers (x87)</a:t>
            </a:r>
          </a:p>
        </p:txBody>
      </p:sp>
      <p:grpSp>
        <p:nvGrpSpPr>
          <p:cNvPr id="169" name="Group 168"/>
          <p:cNvGrpSpPr/>
          <p:nvPr/>
        </p:nvGrpSpPr>
        <p:grpSpPr>
          <a:xfrm>
            <a:off x="8712046" y="548968"/>
            <a:ext cx="180002" cy="720008"/>
            <a:chOff x="8712046" y="548968"/>
            <a:chExt cx="180002" cy="720008"/>
          </a:xfrm>
        </p:grpSpPr>
        <p:sp>
          <p:nvSpPr>
            <p:cNvPr id="370" name="Rectangle 369"/>
            <p:cNvSpPr/>
            <p:nvPr/>
          </p:nvSpPr>
          <p:spPr>
            <a:xfrm>
              <a:off x="8712046" y="548968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3" name="Rectangle 372"/>
            <p:cNvSpPr/>
            <p:nvPr/>
          </p:nvSpPr>
          <p:spPr>
            <a:xfrm>
              <a:off x="8802047" y="548968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4" name="Rectangle 373"/>
            <p:cNvSpPr/>
            <p:nvPr/>
          </p:nvSpPr>
          <p:spPr>
            <a:xfrm>
              <a:off x="8712046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7" name="Rectangle 376"/>
            <p:cNvSpPr/>
            <p:nvPr/>
          </p:nvSpPr>
          <p:spPr>
            <a:xfrm>
              <a:off x="8802047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8" name="Rectangle 377"/>
            <p:cNvSpPr/>
            <p:nvPr/>
          </p:nvSpPr>
          <p:spPr>
            <a:xfrm>
              <a:off x="8712046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1" name="Rectangle 380"/>
            <p:cNvSpPr/>
            <p:nvPr/>
          </p:nvSpPr>
          <p:spPr>
            <a:xfrm>
              <a:off x="8802047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2" name="Rectangle 381"/>
            <p:cNvSpPr/>
            <p:nvPr/>
          </p:nvSpPr>
          <p:spPr>
            <a:xfrm>
              <a:off x="8712046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5" name="Rectangle 384"/>
            <p:cNvSpPr/>
            <p:nvPr/>
          </p:nvSpPr>
          <p:spPr>
            <a:xfrm>
              <a:off x="8802047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8532044" y="548968"/>
            <a:ext cx="360004" cy="1440016"/>
            <a:chOff x="8532044" y="548968"/>
            <a:chExt cx="360004" cy="1440016"/>
          </a:xfrm>
        </p:grpSpPr>
        <p:sp>
          <p:nvSpPr>
            <p:cNvPr id="371" name="Rectangle 370"/>
            <p:cNvSpPr/>
            <p:nvPr/>
          </p:nvSpPr>
          <p:spPr>
            <a:xfrm>
              <a:off x="8532044" y="54896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5" name="Rectangle 374"/>
            <p:cNvSpPr/>
            <p:nvPr/>
          </p:nvSpPr>
          <p:spPr>
            <a:xfrm>
              <a:off x="8532044" y="72897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9" name="Rectangle 378"/>
            <p:cNvSpPr/>
            <p:nvPr/>
          </p:nvSpPr>
          <p:spPr>
            <a:xfrm>
              <a:off x="8532044" y="90897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3" name="Rectangle 382"/>
            <p:cNvSpPr/>
            <p:nvPr/>
          </p:nvSpPr>
          <p:spPr>
            <a:xfrm>
              <a:off x="8532044" y="1088974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6" name="Rectangle 385"/>
            <p:cNvSpPr/>
            <p:nvPr/>
          </p:nvSpPr>
          <p:spPr>
            <a:xfrm>
              <a:off x="8712046" y="1268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7" name="Rectangle 386"/>
            <p:cNvSpPr/>
            <p:nvPr/>
          </p:nvSpPr>
          <p:spPr>
            <a:xfrm>
              <a:off x="8532044" y="1268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0" name="Rectangle 389"/>
            <p:cNvSpPr/>
            <p:nvPr/>
          </p:nvSpPr>
          <p:spPr>
            <a:xfrm>
              <a:off x="8712046" y="1448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1" name="Rectangle 390"/>
            <p:cNvSpPr/>
            <p:nvPr/>
          </p:nvSpPr>
          <p:spPr>
            <a:xfrm>
              <a:off x="8532044" y="1448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3" name="Rectangle 392"/>
            <p:cNvSpPr/>
            <p:nvPr/>
          </p:nvSpPr>
          <p:spPr>
            <a:xfrm>
              <a:off x="8712046" y="1628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4" name="Rectangle 393"/>
            <p:cNvSpPr/>
            <p:nvPr/>
          </p:nvSpPr>
          <p:spPr>
            <a:xfrm>
              <a:off x="8532044" y="1628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7" name="Rectangle 396"/>
            <p:cNvSpPr/>
            <p:nvPr/>
          </p:nvSpPr>
          <p:spPr>
            <a:xfrm>
              <a:off x="8532044" y="1808982"/>
              <a:ext cx="360004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8172040" y="548968"/>
            <a:ext cx="360004" cy="1440016"/>
            <a:chOff x="8172040" y="548968"/>
            <a:chExt cx="360004" cy="1440016"/>
          </a:xfrm>
        </p:grpSpPr>
        <p:sp>
          <p:nvSpPr>
            <p:cNvPr id="372" name="Rectangle 371"/>
            <p:cNvSpPr/>
            <p:nvPr/>
          </p:nvSpPr>
          <p:spPr>
            <a:xfrm>
              <a:off x="8172040" y="54896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RAX</a:t>
              </a:r>
            </a:p>
          </p:txBody>
        </p:sp>
        <p:sp>
          <p:nvSpPr>
            <p:cNvPr id="376" name="Rectangle 375"/>
            <p:cNvSpPr/>
            <p:nvPr/>
          </p:nvSpPr>
          <p:spPr>
            <a:xfrm>
              <a:off x="8172040" y="72897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RBX</a:t>
              </a:r>
            </a:p>
          </p:txBody>
        </p:sp>
        <p:sp>
          <p:nvSpPr>
            <p:cNvPr id="380" name="Rectangle 379"/>
            <p:cNvSpPr/>
            <p:nvPr/>
          </p:nvSpPr>
          <p:spPr>
            <a:xfrm>
              <a:off x="8172040" y="90897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RCX</a:t>
              </a:r>
            </a:p>
          </p:txBody>
        </p:sp>
        <p:sp>
          <p:nvSpPr>
            <p:cNvPr id="384" name="Rectangle 383"/>
            <p:cNvSpPr/>
            <p:nvPr/>
          </p:nvSpPr>
          <p:spPr>
            <a:xfrm>
              <a:off x="8172040" y="1088974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RDX</a:t>
              </a:r>
            </a:p>
          </p:txBody>
        </p:sp>
        <p:sp>
          <p:nvSpPr>
            <p:cNvPr id="388" name="Rectangle 387"/>
            <p:cNvSpPr/>
            <p:nvPr/>
          </p:nvSpPr>
          <p:spPr>
            <a:xfrm>
              <a:off x="8172040" y="1268976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RSI</a:t>
              </a:r>
            </a:p>
          </p:txBody>
        </p:sp>
        <p:sp>
          <p:nvSpPr>
            <p:cNvPr id="392" name="Rectangle 391"/>
            <p:cNvSpPr/>
            <p:nvPr/>
          </p:nvSpPr>
          <p:spPr>
            <a:xfrm>
              <a:off x="8172040" y="144897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RDI</a:t>
              </a:r>
            </a:p>
          </p:txBody>
        </p:sp>
        <p:sp>
          <p:nvSpPr>
            <p:cNvPr id="395" name="Rectangle 394"/>
            <p:cNvSpPr/>
            <p:nvPr/>
          </p:nvSpPr>
          <p:spPr>
            <a:xfrm>
              <a:off x="8172040" y="162898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RBP</a:t>
              </a:r>
            </a:p>
          </p:txBody>
        </p:sp>
        <p:sp>
          <p:nvSpPr>
            <p:cNvPr id="398" name="Rectangle 397"/>
            <p:cNvSpPr/>
            <p:nvPr/>
          </p:nvSpPr>
          <p:spPr>
            <a:xfrm>
              <a:off x="8172040" y="180898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RSP</a:t>
              </a:r>
            </a:p>
          </p:txBody>
        </p:sp>
      </p:grpSp>
      <p:grpSp>
        <p:nvGrpSpPr>
          <p:cNvPr id="199" name="Group 198"/>
          <p:cNvGrpSpPr/>
          <p:nvPr/>
        </p:nvGrpSpPr>
        <p:grpSpPr>
          <a:xfrm>
            <a:off x="8172040" y="1988984"/>
            <a:ext cx="720008" cy="1440016"/>
            <a:chOff x="8172040" y="1988984"/>
            <a:chExt cx="720008" cy="1440016"/>
          </a:xfrm>
        </p:grpSpPr>
        <p:sp>
          <p:nvSpPr>
            <p:cNvPr id="399" name="Rectangle 398"/>
            <p:cNvSpPr/>
            <p:nvPr/>
          </p:nvSpPr>
          <p:spPr>
            <a:xfrm>
              <a:off x="8712046" y="1988984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0" name="Rectangle 399"/>
            <p:cNvSpPr/>
            <p:nvPr/>
          </p:nvSpPr>
          <p:spPr>
            <a:xfrm>
              <a:off x="8532044" y="1988984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1" name="Rectangle 400"/>
            <p:cNvSpPr/>
            <p:nvPr/>
          </p:nvSpPr>
          <p:spPr>
            <a:xfrm>
              <a:off x="8172040" y="1988984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R8</a:t>
              </a:r>
            </a:p>
          </p:txBody>
        </p:sp>
        <p:sp>
          <p:nvSpPr>
            <p:cNvPr id="402" name="Rectangle 401"/>
            <p:cNvSpPr/>
            <p:nvPr/>
          </p:nvSpPr>
          <p:spPr>
            <a:xfrm>
              <a:off x="8802047" y="1988984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4" name="Rectangle 403"/>
            <p:cNvSpPr/>
            <p:nvPr/>
          </p:nvSpPr>
          <p:spPr>
            <a:xfrm>
              <a:off x="8712046" y="2168986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5" name="Rectangle 404"/>
            <p:cNvSpPr/>
            <p:nvPr/>
          </p:nvSpPr>
          <p:spPr>
            <a:xfrm>
              <a:off x="8532044" y="2168986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6" name="Rectangle 405"/>
            <p:cNvSpPr/>
            <p:nvPr/>
          </p:nvSpPr>
          <p:spPr>
            <a:xfrm>
              <a:off x="8172040" y="2168986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R9</a:t>
              </a:r>
            </a:p>
          </p:txBody>
        </p:sp>
        <p:sp>
          <p:nvSpPr>
            <p:cNvPr id="407" name="Rectangle 406"/>
            <p:cNvSpPr/>
            <p:nvPr/>
          </p:nvSpPr>
          <p:spPr>
            <a:xfrm>
              <a:off x="8802047" y="2168986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9" name="Rectangle 408"/>
            <p:cNvSpPr/>
            <p:nvPr/>
          </p:nvSpPr>
          <p:spPr>
            <a:xfrm>
              <a:off x="8712046" y="2348988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0" name="Rectangle 409"/>
            <p:cNvSpPr/>
            <p:nvPr/>
          </p:nvSpPr>
          <p:spPr>
            <a:xfrm>
              <a:off x="8532044" y="2348988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1" name="Rectangle 410"/>
            <p:cNvSpPr/>
            <p:nvPr/>
          </p:nvSpPr>
          <p:spPr>
            <a:xfrm>
              <a:off x="8172040" y="234898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R10</a:t>
              </a:r>
            </a:p>
          </p:txBody>
        </p:sp>
        <p:sp>
          <p:nvSpPr>
            <p:cNvPr id="412" name="Rectangle 411"/>
            <p:cNvSpPr/>
            <p:nvPr/>
          </p:nvSpPr>
          <p:spPr>
            <a:xfrm>
              <a:off x="8802047" y="2348988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4" name="Rectangle 413"/>
            <p:cNvSpPr/>
            <p:nvPr/>
          </p:nvSpPr>
          <p:spPr>
            <a:xfrm>
              <a:off x="8712046" y="2528990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5" name="Rectangle 414"/>
            <p:cNvSpPr/>
            <p:nvPr/>
          </p:nvSpPr>
          <p:spPr>
            <a:xfrm>
              <a:off x="8532044" y="2528990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6" name="Rectangle 415"/>
            <p:cNvSpPr/>
            <p:nvPr/>
          </p:nvSpPr>
          <p:spPr>
            <a:xfrm>
              <a:off x="8172040" y="252899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R11</a:t>
              </a:r>
            </a:p>
          </p:txBody>
        </p:sp>
        <p:sp>
          <p:nvSpPr>
            <p:cNvPr id="417" name="Rectangle 416"/>
            <p:cNvSpPr/>
            <p:nvPr/>
          </p:nvSpPr>
          <p:spPr>
            <a:xfrm>
              <a:off x="8802047" y="2528990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9" name="Rectangle 418"/>
            <p:cNvSpPr/>
            <p:nvPr/>
          </p:nvSpPr>
          <p:spPr>
            <a:xfrm>
              <a:off x="8712046" y="2708992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0" name="Rectangle 419"/>
            <p:cNvSpPr/>
            <p:nvPr/>
          </p:nvSpPr>
          <p:spPr>
            <a:xfrm>
              <a:off x="8532044" y="2708992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1" name="Rectangle 420"/>
            <p:cNvSpPr/>
            <p:nvPr/>
          </p:nvSpPr>
          <p:spPr>
            <a:xfrm>
              <a:off x="8172040" y="270899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R12</a:t>
              </a:r>
            </a:p>
          </p:txBody>
        </p:sp>
        <p:sp>
          <p:nvSpPr>
            <p:cNvPr id="422" name="Rectangle 421"/>
            <p:cNvSpPr/>
            <p:nvPr/>
          </p:nvSpPr>
          <p:spPr>
            <a:xfrm>
              <a:off x="8802047" y="2708992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4" name="Rectangle 423"/>
            <p:cNvSpPr/>
            <p:nvPr/>
          </p:nvSpPr>
          <p:spPr>
            <a:xfrm>
              <a:off x="8712046" y="2888994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5" name="Rectangle 424"/>
            <p:cNvSpPr/>
            <p:nvPr/>
          </p:nvSpPr>
          <p:spPr>
            <a:xfrm>
              <a:off x="8532044" y="2888994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6" name="Rectangle 425"/>
            <p:cNvSpPr/>
            <p:nvPr/>
          </p:nvSpPr>
          <p:spPr>
            <a:xfrm>
              <a:off x="8172040" y="2888994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R13</a:t>
              </a:r>
            </a:p>
          </p:txBody>
        </p:sp>
        <p:sp>
          <p:nvSpPr>
            <p:cNvPr id="427" name="Rectangle 426"/>
            <p:cNvSpPr/>
            <p:nvPr/>
          </p:nvSpPr>
          <p:spPr>
            <a:xfrm>
              <a:off x="8802047" y="2888994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9" name="Rectangle 428"/>
            <p:cNvSpPr/>
            <p:nvPr/>
          </p:nvSpPr>
          <p:spPr>
            <a:xfrm>
              <a:off x="8712046" y="3068996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30" name="Rectangle 429"/>
            <p:cNvSpPr/>
            <p:nvPr/>
          </p:nvSpPr>
          <p:spPr>
            <a:xfrm>
              <a:off x="8532044" y="3068996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31" name="Rectangle 430"/>
            <p:cNvSpPr/>
            <p:nvPr/>
          </p:nvSpPr>
          <p:spPr>
            <a:xfrm>
              <a:off x="8172040" y="3068996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R14</a:t>
              </a:r>
            </a:p>
          </p:txBody>
        </p:sp>
        <p:sp>
          <p:nvSpPr>
            <p:cNvPr id="432" name="Rectangle 431"/>
            <p:cNvSpPr/>
            <p:nvPr/>
          </p:nvSpPr>
          <p:spPr>
            <a:xfrm>
              <a:off x="8802047" y="3068996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34" name="Rectangle 433"/>
            <p:cNvSpPr/>
            <p:nvPr/>
          </p:nvSpPr>
          <p:spPr>
            <a:xfrm>
              <a:off x="8712046" y="3248998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35" name="Rectangle 434"/>
            <p:cNvSpPr/>
            <p:nvPr/>
          </p:nvSpPr>
          <p:spPr>
            <a:xfrm>
              <a:off x="8532044" y="3248998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36" name="Rectangle 435"/>
            <p:cNvSpPr/>
            <p:nvPr/>
          </p:nvSpPr>
          <p:spPr>
            <a:xfrm>
              <a:off x="8172040" y="324899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R15</a:t>
              </a:r>
            </a:p>
          </p:txBody>
        </p:sp>
        <p:sp>
          <p:nvSpPr>
            <p:cNvPr id="437" name="Rectangle 436"/>
            <p:cNvSpPr/>
            <p:nvPr/>
          </p:nvSpPr>
          <p:spPr>
            <a:xfrm>
              <a:off x="8802047" y="3248998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208" name="Group 207"/>
          <p:cNvGrpSpPr/>
          <p:nvPr/>
        </p:nvGrpSpPr>
        <p:grpSpPr>
          <a:xfrm>
            <a:off x="6192018" y="1974047"/>
            <a:ext cx="1800020" cy="1454954"/>
            <a:chOff x="6192018" y="1974047"/>
            <a:chExt cx="1800020" cy="1454954"/>
          </a:xfrm>
        </p:grpSpPr>
        <p:cxnSp>
          <p:nvCxnSpPr>
            <p:cNvPr id="367" name="Straight Arrow Connector 366"/>
            <p:cNvCxnSpPr/>
            <p:nvPr/>
          </p:nvCxnSpPr>
          <p:spPr>
            <a:xfrm flipV="1">
              <a:off x="6192018" y="1988984"/>
              <a:ext cx="0" cy="1440017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cxnSp>
        <p:sp>
          <p:nvSpPr>
            <p:cNvPr id="368" name="TextBox 367"/>
            <p:cNvSpPr txBox="1"/>
            <p:nvPr/>
          </p:nvSpPr>
          <p:spPr>
            <a:xfrm>
              <a:off x="6372020" y="1974047"/>
              <a:ext cx="1542081" cy="138499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cs-CZ"/>
              </a:defPPr>
              <a:lvl1pPr>
                <a:defRPr sz="1200"/>
              </a:lvl1pPr>
            </a:lstStyle>
            <a:p>
              <a:r>
                <a:rPr lang="en-US" sz="1800" i="1" dirty="0"/>
                <a:t>XMM/YMM8-15 and R8-15 available only in the 64-bit execution mode</a:t>
              </a:r>
            </a:p>
          </p:txBody>
        </p:sp>
        <p:cxnSp>
          <p:nvCxnSpPr>
            <p:cNvPr id="438" name="Straight Arrow Connector 437"/>
            <p:cNvCxnSpPr/>
            <p:nvPr/>
          </p:nvCxnSpPr>
          <p:spPr>
            <a:xfrm flipV="1">
              <a:off x="7992038" y="1988984"/>
              <a:ext cx="0" cy="1440017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cxnSp>
      </p:grpSp>
      <p:grpSp>
        <p:nvGrpSpPr>
          <p:cNvPr id="202" name="Group 201"/>
          <p:cNvGrpSpPr/>
          <p:nvPr/>
        </p:nvGrpSpPr>
        <p:grpSpPr>
          <a:xfrm>
            <a:off x="8172040" y="3609002"/>
            <a:ext cx="720008" cy="180002"/>
            <a:chOff x="8172040" y="3609002"/>
            <a:chExt cx="720008" cy="180002"/>
          </a:xfrm>
        </p:grpSpPr>
        <p:sp>
          <p:nvSpPr>
            <p:cNvPr id="439" name="Rectangle 438"/>
            <p:cNvSpPr/>
            <p:nvPr/>
          </p:nvSpPr>
          <p:spPr>
            <a:xfrm>
              <a:off x="8172040" y="360900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40" name="Rectangle 439"/>
            <p:cNvSpPr/>
            <p:nvPr/>
          </p:nvSpPr>
          <p:spPr>
            <a:xfrm>
              <a:off x="8532044" y="360900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41" name="Rectangle 440"/>
            <p:cNvSpPr/>
            <p:nvPr/>
          </p:nvSpPr>
          <p:spPr>
            <a:xfrm>
              <a:off x="8708717" y="360900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42" name="Rectangle 441"/>
            <p:cNvSpPr/>
            <p:nvPr/>
          </p:nvSpPr>
          <p:spPr>
            <a:xfrm>
              <a:off x="8172040" y="3609002"/>
              <a:ext cx="720008" cy="180002"/>
            </a:xfrm>
            <a:prstGeom prst="rect">
              <a:avLst/>
            </a:prstGeom>
            <a:noFill/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RFLAGS</a:t>
              </a:r>
            </a:p>
          </p:txBody>
        </p:sp>
      </p:grpSp>
      <p:grpSp>
        <p:nvGrpSpPr>
          <p:cNvPr id="201" name="Group 200"/>
          <p:cNvGrpSpPr/>
          <p:nvPr/>
        </p:nvGrpSpPr>
        <p:grpSpPr>
          <a:xfrm>
            <a:off x="8172040" y="3969006"/>
            <a:ext cx="720008" cy="180002"/>
            <a:chOff x="8172040" y="3969006"/>
            <a:chExt cx="720008" cy="180002"/>
          </a:xfrm>
        </p:grpSpPr>
        <p:sp>
          <p:nvSpPr>
            <p:cNvPr id="443" name="Rectangle 442"/>
            <p:cNvSpPr/>
            <p:nvPr/>
          </p:nvSpPr>
          <p:spPr>
            <a:xfrm>
              <a:off x="8532044" y="3969006"/>
              <a:ext cx="360004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44" name="Rectangle 443"/>
            <p:cNvSpPr/>
            <p:nvPr/>
          </p:nvSpPr>
          <p:spPr>
            <a:xfrm>
              <a:off x="8172040" y="3969006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RIP</a:t>
              </a:r>
            </a:p>
          </p:txBody>
        </p:sp>
      </p:grpSp>
      <p:sp>
        <p:nvSpPr>
          <p:cNvPr id="118" name="TextBox 117"/>
          <p:cNvSpPr txBox="1"/>
          <p:nvPr/>
        </p:nvSpPr>
        <p:spPr>
          <a:xfrm>
            <a:off x="251952" y="4000708"/>
            <a:ext cx="513961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2003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AMD Opteron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480 B of app registers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1 TB addressable memory</a:t>
            </a:r>
          </a:p>
        </p:txBody>
      </p:sp>
    </p:spTree>
    <p:extLst>
      <p:ext uri="{BB962C8B-B14F-4D97-AF65-F5344CB8AC3E}">
        <p14:creationId xmlns:p14="http://schemas.microsoft.com/office/powerpoint/2010/main" val="1171146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SIMD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</a:t>
            </a:r>
            <a:r>
              <a:rPr lang="en-US" dirty="0"/>
              <a:t> software development</a:t>
            </a:r>
            <a:r>
              <a:rPr lang="cs-CZ" dirty="0"/>
              <a:t> - 201</a:t>
            </a:r>
            <a:r>
              <a:rPr lang="en-US" dirty="0"/>
              <a:t>5</a:t>
            </a:r>
            <a:r>
              <a:rPr lang="cs-CZ" dirty="0"/>
              <a:t>/201</a:t>
            </a:r>
            <a:r>
              <a:rPr lang="en-US" dirty="0"/>
              <a:t>6</a:t>
            </a:r>
            <a:r>
              <a:rPr lang="cs-CZ" dirty="0"/>
              <a:t>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SIMD = Single Instruction Multiple Data</a:t>
            </a:r>
          </a:p>
          <a:p>
            <a:r>
              <a:rPr lang="en-US" dirty="0"/>
              <a:t>Hardware support</a:t>
            </a:r>
          </a:p>
          <a:p>
            <a:pPr lvl="1"/>
            <a:r>
              <a:rPr lang="en-US" dirty="0"/>
              <a:t>Vector registers </a:t>
            </a:r>
          </a:p>
          <a:p>
            <a:pPr lvl="2"/>
            <a:r>
              <a:rPr lang="en-US" dirty="0"/>
              <a:t>wide registers (64-512 bits), interpretation depends on instructions used</a:t>
            </a:r>
          </a:p>
          <a:p>
            <a:pPr lvl="2"/>
            <a:r>
              <a:rPr lang="en-US" dirty="0"/>
              <a:t>in some architectures, (lower) parts of wide registers act as smaller vector (or even scalar) registers (backward compatibility)</a:t>
            </a:r>
          </a:p>
          <a:p>
            <a:pPr lvl="1"/>
            <a:r>
              <a:rPr lang="en-US" dirty="0"/>
              <a:t>Vector instructions</a:t>
            </a:r>
          </a:p>
          <a:p>
            <a:pPr lvl="2"/>
            <a:r>
              <a:rPr lang="en-US" dirty="0"/>
              <a:t>act on vector registers similarly to normal instructions acting on scalar registers</a:t>
            </a:r>
          </a:p>
          <a:p>
            <a:pPr lvl="3"/>
            <a:r>
              <a:rPr lang="en-US" dirty="0"/>
              <a:t>what humans call vectors, hardware sees as scalars</a:t>
            </a:r>
          </a:p>
          <a:p>
            <a:pPr lvl="2"/>
            <a:r>
              <a:rPr lang="en-US" dirty="0"/>
              <a:t>logically, each vector instruction performs N mathematical operations at once</a:t>
            </a:r>
          </a:p>
          <a:p>
            <a:pPr lvl="3"/>
            <a:r>
              <a:rPr lang="en-US" dirty="0"/>
              <a:t>In most cases, the N </a:t>
            </a:r>
            <a:r>
              <a:rPr lang="en-US" b="1" dirty="0"/>
              <a:t>lanes </a:t>
            </a:r>
            <a:r>
              <a:rPr lang="en-US" dirty="0"/>
              <a:t>act independently</a:t>
            </a:r>
          </a:p>
          <a:p>
            <a:pPr lvl="2"/>
            <a:r>
              <a:rPr lang="en-US" dirty="0"/>
              <a:t>physically, the N operations may be executed:</a:t>
            </a:r>
          </a:p>
          <a:p>
            <a:pPr lvl="3"/>
            <a:r>
              <a:rPr lang="en-US" dirty="0"/>
              <a:t>all in the same moment, using N hardware units</a:t>
            </a:r>
          </a:p>
          <a:p>
            <a:pPr lvl="3"/>
            <a:r>
              <a:rPr lang="en-US" dirty="0"/>
              <a:t>in a pipeline, using single hardware unit (usually divided into stages)</a:t>
            </a:r>
          </a:p>
          <a:p>
            <a:pPr lvl="3"/>
            <a:r>
              <a:rPr lang="en-US" dirty="0"/>
              <a:t>combined, feeding N/K batches into K hardware units</a:t>
            </a:r>
          </a:p>
          <a:p>
            <a:pPr lvl="3"/>
            <a:r>
              <a:rPr lang="en-US" dirty="0"/>
              <a:t>scalability: different hardware may use different K for the same instruction</a:t>
            </a:r>
          </a:p>
          <a:p>
            <a:pPr lvl="2"/>
            <a:r>
              <a:rPr lang="en-US" dirty="0"/>
              <a:t>different instructions use different vector elements (double, float, int64,...,int8)</a:t>
            </a:r>
          </a:p>
          <a:p>
            <a:pPr lvl="3"/>
            <a:r>
              <a:rPr lang="en-US" dirty="0"/>
              <a:t>instructions have different N (therefore K)</a:t>
            </a:r>
          </a:p>
          <a:p>
            <a:pPr lvl="3"/>
            <a:r>
              <a:rPr lang="en-US" dirty="0"/>
              <a:t>the same hardware (e.g. an adder) is reconfigured into different K’s (e.g. by cutting carry)</a:t>
            </a:r>
          </a:p>
        </p:txBody>
      </p:sp>
    </p:spTree>
    <p:extLst>
      <p:ext uri="{BB962C8B-B14F-4D97-AF65-F5344CB8AC3E}">
        <p14:creationId xmlns:p14="http://schemas.microsoft.com/office/powerpoint/2010/main" val="594338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523"/>
    </mc:Choice>
    <mc:Fallback xmlns="">
      <p:transition spd="slow" advTm="24523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51952" y="548968"/>
            <a:ext cx="5775457" cy="2880032"/>
            <a:chOff x="251952" y="548968"/>
            <a:chExt cx="4331017" cy="2880032"/>
          </a:xfrm>
        </p:grpSpPr>
        <p:sp>
          <p:nvSpPr>
            <p:cNvPr id="205" name="Rectangle 204"/>
            <p:cNvSpPr/>
            <p:nvPr/>
          </p:nvSpPr>
          <p:spPr>
            <a:xfrm>
              <a:off x="251952" y="548968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ZMM0</a:t>
              </a:r>
            </a:p>
          </p:txBody>
        </p:sp>
        <p:sp>
          <p:nvSpPr>
            <p:cNvPr id="212" name="Rectangle 211"/>
            <p:cNvSpPr/>
            <p:nvPr/>
          </p:nvSpPr>
          <p:spPr>
            <a:xfrm>
              <a:off x="251952" y="728970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13" name="Rectangle 212"/>
            <p:cNvSpPr/>
            <p:nvPr/>
          </p:nvSpPr>
          <p:spPr>
            <a:xfrm>
              <a:off x="251952" y="908972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14" name="Rectangle 213"/>
            <p:cNvSpPr/>
            <p:nvPr/>
          </p:nvSpPr>
          <p:spPr>
            <a:xfrm>
              <a:off x="251952" y="1088974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251952" y="1268976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16" name="Rectangle 215"/>
            <p:cNvSpPr/>
            <p:nvPr/>
          </p:nvSpPr>
          <p:spPr>
            <a:xfrm>
              <a:off x="251952" y="1448978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20" name="Rectangle 219"/>
            <p:cNvSpPr/>
            <p:nvPr/>
          </p:nvSpPr>
          <p:spPr>
            <a:xfrm>
              <a:off x="251952" y="1628980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21" name="Rectangle 220"/>
            <p:cNvSpPr/>
            <p:nvPr/>
          </p:nvSpPr>
          <p:spPr>
            <a:xfrm>
              <a:off x="251952" y="1808982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22" name="Rectangle 221"/>
            <p:cNvSpPr/>
            <p:nvPr/>
          </p:nvSpPr>
          <p:spPr>
            <a:xfrm>
              <a:off x="251952" y="1988984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23" name="Rectangle 222"/>
            <p:cNvSpPr/>
            <p:nvPr/>
          </p:nvSpPr>
          <p:spPr>
            <a:xfrm>
              <a:off x="251952" y="2168986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24" name="Rectangle 223"/>
            <p:cNvSpPr/>
            <p:nvPr/>
          </p:nvSpPr>
          <p:spPr>
            <a:xfrm>
              <a:off x="251952" y="2348988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25" name="Rectangle 224"/>
            <p:cNvSpPr/>
            <p:nvPr/>
          </p:nvSpPr>
          <p:spPr>
            <a:xfrm>
              <a:off x="251952" y="2528990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26" name="Rectangle 225"/>
            <p:cNvSpPr/>
            <p:nvPr/>
          </p:nvSpPr>
          <p:spPr>
            <a:xfrm>
              <a:off x="251952" y="2708992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27" name="Rectangle 226"/>
            <p:cNvSpPr/>
            <p:nvPr/>
          </p:nvSpPr>
          <p:spPr>
            <a:xfrm>
              <a:off x="251952" y="2888994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28" name="Rectangle 227"/>
            <p:cNvSpPr/>
            <p:nvPr/>
          </p:nvSpPr>
          <p:spPr>
            <a:xfrm>
              <a:off x="251952" y="3068996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29" name="Rectangle 228"/>
            <p:cNvSpPr/>
            <p:nvPr/>
          </p:nvSpPr>
          <p:spPr>
            <a:xfrm>
              <a:off x="251952" y="3248998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51952" y="3429000"/>
            <a:ext cx="5775457" cy="2880032"/>
            <a:chOff x="251952" y="3429000"/>
            <a:chExt cx="4331017" cy="2880032"/>
          </a:xfrm>
        </p:grpSpPr>
        <p:sp>
          <p:nvSpPr>
            <p:cNvPr id="230" name="Rectangle 229"/>
            <p:cNvSpPr/>
            <p:nvPr/>
          </p:nvSpPr>
          <p:spPr>
            <a:xfrm>
              <a:off x="251952" y="3429000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31" name="Rectangle 230"/>
            <p:cNvSpPr/>
            <p:nvPr/>
          </p:nvSpPr>
          <p:spPr>
            <a:xfrm>
              <a:off x="251952" y="3609002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32" name="Rectangle 231"/>
            <p:cNvSpPr/>
            <p:nvPr/>
          </p:nvSpPr>
          <p:spPr>
            <a:xfrm>
              <a:off x="251952" y="3789004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33" name="Rectangle 232"/>
            <p:cNvSpPr/>
            <p:nvPr/>
          </p:nvSpPr>
          <p:spPr>
            <a:xfrm>
              <a:off x="251952" y="3969006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34" name="Rectangle 233"/>
            <p:cNvSpPr/>
            <p:nvPr/>
          </p:nvSpPr>
          <p:spPr>
            <a:xfrm>
              <a:off x="251952" y="4149008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35" name="Rectangle 234"/>
            <p:cNvSpPr/>
            <p:nvPr/>
          </p:nvSpPr>
          <p:spPr>
            <a:xfrm>
              <a:off x="251952" y="4329010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36" name="Rectangle 235"/>
            <p:cNvSpPr/>
            <p:nvPr/>
          </p:nvSpPr>
          <p:spPr>
            <a:xfrm>
              <a:off x="251952" y="4509012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37" name="Rectangle 236"/>
            <p:cNvSpPr/>
            <p:nvPr/>
          </p:nvSpPr>
          <p:spPr>
            <a:xfrm>
              <a:off x="251952" y="4689014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38" name="Rectangle 237"/>
            <p:cNvSpPr/>
            <p:nvPr/>
          </p:nvSpPr>
          <p:spPr>
            <a:xfrm>
              <a:off x="251952" y="4869016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251952" y="5049018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44" name="Rectangle 243"/>
            <p:cNvSpPr/>
            <p:nvPr/>
          </p:nvSpPr>
          <p:spPr>
            <a:xfrm>
              <a:off x="251952" y="5229020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48" name="Rectangle 247"/>
            <p:cNvSpPr/>
            <p:nvPr/>
          </p:nvSpPr>
          <p:spPr>
            <a:xfrm>
              <a:off x="251952" y="5409022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52" name="Rectangle 251"/>
            <p:cNvSpPr/>
            <p:nvPr/>
          </p:nvSpPr>
          <p:spPr>
            <a:xfrm>
              <a:off x="251952" y="5589024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56" name="Rectangle 255"/>
            <p:cNvSpPr/>
            <p:nvPr/>
          </p:nvSpPr>
          <p:spPr>
            <a:xfrm>
              <a:off x="251952" y="5769026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60" name="Rectangle 259"/>
            <p:cNvSpPr/>
            <p:nvPr/>
          </p:nvSpPr>
          <p:spPr>
            <a:xfrm>
              <a:off x="251952" y="5949028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64" name="Rectangle 263"/>
            <p:cNvSpPr/>
            <p:nvPr/>
          </p:nvSpPr>
          <p:spPr>
            <a:xfrm>
              <a:off x="251952" y="6129030"/>
              <a:ext cx="4331017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ZMM31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Scalar and vector registers (IMCI)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20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240" name="TextBox 239"/>
          <p:cNvSpPr txBox="1"/>
          <p:nvPr/>
        </p:nvSpPr>
        <p:spPr>
          <a:xfrm>
            <a:off x="6170153" y="583496"/>
            <a:ext cx="1911885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i="1" dirty="0"/>
              <a:t>this picture is shown</a:t>
            </a:r>
            <a:br>
              <a:rPr lang="en-US" sz="1800" i="1" dirty="0"/>
            </a:br>
            <a:r>
              <a:rPr lang="en-US" sz="1800" i="1" dirty="0"/>
              <a:t>with MSB on the left</a:t>
            </a:r>
          </a:p>
          <a:p>
            <a:r>
              <a:rPr lang="en-US" sz="1800" i="1" dirty="0"/>
              <a:t>(lane 0 on the right)</a:t>
            </a:r>
          </a:p>
        </p:txBody>
      </p:sp>
      <p:grpSp>
        <p:nvGrpSpPr>
          <p:cNvPr id="169" name="Group 168"/>
          <p:cNvGrpSpPr/>
          <p:nvPr/>
        </p:nvGrpSpPr>
        <p:grpSpPr>
          <a:xfrm>
            <a:off x="8712046" y="548968"/>
            <a:ext cx="180002" cy="720008"/>
            <a:chOff x="8712046" y="548968"/>
            <a:chExt cx="180002" cy="720008"/>
          </a:xfrm>
        </p:grpSpPr>
        <p:sp>
          <p:nvSpPr>
            <p:cNvPr id="370" name="Rectangle 369"/>
            <p:cNvSpPr/>
            <p:nvPr/>
          </p:nvSpPr>
          <p:spPr>
            <a:xfrm>
              <a:off x="8712046" y="548968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3" name="Rectangle 372"/>
            <p:cNvSpPr/>
            <p:nvPr/>
          </p:nvSpPr>
          <p:spPr>
            <a:xfrm>
              <a:off x="8802047" y="548968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4" name="Rectangle 373"/>
            <p:cNvSpPr/>
            <p:nvPr/>
          </p:nvSpPr>
          <p:spPr>
            <a:xfrm>
              <a:off x="8712046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7" name="Rectangle 376"/>
            <p:cNvSpPr/>
            <p:nvPr/>
          </p:nvSpPr>
          <p:spPr>
            <a:xfrm>
              <a:off x="8802047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8" name="Rectangle 377"/>
            <p:cNvSpPr/>
            <p:nvPr/>
          </p:nvSpPr>
          <p:spPr>
            <a:xfrm>
              <a:off x="8712046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1" name="Rectangle 380"/>
            <p:cNvSpPr/>
            <p:nvPr/>
          </p:nvSpPr>
          <p:spPr>
            <a:xfrm>
              <a:off x="8802047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2" name="Rectangle 381"/>
            <p:cNvSpPr/>
            <p:nvPr/>
          </p:nvSpPr>
          <p:spPr>
            <a:xfrm>
              <a:off x="8712046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5" name="Rectangle 384"/>
            <p:cNvSpPr/>
            <p:nvPr/>
          </p:nvSpPr>
          <p:spPr>
            <a:xfrm>
              <a:off x="8802047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8532044" y="548968"/>
            <a:ext cx="360004" cy="1440016"/>
            <a:chOff x="8532044" y="548968"/>
            <a:chExt cx="360004" cy="1440016"/>
          </a:xfrm>
        </p:grpSpPr>
        <p:sp>
          <p:nvSpPr>
            <p:cNvPr id="371" name="Rectangle 370"/>
            <p:cNvSpPr/>
            <p:nvPr/>
          </p:nvSpPr>
          <p:spPr>
            <a:xfrm>
              <a:off x="8532044" y="54896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5" name="Rectangle 374"/>
            <p:cNvSpPr/>
            <p:nvPr/>
          </p:nvSpPr>
          <p:spPr>
            <a:xfrm>
              <a:off x="8532044" y="72897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9" name="Rectangle 378"/>
            <p:cNvSpPr/>
            <p:nvPr/>
          </p:nvSpPr>
          <p:spPr>
            <a:xfrm>
              <a:off x="8532044" y="90897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3" name="Rectangle 382"/>
            <p:cNvSpPr/>
            <p:nvPr/>
          </p:nvSpPr>
          <p:spPr>
            <a:xfrm>
              <a:off x="8532044" y="1088974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6" name="Rectangle 385"/>
            <p:cNvSpPr/>
            <p:nvPr/>
          </p:nvSpPr>
          <p:spPr>
            <a:xfrm>
              <a:off x="8712046" y="1268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7" name="Rectangle 386"/>
            <p:cNvSpPr/>
            <p:nvPr/>
          </p:nvSpPr>
          <p:spPr>
            <a:xfrm>
              <a:off x="8532044" y="1268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0" name="Rectangle 389"/>
            <p:cNvSpPr/>
            <p:nvPr/>
          </p:nvSpPr>
          <p:spPr>
            <a:xfrm>
              <a:off x="8712046" y="1448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1" name="Rectangle 390"/>
            <p:cNvSpPr/>
            <p:nvPr/>
          </p:nvSpPr>
          <p:spPr>
            <a:xfrm>
              <a:off x="8532044" y="1448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3" name="Rectangle 392"/>
            <p:cNvSpPr/>
            <p:nvPr/>
          </p:nvSpPr>
          <p:spPr>
            <a:xfrm>
              <a:off x="8712046" y="1628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4" name="Rectangle 393"/>
            <p:cNvSpPr/>
            <p:nvPr/>
          </p:nvSpPr>
          <p:spPr>
            <a:xfrm>
              <a:off x="8532044" y="1628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7" name="Rectangle 396"/>
            <p:cNvSpPr/>
            <p:nvPr/>
          </p:nvSpPr>
          <p:spPr>
            <a:xfrm>
              <a:off x="8532044" y="1808982"/>
              <a:ext cx="360004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8172040" y="548968"/>
            <a:ext cx="360004" cy="1440016"/>
            <a:chOff x="8172040" y="548968"/>
            <a:chExt cx="360004" cy="1440016"/>
          </a:xfrm>
        </p:grpSpPr>
        <p:sp>
          <p:nvSpPr>
            <p:cNvPr id="372" name="Rectangle 371"/>
            <p:cNvSpPr/>
            <p:nvPr/>
          </p:nvSpPr>
          <p:spPr>
            <a:xfrm>
              <a:off x="8172040" y="54896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RAX</a:t>
              </a:r>
            </a:p>
          </p:txBody>
        </p:sp>
        <p:sp>
          <p:nvSpPr>
            <p:cNvPr id="376" name="Rectangle 375"/>
            <p:cNvSpPr/>
            <p:nvPr/>
          </p:nvSpPr>
          <p:spPr>
            <a:xfrm>
              <a:off x="8172040" y="72897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RBX</a:t>
              </a:r>
            </a:p>
          </p:txBody>
        </p:sp>
        <p:sp>
          <p:nvSpPr>
            <p:cNvPr id="380" name="Rectangle 379"/>
            <p:cNvSpPr/>
            <p:nvPr/>
          </p:nvSpPr>
          <p:spPr>
            <a:xfrm>
              <a:off x="8172040" y="90897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RCX</a:t>
              </a:r>
            </a:p>
          </p:txBody>
        </p:sp>
        <p:sp>
          <p:nvSpPr>
            <p:cNvPr id="384" name="Rectangle 383"/>
            <p:cNvSpPr/>
            <p:nvPr/>
          </p:nvSpPr>
          <p:spPr>
            <a:xfrm>
              <a:off x="8172040" y="1088974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RDX</a:t>
              </a:r>
            </a:p>
          </p:txBody>
        </p:sp>
        <p:sp>
          <p:nvSpPr>
            <p:cNvPr id="388" name="Rectangle 387"/>
            <p:cNvSpPr/>
            <p:nvPr/>
          </p:nvSpPr>
          <p:spPr>
            <a:xfrm>
              <a:off x="8172040" y="1268976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RSI</a:t>
              </a:r>
            </a:p>
          </p:txBody>
        </p:sp>
        <p:sp>
          <p:nvSpPr>
            <p:cNvPr id="392" name="Rectangle 391"/>
            <p:cNvSpPr/>
            <p:nvPr/>
          </p:nvSpPr>
          <p:spPr>
            <a:xfrm>
              <a:off x="8172040" y="144897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RDI</a:t>
              </a:r>
            </a:p>
          </p:txBody>
        </p:sp>
        <p:sp>
          <p:nvSpPr>
            <p:cNvPr id="395" name="Rectangle 394"/>
            <p:cNvSpPr/>
            <p:nvPr/>
          </p:nvSpPr>
          <p:spPr>
            <a:xfrm>
              <a:off x="8172040" y="162898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RBP</a:t>
              </a:r>
            </a:p>
          </p:txBody>
        </p:sp>
        <p:sp>
          <p:nvSpPr>
            <p:cNvPr id="398" name="Rectangle 397"/>
            <p:cNvSpPr/>
            <p:nvPr/>
          </p:nvSpPr>
          <p:spPr>
            <a:xfrm>
              <a:off x="8172040" y="180898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RSP</a:t>
              </a:r>
            </a:p>
          </p:txBody>
        </p:sp>
      </p:grpSp>
      <p:grpSp>
        <p:nvGrpSpPr>
          <p:cNvPr id="199" name="Group 198"/>
          <p:cNvGrpSpPr/>
          <p:nvPr/>
        </p:nvGrpSpPr>
        <p:grpSpPr>
          <a:xfrm>
            <a:off x="8172040" y="1988984"/>
            <a:ext cx="720008" cy="1440016"/>
            <a:chOff x="8172040" y="1988984"/>
            <a:chExt cx="720008" cy="1440016"/>
          </a:xfrm>
        </p:grpSpPr>
        <p:sp>
          <p:nvSpPr>
            <p:cNvPr id="399" name="Rectangle 398"/>
            <p:cNvSpPr/>
            <p:nvPr/>
          </p:nvSpPr>
          <p:spPr>
            <a:xfrm>
              <a:off x="8712046" y="1988984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0" name="Rectangle 399"/>
            <p:cNvSpPr/>
            <p:nvPr/>
          </p:nvSpPr>
          <p:spPr>
            <a:xfrm>
              <a:off x="8532044" y="1988984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1" name="Rectangle 400"/>
            <p:cNvSpPr/>
            <p:nvPr/>
          </p:nvSpPr>
          <p:spPr>
            <a:xfrm>
              <a:off x="8172040" y="1988984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R8</a:t>
              </a:r>
            </a:p>
          </p:txBody>
        </p:sp>
        <p:sp>
          <p:nvSpPr>
            <p:cNvPr id="402" name="Rectangle 401"/>
            <p:cNvSpPr/>
            <p:nvPr/>
          </p:nvSpPr>
          <p:spPr>
            <a:xfrm>
              <a:off x="8802047" y="1988984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4" name="Rectangle 403"/>
            <p:cNvSpPr/>
            <p:nvPr/>
          </p:nvSpPr>
          <p:spPr>
            <a:xfrm>
              <a:off x="8712046" y="2168986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5" name="Rectangle 404"/>
            <p:cNvSpPr/>
            <p:nvPr/>
          </p:nvSpPr>
          <p:spPr>
            <a:xfrm>
              <a:off x="8532044" y="2168986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6" name="Rectangle 405"/>
            <p:cNvSpPr/>
            <p:nvPr/>
          </p:nvSpPr>
          <p:spPr>
            <a:xfrm>
              <a:off x="8172040" y="2168986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R9</a:t>
              </a:r>
            </a:p>
          </p:txBody>
        </p:sp>
        <p:sp>
          <p:nvSpPr>
            <p:cNvPr id="407" name="Rectangle 406"/>
            <p:cNvSpPr/>
            <p:nvPr/>
          </p:nvSpPr>
          <p:spPr>
            <a:xfrm>
              <a:off x="8802047" y="2168986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9" name="Rectangle 408"/>
            <p:cNvSpPr/>
            <p:nvPr/>
          </p:nvSpPr>
          <p:spPr>
            <a:xfrm>
              <a:off x="8712046" y="2348988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0" name="Rectangle 409"/>
            <p:cNvSpPr/>
            <p:nvPr/>
          </p:nvSpPr>
          <p:spPr>
            <a:xfrm>
              <a:off x="8532044" y="2348988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1" name="Rectangle 410"/>
            <p:cNvSpPr/>
            <p:nvPr/>
          </p:nvSpPr>
          <p:spPr>
            <a:xfrm>
              <a:off x="8172040" y="234898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R10</a:t>
              </a:r>
            </a:p>
          </p:txBody>
        </p:sp>
        <p:sp>
          <p:nvSpPr>
            <p:cNvPr id="412" name="Rectangle 411"/>
            <p:cNvSpPr/>
            <p:nvPr/>
          </p:nvSpPr>
          <p:spPr>
            <a:xfrm>
              <a:off x="8802047" y="2348988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4" name="Rectangle 413"/>
            <p:cNvSpPr/>
            <p:nvPr/>
          </p:nvSpPr>
          <p:spPr>
            <a:xfrm>
              <a:off x="8712046" y="2528990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5" name="Rectangle 414"/>
            <p:cNvSpPr/>
            <p:nvPr/>
          </p:nvSpPr>
          <p:spPr>
            <a:xfrm>
              <a:off x="8532044" y="2528990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6" name="Rectangle 415"/>
            <p:cNvSpPr/>
            <p:nvPr/>
          </p:nvSpPr>
          <p:spPr>
            <a:xfrm>
              <a:off x="8172040" y="252899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R11</a:t>
              </a:r>
            </a:p>
          </p:txBody>
        </p:sp>
        <p:sp>
          <p:nvSpPr>
            <p:cNvPr id="417" name="Rectangle 416"/>
            <p:cNvSpPr/>
            <p:nvPr/>
          </p:nvSpPr>
          <p:spPr>
            <a:xfrm>
              <a:off x="8802047" y="2528990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9" name="Rectangle 418"/>
            <p:cNvSpPr/>
            <p:nvPr/>
          </p:nvSpPr>
          <p:spPr>
            <a:xfrm>
              <a:off x="8712046" y="2708992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0" name="Rectangle 419"/>
            <p:cNvSpPr/>
            <p:nvPr/>
          </p:nvSpPr>
          <p:spPr>
            <a:xfrm>
              <a:off x="8532044" y="2708992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1" name="Rectangle 420"/>
            <p:cNvSpPr/>
            <p:nvPr/>
          </p:nvSpPr>
          <p:spPr>
            <a:xfrm>
              <a:off x="8172040" y="270899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R12</a:t>
              </a:r>
            </a:p>
          </p:txBody>
        </p:sp>
        <p:sp>
          <p:nvSpPr>
            <p:cNvPr id="422" name="Rectangle 421"/>
            <p:cNvSpPr/>
            <p:nvPr/>
          </p:nvSpPr>
          <p:spPr>
            <a:xfrm>
              <a:off x="8802047" y="2708992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4" name="Rectangle 423"/>
            <p:cNvSpPr/>
            <p:nvPr/>
          </p:nvSpPr>
          <p:spPr>
            <a:xfrm>
              <a:off x="8712046" y="2888994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5" name="Rectangle 424"/>
            <p:cNvSpPr/>
            <p:nvPr/>
          </p:nvSpPr>
          <p:spPr>
            <a:xfrm>
              <a:off x="8532044" y="2888994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6" name="Rectangle 425"/>
            <p:cNvSpPr/>
            <p:nvPr/>
          </p:nvSpPr>
          <p:spPr>
            <a:xfrm>
              <a:off x="8172040" y="2888994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R13</a:t>
              </a:r>
            </a:p>
          </p:txBody>
        </p:sp>
        <p:sp>
          <p:nvSpPr>
            <p:cNvPr id="427" name="Rectangle 426"/>
            <p:cNvSpPr/>
            <p:nvPr/>
          </p:nvSpPr>
          <p:spPr>
            <a:xfrm>
              <a:off x="8802047" y="2888994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9" name="Rectangle 428"/>
            <p:cNvSpPr/>
            <p:nvPr/>
          </p:nvSpPr>
          <p:spPr>
            <a:xfrm>
              <a:off x="8712046" y="3068996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30" name="Rectangle 429"/>
            <p:cNvSpPr/>
            <p:nvPr/>
          </p:nvSpPr>
          <p:spPr>
            <a:xfrm>
              <a:off x="8532044" y="3068996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31" name="Rectangle 430"/>
            <p:cNvSpPr/>
            <p:nvPr/>
          </p:nvSpPr>
          <p:spPr>
            <a:xfrm>
              <a:off x="8172040" y="3068996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R14</a:t>
              </a:r>
            </a:p>
          </p:txBody>
        </p:sp>
        <p:sp>
          <p:nvSpPr>
            <p:cNvPr id="432" name="Rectangle 431"/>
            <p:cNvSpPr/>
            <p:nvPr/>
          </p:nvSpPr>
          <p:spPr>
            <a:xfrm>
              <a:off x="8802047" y="3068996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34" name="Rectangle 433"/>
            <p:cNvSpPr/>
            <p:nvPr/>
          </p:nvSpPr>
          <p:spPr>
            <a:xfrm>
              <a:off x="8712046" y="3248998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35" name="Rectangle 434"/>
            <p:cNvSpPr/>
            <p:nvPr/>
          </p:nvSpPr>
          <p:spPr>
            <a:xfrm>
              <a:off x="8532044" y="3248998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36" name="Rectangle 435"/>
            <p:cNvSpPr/>
            <p:nvPr/>
          </p:nvSpPr>
          <p:spPr>
            <a:xfrm>
              <a:off x="8172040" y="324899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R15</a:t>
              </a:r>
            </a:p>
          </p:txBody>
        </p:sp>
        <p:sp>
          <p:nvSpPr>
            <p:cNvPr id="437" name="Rectangle 436"/>
            <p:cNvSpPr/>
            <p:nvPr/>
          </p:nvSpPr>
          <p:spPr>
            <a:xfrm>
              <a:off x="8802047" y="3248998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202" name="Group 201"/>
          <p:cNvGrpSpPr/>
          <p:nvPr/>
        </p:nvGrpSpPr>
        <p:grpSpPr>
          <a:xfrm>
            <a:off x="8172040" y="3609002"/>
            <a:ext cx="720008" cy="180002"/>
            <a:chOff x="8172040" y="3609002"/>
            <a:chExt cx="720008" cy="180002"/>
          </a:xfrm>
        </p:grpSpPr>
        <p:sp>
          <p:nvSpPr>
            <p:cNvPr id="439" name="Rectangle 438"/>
            <p:cNvSpPr/>
            <p:nvPr/>
          </p:nvSpPr>
          <p:spPr>
            <a:xfrm>
              <a:off x="8172040" y="360900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40" name="Rectangle 439"/>
            <p:cNvSpPr/>
            <p:nvPr/>
          </p:nvSpPr>
          <p:spPr>
            <a:xfrm>
              <a:off x="8532044" y="360900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41" name="Rectangle 440"/>
            <p:cNvSpPr/>
            <p:nvPr/>
          </p:nvSpPr>
          <p:spPr>
            <a:xfrm>
              <a:off x="8708717" y="360900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42" name="Rectangle 441"/>
            <p:cNvSpPr/>
            <p:nvPr/>
          </p:nvSpPr>
          <p:spPr>
            <a:xfrm>
              <a:off x="8172040" y="3609002"/>
              <a:ext cx="720008" cy="180002"/>
            </a:xfrm>
            <a:prstGeom prst="rect">
              <a:avLst/>
            </a:prstGeom>
            <a:noFill/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RFLAGS</a:t>
              </a:r>
            </a:p>
          </p:txBody>
        </p:sp>
      </p:grpSp>
      <p:grpSp>
        <p:nvGrpSpPr>
          <p:cNvPr id="201" name="Group 200"/>
          <p:cNvGrpSpPr/>
          <p:nvPr/>
        </p:nvGrpSpPr>
        <p:grpSpPr>
          <a:xfrm>
            <a:off x="8172040" y="3969006"/>
            <a:ext cx="720008" cy="180002"/>
            <a:chOff x="8172040" y="3969006"/>
            <a:chExt cx="720008" cy="180002"/>
          </a:xfrm>
        </p:grpSpPr>
        <p:sp>
          <p:nvSpPr>
            <p:cNvPr id="443" name="Rectangle 442"/>
            <p:cNvSpPr/>
            <p:nvPr/>
          </p:nvSpPr>
          <p:spPr>
            <a:xfrm>
              <a:off x="8532044" y="3969006"/>
              <a:ext cx="360004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44" name="Rectangle 443"/>
            <p:cNvSpPr/>
            <p:nvPr/>
          </p:nvSpPr>
          <p:spPr>
            <a:xfrm>
              <a:off x="8172040" y="3969006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RIP</a:t>
              </a:r>
            </a:p>
          </p:txBody>
        </p:sp>
      </p:grpSp>
      <p:sp>
        <p:nvSpPr>
          <p:cNvPr id="203" name="TextBox 202"/>
          <p:cNvSpPr txBox="1"/>
          <p:nvPr/>
        </p:nvSpPr>
        <p:spPr>
          <a:xfrm>
            <a:off x="273997" y="2982713"/>
            <a:ext cx="300793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2010</a:t>
            </a:r>
          </a:p>
          <a:p>
            <a:r>
              <a:rPr lang="en-US" sz="3600" b="1" dirty="0"/>
              <a:t>Intel Xeon Phi</a:t>
            </a:r>
          </a:p>
          <a:p>
            <a:r>
              <a:rPr lang="en-US" sz="3600" b="1" dirty="0"/>
              <a:t>Knights Corner</a:t>
            </a:r>
          </a:p>
          <a:p>
            <a:r>
              <a:rPr lang="en-US" sz="3600" b="1" dirty="0"/>
              <a:t>2272 B of app</a:t>
            </a:r>
          </a:p>
          <a:p>
            <a:r>
              <a:rPr lang="en-US" sz="3600" b="1" dirty="0"/>
              <a:t>registers</a:t>
            </a:r>
          </a:p>
          <a:p>
            <a:r>
              <a:rPr lang="en-US" sz="3600" b="1" dirty="0"/>
              <a:t>per thread</a:t>
            </a:r>
          </a:p>
        </p:txBody>
      </p:sp>
      <p:sp>
        <p:nvSpPr>
          <p:cNvPr id="265" name="TextBox 264"/>
          <p:cNvSpPr txBox="1"/>
          <p:nvPr/>
        </p:nvSpPr>
        <p:spPr>
          <a:xfrm>
            <a:off x="6167415" y="2011275"/>
            <a:ext cx="1464619" cy="249299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i="1" dirty="0"/>
              <a:t>The first Knights Corner</a:t>
            </a:r>
          </a:p>
          <a:p>
            <a:r>
              <a:rPr lang="en-US" sz="1800" i="1" dirty="0"/>
              <a:t>CPUs were derived from a Pentium core converted to 64 bits and had no support for SSE or MMX</a:t>
            </a:r>
          </a:p>
        </p:txBody>
      </p:sp>
      <p:grpSp>
        <p:nvGrpSpPr>
          <p:cNvPr id="266" name="Group 265"/>
          <p:cNvGrpSpPr/>
          <p:nvPr/>
        </p:nvGrpSpPr>
        <p:grpSpPr>
          <a:xfrm>
            <a:off x="7992037" y="4864966"/>
            <a:ext cx="896681" cy="1440016"/>
            <a:chOff x="7992038" y="4864966"/>
            <a:chExt cx="180002" cy="1440016"/>
          </a:xfrm>
        </p:grpSpPr>
        <p:sp>
          <p:nvSpPr>
            <p:cNvPr id="267" name="Rectangle 266"/>
            <p:cNvSpPr/>
            <p:nvPr/>
          </p:nvSpPr>
          <p:spPr>
            <a:xfrm>
              <a:off x="7992038" y="486496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ST</a:t>
              </a:r>
            </a:p>
          </p:txBody>
        </p:sp>
        <p:sp>
          <p:nvSpPr>
            <p:cNvPr id="268" name="Rectangle 267"/>
            <p:cNvSpPr/>
            <p:nvPr/>
          </p:nvSpPr>
          <p:spPr>
            <a:xfrm>
              <a:off x="7992038" y="504496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69" name="Rectangle 268"/>
            <p:cNvSpPr/>
            <p:nvPr/>
          </p:nvSpPr>
          <p:spPr>
            <a:xfrm>
              <a:off x="7992038" y="522497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70" name="Rectangle 269"/>
            <p:cNvSpPr/>
            <p:nvPr/>
          </p:nvSpPr>
          <p:spPr>
            <a:xfrm>
              <a:off x="7992038" y="540497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71" name="Rectangle 270"/>
            <p:cNvSpPr/>
            <p:nvPr/>
          </p:nvSpPr>
          <p:spPr>
            <a:xfrm>
              <a:off x="7992038" y="5584974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72" name="Rectangle 271"/>
            <p:cNvSpPr/>
            <p:nvPr/>
          </p:nvSpPr>
          <p:spPr>
            <a:xfrm>
              <a:off x="7992038" y="5764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45" name="Rectangle 344"/>
            <p:cNvSpPr/>
            <p:nvPr/>
          </p:nvSpPr>
          <p:spPr>
            <a:xfrm>
              <a:off x="7992038" y="5944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48" name="Rectangle 347"/>
            <p:cNvSpPr/>
            <p:nvPr/>
          </p:nvSpPr>
          <p:spPr>
            <a:xfrm>
              <a:off x="7992038" y="6124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567710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Scalar and vector registers (MMX/SSE/AVX)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240" name="TextBox 239"/>
          <p:cNvSpPr txBox="1"/>
          <p:nvPr/>
        </p:nvSpPr>
        <p:spPr>
          <a:xfrm>
            <a:off x="6170153" y="583496"/>
            <a:ext cx="1911885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i="1" dirty="0"/>
              <a:t>this picture is shown</a:t>
            </a:r>
            <a:br>
              <a:rPr lang="en-US" sz="1800" i="1" dirty="0"/>
            </a:br>
            <a:r>
              <a:rPr lang="en-US" sz="1800" i="1" dirty="0"/>
              <a:t>with MSB on the left</a:t>
            </a:r>
          </a:p>
          <a:p>
            <a:r>
              <a:rPr lang="en-US" sz="1800" i="1" dirty="0"/>
              <a:t>(lane 0 on the right)</a:t>
            </a:r>
          </a:p>
        </p:txBody>
      </p:sp>
      <p:grpSp>
        <p:nvGrpSpPr>
          <p:cNvPr id="209" name="Group 208"/>
          <p:cNvGrpSpPr/>
          <p:nvPr/>
        </p:nvGrpSpPr>
        <p:grpSpPr>
          <a:xfrm>
            <a:off x="3151800" y="548968"/>
            <a:ext cx="1435593" cy="2880032"/>
            <a:chOff x="3151800" y="548968"/>
            <a:chExt cx="1435593" cy="2880032"/>
          </a:xfrm>
        </p:grpSpPr>
        <p:sp>
          <p:nvSpPr>
            <p:cNvPr id="164" name="Rectangle 163"/>
            <p:cNvSpPr/>
            <p:nvPr/>
          </p:nvSpPr>
          <p:spPr>
            <a:xfrm>
              <a:off x="3151800" y="548968"/>
              <a:ext cx="1435593" cy="18000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b="1" dirty="0"/>
                <a:t>YMM0</a:t>
              </a:r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3151800" y="728970"/>
              <a:ext cx="1435593" cy="18000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b="1" dirty="0"/>
            </a:p>
          </p:txBody>
        </p:sp>
        <p:sp>
          <p:nvSpPr>
            <p:cNvPr id="242" name="Rectangle 241"/>
            <p:cNvSpPr/>
            <p:nvPr/>
          </p:nvSpPr>
          <p:spPr>
            <a:xfrm>
              <a:off x="3151800" y="908972"/>
              <a:ext cx="1435593" cy="18000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b="1" dirty="0"/>
            </a:p>
          </p:txBody>
        </p:sp>
        <p:sp>
          <p:nvSpPr>
            <p:cNvPr id="246" name="Rectangle 245"/>
            <p:cNvSpPr/>
            <p:nvPr/>
          </p:nvSpPr>
          <p:spPr>
            <a:xfrm>
              <a:off x="3151800" y="1088974"/>
              <a:ext cx="1435593" cy="18000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b="1" dirty="0"/>
            </a:p>
          </p:txBody>
        </p:sp>
        <p:sp>
          <p:nvSpPr>
            <p:cNvPr id="250" name="Rectangle 249"/>
            <p:cNvSpPr/>
            <p:nvPr/>
          </p:nvSpPr>
          <p:spPr>
            <a:xfrm>
              <a:off x="3151800" y="1268976"/>
              <a:ext cx="1435593" cy="18000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b="1" dirty="0"/>
            </a:p>
          </p:txBody>
        </p:sp>
        <p:sp>
          <p:nvSpPr>
            <p:cNvPr id="254" name="Rectangle 253"/>
            <p:cNvSpPr/>
            <p:nvPr/>
          </p:nvSpPr>
          <p:spPr>
            <a:xfrm>
              <a:off x="3151800" y="1448978"/>
              <a:ext cx="1435593" cy="18000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b="1" dirty="0"/>
            </a:p>
          </p:txBody>
        </p:sp>
        <p:sp>
          <p:nvSpPr>
            <p:cNvPr id="258" name="Rectangle 257"/>
            <p:cNvSpPr/>
            <p:nvPr/>
          </p:nvSpPr>
          <p:spPr>
            <a:xfrm>
              <a:off x="3151800" y="1628980"/>
              <a:ext cx="1435593" cy="18000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b="1" dirty="0"/>
            </a:p>
          </p:txBody>
        </p:sp>
        <p:sp>
          <p:nvSpPr>
            <p:cNvPr id="262" name="Rectangle 261"/>
            <p:cNvSpPr/>
            <p:nvPr/>
          </p:nvSpPr>
          <p:spPr>
            <a:xfrm>
              <a:off x="3151800" y="1808982"/>
              <a:ext cx="1435593" cy="18000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b="1" dirty="0"/>
                <a:t>YMM7</a:t>
              </a:r>
            </a:p>
          </p:txBody>
        </p:sp>
        <p:sp>
          <p:nvSpPr>
            <p:cNvPr id="295" name="Rectangle 294"/>
            <p:cNvSpPr/>
            <p:nvPr/>
          </p:nvSpPr>
          <p:spPr>
            <a:xfrm>
              <a:off x="3151800" y="1988984"/>
              <a:ext cx="1435593" cy="18000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YMM8</a:t>
              </a:r>
            </a:p>
          </p:txBody>
        </p:sp>
        <p:sp>
          <p:nvSpPr>
            <p:cNvPr id="292" name="Rectangle 291"/>
            <p:cNvSpPr/>
            <p:nvPr/>
          </p:nvSpPr>
          <p:spPr>
            <a:xfrm>
              <a:off x="3151800" y="2168986"/>
              <a:ext cx="1435593" cy="18000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89" name="Rectangle 288"/>
            <p:cNvSpPr/>
            <p:nvPr/>
          </p:nvSpPr>
          <p:spPr>
            <a:xfrm>
              <a:off x="3151800" y="2348988"/>
              <a:ext cx="1435593" cy="18000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86" name="Rectangle 285"/>
            <p:cNvSpPr/>
            <p:nvPr/>
          </p:nvSpPr>
          <p:spPr>
            <a:xfrm>
              <a:off x="3151800" y="2528990"/>
              <a:ext cx="1435593" cy="18000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83" name="Rectangle 282"/>
            <p:cNvSpPr/>
            <p:nvPr/>
          </p:nvSpPr>
          <p:spPr>
            <a:xfrm>
              <a:off x="3151800" y="2708992"/>
              <a:ext cx="1435593" cy="18000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80" name="Rectangle 279"/>
            <p:cNvSpPr/>
            <p:nvPr/>
          </p:nvSpPr>
          <p:spPr>
            <a:xfrm>
              <a:off x="3151800" y="2888994"/>
              <a:ext cx="1435593" cy="18000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77" name="Rectangle 276"/>
            <p:cNvSpPr/>
            <p:nvPr/>
          </p:nvSpPr>
          <p:spPr>
            <a:xfrm>
              <a:off x="3151800" y="3068996"/>
              <a:ext cx="1435593" cy="18000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74" name="Rectangle 273"/>
            <p:cNvSpPr/>
            <p:nvPr/>
          </p:nvSpPr>
          <p:spPr>
            <a:xfrm>
              <a:off x="3151800" y="3248998"/>
              <a:ext cx="1435593" cy="18000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YMM15</a:t>
              </a:r>
            </a:p>
          </p:txBody>
        </p:sp>
      </p:grpSp>
      <p:grpSp>
        <p:nvGrpSpPr>
          <p:cNvPr id="206" name="Group 205"/>
          <p:cNvGrpSpPr/>
          <p:nvPr/>
        </p:nvGrpSpPr>
        <p:grpSpPr>
          <a:xfrm>
            <a:off x="4591816" y="548968"/>
            <a:ext cx="1435593" cy="1440016"/>
            <a:chOff x="4591816" y="548968"/>
            <a:chExt cx="1435593" cy="1440016"/>
          </a:xfrm>
        </p:grpSpPr>
        <p:sp>
          <p:nvSpPr>
            <p:cNvPr id="35" name="Rectangle 34"/>
            <p:cNvSpPr/>
            <p:nvPr/>
          </p:nvSpPr>
          <p:spPr>
            <a:xfrm>
              <a:off x="4591816" y="548968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b="1" dirty="0"/>
                <a:t>XMM0</a:t>
              </a: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4591816" y="728970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41" name="Rectangle 240"/>
            <p:cNvSpPr/>
            <p:nvPr/>
          </p:nvSpPr>
          <p:spPr>
            <a:xfrm>
              <a:off x="4591816" y="908972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45" name="Rectangle 244"/>
            <p:cNvSpPr/>
            <p:nvPr/>
          </p:nvSpPr>
          <p:spPr>
            <a:xfrm>
              <a:off x="4591816" y="1088974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49" name="Rectangle 248"/>
            <p:cNvSpPr/>
            <p:nvPr/>
          </p:nvSpPr>
          <p:spPr>
            <a:xfrm>
              <a:off x="4591816" y="1268976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53" name="Rectangle 252"/>
            <p:cNvSpPr/>
            <p:nvPr/>
          </p:nvSpPr>
          <p:spPr>
            <a:xfrm>
              <a:off x="4591816" y="1448978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57" name="Rectangle 256"/>
            <p:cNvSpPr/>
            <p:nvPr/>
          </p:nvSpPr>
          <p:spPr>
            <a:xfrm>
              <a:off x="4591816" y="1628980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61" name="Rectangle 260"/>
            <p:cNvSpPr/>
            <p:nvPr/>
          </p:nvSpPr>
          <p:spPr>
            <a:xfrm>
              <a:off x="4591816" y="1808982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b="1" dirty="0"/>
                <a:t>XMM7</a:t>
              </a:r>
            </a:p>
          </p:txBody>
        </p:sp>
      </p:grpSp>
      <p:grpSp>
        <p:nvGrpSpPr>
          <p:cNvPr id="207" name="Group 206"/>
          <p:cNvGrpSpPr/>
          <p:nvPr/>
        </p:nvGrpSpPr>
        <p:grpSpPr>
          <a:xfrm>
            <a:off x="4591816" y="1988984"/>
            <a:ext cx="1435593" cy="1440016"/>
            <a:chOff x="4591816" y="1988984"/>
            <a:chExt cx="1435593" cy="1440016"/>
          </a:xfrm>
        </p:grpSpPr>
        <p:sp>
          <p:nvSpPr>
            <p:cNvPr id="294" name="Rectangle 293"/>
            <p:cNvSpPr/>
            <p:nvPr/>
          </p:nvSpPr>
          <p:spPr>
            <a:xfrm>
              <a:off x="4591816" y="1988984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XMM8</a:t>
              </a:r>
            </a:p>
          </p:txBody>
        </p:sp>
        <p:sp>
          <p:nvSpPr>
            <p:cNvPr id="291" name="Rectangle 290"/>
            <p:cNvSpPr/>
            <p:nvPr/>
          </p:nvSpPr>
          <p:spPr>
            <a:xfrm>
              <a:off x="4591816" y="2168986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88" name="Rectangle 287"/>
            <p:cNvSpPr/>
            <p:nvPr/>
          </p:nvSpPr>
          <p:spPr>
            <a:xfrm>
              <a:off x="4591816" y="2348988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85" name="Rectangle 284"/>
            <p:cNvSpPr/>
            <p:nvPr/>
          </p:nvSpPr>
          <p:spPr>
            <a:xfrm>
              <a:off x="4591816" y="2528990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82" name="Rectangle 281"/>
            <p:cNvSpPr/>
            <p:nvPr/>
          </p:nvSpPr>
          <p:spPr>
            <a:xfrm>
              <a:off x="4591816" y="2708992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79" name="Rectangle 278"/>
            <p:cNvSpPr/>
            <p:nvPr/>
          </p:nvSpPr>
          <p:spPr>
            <a:xfrm>
              <a:off x="4591816" y="2888994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76" name="Rectangle 275"/>
            <p:cNvSpPr/>
            <p:nvPr/>
          </p:nvSpPr>
          <p:spPr>
            <a:xfrm>
              <a:off x="4591816" y="3068996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73" name="Rectangle 272"/>
            <p:cNvSpPr/>
            <p:nvPr/>
          </p:nvSpPr>
          <p:spPr>
            <a:xfrm>
              <a:off x="4591816" y="3248998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XMM15</a:t>
              </a:r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7992038" y="4864966"/>
            <a:ext cx="180002" cy="1440016"/>
            <a:chOff x="7992038" y="4864966"/>
            <a:chExt cx="180002" cy="1440016"/>
          </a:xfrm>
        </p:grpSpPr>
        <p:sp>
          <p:nvSpPr>
            <p:cNvPr id="15" name="Rectangle 14"/>
            <p:cNvSpPr/>
            <p:nvPr/>
          </p:nvSpPr>
          <p:spPr>
            <a:xfrm>
              <a:off x="7992038" y="486496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ST</a:t>
              </a:r>
            </a:p>
          </p:txBody>
        </p:sp>
        <p:sp>
          <p:nvSpPr>
            <p:cNvPr id="346" name="Rectangle 345"/>
            <p:cNvSpPr/>
            <p:nvPr/>
          </p:nvSpPr>
          <p:spPr>
            <a:xfrm>
              <a:off x="7992038" y="504496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49" name="Rectangle 348"/>
            <p:cNvSpPr/>
            <p:nvPr/>
          </p:nvSpPr>
          <p:spPr>
            <a:xfrm>
              <a:off x="7992038" y="522497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2" name="Rectangle 351"/>
            <p:cNvSpPr/>
            <p:nvPr/>
          </p:nvSpPr>
          <p:spPr>
            <a:xfrm>
              <a:off x="7992038" y="540497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5" name="Rectangle 354"/>
            <p:cNvSpPr/>
            <p:nvPr/>
          </p:nvSpPr>
          <p:spPr>
            <a:xfrm>
              <a:off x="7992038" y="5584974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8" name="Rectangle 357"/>
            <p:cNvSpPr/>
            <p:nvPr/>
          </p:nvSpPr>
          <p:spPr>
            <a:xfrm>
              <a:off x="7992038" y="5764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61" name="Rectangle 360"/>
            <p:cNvSpPr/>
            <p:nvPr/>
          </p:nvSpPr>
          <p:spPr>
            <a:xfrm>
              <a:off x="7992038" y="5944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64" name="Rectangle 363"/>
            <p:cNvSpPr/>
            <p:nvPr/>
          </p:nvSpPr>
          <p:spPr>
            <a:xfrm>
              <a:off x="7992038" y="6124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ST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8172040" y="4864966"/>
            <a:ext cx="720008" cy="1440016"/>
            <a:chOff x="8172040" y="4864966"/>
            <a:chExt cx="720008" cy="1440016"/>
          </a:xfrm>
        </p:grpSpPr>
        <p:sp>
          <p:nvSpPr>
            <p:cNvPr id="34" name="Rectangle 33"/>
            <p:cNvSpPr/>
            <p:nvPr/>
          </p:nvSpPr>
          <p:spPr>
            <a:xfrm>
              <a:off x="8172040" y="4864966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b="1" dirty="0"/>
                <a:t>MM0</a:t>
              </a:r>
            </a:p>
          </p:txBody>
        </p:sp>
        <p:sp>
          <p:nvSpPr>
            <p:cNvPr id="347" name="Rectangle 346"/>
            <p:cNvSpPr/>
            <p:nvPr/>
          </p:nvSpPr>
          <p:spPr>
            <a:xfrm>
              <a:off x="8172040" y="5044968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50" name="Rectangle 349"/>
            <p:cNvSpPr/>
            <p:nvPr/>
          </p:nvSpPr>
          <p:spPr>
            <a:xfrm>
              <a:off x="8172040" y="5224970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53" name="Rectangle 352"/>
            <p:cNvSpPr/>
            <p:nvPr/>
          </p:nvSpPr>
          <p:spPr>
            <a:xfrm>
              <a:off x="8172040" y="5404972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56" name="Rectangle 355"/>
            <p:cNvSpPr/>
            <p:nvPr/>
          </p:nvSpPr>
          <p:spPr>
            <a:xfrm>
              <a:off x="8172040" y="5584974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59" name="Rectangle 358"/>
            <p:cNvSpPr/>
            <p:nvPr/>
          </p:nvSpPr>
          <p:spPr>
            <a:xfrm>
              <a:off x="8172040" y="5764976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62" name="Rectangle 361"/>
            <p:cNvSpPr/>
            <p:nvPr/>
          </p:nvSpPr>
          <p:spPr>
            <a:xfrm>
              <a:off x="8172040" y="5944978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65" name="Rectangle 364"/>
            <p:cNvSpPr/>
            <p:nvPr/>
          </p:nvSpPr>
          <p:spPr>
            <a:xfrm>
              <a:off x="8172040" y="6124980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b="1" dirty="0"/>
                <a:t>MM7</a:t>
              </a: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8712046" y="548968"/>
            <a:ext cx="180002" cy="720008"/>
            <a:chOff x="8712046" y="548968"/>
            <a:chExt cx="180002" cy="720008"/>
          </a:xfrm>
        </p:grpSpPr>
        <p:sp>
          <p:nvSpPr>
            <p:cNvPr id="370" name="Rectangle 369"/>
            <p:cNvSpPr/>
            <p:nvPr/>
          </p:nvSpPr>
          <p:spPr>
            <a:xfrm>
              <a:off x="8712046" y="548968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3" name="Rectangle 372"/>
            <p:cNvSpPr/>
            <p:nvPr/>
          </p:nvSpPr>
          <p:spPr>
            <a:xfrm>
              <a:off x="8802047" y="548968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4" name="Rectangle 373"/>
            <p:cNvSpPr/>
            <p:nvPr/>
          </p:nvSpPr>
          <p:spPr>
            <a:xfrm>
              <a:off x="8712046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7" name="Rectangle 376"/>
            <p:cNvSpPr/>
            <p:nvPr/>
          </p:nvSpPr>
          <p:spPr>
            <a:xfrm>
              <a:off x="8802047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8" name="Rectangle 377"/>
            <p:cNvSpPr/>
            <p:nvPr/>
          </p:nvSpPr>
          <p:spPr>
            <a:xfrm>
              <a:off x="8712046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1" name="Rectangle 380"/>
            <p:cNvSpPr/>
            <p:nvPr/>
          </p:nvSpPr>
          <p:spPr>
            <a:xfrm>
              <a:off x="8802047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2" name="Rectangle 381"/>
            <p:cNvSpPr/>
            <p:nvPr/>
          </p:nvSpPr>
          <p:spPr>
            <a:xfrm>
              <a:off x="8712046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5" name="Rectangle 384"/>
            <p:cNvSpPr/>
            <p:nvPr/>
          </p:nvSpPr>
          <p:spPr>
            <a:xfrm>
              <a:off x="8802047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8532044" y="548968"/>
            <a:ext cx="360004" cy="1440016"/>
            <a:chOff x="8532044" y="548968"/>
            <a:chExt cx="360004" cy="1440016"/>
          </a:xfrm>
        </p:grpSpPr>
        <p:sp>
          <p:nvSpPr>
            <p:cNvPr id="371" name="Rectangle 370"/>
            <p:cNvSpPr/>
            <p:nvPr/>
          </p:nvSpPr>
          <p:spPr>
            <a:xfrm>
              <a:off x="8532044" y="54896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5" name="Rectangle 374"/>
            <p:cNvSpPr/>
            <p:nvPr/>
          </p:nvSpPr>
          <p:spPr>
            <a:xfrm>
              <a:off x="8532044" y="72897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9" name="Rectangle 378"/>
            <p:cNvSpPr/>
            <p:nvPr/>
          </p:nvSpPr>
          <p:spPr>
            <a:xfrm>
              <a:off x="8532044" y="90897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3" name="Rectangle 382"/>
            <p:cNvSpPr/>
            <p:nvPr/>
          </p:nvSpPr>
          <p:spPr>
            <a:xfrm>
              <a:off x="8532044" y="1088974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6" name="Rectangle 385"/>
            <p:cNvSpPr/>
            <p:nvPr/>
          </p:nvSpPr>
          <p:spPr>
            <a:xfrm>
              <a:off x="8712046" y="1268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7" name="Rectangle 386"/>
            <p:cNvSpPr/>
            <p:nvPr/>
          </p:nvSpPr>
          <p:spPr>
            <a:xfrm>
              <a:off x="8532044" y="1268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0" name="Rectangle 389"/>
            <p:cNvSpPr/>
            <p:nvPr/>
          </p:nvSpPr>
          <p:spPr>
            <a:xfrm>
              <a:off x="8712046" y="1448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1" name="Rectangle 390"/>
            <p:cNvSpPr/>
            <p:nvPr/>
          </p:nvSpPr>
          <p:spPr>
            <a:xfrm>
              <a:off x="8532044" y="1448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3" name="Rectangle 392"/>
            <p:cNvSpPr/>
            <p:nvPr/>
          </p:nvSpPr>
          <p:spPr>
            <a:xfrm>
              <a:off x="8712046" y="1628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4" name="Rectangle 393"/>
            <p:cNvSpPr/>
            <p:nvPr/>
          </p:nvSpPr>
          <p:spPr>
            <a:xfrm>
              <a:off x="8532044" y="1628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7" name="Rectangle 396"/>
            <p:cNvSpPr/>
            <p:nvPr/>
          </p:nvSpPr>
          <p:spPr>
            <a:xfrm>
              <a:off x="8532044" y="1808982"/>
              <a:ext cx="360004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8172040" y="548968"/>
            <a:ext cx="360004" cy="1440016"/>
            <a:chOff x="8172040" y="548968"/>
            <a:chExt cx="360004" cy="1440016"/>
          </a:xfrm>
        </p:grpSpPr>
        <p:sp>
          <p:nvSpPr>
            <p:cNvPr id="372" name="Rectangle 371"/>
            <p:cNvSpPr/>
            <p:nvPr/>
          </p:nvSpPr>
          <p:spPr>
            <a:xfrm>
              <a:off x="8172040" y="54896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RAX</a:t>
              </a:r>
            </a:p>
          </p:txBody>
        </p:sp>
        <p:sp>
          <p:nvSpPr>
            <p:cNvPr id="376" name="Rectangle 375"/>
            <p:cNvSpPr/>
            <p:nvPr/>
          </p:nvSpPr>
          <p:spPr>
            <a:xfrm>
              <a:off x="8172040" y="72897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RBX</a:t>
              </a:r>
            </a:p>
          </p:txBody>
        </p:sp>
        <p:sp>
          <p:nvSpPr>
            <p:cNvPr id="380" name="Rectangle 379"/>
            <p:cNvSpPr/>
            <p:nvPr/>
          </p:nvSpPr>
          <p:spPr>
            <a:xfrm>
              <a:off x="8172040" y="90897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RCX</a:t>
              </a:r>
            </a:p>
          </p:txBody>
        </p:sp>
        <p:sp>
          <p:nvSpPr>
            <p:cNvPr id="384" name="Rectangle 383"/>
            <p:cNvSpPr/>
            <p:nvPr/>
          </p:nvSpPr>
          <p:spPr>
            <a:xfrm>
              <a:off x="8172040" y="1088974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RDX</a:t>
              </a:r>
            </a:p>
          </p:txBody>
        </p:sp>
        <p:sp>
          <p:nvSpPr>
            <p:cNvPr id="388" name="Rectangle 387"/>
            <p:cNvSpPr/>
            <p:nvPr/>
          </p:nvSpPr>
          <p:spPr>
            <a:xfrm>
              <a:off x="8172040" y="1268976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RSI</a:t>
              </a:r>
            </a:p>
          </p:txBody>
        </p:sp>
        <p:sp>
          <p:nvSpPr>
            <p:cNvPr id="392" name="Rectangle 391"/>
            <p:cNvSpPr/>
            <p:nvPr/>
          </p:nvSpPr>
          <p:spPr>
            <a:xfrm>
              <a:off x="8172040" y="144897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RDI</a:t>
              </a:r>
            </a:p>
          </p:txBody>
        </p:sp>
        <p:sp>
          <p:nvSpPr>
            <p:cNvPr id="395" name="Rectangle 394"/>
            <p:cNvSpPr/>
            <p:nvPr/>
          </p:nvSpPr>
          <p:spPr>
            <a:xfrm>
              <a:off x="8172040" y="162898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RBP</a:t>
              </a:r>
            </a:p>
          </p:txBody>
        </p:sp>
        <p:sp>
          <p:nvSpPr>
            <p:cNvPr id="398" name="Rectangle 397"/>
            <p:cNvSpPr/>
            <p:nvPr/>
          </p:nvSpPr>
          <p:spPr>
            <a:xfrm>
              <a:off x="8172040" y="180898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RSP</a:t>
              </a:r>
            </a:p>
          </p:txBody>
        </p:sp>
      </p:grpSp>
      <p:grpSp>
        <p:nvGrpSpPr>
          <p:cNvPr id="199" name="Group 198"/>
          <p:cNvGrpSpPr/>
          <p:nvPr/>
        </p:nvGrpSpPr>
        <p:grpSpPr>
          <a:xfrm>
            <a:off x="8172040" y="1988984"/>
            <a:ext cx="720008" cy="1440016"/>
            <a:chOff x="8172040" y="1988984"/>
            <a:chExt cx="720008" cy="1440016"/>
          </a:xfrm>
        </p:grpSpPr>
        <p:sp>
          <p:nvSpPr>
            <p:cNvPr id="399" name="Rectangle 398"/>
            <p:cNvSpPr/>
            <p:nvPr/>
          </p:nvSpPr>
          <p:spPr>
            <a:xfrm>
              <a:off x="8712046" y="1988984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0" name="Rectangle 399"/>
            <p:cNvSpPr/>
            <p:nvPr/>
          </p:nvSpPr>
          <p:spPr>
            <a:xfrm>
              <a:off x="8532044" y="1988984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1" name="Rectangle 400"/>
            <p:cNvSpPr/>
            <p:nvPr/>
          </p:nvSpPr>
          <p:spPr>
            <a:xfrm>
              <a:off x="8172040" y="1988984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R8</a:t>
              </a:r>
            </a:p>
          </p:txBody>
        </p:sp>
        <p:sp>
          <p:nvSpPr>
            <p:cNvPr id="402" name="Rectangle 401"/>
            <p:cNvSpPr/>
            <p:nvPr/>
          </p:nvSpPr>
          <p:spPr>
            <a:xfrm>
              <a:off x="8802047" y="1988984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4" name="Rectangle 403"/>
            <p:cNvSpPr/>
            <p:nvPr/>
          </p:nvSpPr>
          <p:spPr>
            <a:xfrm>
              <a:off x="8712046" y="2168986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5" name="Rectangle 404"/>
            <p:cNvSpPr/>
            <p:nvPr/>
          </p:nvSpPr>
          <p:spPr>
            <a:xfrm>
              <a:off x="8532044" y="2168986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6" name="Rectangle 405"/>
            <p:cNvSpPr/>
            <p:nvPr/>
          </p:nvSpPr>
          <p:spPr>
            <a:xfrm>
              <a:off x="8172040" y="2168986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R9</a:t>
              </a:r>
            </a:p>
          </p:txBody>
        </p:sp>
        <p:sp>
          <p:nvSpPr>
            <p:cNvPr id="407" name="Rectangle 406"/>
            <p:cNvSpPr/>
            <p:nvPr/>
          </p:nvSpPr>
          <p:spPr>
            <a:xfrm>
              <a:off x="8802047" y="2168986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9" name="Rectangle 408"/>
            <p:cNvSpPr/>
            <p:nvPr/>
          </p:nvSpPr>
          <p:spPr>
            <a:xfrm>
              <a:off x="8712046" y="2348988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0" name="Rectangle 409"/>
            <p:cNvSpPr/>
            <p:nvPr/>
          </p:nvSpPr>
          <p:spPr>
            <a:xfrm>
              <a:off x="8532044" y="2348988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1" name="Rectangle 410"/>
            <p:cNvSpPr/>
            <p:nvPr/>
          </p:nvSpPr>
          <p:spPr>
            <a:xfrm>
              <a:off x="8172040" y="234898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R10</a:t>
              </a:r>
            </a:p>
          </p:txBody>
        </p:sp>
        <p:sp>
          <p:nvSpPr>
            <p:cNvPr id="412" name="Rectangle 411"/>
            <p:cNvSpPr/>
            <p:nvPr/>
          </p:nvSpPr>
          <p:spPr>
            <a:xfrm>
              <a:off x="8802047" y="2348988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4" name="Rectangle 413"/>
            <p:cNvSpPr/>
            <p:nvPr/>
          </p:nvSpPr>
          <p:spPr>
            <a:xfrm>
              <a:off x="8712046" y="2528990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5" name="Rectangle 414"/>
            <p:cNvSpPr/>
            <p:nvPr/>
          </p:nvSpPr>
          <p:spPr>
            <a:xfrm>
              <a:off x="8532044" y="2528990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6" name="Rectangle 415"/>
            <p:cNvSpPr/>
            <p:nvPr/>
          </p:nvSpPr>
          <p:spPr>
            <a:xfrm>
              <a:off x="8172040" y="252899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R11</a:t>
              </a:r>
            </a:p>
          </p:txBody>
        </p:sp>
        <p:sp>
          <p:nvSpPr>
            <p:cNvPr id="417" name="Rectangle 416"/>
            <p:cNvSpPr/>
            <p:nvPr/>
          </p:nvSpPr>
          <p:spPr>
            <a:xfrm>
              <a:off x="8802047" y="2528990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9" name="Rectangle 418"/>
            <p:cNvSpPr/>
            <p:nvPr/>
          </p:nvSpPr>
          <p:spPr>
            <a:xfrm>
              <a:off x="8712046" y="2708992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0" name="Rectangle 419"/>
            <p:cNvSpPr/>
            <p:nvPr/>
          </p:nvSpPr>
          <p:spPr>
            <a:xfrm>
              <a:off x="8532044" y="2708992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1" name="Rectangle 420"/>
            <p:cNvSpPr/>
            <p:nvPr/>
          </p:nvSpPr>
          <p:spPr>
            <a:xfrm>
              <a:off x="8172040" y="270899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R12</a:t>
              </a:r>
            </a:p>
          </p:txBody>
        </p:sp>
        <p:sp>
          <p:nvSpPr>
            <p:cNvPr id="422" name="Rectangle 421"/>
            <p:cNvSpPr/>
            <p:nvPr/>
          </p:nvSpPr>
          <p:spPr>
            <a:xfrm>
              <a:off x="8802047" y="2708992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4" name="Rectangle 423"/>
            <p:cNvSpPr/>
            <p:nvPr/>
          </p:nvSpPr>
          <p:spPr>
            <a:xfrm>
              <a:off x="8712046" y="2888994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5" name="Rectangle 424"/>
            <p:cNvSpPr/>
            <p:nvPr/>
          </p:nvSpPr>
          <p:spPr>
            <a:xfrm>
              <a:off x="8532044" y="2888994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6" name="Rectangle 425"/>
            <p:cNvSpPr/>
            <p:nvPr/>
          </p:nvSpPr>
          <p:spPr>
            <a:xfrm>
              <a:off x="8172040" y="2888994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R13</a:t>
              </a:r>
            </a:p>
          </p:txBody>
        </p:sp>
        <p:sp>
          <p:nvSpPr>
            <p:cNvPr id="427" name="Rectangle 426"/>
            <p:cNvSpPr/>
            <p:nvPr/>
          </p:nvSpPr>
          <p:spPr>
            <a:xfrm>
              <a:off x="8802047" y="2888994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9" name="Rectangle 428"/>
            <p:cNvSpPr/>
            <p:nvPr/>
          </p:nvSpPr>
          <p:spPr>
            <a:xfrm>
              <a:off x="8712046" y="3068996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30" name="Rectangle 429"/>
            <p:cNvSpPr/>
            <p:nvPr/>
          </p:nvSpPr>
          <p:spPr>
            <a:xfrm>
              <a:off x="8532044" y="3068996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31" name="Rectangle 430"/>
            <p:cNvSpPr/>
            <p:nvPr/>
          </p:nvSpPr>
          <p:spPr>
            <a:xfrm>
              <a:off x="8172040" y="3068996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R14</a:t>
              </a:r>
            </a:p>
          </p:txBody>
        </p:sp>
        <p:sp>
          <p:nvSpPr>
            <p:cNvPr id="432" name="Rectangle 431"/>
            <p:cNvSpPr/>
            <p:nvPr/>
          </p:nvSpPr>
          <p:spPr>
            <a:xfrm>
              <a:off x="8802047" y="3068996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34" name="Rectangle 433"/>
            <p:cNvSpPr/>
            <p:nvPr/>
          </p:nvSpPr>
          <p:spPr>
            <a:xfrm>
              <a:off x="8712046" y="3248998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35" name="Rectangle 434"/>
            <p:cNvSpPr/>
            <p:nvPr/>
          </p:nvSpPr>
          <p:spPr>
            <a:xfrm>
              <a:off x="8532044" y="3248998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36" name="Rectangle 435"/>
            <p:cNvSpPr/>
            <p:nvPr/>
          </p:nvSpPr>
          <p:spPr>
            <a:xfrm>
              <a:off x="8172040" y="324899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R15</a:t>
              </a:r>
            </a:p>
          </p:txBody>
        </p:sp>
        <p:sp>
          <p:nvSpPr>
            <p:cNvPr id="437" name="Rectangle 436"/>
            <p:cNvSpPr/>
            <p:nvPr/>
          </p:nvSpPr>
          <p:spPr>
            <a:xfrm>
              <a:off x="8802047" y="3248998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208" name="Group 207"/>
          <p:cNvGrpSpPr/>
          <p:nvPr/>
        </p:nvGrpSpPr>
        <p:grpSpPr>
          <a:xfrm>
            <a:off x="6192018" y="1974047"/>
            <a:ext cx="1800020" cy="1454954"/>
            <a:chOff x="6192018" y="1974047"/>
            <a:chExt cx="1800020" cy="1454954"/>
          </a:xfrm>
        </p:grpSpPr>
        <p:cxnSp>
          <p:nvCxnSpPr>
            <p:cNvPr id="367" name="Straight Arrow Connector 366"/>
            <p:cNvCxnSpPr/>
            <p:nvPr/>
          </p:nvCxnSpPr>
          <p:spPr>
            <a:xfrm flipV="1">
              <a:off x="6192018" y="1988984"/>
              <a:ext cx="0" cy="1440017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cxnSp>
        <p:sp>
          <p:nvSpPr>
            <p:cNvPr id="368" name="TextBox 367"/>
            <p:cNvSpPr txBox="1"/>
            <p:nvPr/>
          </p:nvSpPr>
          <p:spPr>
            <a:xfrm>
              <a:off x="6372020" y="1974047"/>
              <a:ext cx="1542081" cy="138499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cs-CZ"/>
              </a:defPPr>
              <a:lvl1pPr>
                <a:defRPr sz="1200"/>
              </a:lvl1pPr>
            </a:lstStyle>
            <a:p>
              <a:r>
                <a:rPr lang="en-US" sz="1800" i="1" dirty="0"/>
                <a:t>XMM/YMM8-15 and R8-15 available only in the 64-bit execution mode</a:t>
              </a:r>
            </a:p>
          </p:txBody>
        </p:sp>
        <p:cxnSp>
          <p:nvCxnSpPr>
            <p:cNvPr id="438" name="Straight Arrow Connector 437"/>
            <p:cNvCxnSpPr/>
            <p:nvPr/>
          </p:nvCxnSpPr>
          <p:spPr>
            <a:xfrm flipV="1">
              <a:off x="7992038" y="1988984"/>
              <a:ext cx="0" cy="1440017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cxnSp>
      </p:grpSp>
      <p:grpSp>
        <p:nvGrpSpPr>
          <p:cNvPr id="202" name="Group 201"/>
          <p:cNvGrpSpPr/>
          <p:nvPr/>
        </p:nvGrpSpPr>
        <p:grpSpPr>
          <a:xfrm>
            <a:off x="8172040" y="3609002"/>
            <a:ext cx="720008" cy="180002"/>
            <a:chOff x="8172040" y="3609002"/>
            <a:chExt cx="720008" cy="180002"/>
          </a:xfrm>
        </p:grpSpPr>
        <p:sp>
          <p:nvSpPr>
            <p:cNvPr id="439" name="Rectangle 438"/>
            <p:cNvSpPr/>
            <p:nvPr/>
          </p:nvSpPr>
          <p:spPr>
            <a:xfrm>
              <a:off x="8172040" y="360900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40" name="Rectangle 439"/>
            <p:cNvSpPr/>
            <p:nvPr/>
          </p:nvSpPr>
          <p:spPr>
            <a:xfrm>
              <a:off x="8532044" y="360900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41" name="Rectangle 440"/>
            <p:cNvSpPr/>
            <p:nvPr/>
          </p:nvSpPr>
          <p:spPr>
            <a:xfrm>
              <a:off x="8708717" y="360900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42" name="Rectangle 441"/>
            <p:cNvSpPr/>
            <p:nvPr/>
          </p:nvSpPr>
          <p:spPr>
            <a:xfrm>
              <a:off x="8172040" y="3609002"/>
              <a:ext cx="720008" cy="180002"/>
            </a:xfrm>
            <a:prstGeom prst="rect">
              <a:avLst/>
            </a:prstGeom>
            <a:noFill/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RFLAGS</a:t>
              </a:r>
            </a:p>
          </p:txBody>
        </p:sp>
      </p:grpSp>
      <p:grpSp>
        <p:nvGrpSpPr>
          <p:cNvPr id="201" name="Group 200"/>
          <p:cNvGrpSpPr/>
          <p:nvPr/>
        </p:nvGrpSpPr>
        <p:grpSpPr>
          <a:xfrm>
            <a:off x="8172040" y="3969006"/>
            <a:ext cx="720008" cy="180002"/>
            <a:chOff x="8172040" y="3969006"/>
            <a:chExt cx="720008" cy="180002"/>
          </a:xfrm>
        </p:grpSpPr>
        <p:sp>
          <p:nvSpPr>
            <p:cNvPr id="443" name="Rectangle 442"/>
            <p:cNvSpPr/>
            <p:nvPr/>
          </p:nvSpPr>
          <p:spPr>
            <a:xfrm>
              <a:off x="8532044" y="3969006"/>
              <a:ext cx="360004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44" name="Rectangle 443"/>
            <p:cNvSpPr/>
            <p:nvPr/>
          </p:nvSpPr>
          <p:spPr>
            <a:xfrm>
              <a:off x="8172040" y="3969006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RIP</a:t>
              </a:r>
            </a:p>
          </p:txBody>
        </p:sp>
      </p:grpSp>
      <p:sp>
        <p:nvSpPr>
          <p:cNvPr id="135" name="TextBox 134"/>
          <p:cNvSpPr txBox="1"/>
          <p:nvPr/>
        </p:nvSpPr>
        <p:spPr>
          <a:xfrm>
            <a:off x="251952" y="4000708"/>
            <a:ext cx="644157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2011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Intel Sandy Bridge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736 B of app registers per thread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1 TB addressable memory</a:t>
            </a:r>
          </a:p>
        </p:txBody>
      </p:sp>
    </p:spTree>
    <p:extLst>
      <p:ext uri="{BB962C8B-B14F-4D97-AF65-F5344CB8AC3E}">
        <p14:creationId xmlns:p14="http://schemas.microsoft.com/office/powerpoint/2010/main" val="18023095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7" name="Group 236"/>
          <p:cNvGrpSpPr/>
          <p:nvPr/>
        </p:nvGrpSpPr>
        <p:grpSpPr>
          <a:xfrm>
            <a:off x="273997" y="548968"/>
            <a:ext cx="2895425" cy="5760064"/>
            <a:chOff x="251952" y="548968"/>
            <a:chExt cx="2895425" cy="5760064"/>
          </a:xfrm>
        </p:grpSpPr>
        <p:sp>
          <p:nvSpPr>
            <p:cNvPr id="238" name="Rectangle 237"/>
            <p:cNvSpPr/>
            <p:nvPr/>
          </p:nvSpPr>
          <p:spPr>
            <a:xfrm>
              <a:off x="251952" y="548968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ZMM0</a:t>
              </a:r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251952" y="728970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44" name="Rectangle 243"/>
            <p:cNvSpPr/>
            <p:nvPr/>
          </p:nvSpPr>
          <p:spPr>
            <a:xfrm>
              <a:off x="251952" y="908972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48" name="Rectangle 247"/>
            <p:cNvSpPr/>
            <p:nvPr/>
          </p:nvSpPr>
          <p:spPr>
            <a:xfrm>
              <a:off x="251952" y="1088974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52" name="Rectangle 251"/>
            <p:cNvSpPr/>
            <p:nvPr/>
          </p:nvSpPr>
          <p:spPr>
            <a:xfrm>
              <a:off x="251952" y="1268976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56" name="Rectangle 255"/>
            <p:cNvSpPr/>
            <p:nvPr/>
          </p:nvSpPr>
          <p:spPr>
            <a:xfrm>
              <a:off x="251952" y="1448978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60" name="Rectangle 259"/>
            <p:cNvSpPr/>
            <p:nvPr/>
          </p:nvSpPr>
          <p:spPr>
            <a:xfrm>
              <a:off x="251952" y="1628980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64" name="Rectangle 263"/>
            <p:cNvSpPr/>
            <p:nvPr/>
          </p:nvSpPr>
          <p:spPr>
            <a:xfrm>
              <a:off x="251952" y="1808982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ZMM7</a:t>
              </a:r>
            </a:p>
          </p:txBody>
        </p:sp>
        <p:sp>
          <p:nvSpPr>
            <p:cNvPr id="265" name="Rectangle 264"/>
            <p:cNvSpPr/>
            <p:nvPr/>
          </p:nvSpPr>
          <p:spPr>
            <a:xfrm>
              <a:off x="251952" y="1988984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ZMM8</a:t>
              </a:r>
            </a:p>
          </p:txBody>
        </p:sp>
        <p:sp>
          <p:nvSpPr>
            <p:cNvPr id="266" name="Rectangle 265"/>
            <p:cNvSpPr/>
            <p:nvPr/>
          </p:nvSpPr>
          <p:spPr>
            <a:xfrm>
              <a:off x="251952" y="2168986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67" name="Rectangle 266"/>
            <p:cNvSpPr/>
            <p:nvPr/>
          </p:nvSpPr>
          <p:spPr>
            <a:xfrm>
              <a:off x="251952" y="2348988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68" name="Rectangle 267"/>
            <p:cNvSpPr/>
            <p:nvPr/>
          </p:nvSpPr>
          <p:spPr>
            <a:xfrm>
              <a:off x="251952" y="2528990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69" name="Rectangle 268"/>
            <p:cNvSpPr/>
            <p:nvPr/>
          </p:nvSpPr>
          <p:spPr>
            <a:xfrm>
              <a:off x="251952" y="2708992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70" name="Rectangle 269"/>
            <p:cNvSpPr/>
            <p:nvPr/>
          </p:nvSpPr>
          <p:spPr>
            <a:xfrm>
              <a:off x="251952" y="2888994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71" name="Rectangle 270"/>
            <p:cNvSpPr/>
            <p:nvPr/>
          </p:nvSpPr>
          <p:spPr>
            <a:xfrm>
              <a:off x="251952" y="3068996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272" name="Rectangle 271"/>
            <p:cNvSpPr/>
            <p:nvPr/>
          </p:nvSpPr>
          <p:spPr>
            <a:xfrm>
              <a:off x="251952" y="3248998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ZMM15</a:t>
              </a:r>
            </a:p>
          </p:txBody>
        </p:sp>
        <p:sp>
          <p:nvSpPr>
            <p:cNvPr id="345" name="Rectangle 344"/>
            <p:cNvSpPr/>
            <p:nvPr/>
          </p:nvSpPr>
          <p:spPr>
            <a:xfrm>
              <a:off x="251952" y="3429000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ZMM16</a:t>
              </a:r>
            </a:p>
          </p:txBody>
        </p:sp>
        <p:sp>
          <p:nvSpPr>
            <p:cNvPr id="348" name="Rectangle 347"/>
            <p:cNvSpPr/>
            <p:nvPr/>
          </p:nvSpPr>
          <p:spPr>
            <a:xfrm>
              <a:off x="251952" y="3609002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351" name="Rectangle 350"/>
            <p:cNvSpPr/>
            <p:nvPr/>
          </p:nvSpPr>
          <p:spPr>
            <a:xfrm>
              <a:off x="251952" y="3789004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354" name="Rectangle 353"/>
            <p:cNvSpPr/>
            <p:nvPr/>
          </p:nvSpPr>
          <p:spPr>
            <a:xfrm>
              <a:off x="251952" y="3969006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357" name="Rectangle 356"/>
            <p:cNvSpPr/>
            <p:nvPr/>
          </p:nvSpPr>
          <p:spPr>
            <a:xfrm>
              <a:off x="251952" y="4149008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360" name="Rectangle 359"/>
            <p:cNvSpPr/>
            <p:nvPr/>
          </p:nvSpPr>
          <p:spPr>
            <a:xfrm>
              <a:off x="251952" y="4329010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363" name="Rectangle 362"/>
            <p:cNvSpPr/>
            <p:nvPr/>
          </p:nvSpPr>
          <p:spPr>
            <a:xfrm>
              <a:off x="251952" y="4509012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367" name="Rectangle 366"/>
            <p:cNvSpPr/>
            <p:nvPr/>
          </p:nvSpPr>
          <p:spPr>
            <a:xfrm>
              <a:off x="251952" y="4689014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368" name="Rectangle 367"/>
            <p:cNvSpPr/>
            <p:nvPr/>
          </p:nvSpPr>
          <p:spPr>
            <a:xfrm>
              <a:off x="251952" y="4869016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369" name="Rectangle 368"/>
            <p:cNvSpPr/>
            <p:nvPr/>
          </p:nvSpPr>
          <p:spPr>
            <a:xfrm>
              <a:off x="251952" y="5049018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389" name="Rectangle 388"/>
            <p:cNvSpPr/>
            <p:nvPr/>
          </p:nvSpPr>
          <p:spPr>
            <a:xfrm>
              <a:off x="251952" y="5229020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396" name="Rectangle 395"/>
            <p:cNvSpPr/>
            <p:nvPr/>
          </p:nvSpPr>
          <p:spPr>
            <a:xfrm>
              <a:off x="251952" y="5409022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03" name="Rectangle 402"/>
            <p:cNvSpPr/>
            <p:nvPr/>
          </p:nvSpPr>
          <p:spPr>
            <a:xfrm>
              <a:off x="251952" y="5589024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08" name="Rectangle 407"/>
            <p:cNvSpPr/>
            <p:nvPr/>
          </p:nvSpPr>
          <p:spPr>
            <a:xfrm>
              <a:off x="251952" y="5769026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13" name="Rectangle 412"/>
            <p:cNvSpPr/>
            <p:nvPr/>
          </p:nvSpPr>
          <p:spPr>
            <a:xfrm>
              <a:off x="251952" y="5949028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18" name="Rectangle 417"/>
            <p:cNvSpPr/>
            <p:nvPr/>
          </p:nvSpPr>
          <p:spPr>
            <a:xfrm>
              <a:off x="251952" y="6129030"/>
              <a:ext cx="2895425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ZMM31</a:t>
              </a:r>
            </a:p>
          </p:txBody>
        </p:sp>
      </p:grpSp>
      <p:grpSp>
        <p:nvGrpSpPr>
          <p:cNvPr id="423" name="Group 422"/>
          <p:cNvGrpSpPr/>
          <p:nvPr/>
        </p:nvGrpSpPr>
        <p:grpSpPr>
          <a:xfrm>
            <a:off x="3173845" y="548968"/>
            <a:ext cx="1435593" cy="2880032"/>
            <a:chOff x="3151800" y="548968"/>
            <a:chExt cx="1435593" cy="2880032"/>
          </a:xfrm>
        </p:grpSpPr>
        <p:sp>
          <p:nvSpPr>
            <p:cNvPr id="428" name="Rectangle 427"/>
            <p:cNvSpPr/>
            <p:nvPr/>
          </p:nvSpPr>
          <p:spPr>
            <a:xfrm>
              <a:off x="3151800" y="548968"/>
              <a:ext cx="1435593" cy="18000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b="1" dirty="0"/>
                <a:t>YMM0</a:t>
              </a:r>
            </a:p>
          </p:txBody>
        </p:sp>
        <p:sp>
          <p:nvSpPr>
            <p:cNvPr id="433" name="Rectangle 432"/>
            <p:cNvSpPr/>
            <p:nvPr/>
          </p:nvSpPr>
          <p:spPr>
            <a:xfrm>
              <a:off x="3151800" y="728970"/>
              <a:ext cx="1435593" cy="18000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b="1" dirty="0"/>
            </a:p>
          </p:txBody>
        </p:sp>
        <p:sp>
          <p:nvSpPr>
            <p:cNvPr id="438" name="Rectangle 437"/>
            <p:cNvSpPr/>
            <p:nvPr/>
          </p:nvSpPr>
          <p:spPr>
            <a:xfrm>
              <a:off x="3151800" y="908972"/>
              <a:ext cx="1435593" cy="18000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b="1" dirty="0"/>
            </a:p>
          </p:txBody>
        </p:sp>
        <p:sp>
          <p:nvSpPr>
            <p:cNvPr id="445" name="Rectangle 444"/>
            <p:cNvSpPr/>
            <p:nvPr/>
          </p:nvSpPr>
          <p:spPr>
            <a:xfrm>
              <a:off x="3151800" y="1088974"/>
              <a:ext cx="1435593" cy="18000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b="1" dirty="0"/>
            </a:p>
          </p:txBody>
        </p:sp>
        <p:sp>
          <p:nvSpPr>
            <p:cNvPr id="446" name="Rectangle 445"/>
            <p:cNvSpPr/>
            <p:nvPr/>
          </p:nvSpPr>
          <p:spPr>
            <a:xfrm>
              <a:off x="3151800" y="1268976"/>
              <a:ext cx="1435593" cy="18000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b="1" dirty="0"/>
            </a:p>
          </p:txBody>
        </p:sp>
        <p:sp>
          <p:nvSpPr>
            <p:cNvPr id="447" name="Rectangle 446"/>
            <p:cNvSpPr/>
            <p:nvPr/>
          </p:nvSpPr>
          <p:spPr>
            <a:xfrm>
              <a:off x="3151800" y="1448978"/>
              <a:ext cx="1435593" cy="18000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b="1" dirty="0"/>
            </a:p>
          </p:txBody>
        </p:sp>
        <p:sp>
          <p:nvSpPr>
            <p:cNvPr id="448" name="Rectangle 447"/>
            <p:cNvSpPr/>
            <p:nvPr/>
          </p:nvSpPr>
          <p:spPr>
            <a:xfrm>
              <a:off x="3151800" y="1628980"/>
              <a:ext cx="1435593" cy="18000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b="1" dirty="0"/>
            </a:p>
          </p:txBody>
        </p:sp>
        <p:sp>
          <p:nvSpPr>
            <p:cNvPr id="449" name="Rectangle 448"/>
            <p:cNvSpPr/>
            <p:nvPr/>
          </p:nvSpPr>
          <p:spPr>
            <a:xfrm>
              <a:off x="3151800" y="1808982"/>
              <a:ext cx="1435593" cy="18000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b="1" dirty="0"/>
                <a:t>YMM7</a:t>
              </a:r>
            </a:p>
          </p:txBody>
        </p:sp>
        <p:sp>
          <p:nvSpPr>
            <p:cNvPr id="450" name="Rectangle 449"/>
            <p:cNvSpPr/>
            <p:nvPr/>
          </p:nvSpPr>
          <p:spPr>
            <a:xfrm>
              <a:off x="3151800" y="1988984"/>
              <a:ext cx="1435593" cy="18000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YMM8</a:t>
              </a:r>
            </a:p>
          </p:txBody>
        </p:sp>
        <p:sp>
          <p:nvSpPr>
            <p:cNvPr id="451" name="Rectangle 450"/>
            <p:cNvSpPr/>
            <p:nvPr/>
          </p:nvSpPr>
          <p:spPr>
            <a:xfrm>
              <a:off x="3151800" y="2168986"/>
              <a:ext cx="1435593" cy="18000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52" name="Rectangle 451"/>
            <p:cNvSpPr/>
            <p:nvPr/>
          </p:nvSpPr>
          <p:spPr>
            <a:xfrm>
              <a:off x="3151800" y="2348988"/>
              <a:ext cx="1435593" cy="18000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53" name="Rectangle 452"/>
            <p:cNvSpPr/>
            <p:nvPr/>
          </p:nvSpPr>
          <p:spPr>
            <a:xfrm>
              <a:off x="3151800" y="2528990"/>
              <a:ext cx="1435593" cy="18000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54" name="Rectangle 453"/>
            <p:cNvSpPr/>
            <p:nvPr/>
          </p:nvSpPr>
          <p:spPr>
            <a:xfrm>
              <a:off x="3151800" y="2708992"/>
              <a:ext cx="1435593" cy="18000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55" name="Rectangle 454"/>
            <p:cNvSpPr/>
            <p:nvPr/>
          </p:nvSpPr>
          <p:spPr>
            <a:xfrm>
              <a:off x="3151800" y="2888994"/>
              <a:ext cx="1435593" cy="18000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56" name="Rectangle 455"/>
            <p:cNvSpPr/>
            <p:nvPr/>
          </p:nvSpPr>
          <p:spPr>
            <a:xfrm>
              <a:off x="3151800" y="3068996"/>
              <a:ext cx="1435593" cy="18000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57" name="Rectangle 456"/>
            <p:cNvSpPr/>
            <p:nvPr/>
          </p:nvSpPr>
          <p:spPr>
            <a:xfrm>
              <a:off x="3151800" y="3248998"/>
              <a:ext cx="1435593" cy="18000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YMM15</a:t>
              </a:r>
            </a:p>
          </p:txBody>
        </p:sp>
      </p:grpSp>
      <p:grpSp>
        <p:nvGrpSpPr>
          <p:cNvPr id="458" name="Group 457"/>
          <p:cNvGrpSpPr/>
          <p:nvPr/>
        </p:nvGrpSpPr>
        <p:grpSpPr>
          <a:xfrm>
            <a:off x="3169422" y="3429000"/>
            <a:ext cx="1435593" cy="2880032"/>
            <a:chOff x="3147377" y="3429000"/>
            <a:chExt cx="1435593" cy="2880032"/>
          </a:xfrm>
        </p:grpSpPr>
        <p:sp>
          <p:nvSpPr>
            <p:cNvPr id="459" name="Rectangle 458"/>
            <p:cNvSpPr/>
            <p:nvPr/>
          </p:nvSpPr>
          <p:spPr>
            <a:xfrm>
              <a:off x="3147377" y="3429000"/>
              <a:ext cx="1435593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YMM16</a:t>
              </a:r>
            </a:p>
          </p:txBody>
        </p:sp>
        <p:sp>
          <p:nvSpPr>
            <p:cNvPr id="460" name="Rectangle 459"/>
            <p:cNvSpPr/>
            <p:nvPr/>
          </p:nvSpPr>
          <p:spPr>
            <a:xfrm>
              <a:off x="3147377" y="3609002"/>
              <a:ext cx="1435593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b="1" dirty="0"/>
            </a:p>
          </p:txBody>
        </p:sp>
        <p:sp>
          <p:nvSpPr>
            <p:cNvPr id="461" name="Rectangle 460"/>
            <p:cNvSpPr/>
            <p:nvPr/>
          </p:nvSpPr>
          <p:spPr>
            <a:xfrm>
              <a:off x="3147377" y="3789004"/>
              <a:ext cx="1435593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b="1" dirty="0"/>
            </a:p>
          </p:txBody>
        </p:sp>
        <p:sp>
          <p:nvSpPr>
            <p:cNvPr id="462" name="Rectangle 461"/>
            <p:cNvSpPr/>
            <p:nvPr/>
          </p:nvSpPr>
          <p:spPr>
            <a:xfrm>
              <a:off x="3147377" y="3969006"/>
              <a:ext cx="1435593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b="1" dirty="0"/>
            </a:p>
          </p:txBody>
        </p:sp>
        <p:sp>
          <p:nvSpPr>
            <p:cNvPr id="463" name="Rectangle 462"/>
            <p:cNvSpPr/>
            <p:nvPr/>
          </p:nvSpPr>
          <p:spPr>
            <a:xfrm>
              <a:off x="3147377" y="4149008"/>
              <a:ext cx="1435593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b="1" dirty="0"/>
            </a:p>
          </p:txBody>
        </p:sp>
        <p:sp>
          <p:nvSpPr>
            <p:cNvPr id="464" name="Rectangle 463"/>
            <p:cNvSpPr/>
            <p:nvPr/>
          </p:nvSpPr>
          <p:spPr>
            <a:xfrm>
              <a:off x="3147377" y="4329010"/>
              <a:ext cx="1435593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b="1" dirty="0"/>
            </a:p>
          </p:txBody>
        </p:sp>
        <p:sp>
          <p:nvSpPr>
            <p:cNvPr id="465" name="Rectangle 464"/>
            <p:cNvSpPr/>
            <p:nvPr/>
          </p:nvSpPr>
          <p:spPr>
            <a:xfrm>
              <a:off x="3147377" y="4509012"/>
              <a:ext cx="1435593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b="1" dirty="0"/>
            </a:p>
          </p:txBody>
        </p:sp>
        <p:sp>
          <p:nvSpPr>
            <p:cNvPr id="466" name="Rectangle 465"/>
            <p:cNvSpPr/>
            <p:nvPr/>
          </p:nvSpPr>
          <p:spPr>
            <a:xfrm>
              <a:off x="3147377" y="4689014"/>
              <a:ext cx="1435593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b="1" dirty="0"/>
            </a:p>
          </p:txBody>
        </p:sp>
        <p:sp>
          <p:nvSpPr>
            <p:cNvPr id="467" name="Rectangle 466"/>
            <p:cNvSpPr/>
            <p:nvPr/>
          </p:nvSpPr>
          <p:spPr>
            <a:xfrm>
              <a:off x="3147377" y="4869016"/>
              <a:ext cx="1435593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68" name="Rectangle 467"/>
            <p:cNvSpPr/>
            <p:nvPr/>
          </p:nvSpPr>
          <p:spPr>
            <a:xfrm>
              <a:off x="3147377" y="5049018"/>
              <a:ext cx="1435593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69" name="Rectangle 468"/>
            <p:cNvSpPr/>
            <p:nvPr/>
          </p:nvSpPr>
          <p:spPr>
            <a:xfrm>
              <a:off x="3147377" y="5229020"/>
              <a:ext cx="1435593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70" name="Rectangle 469"/>
            <p:cNvSpPr/>
            <p:nvPr/>
          </p:nvSpPr>
          <p:spPr>
            <a:xfrm>
              <a:off x="3147377" y="5409022"/>
              <a:ext cx="1435593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71" name="Rectangle 470"/>
            <p:cNvSpPr/>
            <p:nvPr/>
          </p:nvSpPr>
          <p:spPr>
            <a:xfrm>
              <a:off x="3147377" y="5589024"/>
              <a:ext cx="1435593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72" name="Rectangle 471"/>
            <p:cNvSpPr/>
            <p:nvPr/>
          </p:nvSpPr>
          <p:spPr>
            <a:xfrm>
              <a:off x="3147377" y="5769026"/>
              <a:ext cx="1435593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73" name="Rectangle 472"/>
            <p:cNvSpPr/>
            <p:nvPr/>
          </p:nvSpPr>
          <p:spPr>
            <a:xfrm>
              <a:off x="3147377" y="5949028"/>
              <a:ext cx="1435593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74" name="Rectangle 473"/>
            <p:cNvSpPr/>
            <p:nvPr/>
          </p:nvSpPr>
          <p:spPr>
            <a:xfrm>
              <a:off x="3147377" y="6129030"/>
              <a:ext cx="1435593" cy="18000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YMM31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Scalar and vector registers (MMX/SSE/AVX/AVX512)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240" name="TextBox 239"/>
          <p:cNvSpPr txBox="1"/>
          <p:nvPr/>
        </p:nvSpPr>
        <p:spPr>
          <a:xfrm>
            <a:off x="6170153" y="583496"/>
            <a:ext cx="1911885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i="1" dirty="0"/>
              <a:t>this picture is shown</a:t>
            </a:r>
            <a:br>
              <a:rPr lang="en-US" sz="1800" i="1" dirty="0"/>
            </a:br>
            <a:r>
              <a:rPr lang="en-US" sz="1800" i="1" dirty="0"/>
              <a:t>with MSB on the left</a:t>
            </a:r>
          </a:p>
          <a:p>
            <a:r>
              <a:rPr lang="en-US" sz="1800" i="1" dirty="0"/>
              <a:t>(lane 0 on the right)</a:t>
            </a:r>
          </a:p>
        </p:txBody>
      </p:sp>
      <p:grpSp>
        <p:nvGrpSpPr>
          <p:cNvPr id="206" name="Group 205"/>
          <p:cNvGrpSpPr/>
          <p:nvPr/>
        </p:nvGrpSpPr>
        <p:grpSpPr>
          <a:xfrm>
            <a:off x="4591816" y="548968"/>
            <a:ext cx="1435593" cy="1440016"/>
            <a:chOff x="4591816" y="548968"/>
            <a:chExt cx="1435593" cy="1440016"/>
          </a:xfrm>
        </p:grpSpPr>
        <p:sp>
          <p:nvSpPr>
            <p:cNvPr id="35" name="Rectangle 34"/>
            <p:cNvSpPr/>
            <p:nvPr/>
          </p:nvSpPr>
          <p:spPr>
            <a:xfrm>
              <a:off x="4591816" y="548968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b="1" dirty="0"/>
                <a:t>XMM0</a:t>
              </a: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4591816" y="728970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41" name="Rectangle 240"/>
            <p:cNvSpPr/>
            <p:nvPr/>
          </p:nvSpPr>
          <p:spPr>
            <a:xfrm>
              <a:off x="4591816" y="908972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45" name="Rectangle 244"/>
            <p:cNvSpPr/>
            <p:nvPr/>
          </p:nvSpPr>
          <p:spPr>
            <a:xfrm>
              <a:off x="4591816" y="1088974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49" name="Rectangle 248"/>
            <p:cNvSpPr/>
            <p:nvPr/>
          </p:nvSpPr>
          <p:spPr>
            <a:xfrm>
              <a:off x="4591816" y="1268976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53" name="Rectangle 252"/>
            <p:cNvSpPr/>
            <p:nvPr/>
          </p:nvSpPr>
          <p:spPr>
            <a:xfrm>
              <a:off x="4591816" y="1448978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57" name="Rectangle 256"/>
            <p:cNvSpPr/>
            <p:nvPr/>
          </p:nvSpPr>
          <p:spPr>
            <a:xfrm>
              <a:off x="4591816" y="1628980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261" name="Rectangle 260"/>
            <p:cNvSpPr/>
            <p:nvPr/>
          </p:nvSpPr>
          <p:spPr>
            <a:xfrm>
              <a:off x="4591816" y="1808982"/>
              <a:ext cx="1435593" cy="1800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b="1" dirty="0"/>
                <a:t>XMM7</a:t>
              </a:r>
            </a:p>
          </p:txBody>
        </p:sp>
      </p:grpSp>
      <p:grpSp>
        <p:nvGrpSpPr>
          <p:cNvPr id="207" name="Group 206"/>
          <p:cNvGrpSpPr/>
          <p:nvPr/>
        </p:nvGrpSpPr>
        <p:grpSpPr>
          <a:xfrm>
            <a:off x="4591816" y="1988984"/>
            <a:ext cx="1435593" cy="1440016"/>
            <a:chOff x="4591816" y="1988984"/>
            <a:chExt cx="1435593" cy="1440016"/>
          </a:xfrm>
        </p:grpSpPr>
        <p:sp>
          <p:nvSpPr>
            <p:cNvPr id="294" name="Rectangle 293"/>
            <p:cNvSpPr/>
            <p:nvPr/>
          </p:nvSpPr>
          <p:spPr>
            <a:xfrm>
              <a:off x="4591816" y="1988984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XMM8</a:t>
              </a:r>
            </a:p>
          </p:txBody>
        </p:sp>
        <p:sp>
          <p:nvSpPr>
            <p:cNvPr id="291" name="Rectangle 290"/>
            <p:cNvSpPr/>
            <p:nvPr/>
          </p:nvSpPr>
          <p:spPr>
            <a:xfrm>
              <a:off x="4591816" y="2168986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88" name="Rectangle 287"/>
            <p:cNvSpPr/>
            <p:nvPr/>
          </p:nvSpPr>
          <p:spPr>
            <a:xfrm>
              <a:off x="4591816" y="2348988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85" name="Rectangle 284"/>
            <p:cNvSpPr/>
            <p:nvPr/>
          </p:nvSpPr>
          <p:spPr>
            <a:xfrm>
              <a:off x="4591816" y="2528990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82" name="Rectangle 281"/>
            <p:cNvSpPr/>
            <p:nvPr/>
          </p:nvSpPr>
          <p:spPr>
            <a:xfrm>
              <a:off x="4591816" y="2708992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79" name="Rectangle 278"/>
            <p:cNvSpPr/>
            <p:nvPr/>
          </p:nvSpPr>
          <p:spPr>
            <a:xfrm>
              <a:off x="4591816" y="2888994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76" name="Rectangle 275"/>
            <p:cNvSpPr/>
            <p:nvPr/>
          </p:nvSpPr>
          <p:spPr>
            <a:xfrm>
              <a:off x="4591816" y="3068996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73" name="Rectangle 272"/>
            <p:cNvSpPr/>
            <p:nvPr/>
          </p:nvSpPr>
          <p:spPr>
            <a:xfrm>
              <a:off x="4591816" y="3248998"/>
              <a:ext cx="1435593" cy="180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XMM15</a:t>
              </a:r>
            </a:p>
          </p:txBody>
        </p:sp>
      </p:grpSp>
      <p:sp>
        <p:nvSpPr>
          <p:cNvPr id="313" name="Rectangle 312"/>
          <p:cNvSpPr/>
          <p:nvPr/>
        </p:nvSpPr>
        <p:spPr>
          <a:xfrm>
            <a:off x="4587393" y="3429000"/>
            <a:ext cx="1435593" cy="1800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/>
              <a:t>XMM16</a:t>
            </a:r>
          </a:p>
        </p:txBody>
      </p:sp>
      <p:sp>
        <p:nvSpPr>
          <p:cNvPr id="315" name="Rectangle 314"/>
          <p:cNvSpPr/>
          <p:nvPr/>
        </p:nvSpPr>
        <p:spPr>
          <a:xfrm>
            <a:off x="4587393" y="3609002"/>
            <a:ext cx="1435593" cy="1800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b="1" dirty="0"/>
          </a:p>
        </p:txBody>
      </p:sp>
      <p:sp>
        <p:nvSpPr>
          <p:cNvPr id="317" name="Rectangle 316"/>
          <p:cNvSpPr/>
          <p:nvPr/>
        </p:nvSpPr>
        <p:spPr>
          <a:xfrm>
            <a:off x="4587393" y="3789004"/>
            <a:ext cx="1435593" cy="1800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b="1" dirty="0"/>
          </a:p>
        </p:txBody>
      </p:sp>
      <p:sp>
        <p:nvSpPr>
          <p:cNvPr id="319" name="Rectangle 318"/>
          <p:cNvSpPr/>
          <p:nvPr/>
        </p:nvSpPr>
        <p:spPr>
          <a:xfrm>
            <a:off x="4587393" y="3969006"/>
            <a:ext cx="1435593" cy="1800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b="1" dirty="0"/>
          </a:p>
        </p:txBody>
      </p:sp>
      <p:sp>
        <p:nvSpPr>
          <p:cNvPr id="321" name="Rectangle 320"/>
          <p:cNvSpPr/>
          <p:nvPr/>
        </p:nvSpPr>
        <p:spPr>
          <a:xfrm>
            <a:off x="4587393" y="4149008"/>
            <a:ext cx="1435593" cy="1800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b="1" dirty="0"/>
          </a:p>
        </p:txBody>
      </p:sp>
      <p:sp>
        <p:nvSpPr>
          <p:cNvPr id="323" name="Rectangle 322"/>
          <p:cNvSpPr/>
          <p:nvPr/>
        </p:nvSpPr>
        <p:spPr>
          <a:xfrm>
            <a:off x="4587393" y="4329010"/>
            <a:ext cx="1435593" cy="1800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b="1" dirty="0"/>
          </a:p>
        </p:txBody>
      </p:sp>
      <p:sp>
        <p:nvSpPr>
          <p:cNvPr id="325" name="Rectangle 324"/>
          <p:cNvSpPr/>
          <p:nvPr/>
        </p:nvSpPr>
        <p:spPr>
          <a:xfrm>
            <a:off x="4587393" y="4509012"/>
            <a:ext cx="1435593" cy="1800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b="1" dirty="0"/>
          </a:p>
        </p:txBody>
      </p:sp>
      <p:sp>
        <p:nvSpPr>
          <p:cNvPr id="327" name="Rectangle 326"/>
          <p:cNvSpPr/>
          <p:nvPr/>
        </p:nvSpPr>
        <p:spPr>
          <a:xfrm>
            <a:off x="4587393" y="4689014"/>
            <a:ext cx="1435593" cy="1800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b="1" dirty="0"/>
          </a:p>
        </p:txBody>
      </p:sp>
      <p:sp>
        <p:nvSpPr>
          <p:cNvPr id="329" name="Rectangle 328"/>
          <p:cNvSpPr/>
          <p:nvPr/>
        </p:nvSpPr>
        <p:spPr>
          <a:xfrm>
            <a:off x="4587393" y="4869016"/>
            <a:ext cx="1435593" cy="1800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dirty="0"/>
          </a:p>
        </p:txBody>
      </p:sp>
      <p:sp>
        <p:nvSpPr>
          <p:cNvPr id="331" name="Rectangle 330"/>
          <p:cNvSpPr/>
          <p:nvPr/>
        </p:nvSpPr>
        <p:spPr>
          <a:xfrm>
            <a:off x="4587393" y="5049018"/>
            <a:ext cx="1435593" cy="1800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dirty="0"/>
          </a:p>
        </p:txBody>
      </p:sp>
      <p:sp>
        <p:nvSpPr>
          <p:cNvPr id="333" name="Rectangle 332"/>
          <p:cNvSpPr/>
          <p:nvPr/>
        </p:nvSpPr>
        <p:spPr>
          <a:xfrm>
            <a:off x="4587393" y="5229020"/>
            <a:ext cx="1435593" cy="1800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dirty="0"/>
          </a:p>
        </p:txBody>
      </p:sp>
      <p:sp>
        <p:nvSpPr>
          <p:cNvPr id="335" name="Rectangle 334"/>
          <p:cNvSpPr/>
          <p:nvPr/>
        </p:nvSpPr>
        <p:spPr>
          <a:xfrm>
            <a:off x="4587393" y="5409022"/>
            <a:ext cx="1435593" cy="1800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dirty="0"/>
          </a:p>
        </p:txBody>
      </p:sp>
      <p:sp>
        <p:nvSpPr>
          <p:cNvPr id="337" name="Rectangle 336"/>
          <p:cNvSpPr/>
          <p:nvPr/>
        </p:nvSpPr>
        <p:spPr>
          <a:xfrm>
            <a:off x="4587393" y="5589024"/>
            <a:ext cx="1435593" cy="1800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dirty="0"/>
          </a:p>
        </p:txBody>
      </p:sp>
      <p:sp>
        <p:nvSpPr>
          <p:cNvPr id="339" name="Rectangle 338"/>
          <p:cNvSpPr/>
          <p:nvPr/>
        </p:nvSpPr>
        <p:spPr>
          <a:xfrm>
            <a:off x="4587393" y="5769026"/>
            <a:ext cx="1435593" cy="1800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dirty="0"/>
          </a:p>
        </p:txBody>
      </p:sp>
      <p:sp>
        <p:nvSpPr>
          <p:cNvPr id="341" name="Rectangle 340"/>
          <p:cNvSpPr/>
          <p:nvPr/>
        </p:nvSpPr>
        <p:spPr>
          <a:xfrm>
            <a:off x="4587393" y="5949028"/>
            <a:ext cx="1435593" cy="1800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200" dirty="0"/>
          </a:p>
        </p:txBody>
      </p:sp>
      <p:sp>
        <p:nvSpPr>
          <p:cNvPr id="343" name="Rectangle 342"/>
          <p:cNvSpPr/>
          <p:nvPr/>
        </p:nvSpPr>
        <p:spPr>
          <a:xfrm>
            <a:off x="4587393" y="6129030"/>
            <a:ext cx="1435593" cy="1800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/>
              <a:t>XMM31</a:t>
            </a:r>
          </a:p>
        </p:txBody>
      </p:sp>
      <p:grpSp>
        <p:nvGrpSpPr>
          <p:cNvPr id="167" name="Group 166"/>
          <p:cNvGrpSpPr/>
          <p:nvPr/>
        </p:nvGrpSpPr>
        <p:grpSpPr>
          <a:xfrm>
            <a:off x="7992038" y="4864966"/>
            <a:ext cx="180002" cy="1440016"/>
            <a:chOff x="7992038" y="4864966"/>
            <a:chExt cx="180002" cy="1440016"/>
          </a:xfrm>
        </p:grpSpPr>
        <p:sp>
          <p:nvSpPr>
            <p:cNvPr id="15" name="Rectangle 14"/>
            <p:cNvSpPr/>
            <p:nvPr/>
          </p:nvSpPr>
          <p:spPr>
            <a:xfrm>
              <a:off x="7992038" y="486496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ST</a:t>
              </a:r>
            </a:p>
          </p:txBody>
        </p:sp>
        <p:sp>
          <p:nvSpPr>
            <p:cNvPr id="346" name="Rectangle 345"/>
            <p:cNvSpPr/>
            <p:nvPr/>
          </p:nvSpPr>
          <p:spPr>
            <a:xfrm>
              <a:off x="7992038" y="504496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49" name="Rectangle 348"/>
            <p:cNvSpPr/>
            <p:nvPr/>
          </p:nvSpPr>
          <p:spPr>
            <a:xfrm>
              <a:off x="7992038" y="522497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2" name="Rectangle 351"/>
            <p:cNvSpPr/>
            <p:nvPr/>
          </p:nvSpPr>
          <p:spPr>
            <a:xfrm>
              <a:off x="7992038" y="540497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5" name="Rectangle 354"/>
            <p:cNvSpPr/>
            <p:nvPr/>
          </p:nvSpPr>
          <p:spPr>
            <a:xfrm>
              <a:off x="7992038" y="5584974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58" name="Rectangle 357"/>
            <p:cNvSpPr/>
            <p:nvPr/>
          </p:nvSpPr>
          <p:spPr>
            <a:xfrm>
              <a:off x="7992038" y="5764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61" name="Rectangle 360"/>
            <p:cNvSpPr/>
            <p:nvPr/>
          </p:nvSpPr>
          <p:spPr>
            <a:xfrm>
              <a:off x="7992038" y="5944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64" name="Rectangle 363"/>
            <p:cNvSpPr/>
            <p:nvPr/>
          </p:nvSpPr>
          <p:spPr>
            <a:xfrm>
              <a:off x="7992038" y="6124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ST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8172040" y="4864966"/>
            <a:ext cx="720008" cy="1440016"/>
            <a:chOff x="8172040" y="4864966"/>
            <a:chExt cx="720008" cy="1440016"/>
          </a:xfrm>
        </p:grpSpPr>
        <p:sp>
          <p:nvSpPr>
            <p:cNvPr id="34" name="Rectangle 33"/>
            <p:cNvSpPr/>
            <p:nvPr/>
          </p:nvSpPr>
          <p:spPr>
            <a:xfrm>
              <a:off x="8172040" y="4864966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b="1" dirty="0"/>
                <a:t>MM0</a:t>
              </a:r>
            </a:p>
          </p:txBody>
        </p:sp>
        <p:sp>
          <p:nvSpPr>
            <p:cNvPr id="347" name="Rectangle 346"/>
            <p:cNvSpPr/>
            <p:nvPr/>
          </p:nvSpPr>
          <p:spPr>
            <a:xfrm>
              <a:off x="8172040" y="5044968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50" name="Rectangle 349"/>
            <p:cNvSpPr/>
            <p:nvPr/>
          </p:nvSpPr>
          <p:spPr>
            <a:xfrm>
              <a:off x="8172040" y="5224970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53" name="Rectangle 352"/>
            <p:cNvSpPr/>
            <p:nvPr/>
          </p:nvSpPr>
          <p:spPr>
            <a:xfrm>
              <a:off x="8172040" y="5404972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56" name="Rectangle 355"/>
            <p:cNvSpPr/>
            <p:nvPr/>
          </p:nvSpPr>
          <p:spPr>
            <a:xfrm>
              <a:off x="8172040" y="5584974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59" name="Rectangle 358"/>
            <p:cNvSpPr/>
            <p:nvPr/>
          </p:nvSpPr>
          <p:spPr>
            <a:xfrm>
              <a:off x="8172040" y="5764976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62" name="Rectangle 361"/>
            <p:cNvSpPr/>
            <p:nvPr/>
          </p:nvSpPr>
          <p:spPr>
            <a:xfrm>
              <a:off x="8172040" y="5944978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365" name="Rectangle 364"/>
            <p:cNvSpPr/>
            <p:nvPr/>
          </p:nvSpPr>
          <p:spPr>
            <a:xfrm>
              <a:off x="8172040" y="6124980"/>
              <a:ext cx="720008" cy="18000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b="1" dirty="0"/>
                <a:t>MM7</a:t>
              </a: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8712046" y="548968"/>
            <a:ext cx="180002" cy="720008"/>
            <a:chOff x="8712046" y="548968"/>
            <a:chExt cx="180002" cy="720008"/>
          </a:xfrm>
        </p:grpSpPr>
        <p:sp>
          <p:nvSpPr>
            <p:cNvPr id="370" name="Rectangle 369"/>
            <p:cNvSpPr/>
            <p:nvPr/>
          </p:nvSpPr>
          <p:spPr>
            <a:xfrm>
              <a:off x="8712046" y="548968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3" name="Rectangle 372"/>
            <p:cNvSpPr/>
            <p:nvPr/>
          </p:nvSpPr>
          <p:spPr>
            <a:xfrm>
              <a:off x="8802047" y="548968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4" name="Rectangle 373"/>
            <p:cNvSpPr/>
            <p:nvPr/>
          </p:nvSpPr>
          <p:spPr>
            <a:xfrm>
              <a:off x="8712046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7" name="Rectangle 376"/>
            <p:cNvSpPr/>
            <p:nvPr/>
          </p:nvSpPr>
          <p:spPr>
            <a:xfrm>
              <a:off x="8802047" y="728970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8" name="Rectangle 377"/>
            <p:cNvSpPr/>
            <p:nvPr/>
          </p:nvSpPr>
          <p:spPr>
            <a:xfrm>
              <a:off x="8712046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1" name="Rectangle 380"/>
            <p:cNvSpPr/>
            <p:nvPr/>
          </p:nvSpPr>
          <p:spPr>
            <a:xfrm>
              <a:off x="8802047" y="908972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2" name="Rectangle 381"/>
            <p:cNvSpPr/>
            <p:nvPr/>
          </p:nvSpPr>
          <p:spPr>
            <a:xfrm>
              <a:off x="8712046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5" name="Rectangle 384"/>
            <p:cNvSpPr/>
            <p:nvPr/>
          </p:nvSpPr>
          <p:spPr>
            <a:xfrm>
              <a:off x="8802047" y="1088974"/>
              <a:ext cx="90001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8532044" y="548968"/>
            <a:ext cx="360004" cy="1440016"/>
            <a:chOff x="8532044" y="548968"/>
            <a:chExt cx="360004" cy="1440016"/>
          </a:xfrm>
        </p:grpSpPr>
        <p:sp>
          <p:nvSpPr>
            <p:cNvPr id="371" name="Rectangle 370"/>
            <p:cNvSpPr/>
            <p:nvPr/>
          </p:nvSpPr>
          <p:spPr>
            <a:xfrm>
              <a:off x="8532044" y="54896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5" name="Rectangle 374"/>
            <p:cNvSpPr/>
            <p:nvPr/>
          </p:nvSpPr>
          <p:spPr>
            <a:xfrm>
              <a:off x="8532044" y="72897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79" name="Rectangle 378"/>
            <p:cNvSpPr/>
            <p:nvPr/>
          </p:nvSpPr>
          <p:spPr>
            <a:xfrm>
              <a:off x="8532044" y="90897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3" name="Rectangle 382"/>
            <p:cNvSpPr/>
            <p:nvPr/>
          </p:nvSpPr>
          <p:spPr>
            <a:xfrm>
              <a:off x="8532044" y="1088974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6" name="Rectangle 385"/>
            <p:cNvSpPr/>
            <p:nvPr/>
          </p:nvSpPr>
          <p:spPr>
            <a:xfrm>
              <a:off x="8712046" y="1268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87" name="Rectangle 386"/>
            <p:cNvSpPr/>
            <p:nvPr/>
          </p:nvSpPr>
          <p:spPr>
            <a:xfrm>
              <a:off x="8532044" y="1268976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0" name="Rectangle 389"/>
            <p:cNvSpPr/>
            <p:nvPr/>
          </p:nvSpPr>
          <p:spPr>
            <a:xfrm>
              <a:off x="8712046" y="1448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1" name="Rectangle 390"/>
            <p:cNvSpPr/>
            <p:nvPr/>
          </p:nvSpPr>
          <p:spPr>
            <a:xfrm>
              <a:off x="8532044" y="1448978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3" name="Rectangle 392"/>
            <p:cNvSpPr/>
            <p:nvPr/>
          </p:nvSpPr>
          <p:spPr>
            <a:xfrm>
              <a:off x="8712046" y="1628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4" name="Rectangle 393"/>
            <p:cNvSpPr/>
            <p:nvPr/>
          </p:nvSpPr>
          <p:spPr>
            <a:xfrm>
              <a:off x="8532044" y="1628980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397" name="Rectangle 396"/>
            <p:cNvSpPr/>
            <p:nvPr/>
          </p:nvSpPr>
          <p:spPr>
            <a:xfrm>
              <a:off x="8532044" y="1808982"/>
              <a:ext cx="360004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8172040" y="548968"/>
            <a:ext cx="360004" cy="1440016"/>
            <a:chOff x="8172040" y="548968"/>
            <a:chExt cx="360004" cy="1440016"/>
          </a:xfrm>
        </p:grpSpPr>
        <p:sp>
          <p:nvSpPr>
            <p:cNvPr id="372" name="Rectangle 371"/>
            <p:cNvSpPr/>
            <p:nvPr/>
          </p:nvSpPr>
          <p:spPr>
            <a:xfrm>
              <a:off x="8172040" y="54896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RAX</a:t>
              </a:r>
            </a:p>
          </p:txBody>
        </p:sp>
        <p:sp>
          <p:nvSpPr>
            <p:cNvPr id="376" name="Rectangle 375"/>
            <p:cNvSpPr/>
            <p:nvPr/>
          </p:nvSpPr>
          <p:spPr>
            <a:xfrm>
              <a:off x="8172040" y="72897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RBX</a:t>
              </a:r>
            </a:p>
          </p:txBody>
        </p:sp>
        <p:sp>
          <p:nvSpPr>
            <p:cNvPr id="380" name="Rectangle 379"/>
            <p:cNvSpPr/>
            <p:nvPr/>
          </p:nvSpPr>
          <p:spPr>
            <a:xfrm>
              <a:off x="8172040" y="90897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RCX</a:t>
              </a:r>
            </a:p>
          </p:txBody>
        </p:sp>
        <p:sp>
          <p:nvSpPr>
            <p:cNvPr id="384" name="Rectangle 383"/>
            <p:cNvSpPr/>
            <p:nvPr/>
          </p:nvSpPr>
          <p:spPr>
            <a:xfrm>
              <a:off x="8172040" y="1088974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RDX</a:t>
              </a:r>
            </a:p>
          </p:txBody>
        </p:sp>
        <p:sp>
          <p:nvSpPr>
            <p:cNvPr id="388" name="Rectangle 387"/>
            <p:cNvSpPr/>
            <p:nvPr/>
          </p:nvSpPr>
          <p:spPr>
            <a:xfrm>
              <a:off x="8172040" y="1268976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RSI</a:t>
              </a:r>
            </a:p>
          </p:txBody>
        </p:sp>
        <p:sp>
          <p:nvSpPr>
            <p:cNvPr id="392" name="Rectangle 391"/>
            <p:cNvSpPr/>
            <p:nvPr/>
          </p:nvSpPr>
          <p:spPr>
            <a:xfrm>
              <a:off x="8172040" y="144897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RDI</a:t>
              </a:r>
            </a:p>
          </p:txBody>
        </p:sp>
        <p:sp>
          <p:nvSpPr>
            <p:cNvPr id="395" name="Rectangle 394"/>
            <p:cNvSpPr/>
            <p:nvPr/>
          </p:nvSpPr>
          <p:spPr>
            <a:xfrm>
              <a:off x="8172040" y="162898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RBP</a:t>
              </a:r>
            </a:p>
          </p:txBody>
        </p:sp>
        <p:sp>
          <p:nvSpPr>
            <p:cNvPr id="398" name="Rectangle 397"/>
            <p:cNvSpPr/>
            <p:nvPr/>
          </p:nvSpPr>
          <p:spPr>
            <a:xfrm>
              <a:off x="8172040" y="180898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RSP</a:t>
              </a:r>
            </a:p>
          </p:txBody>
        </p:sp>
      </p:grpSp>
      <p:grpSp>
        <p:nvGrpSpPr>
          <p:cNvPr id="199" name="Group 198"/>
          <p:cNvGrpSpPr/>
          <p:nvPr/>
        </p:nvGrpSpPr>
        <p:grpSpPr>
          <a:xfrm>
            <a:off x="8172040" y="1988984"/>
            <a:ext cx="720008" cy="1440016"/>
            <a:chOff x="8172040" y="1988984"/>
            <a:chExt cx="720008" cy="1440016"/>
          </a:xfrm>
        </p:grpSpPr>
        <p:sp>
          <p:nvSpPr>
            <p:cNvPr id="399" name="Rectangle 398"/>
            <p:cNvSpPr/>
            <p:nvPr/>
          </p:nvSpPr>
          <p:spPr>
            <a:xfrm>
              <a:off x="8712046" y="1988984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0" name="Rectangle 399"/>
            <p:cNvSpPr/>
            <p:nvPr/>
          </p:nvSpPr>
          <p:spPr>
            <a:xfrm>
              <a:off x="8532044" y="1988984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1" name="Rectangle 400"/>
            <p:cNvSpPr/>
            <p:nvPr/>
          </p:nvSpPr>
          <p:spPr>
            <a:xfrm>
              <a:off x="8172040" y="1988984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R8</a:t>
              </a:r>
            </a:p>
          </p:txBody>
        </p:sp>
        <p:sp>
          <p:nvSpPr>
            <p:cNvPr id="402" name="Rectangle 401"/>
            <p:cNvSpPr/>
            <p:nvPr/>
          </p:nvSpPr>
          <p:spPr>
            <a:xfrm>
              <a:off x="8802047" y="1988984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4" name="Rectangle 403"/>
            <p:cNvSpPr/>
            <p:nvPr/>
          </p:nvSpPr>
          <p:spPr>
            <a:xfrm>
              <a:off x="8712046" y="2168986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5" name="Rectangle 404"/>
            <p:cNvSpPr/>
            <p:nvPr/>
          </p:nvSpPr>
          <p:spPr>
            <a:xfrm>
              <a:off x="8532044" y="2168986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6" name="Rectangle 405"/>
            <p:cNvSpPr/>
            <p:nvPr/>
          </p:nvSpPr>
          <p:spPr>
            <a:xfrm>
              <a:off x="8172040" y="2168986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R9</a:t>
              </a:r>
            </a:p>
          </p:txBody>
        </p:sp>
        <p:sp>
          <p:nvSpPr>
            <p:cNvPr id="407" name="Rectangle 406"/>
            <p:cNvSpPr/>
            <p:nvPr/>
          </p:nvSpPr>
          <p:spPr>
            <a:xfrm>
              <a:off x="8802047" y="2168986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09" name="Rectangle 408"/>
            <p:cNvSpPr/>
            <p:nvPr/>
          </p:nvSpPr>
          <p:spPr>
            <a:xfrm>
              <a:off x="8712046" y="2348988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0" name="Rectangle 409"/>
            <p:cNvSpPr/>
            <p:nvPr/>
          </p:nvSpPr>
          <p:spPr>
            <a:xfrm>
              <a:off x="8532044" y="2348988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1" name="Rectangle 410"/>
            <p:cNvSpPr/>
            <p:nvPr/>
          </p:nvSpPr>
          <p:spPr>
            <a:xfrm>
              <a:off x="8172040" y="234898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R10</a:t>
              </a:r>
            </a:p>
          </p:txBody>
        </p:sp>
        <p:sp>
          <p:nvSpPr>
            <p:cNvPr id="412" name="Rectangle 411"/>
            <p:cNvSpPr/>
            <p:nvPr/>
          </p:nvSpPr>
          <p:spPr>
            <a:xfrm>
              <a:off x="8802047" y="2348988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4" name="Rectangle 413"/>
            <p:cNvSpPr/>
            <p:nvPr/>
          </p:nvSpPr>
          <p:spPr>
            <a:xfrm>
              <a:off x="8712046" y="2528990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5" name="Rectangle 414"/>
            <p:cNvSpPr/>
            <p:nvPr/>
          </p:nvSpPr>
          <p:spPr>
            <a:xfrm>
              <a:off x="8532044" y="2528990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6" name="Rectangle 415"/>
            <p:cNvSpPr/>
            <p:nvPr/>
          </p:nvSpPr>
          <p:spPr>
            <a:xfrm>
              <a:off x="8172040" y="2528990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R11</a:t>
              </a:r>
            </a:p>
          </p:txBody>
        </p:sp>
        <p:sp>
          <p:nvSpPr>
            <p:cNvPr id="417" name="Rectangle 416"/>
            <p:cNvSpPr/>
            <p:nvPr/>
          </p:nvSpPr>
          <p:spPr>
            <a:xfrm>
              <a:off x="8802047" y="2528990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19" name="Rectangle 418"/>
            <p:cNvSpPr/>
            <p:nvPr/>
          </p:nvSpPr>
          <p:spPr>
            <a:xfrm>
              <a:off x="8712046" y="2708992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0" name="Rectangle 419"/>
            <p:cNvSpPr/>
            <p:nvPr/>
          </p:nvSpPr>
          <p:spPr>
            <a:xfrm>
              <a:off x="8532044" y="2708992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1" name="Rectangle 420"/>
            <p:cNvSpPr/>
            <p:nvPr/>
          </p:nvSpPr>
          <p:spPr>
            <a:xfrm>
              <a:off x="8172040" y="270899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R12</a:t>
              </a:r>
            </a:p>
          </p:txBody>
        </p:sp>
        <p:sp>
          <p:nvSpPr>
            <p:cNvPr id="422" name="Rectangle 421"/>
            <p:cNvSpPr/>
            <p:nvPr/>
          </p:nvSpPr>
          <p:spPr>
            <a:xfrm>
              <a:off x="8802047" y="2708992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4" name="Rectangle 423"/>
            <p:cNvSpPr/>
            <p:nvPr/>
          </p:nvSpPr>
          <p:spPr>
            <a:xfrm>
              <a:off x="8712046" y="2888994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5" name="Rectangle 424"/>
            <p:cNvSpPr/>
            <p:nvPr/>
          </p:nvSpPr>
          <p:spPr>
            <a:xfrm>
              <a:off x="8532044" y="2888994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6" name="Rectangle 425"/>
            <p:cNvSpPr/>
            <p:nvPr/>
          </p:nvSpPr>
          <p:spPr>
            <a:xfrm>
              <a:off x="8172040" y="2888994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R13</a:t>
              </a:r>
            </a:p>
          </p:txBody>
        </p:sp>
        <p:sp>
          <p:nvSpPr>
            <p:cNvPr id="427" name="Rectangle 426"/>
            <p:cNvSpPr/>
            <p:nvPr/>
          </p:nvSpPr>
          <p:spPr>
            <a:xfrm>
              <a:off x="8802047" y="2888994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29" name="Rectangle 428"/>
            <p:cNvSpPr/>
            <p:nvPr/>
          </p:nvSpPr>
          <p:spPr>
            <a:xfrm>
              <a:off x="8712046" y="3068996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30" name="Rectangle 429"/>
            <p:cNvSpPr/>
            <p:nvPr/>
          </p:nvSpPr>
          <p:spPr>
            <a:xfrm>
              <a:off x="8532044" y="3068996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31" name="Rectangle 430"/>
            <p:cNvSpPr/>
            <p:nvPr/>
          </p:nvSpPr>
          <p:spPr>
            <a:xfrm>
              <a:off x="8172040" y="3068996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R14</a:t>
              </a:r>
            </a:p>
          </p:txBody>
        </p:sp>
        <p:sp>
          <p:nvSpPr>
            <p:cNvPr id="432" name="Rectangle 431"/>
            <p:cNvSpPr/>
            <p:nvPr/>
          </p:nvSpPr>
          <p:spPr>
            <a:xfrm>
              <a:off x="8802047" y="3068996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34" name="Rectangle 433"/>
            <p:cNvSpPr/>
            <p:nvPr/>
          </p:nvSpPr>
          <p:spPr>
            <a:xfrm>
              <a:off x="8712046" y="3248998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35" name="Rectangle 434"/>
            <p:cNvSpPr/>
            <p:nvPr/>
          </p:nvSpPr>
          <p:spPr>
            <a:xfrm>
              <a:off x="8532044" y="3248998"/>
              <a:ext cx="180002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36" name="Rectangle 435"/>
            <p:cNvSpPr/>
            <p:nvPr/>
          </p:nvSpPr>
          <p:spPr>
            <a:xfrm>
              <a:off x="8172040" y="3248998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R15</a:t>
              </a:r>
            </a:p>
          </p:txBody>
        </p:sp>
        <p:sp>
          <p:nvSpPr>
            <p:cNvPr id="437" name="Rectangle 436"/>
            <p:cNvSpPr/>
            <p:nvPr/>
          </p:nvSpPr>
          <p:spPr>
            <a:xfrm>
              <a:off x="8802047" y="3248998"/>
              <a:ext cx="90001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202" name="Group 201"/>
          <p:cNvGrpSpPr/>
          <p:nvPr/>
        </p:nvGrpSpPr>
        <p:grpSpPr>
          <a:xfrm>
            <a:off x="8172040" y="3609002"/>
            <a:ext cx="720008" cy="180002"/>
            <a:chOff x="8172040" y="3609002"/>
            <a:chExt cx="720008" cy="180002"/>
          </a:xfrm>
        </p:grpSpPr>
        <p:sp>
          <p:nvSpPr>
            <p:cNvPr id="439" name="Rectangle 438"/>
            <p:cNvSpPr/>
            <p:nvPr/>
          </p:nvSpPr>
          <p:spPr>
            <a:xfrm>
              <a:off x="8172040" y="3609002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40" name="Rectangle 439"/>
            <p:cNvSpPr/>
            <p:nvPr/>
          </p:nvSpPr>
          <p:spPr>
            <a:xfrm>
              <a:off x="8532044" y="360900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41" name="Rectangle 440"/>
            <p:cNvSpPr/>
            <p:nvPr/>
          </p:nvSpPr>
          <p:spPr>
            <a:xfrm>
              <a:off x="8708717" y="3609002"/>
              <a:ext cx="180002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endParaRPr lang="en-US" sz="1200" dirty="0"/>
            </a:p>
          </p:txBody>
        </p:sp>
        <p:sp>
          <p:nvSpPr>
            <p:cNvPr id="442" name="Rectangle 441"/>
            <p:cNvSpPr/>
            <p:nvPr/>
          </p:nvSpPr>
          <p:spPr>
            <a:xfrm>
              <a:off x="8172040" y="3609002"/>
              <a:ext cx="720008" cy="180002"/>
            </a:xfrm>
            <a:prstGeom prst="rect">
              <a:avLst/>
            </a:prstGeom>
            <a:noFill/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RFLAGS</a:t>
              </a:r>
            </a:p>
          </p:txBody>
        </p:sp>
      </p:grpSp>
      <p:grpSp>
        <p:nvGrpSpPr>
          <p:cNvPr id="201" name="Group 200"/>
          <p:cNvGrpSpPr/>
          <p:nvPr/>
        </p:nvGrpSpPr>
        <p:grpSpPr>
          <a:xfrm>
            <a:off x="8172040" y="3969006"/>
            <a:ext cx="720008" cy="180002"/>
            <a:chOff x="8172040" y="3969006"/>
            <a:chExt cx="720008" cy="180002"/>
          </a:xfrm>
        </p:grpSpPr>
        <p:sp>
          <p:nvSpPr>
            <p:cNvPr id="443" name="Rectangle 442"/>
            <p:cNvSpPr/>
            <p:nvPr/>
          </p:nvSpPr>
          <p:spPr>
            <a:xfrm>
              <a:off x="8532044" y="3969006"/>
              <a:ext cx="360004" cy="18000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444" name="Rectangle 443"/>
            <p:cNvSpPr/>
            <p:nvPr/>
          </p:nvSpPr>
          <p:spPr>
            <a:xfrm>
              <a:off x="8172040" y="3969006"/>
              <a:ext cx="360004" cy="18000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RIP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249054" y="2156868"/>
            <a:ext cx="720008" cy="1260014"/>
            <a:chOff x="7628703" y="2168986"/>
            <a:chExt cx="183333" cy="1260014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212" name="Rectangle 211"/>
            <p:cNvSpPr/>
            <p:nvPr/>
          </p:nvSpPr>
          <p:spPr>
            <a:xfrm>
              <a:off x="7628704" y="2168986"/>
              <a:ext cx="183331" cy="180002"/>
            </a:xfrm>
            <a:prstGeom prst="rect">
              <a:avLst/>
            </a:prstGeom>
            <a:grpFill/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7628704" y="2348988"/>
              <a:ext cx="183331" cy="180002"/>
            </a:xfrm>
            <a:prstGeom prst="rect">
              <a:avLst/>
            </a:prstGeom>
            <a:grpFill/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21" name="Rectangle 220"/>
            <p:cNvSpPr/>
            <p:nvPr/>
          </p:nvSpPr>
          <p:spPr>
            <a:xfrm>
              <a:off x="7628705" y="2528990"/>
              <a:ext cx="183331" cy="180002"/>
            </a:xfrm>
            <a:prstGeom prst="rect">
              <a:avLst/>
            </a:prstGeom>
            <a:grpFill/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24" name="Rectangle 223"/>
            <p:cNvSpPr/>
            <p:nvPr/>
          </p:nvSpPr>
          <p:spPr>
            <a:xfrm>
              <a:off x="7628703" y="2708992"/>
              <a:ext cx="183331" cy="180002"/>
            </a:xfrm>
            <a:prstGeom prst="rect">
              <a:avLst/>
            </a:prstGeom>
            <a:grpFill/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27" name="Rectangle 226"/>
            <p:cNvSpPr/>
            <p:nvPr/>
          </p:nvSpPr>
          <p:spPr>
            <a:xfrm>
              <a:off x="7628704" y="2888994"/>
              <a:ext cx="183331" cy="180002"/>
            </a:xfrm>
            <a:prstGeom prst="rect">
              <a:avLst/>
            </a:prstGeom>
            <a:grpFill/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7628704" y="3068996"/>
              <a:ext cx="183331" cy="180002"/>
            </a:xfrm>
            <a:prstGeom prst="rect">
              <a:avLst/>
            </a:prstGeom>
            <a:grpFill/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233" name="Rectangle 232"/>
            <p:cNvSpPr/>
            <p:nvPr/>
          </p:nvSpPr>
          <p:spPr>
            <a:xfrm>
              <a:off x="7628705" y="3248998"/>
              <a:ext cx="183331" cy="180002"/>
            </a:xfrm>
            <a:prstGeom prst="rect">
              <a:avLst/>
            </a:prstGeom>
            <a:grpFill/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452032" y="2168986"/>
            <a:ext cx="262250" cy="1260014"/>
            <a:chOff x="7092026" y="2168986"/>
            <a:chExt cx="532255" cy="1260014"/>
          </a:xfrm>
        </p:grpSpPr>
        <p:sp>
          <p:nvSpPr>
            <p:cNvPr id="213" name="Rectangle 212"/>
            <p:cNvSpPr/>
            <p:nvPr/>
          </p:nvSpPr>
          <p:spPr>
            <a:xfrm>
              <a:off x="7092027" y="2168986"/>
              <a:ext cx="532253" cy="180002"/>
            </a:xfrm>
            <a:prstGeom prst="rect">
              <a:avLst/>
            </a:prstGeom>
            <a:noFill/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K1</a:t>
              </a:r>
            </a:p>
          </p:txBody>
        </p:sp>
        <p:sp>
          <p:nvSpPr>
            <p:cNvPr id="216" name="Rectangle 215"/>
            <p:cNvSpPr/>
            <p:nvPr/>
          </p:nvSpPr>
          <p:spPr>
            <a:xfrm>
              <a:off x="7092027" y="2348988"/>
              <a:ext cx="532253" cy="180002"/>
            </a:xfrm>
            <a:prstGeom prst="rect">
              <a:avLst/>
            </a:prstGeom>
            <a:noFill/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K2</a:t>
              </a:r>
            </a:p>
          </p:txBody>
        </p:sp>
        <p:sp>
          <p:nvSpPr>
            <p:cNvPr id="222" name="Rectangle 221"/>
            <p:cNvSpPr/>
            <p:nvPr/>
          </p:nvSpPr>
          <p:spPr>
            <a:xfrm>
              <a:off x="7092028" y="2528990"/>
              <a:ext cx="532253" cy="180002"/>
            </a:xfrm>
            <a:prstGeom prst="rect">
              <a:avLst/>
            </a:prstGeom>
            <a:noFill/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K3</a:t>
              </a:r>
            </a:p>
          </p:txBody>
        </p:sp>
        <p:sp>
          <p:nvSpPr>
            <p:cNvPr id="225" name="Rectangle 224"/>
            <p:cNvSpPr/>
            <p:nvPr/>
          </p:nvSpPr>
          <p:spPr>
            <a:xfrm>
              <a:off x="7092026" y="2708992"/>
              <a:ext cx="532253" cy="180002"/>
            </a:xfrm>
            <a:prstGeom prst="rect">
              <a:avLst/>
            </a:prstGeom>
            <a:noFill/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K4</a:t>
              </a:r>
            </a:p>
          </p:txBody>
        </p:sp>
        <p:sp>
          <p:nvSpPr>
            <p:cNvPr id="228" name="Rectangle 227"/>
            <p:cNvSpPr/>
            <p:nvPr/>
          </p:nvSpPr>
          <p:spPr>
            <a:xfrm>
              <a:off x="7092027" y="2888994"/>
              <a:ext cx="532253" cy="180002"/>
            </a:xfrm>
            <a:prstGeom prst="rect">
              <a:avLst/>
            </a:prstGeom>
            <a:noFill/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K5</a:t>
              </a:r>
            </a:p>
          </p:txBody>
        </p:sp>
        <p:sp>
          <p:nvSpPr>
            <p:cNvPr id="231" name="Rectangle 230"/>
            <p:cNvSpPr/>
            <p:nvPr/>
          </p:nvSpPr>
          <p:spPr>
            <a:xfrm>
              <a:off x="7092027" y="3068996"/>
              <a:ext cx="532253" cy="180002"/>
            </a:xfrm>
            <a:prstGeom prst="rect">
              <a:avLst/>
            </a:prstGeom>
            <a:noFill/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K6</a:t>
              </a:r>
            </a:p>
          </p:txBody>
        </p:sp>
        <p:sp>
          <p:nvSpPr>
            <p:cNvPr id="234" name="Rectangle 233"/>
            <p:cNvSpPr/>
            <p:nvPr/>
          </p:nvSpPr>
          <p:spPr>
            <a:xfrm>
              <a:off x="7092028" y="3248998"/>
              <a:ext cx="532253" cy="180002"/>
            </a:xfrm>
            <a:prstGeom prst="rect">
              <a:avLst/>
            </a:prstGeom>
            <a:noFill/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r"/>
              <a:r>
                <a:rPr lang="en-US" sz="1200" dirty="0"/>
                <a:t>K7</a:t>
              </a:r>
            </a:p>
          </p:txBody>
        </p:sp>
      </p:grpSp>
      <p:sp>
        <p:nvSpPr>
          <p:cNvPr id="235" name="TextBox 234"/>
          <p:cNvSpPr txBox="1"/>
          <p:nvPr/>
        </p:nvSpPr>
        <p:spPr>
          <a:xfrm>
            <a:off x="6275276" y="2367326"/>
            <a:ext cx="928777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i="1" dirty="0"/>
              <a:t>AVX512 mask registers</a:t>
            </a:r>
          </a:p>
        </p:txBody>
      </p:sp>
      <p:sp>
        <p:nvSpPr>
          <p:cNvPr id="236" name="TextBox 235"/>
          <p:cNvSpPr txBox="1"/>
          <p:nvPr/>
        </p:nvSpPr>
        <p:spPr>
          <a:xfrm>
            <a:off x="273997" y="2982713"/>
            <a:ext cx="3209918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2013</a:t>
            </a:r>
          </a:p>
          <a:p>
            <a:r>
              <a:rPr lang="en-US" sz="3600" b="1" dirty="0"/>
              <a:t>Intel Xeon Phi</a:t>
            </a:r>
          </a:p>
          <a:p>
            <a:r>
              <a:rPr lang="en-US" sz="3600" b="1" dirty="0"/>
              <a:t>Knights Landing</a:t>
            </a:r>
          </a:p>
          <a:p>
            <a:r>
              <a:rPr lang="en-US" sz="3600" b="1" dirty="0"/>
              <a:t>2286 B of app</a:t>
            </a:r>
          </a:p>
          <a:p>
            <a:r>
              <a:rPr lang="en-US" sz="3600" b="1" dirty="0"/>
              <a:t>registers</a:t>
            </a:r>
          </a:p>
          <a:p>
            <a:r>
              <a:rPr lang="en-US" sz="3600" b="1" dirty="0"/>
              <a:t>per thread</a:t>
            </a:r>
          </a:p>
        </p:txBody>
      </p:sp>
    </p:spTree>
    <p:extLst>
      <p:ext uri="{BB962C8B-B14F-4D97-AF65-F5344CB8AC3E}">
        <p14:creationId xmlns:p14="http://schemas.microsoft.com/office/powerpoint/2010/main" val="22203832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data types (MMX/SSE/AVX/AVX512)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grpSp>
        <p:nvGrpSpPr>
          <p:cNvPr id="227" name="Group 226"/>
          <p:cNvGrpSpPr/>
          <p:nvPr/>
        </p:nvGrpSpPr>
        <p:grpSpPr>
          <a:xfrm>
            <a:off x="1687545" y="1736737"/>
            <a:ext cx="5774296" cy="4500050"/>
            <a:chOff x="1687545" y="1808982"/>
            <a:chExt cx="5774296" cy="4500050"/>
          </a:xfrm>
        </p:grpSpPr>
        <p:grpSp>
          <p:nvGrpSpPr>
            <p:cNvPr id="27" name="Group 26"/>
            <p:cNvGrpSpPr/>
            <p:nvPr/>
          </p:nvGrpSpPr>
          <p:grpSpPr>
            <a:xfrm>
              <a:off x="1691005" y="4688447"/>
              <a:ext cx="720971" cy="180002"/>
              <a:chOff x="1691005" y="2708992"/>
              <a:chExt cx="720971" cy="180002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1691005" y="2708992"/>
                <a:ext cx="360967" cy="180002"/>
              </a:xfrm>
              <a:prstGeom prst="rect">
                <a:avLst/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32</a:t>
                </a: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2051972" y="2708992"/>
                <a:ext cx="360004" cy="180002"/>
              </a:xfrm>
              <a:prstGeom prst="rect">
                <a:avLst/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32</a:t>
                </a:r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1691968" y="5408455"/>
              <a:ext cx="716548" cy="180002"/>
              <a:chOff x="1691968" y="3429000"/>
              <a:chExt cx="716548" cy="180002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2055432" y="3429000"/>
                <a:ext cx="176542" cy="180002"/>
              </a:xfrm>
              <a:prstGeom prst="rect">
                <a:avLst/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1871970" y="3429000"/>
                <a:ext cx="180002" cy="180002"/>
              </a:xfrm>
              <a:prstGeom prst="rect">
                <a:avLst/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1691968" y="3429000"/>
                <a:ext cx="180002" cy="180002"/>
              </a:xfrm>
              <a:prstGeom prst="rect">
                <a:avLst/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231974" y="3429000"/>
                <a:ext cx="176542" cy="180002"/>
              </a:xfrm>
              <a:prstGeom prst="rect">
                <a:avLst/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1691968" y="6128463"/>
              <a:ext cx="720008" cy="180003"/>
              <a:chOff x="1691968" y="4149008"/>
              <a:chExt cx="720008" cy="180003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1691968" y="4149009"/>
                <a:ext cx="90001" cy="180002"/>
              </a:xfrm>
              <a:prstGeom prst="rect">
                <a:avLst/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1781487" y="4149008"/>
                <a:ext cx="90001" cy="180002"/>
              </a:xfrm>
              <a:prstGeom prst="rect">
                <a:avLst/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872452" y="4149009"/>
                <a:ext cx="90001" cy="180002"/>
              </a:xfrm>
              <a:prstGeom prst="rect">
                <a:avLst/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1961971" y="4149008"/>
                <a:ext cx="90001" cy="180002"/>
              </a:xfrm>
              <a:prstGeom prst="rect">
                <a:avLst/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2052454" y="4149009"/>
                <a:ext cx="90001" cy="180002"/>
              </a:xfrm>
              <a:prstGeom prst="rect">
                <a:avLst/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2141973" y="4149008"/>
                <a:ext cx="90001" cy="180002"/>
              </a:xfrm>
              <a:prstGeom prst="rect">
                <a:avLst/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2231974" y="4149009"/>
                <a:ext cx="90001" cy="180002"/>
              </a:xfrm>
              <a:prstGeom prst="rect">
                <a:avLst/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2321975" y="4149008"/>
                <a:ext cx="90001" cy="180002"/>
              </a:xfrm>
              <a:prstGeom prst="rect">
                <a:avLst/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1687545" y="2528990"/>
              <a:ext cx="720971" cy="180002"/>
              <a:chOff x="1691005" y="2708992"/>
              <a:chExt cx="720971" cy="180002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1691005" y="2708992"/>
                <a:ext cx="360967" cy="180002"/>
              </a:xfrm>
              <a:prstGeom prst="rect">
                <a:avLst/>
              </a:prstGeom>
              <a:ln w="38100">
                <a:solidFill>
                  <a:schemeClr val="accent4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float</a:t>
                </a: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051972" y="2708992"/>
                <a:ext cx="360004" cy="180002"/>
              </a:xfrm>
              <a:prstGeom prst="rect">
                <a:avLst/>
              </a:prstGeom>
              <a:ln w="38100">
                <a:solidFill>
                  <a:schemeClr val="accent4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float</a:t>
                </a:r>
              </a:p>
            </p:txBody>
          </p:sp>
        </p:grpSp>
        <p:sp>
          <p:nvSpPr>
            <p:cNvPr id="32" name="Rectangle 31"/>
            <p:cNvSpPr/>
            <p:nvPr/>
          </p:nvSpPr>
          <p:spPr>
            <a:xfrm>
              <a:off x="1691968" y="1808982"/>
              <a:ext cx="720008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double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1691968" y="3968437"/>
              <a:ext cx="720008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64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696391" y="3251808"/>
              <a:ext cx="1435593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128</a:t>
              </a:r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2408516" y="6128462"/>
              <a:ext cx="720008" cy="180003"/>
              <a:chOff x="1691968" y="4149008"/>
              <a:chExt cx="720008" cy="180003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1691968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4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1781487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4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1872452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4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1961971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4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2052454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4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2141973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4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2231974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4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2321975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4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>
              <a:off x="3131984" y="6128462"/>
              <a:ext cx="720008" cy="180003"/>
              <a:chOff x="1691968" y="4149008"/>
              <a:chExt cx="720008" cy="180003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1691968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1781487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1872452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1961971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2052454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141973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231974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2321975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3847544" y="6129029"/>
              <a:ext cx="720008" cy="180003"/>
              <a:chOff x="1691968" y="4149008"/>
              <a:chExt cx="720008" cy="180003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1691968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1781487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1872452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1961971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2052454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2141973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2231974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2321975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</p:grpSp>
        <p:grpSp>
          <p:nvGrpSpPr>
            <p:cNvPr id="65" name="Group 64"/>
            <p:cNvGrpSpPr/>
            <p:nvPr/>
          </p:nvGrpSpPr>
          <p:grpSpPr>
            <a:xfrm>
              <a:off x="4572000" y="6128463"/>
              <a:ext cx="720008" cy="180003"/>
              <a:chOff x="1691968" y="4149008"/>
              <a:chExt cx="720008" cy="180003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1691968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1781487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1872452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1961971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2052454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2141973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2231974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2321975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</p:grpSp>
        <p:grpSp>
          <p:nvGrpSpPr>
            <p:cNvPr id="74" name="Group 73"/>
            <p:cNvGrpSpPr/>
            <p:nvPr/>
          </p:nvGrpSpPr>
          <p:grpSpPr>
            <a:xfrm>
              <a:off x="5288548" y="6128462"/>
              <a:ext cx="720008" cy="180003"/>
              <a:chOff x="1691968" y="4149008"/>
              <a:chExt cx="720008" cy="180003"/>
            </a:xfrm>
          </p:grpSpPr>
          <p:sp>
            <p:nvSpPr>
              <p:cNvPr id="75" name="Rectangle 74"/>
              <p:cNvSpPr/>
              <p:nvPr/>
            </p:nvSpPr>
            <p:spPr>
              <a:xfrm>
                <a:off x="1691968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1781487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1872452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1961971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052454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2141973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2231974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2321975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</p:grpSp>
        <p:grpSp>
          <p:nvGrpSpPr>
            <p:cNvPr id="83" name="Group 82"/>
            <p:cNvGrpSpPr/>
            <p:nvPr/>
          </p:nvGrpSpPr>
          <p:grpSpPr>
            <a:xfrm>
              <a:off x="6012016" y="6128462"/>
              <a:ext cx="720008" cy="180003"/>
              <a:chOff x="1691968" y="4149008"/>
              <a:chExt cx="720008" cy="180003"/>
            </a:xfrm>
          </p:grpSpPr>
          <p:sp>
            <p:nvSpPr>
              <p:cNvPr id="84" name="Rectangle 83"/>
              <p:cNvSpPr/>
              <p:nvPr/>
            </p:nvSpPr>
            <p:spPr>
              <a:xfrm>
                <a:off x="1691968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1781487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1872452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1961971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2052454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2141973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2231974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2321975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</p:grpSp>
        <p:grpSp>
          <p:nvGrpSpPr>
            <p:cNvPr id="92" name="Group 91"/>
            <p:cNvGrpSpPr/>
            <p:nvPr/>
          </p:nvGrpSpPr>
          <p:grpSpPr>
            <a:xfrm>
              <a:off x="6727576" y="6129029"/>
              <a:ext cx="720008" cy="180003"/>
              <a:chOff x="1691968" y="4149008"/>
              <a:chExt cx="720008" cy="180003"/>
            </a:xfrm>
          </p:grpSpPr>
          <p:sp>
            <p:nvSpPr>
              <p:cNvPr id="93" name="Rectangle 92"/>
              <p:cNvSpPr/>
              <p:nvPr/>
            </p:nvSpPr>
            <p:spPr>
              <a:xfrm>
                <a:off x="1691968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1781487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1872452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1961971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2052454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98" name="Rectangle 97"/>
              <p:cNvSpPr/>
              <p:nvPr/>
            </p:nvSpPr>
            <p:spPr>
              <a:xfrm>
                <a:off x="2141973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2231974" y="4149009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2321975" y="4149008"/>
                <a:ext cx="90001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8</a:t>
                </a:r>
              </a:p>
            </p:txBody>
          </p:sp>
        </p:grpSp>
        <p:grpSp>
          <p:nvGrpSpPr>
            <p:cNvPr id="101" name="Group 100"/>
            <p:cNvGrpSpPr/>
            <p:nvPr/>
          </p:nvGrpSpPr>
          <p:grpSpPr>
            <a:xfrm>
              <a:off x="2408516" y="5408455"/>
              <a:ext cx="716548" cy="180002"/>
              <a:chOff x="1691968" y="3429000"/>
              <a:chExt cx="716548" cy="180002"/>
            </a:xfrm>
          </p:grpSpPr>
          <p:sp>
            <p:nvSpPr>
              <p:cNvPr id="102" name="Rectangle 101"/>
              <p:cNvSpPr/>
              <p:nvPr/>
            </p:nvSpPr>
            <p:spPr>
              <a:xfrm>
                <a:off x="2055432" y="3429000"/>
                <a:ext cx="176542" cy="180002"/>
              </a:xfrm>
              <a:prstGeom prst="rect">
                <a:avLst/>
              </a:prstGeom>
              <a:ln w="38100">
                <a:solidFill>
                  <a:schemeClr val="accent4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1871970" y="3429000"/>
                <a:ext cx="180002" cy="180002"/>
              </a:xfrm>
              <a:prstGeom prst="rect">
                <a:avLst/>
              </a:prstGeom>
              <a:ln w="38100">
                <a:solidFill>
                  <a:schemeClr val="accent4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1691968" y="3429000"/>
                <a:ext cx="180002" cy="180002"/>
              </a:xfrm>
              <a:prstGeom prst="rect">
                <a:avLst/>
              </a:prstGeom>
              <a:ln w="38100">
                <a:solidFill>
                  <a:schemeClr val="accent4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231974" y="3429000"/>
                <a:ext cx="176542" cy="180002"/>
              </a:xfrm>
              <a:prstGeom prst="rect">
                <a:avLst/>
              </a:prstGeom>
              <a:ln w="38100">
                <a:solidFill>
                  <a:schemeClr val="accent4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3132726" y="5408455"/>
              <a:ext cx="716548" cy="180002"/>
              <a:chOff x="1691968" y="3429000"/>
              <a:chExt cx="716548" cy="180002"/>
            </a:xfrm>
          </p:grpSpPr>
          <p:sp>
            <p:nvSpPr>
              <p:cNvPr id="107" name="Rectangle 106"/>
              <p:cNvSpPr/>
              <p:nvPr/>
            </p:nvSpPr>
            <p:spPr>
              <a:xfrm>
                <a:off x="2055432" y="3429000"/>
                <a:ext cx="176542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1871970" y="3429000"/>
                <a:ext cx="180002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1691968" y="3429000"/>
                <a:ext cx="180002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2231974" y="3429000"/>
                <a:ext cx="176542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</p:grpSp>
        <p:grpSp>
          <p:nvGrpSpPr>
            <p:cNvPr id="111" name="Group 110"/>
            <p:cNvGrpSpPr/>
            <p:nvPr/>
          </p:nvGrpSpPr>
          <p:grpSpPr>
            <a:xfrm>
              <a:off x="3849274" y="5408455"/>
              <a:ext cx="716548" cy="180002"/>
              <a:chOff x="1691968" y="3429000"/>
              <a:chExt cx="716548" cy="180002"/>
            </a:xfrm>
          </p:grpSpPr>
          <p:sp>
            <p:nvSpPr>
              <p:cNvPr id="112" name="Rectangle 111"/>
              <p:cNvSpPr/>
              <p:nvPr/>
            </p:nvSpPr>
            <p:spPr>
              <a:xfrm>
                <a:off x="2055432" y="3429000"/>
                <a:ext cx="176542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1871970" y="3429000"/>
                <a:ext cx="180002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1691968" y="3429000"/>
                <a:ext cx="180002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2231974" y="3429000"/>
                <a:ext cx="176542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</p:grpSp>
        <p:grpSp>
          <p:nvGrpSpPr>
            <p:cNvPr id="116" name="Group 115"/>
            <p:cNvGrpSpPr/>
            <p:nvPr/>
          </p:nvGrpSpPr>
          <p:grpSpPr>
            <a:xfrm>
              <a:off x="4573730" y="5408455"/>
              <a:ext cx="716548" cy="180002"/>
              <a:chOff x="1691968" y="3429000"/>
              <a:chExt cx="716548" cy="180002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2055432" y="3429000"/>
                <a:ext cx="176542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1871970" y="3429000"/>
                <a:ext cx="180002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1691968" y="3429000"/>
                <a:ext cx="180002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2231974" y="3429000"/>
                <a:ext cx="176542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</p:grpSp>
        <p:grpSp>
          <p:nvGrpSpPr>
            <p:cNvPr id="121" name="Group 120"/>
            <p:cNvGrpSpPr/>
            <p:nvPr/>
          </p:nvGrpSpPr>
          <p:grpSpPr>
            <a:xfrm>
              <a:off x="5290278" y="5408455"/>
              <a:ext cx="716548" cy="180002"/>
              <a:chOff x="1691968" y="3429000"/>
              <a:chExt cx="716548" cy="180002"/>
            </a:xfrm>
          </p:grpSpPr>
          <p:sp>
            <p:nvSpPr>
              <p:cNvPr id="122" name="Rectangle 121"/>
              <p:cNvSpPr/>
              <p:nvPr/>
            </p:nvSpPr>
            <p:spPr>
              <a:xfrm>
                <a:off x="2055432" y="3429000"/>
                <a:ext cx="176542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1871970" y="3429000"/>
                <a:ext cx="180002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1691968" y="3429000"/>
                <a:ext cx="180002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2231974" y="3429000"/>
                <a:ext cx="176542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</p:grpSp>
        <p:grpSp>
          <p:nvGrpSpPr>
            <p:cNvPr id="126" name="Group 125"/>
            <p:cNvGrpSpPr/>
            <p:nvPr/>
          </p:nvGrpSpPr>
          <p:grpSpPr>
            <a:xfrm>
              <a:off x="6014488" y="5408455"/>
              <a:ext cx="716548" cy="180002"/>
              <a:chOff x="1691968" y="3429000"/>
              <a:chExt cx="716548" cy="180002"/>
            </a:xfrm>
          </p:grpSpPr>
          <p:sp>
            <p:nvSpPr>
              <p:cNvPr id="127" name="Rectangle 126"/>
              <p:cNvSpPr/>
              <p:nvPr/>
            </p:nvSpPr>
            <p:spPr>
              <a:xfrm>
                <a:off x="2055432" y="3429000"/>
                <a:ext cx="176542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1871970" y="3429000"/>
                <a:ext cx="180002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1691968" y="3429000"/>
                <a:ext cx="180002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2231974" y="3429000"/>
                <a:ext cx="176542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</p:grpSp>
        <p:grpSp>
          <p:nvGrpSpPr>
            <p:cNvPr id="131" name="Group 130"/>
            <p:cNvGrpSpPr/>
            <p:nvPr/>
          </p:nvGrpSpPr>
          <p:grpSpPr>
            <a:xfrm>
              <a:off x="6731036" y="5408455"/>
              <a:ext cx="716548" cy="180002"/>
              <a:chOff x="1691968" y="3429000"/>
              <a:chExt cx="716548" cy="180002"/>
            </a:xfrm>
          </p:grpSpPr>
          <p:sp>
            <p:nvSpPr>
              <p:cNvPr id="132" name="Rectangle 131"/>
              <p:cNvSpPr/>
              <p:nvPr/>
            </p:nvSpPr>
            <p:spPr>
              <a:xfrm>
                <a:off x="2055432" y="3429000"/>
                <a:ext cx="176542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1871970" y="3429000"/>
                <a:ext cx="180002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1691968" y="3429000"/>
                <a:ext cx="180002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2231974" y="3429000"/>
                <a:ext cx="176542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16</a:t>
                </a:r>
              </a:p>
            </p:txBody>
          </p:sp>
        </p:grpSp>
        <p:grpSp>
          <p:nvGrpSpPr>
            <p:cNvPr id="136" name="Group 135"/>
            <p:cNvGrpSpPr/>
            <p:nvPr/>
          </p:nvGrpSpPr>
          <p:grpSpPr>
            <a:xfrm>
              <a:off x="2404093" y="4688446"/>
              <a:ext cx="720971" cy="180002"/>
              <a:chOff x="1691005" y="2708992"/>
              <a:chExt cx="720971" cy="180002"/>
            </a:xfrm>
          </p:grpSpPr>
          <p:sp>
            <p:nvSpPr>
              <p:cNvPr id="137" name="Rectangle 136"/>
              <p:cNvSpPr/>
              <p:nvPr/>
            </p:nvSpPr>
            <p:spPr>
              <a:xfrm>
                <a:off x="1691005" y="2708992"/>
                <a:ext cx="360967" cy="180002"/>
              </a:xfrm>
              <a:prstGeom prst="rect">
                <a:avLst/>
              </a:prstGeom>
              <a:ln w="38100">
                <a:solidFill>
                  <a:schemeClr val="accent4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32</a:t>
                </a:r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2051972" y="2708992"/>
                <a:ext cx="360004" cy="180002"/>
              </a:xfrm>
              <a:prstGeom prst="rect">
                <a:avLst/>
              </a:prstGeom>
              <a:ln w="38100">
                <a:solidFill>
                  <a:schemeClr val="accent4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32</a:t>
                </a:r>
              </a:p>
            </p:txBody>
          </p:sp>
        </p:grpSp>
        <p:grpSp>
          <p:nvGrpSpPr>
            <p:cNvPr id="139" name="Group 138"/>
            <p:cNvGrpSpPr/>
            <p:nvPr/>
          </p:nvGrpSpPr>
          <p:grpSpPr>
            <a:xfrm>
              <a:off x="3125064" y="4688447"/>
              <a:ext cx="720971" cy="180002"/>
              <a:chOff x="1691005" y="2708992"/>
              <a:chExt cx="720971" cy="180002"/>
            </a:xfrm>
          </p:grpSpPr>
          <p:sp>
            <p:nvSpPr>
              <p:cNvPr id="140" name="Rectangle 139"/>
              <p:cNvSpPr/>
              <p:nvPr/>
            </p:nvSpPr>
            <p:spPr>
              <a:xfrm>
                <a:off x="1691005" y="2708992"/>
                <a:ext cx="360967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32</a:t>
                </a:r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2051972" y="2708992"/>
                <a:ext cx="360004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32</a:t>
                </a:r>
              </a:p>
            </p:txBody>
          </p:sp>
        </p:grpSp>
        <p:grpSp>
          <p:nvGrpSpPr>
            <p:cNvPr id="142" name="Group 141"/>
            <p:cNvGrpSpPr/>
            <p:nvPr/>
          </p:nvGrpSpPr>
          <p:grpSpPr>
            <a:xfrm>
              <a:off x="3842884" y="4688446"/>
              <a:ext cx="720971" cy="180002"/>
              <a:chOff x="1691005" y="2708992"/>
              <a:chExt cx="720971" cy="180002"/>
            </a:xfrm>
          </p:grpSpPr>
          <p:sp>
            <p:nvSpPr>
              <p:cNvPr id="143" name="Rectangle 142"/>
              <p:cNvSpPr/>
              <p:nvPr/>
            </p:nvSpPr>
            <p:spPr>
              <a:xfrm>
                <a:off x="1691005" y="2708992"/>
                <a:ext cx="360967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32</a:t>
                </a:r>
              </a:p>
            </p:txBody>
          </p:sp>
          <p:sp>
            <p:nvSpPr>
              <p:cNvPr id="144" name="Rectangle 143"/>
              <p:cNvSpPr/>
              <p:nvPr/>
            </p:nvSpPr>
            <p:spPr>
              <a:xfrm>
                <a:off x="2051972" y="2708992"/>
                <a:ext cx="360004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32</a:t>
                </a:r>
              </a:p>
            </p:txBody>
          </p:sp>
        </p:grpSp>
        <p:grpSp>
          <p:nvGrpSpPr>
            <p:cNvPr id="145" name="Group 144"/>
            <p:cNvGrpSpPr/>
            <p:nvPr/>
          </p:nvGrpSpPr>
          <p:grpSpPr>
            <a:xfrm>
              <a:off x="4573730" y="4687880"/>
              <a:ext cx="720971" cy="180002"/>
              <a:chOff x="1691005" y="2708992"/>
              <a:chExt cx="720971" cy="180002"/>
            </a:xfrm>
          </p:grpSpPr>
          <p:sp>
            <p:nvSpPr>
              <p:cNvPr id="146" name="Rectangle 145"/>
              <p:cNvSpPr/>
              <p:nvPr/>
            </p:nvSpPr>
            <p:spPr>
              <a:xfrm>
                <a:off x="1691005" y="2708992"/>
                <a:ext cx="360967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32</a:t>
                </a:r>
              </a:p>
            </p:txBody>
          </p:sp>
          <p:sp>
            <p:nvSpPr>
              <p:cNvPr id="147" name="Rectangle 146"/>
              <p:cNvSpPr/>
              <p:nvPr/>
            </p:nvSpPr>
            <p:spPr>
              <a:xfrm>
                <a:off x="2051972" y="2708992"/>
                <a:ext cx="360004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32</a:t>
                </a:r>
              </a:p>
            </p:txBody>
          </p:sp>
        </p:grpSp>
        <p:grpSp>
          <p:nvGrpSpPr>
            <p:cNvPr id="148" name="Group 147"/>
            <p:cNvGrpSpPr/>
            <p:nvPr/>
          </p:nvGrpSpPr>
          <p:grpSpPr>
            <a:xfrm>
              <a:off x="5286818" y="4687879"/>
              <a:ext cx="720971" cy="180002"/>
              <a:chOff x="1691005" y="2708992"/>
              <a:chExt cx="720971" cy="180002"/>
            </a:xfrm>
          </p:grpSpPr>
          <p:sp>
            <p:nvSpPr>
              <p:cNvPr id="149" name="Rectangle 148"/>
              <p:cNvSpPr/>
              <p:nvPr/>
            </p:nvSpPr>
            <p:spPr>
              <a:xfrm>
                <a:off x="1691005" y="2708992"/>
                <a:ext cx="360967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32</a:t>
                </a:r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2051972" y="2708992"/>
                <a:ext cx="360004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32</a:t>
                </a:r>
              </a:p>
            </p:txBody>
          </p:sp>
        </p:grpSp>
        <p:grpSp>
          <p:nvGrpSpPr>
            <p:cNvPr id="151" name="Group 150"/>
            <p:cNvGrpSpPr/>
            <p:nvPr/>
          </p:nvGrpSpPr>
          <p:grpSpPr>
            <a:xfrm>
              <a:off x="6007789" y="4687880"/>
              <a:ext cx="720971" cy="180002"/>
              <a:chOff x="1691005" y="2708992"/>
              <a:chExt cx="720971" cy="180002"/>
            </a:xfrm>
          </p:grpSpPr>
          <p:sp>
            <p:nvSpPr>
              <p:cNvPr id="152" name="Rectangle 151"/>
              <p:cNvSpPr/>
              <p:nvPr/>
            </p:nvSpPr>
            <p:spPr>
              <a:xfrm>
                <a:off x="1691005" y="2708992"/>
                <a:ext cx="360967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32</a:t>
                </a:r>
              </a:p>
            </p:txBody>
          </p:sp>
          <p:sp>
            <p:nvSpPr>
              <p:cNvPr id="153" name="Rectangle 152"/>
              <p:cNvSpPr/>
              <p:nvPr/>
            </p:nvSpPr>
            <p:spPr>
              <a:xfrm>
                <a:off x="2051972" y="2708992"/>
                <a:ext cx="360004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32</a:t>
                </a:r>
              </a:p>
            </p:txBody>
          </p:sp>
        </p:grpSp>
        <p:grpSp>
          <p:nvGrpSpPr>
            <p:cNvPr id="154" name="Group 153"/>
            <p:cNvGrpSpPr/>
            <p:nvPr/>
          </p:nvGrpSpPr>
          <p:grpSpPr>
            <a:xfrm>
              <a:off x="6725609" y="4687879"/>
              <a:ext cx="720971" cy="180002"/>
              <a:chOff x="1691005" y="2708992"/>
              <a:chExt cx="720971" cy="180002"/>
            </a:xfrm>
          </p:grpSpPr>
          <p:sp>
            <p:nvSpPr>
              <p:cNvPr id="155" name="Rectangle 154"/>
              <p:cNvSpPr/>
              <p:nvPr/>
            </p:nvSpPr>
            <p:spPr>
              <a:xfrm>
                <a:off x="1691005" y="2708992"/>
                <a:ext cx="360967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32</a:t>
                </a:r>
              </a:p>
            </p:txBody>
          </p:sp>
          <p:sp>
            <p:nvSpPr>
              <p:cNvPr id="156" name="Rectangle 155"/>
              <p:cNvSpPr/>
              <p:nvPr/>
            </p:nvSpPr>
            <p:spPr>
              <a:xfrm>
                <a:off x="2051972" y="2708992"/>
                <a:ext cx="360004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32</a:t>
                </a:r>
              </a:p>
            </p:txBody>
          </p:sp>
        </p:grpSp>
        <p:sp>
          <p:nvSpPr>
            <p:cNvPr id="157" name="Rectangle 156"/>
            <p:cNvSpPr/>
            <p:nvPr/>
          </p:nvSpPr>
          <p:spPr>
            <a:xfrm>
              <a:off x="2411976" y="3969006"/>
              <a:ext cx="720008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64</a:t>
              </a:r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3131984" y="3968437"/>
              <a:ext cx="720008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64</a:t>
              </a:r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3853494" y="3969006"/>
              <a:ext cx="720008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64</a:t>
              </a:r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4570300" y="3969006"/>
              <a:ext cx="720008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64</a:t>
              </a:r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5290308" y="3969575"/>
              <a:ext cx="720008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64</a:t>
              </a:r>
            </a:p>
          </p:txBody>
        </p:sp>
        <p:sp>
          <p:nvSpPr>
            <p:cNvPr id="162" name="Rectangle 161"/>
            <p:cNvSpPr/>
            <p:nvPr/>
          </p:nvSpPr>
          <p:spPr>
            <a:xfrm>
              <a:off x="6010316" y="3969006"/>
              <a:ext cx="720008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64</a:t>
              </a:r>
            </a:p>
          </p:txBody>
        </p:sp>
        <p:sp>
          <p:nvSpPr>
            <p:cNvPr id="163" name="Rectangle 162"/>
            <p:cNvSpPr/>
            <p:nvPr/>
          </p:nvSpPr>
          <p:spPr>
            <a:xfrm>
              <a:off x="6731826" y="3969575"/>
              <a:ext cx="720008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64</a:t>
              </a:r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3131984" y="3248998"/>
              <a:ext cx="1435593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128</a:t>
              </a:r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4580846" y="3251808"/>
              <a:ext cx="1435593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128</a:t>
              </a:r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6016439" y="3248998"/>
              <a:ext cx="1435593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128</a:t>
              </a:r>
            </a:p>
          </p:txBody>
        </p:sp>
        <p:grpSp>
          <p:nvGrpSpPr>
            <p:cNvPr id="171" name="Group 170"/>
            <p:cNvGrpSpPr/>
            <p:nvPr/>
          </p:nvGrpSpPr>
          <p:grpSpPr>
            <a:xfrm>
              <a:off x="2411976" y="2528990"/>
              <a:ext cx="720971" cy="180002"/>
              <a:chOff x="1691005" y="2708992"/>
              <a:chExt cx="720971" cy="180002"/>
            </a:xfrm>
          </p:grpSpPr>
          <p:sp>
            <p:nvSpPr>
              <p:cNvPr id="172" name="Rectangle 171"/>
              <p:cNvSpPr/>
              <p:nvPr/>
            </p:nvSpPr>
            <p:spPr>
              <a:xfrm>
                <a:off x="1691005" y="2708992"/>
                <a:ext cx="360967" cy="180002"/>
              </a:xfrm>
              <a:prstGeom prst="rect">
                <a:avLst/>
              </a:prstGeom>
              <a:ln w="38100">
                <a:solidFill>
                  <a:schemeClr val="accent4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float</a:t>
                </a:r>
              </a:p>
            </p:txBody>
          </p:sp>
          <p:sp>
            <p:nvSpPr>
              <p:cNvPr id="173" name="Rectangle 172"/>
              <p:cNvSpPr/>
              <p:nvPr/>
            </p:nvSpPr>
            <p:spPr>
              <a:xfrm>
                <a:off x="2051972" y="2708992"/>
                <a:ext cx="360004" cy="180002"/>
              </a:xfrm>
              <a:prstGeom prst="rect">
                <a:avLst/>
              </a:prstGeom>
              <a:ln w="38100">
                <a:solidFill>
                  <a:schemeClr val="accent4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float</a:t>
                </a:r>
              </a:p>
            </p:txBody>
          </p:sp>
        </p:grpSp>
        <p:grpSp>
          <p:nvGrpSpPr>
            <p:cNvPr id="174" name="Group 173"/>
            <p:cNvGrpSpPr/>
            <p:nvPr/>
          </p:nvGrpSpPr>
          <p:grpSpPr>
            <a:xfrm>
              <a:off x="3131984" y="2528990"/>
              <a:ext cx="720971" cy="180002"/>
              <a:chOff x="1691005" y="2708992"/>
              <a:chExt cx="720971" cy="180002"/>
            </a:xfrm>
          </p:grpSpPr>
          <p:sp>
            <p:nvSpPr>
              <p:cNvPr id="175" name="Rectangle 174"/>
              <p:cNvSpPr/>
              <p:nvPr/>
            </p:nvSpPr>
            <p:spPr>
              <a:xfrm>
                <a:off x="1691005" y="2708992"/>
                <a:ext cx="360967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float</a:t>
                </a:r>
              </a:p>
            </p:txBody>
          </p:sp>
          <p:sp>
            <p:nvSpPr>
              <p:cNvPr id="176" name="Rectangle 175"/>
              <p:cNvSpPr/>
              <p:nvPr/>
            </p:nvSpPr>
            <p:spPr>
              <a:xfrm>
                <a:off x="2051972" y="2708992"/>
                <a:ext cx="360004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float</a:t>
                </a:r>
              </a:p>
            </p:txBody>
          </p:sp>
        </p:grpSp>
        <p:grpSp>
          <p:nvGrpSpPr>
            <p:cNvPr id="177" name="Group 176"/>
            <p:cNvGrpSpPr/>
            <p:nvPr/>
          </p:nvGrpSpPr>
          <p:grpSpPr>
            <a:xfrm>
              <a:off x="3856415" y="2528990"/>
              <a:ext cx="720971" cy="180002"/>
              <a:chOff x="1691005" y="2708992"/>
              <a:chExt cx="720971" cy="180002"/>
            </a:xfrm>
          </p:grpSpPr>
          <p:sp>
            <p:nvSpPr>
              <p:cNvPr id="178" name="Rectangle 177"/>
              <p:cNvSpPr/>
              <p:nvPr/>
            </p:nvSpPr>
            <p:spPr>
              <a:xfrm>
                <a:off x="1691005" y="2708992"/>
                <a:ext cx="360967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float</a:t>
                </a:r>
              </a:p>
            </p:txBody>
          </p:sp>
          <p:sp>
            <p:nvSpPr>
              <p:cNvPr id="179" name="Rectangle 178"/>
              <p:cNvSpPr/>
              <p:nvPr/>
            </p:nvSpPr>
            <p:spPr>
              <a:xfrm>
                <a:off x="2051972" y="2708992"/>
                <a:ext cx="360004" cy="180002"/>
              </a:xfrm>
              <a:prstGeom prst="rect">
                <a:avLst/>
              </a:prstGeom>
              <a:ln w="38100">
                <a:solidFill>
                  <a:schemeClr val="accent3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float</a:t>
                </a:r>
              </a:p>
            </p:txBody>
          </p:sp>
        </p:grpSp>
        <p:grpSp>
          <p:nvGrpSpPr>
            <p:cNvPr id="180" name="Group 179"/>
            <p:cNvGrpSpPr/>
            <p:nvPr/>
          </p:nvGrpSpPr>
          <p:grpSpPr>
            <a:xfrm>
              <a:off x="4572000" y="2528990"/>
              <a:ext cx="720971" cy="180002"/>
              <a:chOff x="1691005" y="2708992"/>
              <a:chExt cx="720971" cy="180002"/>
            </a:xfrm>
          </p:grpSpPr>
          <p:sp>
            <p:nvSpPr>
              <p:cNvPr id="181" name="Rectangle 180"/>
              <p:cNvSpPr/>
              <p:nvPr/>
            </p:nvSpPr>
            <p:spPr>
              <a:xfrm>
                <a:off x="1691005" y="2708992"/>
                <a:ext cx="360967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float</a:t>
                </a:r>
              </a:p>
            </p:txBody>
          </p:sp>
          <p:sp>
            <p:nvSpPr>
              <p:cNvPr id="182" name="Rectangle 181"/>
              <p:cNvSpPr/>
              <p:nvPr/>
            </p:nvSpPr>
            <p:spPr>
              <a:xfrm>
                <a:off x="2051972" y="2708992"/>
                <a:ext cx="360004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float</a:t>
                </a:r>
              </a:p>
            </p:txBody>
          </p:sp>
        </p:grpSp>
        <p:grpSp>
          <p:nvGrpSpPr>
            <p:cNvPr id="183" name="Group 182"/>
            <p:cNvGrpSpPr/>
            <p:nvPr/>
          </p:nvGrpSpPr>
          <p:grpSpPr>
            <a:xfrm>
              <a:off x="5296431" y="2528990"/>
              <a:ext cx="720971" cy="180002"/>
              <a:chOff x="1691005" y="2708992"/>
              <a:chExt cx="720971" cy="180002"/>
            </a:xfrm>
          </p:grpSpPr>
          <p:sp>
            <p:nvSpPr>
              <p:cNvPr id="184" name="Rectangle 183"/>
              <p:cNvSpPr/>
              <p:nvPr/>
            </p:nvSpPr>
            <p:spPr>
              <a:xfrm>
                <a:off x="1691005" y="2708992"/>
                <a:ext cx="360967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float</a:t>
                </a:r>
              </a:p>
            </p:txBody>
          </p:sp>
          <p:sp>
            <p:nvSpPr>
              <p:cNvPr id="185" name="Rectangle 184"/>
              <p:cNvSpPr/>
              <p:nvPr/>
            </p:nvSpPr>
            <p:spPr>
              <a:xfrm>
                <a:off x="2051972" y="2708992"/>
                <a:ext cx="360004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float</a:t>
                </a:r>
              </a:p>
            </p:txBody>
          </p:sp>
        </p:grpSp>
        <p:grpSp>
          <p:nvGrpSpPr>
            <p:cNvPr id="186" name="Group 185"/>
            <p:cNvGrpSpPr/>
            <p:nvPr/>
          </p:nvGrpSpPr>
          <p:grpSpPr>
            <a:xfrm>
              <a:off x="6016439" y="2528990"/>
              <a:ext cx="720971" cy="180002"/>
              <a:chOff x="1691005" y="2708992"/>
              <a:chExt cx="720971" cy="180002"/>
            </a:xfrm>
          </p:grpSpPr>
          <p:sp>
            <p:nvSpPr>
              <p:cNvPr id="187" name="Rectangle 186"/>
              <p:cNvSpPr/>
              <p:nvPr/>
            </p:nvSpPr>
            <p:spPr>
              <a:xfrm>
                <a:off x="1691005" y="2708992"/>
                <a:ext cx="360967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float</a:t>
                </a:r>
              </a:p>
            </p:txBody>
          </p:sp>
          <p:sp>
            <p:nvSpPr>
              <p:cNvPr id="188" name="Rectangle 187"/>
              <p:cNvSpPr/>
              <p:nvPr/>
            </p:nvSpPr>
            <p:spPr>
              <a:xfrm>
                <a:off x="2051972" y="2708992"/>
                <a:ext cx="360004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float</a:t>
                </a:r>
              </a:p>
            </p:txBody>
          </p:sp>
        </p:grpSp>
        <p:grpSp>
          <p:nvGrpSpPr>
            <p:cNvPr id="189" name="Group 188"/>
            <p:cNvGrpSpPr/>
            <p:nvPr/>
          </p:nvGrpSpPr>
          <p:grpSpPr>
            <a:xfrm>
              <a:off x="6740870" y="2528990"/>
              <a:ext cx="720971" cy="180002"/>
              <a:chOff x="1691005" y="2708992"/>
              <a:chExt cx="720971" cy="180002"/>
            </a:xfrm>
          </p:grpSpPr>
          <p:sp>
            <p:nvSpPr>
              <p:cNvPr id="190" name="Rectangle 189"/>
              <p:cNvSpPr/>
              <p:nvPr/>
            </p:nvSpPr>
            <p:spPr>
              <a:xfrm>
                <a:off x="1691005" y="2708992"/>
                <a:ext cx="360967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float</a:t>
                </a:r>
              </a:p>
            </p:txBody>
          </p:sp>
          <p:sp>
            <p:nvSpPr>
              <p:cNvPr id="191" name="Rectangle 190"/>
              <p:cNvSpPr/>
              <p:nvPr/>
            </p:nvSpPr>
            <p:spPr>
              <a:xfrm>
                <a:off x="2051972" y="2708992"/>
                <a:ext cx="360004" cy="180002"/>
              </a:xfrm>
              <a:prstGeom prst="rect">
                <a:avLst/>
              </a:prstGeom>
              <a:ln w="38100">
                <a:solidFill>
                  <a:schemeClr val="accent2"/>
                </a:solidFill>
                <a:prstDash val="soli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200" dirty="0"/>
                  <a:t>float</a:t>
                </a:r>
              </a:p>
            </p:txBody>
          </p:sp>
        </p:grpSp>
        <p:sp>
          <p:nvSpPr>
            <p:cNvPr id="192" name="Rectangle 191"/>
            <p:cNvSpPr/>
            <p:nvPr/>
          </p:nvSpPr>
          <p:spPr>
            <a:xfrm>
              <a:off x="2411976" y="1808982"/>
              <a:ext cx="720008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double</a:t>
              </a:r>
            </a:p>
          </p:txBody>
        </p:sp>
        <p:sp>
          <p:nvSpPr>
            <p:cNvPr id="193" name="Rectangle 192"/>
            <p:cNvSpPr/>
            <p:nvPr/>
          </p:nvSpPr>
          <p:spPr>
            <a:xfrm>
              <a:off x="3131984" y="1808982"/>
              <a:ext cx="720008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double</a:t>
              </a:r>
            </a:p>
          </p:txBody>
        </p:sp>
        <p:sp>
          <p:nvSpPr>
            <p:cNvPr id="194" name="Rectangle 193"/>
            <p:cNvSpPr/>
            <p:nvPr/>
          </p:nvSpPr>
          <p:spPr>
            <a:xfrm>
              <a:off x="3851992" y="1808982"/>
              <a:ext cx="720008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double</a:t>
              </a:r>
            </a:p>
          </p:txBody>
        </p:sp>
        <p:sp>
          <p:nvSpPr>
            <p:cNvPr id="195" name="Rectangle 194"/>
            <p:cNvSpPr/>
            <p:nvPr/>
          </p:nvSpPr>
          <p:spPr>
            <a:xfrm>
              <a:off x="4572000" y="1808982"/>
              <a:ext cx="720008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double</a:t>
              </a:r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5292008" y="1808982"/>
              <a:ext cx="720008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double</a:t>
              </a:r>
            </a:p>
          </p:txBody>
        </p:sp>
        <p:sp>
          <p:nvSpPr>
            <p:cNvPr id="197" name="Rectangle 196"/>
            <p:cNvSpPr/>
            <p:nvPr/>
          </p:nvSpPr>
          <p:spPr>
            <a:xfrm>
              <a:off x="6012016" y="1808982"/>
              <a:ext cx="720008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double</a:t>
              </a:r>
            </a:p>
          </p:txBody>
        </p:sp>
        <p:sp>
          <p:nvSpPr>
            <p:cNvPr id="198" name="Rectangle 197"/>
            <p:cNvSpPr/>
            <p:nvPr/>
          </p:nvSpPr>
          <p:spPr>
            <a:xfrm>
              <a:off x="6732024" y="1808982"/>
              <a:ext cx="720008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double</a:t>
              </a:r>
            </a:p>
          </p:txBody>
        </p:sp>
      </p:grpSp>
      <p:grpSp>
        <p:nvGrpSpPr>
          <p:cNvPr id="226" name="Group 225"/>
          <p:cNvGrpSpPr/>
          <p:nvPr/>
        </p:nvGrpSpPr>
        <p:grpSpPr>
          <a:xfrm>
            <a:off x="1578633" y="491129"/>
            <a:ext cx="5861662" cy="994675"/>
            <a:chOff x="1600179" y="458967"/>
            <a:chExt cx="5861662" cy="994675"/>
          </a:xfrm>
        </p:grpSpPr>
        <p:cxnSp>
          <p:nvCxnSpPr>
            <p:cNvPr id="200" name="Straight Arrow Connector 199"/>
            <p:cNvCxnSpPr/>
            <p:nvPr/>
          </p:nvCxnSpPr>
          <p:spPr>
            <a:xfrm>
              <a:off x="1696391" y="638969"/>
              <a:ext cx="5765450" cy="0"/>
            </a:xfrm>
            <a:prstGeom prst="straightConnector1">
              <a:avLst/>
            </a:prstGeom>
            <a:ln w="38100">
              <a:solidFill>
                <a:schemeClr val="accent2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cxnSp>
        <p:sp>
          <p:nvSpPr>
            <p:cNvPr id="203" name="TextBox 202"/>
            <p:cNvSpPr txBox="1"/>
            <p:nvPr/>
          </p:nvSpPr>
          <p:spPr>
            <a:xfrm>
              <a:off x="3941993" y="458967"/>
              <a:ext cx="1131464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>
              <a:defPPr>
                <a:defRPr lang="cs-CZ"/>
              </a:defPPr>
              <a:lvl1pPr>
                <a:defRPr sz="1200"/>
              </a:lvl1pPr>
            </a:lstStyle>
            <a:p>
              <a:r>
                <a:rPr lang="en-US" dirty="0"/>
                <a:t>AVX512 – 512 bits</a:t>
              </a:r>
            </a:p>
          </p:txBody>
        </p:sp>
        <p:cxnSp>
          <p:nvCxnSpPr>
            <p:cNvPr id="204" name="Straight Arrow Connector 203"/>
            <p:cNvCxnSpPr/>
            <p:nvPr/>
          </p:nvCxnSpPr>
          <p:spPr>
            <a:xfrm>
              <a:off x="1687545" y="908972"/>
              <a:ext cx="2884455" cy="0"/>
            </a:xfrm>
            <a:prstGeom prst="straightConnector1">
              <a:avLst/>
            </a:prstGeom>
            <a:ln w="38100">
              <a:solidFill>
                <a:schemeClr val="accent3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cxnSp>
        <p:sp>
          <p:nvSpPr>
            <p:cNvPr id="205" name="TextBox 204"/>
            <p:cNvSpPr txBox="1"/>
            <p:nvPr/>
          </p:nvSpPr>
          <p:spPr>
            <a:xfrm>
              <a:off x="2686166" y="728970"/>
              <a:ext cx="89582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>
              <a:defPPr>
                <a:defRPr lang="cs-CZ"/>
              </a:defPPr>
              <a:lvl1pPr>
                <a:defRPr sz="1200"/>
              </a:lvl1pPr>
            </a:lstStyle>
            <a:p>
              <a:r>
                <a:rPr lang="en-US" dirty="0"/>
                <a:t>AVX – 256 bits</a:t>
              </a:r>
            </a:p>
          </p:txBody>
        </p:sp>
        <p:cxnSp>
          <p:nvCxnSpPr>
            <p:cNvPr id="212" name="Straight Arrow Connector 211"/>
            <p:cNvCxnSpPr/>
            <p:nvPr/>
          </p:nvCxnSpPr>
          <p:spPr>
            <a:xfrm>
              <a:off x="1691968" y="1178975"/>
              <a:ext cx="1444678" cy="6996"/>
            </a:xfrm>
            <a:prstGeom prst="straightConnector1">
              <a:avLst/>
            </a:prstGeom>
            <a:ln w="38100">
              <a:solidFill>
                <a:schemeClr val="accent4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cxnSp>
        <p:sp>
          <p:nvSpPr>
            <p:cNvPr id="213" name="TextBox 212"/>
            <p:cNvSpPr txBox="1"/>
            <p:nvPr/>
          </p:nvSpPr>
          <p:spPr>
            <a:xfrm>
              <a:off x="1961971" y="998973"/>
              <a:ext cx="86241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SSE – 128 bits</a:t>
              </a:r>
            </a:p>
          </p:txBody>
        </p:sp>
        <p:cxnSp>
          <p:nvCxnSpPr>
            <p:cNvPr id="215" name="Straight Arrow Connector 214"/>
            <p:cNvCxnSpPr/>
            <p:nvPr/>
          </p:nvCxnSpPr>
          <p:spPr>
            <a:xfrm>
              <a:off x="1691968" y="1442280"/>
              <a:ext cx="712125" cy="6698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cxnSp>
        <p:sp>
          <p:nvSpPr>
            <p:cNvPr id="216" name="TextBox 215"/>
            <p:cNvSpPr txBox="1"/>
            <p:nvPr/>
          </p:nvSpPr>
          <p:spPr>
            <a:xfrm>
              <a:off x="1600179" y="1268976"/>
              <a:ext cx="91050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MMX – 64 bits</a:t>
              </a:r>
            </a:p>
          </p:txBody>
        </p:sp>
      </p:grpSp>
      <p:sp>
        <p:nvSpPr>
          <p:cNvPr id="221" name="TextBox 220"/>
          <p:cNvSpPr txBox="1"/>
          <p:nvPr/>
        </p:nvSpPr>
        <p:spPr>
          <a:xfrm>
            <a:off x="71950" y="3147281"/>
            <a:ext cx="122027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dirty="0"/>
              <a:t>epi128/si128</a:t>
            </a:r>
          </a:p>
        </p:txBody>
      </p:sp>
      <p:sp>
        <p:nvSpPr>
          <p:cNvPr id="222" name="TextBox 221"/>
          <p:cNvSpPr txBox="1"/>
          <p:nvPr/>
        </p:nvSpPr>
        <p:spPr>
          <a:xfrm>
            <a:off x="71950" y="3825787"/>
            <a:ext cx="1641475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dirty="0"/>
              <a:t>epi64 (signed)</a:t>
            </a:r>
          </a:p>
          <a:p>
            <a:r>
              <a:rPr lang="en-US" sz="1800" dirty="0"/>
              <a:t>epu64 (unsigned)</a:t>
            </a:r>
          </a:p>
        </p:txBody>
      </p:sp>
      <p:sp>
        <p:nvSpPr>
          <p:cNvPr id="223" name="TextBox 222"/>
          <p:cNvSpPr txBox="1"/>
          <p:nvPr/>
        </p:nvSpPr>
        <p:spPr>
          <a:xfrm>
            <a:off x="71950" y="4586159"/>
            <a:ext cx="1641475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dirty="0"/>
              <a:t>epi32 (signed)</a:t>
            </a:r>
          </a:p>
          <a:p>
            <a:r>
              <a:rPr lang="en-US" sz="1800" dirty="0"/>
              <a:t>epu32 (unsigned)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71950" y="5306738"/>
            <a:ext cx="1641475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dirty="0"/>
              <a:t>epi16 (signed)</a:t>
            </a:r>
          </a:p>
          <a:p>
            <a:r>
              <a:rPr lang="en-US" sz="1800" dirty="0"/>
              <a:t>epu16 (unsigned)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71950" y="6025037"/>
            <a:ext cx="1524456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dirty="0"/>
              <a:t>epi8 (signed)</a:t>
            </a:r>
          </a:p>
          <a:p>
            <a:r>
              <a:rPr lang="en-US" sz="1800" dirty="0"/>
              <a:t>epu8 (unsigned)</a:t>
            </a:r>
          </a:p>
        </p:txBody>
      </p:sp>
      <p:sp>
        <p:nvSpPr>
          <p:cNvPr id="228" name="TextBox 227"/>
          <p:cNvSpPr txBox="1"/>
          <p:nvPr/>
        </p:nvSpPr>
        <p:spPr>
          <a:xfrm>
            <a:off x="7676479" y="3079700"/>
            <a:ext cx="735779" cy="64633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2400" b="1" dirty="0"/>
              <a:t>DQ</a:t>
            </a:r>
            <a:endParaRPr lang="en-US" sz="1800" dirty="0"/>
          </a:p>
          <a:p>
            <a:r>
              <a:rPr lang="en-US" sz="1800" dirty="0"/>
              <a:t>or none</a:t>
            </a:r>
            <a:endParaRPr lang="en-US" sz="2400" dirty="0"/>
          </a:p>
        </p:txBody>
      </p:sp>
      <p:sp>
        <p:nvSpPr>
          <p:cNvPr id="229" name="TextBox 228"/>
          <p:cNvSpPr txBox="1"/>
          <p:nvPr/>
        </p:nvSpPr>
        <p:spPr>
          <a:xfrm>
            <a:off x="7676479" y="3758206"/>
            <a:ext cx="211596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2400" b="1" dirty="0"/>
              <a:t>Q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7676479" y="4518578"/>
            <a:ext cx="193964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2400" b="1" dirty="0"/>
              <a:t>D</a:t>
            </a:r>
          </a:p>
        </p:txBody>
      </p:sp>
      <p:sp>
        <p:nvSpPr>
          <p:cNvPr id="231" name="TextBox 230"/>
          <p:cNvSpPr txBox="1"/>
          <p:nvPr/>
        </p:nvSpPr>
        <p:spPr>
          <a:xfrm>
            <a:off x="7676479" y="5239157"/>
            <a:ext cx="278923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2400" b="1" dirty="0"/>
              <a:t>W</a:t>
            </a:r>
          </a:p>
        </p:txBody>
      </p:sp>
      <p:sp>
        <p:nvSpPr>
          <p:cNvPr id="232" name="TextBox 231"/>
          <p:cNvSpPr txBox="1"/>
          <p:nvPr/>
        </p:nvSpPr>
        <p:spPr>
          <a:xfrm>
            <a:off x="7676479" y="5957456"/>
            <a:ext cx="173124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2400" b="1" dirty="0"/>
              <a:t>B</a:t>
            </a:r>
          </a:p>
        </p:txBody>
      </p:sp>
      <p:sp>
        <p:nvSpPr>
          <p:cNvPr id="233" name="TextBox 232"/>
          <p:cNvSpPr txBox="1"/>
          <p:nvPr/>
        </p:nvSpPr>
        <p:spPr>
          <a:xfrm>
            <a:off x="7676479" y="2349782"/>
            <a:ext cx="309380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2400" b="1" dirty="0"/>
              <a:t>PS</a:t>
            </a:r>
          </a:p>
        </p:txBody>
      </p:sp>
      <p:sp>
        <p:nvSpPr>
          <p:cNvPr id="234" name="TextBox 233"/>
          <p:cNvSpPr txBox="1"/>
          <p:nvPr/>
        </p:nvSpPr>
        <p:spPr>
          <a:xfrm>
            <a:off x="7680069" y="1630235"/>
            <a:ext cx="357470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2400" b="1" dirty="0"/>
              <a:t>PD</a:t>
            </a:r>
          </a:p>
        </p:txBody>
      </p:sp>
      <p:sp>
        <p:nvSpPr>
          <p:cNvPr id="235" name="TextBox 234"/>
          <p:cNvSpPr txBox="1"/>
          <p:nvPr/>
        </p:nvSpPr>
        <p:spPr>
          <a:xfrm>
            <a:off x="1688494" y="3350671"/>
            <a:ext cx="423519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dirty="0"/>
              <a:t>only bitwise and/or/</a:t>
            </a:r>
            <a:r>
              <a:rPr lang="en-US" sz="1800" dirty="0" err="1"/>
              <a:t>xor</a:t>
            </a:r>
            <a:r>
              <a:rPr lang="en-US" sz="1800" dirty="0"/>
              <a:t> and shift instructions</a:t>
            </a:r>
          </a:p>
        </p:txBody>
      </p:sp>
      <p:sp>
        <p:nvSpPr>
          <p:cNvPr id="236" name="TextBox 235"/>
          <p:cNvSpPr txBox="1"/>
          <p:nvPr/>
        </p:nvSpPr>
        <p:spPr>
          <a:xfrm>
            <a:off x="66621" y="2410463"/>
            <a:ext cx="21044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dirty="0" err="1"/>
              <a:t>ps</a:t>
            </a:r>
            <a:endParaRPr lang="en-US" sz="1800" dirty="0"/>
          </a:p>
        </p:txBody>
      </p:sp>
      <p:sp>
        <p:nvSpPr>
          <p:cNvPr id="237" name="TextBox 236"/>
          <p:cNvSpPr txBox="1"/>
          <p:nvPr/>
        </p:nvSpPr>
        <p:spPr>
          <a:xfrm>
            <a:off x="69787" y="1654297"/>
            <a:ext cx="24365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dirty="0" err="1"/>
              <a:t>pd</a:t>
            </a:r>
            <a:endParaRPr lang="en-US" sz="1800" dirty="0"/>
          </a:p>
        </p:txBody>
      </p:sp>
      <p:sp>
        <p:nvSpPr>
          <p:cNvPr id="238" name="TextBox 237"/>
          <p:cNvSpPr txBox="1"/>
          <p:nvPr/>
        </p:nvSpPr>
        <p:spPr>
          <a:xfrm>
            <a:off x="100041" y="621132"/>
            <a:ext cx="1341073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i="1" dirty="0"/>
              <a:t>C intrinsic</a:t>
            </a:r>
          </a:p>
          <a:p>
            <a:r>
              <a:rPr lang="en-US" sz="1800" i="1" dirty="0"/>
              <a:t>function suffix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7676479" y="525635"/>
            <a:ext cx="1108317" cy="83099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i="1" dirty="0"/>
              <a:t>assembler</a:t>
            </a:r>
          </a:p>
          <a:p>
            <a:r>
              <a:rPr lang="en-US" sz="1800" i="1" dirty="0"/>
              <a:t>instruction</a:t>
            </a:r>
          </a:p>
          <a:p>
            <a:r>
              <a:rPr lang="en-US" sz="1800" i="1" dirty="0"/>
              <a:t>suffix (Intel)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4797484" y="772739"/>
            <a:ext cx="1901611" cy="83099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i="1" dirty="0"/>
              <a:t>this picture is shown</a:t>
            </a:r>
            <a:br>
              <a:rPr lang="en-US" sz="1800" i="1" dirty="0"/>
            </a:br>
            <a:r>
              <a:rPr lang="en-US" sz="1800" i="1" dirty="0"/>
              <a:t>in the memory order</a:t>
            </a:r>
          </a:p>
          <a:p>
            <a:r>
              <a:rPr lang="en-US" sz="1800" i="1" dirty="0"/>
              <a:t>(lane 0 on the left)</a:t>
            </a:r>
          </a:p>
        </p:txBody>
      </p:sp>
    </p:spTree>
    <p:extLst>
      <p:ext uri="{BB962C8B-B14F-4D97-AF65-F5344CB8AC3E}">
        <p14:creationId xmlns:p14="http://schemas.microsoft.com/office/powerpoint/2010/main" val="10843047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Floating-point vector data types (MMX/SSE/AVX/AVX512)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grpSp>
        <p:nvGrpSpPr>
          <p:cNvPr id="26" name="Group 25"/>
          <p:cNvGrpSpPr/>
          <p:nvPr/>
        </p:nvGrpSpPr>
        <p:grpSpPr>
          <a:xfrm>
            <a:off x="1691968" y="4066059"/>
            <a:ext cx="716548" cy="180002"/>
            <a:chOff x="1691968" y="3429000"/>
            <a:chExt cx="716548" cy="180002"/>
          </a:xfrm>
        </p:grpSpPr>
        <p:sp>
          <p:nvSpPr>
            <p:cNvPr id="13" name="Rectangle 12"/>
            <p:cNvSpPr/>
            <p:nvPr/>
          </p:nvSpPr>
          <p:spPr>
            <a:xfrm>
              <a:off x="2055432" y="3429000"/>
              <a:ext cx="176542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71970" y="3429000"/>
              <a:ext cx="180002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691968" y="3429000"/>
              <a:ext cx="180002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231974" y="3429000"/>
              <a:ext cx="176542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687545" y="2456745"/>
            <a:ext cx="720971" cy="180002"/>
            <a:chOff x="1691005" y="2708992"/>
            <a:chExt cx="720971" cy="180002"/>
          </a:xfrm>
        </p:grpSpPr>
        <p:sp>
          <p:nvSpPr>
            <p:cNvPr id="29" name="Rectangle 28"/>
            <p:cNvSpPr/>
            <p:nvPr/>
          </p:nvSpPr>
          <p:spPr>
            <a:xfrm>
              <a:off x="1691005" y="2708992"/>
              <a:ext cx="360967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float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051972" y="2708992"/>
              <a:ext cx="360004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float</a:t>
              </a:r>
            </a:p>
          </p:txBody>
        </p:sp>
      </p:grpSp>
      <p:sp>
        <p:nvSpPr>
          <p:cNvPr id="32" name="Rectangle 31"/>
          <p:cNvSpPr/>
          <p:nvPr/>
        </p:nvSpPr>
        <p:spPr>
          <a:xfrm>
            <a:off x="1691968" y="1736737"/>
            <a:ext cx="720008" cy="180002"/>
          </a:xfrm>
          <a:prstGeom prst="rect">
            <a:avLst/>
          </a:prstGeom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/>
              <a:t>double</a:t>
            </a:r>
          </a:p>
        </p:txBody>
      </p:sp>
      <p:grpSp>
        <p:nvGrpSpPr>
          <p:cNvPr id="101" name="Group 100"/>
          <p:cNvGrpSpPr/>
          <p:nvPr/>
        </p:nvGrpSpPr>
        <p:grpSpPr>
          <a:xfrm>
            <a:off x="2408516" y="4066059"/>
            <a:ext cx="716548" cy="180002"/>
            <a:chOff x="1691968" y="3429000"/>
            <a:chExt cx="716548" cy="180002"/>
          </a:xfrm>
        </p:grpSpPr>
        <p:sp>
          <p:nvSpPr>
            <p:cNvPr id="102" name="Rectangle 101"/>
            <p:cNvSpPr/>
            <p:nvPr/>
          </p:nvSpPr>
          <p:spPr>
            <a:xfrm>
              <a:off x="2055432" y="3429000"/>
              <a:ext cx="176542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1871970" y="3429000"/>
              <a:ext cx="180002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1691968" y="3429000"/>
              <a:ext cx="180002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2231974" y="3429000"/>
              <a:ext cx="176542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132726" y="4066059"/>
            <a:ext cx="716548" cy="180002"/>
            <a:chOff x="1691968" y="3429000"/>
            <a:chExt cx="716548" cy="180002"/>
          </a:xfrm>
        </p:grpSpPr>
        <p:sp>
          <p:nvSpPr>
            <p:cNvPr id="107" name="Rectangle 106"/>
            <p:cNvSpPr/>
            <p:nvPr/>
          </p:nvSpPr>
          <p:spPr>
            <a:xfrm>
              <a:off x="2055432" y="3429000"/>
              <a:ext cx="176542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1871970" y="3429000"/>
              <a:ext cx="180002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1691968" y="3429000"/>
              <a:ext cx="180002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2231974" y="3429000"/>
              <a:ext cx="176542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3849274" y="4066059"/>
            <a:ext cx="716548" cy="180002"/>
            <a:chOff x="1691968" y="3429000"/>
            <a:chExt cx="716548" cy="180002"/>
          </a:xfrm>
        </p:grpSpPr>
        <p:sp>
          <p:nvSpPr>
            <p:cNvPr id="112" name="Rectangle 111"/>
            <p:cNvSpPr/>
            <p:nvPr/>
          </p:nvSpPr>
          <p:spPr>
            <a:xfrm>
              <a:off x="2055432" y="3429000"/>
              <a:ext cx="176542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1871970" y="3429000"/>
              <a:ext cx="180002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1691968" y="3429000"/>
              <a:ext cx="180002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2231974" y="3429000"/>
              <a:ext cx="176542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4573730" y="4066059"/>
            <a:ext cx="716548" cy="180002"/>
            <a:chOff x="1691968" y="3429000"/>
            <a:chExt cx="716548" cy="180002"/>
          </a:xfrm>
        </p:grpSpPr>
        <p:sp>
          <p:nvSpPr>
            <p:cNvPr id="117" name="Rectangle 116"/>
            <p:cNvSpPr/>
            <p:nvPr/>
          </p:nvSpPr>
          <p:spPr>
            <a:xfrm>
              <a:off x="2055432" y="3429000"/>
              <a:ext cx="17654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1871970" y="3429000"/>
              <a:ext cx="18000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1691968" y="3429000"/>
              <a:ext cx="18000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2231974" y="3429000"/>
              <a:ext cx="17654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5290278" y="4066059"/>
            <a:ext cx="716548" cy="180002"/>
            <a:chOff x="1691968" y="3429000"/>
            <a:chExt cx="716548" cy="180002"/>
          </a:xfrm>
        </p:grpSpPr>
        <p:sp>
          <p:nvSpPr>
            <p:cNvPr id="122" name="Rectangle 121"/>
            <p:cNvSpPr/>
            <p:nvPr/>
          </p:nvSpPr>
          <p:spPr>
            <a:xfrm>
              <a:off x="2055432" y="3429000"/>
              <a:ext cx="17654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1871970" y="3429000"/>
              <a:ext cx="18000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1691968" y="3429000"/>
              <a:ext cx="18000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2231974" y="3429000"/>
              <a:ext cx="17654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6014488" y="4066059"/>
            <a:ext cx="716548" cy="180002"/>
            <a:chOff x="1691968" y="3429000"/>
            <a:chExt cx="716548" cy="180002"/>
          </a:xfrm>
        </p:grpSpPr>
        <p:sp>
          <p:nvSpPr>
            <p:cNvPr id="127" name="Rectangle 126"/>
            <p:cNvSpPr/>
            <p:nvPr/>
          </p:nvSpPr>
          <p:spPr>
            <a:xfrm>
              <a:off x="2055432" y="3429000"/>
              <a:ext cx="17654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1871970" y="3429000"/>
              <a:ext cx="18000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1691968" y="3429000"/>
              <a:ext cx="18000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2231974" y="3429000"/>
              <a:ext cx="17654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6731036" y="4066059"/>
            <a:ext cx="716548" cy="180002"/>
            <a:chOff x="1691968" y="3429000"/>
            <a:chExt cx="716548" cy="180002"/>
          </a:xfrm>
        </p:grpSpPr>
        <p:sp>
          <p:nvSpPr>
            <p:cNvPr id="132" name="Rectangle 131"/>
            <p:cNvSpPr/>
            <p:nvPr/>
          </p:nvSpPr>
          <p:spPr>
            <a:xfrm>
              <a:off x="2055432" y="3429000"/>
              <a:ext cx="17654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1871970" y="3429000"/>
              <a:ext cx="18000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1691968" y="3429000"/>
              <a:ext cx="18000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2231974" y="3429000"/>
              <a:ext cx="17654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</p:grpSp>
      <p:grpSp>
        <p:nvGrpSpPr>
          <p:cNvPr id="171" name="Group 170"/>
          <p:cNvGrpSpPr/>
          <p:nvPr/>
        </p:nvGrpSpPr>
        <p:grpSpPr>
          <a:xfrm>
            <a:off x="2411976" y="2456745"/>
            <a:ext cx="720971" cy="180002"/>
            <a:chOff x="1691005" y="2708992"/>
            <a:chExt cx="720971" cy="180002"/>
          </a:xfrm>
        </p:grpSpPr>
        <p:sp>
          <p:nvSpPr>
            <p:cNvPr id="172" name="Rectangle 171"/>
            <p:cNvSpPr/>
            <p:nvPr/>
          </p:nvSpPr>
          <p:spPr>
            <a:xfrm>
              <a:off x="1691005" y="2708992"/>
              <a:ext cx="360967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float</a:t>
              </a:r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2051972" y="2708992"/>
              <a:ext cx="360004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float</a:t>
              </a:r>
            </a:p>
          </p:txBody>
        </p:sp>
      </p:grpSp>
      <p:grpSp>
        <p:nvGrpSpPr>
          <p:cNvPr id="174" name="Group 173"/>
          <p:cNvGrpSpPr/>
          <p:nvPr/>
        </p:nvGrpSpPr>
        <p:grpSpPr>
          <a:xfrm>
            <a:off x="3131984" y="2456745"/>
            <a:ext cx="720971" cy="180002"/>
            <a:chOff x="1691005" y="2708992"/>
            <a:chExt cx="720971" cy="180002"/>
          </a:xfrm>
        </p:grpSpPr>
        <p:sp>
          <p:nvSpPr>
            <p:cNvPr id="175" name="Rectangle 174"/>
            <p:cNvSpPr/>
            <p:nvPr/>
          </p:nvSpPr>
          <p:spPr>
            <a:xfrm>
              <a:off x="1691005" y="2708992"/>
              <a:ext cx="360967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float</a:t>
              </a: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2051972" y="2708992"/>
              <a:ext cx="360004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float</a:t>
              </a:r>
            </a:p>
          </p:txBody>
        </p:sp>
      </p:grpSp>
      <p:grpSp>
        <p:nvGrpSpPr>
          <p:cNvPr id="177" name="Group 176"/>
          <p:cNvGrpSpPr/>
          <p:nvPr/>
        </p:nvGrpSpPr>
        <p:grpSpPr>
          <a:xfrm>
            <a:off x="3856415" y="2456745"/>
            <a:ext cx="720971" cy="180002"/>
            <a:chOff x="1691005" y="2708992"/>
            <a:chExt cx="720971" cy="180002"/>
          </a:xfrm>
        </p:grpSpPr>
        <p:sp>
          <p:nvSpPr>
            <p:cNvPr id="178" name="Rectangle 177"/>
            <p:cNvSpPr/>
            <p:nvPr/>
          </p:nvSpPr>
          <p:spPr>
            <a:xfrm>
              <a:off x="1691005" y="2708992"/>
              <a:ext cx="360967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float</a:t>
              </a:r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2051972" y="2708992"/>
              <a:ext cx="360004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float</a:t>
              </a:r>
            </a:p>
          </p:txBody>
        </p:sp>
      </p:grpSp>
      <p:grpSp>
        <p:nvGrpSpPr>
          <p:cNvPr id="180" name="Group 179"/>
          <p:cNvGrpSpPr/>
          <p:nvPr/>
        </p:nvGrpSpPr>
        <p:grpSpPr>
          <a:xfrm>
            <a:off x="4572000" y="2456745"/>
            <a:ext cx="720971" cy="180002"/>
            <a:chOff x="1691005" y="2708992"/>
            <a:chExt cx="720971" cy="180002"/>
          </a:xfrm>
        </p:grpSpPr>
        <p:sp>
          <p:nvSpPr>
            <p:cNvPr id="181" name="Rectangle 180"/>
            <p:cNvSpPr/>
            <p:nvPr/>
          </p:nvSpPr>
          <p:spPr>
            <a:xfrm>
              <a:off x="1691005" y="2708992"/>
              <a:ext cx="360967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float</a:t>
              </a:r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2051972" y="2708992"/>
              <a:ext cx="360004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float</a:t>
              </a:r>
            </a:p>
          </p:txBody>
        </p:sp>
      </p:grpSp>
      <p:grpSp>
        <p:nvGrpSpPr>
          <p:cNvPr id="183" name="Group 182"/>
          <p:cNvGrpSpPr/>
          <p:nvPr/>
        </p:nvGrpSpPr>
        <p:grpSpPr>
          <a:xfrm>
            <a:off x="5296431" y="2456745"/>
            <a:ext cx="720971" cy="180002"/>
            <a:chOff x="1691005" y="2708992"/>
            <a:chExt cx="720971" cy="180002"/>
          </a:xfrm>
        </p:grpSpPr>
        <p:sp>
          <p:nvSpPr>
            <p:cNvPr id="184" name="Rectangle 183"/>
            <p:cNvSpPr/>
            <p:nvPr/>
          </p:nvSpPr>
          <p:spPr>
            <a:xfrm>
              <a:off x="1691005" y="2708992"/>
              <a:ext cx="360967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float</a:t>
              </a:r>
            </a:p>
          </p:txBody>
        </p:sp>
        <p:sp>
          <p:nvSpPr>
            <p:cNvPr id="185" name="Rectangle 184"/>
            <p:cNvSpPr/>
            <p:nvPr/>
          </p:nvSpPr>
          <p:spPr>
            <a:xfrm>
              <a:off x="2051972" y="2708992"/>
              <a:ext cx="360004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float</a:t>
              </a:r>
            </a:p>
          </p:txBody>
        </p:sp>
      </p:grpSp>
      <p:grpSp>
        <p:nvGrpSpPr>
          <p:cNvPr id="186" name="Group 185"/>
          <p:cNvGrpSpPr/>
          <p:nvPr/>
        </p:nvGrpSpPr>
        <p:grpSpPr>
          <a:xfrm>
            <a:off x="6016439" y="2456745"/>
            <a:ext cx="720971" cy="180002"/>
            <a:chOff x="1691005" y="2708992"/>
            <a:chExt cx="720971" cy="180002"/>
          </a:xfrm>
        </p:grpSpPr>
        <p:sp>
          <p:nvSpPr>
            <p:cNvPr id="187" name="Rectangle 186"/>
            <p:cNvSpPr/>
            <p:nvPr/>
          </p:nvSpPr>
          <p:spPr>
            <a:xfrm>
              <a:off x="1691005" y="2708992"/>
              <a:ext cx="360967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float</a:t>
              </a:r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2051972" y="2708992"/>
              <a:ext cx="360004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float</a:t>
              </a:r>
            </a:p>
          </p:txBody>
        </p:sp>
      </p:grpSp>
      <p:grpSp>
        <p:nvGrpSpPr>
          <p:cNvPr id="189" name="Group 188"/>
          <p:cNvGrpSpPr/>
          <p:nvPr/>
        </p:nvGrpSpPr>
        <p:grpSpPr>
          <a:xfrm>
            <a:off x="6740870" y="2456745"/>
            <a:ext cx="720971" cy="180002"/>
            <a:chOff x="1691005" y="2708992"/>
            <a:chExt cx="720971" cy="180002"/>
          </a:xfrm>
        </p:grpSpPr>
        <p:sp>
          <p:nvSpPr>
            <p:cNvPr id="190" name="Rectangle 189"/>
            <p:cNvSpPr/>
            <p:nvPr/>
          </p:nvSpPr>
          <p:spPr>
            <a:xfrm>
              <a:off x="1691005" y="2708992"/>
              <a:ext cx="360967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float</a:t>
              </a:r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2051972" y="2708992"/>
              <a:ext cx="360004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float</a:t>
              </a:r>
            </a:p>
          </p:txBody>
        </p:sp>
      </p:grpSp>
      <p:sp>
        <p:nvSpPr>
          <p:cNvPr id="192" name="Rectangle 191"/>
          <p:cNvSpPr/>
          <p:nvPr/>
        </p:nvSpPr>
        <p:spPr>
          <a:xfrm>
            <a:off x="2411976" y="1736737"/>
            <a:ext cx="720008" cy="180002"/>
          </a:xfrm>
          <a:prstGeom prst="rect">
            <a:avLst/>
          </a:prstGeom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/>
              <a:t>double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3131984" y="1736737"/>
            <a:ext cx="720008" cy="180002"/>
          </a:xfrm>
          <a:prstGeom prst="rect">
            <a:avLst/>
          </a:prstGeom>
          <a:ln w="38100">
            <a:solidFill>
              <a:schemeClr val="accent3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/>
              <a:t>double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3851992" y="1736737"/>
            <a:ext cx="720008" cy="180002"/>
          </a:xfrm>
          <a:prstGeom prst="rect">
            <a:avLst/>
          </a:prstGeom>
          <a:ln w="38100">
            <a:solidFill>
              <a:schemeClr val="accent3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/>
              <a:t>double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4572000" y="1736737"/>
            <a:ext cx="720008" cy="180002"/>
          </a:xfrm>
          <a:prstGeom prst="rect">
            <a:avLst/>
          </a:prstGeom>
          <a:ln w="38100">
            <a:solidFill>
              <a:schemeClr val="accent2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/>
              <a:t>double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5292008" y="1736737"/>
            <a:ext cx="720008" cy="180002"/>
          </a:xfrm>
          <a:prstGeom prst="rect">
            <a:avLst/>
          </a:prstGeom>
          <a:ln w="38100">
            <a:solidFill>
              <a:schemeClr val="accent2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/>
              <a:t>double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6012016" y="1736737"/>
            <a:ext cx="720008" cy="180002"/>
          </a:xfrm>
          <a:prstGeom prst="rect">
            <a:avLst/>
          </a:prstGeom>
          <a:ln w="38100">
            <a:solidFill>
              <a:schemeClr val="accent2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/>
              <a:t>double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6732024" y="1736737"/>
            <a:ext cx="720008" cy="180002"/>
          </a:xfrm>
          <a:prstGeom prst="rect">
            <a:avLst/>
          </a:prstGeom>
          <a:ln w="38100">
            <a:solidFill>
              <a:schemeClr val="accent2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/>
              <a:t>double</a:t>
            </a:r>
          </a:p>
        </p:txBody>
      </p:sp>
      <p:grpSp>
        <p:nvGrpSpPr>
          <p:cNvPr id="226" name="Group 225"/>
          <p:cNvGrpSpPr/>
          <p:nvPr/>
        </p:nvGrpSpPr>
        <p:grpSpPr>
          <a:xfrm>
            <a:off x="1665999" y="491129"/>
            <a:ext cx="5774296" cy="727004"/>
            <a:chOff x="1687545" y="458967"/>
            <a:chExt cx="5774296" cy="727004"/>
          </a:xfrm>
        </p:grpSpPr>
        <p:cxnSp>
          <p:nvCxnSpPr>
            <p:cNvPr id="200" name="Straight Arrow Connector 199"/>
            <p:cNvCxnSpPr/>
            <p:nvPr/>
          </p:nvCxnSpPr>
          <p:spPr>
            <a:xfrm>
              <a:off x="1696391" y="638969"/>
              <a:ext cx="5765450" cy="0"/>
            </a:xfrm>
            <a:prstGeom prst="straightConnector1">
              <a:avLst/>
            </a:prstGeom>
            <a:ln w="38100">
              <a:solidFill>
                <a:schemeClr val="accent2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cxnSp>
        <p:sp>
          <p:nvSpPr>
            <p:cNvPr id="203" name="TextBox 202"/>
            <p:cNvSpPr txBox="1"/>
            <p:nvPr/>
          </p:nvSpPr>
          <p:spPr>
            <a:xfrm>
              <a:off x="3941993" y="458967"/>
              <a:ext cx="1131464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>
              <a:defPPr>
                <a:defRPr lang="cs-CZ"/>
              </a:defPPr>
              <a:lvl1pPr>
                <a:defRPr sz="1200"/>
              </a:lvl1pPr>
            </a:lstStyle>
            <a:p>
              <a:r>
                <a:rPr lang="en-US" dirty="0"/>
                <a:t>AVX512 – 512 bits</a:t>
              </a:r>
            </a:p>
          </p:txBody>
        </p:sp>
        <p:cxnSp>
          <p:nvCxnSpPr>
            <p:cNvPr id="204" name="Straight Arrow Connector 203"/>
            <p:cNvCxnSpPr/>
            <p:nvPr/>
          </p:nvCxnSpPr>
          <p:spPr>
            <a:xfrm>
              <a:off x="1687545" y="908972"/>
              <a:ext cx="2884455" cy="0"/>
            </a:xfrm>
            <a:prstGeom prst="straightConnector1">
              <a:avLst/>
            </a:prstGeom>
            <a:ln w="38100">
              <a:solidFill>
                <a:schemeClr val="accent3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cxnSp>
        <p:sp>
          <p:nvSpPr>
            <p:cNvPr id="205" name="TextBox 204"/>
            <p:cNvSpPr txBox="1"/>
            <p:nvPr/>
          </p:nvSpPr>
          <p:spPr>
            <a:xfrm>
              <a:off x="2686166" y="728970"/>
              <a:ext cx="89582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>
              <a:defPPr>
                <a:defRPr lang="cs-CZ"/>
              </a:defPPr>
              <a:lvl1pPr>
                <a:defRPr sz="1200"/>
              </a:lvl1pPr>
            </a:lstStyle>
            <a:p>
              <a:r>
                <a:rPr lang="en-US" dirty="0"/>
                <a:t>AVX – 256 bits</a:t>
              </a:r>
            </a:p>
          </p:txBody>
        </p:sp>
        <p:cxnSp>
          <p:nvCxnSpPr>
            <p:cNvPr id="212" name="Straight Arrow Connector 211"/>
            <p:cNvCxnSpPr/>
            <p:nvPr/>
          </p:nvCxnSpPr>
          <p:spPr>
            <a:xfrm>
              <a:off x="1691968" y="1178975"/>
              <a:ext cx="1444678" cy="6996"/>
            </a:xfrm>
            <a:prstGeom prst="straightConnector1">
              <a:avLst/>
            </a:prstGeom>
            <a:ln w="38100">
              <a:solidFill>
                <a:schemeClr val="accent4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cxnSp>
        <p:sp>
          <p:nvSpPr>
            <p:cNvPr id="213" name="TextBox 212"/>
            <p:cNvSpPr txBox="1"/>
            <p:nvPr/>
          </p:nvSpPr>
          <p:spPr>
            <a:xfrm>
              <a:off x="1961971" y="998973"/>
              <a:ext cx="86241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SSE – 128 bits</a:t>
              </a:r>
            </a:p>
          </p:txBody>
        </p:sp>
      </p:grpSp>
      <p:sp>
        <p:nvSpPr>
          <p:cNvPr id="224" name="TextBox 223"/>
          <p:cNvSpPr txBox="1"/>
          <p:nvPr/>
        </p:nvSpPr>
        <p:spPr>
          <a:xfrm>
            <a:off x="71950" y="4036587"/>
            <a:ext cx="24365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dirty="0" err="1"/>
              <a:t>ph</a:t>
            </a:r>
            <a:endParaRPr lang="en-US" sz="1800" dirty="0"/>
          </a:p>
        </p:txBody>
      </p:sp>
      <p:sp>
        <p:nvSpPr>
          <p:cNvPr id="231" name="TextBox 230"/>
          <p:cNvSpPr txBox="1"/>
          <p:nvPr/>
        </p:nvSpPr>
        <p:spPr>
          <a:xfrm>
            <a:off x="7676479" y="3969006"/>
            <a:ext cx="357470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2400" b="1" dirty="0"/>
              <a:t>PH</a:t>
            </a:r>
          </a:p>
        </p:txBody>
      </p:sp>
      <p:sp>
        <p:nvSpPr>
          <p:cNvPr id="233" name="TextBox 232"/>
          <p:cNvSpPr txBox="1"/>
          <p:nvPr/>
        </p:nvSpPr>
        <p:spPr>
          <a:xfrm>
            <a:off x="7676479" y="2349782"/>
            <a:ext cx="309380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2400" b="1" dirty="0"/>
              <a:t>PS</a:t>
            </a:r>
          </a:p>
        </p:txBody>
      </p:sp>
      <p:sp>
        <p:nvSpPr>
          <p:cNvPr id="234" name="TextBox 233"/>
          <p:cNvSpPr txBox="1"/>
          <p:nvPr/>
        </p:nvSpPr>
        <p:spPr>
          <a:xfrm>
            <a:off x="7680069" y="1630235"/>
            <a:ext cx="357470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2400" b="1" dirty="0"/>
              <a:t>PD</a:t>
            </a:r>
          </a:p>
        </p:txBody>
      </p:sp>
      <p:sp>
        <p:nvSpPr>
          <p:cNvPr id="236" name="TextBox 235"/>
          <p:cNvSpPr txBox="1"/>
          <p:nvPr/>
        </p:nvSpPr>
        <p:spPr>
          <a:xfrm>
            <a:off x="66621" y="2410463"/>
            <a:ext cx="21044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dirty="0" err="1"/>
              <a:t>ps</a:t>
            </a:r>
            <a:endParaRPr lang="en-US" sz="1800" dirty="0"/>
          </a:p>
        </p:txBody>
      </p:sp>
      <p:sp>
        <p:nvSpPr>
          <p:cNvPr id="237" name="TextBox 236"/>
          <p:cNvSpPr txBox="1"/>
          <p:nvPr/>
        </p:nvSpPr>
        <p:spPr>
          <a:xfrm>
            <a:off x="69787" y="1654297"/>
            <a:ext cx="24365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dirty="0" err="1"/>
              <a:t>pd</a:t>
            </a:r>
            <a:endParaRPr lang="en-US" sz="1800" dirty="0"/>
          </a:p>
        </p:txBody>
      </p:sp>
      <p:sp>
        <p:nvSpPr>
          <p:cNvPr id="238" name="TextBox 237"/>
          <p:cNvSpPr txBox="1"/>
          <p:nvPr/>
        </p:nvSpPr>
        <p:spPr>
          <a:xfrm>
            <a:off x="100041" y="621132"/>
            <a:ext cx="1341073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i="1" dirty="0"/>
              <a:t>C intrinsic</a:t>
            </a:r>
          </a:p>
          <a:p>
            <a:r>
              <a:rPr lang="en-US" sz="1800" i="1" dirty="0"/>
              <a:t>function suffix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7676479" y="525635"/>
            <a:ext cx="1108317" cy="83099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i="1" dirty="0"/>
              <a:t>assembler</a:t>
            </a:r>
          </a:p>
          <a:p>
            <a:r>
              <a:rPr lang="en-US" sz="1800" i="1" dirty="0"/>
              <a:t>instruction</a:t>
            </a:r>
          </a:p>
          <a:p>
            <a:r>
              <a:rPr lang="en-US" sz="1800" i="1" dirty="0"/>
              <a:t>suffix (Intel)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2218838" y="4673039"/>
            <a:ext cx="595320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i="1" dirty="0"/>
              <a:t>Bits shown with MSB on the left; opposite of the memory order: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C0C74E3-13C2-E3B4-4273-4C9B4313CBC4}"/>
              </a:ext>
            </a:extLst>
          </p:cNvPr>
          <p:cNvGrpSpPr/>
          <p:nvPr/>
        </p:nvGrpSpPr>
        <p:grpSpPr>
          <a:xfrm>
            <a:off x="1691968" y="3246722"/>
            <a:ext cx="716548" cy="180002"/>
            <a:chOff x="1691968" y="3429000"/>
            <a:chExt cx="716548" cy="18000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B4E4E39-E796-D689-BF83-352AF37AEC68}"/>
                </a:ext>
              </a:extLst>
            </p:cNvPr>
            <p:cNvSpPr/>
            <p:nvPr/>
          </p:nvSpPr>
          <p:spPr>
            <a:xfrm>
              <a:off x="2055432" y="3429000"/>
              <a:ext cx="176542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266A2E2-CD95-0E75-B9E9-BDB41591E009}"/>
                </a:ext>
              </a:extLst>
            </p:cNvPr>
            <p:cNvSpPr/>
            <p:nvPr/>
          </p:nvSpPr>
          <p:spPr>
            <a:xfrm>
              <a:off x="1871970" y="3429000"/>
              <a:ext cx="180002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CC80D72-56DA-3869-9E14-A2FB666DFDCC}"/>
                </a:ext>
              </a:extLst>
            </p:cNvPr>
            <p:cNvSpPr/>
            <p:nvPr/>
          </p:nvSpPr>
          <p:spPr>
            <a:xfrm>
              <a:off x="1691968" y="3429000"/>
              <a:ext cx="180002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E3BF160-CA93-6371-9002-262627577C05}"/>
                </a:ext>
              </a:extLst>
            </p:cNvPr>
            <p:cNvSpPr/>
            <p:nvPr/>
          </p:nvSpPr>
          <p:spPr>
            <a:xfrm>
              <a:off x="2231974" y="3429000"/>
              <a:ext cx="176542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56F60FE-6954-EB7F-779C-2213F9A07A78}"/>
              </a:ext>
            </a:extLst>
          </p:cNvPr>
          <p:cNvGrpSpPr/>
          <p:nvPr/>
        </p:nvGrpSpPr>
        <p:grpSpPr>
          <a:xfrm>
            <a:off x="2408516" y="3246722"/>
            <a:ext cx="716548" cy="180002"/>
            <a:chOff x="1691968" y="3429000"/>
            <a:chExt cx="716548" cy="180002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BF2F24F9-9AE7-72BC-14EB-7279DF610AF0}"/>
                </a:ext>
              </a:extLst>
            </p:cNvPr>
            <p:cNvSpPr/>
            <p:nvPr/>
          </p:nvSpPr>
          <p:spPr>
            <a:xfrm>
              <a:off x="2055432" y="3429000"/>
              <a:ext cx="176542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213B418-D55C-175D-73BB-B338E9F2A623}"/>
                </a:ext>
              </a:extLst>
            </p:cNvPr>
            <p:cNvSpPr/>
            <p:nvPr/>
          </p:nvSpPr>
          <p:spPr>
            <a:xfrm>
              <a:off x="1871970" y="3429000"/>
              <a:ext cx="180002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4F63E2FE-074A-4B1C-E637-4C07A6DD181E}"/>
                </a:ext>
              </a:extLst>
            </p:cNvPr>
            <p:cNvSpPr/>
            <p:nvPr/>
          </p:nvSpPr>
          <p:spPr>
            <a:xfrm>
              <a:off x="1691968" y="3429000"/>
              <a:ext cx="180002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81700F84-493F-ED55-C373-5238425B0C21}"/>
                </a:ext>
              </a:extLst>
            </p:cNvPr>
            <p:cNvSpPr/>
            <p:nvPr/>
          </p:nvSpPr>
          <p:spPr>
            <a:xfrm>
              <a:off x="2231974" y="3429000"/>
              <a:ext cx="176542" cy="180002"/>
            </a:xfrm>
            <a:prstGeom prst="rect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B6A672B0-D0A6-9E9D-1B39-FDB44DB47D3C}"/>
              </a:ext>
            </a:extLst>
          </p:cNvPr>
          <p:cNvGrpSpPr/>
          <p:nvPr/>
        </p:nvGrpSpPr>
        <p:grpSpPr>
          <a:xfrm>
            <a:off x="3132726" y="3246722"/>
            <a:ext cx="716548" cy="180002"/>
            <a:chOff x="1691968" y="3429000"/>
            <a:chExt cx="716548" cy="180002"/>
          </a:xfrm>
        </p:grpSpPr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7AC4E34F-873D-79B8-BD6E-D940A7E9FCCA}"/>
                </a:ext>
              </a:extLst>
            </p:cNvPr>
            <p:cNvSpPr/>
            <p:nvPr/>
          </p:nvSpPr>
          <p:spPr>
            <a:xfrm>
              <a:off x="2055432" y="3429000"/>
              <a:ext cx="176542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69" name="Rectangle 168">
              <a:extLst>
                <a:ext uri="{FF2B5EF4-FFF2-40B4-BE49-F238E27FC236}">
                  <a16:creationId xmlns:a16="http://schemas.microsoft.com/office/drawing/2014/main" id="{97719B12-F618-80EF-D1D8-1F355A048DCB}"/>
                </a:ext>
              </a:extLst>
            </p:cNvPr>
            <p:cNvSpPr/>
            <p:nvPr/>
          </p:nvSpPr>
          <p:spPr>
            <a:xfrm>
              <a:off x="1871970" y="3429000"/>
              <a:ext cx="180002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AA6000C1-885D-34A4-E758-A0A48DACE27A}"/>
                </a:ext>
              </a:extLst>
            </p:cNvPr>
            <p:cNvSpPr/>
            <p:nvPr/>
          </p:nvSpPr>
          <p:spPr>
            <a:xfrm>
              <a:off x="1691968" y="3429000"/>
              <a:ext cx="180002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D763AD56-9FC7-4E4E-B893-81064B20DCF5}"/>
                </a:ext>
              </a:extLst>
            </p:cNvPr>
            <p:cNvSpPr/>
            <p:nvPr/>
          </p:nvSpPr>
          <p:spPr>
            <a:xfrm>
              <a:off x="2231974" y="3429000"/>
              <a:ext cx="176542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</p:grp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2EB34A3F-4696-7421-7AC8-3C0882243277}"/>
              </a:ext>
            </a:extLst>
          </p:cNvPr>
          <p:cNvGrpSpPr/>
          <p:nvPr/>
        </p:nvGrpSpPr>
        <p:grpSpPr>
          <a:xfrm>
            <a:off x="3849274" y="3246722"/>
            <a:ext cx="716548" cy="180002"/>
            <a:chOff x="1691968" y="3429000"/>
            <a:chExt cx="716548" cy="180002"/>
          </a:xfrm>
        </p:grpSpPr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3A3FDA21-9AC6-1485-E48C-BA8CBE39F44E}"/>
                </a:ext>
              </a:extLst>
            </p:cNvPr>
            <p:cNvSpPr/>
            <p:nvPr/>
          </p:nvSpPr>
          <p:spPr>
            <a:xfrm>
              <a:off x="2055432" y="3429000"/>
              <a:ext cx="176542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182FEFB3-DA56-4E98-1EA9-0334A96B4DA3}"/>
                </a:ext>
              </a:extLst>
            </p:cNvPr>
            <p:cNvSpPr/>
            <p:nvPr/>
          </p:nvSpPr>
          <p:spPr>
            <a:xfrm>
              <a:off x="1871970" y="3429000"/>
              <a:ext cx="180002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BFDE5BC3-8085-D12B-A6F4-53A955F1A418}"/>
                </a:ext>
              </a:extLst>
            </p:cNvPr>
            <p:cNvSpPr/>
            <p:nvPr/>
          </p:nvSpPr>
          <p:spPr>
            <a:xfrm>
              <a:off x="1691968" y="3429000"/>
              <a:ext cx="180002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208" name="Rectangle 207">
              <a:extLst>
                <a:ext uri="{FF2B5EF4-FFF2-40B4-BE49-F238E27FC236}">
                  <a16:creationId xmlns:a16="http://schemas.microsoft.com/office/drawing/2014/main" id="{5E666AB7-F1F1-262A-4E3A-333BC94F77B0}"/>
                </a:ext>
              </a:extLst>
            </p:cNvPr>
            <p:cNvSpPr/>
            <p:nvPr/>
          </p:nvSpPr>
          <p:spPr>
            <a:xfrm>
              <a:off x="2231974" y="3429000"/>
              <a:ext cx="176542" cy="180002"/>
            </a:xfrm>
            <a:prstGeom prst="rect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</p:grpSp>
      <p:grpSp>
        <p:nvGrpSpPr>
          <p:cNvPr id="209" name="Group 208">
            <a:extLst>
              <a:ext uri="{FF2B5EF4-FFF2-40B4-BE49-F238E27FC236}">
                <a16:creationId xmlns:a16="http://schemas.microsoft.com/office/drawing/2014/main" id="{766AE944-8065-F311-B6A3-E9744CCFBB03}"/>
              </a:ext>
            </a:extLst>
          </p:cNvPr>
          <p:cNvGrpSpPr/>
          <p:nvPr/>
        </p:nvGrpSpPr>
        <p:grpSpPr>
          <a:xfrm>
            <a:off x="4573730" y="3246722"/>
            <a:ext cx="716548" cy="180002"/>
            <a:chOff x="1691968" y="3429000"/>
            <a:chExt cx="716548" cy="180002"/>
          </a:xfrm>
        </p:grpSpPr>
        <p:sp>
          <p:nvSpPr>
            <p:cNvPr id="210" name="Rectangle 209">
              <a:extLst>
                <a:ext uri="{FF2B5EF4-FFF2-40B4-BE49-F238E27FC236}">
                  <a16:creationId xmlns:a16="http://schemas.microsoft.com/office/drawing/2014/main" id="{93F7523C-F32D-86FD-3894-BF0B720AFE38}"/>
                </a:ext>
              </a:extLst>
            </p:cNvPr>
            <p:cNvSpPr/>
            <p:nvPr/>
          </p:nvSpPr>
          <p:spPr>
            <a:xfrm>
              <a:off x="2055432" y="3429000"/>
              <a:ext cx="17654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9192C948-8CA6-95CD-4A35-DC917A636797}"/>
                </a:ext>
              </a:extLst>
            </p:cNvPr>
            <p:cNvSpPr/>
            <p:nvPr/>
          </p:nvSpPr>
          <p:spPr>
            <a:xfrm>
              <a:off x="1871970" y="3429000"/>
              <a:ext cx="18000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id="{07C8AB25-FB89-6537-34C9-F2409605A264}"/>
                </a:ext>
              </a:extLst>
            </p:cNvPr>
            <p:cNvSpPr/>
            <p:nvPr/>
          </p:nvSpPr>
          <p:spPr>
            <a:xfrm>
              <a:off x="1691968" y="3429000"/>
              <a:ext cx="18000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8C1E850F-D5DC-278D-B541-D0D503FAAA9B}"/>
                </a:ext>
              </a:extLst>
            </p:cNvPr>
            <p:cNvSpPr/>
            <p:nvPr/>
          </p:nvSpPr>
          <p:spPr>
            <a:xfrm>
              <a:off x="2231974" y="3429000"/>
              <a:ext cx="17654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</p:grpSp>
      <p:grpSp>
        <p:nvGrpSpPr>
          <p:cNvPr id="218" name="Group 217">
            <a:extLst>
              <a:ext uri="{FF2B5EF4-FFF2-40B4-BE49-F238E27FC236}">
                <a16:creationId xmlns:a16="http://schemas.microsoft.com/office/drawing/2014/main" id="{D01CD2AE-4C1D-6BEC-0414-7B314DFD43C8}"/>
              </a:ext>
            </a:extLst>
          </p:cNvPr>
          <p:cNvGrpSpPr/>
          <p:nvPr/>
        </p:nvGrpSpPr>
        <p:grpSpPr>
          <a:xfrm>
            <a:off x="5290278" y="3246722"/>
            <a:ext cx="716548" cy="180002"/>
            <a:chOff x="1691968" y="3429000"/>
            <a:chExt cx="716548" cy="180002"/>
          </a:xfrm>
        </p:grpSpPr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2E88F05B-0A53-BC38-25B8-042E9BEEBE36}"/>
                </a:ext>
              </a:extLst>
            </p:cNvPr>
            <p:cNvSpPr/>
            <p:nvPr/>
          </p:nvSpPr>
          <p:spPr>
            <a:xfrm>
              <a:off x="2055432" y="3429000"/>
              <a:ext cx="17654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5F282B23-54FA-C392-F1B5-24C48ABB368A}"/>
                </a:ext>
              </a:extLst>
            </p:cNvPr>
            <p:cNvSpPr/>
            <p:nvPr/>
          </p:nvSpPr>
          <p:spPr>
            <a:xfrm>
              <a:off x="1871970" y="3429000"/>
              <a:ext cx="18000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241" name="Rectangle 240">
              <a:extLst>
                <a:ext uri="{FF2B5EF4-FFF2-40B4-BE49-F238E27FC236}">
                  <a16:creationId xmlns:a16="http://schemas.microsoft.com/office/drawing/2014/main" id="{EBA3BB69-4837-DC2F-A490-7E57F7385A38}"/>
                </a:ext>
              </a:extLst>
            </p:cNvPr>
            <p:cNvSpPr/>
            <p:nvPr/>
          </p:nvSpPr>
          <p:spPr>
            <a:xfrm>
              <a:off x="1691968" y="3429000"/>
              <a:ext cx="18000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242" name="Rectangle 241">
              <a:extLst>
                <a:ext uri="{FF2B5EF4-FFF2-40B4-BE49-F238E27FC236}">
                  <a16:creationId xmlns:a16="http://schemas.microsoft.com/office/drawing/2014/main" id="{F58B9BDA-610D-52EC-9F89-BCC906855CD8}"/>
                </a:ext>
              </a:extLst>
            </p:cNvPr>
            <p:cNvSpPr/>
            <p:nvPr/>
          </p:nvSpPr>
          <p:spPr>
            <a:xfrm>
              <a:off x="2231974" y="3429000"/>
              <a:ext cx="17654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</p:grpSp>
      <p:grpSp>
        <p:nvGrpSpPr>
          <p:cNvPr id="243" name="Group 242">
            <a:extLst>
              <a:ext uri="{FF2B5EF4-FFF2-40B4-BE49-F238E27FC236}">
                <a16:creationId xmlns:a16="http://schemas.microsoft.com/office/drawing/2014/main" id="{C8520430-55F4-DCB4-2F27-D40F5B762C64}"/>
              </a:ext>
            </a:extLst>
          </p:cNvPr>
          <p:cNvGrpSpPr/>
          <p:nvPr/>
        </p:nvGrpSpPr>
        <p:grpSpPr>
          <a:xfrm>
            <a:off x="6014488" y="3246722"/>
            <a:ext cx="716548" cy="180002"/>
            <a:chOff x="1691968" y="3429000"/>
            <a:chExt cx="716548" cy="180002"/>
          </a:xfrm>
        </p:grpSpPr>
        <p:sp>
          <p:nvSpPr>
            <p:cNvPr id="244" name="Rectangle 243">
              <a:extLst>
                <a:ext uri="{FF2B5EF4-FFF2-40B4-BE49-F238E27FC236}">
                  <a16:creationId xmlns:a16="http://schemas.microsoft.com/office/drawing/2014/main" id="{BFDD40F9-BC06-25D5-6BB1-411D4E49E8B7}"/>
                </a:ext>
              </a:extLst>
            </p:cNvPr>
            <p:cNvSpPr/>
            <p:nvPr/>
          </p:nvSpPr>
          <p:spPr>
            <a:xfrm>
              <a:off x="2055432" y="3429000"/>
              <a:ext cx="17654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245" name="Rectangle 244">
              <a:extLst>
                <a:ext uri="{FF2B5EF4-FFF2-40B4-BE49-F238E27FC236}">
                  <a16:creationId xmlns:a16="http://schemas.microsoft.com/office/drawing/2014/main" id="{5745020B-810C-5475-0C92-500D11282F1A}"/>
                </a:ext>
              </a:extLst>
            </p:cNvPr>
            <p:cNvSpPr/>
            <p:nvPr/>
          </p:nvSpPr>
          <p:spPr>
            <a:xfrm>
              <a:off x="1871970" y="3429000"/>
              <a:ext cx="18000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554B6134-282F-F78B-F5A1-B3F82F036087}"/>
                </a:ext>
              </a:extLst>
            </p:cNvPr>
            <p:cNvSpPr/>
            <p:nvPr/>
          </p:nvSpPr>
          <p:spPr>
            <a:xfrm>
              <a:off x="1691968" y="3429000"/>
              <a:ext cx="18000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247" name="Rectangle 246">
              <a:extLst>
                <a:ext uri="{FF2B5EF4-FFF2-40B4-BE49-F238E27FC236}">
                  <a16:creationId xmlns:a16="http://schemas.microsoft.com/office/drawing/2014/main" id="{FCB1B643-598D-195A-716D-4CE68DDA48D4}"/>
                </a:ext>
              </a:extLst>
            </p:cNvPr>
            <p:cNvSpPr/>
            <p:nvPr/>
          </p:nvSpPr>
          <p:spPr>
            <a:xfrm>
              <a:off x="2231974" y="3429000"/>
              <a:ext cx="17654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</p:grpSp>
      <p:grpSp>
        <p:nvGrpSpPr>
          <p:cNvPr id="248" name="Group 247">
            <a:extLst>
              <a:ext uri="{FF2B5EF4-FFF2-40B4-BE49-F238E27FC236}">
                <a16:creationId xmlns:a16="http://schemas.microsoft.com/office/drawing/2014/main" id="{25F4483A-CC01-4F60-567B-C4B136478B56}"/>
              </a:ext>
            </a:extLst>
          </p:cNvPr>
          <p:cNvGrpSpPr/>
          <p:nvPr/>
        </p:nvGrpSpPr>
        <p:grpSpPr>
          <a:xfrm>
            <a:off x="6731036" y="3246722"/>
            <a:ext cx="716548" cy="180002"/>
            <a:chOff x="1691968" y="3429000"/>
            <a:chExt cx="716548" cy="180002"/>
          </a:xfrm>
        </p:grpSpPr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335B511B-FA67-5D3E-9D77-5B2F0E0461B7}"/>
                </a:ext>
              </a:extLst>
            </p:cNvPr>
            <p:cNvSpPr/>
            <p:nvPr/>
          </p:nvSpPr>
          <p:spPr>
            <a:xfrm>
              <a:off x="2055432" y="3429000"/>
              <a:ext cx="17654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250" name="Rectangle 249">
              <a:extLst>
                <a:ext uri="{FF2B5EF4-FFF2-40B4-BE49-F238E27FC236}">
                  <a16:creationId xmlns:a16="http://schemas.microsoft.com/office/drawing/2014/main" id="{A1A0B02E-9EE1-8101-98D3-A4E888A7CFC2}"/>
                </a:ext>
              </a:extLst>
            </p:cNvPr>
            <p:cNvSpPr/>
            <p:nvPr/>
          </p:nvSpPr>
          <p:spPr>
            <a:xfrm>
              <a:off x="1871970" y="3429000"/>
              <a:ext cx="18000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id="{BD2B6855-445A-3D2F-E5D5-ED0C1604949A}"/>
                </a:ext>
              </a:extLst>
            </p:cNvPr>
            <p:cNvSpPr/>
            <p:nvPr/>
          </p:nvSpPr>
          <p:spPr>
            <a:xfrm>
              <a:off x="1691968" y="3429000"/>
              <a:ext cx="18000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  <p:sp>
          <p:nvSpPr>
            <p:cNvPr id="252" name="Rectangle 251">
              <a:extLst>
                <a:ext uri="{FF2B5EF4-FFF2-40B4-BE49-F238E27FC236}">
                  <a16:creationId xmlns:a16="http://schemas.microsoft.com/office/drawing/2014/main" id="{345616AD-3A8C-F6B6-9E52-21A1AEFC1993}"/>
                </a:ext>
              </a:extLst>
            </p:cNvPr>
            <p:cNvSpPr/>
            <p:nvPr/>
          </p:nvSpPr>
          <p:spPr>
            <a:xfrm>
              <a:off x="2231974" y="3429000"/>
              <a:ext cx="176542" cy="180002"/>
            </a:xfrm>
            <a:prstGeom prst="rect">
              <a:avLst/>
            </a:prstGeom>
            <a:ln w="38100">
              <a:solidFill>
                <a:schemeClr val="accent2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16</a:t>
              </a:r>
            </a:p>
          </p:txBody>
        </p:sp>
      </p:grpSp>
      <p:sp>
        <p:nvSpPr>
          <p:cNvPr id="253" name="TextBox 252">
            <a:extLst>
              <a:ext uri="{FF2B5EF4-FFF2-40B4-BE49-F238E27FC236}">
                <a16:creationId xmlns:a16="http://schemas.microsoft.com/office/drawing/2014/main" id="{2F3E6C15-19C3-7DA7-044A-F492E66E58DD}"/>
              </a:ext>
            </a:extLst>
          </p:cNvPr>
          <p:cNvSpPr txBox="1"/>
          <p:nvPr/>
        </p:nvSpPr>
        <p:spPr>
          <a:xfrm>
            <a:off x="71950" y="3217250"/>
            <a:ext cx="36548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dirty="0" err="1"/>
              <a:t>pbh</a:t>
            </a:r>
            <a:endParaRPr lang="en-US" sz="1800" dirty="0"/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9377690F-7047-6402-2B34-2EA456F18358}"/>
              </a:ext>
            </a:extLst>
          </p:cNvPr>
          <p:cNvSpPr txBox="1"/>
          <p:nvPr/>
        </p:nvSpPr>
        <p:spPr>
          <a:xfrm>
            <a:off x="7676479" y="3149669"/>
            <a:ext cx="625171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2400" b="1" dirty="0"/>
              <a:t>BF16</a:t>
            </a: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D666553E-E3E8-40E5-2006-3825D9326B86}"/>
              </a:ext>
            </a:extLst>
          </p:cNvPr>
          <p:cNvSpPr txBox="1"/>
          <p:nvPr/>
        </p:nvSpPr>
        <p:spPr>
          <a:xfrm>
            <a:off x="1665999" y="2929668"/>
            <a:ext cx="445513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dirty="0"/>
              <a:t>AVX-512_BF16 - since Cooper Lake (Intel 2020):</a:t>
            </a: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88E125BF-BAF5-2260-FE65-AB5FB59BE65A}"/>
              </a:ext>
            </a:extLst>
          </p:cNvPr>
          <p:cNvSpPr txBox="1"/>
          <p:nvPr/>
        </p:nvSpPr>
        <p:spPr>
          <a:xfrm>
            <a:off x="1687545" y="3742009"/>
            <a:ext cx="479297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dirty="0"/>
              <a:t>AVX-512_FP16 - since Sapphire Rapids (Intel 2023):</a:t>
            </a:r>
          </a:p>
        </p:txBody>
      </p:sp>
      <p:grpSp>
        <p:nvGrpSpPr>
          <p:cNvPr id="377" name="Group 376">
            <a:extLst>
              <a:ext uri="{FF2B5EF4-FFF2-40B4-BE49-F238E27FC236}">
                <a16:creationId xmlns:a16="http://schemas.microsoft.com/office/drawing/2014/main" id="{C3ECCD06-03C9-5E38-11EF-3ECA03E6014E}"/>
              </a:ext>
            </a:extLst>
          </p:cNvPr>
          <p:cNvGrpSpPr/>
          <p:nvPr/>
        </p:nvGrpSpPr>
        <p:grpSpPr>
          <a:xfrm>
            <a:off x="2225509" y="5448542"/>
            <a:ext cx="5755616" cy="180002"/>
            <a:chOff x="1691968" y="5049018"/>
            <a:chExt cx="5755616" cy="180002"/>
          </a:xfrm>
        </p:grpSpPr>
        <p:sp>
          <p:nvSpPr>
            <p:cNvPr id="258" name="Rectangle 257">
              <a:extLst>
                <a:ext uri="{FF2B5EF4-FFF2-40B4-BE49-F238E27FC236}">
                  <a16:creationId xmlns:a16="http://schemas.microsoft.com/office/drawing/2014/main" id="{151C9EF0-24CA-B77B-5E99-E2BDC1CB42C1}"/>
                </a:ext>
              </a:extLst>
            </p:cNvPr>
            <p:cNvSpPr/>
            <p:nvPr/>
          </p:nvSpPr>
          <p:spPr>
            <a:xfrm>
              <a:off x="2055432" y="5049018"/>
              <a:ext cx="17654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259" name="Rectangle 258">
              <a:extLst>
                <a:ext uri="{FF2B5EF4-FFF2-40B4-BE49-F238E27FC236}">
                  <a16:creationId xmlns:a16="http://schemas.microsoft.com/office/drawing/2014/main" id="{11528DFE-E1FC-9A8D-3A78-F3D68F4E055D}"/>
                </a:ext>
              </a:extLst>
            </p:cNvPr>
            <p:cNvSpPr/>
            <p:nvPr/>
          </p:nvSpPr>
          <p:spPr>
            <a:xfrm>
              <a:off x="1871970" y="5049018"/>
              <a:ext cx="18000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260" name="Rectangle 259">
              <a:extLst>
                <a:ext uri="{FF2B5EF4-FFF2-40B4-BE49-F238E27FC236}">
                  <a16:creationId xmlns:a16="http://schemas.microsoft.com/office/drawing/2014/main" id="{50962C1D-50B0-F827-F173-97C6C98DE83E}"/>
                </a:ext>
              </a:extLst>
            </p:cNvPr>
            <p:cNvSpPr/>
            <p:nvPr/>
          </p:nvSpPr>
          <p:spPr>
            <a:xfrm>
              <a:off x="1691968" y="5049018"/>
              <a:ext cx="180002" cy="180002"/>
            </a:xfrm>
            <a:prstGeom prst="rect">
              <a:avLst/>
            </a:prstGeom>
            <a:ln w="38100">
              <a:solidFill>
                <a:srgbClr val="FF000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S</a:t>
              </a:r>
            </a:p>
          </p:txBody>
        </p:sp>
        <p:sp>
          <p:nvSpPr>
            <p:cNvPr id="261" name="Rectangle 260">
              <a:extLst>
                <a:ext uri="{FF2B5EF4-FFF2-40B4-BE49-F238E27FC236}">
                  <a16:creationId xmlns:a16="http://schemas.microsoft.com/office/drawing/2014/main" id="{DE3E7A45-EC22-4328-DEAD-6B2BF2736E80}"/>
                </a:ext>
              </a:extLst>
            </p:cNvPr>
            <p:cNvSpPr/>
            <p:nvPr/>
          </p:nvSpPr>
          <p:spPr>
            <a:xfrm>
              <a:off x="2231974" y="5049018"/>
              <a:ext cx="17654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263" name="Rectangle 262">
              <a:extLst>
                <a:ext uri="{FF2B5EF4-FFF2-40B4-BE49-F238E27FC236}">
                  <a16:creationId xmlns:a16="http://schemas.microsoft.com/office/drawing/2014/main" id="{F4352891-66F8-FFAD-645B-7B713479621C}"/>
                </a:ext>
              </a:extLst>
            </p:cNvPr>
            <p:cNvSpPr/>
            <p:nvPr/>
          </p:nvSpPr>
          <p:spPr>
            <a:xfrm>
              <a:off x="2771980" y="5049018"/>
              <a:ext cx="17654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264" name="Rectangle 263">
              <a:extLst>
                <a:ext uri="{FF2B5EF4-FFF2-40B4-BE49-F238E27FC236}">
                  <a16:creationId xmlns:a16="http://schemas.microsoft.com/office/drawing/2014/main" id="{4F61D9D1-D996-CA28-F205-9C247E1910CA}"/>
                </a:ext>
              </a:extLst>
            </p:cNvPr>
            <p:cNvSpPr/>
            <p:nvPr/>
          </p:nvSpPr>
          <p:spPr>
            <a:xfrm>
              <a:off x="2588518" y="5049018"/>
              <a:ext cx="18000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265" name="Rectangle 264">
              <a:extLst>
                <a:ext uri="{FF2B5EF4-FFF2-40B4-BE49-F238E27FC236}">
                  <a16:creationId xmlns:a16="http://schemas.microsoft.com/office/drawing/2014/main" id="{E484B40A-D03B-9D5C-79EB-D3F29BF13380}"/>
                </a:ext>
              </a:extLst>
            </p:cNvPr>
            <p:cNvSpPr/>
            <p:nvPr/>
          </p:nvSpPr>
          <p:spPr>
            <a:xfrm>
              <a:off x="2408516" y="5049018"/>
              <a:ext cx="18000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266" name="Rectangle 265">
              <a:extLst>
                <a:ext uri="{FF2B5EF4-FFF2-40B4-BE49-F238E27FC236}">
                  <a16:creationId xmlns:a16="http://schemas.microsoft.com/office/drawing/2014/main" id="{67C4A2E7-F31F-A627-40B5-5420F290DCA9}"/>
                </a:ext>
              </a:extLst>
            </p:cNvPr>
            <p:cNvSpPr/>
            <p:nvPr/>
          </p:nvSpPr>
          <p:spPr>
            <a:xfrm>
              <a:off x="2948522" y="5049018"/>
              <a:ext cx="17654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268" name="Rectangle 267">
              <a:extLst>
                <a:ext uri="{FF2B5EF4-FFF2-40B4-BE49-F238E27FC236}">
                  <a16:creationId xmlns:a16="http://schemas.microsoft.com/office/drawing/2014/main" id="{D89C4746-676D-D4E2-DF93-0CB56754CCA1}"/>
                </a:ext>
              </a:extLst>
            </p:cNvPr>
            <p:cNvSpPr/>
            <p:nvPr/>
          </p:nvSpPr>
          <p:spPr>
            <a:xfrm>
              <a:off x="3496190" y="5049018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269" name="Rectangle 268">
              <a:extLst>
                <a:ext uri="{FF2B5EF4-FFF2-40B4-BE49-F238E27FC236}">
                  <a16:creationId xmlns:a16="http://schemas.microsoft.com/office/drawing/2014/main" id="{97F49C00-FB72-8F12-9545-8F3855BA6E87}"/>
                </a:ext>
              </a:extLst>
            </p:cNvPr>
            <p:cNvSpPr/>
            <p:nvPr/>
          </p:nvSpPr>
          <p:spPr>
            <a:xfrm>
              <a:off x="3312728" y="5049018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270" name="Rectangle 269">
              <a:extLst>
                <a:ext uri="{FF2B5EF4-FFF2-40B4-BE49-F238E27FC236}">
                  <a16:creationId xmlns:a16="http://schemas.microsoft.com/office/drawing/2014/main" id="{E03138E9-1682-0506-6DF2-91864491F698}"/>
                </a:ext>
              </a:extLst>
            </p:cNvPr>
            <p:cNvSpPr/>
            <p:nvPr/>
          </p:nvSpPr>
          <p:spPr>
            <a:xfrm>
              <a:off x="3132726" y="5049018"/>
              <a:ext cx="18000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271" name="Rectangle 270">
              <a:extLst>
                <a:ext uri="{FF2B5EF4-FFF2-40B4-BE49-F238E27FC236}">
                  <a16:creationId xmlns:a16="http://schemas.microsoft.com/office/drawing/2014/main" id="{B2BF8D78-E2AD-FF3A-76BB-BB20E88D2406}"/>
                </a:ext>
              </a:extLst>
            </p:cNvPr>
            <p:cNvSpPr/>
            <p:nvPr/>
          </p:nvSpPr>
          <p:spPr>
            <a:xfrm>
              <a:off x="3672732" y="5049018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273" name="Rectangle 272">
              <a:extLst>
                <a:ext uri="{FF2B5EF4-FFF2-40B4-BE49-F238E27FC236}">
                  <a16:creationId xmlns:a16="http://schemas.microsoft.com/office/drawing/2014/main" id="{08287576-14E2-13E5-7CEC-086F2B30C235}"/>
                </a:ext>
              </a:extLst>
            </p:cNvPr>
            <p:cNvSpPr/>
            <p:nvPr/>
          </p:nvSpPr>
          <p:spPr>
            <a:xfrm>
              <a:off x="4212738" y="5049018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274" name="Rectangle 273">
              <a:extLst>
                <a:ext uri="{FF2B5EF4-FFF2-40B4-BE49-F238E27FC236}">
                  <a16:creationId xmlns:a16="http://schemas.microsoft.com/office/drawing/2014/main" id="{D8D7F13D-4D5A-4B7C-8033-E411507A890D}"/>
                </a:ext>
              </a:extLst>
            </p:cNvPr>
            <p:cNvSpPr/>
            <p:nvPr/>
          </p:nvSpPr>
          <p:spPr>
            <a:xfrm>
              <a:off x="4029276" y="5049018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275" name="Rectangle 274">
              <a:extLst>
                <a:ext uri="{FF2B5EF4-FFF2-40B4-BE49-F238E27FC236}">
                  <a16:creationId xmlns:a16="http://schemas.microsoft.com/office/drawing/2014/main" id="{A6C7DE4C-F32B-BFF5-D6B1-0F3461E81AE9}"/>
                </a:ext>
              </a:extLst>
            </p:cNvPr>
            <p:cNvSpPr/>
            <p:nvPr/>
          </p:nvSpPr>
          <p:spPr>
            <a:xfrm>
              <a:off x="3849274" y="5049018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276" name="Rectangle 275">
              <a:extLst>
                <a:ext uri="{FF2B5EF4-FFF2-40B4-BE49-F238E27FC236}">
                  <a16:creationId xmlns:a16="http://schemas.microsoft.com/office/drawing/2014/main" id="{311AC9D2-365E-7136-6377-8CBF9DD6F233}"/>
                </a:ext>
              </a:extLst>
            </p:cNvPr>
            <p:cNvSpPr/>
            <p:nvPr/>
          </p:nvSpPr>
          <p:spPr>
            <a:xfrm>
              <a:off x="4389280" y="5049018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278" name="Rectangle 277">
              <a:extLst>
                <a:ext uri="{FF2B5EF4-FFF2-40B4-BE49-F238E27FC236}">
                  <a16:creationId xmlns:a16="http://schemas.microsoft.com/office/drawing/2014/main" id="{0B364E5F-F411-5EF5-823E-94147623CC4D}"/>
                </a:ext>
              </a:extLst>
            </p:cNvPr>
            <p:cNvSpPr/>
            <p:nvPr/>
          </p:nvSpPr>
          <p:spPr>
            <a:xfrm>
              <a:off x="4937194" y="5049018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279" name="Rectangle 278">
              <a:extLst>
                <a:ext uri="{FF2B5EF4-FFF2-40B4-BE49-F238E27FC236}">
                  <a16:creationId xmlns:a16="http://schemas.microsoft.com/office/drawing/2014/main" id="{FBBC7B6E-E26D-7CCD-5ABA-B14306470253}"/>
                </a:ext>
              </a:extLst>
            </p:cNvPr>
            <p:cNvSpPr/>
            <p:nvPr/>
          </p:nvSpPr>
          <p:spPr>
            <a:xfrm>
              <a:off x="4753732" y="5049018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280" name="Rectangle 279">
              <a:extLst>
                <a:ext uri="{FF2B5EF4-FFF2-40B4-BE49-F238E27FC236}">
                  <a16:creationId xmlns:a16="http://schemas.microsoft.com/office/drawing/2014/main" id="{C6E7D3DC-44D3-0599-03F1-AC019713DABE}"/>
                </a:ext>
              </a:extLst>
            </p:cNvPr>
            <p:cNvSpPr/>
            <p:nvPr/>
          </p:nvSpPr>
          <p:spPr>
            <a:xfrm>
              <a:off x="4573730" y="5049018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281" name="Rectangle 280">
              <a:extLst>
                <a:ext uri="{FF2B5EF4-FFF2-40B4-BE49-F238E27FC236}">
                  <a16:creationId xmlns:a16="http://schemas.microsoft.com/office/drawing/2014/main" id="{EA57F259-BE97-D7AA-A389-A4AB7FF7AB7B}"/>
                </a:ext>
              </a:extLst>
            </p:cNvPr>
            <p:cNvSpPr/>
            <p:nvPr/>
          </p:nvSpPr>
          <p:spPr>
            <a:xfrm>
              <a:off x="5113736" y="5049018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283" name="Rectangle 282">
              <a:extLst>
                <a:ext uri="{FF2B5EF4-FFF2-40B4-BE49-F238E27FC236}">
                  <a16:creationId xmlns:a16="http://schemas.microsoft.com/office/drawing/2014/main" id="{26436E77-8155-F050-876D-124204EB6378}"/>
                </a:ext>
              </a:extLst>
            </p:cNvPr>
            <p:cNvSpPr/>
            <p:nvPr/>
          </p:nvSpPr>
          <p:spPr>
            <a:xfrm>
              <a:off x="5653742" y="5049018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284" name="Rectangle 283">
              <a:extLst>
                <a:ext uri="{FF2B5EF4-FFF2-40B4-BE49-F238E27FC236}">
                  <a16:creationId xmlns:a16="http://schemas.microsoft.com/office/drawing/2014/main" id="{5B2E70DF-F9E1-B806-D436-0908DD3AC19A}"/>
                </a:ext>
              </a:extLst>
            </p:cNvPr>
            <p:cNvSpPr/>
            <p:nvPr/>
          </p:nvSpPr>
          <p:spPr>
            <a:xfrm>
              <a:off x="5470280" y="5049018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285" name="Rectangle 284">
              <a:extLst>
                <a:ext uri="{FF2B5EF4-FFF2-40B4-BE49-F238E27FC236}">
                  <a16:creationId xmlns:a16="http://schemas.microsoft.com/office/drawing/2014/main" id="{389C19AF-86CD-2F29-F8CF-BC718870E708}"/>
                </a:ext>
              </a:extLst>
            </p:cNvPr>
            <p:cNvSpPr/>
            <p:nvPr/>
          </p:nvSpPr>
          <p:spPr>
            <a:xfrm>
              <a:off x="5290278" y="5049018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286" name="Rectangle 285">
              <a:extLst>
                <a:ext uri="{FF2B5EF4-FFF2-40B4-BE49-F238E27FC236}">
                  <a16:creationId xmlns:a16="http://schemas.microsoft.com/office/drawing/2014/main" id="{5CC78A08-A90F-2B4A-1DC9-456FD77EF63A}"/>
                </a:ext>
              </a:extLst>
            </p:cNvPr>
            <p:cNvSpPr/>
            <p:nvPr/>
          </p:nvSpPr>
          <p:spPr>
            <a:xfrm>
              <a:off x="5830284" y="5049018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288" name="Rectangle 287">
              <a:extLst>
                <a:ext uri="{FF2B5EF4-FFF2-40B4-BE49-F238E27FC236}">
                  <a16:creationId xmlns:a16="http://schemas.microsoft.com/office/drawing/2014/main" id="{525C9A45-FCC8-8619-1388-5D71C18ED02B}"/>
                </a:ext>
              </a:extLst>
            </p:cNvPr>
            <p:cNvSpPr/>
            <p:nvPr/>
          </p:nvSpPr>
          <p:spPr>
            <a:xfrm>
              <a:off x="6377952" y="5049018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289" name="Rectangle 288">
              <a:extLst>
                <a:ext uri="{FF2B5EF4-FFF2-40B4-BE49-F238E27FC236}">
                  <a16:creationId xmlns:a16="http://schemas.microsoft.com/office/drawing/2014/main" id="{BC6615DF-4AB8-1354-7BAC-FA8DAEAC01A6}"/>
                </a:ext>
              </a:extLst>
            </p:cNvPr>
            <p:cNvSpPr/>
            <p:nvPr/>
          </p:nvSpPr>
          <p:spPr>
            <a:xfrm>
              <a:off x="6194490" y="5049018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290" name="Rectangle 289">
              <a:extLst>
                <a:ext uri="{FF2B5EF4-FFF2-40B4-BE49-F238E27FC236}">
                  <a16:creationId xmlns:a16="http://schemas.microsoft.com/office/drawing/2014/main" id="{F11EE356-BB93-EC18-143A-028F361B25F7}"/>
                </a:ext>
              </a:extLst>
            </p:cNvPr>
            <p:cNvSpPr/>
            <p:nvPr/>
          </p:nvSpPr>
          <p:spPr>
            <a:xfrm>
              <a:off x="6014488" y="5049018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73294F45-58E0-9069-ADF7-31349A83BEBF}"/>
                </a:ext>
              </a:extLst>
            </p:cNvPr>
            <p:cNvSpPr/>
            <p:nvPr/>
          </p:nvSpPr>
          <p:spPr>
            <a:xfrm>
              <a:off x="6554494" y="5049018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293" name="Rectangle 292">
              <a:extLst>
                <a:ext uri="{FF2B5EF4-FFF2-40B4-BE49-F238E27FC236}">
                  <a16:creationId xmlns:a16="http://schemas.microsoft.com/office/drawing/2014/main" id="{A58D2B66-ACEF-768E-0E14-A246ABC6C778}"/>
                </a:ext>
              </a:extLst>
            </p:cNvPr>
            <p:cNvSpPr/>
            <p:nvPr/>
          </p:nvSpPr>
          <p:spPr>
            <a:xfrm>
              <a:off x="7094500" y="5049018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294" name="Rectangle 293">
              <a:extLst>
                <a:ext uri="{FF2B5EF4-FFF2-40B4-BE49-F238E27FC236}">
                  <a16:creationId xmlns:a16="http://schemas.microsoft.com/office/drawing/2014/main" id="{86AF4F39-E891-9C33-3F07-4292C2421374}"/>
                </a:ext>
              </a:extLst>
            </p:cNvPr>
            <p:cNvSpPr/>
            <p:nvPr/>
          </p:nvSpPr>
          <p:spPr>
            <a:xfrm>
              <a:off x="6911038" y="5049018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295" name="Rectangle 294">
              <a:extLst>
                <a:ext uri="{FF2B5EF4-FFF2-40B4-BE49-F238E27FC236}">
                  <a16:creationId xmlns:a16="http://schemas.microsoft.com/office/drawing/2014/main" id="{DB92314D-9C1A-9555-5624-59136838A549}"/>
                </a:ext>
              </a:extLst>
            </p:cNvPr>
            <p:cNvSpPr/>
            <p:nvPr/>
          </p:nvSpPr>
          <p:spPr>
            <a:xfrm>
              <a:off x="6731036" y="5049018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296" name="Rectangle 295">
              <a:extLst>
                <a:ext uri="{FF2B5EF4-FFF2-40B4-BE49-F238E27FC236}">
                  <a16:creationId xmlns:a16="http://schemas.microsoft.com/office/drawing/2014/main" id="{C1ACE83E-8747-7C50-F302-576BD2AD6E64}"/>
                </a:ext>
              </a:extLst>
            </p:cNvPr>
            <p:cNvSpPr/>
            <p:nvPr/>
          </p:nvSpPr>
          <p:spPr>
            <a:xfrm>
              <a:off x="7271042" y="5049018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</p:grpSp>
      <p:grpSp>
        <p:nvGrpSpPr>
          <p:cNvPr id="378" name="Group 377">
            <a:extLst>
              <a:ext uri="{FF2B5EF4-FFF2-40B4-BE49-F238E27FC236}">
                <a16:creationId xmlns:a16="http://schemas.microsoft.com/office/drawing/2014/main" id="{A1E3A74C-CC02-11DB-6C37-FBD114FE1973}"/>
              </a:ext>
            </a:extLst>
          </p:cNvPr>
          <p:cNvGrpSpPr/>
          <p:nvPr/>
        </p:nvGrpSpPr>
        <p:grpSpPr>
          <a:xfrm>
            <a:off x="2225509" y="5808546"/>
            <a:ext cx="2873854" cy="180002"/>
            <a:chOff x="1691968" y="5409022"/>
            <a:chExt cx="2873854" cy="180002"/>
          </a:xfrm>
        </p:grpSpPr>
        <p:sp>
          <p:nvSpPr>
            <p:cNvPr id="297" name="Rectangle 296">
              <a:extLst>
                <a:ext uri="{FF2B5EF4-FFF2-40B4-BE49-F238E27FC236}">
                  <a16:creationId xmlns:a16="http://schemas.microsoft.com/office/drawing/2014/main" id="{A36D6972-EA76-9D6F-5F6D-E661CAA37AFC}"/>
                </a:ext>
              </a:extLst>
            </p:cNvPr>
            <p:cNvSpPr/>
            <p:nvPr/>
          </p:nvSpPr>
          <p:spPr>
            <a:xfrm>
              <a:off x="2055432" y="5409022"/>
              <a:ext cx="17654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298" name="Rectangle 297">
              <a:extLst>
                <a:ext uri="{FF2B5EF4-FFF2-40B4-BE49-F238E27FC236}">
                  <a16:creationId xmlns:a16="http://schemas.microsoft.com/office/drawing/2014/main" id="{85C7C5CA-FBF8-AEC9-207E-F7148142676D}"/>
                </a:ext>
              </a:extLst>
            </p:cNvPr>
            <p:cNvSpPr/>
            <p:nvPr/>
          </p:nvSpPr>
          <p:spPr>
            <a:xfrm>
              <a:off x="1871970" y="5409022"/>
              <a:ext cx="18000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299" name="Rectangle 298">
              <a:extLst>
                <a:ext uri="{FF2B5EF4-FFF2-40B4-BE49-F238E27FC236}">
                  <a16:creationId xmlns:a16="http://schemas.microsoft.com/office/drawing/2014/main" id="{17DC96D4-BE7C-83C1-6F5A-328D8B6C9579}"/>
                </a:ext>
              </a:extLst>
            </p:cNvPr>
            <p:cNvSpPr/>
            <p:nvPr/>
          </p:nvSpPr>
          <p:spPr>
            <a:xfrm>
              <a:off x="1691968" y="5409022"/>
              <a:ext cx="180002" cy="180002"/>
            </a:xfrm>
            <a:prstGeom prst="rect">
              <a:avLst/>
            </a:prstGeom>
            <a:ln w="38100">
              <a:solidFill>
                <a:srgbClr val="FF000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S</a:t>
              </a:r>
            </a:p>
          </p:txBody>
        </p:sp>
        <p:sp>
          <p:nvSpPr>
            <p:cNvPr id="300" name="Rectangle 299">
              <a:extLst>
                <a:ext uri="{FF2B5EF4-FFF2-40B4-BE49-F238E27FC236}">
                  <a16:creationId xmlns:a16="http://schemas.microsoft.com/office/drawing/2014/main" id="{74DD3CD6-DC8A-CC0A-1190-7ED8E7E721FE}"/>
                </a:ext>
              </a:extLst>
            </p:cNvPr>
            <p:cNvSpPr/>
            <p:nvPr/>
          </p:nvSpPr>
          <p:spPr>
            <a:xfrm>
              <a:off x="2231974" y="5409022"/>
              <a:ext cx="17654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301" name="Rectangle 300">
              <a:extLst>
                <a:ext uri="{FF2B5EF4-FFF2-40B4-BE49-F238E27FC236}">
                  <a16:creationId xmlns:a16="http://schemas.microsoft.com/office/drawing/2014/main" id="{A21F4287-34FF-743D-5B4A-295FD92092AF}"/>
                </a:ext>
              </a:extLst>
            </p:cNvPr>
            <p:cNvSpPr/>
            <p:nvPr/>
          </p:nvSpPr>
          <p:spPr>
            <a:xfrm>
              <a:off x="2771980" y="5409022"/>
              <a:ext cx="17654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302" name="Rectangle 301">
              <a:extLst>
                <a:ext uri="{FF2B5EF4-FFF2-40B4-BE49-F238E27FC236}">
                  <a16:creationId xmlns:a16="http://schemas.microsoft.com/office/drawing/2014/main" id="{61CE5943-9B82-5AE3-579E-6F4481871079}"/>
                </a:ext>
              </a:extLst>
            </p:cNvPr>
            <p:cNvSpPr/>
            <p:nvPr/>
          </p:nvSpPr>
          <p:spPr>
            <a:xfrm>
              <a:off x="2588518" y="5409022"/>
              <a:ext cx="18000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303" name="Rectangle 302">
              <a:extLst>
                <a:ext uri="{FF2B5EF4-FFF2-40B4-BE49-F238E27FC236}">
                  <a16:creationId xmlns:a16="http://schemas.microsoft.com/office/drawing/2014/main" id="{F7932FEE-9062-C60C-942A-A52BBB99F03D}"/>
                </a:ext>
              </a:extLst>
            </p:cNvPr>
            <p:cNvSpPr/>
            <p:nvPr/>
          </p:nvSpPr>
          <p:spPr>
            <a:xfrm>
              <a:off x="2408516" y="5409022"/>
              <a:ext cx="18000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304" name="Rectangle 303">
              <a:extLst>
                <a:ext uri="{FF2B5EF4-FFF2-40B4-BE49-F238E27FC236}">
                  <a16:creationId xmlns:a16="http://schemas.microsoft.com/office/drawing/2014/main" id="{14B64B5D-C561-81CF-AA06-29457E1D8FA5}"/>
                </a:ext>
              </a:extLst>
            </p:cNvPr>
            <p:cNvSpPr/>
            <p:nvPr/>
          </p:nvSpPr>
          <p:spPr>
            <a:xfrm>
              <a:off x="2948522" y="5409022"/>
              <a:ext cx="17654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305" name="Rectangle 304">
              <a:extLst>
                <a:ext uri="{FF2B5EF4-FFF2-40B4-BE49-F238E27FC236}">
                  <a16:creationId xmlns:a16="http://schemas.microsoft.com/office/drawing/2014/main" id="{75E080E5-A0DF-6519-6279-BD2F7B11F573}"/>
                </a:ext>
              </a:extLst>
            </p:cNvPr>
            <p:cNvSpPr/>
            <p:nvPr/>
          </p:nvSpPr>
          <p:spPr>
            <a:xfrm>
              <a:off x="3496190" y="5409022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06" name="Rectangle 305">
              <a:extLst>
                <a:ext uri="{FF2B5EF4-FFF2-40B4-BE49-F238E27FC236}">
                  <a16:creationId xmlns:a16="http://schemas.microsoft.com/office/drawing/2014/main" id="{41DDADAE-BC15-B109-382B-6242BAB9FA5E}"/>
                </a:ext>
              </a:extLst>
            </p:cNvPr>
            <p:cNvSpPr/>
            <p:nvPr/>
          </p:nvSpPr>
          <p:spPr>
            <a:xfrm>
              <a:off x="3312728" y="5409022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07" name="Rectangle 306">
              <a:extLst>
                <a:ext uri="{FF2B5EF4-FFF2-40B4-BE49-F238E27FC236}">
                  <a16:creationId xmlns:a16="http://schemas.microsoft.com/office/drawing/2014/main" id="{B5865BF4-4547-694E-E89E-7AAE5677F719}"/>
                </a:ext>
              </a:extLst>
            </p:cNvPr>
            <p:cNvSpPr/>
            <p:nvPr/>
          </p:nvSpPr>
          <p:spPr>
            <a:xfrm>
              <a:off x="3132726" y="5409022"/>
              <a:ext cx="18000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308" name="Rectangle 307">
              <a:extLst>
                <a:ext uri="{FF2B5EF4-FFF2-40B4-BE49-F238E27FC236}">
                  <a16:creationId xmlns:a16="http://schemas.microsoft.com/office/drawing/2014/main" id="{7E226A31-B1D3-A271-BF5B-1A92E22F0385}"/>
                </a:ext>
              </a:extLst>
            </p:cNvPr>
            <p:cNvSpPr/>
            <p:nvPr/>
          </p:nvSpPr>
          <p:spPr>
            <a:xfrm>
              <a:off x="3672732" y="5409022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09" name="Rectangle 308">
              <a:extLst>
                <a:ext uri="{FF2B5EF4-FFF2-40B4-BE49-F238E27FC236}">
                  <a16:creationId xmlns:a16="http://schemas.microsoft.com/office/drawing/2014/main" id="{F1A3A072-E2B6-5452-DB84-16DC1FF32568}"/>
                </a:ext>
              </a:extLst>
            </p:cNvPr>
            <p:cNvSpPr/>
            <p:nvPr/>
          </p:nvSpPr>
          <p:spPr>
            <a:xfrm>
              <a:off x="4212738" y="5409022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10" name="Rectangle 309">
              <a:extLst>
                <a:ext uri="{FF2B5EF4-FFF2-40B4-BE49-F238E27FC236}">
                  <a16:creationId xmlns:a16="http://schemas.microsoft.com/office/drawing/2014/main" id="{3316D0AE-6EC6-E5D8-50BB-D1D5859072A6}"/>
                </a:ext>
              </a:extLst>
            </p:cNvPr>
            <p:cNvSpPr/>
            <p:nvPr/>
          </p:nvSpPr>
          <p:spPr>
            <a:xfrm>
              <a:off x="4029276" y="5409022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11" name="Rectangle 310">
              <a:extLst>
                <a:ext uri="{FF2B5EF4-FFF2-40B4-BE49-F238E27FC236}">
                  <a16:creationId xmlns:a16="http://schemas.microsoft.com/office/drawing/2014/main" id="{75774B0F-E75C-D711-A297-271B27850AF3}"/>
                </a:ext>
              </a:extLst>
            </p:cNvPr>
            <p:cNvSpPr/>
            <p:nvPr/>
          </p:nvSpPr>
          <p:spPr>
            <a:xfrm>
              <a:off x="3849274" y="5409022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12" name="Rectangle 311">
              <a:extLst>
                <a:ext uri="{FF2B5EF4-FFF2-40B4-BE49-F238E27FC236}">
                  <a16:creationId xmlns:a16="http://schemas.microsoft.com/office/drawing/2014/main" id="{1446AEFE-504B-A502-D05A-4761E089F323}"/>
                </a:ext>
              </a:extLst>
            </p:cNvPr>
            <p:cNvSpPr/>
            <p:nvPr/>
          </p:nvSpPr>
          <p:spPr>
            <a:xfrm>
              <a:off x="4389280" y="5409022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</p:grpSp>
      <p:grpSp>
        <p:nvGrpSpPr>
          <p:cNvPr id="379" name="Group 378">
            <a:extLst>
              <a:ext uri="{FF2B5EF4-FFF2-40B4-BE49-F238E27FC236}">
                <a16:creationId xmlns:a16="http://schemas.microsoft.com/office/drawing/2014/main" id="{1291C6C6-892E-5E5A-9085-D9632B7C1F36}"/>
              </a:ext>
            </a:extLst>
          </p:cNvPr>
          <p:cNvGrpSpPr/>
          <p:nvPr/>
        </p:nvGrpSpPr>
        <p:grpSpPr>
          <a:xfrm>
            <a:off x="2231687" y="6168550"/>
            <a:ext cx="2873854" cy="180002"/>
            <a:chOff x="1698146" y="5769026"/>
            <a:chExt cx="2873854" cy="180002"/>
          </a:xfrm>
        </p:grpSpPr>
        <p:sp>
          <p:nvSpPr>
            <p:cNvPr id="313" name="Rectangle 312">
              <a:extLst>
                <a:ext uri="{FF2B5EF4-FFF2-40B4-BE49-F238E27FC236}">
                  <a16:creationId xmlns:a16="http://schemas.microsoft.com/office/drawing/2014/main" id="{D2EA2217-4F5C-04AB-2F78-A77AE65019C1}"/>
                </a:ext>
              </a:extLst>
            </p:cNvPr>
            <p:cNvSpPr/>
            <p:nvPr/>
          </p:nvSpPr>
          <p:spPr>
            <a:xfrm>
              <a:off x="2061610" y="5769026"/>
              <a:ext cx="17654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314" name="Rectangle 313">
              <a:extLst>
                <a:ext uri="{FF2B5EF4-FFF2-40B4-BE49-F238E27FC236}">
                  <a16:creationId xmlns:a16="http://schemas.microsoft.com/office/drawing/2014/main" id="{664C5900-AB4C-B55D-9336-443CA99B8C00}"/>
                </a:ext>
              </a:extLst>
            </p:cNvPr>
            <p:cNvSpPr/>
            <p:nvPr/>
          </p:nvSpPr>
          <p:spPr>
            <a:xfrm>
              <a:off x="1878148" y="5769026"/>
              <a:ext cx="18000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315" name="Rectangle 314">
              <a:extLst>
                <a:ext uri="{FF2B5EF4-FFF2-40B4-BE49-F238E27FC236}">
                  <a16:creationId xmlns:a16="http://schemas.microsoft.com/office/drawing/2014/main" id="{2E29D281-D348-18B3-660B-B893755C3B00}"/>
                </a:ext>
              </a:extLst>
            </p:cNvPr>
            <p:cNvSpPr/>
            <p:nvPr/>
          </p:nvSpPr>
          <p:spPr>
            <a:xfrm>
              <a:off x="1698146" y="5769026"/>
              <a:ext cx="180002" cy="180002"/>
            </a:xfrm>
            <a:prstGeom prst="rect">
              <a:avLst/>
            </a:prstGeom>
            <a:ln w="38100">
              <a:solidFill>
                <a:srgbClr val="FF000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S</a:t>
              </a:r>
            </a:p>
          </p:txBody>
        </p:sp>
        <p:sp>
          <p:nvSpPr>
            <p:cNvPr id="316" name="Rectangle 315">
              <a:extLst>
                <a:ext uri="{FF2B5EF4-FFF2-40B4-BE49-F238E27FC236}">
                  <a16:creationId xmlns:a16="http://schemas.microsoft.com/office/drawing/2014/main" id="{132B3E1A-31EA-41AB-171D-BE2743A5089A}"/>
                </a:ext>
              </a:extLst>
            </p:cNvPr>
            <p:cNvSpPr/>
            <p:nvPr/>
          </p:nvSpPr>
          <p:spPr>
            <a:xfrm>
              <a:off x="2238152" y="5769026"/>
              <a:ext cx="17654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317" name="Rectangle 316">
              <a:extLst>
                <a:ext uri="{FF2B5EF4-FFF2-40B4-BE49-F238E27FC236}">
                  <a16:creationId xmlns:a16="http://schemas.microsoft.com/office/drawing/2014/main" id="{B30CCFE8-2420-B3E5-B5F5-8DB20E600806}"/>
                </a:ext>
              </a:extLst>
            </p:cNvPr>
            <p:cNvSpPr/>
            <p:nvPr/>
          </p:nvSpPr>
          <p:spPr>
            <a:xfrm>
              <a:off x="2778158" y="5769026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18" name="Rectangle 317">
              <a:extLst>
                <a:ext uri="{FF2B5EF4-FFF2-40B4-BE49-F238E27FC236}">
                  <a16:creationId xmlns:a16="http://schemas.microsoft.com/office/drawing/2014/main" id="{6429D2B6-DAA1-581A-9683-D476CF060AC8}"/>
                </a:ext>
              </a:extLst>
            </p:cNvPr>
            <p:cNvSpPr/>
            <p:nvPr/>
          </p:nvSpPr>
          <p:spPr>
            <a:xfrm>
              <a:off x="2594696" y="5769026"/>
              <a:ext cx="18000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319" name="Rectangle 318">
              <a:extLst>
                <a:ext uri="{FF2B5EF4-FFF2-40B4-BE49-F238E27FC236}">
                  <a16:creationId xmlns:a16="http://schemas.microsoft.com/office/drawing/2014/main" id="{C75EA280-3E5A-A4CE-DB65-A030F0F85105}"/>
                </a:ext>
              </a:extLst>
            </p:cNvPr>
            <p:cNvSpPr/>
            <p:nvPr/>
          </p:nvSpPr>
          <p:spPr>
            <a:xfrm>
              <a:off x="2414694" y="5769026"/>
              <a:ext cx="18000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320" name="Rectangle 319">
              <a:extLst>
                <a:ext uri="{FF2B5EF4-FFF2-40B4-BE49-F238E27FC236}">
                  <a16:creationId xmlns:a16="http://schemas.microsoft.com/office/drawing/2014/main" id="{D58EC643-3D03-8442-1973-BC546DC39951}"/>
                </a:ext>
              </a:extLst>
            </p:cNvPr>
            <p:cNvSpPr/>
            <p:nvPr/>
          </p:nvSpPr>
          <p:spPr>
            <a:xfrm>
              <a:off x="2954700" y="5769026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21" name="Rectangle 320">
              <a:extLst>
                <a:ext uri="{FF2B5EF4-FFF2-40B4-BE49-F238E27FC236}">
                  <a16:creationId xmlns:a16="http://schemas.microsoft.com/office/drawing/2014/main" id="{5C826874-0BB1-D961-EAA2-E905EE00EF92}"/>
                </a:ext>
              </a:extLst>
            </p:cNvPr>
            <p:cNvSpPr/>
            <p:nvPr/>
          </p:nvSpPr>
          <p:spPr>
            <a:xfrm>
              <a:off x="3502368" y="5769026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22" name="Rectangle 321">
              <a:extLst>
                <a:ext uri="{FF2B5EF4-FFF2-40B4-BE49-F238E27FC236}">
                  <a16:creationId xmlns:a16="http://schemas.microsoft.com/office/drawing/2014/main" id="{46A15A82-32FA-864A-6BA1-C790D46498C2}"/>
                </a:ext>
              </a:extLst>
            </p:cNvPr>
            <p:cNvSpPr/>
            <p:nvPr/>
          </p:nvSpPr>
          <p:spPr>
            <a:xfrm>
              <a:off x="3318906" y="5769026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23" name="Rectangle 322">
              <a:extLst>
                <a:ext uri="{FF2B5EF4-FFF2-40B4-BE49-F238E27FC236}">
                  <a16:creationId xmlns:a16="http://schemas.microsoft.com/office/drawing/2014/main" id="{3B889B51-1542-5D70-E32C-0D5E1C77B124}"/>
                </a:ext>
              </a:extLst>
            </p:cNvPr>
            <p:cNvSpPr/>
            <p:nvPr/>
          </p:nvSpPr>
          <p:spPr>
            <a:xfrm>
              <a:off x="3138904" y="5769026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24" name="Rectangle 323">
              <a:extLst>
                <a:ext uri="{FF2B5EF4-FFF2-40B4-BE49-F238E27FC236}">
                  <a16:creationId xmlns:a16="http://schemas.microsoft.com/office/drawing/2014/main" id="{5DD5538A-A57B-A125-A78B-0332239DFD6A}"/>
                </a:ext>
              </a:extLst>
            </p:cNvPr>
            <p:cNvSpPr/>
            <p:nvPr/>
          </p:nvSpPr>
          <p:spPr>
            <a:xfrm>
              <a:off x="3678910" y="5769026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25" name="Rectangle 324">
              <a:extLst>
                <a:ext uri="{FF2B5EF4-FFF2-40B4-BE49-F238E27FC236}">
                  <a16:creationId xmlns:a16="http://schemas.microsoft.com/office/drawing/2014/main" id="{4A9E38FB-9E52-7B53-6A7D-121F6E5D1EB1}"/>
                </a:ext>
              </a:extLst>
            </p:cNvPr>
            <p:cNvSpPr/>
            <p:nvPr/>
          </p:nvSpPr>
          <p:spPr>
            <a:xfrm>
              <a:off x="4218916" y="5769026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26" name="Rectangle 325">
              <a:extLst>
                <a:ext uri="{FF2B5EF4-FFF2-40B4-BE49-F238E27FC236}">
                  <a16:creationId xmlns:a16="http://schemas.microsoft.com/office/drawing/2014/main" id="{C8D6FBAB-00A1-6E2F-C361-233E783D7200}"/>
                </a:ext>
              </a:extLst>
            </p:cNvPr>
            <p:cNvSpPr/>
            <p:nvPr/>
          </p:nvSpPr>
          <p:spPr>
            <a:xfrm>
              <a:off x="4035454" y="5769026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27" name="Rectangle 326">
              <a:extLst>
                <a:ext uri="{FF2B5EF4-FFF2-40B4-BE49-F238E27FC236}">
                  <a16:creationId xmlns:a16="http://schemas.microsoft.com/office/drawing/2014/main" id="{C7D4B231-2806-81F0-BFDE-4418EB2FF244}"/>
                </a:ext>
              </a:extLst>
            </p:cNvPr>
            <p:cNvSpPr/>
            <p:nvPr/>
          </p:nvSpPr>
          <p:spPr>
            <a:xfrm>
              <a:off x="3855452" y="5769026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28" name="Rectangle 327">
              <a:extLst>
                <a:ext uri="{FF2B5EF4-FFF2-40B4-BE49-F238E27FC236}">
                  <a16:creationId xmlns:a16="http://schemas.microsoft.com/office/drawing/2014/main" id="{01900271-2702-3EDE-8690-359024C2F2F8}"/>
                </a:ext>
              </a:extLst>
            </p:cNvPr>
            <p:cNvSpPr/>
            <p:nvPr/>
          </p:nvSpPr>
          <p:spPr>
            <a:xfrm>
              <a:off x="4395458" y="5769026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</p:grpSp>
      <p:grpSp>
        <p:nvGrpSpPr>
          <p:cNvPr id="376" name="Group 375">
            <a:extLst>
              <a:ext uri="{FF2B5EF4-FFF2-40B4-BE49-F238E27FC236}">
                <a16:creationId xmlns:a16="http://schemas.microsoft.com/office/drawing/2014/main" id="{EC95C466-FFB0-5FFD-FD8F-A65CC597E70C}"/>
              </a:ext>
            </a:extLst>
          </p:cNvPr>
          <p:cNvGrpSpPr/>
          <p:nvPr/>
        </p:nvGrpSpPr>
        <p:grpSpPr>
          <a:xfrm>
            <a:off x="2225509" y="5088538"/>
            <a:ext cx="6756540" cy="180002"/>
            <a:chOff x="1691968" y="4689014"/>
            <a:chExt cx="6756540" cy="180002"/>
          </a:xfrm>
        </p:grpSpPr>
        <p:sp>
          <p:nvSpPr>
            <p:cNvPr id="365" name="Rectangle 364">
              <a:extLst>
                <a:ext uri="{FF2B5EF4-FFF2-40B4-BE49-F238E27FC236}">
                  <a16:creationId xmlns:a16="http://schemas.microsoft.com/office/drawing/2014/main" id="{E15DA20B-3626-6AE6-CDF2-1E584472DD8F}"/>
                </a:ext>
              </a:extLst>
            </p:cNvPr>
            <p:cNvSpPr/>
            <p:nvPr/>
          </p:nvSpPr>
          <p:spPr>
            <a:xfrm>
              <a:off x="8175500" y="4689014"/>
              <a:ext cx="273008" cy="180002"/>
            </a:xfrm>
            <a:prstGeom prst="rect">
              <a:avLst/>
            </a:prstGeom>
            <a:ln w="38100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...</a:t>
              </a:r>
            </a:p>
          </p:txBody>
        </p:sp>
        <p:sp>
          <p:nvSpPr>
            <p:cNvPr id="329" name="Rectangle 328">
              <a:extLst>
                <a:ext uri="{FF2B5EF4-FFF2-40B4-BE49-F238E27FC236}">
                  <a16:creationId xmlns:a16="http://schemas.microsoft.com/office/drawing/2014/main" id="{8C915EAF-3512-7409-1E8C-F80DF56FA916}"/>
                </a:ext>
              </a:extLst>
            </p:cNvPr>
            <p:cNvSpPr/>
            <p:nvPr/>
          </p:nvSpPr>
          <p:spPr>
            <a:xfrm>
              <a:off x="2055432" y="4689014"/>
              <a:ext cx="17654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330" name="Rectangle 329">
              <a:extLst>
                <a:ext uri="{FF2B5EF4-FFF2-40B4-BE49-F238E27FC236}">
                  <a16:creationId xmlns:a16="http://schemas.microsoft.com/office/drawing/2014/main" id="{775EB46D-D39F-0E46-5DAD-FCAADD773170}"/>
                </a:ext>
              </a:extLst>
            </p:cNvPr>
            <p:cNvSpPr/>
            <p:nvPr/>
          </p:nvSpPr>
          <p:spPr>
            <a:xfrm>
              <a:off x="1871970" y="4689014"/>
              <a:ext cx="18000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331" name="Rectangle 330">
              <a:extLst>
                <a:ext uri="{FF2B5EF4-FFF2-40B4-BE49-F238E27FC236}">
                  <a16:creationId xmlns:a16="http://schemas.microsoft.com/office/drawing/2014/main" id="{EB89CD50-49CD-3F12-95EC-7B93593F7081}"/>
                </a:ext>
              </a:extLst>
            </p:cNvPr>
            <p:cNvSpPr/>
            <p:nvPr/>
          </p:nvSpPr>
          <p:spPr>
            <a:xfrm>
              <a:off x="1691968" y="4689014"/>
              <a:ext cx="180002" cy="180002"/>
            </a:xfrm>
            <a:prstGeom prst="rect">
              <a:avLst/>
            </a:prstGeom>
            <a:ln w="38100">
              <a:solidFill>
                <a:srgbClr val="FF000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S</a:t>
              </a:r>
            </a:p>
          </p:txBody>
        </p:sp>
        <p:sp>
          <p:nvSpPr>
            <p:cNvPr id="332" name="Rectangle 331">
              <a:extLst>
                <a:ext uri="{FF2B5EF4-FFF2-40B4-BE49-F238E27FC236}">
                  <a16:creationId xmlns:a16="http://schemas.microsoft.com/office/drawing/2014/main" id="{7A425944-E3FD-3E5C-EA21-6BC65DCD628D}"/>
                </a:ext>
              </a:extLst>
            </p:cNvPr>
            <p:cNvSpPr/>
            <p:nvPr/>
          </p:nvSpPr>
          <p:spPr>
            <a:xfrm>
              <a:off x="2231974" y="4689014"/>
              <a:ext cx="17654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333" name="Rectangle 332">
              <a:extLst>
                <a:ext uri="{FF2B5EF4-FFF2-40B4-BE49-F238E27FC236}">
                  <a16:creationId xmlns:a16="http://schemas.microsoft.com/office/drawing/2014/main" id="{C63CD584-3568-FA8B-687C-3290619C9421}"/>
                </a:ext>
              </a:extLst>
            </p:cNvPr>
            <p:cNvSpPr/>
            <p:nvPr/>
          </p:nvSpPr>
          <p:spPr>
            <a:xfrm>
              <a:off x="2771980" y="4689014"/>
              <a:ext cx="17654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334" name="Rectangle 333">
              <a:extLst>
                <a:ext uri="{FF2B5EF4-FFF2-40B4-BE49-F238E27FC236}">
                  <a16:creationId xmlns:a16="http://schemas.microsoft.com/office/drawing/2014/main" id="{729AB266-4F2E-07C6-99D4-AC1B0A5C607E}"/>
                </a:ext>
              </a:extLst>
            </p:cNvPr>
            <p:cNvSpPr/>
            <p:nvPr/>
          </p:nvSpPr>
          <p:spPr>
            <a:xfrm>
              <a:off x="2588518" y="4689014"/>
              <a:ext cx="18000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335" name="Rectangle 334">
              <a:extLst>
                <a:ext uri="{FF2B5EF4-FFF2-40B4-BE49-F238E27FC236}">
                  <a16:creationId xmlns:a16="http://schemas.microsoft.com/office/drawing/2014/main" id="{9C5CB752-15B5-8ABF-B26A-9DA75C997765}"/>
                </a:ext>
              </a:extLst>
            </p:cNvPr>
            <p:cNvSpPr/>
            <p:nvPr/>
          </p:nvSpPr>
          <p:spPr>
            <a:xfrm>
              <a:off x="2408516" y="4689014"/>
              <a:ext cx="18000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336" name="Rectangle 335">
              <a:extLst>
                <a:ext uri="{FF2B5EF4-FFF2-40B4-BE49-F238E27FC236}">
                  <a16:creationId xmlns:a16="http://schemas.microsoft.com/office/drawing/2014/main" id="{67AFB8DA-FE7B-EA64-5225-E61775A4D817}"/>
                </a:ext>
              </a:extLst>
            </p:cNvPr>
            <p:cNvSpPr/>
            <p:nvPr/>
          </p:nvSpPr>
          <p:spPr>
            <a:xfrm>
              <a:off x="2948522" y="4689014"/>
              <a:ext cx="17654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337" name="Rectangle 336">
              <a:extLst>
                <a:ext uri="{FF2B5EF4-FFF2-40B4-BE49-F238E27FC236}">
                  <a16:creationId xmlns:a16="http://schemas.microsoft.com/office/drawing/2014/main" id="{39D9CEB5-26F7-3778-7D44-E531EB851D53}"/>
                </a:ext>
              </a:extLst>
            </p:cNvPr>
            <p:cNvSpPr/>
            <p:nvPr/>
          </p:nvSpPr>
          <p:spPr>
            <a:xfrm>
              <a:off x="3496190" y="4689014"/>
              <a:ext cx="17654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338" name="Rectangle 337">
              <a:extLst>
                <a:ext uri="{FF2B5EF4-FFF2-40B4-BE49-F238E27FC236}">
                  <a16:creationId xmlns:a16="http://schemas.microsoft.com/office/drawing/2014/main" id="{C6455484-79D9-86E1-2A82-1E20E98E1A5F}"/>
                </a:ext>
              </a:extLst>
            </p:cNvPr>
            <p:cNvSpPr/>
            <p:nvPr/>
          </p:nvSpPr>
          <p:spPr>
            <a:xfrm>
              <a:off x="3312728" y="4689014"/>
              <a:ext cx="18000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339" name="Rectangle 338">
              <a:extLst>
                <a:ext uri="{FF2B5EF4-FFF2-40B4-BE49-F238E27FC236}">
                  <a16:creationId xmlns:a16="http://schemas.microsoft.com/office/drawing/2014/main" id="{888395A8-0C9A-B3DA-B62F-CD908C31B047}"/>
                </a:ext>
              </a:extLst>
            </p:cNvPr>
            <p:cNvSpPr/>
            <p:nvPr/>
          </p:nvSpPr>
          <p:spPr>
            <a:xfrm>
              <a:off x="3132726" y="4689014"/>
              <a:ext cx="18000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340" name="Rectangle 339">
              <a:extLst>
                <a:ext uri="{FF2B5EF4-FFF2-40B4-BE49-F238E27FC236}">
                  <a16:creationId xmlns:a16="http://schemas.microsoft.com/office/drawing/2014/main" id="{F3DDEC7E-219C-7C5E-9551-40AEC5F440E5}"/>
                </a:ext>
              </a:extLst>
            </p:cNvPr>
            <p:cNvSpPr/>
            <p:nvPr/>
          </p:nvSpPr>
          <p:spPr>
            <a:xfrm>
              <a:off x="3672732" y="4689014"/>
              <a:ext cx="176542" cy="180002"/>
            </a:xfrm>
            <a:prstGeom prst="rect">
              <a:avLst/>
            </a:prstGeom>
            <a:ln w="38100">
              <a:solidFill>
                <a:srgbClr val="00B0F0"/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E</a:t>
              </a:r>
            </a:p>
          </p:txBody>
        </p:sp>
        <p:sp>
          <p:nvSpPr>
            <p:cNvPr id="341" name="Rectangle 340">
              <a:extLst>
                <a:ext uri="{FF2B5EF4-FFF2-40B4-BE49-F238E27FC236}">
                  <a16:creationId xmlns:a16="http://schemas.microsoft.com/office/drawing/2014/main" id="{CC4F7F51-103D-4F50-85D2-39C0241AB4D2}"/>
                </a:ext>
              </a:extLst>
            </p:cNvPr>
            <p:cNvSpPr/>
            <p:nvPr/>
          </p:nvSpPr>
          <p:spPr>
            <a:xfrm>
              <a:off x="4212738" y="4689014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42" name="Rectangle 341">
              <a:extLst>
                <a:ext uri="{FF2B5EF4-FFF2-40B4-BE49-F238E27FC236}">
                  <a16:creationId xmlns:a16="http://schemas.microsoft.com/office/drawing/2014/main" id="{ECA92299-7960-C379-21C8-DE0F71B487F8}"/>
                </a:ext>
              </a:extLst>
            </p:cNvPr>
            <p:cNvSpPr/>
            <p:nvPr/>
          </p:nvSpPr>
          <p:spPr>
            <a:xfrm>
              <a:off x="4029276" y="4689014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43" name="Rectangle 342">
              <a:extLst>
                <a:ext uri="{FF2B5EF4-FFF2-40B4-BE49-F238E27FC236}">
                  <a16:creationId xmlns:a16="http://schemas.microsoft.com/office/drawing/2014/main" id="{B2B27244-F5F3-5CE7-5FFD-2A43DB55FF89}"/>
                </a:ext>
              </a:extLst>
            </p:cNvPr>
            <p:cNvSpPr/>
            <p:nvPr/>
          </p:nvSpPr>
          <p:spPr>
            <a:xfrm>
              <a:off x="3849274" y="4689014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14F85E0D-9BC5-1A5C-6DD2-34EC66C9F5DD}"/>
                </a:ext>
              </a:extLst>
            </p:cNvPr>
            <p:cNvSpPr/>
            <p:nvPr/>
          </p:nvSpPr>
          <p:spPr>
            <a:xfrm>
              <a:off x="4389280" y="4689014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45" name="Rectangle 344">
              <a:extLst>
                <a:ext uri="{FF2B5EF4-FFF2-40B4-BE49-F238E27FC236}">
                  <a16:creationId xmlns:a16="http://schemas.microsoft.com/office/drawing/2014/main" id="{E0BC46FA-2770-2832-6CBD-8700332A2B75}"/>
                </a:ext>
              </a:extLst>
            </p:cNvPr>
            <p:cNvSpPr/>
            <p:nvPr/>
          </p:nvSpPr>
          <p:spPr>
            <a:xfrm>
              <a:off x="4937194" y="4689014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46" name="Rectangle 345">
              <a:extLst>
                <a:ext uri="{FF2B5EF4-FFF2-40B4-BE49-F238E27FC236}">
                  <a16:creationId xmlns:a16="http://schemas.microsoft.com/office/drawing/2014/main" id="{F93E86BB-AC74-4E84-503F-1352883560C5}"/>
                </a:ext>
              </a:extLst>
            </p:cNvPr>
            <p:cNvSpPr/>
            <p:nvPr/>
          </p:nvSpPr>
          <p:spPr>
            <a:xfrm>
              <a:off x="4753732" y="4689014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47" name="Rectangle 346">
              <a:extLst>
                <a:ext uri="{FF2B5EF4-FFF2-40B4-BE49-F238E27FC236}">
                  <a16:creationId xmlns:a16="http://schemas.microsoft.com/office/drawing/2014/main" id="{0FE9525C-CDBF-1BDF-9B2C-643AF08F6C26}"/>
                </a:ext>
              </a:extLst>
            </p:cNvPr>
            <p:cNvSpPr/>
            <p:nvPr/>
          </p:nvSpPr>
          <p:spPr>
            <a:xfrm>
              <a:off x="4573730" y="4689014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48" name="Rectangle 347">
              <a:extLst>
                <a:ext uri="{FF2B5EF4-FFF2-40B4-BE49-F238E27FC236}">
                  <a16:creationId xmlns:a16="http://schemas.microsoft.com/office/drawing/2014/main" id="{841C0E96-9D25-3A8E-D9FF-8324D1DD3060}"/>
                </a:ext>
              </a:extLst>
            </p:cNvPr>
            <p:cNvSpPr/>
            <p:nvPr/>
          </p:nvSpPr>
          <p:spPr>
            <a:xfrm>
              <a:off x="5113736" y="4689014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49" name="Rectangle 348">
              <a:extLst>
                <a:ext uri="{FF2B5EF4-FFF2-40B4-BE49-F238E27FC236}">
                  <a16:creationId xmlns:a16="http://schemas.microsoft.com/office/drawing/2014/main" id="{1C94AA11-896C-5724-7610-90314CCC866B}"/>
                </a:ext>
              </a:extLst>
            </p:cNvPr>
            <p:cNvSpPr/>
            <p:nvPr/>
          </p:nvSpPr>
          <p:spPr>
            <a:xfrm>
              <a:off x="5653742" y="4689014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50" name="Rectangle 349">
              <a:extLst>
                <a:ext uri="{FF2B5EF4-FFF2-40B4-BE49-F238E27FC236}">
                  <a16:creationId xmlns:a16="http://schemas.microsoft.com/office/drawing/2014/main" id="{F87FE27F-F726-E2D1-BFC0-69C60D86ADA5}"/>
                </a:ext>
              </a:extLst>
            </p:cNvPr>
            <p:cNvSpPr/>
            <p:nvPr/>
          </p:nvSpPr>
          <p:spPr>
            <a:xfrm>
              <a:off x="5470280" y="4689014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51" name="Rectangle 350">
              <a:extLst>
                <a:ext uri="{FF2B5EF4-FFF2-40B4-BE49-F238E27FC236}">
                  <a16:creationId xmlns:a16="http://schemas.microsoft.com/office/drawing/2014/main" id="{23699439-AD15-64AA-2F34-93FD56E33F54}"/>
                </a:ext>
              </a:extLst>
            </p:cNvPr>
            <p:cNvSpPr/>
            <p:nvPr/>
          </p:nvSpPr>
          <p:spPr>
            <a:xfrm>
              <a:off x="5290278" y="4689014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52" name="Rectangle 351">
              <a:extLst>
                <a:ext uri="{FF2B5EF4-FFF2-40B4-BE49-F238E27FC236}">
                  <a16:creationId xmlns:a16="http://schemas.microsoft.com/office/drawing/2014/main" id="{274665DB-21AD-8088-0600-C733E2C775C4}"/>
                </a:ext>
              </a:extLst>
            </p:cNvPr>
            <p:cNvSpPr/>
            <p:nvPr/>
          </p:nvSpPr>
          <p:spPr>
            <a:xfrm>
              <a:off x="5830284" y="4689014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53" name="Rectangle 352">
              <a:extLst>
                <a:ext uri="{FF2B5EF4-FFF2-40B4-BE49-F238E27FC236}">
                  <a16:creationId xmlns:a16="http://schemas.microsoft.com/office/drawing/2014/main" id="{A1553AB1-1925-7E26-F110-26A0B56BBB35}"/>
                </a:ext>
              </a:extLst>
            </p:cNvPr>
            <p:cNvSpPr/>
            <p:nvPr/>
          </p:nvSpPr>
          <p:spPr>
            <a:xfrm>
              <a:off x="6377952" y="4689014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54" name="Rectangle 353">
              <a:extLst>
                <a:ext uri="{FF2B5EF4-FFF2-40B4-BE49-F238E27FC236}">
                  <a16:creationId xmlns:a16="http://schemas.microsoft.com/office/drawing/2014/main" id="{246F5212-194B-6D6F-5969-C3E6B6FD58F9}"/>
                </a:ext>
              </a:extLst>
            </p:cNvPr>
            <p:cNvSpPr/>
            <p:nvPr/>
          </p:nvSpPr>
          <p:spPr>
            <a:xfrm>
              <a:off x="6194490" y="4689014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55" name="Rectangle 354">
              <a:extLst>
                <a:ext uri="{FF2B5EF4-FFF2-40B4-BE49-F238E27FC236}">
                  <a16:creationId xmlns:a16="http://schemas.microsoft.com/office/drawing/2014/main" id="{865CA03F-9533-09C2-6C03-74B26875F70C}"/>
                </a:ext>
              </a:extLst>
            </p:cNvPr>
            <p:cNvSpPr/>
            <p:nvPr/>
          </p:nvSpPr>
          <p:spPr>
            <a:xfrm>
              <a:off x="6014488" y="4689014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56" name="Rectangle 355">
              <a:extLst>
                <a:ext uri="{FF2B5EF4-FFF2-40B4-BE49-F238E27FC236}">
                  <a16:creationId xmlns:a16="http://schemas.microsoft.com/office/drawing/2014/main" id="{A231783B-F5E5-0243-EB1C-D5DFB78EC63C}"/>
                </a:ext>
              </a:extLst>
            </p:cNvPr>
            <p:cNvSpPr/>
            <p:nvPr/>
          </p:nvSpPr>
          <p:spPr>
            <a:xfrm>
              <a:off x="6554494" y="4689014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57" name="Rectangle 356">
              <a:extLst>
                <a:ext uri="{FF2B5EF4-FFF2-40B4-BE49-F238E27FC236}">
                  <a16:creationId xmlns:a16="http://schemas.microsoft.com/office/drawing/2014/main" id="{40864CB8-E5A1-16ED-DD8F-4116108864E8}"/>
                </a:ext>
              </a:extLst>
            </p:cNvPr>
            <p:cNvSpPr/>
            <p:nvPr/>
          </p:nvSpPr>
          <p:spPr>
            <a:xfrm>
              <a:off x="7094500" y="4689014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58" name="Rectangle 357">
              <a:extLst>
                <a:ext uri="{FF2B5EF4-FFF2-40B4-BE49-F238E27FC236}">
                  <a16:creationId xmlns:a16="http://schemas.microsoft.com/office/drawing/2014/main" id="{83D55439-718B-A890-69B2-1F78644CCD75}"/>
                </a:ext>
              </a:extLst>
            </p:cNvPr>
            <p:cNvSpPr/>
            <p:nvPr/>
          </p:nvSpPr>
          <p:spPr>
            <a:xfrm>
              <a:off x="6911038" y="4689014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59" name="Rectangle 358">
              <a:extLst>
                <a:ext uri="{FF2B5EF4-FFF2-40B4-BE49-F238E27FC236}">
                  <a16:creationId xmlns:a16="http://schemas.microsoft.com/office/drawing/2014/main" id="{E46450A4-644A-94DC-3AD6-E7AFC9157410}"/>
                </a:ext>
              </a:extLst>
            </p:cNvPr>
            <p:cNvSpPr/>
            <p:nvPr/>
          </p:nvSpPr>
          <p:spPr>
            <a:xfrm>
              <a:off x="6731036" y="4689014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60" name="Rectangle 359">
              <a:extLst>
                <a:ext uri="{FF2B5EF4-FFF2-40B4-BE49-F238E27FC236}">
                  <a16:creationId xmlns:a16="http://schemas.microsoft.com/office/drawing/2014/main" id="{5BBEDDC9-CCA3-4845-3A1D-200E18457BEB}"/>
                </a:ext>
              </a:extLst>
            </p:cNvPr>
            <p:cNvSpPr/>
            <p:nvPr/>
          </p:nvSpPr>
          <p:spPr>
            <a:xfrm>
              <a:off x="7271042" y="4689014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61" name="Rectangle 360">
              <a:extLst>
                <a:ext uri="{FF2B5EF4-FFF2-40B4-BE49-F238E27FC236}">
                  <a16:creationId xmlns:a16="http://schemas.microsoft.com/office/drawing/2014/main" id="{07E3564F-3200-EC48-35E1-10C9490B40CD}"/>
                </a:ext>
              </a:extLst>
            </p:cNvPr>
            <p:cNvSpPr/>
            <p:nvPr/>
          </p:nvSpPr>
          <p:spPr>
            <a:xfrm>
              <a:off x="7458952" y="4689014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62" name="Rectangle 361">
              <a:extLst>
                <a:ext uri="{FF2B5EF4-FFF2-40B4-BE49-F238E27FC236}">
                  <a16:creationId xmlns:a16="http://schemas.microsoft.com/office/drawing/2014/main" id="{A39D83DA-EEFD-889F-3001-B8B5CD6F6EC4}"/>
                </a:ext>
              </a:extLst>
            </p:cNvPr>
            <p:cNvSpPr/>
            <p:nvPr/>
          </p:nvSpPr>
          <p:spPr>
            <a:xfrm>
              <a:off x="7998958" y="4689014"/>
              <a:ext cx="17654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63" name="Rectangle 362">
              <a:extLst>
                <a:ext uri="{FF2B5EF4-FFF2-40B4-BE49-F238E27FC236}">
                  <a16:creationId xmlns:a16="http://schemas.microsoft.com/office/drawing/2014/main" id="{CDA8F719-A1D1-1547-E96C-2FD3466806F2}"/>
                </a:ext>
              </a:extLst>
            </p:cNvPr>
            <p:cNvSpPr/>
            <p:nvPr/>
          </p:nvSpPr>
          <p:spPr>
            <a:xfrm>
              <a:off x="7815496" y="4689014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sp>
          <p:nvSpPr>
            <p:cNvPr id="364" name="Rectangle 363">
              <a:extLst>
                <a:ext uri="{FF2B5EF4-FFF2-40B4-BE49-F238E27FC236}">
                  <a16:creationId xmlns:a16="http://schemas.microsoft.com/office/drawing/2014/main" id="{4F25A4CF-7DF9-11A5-D47C-3E60328B6766}"/>
                </a:ext>
              </a:extLst>
            </p:cNvPr>
            <p:cNvSpPr/>
            <p:nvPr/>
          </p:nvSpPr>
          <p:spPr>
            <a:xfrm>
              <a:off x="7635494" y="4689014"/>
              <a:ext cx="180002" cy="180002"/>
            </a:xfrm>
            <a:prstGeom prst="rect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200" dirty="0"/>
                <a:t>M</a:t>
              </a:r>
            </a:p>
          </p:txBody>
        </p:sp>
        <p:cxnSp>
          <p:nvCxnSpPr>
            <p:cNvPr id="367" name="Straight Connector 366">
              <a:extLst>
                <a:ext uri="{FF2B5EF4-FFF2-40B4-BE49-F238E27FC236}">
                  <a16:creationId xmlns:a16="http://schemas.microsoft.com/office/drawing/2014/main" id="{B04BD00E-B230-C81E-191A-5C3AE7988060}"/>
                </a:ext>
              </a:extLst>
            </p:cNvPr>
            <p:cNvCxnSpPr>
              <a:cxnSpLocks/>
              <a:stCxn id="362" idx="0"/>
            </p:cNvCxnSpPr>
            <p:nvPr/>
          </p:nvCxnSpPr>
          <p:spPr>
            <a:xfrm>
              <a:off x="8087229" y="4689014"/>
              <a:ext cx="361279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369" name="Straight Connector 368">
              <a:extLst>
                <a:ext uri="{FF2B5EF4-FFF2-40B4-BE49-F238E27FC236}">
                  <a16:creationId xmlns:a16="http://schemas.microsoft.com/office/drawing/2014/main" id="{9446A18A-3C68-4190-A1CD-D3BDCC3830D7}"/>
                </a:ext>
              </a:extLst>
            </p:cNvPr>
            <p:cNvCxnSpPr>
              <a:cxnSpLocks/>
            </p:cNvCxnSpPr>
            <p:nvPr/>
          </p:nvCxnSpPr>
          <p:spPr>
            <a:xfrm>
              <a:off x="8091963" y="4869016"/>
              <a:ext cx="356545" cy="0"/>
            </a:xfrm>
            <a:prstGeom prst="line">
              <a:avLst/>
            </a:prstGeom>
            <a:ln w="3810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cxnSp>
      </p:grpSp>
      <p:sp>
        <p:nvSpPr>
          <p:cNvPr id="372" name="TextBox 371">
            <a:extLst>
              <a:ext uri="{FF2B5EF4-FFF2-40B4-BE49-F238E27FC236}">
                <a16:creationId xmlns:a16="http://schemas.microsoft.com/office/drawing/2014/main" id="{EB8F6ED8-7599-7394-5345-D03CCA0FEF15}"/>
              </a:ext>
            </a:extLst>
          </p:cNvPr>
          <p:cNvSpPr txBox="1"/>
          <p:nvPr/>
        </p:nvSpPr>
        <p:spPr>
          <a:xfrm>
            <a:off x="74978" y="6122034"/>
            <a:ext cx="169437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dirty="0" err="1"/>
              <a:t>ph</a:t>
            </a:r>
            <a:r>
              <a:rPr lang="en-US" sz="1800" dirty="0"/>
              <a:t> = IEEE 754 Half</a:t>
            </a:r>
          </a:p>
        </p:txBody>
      </p:sp>
      <p:sp>
        <p:nvSpPr>
          <p:cNvPr id="373" name="TextBox 372">
            <a:extLst>
              <a:ext uri="{FF2B5EF4-FFF2-40B4-BE49-F238E27FC236}">
                <a16:creationId xmlns:a16="http://schemas.microsoft.com/office/drawing/2014/main" id="{798ACFDC-BC0D-78C4-79CE-A22404DB5F3F}"/>
              </a:ext>
            </a:extLst>
          </p:cNvPr>
          <p:cNvSpPr txBox="1"/>
          <p:nvPr/>
        </p:nvSpPr>
        <p:spPr>
          <a:xfrm>
            <a:off x="66621" y="5396545"/>
            <a:ext cx="184069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dirty="0" err="1"/>
              <a:t>ps</a:t>
            </a:r>
            <a:r>
              <a:rPr lang="en-US" sz="1800" dirty="0"/>
              <a:t> = IEEE 754 Single</a:t>
            </a:r>
          </a:p>
        </p:txBody>
      </p:sp>
      <p:sp>
        <p:nvSpPr>
          <p:cNvPr id="374" name="TextBox 373">
            <a:extLst>
              <a:ext uri="{FF2B5EF4-FFF2-40B4-BE49-F238E27FC236}">
                <a16:creationId xmlns:a16="http://schemas.microsoft.com/office/drawing/2014/main" id="{518A7833-FEF5-4BD6-944B-08B7313234C3}"/>
              </a:ext>
            </a:extLst>
          </p:cNvPr>
          <p:cNvSpPr txBox="1"/>
          <p:nvPr/>
        </p:nvSpPr>
        <p:spPr>
          <a:xfrm>
            <a:off x="77279" y="5040280"/>
            <a:ext cx="199253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dirty="0"/>
              <a:t>pd = IEEE 754 Double</a:t>
            </a:r>
          </a:p>
        </p:txBody>
      </p:sp>
      <p:sp>
        <p:nvSpPr>
          <p:cNvPr id="375" name="TextBox 374">
            <a:extLst>
              <a:ext uri="{FF2B5EF4-FFF2-40B4-BE49-F238E27FC236}">
                <a16:creationId xmlns:a16="http://schemas.microsoft.com/office/drawing/2014/main" id="{8C5CB9BA-554F-8B13-5BD0-79A6B8AE7D8B}"/>
              </a:ext>
            </a:extLst>
          </p:cNvPr>
          <p:cNvSpPr txBox="1"/>
          <p:nvPr/>
        </p:nvSpPr>
        <p:spPr>
          <a:xfrm>
            <a:off x="77279" y="5763624"/>
            <a:ext cx="36548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cs-CZ"/>
            </a:defPPr>
            <a:lvl1pPr>
              <a:defRPr sz="1200"/>
            </a:lvl1pPr>
          </a:lstStyle>
          <a:p>
            <a:r>
              <a:rPr lang="en-US" sz="1800" dirty="0" err="1"/>
              <a:t>pbh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848333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25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</a:t>
            </a:r>
            <a:r>
              <a:rPr lang="en-US" dirty="0"/>
              <a:t> software development</a:t>
            </a:r>
            <a:r>
              <a:rPr lang="cs-CZ" dirty="0"/>
              <a:t> - 201</a:t>
            </a:r>
            <a:r>
              <a:rPr lang="en-US" dirty="0"/>
              <a:t>5</a:t>
            </a:r>
            <a:r>
              <a:rPr lang="cs-CZ" dirty="0"/>
              <a:t>/201</a:t>
            </a:r>
            <a:r>
              <a:rPr lang="en-US" dirty="0"/>
              <a:t>6</a:t>
            </a:r>
            <a:r>
              <a:rPr lang="cs-CZ" dirty="0"/>
              <a:t>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instructions (SSE/AVX/AVX512)</a:t>
            </a:r>
          </a:p>
        </p:txBody>
      </p:sp>
    </p:spTree>
    <p:extLst>
      <p:ext uri="{BB962C8B-B14F-4D97-AF65-F5344CB8AC3E}">
        <p14:creationId xmlns:p14="http://schemas.microsoft.com/office/powerpoint/2010/main" val="25085640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instructions (SSE/AVX/AVX512)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Memory access</a:t>
            </a:r>
          </a:p>
          <a:p>
            <a:pPr lvl="1"/>
            <a:r>
              <a:rPr lang="en-US" dirty="0"/>
              <a:t>Loads and stores</a:t>
            </a:r>
          </a:p>
          <a:p>
            <a:pPr lvl="1"/>
            <a:r>
              <a:rPr lang="en-US" dirty="0"/>
              <a:t>In addition, many other instructions may have up to 1 memory operand</a:t>
            </a:r>
          </a:p>
          <a:p>
            <a:r>
              <a:rPr lang="en-US" dirty="0"/>
              <a:t>Plain arithmetic instructions</a:t>
            </a:r>
          </a:p>
          <a:p>
            <a:pPr lvl="1"/>
            <a:r>
              <a:rPr lang="en-US" dirty="0"/>
              <a:t>Parallel execution of the same operation in each lane, independently</a:t>
            </a:r>
          </a:p>
          <a:p>
            <a:r>
              <a:rPr lang="en-US" dirty="0"/>
              <a:t>Conditions and masks</a:t>
            </a:r>
          </a:p>
          <a:p>
            <a:pPr lvl="1"/>
            <a:r>
              <a:rPr lang="en-US" dirty="0"/>
              <a:t>Support for conditional execution, independently in each lane</a:t>
            </a:r>
          </a:p>
          <a:p>
            <a:r>
              <a:rPr lang="en-US" dirty="0"/>
              <a:t>Inter-lane </a:t>
            </a:r>
            <a:r>
              <a:rPr lang="en-US" dirty="0" err="1"/>
              <a:t>arithmetics</a:t>
            </a:r>
            <a:endParaRPr lang="en-US" dirty="0"/>
          </a:p>
          <a:p>
            <a:pPr lvl="1"/>
            <a:r>
              <a:rPr lang="en-US" dirty="0"/>
              <a:t>Applying selected operations across lanes</a:t>
            </a:r>
          </a:p>
          <a:p>
            <a:r>
              <a:rPr lang="en-US" dirty="0"/>
              <a:t>Inter-lane shuffles</a:t>
            </a:r>
          </a:p>
          <a:p>
            <a:pPr lvl="1"/>
            <a:r>
              <a:rPr lang="en-US" dirty="0"/>
              <a:t>Movement of data between lanes</a:t>
            </a:r>
          </a:p>
          <a:p>
            <a:r>
              <a:rPr lang="en-US" dirty="0"/>
              <a:t>Conversions</a:t>
            </a:r>
          </a:p>
          <a:p>
            <a:pPr lvl="1"/>
            <a:r>
              <a:rPr lang="en-US" dirty="0"/>
              <a:t>Changing widths of data; interaction with scalar registers</a:t>
            </a:r>
          </a:p>
          <a:p>
            <a:endParaRPr lang="en-US" dirty="0"/>
          </a:p>
          <a:p>
            <a:r>
              <a:rPr lang="en-US" dirty="0"/>
              <a:t>The list in these slides can never be complete, see the reference:</a:t>
            </a:r>
          </a:p>
          <a:p>
            <a:pPr marL="0" lvl="4" indent="0">
              <a:spcAft>
                <a:spcPts val="0"/>
              </a:spcAft>
              <a:buClr>
                <a:schemeClr val="accent1"/>
              </a:buClr>
              <a:buSzPct val="76000"/>
            </a:pPr>
            <a:r>
              <a:rPr lang="en-US" dirty="0"/>
              <a:t>https://www.intel.com/content/www/us/en/docs/intrinsics-guide/index.html</a:t>
            </a:r>
          </a:p>
        </p:txBody>
      </p:sp>
    </p:spTree>
    <p:extLst>
      <p:ext uri="{BB962C8B-B14F-4D97-AF65-F5344CB8AC3E}">
        <p14:creationId xmlns:p14="http://schemas.microsoft.com/office/powerpoint/2010/main" val="36274782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instructions (SSE/AVX/AVX512)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27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Memory access</a:t>
            </a:r>
          </a:p>
          <a:p>
            <a:pPr lvl="1"/>
            <a:r>
              <a:rPr lang="en-US" dirty="0"/>
              <a:t>Vector load and stores</a:t>
            </a:r>
          </a:p>
          <a:p>
            <a:pPr lvl="3"/>
            <a:r>
              <a:rPr lang="en-US" dirty="0"/>
              <a:t>Load/store vector from/to a consecutive block of memory</a:t>
            </a:r>
          </a:p>
          <a:p>
            <a:pPr lvl="2"/>
            <a:r>
              <a:rPr lang="en-US" b="1" dirty="0"/>
              <a:t>load/store</a:t>
            </a:r>
            <a:r>
              <a:rPr lang="en-US" dirty="0"/>
              <a:t> - Aligned loads/stores – fault if unaligned to a multiple of 16B</a:t>
            </a:r>
          </a:p>
          <a:p>
            <a:pPr lvl="2"/>
            <a:r>
              <a:rPr lang="en-US" b="1" dirty="0" err="1"/>
              <a:t>loadu</a:t>
            </a:r>
            <a:r>
              <a:rPr lang="en-US" b="1" dirty="0"/>
              <a:t>/</a:t>
            </a:r>
            <a:r>
              <a:rPr lang="en-US" b="1" dirty="0" err="1"/>
              <a:t>storeu</a:t>
            </a:r>
            <a:r>
              <a:rPr lang="en-US" dirty="0"/>
              <a:t> - Unaligned load/stores – slower if unaligned</a:t>
            </a:r>
          </a:p>
          <a:p>
            <a:pPr lvl="3"/>
            <a:r>
              <a:rPr lang="en-US" dirty="0"/>
              <a:t>In older architectures, slower even if aligned – use only if alignment cannot be guaranteed</a:t>
            </a:r>
          </a:p>
          <a:p>
            <a:pPr lvl="2"/>
            <a:r>
              <a:rPr lang="en-US" b="1" dirty="0" err="1"/>
              <a:t>stream_load</a:t>
            </a:r>
            <a:r>
              <a:rPr lang="en-US" dirty="0"/>
              <a:t> - Non-temporal loads – not stored in caches (where architecture allows)</a:t>
            </a:r>
          </a:p>
          <a:p>
            <a:pPr lvl="3"/>
            <a:r>
              <a:rPr lang="en-US" dirty="0"/>
              <a:t>To avoid cache pollution when the data will not be read again soon</a:t>
            </a:r>
          </a:p>
          <a:p>
            <a:pPr lvl="1"/>
            <a:r>
              <a:rPr lang="en-US" dirty="0"/>
              <a:t>Memory arguments of vector instructions</a:t>
            </a:r>
          </a:p>
          <a:p>
            <a:pPr lvl="2"/>
            <a:r>
              <a:rPr lang="en-US" dirty="0"/>
              <a:t>At most one argument may reside in memory</a:t>
            </a:r>
          </a:p>
          <a:p>
            <a:pPr lvl="2"/>
            <a:r>
              <a:rPr lang="en-US" dirty="0"/>
              <a:t>In SSE, the memory argument must always be aligned to 16B</a:t>
            </a:r>
          </a:p>
          <a:p>
            <a:pPr lvl="2"/>
            <a:r>
              <a:rPr lang="en-US" dirty="0"/>
              <a:t>In AVX-enabled CPUs, memory arguments may be unaligned (resulting in slower operation)</a:t>
            </a:r>
          </a:p>
          <a:p>
            <a:pPr lvl="3"/>
            <a:r>
              <a:rPr lang="en-US" dirty="0"/>
              <a:t>Applies also to SSE instructions, if VEX-encoded (assembler names prefixed by ‘V’)</a:t>
            </a:r>
          </a:p>
          <a:p>
            <a:pPr lvl="1"/>
            <a:r>
              <a:rPr lang="en-US" dirty="0"/>
              <a:t>When used from C/C++</a:t>
            </a:r>
          </a:p>
          <a:p>
            <a:pPr lvl="2"/>
            <a:r>
              <a:rPr lang="en-US" dirty="0"/>
              <a:t>The compiler automatically generates </a:t>
            </a:r>
            <a:r>
              <a:rPr lang="en-US" dirty="0" err="1"/>
              <a:t>loadu</a:t>
            </a:r>
            <a:r>
              <a:rPr lang="en-US" dirty="0"/>
              <a:t>/</a:t>
            </a:r>
            <a:r>
              <a:rPr lang="en-US" dirty="0" err="1"/>
              <a:t>storeu</a:t>
            </a:r>
            <a:r>
              <a:rPr lang="en-US" dirty="0"/>
              <a:t> (or memory arguments if AVX is enabled) whenever working with memory operands</a:t>
            </a:r>
          </a:p>
          <a:p>
            <a:pPr lvl="2"/>
            <a:r>
              <a:rPr lang="en-US" dirty="0"/>
              <a:t>If alignment is guaranteed, explicit load/store to a local variable usually produces faster code</a:t>
            </a:r>
          </a:p>
        </p:txBody>
      </p:sp>
    </p:spTree>
    <p:extLst>
      <p:ext uri="{BB962C8B-B14F-4D97-AF65-F5344CB8AC3E}">
        <p14:creationId xmlns:p14="http://schemas.microsoft.com/office/powerpoint/2010/main" val="29031988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instructions (SSE/AVX/AVX512)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28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Memory access and data types</a:t>
            </a:r>
          </a:p>
          <a:p>
            <a:pPr lvl="1"/>
            <a:r>
              <a:rPr lang="en-US" dirty="0"/>
              <a:t>Formally, a vector load/store of a particular width (128/256/512 bits) just moves the bits between memory and a (XMM/YMM/ZMM) register, independently of the lane size and format</a:t>
            </a:r>
          </a:p>
          <a:p>
            <a:pPr lvl="1"/>
            <a:r>
              <a:rPr lang="en-US" dirty="0"/>
              <a:t>Physically, floating-point vectors may be routed through different parts of the CPU than integer vectors</a:t>
            </a:r>
          </a:p>
          <a:p>
            <a:pPr lvl="2"/>
            <a:r>
              <a:rPr lang="en-US" dirty="0"/>
              <a:t>And, in theory, different lane widths may also have different pathways</a:t>
            </a:r>
          </a:p>
          <a:p>
            <a:pPr lvl="2"/>
            <a:r>
              <a:rPr lang="en-US" dirty="0"/>
              <a:t>This arrangement makes the data closer to the respective hardware units for the following/preceding arithmetic instructions</a:t>
            </a:r>
          </a:p>
          <a:p>
            <a:pPr lvl="1"/>
            <a:r>
              <a:rPr lang="en-US" dirty="0"/>
              <a:t>Therefore, there are (at least) three kinds of instructions for loads/stores</a:t>
            </a:r>
          </a:p>
          <a:p>
            <a:pPr lvl="3"/>
            <a:r>
              <a:rPr lang="en-US" dirty="0"/>
              <a:t>And even more intrinsic functions mapped to them</a:t>
            </a:r>
          </a:p>
          <a:p>
            <a:pPr lvl="2"/>
            <a:r>
              <a:rPr lang="en-US" dirty="0"/>
              <a:t>*MOVDQ(A|U) = *(</a:t>
            </a:r>
            <a:r>
              <a:rPr lang="en-US" dirty="0" err="1"/>
              <a:t>load|store</a:t>
            </a:r>
            <a:r>
              <a:rPr lang="en-US" dirty="0"/>
              <a:t>)[u]_[e]</a:t>
            </a:r>
            <a:r>
              <a:rPr lang="en-US" dirty="0" err="1"/>
              <a:t>si</a:t>
            </a:r>
            <a:r>
              <a:rPr lang="en-US" dirty="0"/>
              <a:t>(32|64|128) = integer loads/stores</a:t>
            </a:r>
          </a:p>
          <a:p>
            <a:pPr lvl="2"/>
            <a:r>
              <a:rPr lang="en-US" dirty="0"/>
              <a:t>*MOV(A|U)PS = *(</a:t>
            </a:r>
            <a:r>
              <a:rPr lang="en-US" dirty="0" err="1"/>
              <a:t>load|store</a:t>
            </a:r>
            <a:r>
              <a:rPr lang="en-US" dirty="0"/>
              <a:t>)[u]_</a:t>
            </a:r>
            <a:r>
              <a:rPr lang="en-US" dirty="0" err="1"/>
              <a:t>ps</a:t>
            </a:r>
            <a:r>
              <a:rPr lang="en-US" dirty="0"/>
              <a:t> = float loads/stores</a:t>
            </a:r>
          </a:p>
          <a:p>
            <a:pPr lvl="2"/>
            <a:r>
              <a:rPr lang="en-US" dirty="0"/>
              <a:t>*MOV(A|U)PD = *(</a:t>
            </a:r>
            <a:r>
              <a:rPr lang="en-US" dirty="0" err="1"/>
              <a:t>load|store</a:t>
            </a:r>
            <a:r>
              <a:rPr lang="en-US" dirty="0"/>
              <a:t>)[u]_</a:t>
            </a:r>
            <a:r>
              <a:rPr lang="en-US" dirty="0" err="1"/>
              <a:t>pd</a:t>
            </a:r>
            <a:r>
              <a:rPr lang="en-US" dirty="0"/>
              <a:t> = double loads/stores</a:t>
            </a:r>
          </a:p>
          <a:p>
            <a:pPr lvl="1"/>
            <a:r>
              <a:rPr lang="en-US" dirty="0"/>
              <a:t>Always use the form of load/store related to the arithmetic instructions which operate on the data</a:t>
            </a:r>
          </a:p>
          <a:p>
            <a:pPr lvl="2"/>
            <a:r>
              <a:rPr lang="en-US" dirty="0"/>
              <a:t>With intrinsic functions in C/C++, this is enforced by the existence of different data types representing integer/float/double vectors</a:t>
            </a:r>
          </a:p>
          <a:p>
            <a:pPr lvl="2"/>
            <a:r>
              <a:rPr lang="en-US" dirty="0"/>
              <a:t>In assembly language, there is no enforcement</a:t>
            </a:r>
          </a:p>
        </p:txBody>
      </p:sp>
    </p:spTree>
    <p:extLst>
      <p:ext uri="{BB962C8B-B14F-4D97-AF65-F5344CB8AC3E}">
        <p14:creationId xmlns:p14="http://schemas.microsoft.com/office/powerpoint/2010/main" val="36218431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instructions (SSE/AVX/AVX512)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29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Memory access</a:t>
            </a:r>
          </a:p>
          <a:p>
            <a:pPr lvl="1"/>
            <a:r>
              <a:rPr lang="en-US" dirty="0"/>
              <a:t>Gather/scatter</a:t>
            </a:r>
          </a:p>
          <a:p>
            <a:pPr lvl="2"/>
            <a:r>
              <a:rPr lang="en-US" dirty="0"/>
              <a:t>Gather available from AVX2, scatter only for AVX512 (and KNC)</a:t>
            </a:r>
          </a:p>
          <a:p>
            <a:pPr lvl="2"/>
            <a:r>
              <a:rPr lang="en-US" dirty="0"/>
              <a:t>Load/store lanes of a vector from/to individually indexed positions </a:t>
            </a:r>
          </a:p>
          <a:p>
            <a:pPr lvl="3"/>
            <a:r>
              <a:rPr lang="en-US" dirty="0"/>
              <a:t>Available only for 32 or 64 bit data elements</a:t>
            </a:r>
          </a:p>
          <a:p>
            <a:pPr lvl="3"/>
            <a:r>
              <a:rPr lang="en-US" dirty="0"/>
              <a:t>Addresses computed by adding a common base address and (the 1/2/4/8-multiple of) an 32/64 bit index in the corresponding lane of a vector register</a:t>
            </a:r>
          </a:p>
          <a:p>
            <a:pPr lvl="3"/>
            <a:r>
              <a:rPr lang="en-US" dirty="0"/>
              <a:t>Index and data register may differ in size (e.g., _mm256_i32gather_epi64 reads indexes from a 128-bit register and stores to a 256-bit)</a:t>
            </a:r>
          </a:p>
          <a:p>
            <a:pPr lvl="2"/>
            <a:r>
              <a:rPr lang="en-US" dirty="0"/>
              <a:t>The CPU may perform individual lane loads/stores in parallel</a:t>
            </a:r>
          </a:p>
          <a:p>
            <a:pPr lvl="3"/>
            <a:r>
              <a:rPr lang="en-US" dirty="0"/>
              <a:t>if they do not hit the same parts of the internal memory buses</a:t>
            </a:r>
          </a:p>
          <a:p>
            <a:pPr lvl="3"/>
            <a:r>
              <a:rPr lang="en-US" dirty="0"/>
              <a:t>similar to the notion of </a:t>
            </a:r>
            <a:r>
              <a:rPr lang="en-US" i="1" dirty="0"/>
              <a:t>stride </a:t>
            </a:r>
            <a:r>
              <a:rPr lang="en-US" dirty="0"/>
              <a:t>in GPUs but far less massive</a:t>
            </a:r>
          </a:p>
          <a:p>
            <a:pPr lvl="2"/>
            <a:r>
              <a:rPr lang="en-US" dirty="0"/>
              <a:t>In any case, gather/scatter is slower than contiguous loads/stores</a:t>
            </a:r>
          </a:p>
          <a:p>
            <a:pPr lvl="3"/>
            <a:r>
              <a:rPr lang="en-US" dirty="0"/>
              <a:t>But faster than a series of scalar load/stores</a:t>
            </a:r>
          </a:p>
          <a:p>
            <a:pPr lvl="2"/>
            <a:r>
              <a:rPr lang="en-US" dirty="0"/>
              <a:t>Gather:</a:t>
            </a:r>
          </a:p>
          <a:p>
            <a:pPr lvl="4"/>
            <a:r>
              <a:rPr lang="en-US" dirty="0"/>
              <a:t>for (</a:t>
            </a:r>
            <a:r>
              <a:rPr lang="en-US" dirty="0" err="1"/>
              <a:t>i</a:t>
            </a:r>
            <a:r>
              <a:rPr lang="en-US" dirty="0"/>
              <a:t> in 0..N-1) v[</a:t>
            </a:r>
            <a:r>
              <a:rPr lang="en-US" dirty="0" err="1"/>
              <a:t>i</a:t>
            </a:r>
            <a:r>
              <a:rPr lang="en-US" dirty="0"/>
              <a:t>] = a[c*x[</a:t>
            </a:r>
            <a:r>
              <a:rPr lang="en-US" dirty="0" err="1"/>
              <a:t>i</a:t>
            </a:r>
            <a:r>
              <a:rPr lang="en-US" dirty="0"/>
              <a:t>]]</a:t>
            </a:r>
          </a:p>
          <a:p>
            <a:pPr lvl="3"/>
            <a:r>
              <a:rPr lang="en-US" dirty="0"/>
              <a:t>c is a constant of 1/2/4/8</a:t>
            </a:r>
          </a:p>
          <a:p>
            <a:pPr lvl="2"/>
            <a:r>
              <a:rPr lang="en-US" dirty="0"/>
              <a:t>For scatter, individual lanes may be masked by a bit-mask:</a:t>
            </a:r>
          </a:p>
          <a:p>
            <a:pPr lvl="4"/>
            <a:r>
              <a:rPr lang="en-US" dirty="0"/>
              <a:t>for (</a:t>
            </a:r>
            <a:r>
              <a:rPr lang="en-US" dirty="0" err="1"/>
              <a:t>i</a:t>
            </a:r>
            <a:r>
              <a:rPr lang="en-US" dirty="0"/>
              <a:t> in 0..N-1) if (m[</a:t>
            </a:r>
            <a:r>
              <a:rPr lang="en-US" dirty="0" err="1"/>
              <a:t>i</a:t>
            </a:r>
            <a:r>
              <a:rPr lang="en-US" dirty="0"/>
              <a:t>]) a[c*x[</a:t>
            </a:r>
            <a:r>
              <a:rPr lang="en-US" dirty="0" err="1"/>
              <a:t>i</a:t>
            </a:r>
            <a:r>
              <a:rPr lang="en-US" dirty="0"/>
              <a:t>]] = v[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pPr lvl="2"/>
            <a:r>
              <a:rPr lang="en-US" dirty="0"/>
              <a:t>Beware: If two indexes are identical in the same scatter, the result is undefined</a:t>
            </a:r>
          </a:p>
          <a:p>
            <a:pPr lvl="3"/>
            <a:r>
              <a:rPr lang="en-US" dirty="0"/>
              <a:t>Use *conflict* instructions (in AVX512CD) to detect, then masking to avoid</a:t>
            </a:r>
          </a:p>
        </p:txBody>
      </p:sp>
    </p:spTree>
    <p:extLst>
      <p:ext uri="{BB962C8B-B14F-4D97-AF65-F5344CB8AC3E}">
        <p14:creationId xmlns:p14="http://schemas.microsoft.com/office/powerpoint/2010/main" val="424957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processing strategies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grpSp>
        <p:nvGrpSpPr>
          <p:cNvPr id="9" name="Group 8"/>
          <p:cNvGrpSpPr/>
          <p:nvPr/>
        </p:nvGrpSpPr>
        <p:grpSpPr>
          <a:xfrm>
            <a:off x="1252372" y="1052736"/>
            <a:ext cx="2023484" cy="504056"/>
            <a:chOff x="683568" y="1052736"/>
            <a:chExt cx="2023484" cy="504056"/>
          </a:xfrm>
        </p:grpSpPr>
        <p:sp>
          <p:nvSpPr>
            <p:cNvPr id="5" name="Rectangle 4"/>
            <p:cNvSpPr/>
            <p:nvPr/>
          </p:nvSpPr>
          <p:spPr>
            <a:xfrm>
              <a:off x="683568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187624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691680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202996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252372" y="1556792"/>
            <a:ext cx="2023484" cy="504056"/>
            <a:chOff x="683568" y="1052736"/>
            <a:chExt cx="2023484" cy="504056"/>
          </a:xfrm>
        </p:grpSpPr>
        <p:sp>
          <p:nvSpPr>
            <p:cNvPr id="11" name="Rectangle 10"/>
            <p:cNvSpPr/>
            <p:nvPr/>
          </p:nvSpPr>
          <p:spPr>
            <a:xfrm>
              <a:off x="683568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187624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691680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202996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636748" y="1052736"/>
            <a:ext cx="2023484" cy="504056"/>
            <a:chOff x="683568" y="1052736"/>
            <a:chExt cx="2023484" cy="504056"/>
          </a:xfrm>
        </p:grpSpPr>
        <p:sp>
          <p:nvSpPr>
            <p:cNvPr id="16" name="Rectangle 15"/>
            <p:cNvSpPr/>
            <p:nvPr/>
          </p:nvSpPr>
          <p:spPr>
            <a:xfrm>
              <a:off x="683568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187624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691680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202996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652972" y="1052736"/>
            <a:ext cx="2023484" cy="504056"/>
            <a:chOff x="683568" y="1052736"/>
            <a:chExt cx="2023484" cy="504056"/>
          </a:xfrm>
        </p:grpSpPr>
        <p:sp>
          <p:nvSpPr>
            <p:cNvPr id="21" name="Rectangle 20"/>
            <p:cNvSpPr/>
            <p:nvPr/>
          </p:nvSpPr>
          <p:spPr>
            <a:xfrm>
              <a:off x="683568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187624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691680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202996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1745759" y="544034"/>
            <a:ext cx="1029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N=8, K=4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82958" y="544034"/>
            <a:ext cx="1029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N=8, K=8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21738" y="800708"/>
            <a:ext cx="0" cy="1476164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 rot="16200000">
            <a:off x="-24258" y="1354123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252371" y="2417548"/>
            <a:ext cx="20003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Example: Older implementations of AVX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55576" y="5134899"/>
            <a:ext cx="30243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Problem: Cross-lane instructions (e.g. shuffles) cannot pass data between the two halves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1229214" y="3821704"/>
            <a:ext cx="2023484" cy="504056"/>
            <a:chOff x="683568" y="1052736"/>
            <a:chExt cx="2023484" cy="504056"/>
          </a:xfrm>
        </p:grpSpPr>
        <p:sp>
          <p:nvSpPr>
            <p:cNvPr id="33" name="Rectangle 32"/>
            <p:cNvSpPr/>
            <p:nvPr/>
          </p:nvSpPr>
          <p:spPr>
            <a:xfrm>
              <a:off x="683568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1187624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691680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202996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229214" y="4325760"/>
            <a:ext cx="2023484" cy="504056"/>
            <a:chOff x="683568" y="1052736"/>
            <a:chExt cx="2023484" cy="504056"/>
          </a:xfrm>
        </p:grpSpPr>
        <p:sp>
          <p:nvSpPr>
            <p:cNvPr id="38" name="Rectangle 37"/>
            <p:cNvSpPr/>
            <p:nvPr/>
          </p:nvSpPr>
          <p:spPr>
            <a:xfrm>
              <a:off x="683568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187624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691680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202996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445602" y="4077072"/>
            <a:ext cx="1593253" cy="0"/>
            <a:chOff x="1445602" y="4077072"/>
            <a:chExt cx="1593253" cy="0"/>
          </a:xfrm>
        </p:grpSpPr>
        <p:cxnSp>
          <p:nvCxnSpPr>
            <p:cNvPr id="42" name="Straight Arrow Connector 41"/>
            <p:cNvCxnSpPr/>
            <p:nvPr/>
          </p:nvCxnSpPr>
          <p:spPr>
            <a:xfrm>
              <a:off x="1445602" y="4077072"/>
              <a:ext cx="534110" cy="0"/>
            </a:xfrm>
            <a:prstGeom prst="straightConnector1">
              <a:avLst/>
            </a:prstGeom>
            <a:ln w="38100">
              <a:solidFill>
                <a:schemeClr val="accent3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>
              <a:off x="1993429" y="4077072"/>
              <a:ext cx="534110" cy="0"/>
            </a:xfrm>
            <a:prstGeom prst="straightConnector1">
              <a:avLst/>
            </a:prstGeom>
            <a:ln w="38100">
              <a:solidFill>
                <a:schemeClr val="accent3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2504745" y="4077072"/>
              <a:ext cx="534110" cy="0"/>
            </a:xfrm>
            <a:prstGeom prst="straightConnector1">
              <a:avLst/>
            </a:prstGeom>
            <a:ln w="38100">
              <a:solidFill>
                <a:schemeClr val="accent3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51"/>
          <p:cNvGrpSpPr/>
          <p:nvPr/>
        </p:nvGrpSpPr>
        <p:grpSpPr>
          <a:xfrm>
            <a:off x="1445602" y="4581128"/>
            <a:ext cx="1593253" cy="0"/>
            <a:chOff x="1445602" y="4581128"/>
            <a:chExt cx="1593253" cy="0"/>
          </a:xfrm>
        </p:grpSpPr>
        <p:cxnSp>
          <p:nvCxnSpPr>
            <p:cNvPr id="49" name="Straight Arrow Connector 48"/>
            <p:cNvCxnSpPr/>
            <p:nvPr/>
          </p:nvCxnSpPr>
          <p:spPr>
            <a:xfrm>
              <a:off x="1445602" y="4581128"/>
              <a:ext cx="534110" cy="0"/>
            </a:xfrm>
            <a:prstGeom prst="straightConnector1">
              <a:avLst/>
            </a:prstGeom>
            <a:ln w="38100">
              <a:solidFill>
                <a:schemeClr val="accent3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1993429" y="4581128"/>
              <a:ext cx="534110" cy="0"/>
            </a:xfrm>
            <a:prstGeom prst="straightConnector1">
              <a:avLst/>
            </a:prstGeom>
            <a:ln w="38100">
              <a:solidFill>
                <a:schemeClr val="accent3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>
              <a:off x="2504745" y="4581128"/>
              <a:ext cx="534110" cy="0"/>
            </a:xfrm>
            <a:prstGeom prst="straightConnector1">
              <a:avLst/>
            </a:prstGeom>
            <a:ln w="38100">
              <a:solidFill>
                <a:schemeClr val="accent3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TextBox 53"/>
          <p:cNvSpPr txBox="1"/>
          <p:nvPr/>
        </p:nvSpPr>
        <p:spPr>
          <a:xfrm>
            <a:off x="4636748" y="2417547"/>
            <a:ext cx="40397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Example: Newer implementations of AVX using either a 256-bits wide pipeline or two 128-bit pipelines synchronously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133544" y="5134899"/>
            <a:ext cx="3024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problem remains visible in the AVX instruction set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4629488" y="3825044"/>
            <a:ext cx="2023484" cy="504056"/>
            <a:chOff x="683568" y="1052736"/>
            <a:chExt cx="2023484" cy="504056"/>
          </a:xfrm>
        </p:grpSpPr>
        <p:sp>
          <p:nvSpPr>
            <p:cNvPr id="57" name="Rectangle 56"/>
            <p:cNvSpPr/>
            <p:nvPr/>
          </p:nvSpPr>
          <p:spPr>
            <a:xfrm>
              <a:off x="683568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1187624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691680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202996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6650517" y="3825044"/>
            <a:ext cx="2023484" cy="504056"/>
            <a:chOff x="683568" y="1052736"/>
            <a:chExt cx="2023484" cy="504056"/>
          </a:xfrm>
        </p:grpSpPr>
        <p:sp>
          <p:nvSpPr>
            <p:cNvPr id="62" name="Rectangle 61"/>
            <p:cNvSpPr/>
            <p:nvPr/>
          </p:nvSpPr>
          <p:spPr>
            <a:xfrm>
              <a:off x="683568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1187624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1691680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2202996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4845876" y="4080412"/>
            <a:ext cx="1593253" cy="0"/>
            <a:chOff x="1445602" y="4077072"/>
            <a:chExt cx="1593253" cy="0"/>
          </a:xfrm>
        </p:grpSpPr>
        <p:cxnSp>
          <p:nvCxnSpPr>
            <p:cNvPr id="67" name="Straight Arrow Connector 66"/>
            <p:cNvCxnSpPr/>
            <p:nvPr/>
          </p:nvCxnSpPr>
          <p:spPr>
            <a:xfrm>
              <a:off x="1445602" y="4077072"/>
              <a:ext cx="534110" cy="0"/>
            </a:xfrm>
            <a:prstGeom prst="straightConnector1">
              <a:avLst/>
            </a:prstGeom>
            <a:ln w="38100">
              <a:solidFill>
                <a:schemeClr val="accent3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1993429" y="4077072"/>
              <a:ext cx="534110" cy="0"/>
            </a:xfrm>
            <a:prstGeom prst="straightConnector1">
              <a:avLst/>
            </a:prstGeom>
            <a:ln w="38100">
              <a:solidFill>
                <a:schemeClr val="accent3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2504745" y="4077072"/>
              <a:ext cx="534110" cy="0"/>
            </a:xfrm>
            <a:prstGeom prst="straightConnector1">
              <a:avLst/>
            </a:prstGeom>
            <a:ln w="38100">
              <a:solidFill>
                <a:schemeClr val="accent3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/>
          <p:cNvGrpSpPr/>
          <p:nvPr/>
        </p:nvGrpSpPr>
        <p:grpSpPr>
          <a:xfrm>
            <a:off x="6866905" y="4080412"/>
            <a:ext cx="1593253" cy="0"/>
            <a:chOff x="1445602" y="4581128"/>
            <a:chExt cx="1593253" cy="0"/>
          </a:xfrm>
        </p:grpSpPr>
        <p:cxnSp>
          <p:nvCxnSpPr>
            <p:cNvPr id="71" name="Straight Arrow Connector 70"/>
            <p:cNvCxnSpPr/>
            <p:nvPr/>
          </p:nvCxnSpPr>
          <p:spPr>
            <a:xfrm>
              <a:off x="1445602" y="4581128"/>
              <a:ext cx="534110" cy="0"/>
            </a:xfrm>
            <a:prstGeom prst="straightConnector1">
              <a:avLst/>
            </a:prstGeom>
            <a:ln w="38100">
              <a:solidFill>
                <a:schemeClr val="accent3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>
              <a:off x="1993429" y="4581128"/>
              <a:ext cx="534110" cy="0"/>
            </a:xfrm>
            <a:prstGeom prst="straightConnector1">
              <a:avLst/>
            </a:prstGeom>
            <a:ln w="38100">
              <a:solidFill>
                <a:schemeClr val="accent3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>
              <a:off x="2504745" y="4581128"/>
              <a:ext cx="534110" cy="0"/>
            </a:xfrm>
            <a:prstGeom prst="straightConnector1">
              <a:avLst/>
            </a:prstGeom>
            <a:ln w="38100">
              <a:solidFill>
                <a:schemeClr val="accent3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53213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instructions (SSE/AVX/AVX512)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30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Plain arithmetic instructions</a:t>
            </a:r>
          </a:p>
          <a:p>
            <a:pPr lvl="1"/>
            <a:r>
              <a:rPr lang="en-US" dirty="0"/>
              <a:t>Parallel execution of the same operation in each lane, independently</a:t>
            </a:r>
          </a:p>
          <a:p>
            <a:pPr lvl="4"/>
            <a:r>
              <a:rPr lang="en-US" dirty="0"/>
              <a:t>for (</a:t>
            </a:r>
            <a:r>
              <a:rPr lang="en-US" dirty="0" err="1"/>
              <a:t>i</a:t>
            </a:r>
            <a:r>
              <a:rPr lang="en-US" dirty="0"/>
              <a:t> in 0..N-1) c[</a:t>
            </a:r>
            <a:r>
              <a:rPr lang="en-US" dirty="0" err="1"/>
              <a:t>i</a:t>
            </a:r>
            <a:r>
              <a:rPr lang="en-US" dirty="0"/>
              <a:t>] = f(a[</a:t>
            </a:r>
            <a:r>
              <a:rPr lang="en-US" dirty="0" err="1"/>
              <a:t>i</a:t>
            </a:r>
            <a:r>
              <a:rPr lang="en-US" dirty="0"/>
              <a:t>],b[</a:t>
            </a:r>
            <a:r>
              <a:rPr lang="en-US" dirty="0" err="1"/>
              <a:t>i</a:t>
            </a:r>
            <a:r>
              <a:rPr lang="en-US" dirty="0"/>
              <a:t>])</a:t>
            </a:r>
          </a:p>
          <a:p>
            <a:pPr lvl="1"/>
            <a:r>
              <a:rPr lang="en-US" dirty="0"/>
              <a:t>Integer </a:t>
            </a:r>
            <a:r>
              <a:rPr lang="en-US" dirty="0" err="1"/>
              <a:t>arithmetics</a:t>
            </a:r>
            <a:r>
              <a:rPr lang="en-US" dirty="0"/>
              <a:t>: </a:t>
            </a:r>
          </a:p>
          <a:p>
            <a:pPr lvl="2"/>
            <a:r>
              <a:rPr lang="en-US" dirty="0"/>
              <a:t>ADD, SUB in 8/16/32/64 bit lanes</a:t>
            </a:r>
          </a:p>
          <a:p>
            <a:pPr lvl="2"/>
            <a:r>
              <a:rPr lang="en-US" dirty="0"/>
              <a:t>Saturated signed/unsigned ADD/SUB in 8/16 bit lanes</a:t>
            </a:r>
          </a:p>
          <a:p>
            <a:pPr lvl="2"/>
            <a:r>
              <a:rPr lang="en-US" dirty="0"/>
              <a:t>Shifts in 16/32/64/128 bit lanes</a:t>
            </a:r>
          </a:p>
          <a:p>
            <a:pPr lvl="2"/>
            <a:r>
              <a:rPr lang="en-US" dirty="0"/>
              <a:t>MUL in 32/64 bit lanes</a:t>
            </a:r>
          </a:p>
          <a:p>
            <a:pPr lvl="1"/>
            <a:r>
              <a:rPr lang="en-US" dirty="0"/>
              <a:t>Floating-point </a:t>
            </a:r>
            <a:r>
              <a:rPr lang="en-US" dirty="0" err="1"/>
              <a:t>arithmetics</a:t>
            </a:r>
            <a:r>
              <a:rPr lang="en-US" dirty="0"/>
              <a:t> (32/64-bit lanes)</a:t>
            </a:r>
          </a:p>
          <a:p>
            <a:pPr lvl="2"/>
            <a:r>
              <a:rPr lang="en-US" dirty="0"/>
              <a:t>ADD, SUB, MUL, DIV</a:t>
            </a:r>
          </a:p>
          <a:p>
            <a:pPr lvl="2"/>
            <a:r>
              <a:rPr lang="en-US" dirty="0"/>
              <a:t>FMA (fused multiply-add) </a:t>
            </a:r>
          </a:p>
          <a:p>
            <a:pPr lvl="4"/>
            <a:r>
              <a:rPr lang="en-US" dirty="0"/>
              <a:t>d[i] = c[i] + a[i]*b[i]</a:t>
            </a:r>
          </a:p>
          <a:p>
            <a:pPr lvl="2"/>
            <a:r>
              <a:rPr lang="en-US" dirty="0"/>
              <a:t>DP (dot product) with extension </a:t>
            </a:r>
            <a:r>
              <a:rPr lang="en-US" dirty="0" err="1"/>
              <a:t>pbh</a:t>
            </a:r>
            <a:r>
              <a:rPr lang="en-US" dirty="0"/>
              <a:t>-&gt;</a:t>
            </a:r>
            <a:r>
              <a:rPr lang="en-US" dirty="0" err="1"/>
              <a:t>ps</a:t>
            </a:r>
            <a:endParaRPr lang="en-US" dirty="0"/>
          </a:p>
          <a:p>
            <a:pPr lvl="4"/>
            <a:r>
              <a:rPr lang="en-US" dirty="0"/>
              <a:t>d[i] = c[i] + a[2*i]*b[2*i] + a[2*i+1]*b[2*i+1]</a:t>
            </a:r>
          </a:p>
        </p:txBody>
      </p:sp>
    </p:spTree>
    <p:extLst>
      <p:ext uri="{BB962C8B-B14F-4D97-AF65-F5344CB8AC3E}">
        <p14:creationId xmlns:p14="http://schemas.microsoft.com/office/powerpoint/2010/main" val="35468649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instructions (SSE/AVX/AVX512)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Conditions and masks</a:t>
            </a:r>
          </a:p>
          <a:p>
            <a:pPr lvl="1"/>
            <a:r>
              <a:rPr lang="en-US" dirty="0"/>
              <a:t>Support for conditional execution, independently in each lane</a:t>
            </a:r>
          </a:p>
          <a:p>
            <a:r>
              <a:rPr lang="en-US" dirty="0"/>
              <a:t>SSE and AVX</a:t>
            </a:r>
          </a:p>
          <a:p>
            <a:pPr lvl="1"/>
            <a:r>
              <a:rPr lang="en-US" dirty="0"/>
              <a:t>Comparisons produce all-ones (-1) or all-zeros (0) in each lane</a:t>
            </a:r>
          </a:p>
          <a:p>
            <a:pPr lvl="2"/>
            <a:r>
              <a:rPr lang="en-US" dirty="0"/>
              <a:t>Only EQ and GT supported for integers, the others must be derived</a:t>
            </a:r>
          </a:p>
          <a:p>
            <a:pPr lvl="2"/>
            <a:r>
              <a:rPr lang="en-US" dirty="0"/>
              <a:t>All six comparisons supported for floating point</a:t>
            </a:r>
          </a:p>
          <a:p>
            <a:pPr lvl="1"/>
            <a:r>
              <a:rPr lang="en-US" dirty="0"/>
              <a:t>Conditional expressions are simulated using bitwise AND, ANDNOT, and OR:</a:t>
            </a:r>
          </a:p>
          <a:p>
            <a:pPr lvl="2"/>
            <a:r>
              <a:rPr lang="en-US" dirty="0"/>
              <a:t>BEWARE: ANDNOT negates the FIRST argument before </a:t>
            </a:r>
            <a:r>
              <a:rPr lang="en-US" dirty="0" err="1"/>
              <a:t>anding</a:t>
            </a:r>
            <a:endParaRPr lang="en-US" dirty="0"/>
          </a:p>
          <a:p>
            <a:pPr lvl="4"/>
            <a:r>
              <a:rPr lang="en-US" dirty="0"/>
              <a:t>// for (</a:t>
            </a:r>
            <a:r>
              <a:rPr lang="en-US" dirty="0" err="1"/>
              <a:t>i</a:t>
            </a:r>
            <a:r>
              <a:rPr lang="en-US" dirty="0"/>
              <a:t> in 0..N-1) e[</a:t>
            </a:r>
            <a:r>
              <a:rPr lang="en-US" dirty="0" err="1"/>
              <a:t>i</a:t>
            </a:r>
            <a:r>
              <a:rPr lang="en-US" dirty="0"/>
              <a:t>] = a[</a:t>
            </a:r>
            <a:r>
              <a:rPr lang="en-US" dirty="0" err="1"/>
              <a:t>i</a:t>
            </a:r>
            <a:r>
              <a:rPr lang="en-US" dirty="0"/>
              <a:t>] == b[</a:t>
            </a:r>
            <a:r>
              <a:rPr lang="en-US" dirty="0" err="1"/>
              <a:t>i</a:t>
            </a:r>
            <a:r>
              <a:rPr lang="en-US" dirty="0"/>
              <a:t>] ? c[</a:t>
            </a:r>
            <a:r>
              <a:rPr lang="en-US" dirty="0" err="1"/>
              <a:t>i</a:t>
            </a:r>
            <a:r>
              <a:rPr lang="en-US" dirty="0"/>
              <a:t>] : d[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pPr lvl="4"/>
            <a:r>
              <a:rPr lang="en-US" dirty="0" err="1"/>
              <a:t>cond</a:t>
            </a:r>
            <a:r>
              <a:rPr lang="en-US" dirty="0"/>
              <a:t> = </a:t>
            </a:r>
            <a:r>
              <a:rPr lang="en-US" dirty="0" err="1"/>
              <a:t>cmpeq</a:t>
            </a:r>
            <a:r>
              <a:rPr lang="en-US" dirty="0"/>
              <a:t>(</a:t>
            </a:r>
            <a:r>
              <a:rPr lang="en-US" dirty="0" err="1"/>
              <a:t>a,b</a:t>
            </a:r>
            <a:r>
              <a:rPr lang="en-US" dirty="0"/>
              <a:t>)		// </a:t>
            </a:r>
            <a:r>
              <a:rPr lang="en-US" dirty="0" err="1"/>
              <a:t>cond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 = a[</a:t>
            </a:r>
            <a:r>
              <a:rPr lang="en-US" dirty="0" err="1"/>
              <a:t>i</a:t>
            </a:r>
            <a:r>
              <a:rPr lang="en-US" dirty="0"/>
              <a:t>] == b[</a:t>
            </a:r>
            <a:r>
              <a:rPr lang="en-US" dirty="0" err="1"/>
              <a:t>i</a:t>
            </a:r>
            <a:r>
              <a:rPr lang="en-US" dirty="0"/>
              <a:t>] ? -1 : 0</a:t>
            </a:r>
          </a:p>
          <a:p>
            <a:pPr lvl="4"/>
            <a:r>
              <a:rPr lang="en-US" dirty="0"/>
              <a:t>left = and(</a:t>
            </a:r>
            <a:r>
              <a:rPr lang="en-US" dirty="0" err="1"/>
              <a:t>cond,c</a:t>
            </a:r>
            <a:r>
              <a:rPr lang="en-US" dirty="0"/>
              <a:t>)		// left = </a:t>
            </a:r>
            <a:r>
              <a:rPr lang="en-US" dirty="0" err="1"/>
              <a:t>cond</a:t>
            </a:r>
            <a:r>
              <a:rPr lang="en-US" dirty="0"/>
              <a:t> &amp; c</a:t>
            </a:r>
          </a:p>
          <a:p>
            <a:pPr lvl="4"/>
            <a:r>
              <a:rPr lang="en-US" dirty="0"/>
              <a:t>right = </a:t>
            </a:r>
            <a:r>
              <a:rPr lang="en-US" dirty="0" err="1"/>
              <a:t>andnot</a:t>
            </a:r>
            <a:r>
              <a:rPr lang="en-US" dirty="0"/>
              <a:t>(</a:t>
            </a:r>
            <a:r>
              <a:rPr lang="en-US" dirty="0" err="1"/>
              <a:t>cond,d</a:t>
            </a:r>
            <a:r>
              <a:rPr lang="en-US" dirty="0"/>
              <a:t>)	// right = ~</a:t>
            </a:r>
            <a:r>
              <a:rPr lang="en-US" dirty="0" err="1"/>
              <a:t>cond</a:t>
            </a:r>
            <a:r>
              <a:rPr lang="en-US" dirty="0"/>
              <a:t> &amp; d</a:t>
            </a:r>
          </a:p>
          <a:p>
            <a:pPr lvl="4"/>
            <a:r>
              <a:rPr lang="en-US" dirty="0"/>
              <a:t>e = or(</a:t>
            </a:r>
            <a:r>
              <a:rPr lang="en-US" dirty="0" err="1"/>
              <a:t>left,right</a:t>
            </a:r>
            <a:r>
              <a:rPr lang="en-US" dirty="0"/>
              <a:t>)		// e = left | right</a:t>
            </a:r>
          </a:p>
          <a:p>
            <a:pPr lvl="1"/>
            <a:r>
              <a:rPr lang="en-US" dirty="0"/>
              <a:t>The three bitwise operators come in three flavors, depending on type</a:t>
            </a:r>
          </a:p>
          <a:p>
            <a:pPr lvl="3"/>
            <a:r>
              <a:rPr lang="en-US" dirty="0"/>
              <a:t>The reason is the same as for loads/stores</a:t>
            </a:r>
          </a:p>
          <a:p>
            <a:pPr lvl="2"/>
            <a:r>
              <a:rPr lang="en-US" dirty="0"/>
              <a:t>*P(AND|ANDN|OR) = *(</a:t>
            </a:r>
            <a:r>
              <a:rPr lang="en-US" dirty="0" err="1"/>
              <a:t>and|andnot|or</a:t>
            </a:r>
            <a:r>
              <a:rPr lang="en-US" dirty="0"/>
              <a:t>)_si128</a:t>
            </a:r>
          </a:p>
          <a:p>
            <a:pPr lvl="2"/>
            <a:r>
              <a:rPr lang="en-US" dirty="0"/>
              <a:t>*(AND|ANDN|OR)PS = *(</a:t>
            </a:r>
            <a:r>
              <a:rPr lang="en-US" dirty="0" err="1"/>
              <a:t>and|andnot|or</a:t>
            </a:r>
            <a:r>
              <a:rPr lang="en-US" dirty="0"/>
              <a:t>)_</a:t>
            </a:r>
            <a:r>
              <a:rPr lang="en-US" dirty="0" err="1"/>
              <a:t>ps</a:t>
            </a:r>
            <a:endParaRPr lang="en-US" dirty="0"/>
          </a:p>
          <a:p>
            <a:pPr lvl="2"/>
            <a:r>
              <a:rPr lang="en-US" dirty="0"/>
              <a:t>*(AND|ANDN|OR)PD = *(</a:t>
            </a:r>
            <a:r>
              <a:rPr lang="en-US" dirty="0" err="1"/>
              <a:t>and|andnot|or</a:t>
            </a:r>
            <a:r>
              <a:rPr lang="en-US" dirty="0"/>
              <a:t>)_</a:t>
            </a:r>
            <a:r>
              <a:rPr lang="en-US" dirty="0" err="1"/>
              <a:t>pd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6199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instructions (SSE/AVX/AVX512)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Conditions and masks</a:t>
            </a:r>
          </a:p>
          <a:p>
            <a:pPr lvl="1"/>
            <a:r>
              <a:rPr lang="en-US" dirty="0"/>
              <a:t>Support for conditional execution, independently in each lane</a:t>
            </a:r>
          </a:p>
          <a:p>
            <a:r>
              <a:rPr lang="en-US" dirty="0"/>
              <a:t>AVX512</a:t>
            </a:r>
          </a:p>
          <a:p>
            <a:pPr lvl="1"/>
            <a:r>
              <a:rPr lang="en-US" dirty="0"/>
              <a:t>7 special mask (K) registers containing single bit for each lane</a:t>
            </a:r>
          </a:p>
          <a:p>
            <a:pPr lvl="2"/>
            <a:r>
              <a:rPr lang="en-US" dirty="0"/>
              <a:t>The number of lanes used depend on the instruction</a:t>
            </a:r>
          </a:p>
          <a:p>
            <a:pPr lvl="2"/>
            <a:r>
              <a:rPr lang="en-US" dirty="0"/>
              <a:t>Presented as types __</a:t>
            </a:r>
            <a:r>
              <a:rPr lang="en-US" dirty="0" err="1"/>
              <a:t>mmask</a:t>
            </a:r>
            <a:r>
              <a:rPr lang="en-US" dirty="0"/>
              <a:t>[8|16|32|64] in C/C++</a:t>
            </a:r>
          </a:p>
          <a:p>
            <a:pPr lvl="1"/>
            <a:r>
              <a:rPr lang="en-US" dirty="0"/>
              <a:t>Comparisons produce one bit for each lane</a:t>
            </a:r>
          </a:p>
          <a:p>
            <a:pPr lvl="2"/>
            <a:r>
              <a:rPr lang="en-US" dirty="0"/>
              <a:t>All six comparisons supported for all types</a:t>
            </a:r>
          </a:p>
          <a:p>
            <a:pPr lvl="1"/>
            <a:r>
              <a:rPr lang="en-US" dirty="0"/>
              <a:t>Almost all instructions have masked variants</a:t>
            </a:r>
          </a:p>
          <a:p>
            <a:pPr lvl="2"/>
            <a:r>
              <a:rPr lang="en-US" dirty="0"/>
              <a:t>The instruction is applied for the lanes which have 1 in the corresponding mask operand lane</a:t>
            </a:r>
          </a:p>
          <a:p>
            <a:pPr lvl="2"/>
            <a:r>
              <a:rPr lang="en-US" dirty="0"/>
              <a:t>In the other lanes, the result register retains the previous value</a:t>
            </a:r>
          </a:p>
          <a:p>
            <a:pPr lvl="2"/>
            <a:r>
              <a:rPr lang="en-US" dirty="0"/>
              <a:t>Comparison instructions may be masked too – used to simulate Boolean conjunction</a:t>
            </a:r>
          </a:p>
          <a:p>
            <a:pPr lvl="1"/>
            <a:r>
              <a:rPr lang="en-US" dirty="0"/>
              <a:t>In C/C++ </a:t>
            </a:r>
            <a:r>
              <a:rPr lang="en-US" dirty="0" err="1"/>
              <a:t>intrinsics</a:t>
            </a:r>
            <a:r>
              <a:rPr lang="en-US" dirty="0"/>
              <a:t>, masking is presented in two forms</a:t>
            </a:r>
          </a:p>
          <a:p>
            <a:pPr lvl="2"/>
            <a:r>
              <a:rPr lang="en-US" b="1" dirty="0"/>
              <a:t>mask</a:t>
            </a:r>
            <a:r>
              <a:rPr lang="en-US" dirty="0"/>
              <a:t> – two additional inputs: previous value vector </a:t>
            </a:r>
            <a:r>
              <a:rPr lang="en-US" dirty="0" err="1"/>
              <a:t>src</a:t>
            </a:r>
            <a:r>
              <a:rPr lang="en-US" dirty="0"/>
              <a:t> and mask vector k:</a:t>
            </a:r>
          </a:p>
          <a:p>
            <a:pPr lvl="4"/>
            <a:r>
              <a:rPr lang="en-US" dirty="0"/>
              <a:t>for (</a:t>
            </a:r>
            <a:r>
              <a:rPr lang="en-US" dirty="0" err="1"/>
              <a:t>i</a:t>
            </a:r>
            <a:r>
              <a:rPr lang="en-US" dirty="0"/>
              <a:t> in 0..N-1) r[</a:t>
            </a:r>
            <a:r>
              <a:rPr lang="en-US" dirty="0" err="1"/>
              <a:t>i</a:t>
            </a:r>
            <a:r>
              <a:rPr lang="en-US" dirty="0"/>
              <a:t>] = k[</a:t>
            </a:r>
            <a:r>
              <a:rPr lang="en-US" dirty="0" err="1"/>
              <a:t>i</a:t>
            </a:r>
            <a:r>
              <a:rPr lang="en-US" dirty="0"/>
              <a:t>] ? f(a[</a:t>
            </a:r>
            <a:r>
              <a:rPr lang="en-US" dirty="0" err="1"/>
              <a:t>i</a:t>
            </a:r>
            <a:r>
              <a:rPr lang="en-US" dirty="0"/>
              <a:t>],b[</a:t>
            </a:r>
            <a:r>
              <a:rPr lang="en-US" dirty="0" err="1"/>
              <a:t>i</a:t>
            </a:r>
            <a:r>
              <a:rPr lang="en-US" dirty="0"/>
              <a:t>]) : </a:t>
            </a:r>
            <a:r>
              <a:rPr lang="en-US" dirty="0" err="1"/>
              <a:t>src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pPr lvl="2"/>
            <a:r>
              <a:rPr lang="en-US" b="1" dirty="0" err="1"/>
              <a:t>maskz</a:t>
            </a:r>
            <a:r>
              <a:rPr lang="en-US" dirty="0"/>
              <a:t> – one additional input: mask vector k, masked lanes produce zero:</a:t>
            </a:r>
          </a:p>
          <a:p>
            <a:pPr lvl="4"/>
            <a:r>
              <a:rPr lang="en-US" dirty="0"/>
              <a:t>for (</a:t>
            </a:r>
            <a:r>
              <a:rPr lang="en-US" dirty="0" err="1"/>
              <a:t>i</a:t>
            </a:r>
            <a:r>
              <a:rPr lang="en-US" dirty="0"/>
              <a:t> in 0..N-1) r[</a:t>
            </a:r>
            <a:r>
              <a:rPr lang="en-US" dirty="0" err="1"/>
              <a:t>i</a:t>
            </a:r>
            <a:r>
              <a:rPr lang="en-US" dirty="0"/>
              <a:t>] = k[</a:t>
            </a:r>
            <a:r>
              <a:rPr lang="en-US" dirty="0" err="1"/>
              <a:t>i</a:t>
            </a:r>
            <a:r>
              <a:rPr lang="en-US" dirty="0"/>
              <a:t>] ? f(a[</a:t>
            </a:r>
            <a:r>
              <a:rPr lang="en-US" dirty="0" err="1"/>
              <a:t>i</a:t>
            </a:r>
            <a:r>
              <a:rPr lang="en-US" dirty="0"/>
              <a:t>],b[</a:t>
            </a:r>
            <a:r>
              <a:rPr lang="en-US" dirty="0" err="1"/>
              <a:t>i</a:t>
            </a:r>
            <a:r>
              <a:rPr lang="en-US" dirty="0"/>
              <a:t>]) : 0</a:t>
            </a:r>
          </a:p>
          <a:p>
            <a:pPr lvl="1"/>
            <a:r>
              <a:rPr lang="en-US" dirty="0"/>
              <a:t>Conditional expressions and statements are simulated using masking:</a:t>
            </a:r>
          </a:p>
          <a:p>
            <a:pPr lvl="2"/>
            <a:r>
              <a:rPr lang="en-US" dirty="0"/>
              <a:t>The same mechanism is used in GPUs</a:t>
            </a:r>
          </a:p>
          <a:p>
            <a:pPr lvl="4"/>
            <a:r>
              <a:rPr lang="en-US" dirty="0"/>
              <a:t>// for (</a:t>
            </a:r>
            <a:r>
              <a:rPr lang="en-US" dirty="0" err="1"/>
              <a:t>i</a:t>
            </a:r>
            <a:r>
              <a:rPr lang="en-US" dirty="0"/>
              <a:t> in 0..N-1) e[</a:t>
            </a:r>
            <a:r>
              <a:rPr lang="en-US" dirty="0" err="1"/>
              <a:t>i</a:t>
            </a:r>
            <a:r>
              <a:rPr lang="en-US" dirty="0"/>
              <a:t>] = a[</a:t>
            </a:r>
            <a:r>
              <a:rPr lang="en-US" dirty="0" err="1"/>
              <a:t>i</a:t>
            </a:r>
            <a:r>
              <a:rPr lang="en-US" dirty="0"/>
              <a:t>] == b[</a:t>
            </a:r>
            <a:r>
              <a:rPr lang="en-US" dirty="0" err="1"/>
              <a:t>i</a:t>
            </a:r>
            <a:r>
              <a:rPr lang="en-US" dirty="0"/>
              <a:t>] ? c[</a:t>
            </a:r>
            <a:r>
              <a:rPr lang="en-US" dirty="0" err="1"/>
              <a:t>i</a:t>
            </a:r>
            <a:r>
              <a:rPr lang="en-US" dirty="0"/>
              <a:t>] : d[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pPr lvl="4"/>
            <a:r>
              <a:rPr lang="en-US" dirty="0" err="1"/>
              <a:t>cond</a:t>
            </a:r>
            <a:r>
              <a:rPr lang="en-US" dirty="0"/>
              <a:t> = </a:t>
            </a:r>
            <a:r>
              <a:rPr lang="en-US" dirty="0" err="1"/>
              <a:t>cmpeq</a:t>
            </a:r>
            <a:r>
              <a:rPr lang="en-US" dirty="0"/>
              <a:t>(</a:t>
            </a:r>
            <a:r>
              <a:rPr lang="en-US" dirty="0" err="1"/>
              <a:t>a,b</a:t>
            </a:r>
            <a:r>
              <a:rPr lang="en-US" dirty="0"/>
              <a:t>)		// </a:t>
            </a:r>
            <a:r>
              <a:rPr lang="en-US" dirty="0" err="1"/>
              <a:t>cond</a:t>
            </a:r>
            <a:r>
              <a:rPr lang="en-US" dirty="0"/>
              <a:t> is a mask register</a:t>
            </a:r>
          </a:p>
          <a:p>
            <a:pPr lvl="4"/>
            <a:r>
              <a:rPr lang="en-US" dirty="0"/>
              <a:t>e = </a:t>
            </a:r>
            <a:r>
              <a:rPr lang="en-US" dirty="0" err="1"/>
              <a:t>mask_mov</a:t>
            </a:r>
            <a:r>
              <a:rPr lang="en-US" dirty="0"/>
              <a:t>(</a:t>
            </a:r>
            <a:r>
              <a:rPr lang="en-US" dirty="0" err="1"/>
              <a:t>right,cond,left</a:t>
            </a:r>
            <a:r>
              <a:rPr lang="en-US" dirty="0"/>
              <a:t>)	// e[</a:t>
            </a:r>
            <a:r>
              <a:rPr lang="en-US" dirty="0" err="1"/>
              <a:t>i</a:t>
            </a:r>
            <a:r>
              <a:rPr lang="en-US" dirty="0"/>
              <a:t>] = </a:t>
            </a:r>
            <a:r>
              <a:rPr lang="en-US" dirty="0" err="1"/>
              <a:t>cond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 ? left : right</a:t>
            </a:r>
          </a:p>
        </p:txBody>
      </p:sp>
    </p:spTree>
    <p:extLst>
      <p:ext uri="{BB962C8B-B14F-4D97-AF65-F5344CB8AC3E}">
        <p14:creationId xmlns:p14="http://schemas.microsoft.com/office/powerpoint/2010/main" val="33033605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instructions (SSE/AVX/AVX512)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Inter-lane </a:t>
            </a:r>
            <a:r>
              <a:rPr lang="en-US" dirty="0" err="1"/>
              <a:t>arithmetics</a:t>
            </a:r>
            <a:endParaRPr lang="en-US" dirty="0"/>
          </a:p>
          <a:p>
            <a:pPr lvl="1"/>
            <a:r>
              <a:rPr lang="en-US" dirty="0"/>
              <a:t>Applying selected operations across lanes</a:t>
            </a:r>
          </a:p>
          <a:p>
            <a:pPr lvl="1"/>
            <a:r>
              <a:rPr lang="en-US" b="1" dirty="0" err="1"/>
              <a:t>hadd</a:t>
            </a:r>
            <a:r>
              <a:rPr lang="en-US" b="1" dirty="0"/>
              <a:t>/</a:t>
            </a:r>
            <a:r>
              <a:rPr lang="en-US" b="1" dirty="0" err="1"/>
              <a:t>hsub</a:t>
            </a:r>
            <a:r>
              <a:rPr lang="en-US" dirty="0"/>
              <a:t> - Horizontal ADD/SUB (16/32/float/double lanes)</a:t>
            </a:r>
          </a:p>
          <a:p>
            <a:pPr lvl="2"/>
            <a:r>
              <a:rPr lang="en-US" dirty="0"/>
              <a:t>SSE version:</a:t>
            </a:r>
          </a:p>
          <a:p>
            <a:pPr lvl="4"/>
            <a:r>
              <a:rPr lang="en-US" dirty="0"/>
              <a:t>for(</a:t>
            </a:r>
            <a:r>
              <a:rPr lang="en-US" dirty="0" err="1"/>
              <a:t>i</a:t>
            </a:r>
            <a:r>
              <a:rPr lang="en-US" dirty="0"/>
              <a:t> in 0..N/2-1) {</a:t>
            </a:r>
          </a:p>
          <a:p>
            <a:pPr lvl="4"/>
            <a:r>
              <a:rPr lang="en-US" dirty="0"/>
              <a:t>  r[</a:t>
            </a:r>
            <a:r>
              <a:rPr lang="en-US" dirty="0" err="1"/>
              <a:t>i</a:t>
            </a:r>
            <a:r>
              <a:rPr lang="en-US" dirty="0"/>
              <a:t>] = f(a[2*</a:t>
            </a:r>
            <a:r>
              <a:rPr lang="en-US" dirty="0" err="1"/>
              <a:t>i</a:t>
            </a:r>
            <a:r>
              <a:rPr lang="en-US" dirty="0"/>
              <a:t>],a[2*i+1])</a:t>
            </a:r>
          </a:p>
          <a:p>
            <a:pPr lvl="4"/>
            <a:r>
              <a:rPr lang="en-US" dirty="0"/>
              <a:t>  r[N/2 + </a:t>
            </a:r>
            <a:r>
              <a:rPr lang="en-US" dirty="0" err="1"/>
              <a:t>i</a:t>
            </a:r>
            <a:r>
              <a:rPr lang="en-US" dirty="0"/>
              <a:t>] = f(b[2*</a:t>
            </a:r>
            <a:r>
              <a:rPr lang="en-US" dirty="0" err="1"/>
              <a:t>i</a:t>
            </a:r>
            <a:r>
              <a:rPr lang="en-US" dirty="0"/>
              <a:t>],b[2*i+1])</a:t>
            </a:r>
          </a:p>
          <a:p>
            <a:pPr lvl="4"/>
            <a:r>
              <a:rPr lang="en-US" dirty="0"/>
              <a:t>}</a:t>
            </a:r>
          </a:p>
          <a:p>
            <a:pPr lvl="2"/>
            <a:r>
              <a:rPr lang="en-US" dirty="0"/>
              <a:t>AVX version acts as applying SSE version to each half of the vectors</a:t>
            </a:r>
          </a:p>
          <a:p>
            <a:pPr lvl="3"/>
            <a:r>
              <a:rPr lang="en-US" dirty="0"/>
              <a:t>A consequence of implementing AVX using 128-bit pipelines</a:t>
            </a:r>
          </a:p>
          <a:p>
            <a:pPr lvl="4"/>
            <a:r>
              <a:rPr lang="en-US" dirty="0"/>
              <a:t>for(</a:t>
            </a:r>
            <a:r>
              <a:rPr lang="en-US" dirty="0" err="1"/>
              <a:t>i</a:t>
            </a:r>
            <a:r>
              <a:rPr lang="en-US" dirty="0"/>
              <a:t> in 0..N/4-1) {</a:t>
            </a:r>
          </a:p>
          <a:p>
            <a:pPr lvl="4"/>
            <a:r>
              <a:rPr lang="en-US" dirty="0"/>
              <a:t>  r[</a:t>
            </a:r>
            <a:r>
              <a:rPr lang="en-US" dirty="0" err="1"/>
              <a:t>i</a:t>
            </a:r>
            <a:r>
              <a:rPr lang="en-US" dirty="0"/>
              <a:t>] = f(a[2*</a:t>
            </a:r>
            <a:r>
              <a:rPr lang="en-US" dirty="0" err="1"/>
              <a:t>i</a:t>
            </a:r>
            <a:r>
              <a:rPr lang="en-US" dirty="0"/>
              <a:t>],a[2*i+1])</a:t>
            </a:r>
          </a:p>
          <a:p>
            <a:pPr lvl="4"/>
            <a:r>
              <a:rPr lang="en-US" dirty="0"/>
              <a:t>  r[N/4 + </a:t>
            </a:r>
            <a:r>
              <a:rPr lang="en-US" dirty="0" err="1"/>
              <a:t>i</a:t>
            </a:r>
            <a:r>
              <a:rPr lang="en-US" dirty="0"/>
              <a:t>] = f(b[2*</a:t>
            </a:r>
            <a:r>
              <a:rPr lang="en-US" dirty="0" err="1"/>
              <a:t>i</a:t>
            </a:r>
            <a:r>
              <a:rPr lang="en-US" dirty="0"/>
              <a:t>],b[2*i+1])</a:t>
            </a:r>
          </a:p>
          <a:p>
            <a:pPr lvl="4"/>
            <a:r>
              <a:rPr lang="en-US" dirty="0"/>
              <a:t>  r[N/2 + </a:t>
            </a:r>
            <a:r>
              <a:rPr lang="en-US" dirty="0" err="1"/>
              <a:t>i</a:t>
            </a:r>
            <a:r>
              <a:rPr lang="en-US" dirty="0"/>
              <a:t>] = f(a[N/2 + 2*</a:t>
            </a:r>
            <a:r>
              <a:rPr lang="en-US" dirty="0" err="1"/>
              <a:t>i</a:t>
            </a:r>
            <a:r>
              <a:rPr lang="en-US" dirty="0"/>
              <a:t>],a[N/2 + 2*i+1])</a:t>
            </a:r>
          </a:p>
          <a:p>
            <a:pPr lvl="4"/>
            <a:r>
              <a:rPr lang="en-US" dirty="0"/>
              <a:t>  r[N*3/4 + </a:t>
            </a:r>
            <a:r>
              <a:rPr lang="en-US" dirty="0" err="1"/>
              <a:t>i</a:t>
            </a:r>
            <a:r>
              <a:rPr lang="en-US" dirty="0"/>
              <a:t>] = f(b[N/2 + 2*</a:t>
            </a:r>
            <a:r>
              <a:rPr lang="en-US" dirty="0" err="1"/>
              <a:t>i</a:t>
            </a:r>
            <a:r>
              <a:rPr lang="en-US" dirty="0"/>
              <a:t>],b[N/2 + 2*i+1])</a:t>
            </a:r>
          </a:p>
          <a:p>
            <a:pPr lvl="4"/>
            <a:r>
              <a:rPr lang="en-US" dirty="0"/>
              <a:t>}</a:t>
            </a:r>
          </a:p>
          <a:p>
            <a:pPr lvl="3"/>
            <a:r>
              <a:rPr lang="en-US" dirty="0"/>
              <a:t>Effectively swaps the middle two quarters </a:t>
            </a:r>
            <a:r>
              <a:rPr lang="en-US" dirty="0" err="1"/>
              <a:t>wrt</a:t>
            </a:r>
            <a:r>
              <a:rPr lang="en-US" dirty="0"/>
              <a:t>. the naturally expected behavior</a:t>
            </a:r>
          </a:p>
          <a:p>
            <a:pPr lvl="2"/>
            <a:r>
              <a:rPr lang="en-US" dirty="0"/>
              <a:t>There is no AVX512 version, operands must be first split into pairs of AVX vectors</a:t>
            </a:r>
          </a:p>
        </p:txBody>
      </p:sp>
    </p:spTree>
    <p:extLst>
      <p:ext uri="{BB962C8B-B14F-4D97-AF65-F5344CB8AC3E}">
        <p14:creationId xmlns:p14="http://schemas.microsoft.com/office/powerpoint/2010/main" val="8906347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instructions (SSE/AVX/AVX512)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Inter-lane shuffles</a:t>
            </a:r>
          </a:p>
          <a:p>
            <a:pPr lvl="1"/>
            <a:r>
              <a:rPr lang="en-US" dirty="0"/>
              <a:t>Movement of data between lanes</a:t>
            </a:r>
          </a:p>
          <a:p>
            <a:pPr lvl="1"/>
            <a:r>
              <a:rPr lang="en-US" dirty="0"/>
              <a:t>BEWARE: Most AVX/AVX512 shuffle instructions cannot move data between the 128-bit halves/quarters of the vectors</a:t>
            </a:r>
          </a:p>
          <a:p>
            <a:pPr lvl="2"/>
            <a:r>
              <a:rPr lang="en-US" dirty="0"/>
              <a:t>Consequence of the original implementation using 128-bit pipelines</a:t>
            </a:r>
          </a:p>
          <a:p>
            <a:pPr lvl="2"/>
            <a:r>
              <a:rPr lang="en-US" dirty="0"/>
              <a:t>Use </a:t>
            </a:r>
            <a:r>
              <a:rPr lang="en-US" b="1" dirty="0"/>
              <a:t>permute2f128</a:t>
            </a:r>
            <a:r>
              <a:rPr lang="en-US" dirty="0"/>
              <a:t> for movement across AVX halves, </a:t>
            </a:r>
            <a:r>
              <a:rPr lang="en-US" b="1" dirty="0"/>
              <a:t>permute4f128</a:t>
            </a:r>
            <a:r>
              <a:rPr lang="en-US" dirty="0"/>
              <a:t> for AVX2</a:t>
            </a:r>
          </a:p>
          <a:p>
            <a:pPr lvl="2"/>
            <a:r>
              <a:rPr lang="en-US" dirty="0"/>
              <a:t>A vector-wide shuffle must be combined from permute and a 128-wide shuffle</a:t>
            </a:r>
          </a:p>
          <a:p>
            <a:pPr lvl="1"/>
            <a:r>
              <a:rPr lang="en-US" b="1" dirty="0"/>
              <a:t>*alignr_epi8</a:t>
            </a:r>
            <a:r>
              <a:rPr lang="en-US" dirty="0"/>
              <a:t> – byte-granular shift right</a:t>
            </a:r>
          </a:p>
          <a:p>
            <a:pPr lvl="2"/>
            <a:r>
              <a:rPr lang="en-US" dirty="0"/>
              <a:t>concatenate two 128-bit vectors, then pick 128 bits at the specified location</a:t>
            </a:r>
          </a:p>
          <a:p>
            <a:pPr lvl="2"/>
            <a:r>
              <a:rPr lang="en-US" dirty="0"/>
              <a:t>the shift amount must be a constant (embedded into the instruction)</a:t>
            </a:r>
          </a:p>
          <a:p>
            <a:pPr lvl="1"/>
            <a:r>
              <a:rPr lang="en-US" dirty="0"/>
              <a:t>AVX512: *</a:t>
            </a:r>
            <a:r>
              <a:rPr lang="en-US" b="1" dirty="0" err="1"/>
              <a:t>alignr_epi</a:t>
            </a:r>
            <a:r>
              <a:rPr lang="en-US" b="1" dirty="0"/>
              <a:t>(32|64)</a:t>
            </a:r>
            <a:r>
              <a:rPr lang="en-US" dirty="0"/>
              <a:t> – 4/8-byte-granular shift right</a:t>
            </a:r>
          </a:p>
          <a:p>
            <a:pPr lvl="2"/>
            <a:r>
              <a:rPr lang="en-US" dirty="0"/>
              <a:t>works smoothly across 128-bit boundaries</a:t>
            </a:r>
          </a:p>
          <a:p>
            <a:pPr lvl="1"/>
            <a:r>
              <a:rPr lang="en-US" b="1" dirty="0"/>
              <a:t>*permute*, *shuffle*</a:t>
            </a:r>
            <a:r>
              <a:rPr lang="en-US" dirty="0"/>
              <a:t> – “arbitrary” permutations</a:t>
            </a:r>
          </a:p>
          <a:p>
            <a:pPr lvl="2"/>
            <a:r>
              <a:rPr lang="en-US" dirty="0"/>
              <a:t>unary cases</a:t>
            </a:r>
          </a:p>
          <a:p>
            <a:pPr lvl="4"/>
            <a:r>
              <a:rPr lang="en-US" dirty="0"/>
              <a:t>for (</a:t>
            </a:r>
            <a:r>
              <a:rPr lang="en-US" dirty="0" err="1"/>
              <a:t>i</a:t>
            </a:r>
            <a:r>
              <a:rPr lang="en-US" dirty="0"/>
              <a:t> in 0..N-1) r[</a:t>
            </a:r>
            <a:r>
              <a:rPr lang="en-US" dirty="0" err="1"/>
              <a:t>i</a:t>
            </a:r>
            <a:r>
              <a:rPr lang="en-US" dirty="0"/>
              <a:t>] = a[p[</a:t>
            </a:r>
            <a:r>
              <a:rPr lang="en-US" dirty="0" err="1"/>
              <a:t>i</a:t>
            </a:r>
            <a:r>
              <a:rPr lang="en-US" dirty="0"/>
              <a:t>]]</a:t>
            </a:r>
          </a:p>
          <a:p>
            <a:pPr lvl="2"/>
            <a:r>
              <a:rPr lang="en-US" dirty="0"/>
              <a:t>binary cases</a:t>
            </a:r>
          </a:p>
          <a:p>
            <a:pPr lvl="4"/>
            <a:r>
              <a:rPr lang="en-US" dirty="0"/>
              <a:t>for (</a:t>
            </a:r>
            <a:r>
              <a:rPr lang="en-US" dirty="0" err="1"/>
              <a:t>i</a:t>
            </a:r>
            <a:r>
              <a:rPr lang="en-US" dirty="0"/>
              <a:t> in 0..N-1) r[</a:t>
            </a:r>
            <a:r>
              <a:rPr lang="en-US" dirty="0" err="1"/>
              <a:t>i</a:t>
            </a:r>
            <a:r>
              <a:rPr lang="en-US" dirty="0"/>
              <a:t>] = (p[</a:t>
            </a:r>
            <a:r>
              <a:rPr lang="en-US" dirty="0" err="1"/>
              <a:t>i</a:t>
            </a:r>
            <a:r>
              <a:rPr lang="en-US" dirty="0"/>
              <a:t>]&amp;TOP_BIT) ? b[p[</a:t>
            </a:r>
            <a:r>
              <a:rPr lang="en-US" dirty="0" err="1"/>
              <a:t>i</a:t>
            </a:r>
            <a:r>
              <a:rPr lang="en-US" dirty="0"/>
              <a:t>]&amp;LOW_BITS] : a[p[</a:t>
            </a:r>
            <a:r>
              <a:rPr lang="en-US" dirty="0" err="1"/>
              <a:t>i</a:t>
            </a:r>
            <a:r>
              <a:rPr lang="en-US" dirty="0"/>
              <a:t>]&amp;LOW_BITS]</a:t>
            </a:r>
          </a:p>
          <a:p>
            <a:pPr lvl="2"/>
            <a:r>
              <a:rPr lang="en-US" dirty="0"/>
              <a:t>many variants differing in granularity and other limitations</a:t>
            </a:r>
          </a:p>
          <a:p>
            <a:pPr lvl="2"/>
            <a:r>
              <a:rPr lang="en-US" dirty="0"/>
              <a:t>most variants require permutation encoded in a constant, few accept run-time values</a:t>
            </a:r>
          </a:p>
        </p:txBody>
      </p:sp>
    </p:spTree>
    <p:extLst>
      <p:ext uri="{BB962C8B-B14F-4D97-AF65-F5344CB8AC3E}">
        <p14:creationId xmlns:p14="http://schemas.microsoft.com/office/powerpoint/2010/main" val="12645320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instructions (SSE/AVX/AVX512)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Conversions</a:t>
            </a:r>
          </a:p>
          <a:p>
            <a:pPr lvl="1"/>
            <a:r>
              <a:rPr lang="en-US" dirty="0"/>
              <a:t>Changing widths of data; interaction with scalar registers</a:t>
            </a:r>
          </a:p>
          <a:p>
            <a:pPr lvl="1"/>
            <a:r>
              <a:rPr lang="en-US" b="1" dirty="0"/>
              <a:t>*extract*</a:t>
            </a:r>
            <a:r>
              <a:rPr lang="en-US" dirty="0"/>
              <a:t> - copy selected lane into a scalar register (or smaller vector register)</a:t>
            </a:r>
          </a:p>
          <a:p>
            <a:pPr lvl="2"/>
            <a:r>
              <a:rPr lang="en-US" dirty="0"/>
              <a:t>the lane index must be a constant</a:t>
            </a:r>
          </a:p>
          <a:p>
            <a:pPr lvl="1"/>
            <a:r>
              <a:rPr lang="en-US" b="1" dirty="0"/>
              <a:t>*insert*</a:t>
            </a:r>
            <a:r>
              <a:rPr lang="en-US" dirty="0"/>
              <a:t> - copy a scalar value into a selected lane of a vector register</a:t>
            </a:r>
          </a:p>
          <a:p>
            <a:pPr lvl="2"/>
            <a:r>
              <a:rPr lang="en-US" dirty="0"/>
              <a:t>the rest remains untouched, therefore there is an input vector too</a:t>
            </a:r>
          </a:p>
          <a:p>
            <a:pPr lvl="2"/>
            <a:r>
              <a:rPr lang="en-US" dirty="0"/>
              <a:t>the lane index must be a constant</a:t>
            </a:r>
          </a:p>
          <a:p>
            <a:pPr lvl="1"/>
            <a:r>
              <a:rPr lang="en-US" b="1" dirty="0"/>
              <a:t>*broadcast* </a:t>
            </a:r>
            <a:r>
              <a:rPr lang="en-US" dirty="0"/>
              <a:t>- copy a scalar value (or a smaller vector) into all lanes</a:t>
            </a:r>
          </a:p>
          <a:p>
            <a:endParaRPr lang="en-US" dirty="0"/>
          </a:p>
          <a:p>
            <a:r>
              <a:rPr lang="en-US" dirty="0"/>
              <a:t>Pseudo-intrinsic functions (not single instructions) in C/C++</a:t>
            </a:r>
          </a:p>
          <a:p>
            <a:pPr lvl="1"/>
            <a:r>
              <a:rPr lang="en-US" b="1" dirty="0"/>
              <a:t>*set1*</a:t>
            </a:r>
            <a:r>
              <a:rPr lang="en-US" dirty="0"/>
              <a:t> - same as broadcast (where not in instruction set)</a:t>
            </a:r>
          </a:p>
          <a:p>
            <a:pPr lvl="1"/>
            <a:r>
              <a:rPr lang="en-US" b="1" dirty="0"/>
              <a:t>*</a:t>
            </a:r>
            <a:r>
              <a:rPr lang="en-US" b="1" dirty="0" err="1"/>
              <a:t>setzero</a:t>
            </a:r>
            <a:r>
              <a:rPr lang="en-US" b="1" dirty="0"/>
              <a:t>*</a:t>
            </a:r>
            <a:r>
              <a:rPr lang="en-US" dirty="0"/>
              <a:t> - set all lanes to zero</a:t>
            </a:r>
          </a:p>
          <a:p>
            <a:pPr lvl="1"/>
            <a:r>
              <a:rPr lang="en-US" b="1" dirty="0"/>
              <a:t>*cast*</a:t>
            </a:r>
            <a:r>
              <a:rPr lang="en-US" dirty="0"/>
              <a:t> - conversion between various vector forms (no runtime operation)</a:t>
            </a:r>
          </a:p>
        </p:txBody>
      </p:sp>
    </p:spTree>
    <p:extLst>
      <p:ext uri="{BB962C8B-B14F-4D97-AF65-F5344CB8AC3E}">
        <p14:creationId xmlns:p14="http://schemas.microsoft.com/office/powerpoint/2010/main" val="5559130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36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</a:t>
            </a:r>
            <a:r>
              <a:rPr lang="en-US" dirty="0"/>
              <a:t> software development</a:t>
            </a:r>
            <a:r>
              <a:rPr lang="cs-CZ" dirty="0"/>
              <a:t> - 201</a:t>
            </a:r>
            <a:r>
              <a:rPr lang="en-US" dirty="0"/>
              <a:t>5</a:t>
            </a:r>
            <a:r>
              <a:rPr lang="cs-CZ" dirty="0"/>
              <a:t>/201</a:t>
            </a:r>
            <a:r>
              <a:rPr lang="en-US" dirty="0"/>
              <a:t>6</a:t>
            </a:r>
            <a:r>
              <a:rPr lang="cs-CZ" dirty="0"/>
              <a:t>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MMX/SSE/AVX </a:t>
            </a:r>
            <a:r>
              <a:rPr lang="en-US" dirty="0" err="1"/>
              <a:t>intrinsics</a:t>
            </a:r>
            <a:r>
              <a:rPr lang="en-US" dirty="0"/>
              <a:t> in C/C++</a:t>
            </a:r>
          </a:p>
        </p:txBody>
      </p:sp>
    </p:spTree>
    <p:extLst>
      <p:ext uri="{BB962C8B-B14F-4D97-AF65-F5344CB8AC3E}">
        <p14:creationId xmlns:p14="http://schemas.microsoft.com/office/powerpoint/2010/main" val="15988169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MMX/SSE/AVX </a:t>
            </a:r>
            <a:r>
              <a:rPr lang="en-US" dirty="0" err="1"/>
              <a:t>intrinsics</a:t>
            </a:r>
            <a:r>
              <a:rPr lang="en-US" dirty="0"/>
              <a:t> in C/C++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37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</a:t>
            </a:r>
            <a:r>
              <a:rPr lang="en-US" dirty="0"/>
              <a:t> software development</a:t>
            </a:r>
            <a:r>
              <a:rPr lang="cs-CZ" dirty="0"/>
              <a:t> - 201</a:t>
            </a:r>
            <a:r>
              <a:rPr lang="en-US" dirty="0"/>
              <a:t>5</a:t>
            </a:r>
            <a:r>
              <a:rPr lang="cs-CZ" dirty="0"/>
              <a:t>/201</a:t>
            </a:r>
            <a:r>
              <a:rPr lang="en-US" dirty="0"/>
              <a:t>6</a:t>
            </a:r>
            <a:r>
              <a:rPr lang="cs-CZ" dirty="0"/>
              <a:t>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Intrinsic functions</a:t>
            </a:r>
          </a:p>
          <a:p>
            <a:pPr lvl="1"/>
            <a:r>
              <a:rPr lang="en-US" dirty="0"/>
              <a:t>Formally declared in header files</a:t>
            </a:r>
          </a:p>
          <a:p>
            <a:pPr lvl="1"/>
            <a:r>
              <a:rPr lang="en-US" dirty="0"/>
              <a:t>Recognized by the compiler</a:t>
            </a:r>
          </a:p>
          <a:p>
            <a:pPr lvl="2"/>
            <a:r>
              <a:rPr lang="en-US" dirty="0"/>
              <a:t>Most intrinsic functions expand to one vector instruction</a:t>
            </a:r>
          </a:p>
          <a:p>
            <a:pPr lvl="2"/>
            <a:r>
              <a:rPr lang="en-US" dirty="0"/>
              <a:t>Some functions are implemented using more than one scalar or vector instruction</a:t>
            </a:r>
          </a:p>
          <a:p>
            <a:pPr lvl="1"/>
            <a:r>
              <a:rPr lang="en-US" dirty="0"/>
              <a:t>De-facto standard dictated by Intel and copied by MSVC, </a:t>
            </a:r>
            <a:r>
              <a:rPr lang="en-US" dirty="0" err="1"/>
              <a:t>gcc</a:t>
            </a:r>
            <a:r>
              <a:rPr lang="en-US" dirty="0"/>
              <a:t>, and others</a:t>
            </a:r>
          </a:p>
          <a:p>
            <a:r>
              <a:rPr lang="en-US" dirty="0"/>
              <a:t>Data types</a:t>
            </a:r>
          </a:p>
          <a:p>
            <a:pPr lvl="1"/>
            <a:r>
              <a:rPr lang="en-US" dirty="0"/>
              <a:t>Declared in header files together with functions</a:t>
            </a:r>
          </a:p>
          <a:p>
            <a:pPr lvl="1"/>
            <a:r>
              <a:rPr lang="en-US" dirty="0"/>
              <a:t>Names are standardized, but contents is different (use only as black boxes)</a:t>
            </a:r>
          </a:p>
          <a:p>
            <a:pPr lvl="1"/>
            <a:r>
              <a:rPr lang="en-US" dirty="0"/>
              <a:t>Data types correspond to vector register types (widths)</a:t>
            </a:r>
          </a:p>
          <a:p>
            <a:pPr lvl="4"/>
            <a:r>
              <a:rPr lang="en-US" dirty="0"/>
              <a:t>__m64, __m128, __m256, __m512</a:t>
            </a:r>
          </a:p>
          <a:p>
            <a:pPr lvl="2"/>
            <a:r>
              <a:rPr lang="en-US" dirty="0"/>
              <a:t>For some type safety, there are three types for each width </a:t>
            </a:r>
          </a:p>
          <a:p>
            <a:pPr lvl="3"/>
            <a:r>
              <a:rPr lang="en-US" dirty="0"/>
              <a:t>single-precision (no suffix)</a:t>
            </a:r>
          </a:p>
          <a:p>
            <a:pPr lvl="3"/>
            <a:r>
              <a:rPr lang="en-US" dirty="0"/>
              <a:t>double-precision (suffix ‘d’)</a:t>
            </a:r>
          </a:p>
          <a:p>
            <a:pPr lvl="3"/>
            <a:r>
              <a:rPr lang="en-US" dirty="0"/>
              <a:t>half-precision (suffix '</a:t>
            </a:r>
            <a:r>
              <a:rPr lang="en-US" dirty="0" err="1"/>
              <a:t>bh</a:t>
            </a:r>
            <a:r>
              <a:rPr lang="en-US" dirty="0"/>
              <a:t>' for BF16 or 'h' for IEEE 754 Half)</a:t>
            </a:r>
          </a:p>
          <a:p>
            <a:pPr lvl="3"/>
            <a:r>
              <a:rPr lang="en-US" dirty="0"/>
              <a:t>all integer widths (suffix ‘</a:t>
            </a:r>
            <a:r>
              <a:rPr lang="en-US" dirty="0" err="1"/>
              <a:t>i</a:t>
            </a:r>
            <a:r>
              <a:rPr lang="en-US" dirty="0"/>
              <a:t>’, except of __m64)</a:t>
            </a:r>
          </a:p>
        </p:txBody>
      </p:sp>
    </p:spTree>
    <p:extLst>
      <p:ext uri="{BB962C8B-B14F-4D97-AF65-F5344CB8AC3E}">
        <p14:creationId xmlns:p14="http://schemas.microsoft.com/office/powerpoint/2010/main" val="28613643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MMX/SSE/AVX </a:t>
            </a:r>
            <a:r>
              <a:rPr lang="en-US" dirty="0" err="1"/>
              <a:t>intrinsics</a:t>
            </a:r>
            <a:r>
              <a:rPr lang="en-US" dirty="0"/>
              <a:t> in C/C++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38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</a:t>
            </a:r>
            <a:r>
              <a:rPr lang="en-US" dirty="0"/>
              <a:t> software development</a:t>
            </a:r>
            <a:r>
              <a:rPr lang="cs-CZ" dirty="0"/>
              <a:t> - 201</a:t>
            </a:r>
            <a:r>
              <a:rPr lang="en-US" dirty="0"/>
              <a:t>5</a:t>
            </a:r>
            <a:r>
              <a:rPr lang="cs-CZ" dirty="0"/>
              <a:t>/201</a:t>
            </a:r>
            <a:r>
              <a:rPr lang="en-US" dirty="0"/>
              <a:t>6</a:t>
            </a:r>
            <a:r>
              <a:rPr lang="cs-CZ" dirty="0"/>
              <a:t> David Bednárek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891652144"/>
              </p:ext>
            </p:extLst>
          </p:nvPr>
        </p:nvGraphicFramePr>
        <p:xfrm>
          <a:off x="107950" y="549275"/>
          <a:ext cx="8784530" cy="58460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03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header file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types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functions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technology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653">
                <a:tc>
                  <a:txBody>
                    <a:bodyPr/>
                    <a:lstStyle/>
                    <a:p>
                      <a:pPr marL="0" lvl="1" algn="l" rtl="0" eaLnBrk="1" latinLnBrk="0" hangingPunct="1"/>
                      <a:r>
                        <a:rPr kumimoji="0" lang="en-US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mmintrin.h</a:t>
                      </a:r>
                      <a:endParaRPr kumimoji="0" lang="en-US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__m64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MMX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1" algn="l" rtl="0" eaLnBrk="1" latinLnBrk="0" hangingPunct="1"/>
                      <a:r>
                        <a:rPr kumimoji="0" lang="en-US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xmmintrin.h</a:t>
                      </a:r>
                      <a:endParaRPr kumimoji="0" lang="en-US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__m128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_mm_*_</a:t>
                      </a:r>
                      <a:r>
                        <a:rPr lang="en-US" dirty="0" err="1"/>
                        <a:t>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emmintrin.h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__m128d, __m128i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_mm_*_</a:t>
                      </a:r>
                      <a:r>
                        <a:rPr lang="en-US" dirty="0" err="1"/>
                        <a:t>pd</a:t>
                      </a:r>
                      <a:endParaRPr lang="en-US" dirty="0"/>
                    </a:p>
                    <a:p>
                      <a:r>
                        <a:rPr lang="en-US" dirty="0"/>
                        <a:t>_mm_*_ep(</a:t>
                      </a:r>
                      <a:r>
                        <a:rPr lang="en-US" dirty="0" err="1"/>
                        <a:t>i|u</a:t>
                      </a:r>
                      <a:r>
                        <a:rPr lang="en-US" dirty="0"/>
                        <a:t>)(8|16|32|64)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SSE2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pmmintrin.h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_mm_*_p(</a:t>
                      </a:r>
                      <a:r>
                        <a:rPr lang="en-US" dirty="0" err="1"/>
                        <a:t>s|d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SSE3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tmmintrin.h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_mm_*_epi(8|16|32)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SSSE3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smmintrin.h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_mm_*_*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SSE4.1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nmmintrin.h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mm_cmp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*, _mm_crc32_*,</a:t>
                      </a:r>
                    </a:p>
                    <a:p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kumimoji="0" lang="en-US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mm_popcnt_u</a:t>
                      </a:r>
                      <a:r>
                        <a:rPr kumimoji="0" lang="en-US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(32|64)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SSE4.2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wmmintrin.h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_</a:t>
                      </a:r>
                      <a:r>
                        <a:rPr lang="en-US" dirty="0" err="1"/>
                        <a:t>mm_aes</a:t>
                      </a:r>
                      <a:r>
                        <a:rPr lang="en-US" dirty="0"/>
                        <a:t>*_si128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dirty="0" err="1"/>
                        <a:t>immintrin.h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__m256, __m256d,</a:t>
                      </a:r>
                    </a:p>
                    <a:p>
                      <a:r>
                        <a:rPr lang="en-US" dirty="0"/>
                        <a:t>__m256i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_mm256_*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AVX, AVX2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__m512, __m512d,</a:t>
                      </a:r>
                    </a:p>
                    <a:p>
                      <a:r>
                        <a:rPr lang="en-US" dirty="0"/>
                        <a:t>__m512i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_mm512_*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AVX512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7287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i="1" dirty="0" err="1"/>
                        <a:t>ammintrin.h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_mm_*, _mm256_*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AMD</a:t>
                      </a:r>
                      <a:r>
                        <a:rPr lang="en-US" i="1" baseline="0" dirty="0"/>
                        <a:t> extensions</a:t>
                      </a:r>
                      <a:endParaRPr lang="en-US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683331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MMX/SSE/AVX </a:t>
            </a:r>
            <a:r>
              <a:rPr lang="en-US" dirty="0" err="1"/>
              <a:t>intrinsics</a:t>
            </a:r>
            <a:r>
              <a:rPr lang="en-US" dirty="0"/>
              <a:t> in C/C++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39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</a:t>
            </a:r>
            <a:r>
              <a:rPr lang="en-US" dirty="0"/>
              <a:t> software development</a:t>
            </a:r>
            <a:r>
              <a:rPr lang="cs-CZ" dirty="0"/>
              <a:t> - 201</a:t>
            </a:r>
            <a:r>
              <a:rPr lang="en-US" dirty="0"/>
              <a:t>5</a:t>
            </a:r>
            <a:r>
              <a:rPr lang="cs-CZ" dirty="0"/>
              <a:t>/201</a:t>
            </a:r>
            <a:r>
              <a:rPr lang="en-US" dirty="0"/>
              <a:t>6</a:t>
            </a:r>
            <a:r>
              <a:rPr lang="cs-CZ" dirty="0"/>
              <a:t>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Alignment</a:t>
            </a:r>
          </a:p>
          <a:p>
            <a:pPr lvl="1"/>
            <a:r>
              <a:rPr lang="en-US" dirty="0"/>
              <a:t>It is recommended to align all vectors to 16 bytes. If not 16-byte aligned:</a:t>
            </a:r>
          </a:p>
          <a:p>
            <a:pPr lvl="2"/>
            <a:r>
              <a:rPr lang="en-US" dirty="0"/>
              <a:t>SSE-only CPUs: </a:t>
            </a:r>
            <a:r>
              <a:rPr lang="en-US" b="1" dirty="0" err="1"/>
              <a:t>segfault</a:t>
            </a:r>
            <a:r>
              <a:rPr lang="en-US" dirty="0"/>
              <a:t> except for MOVUPS (</a:t>
            </a:r>
            <a:r>
              <a:rPr lang="en-US" dirty="0" err="1"/>
              <a:t>loadu</a:t>
            </a:r>
            <a:r>
              <a:rPr lang="en-US" dirty="0"/>
              <a:t>/</a:t>
            </a:r>
            <a:r>
              <a:rPr lang="en-US" dirty="0" err="1"/>
              <a:t>storeu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AVX-enabled CPUs: </a:t>
            </a:r>
            <a:r>
              <a:rPr lang="en-US" b="1" dirty="0"/>
              <a:t>reduced throughput</a:t>
            </a:r>
            <a:r>
              <a:rPr lang="en-US" dirty="0"/>
              <a:t>, no </a:t>
            </a:r>
            <a:r>
              <a:rPr lang="en-US" dirty="0" err="1"/>
              <a:t>segfault</a:t>
            </a:r>
            <a:r>
              <a:rPr lang="en-US" dirty="0"/>
              <a:t> (even with SSE instructions)</a:t>
            </a:r>
          </a:p>
          <a:p>
            <a:pPr lvl="1"/>
            <a:r>
              <a:rPr lang="en-US" dirty="0"/>
              <a:t>It is advisable to align AVX2 vectors to 32 bytes and AVX512 vectors to 64 bytes</a:t>
            </a:r>
          </a:p>
          <a:p>
            <a:pPr lvl="2"/>
            <a:r>
              <a:rPr lang="en-US" dirty="0"/>
              <a:t>avoid splitting over cache-line boundary (a split load counts as two loads)</a:t>
            </a:r>
          </a:p>
          <a:p>
            <a:pPr lvl="1"/>
            <a:r>
              <a:rPr lang="en-US" dirty="0"/>
              <a:t>Compiler support</a:t>
            </a:r>
          </a:p>
          <a:p>
            <a:pPr lvl="2"/>
            <a:r>
              <a:rPr lang="en-US" dirty="0"/>
              <a:t>When vector types are used for static or local variables or their parts, the compiler will align them (to 16 bytes)</a:t>
            </a:r>
          </a:p>
          <a:p>
            <a:pPr lvl="4"/>
            <a:r>
              <a:rPr lang="en-US" dirty="0"/>
              <a:t>__m256i v1; __m256i v2[4]; </a:t>
            </a:r>
            <a:r>
              <a:rPr lang="en-US" dirty="0" err="1"/>
              <a:t>std</a:t>
            </a:r>
            <a:r>
              <a:rPr lang="en-US" dirty="0"/>
              <a:t>::array&lt;__m256i,4&gt; v3; // everything aligned to 16</a:t>
            </a:r>
          </a:p>
          <a:p>
            <a:pPr lvl="2"/>
            <a:r>
              <a:rPr lang="en-US" dirty="0"/>
              <a:t>When vectors are simulated as arrays of scalar types, variables are unaligned</a:t>
            </a:r>
          </a:p>
          <a:p>
            <a:pPr lvl="4"/>
            <a:r>
              <a:rPr lang="en-US" dirty="0" err="1"/>
              <a:t>std</a:t>
            </a:r>
            <a:r>
              <a:rPr lang="en-US" dirty="0"/>
              <a:t>::int32_t v1[8];	// aligned only to 4 bytes!!!</a:t>
            </a:r>
          </a:p>
          <a:p>
            <a:pPr lvl="3"/>
            <a:r>
              <a:rPr lang="en-US" dirty="0"/>
              <a:t>alignment may be enforced by </a:t>
            </a:r>
            <a:r>
              <a:rPr lang="en-US" b="1" dirty="0" err="1"/>
              <a:t>alignas</a:t>
            </a:r>
            <a:r>
              <a:rPr lang="en-US" b="1" dirty="0"/>
              <a:t>(16)</a:t>
            </a:r>
          </a:p>
          <a:p>
            <a:pPr lvl="1"/>
            <a:r>
              <a:rPr lang="en-US" dirty="0"/>
              <a:t>Library support</a:t>
            </a:r>
          </a:p>
          <a:p>
            <a:pPr lvl="2"/>
            <a:r>
              <a:rPr lang="en-US" dirty="0"/>
              <a:t>C++ library (containers, smart pointers) align correctly </a:t>
            </a:r>
            <a:r>
              <a:rPr lang="en-US" b="1" dirty="0"/>
              <a:t>only since C++17</a:t>
            </a:r>
          </a:p>
          <a:p>
            <a:pPr lvl="4"/>
            <a:r>
              <a:rPr lang="en-US" dirty="0" err="1"/>
              <a:t>std</a:t>
            </a:r>
            <a:r>
              <a:rPr lang="en-US" dirty="0"/>
              <a:t>::vector&lt;__m256i&gt; v4;	// aligned only to 8 bytes before C++17</a:t>
            </a:r>
          </a:p>
          <a:p>
            <a:pPr lvl="2"/>
            <a:r>
              <a:rPr lang="en-US" dirty="0"/>
              <a:t>Before C++17 (or in C), alignment is done via semi-standardized functions</a:t>
            </a:r>
          </a:p>
          <a:p>
            <a:pPr lvl="4"/>
            <a:r>
              <a:rPr lang="en-US" dirty="0"/>
              <a:t>_</a:t>
            </a:r>
            <a:r>
              <a:rPr lang="en-US" dirty="0" err="1"/>
              <a:t>mm_malloc</a:t>
            </a:r>
            <a:r>
              <a:rPr lang="en-US" dirty="0"/>
              <a:t>, </a:t>
            </a:r>
            <a:r>
              <a:rPr lang="en-US" dirty="0" err="1"/>
              <a:t>posix_memalign</a:t>
            </a:r>
            <a:r>
              <a:rPr lang="en-US" dirty="0"/>
              <a:t>, </a:t>
            </a:r>
            <a:r>
              <a:rPr lang="en-US" dirty="0" err="1"/>
              <a:t>std</a:t>
            </a:r>
            <a:r>
              <a:rPr lang="en-US" dirty="0"/>
              <a:t>::align</a:t>
            </a:r>
          </a:p>
        </p:txBody>
      </p:sp>
    </p:spTree>
    <p:extLst>
      <p:ext uri="{BB962C8B-B14F-4D97-AF65-F5344CB8AC3E}">
        <p14:creationId xmlns:p14="http://schemas.microsoft.com/office/powerpoint/2010/main" val="148942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lane width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Development- 201</a:t>
            </a:r>
            <a:r>
              <a:rPr lang="en-US"/>
              <a:t>6</a:t>
            </a:r>
            <a:r>
              <a:rPr lang="cs-CZ"/>
              <a:t>/201</a:t>
            </a:r>
            <a:r>
              <a:rPr lang="en-US"/>
              <a:t>7</a:t>
            </a:r>
            <a:r>
              <a:rPr lang="cs-CZ"/>
              <a:t> David Bednárek</a:t>
            </a:r>
            <a:endParaRPr lang="cs-CZ" dirty="0"/>
          </a:p>
        </p:txBody>
      </p:sp>
      <p:grpSp>
        <p:nvGrpSpPr>
          <p:cNvPr id="9" name="Group 8"/>
          <p:cNvGrpSpPr/>
          <p:nvPr/>
        </p:nvGrpSpPr>
        <p:grpSpPr>
          <a:xfrm>
            <a:off x="1252372" y="1052736"/>
            <a:ext cx="2023484" cy="504056"/>
            <a:chOff x="683568" y="1052736"/>
            <a:chExt cx="2023484" cy="504056"/>
          </a:xfrm>
        </p:grpSpPr>
        <p:sp>
          <p:nvSpPr>
            <p:cNvPr id="5" name="Rectangle 4"/>
            <p:cNvSpPr/>
            <p:nvPr/>
          </p:nvSpPr>
          <p:spPr>
            <a:xfrm>
              <a:off x="683568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187624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691680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202996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252372" y="1556792"/>
            <a:ext cx="2023484" cy="504056"/>
            <a:chOff x="683568" y="1052736"/>
            <a:chExt cx="2023484" cy="504056"/>
          </a:xfrm>
        </p:grpSpPr>
        <p:sp>
          <p:nvSpPr>
            <p:cNvPr id="11" name="Rectangle 10"/>
            <p:cNvSpPr/>
            <p:nvPr/>
          </p:nvSpPr>
          <p:spPr>
            <a:xfrm>
              <a:off x="683568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187624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691680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202996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636748" y="1052736"/>
            <a:ext cx="2023484" cy="504056"/>
            <a:chOff x="683568" y="1052736"/>
            <a:chExt cx="2023484" cy="504056"/>
          </a:xfrm>
        </p:grpSpPr>
        <p:sp>
          <p:nvSpPr>
            <p:cNvPr id="16" name="Rectangle 15"/>
            <p:cNvSpPr/>
            <p:nvPr/>
          </p:nvSpPr>
          <p:spPr>
            <a:xfrm>
              <a:off x="683568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187624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691680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202996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652972" y="1052736"/>
            <a:ext cx="2023484" cy="504056"/>
            <a:chOff x="683568" y="1052736"/>
            <a:chExt cx="2023484" cy="504056"/>
          </a:xfrm>
        </p:grpSpPr>
        <p:sp>
          <p:nvSpPr>
            <p:cNvPr id="21" name="Rectangle 20"/>
            <p:cNvSpPr/>
            <p:nvPr/>
          </p:nvSpPr>
          <p:spPr>
            <a:xfrm>
              <a:off x="683568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187624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691680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202996" y="1052736"/>
              <a:ext cx="504056" cy="504056"/>
            </a:xfrm>
            <a:prstGeom prst="rect">
              <a:avLst/>
            </a:prstGeom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1745759" y="544034"/>
            <a:ext cx="1029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N=8, K=4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82958" y="544034"/>
            <a:ext cx="1029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N=8, K=8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21738" y="800708"/>
            <a:ext cx="0" cy="1476164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 rot="16200000">
            <a:off x="-24258" y="1354123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674094" y="2467329"/>
            <a:ext cx="3751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Example: Single-precision FP in AVX</a:t>
            </a:r>
          </a:p>
          <a:p>
            <a:r>
              <a:rPr lang="en-US" dirty="0"/>
              <a:t>8*32 = 256 bits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631414" y="5363924"/>
            <a:ext cx="3881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Example: Double-precision FP in AVX</a:t>
            </a:r>
          </a:p>
          <a:p>
            <a:r>
              <a:rPr lang="en-US" dirty="0"/>
              <a:t>4*64 = 256 bits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1256001" y="3951581"/>
            <a:ext cx="2001704" cy="511749"/>
            <a:chOff x="1256001" y="3343281"/>
            <a:chExt cx="2001704" cy="511749"/>
          </a:xfrm>
        </p:grpSpPr>
        <p:sp>
          <p:nvSpPr>
            <p:cNvPr id="75" name="Rectangle 74"/>
            <p:cNvSpPr/>
            <p:nvPr/>
          </p:nvSpPr>
          <p:spPr>
            <a:xfrm>
              <a:off x="1256001" y="3350974"/>
              <a:ext cx="1000852" cy="504056"/>
            </a:xfrm>
            <a:prstGeom prst="rect">
              <a:avLst/>
            </a:prstGeom>
            <a:ln w="38100">
              <a:solidFill>
                <a:schemeClr val="accent4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2256853" y="3343281"/>
              <a:ext cx="1000852" cy="504056"/>
            </a:xfrm>
            <a:prstGeom prst="rect">
              <a:avLst/>
            </a:prstGeom>
            <a:ln w="38100">
              <a:solidFill>
                <a:schemeClr val="accent4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1266891" y="4470608"/>
            <a:ext cx="2001704" cy="511749"/>
            <a:chOff x="1256001" y="3343281"/>
            <a:chExt cx="2001704" cy="511749"/>
          </a:xfrm>
        </p:grpSpPr>
        <p:sp>
          <p:nvSpPr>
            <p:cNvPr id="81" name="Rectangle 80"/>
            <p:cNvSpPr/>
            <p:nvPr/>
          </p:nvSpPr>
          <p:spPr>
            <a:xfrm>
              <a:off x="1256001" y="3350974"/>
              <a:ext cx="1000852" cy="504056"/>
            </a:xfrm>
            <a:prstGeom prst="rect">
              <a:avLst/>
            </a:prstGeom>
            <a:ln w="38100">
              <a:solidFill>
                <a:schemeClr val="accent4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2256853" y="3343281"/>
              <a:ext cx="1000852" cy="504056"/>
            </a:xfrm>
            <a:prstGeom prst="rect">
              <a:avLst/>
            </a:prstGeom>
            <a:ln w="38100">
              <a:solidFill>
                <a:schemeClr val="accent4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4622938" y="3958859"/>
            <a:ext cx="2001704" cy="511749"/>
            <a:chOff x="1256001" y="3343281"/>
            <a:chExt cx="2001704" cy="511749"/>
          </a:xfrm>
        </p:grpSpPr>
        <p:sp>
          <p:nvSpPr>
            <p:cNvPr id="84" name="Rectangle 83"/>
            <p:cNvSpPr/>
            <p:nvPr/>
          </p:nvSpPr>
          <p:spPr>
            <a:xfrm>
              <a:off x="1256001" y="3350974"/>
              <a:ext cx="1000852" cy="504056"/>
            </a:xfrm>
            <a:prstGeom prst="rect">
              <a:avLst/>
            </a:prstGeom>
            <a:ln w="38100">
              <a:solidFill>
                <a:schemeClr val="accent4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2256853" y="3343281"/>
              <a:ext cx="1000852" cy="504056"/>
            </a:xfrm>
            <a:prstGeom prst="rect">
              <a:avLst/>
            </a:prstGeom>
            <a:ln w="38100">
              <a:solidFill>
                <a:schemeClr val="accent4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6635532" y="3955479"/>
            <a:ext cx="2001704" cy="511749"/>
            <a:chOff x="1256001" y="3343281"/>
            <a:chExt cx="2001704" cy="511749"/>
          </a:xfrm>
        </p:grpSpPr>
        <p:sp>
          <p:nvSpPr>
            <p:cNvPr id="87" name="Rectangle 86"/>
            <p:cNvSpPr/>
            <p:nvPr/>
          </p:nvSpPr>
          <p:spPr>
            <a:xfrm>
              <a:off x="1256001" y="3350974"/>
              <a:ext cx="1000852" cy="504056"/>
            </a:xfrm>
            <a:prstGeom prst="rect">
              <a:avLst/>
            </a:prstGeom>
            <a:ln w="38100">
              <a:solidFill>
                <a:schemeClr val="accent4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2256853" y="3343281"/>
              <a:ext cx="1000852" cy="504056"/>
            </a:xfrm>
            <a:prstGeom prst="rect">
              <a:avLst/>
            </a:prstGeom>
            <a:ln w="38100">
              <a:solidFill>
                <a:schemeClr val="accent4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</p:grpSp>
      <p:sp>
        <p:nvSpPr>
          <p:cNvPr id="89" name="TextBox 88"/>
          <p:cNvSpPr txBox="1"/>
          <p:nvPr/>
        </p:nvSpPr>
        <p:spPr>
          <a:xfrm>
            <a:off x="1727830" y="3377655"/>
            <a:ext cx="1029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N=4, K=2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127579" y="3347725"/>
            <a:ext cx="1029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N=4, K=4</a:t>
            </a:r>
          </a:p>
        </p:txBody>
      </p:sp>
    </p:spTree>
    <p:extLst>
      <p:ext uri="{BB962C8B-B14F-4D97-AF65-F5344CB8AC3E}">
        <p14:creationId xmlns:p14="http://schemas.microsoft.com/office/powerpoint/2010/main" val="352440030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MMX/SSE/AVX </a:t>
            </a:r>
            <a:r>
              <a:rPr lang="en-US" dirty="0" err="1"/>
              <a:t>intrinsics</a:t>
            </a:r>
            <a:r>
              <a:rPr lang="en-US" dirty="0"/>
              <a:t> in C/C++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40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</a:t>
            </a:r>
            <a:r>
              <a:rPr lang="en-US" dirty="0"/>
              <a:t> software development</a:t>
            </a:r>
            <a:r>
              <a:rPr lang="cs-CZ" dirty="0"/>
              <a:t> - 201</a:t>
            </a:r>
            <a:r>
              <a:rPr lang="en-US" dirty="0"/>
              <a:t>5</a:t>
            </a:r>
            <a:r>
              <a:rPr lang="cs-CZ" dirty="0"/>
              <a:t>/201</a:t>
            </a:r>
            <a:r>
              <a:rPr lang="en-US" dirty="0"/>
              <a:t>6</a:t>
            </a:r>
            <a:r>
              <a:rPr lang="cs-CZ" dirty="0"/>
              <a:t>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Alignment</a:t>
            </a:r>
          </a:p>
          <a:p>
            <a:pPr lvl="1"/>
            <a:r>
              <a:rPr lang="en-US" dirty="0" err="1"/>
              <a:t>alignas</a:t>
            </a:r>
            <a:r>
              <a:rPr lang="en-US" dirty="0"/>
              <a:t> specifier</a:t>
            </a:r>
          </a:p>
          <a:p>
            <a:pPr lvl="2"/>
            <a:r>
              <a:rPr lang="en-US" dirty="0"/>
              <a:t>Attached to class/struct types</a:t>
            </a:r>
          </a:p>
          <a:p>
            <a:pPr lvl="4"/>
            <a:r>
              <a:rPr lang="en-US" dirty="0"/>
              <a:t>struct </a:t>
            </a:r>
            <a:r>
              <a:rPr lang="en-US" dirty="0" err="1"/>
              <a:t>alignas</a:t>
            </a:r>
            <a:r>
              <a:rPr lang="en-US" dirty="0"/>
              <a:t>(16) </a:t>
            </a:r>
            <a:r>
              <a:rPr lang="en-US" dirty="0" err="1"/>
              <a:t>aligned_chunk</a:t>
            </a:r>
            <a:r>
              <a:rPr lang="en-US" dirty="0"/>
              <a:t> { std::</a:t>
            </a:r>
            <a:r>
              <a:rPr lang="en-US" dirty="0" err="1"/>
              <a:t>int32_t</a:t>
            </a:r>
            <a:r>
              <a:rPr lang="en-US" dirty="0"/>
              <a:t> a[4]; };</a:t>
            </a:r>
          </a:p>
          <a:p>
            <a:pPr lvl="2"/>
            <a:r>
              <a:rPr lang="en-US" dirty="0"/>
              <a:t>Attached to variables (including class/struct members)</a:t>
            </a:r>
          </a:p>
          <a:p>
            <a:pPr lvl="4"/>
            <a:r>
              <a:rPr lang="en-US" dirty="0" err="1"/>
              <a:t>alignas</a:t>
            </a:r>
            <a:r>
              <a:rPr lang="en-US" dirty="0"/>
              <a:t>(16) std::int32_t v1[8];	</a:t>
            </a:r>
          </a:p>
          <a:p>
            <a:pPr lvl="1"/>
            <a:r>
              <a:rPr lang="en-US" dirty="0"/>
              <a:t>Notes</a:t>
            </a:r>
          </a:p>
          <a:p>
            <a:pPr lvl="2"/>
            <a:r>
              <a:rPr lang="en-US" dirty="0"/>
              <a:t>Alignment on dynamic allocation cannot be enforced when allocating primitive types</a:t>
            </a:r>
            <a:endParaRPr lang="en-US" b="1" dirty="0"/>
          </a:p>
          <a:p>
            <a:pPr lvl="4"/>
            <a:r>
              <a:rPr lang="en-US" dirty="0"/>
              <a:t>std::vector&lt;</a:t>
            </a:r>
            <a:r>
              <a:rPr lang="en-US" dirty="0" err="1"/>
              <a:t>alignas</a:t>
            </a:r>
            <a:r>
              <a:rPr lang="en-US" dirty="0"/>
              <a:t>(16) std::</a:t>
            </a:r>
            <a:r>
              <a:rPr lang="en-US" dirty="0" err="1"/>
              <a:t>int32_t</a:t>
            </a:r>
            <a:r>
              <a:rPr lang="en-US" dirty="0"/>
              <a:t>&gt; // SYNTAX ERROR</a:t>
            </a:r>
          </a:p>
        </p:txBody>
      </p:sp>
    </p:spTree>
    <p:extLst>
      <p:ext uri="{BB962C8B-B14F-4D97-AF65-F5344CB8AC3E}">
        <p14:creationId xmlns:p14="http://schemas.microsoft.com/office/powerpoint/2010/main" val="180354382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55201C-9D76-CC2A-E2D2-09C3B87C3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A9F0DD2-6114-28A8-2221-53CC37E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MMX/SSE/AVX </a:t>
            </a:r>
            <a:r>
              <a:rPr lang="en-US" dirty="0" err="1"/>
              <a:t>intrinsics</a:t>
            </a:r>
            <a:r>
              <a:rPr lang="en-US" dirty="0"/>
              <a:t> in C/C++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04EEFF-0A22-BB69-67F6-EA9874771D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41</a:t>
            </a:fld>
            <a:endParaRPr lang="cs-CZ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131552-3E37-5B3A-52E1-C8FA6746475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</a:t>
            </a:r>
            <a:r>
              <a:rPr lang="en-US" dirty="0"/>
              <a:t> software development</a:t>
            </a:r>
            <a:r>
              <a:rPr lang="cs-CZ" dirty="0"/>
              <a:t> - 201</a:t>
            </a:r>
            <a:r>
              <a:rPr lang="en-US" dirty="0"/>
              <a:t>5</a:t>
            </a:r>
            <a:r>
              <a:rPr lang="cs-CZ" dirty="0"/>
              <a:t>/201</a:t>
            </a:r>
            <a:r>
              <a:rPr lang="en-US" dirty="0"/>
              <a:t>6</a:t>
            </a:r>
            <a:r>
              <a:rPr lang="cs-CZ" dirty="0"/>
              <a:t> David Bednárek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AD0C96C-CC21-CA07-040C-4DCB332DB4E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Vector-unaware data structures</a:t>
            </a:r>
          </a:p>
          <a:p>
            <a:pPr lvl="4"/>
            <a:r>
              <a:rPr lang="en-US" dirty="0"/>
              <a:t>std::int32_t v1[40];		</a:t>
            </a:r>
          </a:p>
          <a:p>
            <a:pPr lvl="4"/>
            <a:r>
              <a:rPr lang="en-US" dirty="0"/>
              <a:t>std::vector&lt;std::int32_t&gt; v2;</a:t>
            </a:r>
          </a:p>
          <a:p>
            <a:pPr lvl="2"/>
            <a:r>
              <a:rPr lang="en-US" dirty="0"/>
              <a:t>Aligned only to the scalar unit</a:t>
            </a:r>
          </a:p>
          <a:p>
            <a:pPr lvl="2"/>
            <a:r>
              <a:rPr lang="en-US" dirty="0"/>
              <a:t>Requires </a:t>
            </a:r>
            <a:r>
              <a:rPr lang="en-US" dirty="0" err="1"/>
              <a:t>reinterpret_cast</a:t>
            </a:r>
            <a:r>
              <a:rPr lang="en-US" dirty="0"/>
              <a:t> for vector access</a:t>
            </a:r>
          </a:p>
          <a:p>
            <a:r>
              <a:rPr lang="en-US" dirty="0"/>
              <a:t>Vector-aware data structures</a:t>
            </a:r>
          </a:p>
          <a:p>
            <a:pPr lvl="4"/>
            <a:r>
              <a:rPr lang="en-US" dirty="0"/>
              <a:t>__m256i v3[5];		</a:t>
            </a:r>
          </a:p>
          <a:p>
            <a:pPr lvl="4"/>
            <a:r>
              <a:rPr lang="en-US" dirty="0"/>
              <a:t>std::vector&lt;__m256i&gt; v4;	// requires C++17 for proper alignment</a:t>
            </a:r>
          </a:p>
          <a:p>
            <a:pPr lvl="2"/>
            <a:r>
              <a:rPr lang="en-US" dirty="0"/>
              <a:t>Correctly aligned data</a:t>
            </a:r>
          </a:p>
          <a:p>
            <a:pPr lvl="2"/>
            <a:r>
              <a:rPr lang="en-US" dirty="0"/>
              <a:t>Requires </a:t>
            </a:r>
            <a:r>
              <a:rPr lang="en-US" dirty="0" err="1"/>
              <a:t>reinterpret_cast</a:t>
            </a:r>
            <a:r>
              <a:rPr lang="en-US" dirty="0"/>
              <a:t> for scalar access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76492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4D61B-81CC-7267-364D-8FAB3C16A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7C5FD56-DAAF-1AD0-2929-A85EC4CD3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MMX/SSE/AVX </a:t>
            </a:r>
            <a:r>
              <a:rPr lang="en-US" dirty="0" err="1"/>
              <a:t>intrinsics</a:t>
            </a:r>
            <a:r>
              <a:rPr lang="en-US" dirty="0"/>
              <a:t> in C/C++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4096FF-F7C8-6525-BAEC-D5DE1D0B4D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42</a:t>
            </a:fld>
            <a:endParaRPr lang="cs-CZ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4CB0A2-7651-5B3C-06CE-B0242BD3E1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</a:t>
            </a:r>
            <a:r>
              <a:rPr lang="en-US" dirty="0"/>
              <a:t> software development</a:t>
            </a:r>
            <a:r>
              <a:rPr lang="cs-CZ" dirty="0"/>
              <a:t> - 201</a:t>
            </a:r>
            <a:r>
              <a:rPr lang="en-US" dirty="0"/>
              <a:t>5</a:t>
            </a:r>
            <a:r>
              <a:rPr lang="cs-CZ" dirty="0"/>
              <a:t>/201</a:t>
            </a:r>
            <a:r>
              <a:rPr lang="en-US" dirty="0"/>
              <a:t>6</a:t>
            </a:r>
            <a:r>
              <a:rPr lang="cs-CZ" dirty="0"/>
              <a:t> David Bednárek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90D1A1C-C3D5-E3C6-1A47-B77B44B3736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beware: </a:t>
            </a:r>
            <a:r>
              <a:rPr lang="en-US" dirty="0" err="1"/>
              <a:t>reinterpret_cast</a:t>
            </a:r>
            <a:r>
              <a:rPr lang="en-US" dirty="0"/>
              <a:t> may violate aliasing rules of C++</a:t>
            </a:r>
          </a:p>
          <a:p>
            <a:pPr lvl="2"/>
            <a:r>
              <a:rPr lang="en-US" dirty="0"/>
              <a:t>Pointers to different types (unrelated by inheritance) are considered non-aliased</a:t>
            </a:r>
          </a:p>
          <a:p>
            <a:pPr lvl="3"/>
            <a:r>
              <a:rPr lang="en-US" dirty="0"/>
              <a:t>Except the case of T* vs. char* (required for reading/writing binary files)</a:t>
            </a:r>
          </a:p>
          <a:p>
            <a:pPr lvl="4"/>
            <a:r>
              <a:rPr lang="en-US" dirty="0"/>
              <a:t>__m256i* </a:t>
            </a:r>
            <a:r>
              <a:rPr lang="en-US" dirty="0" err="1"/>
              <a:t>vector_data</a:t>
            </a:r>
            <a:r>
              <a:rPr lang="en-US" dirty="0"/>
              <a:t> = /*...*/;</a:t>
            </a:r>
          </a:p>
          <a:p>
            <a:pPr lvl="4"/>
            <a:r>
              <a:rPr lang="en-US" dirty="0" err="1"/>
              <a:t>vector_data</a:t>
            </a:r>
            <a:r>
              <a:rPr lang="en-US" dirty="0"/>
              <a:t>[0] = /*...*/;</a:t>
            </a:r>
          </a:p>
          <a:p>
            <a:pPr lvl="4"/>
            <a:r>
              <a:rPr lang="en-US" dirty="0"/>
              <a:t>std::int32_t* </a:t>
            </a:r>
            <a:r>
              <a:rPr lang="en-US" dirty="0" err="1"/>
              <a:t>scalar_data</a:t>
            </a:r>
            <a:r>
              <a:rPr lang="en-US" dirty="0"/>
              <a:t> = </a:t>
            </a:r>
            <a:r>
              <a:rPr lang="en-US" dirty="0" err="1"/>
              <a:t>reinterpret_cast</a:t>
            </a:r>
            <a:r>
              <a:rPr lang="en-US" dirty="0"/>
              <a:t>&lt;std::int32_t*&gt;(</a:t>
            </a:r>
            <a:r>
              <a:rPr lang="en-US" dirty="0" err="1"/>
              <a:t>vector_data</a:t>
            </a:r>
            <a:r>
              <a:rPr lang="en-US" dirty="0"/>
              <a:t>);</a:t>
            </a:r>
          </a:p>
          <a:p>
            <a:pPr lvl="4"/>
            <a:r>
              <a:rPr lang="en-US" dirty="0"/>
              <a:t>/*...*/ = </a:t>
            </a:r>
            <a:r>
              <a:rPr lang="en-US" dirty="0" err="1"/>
              <a:t>scalar_data</a:t>
            </a:r>
            <a:r>
              <a:rPr lang="en-US" dirty="0"/>
              <a:t>[0];</a:t>
            </a:r>
          </a:p>
          <a:p>
            <a:pPr lvl="3"/>
            <a:r>
              <a:rPr lang="en-US" dirty="0"/>
              <a:t>The compiler is allowed to reorder the vector store after the scalar read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C++23: use std::launder</a:t>
            </a:r>
          </a:p>
          <a:p>
            <a:pPr lvl="4"/>
            <a:r>
              <a:rPr lang="en-US" dirty="0"/>
              <a:t>__m256i* </a:t>
            </a:r>
            <a:r>
              <a:rPr lang="en-US" dirty="0" err="1"/>
              <a:t>vector_data</a:t>
            </a:r>
            <a:r>
              <a:rPr lang="en-US" dirty="0"/>
              <a:t> = /*...*/;</a:t>
            </a:r>
          </a:p>
          <a:p>
            <a:pPr lvl="4"/>
            <a:r>
              <a:rPr lang="en-US" dirty="0" err="1"/>
              <a:t>vector_data</a:t>
            </a:r>
            <a:r>
              <a:rPr lang="en-US" dirty="0"/>
              <a:t>[0] = /*...*/;</a:t>
            </a:r>
          </a:p>
          <a:p>
            <a:pPr lvl="4"/>
            <a:r>
              <a:rPr lang="en-US" dirty="0"/>
              <a:t>std::int32_t* </a:t>
            </a:r>
            <a:r>
              <a:rPr lang="en-US" dirty="0" err="1"/>
              <a:t>scalar_data</a:t>
            </a:r>
            <a:r>
              <a:rPr lang="en-US" dirty="0"/>
              <a:t> = std::launder(</a:t>
            </a:r>
            <a:r>
              <a:rPr lang="en-US" dirty="0" err="1"/>
              <a:t>reinterpret_cast</a:t>
            </a:r>
            <a:r>
              <a:rPr lang="en-US" dirty="0"/>
              <a:t>&lt;std::int32_t*&gt;(</a:t>
            </a:r>
            <a:r>
              <a:rPr lang="en-US" dirty="0" err="1"/>
              <a:t>vector_data</a:t>
            </a:r>
            <a:r>
              <a:rPr lang="en-US" dirty="0"/>
              <a:t>));</a:t>
            </a:r>
          </a:p>
          <a:p>
            <a:pPr lvl="4"/>
            <a:r>
              <a:rPr lang="en-US" dirty="0"/>
              <a:t>/*...*/ = </a:t>
            </a:r>
            <a:r>
              <a:rPr lang="en-US" dirty="0" err="1"/>
              <a:t>scalar_data</a:t>
            </a:r>
            <a:r>
              <a:rPr lang="en-US" dirty="0"/>
              <a:t>[0];</a:t>
            </a:r>
          </a:p>
          <a:p>
            <a:pPr lvl="2"/>
            <a:r>
              <a:rPr lang="en-US" dirty="0"/>
              <a:t>The call to launder acts as a fence:</a:t>
            </a:r>
          </a:p>
          <a:p>
            <a:pPr lvl="3"/>
            <a:r>
              <a:rPr lang="en-US" dirty="0"/>
              <a:t>Accesses through </a:t>
            </a:r>
            <a:r>
              <a:rPr lang="en-US" dirty="0" err="1"/>
              <a:t>vector_data</a:t>
            </a:r>
            <a:r>
              <a:rPr lang="en-US" dirty="0"/>
              <a:t> cannot be moved past the launder call</a:t>
            </a:r>
          </a:p>
          <a:p>
            <a:pPr lvl="3"/>
            <a:r>
              <a:rPr lang="en-US" dirty="0"/>
              <a:t>Accesses through </a:t>
            </a:r>
            <a:r>
              <a:rPr lang="en-US" dirty="0" err="1"/>
              <a:t>scalar_data</a:t>
            </a:r>
            <a:r>
              <a:rPr lang="en-US" dirty="0"/>
              <a:t> cannot be moved before the launder call</a:t>
            </a:r>
          </a:p>
        </p:txBody>
      </p:sp>
    </p:spTree>
    <p:extLst>
      <p:ext uri="{BB962C8B-B14F-4D97-AF65-F5344CB8AC3E}">
        <p14:creationId xmlns:p14="http://schemas.microsoft.com/office/powerpoint/2010/main" val="376205331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MMX/SSE/AVX </a:t>
            </a:r>
            <a:r>
              <a:rPr lang="en-US" dirty="0" err="1"/>
              <a:t>intrinsics</a:t>
            </a:r>
            <a:r>
              <a:rPr lang="en-US" dirty="0"/>
              <a:t> in C/C++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43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</a:t>
            </a:r>
            <a:r>
              <a:rPr lang="en-US" dirty="0"/>
              <a:t> software development</a:t>
            </a:r>
            <a:r>
              <a:rPr lang="cs-CZ" dirty="0"/>
              <a:t> - 201</a:t>
            </a:r>
            <a:r>
              <a:rPr lang="en-US" dirty="0"/>
              <a:t>5</a:t>
            </a:r>
            <a:r>
              <a:rPr lang="cs-CZ" dirty="0"/>
              <a:t>/201</a:t>
            </a:r>
            <a:r>
              <a:rPr lang="en-US" dirty="0"/>
              <a:t>6</a:t>
            </a:r>
            <a:r>
              <a:rPr lang="cs-CZ" dirty="0"/>
              <a:t>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Correcting alignment at run time</a:t>
            </a:r>
          </a:p>
          <a:p>
            <a:pPr lvl="2"/>
            <a:r>
              <a:rPr lang="en-US" dirty="0"/>
              <a:t>Determine alignment using (p % 16) </a:t>
            </a:r>
          </a:p>
          <a:p>
            <a:pPr lvl="3"/>
            <a:r>
              <a:rPr lang="en-US" dirty="0"/>
              <a:t>requires </a:t>
            </a:r>
            <a:r>
              <a:rPr lang="en-US" dirty="0" err="1"/>
              <a:t>reinterpret_cast</a:t>
            </a:r>
            <a:r>
              <a:rPr lang="en-US" dirty="0"/>
              <a:t> to </a:t>
            </a:r>
            <a:r>
              <a:rPr lang="en-US" b="1" dirty="0"/>
              <a:t>std::</a:t>
            </a:r>
            <a:r>
              <a:rPr lang="en-US" b="1" dirty="0" err="1"/>
              <a:t>intptr_t</a:t>
            </a:r>
            <a:endParaRPr lang="en-US" b="1" dirty="0"/>
          </a:p>
          <a:p>
            <a:pPr lvl="1"/>
            <a:r>
              <a:rPr lang="en-US" dirty="0"/>
              <a:t>When working on one unaligned array</a:t>
            </a:r>
          </a:p>
          <a:p>
            <a:pPr lvl="2"/>
            <a:r>
              <a:rPr lang="en-US" dirty="0"/>
              <a:t>Initial and final unaligned elements processed in scalars, the rest in vectors</a:t>
            </a:r>
          </a:p>
          <a:p>
            <a:pPr lvl="1"/>
            <a:r>
              <a:rPr lang="en-US" dirty="0"/>
              <a:t>When working on more unaligned arrays</a:t>
            </a:r>
          </a:p>
          <a:p>
            <a:pPr lvl="2"/>
            <a:r>
              <a:rPr lang="en-US" dirty="0"/>
              <a:t>One of the arrays (preferably the output one) dictates alignment</a:t>
            </a:r>
          </a:p>
          <a:p>
            <a:pPr lvl="3"/>
            <a:r>
              <a:rPr lang="en-US" dirty="0"/>
              <a:t>Write initial/final elements as scalars, the rest as vectors</a:t>
            </a:r>
          </a:p>
          <a:p>
            <a:pPr lvl="2"/>
            <a:r>
              <a:rPr lang="en-US" dirty="0"/>
              <a:t>The other arrays:</a:t>
            </a:r>
          </a:p>
          <a:p>
            <a:pPr lvl="3"/>
            <a:r>
              <a:rPr lang="en-US" dirty="0"/>
              <a:t>Either read/written unaligned (requires AVX-enabled CPUs)</a:t>
            </a:r>
          </a:p>
          <a:p>
            <a:pPr lvl="3"/>
            <a:r>
              <a:rPr lang="en-US" dirty="0"/>
              <a:t>Or use </a:t>
            </a:r>
            <a:r>
              <a:rPr lang="en-US" b="1" dirty="0" err="1"/>
              <a:t>alignr</a:t>
            </a:r>
            <a:r>
              <a:rPr lang="en-US" b="1" dirty="0"/>
              <a:t> </a:t>
            </a:r>
            <a:r>
              <a:rPr lang="en-US" dirty="0"/>
              <a:t>to extract the matching arguments from a pair of aligned vectors</a:t>
            </a:r>
          </a:p>
          <a:p>
            <a:pPr lvl="3"/>
            <a:endParaRPr lang="en-US" dirty="0"/>
          </a:p>
          <a:p>
            <a:pPr lvl="2"/>
            <a:r>
              <a:rPr lang="en-US" dirty="0"/>
              <a:t>Problem: </a:t>
            </a:r>
            <a:r>
              <a:rPr lang="en-US" b="1" dirty="0" err="1"/>
              <a:t>alignr</a:t>
            </a:r>
            <a:r>
              <a:rPr lang="en-US" b="1" dirty="0"/>
              <a:t> </a:t>
            </a:r>
            <a:r>
              <a:rPr lang="en-US" dirty="0"/>
              <a:t>requires a </a:t>
            </a:r>
            <a:r>
              <a:rPr lang="en-US" b="1" dirty="0"/>
              <a:t>constant </a:t>
            </a:r>
            <a:r>
              <a:rPr lang="en-US" dirty="0"/>
              <a:t>as the shift amount</a:t>
            </a:r>
          </a:p>
          <a:p>
            <a:pPr lvl="3"/>
            <a:r>
              <a:rPr lang="en-US" dirty="0"/>
              <a:t>Code must be replicated for every possible value of alignment (may be too many)</a:t>
            </a:r>
          </a:p>
          <a:p>
            <a:pPr lvl="3"/>
            <a:r>
              <a:rPr lang="en-US" dirty="0"/>
              <a:t>Complex templated machinery in C++ may be used</a:t>
            </a:r>
          </a:p>
          <a:p>
            <a:pPr lvl="2"/>
            <a:r>
              <a:rPr lang="en-US" dirty="0"/>
              <a:t>Problem #2: AVX version of </a:t>
            </a:r>
            <a:r>
              <a:rPr lang="en-US" b="1" dirty="0" err="1"/>
              <a:t>alignr</a:t>
            </a:r>
            <a:r>
              <a:rPr lang="en-US" b="1" dirty="0"/>
              <a:t> </a:t>
            </a:r>
            <a:r>
              <a:rPr lang="en-US" dirty="0"/>
              <a:t>works independently on 16-byte halves</a:t>
            </a:r>
          </a:p>
          <a:p>
            <a:pPr lvl="3"/>
            <a:r>
              <a:rPr lang="en-US" dirty="0"/>
              <a:t>This is a consequence of (original) implementation using pipelined 128-bit ALU</a:t>
            </a:r>
          </a:p>
          <a:p>
            <a:pPr lvl="3"/>
            <a:r>
              <a:rPr lang="en-US" dirty="0"/>
              <a:t>Use another instruction (</a:t>
            </a:r>
            <a:r>
              <a:rPr lang="en-US" b="1" dirty="0"/>
              <a:t>permute2f128</a:t>
            </a:r>
            <a:r>
              <a:rPr lang="en-US" dirty="0"/>
              <a:t>) before </a:t>
            </a:r>
            <a:r>
              <a:rPr lang="en-US" b="1" dirty="0" err="1"/>
              <a:t>alignr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58796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SIMD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</a:t>
            </a:r>
            <a:r>
              <a:rPr lang="en-US" dirty="0"/>
              <a:t> software development</a:t>
            </a:r>
            <a:r>
              <a:rPr lang="cs-CZ" dirty="0"/>
              <a:t> - 201</a:t>
            </a:r>
            <a:r>
              <a:rPr lang="en-US" dirty="0"/>
              <a:t>5</a:t>
            </a:r>
            <a:r>
              <a:rPr lang="cs-CZ" dirty="0"/>
              <a:t>/201</a:t>
            </a:r>
            <a:r>
              <a:rPr lang="en-US" dirty="0"/>
              <a:t>6</a:t>
            </a:r>
            <a:r>
              <a:rPr lang="cs-CZ" dirty="0"/>
              <a:t>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Hardware support</a:t>
            </a:r>
          </a:p>
          <a:p>
            <a:pPr lvl="1"/>
            <a:r>
              <a:rPr lang="en-US" dirty="0"/>
              <a:t>Vector registers </a:t>
            </a:r>
          </a:p>
          <a:p>
            <a:pPr lvl="1"/>
            <a:r>
              <a:rPr lang="en-US" dirty="0"/>
              <a:t>Vector instructions</a:t>
            </a:r>
          </a:p>
          <a:p>
            <a:pPr lvl="1"/>
            <a:r>
              <a:rPr lang="en-US" dirty="0"/>
              <a:t>Memory transfers</a:t>
            </a:r>
          </a:p>
          <a:p>
            <a:pPr lvl="2"/>
            <a:r>
              <a:rPr lang="en-US" dirty="0"/>
              <a:t>in most cases, vector registers must be read/written from/to contiguous blocks of memory</a:t>
            </a:r>
          </a:p>
          <a:p>
            <a:pPr lvl="2"/>
            <a:r>
              <a:rPr lang="en-US" dirty="0"/>
              <a:t>existence of vector instructions requires widening of internal data paths in CPU</a:t>
            </a:r>
          </a:p>
          <a:p>
            <a:pPr lvl="2"/>
            <a:r>
              <a:rPr lang="en-US" dirty="0"/>
              <a:t>similarly to </a:t>
            </a:r>
            <a:r>
              <a:rPr lang="en-US" dirty="0" err="1"/>
              <a:t>arithmetics</a:t>
            </a:r>
            <a:r>
              <a:rPr lang="en-US" dirty="0"/>
              <a:t>, one vector may be transferred either at once or as a series of smaller batches (since ultra-wide data paths are expensive)</a:t>
            </a:r>
          </a:p>
          <a:p>
            <a:pPr lvl="3"/>
            <a:r>
              <a:rPr lang="en-US" dirty="0"/>
              <a:t>the batches (usually) originate in the same cache line – only one cache lookup needed</a:t>
            </a:r>
          </a:p>
          <a:p>
            <a:pPr lvl="3"/>
            <a:r>
              <a:rPr lang="en-US" dirty="0"/>
              <a:t>even if the data paths were not wider than a scalar, vector transfers would be faster</a:t>
            </a:r>
          </a:p>
          <a:p>
            <a:pPr lvl="2"/>
            <a:r>
              <a:rPr lang="en-US" dirty="0"/>
              <a:t>there are soft or hard requirements for alignment</a:t>
            </a:r>
          </a:p>
          <a:p>
            <a:pPr lvl="3"/>
            <a:r>
              <a:rPr lang="en-US" dirty="0"/>
              <a:t>Align to data path width (16/32 bytes in current Intel/AMD CPUs)</a:t>
            </a:r>
          </a:p>
          <a:p>
            <a:pPr lvl="3"/>
            <a:r>
              <a:rPr lang="en-US" dirty="0"/>
              <a:t>Do not cross cache line boundaries (64 bytes in all current Intel/AMD CPUs)</a:t>
            </a:r>
          </a:p>
        </p:txBody>
      </p:sp>
    </p:spTree>
    <p:extLst>
      <p:ext uri="{BB962C8B-B14F-4D97-AF65-F5344CB8AC3E}">
        <p14:creationId xmlns:p14="http://schemas.microsoft.com/office/powerpoint/2010/main" val="4107085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311"/>
    </mc:Choice>
    <mc:Fallback xmlns="">
      <p:transition spd="slow" advTm="10231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SIMD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</a:t>
            </a:r>
            <a:r>
              <a:rPr lang="en-US" dirty="0"/>
              <a:t> software development</a:t>
            </a:r>
            <a:r>
              <a:rPr lang="cs-CZ" dirty="0"/>
              <a:t> - 201</a:t>
            </a:r>
            <a:r>
              <a:rPr lang="en-US" dirty="0"/>
              <a:t>5</a:t>
            </a:r>
            <a:r>
              <a:rPr lang="cs-CZ" dirty="0"/>
              <a:t>/201</a:t>
            </a:r>
            <a:r>
              <a:rPr lang="en-US" dirty="0"/>
              <a:t>6</a:t>
            </a:r>
            <a:r>
              <a:rPr lang="cs-CZ" dirty="0"/>
              <a:t>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Software support</a:t>
            </a:r>
          </a:p>
          <a:p>
            <a:pPr lvl="1"/>
            <a:r>
              <a:rPr lang="en-US" dirty="0"/>
              <a:t>Automatic vectorization by compilers</a:t>
            </a:r>
          </a:p>
          <a:p>
            <a:pPr lvl="2"/>
            <a:r>
              <a:rPr lang="en-US" dirty="0"/>
              <a:t>The transformation is often non-equivalent </a:t>
            </a:r>
            <a:r>
              <a:rPr lang="en-US" dirty="0" err="1"/>
              <a:t>wrt</a:t>
            </a:r>
            <a:r>
              <a:rPr lang="en-US" dirty="0"/>
              <a:t>. strict language rules</a:t>
            </a:r>
          </a:p>
          <a:p>
            <a:pPr lvl="3"/>
            <a:r>
              <a:rPr lang="en-US" dirty="0"/>
              <a:t>Explicit permission from the programmer is needed (pragma)</a:t>
            </a:r>
          </a:p>
          <a:p>
            <a:pPr lvl="2"/>
            <a:r>
              <a:rPr lang="en-US" dirty="0"/>
              <a:t>Advanced transformation methods now called “polyhedral compilation” (e.g. Polly/LLVM)</a:t>
            </a:r>
          </a:p>
          <a:p>
            <a:pPr lvl="1"/>
            <a:r>
              <a:rPr lang="en-US" dirty="0" err="1"/>
              <a:t>Vectorized</a:t>
            </a:r>
            <a:r>
              <a:rPr lang="en-US" dirty="0"/>
              <a:t> library code</a:t>
            </a:r>
          </a:p>
          <a:p>
            <a:pPr lvl="2"/>
            <a:r>
              <a:rPr lang="en-US" dirty="0"/>
              <a:t>Operations on arrays/matrices implemented using vector instructions</a:t>
            </a:r>
          </a:p>
          <a:p>
            <a:pPr lvl="1"/>
            <a:r>
              <a:rPr lang="en-US" dirty="0"/>
              <a:t>Explicit use of vector datatypes and instructions</a:t>
            </a:r>
          </a:p>
          <a:p>
            <a:pPr lvl="2"/>
            <a:r>
              <a:rPr lang="en-US" dirty="0"/>
              <a:t>Make use of all instructions available, including peculiarities</a:t>
            </a:r>
          </a:p>
          <a:p>
            <a:pPr lvl="2"/>
            <a:r>
              <a:rPr lang="en-US" dirty="0"/>
              <a:t>In assembly languages – error prone and often worse than product of compilers</a:t>
            </a:r>
          </a:p>
          <a:p>
            <a:pPr lvl="2"/>
            <a:r>
              <a:rPr lang="en-US" dirty="0"/>
              <a:t>In higher languages – using </a:t>
            </a:r>
            <a:r>
              <a:rPr lang="en-US" i="1" dirty="0"/>
              <a:t>intrinsic functions</a:t>
            </a:r>
          </a:p>
          <a:p>
            <a:pPr lvl="3"/>
            <a:r>
              <a:rPr lang="en-US" dirty="0"/>
              <a:t>Compilers take care of register allocation, addressing, type safety, etc.</a:t>
            </a:r>
          </a:p>
          <a:p>
            <a:pPr lvl="1"/>
            <a:r>
              <a:rPr lang="en-US" dirty="0"/>
              <a:t>Handling alignment requirements</a:t>
            </a:r>
          </a:p>
          <a:p>
            <a:pPr lvl="2"/>
            <a:r>
              <a:rPr lang="en-US" dirty="0"/>
              <a:t>All parts (programmers, compilers, libraries) must cooperate to make data properly aligned</a:t>
            </a:r>
          </a:p>
        </p:txBody>
      </p:sp>
    </p:spTree>
    <p:extLst>
      <p:ext uri="{BB962C8B-B14F-4D97-AF65-F5344CB8AC3E}">
        <p14:creationId xmlns:p14="http://schemas.microsoft.com/office/powerpoint/2010/main" val="327405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SIMD</a:t>
            </a:r>
            <a:r>
              <a:rPr lang="en-US" dirty="0"/>
              <a:t> in Intel/AMD x64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</a:t>
            </a:r>
            <a:r>
              <a:rPr lang="en-US" dirty="0"/>
              <a:t> software development</a:t>
            </a:r>
            <a:r>
              <a:rPr lang="cs-CZ" dirty="0"/>
              <a:t> - 201</a:t>
            </a:r>
            <a:r>
              <a:rPr lang="en-US" dirty="0"/>
              <a:t>5</a:t>
            </a:r>
            <a:r>
              <a:rPr lang="cs-CZ" dirty="0"/>
              <a:t>/201</a:t>
            </a:r>
            <a:r>
              <a:rPr lang="en-US" dirty="0"/>
              <a:t>6</a:t>
            </a:r>
            <a:r>
              <a:rPr lang="cs-CZ" dirty="0"/>
              <a:t>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SIMD support in Intel/AMD CPUs</a:t>
            </a:r>
          </a:p>
          <a:p>
            <a:pPr lvl="1"/>
            <a:r>
              <a:rPr lang="en-US" dirty="0"/>
              <a:t>MMX (Intel 1997)</a:t>
            </a:r>
          </a:p>
          <a:p>
            <a:pPr lvl="2"/>
            <a:r>
              <a:rPr lang="en-US" dirty="0"/>
              <a:t>64 bits, 8 registers (MM0..7), shared with scalar floating-point unit (x87)</a:t>
            </a:r>
          </a:p>
          <a:p>
            <a:pPr lvl="2"/>
            <a:r>
              <a:rPr lang="en-US" dirty="0"/>
              <a:t>only integer operations (8/16/32-bit), targeted at audio processing</a:t>
            </a:r>
          </a:p>
          <a:p>
            <a:pPr lvl="2"/>
            <a:r>
              <a:rPr lang="en-US" dirty="0"/>
              <a:t>AMD 3DNow added some 32-bit floating point support</a:t>
            </a:r>
          </a:p>
          <a:p>
            <a:pPr lvl="1"/>
            <a:r>
              <a:rPr lang="en-US" dirty="0"/>
              <a:t>SSE (Intel 1999)</a:t>
            </a:r>
          </a:p>
          <a:p>
            <a:pPr lvl="2"/>
            <a:r>
              <a:rPr lang="en-US" dirty="0"/>
              <a:t>128 bits, 8 registers (XMM0..7), only 32-bit floating point supported</a:t>
            </a:r>
          </a:p>
          <a:p>
            <a:pPr lvl="1"/>
            <a:r>
              <a:rPr lang="en-US" dirty="0"/>
              <a:t>SSE2-SSE4 (Intel 2001-2007)</a:t>
            </a:r>
          </a:p>
          <a:p>
            <a:pPr lvl="2"/>
            <a:r>
              <a:rPr lang="en-US" dirty="0"/>
              <a:t>64-bit floating-point and 8/16/32/64-bit integer </a:t>
            </a:r>
            <a:r>
              <a:rPr lang="en-US" dirty="0" err="1"/>
              <a:t>arithmetics</a:t>
            </a:r>
            <a:r>
              <a:rPr lang="en-US" dirty="0"/>
              <a:t> for 128-bit vectors</a:t>
            </a:r>
          </a:p>
          <a:p>
            <a:pPr lvl="1"/>
            <a:r>
              <a:rPr lang="en-US" dirty="0"/>
              <a:t>x64 (AMD 2003)</a:t>
            </a:r>
          </a:p>
          <a:p>
            <a:pPr lvl="2"/>
            <a:r>
              <a:rPr lang="en-US" dirty="0"/>
              <a:t>additional 8 registers (XMM8..15) available in 64-bit mode</a:t>
            </a:r>
          </a:p>
          <a:p>
            <a:pPr lvl="1"/>
            <a:r>
              <a:rPr lang="en-US" dirty="0"/>
              <a:t>AVX (Intel/AMD 2011)</a:t>
            </a:r>
          </a:p>
          <a:p>
            <a:pPr lvl="2"/>
            <a:r>
              <a:rPr lang="en-US" dirty="0"/>
              <a:t>256 bits, 16 registers (YMM0..15) (only YMM0..7 accessible in 32-bit mode)</a:t>
            </a:r>
          </a:p>
          <a:p>
            <a:pPr lvl="2"/>
            <a:r>
              <a:rPr lang="en-US" dirty="0"/>
              <a:t>floating point (32/64-bit) operations only</a:t>
            </a:r>
          </a:p>
          <a:p>
            <a:pPr lvl="2"/>
            <a:r>
              <a:rPr lang="en-US" dirty="0"/>
              <a:t>three-operand instruction format</a:t>
            </a:r>
          </a:p>
          <a:p>
            <a:pPr lvl="1"/>
            <a:r>
              <a:rPr lang="en-US" dirty="0"/>
              <a:t>AVX2 (Intel 2013)</a:t>
            </a:r>
          </a:p>
          <a:p>
            <a:pPr lvl="2"/>
            <a:r>
              <a:rPr lang="en-US" dirty="0"/>
              <a:t>integer </a:t>
            </a:r>
            <a:r>
              <a:rPr lang="en-US" dirty="0" err="1"/>
              <a:t>arithmetics</a:t>
            </a:r>
            <a:r>
              <a:rPr lang="en-US" dirty="0"/>
              <a:t> (8/16/32/64-bits) extended to 256-bit vectors</a:t>
            </a:r>
          </a:p>
          <a:p>
            <a:pPr lvl="2"/>
            <a:r>
              <a:rPr lang="en-US" dirty="0"/>
              <a:t>gather/</a:t>
            </a:r>
            <a:r>
              <a:rPr lang="en-US" dirty="0" err="1"/>
              <a:t>maskstore</a:t>
            </a:r>
            <a:r>
              <a:rPr lang="en-US" dirty="0"/>
              <a:t> instructions</a:t>
            </a:r>
          </a:p>
        </p:txBody>
      </p:sp>
    </p:spTree>
    <p:extLst>
      <p:ext uri="{BB962C8B-B14F-4D97-AF65-F5344CB8AC3E}">
        <p14:creationId xmlns:p14="http://schemas.microsoft.com/office/powerpoint/2010/main" val="798041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SIMD</a:t>
            </a:r>
            <a:r>
              <a:rPr lang="en-US" dirty="0"/>
              <a:t> in Intel/AMD x64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8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</a:t>
            </a:r>
            <a:r>
              <a:rPr lang="en-US" dirty="0"/>
              <a:t> software development</a:t>
            </a:r>
            <a:r>
              <a:rPr lang="cs-CZ" dirty="0"/>
              <a:t> - 201</a:t>
            </a:r>
            <a:r>
              <a:rPr lang="en-US" dirty="0"/>
              <a:t>5</a:t>
            </a:r>
            <a:r>
              <a:rPr lang="cs-CZ" dirty="0"/>
              <a:t>/201</a:t>
            </a:r>
            <a:r>
              <a:rPr lang="en-US" dirty="0"/>
              <a:t>6</a:t>
            </a:r>
            <a:r>
              <a:rPr lang="cs-CZ" dirty="0"/>
              <a:t>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SIMD support in Intel/AMD CPUs</a:t>
            </a:r>
          </a:p>
          <a:p>
            <a:pPr lvl="1"/>
            <a:r>
              <a:rPr lang="en-US" dirty="0"/>
              <a:t>AVX (Intel/AMD 2011)</a:t>
            </a:r>
          </a:p>
          <a:p>
            <a:pPr lvl="2"/>
            <a:r>
              <a:rPr lang="en-US" dirty="0"/>
              <a:t>256 bits, 16 registers (YMM0..15) (only YMM0..7 accessible in 32-bit mode)</a:t>
            </a:r>
          </a:p>
          <a:p>
            <a:pPr lvl="2"/>
            <a:r>
              <a:rPr lang="en-US" dirty="0"/>
              <a:t>floating point (32/64-bit) operations only</a:t>
            </a:r>
          </a:p>
          <a:p>
            <a:pPr lvl="2"/>
            <a:r>
              <a:rPr lang="en-US" dirty="0"/>
              <a:t>three-operand instruction format</a:t>
            </a:r>
          </a:p>
          <a:p>
            <a:pPr lvl="1"/>
            <a:r>
              <a:rPr lang="en-US" dirty="0"/>
              <a:t>AVX2 (Intel 2013)</a:t>
            </a:r>
          </a:p>
          <a:p>
            <a:pPr lvl="2"/>
            <a:r>
              <a:rPr lang="en-US" dirty="0"/>
              <a:t>integer </a:t>
            </a:r>
            <a:r>
              <a:rPr lang="en-US" dirty="0" err="1"/>
              <a:t>arithmetics</a:t>
            </a:r>
            <a:r>
              <a:rPr lang="en-US" dirty="0"/>
              <a:t> (8/16/32/64-bits) extended to 256-bit vectors</a:t>
            </a:r>
          </a:p>
          <a:p>
            <a:pPr lvl="2"/>
            <a:r>
              <a:rPr lang="en-US" dirty="0"/>
              <a:t>gather/</a:t>
            </a:r>
            <a:r>
              <a:rPr lang="en-US" dirty="0" err="1"/>
              <a:t>maskstore</a:t>
            </a:r>
            <a:r>
              <a:rPr lang="en-US" dirty="0"/>
              <a:t> instructions</a:t>
            </a:r>
          </a:p>
          <a:p>
            <a:pPr lvl="1"/>
            <a:r>
              <a:rPr lang="en-US" dirty="0"/>
              <a:t>IMCI (Intel 2012) </a:t>
            </a:r>
          </a:p>
          <a:p>
            <a:pPr lvl="2"/>
            <a:r>
              <a:rPr lang="en-US" dirty="0"/>
              <a:t>in Intel Knights Corner architecture (aka. MIC aka. Xeon Phi)</a:t>
            </a:r>
          </a:p>
          <a:p>
            <a:pPr lvl="2"/>
            <a:r>
              <a:rPr lang="en-US" dirty="0"/>
              <a:t>512 bits, 32 registers (ZMM0..31)</a:t>
            </a:r>
          </a:p>
          <a:p>
            <a:pPr lvl="2"/>
            <a:r>
              <a:rPr lang="en-US" dirty="0"/>
              <a:t>gather/scatter instructions</a:t>
            </a:r>
          </a:p>
          <a:p>
            <a:pPr lvl="2"/>
            <a:r>
              <a:rPr lang="en-US" dirty="0"/>
              <a:t>mask registers</a:t>
            </a:r>
          </a:p>
          <a:p>
            <a:pPr lvl="1"/>
            <a:r>
              <a:rPr lang="en-US" dirty="0"/>
              <a:t>AVX512 (Intel 2016)</a:t>
            </a:r>
          </a:p>
          <a:p>
            <a:pPr lvl="2"/>
            <a:r>
              <a:rPr lang="en-US" dirty="0"/>
              <a:t>in Intel Knights Landing (aka. MIC 2 aka. Xeon Phi second generation)</a:t>
            </a:r>
          </a:p>
          <a:p>
            <a:pPr lvl="2"/>
            <a:r>
              <a:rPr lang="en-US" dirty="0"/>
              <a:t>in Intel </a:t>
            </a:r>
            <a:r>
              <a:rPr lang="en-US" dirty="0" err="1"/>
              <a:t>Skylake</a:t>
            </a:r>
            <a:r>
              <a:rPr lang="en-US" dirty="0"/>
              <a:t> </a:t>
            </a:r>
            <a:r>
              <a:rPr lang="en-US" dirty="0" err="1"/>
              <a:t>Purley</a:t>
            </a:r>
            <a:r>
              <a:rPr lang="en-US" dirty="0"/>
              <a:t> (2017), </a:t>
            </a:r>
            <a:r>
              <a:rPr lang="en-US" dirty="0" err="1"/>
              <a:t>Cannonlake</a:t>
            </a:r>
            <a:r>
              <a:rPr lang="en-US" dirty="0"/>
              <a:t> (2018)</a:t>
            </a:r>
          </a:p>
          <a:p>
            <a:pPr lvl="2"/>
            <a:r>
              <a:rPr lang="en-US" dirty="0"/>
              <a:t>most instructions equivalent to IMCI (but different binary encoding)</a:t>
            </a:r>
          </a:p>
        </p:txBody>
      </p:sp>
    </p:spTree>
    <p:extLst>
      <p:ext uri="{BB962C8B-B14F-4D97-AF65-F5344CB8AC3E}">
        <p14:creationId xmlns:p14="http://schemas.microsoft.com/office/powerpoint/2010/main" val="1524047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SIMD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9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</a:t>
            </a:r>
            <a:r>
              <a:rPr lang="en-US" dirty="0"/>
              <a:t> software development</a:t>
            </a:r>
            <a:r>
              <a:rPr lang="cs-CZ" dirty="0"/>
              <a:t> - 201</a:t>
            </a:r>
            <a:r>
              <a:rPr lang="en-US" dirty="0"/>
              <a:t>5</a:t>
            </a:r>
            <a:r>
              <a:rPr lang="cs-CZ" dirty="0"/>
              <a:t>/201</a:t>
            </a:r>
            <a:r>
              <a:rPr lang="en-US" dirty="0"/>
              <a:t>6</a:t>
            </a:r>
            <a:r>
              <a:rPr lang="cs-CZ" dirty="0"/>
              <a:t> David Bednárek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Advantages of SIMD</a:t>
            </a:r>
          </a:p>
          <a:p>
            <a:pPr lvl="1"/>
            <a:r>
              <a:rPr lang="en-US" dirty="0"/>
              <a:t>Greater arithmetic throughput</a:t>
            </a:r>
          </a:p>
          <a:p>
            <a:pPr lvl="2"/>
            <a:r>
              <a:rPr lang="en-US" dirty="0"/>
              <a:t>double-precision multiply on </a:t>
            </a:r>
            <a:r>
              <a:rPr lang="en-US" dirty="0" err="1"/>
              <a:t>Skylake</a:t>
            </a:r>
            <a:r>
              <a:rPr lang="en-US" dirty="0"/>
              <a:t>: 2*4 operations per clock cycle (vs. 2 scalar)</a:t>
            </a:r>
          </a:p>
          <a:p>
            <a:pPr lvl="3"/>
            <a:r>
              <a:rPr lang="en-US" dirty="0"/>
              <a:t> fused multiply-add (FMA): 2*4 </a:t>
            </a:r>
            <a:r>
              <a:rPr lang="en-US" dirty="0" err="1"/>
              <a:t>muls</a:t>
            </a:r>
            <a:r>
              <a:rPr lang="en-US" dirty="0"/>
              <a:t> + 2*4 adds per clock</a:t>
            </a:r>
          </a:p>
          <a:p>
            <a:pPr lvl="2"/>
            <a:r>
              <a:rPr lang="en-US" dirty="0"/>
              <a:t>32-bit integer addition on </a:t>
            </a:r>
            <a:r>
              <a:rPr lang="en-US" dirty="0" err="1"/>
              <a:t>Skylake</a:t>
            </a:r>
            <a:r>
              <a:rPr lang="en-US" dirty="0"/>
              <a:t>: 3*8 operations per clock (vs. 4 scalar)</a:t>
            </a:r>
          </a:p>
          <a:p>
            <a:pPr lvl="1"/>
            <a:r>
              <a:rPr lang="en-US" dirty="0"/>
              <a:t>Greater memory throughput</a:t>
            </a:r>
          </a:p>
          <a:p>
            <a:pPr lvl="2"/>
            <a:r>
              <a:rPr lang="en-US" dirty="0"/>
              <a:t>Only vector instructions can use the full 256-bit width of CPU-L1 bus </a:t>
            </a:r>
          </a:p>
          <a:p>
            <a:pPr lvl="2"/>
            <a:r>
              <a:rPr lang="en-US" dirty="0"/>
              <a:t>Vector throughput: 64B loads + 32B stores per clock</a:t>
            </a:r>
          </a:p>
          <a:p>
            <a:pPr lvl="3"/>
            <a:r>
              <a:rPr lang="en-US" dirty="0"/>
              <a:t>Scalar double-precision throughput: 16B loads + 8B stores</a:t>
            </a:r>
          </a:p>
          <a:p>
            <a:pPr lvl="1"/>
            <a:r>
              <a:rPr lang="en-US" dirty="0"/>
              <a:t>Greater register file</a:t>
            </a:r>
          </a:p>
          <a:p>
            <a:pPr lvl="2"/>
            <a:r>
              <a:rPr lang="en-US" dirty="0"/>
              <a:t>scalar x64 integer: 16*64bit = 128 bytes</a:t>
            </a:r>
          </a:p>
          <a:p>
            <a:pPr lvl="2"/>
            <a:r>
              <a:rPr lang="en-US" dirty="0"/>
              <a:t>scalar extended-double-precision: 8*80bit = 80 bytes</a:t>
            </a:r>
          </a:p>
          <a:p>
            <a:pPr lvl="2"/>
            <a:r>
              <a:rPr lang="en-US" dirty="0"/>
              <a:t>AVX2: 16*256bit = 512 bytes</a:t>
            </a:r>
          </a:p>
          <a:p>
            <a:pPr lvl="2"/>
            <a:r>
              <a:rPr lang="en-US" dirty="0"/>
              <a:t>AVX512: 32*512bit = 2048 bytes</a:t>
            </a:r>
          </a:p>
          <a:p>
            <a:pPr lvl="3"/>
            <a:r>
              <a:rPr lang="en-US" dirty="0"/>
              <a:t>for comparison: Xeon Phi L1 Cache = 64 KB shared by 4 threads = 16 KB per thread</a:t>
            </a:r>
          </a:p>
        </p:txBody>
      </p:sp>
    </p:spTree>
    <p:extLst>
      <p:ext uri="{BB962C8B-B14F-4D97-AF65-F5344CB8AC3E}">
        <p14:creationId xmlns:p14="http://schemas.microsoft.com/office/powerpoint/2010/main" val="7093742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6776</TotalTime>
  <Words>6161</Words>
  <Application>Microsoft Office PowerPoint</Application>
  <PresentationFormat>On-screen Show (4:3)</PresentationFormat>
  <Paragraphs>1220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9" baseType="lpstr">
      <vt:lpstr>Arial</vt:lpstr>
      <vt:lpstr>Calibri</vt:lpstr>
      <vt:lpstr>Consolas</vt:lpstr>
      <vt:lpstr>Wingdings</vt:lpstr>
      <vt:lpstr>Wingdings 3</vt:lpstr>
      <vt:lpstr>Origin</vt:lpstr>
      <vt:lpstr>SIMD</vt:lpstr>
      <vt:lpstr>SIMD</vt:lpstr>
      <vt:lpstr>Different processing strategies</vt:lpstr>
      <vt:lpstr>Different lane width</vt:lpstr>
      <vt:lpstr>SIMD</vt:lpstr>
      <vt:lpstr>SIMD</vt:lpstr>
      <vt:lpstr>SIMD in Intel/AMD x64</vt:lpstr>
      <vt:lpstr>SIMD in Intel/AMD x64</vt:lpstr>
      <vt:lpstr>SIMD</vt:lpstr>
      <vt:lpstr>Vector data types and registers (MMX/SSE/AVX/AVX512)</vt:lpstr>
      <vt:lpstr>Integer registers – 8 bit CPU</vt:lpstr>
      <vt:lpstr>Integer registers – 8 bit CPU</vt:lpstr>
      <vt:lpstr>Integer registers – 16 bit mode</vt:lpstr>
      <vt:lpstr>Integer and FPU registers – 16 bit mode</vt:lpstr>
      <vt:lpstr>Integer and FPU registers – 32 bit mode</vt:lpstr>
      <vt:lpstr>Integer and FPU registers – 32 bit mode</vt:lpstr>
      <vt:lpstr>Scalar and vector registers (MMX) – 32 bit mode</vt:lpstr>
      <vt:lpstr>Scalar and vector registers (MMX/SSE) – 32 bit mode</vt:lpstr>
      <vt:lpstr>Scalar and vector registers (MMX/SSE) – 64 bit mode</vt:lpstr>
      <vt:lpstr>Scalar and vector registers (IMCI)</vt:lpstr>
      <vt:lpstr>Scalar and vector registers (MMX/SSE/AVX)</vt:lpstr>
      <vt:lpstr>Scalar and vector registers (MMX/SSE/AVX/AVX512)</vt:lpstr>
      <vt:lpstr>Vector data types (MMX/SSE/AVX/AVX512)</vt:lpstr>
      <vt:lpstr>Floating-point vector data types (MMX/SSE/AVX/AVX512)</vt:lpstr>
      <vt:lpstr>Vector instructions (SSE/AVX/AVX512)</vt:lpstr>
      <vt:lpstr>Vector instructions (SSE/AVX/AVX512)</vt:lpstr>
      <vt:lpstr>Vector instructions (SSE/AVX/AVX512)</vt:lpstr>
      <vt:lpstr>Vector instructions (SSE/AVX/AVX512)</vt:lpstr>
      <vt:lpstr>Vector instructions (SSE/AVX/AVX512)</vt:lpstr>
      <vt:lpstr>Vector instructions (SSE/AVX/AVX512)</vt:lpstr>
      <vt:lpstr>Vector instructions (SSE/AVX/AVX512)</vt:lpstr>
      <vt:lpstr>Vector instructions (SSE/AVX/AVX512)</vt:lpstr>
      <vt:lpstr>Vector instructions (SSE/AVX/AVX512)</vt:lpstr>
      <vt:lpstr>Vector instructions (SSE/AVX/AVX512)</vt:lpstr>
      <vt:lpstr>Vector instructions (SSE/AVX/AVX512)</vt:lpstr>
      <vt:lpstr>Using MMX/SSE/AVX intrinsics in C/C++</vt:lpstr>
      <vt:lpstr>Using MMX/SSE/AVX intrinsics in C/C++</vt:lpstr>
      <vt:lpstr>Using MMX/SSE/AVX intrinsics in C/C++</vt:lpstr>
      <vt:lpstr>Using MMX/SSE/AVX intrinsics in C/C++</vt:lpstr>
      <vt:lpstr>Using MMX/SSE/AVX intrinsics in C/C++</vt:lpstr>
      <vt:lpstr>Using MMX/SSE/AVX intrinsics in C/C++</vt:lpstr>
      <vt:lpstr>Using MMX/SSE/AVX intrinsics in C/C++</vt:lpstr>
      <vt:lpstr>Using MMX/SSE/AVX intrinsics in C/C++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594</cp:revision>
  <dcterms:created xsi:type="dcterms:W3CDTF">2012-09-19T18:13:04Z</dcterms:created>
  <dcterms:modified xsi:type="dcterms:W3CDTF">2025-03-13T09:40:36Z</dcterms:modified>
</cp:coreProperties>
</file>