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099300" cy="10234613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984" autoAdjust="0"/>
  </p:normalViewPr>
  <p:slideViewPr>
    <p:cSldViewPr>
      <p:cViewPr varScale="1">
        <p:scale>
          <a:sx n="135" d="100"/>
          <a:sy n="135" d="100"/>
        </p:scale>
        <p:origin x="690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12.03.2024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12.03.2024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12.03.2024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1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" dirty="0">
                <a:solidFill>
                  <a:prstClr val="white"/>
                </a:solidFill>
              </a:rPr>
              <a:t>NPRG054 High Performance Software Development- 2016/2017 David Bednarek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Performance tuning tools</a:t>
            </a:r>
          </a:p>
        </p:txBody>
      </p:sp>
    </p:spTree>
    <p:extLst>
      <p:ext uri="{BB962C8B-B14F-4D97-AF65-F5344CB8AC3E}">
        <p14:creationId xmlns:p14="http://schemas.microsoft.com/office/powerpoint/2010/main" val="403084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Performance tuning techniques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2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" dirty="0">
                <a:solidFill>
                  <a:prstClr val="white"/>
                </a:solidFill>
              </a:rPr>
              <a:t>NPRG054 High Performance Software Development- 2016/2017 David Bednarek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" dirty="0"/>
              <a:t>Optimizing the entire program is unnecessary work</a:t>
            </a:r>
          </a:p>
          <a:p>
            <a:pPr lvl="1"/>
            <a:r>
              <a:rPr lang="en" dirty="0"/>
              <a:t>90:10 or even 99:1 rule</a:t>
            </a:r>
          </a:p>
          <a:p>
            <a:r>
              <a:rPr lang="cs-CZ" dirty="0"/>
              <a:t>Optimize only the </a:t>
            </a:r>
            <a:r>
              <a:rPr lang="en" dirty="0"/>
              <a:t>hotspot</a:t>
            </a:r>
            <a:r>
              <a:rPr lang="cs-CZ" dirty="0"/>
              <a:t>s</a:t>
            </a:r>
            <a:endParaRPr lang="en" dirty="0"/>
          </a:p>
          <a:p>
            <a:pPr lvl="1"/>
            <a:r>
              <a:rPr lang="cs-CZ" dirty="0"/>
              <a:t>Pragmatic definition:</a:t>
            </a:r>
          </a:p>
          <a:p>
            <a:pPr lvl="2"/>
            <a:r>
              <a:rPr lang="cs-CZ" dirty="0"/>
              <a:t>Hotspot is the code where optimization has the greatest impact wrt. its cost</a:t>
            </a:r>
          </a:p>
          <a:p>
            <a:pPr lvl="1"/>
            <a:r>
              <a:rPr lang="cs-CZ" dirty="0"/>
              <a:t>Problems:</a:t>
            </a:r>
          </a:p>
          <a:p>
            <a:pPr lvl="2"/>
            <a:r>
              <a:rPr lang="cs-CZ" dirty="0"/>
              <a:t>The cost of optimization (the human effort needed) may be wildly variable</a:t>
            </a:r>
          </a:p>
          <a:p>
            <a:pPr lvl="3"/>
            <a:r>
              <a:rPr lang="cs-CZ" dirty="0"/>
              <a:t>But it is probably proportional to the size of the hotspot code</a:t>
            </a:r>
          </a:p>
          <a:p>
            <a:pPr lvl="2"/>
            <a:r>
              <a:rPr lang="cs-CZ" dirty="0"/>
              <a:t>The effect of optimization (the time saved) is difficult to predict</a:t>
            </a:r>
          </a:p>
          <a:p>
            <a:pPr lvl="3"/>
            <a:r>
              <a:rPr lang="cs-CZ" dirty="0"/>
              <a:t>The upper bound of the effect is the total time spent in the hotspot</a:t>
            </a:r>
          </a:p>
          <a:p>
            <a:pPr lvl="1"/>
            <a:r>
              <a:rPr lang="cs-CZ" dirty="0"/>
              <a:t>Approximate definition:</a:t>
            </a:r>
          </a:p>
          <a:p>
            <a:pPr lvl="2"/>
            <a:r>
              <a:rPr lang="cs-CZ" dirty="0"/>
              <a:t>Hotspot is the code where total time divided by code size is largest</a:t>
            </a:r>
          </a:p>
          <a:p>
            <a:pPr lvl="1"/>
            <a:r>
              <a:rPr lang="cs-CZ" dirty="0"/>
              <a:t>Total or self time?</a:t>
            </a:r>
            <a:endParaRPr lang="en" dirty="0"/>
          </a:p>
          <a:p>
            <a:pPr lvl="2"/>
            <a:r>
              <a:rPr lang="cs-CZ" dirty="0"/>
              <a:t>Do we include the time spent in the procedures called from the hotspot?</a:t>
            </a:r>
            <a:endParaRPr lang="en" dirty="0"/>
          </a:p>
          <a:p>
            <a:pPr lvl="3"/>
            <a:r>
              <a:rPr lang="cs-CZ" dirty="0"/>
              <a:t>If we do, the hotspot itself must be extended to these procedures too</a:t>
            </a:r>
          </a:p>
          <a:p>
            <a:pPr lvl="3"/>
            <a:r>
              <a:rPr lang="cs-CZ" dirty="0"/>
              <a:t>We can hardly shrink the time spent in a procedure without changing its code</a:t>
            </a:r>
          </a:p>
          <a:p>
            <a:pPr lvl="2"/>
            <a:r>
              <a:rPr lang="cs-CZ" dirty="0"/>
              <a:t>Procedure integration by compiler will often decide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25592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Techniques for measuring program behavior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3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" dirty="0">
                <a:solidFill>
                  <a:prstClr val="white"/>
                </a:solidFill>
              </a:rPr>
              <a:t>NPRG054 High Performance Software Development- 2016/2017 David Bednarek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" dirty="0"/>
              <a:t>Instrumentation</a:t>
            </a:r>
          </a:p>
          <a:p>
            <a:pPr lvl="1"/>
            <a:r>
              <a:rPr lang="en" dirty="0"/>
              <a:t>Modifying the program to measure itself</a:t>
            </a:r>
          </a:p>
          <a:p>
            <a:pPr lvl="1"/>
            <a:r>
              <a:rPr lang="en" dirty="0"/>
              <a:t>Perform</a:t>
            </a:r>
            <a:r>
              <a:rPr lang="cs-CZ" dirty="0"/>
              <a:t>ed by</a:t>
            </a:r>
            <a:r>
              <a:rPr lang="en" dirty="0"/>
              <a:t> a compiler on intermediate code or </a:t>
            </a:r>
            <a:r>
              <a:rPr lang="cs-CZ" dirty="0"/>
              <a:t>by </a:t>
            </a:r>
            <a:r>
              <a:rPr lang="en" dirty="0"/>
              <a:t>a tool on binary code</a:t>
            </a:r>
          </a:p>
          <a:p>
            <a:pPr lvl="1"/>
            <a:r>
              <a:rPr lang="en" dirty="0"/>
              <a:t>The </a:t>
            </a:r>
            <a:r>
              <a:rPr lang="cs-CZ" dirty="0"/>
              <a:t>additional</a:t>
            </a:r>
            <a:r>
              <a:rPr lang="en" dirty="0"/>
              <a:t> code significantly disrupts the program</a:t>
            </a:r>
          </a:p>
          <a:p>
            <a:pPr lvl="2"/>
            <a:r>
              <a:rPr lang="en" dirty="0"/>
              <a:t>It makes sense to measure only unaffected quantities</a:t>
            </a:r>
          </a:p>
          <a:p>
            <a:pPr lvl="1"/>
            <a:r>
              <a:rPr lang="en" dirty="0"/>
              <a:t>Profile: number of passes through </a:t>
            </a:r>
            <a:r>
              <a:rPr lang="cs-CZ" dirty="0"/>
              <a:t>important</a:t>
            </a:r>
            <a:r>
              <a:rPr lang="en" dirty="0"/>
              <a:t> </a:t>
            </a:r>
            <a:r>
              <a:rPr lang="cs-CZ" dirty="0"/>
              <a:t>points</a:t>
            </a:r>
            <a:r>
              <a:rPr lang="en" dirty="0"/>
              <a:t> in the program</a:t>
            </a:r>
          </a:p>
          <a:p>
            <a:pPr lvl="2"/>
            <a:r>
              <a:rPr lang="en" dirty="0"/>
              <a:t>Basic blocks (transitions between them)</a:t>
            </a:r>
          </a:p>
          <a:p>
            <a:pPr lvl="2"/>
            <a:r>
              <a:rPr lang="en" dirty="0"/>
              <a:t>Procedures</a:t>
            </a:r>
          </a:p>
          <a:p>
            <a:pPr lvl="2"/>
            <a:r>
              <a:rPr lang="en" dirty="0"/>
              <a:t>Procedures including mutual calls</a:t>
            </a:r>
          </a:p>
          <a:p>
            <a:pPr lvl="1"/>
            <a:r>
              <a:rPr lang="en" dirty="0"/>
              <a:t>Profile driven optimization</a:t>
            </a:r>
          </a:p>
          <a:p>
            <a:pPr lvl="2"/>
            <a:r>
              <a:rPr lang="en" dirty="0"/>
              <a:t>The </a:t>
            </a:r>
            <a:r>
              <a:rPr lang="cs-CZ" dirty="0"/>
              <a:t>compiler</a:t>
            </a:r>
            <a:r>
              <a:rPr lang="en" dirty="0"/>
              <a:t> uses the previously measured profile</a:t>
            </a:r>
          </a:p>
          <a:p>
            <a:pPr lvl="3"/>
            <a:r>
              <a:rPr lang="cs-CZ" dirty="0"/>
              <a:t>to</a:t>
            </a:r>
            <a:r>
              <a:rPr lang="en" dirty="0"/>
              <a:t> determin</a:t>
            </a:r>
            <a:r>
              <a:rPr lang="cs-CZ" dirty="0"/>
              <a:t>e</a:t>
            </a:r>
            <a:r>
              <a:rPr lang="en" dirty="0"/>
              <a:t> which parts of the program to optimize</a:t>
            </a:r>
          </a:p>
          <a:p>
            <a:pPr lvl="3"/>
            <a:r>
              <a:rPr lang="cs-CZ" dirty="0"/>
              <a:t>to estimate </a:t>
            </a:r>
            <a:r>
              <a:rPr lang="en" dirty="0"/>
              <a:t>the </a:t>
            </a:r>
            <a:r>
              <a:rPr lang="cs-CZ" dirty="0"/>
              <a:t>effect</a:t>
            </a:r>
            <a:r>
              <a:rPr lang="en" dirty="0"/>
              <a:t> </a:t>
            </a:r>
            <a:r>
              <a:rPr lang="cs-CZ" dirty="0"/>
              <a:t>of</a:t>
            </a:r>
            <a:r>
              <a:rPr lang="en" dirty="0"/>
              <a:t> some optimizations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6548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Techniques for measuring program behavior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4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" dirty="0">
                <a:solidFill>
                  <a:prstClr val="white"/>
                </a:solidFill>
              </a:rPr>
              <a:t>NPRG054 High Performance Software Development- 2016/2017 David Bednarek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" dirty="0"/>
              <a:t>Sampling</a:t>
            </a:r>
          </a:p>
          <a:p>
            <a:pPr lvl="1"/>
            <a:r>
              <a:rPr lang="en" dirty="0"/>
              <a:t>The unmodified program is launched</a:t>
            </a:r>
          </a:p>
          <a:p>
            <a:pPr lvl="1"/>
            <a:r>
              <a:rPr lang="en" dirty="0"/>
              <a:t>At appropriately selected moments, the current position is </a:t>
            </a:r>
            <a:r>
              <a:rPr lang="cs-CZ" dirty="0"/>
              <a:t>recorded</a:t>
            </a:r>
            <a:endParaRPr lang="en" dirty="0"/>
          </a:p>
          <a:p>
            <a:pPr lvl="2"/>
            <a:r>
              <a:rPr lang="cs-CZ" dirty="0"/>
              <a:t>the instruction pointer</a:t>
            </a:r>
            <a:endParaRPr lang="en" dirty="0"/>
          </a:p>
          <a:p>
            <a:pPr lvl="2"/>
            <a:r>
              <a:rPr lang="cs-CZ" dirty="0"/>
              <a:t>optionally, the </a:t>
            </a:r>
            <a:r>
              <a:rPr lang="en" dirty="0"/>
              <a:t>calling procedure </a:t>
            </a:r>
            <a:r>
              <a:rPr lang="cs-CZ" dirty="0"/>
              <a:t>or a part of the call stack</a:t>
            </a:r>
            <a:endParaRPr lang="en" dirty="0"/>
          </a:p>
          <a:p>
            <a:pPr lvl="1"/>
            <a:r>
              <a:rPr lang="cs-CZ" dirty="0"/>
              <a:t>The s</a:t>
            </a:r>
            <a:r>
              <a:rPr lang="en" dirty="0"/>
              <a:t>ampling moments must be</a:t>
            </a:r>
          </a:p>
          <a:p>
            <a:pPr lvl="2"/>
            <a:r>
              <a:rPr lang="en" dirty="0"/>
              <a:t>Sparse enough to not affect program execution</a:t>
            </a:r>
          </a:p>
          <a:p>
            <a:pPr lvl="2"/>
            <a:r>
              <a:rPr lang="en" dirty="0"/>
              <a:t>Dense enough to produce statistically significant data</a:t>
            </a:r>
          </a:p>
          <a:p>
            <a:pPr lvl="2"/>
            <a:r>
              <a:rPr lang="cs-CZ" dirty="0"/>
              <a:t>C</a:t>
            </a:r>
            <a:r>
              <a:rPr lang="en" dirty="0"/>
              <a:t>orrelated with the program</a:t>
            </a:r>
            <a:r>
              <a:rPr lang="cs-CZ" dirty="0"/>
              <a:t> execution in a well-defined way</a:t>
            </a:r>
            <a:endParaRPr lang="en" dirty="0"/>
          </a:p>
          <a:p>
            <a:pPr lvl="3"/>
            <a:r>
              <a:rPr lang="en" dirty="0"/>
              <a:t>Independent - random sampling (approximation: periodic sampling)</a:t>
            </a:r>
          </a:p>
          <a:p>
            <a:pPr lvl="3"/>
            <a:r>
              <a:rPr lang="en" dirty="0"/>
              <a:t>Dependent on selected events (number of executed instructions, memory accesses, etc.)</a:t>
            </a:r>
            <a:endParaRPr lang="cs-CZ" dirty="0"/>
          </a:p>
          <a:p>
            <a:pPr lvl="1"/>
            <a:r>
              <a:rPr lang="cs-CZ" dirty="0"/>
              <a:t>Some parts (maybe a majority) of the code will never be hit by sampling</a:t>
            </a:r>
          </a:p>
          <a:p>
            <a:pPr lvl="2"/>
            <a:r>
              <a:rPr lang="cs-CZ" dirty="0"/>
              <a:t>Sampling naturally prefers frequently executed code - the hotspots</a:t>
            </a:r>
          </a:p>
          <a:p>
            <a:pPr lvl="2"/>
            <a:r>
              <a:rPr lang="cs-CZ" dirty="0"/>
              <a:t>Sampling is not accurate enough to pinpoint individual instructions</a:t>
            </a:r>
          </a:p>
          <a:p>
            <a:pPr lvl="3"/>
            <a:r>
              <a:rPr lang="cs-CZ" dirty="0"/>
              <a:t>But averaging across a loop will work</a:t>
            </a:r>
          </a:p>
        </p:txBody>
      </p:sp>
    </p:spTree>
    <p:extLst>
      <p:ext uri="{BB962C8B-B14F-4D97-AF65-F5344CB8AC3E}">
        <p14:creationId xmlns:p14="http://schemas.microsoft.com/office/powerpoint/2010/main" val="1414149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Techniques for measuring program behavior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5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" dirty="0">
                <a:solidFill>
                  <a:prstClr val="white"/>
                </a:solidFill>
              </a:rPr>
              <a:t>NPRG054 High Performance Software Development- 2016/2017 David Bednarek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" dirty="0"/>
              <a:t>Sampling</a:t>
            </a:r>
          </a:p>
          <a:p>
            <a:pPr lvl="1"/>
            <a:r>
              <a:rPr lang="en" dirty="0"/>
              <a:t>Event generation techniques</a:t>
            </a:r>
          </a:p>
          <a:p>
            <a:pPr lvl="2"/>
            <a:r>
              <a:rPr lang="cs-CZ" dirty="0"/>
              <a:t>"</a:t>
            </a:r>
            <a:r>
              <a:rPr lang="en" dirty="0"/>
              <a:t>Software</a:t>
            </a:r>
            <a:r>
              <a:rPr lang="cs-CZ" dirty="0"/>
              <a:t>"</a:t>
            </a:r>
            <a:r>
              <a:rPr lang="en" dirty="0"/>
              <a:t> - timer interrupt</a:t>
            </a:r>
          </a:p>
          <a:p>
            <a:pPr lvl="3"/>
            <a:r>
              <a:rPr lang="en" dirty="0"/>
              <a:t>It requires more frequent interrupts than the usual OS timer setting</a:t>
            </a:r>
          </a:p>
          <a:p>
            <a:pPr lvl="3"/>
            <a:r>
              <a:rPr lang="en" dirty="0"/>
              <a:t>Periodic interrupts may not be statistically independent of program execution</a:t>
            </a:r>
          </a:p>
          <a:p>
            <a:pPr lvl="2"/>
            <a:r>
              <a:rPr lang="cs-CZ" dirty="0"/>
              <a:t>"</a:t>
            </a:r>
            <a:r>
              <a:rPr lang="en" dirty="0"/>
              <a:t>Hardware</a:t>
            </a:r>
            <a:r>
              <a:rPr lang="cs-CZ" dirty="0"/>
              <a:t>"</a:t>
            </a:r>
            <a:r>
              <a:rPr lang="en" dirty="0"/>
              <a:t> - </a:t>
            </a:r>
            <a:r>
              <a:rPr lang="cs-CZ" dirty="0"/>
              <a:t>profiling </a:t>
            </a:r>
            <a:r>
              <a:rPr lang="en" dirty="0"/>
              <a:t>support in the </a:t>
            </a:r>
            <a:r>
              <a:rPr lang="cs-CZ" dirty="0"/>
              <a:t>CPU</a:t>
            </a:r>
            <a:endParaRPr lang="en" dirty="0"/>
          </a:p>
          <a:p>
            <a:pPr lvl="3"/>
            <a:r>
              <a:rPr lang="en" dirty="0"/>
              <a:t>The </a:t>
            </a:r>
            <a:r>
              <a:rPr lang="cs-CZ" dirty="0"/>
              <a:t>CPU</a:t>
            </a:r>
            <a:r>
              <a:rPr lang="en" dirty="0"/>
              <a:t> generates an internal interrupt when the </a:t>
            </a:r>
            <a:r>
              <a:rPr lang="cs-CZ" dirty="0"/>
              <a:t>pre</a:t>
            </a:r>
            <a:r>
              <a:rPr lang="en" dirty="0"/>
              <a:t>set number of events is reached</a:t>
            </a:r>
          </a:p>
          <a:p>
            <a:pPr lvl="3"/>
            <a:r>
              <a:rPr lang="cs-CZ" dirty="0"/>
              <a:t>Events: </a:t>
            </a:r>
            <a:r>
              <a:rPr lang="en" dirty="0"/>
              <a:t>Clock</a:t>
            </a:r>
            <a:r>
              <a:rPr lang="cs-CZ" dirty="0"/>
              <a:t> ticks</a:t>
            </a:r>
            <a:r>
              <a:rPr lang="en" dirty="0"/>
              <a:t>, instructions, memory accesses, </a:t>
            </a:r>
            <a:r>
              <a:rPr lang="cs-CZ" dirty="0"/>
              <a:t>branch </a:t>
            </a:r>
            <a:r>
              <a:rPr lang="en" dirty="0"/>
              <a:t>misprediction, ...</a:t>
            </a:r>
            <a:endParaRPr lang="cs-CZ" dirty="0"/>
          </a:p>
          <a:p>
            <a:pPr lvl="3"/>
            <a:r>
              <a:rPr lang="cs-CZ" dirty="0"/>
              <a:t>Only few types of events may be measured simultaneously</a:t>
            </a:r>
          </a:p>
          <a:p>
            <a:pPr lvl="3"/>
            <a:r>
              <a:rPr lang="cs-CZ" dirty="0"/>
              <a:t>The program may be rerun with different event setting </a:t>
            </a:r>
          </a:p>
          <a:p>
            <a:pPr lvl="3"/>
            <a:r>
              <a:rPr lang="cs-CZ" dirty="0"/>
              <a:t>The profiling software may frequently change the setup during one execution</a:t>
            </a:r>
            <a:endParaRPr lang="en" dirty="0"/>
          </a:p>
          <a:p>
            <a:pPr lvl="1"/>
            <a:r>
              <a:rPr lang="en" dirty="0"/>
              <a:t>Sample recording techniques</a:t>
            </a:r>
          </a:p>
          <a:p>
            <a:pPr lvl="2"/>
            <a:r>
              <a:rPr lang="cs-CZ" dirty="0"/>
              <a:t>"</a:t>
            </a:r>
            <a:r>
              <a:rPr lang="en" dirty="0"/>
              <a:t>Software</a:t>
            </a:r>
            <a:r>
              <a:rPr lang="cs-CZ" dirty="0"/>
              <a:t>"</a:t>
            </a:r>
            <a:r>
              <a:rPr lang="en" dirty="0"/>
              <a:t> - the record is created by the interrupt handler</a:t>
            </a:r>
          </a:p>
          <a:p>
            <a:pPr lvl="2"/>
            <a:r>
              <a:rPr lang="cs-CZ" dirty="0"/>
              <a:t>"</a:t>
            </a:r>
            <a:r>
              <a:rPr lang="en" dirty="0"/>
              <a:t>Hardware</a:t>
            </a:r>
            <a:r>
              <a:rPr lang="cs-CZ" dirty="0"/>
              <a:t>"</a:t>
            </a:r>
            <a:r>
              <a:rPr lang="en" dirty="0"/>
              <a:t> - the record is created by the </a:t>
            </a:r>
            <a:r>
              <a:rPr lang="cs-CZ" dirty="0"/>
              <a:t>CPU</a:t>
            </a:r>
            <a:r>
              <a:rPr lang="en" dirty="0"/>
              <a:t> </a:t>
            </a:r>
            <a:r>
              <a:rPr lang="cs-CZ" dirty="0"/>
              <a:t>(by writing into</a:t>
            </a:r>
            <a:r>
              <a:rPr lang="en" dirty="0"/>
              <a:t> memory</a:t>
            </a:r>
            <a:r>
              <a:rPr lang="cs-CZ" dirty="0"/>
              <a:t>)</a:t>
            </a:r>
            <a:endParaRPr lang="en" dirty="0"/>
          </a:p>
          <a:p>
            <a:pPr lvl="3"/>
            <a:r>
              <a:rPr lang="en" dirty="0"/>
              <a:t>Allows for more frequent sampling</a:t>
            </a:r>
          </a:p>
          <a:p>
            <a:pPr lvl="3"/>
            <a:r>
              <a:rPr lang="en" dirty="0"/>
              <a:t>Does not allow </a:t>
            </a:r>
            <a:r>
              <a:rPr lang="cs-CZ" dirty="0"/>
              <a:t>call-</a:t>
            </a:r>
            <a:r>
              <a:rPr lang="en" dirty="0"/>
              <a:t>stack exploration</a:t>
            </a:r>
          </a:p>
          <a:p>
            <a:pPr lvl="3"/>
            <a:r>
              <a:rPr lang="cs-CZ" dirty="0"/>
              <a:t>D</a:t>
            </a:r>
            <a:r>
              <a:rPr lang="en" dirty="0"/>
              <a:t>oes not allow randomization of the sampling period</a:t>
            </a:r>
            <a:endParaRPr lang="cs-CZ" dirty="0"/>
          </a:p>
          <a:p>
            <a:pPr lvl="2"/>
            <a:r>
              <a:rPr lang="cs-CZ" dirty="0"/>
              <a:t>In both cases, the record may be misplaced by few instructions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46381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Techniques for measuring program behavior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6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" dirty="0">
                <a:solidFill>
                  <a:prstClr val="white"/>
                </a:solidFill>
              </a:rPr>
              <a:t>NPRG054 High Performance Software Development- 2016/2017 David Bednarek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Instrumentation</a:t>
            </a:r>
          </a:p>
          <a:p>
            <a:pPr lvl="1"/>
            <a:r>
              <a:rPr lang="cs-CZ" dirty="0"/>
              <a:t>Accurate measurement of (somewhat) distorted execution</a:t>
            </a:r>
          </a:p>
          <a:p>
            <a:pPr lvl="1"/>
            <a:r>
              <a:rPr lang="cs-CZ" dirty="0"/>
              <a:t>Some compiler support usually required</a:t>
            </a:r>
          </a:p>
          <a:p>
            <a:pPr lvl="1"/>
            <a:r>
              <a:rPr lang="cs-CZ" dirty="0"/>
              <a:t>No HW or OS support needed</a:t>
            </a:r>
          </a:p>
          <a:p>
            <a:r>
              <a:rPr lang="en" dirty="0"/>
              <a:t>Sampling</a:t>
            </a:r>
            <a:endParaRPr lang="cs-CZ" dirty="0"/>
          </a:p>
          <a:p>
            <a:pPr lvl="1"/>
            <a:r>
              <a:rPr lang="cs-CZ" dirty="0"/>
              <a:t>Approximate measurement of (almost) true behavior</a:t>
            </a:r>
            <a:endParaRPr lang="en-US" dirty="0"/>
          </a:p>
          <a:p>
            <a:pPr lvl="1"/>
            <a:r>
              <a:rPr lang="en-US" dirty="0"/>
              <a:t>Compiler support not required</a:t>
            </a:r>
          </a:p>
          <a:p>
            <a:pPr lvl="2"/>
            <a:r>
              <a:rPr lang="en-US" dirty="0"/>
              <a:t>Debugging information needed to understand results</a:t>
            </a:r>
          </a:p>
          <a:p>
            <a:pPr lvl="1"/>
            <a:r>
              <a:rPr lang="en-US" dirty="0"/>
              <a:t>Possible without any </a:t>
            </a:r>
            <a:r>
              <a:rPr lang="en-US" dirty="0" err="1"/>
              <a:t>HW</a:t>
            </a:r>
            <a:r>
              <a:rPr lang="en-US" dirty="0"/>
              <a:t> support </a:t>
            </a:r>
          </a:p>
          <a:p>
            <a:pPr lvl="2"/>
            <a:r>
              <a:rPr lang="en-US" dirty="0"/>
              <a:t>CPU support improves accuracy and adds new events</a:t>
            </a:r>
          </a:p>
          <a:p>
            <a:pPr lvl="2"/>
            <a:r>
              <a:rPr lang="en-US" dirty="0"/>
              <a:t>Understanding CPU-specific events is difficult</a:t>
            </a:r>
          </a:p>
          <a:p>
            <a:pPr lvl="1"/>
            <a:r>
              <a:rPr lang="en-US" dirty="0"/>
              <a:t>OS kernel support always required</a:t>
            </a:r>
          </a:p>
          <a:p>
            <a:pPr lvl="2"/>
            <a:r>
              <a:rPr lang="en-US" dirty="0"/>
              <a:t>Manipulating timer interrupt and/or setting-up the CPU support</a:t>
            </a:r>
          </a:p>
          <a:p>
            <a:pPr lvl="2"/>
            <a:r>
              <a:rPr lang="en-US" dirty="0"/>
              <a:t>Handling the timer/sampling interrupt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249903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5130</TotalTime>
  <Words>693</Words>
  <Application>Microsoft Office PowerPoint</Application>
  <PresentationFormat>On-screen Show (4:3)</PresentationFormat>
  <Paragraphs>95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Consolas</vt:lpstr>
      <vt:lpstr>Wingdings</vt:lpstr>
      <vt:lpstr>Wingdings 3</vt:lpstr>
      <vt:lpstr>Origin</vt:lpstr>
      <vt:lpstr>Performance tuning tools</vt:lpstr>
      <vt:lpstr>Performance tuning techniques</vt:lpstr>
      <vt:lpstr>Techniques for measuring program behavior</vt:lpstr>
      <vt:lpstr>Techniques for measuring program behavior</vt:lpstr>
      <vt:lpstr>Techniques for measuring program behavior</vt:lpstr>
      <vt:lpstr>Techniques for measuring program behavior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526</cp:revision>
  <dcterms:created xsi:type="dcterms:W3CDTF">2012-09-19T18:13:04Z</dcterms:created>
  <dcterms:modified xsi:type="dcterms:W3CDTF">2024-03-12T17:47:45Z</dcterms:modified>
</cp:coreProperties>
</file>