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7099300" cy="10234613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5620"/>
    <p:restoredTop sz="96984" autoAdjust="0"/>
  </p:normalViewPr>
  <p:slideViewPr>
    <p:cSldViewPr>
      <p:cViewPr varScale="1">
        <p:scale>
          <a:sx n="74" d="100"/>
          <a:sy n="74" d="100"/>
        </p:scale>
        <p:origin x="824" y="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cs-CZ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960BC3CE-3DC6-48EE-A131-04D020AF1818}" type="datetimeFigureOut">
              <a:rPr lang="cs-CZ" smtClean="0"/>
              <a:pPr/>
              <a:t>18.03.2020</a:t>
            </a:fld>
            <a:endParaRPr lang="cs-CZ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cs-CZ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930" y="4861441"/>
            <a:ext cx="5679440" cy="4605576"/>
          </a:xfrm>
          <a:prstGeom prst="rect">
            <a:avLst/>
          </a:prstGeom>
        </p:spPr>
        <p:txBody>
          <a:bodyPr vert="horz" lIns="99048" tIns="49524" rIns="99048" bIns="49524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28FDD85E-490B-4ECE-A416-B9AD062DD090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736547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2DAF8-66BC-43C5-9CCD-39D794002F00}" type="datetime1">
              <a:rPr lang="cs-CZ" smtClean="0"/>
              <a:t>18.03.2020</a:t>
            </a:fld>
            <a:endParaRPr lang="cs-CZ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 smtClean="0"/>
              <a:t>NPRG054 High Performance Software Development- 201</a:t>
            </a:r>
            <a:r>
              <a:rPr lang="en-US" dirty="0" smtClean="0"/>
              <a:t>6</a:t>
            </a:r>
            <a:r>
              <a:rPr lang="cs-CZ" dirty="0" smtClean="0"/>
              <a:t>/201</a:t>
            </a:r>
            <a:r>
              <a:rPr lang="en-US" dirty="0" smtClean="0"/>
              <a:t>7</a:t>
            </a:r>
            <a:r>
              <a:rPr lang="cs-CZ" dirty="0" smtClean="0"/>
              <a:t> David Bednárek</a:t>
            </a:r>
            <a:endParaRPr lang="cs-CZ" dirty="0"/>
          </a:p>
        </p:txBody>
      </p:sp>
      <p:sp>
        <p:nvSpPr>
          <p:cNvPr id="14" name="Title 13"/>
          <p:cNvSpPr>
            <a:spLocks noGrp="1"/>
          </p:cNvSpPr>
          <p:nvPr>
            <p:ph type="title"/>
          </p:nvPr>
        </p:nvSpPr>
        <p:spPr>
          <a:xfrm>
            <a:off x="0" y="1988840"/>
            <a:ext cx="9144000" cy="2880320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ottom Half Com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107504" y="3573015"/>
            <a:ext cx="8928992" cy="2880321"/>
          </a:xfrm>
        </p:spPr>
        <p:txBody>
          <a:bodyPr/>
          <a:lstStyle/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107504" y="3429000"/>
            <a:ext cx="8928992" cy="0"/>
          </a:xfrm>
          <a:prstGeom prst="line">
            <a:avLst/>
          </a:prstGeom>
          <a:ln w="508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C8747-E21F-4B74-BCD4-923F2C6F931D}" type="datetime1">
              <a:rPr lang="cs-CZ" smtClean="0"/>
              <a:t>18.03.2020</a:t>
            </a:fld>
            <a:endParaRPr lang="cs-CZ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 smtClean="0"/>
              <a:t>NPRG054 High Performance Software Development- 201</a:t>
            </a:r>
            <a:r>
              <a:rPr lang="en-US" dirty="0" smtClean="0"/>
              <a:t>6</a:t>
            </a:r>
            <a:r>
              <a:rPr lang="cs-CZ" dirty="0" smtClean="0"/>
              <a:t>/201</a:t>
            </a:r>
            <a:r>
              <a:rPr lang="en-US" dirty="0" smtClean="0"/>
              <a:t>7</a:t>
            </a:r>
            <a:r>
              <a:rPr lang="cs-CZ" dirty="0" smtClean="0"/>
              <a:t> David Bednárek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473198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icture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7504" y="548680"/>
            <a:ext cx="8928992" cy="5976664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7E35A-58AB-4294-B732-60C494B69933}" type="datetime1">
              <a:rPr lang="cs-CZ" smtClean="0"/>
              <a:t>18.03.2020</a:t>
            </a:fld>
            <a:endParaRPr lang="cs-CZ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 smtClean="0"/>
              <a:t>NPRG054 High Performance Software Development- 201</a:t>
            </a:r>
            <a:r>
              <a:rPr lang="en-US" dirty="0" smtClean="0"/>
              <a:t>6</a:t>
            </a:r>
            <a:r>
              <a:rPr lang="cs-CZ" dirty="0" smtClean="0"/>
              <a:t>/201</a:t>
            </a:r>
            <a:r>
              <a:rPr lang="en-US" dirty="0" smtClean="0"/>
              <a:t>7</a:t>
            </a:r>
            <a:r>
              <a:rPr lang="cs-CZ" dirty="0" smtClean="0"/>
              <a:t> David Bednárek</a:t>
            </a:r>
            <a:endParaRPr lang="cs-CZ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0FC46-34CE-41D6-90D2-5483FF721D39}" type="datetime1">
              <a:rPr lang="cs-CZ" smtClean="0"/>
              <a:t>18.03.2020</a:t>
            </a:fld>
            <a:endParaRPr lang="cs-CZ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 smtClean="0"/>
              <a:t>NPRG054 High Performance Software Development- 201</a:t>
            </a:r>
            <a:r>
              <a:rPr lang="en-US" dirty="0" smtClean="0"/>
              <a:t>6</a:t>
            </a:r>
            <a:r>
              <a:rPr lang="cs-CZ" dirty="0" smtClean="0"/>
              <a:t>/201</a:t>
            </a:r>
            <a:r>
              <a:rPr lang="en-US" dirty="0" smtClean="0"/>
              <a:t>7</a:t>
            </a:r>
            <a:r>
              <a:rPr lang="cs-CZ" dirty="0" smtClean="0"/>
              <a:t> David Bednárek</a:t>
            </a:r>
            <a:endParaRPr lang="cs-CZ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7504" y="476672"/>
            <a:ext cx="8928992" cy="6048672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7F6C5-D0C8-4FAD-A7E1-6B961D038397}" type="datetime1">
              <a:rPr lang="cs-CZ" smtClean="0"/>
              <a:t>18.03.2020</a:t>
            </a:fld>
            <a:endParaRPr lang="cs-CZ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 smtClean="0"/>
              <a:t>NPRG054 High Performance Software Development- 201</a:t>
            </a:r>
            <a:r>
              <a:rPr lang="en-US" dirty="0" smtClean="0"/>
              <a:t>6</a:t>
            </a:r>
            <a:r>
              <a:rPr lang="cs-CZ" dirty="0" smtClean="0"/>
              <a:t>/201</a:t>
            </a:r>
            <a:r>
              <a:rPr lang="en-US" dirty="0" smtClean="0"/>
              <a:t>7</a:t>
            </a:r>
            <a:r>
              <a:rPr lang="cs-CZ" dirty="0" smtClean="0"/>
              <a:t> David Bednárek</a:t>
            </a:r>
            <a:endParaRPr lang="cs-CZ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88742-43D4-4EDC-8761-B33F98BB136E}" type="datetime1">
              <a:rPr lang="cs-CZ" smtClean="0"/>
              <a:t>18.03.2020</a:t>
            </a:fld>
            <a:endParaRPr lang="cs-CZ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 smtClean="0"/>
              <a:t>NPRG054 High Performance Software Development- 201</a:t>
            </a:r>
            <a:r>
              <a:rPr lang="en-US" dirty="0" smtClean="0"/>
              <a:t>6</a:t>
            </a:r>
            <a:r>
              <a:rPr lang="cs-CZ" dirty="0" smtClean="0"/>
              <a:t>/201</a:t>
            </a:r>
            <a:r>
              <a:rPr lang="en-US" dirty="0" smtClean="0"/>
              <a:t>7</a:t>
            </a:r>
            <a:r>
              <a:rPr lang="cs-CZ" dirty="0" smtClean="0"/>
              <a:t> David Bednárek</a:t>
            </a:r>
            <a:endParaRPr lang="cs-CZ" dirty="0"/>
          </a:p>
        </p:txBody>
      </p:sp>
      <p:sp>
        <p:nvSpPr>
          <p:cNvPr id="15" name="Content Placeholder 14"/>
          <p:cNvSpPr>
            <a:spLocks noGrp="1"/>
          </p:cNvSpPr>
          <p:nvPr>
            <p:ph sz="quarter" idx="13"/>
          </p:nvPr>
        </p:nvSpPr>
        <p:spPr/>
        <p:txBody>
          <a:bodyPr anchor="ctr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5F521-3675-4978-8DDA-235CC3B81404}" type="datetime1">
              <a:rPr lang="cs-CZ" smtClean="0"/>
              <a:t>18.03.2020</a:t>
            </a:fld>
            <a:endParaRPr lang="cs-CZ" dirty="0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 smtClean="0"/>
              <a:t>NPRG054 High Performance Software Development- 201</a:t>
            </a:r>
            <a:r>
              <a:rPr lang="en-US" dirty="0" smtClean="0"/>
              <a:t>6</a:t>
            </a:r>
            <a:r>
              <a:rPr lang="cs-CZ" dirty="0" smtClean="0"/>
              <a:t>/201</a:t>
            </a:r>
            <a:r>
              <a:rPr lang="en-US" dirty="0" smtClean="0"/>
              <a:t>7</a:t>
            </a:r>
            <a:r>
              <a:rPr lang="cs-CZ" dirty="0" smtClean="0"/>
              <a:t> David Bednárek</a:t>
            </a:r>
            <a:endParaRPr lang="cs-CZ" dirty="0"/>
          </a:p>
        </p:txBody>
      </p:sp>
      <p:sp>
        <p:nvSpPr>
          <p:cNvPr id="19" name="Title 18"/>
          <p:cNvSpPr>
            <a:spLocks noGrp="1"/>
          </p:cNvSpPr>
          <p:nvPr>
            <p:ph type="title"/>
          </p:nvPr>
        </p:nvSpPr>
        <p:spPr>
          <a:xfrm>
            <a:off x="0" y="3212976"/>
            <a:ext cx="9144000" cy="404664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107504" y="548680"/>
            <a:ext cx="4320480" cy="5904656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716016" y="548680"/>
            <a:ext cx="4320480" cy="5904656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4572000" y="476672"/>
            <a:ext cx="0" cy="6048672"/>
          </a:xfrm>
          <a:prstGeom prst="line">
            <a:avLst/>
          </a:prstGeom>
          <a:ln w="508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D63BE-EEB6-4B2F-830F-9344D749CDF7}" type="datetime1">
              <a:rPr lang="cs-CZ" smtClean="0"/>
              <a:t>18.03.2020</a:t>
            </a:fld>
            <a:endParaRPr lang="cs-CZ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 smtClean="0"/>
              <a:t>NPRG054 High Performance Software Development- 201</a:t>
            </a:r>
            <a:r>
              <a:rPr lang="en-US" dirty="0" smtClean="0"/>
              <a:t>6</a:t>
            </a:r>
            <a:r>
              <a:rPr lang="cs-CZ" dirty="0" smtClean="0"/>
              <a:t>/201</a:t>
            </a:r>
            <a:r>
              <a:rPr lang="en-US" dirty="0" smtClean="0"/>
              <a:t>7</a:t>
            </a:r>
            <a:r>
              <a:rPr lang="cs-CZ" dirty="0" smtClean="0"/>
              <a:t> David Bednárek</a:t>
            </a:r>
            <a:endParaRPr lang="cs-CZ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9512" y="548680"/>
            <a:ext cx="4328220" cy="36004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 algn="r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4008" y="548680"/>
            <a:ext cx="4392488" cy="36004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kumimoji="0" lang="en-US" sz="2400" b="1" kern="1200" dirty="0" smtClean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 smtClean="0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179512" y="980728"/>
            <a:ext cx="4316288" cy="5544616"/>
          </a:xfrm>
        </p:spPr>
        <p:txBody>
          <a:bodyPr/>
          <a:lstStyle/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980728"/>
            <a:ext cx="4388296" cy="5544616"/>
          </a:xfrm>
        </p:spPr>
        <p:txBody>
          <a:bodyPr/>
          <a:lstStyle/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4572000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FE76A-BDA4-4AF6-AC8F-B26CDA63CC10}" type="datetime1">
              <a:rPr lang="cs-CZ" smtClean="0"/>
              <a:t>18.03.2020</a:t>
            </a:fld>
            <a:endParaRPr lang="cs-CZ" dirty="0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 smtClean="0"/>
              <a:t>NPRG054 High Performance Software Development- 201</a:t>
            </a:r>
            <a:r>
              <a:rPr lang="en-US" dirty="0" smtClean="0"/>
              <a:t>6</a:t>
            </a:r>
            <a:r>
              <a:rPr lang="cs-CZ" dirty="0" smtClean="0"/>
              <a:t>/201</a:t>
            </a:r>
            <a:r>
              <a:rPr lang="en-US" dirty="0" smtClean="0"/>
              <a:t>7</a:t>
            </a:r>
            <a:r>
              <a:rPr lang="cs-CZ" dirty="0" smtClean="0"/>
              <a:t> David Bednárek</a:t>
            </a:r>
            <a:endParaRPr lang="cs-CZ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85004-823A-4F68-886F-3E1F2CC60AA1}" type="datetime1">
              <a:rPr lang="cs-CZ" smtClean="0"/>
              <a:t>18.03.2020</a:t>
            </a:fld>
            <a:endParaRPr lang="cs-CZ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 smtClean="0"/>
              <a:t>NPRG054 High Performance Software Development- 201</a:t>
            </a:r>
            <a:r>
              <a:rPr lang="en-US" dirty="0" smtClean="0"/>
              <a:t>6</a:t>
            </a:r>
            <a:r>
              <a:rPr lang="cs-CZ" dirty="0" smtClean="0"/>
              <a:t>/201</a:t>
            </a:r>
            <a:r>
              <a:rPr lang="en-US" dirty="0" smtClean="0"/>
              <a:t>7</a:t>
            </a:r>
            <a:r>
              <a:rPr lang="cs-CZ" dirty="0" smtClean="0"/>
              <a:t> David Bednárek</a:t>
            </a:r>
            <a:endParaRPr lang="cs-CZ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A6F4A-56F2-4C7A-972B-DF601EA54D19}" type="datetime1">
              <a:rPr lang="cs-CZ" smtClean="0"/>
              <a:t>18.03.2020</a:t>
            </a:fld>
            <a:endParaRPr lang="cs-CZ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 smtClean="0"/>
              <a:t>NPRG054 High Performance Software Development- 201</a:t>
            </a:r>
            <a:r>
              <a:rPr lang="en-US" dirty="0" smtClean="0"/>
              <a:t>6</a:t>
            </a:r>
            <a:r>
              <a:rPr lang="cs-CZ" dirty="0" smtClean="0"/>
              <a:t>/201</a:t>
            </a:r>
            <a:r>
              <a:rPr lang="en-US" dirty="0" smtClean="0"/>
              <a:t>7</a:t>
            </a:r>
            <a:r>
              <a:rPr lang="cs-CZ" dirty="0" smtClean="0"/>
              <a:t> David Bednárek</a:t>
            </a:r>
            <a:endParaRPr lang="cs-CZ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516216" y="548680"/>
            <a:ext cx="2520280" cy="5904656"/>
          </a:xfrm>
        </p:spPr>
        <p:txBody>
          <a:bodyPr vert="horz">
            <a:normAutofit/>
          </a:bodyPr>
          <a:lstStyle>
            <a:lvl1pPr marL="0" indent="0" algn="l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 kumimoji="0" lang="en-US" sz="2400" kern="1200" dirty="0" smtClean="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1pPr>
            <a:lvl2pPr algn="l" rtl="0" eaLnBrk="1" latinLnBrk="0" hangingPunct="1">
              <a:buFont typeface="Arial" pitchFamily="34" charset="0"/>
              <a:buChar char="•"/>
              <a:defRPr kumimoji="0" lang="en-US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1" latinLnBrk="0" hangingPunct="1">
              <a:buFont typeface="Arial" pitchFamily="34" charset="0"/>
              <a:buChar char="•"/>
              <a:defRPr kumimoji="0" lang="en-US" sz="1800" kern="1200" dirty="0" smtClean="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3pPr>
            <a:lvl4pPr algn="l" rtl="0" eaLnBrk="1" latinLnBrk="0" hangingPunct="1">
              <a:buFont typeface="Arial" pitchFamily="34" charset="0"/>
              <a:buChar char="•"/>
              <a:defRPr kumimoji="0" lang="en-U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1" latinLnBrk="0" hangingPunct="1">
              <a:buNone/>
              <a:defRPr kumimoji="0" lang="en-US" sz="1400" b="1" kern="1200" dirty="0">
                <a:solidFill>
                  <a:schemeClr val="accent5"/>
                </a:solidFill>
                <a:latin typeface="Consolas" pitchFamily="49" charset="0"/>
                <a:ea typeface="+mn-ea"/>
                <a:cs typeface="Consolas" pitchFamily="49" charset="0"/>
              </a:defRPr>
            </a:lvl5pPr>
          </a:lstStyle>
          <a:p>
            <a:pPr marL="274320" lvl="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6000"/>
              <a:buFont typeface="Wingdings 3"/>
              <a:buChar char=""/>
            </a:pPr>
            <a:r>
              <a:rPr lang="en-US" dirty="0" smtClean="0"/>
              <a:t>Click to edit Master text styles</a:t>
            </a:r>
          </a:p>
          <a:p>
            <a:pPr marL="548640" lvl="1" indent="-274320" algn="l" rtl="0" eaLnBrk="1" latinLnBrk="0" hangingPunct="1">
              <a:spcBef>
                <a:spcPts val="500"/>
              </a:spcBef>
              <a:buClr>
                <a:schemeClr val="tx1"/>
              </a:buClr>
              <a:buSzPct val="76000"/>
              <a:buFont typeface="Wingdings 3"/>
              <a:buChar char=""/>
            </a:pPr>
            <a:r>
              <a:rPr lang="en-US" dirty="0" smtClean="0"/>
              <a:t>Second level</a:t>
            </a:r>
          </a:p>
          <a:p>
            <a:pPr marL="822960" lvl="2" indent="-228600" algn="l" rtl="0" eaLnBrk="1" latinLnBrk="0" hangingPunct="1">
              <a:spcBef>
                <a:spcPts val="500"/>
              </a:spcBef>
              <a:buClr>
                <a:schemeClr val="accent6"/>
              </a:buClr>
              <a:buSzPct val="76000"/>
              <a:buFont typeface="Wingdings" pitchFamily="2" charset="2"/>
              <a:buChar char="§"/>
            </a:pPr>
            <a:r>
              <a:rPr lang="en-US" dirty="0" smtClean="0"/>
              <a:t>Third level</a:t>
            </a:r>
          </a:p>
          <a:p>
            <a:pPr marL="1097280" lvl="3" indent="-228600" algn="l" rtl="0" eaLnBrk="1" latinLnBrk="0" hangingPunct="1">
              <a:spcBef>
                <a:spcPts val="400"/>
              </a:spcBef>
              <a:buClr>
                <a:schemeClr val="tx1"/>
              </a:buClr>
              <a:buSzPct val="70000"/>
              <a:buFont typeface="Wingdings" pitchFamily="2" charset="2"/>
              <a:buChar char="§"/>
            </a:pPr>
            <a:r>
              <a:rPr lang="en-US" dirty="0" smtClean="0"/>
              <a:t>Fourth level</a:t>
            </a:r>
          </a:p>
          <a:p>
            <a:pPr marL="180000" lvl="4" indent="-228600" algn="l" rtl="0" eaLnBrk="1" latinLnBrk="0" hangingPunct="1"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SzPct val="70000"/>
              <a:buFont typeface="Wingdings"/>
              <a:buNone/>
            </a:pPr>
            <a:r>
              <a:rPr lang="en-US" dirty="0" smtClean="0"/>
              <a:t>Fifth level</a:t>
            </a:r>
            <a:endParaRPr kumimoji="0"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107504" y="548680"/>
            <a:ext cx="6120680" cy="5904656"/>
          </a:xfrm>
        </p:spPr>
        <p:txBody>
          <a:bodyPr/>
          <a:lstStyle/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6372200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7524A-4A8B-4BB2-AE26-F13A643689CD}" type="datetime1">
              <a:rPr lang="cs-CZ" smtClean="0"/>
              <a:t>18.03.2020</a:t>
            </a:fld>
            <a:endParaRPr lang="cs-CZ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 smtClean="0"/>
              <a:t>NPRG054 High Performance Software Development- 201</a:t>
            </a:r>
            <a:r>
              <a:rPr lang="en-US" dirty="0" smtClean="0"/>
              <a:t>6</a:t>
            </a:r>
            <a:r>
              <a:rPr lang="cs-CZ" dirty="0" smtClean="0"/>
              <a:t>/201</a:t>
            </a:r>
            <a:r>
              <a:rPr lang="en-US" dirty="0" smtClean="0"/>
              <a:t>7</a:t>
            </a:r>
            <a:r>
              <a:rPr lang="cs-CZ" dirty="0" smtClean="0"/>
              <a:t> David Bednárek</a:t>
            </a:r>
            <a:endParaRPr lang="cs-CZ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ottom Com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107504" y="4725144"/>
            <a:ext cx="8928992" cy="1728192"/>
          </a:xfrm>
        </p:spPr>
        <p:txBody>
          <a:bodyPr/>
          <a:lstStyle/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107504" y="4581128"/>
            <a:ext cx="8928992" cy="0"/>
          </a:xfrm>
          <a:prstGeom prst="line">
            <a:avLst/>
          </a:prstGeom>
          <a:ln w="508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C8747-E21F-4B74-BCD4-923F2C6F931D}" type="datetime1">
              <a:rPr lang="cs-CZ" smtClean="0"/>
              <a:t>18.03.2020</a:t>
            </a:fld>
            <a:endParaRPr lang="cs-CZ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 smtClean="0"/>
              <a:t>NPRG054 High Performance Software Development- 201</a:t>
            </a:r>
            <a:r>
              <a:rPr lang="en-US" dirty="0" smtClean="0"/>
              <a:t>6</a:t>
            </a:r>
            <a:r>
              <a:rPr lang="cs-CZ" dirty="0" smtClean="0"/>
              <a:t>/201</a:t>
            </a:r>
            <a:r>
              <a:rPr lang="en-US" dirty="0" smtClean="0"/>
              <a:t>7</a:t>
            </a:r>
            <a:r>
              <a:rPr lang="cs-CZ" dirty="0" smtClean="0"/>
              <a:t> David Bednárek</a:t>
            </a:r>
            <a:endParaRPr lang="cs-CZ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404664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none"/>
        </p:style>
        <p:txBody>
          <a:bodyPr vert="horz" anchor="ctr" anchorCtr="0">
            <a:noAutofit/>
          </a:bodyPr>
          <a:lstStyle/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107504" y="548680"/>
            <a:ext cx="8928992" cy="5904656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dirty="0" smtClean="0"/>
              <a:t>Click to edit Master text styles</a:t>
            </a:r>
            <a:r>
              <a:rPr kumimoji="0" lang="cs-CZ" dirty="0" smtClean="0"/>
              <a:t> </a:t>
            </a:r>
            <a:r>
              <a:rPr kumimoji="0" lang="en-US" dirty="0" smtClean="0"/>
              <a:t>!@#$%^&amp;*(){}|:"&lt;&gt;?</a:t>
            </a:r>
          </a:p>
          <a:p>
            <a:pPr lvl="1" eaLnBrk="1" latinLnBrk="0" hangingPunct="1"/>
            <a:r>
              <a:rPr kumimoji="0" lang="en-US" dirty="0" smtClean="0"/>
              <a:t>Second level</a:t>
            </a:r>
            <a:r>
              <a:rPr kumimoji="0" lang="cs-CZ" dirty="0" smtClean="0"/>
              <a:t> +</a:t>
            </a:r>
            <a:r>
              <a:rPr kumimoji="0" lang="cs-CZ" dirty="0" err="1" smtClean="0"/>
              <a:t>ěščřžýáíéúů</a:t>
            </a:r>
            <a:endParaRPr kumimoji="0" lang="en-US" dirty="0" smtClean="0"/>
          </a:p>
          <a:p>
            <a:pPr lvl="2" eaLnBrk="1" latinLnBrk="0" hangingPunct="1"/>
            <a:r>
              <a:rPr kumimoji="0" lang="en-US" dirty="0" smtClean="0"/>
              <a:t>Third level</a:t>
            </a:r>
          </a:p>
          <a:p>
            <a:pPr lvl="3" eaLnBrk="1" latinLnBrk="0" hangingPunct="1"/>
            <a:r>
              <a:rPr kumimoji="0" lang="en-US" dirty="0" smtClean="0"/>
              <a:t>Fourth level</a:t>
            </a:r>
          </a:p>
          <a:p>
            <a:pPr lvl="4" eaLnBrk="1" latinLnBrk="0" hangingPunct="1"/>
            <a:r>
              <a:rPr kumimoji="0" lang="en-US" dirty="0" smtClean="0"/>
              <a:t>Fifth level</a:t>
            </a:r>
            <a:endParaRPr kumimoji="0"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0" y="6597352"/>
            <a:ext cx="8604448" cy="260648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none"/>
        </p:style>
        <p:txBody>
          <a:bodyPr vert="horz" anchor="ctr" anchorCtr="0"/>
          <a:lstStyle>
            <a:lvl1pPr algn="l" eaLnBrk="1" latinLnBrk="0" hangingPunct="1">
              <a:defRPr kumimoji="0" sz="1000" b="0" cap="none" spc="0">
                <a:ln>
                  <a:noFill/>
                </a:ln>
                <a:solidFill>
                  <a:schemeClr val="bg1"/>
                </a:solidFill>
                <a:effectLst/>
              </a:defRPr>
            </a:lvl1pPr>
          </a:lstStyle>
          <a:p>
            <a:r>
              <a:rPr lang="cs-CZ" dirty="0" smtClean="0"/>
              <a:t>NPRG054 High Performance Software Development- 201</a:t>
            </a:r>
            <a:r>
              <a:rPr lang="en-US" dirty="0" smtClean="0"/>
              <a:t>6</a:t>
            </a:r>
            <a:r>
              <a:rPr lang="cs-CZ" dirty="0" smtClean="0"/>
              <a:t>/201</a:t>
            </a:r>
            <a:r>
              <a:rPr lang="en-US" dirty="0" smtClean="0"/>
              <a:t>7</a:t>
            </a:r>
            <a:r>
              <a:rPr lang="cs-CZ" dirty="0" smtClean="0"/>
              <a:t> David Bednárek</a:t>
            </a:r>
            <a:endParaRPr lang="cs-CZ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04448" y="6597352"/>
            <a:ext cx="539552" cy="260648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none"/>
        </p:style>
        <p:txBody>
          <a:bodyPr vert="horz" anchor="ctr" anchorCtr="0"/>
          <a:lstStyle>
            <a:lvl1pPr algn="l" eaLnBrk="1" latinLnBrk="0" hangingPunct="1">
              <a:defRPr kumimoji="0" sz="1000" b="0" cap="none" spc="0">
                <a:ln>
                  <a:noFill/>
                </a:ln>
                <a:solidFill>
                  <a:schemeClr val="bg1"/>
                </a:solidFill>
                <a:effectLst/>
              </a:defRPr>
            </a:lvl1pPr>
          </a:lstStyle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7452320" y="6597352"/>
            <a:ext cx="1136920" cy="2606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000" b="0" cap="none" spc="0">
                <a:ln>
                  <a:noFill/>
                </a:ln>
                <a:solidFill>
                  <a:schemeClr val="bg1"/>
                </a:solidFill>
                <a:effectLst/>
              </a:defRPr>
            </a:lvl1pPr>
          </a:lstStyle>
          <a:p>
            <a:fld id="{9FEF60E2-7ACB-4E46-A771-4412D8AFEC6D}" type="datetime1">
              <a:rPr lang="cs-CZ" smtClean="0"/>
              <a:t>18.03.2020</a:t>
            </a:fld>
            <a:endParaRPr lang="cs-CZ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72" r:id="rId9"/>
    <p:sldLayoutId id="2147483673" r:id="rId10"/>
    <p:sldLayoutId id="2147483669" r:id="rId11"/>
    <p:sldLayoutId id="2147483670" r:id="rId12"/>
    <p:sldLayoutId id="2147483671" r:id="rId13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2400" b="0" kern="1200" cap="none" spc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400" kern="1200">
          <a:solidFill>
            <a:schemeClr val="accent6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tx1"/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accent6"/>
        </a:buClr>
        <a:buSzPct val="76000"/>
        <a:buFont typeface="Wingdings" pitchFamily="2" charset="2"/>
        <a:buChar char="§"/>
        <a:defRPr kumimoji="0" sz="1800" kern="1200">
          <a:solidFill>
            <a:schemeClr val="accent6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tx1"/>
        </a:buClr>
        <a:buSzPct val="70000"/>
        <a:buFont typeface="Wingdings" pitchFamily="2" charset="2"/>
        <a:buChar char="§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80000" indent="-228600" algn="l" rtl="0" eaLnBrk="1" latinLnBrk="0" hangingPunct="1">
        <a:spcBef>
          <a:spcPts val="600"/>
        </a:spcBef>
        <a:spcAft>
          <a:spcPts val="600"/>
        </a:spcAft>
        <a:buClr>
          <a:schemeClr val="accent2"/>
        </a:buClr>
        <a:buSzPct val="70000"/>
        <a:buFont typeface="Wingdings"/>
        <a:buNone/>
        <a:defRPr kumimoji="0" lang="en-US" sz="1400" b="1" kern="1200" dirty="0">
          <a:solidFill>
            <a:schemeClr val="accent5"/>
          </a:solidFill>
          <a:latin typeface="Consolas" pitchFamily="49" charset="0"/>
          <a:ea typeface="+mn-ea"/>
          <a:cs typeface="Consolas" pitchFamily="49" charset="0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1</a:t>
            </a:fld>
            <a:endParaRPr lang="cs-CZ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 smtClean="0"/>
              <a:t>NPRG054 High Performance Software Development- 2016/2017 David Bednárek</a:t>
            </a:r>
            <a:endParaRPr lang="cs-CZ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Programovací jazyky a výkonnost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65504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Programovac</a:t>
            </a:r>
            <a:r>
              <a:rPr lang="cs-CZ" dirty="0" smtClean="0"/>
              <a:t>í jazyky pro numerické aplikace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2</a:t>
            </a:fld>
            <a:endParaRPr lang="cs-CZ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 smtClean="0"/>
              <a:t>NPRG054 High Performance Software Development- 2016/2017 David Bednárek</a:t>
            </a:r>
            <a:endParaRPr lang="cs-CZ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cs-CZ" dirty="0" smtClean="0"/>
              <a:t>Numerické a příbuzné aplikace</a:t>
            </a:r>
          </a:p>
          <a:p>
            <a:pPr lvl="1"/>
            <a:r>
              <a:rPr lang="cs-CZ" dirty="0" smtClean="0"/>
              <a:t>FORTRAN</a:t>
            </a:r>
          </a:p>
          <a:p>
            <a:pPr lvl="2"/>
            <a:r>
              <a:rPr lang="cs-CZ" dirty="0" smtClean="0"/>
              <a:t>Velká konkurence mezi překladači</a:t>
            </a:r>
          </a:p>
          <a:p>
            <a:pPr lvl="2"/>
            <a:r>
              <a:rPr lang="cs-CZ" dirty="0" smtClean="0"/>
              <a:t>Relativně slabý jazyk dovolující agresivní optimalizace</a:t>
            </a:r>
            <a:endParaRPr lang="en-US" dirty="0" smtClean="0"/>
          </a:p>
          <a:p>
            <a:pPr lvl="1"/>
            <a:r>
              <a:rPr lang="cs-CZ" dirty="0" smtClean="0"/>
              <a:t>C/C++</a:t>
            </a:r>
          </a:p>
          <a:p>
            <a:pPr lvl="2"/>
            <a:r>
              <a:rPr lang="cs-CZ" dirty="0" smtClean="0"/>
              <a:t>Téměř stejně kvalitní překladače</a:t>
            </a:r>
          </a:p>
          <a:p>
            <a:pPr lvl="2"/>
            <a:r>
              <a:rPr lang="cs-CZ" dirty="0" smtClean="0"/>
              <a:t>Úspěšnější standardizace</a:t>
            </a:r>
          </a:p>
          <a:p>
            <a:pPr lvl="2"/>
            <a:r>
              <a:rPr lang="cs-CZ" dirty="0" smtClean="0"/>
              <a:t>Agresivní optimalizace vyžadují rozšíření jazyka</a:t>
            </a:r>
          </a:p>
          <a:p>
            <a:pPr lvl="3"/>
            <a:r>
              <a:rPr lang="cs-CZ" dirty="0" smtClean="0"/>
              <a:t>restrict/__restrict</a:t>
            </a:r>
          </a:p>
          <a:p>
            <a:pPr lvl="3"/>
            <a:r>
              <a:rPr lang="en-US" dirty="0" smtClean="0"/>
              <a:t>#pragma </a:t>
            </a:r>
            <a:r>
              <a:rPr lang="en-US" dirty="0" err="1" smtClean="0"/>
              <a:t>omp</a:t>
            </a:r>
            <a:r>
              <a:rPr lang="en-US" dirty="0" smtClean="0"/>
              <a:t>/#pragma </a:t>
            </a:r>
            <a:r>
              <a:rPr lang="en-US" dirty="0" err="1" smtClean="0"/>
              <a:t>acc</a:t>
            </a:r>
            <a:endParaRPr lang="cs-CZ" dirty="0" smtClean="0"/>
          </a:p>
          <a:p>
            <a:pPr lvl="3"/>
            <a:endParaRPr lang="cs-CZ" dirty="0"/>
          </a:p>
          <a:p>
            <a:pPr lvl="1"/>
            <a:r>
              <a:rPr lang="cs-CZ" dirty="0" smtClean="0"/>
              <a:t>Oba jazyky jsou relativně obtížné pro začátečníky</a:t>
            </a:r>
          </a:p>
          <a:p>
            <a:pPr lvl="2"/>
            <a:r>
              <a:rPr lang="cs-CZ" smtClean="0"/>
              <a:t>Ne-informatici žádají snadný start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67421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Existuj</a:t>
            </a:r>
            <a:r>
              <a:rPr lang="cs-CZ" dirty="0"/>
              <a:t>í jiné jazyky než FORTRAN a C/C++?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3</a:t>
            </a:fld>
            <a:endParaRPr lang="cs-CZ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 smtClean="0"/>
              <a:t>NPRG054 High Performance Software Development- 2016/2017 David Bednárek</a:t>
            </a:r>
            <a:endParaRPr lang="cs-CZ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sz="quarter" idx="13"/>
            <p:extLst/>
          </p:nvPr>
        </p:nvGraphicFramePr>
        <p:xfrm>
          <a:off x="107950" y="549275"/>
          <a:ext cx="8928096" cy="3225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440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440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4400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4400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4400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4400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4400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4400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44008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44008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44008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744008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sz="1000" dirty="0">
                        <a:effectLst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effectLst/>
                        </a:rPr>
                        <a:t>Fortran</a:t>
                      </a:r>
                      <a:endParaRPr lang="en-US" sz="1400" dirty="0">
                        <a:effectLst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effectLst/>
                        </a:rPr>
                        <a:t>Julia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effectLst/>
                        </a:rPr>
                        <a:t>Python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effectLst/>
                        </a:rPr>
                        <a:t>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>
                          <a:effectLst/>
                        </a:rPr>
                        <a:t>Matlab</a:t>
                      </a:r>
                      <a:endParaRPr lang="en-US" sz="1400" dirty="0">
                        <a:effectLst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effectLst/>
                        </a:rPr>
                        <a:t>Octave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 smtClean="0">
                          <a:effectLst/>
                        </a:rPr>
                        <a:t>Mathe-matica</a:t>
                      </a:r>
                      <a:endParaRPr lang="en-US" sz="1400" dirty="0">
                        <a:effectLst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effectLst/>
                        </a:rPr>
                        <a:t>Java-Script</a:t>
                      </a:r>
                      <a:endParaRPr lang="en-US" sz="1400" dirty="0">
                        <a:effectLst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effectLst/>
                        </a:rPr>
                        <a:t>Go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>
                          <a:effectLst/>
                        </a:rPr>
                        <a:t>LuaJIT</a:t>
                      </a:r>
                      <a:endParaRPr lang="en-US" sz="1400" dirty="0">
                        <a:effectLst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effectLst/>
                        </a:rPr>
                        <a:t>Java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1100" b="0" dirty="0">
                          <a:effectLst/>
                        </a:rPr>
                        <a:t>fib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dirty="0">
                          <a:effectLst/>
                        </a:rPr>
                        <a:t>0.70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>
                          <a:effectLst/>
                        </a:rPr>
                        <a:t>2.11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>
                          <a:effectLst/>
                        </a:rPr>
                        <a:t>77.76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>
                          <a:effectLst/>
                        </a:rPr>
                        <a:t>533.52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>
                          <a:effectLst/>
                        </a:rPr>
                        <a:t>26.89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>
                          <a:effectLst/>
                        </a:rPr>
                        <a:t>9324.35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dirty="0">
                          <a:effectLst/>
                        </a:rPr>
                        <a:t>118.53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>
                          <a:effectLst/>
                        </a:rPr>
                        <a:t>3.36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>
                          <a:effectLst/>
                        </a:rPr>
                        <a:t>1.86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>
                          <a:effectLst/>
                        </a:rPr>
                        <a:t>1.71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>
                          <a:effectLst/>
                        </a:rPr>
                        <a:t>1.21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1100" b="0">
                          <a:effectLst/>
                        </a:rPr>
                        <a:t>parse_int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>
                          <a:effectLst/>
                        </a:rPr>
                        <a:t>5.05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dirty="0">
                          <a:effectLst/>
                        </a:rPr>
                        <a:t>1.45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dirty="0">
                          <a:effectLst/>
                        </a:rPr>
                        <a:t>17.02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dirty="0">
                          <a:effectLst/>
                        </a:rPr>
                        <a:t>45.73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>
                          <a:effectLst/>
                        </a:rPr>
                        <a:t>802.52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>
                          <a:effectLst/>
                        </a:rPr>
                        <a:t>9581.44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>
                          <a:effectLst/>
                        </a:rPr>
                        <a:t>15.02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>
                          <a:effectLst/>
                        </a:rPr>
                        <a:t>6.06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>
                          <a:effectLst/>
                        </a:rPr>
                        <a:t>1.20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>
                          <a:effectLst/>
                        </a:rPr>
                        <a:t>5.77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>
                          <a:effectLst/>
                        </a:rPr>
                        <a:t>3.35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1100" b="0">
                          <a:effectLst/>
                        </a:rPr>
                        <a:t>quicksort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>
                          <a:effectLst/>
                        </a:rPr>
                        <a:t>1.31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>
                          <a:effectLst/>
                        </a:rPr>
                        <a:t>1.15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>
                          <a:effectLst/>
                        </a:rPr>
                        <a:t>32.89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dirty="0">
                          <a:effectLst/>
                        </a:rPr>
                        <a:t>264.54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dirty="0">
                          <a:effectLst/>
                        </a:rPr>
                        <a:t>4.92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>
                          <a:effectLst/>
                        </a:rPr>
                        <a:t>1866.01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>
                          <a:effectLst/>
                        </a:rPr>
                        <a:t>43.23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>
                          <a:effectLst/>
                        </a:rPr>
                        <a:t>2.70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>
                          <a:effectLst/>
                        </a:rPr>
                        <a:t>1.29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>
                          <a:effectLst/>
                        </a:rPr>
                        <a:t>2.03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>
                          <a:effectLst/>
                        </a:rPr>
                        <a:t>2.60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1100" b="0">
                          <a:effectLst/>
                        </a:rPr>
                        <a:t>mandel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>
                          <a:effectLst/>
                        </a:rPr>
                        <a:t>0.81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>
                          <a:effectLst/>
                        </a:rPr>
                        <a:t>0.79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>
                          <a:effectLst/>
                        </a:rPr>
                        <a:t>15.32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>
                          <a:effectLst/>
                        </a:rPr>
                        <a:t>53.16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>
                          <a:effectLst/>
                        </a:rPr>
                        <a:t>7.58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dirty="0">
                          <a:effectLst/>
                        </a:rPr>
                        <a:t>451.81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dirty="0">
                          <a:effectLst/>
                        </a:rPr>
                        <a:t>5.13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>
                          <a:effectLst/>
                        </a:rPr>
                        <a:t>0.66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>
                          <a:effectLst/>
                        </a:rPr>
                        <a:t>1.11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>
                          <a:effectLst/>
                        </a:rPr>
                        <a:t>0.67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>
                          <a:effectLst/>
                        </a:rPr>
                        <a:t>1.35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1100" b="0">
                          <a:effectLst/>
                        </a:rPr>
                        <a:t>pi_sum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>
                          <a:effectLst/>
                        </a:rPr>
                        <a:t>1.00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>
                          <a:effectLst/>
                        </a:rPr>
                        <a:t>1.00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>
                          <a:effectLst/>
                        </a:rPr>
                        <a:t>21.99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>
                          <a:effectLst/>
                        </a:rPr>
                        <a:t>9.56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>
                          <a:effectLst/>
                        </a:rPr>
                        <a:t>1.00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>
                          <a:effectLst/>
                        </a:rPr>
                        <a:t>299.31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dirty="0">
                          <a:effectLst/>
                        </a:rPr>
                        <a:t>1.69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dirty="0">
                          <a:effectLst/>
                        </a:rPr>
                        <a:t>1.01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>
                          <a:effectLst/>
                        </a:rPr>
                        <a:t>1.00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>
                          <a:effectLst/>
                        </a:rPr>
                        <a:t>1.00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>
                          <a:effectLst/>
                        </a:rPr>
                        <a:t>1.00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1100" b="0">
                          <a:effectLst/>
                        </a:rPr>
                        <a:t>rand_mat_stat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>
                          <a:effectLst/>
                        </a:rPr>
                        <a:t>1.45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>
                          <a:effectLst/>
                        </a:rPr>
                        <a:t>1.66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>
                          <a:effectLst/>
                        </a:rPr>
                        <a:t>17.93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>
                          <a:effectLst/>
                        </a:rPr>
                        <a:t>14.56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>
                          <a:effectLst/>
                        </a:rPr>
                        <a:t>14.52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>
                          <a:effectLst/>
                        </a:rPr>
                        <a:t>30.93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>
                          <a:effectLst/>
                        </a:rPr>
                        <a:t>5.95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dirty="0">
                          <a:effectLst/>
                        </a:rPr>
                        <a:t>2.30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dirty="0">
                          <a:effectLst/>
                        </a:rPr>
                        <a:t>2.96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>
                          <a:effectLst/>
                        </a:rPr>
                        <a:t>3.27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>
                          <a:effectLst/>
                        </a:rPr>
                        <a:t>3.92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1100" b="0" dirty="0" err="1">
                          <a:effectLst/>
                        </a:rPr>
                        <a:t>rand_mat_mul</a:t>
                      </a:r>
                      <a:endParaRPr lang="en-US" sz="1100" b="0" dirty="0">
                        <a:effectLst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>
                          <a:effectLst/>
                        </a:rPr>
                        <a:t>3.48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>
                          <a:effectLst/>
                        </a:rPr>
                        <a:t>1.02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>
                          <a:effectLst/>
                        </a:rPr>
                        <a:t>1.14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>
                          <a:effectLst/>
                        </a:rPr>
                        <a:t>1.57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>
                          <a:effectLst/>
                        </a:rPr>
                        <a:t>1.12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>
                          <a:effectLst/>
                        </a:rPr>
                        <a:t>1.12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>
                          <a:effectLst/>
                        </a:rPr>
                        <a:t>1.30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>
                          <a:effectLst/>
                        </a:rPr>
                        <a:t>15.07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dirty="0">
                          <a:effectLst/>
                        </a:rPr>
                        <a:t>1.42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dirty="0">
                          <a:effectLst/>
                        </a:rPr>
                        <a:t>1.16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dirty="0">
                          <a:effectLst/>
                        </a:rPr>
                        <a:t>2.36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79512" y="5733256"/>
            <a:ext cx="88565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jednovláknový kód, </a:t>
            </a:r>
            <a:r>
              <a:rPr lang="en-US" dirty="0" err="1" smtClean="0"/>
              <a:t>implementace</a:t>
            </a:r>
            <a:r>
              <a:rPr lang="en-US" dirty="0" smtClean="0"/>
              <a:t> v </a:t>
            </a:r>
            <a:r>
              <a:rPr lang="cs-CZ" dirty="0" smtClean="0"/>
              <a:t>C </a:t>
            </a:r>
            <a:r>
              <a:rPr lang="en-US" dirty="0" smtClean="0"/>
              <a:t>= </a:t>
            </a:r>
            <a:r>
              <a:rPr lang="cs-CZ" dirty="0" smtClean="0"/>
              <a:t>1.00</a:t>
            </a:r>
            <a:endParaRPr lang="en-US" dirty="0"/>
          </a:p>
          <a:p>
            <a:r>
              <a:rPr lang="en-US" dirty="0" err="1" smtClean="0"/>
              <a:t>zdroj</a:t>
            </a:r>
            <a:r>
              <a:rPr lang="en-US" dirty="0" smtClean="0"/>
              <a:t>: MIT CSAIL, julialang.org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96624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Existuj</a:t>
            </a:r>
            <a:r>
              <a:rPr lang="cs-CZ" dirty="0" smtClean="0"/>
              <a:t>í jiné jazyky než FORTRAN a C/C++?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4</a:t>
            </a:fld>
            <a:endParaRPr lang="cs-CZ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 smtClean="0"/>
              <a:t>NPRG054 High Performance Software Development- 2016/2017 David Bednárek</a:t>
            </a:r>
            <a:endParaRPr lang="cs-CZ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sz="quarter" idx="13"/>
          </p:nvPr>
        </p:nvPicPr>
        <p:blipFill>
          <a:blip r:embed="rId2"/>
          <a:stretch>
            <a:fillRect/>
          </a:stretch>
        </p:blipFill>
        <p:spPr>
          <a:xfrm>
            <a:off x="80034" y="1340768"/>
            <a:ext cx="8984859" cy="432048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51520" y="5949280"/>
            <a:ext cx="87129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Zdroj: Morandat et al., </a:t>
            </a:r>
            <a:r>
              <a:rPr lang="en-US" dirty="0"/>
              <a:t>Evaluating the Design of the R </a:t>
            </a:r>
            <a:r>
              <a:rPr lang="en-US" dirty="0" smtClean="0"/>
              <a:t>Language</a:t>
            </a:r>
            <a:r>
              <a:rPr lang="cs-CZ" dirty="0" smtClean="0"/>
              <a:t>, ECOOP 2012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38032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Existuj</a:t>
            </a:r>
            <a:r>
              <a:rPr lang="cs-CZ" dirty="0" smtClean="0"/>
              <a:t>í jiné jazyky než FORTRAN a C/C++?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5</a:t>
            </a:fld>
            <a:endParaRPr lang="cs-CZ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 smtClean="0"/>
              <a:t>NPRG054 High Performance Software Development- 2016/2017 David Bednárek</a:t>
            </a:r>
            <a:endParaRPr lang="cs-CZ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7664" y="519317"/>
            <a:ext cx="5904656" cy="5964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9243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Existuj</a:t>
            </a:r>
            <a:r>
              <a:rPr lang="cs-CZ" dirty="0" smtClean="0"/>
              <a:t>í jiné jazyky než FORTRAN a C/C++?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6</a:t>
            </a:fld>
            <a:endParaRPr lang="cs-CZ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 smtClean="0"/>
              <a:t>NPRG054 High Performance Software Development- 2016/2017 David Bednárek</a:t>
            </a:r>
            <a:endParaRPr lang="cs-CZ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28113" y="548680"/>
            <a:ext cx="5214970" cy="59046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39949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Příklad: (Ne-)výkonnost jazyka R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7</a:t>
            </a:fld>
            <a:endParaRPr lang="cs-CZ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 smtClean="0"/>
              <a:t>NPRG054 High Performance Software Development- 2016/2017 David Bednárek</a:t>
            </a:r>
            <a:endParaRPr lang="cs-CZ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cs-CZ" dirty="0" smtClean="0"/>
              <a:t>Jazyk R by mohl být překladači optimalizován snadněji než C</a:t>
            </a:r>
          </a:p>
          <a:p>
            <a:pPr lvl="1"/>
            <a:r>
              <a:rPr lang="cs-CZ" dirty="0" smtClean="0"/>
              <a:t>Převládá funkcionální charakter</a:t>
            </a:r>
          </a:p>
          <a:p>
            <a:pPr lvl="1"/>
            <a:r>
              <a:rPr lang="cs-CZ" dirty="0" smtClean="0"/>
              <a:t>Lazy evaluation</a:t>
            </a:r>
          </a:p>
          <a:p>
            <a:pPr lvl="1"/>
            <a:r>
              <a:rPr lang="cs-CZ" dirty="0" smtClean="0"/>
              <a:t>Žádné ukazatele, aliasy etc.</a:t>
            </a:r>
          </a:p>
          <a:p>
            <a:pPr lvl="1"/>
            <a:r>
              <a:rPr lang="cs-CZ" dirty="0" smtClean="0"/>
              <a:t>Imutabilní datové struktury teoreticky umožňují snadnou (de)alokaci</a:t>
            </a:r>
          </a:p>
          <a:p>
            <a:r>
              <a:rPr lang="cs-CZ" dirty="0" smtClean="0"/>
              <a:t>Jiné části R jsou však pro překladače neřešitelné</a:t>
            </a:r>
          </a:p>
          <a:p>
            <a:pPr lvl="1"/>
            <a:r>
              <a:rPr lang="cs-CZ" dirty="0" smtClean="0"/>
              <a:t>dynamické typy</a:t>
            </a:r>
          </a:p>
          <a:p>
            <a:pPr lvl="1"/>
            <a:r>
              <a:rPr lang="cs-CZ" dirty="0" smtClean="0"/>
              <a:t>netypický mechanismus tříd</a:t>
            </a:r>
          </a:p>
          <a:p>
            <a:pPr lvl="1"/>
            <a:r>
              <a:rPr lang="cs-CZ" dirty="0" smtClean="0"/>
              <a:t>eval</a:t>
            </a:r>
          </a:p>
          <a:p>
            <a:pPr lvl="1"/>
            <a:r>
              <a:rPr lang="cs-CZ" dirty="0" smtClean="0"/>
              <a:t>ohyzdnosti jako super-assignment</a:t>
            </a:r>
          </a:p>
          <a:p>
            <a:r>
              <a:rPr lang="cs-CZ" dirty="0" smtClean="0"/>
              <a:t>Některé úlohy se v R programují velmi obtížně</a:t>
            </a:r>
          </a:p>
          <a:p>
            <a:pPr lvl="1"/>
            <a:r>
              <a:rPr lang="cs-CZ" dirty="0" smtClean="0"/>
              <a:t>Mutabilní datové struktury</a:t>
            </a:r>
          </a:p>
          <a:p>
            <a:pPr lvl="2"/>
            <a:r>
              <a:rPr lang="cs-CZ" dirty="0" smtClean="0"/>
              <a:t>Hashovací tabulky, AVL stromy, ...</a:t>
            </a:r>
          </a:p>
          <a:p>
            <a:pPr lvl="1"/>
            <a:r>
              <a:rPr lang="cs-CZ" smtClean="0"/>
              <a:t>Nevýpočetní části: I/O, GUI, ...</a:t>
            </a:r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196800891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5022</TotalTime>
  <Words>362</Words>
  <Application>Microsoft Office PowerPoint</Application>
  <PresentationFormat>On-screen Show (4:3)</PresentationFormat>
  <Paragraphs>146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Consolas</vt:lpstr>
      <vt:lpstr>Wingdings</vt:lpstr>
      <vt:lpstr>Wingdings 3</vt:lpstr>
      <vt:lpstr>Origin</vt:lpstr>
      <vt:lpstr>Programovací jazyky a výkonnost</vt:lpstr>
      <vt:lpstr>Programovací jazyky pro numerické aplikace</vt:lpstr>
      <vt:lpstr>Existují jiné jazyky než FORTRAN a C/C++?</vt:lpstr>
      <vt:lpstr>Existují jiné jazyky než FORTRAN a C/C++?</vt:lpstr>
      <vt:lpstr>Existují jiné jazyky než FORTRAN a C/C++?</vt:lpstr>
      <vt:lpstr>Existují jiné jazyky než FORTRAN a C/C++?</vt:lpstr>
      <vt:lpstr>Příklad: (Ne-)výkonnost jazyka R</vt:lpstr>
    </vt:vector>
  </TitlesOfParts>
  <Company>KSI MFF UK Praha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bednarek</dc:creator>
  <cp:lastModifiedBy>David Bednárek</cp:lastModifiedBy>
  <cp:revision>524</cp:revision>
  <dcterms:created xsi:type="dcterms:W3CDTF">2012-09-19T18:13:04Z</dcterms:created>
  <dcterms:modified xsi:type="dcterms:W3CDTF">2020-03-18T15:23:47Z</dcterms:modified>
</cp:coreProperties>
</file>