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61" r:id="rId3"/>
    <p:sldId id="264" r:id="rId4"/>
    <p:sldId id="270" r:id="rId5"/>
    <p:sldId id="271" r:id="rId6"/>
    <p:sldId id="272" r:id="rId7"/>
    <p:sldId id="273" r:id="rId8"/>
    <p:sldId id="260" r:id="rId9"/>
  </p:sldIdLst>
  <p:sldSz cx="9144000" cy="6858000" type="screen4x3"/>
  <p:notesSz cx="7099300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6984" autoAdjust="0"/>
  </p:normalViewPr>
  <p:slideViewPr>
    <p:cSldViewPr>
      <p:cViewPr varScale="1">
        <p:scale>
          <a:sx n="135" d="100"/>
          <a:sy n="135" d="100"/>
        </p:scale>
        <p:origin x="690" y="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960BC3CE-3DC6-48EE-A131-04D020AF1818}" type="datetimeFigureOut">
              <a:rPr lang="cs-CZ" smtClean="0"/>
              <a:pPr/>
              <a:t>04.04.2024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8FDD85E-490B-4ECE-A416-B9AD062DD09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654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2DAF8-66BC-43C5-9CCD-39D794002F00}" type="datetime1">
              <a:rPr lang="cs-CZ" smtClean="0"/>
              <a:t>04.04.2024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Half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3573015"/>
            <a:ext cx="8928992" cy="2880321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3429000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8747-E21F-4B74-BCD4-923F2C6F931D}" type="datetime1">
              <a:rPr lang="cs-CZ" smtClean="0"/>
              <a:t>04.04.2024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3347319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7E35A-58AB-4294-B732-60C494B69933}" type="datetime1">
              <a:rPr lang="cs-CZ" smtClean="0"/>
              <a:t>04.04.2024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0FC46-34CE-41D6-90D2-5483FF721D39}" type="datetime1">
              <a:rPr lang="cs-CZ" smtClean="0"/>
              <a:t>04.04.2024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7F6C5-D0C8-4FAD-A7E1-6B961D038397}" type="datetime1">
              <a:rPr lang="cs-CZ" smtClean="0"/>
              <a:t>04.04.2024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88742-43D4-4EDC-8761-B33F98BB136E}" type="datetime1">
              <a:rPr lang="cs-CZ" smtClean="0"/>
              <a:t>04.04.2024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5F521-3675-4978-8DDA-235CC3B81404}" type="datetime1">
              <a:rPr lang="cs-CZ" smtClean="0"/>
              <a:t>04.04.2024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D63BE-EEB6-4B2F-830F-9344D749CDF7}" type="datetime1">
              <a:rPr lang="cs-CZ" smtClean="0"/>
              <a:t>04.04.2024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FE76A-BDA4-4AF6-AC8F-B26CDA63CC10}" type="datetime1">
              <a:rPr lang="cs-CZ" smtClean="0"/>
              <a:t>04.04.2024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85004-823A-4F68-886F-3E1F2CC60AA1}" type="datetime1">
              <a:rPr lang="cs-CZ" smtClean="0"/>
              <a:t>04.04.2024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A6F4A-56F2-4C7A-972B-DF601EA54D19}" type="datetime1">
              <a:rPr lang="cs-CZ" smtClean="0"/>
              <a:t>04.04.2024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 vert="horz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kumimoji="0" lang="en-US" sz="24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algn="l" rtl="0" eaLnBrk="1" latinLnBrk="0" hangingPunct="1">
              <a:buFont typeface="Arial" pitchFamily="34" charset="0"/>
              <a:buChar char="•"/>
              <a:defRPr kumimoji="0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latinLnBrk="0" hangingPunct="1">
              <a:buFont typeface="Arial" pitchFamily="34" charset="0"/>
              <a:buChar char="•"/>
              <a:defRPr kumimoji="0" lang="en-US" sz="18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algn="l" rtl="0" eaLnBrk="1" latinLnBrk="0" hangingPunct="1">
              <a:buFont typeface="Arial" pitchFamily="34" charset="0"/>
              <a:buChar char="•"/>
              <a:defRPr kumimoji="0"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latinLnBrk="0" hangingPunct="1"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</a:lstStyle>
          <a:p>
            <a:pPr marL="274320" lvl="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/>
              <a:t>Click to edit Master text styles</a:t>
            </a:r>
          </a:p>
          <a:p>
            <a:pPr marL="548640" lvl="1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</a:pPr>
            <a:r>
              <a:rPr lang="en-US" dirty="0"/>
              <a:t>Second level</a:t>
            </a:r>
          </a:p>
          <a:p>
            <a:pPr marL="822960" lvl="2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097280" lvl="3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80000" lvl="4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</a:pPr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7524A-4A8B-4BB2-AE26-F13A643689CD}" type="datetime1">
              <a:rPr lang="cs-CZ" smtClean="0"/>
              <a:t>04.04.2024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8747-E21F-4B74-BCD4-923F2C6F931D}" type="datetime1">
              <a:rPr lang="cs-CZ" smtClean="0"/>
              <a:t>04.04.2024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  <a:r>
              <a:rPr kumimoji="0" lang="cs-CZ" dirty="0"/>
              <a:t> </a:t>
            </a:r>
            <a:r>
              <a:rPr kumimoji="0" lang="en-US" dirty="0"/>
              <a:t>!@#$%^&amp;*(){}|:"&lt;&gt;?</a:t>
            </a:r>
          </a:p>
          <a:p>
            <a:pPr lvl="1" eaLnBrk="1" latinLnBrk="0" hangingPunct="1"/>
            <a:r>
              <a:rPr kumimoji="0" lang="en-US" dirty="0"/>
              <a:t>Second level</a:t>
            </a:r>
            <a:r>
              <a:rPr kumimoji="0" lang="cs-CZ" dirty="0"/>
              <a:t> +</a:t>
            </a:r>
            <a:r>
              <a:rPr kumimoji="0" lang="cs-CZ" dirty="0" err="1"/>
              <a:t>ěščřžýáíéúů</a:t>
            </a:r>
            <a:endParaRPr kumimoji="0" lang="en-US" dirty="0"/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9FEF60E2-7ACB-4E46-A771-4412D8AFEC6D}" type="datetime1">
              <a:rPr lang="cs-CZ" smtClean="0"/>
              <a:t>04.04.2024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72" r:id="rId9"/>
    <p:sldLayoutId id="2147483673" r:id="rId10"/>
    <p:sldLayoutId id="2147483669" r:id="rId11"/>
    <p:sldLayoutId id="2147483670" r:id="rId12"/>
    <p:sldLayoutId id="2147483671" r:id="rId13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NPRG054 High Performance Software Development- 2016/2017 David Bednárek</a:t>
            </a:r>
            <a:endParaRPr lang="cs-CZ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CPU </a:t>
            </a:r>
            <a:r>
              <a:rPr lang="cs-CZ" dirty="0"/>
              <a:t>m</a:t>
            </a:r>
            <a:r>
              <a:rPr lang="en-US" dirty="0" err="1"/>
              <a:t>ic</a:t>
            </a:r>
            <a:r>
              <a:rPr lang="cs-CZ" dirty="0"/>
              <a:t>roarchite</a:t>
            </a:r>
            <a:r>
              <a:rPr lang="en-US" dirty="0" err="1"/>
              <a:t>ctures</a:t>
            </a:r>
            <a:r>
              <a:rPr lang="cs-CZ" dirty="0"/>
              <a:t> (2000-201</a:t>
            </a:r>
            <a:r>
              <a:rPr lang="en-US" dirty="0"/>
              <a:t>8</a:t>
            </a:r>
            <a:r>
              <a:rPr lang="cs-CZ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258521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CPU </a:t>
            </a:r>
            <a:r>
              <a:rPr lang="cs-CZ" dirty="0"/>
              <a:t>Microarchitecture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2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NPRG054 High Performance Software Development- 2016/2017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/>
              <a:t>Branch prediction</a:t>
            </a:r>
          </a:p>
          <a:p>
            <a:pPr lvl="1"/>
            <a:r>
              <a:rPr lang="en-US" dirty="0"/>
              <a:t>conditions</a:t>
            </a:r>
            <a:r>
              <a:rPr lang="cs-CZ" dirty="0"/>
              <a:t>, </a:t>
            </a:r>
            <a:r>
              <a:rPr lang="en-US" dirty="0"/>
              <a:t>indirect branches</a:t>
            </a:r>
            <a:r>
              <a:rPr lang="cs-CZ" dirty="0"/>
              <a:t>, call/return </a:t>
            </a:r>
            <a:r>
              <a:rPr lang="en-US" dirty="0"/>
              <a:t>pairs</a:t>
            </a:r>
            <a:endParaRPr lang="cs-CZ" dirty="0"/>
          </a:p>
          <a:p>
            <a:pPr lvl="1"/>
            <a:r>
              <a:rPr lang="en-US" dirty="0"/>
              <a:t>speculative execution</a:t>
            </a:r>
            <a:endParaRPr lang="cs-CZ" dirty="0"/>
          </a:p>
          <a:p>
            <a:r>
              <a:rPr lang="en-US" dirty="0"/>
              <a:t>Instruction decoder</a:t>
            </a:r>
            <a:endParaRPr lang="cs-CZ" dirty="0"/>
          </a:p>
          <a:p>
            <a:pPr lvl="1"/>
            <a:r>
              <a:rPr lang="cs-CZ" dirty="0"/>
              <a:t>loop cache (</a:t>
            </a:r>
            <a:r>
              <a:rPr lang="en-US" dirty="0"/>
              <a:t>simple loops up to</a:t>
            </a:r>
            <a:r>
              <a:rPr lang="cs-CZ" dirty="0"/>
              <a:t> </a:t>
            </a:r>
            <a:r>
              <a:rPr lang="en-US" dirty="0"/>
              <a:t>~20</a:t>
            </a:r>
            <a:r>
              <a:rPr lang="cs-CZ" dirty="0"/>
              <a:t> </a:t>
            </a:r>
            <a:r>
              <a:rPr lang="en-US" dirty="0"/>
              <a:t>instructions</a:t>
            </a:r>
            <a:r>
              <a:rPr lang="cs-CZ" dirty="0"/>
              <a:t>)</a:t>
            </a:r>
          </a:p>
          <a:p>
            <a:pPr lvl="1"/>
            <a:r>
              <a:rPr lang="en-US" dirty="0"/>
              <a:t>conversion to micro-ops</a:t>
            </a:r>
            <a:r>
              <a:rPr lang="cs-CZ" dirty="0"/>
              <a:t> </a:t>
            </a:r>
            <a:r>
              <a:rPr lang="en-US" dirty="0"/>
              <a:t>(</a:t>
            </a:r>
            <a:r>
              <a:rPr lang="cs-CZ" dirty="0"/>
              <a:t>1:1, 1:N, 2:1</a:t>
            </a:r>
            <a:r>
              <a:rPr lang="en-US" dirty="0"/>
              <a:t>)</a:t>
            </a:r>
            <a:endParaRPr lang="cs-CZ" dirty="0"/>
          </a:p>
          <a:p>
            <a:pPr lvl="1"/>
            <a:r>
              <a:rPr lang="en-US" dirty="0"/>
              <a:t>stack-pointer simulator</a:t>
            </a:r>
            <a:endParaRPr lang="cs-CZ" dirty="0"/>
          </a:p>
          <a:p>
            <a:r>
              <a:rPr lang="cs-CZ" dirty="0"/>
              <a:t>Renamer</a:t>
            </a:r>
          </a:p>
          <a:p>
            <a:pPr lvl="1"/>
            <a:r>
              <a:rPr lang="cs-CZ" dirty="0"/>
              <a:t>16 </a:t>
            </a:r>
            <a:r>
              <a:rPr lang="en-US" dirty="0"/>
              <a:t>architectural integer registers mapped to ~160</a:t>
            </a:r>
            <a:r>
              <a:rPr lang="cs-CZ" dirty="0"/>
              <a:t> </a:t>
            </a:r>
            <a:r>
              <a:rPr lang="en-US" dirty="0"/>
              <a:t>physical</a:t>
            </a:r>
          </a:p>
          <a:p>
            <a:pPr lvl="2"/>
            <a:r>
              <a:rPr lang="en-US" dirty="0"/>
              <a:t>similarly for FP/vector registers</a:t>
            </a:r>
            <a:endParaRPr lang="cs-CZ" dirty="0"/>
          </a:p>
          <a:p>
            <a:r>
              <a:rPr lang="cs-CZ" dirty="0"/>
              <a:t>Out-of-order execution</a:t>
            </a:r>
          </a:p>
          <a:p>
            <a:pPr lvl="1"/>
            <a:r>
              <a:rPr lang="en-US" dirty="0"/>
              <a:t>~40</a:t>
            </a:r>
            <a:r>
              <a:rPr lang="cs-CZ" dirty="0"/>
              <a:t> </a:t>
            </a:r>
            <a:r>
              <a:rPr lang="en-US" dirty="0"/>
              <a:t>micro-ops</a:t>
            </a:r>
            <a:r>
              <a:rPr lang="cs-CZ" dirty="0"/>
              <a:t> </a:t>
            </a:r>
            <a:r>
              <a:rPr lang="en-US" dirty="0"/>
              <a:t>in simultaneous execution </a:t>
            </a:r>
            <a:r>
              <a:rPr lang="cs-CZ" dirty="0"/>
              <a:t>(RS) </a:t>
            </a:r>
            <a:r>
              <a:rPr lang="en-US" dirty="0"/>
              <a:t>from a window of ~300</a:t>
            </a:r>
            <a:r>
              <a:rPr lang="cs-CZ" dirty="0"/>
              <a:t> (ROB)</a:t>
            </a:r>
          </a:p>
          <a:p>
            <a:pPr lvl="1"/>
            <a:r>
              <a:rPr lang="cs-CZ" dirty="0"/>
              <a:t>retirement: </a:t>
            </a:r>
            <a:r>
              <a:rPr lang="en-US" dirty="0"/>
              <a:t>memory/register stores</a:t>
            </a:r>
            <a:r>
              <a:rPr lang="cs-CZ" dirty="0"/>
              <a:t> in-order </a:t>
            </a:r>
            <a:r>
              <a:rPr lang="en-US" dirty="0"/>
              <a:t>in background</a:t>
            </a:r>
            <a:endParaRPr lang="cs-CZ" dirty="0"/>
          </a:p>
          <a:p>
            <a:pPr lvl="1"/>
            <a:r>
              <a:rPr lang="cs-CZ" dirty="0"/>
              <a:t>store forwarding: </a:t>
            </a:r>
            <a:r>
              <a:rPr lang="en-US" dirty="0"/>
              <a:t>loads retrieve values from waiting stores</a:t>
            </a:r>
            <a:endParaRPr lang="cs-CZ" dirty="0"/>
          </a:p>
          <a:p>
            <a:pPr lvl="1"/>
            <a:r>
              <a:rPr lang="en-US" dirty="0"/>
              <a:t>speculative loads</a:t>
            </a:r>
            <a:r>
              <a:rPr lang="cs-CZ" dirty="0"/>
              <a:t>: </a:t>
            </a:r>
            <a:r>
              <a:rPr lang="en-US" dirty="0"/>
              <a:t>no waiting for waiting stores (to unknown addresses)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92647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sandy-bridge-7a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04305" y="549275"/>
            <a:ext cx="3726877" cy="5903913"/>
          </a:xfrm>
        </p:spPr>
      </p:pic>
      <p:pic>
        <p:nvPicPr>
          <p:cNvPr id="8" name="Content Placeholder 7" descr="sandy-bridge-7b.png"/>
          <p:cNvPicPr>
            <a:picLocks noGrp="1" noChangeAspect="1"/>
          </p:cNvPicPr>
          <p:nvPr>
            <p:ph sz="quarter" idx="2"/>
          </p:nvPr>
        </p:nvPicPr>
        <p:blipFill>
          <a:blip r:embed="rId3" cstate="print"/>
          <a:stretch>
            <a:fillRect/>
          </a:stretch>
        </p:blipFill>
        <p:spPr>
          <a:xfrm>
            <a:off x="5025814" y="549275"/>
            <a:ext cx="3700884" cy="5903913"/>
          </a:xfr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Intel vs. AMD architectures </a:t>
            </a:r>
            <a:r>
              <a:rPr lang="cs-CZ" dirty="0"/>
              <a:t>(realworldtech.com)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3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NPRG054 High Performance Software Development- 2016/2017 David Bednárek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828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AMD Zen+ (2018) [wikichip.org]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4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NPRG054 High Performance Software Development- 201</a:t>
            </a:r>
            <a:r>
              <a:rPr lang="en-US"/>
              <a:t>6</a:t>
            </a:r>
            <a:r>
              <a:rPr lang="cs-CZ"/>
              <a:t>/201</a:t>
            </a:r>
            <a:r>
              <a:rPr lang="en-US"/>
              <a:t>7</a:t>
            </a:r>
            <a:r>
              <a:rPr lang="cs-CZ"/>
              <a:t> David Bednárek</a:t>
            </a:r>
            <a:endParaRPr lang="cs-CZ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9500"/>
          <a:stretch/>
        </p:blipFill>
        <p:spPr>
          <a:xfrm>
            <a:off x="251520" y="764704"/>
            <a:ext cx="8649923" cy="5328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18860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AMD Zen+ (2018) [wikichip.org]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5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NPRG054 High Performance Software Development- 201</a:t>
            </a:r>
            <a:r>
              <a:rPr lang="en-US"/>
              <a:t>6</a:t>
            </a:r>
            <a:r>
              <a:rPr lang="cs-CZ"/>
              <a:t>/201</a:t>
            </a:r>
            <a:r>
              <a:rPr lang="en-US"/>
              <a:t>7</a:t>
            </a:r>
            <a:r>
              <a:rPr lang="cs-CZ"/>
              <a:t> David Bednárek</a:t>
            </a:r>
            <a:endParaRPr lang="cs-CZ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800"/>
          <a:stretch/>
        </p:blipFill>
        <p:spPr>
          <a:xfrm>
            <a:off x="323528" y="1052736"/>
            <a:ext cx="8611523" cy="475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20317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Intel </a:t>
            </a:r>
            <a:r>
              <a:rPr lang="cs-CZ" dirty="0" err="1"/>
              <a:t>Ice</a:t>
            </a:r>
            <a:r>
              <a:rPr lang="cs-CZ" dirty="0"/>
              <a:t> L</a:t>
            </a:r>
            <a:r>
              <a:rPr lang="en-US" dirty="0" err="1"/>
              <a:t>ake</a:t>
            </a:r>
            <a:r>
              <a:rPr lang="en-US" dirty="0"/>
              <a:t> (201</a:t>
            </a:r>
            <a:r>
              <a:rPr lang="cs-CZ" dirty="0"/>
              <a:t>9</a:t>
            </a:r>
            <a:r>
              <a:rPr lang="en-US" dirty="0"/>
              <a:t>) [wikichip.org]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6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NPRG054 High Performance Software Development- 201</a:t>
            </a:r>
            <a:r>
              <a:rPr lang="en-US"/>
              <a:t>6</a:t>
            </a:r>
            <a:r>
              <a:rPr lang="cs-CZ"/>
              <a:t>/201</a:t>
            </a:r>
            <a:r>
              <a:rPr lang="en-US"/>
              <a:t>7</a:t>
            </a:r>
            <a:r>
              <a:rPr lang="cs-CZ"/>
              <a:t> David Bednárek</a:t>
            </a:r>
            <a:endParaRPr lang="cs-CZ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F787952-727F-F609-1C4A-3944B1BDD76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" r="4330" b="41732"/>
          <a:stretch/>
        </p:blipFill>
        <p:spPr bwMode="auto">
          <a:xfrm>
            <a:off x="179512" y="620688"/>
            <a:ext cx="8748000" cy="5709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92450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Intel </a:t>
            </a:r>
            <a:r>
              <a:rPr lang="cs-CZ" dirty="0" err="1"/>
              <a:t>Ice</a:t>
            </a:r>
            <a:r>
              <a:rPr lang="cs-CZ" dirty="0"/>
              <a:t> L</a:t>
            </a:r>
            <a:r>
              <a:rPr lang="en-US" dirty="0" err="1"/>
              <a:t>ake</a:t>
            </a:r>
            <a:r>
              <a:rPr lang="en-US" dirty="0"/>
              <a:t> (201</a:t>
            </a:r>
            <a:r>
              <a:rPr lang="cs-CZ" dirty="0"/>
              <a:t>9</a:t>
            </a:r>
            <a:r>
              <a:rPr lang="en-US" dirty="0"/>
              <a:t>) [wikichip.org]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7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NPRG054 High Performance Software Development- 201</a:t>
            </a:r>
            <a:r>
              <a:rPr lang="en-US"/>
              <a:t>6</a:t>
            </a:r>
            <a:r>
              <a:rPr lang="cs-CZ"/>
              <a:t>/201</a:t>
            </a:r>
            <a:r>
              <a:rPr lang="en-US"/>
              <a:t>7</a:t>
            </a:r>
            <a:r>
              <a:rPr lang="cs-CZ"/>
              <a:t> David Bednárek</a:t>
            </a:r>
            <a:endParaRPr lang="cs-CZ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F787952-727F-F609-1C4A-3944B1BDD76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588" r="4330" b="-1852"/>
          <a:stretch/>
        </p:blipFill>
        <p:spPr bwMode="auto">
          <a:xfrm>
            <a:off x="251520" y="764704"/>
            <a:ext cx="8748000" cy="5709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80224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CPU </a:t>
            </a:r>
            <a:r>
              <a:rPr lang="cs-CZ" dirty="0"/>
              <a:t>Microarchitecture</a:t>
            </a:r>
            <a:r>
              <a:rPr lang="en-US" dirty="0"/>
              <a:t> (Intel </a:t>
            </a:r>
            <a:r>
              <a:rPr lang="en-US" dirty="0" err="1"/>
              <a:t>x86</a:t>
            </a:r>
            <a:r>
              <a:rPr lang="en-US" dirty="0"/>
              <a:t>/64, 2015..2023)</a:t>
            </a:r>
            <a:endParaRPr lang="cs-CZ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8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NPRG054 High Performance Software Development- 2016/2017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In a cycle, CPU</a:t>
            </a:r>
            <a:r>
              <a:rPr lang="cs-CZ" dirty="0"/>
              <a:t> </a:t>
            </a:r>
            <a:r>
              <a:rPr lang="en-US" dirty="0"/>
              <a:t>can (in theory) simultaneously perform</a:t>
            </a:r>
            <a:r>
              <a:rPr lang="cs-CZ" dirty="0"/>
              <a:t>:</a:t>
            </a:r>
          </a:p>
          <a:p>
            <a:pPr lvl="1"/>
            <a:r>
              <a:rPr lang="cs-CZ" dirty="0"/>
              <a:t>Fetch: 16 B (</a:t>
            </a:r>
            <a:r>
              <a:rPr lang="en-US" dirty="0"/>
              <a:t>avg</a:t>
            </a:r>
            <a:r>
              <a:rPr lang="cs-CZ" dirty="0"/>
              <a:t>. 4 </a:t>
            </a:r>
            <a:r>
              <a:rPr lang="en-US" dirty="0"/>
              <a:t>instructions</a:t>
            </a:r>
            <a:r>
              <a:rPr lang="cs-CZ" dirty="0"/>
              <a:t>) </a:t>
            </a:r>
            <a:r>
              <a:rPr lang="en-US" dirty="0"/>
              <a:t>from L1 instruction cache</a:t>
            </a:r>
            <a:endParaRPr lang="cs-CZ" dirty="0"/>
          </a:p>
          <a:p>
            <a:pPr lvl="1"/>
            <a:r>
              <a:rPr lang="cs-CZ" dirty="0"/>
              <a:t>Decode: </a:t>
            </a:r>
            <a:r>
              <a:rPr lang="en-US" dirty="0"/>
              <a:t>5..6</a:t>
            </a:r>
            <a:r>
              <a:rPr lang="cs-CZ" dirty="0"/>
              <a:t> </a:t>
            </a:r>
            <a:r>
              <a:rPr lang="en-US" dirty="0"/>
              <a:t>instructions</a:t>
            </a:r>
            <a:endParaRPr lang="cs-CZ" dirty="0"/>
          </a:p>
          <a:p>
            <a:pPr lvl="1"/>
            <a:r>
              <a:rPr lang="cs-CZ" dirty="0"/>
              <a:t>ALU: 3</a:t>
            </a:r>
            <a:r>
              <a:rPr lang="en-US" dirty="0"/>
              <a:t>..5</a:t>
            </a:r>
            <a:r>
              <a:rPr lang="cs-CZ" dirty="0"/>
              <a:t> </a:t>
            </a:r>
            <a:r>
              <a:rPr lang="en-US" dirty="0"/>
              <a:t>simple operations </a:t>
            </a:r>
            <a:r>
              <a:rPr lang="cs-CZ" dirty="0"/>
              <a:t>(add/mul)</a:t>
            </a:r>
          </a:p>
          <a:p>
            <a:pPr lvl="1"/>
            <a:r>
              <a:rPr lang="cs-CZ" dirty="0"/>
              <a:t>Memory load: </a:t>
            </a:r>
            <a:r>
              <a:rPr lang="en-US" dirty="0"/>
              <a:t>2..3</a:t>
            </a:r>
            <a:r>
              <a:rPr lang="cs-CZ" dirty="0"/>
              <a:t> </a:t>
            </a:r>
            <a:r>
              <a:rPr lang="en-US" dirty="0"/>
              <a:t>reads</a:t>
            </a:r>
            <a:r>
              <a:rPr lang="cs-CZ" dirty="0"/>
              <a:t> (</a:t>
            </a:r>
            <a:r>
              <a:rPr lang="en-US" dirty="0"/>
              <a:t>up to</a:t>
            </a:r>
            <a:r>
              <a:rPr lang="cs-CZ" dirty="0"/>
              <a:t> </a:t>
            </a:r>
            <a:r>
              <a:rPr lang="en-US" dirty="0"/>
              <a:t>256..512</a:t>
            </a:r>
            <a:r>
              <a:rPr lang="cs-CZ" dirty="0"/>
              <a:t> bit</a:t>
            </a:r>
            <a:r>
              <a:rPr lang="en-US" dirty="0"/>
              <a:t>s total</a:t>
            </a:r>
            <a:r>
              <a:rPr lang="cs-CZ" dirty="0"/>
              <a:t>) </a:t>
            </a:r>
            <a:r>
              <a:rPr lang="en-US" dirty="0"/>
              <a:t>from L1 data cache</a:t>
            </a:r>
            <a:endParaRPr lang="cs-CZ" dirty="0"/>
          </a:p>
          <a:p>
            <a:pPr lvl="1"/>
            <a:r>
              <a:rPr lang="cs-CZ" dirty="0"/>
              <a:t>Memory store: </a:t>
            </a:r>
            <a:r>
              <a:rPr lang="en-US" dirty="0"/>
              <a:t>1..2</a:t>
            </a:r>
            <a:r>
              <a:rPr lang="cs-CZ" dirty="0"/>
              <a:t> </a:t>
            </a:r>
            <a:r>
              <a:rPr lang="en-US" dirty="0"/>
              <a:t>writes</a:t>
            </a:r>
            <a:r>
              <a:rPr lang="cs-CZ" dirty="0"/>
              <a:t> (</a:t>
            </a:r>
            <a:r>
              <a:rPr lang="en-US" dirty="0"/>
              <a:t>up to</a:t>
            </a:r>
            <a:r>
              <a:rPr lang="cs-CZ" dirty="0"/>
              <a:t> </a:t>
            </a:r>
            <a:r>
              <a:rPr lang="en-US" dirty="0"/>
              <a:t>256..512</a:t>
            </a:r>
            <a:r>
              <a:rPr lang="cs-CZ" dirty="0"/>
              <a:t> </a:t>
            </a:r>
            <a:r>
              <a:rPr lang="en-US" dirty="0"/>
              <a:t>bits total</a:t>
            </a:r>
            <a:r>
              <a:rPr lang="cs-CZ" dirty="0"/>
              <a:t>) </a:t>
            </a:r>
            <a:r>
              <a:rPr lang="en-US" dirty="0"/>
              <a:t>to</a:t>
            </a:r>
            <a:r>
              <a:rPr lang="cs-CZ" dirty="0"/>
              <a:t> L1 </a:t>
            </a:r>
            <a:r>
              <a:rPr lang="en-US" dirty="0"/>
              <a:t>data </a:t>
            </a:r>
            <a:r>
              <a:rPr lang="cs-CZ" dirty="0"/>
              <a:t>cache</a:t>
            </a:r>
          </a:p>
          <a:p>
            <a:pPr lvl="1"/>
            <a:endParaRPr lang="cs-CZ" dirty="0"/>
          </a:p>
          <a:p>
            <a:r>
              <a:rPr lang="en-US" dirty="0"/>
              <a:t>Latency</a:t>
            </a:r>
          </a:p>
          <a:p>
            <a:pPr lvl="2"/>
            <a:r>
              <a:rPr lang="en-US" dirty="0"/>
              <a:t>the time between consuming operands and producing results</a:t>
            </a:r>
            <a:endParaRPr lang="cs-CZ" dirty="0"/>
          </a:p>
          <a:p>
            <a:pPr lvl="1"/>
            <a:r>
              <a:rPr lang="cs-CZ" dirty="0" err="1"/>
              <a:t>integer</a:t>
            </a:r>
            <a:r>
              <a:rPr lang="cs-CZ" dirty="0"/>
              <a:t> </a:t>
            </a:r>
            <a:r>
              <a:rPr lang="cs-CZ" dirty="0" err="1"/>
              <a:t>add</a:t>
            </a:r>
            <a:r>
              <a:rPr lang="en-US" dirty="0"/>
              <a:t>: 1</a:t>
            </a:r>
            <a:r>
              <a:rPr lang="cs-CZ" dirty="0"/>
              <a:t>, mul: </a:t>
            </a:r>
            <a:r>
              <a:rPr lang="en-US" dirty="0"/>
              <a:t>4</a:t>
            </a:r>
            <a:endParaRPr lang="cs-CZ" dirty="0"/>
          </a:p>
          <a:p>
            <a:pPr lvl="1"/>
            <a:r>
              <a:rPr lang="cs-CZ" dirty="0"/>
              <a:t>FP add: </a:t>
            </a:r>
            <a:r>
              <a:rPr lang="en-US" dirty="0"/>
              <a:t>2..4</a:t>
            </a:r>
            <a:r>
              <a:rPr lang="cs-CZ" dirty="0"/>
              <a:t>, FP mul</a:t>
            </a:r>
            <a:r>
              <a:rPr lang="en-US" dirty="0"/>
              <a:t>/</a:t>
            </a:r>
            <a:r>
              <a:rPr lang="en-US" dirty="0" err="1"/>
              <a:t>FMA</a:t>
            </a:r>
            <a:r>
              <a:rPr lang="cs-CZ" dirty="0"/>
              <a:t>: 4</a:t>
            </a:r>
          </a:p>
          <a:p>
            <a:pPr lvl="1"/>
            <a:r>
              <a:rPr lang="en-US" dirty="0"/>
              <a:t>FP </a:t>
            </a:r>
            <a:r>
              <a:rPr lang="cs-CZ" dirty="0"/>
              <a:t>div: </a:t>
            </a:r>
            <a:r>
              <a:rPr lang="en-US" dirty="0"/>
              <a:t>11/14, integer div: ~18, d</a:t>
            </a:r>
            <a:r>
              <a:rPr lang="cs-CZ" dirty="0"/>
              <a:t>at</a:t>
            </a:r>
            <a:r>
              <a:rPr lang="en-US" dirty="0"/>
              <a:t>a dependent</a:t>
            </a:r>
            <a:endParaRPr lang="cs-CZ" dirty="0"/>
          </a:p>
          <a:p>
            <a:pPr lvl="1"/>
            <a:r>
              <a:rPr lang="cs-CZ" dirty="0"/>
              <a:t>integer load: </a:t>
            </a:r>
            <a:r>
              <a:rPr lang="en-US" dirty="0"/>
              <a:t>5</a:t>
            </a:r>
            <a:r>
              <a:rPr lang="cs-CZ" dirty="0"/>
              <a:t>, FP load: </a:t>
            </a:r>
            <a:r>
              <a:rPr lang="en-US" dirty="0"/>
              <a:t>6</a:t>
            </a:r>
            <a:r>
              <a:rPr lang="cs-CZ" dirty="0"/>
              <a:t> (L1 cache)</a:t>
            </a:r>
          </a:p>
          <a:p>
            <a:pPr lvl="1"/>
            <a:r>
              <a:rPr lang="cs-CZ" dirty="0"/>
              <a:t>store address: 3</a:t>
            </a:r>
          </a:p>
          <a:p>
            <a:pPr lvl="1"/>
            <a:r>
              <a:rPr lang="cs-CZ" dirty="0"/>
              <a:t>store data:  </a:t>
            </a:r>
            <a:r>
              <a:rPr lang="en-US" dirty="0"/>
              <a:t>1..</a:t>
            </a:r>
            <a:r>
              <a:rPr lang="cs-CZ" dirty="0"/>
              <a:t>2 (retirement, in-order)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29891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5166</TotalTime>
  <Words>429</Words>
  <Application>Microsoft Office PowerPoint</Application>
  <PresentationFormat>On-screen Show (4:3)</PresentationFormat>
  <Paragraphs>54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Consolas</vt:lpstr>
      <vt:lpstr>Wingdings</vt:lpstr>
      <vt:lpstr>Wingdings 3</vt:lpstr>
      <vt:lpstr>Origin</vt:lpstr>
      <vt:lpstr>CPU microarchitectures (2000-2018)</vt:lpstr>
      <vt:lpstr>CPU Microarchitecture</vt:lpstr>
      <vt:lpstr>Intel vs. AMD architectures (realworldtech.com)</vt:lpstr>
      <vt:lpstr>AMD Zen+ (2018) [wikichip.org]</vt:lpstr>
      <vt:lpstr>AMD Zen+ (2018) [wikichip.org]</vt:lpstr>
      <vt:lpstr>Intel Ice Lake (2019) [wikichip.org]</vt:lpstr>
      <vt:lpstr>Intel Ice Lake (2019) [wikichip.org]</vt:lpstr>
      <vt:lpstr>CPU Microarchitecture (Intel x86/64, 2015..2023)</vt:lpstr>
    </vt:vector>
  </TitlesOfParts>
  <Company>KSI MFF UK Praha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bednarek</dc:creator>
  <cp:lastModifiedBy>David Bednárek</cp:lastModifiedBy>
  <cp:revision>527</cp:revision>
  <dcterms:created xsi:type="dcterms:W3CDTF">2012-09-19T18:13:04Z</dcterms:created>
  <dcterms:modified xsi:type="dcterms:W3CDTF">2024-04-04T11:58:26Z</dcterms:modified>
</cp:coreProperties>
</file>