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21" d="100"/>
          <a:sy n="121" d="100"/>
        </p:scale>
        <p:origin x="13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31.03.2020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 smtClean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  <a:r>
              <a:rPr kumimoji="0" lang="cs-CZ" dirty="0" smtClean="0"/>
              <a:t> </a:t>
            </a:r>
            <a:r>
              <a:rPr kumimoji="0" lang="en-US" dirty="0" smtClean="0"/>
              <a:t>!@#$%^&amp;*(){}|:"&lt;&gt;?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  <a:r>
              <a:rPr kumimoji="0" lang="cs-CZ" dirty="0" smtClean="0"/>
              <a:t> +</a:t>
            </a:r>
            <a:r>
              <a:rPr kumimoji="0" lang="cs-CZ" dirty="0" err="1" smtClean="0"/>
              <a:t>ěščřžýáíéúů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31.03.2020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</a:t>
            </a:r>
            <a:r>
              <a:rPr lang="en-US" dirty="0" smtClean="0"/>
              <a:t> software development</a:t>
            </a:r>
            <a:r>
              <a:rPr lang="cs-CZ" dirty="0" smtClean="0"/>
              <a:t> - 201</a:t>
            </a:r>
            <a:r>
              <a:rPr lang="en-US" dirty="0" smtClean="0"/>
              <a:t>5</a:t>
            </a:r>
            <a:r>
              <a:rPr lang="cs-CZ" dirty="0" smtClean="0"/>
              <a:t>/201</a:t>
            </a:r>
            <a:r>
              <a:rPr lang="en-US" dirty="0" smtClean="0"/>
              <a:t>6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Semi-automatic vectorization by compilers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16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/>
              <a:t>*conflict* </a:t>
            </a:r>
            <a:r>
              <a:rPr lang="en-US" dirty="0" smtClean="0"/>
              <a:t>instruction (AVX512)</a:t>
            </a:r>
            <a:endParaRPr lang="en-US" dirty="0"/>
          </a:p>
          <a:p>
            <a:pPr lvl="1"/>
            <a:r>
              <a:rPr lang="en-US" dirty="0" smtClean="0"/>
              <a:t>compares all pairs of lanes for equality</a:t>
            </a:r>
          </a:p>
          <a:p>
            <a:pPr lvl="1"/>
            <a:r>
              <a:rPr lang="en-US" dirty="0" smtClean="0"/>
              <a:t>triangular matrix returned as </a:t>
            </a:r>
            <a:r>
              <a:rPr lang="en-US" dirty="0" err="1" smtClean="0"/>
              <a:t>i</a:t>
            </a:r>
            <a:r>
              <a:rPr lang="en-US" dirty="0" smtClean="0"/>
              <a:t> bits in lane 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bit j in lane </a:t>
            </a:r>
            <a:r>
              <a:rPr lang="en-US" dirty="0" err="1" smtClean="0"/>
              <a:t>i</a:t>
            </a:r>
            <a:r>
              <a:rPr lang="en-US" dirty="0" smtClean="0"/>
              <a:t> set if</a:t>
            </a:r>
            <a:br>
              <a:rPr lang="en-US" dirty="0" smtClean="0"/>
            </a:br>
            <a:r>
              <a:rPr lang="en-US" dirty="0" smtClean="0"/>
              <a:t>j &lt; </a:t>
            </a:r>
            <a:r>
              <a:rPr lang="en-US" dirty="0" err="1" smtClean="0"/>
              <a:t>i</a:t>
            </a:r>
            <a:r>
              <a:rPr lang="en-US" dirty="0" smtClean="0"/>
              <a:t> &amp;&amp; a[</a:t>
            </a:r>
            <a:r>
              <a:rPr lang="en-US" dirty="0" err="1" smtClean="0"/>
              <a:t>i</a:t>
            </a:r>
            <a:r>
              <a:rPr lang="en-US" dirty="0" smtClean="0"/>
              <a:t>]==a[j]</a:t>
            </a:r>
          </a:p>
          <a:p>
            <a:pPr marL="342900" indent="-342900"/>
            <a:r>
              <a:rPr lang="en-US" dirty="0"/>
              <a:t>conflict </a:t>
            </a:r>
            <a:r>
              <a:rPr lang="en-US" dirty="0" smtClean="0"/>
              <a:t>handling</a:t>
            </a:r>
            <a:endParaRPr lang="en-US" dirty="0"/>
          </a:p>
          <a:p>
            <a:pPr lvl="1"/>
            <a:r>
              <a:rPr lang="en-US" dirty="0" smtClean="0"/>
              <a:t>detect conflicts (cc)</a:t>
            </a:r>
          </a:p>
          <a:p>
            <a:pPr lvl="1"/>
            <a:r>
              <a:rPr lang="en-US" dirty="0" smtClean="0"/>
              <a:t>do the required action for lanes having no conflict bit set (m)</a:t>
            </a:r>
          </a:p>
          <a:p>
            <a:pPr lvl="1"/>
            <a:r>
              <a:rPr lang="en-US" dirty="0" smtClean="0"/>
              <a:t>clear the lowermost conflict bits (these are at the positions just processed)</a:t>
            </a:r>
          </a:p>
          <a:p>
            <a:pPr lvl="1"/>
            <a:r>
              <a:rPr lang="en-US" dirty="0" smtClean="0"/>
              <a:t>repeat if some conflict bits remain (cm)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auto ones = _mm512_set1_epi32(1);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for 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=0;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+ 15 &lt; N;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+= 16)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{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  auto bb = _mm512_loadu_epi32(</a:t>
            </a:r>
            <a:r>
              <a:rPr lang="en-US" dirty="0" err="1">
                <a:latin typeface="Consolas" panose="020B0609020204030204" pitchFamily="49" charset="0"/>
              </a:rPr>
              <a:t>b+i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</a:t>
            </a:r>
            <a:r>
              <a:rPr lang="en-US" dirty="0" smtClean="0"/>
              <a:t>// compute conflicts</a:t>
            </a:r>
            <a:endParaRPr lang="en-US" dirty="0">
              <a:latin typeface="Consolas" panose="020B0609020204030204" pitchFamily="49" charset="0"/>
            </a:endParaRP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auto </a:t>
            </a:r>
            <a:r>
              <a:rPr lang="en-US" dirty="0"/>
              <a:t>cc = _</a:t>
            </a:r>
            <a:r>
              <a:rPr lang="en-US" dirty="0" smtClean="0"/>
              <a:t>mm512_conflict_epi32(bb);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auto cm </a:t>
            </a:r>
            <a:r>
              <a:rPr lang="en-US" dirty="0"/>
              <a:t>= _</a:t>
            </a:r>
            <a:r>
              <a:rPr lang="en-US" dirty="0" smtClean="0"/>
              <a:t>mm512_test_epi32_mask(cc</a:t>
            </a:r>
            <a:r>
              <a:rPr lang="en-US" dirty="0"/>
              <a:t>, cc);</a:t>
            </a:r>
            <a:r>
              <a:rPr lang="en-US" dirty="0" smtClean="0"/>
              <a:t>  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auto m = _knot_mask16(cm);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for (;;) {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// do original action masked by m (where necessary)</a:t>
            </a:r>
            <a:endParaRPr lang="en-US" dirty="0">
              <a:latin typeface="Consolas" panose="020B0609020204030204" pitchFamily="49" charset="0"/>
            </a:endParaRP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auto </a:t>
            </a:r>
            <a:r>
              <a:rPr lang="en-US" dirty="0"/>
              <a:t>aa = _mm512_mask_i32gather_epi32( </a:t>
            </a:r>
            <a:r>
              <a:rPr lang="en-US" dirty="0" smtClean="0"/>
              <a:t>m</a:t>
            </a:r>
            <a:r>
              <a:rPr lang="en-US" dirty="0"/>
              <a:t>, a, bb, 4);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auto aa1 = _mm512_add_epi32( aa, ones);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_mm512_mask_i32scatter_ps( </a:t>
            </a:r>
            <a:r>
              <a:rPr lang="en-US" dirty="0" smtClean="0"/>
              <a:t>m</a:t>
            </a:r>
            <a:r>
              <a:rPr lang="en-US" dirty="0"/>
              <a:t>, a, bb, aa1, 4</a:t>
            </a:r>
            <a:r>
              <a:rPr lang="en-US" dirty="0" smtClean="0"/>
              <a:t>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// stop if there were no conflicts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</a:t>
            </a:r>
            <a:r>
              <a:rPr lang="en-US" dirty="0"/>
              <a:t>auto z = </a:t>
            </a:r>
            <a:r>
              <a:rPr lang="en-US" dirty="0" smtClean="0"/>
              <a:t>_kortestz_mask16_u8(</a:t>
            </a:r>
            <a:r>
              <a:rPr lang="en-US" dirty="0" err="1" smtClean="0"/>
              <a:t>cm,cm</a:t>
            </a:r>
            <a:r>
              <a:rPr lang="en-US" dirty="0" smtClean="0"/>
              <a:t>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if (z) break;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// clear lowermost ones in cc (cc = cc &amp; (cc-1))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auto cc1 = _mm512_sub_epi32(cc, ones);</a:t>
            </a:r>
            <a:endParaRPr lang="en-US" dirty="0"/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cc = _mm512_and_epi32(cc, cc1);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// setup new masks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auto cm1 = </a:t>
            </a:r>
            <a:r>
              <a:rPr lang="en-US" dirty="0"/>
              <a:t>_mm512_test_epi32_mask(cc, cc);  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m = _kxor_mask16(cm1, cm);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	 </a:t>
            </a:r>
            <a:r>
              <a:rPr lang="en-US" dirty="0" smtClean="0"/>
              <a:t> cm = cm1;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	};</a:t>
            </a:r>
            <a:endParaRPr lang="en-US" dirty="0">
              <a:latin typeface="Consolas" panose="020B0609020204030204" pitchFamily="49" charset="0"/>
            </a:endParaRP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</a:rPr>
              <a:t>for (;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&lt; N; ++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) { </a:t>
            </a:r>
            <a:r>
              <a:rPr lang="en-US" dirty="0">
                <a:latin typeface="Consolas" panose="020B0609020204030204" pitchFamily="49" charset="0"/>
              </a:rPr>
              <a:t>++a[ b[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]]; }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671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Compiler does not know the alignment of pointers</a:t>
            </a:r>
          </a:p>
          <a:p>
            <a:pPr lvl="1"/>
            <a:r>
              <a:rPr lang="en-US" dirty="0" smtClean="0"/>
              <a:t>It must emit slow unaligned loads/stores</a:t>
            </a:r>
          </a:p>
          <a:p>
            <a:pPr lvl="1"/>
            <a:r>
              <a:rPr lang="en-US" dirty="0" smtClean="0"/>
              <a:t>It may generate tests to check whether all pointers are aligned</a:t>
            </a:r>
          </a:p>
          <a:p>
            <a:pPr lvl="2"/>
            <a:r>
              <a:rPr lang="en-US" dirty="0" smtClean="0"/>
              <a:t>Overhead introduced into the code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The situation improved since AVX</a:t>
            </a:r>
          </a:p>
          <a:p>
            <a:pPr lvl="2"/>
            <a:r>
              <a:rPr lang="en-US" dirty="0" smtClean="0"/>
              <a:t>Non-aligned load/stores do not cause faults, only longer latency</a:t>
            </a:r>
          </a:p>
          <a:p>
            <a:pPr lvl="2"/>
            <a:r>
              <a:rPr lang="en-US" dirty="0" smtClean="0"/>
              <a:t>The compilers may produce optimistic code without test for alignment</a:t>
            </a:r>
          </a:p>
          <a:p>
            <a:pPr lvl="2"/>
            <a:r>
              <a:rPr lang="en-US" dirty="0" smtClean="0"/>
              <a:t>Applies also for SSE instructions when encoded in VEX encoding (available on AVX-aware CPUs)</a:t>
            </a:r>
          </a:p>
          <a:p>
            <a:pPr lvl="3"/>
            <a:r>
              <a:rPr lang="en-US" dirty="0" smtClean="0"/>
              <a:t>“-</a:t>
            </a:r>
            <a:r>
              <a:rPr lang="en-US" dirty="0" err="1" smtClean="0"/>
              <a:t>mavx</a:t>
            </a:r>
            <a:r>
              <a:rPr lang="en-US" dirty="0" smtClean="0"/>
              <a:t>” makes SSE faster!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8" name="TextBox 7"/>
          <p:cNvSpPr txBox="1"/>
          <p:nvPr/>
        </p:nvSpPr>
        <p:spPr>
          <a:xfrm>
            <a:off x="4788024" y="620688"/>
            <a:ext cx="396044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ar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= (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uintptr_t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)a % 16;</a:t>
            </a:r>
          </a:p>
          <a:p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br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= (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uintptr_t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)b % 16;</a:t>
            </a:r>
          </a:p>
          <a:p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= (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uintptr_t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)c % 16;</a:t>
            </a:r>
          </a:p>
          <a:p>
            <a:endParaRPr lang="en-US" sz="12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if ( 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ar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== 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br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&amp;&amp; 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ar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== 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cr</a:t>
            </a: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 )</a:t>
            </a:r>
          </a:p>
          <a:p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for 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(16 – </a:t>
            </a:r>
            <a:r>
              <a:rPr lang="en-US" sz="1200" dirty="0" err="1">
                <a:latin typeface="Consolas" panose="020B0609020204030204" pitchFamily="49" charset="0"/>
              </a:rPr>
              <a:t>ar</a:t>
            </a:r>
            <a:r>
              <a:rPr lang="en-US" sz="1200" dirty="0">
                <a:latin typeface="Consolas" panose="020B0609020204030204" pitchFamily="49" charset="0"/>
              </a:rPr>
              <a:t>) % 16 / 4;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a[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= b[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+ c[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for </a:t>
            </a:r>
            <a:r>
              <a:rPr lang="en-US" sz="1200" dirty="0" smtClean="0">
                <a:latin typeface="Consolas" panose="020B0609020204030204" pitchFamily="49" charset="0"/>
              </a:rPr>
              <a:t>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store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a+i</a:t>
            </a:r>
            <a:r>
              <a:rPr lang="en-US" sz="1200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_</a:t>
            </a:r>
            <a:r>
              <a:rPr lang="en-US" sz="1200" dirty="0" err="1">
                <a:latin typeface="Consolas" panose="020B0609020204030204" pitchFamily="49" charset="0"/>
              </a:rPr>
              <a:t>mm_add_ps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load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b+i</a:t>
            </a:r>
            <a:r>
              <a:rPr lang="en-US" sz="1200" dirty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load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c+i</a:t>
            </a:r>
            <a:r>
              <a:rPr lang="en-US" sz="1200" dirty="0">
                <a:latin typeface="Consolas" panose="020B0609020204030204" pitchFamily="49" charset="0"/>
              </a:rPr>
              <a:t>)));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else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storeu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a+i</a:t>
            </a:r>
            <a:r>
              <a:rPr lang="en-US" sz="1200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_</a:t>
            </a:r>
            <a:r>
              <a:rPr lang="en-US" sz="1200" dirty="0" err="1">
                <a:latin typeface="Consolas" panose="020B0609020204030204" pitchFamily="49" charset="0"/>
              </a:rPr>
              <a:t>mm_add_ps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loadu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b+i</a:t>
            </a:r>
            <a:r>
              <a:rPr lang="en-US" sz="1200" dirty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      _</a:t>
            </a:r>
            <a:r>
              <a:rPr lang="en-US" sz="1200" dirty="0" err="1">
                <a:latin typeface="Consolas" panose="020B0609020204030204" pitchFamily="49" charset="0"/>
              </a:rPr>
              <a:t>mm_</a:t>
            </a:r>
            <a:r>
              <a:rPr lang="en-US" sz="1200" dirty="0" err="1">
                <a:solidFill>
                  <a:schemeClr val="accent3"/>
                </a:solidFill>
                <a:latin typeface="Consolas" panose="020B0609020204030204" pitchFamily="49" charset="0"/>
              </a:rPr>
              <a:t>loadu</a:t>
            </a:r>
            <a:r>
              <a:rPr lang="en-US" sz="1200" dirty="0" err="1">
                <a:latin typeface="Consolas" panose="020B0609020204030204" pitchFamily="49" charset="0"/>
              </a:rPr>
              <a:t>_ps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c+i</a:t>
            </a:r>
            <a:r>
              <a:rPr lang="en-US" sz="1200" dirty="0">
                <a:latin typeface="Consolas" panose="020B0609020204030204" pitchFamily="49" charset="0"/>
              </a:rPr>
              <a:t>)));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}</a:t>
            </a:r>
          </a:p>
          <a:p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</a:rPr>
              <a:t>for 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N;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a[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= b[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+ c[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34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C/C++ vectorization pragmas</a:t>
            </a:r>
          </a:p>
          <a:p>
            <a:pPr lvl="1"/>
            <a:r>
              <a:rPr lang="en-US" dirty="0" smtClean="0"/>
              <a:t>Placed before the loop to be </a:t>
            </a:r>
            <a:r>
              <a:rPr lang="en-US" dirty="0" err="1" smtClean="0"/>
              <a:t>vectorized</a:t>
            </a:r>
            <a:endParaRPr lang="en-US" dirty="0" smtClean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#pragma </a:t>
            </a:r>
            <a:r>
              <a:rPr lang="en-US" dirty="0" err="1" smtClean="0"/>
              <a:t>simd</a:t>
            </a:r>
            <a:endParaRPr lang="en-US" dirty="0" smtClean="0"/>
          </a:p>
          <a:p>
            <a:pPr lvl="4"/>
            <a:r>
              <a:rPr lang="en-US" dirty="0" smtClean="0"/>
              <a:t>#pragma vector always</a:t>
            </a:r>
          </a:p>
          <a:p>
            <a:pPr lvl="4"/>
            <a:r>
              <a:rPr lang="en-US" dirty="0"/>
              <a:t>#pragma clang loop </a:t>
            </a:r>
            <a:r>
              <a:rPr lang="en-US" dirty="0" err="1"/>
              <a:t>vectorize</a:t>
            </a:r>
            <a:r>
              <a:rPr lang="en-US" dirty="0"/>
              <a:t>(enable)</a:t>
            </a:r>
            <a:endParaRPr lang="en-US" dirty="0" smtClean="0"/>
          </a:p>
          <a:p>
            <a:pPr lvl="2"/>
            <a:r>
              <a:rPr lang="en-US" dirty="0"/>
              <a:t>Override compiler's decision that </a:t>
            </a:r>
            <a:r>
              <a:rPr lang="en-US" dirty="0" err="1"/>
              <a:t>vectorizing</a:t>
            </a:r>
            <a:r>
              <a:rPr lang="en-US" dirty="0"/>
              <a:t> is possible but not </a:t>
            </a:r>
            <a:r>
              <a:rPr lang="en-US" dirty="0" smtClean="0"/>
              <a:t>advantageous</a:t>
            </a:r>
          </a:p>
          <a:p>
            <a:pPr lvl="3"/>
            <a:r>
              <a:rPr lang="en-US" dirty="0" smtClean="0"/>
              <a:t>Often issues warning/error if vectorization failed</a:t>
            </a:r>
            <a:endParaRPr lang="en-US" dirty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#</a:t>
            </a:r>
            <a:r>
              <a:rPr lang="en-US" dirty="0"/>
              <a:t>pragma </a:t>
            </a:r>
            <a:r>
              <a:rPr lang="en-US" dirty="0" err="1"/>
              <a:t>novector</a:t>
            </a:r>
            <a:endParaRPr lang="en-US" dirty="0"/>
          </a:p>
          <a:p>
            <a:pPr lvl="2"/>
            <a:r>
              <a:rPr lang="en-US" dirty="0" smtClean="0"/>
              <a:t>Disable vectorization</a:t>
            </a:r>
            <a:endParaRPr lang="en-US" dirty="0"/>
          </a:p>
          <a:p>
            <a:pPr lvl="4"/>
            <a:endParaRPr lang="en-US" dirty="0" smtClean="0"/>
          </a:p>
          <a:p>
            <a:pPr lvl="4"/>
            <a:r>
              <a:rPr lang="en-US" dirty="0"/>
              <a:t>#pragma loop count(1000)</a:t>
            </a:r>
          </a:p>
          <a:p>
            <a:pPr lvl="2"/>
            <a:r>
              <a:rPr lang="en-US" dirty="0" smtClean="0"/>
              <a:t>Override compiler's estimation of number of 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60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C/C++ vectorization pragmas</a:t>
            </a:r>
          </a:p>
          <a:p>
            <a:pPr lvl="1"/>
            <a:r>
              <a:rPr lang="en-US" dirty="0" smtClean="0"/>
              <a:t>Placed before the loop to be </a:t>
            </a:r>
            <a:r>
              <a:rPr lang="en-US" dirty="0" err="1" smtClean="0"/>
              <a:t>vectorized</a:t>
            </a:r>
            <a:endParaRPr lang="en-US" dirty="0" smtClean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#pragma </a:t>
            </a:r>
            <a:r>
              <a:rPr lang="en-US" dirty="0" err="1" smtClean="0"/>
              <a:t>ivdep</a:t>
            </a:r>
            <a:endParaRPr lang="en-US" dirty="0" smtClean="0"/>
          </a:p>
          <a:p>
            <a:pPr lvl="4"/>
            <a:r>
              <a:rPr lang="en-US" dirty="0" smtClean="0"/>
              <a:t>#pragma GCC </a:t>
            </a:r>
            <a:r>
              <a:rPr lang="en-US" dirty="0" err="1" smtClean="0"/>
              <a:t>ivdep</a:t>
            </a:r>
            <a:endParaRPr lang="en-US" dirty="0" smtClean="0"/>
          </a:p>
          <a:p>
            <a:pPr lvl="2"/>
            <a:r>
              <a:rPr lang="en-US" dirty="0" smtClean="0"/>
              <a:t>Tell the compiler that there are no unprovable loop-carried dependences (via aliasing)</a:t>
            </a:r>
          </a:p>
          <a:p>
            <a:pPr lvl="3"/>
            <a:r>
              <a:rPr lang="en-US" dirty="0" smtClean="0"/>
              <a:t>Compiler still checks for provable loop-carried dependences (via scalars or index </a:t>
            </a:r>
            <a:r>
              <a:rPr lang="en-US" dirty="0" err="1" smtClean="0"/>
              <a:t>arithmetics</a:t>
            </a:r>
            <a:r>
              <a:rPr lang="en-US" dirty="0" smtClean="0"/>
              <a:t>)</a:t>
            </a:r>
            <a:endParaRPr lang="en-US" dirty="0"/>
          </a:p>
          <a:p>
            <a:pPr lvl="4"/>
            <a:r>
              <a:rPr lang="en-US" dirty="0"/>
              <a:t>restrict</a:t>
            </a:r>
          </a:p>
          <a:p>
            <a:pPr lvl="2"/>
            <a:r>
              <a:rPr lang="en-US" dirty="0" smtClean="0"/>
              <a:t>[C99] Declare that a pointer argument is not aliased to any other pointer with the keyword</a:t>
            </a:r>
            <a:endParaRPr lang="en-US" dirty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#pragma vector aligned</a:t>
            </a:r>
          </a:p>
          <a:p>
            <a:pPr lvl="2"/>
            <a:r>
              <a:rPr lang="en-US" dirty="0" smtClean="0"/>
              <a:t>Tell the compiler that pointers are always aligned</a:t>
            </a:r>
          </a:p>
          <a:p>
            <a:pPr lvl="4"/>
            <a:r>
              <a:rPr lang="en-US" dirty="0"/>
              <a:t>_</a:t>
            </a:r>
            <a:r>
              <a:rPr lang="en-US" dirty="0" err="1"/>
              <a:t>declspec</a:t>
            </a:r>
            <a:r>
              <a:rPr lang="en-US" dirty="0"/>
              <a:t>(align(16)) </a:t>
            </a:r>
          </a:p>
          <a:p>
            <a:pPr lvl="4"/>
            <a:r>
              <a:rPr lang="en-US" dirty="0"/>
              <a:t>__attribute__((aligned(16)))</a:t>
            </a:r>
          </a:p>
          <a:p>
            <a:pPr lvl="2"/>
            <a:r>
              <a:rPr lang="en-US" dirty="0" smtClean="0"/>
              <a:t>Enforce alignment of variables, assert alignment of pointers</a:t>
            </a:r>
          </a:p>
        </p:txBody>
      </p:sp>
    </p:spTree>
    <p:extLst>
      <p:ext uri="{BB962C8B-B14F-4D97-AF65-F5344CB8AC3E}">
        <p14:creationId xmlns:p14="http://schemas.microsoft.com/office/powerpoint/2010/main" val="377660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C/C++ vectorization pragmas</a:t>
            </a:r>
          </a:p>
          <a:p>
            <a:pPr lvl="1"/>
            <a:r>
              <a:rPr lang="en-US" dirty="0" smtClean="0"/>
              <a:t>Reduction operators</a:t>
            </a:r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#pragma </a:t>
            </a:r>
            <a:r>
              <a:rPr lang="en-US" dirty="0" err="1"/>
              <a:t>simd</a:t>
            </a:r>
            <a:r>
              <a:rPr lang="en-US" dirty="0"/>
              <a:t> reduction</a:t>
            </a:r>
            <a:r>
              <a:rPr lang="en-US" dirty="0" smtClean="0"/>
              <a:t>(+:s)</a:t>
            </a:r>
            <a:endParaRPr lang="en-US" dirty="0"/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 &lt; N;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s = s + a[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01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Compilers can </a:t>
            </a:r>
            <a:r>
              <a:rPr lang="en-US" dirty="0" err="1" smtClean="0"/>
              <a:t>vectorize</a:t>
            </a:r>
            <a:r>
              <a:rPr lang="en-US" dirty="0" smtClean="0"/>
              <a:t> loops</a:t>
            </a:r>
          </a:p>
          <a:p>
            <a:pPr lvl="1"/>
            <a:r>
              <a:rPr lang="en-US" dirty="0" smtClean="0"/>
              <a:t>Unroll the loop by K iterations</a:t>
            </a:r>
          </a:p>
          <a:p>
            <a:pPr lvl="1"/>
            <a:r>
              <a:rPr lang="en-US" dirty="0" smtClean="0"/>
              <a:t>Perform the unrolled K iterations in parallel – by vector instructions</a:t>
            </a:r>
          </a:p>
          <a:p>
            <a:r>
              <a:rPr lang="en-US" dirty="0" smtClean="0"/>
              <a:t>... but only if some conditions are met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07804" y="620688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</a:rPr>
              <a:t>a[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= b[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+ c[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a[i+1]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b[i+1]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c[i+1];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a[i+2]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b[i+2]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c[i+2];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a[i+3]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b[i+3]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c[i+3];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for (;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2160" y="620688"/>
            <a:ext cx="28083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_</a:t>
            </a:r>
            <a:r>
              <a:rPr lang="en-US" sz="1200" dirty="0" err="1" smtClean="0">
                <a:latin typeface="Consolas" panose="020B0609020204030204" pitchFamily="49" charset="0"/>
              </a:rPr>
              <a:t>mm_storeu_ps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a+i</a:t>
            </a:r>
            <a:r>
              <a:rPr lang="en-US" sz="1200" dirty="0" smtClean="0">
                <a:latin typeface="Consolas" panose="020B0609020204030204" pitchFamily="49" charset="0"/>
              </a:rPr>
              <a:t>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_</a:t>
            </a:r>
            <a:r>
              <a:rPr lang="en-US" sz="1200" dirty="0" err="1" smtClean="0">
                <a:latin typeface="Consolas" panose="020B0609020204030204" pitchFamily="49" charset="0"/>
              </a:rPr>
              <a:t>mm_add_ps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b+i</a:t>
            </a:r>
            <a:r>
              <a:rPr lang="en-US" sz="1200" dirty="0" smtClean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c+i</a:t>
            </a:r>
            <a:r>
              <a:rPr lang="en-US" sz="1200" dirty="0" smtClean="0">
                <a:latin typeface="Consolas" panose="020B0609020204030204" pitchFamily="49" charset="0"/>
              </a:rPr>
              <a:t>)));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for (;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6469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loop control variable and the condition must be </a:t>
            </a:r>
            <a:r>
              <a:rPr lang="en-US" i="1" dirty="0" smtClean="0"/>
              <a:t>predictable</a:t>
            </a:r>
          </a:p>
          <a:p>
            <a:pPr lvl="1"/>
            <a:r>
              <a:rPr lang="en-US" dirty="0" smtClean="0"/>
              <a:t>Instead of checking the condition for every </a:t>
            </a:r>
            <a:r>
              <a:rPr lang="en-US" dirty="0" err="1" smtClean="0"/>
              <a:t>i</a:t>
            </a:r>
            <a:r>
              <a:rPr lang="en-US" dirty="0" smtClean="0"/>
              <a:t>, a modified condition is tested for every K-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/>
              <a:t>Compilers often require </a:t>
            </a:r>
            <a:r>
              <a:rPr lang="en-US" i="1" dirty="0"/>
              <a:t>countable </a:t>
            </a:r>
            <a:r>
              <a:rPr lang="en-US" dirty="0"/>
              <a:t>loops</a:t>
            </a:r>
          </a:p>
          <a:p>
            <a:pPr lvl="1"/>
            <a:r>
              <a:rPr lang="en-US" dirty="0"/>
              <a:t>The number of iterations must be known (at runtime) before entering the loop</a:t>
            </a:r>
          </a:p>
          <a:p>
            <a:pPr lvl="1"/>
            <a:r>
              <a:rPr lang="en-US" dirty="0"/>
              <a:t>Compilers have a built-in list of </a:t>
            </a:r>
            <a:r>
              <a:rPr lang="en-US" i="1" dirty="0"/>
              <a:t>countable</a:t>
            </a:r>
            <a:r>
              <a:rPr lang="en-US" dirty="0"/>
              <a:t> loop patterns</a:t>
            </a:r>
          </a:p>
          <a:p>
            <a:pPr lvl="2"/>
            <a:r>
              <a:rPr lang="en-US" dirty="0"/>
              <a:t>The source code must match one of these </a:t>
            </a:r>
            <a:r>
              <a:rPr lang="en-US" dirty="0" smtClean="0"/>
              <a:t>patterns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&lt; N</a:t>
            </a:r>
            <a:r>
              <a:rPr lang="en-US" sz="1200" dirty="0" smtClean="0">
                <a:latin typeface="Consolas" panose="020B0609020204030204" pitchFamily="49" charset="0"/>
              </a:rPr>
              <a:t>; 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++</a:t>
            </a:r>
            <a:r>
              <a:rPr lang="en-US" sz="12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07804" y="620688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 + 3 &lt; N</a:t>
            </a:r>
            <a:r>
              <a:rPr lang="en-US" sz="1200" dirty="0">
                <a:latin typeface="Consolas" panose="020B0609020204030204" pitchFamily="49" charset="0"/>
              </a:rPr>
              <a:t>; </a:t>
            </a:r>
            <a:r>
              <a:rPr 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 += 4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</a:rPr>
              <a:t>a[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= b[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 + c[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a[i+1]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b[i+1]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c[i+1];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a[i+2]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b[i+2]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c[i+2];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a[i+3] </a:t>
            </a:r>
            <a:r>
              <a:rPr lang="en-US" sz="1200" dirty="0">
                <a:latin typeface="Consolas" panose="020B0609020204030204" pitchFamily="49" charset="0"/>
              </a:rPr>
              <a:t>= </a:t>
            </a:r>
            <a:r>
              <a:rPr lang="en-US" sz="1200" dirty="0" smtClean="0">
                <a:latin typeface="Consolas" panose="020B0609020204030204" pitchFamily="49" charset="0"/>
              </a:rPr>
              <a:t>b[i+3] </a:t>
            </a:r>
            <a:r>
              <a:rPr lang="en-US" sz="1200" dirty="0">
                <a:latin typeface="Consolas" panose="020B0609020204030204" pitchFamily="49" charset="0"/>
              </a:rPr>
              <a:t>+ </a:t>
            </a:r>
            <a:r>
              <a:rPr lang="en-US" sz="1200" dirty="0" smtClean="0">
                <a:latin typeface="Consolas" panose="020B0609020204030204" pitchFamily="49" charset="0"/>
              </a:rPr>
              <a:t>c[i+3];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for (;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2160" y="620688"/>
            <a:ext cx="28083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_</a:t>
            </a:r>
            <a:r>
              <a:rPr lang="en-US" sz="1200" dirty="0" err="1" smtClean="0">
                <a:latin typeface="Consolas" panose="020B0609020204030204" pitchFamily="49" charset="0"/>
              </a:rPr>
              <a:t>mm_storeu_ps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a+i</a:t>
            </a:r>
            <a:r>
              <a:rPr lang="en-US" sz="1200" dirty="0" smtClean="0">
                <a:latin typeface="Consolas" panose="020B0609020204030204" pitchFamily="49" charset="0"/>
              </a:rPr>
              <a:t>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_</a:t>
            </a:r>
            <a:r>
              <a:rPr lang="en-US" sz="1200" dirty="0" err="1" smtClean="0">
                <a:latin typeface="Consolas" panose="020B0609020204030204" pitchFamily="49" charset="0"/>
              </a:rPr>
              <a:t>mm_add_ps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b+i</a:t>
            </a:r>
            <a:r>
              <a:rPr lang="en-US" sz="1200" dirty="0" smtClean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c+i</a:t>
            </a:r>
            <a:r>
              <a:rPr lang="en-US" sz="1200" dirty="0" smtClean="0">
                <a:latin typeface="Consolas" panose="020B0609020204030204" pitchFamily="49" charset="0"/>
              </a:rPr>
              <a:t>)));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for (;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7550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shall be no </a:t>
            </a:r>
            <a:r>
              <a:rPr lang="en-US" i="1" dirty="0" smtClean="0"/>
              <a:t>loop-carried dependence</a:t>
            </a:r>
          </a:p>
          <a:p>
            <a:pPr lvl="1"/>
            <a:r>
              <a:rPr lang="en-US" dirty="0" smtClean="0"/>
              <a:t>An iteration must not depend on the result of previous iterations, e.g.:</a:t>
            </a:r>
          </a:p>
          <a:p>
            <a:pPr lvl="2"/>
            <a:r>
              <a:rPr lang="en-US" dirty="0" smtClean="0"/>
              <a:t>Via a variable</a:t>
            </a:r>
          </a:p>
          <a:p>
            <a:pPr lvl="2"/>
            <a:r>
              <a:rPr lang="en-US" dirty="0" smtClean="0"/>
              <a:t>Via array positions overlapped by index </a:t>
            </a:r>
            <a:r>
              <a:rPr lang="en-US" dirty="0" err="1" smtClean="0"/>
              <a:t>arithmetics</a:t>
            </a:r>
            <a:endParaRPr lang="en-US" dirty="0" smtClean="0"/>
          </a:p>
          <a:p>
            <a:pPr lvl="2"/>
            <a:r>
              <a:rPr lang="en-US" dirty="0" smtClean="0"/>
              <a:t>Via overlapping arrays (</a:t>
            </a:r>
            <a:r>
              <a:rPr lang="en-US" i="1" dirty="0" smtClean="0"/>
              <a:t>aliasing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r>
              <a:rPr lang="en-US" sz="1200" dirty="0" smtClean="0">
                <a:latin typeface="Consolas" panose="020B0609020204030204" pitchFamily="49" charset="0"/>
              </a:rPr>
              <a:t> = 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r>
              <a:rPr lang="en-US" sz="1200" dirty="0" smtClean="0">
                <a:latin typeface="Consolas" panose="020B0609020204030204" pitchFamily="49" charset="0"/>
              </a:rPr>
              <a:t> +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07804" y="620688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N;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a[i+1]</a:t>
            </a:r>
            <a:r>
              <a:rPr lang="en-US" sz="1200" dirty="0" smtClean="0">
                <a:latin typeface="Consolas" panose="020B0609020204030204" pitchFamily="49" charset="0"/>
              </a:rPr>
              <a:t> = 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a[</a:t>
            </a:r>
            <a:r>
              <a:rPr lang="en-US" sz="12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</a:t>
            </a:r>
            <a:r>
              <a:rPr lang="en-US" sz="1200" dirty="0" smtClean="0">
                <a:latin typeface="Consolas" panose="020B0609020204030204" pitchFamily="49" charset="0"/>
              </a:rPr>
              <a:t> + 1;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2160" y="620688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a = b + 1;</a:t>
            </a:r>
          </a:p>
          <a:p>
            <a:endParaRPr lang="en-US" sz="1200" dirty="0" smtClean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for 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N;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a[</a:t>
            </a:r>
            <a:r>
              <a:rPr 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]</a:t>
            </a:r>
            <a:r>
              <a:rPr lang="en-US" sz="1200" dirty="0">
                <a:latin typeface="Consolas" panose="020B0609020204030204" pitchFamily="49" charset="0"/>
              </a:rPr>
              <a:t> = 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b[</a:t>
            </a:r>
            <a:r>
              <a:rPr 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]</a:t>
            </a:r>
            <a:r>
              <a:rPr lang="en-US" sz="1200" dirty="0">
                <a:latin typeface="Consolas" panose="020B0609020204030204" pitchFamily="49" charset="0"/>
              </a:rPr>
              <a:t> + c[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8719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Compilers can solve possible loop-carried dependences </a:t>
            </a:r>
            <a:endParaRPr lang="en-US" dirty="0"/>
          </a:p>
          <a:p>
            <a:pPr lvl="1"/>
            <a:r>
              <a:rPr lang="en-US" dirty="0" smtClean="0"/>
              <a:t>Test overlapping arrays before entering the loop</a:t>
            </a:r>
            <a:endParaRPr lang="en-US" dirty="0"/>
          </a:p>
          <a:p>
            <a:pPr lvl="2"/>
            <a:r>
              <a:rPr lang="en-US" dirty="0" smtClean="0"/>
              <a:t>Additional small overhead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620688"/>
            <a:ext cx="3888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if ( (a&lt;=b || a&gt;b+3)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&amp;&amp; (a&lt;=c || a&gt;c+3) 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for </a:t>
            </a:r>
            <a:r>
              <a:rPr lang="en-US" sz="1200" dirty="0">
                <a:latin typeface="Consolas" panose="020B0609020204030204" pitchFamily="49" charset="0"/>
              </a:rPr>
              <a:t>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+ 3 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4)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{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    _</a:t>
            </a:r>
            <a:r>
              <a:rPr lang="en-US" sz="1200" dirty="0" err="1" smtClean="0">
                <a:latin typeface="Consolas" panose="020B0609020204030204" pitchFamily="49" charset="0"/>
              </a:rPr>
              <a:t>mm_storeu_ps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a+i</a:t>
            </a:r>
            <a:r>
              <a:rPr lang="en-US" sz="1200" dirty="0" smtClean="0">
                <a:latin typeface="Consolas" panose="020B0609020204030204" pitchFamily="49" charset="0"/>
              </a:rPr>
              <a:t>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_</a:t>
            </a:r>
            <a:r>
              <a:rPr lang="en-US" sz="1200" dirty="0" err="1" smtClean="0">
                <a:latin typeface="Consolas" panose="020B0609020204030204" pitchFamily="49" charset="0"/>
              </a:rPr>
              <a:t>mm_add_ps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b+i</a:t>
            </a:r>
            <a:r>
              <a:rPr lang="en-US" sz="1200" dirty="0" smtClean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  _</a:t>
            </a:r>
            <a:r>
              <a:rPr lang="en-US" sz="1200" dirty="0" err="1" smtClean="0">
                <a:latin typeface="Consolas" panose="020B0609020204030204" pitchFamily="49" charset="0"/>
              </a:rPr>
              <a:t>mm_loadu_ps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latin typeface="Consolas" panose="020B0609020204030204" pitchFamily="49" charset="0"/>
              </a:rPr>
              <a:t>c+i</a:t>
            </a:r>
            <a:r>
              <a:rPr lang="en-US" sz="1200" dirty="0" smtClean="0">
                <a:latin typeface="Consolas" panose="020B0609020204030204" pitchFamily="49" charset="0"/>
              </a:rPr>
              <a:t>)));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}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for (;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+ c[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7603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 loop may do to be useful...</a:t>
            </a:r>
          </a:p>
          <a:p>
            <a:pPr lvl="1"/>
            <a:r>
              <a:rPr lang="en-US" dirty="0" smtClean="0"/>
              <a:t>Find something and break early</a:t>
            </a:r>
          </a:p>
          <a:p>
            <a:pPr lvl="2"/>
            <a:r>
              <a:rPr lang="en-US" dirty="0" smtClean="0"/>
              <a:t>Unpredictable condition</a:t>
            </a:r>
          </a:p>
          <a:p>
            <a:pPr lvl="1"/>
            <a:r>
              <a:rPr lang="en-US" dirty="0" smtClean="0"/>
              <a:t>Accumulate some value in a variable</a:t>
            </a:r>
          </a:p>
          <a:p>
            <a:pPr lvl="2"/>
            <a:r>
              <a:rPr lang="en-US" dirty="0" smtClean="0"/>
              <a:t>Loop-carried dependence via a variable</a:t>
            </a:r>
          </a:p>
          <a:p>
            <a:pPr lvl="1"/>
            <a:r>
              <a:rPr lang="en-US" dirty="0" smtClean="0"/>
              <a:t>Generate an output array </a:t>
            </a:r>
          </a:p>
          <a:p>
            <a:pPr lvl="2"/>
            <a:r>
              <a:rPr lang="en-US" dirty="0" smtClean="0"/>
              <a:t>It might overlap an input array – potential loop-carried dependence</a:t>
            </a:r>
          </a:p>
          <a:p>
            <a:pPr lvl="2"/>
            <a:endParaRPr lang="en-US" dirty="0"/>
          </a:p>
          <a:p>
            <a:r>
              <a:rPr lang="en-US" dirty="0" smtClean="0"/>
              <a:t>In C/C++, almost no loop can be </a:t>
            </a:r>
            <a:r>
              <a:rPr lang="en-US" dirty="0" err="1" smtClean="0"/>
              <a:t>vectorized</a:t>
            </a:r>
            <a:r>
              <a:rPr lang="en-US" dirty="0" smtClean="0"/>
              <a:t> as is</a:t>
            </a:r>
          </a:p>
          <a:p>
            <a:pPr lvl="2"/>
            <a:r>
              <a:rPr lang="en-US" dirty="0" smtClean="0"/>
              <a:t>In Fortran, there is no pointer </a:t>
            </a:r>
            <a:r>
              <a:rPr lang="en-US" dirty="0" err="1" smtClean="0"/>
              <a:t>arithmetics</a:t>
            </a:r>
            <a:r>
              <a:rPr lang="en-US" dirty="0" smtClean="0"/>
              <a:t> – less danger of aliasing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vectorized</a:t>
            </a:r>
            <a:r>
              <a:rPr lang="en-US" dirty="0" smtClean="0"/>
              <a:t> code can not be strictly equivalent to the original</a:t>
            </a:r>
          </a:p>
          <a:p>
            <a:pPr lvl="2"/>
            <a:r>
              <a:rPr lang="en-US" dirty="0" smtClean="0"/>
              <a:t>Order of operations must be changed</a:t>
            </a:r>
          </a:p>
          <a:p>
            <a:pPr lvl="1"/>
            <a:r>
              <a:rPr lang="en-US" dirty="0" smtClean="0"/>
              <a:t>The programmer must help the compiler somehow</a:t>
            </a:r>
          </a:p>
          <a:p>
            <a:pPr lvl="2"/>
            <a:r>
              <a:rPr lang="en-US" dirty="0" smtClean="0"/>
              <a:t>Often using a pragma that overrides the conservative approach of the compiler</a:t>
            </a:r>
          </a:p>
          <a:p>
            <a:pPr lvl="2"/>
            <a:r>
              <a:rPr lang="en-US" dirty="0" smtClean="0"/>
              <a:t>The programmer is now responsible for correctness of the vectorization</a:t>
            </a:r>
          </a:p>
          <a:p>
            <a:pPr lvl="3"/>
            <a:r>
              <a:rPr lang="en-US" dirty="0" smtClean="0"/>
              <a:t>The programmer ensures the absence of aliasing</a:t>
            </a:r>
          </a:p>
        </p:txBody>
      </p:sp>
    </p:spTree>
    <p:extLst>
      <p:ext uri="{BB962C8B-B14F-4D97-AF65-F5344CB8AC3E}">
        <p14:creationId xmlns:p14="http://schemas.microsoft.com/office/powerpoint/2010/main" val="15937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instructions do not support branching</a:t>
            </a:r>
          </a:p>
          <a:p>
            <a:pPr lvl="1"/>
            <a:r>
              <a:rPr lang="en-US" dirty="0" smtClean="0"/>
              <a:t>No nested loops allowed</a:t>
            </a:r>
          </a:p>
          <a:p>
            <a:pPr lvl="1"/>
            <a:r>
              <a:rPr lang="en-US" dirty="0" smtClean="0"/>
              <a:t>If-then-else allowed only if it can be replaced by masking</a:t>
            </a:r>
          </a:p>
          <a:p>
            <a:pPr lvl="2"/>
            <a:r>
              <a:rPr lang="en-US" dirty="0" smtClean="0"/>
              <a:t>Both branches are executed for every iteration</a:t>
            </a:r>
          </a:p>
          <a:p>
            <a:pPr lvl="2"/>
            <a:r>
              <a:rPr lang="en-US" dirty="0" smtClean="0"/>
              <a:t>The result of one branch is masked, i.e. forgotten</a:t>
            </a:r>
          </a:p>
          <a:p>
            <a:pPr lvl="3"/>
            <a:r>
              <a:rPr lang="en-US" dirty="0" smtClean="0"/>
              <a:t>Like a conditional expression without short-circuit evaluation</a:t>
            </a:r>
          </a:p>
          <a:p>
            <a:pPr lvl="2"/>
            <a:r>
              <a:rPr lang="en-US" dirty="0" smtClean="0"/>
              <a:t>If one of the branches is significantly larger, the code may execute too many unused computations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if (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&lt;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- </a:t>
            </a:r>
            <a:r>
              <a:rPr lang="en-US" sz="1200" dirty="0">
                <a:latin typeface="Consolas" panose="020B0609020204030204" pitchFamily="49" charset="0"/>
              </a:rPr>
              <a:t>a</a:t>
            </a:r>
            <a:r>
              <a:rPr lang="en-US" sz="1200" dirty="0" smtClean="0">
                <a:latin typeface="Consolas" panose="020B0609020204030204" pitchFamily="49" charset="0"/>
              </a:rPr>
              <a:t>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else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–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0096" y="624156"/>
            <a:ext cx="2358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c =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&lt;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x =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- </a:t>
            </a:r>
            <a:r>
              <a:rPr lang="en-US" sz="1200" dirty="0">
                <a:latin typeface="Consolas" panose="020B0609020204030204" pitchFamily="49" charset="0"/>
              </a:rPr>
              <a:t>a</a:t>
            </a:r>
            <a:r>
              <a:rPr lang="en-US" sz="1200" dirty="0" smtClean="0">
                <a:latin typeface="Consolas" panose="020B0609020204030204" pitchFamily="49" charset="0"/>
              </a:rPr>
              <a:t>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y =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–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c ? x : b[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= c ? a[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 : y;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</a:p>
          <a:p>
            <a:endParaRPr lang="en-US" sz="1200" dirty="0" smtClean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2160" y="557104"/>
            <a:ext cx="29523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+mj-lt"/>
              </a:rPr>
              <a:t>Note: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1" dirty="0" smtClean="0">
                <a:latin typeface="+mj-lt"/>
              </a:rPr>
              <a:t>This code is not strictly equivalent in parallel environment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1" dirty="0" smtClean="0">
                <a:latin typeface="+mj-lt"/>
              </a:rPr>
              <a:t>But the same is true for any vectorization due to reordering of memory accesses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1" dirty="0" smtClean="0">
                <a:latin typeface="+mj-lt"/>
              </a:rPr>
              <a:t>Non-sequentially-equivalent memory models defined in modern parallel programming languages allow to ignore the problem</a:t>
            </a:r>
            <a:endParaRPr lang="en-US" sz="1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355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Non-contiguous memory access is slow or impossible</a:t>
            </a:r>
          </a:p>
          <a:p>
            <a:pPr lvl="1"/>
            <a:r>
              <a:rPr lang="en-US" dirty="0" smtClean="0"/>
              <a:t>AVX2 </a:t>
            </a:r>
            <a:r>
              <a:rPr lang="en-US" dirty="0"/>
              <a:t>supports </a:t>
            </a:r>
            <a:r>
              <a:rPr lang="en-US" i="1" dirty="0" smtClean="0"/>
              <a:t>gather</a:t>
            </a:r>
          </a:p>
          <a:p>
            <a:pPr lvl="4"/>
            <a:r>
              <a:rPr lang="en-US" dirty="0" smtClean="0"/>
              <a:t>a[</a:t>
            </a:r>
            <a:r>
              <a:rPr lang="en-US" dirty="0" err="1" smtClean="0"/>
              <a:t>i</a:t>
            </a:r>
            <a:r>
              <a:rPr lang="en-US" dirty="0" smtClean="0"/>
              <a:t>] = b[c[</a:t>
            </a:r>
            <a:r>
              <a:rPr lang="en-US" dirty="0" err="1" smtClean="0"/>
              <a:t>i</a:t>
            </a:r>
            <a:r>
              <a:rPr lang="en-US" dirty="0" smtClean="0"/>
              <a:t>]]</a:t>
            </a:r>
            <a:endParaRPr lang="en-US" dirty="0"/>
          </a:p>
          <a:p>
            <a:pPr lvl="1"/>
            <a:r>
              <a:rPr lang="en-US" dirty="0" smtClean="0"/>
              <a:t>AVX-512 </a:t>
            </a:r>
            <a:r>
              <a:rPr lang="en-US" dirty="0"/>
              <a:t>supports </a:t>
            </a:r>
            <a:r>
              <a:rPr lang="en-US" i="1" dirty="0" smtClean="0"/>
              <a:t>scatter</a:t>
            </a:r>
            <a:endParaRPr lang="en-US" i="1" dirty="0"/>
          </a:p>
          <a:p>
            <a:pPr lvl="4"/>
            <a:r>
              <a:rPr lang="en-US" dirty="0" smtClean="0"/>
              <a:t>a[b[</a:t>
            </a:r>
            <a:r>
              <a:rPr lang="en-US" dirty="0" err="1" smtClean="0"/>
              <a:t>i</a:t>
            </a:r>
            <a:r>
              <a:rPr lang="en-US" dirty="0" smtClean="0"/>
              <a:t>]] </a:t>
            </a:r>
            <a:r>
              <a:rPr lang="en-US" dirty="0"/>
              <a:t>= </a:t>
            </a:r>
            <a:r>
              <a:rPr lang="en-US" dirty="0" smtClean="0"/>
              <a:t>c[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lvl="1"/>
            <a:r>
              <a:rPr lang="en-US" i="1" dirty="0" smtClean="0"/>
              <a:t>Scatter/gather</a:t>
            </a:r>
            <a:r>
              <a:rPr lang="en-US" dirty="0" smtClean="0"/>
              <a:t> is significantly slower than continuous </a:t>
            </a:r>
            <a:r>
              <a:rPr lang="en-US" i="1" dirty="0" smtClean="0"/>
              <a:t>load/store</a:t>
            </a:r>
          </a:p>
          <a:p>
            <a:pPr lvl="2"/>
            <a:r>
              <a:rPr lang="en-US" dirty="0" smtClean="0"/>
              <a:t>However faster than scalar memory access</a:t>
            </a:r>
          </a:p>
          <a:p>
            <a:pPr lvl="1"/>
            <a:r>
              <a:rPr lang="en-US" dirty="0" smtClean="0"/>
              <a:t>Scatter is guaranteed to perform writes in the order of increasing lane index </a:t>
            </a:r>
            <a:r>
              <a:rPr lang="en-US" dirty="0" err="1" smtClean="0"/>
              <a:t>i</a:t>
            </a:r>
            <a:endParaRPr lang="en-US" dirty="0" smtClean="0"/>
          </a:p>
          <a:p>
            <a:pPr lvl="2"/>
            <a:r>
              <a:rPr lang="en-US" dirty="0" smtClean="0"/>
              <a:t>Applies to overlapping write positions. Non-overlapping positions may be written in any order.</a:t>
            </a:r>
          </a:p>
          <a:p>
            <a:pPr lvl="1"/>
            <a:r>
              <a:rPr lang="en-US" dirty="0" smtClean="0"/>
              <a:t>Compiler support is only experimental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a[ b[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]] = c[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0096" y="624156"/>
            <a:ext cx="4950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for 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</a:t>
            </a:r>
            <a:r>
              <a:rPr lang="en-US" sz="1200" dirty="0" smtClean="0">
                <a:latin typeface="Consolas" panose="020B0609020204030204" pitchFamily="49" charset="0"/>
              </a:rPr>
              <a:t>15 </a:t>
            </a:r>
            <a:r>
              <a:rPr lang="en-US" sz="1200" dirty="0">
                <a:latin typeface="Consolas" panose="020B0609020204030204" pitchFamily="49" charset="0"/>
              </a:rPr>
              <a:t>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</a:t>
            </a:r>
            <a:r>
              <a:rPr lang="en-US" sz="1200" dirty="0" smtClean="0">
                <a:latin typeface="Consolas" panose="020B0609020204030204" pitchFamily="49" charset="0"/>
              </a:rPr>
              <a:t>16)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</a:rPr>
              <a:t>_</a:t>
            </a:r>
            <a:r>
              <a:rPr lang="en-US" sz="1200" dirty="0" smtClean="0">
                <a:latin typeface="Consolas" panose="020B0609020204030204" pitchFamily="49" charset="0"/>
              </a:rPr>
              <a:t>mm512_i32scatter_ps(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a, 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    _mm512_loadu_epi32(</a:t>
            </a:r>
            <a:r>
              <a:rPr lang="en-US" sz="1200" dirty="0" err="1" smtClean="0">
                <a:latin typeface="Consolas" panose="020B0609020204030204" pitchFamily="49" charset="0"/>
              </a:rPr>
              <a:t>b+i</a:t>
            </a:r>
            <a:r>
              <a:rPr lang="en-US" sz="1200" dirty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  _mm512_loadu_ps(</a:t>
            </a:r>
            <a:r>
              <a:rPr lang="en-US" sz="1200" dirty="0" err="1" smtClean="0">
                <a:latin typeface="Consolas" panose="020B0609020204030204" pitchFamily="49" charset="0"/>
              </a:rPr>
              <a:t>c+i</a:t>
            </a:r>
            <a:r>
              <a:rPr lang="en-US" sz="1200" dirty="0" smtClean="0">
                <a:latin typeface="Consolas" panose="020B0609020204030204" pitchFamily="49" charset="0"/>
              </a:rPr>
              <a:t>),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4);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for 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N;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</a:rPr>
              <a:t>a[ b[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]] = c[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65098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Example: Histogram creation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err="1" smtClean="0">
                <a:solidFill>
                  <a:srgbClr val="FF0000"/>
                </a:solidFill>
              </a:rPr>
              <a:t>vectorized</a:t>
            </a:r>
            <a:r>
              <a:rPr lang="en-US" dirty="0" smtClean="0">
                <a:solidFill>
                  <a:srgbClr val="FF0000"/>
                </a:solidFill>
              </a:rPr>
              <a:t> code is not equivalent</a:t>
            </a:r>
          </a:p>
          <a:p>
            <a:pPr lvl="1"/>
            <a:r>
              <a:rPr lang="en-US" dirty="0" smtClean="0"/>
              <a:t>If an index j is present more than once in the vector bb, the result value is incremented only once</a:t>
            </a:r>
          </a:p>
          <a:p>
            <a:pPr lvl="2"/>
            <a:r>
              <a:rPr lang="en-US" dirty="0" smtClean="0"/>
              <a:t>The fact that scatter operates in a guaranteed order does not help</a:t>
            </a:r>
          </a:p>
          <a:p>
            <a:pPr lvl="1"/>
            <a:r>
              <a:rPr lang="en-US" dirty="0" smtClean="0"/>
              <a:t>Loop-carried dependence in the original code, between writes and subsequent reads from the same a[j]</a:t>
            </a:r>
          </a:p>
          <a:p>
            <a:pPr lvl="2"/>
            <a:r>
              <a:rPr lang="en-US" dirty="0" smtClean="0"/>
              <a:t>The compiler shall never ignore this dependence</a:t>
            </a:r>
          </a:p>
          <a:p>
            <a:r>
              <a:rPr lang="en-US" dirty="0" smtClean="0"/>
              <a:t>Remedy: Explicitly check for the repeated indexes using the AVX512CD extension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Semi-automatic vectorization by compilers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for (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=0;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 &lt; N; ++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++a[ b[ </a:t>
            </a:r>
            <a:r>
              <a:rPr lang="en-US" sz="1200" dirty="0" err="1" smtClean="0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]];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0096" y="624156"/>
            <a:ext cx="4950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anose="020B0609020204030204" pitchFamily="49" charset="0"/>
              </a:rPr>
              <a:t>auto ones = _mm512_set1_epi32(1);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for 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=0;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 </a:t>
            </a:r>
            <a:r>
              <a:rPr lang="en-US" sz="1200" dirty="0" smtClean="0">
                <a:latin typeface="Consolas" panose="020B0609020204030204" pitchFamily="49" charset="0"/>
              </a:rPr>
              <a:t>15 </a:t>
            </a:r>
            <a:r>
              <a:rPr lang="en-US" sz="1200" dirty="0">
                <a:latin typeface="Consolas" panose="020B0609020204030204" pitchFamily="49" charset="0"/>
              </a:rPr>
              <a:t>&lt; N;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+= </a:t>
            </a:r>
            <a:r>
              <a:rPr lang="en-US" sz="1200" dirty="0" smtClean="0">
                <a:latin typeface="Consolas" panose="020B0609020204030204" pitchFamily="49" charset="0"/>
              </a:rPr>
              <a:t>16)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auto bb = _mm512_loadu_epi32(</a:t>
            </a:r>
            <a:r>
              <a:rPr lang="en-US" sz="1200" dirty="0" err="1" smtClean="0">
                <a:latin typeface="Consolas" panose="020B0609020204030204" pitchFamily="49" charset="0"/>
              </a:rPr>
              <a:t>b+i</a:t>
            </a:r>
            <a:r>
              <a:rPr lang="en-US" sz="1200" dirty="0" smtClean="0"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auto aa = _mm512_i32gather_epi32( a, bb, 4);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auto aa1 = _mm512_add_epi32( aa, ones);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 smtClean="0">
                <a:latin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</a:rPr>
              <a:t>_</a:t>
            </a:r>
            <a:r>
              <a:rPr lang="en-US" sz="1200" dirty="0" smtClean="0">
                <a:latin typeface="Consolas" panose="020B0609020204030204" pitchFamily="49" charset="0"/>
              </a:rPr>
              <a:t>mm512_i32scatter_ps( a, bb, aa1, 4);</a:t>
            </a:r>
            <a:endParaRPr lang="en-US" sz="1200" dirty="0">
              <a:latin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for (;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 &lt; N; ++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++a</a:t>
            </a:r>
            <a:r>
              <a:rPr lang="en-US" sz="1200" dirty="0">
                <a:latin typeface="Consolas" panose="020B0609020204030204" pitchFamily="49" charset="0"/>
              </a:rPr>
              <a:t>[ b[ </a:t>
            </a:r>
            <a:r>
              <a:rPr lang="en-US" sz="1200" dirty="0" err="1">
                <a:latin typeface="Consolas" panose="020B0609020204030204" pitchFamily="49" charset="0"/>
              </a:rPr>
              <a:t>i</a:t>
            </a:r>
            <a:r>
              <a:rPr lang="en-US" sz="1200" dirty="0" smtClean="0">
                <a:latin typeface="Consolas" panose="020B0609020204030204" pitchFamily="49" charset="0"/>
              </a:rPr>
              <a:t>]];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73414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5498</TotalTime>
  <Words>2063</Words>
  <Application>Microsoft Office PowerPoint</Application>
  <PresentationFormat>On-screen Show (4:3)</PresentationFormat>
  <Paragraphs>346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Consolas</vt:lpstr>
      <vt:lpstr>Wingdings</vt:lpstr>
      <vt:lpstr>Wingdings 3</vt:lpstr>
      <vt:lpstr>Origin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Semi-automatic vectorization by compilers</vt:lpstr>
      <vt:lpstr>PowerPoint Presentation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541</cp:revision>
  <dcterms:created xsi:type="dcterms:W3CDTF">2012-09-19T18:13:04Z</dcterms:created>
  <dcterms:modified xsi:type="dcterms:W3CDTF">2020-03-31T18:10:56Z</dcterms:modified>
</cp:coreProperties>
</file>