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71" r:id="rId6"/>
    <p:sldId id="272" r:id="rId7"/>
    <p:sldId id="270" r:id="rId8"/>
    <p:sldId id="260" r:id="rId9"/>
    <p:sldId id="261" r:id="rId10"/>
    <p:sldId id="273" r:id="rId11"/>
    <p:sldId id="266" r:id="rId12"/>
    <p:sldId id="267" r:id="rId13"/>
    <p:sldId id="268" r:id="rId14"/>
    <p:sldId id="274" r:id="rId15"/>
    <p:sldId id="269" r:id="rId16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984" autoAdjust="0"/>
  </p:normalViewPr>
  <p:slideViewPr>
    <p:cSldViewPr>
      <p:cViewPr varScale="1">
        <p:scale>
          <a:sx n="168" d="100"/>
          <a:sy n="168" d="100"/>
        </p:scale>
        <p:origin x="135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throughput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Sheet1!$A$2:$A$9</c:f>
              <c:numCache>
                <c:formatCode>General</c:formatCode>
                <c:ptCount val="8"/>
                <c:pt idx="0">
                  <c:v>4</c:v>
                </c:pt>
                <c:pt idx="1">
                  <c:v>16</c:v>
                </c:pt>
                <c:pt idx="2">
                  <c:v>64</c:v>
                </c:pt>
                <c:pt idx="3">
                  <c:v>128</c:v>
                </c:pt>
                <c:pt idx="4">
                  <c:v>256</c:v>
                </c:pt>
                <c:pt idx="5">
                  <c:v>1024</c:v>
                </c:pt>
                <c:pt idx="6">
                  <c:v>1920</c:v>
                </c:pt>
                <c:pt idx="7">
                  <c:v>4096</c:v>
                </c:pt>
              </c:numCache>
            </c:numRef>
          </c:xVal>
          <c:yVal>
            <c:numRef>
              <c:f>Sheet1!$B$2:$B$9</c:f>
              <c:numCache>
                <c:formatCode>General</c:formatCode>
                <c:ptCount val="8"/>
                <c:pt idx="1">
                  <c:v>0.5</c:v>
                </c:pt>
                <c:pt idx="3">
                  <c:v>0.125</c:v>
                </c:pt>
                <c:pt idx="6">
                  <c:v>0.03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AD0-4890-9C79-49A4748ED5D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size^(-1/2)</c:v>
                </c:pt>
              </c:strCache>
            </c:strRef>
          </c:tx>
          <c:spPr>
            <a:ln w="254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Sheet1!$A$2:$A$9</c:f>
              <c:numCache>
                <c:formatCode>General</c:formatCode>
                <c:ptCount val="8"/>
                <c:pt idx="0">
                  <c:v>4</c:v>
                </c:pt>
                <c:pt idx="1">
                  <c:v>16</c:v>
                </c:pt>
                <c:pt idx="2">
                  <c:v>64</c:v>
                </c:pt>
                <c:pt idx="3">
                  <c:v>128</c:v>
                </c:pt>
                <c:pt idx="4">
                  <c:v>256</c:v>
                </c:pt>
                <c:pt idx="5">
                  <c:v>1024</c:v>
                </c:pt>
                <c:pt idx="6">
                  <c:v>1920</c:v>
                </c:pt>
                <c:pt idx="7">
                  <c:v>4096</c:v>
                </c:pt>
              </c:numCache>
            </c:numRef>
          </c:xVal>
          <c:yVal>
            <c:numRef>
              <c:f>Sheet1!$C$2:$C$9</c:f>
              <c:numCache>
                <c:formatCode>General</c:formatCode>
                <c:ptCount val="8"/>
                <c:pt idx="0">
                  <c:v>0.8</c:v>
                </c:pt>
                <c:pt idx="1">
                  <c:v>0.4</c:v>
                </c:pt>
                <c:pt idx="2">
                  <c:v>0.2</c:v>
                </c:pt>
                <c:pt idx="3">
                  <c:v>0.1414213562373095</c:v>
                </c:pt>
                <c:pt idx="4">
                  <c:v>0.1</c:v>
                </c:pt>
                <c:pt idx="5">
                  <c:v>0.05</c:v>
                </c:pt>
                <c:pt idx="6">
                  <c:v>3.6514837167011073E-2</c:v>
                </c:pt>
                <c:pt idx="7">
                  <c:v>2.5000000000000001E-2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AD0-4890-9C79-49A4748ED5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61429360"/>
        <c:axId val="861436848"/>
      </c:scatterChart>
      <c:valAx>
        <c:axId val="861429360"/>
        <c:scaling>
          <c:logBase val="10"/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Size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1436848"/>
        <c:crossesAt val="1.0000000000000002E-2"/>
        <c:crossBetween val="midCat"/>
      </c:valAx>
      <c:valAx>
        <c:axId val="861436848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Throughput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142936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27.05.2021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2DAF8-66BC-43C5-9CCD-39D794002F00}" type="datetime1">
              <a:rPr lang="cs-CZ" smtClean="0"/>
              <a:t>27.05.2021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 dirty="0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3573015"/>
            <a:ext cx="8928992" cy="2880321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3429000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27.05.2021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 dirty="0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731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E35A-58AB-4294-B732-60C494B69933}" type="datetime1">
              <a:rPr lang="cs-CZ" smtClean="0"/>
              <a:t>27.05.2021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 dirty="0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0FC46-34CE-41D6-90D2-5483FF721D39}" type="datetime1">
              <a:rPr lang="cs-CZ" smtClean="0"/>
              <a:t>27.05.2021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 dirty="0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F6C5-D0C8-4FAD-A7E1-6B961D038397}" type="datetime1">
              <a:rPr lang="cs-CZ" smtClean="0"/>
              <a:t>27.05.2021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 dirty="0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8742-43D4-4EDC-8761-B33F98BB136E}" type="datetime1">
              <a:rPr lang="cs-CZ" smtClean="0"/>
              <a:t>27.05.2021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 dirty="0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F521-3675-4978-8DDA-235CC3B81404}" type="datetime1">
              <a:rPr lang="cs-CZ" smtClean="0"/>
              <a:t>27.05.2021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 dirty="0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D63BE-EEB6-4B2F-830F-9344D749CDF7}" type="datetime1">
              <a:rPr lang="cs-CZ" smtClean="0"/>
              <a:t>27.05.2021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 dirty="0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E76A-BDA4-4AF6-AC8F-B26CDA63CC10}" type="datetime1">
              <a:rPr lang="cs-CZ" smtClean="0"/>
              <a:t>27.05.2021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 dirty="0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85004-823A-4F68-886F-3E1F2CC60AA1}" type="datetime1">
              <a:rPr lang="cs-CZ" smtClean="0"/>
              <a:t>27.05.2021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 dirty="0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A6F4A-56F2-4C7A-972B-DF601EA54D19}" type="datetime1">
              <a:rPr lang="cs-CZ" smtClean="0"/>
              <a:t>27.05.2021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 dirty="0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524A-4A8B-4BB2-AE26-F13A643689CD}" type="datetime1">
              <a:rPr lang="cs-CZ" smtClean="0"/>
              <a:t>27.05.2021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 dirty="0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27.05.2021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 dirty="0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/>
              <a:t>NPRG054 High Performance Software Development- 201</a:t>
            </a:r>
            <a:r>
              <a:rPr lang="en-US" dirty="0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9FEF60E2-7ACB-4E46-A771-4412D8AFEC6D}" type="datetime1">
              <a:rPr lang="cs-CZ" smtClean="0"/>
              <a:t>27.05.2021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2" r:id="rId9"/>
    <p:sldLayoutId id="2147483673" r:id="rId10"/>
    <p:sldLayoutId id="2147483669" r:id="rId11"/>
    <p:sldLayoutId id="2147483670" r:id="rId12"/>
    <p:sldLayoutId id="2147483671" r:id="rId13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NPRG054 High Performance Software Development- 2016/2017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Cache-oblivious algorithms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4403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Násobení matic - rozděl a panuj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10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NPRG054 High Performance Software Development- 2016/2017 David Bednárek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sz="quarter" idx="13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cs-CZ" dirty="0"/>
                  <a:t>C </a:t>
                </a:r>
                <a:r>
                  <a:rPr lang="en-US" dirty="0"/>
                  <a:t>= A * B, </a:t>
                </a:r>
                <a:r>
                  <a:rPr lang="en-US" dirty="0" err="1"/>
                  <a:t>velikosti</a:t>
                </a:r>
                <a:r>
                  <a:rPr lang="en-US" dirty="0"/>
                  <a:t> A[</a:t>
                </a:r>
                <a:r>
                  <a:rPr lang="en-US" dirty="0" err="1"/>
                  <a:t>i,k</a:t>
                </a:r>
                <a:r>
                  <a:rPr lang="en-US" dirty="0"/>
                  <a:t>], B[</a:t>
                </a:r>
                <a:r>
                  <a:rPr lang="en-US" dirty="0" err="1"/>
                  <a:t>k,j</a:t>
                </a:r>
                <a:r>
                  <a:rPr lang="en-US" dirty="0"/>
                  <a:t>], C[</a:t>
                </a:r>
                <a:r>
                  <a:rPr lang="en-US" dirty="0" err="1"/>
                  <a:t>i,j</a:t>
                </a:r>
                <a:r>
                  <a:rPr lang="en-US" dirty="0"/>
                  <a:t>]</a:t>
                </a:r>
                <a:endParaRPr lang="cs-CZ" dirty="0"/>
              </a:p>
              <a:p>
                <a:pPr lvl="1"/>
                <a:r>
                  <a:rPr lang="en-US" dirty="0"/>
                  <a:t>Celkov</a:t>
                </a:r>
                <a:r>
                  <a:rPr lang="cs-CZ" dirty="0"/>
                  <a:t>á adresovaná paměť: </a:t>
                </a:r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cs-CZ" i="1" dirty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i="1" dirty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i="1" dirty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i="1" dirty="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cs-CZ" i="1" dirty="0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cs-CZ" i="1" dirty="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i="1" dirty="0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Pro </a:t>
                </a:r>
                <a:r>
                  <a:rPr lang="cs-CZ" dirty="0"/>
                  <a:t>čtvercové matice trojice </a:t>
                </a:r>
                <a:r>
                  <a:rPr lang="cs-CZ" dirty="0" err="1"/>
                  <a:t>i,j,k</a:t>
                </a:r>
                <a:r>
                  <a:rPr lang="en-US" dirty="0"/>
                  <a:t>-split </a:t>
                </a:r>
                <a:r>
                  <a:rPr lang="en-US" dirty="0" err="1"/>
                  <a:t>vede</a:t>
                </a:r>
                <a:r>
                  <a:rPr lang="en-US" dirty="0"/>
                  <a:t> k v</a:t>
                </a:r>
                <a:r>
                  <a:rPr lang="cs-CZ" dirty="0" err="1"/>
                  <a:t>ýsledku</a:t>
                </a:r>
                <a:endParaRPr lang="cs-CZ" dirty="0"/>
              </a:p>
              <a:p>
                <a:pPr lvl="2"/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dirty="0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cs-CZ" i="1" dirty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</m:oMath>
                </a14:m>
                <a:endParaRPr lang="en-US" dirty="0"/>
              </a:p>
              <a:p>
                <a:pPr lvl="2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p>
                        <m:f>
                          <m:f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</m:oMath>
                </a14:m>
                <a:r>
                  <a:rPr lang="cs-CZ" dirty="0"/>
                  <a:t>      pro konstantu </a:t>
                </a:r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en-US" dirty="0"/>
              </a:p>
              <a:p>
                <a:pPr lvl="2"/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den>
                        </m:f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f>
                          <m:f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en-US" dirty="0"/>
              </a:p>
              <a:p>
                <a:pPr lvl="2"/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den>
                    </m:f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)=</m:t>
                    </m:r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</m:oMath>
                </a14:m>
                <a:endParaRPr lang="en-US" dirty="0"/>
              </a:p>
              <a:p>
                <a:pPr lvl="2"/>
                <a:r>
                  <a:rPr lang="en-US" b="0" dirty="0"/>
                  <a:t>frekvence v</a:t>
                </a:r>
                <a:r>
                  <a:rPr lang="cs-CZ" b="0" dirty="0"/>
                  <a:t>ýpadků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den>
                    </m:f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))=</m:t>
                    </m:r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0" i="1" dirty="0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f>
                          <m:f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cs-CZ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0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en-US" dirty="0"/>
              </a:p>
              <a:p>
                <a:pPr lvl="2"/>
                <a:endParaRPr lang="cs-CZ" dirty="0"/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blipFill>
                <a:blip r:embed="rId2"/>
                <a:stretch>
                  <a:fillRect l="-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179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Cache-oblivious algorithms – vliv blok</a:t>
            </a:r>
            <a:r>
              <a:rPr lang="cs-CZ" dirty="0"/>
              <a:t>ů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Zjednodušená složitost uvažuje pouze velikost </a:t>
            </a:r>
            <a:r>
              <a:rPr lang="cs-CZ" dirty="0" err="1"/>
              <a:t>cache</a:t>
            </a:r>
            <a:r>
              <a:rPr lang="cs-CZ" dirty="0"/>
              <a:t> C</a:t>
            </a:r>
          </a:p>
          <a:p>
            <a:pPr lvl="1"/>
            <a:r>
              <a:rPr lang="cs-CZ" dirty="0"/>
              <a:t>Výsledek nezávisí na způsobu uložení dat v pamětí</a:t>
            </a:r>
          </a:p>
          <a:p>
            <a:r>
              <a:rPr lang="cs-CZ" dirty="0"/>
              <a:t>Úplná </a:t>
            </a:r>
            <a:r>
              <a:rPr lang="cs-CZ" dirty="0" err="1"/>
              <a:t>cache-aware</a:t>
            </a:r>
            <a:r>
              <a:rPr lang="cs-CZ" dirty="0"/>
              <a:t> složitost uvažuje i velikost bloku B</a:t>
            </a:r>
          </a:p>
          <a:p>
            <a:pPr lvl="2"/>
            <a:r>
              <a:rPr lang="cs-CZ" dirty="0"/>
              <a:t>Blokem je řádka </a:t>
            </a:r>
            <a:r>
              <a:rPr lang="cs-CZ" dirty="0" err="1"/>
              <a:t>cache</a:t>
            </a:r>
            <a:r>
              <a:rPr lang="cs-CZ" dirty="0"/>
              <a:t> případně stránka vzhledem k TLB</a:t>
            </a:r>
          </a:p>
          <a:p>
            <a:pPr lvl="2"/>
            <a:r>
              <a:rPr lang="cs-CZ" dirty="0"/>
              <a:t>Velikost C se udává v blocích</a:t>
            </a:r>
          </a:p>
          <a:p>
            <a:pPr lvl="1"/>
            <a:r>
              <a:rPr lang="cs-CZ" dirty="0"/>
              <a:t>f</a:t>
            </a:r>
            <a:r>
              <a:rPr lang="en-US" dirty="0"/>
              <a:t>(C,B)</a:t>
            </a:r>
          </a:p>
          <a:p>
            <a:pPr lvl="1"/>
            <a:r>
              <a:rPr lang="cs-CZ" dirty="0"/>
              <a:t>Počítají se přesuny bloků mezi </a:t>
            </a:r>
            <a:r>
              <a:rPr lang="cs-CZ" dirty="0" err="1"/>
              <a:t>cache</a:t>
            </a:r>
            <a:r>
              <a:rPr lang="cs-CZ" dirty="0"/>
              <a:t> a hlavní pamětí</a:t>
            </a:r>
          </a:p>
          <a:p>
            <a:pPr lvl="2"/>
            <a:r>
              <a:rPr lang="cs-CZ" dirty="0"/>
              <a:t>Lepší paměťová struktura jich spotřebuje méně</a:t>
            </a:r>
          </a:p>
          <a:p>
            <a:pPr lvl="2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214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Cache-oblivious algorithms – vliv blok</a:t>
            </a:r>
            <a:r>
              <a:rPr lang="cs-CZ" dirty="0"/>
              <a:t>ů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P</a:t>
            </a:r>
            <a:r>
              <a:rPr lang="cs-CZ" dirty="0" err="1"/>
              <a:t>říklad</a:t>
            </a:r>
            <a:r>
              <a:rPr lang="cs-CZ" dirty="0"/>
              <a:t>: Násobení matic (n*n)</a:t>
            </a:r>
          </a:p>
          <a:p>
            <a:pPr lvl="1"/>
            <a:r>
              <a:rPr lang="en-US" dirty="0"/>
              <a:t>U</a:t>
            </a:r>
            <a:r>
              <a:rPr lang="cs-CZ" dirty="0"/>
              <a:t>č</a:t>
            </a:r>
            <a:r>
              <a:rPr lang="en-US" dirty="0" err="1"/>
              <a:t>ebnicov</a:t>
            </a:r>
            <a:r>
              <a:rPr lang="cs-CZ" dirty="0"/>
              <a:t>ý algoritmus (i-j-k iterace), uložení po řádcích</a:t>
            </a:r>
          </a:p>
          <a:p>
            <a:pPr lvl="2"/>
            <a:r>
              <a:rPr lang="cs-CZ" dirty="0"/>
              <a:t>Pro n</a:t>
            </a:r>
            <a:r>
              <a:rPr lang="en-US" dirty="0"/>
              <a:t>&gt;C</a:t>
            </a:r>
            <a:r>
              <a:rPr lang="cs-CZ" dirty="0"/>
              <a:t> </a:t>
            </a:r>
            <a:r>
              <a:rPr lang="en-US" dirty="0"/>
              <a:t>ka</a:t>
            </a:r>
            <a:r>
              <a:rPr lang="cs-CZ" dirty="0" err="1"/>
              <a:t>ždý</a:t>
            </a:r>
            <a:r>
              <a:rPr lang="cs-CZ" dirty="0"/>
              <a:t> přístup (k pravému operandu) generuje </a:t>
            </a:r>
            <a:r>
              <a:rPr lang="cs-CZ" dirty="0" err="1"/>
              <a:t>cache</a:t>
            </a:r>
            <a:r>
              <a:rPr lang="cs-CZ" dirty="0"/>
              <a:t> miss</a:t>
            </a:r>
          </a:p>
          <a:p>
            <a:pPr lvl="2"/>
            <a:r>
              <a:rPr lang="cs-CZ" dirty="0"/>
              <a:t>f(C,B) </a:t>
            </a:r>
            <a:r>
              <a:rPr lang="en-US" dirty="0"/>
              <a:t>= </a:t>
            </a:r>
            <a:r>
              <a:rPr lang="cs-CZ" dirty="0"/>
              <a:t>O(n</a:t>
            </a:r>
            <a:r>
              <a:rPr lang="cs-CZ" baseline="30000" dirty="0"/>
              <a:t>3</a:t>
            </a:r>
            <a:r>
              <a:rPr lang="cs-CZ" dirty="0"/>
              <a:t>) - nezávisí na C</a:t>
            </a:r>
            <a:r>
              <a:rPr lang="en-US" dirty="0"/>
              <a:t>; g(C) = 1</a:t>
            </a:r>
            <a:endParaRPr lang="cs-CZ" dirty="0"/>
          </a:p>
          <a:p>
            <a:pPr lvl="2"/>
            <a:r>
              <a:rPr lang="cs-CZ" dirty="0"/>
              <a:t>Při uložení po sloupcích zdržuje přístup k levému operandu</a:t>
            </a:r>
          </a:p>
          <a:p>
            <a:pPr lvl="2"/>
            <a:r>
              <a:rPr lang="cs-CZ" dirty="0"/>
              <a:t>Při uložení po čtvercích B</a:t>
            </a:r>
            <a:r>
              <a:rPr lang="en-US" baseline="30000" dirty="0"/>
              <a:t>1/2</a:t>
            </a:r>
            <a:r>
              <a:rPr lang="cs-CZ" dirty="0"/>
              <a:t> * B</a:t>
            </a:r>
            <a:r>
              <a:rPr lang="en-US" baseline="30000" dirty="0"/>
              <a:t>1/2</a:t>
            </a:r>
            <a:r>
              <a:rPr lang="cs-CZ" baseline="30000" dirty="0"/>
              <a:t> </a:t>
            </a:r>
            <a:r>
              <a:rPr lang="cs-CZ" dirty="0"/>
              <a:t>se složitost zlepší na O(B</a:t>
            </a:r>
            <a:r>
              <a:rPr lang="cs-CZ" baseline="30000" dirty="0"/>
              <a:t>-1</a:t>
            </a:r>
            <a:r>
              <a:rPr lang="en-US" baseline="30000" dirty="0"/>
              <a:t>/2 </a:t>
            </a:r>
            <a:r>
              <a:rPr lang="cs-CZ" dirty="0"/>
              <a:t>* n</a:t>
            </a:r>
            <a:r>
              <a:rPr lang="cs-CZ" baseline="30000" dirty="0"/>
              <a:t>3</a:t>
            </a:r>
            <a:r>
              <a:rPr lang="cs-CZ" dirty="0"/>
              <a:t>)</a:t>
            </a:r>
            <a:endParaRPr lang="en-US" dirty="0"/>
          </a:p>
          <a:p>
            <a:pPr lvl="1"/>
            <a:endParaRPr lang="cs-CZ" dirty="0"/>
          </a:p>
          <a:p>
            <a:pPr lvl="1"/>
            <a:r>
              <a:rPr lang="en-US" dirty="0"/>
              <a:t>Cache-oblivious </a:t>
            </a:r>
            <a:r>
              <a:rPr lang="en-US" dirty="0" err="1"/>
              <a:t>algoritmus</a:t>
            </a:r>
            <a:r>
              <a:rPr lang="cs-CZ" dirty="0"/>
              <a:t> (rekurzivní dělení, rekurzivní uložení)</a:t>
            </a:r>
          </a:p>
          <a:p>
            <a:pPr lvl="2"/>
            <a:r>
              <a:rPr lang="cs-CZ" dirty="0"/>
              <a:t>O</a:t>
            </a:r>
            <a:r>
              <a:rPr lang="en-US" dirty="0"/>
              <a:t>(C</a:t>
            </a:r>
            <a:r>
              <a:rPr lang="en-US" baseline="30000" dirty="0"/>
              <a:t>-1/2</a:t>
            </a:r>
            <a:r>
              <a:rPr lang="cs-CZ" baseline="30000" dirty="0"/>
              <a:t> </a:t>
            </a:r>
            <a:r>
              <a:rPr lang="en-US" dirty="0"/>
              <a:t>*</a:t>
            </a:r>
            <a:r>
              <a:rPr lang="cs-CZ" dirty="0"/>
              <a:t>B</a:t>
            </a:r>
            <a:r>
              <a:rPr lang="cs-CZ" baseline="30000" dirty="0"/>
              <a:t>-1</a:t>
            </a:r>
            <a:r>
              <a:rPr lang="cs-CZ" dirty="0"/>
              <a:t>*</a:t>
            </a:r>
            <a:r>
              <a:rPr lang="en-US" dirty="0"/>
              <a:t>n</a:t>
            </a:r>
            <a:r>
              <a:rPr lang="cs-CZ" baseline="30000" dirty="0"/>
              <a:t>3</a:t>
            </a:r>
            <a:r>
              <a:rPr lang="en-US" dirty="0"/>
              <a:t>) </a:t>
            </a:r>
            <a:r>
              <a:rPr lang="en-US" dirty="0" err="1"/>
              <a:t>tj</a:t>
            </a:r>
            <a:r>
              <a:rPr lang="en-US" dirty="0"/>
              <a:t>. g(C) = C</a:t>
            </a:r>
            <a:r>
              <a:rPr lang="en-US" baseline="30000" dirty="0"/>
              <a:t>-1/2</a:t>
            </a:r>
            <a:r>
              <a:rPr lang="en-US" dirty="0"/>
              <a:t>*</a:t>
            </a:r>
            <a:r>
              <a:rPr lang="cs-CZ" dirty="0"/>
              <a:t>B</a:t>
            </a:r>
            <a:r>
              <a:rPr lang="cs-CZ" baseline="30000" dirty="0"/>
              <a:t>-1</a:t>
            </a:r>
          </a:p>
          <a:p>
            <a:pPr lvl="2"/>
            <a:endParaRPr lang="cs-CZ" baseline="30000" dirty="0"/>
          </a:p>
          <a:p>
            <a:pPr lvl="2"/>
            <a:r>
              <a:rPr lang="en-US" dirty="0" err="1"/>
              <a:t>Typick</a:t>
            </a:r>
            <a:r>
              <a:rPr lang="cs-CZ" dirty="0"/>
              <a:t>é hodnoty konstant (neřešíme společnou multiplikativní konstantu)</a:t>
            </a:r>
          </a:p>
          <a:p>
            <a:pPr lvl="3"/>
            <a:r>
              <a:rPr lang="en-US" dirty="0"/>
              <a:t>8 </a:t>
            </a:r>
            <a:r>
              <a:rPr lang="en-US" dirty="0" err="1"/>
              <a:t>registr</a:t>
            </a:r>
            <a:r>
              <a:rPr lang="cs-CZ" dirty="0"/>
              <a:t>ů, double: C </a:t>
            </a:r>
            <a:r>
              <a:rPr lang="en-US" dirty="0"/>
              <a:t>= 8, B = 1, g(C) = 1/2.8</a:t>
            </a:r>
            <a:r>
              <a:rPr lang="cs-CZ" dirty="0"/>
              <a:t>, jednotková cena 1/3 cyklu CPU</a:t>
            </a:r>
            <a:endParaRPr lang="en-US" dirty="0"/>
          </a:p>
          <a:p>
            <a:pPr lvl="3"/>
            <a:r>
              <a:rPr lang="en-US" dirty="0"/>
              <a:t>8 SSE </a:t>
            </a:r>
            <a:r>
              <a:rPr lang="en-US" dirty="0" err="1"/>
              <a:t>registr</a:t>
            </a:r>
            <a:r>
              <a:rPr lang="cs-CZ" dirty="0"/>
              <a:t>ů, double: C </a:t>
            </a:r>
            <a:r>
              <a:rPr lang="en-US" dirty="0"/>
              <a:t>= 16, B = 2, g(C) = 1/8</a:t>
            </a:r>
          </a:p>
          <a:p>
            <a:pPr lvl="3"/>
            <a:r>
              <a:rPr lang="en-US" dirty="0"/>
              <a:t>32KB L1 cache, double: </a:t>
            </a:r>
            <a:r>
              <a:rPr lang="cs-CZ" dirty="0"/>
              <a:t>C </a:t>
            </a:r>
            <a:r>
              <a:rPr lang="en-US" dirty="0"/>
              <a:t>= 4K, B = 8, g(C) = 1/512</a:t>
            </a:r>
            <a:r>
              <a:rPr lang="cs-CZ" dirty="0"/>
              <a:t>, jednotková cena 1 cyklus CPU</a:t>
            </a:r>
            <a:endParaRPr lang="en-US" dirty="0"/>
          </a:p>
          <a:p>
            <a:pPr lvl="3"/>
            <a:r>
              <a:rPr lang="en-US" dirty="0"/>
              <a:t>64-entry TLB, double: C = 64, B = 512, g(C) = 1/4K</a:t>
            </a:r>
            <a:endParaRPr lang="cs-CZ" dirty="0"/>
          </a:p>
          <a:p>
            <a:pPr lvl="3"/>
            <a:r>
              <a:rPr lang="en-US" dirty="0"/>
              <a:t>8MB L3 cache, double: C = 1M, B = 8, g(C) = 1/8K</a:t>
            </a:r>
            <a:r>
              <a:rPr lang="cs-CZ" dirty="0"/>
              <a:t>, jednotková cena 8 cyklů CPU</a:t>
            </a:r>
            <a:endParaRPr lang="en-US" dirty="0"/>
          </a:p>
          <a:p>
            <a:pPr lvl="3"/>
            <a:r>
              <a:rPr lang="en-US" dirty="0"/>
              <a:t>8 GB RAM, 64 KB </a:t>
            </a:r>
            <a:r>
              <a:rPr lang="en-US" dirty="0" err="1"/>
              <a:t>blok</a:t>
            </a:r>
            <a:r>
              <a:rPr lang="en-US" dirty="0"/>
              <a:t>, double: C = 1G, B = 8K, g(C) = 1/256M</a:t>
            </a:r>
            <a:r>
              <a:rPr lang="cs-CZ" dirty="0"/>
              <a:t>, jednotka 300K cyklů </a:t>
            </a:r>
            <a:r>
              <a:rPr lang="en-US" dirty="0"/>
              <a:t>(SSD)</a:t>
            </a:r>
          </a:p>
          <a:p>
            <a:pPr lvl="3"/>
            <a:r>
              <a:rPr lang="en-US" dirty="0"/>
              <a:t>512 GB SSD, 64 KB </a:t>
            </a:r>
            <a:r>
              <a:rPr lang="en-US" dirty="0" err="1"/>
              <a:t>blok</a:t>
            </a:r>
            <a:r>
              <a:rPr lang="en-US" dirty="0"/>
              <a:t>, double: C = 64G, B = 8K, g(C) = 1/4G</a:t>
            </a:r>
            <a:r>
              <a:rPr lang="cs-CZ" dirty="0"/>
              <a:t>, jednotka cca 2M cyklů</a:t>
            </a:r>
            <a:r>
              <a:rPr lang="en-US" dirty="0"/>
              <a:t> (HDD)</a:t>
            </a:r>
          </a:p>
        </p:txBody>
      </p:sp>
    </p:spTree>
    <p:extLst>
      <p:ext uri="{BB962C8B-B14F-4D97-AF65-F5344CB8AC3E}">
        <p14:creationId xmlns:p14="http://schemas.microsoft.com/office/powerpoint/2010/main" val="3763344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Nejv</a:t>
            </a:r>
            <a:r>
              <a:rPr lang="cs-CZ"/>
              <a:t>ýznamnější cache-oblivious algoritmy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NPRG054 High Performance Software Development- 2016/2017 David Bednárek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sz="quarter" idx="13"/>
              </p:nvPr>
            </p:nvSpPr>
            <p:spPr/>
            <p:txBody>
              <a:bodyPr/>
              <a:lstStyle/>
              <a:p>
                <a:r>
                  <a:rPr lang="en-US" dirty="0"/>
                  <a:t>N</a:t>
                </a:r>
                <a:r>
                  <a:rPr lang="cs-CZ" dirty="0" err="1"/>
                  <a:t>ásobení</a:t>
                </a:r>
                <a:r>
                  <a:rPr lang="cs-CZ" dirty="0"/>
                  <a:t> čtvercových matic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(1+</m:t>
                    </m:r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 baseline="30000" dirty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𝐵</m:t>
                        </m:r>
                      </m:den>
                    </m:f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 baseline="30000" dirty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𝐵</m:t>
                        </m:r>
                        <m:rad>
                          <m:radPr>
                            <m:degHide m:val="on"/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rad>
                      </m:den>
                    </m:f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Strassen: n</a:t>
                </a:r>
                <a:r>
                  <a:rPr lang="en-US" baseline="30000" dirty="0"/>
                  <a:t>log2(7)</a:t>
                </a:r>
              </a:p>
              <a:p>
                <a:r>
                  <a:rPr lang="cs-CZ" dirty="0"/>
                  <a:t>Transpozice matice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(1+</m:t>
                    </m:r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𝑚𝑛</m:t>
                        </m:r>
                      </m:num>
                      <m:den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𝐵</m:t>
                        </m:r>
                      </m:den>
                    </m:f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FFT</a:t>
                </a:r>
                <a:endParaRPr lang="cs-CZ" dirty="0"/>
              </a:p>
              <a:p>
                <a:pPr lvl="1"/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(1+</m:t>
                    </m:r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𝐵</m:t>
                        </m:r>
                      </m:den>
                    </m:f>
                    <m:r>
                      <a:rPr lang="en-US" i="1" dirty="0">
                        <a:latin typeface="Cambria Math" panose="02040503050406030204" pitchFamily="18" charset="0"/>
                      </a:rPr>
                      <m:t>(1+</m:t>
                    </m:r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i="1" dirty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i="1" dirty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i="1" dirty="0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endParaRPr lang="en-US" dirty="0"/>
              </a:p>
              <a:p>
                <a:r>
                  <a:rPr lang="en-US" dirty="0" err="1"/>
                  <a:t>Funnelsort</a:t>
                </a:r>
                <a:endParaRPr lang="cs-CZ" dirty="0"/>
              </a:p>
              <a:p>
                <a:pPr lvl="1"/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(1+</m:t>
                    </m:r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𝐵</m:t>
                        </m:r>
                      </m:den>
                    </m:f>
                    <m:r>
                      <a:rPr lang="en-US" i="1" dirty="0">
                        <a:latin typeface="Cambria Math" panose="02040503050406030204" pitchFamily="18" charset="0"/>
                      </a:rPr>
                      <m:t>(1+</m:t>
                    </m:r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i="1" dirty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i="1" dirty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i="1" dirty="0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Bin</a:t>
                </a:r>
                <a:r>
                  <a:rPr lang="cs-CZ" dirty="0" err="1"/>
                  <a:t>ární</a:t>
                </a:r>
                <a:r>
                  <a:rPr lang="cs-CZ" dirty="0"/>
                  <a:t> vyhledávací stromy (van </a:t>
                </a:r>
                <a:r>
                  <a:rPr lang="cs-CZ" dirty="0" err="1"/>
                  <a:t>Emde</a:t>
                </a:r>
                <a:r>
                  <a:rPr lang="cs-CZ" dirty="0"/>
                  <a:t> </a:t>
                </a:r>
                <a:r>
                  <a:rPr lang="cs-CZ" dirty="0" err="1"/>
                  <a:t>Boas</a:t>
                </a:r>
                <a:r>
                  <a:rPr lang="cs-CZ" dirty="0"/>
                  <a:t>)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i="1" dirty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i="1" dirty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cs-CZ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cs-CZ" dirty="0"/>
                  <a:t> pro </a:t>
                </a:r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cs-CZ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≪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blipFill>
                <a:blip r:embed="rId2"/>
                <a:stretch>
                  <a:fillRect l="-478" t="-11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28400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Nejv</a:t>
            </a:r>
            <a:r>
              <a:rPr lang="cs-CZ"/>
              <a:t>ýznamnější cache-oblivious algoritmy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NPRG054 High Performance Software Development- 2016/2017 David Bednárek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sz="quarter" idx="13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Bin</a:t>
                </a:r>
                <a:r>
                  <a:rPr lang="cs-CZ" dirty="0" err="1"/>
                  <a:t>ární</a:t>
                </a:r>
                <a:r>
                  <a:rPr lang="cs-CZ" dirty="0"/>
                  <a:t> vyhledávací stromy</a:t>
                </a:r>
              </a:p>
              <a:p>
                <a:pPr lvl="1"/>
                <a:r>
                  <a:rPr lang="cs-CZ" dirty="0"/>
                  <a:t>Implementace s ukazateli</a:t>
                </a:r>
              </a:p>
              <a:p>
                <a:pPr lvl="2"/>
                <a:r>
                  <a:rPr lang="cs-CZ" dirty="0"/>
                  <a:t>Obvykle náhodné rozmístění v paměti</a:t>
                </a:r>
              </a:p>
              <a:p>
                <a:pPr lvl="3"/>
                <a:r>
                  <a:rPr lang="cs-CZ" dirty="0"/>
                  <a:t>Čtení ukazatelů obvykle nevyvolává další výpadky díky prostorové lokalitě jednoho uzlu</a:t>
                </a:r>
              </a:p>
              <a:p>
                <a:pPr lvl="3"/>
                <a:r>
                  <a:rPr lang="cs-CZ" dirty="0"/>
                  <a:t>Při opakovaném vyhledávání je prvních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cs-CZ" b="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cs-CZ" dirty="0"/>
                  <a:t> pater stromu přítomno v </a:t>
                </a:r>
                <a:r>
                  <a:rPr lang="cs-CZ" dirty="0" err="1"/>
                  <a:t>cache</a:t>
                </a:r>
                <a:endParaRPr lang="cs-CZ" dirty="0"/>
              </a:p>
              <a:p>
                <a:pPr lvl="3"/>
                <a:r>
                  <a:rPr lang="cs-CZ" dirty="0"/>
                  <a:t>Počet </a:t>
                </a:r>
                <a:r>
                  <a:rPr lang="cs-CZ" dirty="0" err="1"/>
                  <a:t>cache</a:t>
                </a:r>
                <a:r>
                  <a:rPr lang="cs-CZ" dirty="0"/>
                  <a:t> miss: </a:t>
                </a:r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dirty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func>
                    <m:r>
                      <a:rPr lang="cs-CZ" b="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cs-CZ" b="0" i="0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cs-CZ" b="0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cs-CZ" b="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cs-CZ" b="0" i="1" dirty="0" smtClean="0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endParaRPr lang="cs-CZ" dirty="0"/>
              </a:p>
              <a:p>
                <a:pPr lvl="1"/>
                <a:r>
                  <a:rPr lang="cs-CZ" dirty="0" err="1"/>
                  <a:t>Serializace</a:t>
                </a:r>
                <a:r>
                  <a:rPr lang="cs-CZ" dirty="0"/>
                  <a:t> stromu do pole</a:t>
                </a:r>
              </a:p>
              <a:p>
                <a:pPr lvl="2"/>
                <a:r>
                  <a:rPr lang="cs-CZ" dirty="0"/>
                  <a:t>Kořen uprostřed – binární vyhledávání v setříděném poli</a:t>
                </a:r>
              </a:p>
              <a:p>
                <a:pPr lvl="3"/>
                <a:r>
                  <a:rPr lang="cs-CZ" dirty="0"/>
                  <a:t>Prostorová lokalita v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cs-CZ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cs-CZ" dirty="0"/>
                  <a:t> posledních patrech stromu ušetří</a:t>
                </a:r>
              </a:p>
              <a:p>
                <a:pPr lvl="3"/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dirty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func>
                    <m:r>
                      <a:rPr lang="cs-CZ" b="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cs-CZ" b="0" i="0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cs-CZ" b="0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cs-CZ" b="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cs-CZ" b="0" i="1" dirty="0" smtClean="0">
                        <a:latin typeface="Cambria Math" panose="02040503050406030204" pitchFamily="18" charset="0"/>
                      </a:rPr>
                      <m:t>)−</m:t>
                    </m:r>
                    <m:r>
                      <m:rPr>
                        <m:sty m:val="p"/>
                      </m:rPr>
                      <a:rPr lang="cs-CZ" dirty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cs-CZ" i="1" dirty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cs-CZ" b="0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cs-CZ" i="1" dirty="0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Ko</a:t>
                </a:r>
                <a:r>
                  <a:rPr lang="cs-CZ" dirty="0" err="1"/>
                  <a:t>řen</a:t>
                </a:r>
                <a:r>
                  <a:rPr lang="cs-CZ" dirty="0"/>
                  <a:t> vlevo – viz </a:t>
                </a:r>
                <a:r>
                  <a:rPr lang="cs-CZ" dirty="0" err="1"/>
                  <a:t>heapsort</a:t>
                </a:r>
                <a:endParaRPr lang="cs-CZ" dirty="0"/>
              </a:p>
              <a:p>
                <a:pPr lvl="3"/>
                <a:r>
                  <a:rPr lang="cs-CZ" dirty="0"/>
                  <a:t>Prostorová lokalita v prvních patrech stromu zlepšuje efektivitu </a:t>
                </a:r>
                <a:r>
                  <a:rPr lang="cs-CZ" dirty="0" err="1"/>
                  <a:t>cache</a:t>
                </a:r>
                <a:endParaRPr lang="cs-CZ" dirty="0"/>
              </a:p>
              <a:p>
                <a:pPr lvl="3"/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d>
                          </m:e>
                        </m:func>
                        <m:r>
                          <a:rPr lang="cs-CZ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cs-CZ" b="0" i="1" dirty="0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cs-CZ" b="0" i="0" dirty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d>
                              <m:dPr>
                                <m:ctrlPr>
                                  <a:rPr lang="cs-CZ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cs-CZ" b="0" i="1" dirty="0" smtClean="0">
                                    <a:latin typeface="Cambria Math" panose="02040503050406030204" pitchFamily="18" charset="0"/>
                                  </a:rPr>
                                  <m:t>𝐶𝐵</m:t>
                                </m:r>
                              </m:e>
                            </m:d>
                          </m:e>
                        </m:func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i="1" dirty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dirty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func>
                    <m:r>
                      <a:rPr lang="cs-CZ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cs-CZ" dirty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cs-CZ" i="1" dirty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cs-CZ" i="1" dirty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cs-CZ" i="1" dirty="0">
                        <a:latin typeface="Cambria Math" panose="02040503050406030204" pitchFamily="18" charset="0"/>
                      </a:rPr>
                      <m:t>)−</m:t>
                    </m:r>
                    <m:r>
                      <m:rPr>
                        <m:sty m:val="p"/>
                      </m:rPr>
                      <a:rPr lang="cs-CZ" dirty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cs-CZ" i="1" dirty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cs-CZ" i="1" dirty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cs-CZ" i="1" dirty="0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endParaRPr lang="en-US" dirty="0"/>
              </a:p>
              <a:p>
                <a:pPr lvl="2"/>
                <a:r>
                  <a:rPr lang="cs-CZ" dirty="0"/>
                  <a:t>van </a:t>
                </a:r>
                <a:r>
                  <a:rPr lang="cs-CZ" dirty="0" err="1"/>
                  <a:t>Emde</a:t>
                </a:r>
                <a:r>
                  <a:rPr lang="cs-CZ" dirty="0"/>
                  <a:t> </a:t>
                </a:r>
                <a:r>
                  <a:rPr lang="cs-CZ" dirty="0" err="1"/>
                  <a:t>Boas</a:t>
                </a:r>
                <a:r>
                  <a:rPr lang="en-US" dirty="0"/>
                  <a:t> (1975) – </a:t>
                </a:r>
                <a:r>
                  <a:rPr lang="en-US" dirty="0" err="1"/>
                  <a:t>rekurzivn</a:t>
                </a:r>
                <a:r>
                  <a:rPr lang="cs-CZ" dirty="0"/>
                  <a:t>í dělení napůl vzhledem k výšce stromu</a:t>
                </a:r>
                <a:endParaRPr lang="en-US" dirty="0"/>
              </a:p>
              <a:p>
                <a:pPr lvl="3"/>
                <a:r>
                  <a:rPr lang="en-US" dirty="0"/>
                  <a:t>P</a:t>
                </a:r>
                <a:r>
                  <a:rPr lang="cs-CZ" dirty="0" err="1"/>
                  <a:t>ůvodní</a:t>
                </a:r>
                <a:r>
                  <a:rPr lang="cs-CZ" dirty="0"/>
                  <a:t> účel struktury: Časová složitost </a:t>
                </a:r>
                <a:r>
                  <a:rPr lang="cs-CZ" dirty="0" err="1"/>
                  <a:t>search</a:t>
                </a:r>
                <a:r>
                  <a:rPr lang="cs-CZ" dirty="0"/>
                  <a:t>/insert/</a:t>
                </a:r>
                <a:r>
                  <a:rPr lang="cs-CZ" dirty="0" err="1"/>
                  <a:t>delete</a:t>
                </a:r>
                <a:r>
                  <a:rPr lang="cs-CZ" dirty="0"/>
                  <a:t> </a:t>
                </a:r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cs-CZ" b="0" i="1" dirty="0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func>
                      </m:e>
                    </m:d>
                  </m:oMath>
                </a14:m>
                <a:r>
                  <a:rPr lang="cs-CZ" dirty="0"/>
                  <a:t> pro </a:t>
                </a:r>
                <a14:m>
                  <m:oMath xmlns:m="http://schemas.openxmlformats.org/officeDocument/2006/math">
                    <m:r>
                      <a:rPr lang="cs-CZ" i="1" dirty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cs-CZ" dirty="0"/>
                  <a:t>-bitové klíče</a:t>
                </a:r>
              </a:p>
              <a:p>
                <a:pPr lvl="3"/>
                <a:r>
                  <a:rPr lang="cs-CZ" dirty="0"/>
                  <a:t>Strom o n uzlech se realizuje jako strom o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cs-CZ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cs-CZ" b="0" i="1" dirty="0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rad>
                    <m:r>
                      <a:rPr lang="cs-CZ" b="0" i="1" dirty="0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cs-CZ" dirty="0"/>
                  <a:t> uzlech, na jehož listy bude navázáno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cs-CZ" i="1" dirty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cs-CZ" b="0" i="1" dirty="0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rad>
                  </m:oMath>
                </a14:m>
                <a:r>
                  <a:rPr lang="cs-CZ" dirty="0"/>
                  <a:t> dalších stromů po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cs-CZ" i="1" dirty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cs-CZ" i="1" dirty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rad>
                    <m:r>
                      <a:rPr lang="cs-CZ" i="1" dirty="0">
                        <a:latin typeface="Cambria Math" panose="02040503050406030204" pitchFamily="18" charset="0"/>
                      </a:rPr>
                      <m:t>−1</m:t>
                    </m:r>
                    <m:r>
                      <a:rPr lang="cs-CZ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cs-CZ" dirty="0"/>
                  <a:t>uzlech</a:t>
                </a:r>
              </a:p>
              <a:p>
                <a:pPr lvl="3"/>
                <a:r>
                  <a:rPr lang="cs-CZ" dirty="0"/>
                  <a:t>Rekurze odpovídá obecnému vzoru "dělte čas napůl"</a:t>
                </a:r>
              </a:p>
              <a:p>
                <a:pPr lvl="3"/>
                <a:r>
                  <a:rPr lang="cs-CZ" dirty="0"/>
                  <a:t>Počet </a:t>
                </a:r>
                <a:r>
                  <a:rPr lang="cs-CZ" dirty="0" err="1"/>
                  <a:t>cache</a:t>
                </a:r>
                <a:r>
                  <a:rPr lang="cs-CZ" dirty="0"/>
                  <a:t> miss: </a:t>
                </a:r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 dirty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d>
                            <m:r>
                              <a:rPr lang="cs-CZ" i="1" dirty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cs-CZ" dirty="0">
                                <a:latin typeface="Cambria Math" panose="02040503050406030204" pitchFamily="18" charset="0"/>
                              </a:rPr>
                              <m:t>log</m:t>
                            </m:r>
                            <m:r>
                              <a:rPr lang="cs-CZ" i="1" dirty="0">
                                <a:latin typeface="Cambria Math" panose="02040503050406030204" pitchFamily="18" charset="0"/>
                              </a:rPr>
                              <m:t>⁡(</m:t>
                            </m:r>
                            <m:r>
                              <a:rPr lang="cs-CZ" i="1" dirty="0">
                                <a:latin typeface="Cambria Math" panose="02040503050406030204" pitchFamily="18" charset="0"/>
                              </a:rPr>
                              <m:t>𝐶</m:t>
                            </m:r>
                            <m:r>
                              <a:rPr lang="cs-CZ" i="1" dirty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 dirty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cs-CZ" b="0" i="1" dirty="0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</m:d>
                          </m:e>
                        </m:func>
                      </m:den>
                    </m:f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blipFill>
                <a:blip r:embed="rId2"/>
                <a:stretch>
                  <a:fillRect l="-478" t="-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01014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cs-CZ"/>
              <a:t>ache-oblivious algoritmy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NPRG054 High Performance Software Development- 2016/2017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err="1"/>
              <a:t>Ot</a:t>
            </a:r>
            <a:r>
              <a:rPr lang="cs-CZ"/>
              <a:t>ázky spojené s</a:t>
            </a:r>
            <a:r>
              <a:rPr lang="en-US"/>
              <a:t> cache-</a:t>
            </a:r>
            <a:r>
              <a:rPr lang="cs-CZ"/>
              <a:t>oblivious algoritmy</a:t>
            </a:r>
            <a:endParaRPr lang="cs-CZ" dirty="0"/>
          </a:p>
          <a:p>
            <a:pPr lvl="1"/>
            <a:r>
              <a:rPr lang="cs-CZ"/>
              <a:t>Ignorujeme strategii výměny cache</a:t>
            </a:r>
            <a:endParaRPr lang="en-US" dirty="0"/>
          </a:p>
          <a:p>
            <a:pPr lvl="2"/>
            <a:r>
              <a:rPr lang="cs-CZ" err="1"/>
              <a:t>Nevadí</a:t>
            </a:r>
            <a:r>
              <a:rPr lang="cs-CZ"/>
              <a:t>: LRU se nechová hůře než ideální cache poloviční velikosti</a:t>
            </a:r>
            <a:endParaRPr lang="cs-CZ" dirty="0"/>
          </a:p>
          <a:p>
            <a:pPr lvl="1"/>
            <a:r>
              <a:rPr lang="cs-CZ"/>
              <a:t>Ignorujeme vícevrstevnost cache hierarchie</a:t>
            </a:r>
            <a:endParaRPr lang="cs-CZ" dirty="0"/>
          </a:p>
          <a:p>
            <a:pPr lvl="2"/>
            <a:r>
              <a:rPr lang="cs-CZ"/>
              <a:t>Nevadí, pro inkluzivní cache se každá vrstva chová stejně, jako by byla samostatná</a:t>
            </a:r>
            <a:endParaRPr lang="cs-CZ" dirty="0"/>
          </a:p>
          <a:p>
            <a:pPr lvl="1"/>
            <a:r>
              <a:rPr lang="cs-CZ"/>
              <a:t>Ignorujeme nedokonalou asociativitu cache</a:t>
            </a:r>
            <a:endParaRPr lang="cs-CZ" dirty="0"/>
          </a:p>
          <a:p>
            <a:pPr lvl="2"/>
            <a:r>
              <a:rPr lang="cs-CZ"/>
              <a:t>Teoreticky: Náhrada cache hashovací tabulkou s dobrou hashovací funkcí složitost nezhorší</a:t>
            </a:r>
            <a:endParaRPr lang="cs-CZ" dirty="0"/>
          </a:p>
          <a:p>
            <a:pPr lvl="2"/>
            <a:r>
              <a:rPr lang="cs-CZ" err="1"/>
              <a:t>Prakticky</a:t>
            </a:r>
            <a:r>
              <a:rPr lang="cs-CZ"/>
              <a:t>: Nedokonalost hashovací funkce vadí</a:t>
            </a:r>
            <a:endParaRPr lang="cs-CZ" dirty="0"/>
          </a:p>
          <a:p>
            <a:pPr lvl="3"/>
            <a:r>
              <a:rPr lang="cs-CZ"/>
              <a:t>Často jde o triviální funkce vyřezávající bity z adresy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804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Cache-oblivious algorithms</a:t>
            </a:r>
            <a:endParaRPr lang="cs-CZ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NPRG054 High Performance Software Development- 2016/2017 David Bednárek</a:t>
            </a:r>
            <a:endParaRPr lang="cs-CZ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Cache-awareness</a:t>
            </a:r>
          </a:p>
          <a:p>
            <a:pPr lvl="1"/>
            <a:r>
              <a:rPr lang="cs-CZ"/>
              <a:t>Algoritmus je vyladěn pro konkrétní parametry cache</a:t>
            </a:r>
            <a:endParaRPr lang="cs-CZ" dirty="0"/>
          </a:p>
          <a:p>
            <a:pPr lvl="1"/>
            <a:r>
              <a:rPr lang="cs-CZ"/>
              <a:t>Prakticky obtížně proveditelné - parametrů je příliš mnoho</a:t>
            </a:r>
            <a:endParaRPr lang="cs-CZ" dirty="0"/>
          </a:p>
          <a:p>
            <a:pPr lvl="1"/>
            <a:endParaRPr lang="cs-CZ" dirty="0"/>
          </a:p>
          <a:p>
            <a:r>
              <a:rPr lang="cs-CZ" dirty="0"/>
              <a:t>Cache-obliviousness</a:t>
            </a:r>
          </a:p>
          <a:p>
            <a:pPr lvl="1"/>
            <a:r>
              <a:rPr lang="cs-CZ" err="1"/>
              <a:t>Víme</a:t>
            </a:r>
            <a:r>
              <a:rPr lang="cs-CZ"/>
              <a:t>, že cache existuje, ale neznáme její parametry</a:t>
            </a:r>
            <a:endParaRPr lang="cs-CZ" dirty="0"/>
          </a:p>
          <a:p>
            <a:pPr lvl="1"/>
            <a:endParaRPr lang="cs-CZ" dirty="0"/>
          </a:p>
          <a:p>
            <a:r>
              <a:rPr lang="en-US"/>
              <a:t>Cache-oblivious algorithms</a:t>
            </a:r>
            <a:endParaRPr lang="en-US" dirty="0"/>
          </a:p>
          <a:p>
            <a:pPr lvl="1"/>
            <a:r>
              <a:rPr lang="cs-CZ"/>
              <a:t>Pohled na složitost algoritmů zohledňující existenci cache</a:t>
            </a:r>
            <a:endParaRPr lang="cs-CZ" dirty="0"/>
          </a:p>
          <a:p>
            <a:pPr lvl="1"/>
            <a:r>
              <a:rPr lang="cs-CZ"/>
              <a:t>Algoritmy fungující z tohoto pohledu dobře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3085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Cache-oblivious algorithms </a:t>
            </a:r>
            <a:r>
              <a:rPr lang="cs-CZ"/>
              <a:t>(</a:t>
            </a:r>
            <a:r>
              <a:rPr lang="en-US" err="1"/>
              <a:t>zjednodu</a:t>
            </a:r>
            <a:r>
              <a:rPr lang="cs-CZ"/>
              <a:t>šený pohled</a:t>
            </a:r>
            <a:r>
              <a:rPr lang="cs-CZ" dirty="0"/>
              <a:t>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NPRG054 High Performance Software Development- 2016/2017 David Bednárek</a:t>
            </a:r>
            <a:endParaRPr lang="cs-CZ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Cache-oblivious algorithms</a:t>
            </a:r>
            <a:r>
              <a:rPr lang="cs-CZ"/>
              <a:t> </a:t>
            </a:r>
            <a:r>
              <a:rPr lang="en-US"/>
              <a:t>[</a:t>
            </a:r>
            <a:r>
              <a:rPr lang="en-US" dirty="0"/>
              <a:t>1999]</a:t>
            </a:r>
          </a:p>
          <a:p>
            <a:pPr lvl="1"/>
            <a:r>
              <a:rPr lang="cs-CZ"/>
              <a:t>Pohled na složitost algoritmů zohledňující existenci cache</a:t>
            </a:r>
            <a:endParaRPr lang="cs-CZ" dirty="0"/>
          </a:p>
          <a:p>
            <a:pPr lvl="2"/>
            <a:r>
              <a:rPr lang="cs-CZ"/>
              <a:t>Počítáme přístupy k hlavní paměti (cache misses</a:t>
            </a:r>
            <a:r>
              <a:rPr lang="cs-CZ" dirty="0"/>
              <a:t>)</a:t>
            </a:r>
          </a:p>
          <a:p>
            <a:pPr lvl="2"/>
            <a:r>
              <a:rPr lang="cs-CZ"/>
              <a:t>Složitost je funkcí velikosti vstupu </a:t>
            </a:r>
            <a:r>
              <a:rPr lang="en-US"/>
              <a:t>(n) </a:t>
            </a:r>
            <a:r>
              <a:rPr lang="cs-CZ"/>
              <a:t>a velikosti cache</a:t>
            </a:r>
            <a:r>
              <a:rPr lang="en-US"/>
              <a:t> (</a:t>
            </a:r>
            <a:r>
              <a:rPr lang="en-US" dirty="0"/>
              <a:t>C)</a:t>
            </a:r>
            <a:endParaRPr lang="cs-CZ" dirty="0"/>
          </a:p>
          <a:p>
            <a:pPr lvl="3"/>
            <a:r>
              <a:rPr lang="cs-CZ" i="1"/>
              <a:t>Zjednodušeno </a:t>
            </a:r>
            <a:r>
              <a:rPr lang="cs-CZ"/>
              <a:t>(parametrem bývá i velikost cache line</a:t>
            </a:r>
            <a:r>
              <a:rPr lang="cs-CZ" dirty="0"/>
              <a:t>)</a:t>
            </a:r>
          </a:p>
          <a:p>
            <a:pPr lvl="2"/>
            <a:r>
              <a:rPr lang="cs-CZ"/>
              <a:t>Zkoumá se obvykle asymptotické chování</a:t>
            </a:r>
            <a:r>
              <a:rPr lang="en-US"/>
              <a:t> (vzhledem k n</a:t>
            </a:r>
            <a:r>
              <a:rPr lang="en-US" dirty="0"/>
              <a:t>)</a:t>
            </a:r>
            <a:endParaRPr lang="cs-CZ" dirty="0"/>
          </a:p>
          <a:p>
            <a:pPr lvl="3"/>
            <a:r>
              <a:rPr lang="cs-CZ" dirty="0"/>
              <a:t>O</a:t>
            </a:r>
            <a:r>
              <a:rPr lang="en-US" dirty="0"/>
              <a:t>(f(</a:t>
            </a:r>
            <a:r>
              <a:rPr lang="en-US" dirty="0" err="1"/>
              <a:t>n,C</a:t>
            </a:r>
            <a:r>
              <a:rPr lang="en-US" dirty="0"/>
              <a:t>))</a:t>
            </a:r>
          </a:p>
          <a:p>
            <a:pPr lvl="2"/>
            <a:r>
              <a:rPr lang="cs-CZ"/>
              <a:t>Počet výpadků je shora omezen časovou složitostí</a:t>
            </a:r>
            <a:r>
              <a:rPr lang="en-US"/>
              <a:t> </a:t>
            </a:r>
            <a:r>
              <a:rPr lang="cs-CZ"/>
              <a:t>O</a:t>
            </a:r>
            <a:r>
              <a:rPr lang="en-US" dirty="0"/>
              <a:t>(t(n))</a:t>
            </a:r>
          </a:p>
          <a:p>
            <a:pPr lvl="3"/>
            <a:r>
              <a:rPr lang="cs-CZ"/>
              <a:t>Lze popsat relativně vůči časové složitosti (pokud máme její oboustranný odhad</a:t>
            </a:r>
            <a:r>
              <a:rPr lang="cs-CZ" dirty="0"/>
              <a:t>)</a:t>
            </a:r>
          </a:p>
          <a:p>
            <a:pPr lvl="3"/>
            <a:r>
              <a:rPr lang="cs-CZ" dirty="0"/>
              <a:t>O</a:t>
            </a:r>
            <a:r>
              <a:rPr lang="en-US" dirty="0"/>
              <a:t>(f(</a:t>
            </a:r>
            <a:r>
              <a:rPr lang="en-US" dirty="0" err="1"/>
              <a:t>n,</a:t>
            </a:r>
            <a:r>
              <a:rPr lang="en-US" err="1"/>
              <a:t>C</a:t>
            </a:r>
            <a:r>
              <a:rPr lang="en-US"/>
              <a:t>))</a:t>
            </a:r>
            <a:r>
              <a:rPr lang="cs-CZ"/>
              <a:t> </a:t>
            </a:r>
            <a:r>
              <a:rPr lang="en-US"/>
              <a:t>= O</a:t>
            </a:r>
            <a:r>
              <a:rPr lang="en-US" dirty="0"/>
              <a:t>(t(n)*g(</a:t>
            </a:r>
            <a:r>
              <a:rPr lang="cs-CZ" dirty="0"/>
              <a:t>n,</a:t>
            </a:r>
            <a:r>
              <a:rPr lang="en-US" dirty="0"/>
              <a:t>C))</a:t>
            </a:r>
          </a:p>
          <a:p>
            <a:pPr lvl="3"/>
            <a:r>
              <a:rPr lang="en-US" dirty="0"/>
              <a:t>g(</a:t>
            </a:r>
            <a:r>
              <a:rPr lang="cs-CZ" dirty="0"/>
              <a:t>n,</a:t>
            </a:r>
            <a:r>
              <a:rPr lang="en-US"/>
              <a:t>C) </a:t>
            </a:r>
            <a:r>
              <a:rPr lang="cs-CZ"/>
              <a:t>říká, jak často algoritmus generuje cache miss</a:t>
            </a:r>
            <a:endParaRPr lang="cs-CZ" dirty="0"/>
          </a:p>
          <a:p>
            <a:pPr lvl="3"/>
            <a:r>
              <a:rPr lang="cs-CZ"/>
              <a:t>V mnoha případech pro velká n nezávisí na n, tj. O</a:t>
            </a:r>
            <a:r>
              <a:rPr lang="en-US" dirty="0"/>
              <a:t>(</a:t>
            </a:r>
            <a:r>
              <a:rPr lang="cs-CZ" dirty="0"/>
              <a:t>g(n,C</a:t>
            </a:r>
            <a:r>
              <a:rPr lang="cs-CZ"/>
              <a:t>)</a:t>
            </a:r>
            <a:r>
              <a:rPr lang="en-US"/>
              <a:t>) = O</a:t>
            </a:r>
            <a:r>
              <a:rPr lang="en-US" dirty="0"/>
              <a:t>(g(C))</a:t>
            </a:r>
            <a:endParaRPr lang="cs-CZ" dirty="0"/>
          </a:p>
          <a:p>
            <a:pPr lvl="3"/>
            <a:r>
              <a:rPr lang="cs-CZ"/>
              <a:t>U dobrých algoritmů g</a:t>
            </a:r>
            <a:r>
              <a:rPr lang="en-US" dirty="0"/>
              <a:t>(</a:t>
            </a:r>
            <a:r>
              <a:rPr lang="en-US"/>
              <a:t>C) kles</a:t>
            </a:r>
            <a:r>
              <a:rPr lang="cs-CZ"/>
              <a:t>á k nule </a:t>
            </a:r>
            <a:r>
              <a:rPr lang="en-US"/>
              <a:t>pro velk</a:t>
            </a:r>
            <a:r>
              <a:rPr lang="cs-CZ"/>
              <a:t>á C</a:t>
            </a:r>
            <a:endParaRPr lang="en-US" dirty="0"/>
          </a:p>
          <a:p>
            <a:pPr lvl="1"/>
            <a:r>
              <a:rPr lang="en-US" dirty="0"/>
              <a:t>P</a:t>
            </a:r>
            <a:r>
              <a:rPr lang="cs-CZ" err="1"/>
              <a:t>říklad</a:t>
            </a:r>
            <a:r>
              <a:rPr lang="cs-CZ"/>
              <a:t>: Násobení matic (</a:t>
            </a:r>
            <a:r>
              <a:rPr lang="cs-CZ" dirty="0"/>
              <a:t>n*n)</a:t>
            </a:r>
          </a:p>
          <a:p>
            <a:pPr lvl="2"/>
            <a:r>
              <a:rPr lang="en-US" dirty="0"/>
              <a:t>U</a:t>
            </a:r>
            <a:r>
              <a:rPr lang="cs-CZ" dirty="0"/>
              <a:t>č</a:t>
            </a:r>
            <a:r>
              <a:rPr lang="en-US" err="1"/>
              <a:t>ebnicov</a:t>
            </a:r>
            <a:r>
              <a:rPr lang="cs-CZ"/>
              <a:t>ý algoritmus (i-j-k iterace</a:t>
            </a:r>
            <a:r>
              <a:rPr lang="cs-CZ" dirty="0"/>
              <a:t>)</a:t>
            </a:r>
          </a:p>
          <a:p>
            <a:pPr lvl="3"/>
            <a:r>
              <a:rPr lang="cs-CZ"/>
              <a:t>Pro n</a:t>
            </a:r>
            <a:r>
              <a:rPr lang="en-US" baseline="30000" dirty="0"/>
              <a:t>2</a:t>
            </a:r>
            <a:r>
              <a:rPr lang="en-US"/>
              <a:t>&gt;C</a:t>
            </a:r>
            <a:r>
              <a:rPr lang="cs-CZ"/>
              <a:t> </a:t>
            </a:r>
            <a:r>
              <a:rPr lang="en-US"/>
              <a:t>ka</a:t>
            </a:r>
            <a:r>
              <a:rPr lang="cs-CZ"/>
              <a:t>ždý přístup (k pravému operandu) generuje cache miss</a:t>
            </a:r>
            <a:endParaRPr lang="en-US" dirty="0"/>
          </a:p>
          <a:p>
            <a:pPr lvl="3"/>
            <a:r>
              <a:rPr lang="cs-CZ"/>
              <a:t>Složitost O</a:t>
            </a:r>
            <a:r>
              <a:rPr lang="cs-CZ" dirty="0"/>
              <a:t>(</a:t>
            </a:r>
            <a:r>
              <a:rPr lang="cs-CZ"/>
              <a:t>n</a:t>
            </a:r>
            <a:r>
              <a:rPr lang="cs-CZ" baseline="30000"/>
              <a:t>3</a:t>
            </a:r>
            <a:r>
              <a:rPr lang="cs-CZ"/>
              <a:t>) - nezávisí na C</a:t>
            </a:r>
            <a:r>
              <a:rPr lang="en-US"/>
              <a:t>; g</a:t>
            </a:r>
            <a:r>
              <a:rPr lang="en-US" dirty="0"/>
              <a:t>(</a:t>
            </a:r>
            <a:r>
              <a:rPr lang="en-US"/>
              <a:t>C) = 1</a:t>
            </a:r>
            <a:endParaRPr lang="en-US" dirty="0"/>
          </a:p>
          <a:p>
            <a:pPr lvl="2"/>
            <a:r>
              <a:rPr lang="en-US"/>
              <a:t>Cache-oblivious algoritmus</a:t>
            </a:r>
            <a:r>
              <a:rPr lang="cs-CZ"/>
              <a:t> (rekurzivní dělení</a:t>
            </a:r>
            <a:r>
              <a:rPr lang="cs-CZ" dirty="0"/>
              <a:t>)</a:t>
            </a:r>
          </a:p>
          <a:p>
            <a:pPr lvl="3"/>
            <a:r>
              <a:rPr lang="cs-CZ" dirty="0"/>
              <a:t>O</a:t>
            </a:r>
            <a:r>
              <a:rPr lang="en-US"/>
              <a:t>(C</a:t>
            </a:r>
            <a:r>
              <a:rPr lang="en-US" baseline="30000"/>
              <a:t>-1/2</a:t>
            </a:r>
            <a:r>
              <a:rPr lang="cs-CZ" baseline="30000"/>
              <a:t> </a:t>
            </a:r>
            <a:r>
              <a:rPr lang="en-US"/>
              <a:t>*</a:t>
            </a:r>
            <a:r>
              <a:rPr lang="en-US" dirty="0"/>
              <a:t>n</a:t>
            </a:r>
            <a:r>
              <a:rPr lang="cs-CZ" baseline="30000"/>
              <a:t>3</a:t>
            </a:r>
            <a:r>
              <a:rPr lang="en-US"/>
              <a:t>) tj. g</a:t>
            </a:r>
            <a:r>
              <a:rPr lang="en-US" dirty="0"/>
              <a:t>(</a:t>
            </a:r>
            <a:r>
              <a:rPr lang="en-US"/>
              <a:t>C) = C</a:t>
            </a:r>
            <a:r>
              <a:rPr lang="en-US" baseline="30000"/>
              <a:t>-1/2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318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Cache-oblivious algorithms</a:t>
            </a:r>
            <a:endParaRPr lang="cs-CZ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NPRG054 High Performance Software Development- 2016/2017 David Bednárek</a:t>
            </a:r>
            <a:endParaRPr lang="cs-CZ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/>
              <a:t>Cache-oblivious algorithms</a:t>
            </a:r>
            <a:endParaRPr lang="en-US" dirty="0"/>
          </a:p>
          <a:p>
            <a:pPr lvl="1"/>
            <a:r>
              <a:rPr lang="en-US"/>
              <a:t>Definice p</a:t>
            </a:r>
            <a:r>
              <a:rPr lang="cs-CZ"/>
              <a:t>ředpokládá pouze 1 úroveň cache</a:t>
            </a:r>
            <a:endParaRPr lang="cs-CZ" dirty="0"/>
          </a:p>
          <a:p>
            <a:pPr lvl="2"/>
            <a:r>
              <a:rPr lang="cs-CZ"/>
              <a:t>Cílem je však dobré chování pro všechna C (z "</a:t>
            </a:r>
            <a:r>
              <a:rPr lang="cs-CZ" err="1"/>
              <a:t>rozumného</a:t>
            </a:r>
            <a:r>
              <a:rPr lang="cs-CZ"/>
              <a:t>" intervalu</a:t>
            </a:r>
            <a:r>
              <a:rPr lang="cs-CZ" dirty="0"/>
              <a:t>)</a:t>
            </a:r>
          </a:p>
          <a:p>
            <a:pPr lvl="2"/>
            <a:r>
              <a:rPr lang="cs-CZ"/>
              <a:t>Dobré chování pro cache jakékoliv velikosti implikuje dobré chování pro více úrovní</a:t>
            </a:r>
            <a:endParaRPr lang="cs-CZ" dirty="0"/>
          </a:p>
          <a:p>
            <a:pPr lvl="3"/>
            <a:r>
              <a:rPr lang="cs-CZ"/>
              <a:t>Fakticky zbytečně optimalizujeme i pro ty velikosti cache, které v daném systému nejsou</a:t>
            </a:r>
            <a:endParaRPr lang="cs-CZ" dirty="0"/>
          </a:p>
          <a:p>
            <a:r>
              <a:rPr lang="cs-CZ"/>
              <a:t>Který algoritmus je lepší</a:t>
            </a:r>
            <a:r>
              <a:rPr lang="cs-CZ" dirty="0"/>
              <a:t>?</a:t>
            </a:r>
          </a:p>
          <a:p>
            <a:pPr lvl="1"/>
            <a:r>
              <a:rPr lang="cs-CZ"/>
              <a:t>Minimalizujeme g</a:t>
            </a:r>
            <a:r>
              <a:rPr lang="cs-CZ" dirty="0"/>
              <a:t>(</a:t>
            </a:r>
            <a:r>
              <a:rPr lang="cs-CZ"/>
              <a:t>C) pro všechna C (nikoliv asymptotické chování</a:t>
            </a:r>
            <a:r>
              <a:rPr lang="cs-CZ" dirty="0"/>
              <a:t>)</a:t>
            </a:r>
          </a:p>
          <a:p>
            <a:pPr lvl="2"/>
            <a:r>
              <a:rPr lang="cs-CZ"/>
              <a:t>To není jednoznačné zadání, ale porovnání obvyklých g jednoznačné bývá</a:t>
            </a:r>
            <a:br>
              <a:rPr lang="cs-CZ" dirty="0"/>
            </a:br>
            <a:r>
              <a:rPr lang="cs-CZ" dirty="0"/>
              <a:t>(</a:t>
            </a:r>
            <a:r>
              <a:rPr lang="en-US" dirty="0"/>
              <a:t>nap</a:t>
            </a:r>
            <a:r>
              <a:rPr lang="cs-CZ"/>
              <a:t>ř.</a:t>
            </a:r>
            <a:r>
              <a:rPr lang="en-US"/>
              <a:t> C</a:t>
            </a:r>
            <a:r>
              <a:rPr lang="en-US" baseline="30000"/>
              <a:t>-1/2</a:t>
            </a:r>
            <a:r>
              <a:rPr lang="cs-CZ"/>
              <a:t> </a:t>
            </a:r>
            <a:r>
              <a:rPr lang="en-US"/>
              <a:t>&lt; 1</a:t>
            </a:r>
            <a:r>
              <a:rPr lang="cs-CZ"/>
              <a:t> pro cache-oblivious </a:t>
            </a:r>
            <a:r>
              <a:rPr lang="en-US"/>
              <a:t>vs. textbook </a:t>
            </a:r>
            <a:r>
              <a:rPr lang="cs-CZ"/>
              <a:t>matrix multiplication</a:t>
            </a:r>
            <a:r>
              <a:rPr lang="en-US" dirty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579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Cache-oblivious algorithms</a:t>
            </a:r>
            <a:endParaRPr lang="cs-CZ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NPRG054 High Performance Software Development- 2016/2017 David Bednárek</a:t>
            </a:r>
            <a:endParaRPr lang="cs-CZ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cs-CZ"/>
              <a:t>Reálné důsledky cache-oblivious složitosti</a:t>
            </a:r>
            <a:endParaRPr lang="cs-CZ" dirty="0"/>
          </a:p>
          <a:p>
            <a:pPr lvl="2"/>
            <a:r>
              <a:rPr lang="cs-CZ"/>
              <a:t>Konkrétní hardware má několik úrovní cache velikostí </a:t>
            </a:r>
            <a:r>
              <a:rPr lang="en-US"/>
              <a:t>{</a:t>
            </a:r>
            <a:r>
              <a:rPr lang="en-US" dirty="0"/>
              <a:t>C</a:t>
            </a:r>
            <a:r>
              <a:rPr lang="en-US" baseline="-25000" dirty="0"/>
              <a:t>i</a:t>
            </a:r>
            <a:r>
              <a:rPr lang="en-US" dirty="0"/>
              <a:t>}</a:t>
            </a:r>
            <a:br>
              <a:rPr lang="cs-CZ"/>
            </a:br>
            <a:r>
              <a:rPr lang="en-US"/>
              <a:t>s latenc</a:t>
            </a:r>
            <a:r>
              <a:rPr lang="cs-CZ"/>
              <a:t>í </a:t>
            </a:r>
            <a:r>
              <a:rPr lang="en-US"/>
              <a:t>{L</a:t>
            </a:r>
            <a:r>
              <a:rPr lang="en-US" baseline="-25000"/>
              <a:t>i</a:t>
            </a:r>
            <a:r>
              <a:rPr lang="en-US"/>
              <a:t>} a propustnost</a:t>
            </a:r>
            <a:r>
              <a:rPr lang="cs-CZ"/>
              <a:t>í </a:t>
            </a:r>
            <a:r>
              <a:rPr lang="en-US"/>
              <a:t>{</a:t>
            </a:r>
            <a:r>
              <a:rPr lang="en-US" dirty="0"/>
              <a:t>P</a:t>
            </a:r>
            <a:r>
              <a:rPr lang="en-US" baseline="-25000" dirty="0"/>
              <a:t>i</a:t>
            </a:r>
            <a:r>
              <a:rPr lang="en-US" dirty="0"/>
              <a:t>}</a:t>
            </a:r>
          </a:p>
          <a:p>
            <a:pPr lvl="2"/>
            <a:r>
              <a:rPr lang="cs-CZ"/>
              <a:t>Zdržení výpočtu kvůli latenci lze odhadnout jako</a:t>
            </a:r>
            <a:endParaRPr lang="cs-CZ" dirty="0"/>
          </a:p>
          <a:p>
            <a:pPr lvl="4"/>
            <a:r>
              <a:rPr lang="cs-CZ" dirty="0"/>
              <a:t>L</a:t>
            </a:r>
            <a:r>
              <a:rPr lang="en-US" dirty="0"/>
              <a:t>(</a:t>
            </a:r>
            <a:r>
              <a:rPr lang="en-US"/>
              <a:t>n)</a:t>
            </a:r>
            <a:r>
              <a:rPr lang="cs-CZ"/>
              <a:t> </a:t>
            </a:r>
            <a:r>
              <a:rPr lang="en-US"/>
              <a:t>= t</a:t>
            </a:r>
            <a:r>
              <a:rPr lang="en-US" dirty="0"/>
              <a:t>(n</a:t>
            </a:r>
            <a:r>
              <a:rPr lang="en-US"/>
              <a:t>)*(∑</a:t>
            </a:r>
            <a:r>
              <a:rPr lang="cs-CZ"/>
              <a:t> </a:t>
            </a:r>
            <a:r>
              <a:rPr lang="en-US"/>
              <a:t>g</a:t>
            </a:r>
            <a:r>
              <a:rPr lang="en-US" dirty="0"/>
              <a:t>(</a:t>
            </a:r>
            <a:r>
              <a:rPr lang="cs-CZ" dirty="0"/>
              <a:t>n,</a:t>
            </a:r>
            <a:r>
              <a:rPr lang="en-US" dirty="0"/>
              <a:t>C</a:t>
            </a:r>
            <a:r>
              <a:rPr lang="en-US" baseline="-25000" dirty="0"/>
              <a:t>i</a:t>
            </a:r>
            <a:r>
              <a:rPr lang="en-US" dirty="0"/>
              <a:t>)*L</a:t>
            </a:r>
            <a:r>
              <a:rPr lang="en-US" baseline="-25000" dirty="0"/>
              <a:t>i</a:t>
            </a:r>
            <a:r>
              <a:rPr lang="en-US" dirty="0"/>
              <a:t>)</a:t>
            </a:r>
          </a:p>
          <a:p>
            <a:pPr lvl="3"/>
            <a:r>
              <a:rPr lang="en-US" err="1"/>
              <a:t>Pesimistick</a:t>
            </a:r>
            <a:r>
              <a:rPr lang="cs-CZ"/>
              <a:t>ý odhad předpokládající, že v době výpadku cache vše ostatní stojí</a:t>
            </a:r>
            <a:endParaRPr lang="cs-CZ" dirty="0"/>
          </a:p>
          <a:p>
            <a:pPr lvl="3"/>
            <a:r>
              <a:rPr lang="cs-CZ"/>
              <a:t>V reálných případech nemusí určité množství výpadků zdržovat vůbec</a:t>
            </a:r>
            <a:endParaRPr lang="cs-CZ" dirty="0"/>
          </a:p>
          <a:p>
            <a:pPr lvl="2"/>
            <a:r>
              <a:rPr lang="cs-CZ"/>
              <a:t>Propustnost paměťové hierarchie pro daný algoritmus</a:t>
            </a:r>
            <a:r>
              <a:rPr lang="cs-CZ" dirty="0"/>
              <a:t>:</a:t>
            </a:r>
          </a:p>
          <a:p>
            <a:pPr lvl="4"/>
            <a:r>
              <a:rPr lang="cs-CZ" dirty="0"/>
              <a:t>T</a:t>
            </a:r>
            <a:r>
              <a:rPr lang="en-US" dirty="0"/>
              <a:t>(</a:t>
            </a:r>
            <a:r>
              <a:rPr lang="en-US"/>
              <a:t>n)</a:t>
            </a:r>
            <a:r>
              <a:rPr lang="cs-CZ"/>
              <a:t> </a:t>
            </a:r>
            <a:r>
              <a:rPr lang="en-US"/>
              <a:t>= t</a:t>
            </a:r>
            <a:r>
              <a:rPr lang="en-US" dirty="0"/>
              <a:t>(n</a:t>
            </a:r>
            <a:r>
              <a:rPr lang="en-US"/>
              <a:t>)*(</a:t>
            </a:r>
            <a:r>
              <a:rPr lang="cs-CZ"/>
              <a:t>max </a:t>
            </a:r>
            <a:r>
              <a:rPr lang="en-US"/>
              <a:t>g</a:t>
            </a:r>
            <a:r>
              <a:rPr lang="en-US" dirty="0"/>
              <a:t>(</a:t>
            </a:r>
            <a:r>
              <a:rPr lang="cs-CZ" dirty="0"/>
              <a:t>n,</a:t>
            </a:r>
            <a:r>
              <a:rPr lang="en-US" dirty="0"/>
              <a:t>C</a:t>
            </a:r>
            <a:r>
              <a:rPr lang="en-US" baseline="-25000" dirty="0"/>
              <a:t>i</a:t>
            </a:r>
            <a:r>
              <a:rPr lang="en-US" dirty="0"/>
              <a:t>)</a:t>
            </a:r>
            <a:r>
              <a:rPr lang="cs-CZ" dirty="0"/>
              <a:t>/P</a:t>
            </a:r>
            <a:r>
              <a:rPr lang="en-US" baseline="-25000" dirty="0" err="1"/>
              <a:t>i</a:t>
            </a:r>
            <a:r>
              <a:rPr lang="en-US" dirty="0"/>
              <a:t>)</a:t>
            </a:r>
          </a:p>
          <a:p>
            <a:pPr lvl="3"/>
            <a:r>
              <a:rPr lang="en-US"/>
              <a:t>P</a:t>
            </a:r>
            <a:r>
              <a:rPr lang="en-US" baseline="-25000"/>
              <a:t>i</a:t>
            </a:r>
            <a:r>
              <a:rPr lang="cs-CZ"/>
              <a:t> udává zvládnutelný počet výpadků cache i-té úrovně za jednotku času</a:t>
            </a:r>
            <a:endParaRPr lang="en-US" dirty="0"/>
          </a:p>
          <a:p>
            <a:pPr lvl="3"/>
            <a:r>
              <a:rPr lang="en-US" dirty="0"/>
              <a:t>t(n)*g(</a:t>
            </a:r>
            <a:r>
              <a:rPr lang="cs-CZ" dirty="0"/>
              <a:t>n,</a:t>
            </a:r>
            <a:r>
              <a:rPr lang="en-US"/>
              <a:t>C</a:t>
            </a:r>
            <a:r>
              <a:rPr lang="en-US" baseline="-25000"/>
              <a:t>i</a:t>
            </a:r>
            <a:r>
              <a:rPr lang="en-US"/>
              <a:t>)</a:t>
            </a:r>
            <a:r>
              <a:rPr lang="cs-CZ"/>
              <a:t> je celkový počet výpadků cache i-té úrovně</a:t>
            </a:r>
            <a:endParaRPr lang="en-US" dirty="0"/>
          </a:p>
          <a:p>
            <a:pPr lvl="3"/>
            <a:r>
              <a:rPr lang="en-US" dirty="0"/>
              <a:t>t(n)*g(</a:t>
            </a:r>
            <a:r>
              <a:rPr lang="cs-CZ" dirty="0"/>
              <a:t>n,</a:t>
            </a:r>
            <a:r>
              <a:rPr lang="en-US" dirty="0"/>
              <a:t>C</a:t>
            </a:r>
            <a:r>
              <a:rPr lang="en-US" baseline="-25000" dirty="0"/>
              <a:t>i</a:t>
            </a:r>
            <a:r>
              <a:rPr lang="en-US" dirty="0"/>
              <a:t>)</a:t>
            </a:r>
            <a:r>
              <a:rPr lang="cs-CZ" dirty="0"/>
              <a:t>/</a:t>
            </a:r>
            <a:r>
              <a:rPr lang="cs-CZ"/>
              <a:t>P</a:t>
            </a:r>
            <a:r>
              <a:rPr lang="en-US" baseline="-25000"/>
              <a:t>i</a:t>
            </a:r>
            <a:r>
              <a:rPr lang="cs-CZ" baseline="-25000"/>
              <a:t> </a:t>
            </a:r>
            <a:r>
              <a:rPr lang="cs-CZ"/>
              <a:t>je čas potřebný pro obsloužení tohoto počtu výpadků</a:t>
            </a:r>
            <a:endParaRPr lang="en-US" dirty="0"/>
          </a:p>
          <a:p>
            <a:pPr lvl="3"/>
            <a:r>
              <a:rPr lang="en-US" dirty="0"/>
              <a:t>T(</a:t>
            </a:r>
            <a:r>
              <a:rPr lang="en-US"/>
              <a:t>n) je doln</a:t>
            </a:r>
            <a:r>
              <a:rPr lang="cs-CZ"/>
              <a:t>í odhad času potřebného k provedení algoritmu</a:t>
            </a:r>
            <a:endParaRPr lang="cs-CZ" dirty="0"/>
          </a:p>
          <a:p>
            <a:pPr lvl="3"/>
            <a:r>
              <a:rPr lang="cs-CZ"/>
              <a:t>Propustnost paměťové hierarchie hraje roli, pokud T</a:t>
            </a:r>
            <a:r>
              <a:rPr lang="en-US" dirty="0"/>
              <a:t>(</a:t>
            </a:r>
            <a:r>
              <a:rPr lang="en-US"/>
              <a:t>n) &gt; t</a:t>
            </a:r>
            <a:r>
              <a:rPr lang="en-US" dirty="0"/>
              <a:t>(</a:t>
            </a:r>
            <a:r>
              <a:rPr lang="en-US"/>
              <a:t>n), tedy</a:t>
            </a:r>
            <a:endParaRPr lang="en-US" dirty="0"/>
          </a:p>
          <a:p>
            <a:pPr lvl="4"/>
            <a:r>
              <a:rPr lang="cs-CZ"/>
              <a:t>max </a:t>
            </a:r>
            <a:r>
              <a:rPr lang="en-US"/>
              <a:t>g</a:t>
            </a:r>
            <a:r>
              <a:rPr lang="en-US" dirty="0"/>
              <a:t>(</a:t>
            </a:r>
            <a:r>
              <a:rPr lang="cs-CZ" dirty="0"/>
              <a:t>n,</a:t>
            </a:r>
            <a:r>
              <a:rPr lang="en-US" dirty="0"/>
              <a:t>C</a:t>
            </a:r>
            <a:r>
              <a:rPr lang="en-US" baseline="-25000" dirty="0"/>
              <a:t>i</a:t>
            </a:r>
            <a:r>
              <a:rPr lang="en-US" dirty="0"/>
              <a:t>)</a:t>
            </a:r>
            <a:r>
              <a:rPr lang="cs-CZ" dirty="0"/>
              <a:t>/</a:t>
            </a:r>
            <a:r>
              <a:rPr lang="cs-CZ"/>
              <a:t>P</a:t>
            </a:r>
            <a:r>
              <a:rPr lang="en-US" baseline="-25000"/>
              <a:t>i</a:t>
            </a:r>
            <a:r>
              <a:rPr lang="en-US"/>
              <a:t> &gt; 1</a:t>
            </a:r>
            <a:endParaRPr lang="en-US" dirty="0"/>
          </a:p>
          <a:p>
            <a:pPr lvl="3"/>
            <a:r>
              <a:rPr lang="cs-CZ"/>
              <a:t>Nerovnost má smysl pouze tehdy, pokud t</a:t>
            </a:r>
            <a:r>
              <a:rPr lang="en-US" dirty="0"/>
              <a:t>(</a:t>
            </a:r>
            <a:r>
              <a:rPr lang="en-US"/>
              <a:t>n) je </a:t>
            </a:r>
            <a:r>
              <a:rPr lang="cs-CZ"/>
              <a:t>udáváno ve skutečných časových jednotkách, ne pouze asymptoticky</a:t>
            </a:r>
            <a:endParaRPr lang="cs-CZ" dirty="0"/>
          </a:p>
          <a:p>
            <a:pPr lvl="3"/>
            <a:r>
              <a:rPr lang="cs-CZ"/>
              <a:t>I v asymptotickém případě to však dává vodítko, která úroveň cache rozhoduje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490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8 cores, 16 threads, 2.5 GHz</a:t>
            </a:r>
            <a:endParaRPr lang="en-US" dirty="0"/>
          </a:p>
          <a:p>
            <a:pPr lvl="1"/>
            <a:r>
              <a:rPr lang="en-US"/>
              <a:t>L1: 32KB per core</a:t>
            </a:r>
            <a:endParaRPr lang="en-US" dirty="0"/>
          </a:p>
          <a:p>
            <a:pPr lvl="1"/>
            <a:r>
              <a:rPr lang="en-US"/>
              <a:t>L2: 256KB per core</a:t>
            </a:r>
            <a:endParaRPr lang="en-US" dirty="0"/>
          </a:p>
          <a:p>
            <a:pPr lvl="1"/>
            <a:r>
              <a:rPr lang="en-US"/>
              <a:t>L3: 30MB shared</a:t>
            </a:r>
            <a:endParaRPr lang="en-US" dirty="0"/>
          </a:p>
          <a:p>
            <a:pPr lvl="1"/>
            <a:r>
              <a:rPr lang="en-US"/>
              <a:t>DRAM: 9.6 GT/s = 76.8 GB/s = 1.2 G lines</a:t>
            </a:r>
            <a:r>
              <a:rPr lang="en-US" dirty="0"/>
              <a:t>/s</a:t>
            </a:r>
          </a:p>
          <a:p>
            <a:r>
              <a:rPr lang="en-US"/>
              <a:t>Throughput P vs. size C</a:t>
            </a:r>
            <a:endParaRPr lang="en-US" dirty="0"/>
          </a:p>
          <a:p>
            <a:pPr lvl="1"/>
            <a:r>
              <a:rPr lang="en-US"/>
              <a:t>roughly proportional to C</a:t>
            </a:r>
            <a:r>
              <a:rPr lang="en-US" baseline="30000"/>
              <a:t>-1/2</a:t>
            </a:r>
            <a:endParaRPr lang="en-US" baseline="30000" dirty="0"/>
          </a:p>
          <a:p>
            <a:pPr lvl="1"/>
            <a:r>
              <a:rPr lang="en-US" err="1"/>
              <a:t>cf</a:t>
            </a:r>
            <a:r>
              <a:rPr lang="en-US"/>
              <a:t>. cache-oblivious matrix multiplication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Reálné hodnoty - Intel </a:t>
            </a:r>
            <a:r>
              <a:rPr lang="en-US"/>
              <a:t>Broadwell (Xeon E5</a:t>
            </a:r>
            <a:r>
              <a:rPr lang="cs-CZ"/>
              <a:t>-4655</a:t>
            </a:r>
            <a:r>
              <a:rPr lang="en-US"/>
              <a:t> v4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 dirty="0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6119853"/>
              </p:ext>
            </p:extLst>
          </p:nvPr>
        </p:nvGraphicFramePr>
        <p:xfrm>
          <a:off x="179513" y="621283"/>
          <a:ext cx="8784972" cy="242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4996">
                  <a:extLst>
                    <a:ext uri="{9D8B030D-6E8A-4147-A177-3AD203B41FA5}">
                      <a16:colId xmlns:a16="http://schemas.microsoft.com/office/drawing/2014/main" val="2923597022"/>
                    </a:ext>
                  </a:extLst>
                </a:gridCol>
                <a:gridCol w="1254996">
                  <a:extLst>
                    <a:ext uri="{9D8B030D-6E8A-4147-A177-3AD203B41FA5}">
                      <a16:colId xmlns:a16="http://schemas.microsoft.com/office/drawing/2014/main" val="2430338256"/>
                    </a:ext>
                  </a:extLst>
                </a:gridCol>
                <a:gridCol w="1254996">
                  <a:extLst>
                    <a:ext uri="{9D8B030D-6E8A-4147-A177-3AD203B41FA5}">
                      <a16:colId xmlns:a16="http://schemas.microsoft.com/office/drawing/2014/main" val="4268940327"/>
                    </a:ext>
                  </a:extLst>
                </a:gridCol>
                <a:gridCol w="12549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49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49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49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total</a:t>
                      </a:r>
                    </a:p>
                    <a:p>
                      <a:r>
                        <a:rPr lang="en-US" sz="1600" dirty="0"/>
                        <a:t>size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[</a:t>
                      </a:r>
                      <a:r>
                        <a:rPr lang="en-US" sz="1600"/>
                        <a:t>KB] 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size per</a:t>
                      </a:r>
                      <a:r>
                        <a:rPr lang="en-US" sz="1600" baseline="0"/>
                        <a:t> thread [</a:t>
                      </a:r>
                      <a:r>
                        <a:rPr lang="en-US" sz="1600" dirty="0"/>
                        <a:t>KB]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err="1"/>
                        <a:t>latenc</a:t>
                      </a:r>
                      <a:r>
                        <a:rPr lang="en-US" sz="1600"/>
                        <a:t>y</a:t>
                      </a:r>
                      <a:r>
                        <a:rPr lang="cs-CZ" sz="1600"/>
                        <a:t> </a:t>
                      </a:r>
                      <a:r>
                        <a:rPr lang="en-US" sz="1600"/>
                        <a:t>[</a:t>
                      </a:r>
                      <a:r>
                        <a:rPr lang="en-US" sz="1600" dirty="0"/>
                        <a:t>cycles]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total throughput (lines per cycle</a:t>
                      </a:r>
                      <a:r>
                        <a:rPr lang="en-US" sz="1600" dirty="0"/>
                        <a:t>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throughput per thread (lines per cycle</a:t>
                      </a:r>
                      <a:r>
                        <a:rPr lang="en-US" sz="1600" dirty="0"/>
                        <a:t>)</a:t>
                      </a:r>
                      <a:endParaRPr lang="cs-CZ" sz="1600" dirty="0"/>
                    </a:p>
                    <a:p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L1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256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/>
                        <a:t>16</a:t>
                      </a:r>
                      <a:endParaRPr lang="cs-CZ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L2-to-L1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0.5</a:t>
                      </a:r>
                      <a:endParaRPr lang="cs-CZ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L2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2048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/>
                        <a:t>128</a:t>
                      </a:r>
                      <a:endParaRPr lang="cs-CZ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L3-to-L2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~</a:t>
                      </a:r>
                      <a:r>
                        <a:rPr lang="cs-CZ" sz="160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0.125</a:t>
                      </a:r>
                      <a:endParaRPr lang="cs-CZ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L3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30720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/>
                        <a:t>1920</a:t>
                      </a:r>
                      <a:endParaRPr lang="cs-CZ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DRAM-to-L3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~70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0.48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0.03</a:t>
                      </a:r>
                      <a:endParaRPr lang="cs-CZ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54494593"/>
              </p:ext>
            </p:extLst>
          </p:nvPr>
        </p:nvGraphicFramePr>
        <p:xfrm>
          <a:off x="5508104" y="3645024"/>
          <a:ext cx="3366120" cy="2598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0936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Cache-oblivious algorithms</a:t>
            </a:r>
            <a:endParaRPr lang="cs-CZ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NPRG054 High Performance Software Development- 2016/2017 David Bednárek</a:t>
            </a:r>
            <a:endParaRPr lang="cs-CZ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2"/>
            <a:endParaRPr lang="cs-CZ" dirty="0"/>
          </a:p>
          <a:p>
            <a:pPr lvl="1"/>
            <a:r>
              <a:rPr lang="cs-CZ"/>
              <a:t>Stále </a:t>
            </a:r>
            <a:r>
              <a:rPr lang="en-US"/>
              <a:t>v</a:t>
            </a:r>
            <a:r>
              <a:rPr lang="cs-CZ"/>
              <a:t>ětšinou jde o asymptotický pohled vzhledem k n</a:t>
            </a:r>
            <a:endParaRPr lang="cs-CZ" dirty="0"/>
          </a:p>
          <a:p>
            <a:pPr lvl="2"/>
            <a:r>
              <a:rPr lang="cs-CZ"/>
              <a:t>Zanedbáváme multiplikativní konstanty, neřešíme rozdíl čtení</a:t>
            </a:r>
            <a:r>
              <a:rPr lang="cs-CZ" dirty="0"/>
              <a:t>/zápis</a:t>
            </a:r>
          </a:p>
          <a:p>
            <a:pPr lvl="3"/>
            <a:r>
              <a:rPr lang="cs-CZ"/>
              <a:t>Pro reálné problémy může být výhodnější asymptoticky horší algoritmus</a:t>
            </a:r>
            <a:endParaRPr lang="cs-CZ" dirty="0"/>
          </a:p>
          <a:p>
            <a:pPr lvl="3"/>
            <a:r>
              <a:rPr lang="cs-CZ"/>
              <a:t>Práce s pamětí nemusí být kritické místo algoritmu</a:t>
            </a:r>
            <a:endParaRPr lang="cs-CZ" dirty="0"/>
          </a:p>
          <a:p>
            <a:pPr lvl="2"/>
            <a:r>
              <a:rPr lang="cs-CZ"/>
              <a:t>Zanedbané konstanty často výrazně zkreslují chování pro malá C</a:t>
            </a:r>
            <a:endParaRPr lang="cs-CZ" dirty="0"/>
          </a:p>
          <a:p>
            <a:pPr lvl="3"/>
            <a:r>
              <a:rPr lang="cs-CZ"/>
              <a:t>Jádro algoritmu bývá vhodnější implementovat s přibližnou znalostí chování L1 cache</a:t>
            </a:r>
            <a:endParaRPr lang="cs-CZ" dirty="0"/>
          </a:p>
          <a:p>
            <a:pPr lvl="3"/>
            <a:r>
              <a:rPr lang="cs-CZ"/>
              <a:t>Překladač obvykle neumí sám využít registry jako L0 cache</a:t>
            </a:r>
            <a:endParaRPr lang="cs-CZ" dirty="0"/>
          </a:p>
          <a:p>
            <a:pPr lvl="3"/>
            <a:endParaRPr lang="cs-CZ" dirty="0"/>
          </a:p>
          <a:p>
            <a:pPr lvl="1"/>
            <a:r>
              <a:rPr lang="cs-CZ"/>
              <a:t>Jako inspirace se vždy vyplatí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1281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Cache-oblivious algorithms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8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NPRG054 High Performance Software Development- 2016/2017 David Bednárek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quarter" idx="13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cs-CZ" dirty="0"/>
                  <a:t>Rozděl a panuj</a:t>
                </a:r>
              </a:p>
              <a:p>
                <a:pPr lvl="1"/>
                <a:r>
                  <a:rPr lang="cs-CZ" dirty="0"/>
                  <a:t>Problém P</a:t>
                </a:r>
                <a:r>
                  <a:rPr lang="cs-CZ" baseline="-25000" dirty="0"/>
                  <a:t>0</a:t>
                </a:r>
                <a:r>
                  <a:rPr lang="cs-CZ" dirty="0"/>
                  <a:t> se dělí na podproblémy P</a:t>
                </a:r>
                <a:r>
                  <a:rPr lang="cs-CZ" baseline="-25000" dirty="0"/>
                  <a:t>1</a:t>
                </a:r>
                <a:r>
                  <a:rPr lang="cs-CZ" dirty="0"/>
                  <a:t> a P</a:t>
                </a:r>
                <a:r>
                  <a:rPr lang="cs-CZ" baseline="-25000" dirty="0"/>
                  <a:t>2</a:t>
                </a:r>
              </a:p>
              <a:p>
                <a:pPr lvl="1"/>
                <a:r>
                  <a:rPr lang="cs-CZ" dirty="0"/>
                  <a:t>Čas: </a:t>
                </a:r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cs-CZ" i="1" baseline="-25000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cs-CZ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cs-CZ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cs-CZ" i="1" baseline="-25000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dirty="0"/>
              </a:p>
              <a:p>
                <a:pPr lvl="2"/>
                <a:r>
                  <a:rPr lang="cs-CZ" dirty="0"/>
                  <a:t>Obvykle používané dělení: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cs-CZ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cs-CZ" i="1" baseline="-25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cs-CZ" i="1" baseline="-25000" dirty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baseline="-25000" dirty="0"/>
              </a:p>
              <a:p>
                <a:pPr lvl="1"/>
                <a:r>
                  <a:rPr lang="cs-CZ" dirty="0"/>
                  <a:t>Použité adresy: </a:t>
                </a:r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cs-CZ" i="1" baseline="-25000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cs-CZ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cs-CZ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a:rPr lang="cs-CZ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cs-CZ" i="1" baseline="-25000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;</a:t>
                </a:r>
                <a:r>
                  <a:rPr lang="cs-CZ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i="1" dirty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cs-CZ" i="1" baseline="-25000" dirty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≤</m:t>
                    </m:r>
                    <m:d>
                      <m:dPr>
                        <m:begChr m:val="|"/>
                        <m:endChr m:val="|"/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i="1" dirty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cs-CZ" i="1" baseline="-25000" dirty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+|</m:t>
                    </m:r>
                    <m:r>
                      <a:rPr lang="cs-CZ" i="1" dirty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cs-CZ" i="1" baseline="-25000" dirty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|</m:t>
                    </m:r>
                  </m:oMath>
                </a14:m>
                <a:endParaRPr lang="en-US" dirty="0"/>
              </a:p>
              <a:p>
                <a:pPr lvl="2"/>
                <a14:m>
                  <m:oMath xmlns:m="http://schemas.openxmlformats.org/officeDocument/2006/math">
                    <m:r>
                      <a:rPr lang="cs-CZ" b="0" i="1" dirty="0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0,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cs-CZ" i="1" baseline="-25000" dirty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=|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cs-CZ" i="1" baseline="-25000" dirty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en-US" dirty="0"/>
                  <a:t>;</a:t>
                </a:r>
                <a:r>
                  <a:rPr lang="cs-CZ" dirty="0"/>
                  <a:t> </a:t>
                </a:r>
                <a14:m>
                  <m:oMath xmlns:m="http://schemas.openxmlformats.org/officeDocument/2006/math">
                    <m:r>
                      <a:rPr lang="cs-CZ" i="1" dirty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cs-CZ" i="1" baseline="-25000" dirty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cs-CZ" i="1" baseline="-25000" dirty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b="0" i="1" baseline="-2500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=|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baseline="-25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endParaRPr lang="en-US" dirty="0"/>
              </a:p>
              <a:p>
                <a:pPr lvl="2"/>
                <a:r>
                  <a:rPr lang="en-US" dirty="0" err="1"/>
                  <a:t>Nen</a:t>
                </a:r>
                <a:r>
                  <a:rPr lang="cs-CZ" dirty="0"/>
                  <a:t>í ale jasné, kolik adres použijí časové úseky zasahující do obou podproblémů</a:t>
                </a:r>
              </a:p>
              <a:p>
                <a:pPr lvl="3"/>
                <a:r>
                  <a:rPr lang="cs-CZ" dirty="0"/>
                  <a:t>Typicky to bude více než uvnitř jednoho z podproblémů</a:t>
                </a:r>
                <a:endParaRPr lang="en-US" dirty="0"/>
              </a:p>
              <a:p>
                <a:pPr lvl="3"/>
                <a14:m>
                  <m:oMath xmlns:m="http://schemas.openxmlformats.org/officeDocument/2006/math">
                    <m:r>
                      <a:rPr lang="cs-CZ" b="0" i="1" dirty="0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cs-CZ" i="1" baseline="-25000" dirty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≥</m:t>
                    </m:r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i="1" dirty="0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cs-CZ" i="1" baseline="-25000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+|</m:t>
                        </m:r>
                        <m:r>
                          <a:rPr lang="cs-CZ" i="1" dirty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cs-CZ" i="1" baseline="-25000" dirty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|</m:t>
                        </m:r>
                      </m:num>
                      <m:den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i="1" dirty="0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cs-CZ" b="0" i="1" baseline="-25000" dirty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+|</m:t>
                        </m:r>
                        <m:r>
                          <a:rPr lang="cs-CZ" i="1" dirty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cs-CZ" i="1" baseline="-25000" dirty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cs-CZ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∩</m:t>
                        </m:r>
                        <m:r>
                          <a:rPr lang="cs-CZ" i="1" dirty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cs-CZ" i="1" baseline="-25000" dirty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|</m:t>
                        </m:r>
                      </m:num>
                      <m:den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C</a:t>
                </a:r>
                <a:r>
                  <a:rPr lang="cs-CZ" dirty="0" err="1"/>
                  <a:t>íl</a:t>
                </a:r>
                <a:r>
                  <a:rPr lang="cs-CZ" dirty="0"/>
                  <a:t> optimalizace: Minimalizovat </a:t>
                </a:r>
                <a14:m>
                  <m:oMath xmlns:m="http://schemas.openxmlformats.org/officeDocument/2006/math">
                    <m:r>
                      <a:rPr lang="cs-CZ" b="0" i="1" dirty="0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cs-CZ" i="1" baseline="-25000" dirty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endParaRPr lang="cs-CZ" dirty="0"/>
              </a:p>
              <a:p>
                <a:pPr lvl="3"/>
                <a:r>
                  <a:rPr lang="cs-CZ" dirty="0"/>
                  <a:t>Návod: Minimalizovat </a:t>
                </a:r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cs-CZ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cs-CZ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cs-CZ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cs-CZ" i="1" baseline="-25000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1"/>
                <a:endParaRPr lang="cs-CZ" baseline="-25000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blipFill>
                <a:blip r:embed="rId2"/>
                <a:stretch>
                  <a:fillRect l="-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0308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Násobení matic - rozděl a panuj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9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NPRG054 High Performance Software Development- 2016/2017 David Bednárek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sz="quarter" idx="13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cs-CZ" dirty="0"/>
                  <a:t>C </a:t>
                </a:r>
                <a:r>
                  <a:rPr lang="en-US" dirty="0"/>
                  <a:t>= A * B, </a:t>
                </a:r>
                <a:r>
                  <a:rPr lang="en-US" dirty="0" err="1"/>
                  <a:t>velikosti</a:t>
                </a:r>
                <a:r>
                  <a:rPr lang="en-US" dirty="0"/>
                  <a:t> A[</a:t>
                </a:r>
                <a:r>
                  <a:rPr lang="en-US" dirty="0" err="1"/>
                  <a:t>i,k</a:t>
                </a:r>
                <a:r>
                  <a:rPr lang="en-US" dirty="0"/>
                  <a:t>], B[</a:t>
                </a:r>
                <a:r>
                  <a:rPr lang="en-US" dirty="0" err="1"/>
                  <a:t>k,j</a:t>
                </a:r>
                <a:r>
                  <a:rPr lang="en-US" dirty="0"/>
                  <a:t>], C[</a:t>
                </a:r>
                <a:r>
                  <a:rPr lang="en-US" dirty="0" err="1"/>
                  <a:t>i,j</a:t>
                </a:r>
                <a:r>
                  <a:rPr lang="en-US" dirty="0"/>
                  <a:t>]</a:t>
                </a:r>
                <a:endParaRPr lang="cs-CZ" dirty="0"/>
              </a:p>
              <a:p>
                <a:pPr lvl="1"/>
                <a:r>
                  <a:rPr lang="en-US" dirty="0"/>
                  <a:t>Celkov</a:t>
                </a:r>
                <a:r>
                  <a:rPr lang="cs-CZ" dirty="0"/>
                  <a:t>á adresovaná paměť: </a:t>
                </a:r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cs-CZ" i="1" dirty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i="1" dirty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i="1" dirty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i="1" dirty="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cs-CZ" i="1" dirty="0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cs-CZ" i="1" dirty="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i="1" dirty="0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endParaRPr lang="en-US" dirty="0"/>
              </a:p>
              <a:p>
                <a:r>
                  <a:rPr lang="cs-CZ" dirty="0"/>
                  <a:t>i-split</a:t>
                </a:r>
                <a:r>
                  <a:rPr lang="en-US" dirty="0"/>
                  <a:t> - d</a:t>
                </a:r>
                <a:r>
                  <a:rPr lang="cs-CZ" dirty="0" err="1"/>
                  <a:t>ělení</a:t>
                </a:r>
                <a:r>
                  <a:rPr lang="cs-CZ" dirty="0"/>
                  <a:t> problému v dimenzi i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cs-CZ" i="1" baseline="-25000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i="1" dirty="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cs-CZ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cs-CZ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cs-CZ" i="1" dirty="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cs-CZ" i="1" baseline="-25000" dirty="0" smtClean="0">
                        <a:latin typeface="Cambria Math" panose="02040503050406030204" pitchFamily="18" charset="0"/>
                      </a:rPr>
                      <m:t>2 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;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cs-CZ" i="1" baseline="-25000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cs-CZ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cs-CZ" i="1" baseline="-25000" dirty="0" smtClean="0">
                        <a:latin typeface="Cambria Math" panose="02040503050406030204" pitchFamily="18" charset="0"/>
                      </a:rPr>
                      <m:t>2 </m:t>
                    </m:r>
                  </m:oMath>
                </a14:m>
                <a:r>
                  <a:rPr lang="en-US" dirty="0"/>
                  <a:t>;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cs-CZ" i="1" baseline="-25000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cs-CZ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cs-CZ" i="1" baseline="-25000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cs-CZ" dirty="0"/>
              </a:p>
              <a:p>
                <a:pPr lvl="1"/>
                <a:r>
                  <a:rPr lang="cs-CZ" dirty="0"/>
                  <a:t>Matice A </a:t>
                </a:r>
                <a:r>
                  <a:rPr lang="cs-CZ" dirty="0" err="1"/>
                  <a:t>a</a:t>
                </a:r>
                <a:r>
                  <a:rPr lang="cs-CZ" dirty="0"/>
                  <a:t> C se dělí napůl - podproblémy jsou na nich disjunktní</a:t>
                </a:r>
              </a:p>
              <a:p>
                <a:pPr lvl="1"/>
                <a:r>
                  <a:rPr lang="cs-CZ" dirty="0"/>
                  <a:t>Matice B se nedělí - oba podproblémy ji používají celou: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cs-CZ" i="1" baseline="-25000" dirty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cs-CZ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∩</m:t>
                        </m:r>
                        <m:r>
                          <a:rPr lang="cs-CZ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cs-CZ" i="1" baseline="-2500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cs-CZ" i="1" baseline="-25000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cs-CZ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i="1" dirty="0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cs-CZ" i="1" baseline="-25000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baseline="-25000" dirty="0"/>
              </a:p>
              <a:p>
                <a:pPr lvl="2"/>
                <a:endParaRPr lang="en-US" dirty="0"/>
              </a:p>
              <a:p>
                <a:r>
                  <a:rPr lang="en-US" dirty="0"/>
                  <a:t>j-split a k-split - dal</a:t>
                </a:r>
                <a:r>
                  <a:rPr lang="cs-CZ" dirty="0" err="1"/>
                  <a:t>ší</a:t>
                </a:r>
                <a:r>
                  <a:rPr lang="cs-CZ" dirty="0"/>
                  <a:t> možnosti dělení</a:t>
                </a:r>
              </a:p>
              <a:p>
                <a:pPr lvl="1"/>
                <a:r>
                  <a:rPr lang="en-US" dirty="0"/>
                  <a:t>Vol</a:t>
                </a:r>
                <a:r>
                  <a:rPr lang="cs-CZ" dirty="0"/>
                  <a:t>í se dělení produkující nejmenší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cs-CZ" i="1" baseline="-25000" dirty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cs-CZ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∩</m:t>
                        </m:r>
                        <m:r>
                          <a:rPr lang="cs-CZ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cs-CZ" i="1" baseline="-2500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</m:oMath>
                </a14:m>
                <a:endParaRPr lang="cs-CZ" dirty="0">
                  <a:ea typeface="Cambria Math" panose="02040503050406030204" pitchFamily="18" charset="0"/>
                </a:endParaRPr>
              </a:p>
              <a:p>
                <a:pPr lvl="1"/>
                <a:r>
                  <a:rPr lang="cs-CZ" dirty="0"/>
                  <a:t>Tomu odpovídá split podél největšího rozměru</a:t>
                </a:r>
                <a:endParaRPr lang="en-US" dirty="0"/>
              </a:p>
              <a:p>
                <a:pPr lvl="1"/>
                <a:r>
                  <a:rPr lang="cs-CZ" dirty="0"/>
                  <a:t>Pokud </a:t>
                </a:r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cs-CZ" i="1" baseline="-25000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b="0" i="1" baseline="-25000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;</a:t>
                </a:r>
                <a:r>
                  <a:rPr lang="cs-CZ" dirty="0"/>
                  <a:t> </a:t>
                </a:r>
                <a14:m>
                  <m:oMath xmlns:m="http://schemas.openxmlformats.org/officeDocument/2006/math">
                    <m:r>
                      <a:rPr lang="cs-CZ" i="1" dirty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cs-CZ" i="1" baseline="-25000" dirty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baseline="-25000" dirty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 </a:t>
                </a:r>
                <a:r>
                  <a:rPr lang="en-US" dirty="0"/>
                  <a:t>a</a:t>
                </a:r>
                <a:r>
                  <a:rPr lang="en-US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cs-CZ" i="1" dirty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cs-CZ" i="1" baseline="-25000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cs-CZ" i="1" baseline="-25000" dirty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cs-CZ" dirty="0">
                  <a:latin typeface="Cambria Math" panose="02040503050406030204" pitchFamily="18" charset="0"/>
                </a:endParaRPr>
              </a:p>
              <a:p>
                <a:pPr lvl="2"/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i="1" dirty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cs-CZ" b="0" i="1" baseline="-25000" dirty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cs-CZ" i="1" dirty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cs-CZ" b="0" i="1" baseline="-25000" dirty="0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cs-CZ" i="1" dirty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cs-CZ" b="0" i="1" baseline="-25000" dirty="0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cs-CZ" i="1" baseline="-25000" dirty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i="1" dirty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cs-CZ" i="1" baseline="-25000" dirty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cs-CZ" i="1" dirty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cs-CZ" i="1" baseline="-25000" dirty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i="1" dirty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cs-CZ" i="1" baseline="-25000" dirty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cs-CZ" i="1" baseline="-25000" dirty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i="1" dirty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cs-CZ" i="1" baseline="-25000" dirty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cs-CZ" i="1" dirty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i="1" dirty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baseline="-25000" dirty="0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cs-CZ" i="1" dirty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cs-CZ" i="1" baseline="-25000" dirty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cs-CZ" i="1" dirty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cs-CZ" i="1" baseline="-25000" dirty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</m:oMath>
                </a14:m>
                <a:endParaRPr lang="en-US" baseline="-25000" dirty="0"/>
              </a:p>
              <a:p>
                <a:pPr lvl="2"/>
                <a14:m>
                  <m:oMath xmlns:m="http://schemas.openxmlformats.org/officeDocument/2006/math">
                    <m:r>
                      <a:rPr lang="cs-CZ" i="1" dirty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cs-CZ" i="1" dirty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Pro </a:t>
                </a:r>
                <a:r>
                  <a:rPr lang="cs-CZ" dirty="0"/>
                  <a:t>čtvercové matice trojice </a:t>
                </a:r>
                <a:r>
                  <a:rPr lang="cs-CZ" dirty="0" err="1"/>
                  <a:t>i,j,k</a:t>
                </a:r>
                <a:r>
                  <a:rPr lang="en-US" dirty="0"/>
                  <a:t>-split </a:t>
                </a:r>
                <a:r>
                  <a:rPr lang="en-US" dirty="0" err="1"/>
                  <a:t>vede</a:t>
                </a:r>
                <a:r>
                  <a:rPr lang="en-US" dirty="0"/>
                  <a:t> k v</a:t>
                </a:r>
                <a:r>
                  <a:rPr lang="cs-CZ" dirty="0" err="1"/>
                  <a:t>ýsledku</a:t>
                </a:r>
                <a:endParaRPr lang="cs-CZ" dirty="0"/>
              </a:p>
              <a:p>
                <a:pPr lvl="2"/>
                <a14:m>
                  <m:oMath xmlns:m="http://schemas.openxmlformats.org/officeDocument/2006/math">
                    <m:r>
                      <a:rPr lang="cs-CZ" i="1" dirty="0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dirty="0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cs-CZ" i="1" dirty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</m:oMath>
                </a14:m>
                <a:endParaRPr lang="cs-CZ" dirty="0"/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blipFill>
                <a:blip r:embed="rId2"/>
                <a:stretch>
                  <a:fillRect l="-478" t="-4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95126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5376</TotalTime>
  <Words>2106</Words>
  <Application>Microsoft Office PowerPoint</Application>
  <PresentationFormat>On-screen Show (4:3)</PresentationFormat>
  <Paragraphs>243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Cambria Math</vt:lpstr>
      <vt:lpstr>Consolas</vt:lpstr>
      <vt:lpstr>Wingdings</vt:lpstr>
      <vt:lpstr>Wingdings 3</vt:lpstr>
      <vt:lpstr>Origin</vt:lpstr>
      <vt:lpstr>Cache-oblivious algorithms</vt:lpstr>
      <vt:lpstr>Cache-oblivious algorithms</vt:lpstr>
      <vt:lpstr>Cache-oblivious algorithms (zjednodušený pohled)</vt:lpstr>
      <vt:lpstr>Cache-oblivious algorithms</vt:lpstr>
      <vt:lpstr>Cache-oblivious algorithms</vt:lpstr>
      <vt:lpstr>Reálné hodnoty - Intel Broadwell (Xeon E5-4655 v4)</vt:lpstr>
      <vt:lpstr>Cache-oblivious algorithms</vt:lpstr>
      <vt:lpstr>Cache-oblivious algorithms</vt:lpstr>
      <vt:lpstr>Násobení matic - rozděl a panuj</vt:lpstr>
      <vt:lpstr>Násobení matic - rozděl a panuj</vt:lpstr>
      <vt:lpstr>Cache-oblivious algorithms – vliv bloků</vt:lpstr>
      <vt:lpstr>Cache-oblivious algorithms – vliv bloků</vt:lpstr>
      <vt:lpstr>Nejvýznamnější cache-oblivious algoritmy</vt:lpstr>
      <vt:lpstr>Nejvýznamnější cache-oblivious algoritmy</vt:lpstr>
      <vt:lpstr>Cache-oblivious algoritmy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556</cp:revision>
  <dcterms:created xsi:type="dcterms:W3CDTF">2012-09-19T18:13:04Z</dcterms:created>
  <dcterms:modified xsi:type="dcterms:W3CDTF">2021-05-27T21:26:43Z</dcterms:modified>
</cp:coreProperties>
</file>