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984" autoAdjust="0"/>
  </p:normalViewPr>
  <p:slideViewPr>
    <p:cSldViewPr>
      <p:cViewPr varScale="1">
        <p:scale>
          <a:sx n="168" d="100"/>
          <a:sy n="168" d="100"/>
        </p:scale>
        <p:origin x="1350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cunicz-my.sharepoint.com/personal/82913398_cuni_cz/Documents/nprg054/cachemath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cunicz-my.sharepoint.com/personal/82913398_cuni_cz/Documents/nprg054/cachemath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cunicz-my.sharepoint.com/personal/82913398_cuni_cz/Documents/nprg054/cachemath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equidistant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Sheet1!$A$2:$A$18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7</c:v>
                </c:pt>
                <c:pt idx="5">
                  <c:v>8</c:v>
                </c:pt>
                <c:pt idx="6">
                  <c:v>14</c:v>
                </c:pt>
                <c:pt idx="7">
                  <c:v>28</c:v>
                </c:pt>
                <c:pt idx="8">
                  <c:v>55</c:v>
                </c:pt>
                <c:pt idx="9">
                  <c:v>64</c:v>
                </c:pt>
                <c:pt idx="10">
                  <c:v>110</c:v>
                </c:pt>
                <c:pt idx="11">
                  <c:v>220</c:v>
                </c:pt>
                <c:pt idx="12">
                  <c:v>366</c:v>
                </c:pt>
                <c:pt idx="13">
                  <c:v>439</c:v>
                </c:pt>
                <c:pt idx="14">
                  <c:v>456</c:v>
                </c:pt>
                <c:pt idx="15">
                  <c:v>505</c:v>
                </c:pt>
                <c:pt idx="16">
                  <c:v>549</c:v>
                </c:pt>
              </c:numCache>
            </c:numRef>
          </c:xVal>
          <c:yVal>
            <c:numRef>
              <c:f>Sheet1!$B$2:$B$18</c:f>
              <c:numCache>
                <c:formatCode>General</c:formatCode>
                <c:ptCount val="17"/>
                <c:pt idx="0">
                  <c:v>0</c:v>
                </c:pt>
                <c:pt idx="1">
                  <c:v>3</c:v>
                </c:pt>
                <c:pt idx="2">
                  <c:v>6</c:v>
                </c:pt>
                <c:pt idx="3">
                  <c:v>12</c:v>
                </c:pt>
                <c:pt idx="4">
                  <c:v>21</c:v>
                </c:pt>
                <c:pt idx="5">
                  <c:v>24</c:v>
                </c:pt>
                <c:pt idx="6">
                  <c:v>42</c:v>
                </c:pt>
                <c:pt idx="7">
                  <c:v>84</c:v>
                </c:pt>
                <c:pt idx="8">
                  <c:v>165</c:v>
                </c:pt>
                <c:pt idx="9">
                  <c:v>192</c:v>
                </c:pt>
                <c:pt idx="10">
                  <c:v>192</c:v>
                </c:pt>
                <c:pt idx="11">
                  <c:v>192</c:v>
                </c:pt>
                <c:pt idx="12">
                  <c:v>192</c:v>
                </c:pt>
                <c:pt idx="13">
                  <c:v>192</c:v>
                </c:pt>
                <c:pt idx="14">
                  <c:v>192</c:v>
                </c:pt>
                <c:pt idx="15">
                  <c:v>192</c:v>
                </c:pt>
                <c:pt idx="16">
                  <c:v>192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91A-4F5C-A370-85E398CD5DF0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random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xVal>
            <c:numRef>
              <c:f>Sheet1!$A$2:$A$18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7</c:v>
                </c:pt>
                <c:pt idx="5">
                  <c:v>8</c:v>
                </c:pt>
                <c:pt idx="6">
                  <c:v>14</c:v>
                </c:pt>
                <c:pt idx="7">
                  <c:v>28</c:v>
                </c:pt>
                <c:pt idx="8">
                  <c:v>55</c:v>
                </c:pt>
                <c:pt idx="9">
                  <c:v>64</c:v>
                </c:pt>
                <c:pt idx="10">
                  <c:v>110</c:v>
                </c:pt>
                <c:pt idx="11">
                  <c:v>220</c:v>
                </c:pt>
                <c:pt idx="12">
                  <c:v>366</c:v>
                </c:pt>
                <c:pt idx="13">
                  <c:v>439</c:v>
                </c:pt>
                <c:pt idx="14">
                  <c:v>456</c:v>
                </c:pt>
                <c:pt idx="15">
                  <c:v>505</c:v>
                </c:pt>
                <c:pt idx="16">
                  <c:v>549</c:v>
                </c:pt>
              </c:numCache>
            </c:numRef>
          </c:xVal>
          <c:yVal>
            <c:numRef>
              <c:f>Sheet1!$C$2:$C$18</c:f>
              <c:numCache>
                <c:formatCode>General</c:formatCode>
                <c:ptCount val="17"/>
                <c:pt idx="0">
                  <c:v>0</c:v>
                </c:pt>
                <c:pt idx="1">
                  <c:v>2.9795721008701292</c:v>
                </c:pt>
                <c:pt idx="2">
                  <c:v>5.9186064996565833</c:v>
                </c:pt>
                <c:pt idx="3">
                  <c:v>11.676952196928141</c:v>
                </c:pt>
                <c:pt idx="4">
                  <c:v>20.022129970830939</c:v>
                </c:pt>
                <c:pt idx="5">
                  <c:v>22.727724474272009</c:v>
                </c:pt>
                <c:pt idx="6">
                  <c:v>38.19293567497408</c:v>
                </c:pt>
                <c:pt idx="7">
                  <c:v>69.565324632374484</c:v>
                </c:pt>
                <c:pt idx="8">
                  <c:v>114.64807227116891</c:v>
                </c:pt>
                <c:pt idx="9">
                  <c:v>126.0270881652832</c:v>
                </c:pt>
                <c:pt idx="10">
                  <c:v>164.26999387066547</c:v>
                </c:pt>
                <c:pt idx="11">
                  <c:v>189.85115865009089</c:v>
                </c:pt>
                <c:pt idx="12">
                  <c:v>191.99160608847691</c:v>
                </c:pt>
                <c:pt idx="13">
                  <c:v>191.99996721128309</c:v>
                </c:pt>
                <c:pt idx="14">
                  <c:v>191.99999606770803</c:v>
                </c:pt>
                <c:pt idx="15">
                  <c:v>191.99999999999977</c:v>
                </c:pt>
                <c:pt idx="16">
                  <c:v>191.99999985719109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A91A-4F5C-A370-85E398CD5DF0}"/>
            </c:ext>
          </c:extLst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naive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Sheet1!$A$2:$A$18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7</c:v>
                </c:pt>
                <c:pt idx="5">
                  <c:v>8</c:v>
                </c:pt>
                <c:pt idx="6">
                  <c:v>14</c:v>
                </c:pt>
                <c:pt idx="7">
                  <c:v>28</c:v>
                </c:pt>
                <c:pt idx="8">
                  <c:v>55</c:v>
                </c:pt>
                <c:pt idx="9">
                  <c:v>64</c:v>
                </c:pt>
                <c:pt idx="10">
                  <c:v>110</c:v>
                </c:pt>
                <c:pt idx="11">
                  <c:v>220</c:v>
                </c:pt>
                <c:pt idx="12">
                  <c:v>366</c:v>
                </c:pt>
                <c:pt idx="13">
                  <c:v>439</c:v>
                </c:pt>
                <c:pt idx="14">
                  <c:v>456</c:v>
                </c:pt>
                <c:pt idx="15">
                  <c:v>505</c:v>
                </c:pt>
                <c:pt idx="16">
                  <c:v>549</c:v>
                </c:pt>
              </c:numCache>
            </c:numRef>
          </c:xVal>
          <c:yVal>
            <c:numRef>
              <c:f>Sheet1!$D$2:$D$18</c:f>
              <c:numCache>
                <c:formatCode>General</c:formatCode>
                <c:ptCount val="17"/>
                <c:pt idx="0">
                  <c:v>0</c:v>
                </c:pt>
                <c:pt idx="1">
                  <c:v>3</c:v>
                </c:pt>
                <c:pt idx="2">
                  <c:v>5.125</c:v>
                </c:pt>
                <c:pt idx="3">
                  <c:v>9.375</c:v>
                </c:pt>
                <c:pt idx="4">
                  <c:v>15.75</c:v>
                </c:pt>
                <c:pt idx="5">
                  <c:v>18</c:v>
                </c:pt>
                <c:pt idx="6">
                  <c:v>25.5</c:v>
                </c:pt>
                <c:pt idx="7">
                  <c:v>43</c:v>
                </c:pt>
                <c:pt idx="8">
                  <c:v>76.75</c:v>
                </c:pt>
                <c:pt idx="9">
                  <c:v>87</c:v>
                </c:pt>
                <c:pt idx="10">
                  <c:v>98.5</c:v>
                </c:pt>
                <c:pt idx="11">
                  <c:v>126</c:v>
                </c:pt>
                <c:pt idx="12">
                  <c:v>162.5</c:v>
                </c:pt>
                <c:pt idx="13">
                  <c:v>180.75</c:v>
                </c:pt>
                <c:pt idx="14">
                  <c:v>186</c:v>
                </c:pt>
                <c:pt idx="15">
                  <c:v>192</c:v>
                </c:pt>
                <c:pt idx="16">
                  <c:v>192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A91A-4F5C-A370-85E398CD5DF0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recursive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Sheet1!$A$2:$A$18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7</c:v>
                </c:pt>
                <c:pt idx="5">
                  <c:v>8</c:v>
                </c:pt>
                <c:pt idx="6">
                  <c:v>14</c:v>
                </c:pt>
                <c:pt idx="7">
                  <c:v>28</c:v>
                </c:pt>
                <c:pt idx="8">
                  <c:v>55</c:v>
                </c:pt>
                <c:pt idx="9">
                  <c:v>64</c:v>
                </c:pt>
                <c:pt idx="10">
                  <c:v>110</c:v>
                </c:pt>
                <c:pt idx="11">
                  <c:v>220</c:v>
                </c:pt>
                <c:pt idx="12">
                  <c:v>366</c:v>
                </c:pt>
                <c:pt idx="13">
                  <c:v>439</c:v>
                </c:pt>
                <c:pt idx="14">
                  <c:v>456</c:v>
                </c:pt>
                <c:pt idx="15">
                  <c:v>505</c:v>
                </c:pt>
                <c:pt idx="16">
                  <c:v>549</c:v>
                </c:pt>
              </c:numCache>
            </c:numRef>
          </c:xVal>
          <c:yVal>
            <c:numRef>
              <c:f>Sheet1!$E$2:$E$18</c:f>
              <c:numCache>
                <c:formatCode>General</c:formatCode>
                <c:ptCount val="17"/>
                <c:pt idx="0">
                  <c:v>0</c:v>
                </c:pt>
                <c:pt idx="1">
                  <c:v>3</c:v>
                </c:pt>
                <c:pt idx="2">
                  <c:v>5.5</c:v>
                </c:pt>
                <c:pt idx="3">
                  <c:v>9.5</c:v>
                </c:pt>
                <c:pt idx="4">
                  <c:v>14</c:v>
                </c:pt>
                <c:pt idx="5">
                  <c:v>15.25</c:v>
                </c:pt>
                <c:pt idx="6">
                  <c:v>22.75</c:v>
                </c:pt>
                <c:pt idx="7">
                  <c:v>36.75</c:v>
                </c:pt>
                <c:pt idx="8">
                  <c:v>57</c:v>
                </c:pt>
                <c:pt idx="9">
                  <c:v>62.625</c:v>
                </c:pt>
                <c:pt idx="10">
                  <c:v>91.375</c:v>
                </c:pt>
                <c:pt idx="11">
                  <c:v>146.375</c:v>
                </c:pt>
                <c:pt idx="12">
                  <c:v>182.875</c:v>
                </c:pt>
                <c:pt idx="13">
                  <c:v>192</c:v>
                </c:pt>
                <c:pt idx="14">
                  <c:v>192</c:v>
                </c:pt>
                <c:pt idx="15">
                  <c:v>192</c:v>
                </c:pt>
                <c:pt idx="16">
                  <c:v>192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A91A-4F5C-A370-85E398CD5D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84907744"/>
        <c:axId val="1584921888"/>
      </c:scatterChart>
      <c:valAx>
        <c:axId val="1584907744"/>
        <c:scaling>
          <c:orientation val="minMax"/>
          <c:max val="55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4921888"/>
        <c:crosses val="autoZero"/>
        <c:crossBetween val="midCat"/>
      </c:valAx>
      <c:valAx>
        <c:axId val="1584921888"/>
        <c:scaling>
          <c:orientation val="minMax"/>
          <c:max val="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490774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'Sheet1 (2)'!$B$1</c:f>
              <c:strCache>
                <c:ptCount val="1"/>
                <c:pt idx="0">
                  <c:v>L1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'Sheet1 (2)'!$A$2:$A$18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7</c:v>
                </c:pt>
                <c:pt idx="5">
                  <c:v>8</c:v>
                </c:pt>
                <c:pt idx="6">
                  <c:v>14</c:v>
                </c:pt>
                <c:pt idx="7">
                  <c:v>28</c:v>
                </c:pt>
                <c:pt idx="8">
                  <c:v>55</c:v>
                </c:pt>
                <c:pt idx="9">
                  <c:v>64</c:v>
                </c:pt>
                <c:pt idx="10">
                  <c:v>110</c:v>
                </c:pt>
                <c:pt idx="11">
                  <c:v>220</c:v>
                </c:pt>
                <c:pt idx="12">
                  <c:v>366</c:v>
                </c:pt>
                <c:pt idx="13">
                  <c:v>439</c:v>
                </c:pt>
                <c:pt idx="14">
                  <c:v>456</c:v>
                </c:pt>
                <c:pt idx="15">
                  <c:v>505</c:v>
                </c:pt>
                <c:pt idx="16">
                  <c:v>549</c:v>
                </c:pt>
              </c:numCache>
            </c:numRef>
          </c:xVal>
          <c:yVal>
            <c:numRef>
              <c:f>'Sheet1 (2)'!$B$2:$B$18</c:f>
              <c:numCache>
                <c:formatCode>General</c:formatCode>
                <c:ptCount val="17"/>
                <c:pt idx="0">
                  <c:v>32</c:v>
                </c:pt>
                <c:pt idx="1">
                  <c:v>32</c:v>
                </c:pt>
                <c:pt idx="2">
                  <c:v>32</c:v>
                </c:pt>
                <c:pt idx="3">
                  <c:v>32</c:v>
                </c:pt>
                <c:pt idx="4">
                  <c:v>32</c:v>
                </c:pt>
                <c:pt idx="5">
                  <c:v>32</c:v>
                </c:pt>
                <c:pt idx="6">
                  <c:v>32</c:v>
                </c:pt>
                <c:pt idx="7">
                  <c:v>32</c:v>
                </c:pt>
                <c:pt idx="8">
                  <c:v>32</c:v>
                </c:pt>
                <c:pt idx="9">
                  <c:v>32</c:v>
                </c:pt>
                <c:pt idx="10">
                  <c:v>32</c:v>
                </c:pt>
                <c:pt idx="11">
                  <c:v>32</c:v>
                </c:pt>
                <c:pt idx="12">
                  <c:v>32</c:v>
                </c:pt>
                <c:pt idx="13">
                  <c:v>32</c:v>
                </c:pt>
                <c:pt idx="14">
                  <c:v>32</c:v>
                </c:pt>
                <c:pt idx="15">
                  <c:v>32</c:v>
                </c:pt>
                <c:pt idx="16">
                  <c:v>32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76F-41B2-A48C-63048E552C07}"/>
            </c:ext>
          </c:extLst>
        </c:ser>
        <c:ser>
          <c:idx val="3"/>
          <c:order val="1"/>
          <c:tx>
            <c:strRef>
              <c:f>'Sheet1 (2)'!$C$1</c:f>
              <c:strCache>
                <c:ptCount val="1"/>
                <c:pt idx="0">
                  <c:v>L2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xVal>
            <c:numRef>
              <c:f>'Sheet1 (2)'!$A$2:$A$18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7</c:v>
                </c:pt>
                <c:pt idx="5">
                  <c:v>8</c:v>
                </c:pt>
                <c:pt idx="6">
                  <c:v>14</c:v>
                </c:pt>
                <c:pt idx="7">
                  <c:v>28</c:v>
                </c:pt>
                <c:pt idx="8">
                  <c:v>55</c:v>
                </c:pt>
                <c:pt idx="9">
                  <c:v>64</c:v>
                </c:pt>
                <c:pt idx="10">
                  <c:v>110</c:v>
                </c:pt>
                <c:pt idx="11">
                  <c:v>220</c:v>
                </c:pt>
                <c:pt idx="12">
                  <c:v>366</c:v>
                </c:pt>
                <c:pt idx="13">
                  <c:v>439</c:v>
                </c:pt>
                <c:pt idx="14">
                  <c:v>456</c:v>
                </c:pt>
                <c:pt idx="15">
                  <c:v>505</c:v>
                </c:pt>
                <c:pt idx="16">
                  <c:v>549</c:v>
                </c:pt>
              </c:numCache>
            </c:numRef>
          </c:xVal>
          <c:yVal>
            <c:numRef>
              <c:f>'Sheet1 (2)'!$C$2:$C$18</c:f>
              <c:numCache>
                <c:formatCode>General</c:formatCode>
                <c:ptCount val="17"/>
                <c:pt idx="0">
                  <c:v>96</c:v>
                </c:pt>
                <c:pt idx="1">
                  <c:v>96</c:v>
                </c:pt>
                <c:pt idx="2">
                  <c:v>96</c:v>
                </c:pt>
                <c:pt idx="3">
                  <c:v>96</c:v>
                </c:pt>
                <c:pt idx="4">
                  <c:v>96</c:v>
                </c:pt>
                <c:pt idx="5">
                  <c:v>96</c:v>
                </c:pt>
                <c:pt idx="6">
                  <c:v>96</c:v>
                </c:pt>
                <c:pt idx="7">
                  <c:v>96</c:v>
                </c:pt>
                <c:pt idx="8">
                  <c:v>96</c:v>
                </c:pt>
                <c:pt idx="9">
                  <c:v>96</c:v>
                </c:pt>
                <c:pt idx="10">
                  <c:v>96</c:v>
                </c:pt>
                <c:pt idx="11">
                  <c:v>96</c:v>
                </c:pt>
                <c:pt idx="12">
                  <c:v>96</c:v>
                </c:pt>
                <c:pt idx="13">
                  <c:v>96</c:v>
                </c:pt>
                <c:pt idx="14">
                  <c:v>96</c:v>
                </c:pt>
                <c:pt idx="15">
                  <c:v>96</c:v>
                </c:pt>
                <c:pt idx="16">
                  <c:v>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76F-41B2-A48C-63048E552C07}"/>
            </c:ext>
          </c:extLst>
        </c:ser>
        <c:ser>
          <c:idx val="1"/>
          <c:order val="2"/>
          <c:tx>
            <c:strRef>
              <c:f>'Sheet1 (2)'!$D$1</c:f>
              <c:strCache>
                <c:ptCount val="1"/>
                <c:pt idx="0">
                  <c:v>naive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'Sheet1 (2)'!$A$2:$A$18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7</c:v>
                </c:pt>
                <c:pt idx="5">
                  <c:v>8</c:v>
                </c:pt>
                <c:pt idx="6">
                  <c:v>14</c:v>
                </c:pt>
                <c:pt idx="7">
                  <c:v>28</c:v>
                </c:pt>
                <c:pt idx="8">
                  <c:v>55</c:v>
                </c:pt>
                <c:pt idx="9">
                  <c:v>64</c:v>
                </c:pt>
                <c:pt idx="10">
                  <c:v>110</c:v>
                </c:pt>
                <c:pt idx="11">
                  <c:v>220</c:v>
                </c:pt>
                <c:pt idx="12">
                  <c:v>366</c:v>
                </c:pt>
                <c:pt idx="13">
                  <c:v>439</c:v>
                </c:pt>
                <c:pt idx="14">
                  <c:v>456</c:v>
                </c:pt>
                <c:pt idx="15">
                  <c:v>505</c:v>
                </c:pt>
                <c:pt idx="16">
                  <c:v>549</c:v>
                </c:pt>
              </c:numCache>
            </c:numRef>
          </c:xVal>
          <c:yVal>
            <c:numRef>
              <c:f>'Sheet1 (2)'!$D$2:$D$18</c:f>
              <c:numCache>
                <c:formatCode>General</c:formatCode>
                <c:ptCount val="17"/>
                <c:pt idx="0">
                  <c:v>0</c:v>
                </c:pt>
                <c:pt idx="1">
                  <c:v>3</c:v>
                </c:pt>
                <c:pt idx="2">
                  <c:v>5.125</c:v>
                </c:pt>
                <c:pt idx="3">
                  <c:v>9.375</c:v>
                </c:pt>
                <c:pt idx="4">
                  <c:v>15.75</c:v>
                </c:pt>
                <c:pt idx="5">
                  <c:v>18</c:v>
                </c:pt>
                <c:pt idx="6">
                  <c:v>25.5</c:v>
                </c:pt>
                <c:pt idx="7">
                  <c:v>43</c:v>
                </c:pt>
                <c:pt idx="8">
                  <c:v>76.75</c:v>
                </c:pt>
                <c:pt idx="9">
                  <c:v>87</c:v>
                </c:pt>
                <c:pt idx="10">
                  <c:v>98.5</c:v>
                </c:pt>
                <c:pt idx="11">
                  <c:v>126</c:v>
                </c:pt>
                <c:pt idx="12">
                  <c:v>162.5</c:v>
                </c:pt>
                <c:pt idx="13">
                  <c:v>180.75</c:v>
                </c:pt>
                <c:pt idx="14">
                  <c:v>186</c:v>
                </c:pt>
                <c:pt idx="15">
                  <c:v>192</c:v>
                </c:pt>
                <c:pt idx="16">
                  <c:v>192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176F-41B2-A48C-63048E552C07}"/>
            </c:ext>
          </c:extLst>
        </c:ser>
        <c:ser>
          <c:idx val="2"/>
          <c:order val="3"/>
          <c:tx>
            <c:strRef>
              <c:f>'Sheet1 (2)'!$E$1</c:f>
              <c:strCache>
                <c:ptCount val="1"/>
                <c:pt idx="0">
                  <c:v>recursive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'Sheet1 (2)'!$A$2:$A$18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7</c:v>
                </c:pt>
                <c:pt idx="5">
                  <c:v>8</c:v>
                </c:pt>
                <c:pt idx="6">
                  <c:v>14</c:v>
                </c:pt>
                <c:pt idx="7">
                  <c:v>28</c:v>
                </c:pt>
                <c:pt idx="8">
                  <c:v>55</c:v>
                </c:pt>
                <c:pt idx="9">
                  <c:v>64</c:v>
                </c:pt>
                <c:pt idx="10">
                  <c:v>110</c:v>
                </c:pt>
                <c:pt idx="11">
                  <c:v>220</c:v>
                </c:pt>
                <c:pt idx="12">
                  <c:v>366</c:v>
                </c:pt>
                <c:pt idx="13">
                  <c:v>439</c:v>
                </c:pt>
                <c:pt idx="14">
                  <c:v>456</c:v>
                </c:pt>
                <c:pt idx="15">
                  <c:v>505</c:v>
                </c:pt>
                <c:pt idx="16">
                  <c:v>549</c:v>
                </c:pt>
              </c:numCache>
            </c:numRef>
          </c:xVal>
          <c:yVal>
            <c:numRef>
              <c:f>'Sheet1 (2)'!$E$2:$E$18</c:f>
              <c:numCache>
                <c:formatCode>General</c:formatCode>
                <c:ptCount val="17"/>
                <c:pt idx="0">
                  <c:v>0</c:v>
                </c:pt>
                <c:pt idx="1">
                  <c:v>3</c:v>
                </c:pt>
                <c:pt idx="2">
                  <c:v>5.5</c:v>
                </c:pt>
                <c:pt idx="3">
                  <c:v>9.5</c:v>
                </c:pt>
                <c:pt idx="4">
                  <c:v>14</c:v>
                </c:pt>
                <c:pt idx="5">
                  <c:v>15.25</c:v>
                </c:pt>
                <c:pt idx="6">
                  <c:v>22.75</c:v>
                </c:pt>
                <c:pt idx="7">
                  <c:v>36.75</c:v>
                </c:pt>
                <c:pt idx="8">
                  <c:v>57</c:v>
                </c:pt>
                <c:pt idx="9">
                  <c:v>62.625</c:v>
                </c:pt>
                <c:pt idx="10">
                  <c:v>91.375</c:v>
                </c:pt>
                <c:pt idx="11">
                  <c:v>146.375</c:v>
                </c:pt>
                <c:pt idx="12">
                  <c:v>182.875</c:v>
                </c:pt>
                <c:pt idx="13">
                  <c:v>192</c:v>
                </c:pt>
                <c:pt idx="14">
                  <c:v>192</c:v>
                </c:pt>
                <c:pt idx="15">
                  <c:v>192</c:v>
                </c:pt>
                <c:pt idx="16">
                  <c:v>192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176F-41B2-A48C-63048E552C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84907744"/>
        <c:axId val="1584921888"/>
      </c:scatterChart>
      <c:valAx>
        <c:axId val="1584907744"/>
        <c:scaling>
          <c:orientation val="minMax"/>
          <c:max val="55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4921888"/>
        <c:crosses val="autoZero"/>
        <c:crossBetween val="midCat"/>
      </c:valAx>
      <c:valAx>
        <c:axId val="1584921888"/>
        <c:scaling>
          <c:orientation val="minMax"/>
          <c:max val="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490774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'Sheet1 (2)'!$B$1</c:f>
              <c:strCache>
                <c:ptCount val="1"/>
                <c:pt idx="0">
                  <c:v>L1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'Sheet1 (2)'!$A$2:$A$18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7</c:v>
                </c:pt>
                <c:pt idx="5">
                  <c:v>8</c:v>
                </c:pt>
                <c:pt idx="6">
                  <c:v>14</c:v>
                </c:pt>
                <c:pt idx="7">
                  <c:v>28</c:v>
                </c:pt>
                <c:pt idx="8">
                  <c:v>55</c:v>
                </c:pt>
                <c:pt idx="9">
                  <c:v>64</c:v>
                </c:pt>
                <c:pt idx="10">
                  <c:v>110</c:v>
                </c:pt>
                <c:pt idx="11">
                  <c:v>220</c:v>
                </c:pt>
                <c:pt idx="12">
                  <c:v>366</c:v>
                </c:pt>
                <c:pt idx="13">
                  <c:v>439</c:v>
                </c:pt>
                <c:pt idx="14">
                  <c:v>456</c:v>
                </c:pt>
                <c:pt idx="15">
                  <c:v>505</c:v>
                </c:pt>
                <c:pt idx="16">
                  <c:v>549</c:v>
                </c:pt>
              </c:numCache>
            </c:numRef>
          </c:xVal>
          <c:yVal>
            <c:numRef>
              <c:f>'Sheet1 (2)'!$B$2:$B$18</c:f>
              <c:numCache>
                <c:formatCode>General</c:formatCode>
                <c:ptCount val="17"/>
                <c:pt idx="0">
                  <c:v>32</c:v>
                </c:pt>
                <c:pt idx="1">
                  <c:v>32</c:v>
                </c:pt>
                <c:pt idx="2">
                  <c:v>32</c:v>
                </c:pt>
                <c:pt idx="3">
                  <c:v>32</c:v>
                </c:pt>
                <c:pt idx="4">
                  <c:v>32</c:v>
                </c:pt>
                <c:pt idx="5">
                  <c:v>32</c:v>
                </c:pt>
                <c:pt idx="6">
                  <c:v>32</c:v>
                </c:pt>
                <c:pt idx="7">
                  <c:v>32</c:v>
                </c:pt>
                <c:pt idx="8">
                  <c:v>32</c:v>
                </c:pt>
                <c:pt idx="9">
                  <c:v>32</c:v>
                </c:pt>
                <c:pt idx="10">
                  <c:v>32</c:v>
                </c:pt>
                <c:pt idx="11">
                  <c:v>32</c:v>
                </c:pt>
                <c:pt idx="12">
                  <c:v>32</c:v>
                </c:pt>
                <c:pt idx="13">
                  <c:v>32</c:v>
                </c:pt>
                <c:pt idx="14">
                  <c:v>32</c:v>
                </c:pt>
                <c:pt idx="15">
                  <c:v>32</c:v>
                </c:pt>
                <c:pt idx="16">
                  <c:v>32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76F-41B2-A48C-63048E552C07}"/>
            </c:ext>
          </c:extLst>
        </c:ser>
        <c:ser>
          <c:idx val="3"/>
          <c:order val="1"/>
          <c:tx>
            <c:strRef>
              <c:f>'Sheet1 (2)'!$C$1</c:f>
              <c:strCache>
                <c:ptCount val="1"/>
                <c:pt idx="0">
                  <c:v>L2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xVal>
            <c:numRef>
              <c:f>'Sheet1 (2)'!$A$2:$A$18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7</c:v>
                </c:pt>
                <c:pt idx="5">
                  <c:v>8</c:v>
                </c:pt>
                <c:pt idx="6">
                  <c:v>14</c:v>
                </c:pt>
                <c:pt idx="7">
                  <c:v>28</c:v>
                </c:pt>
                <c:pt idx="8">
                  <c:v>55</c:v>
                </c:pt>
                <c:pt idx="9">
                  <c:v>64</c:v>
                </c:pt>
                <c:pt idx="10">
                  <c:v>110</c:v>
                </c:pt>
                <c:pt idx="11">
                  <c:v>220</c:v>
                </c:pt>
                <c:pt idx="12">
                  <c:v>366</c:v>
                </c:pt>
                <c:pt idx="13">
                  <c:v>439</c:v>
                </c:pt>
                <c:pt idx="14">
                  <c:v>456</c:v>
                </c:pt>
                <c:pt idx="15">
                  <c:v>505</c:v>
                </c:pt>
                <c:pt idx="16">
                  <c:v>549</c:v>
                </c:pt>
              </c:numCache>
            </c:numRef>
          </c:xVal>
          <c:yVal>
            <c:numRef>
              <c:f>'Sheet1 (2)'!$C$2:$C$18</c:f>
              <c:numCache>
                <c:formatCode>General</c:formatCode>
                <c:ptCount val="17"/>
                <c:pt idx="0">
                  <c:v>96</c:v>
                </c:pt>
                <c:pt idx="1">
                  <c:v>96</c:v>
                </c:pt>
                <c:pt idx="2">
                  <c:v>96</c:v>
                </c:pt>
                <c:pt idx="3">
                  <c:v>96</c:v>
                </c:pt>
                <c:pt idx="4">
                  <c:v>96</c:v>
                </c:pt>
                <c:pt idx="5">
                  <c:v>96</c:v>
                </c:pt>
                <c:pt idx="6">
                  <c:v>96</c:v>
                </c:pt>
                <c:pt idx="7">
                  <c:v>96</c:v>
                </c:pt>
                <c:pt idx="8">
                  <c:v>96</c:v>
                </c:pt>
                <c:pt idx="9">
                  <c:v>96</c:v>
                </c:pt>
                <c:pt idx="10">
                  <c:v>96</c:v>
                </c:pt>
                <c:pt idx="11">
                  <c:v>96</c:v>
                </c:pt>
                <c:pt idx="12">
                  <c:v>96</c:v>
                </c:pt>
                <c:pt idx="13">
                  <c:v>96</c:v>
                </c:pt>
                <c:pt idx="14">
                  <c:v>96</c:v>
                </c:pt>
                <c:pt idx="15">
                  <c:v>96</c:v>
                </c:pt>
                <c:pt idx="16">
                  <c:v>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76F-41B2-A48C-63048E552C07}"/>
            </c:ext>
          </c:extLst>
        </c:ser>
        <c:ser>
          <c:idx val="1"/>
          <c:order val="2"/>
          <c:tx>
            <c:strRef>
              <c:f>'Sheet1 (2)'!$D$1</c:f>
              <c:strCache>
                <c:ptCount val="1"/>
                <c:pt idx="0">
                  <c:v>naive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'Sheet1 (2)'!$A$2:$A$18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7</c:v>
                </c:pt>
                <c:pt idx="5">
                  <c:v>8</c:v>
                </c:pt>
                <c:pt idx="6">
                  <c:v>14</c:v>
                </c:pt>
                <c:pt idx="7">
                  <c:v>28</c:v>
                </c:pt>
                <c:pt idx="8">
                  <c:v>55</c:v>
                </c:pt>
                <c:pt idx="9">
                  <c:v>64</c:v>
                </c:pt>
                <c:pt idx="10">
                  <c:v>110</c:v>
                </c:pt>
                <c:pt idx="11">
                  <c:v>220</c:v>
                </c:pt>
                <c:pt idx="12">
                  <c:v>366</c:v>
                </c:pt>
                <c:pt idx="13">
                  <c:v>439</c:v>
                </c:pt>
                <c:pt idx="14">
                  <c:v>456</c:v>
                </c:pt>
                <c:pt idx="15">
                  <c:v>505</c:v>
                </c:pt>
                <c:pt idx="16">
                  <c:v>549</c:v>
                </c:pt>
              </c:numCache>
            </c:numRef>
          </c:xVal>
          <c:yVal>
            <c:numRef>
              <c:f>'Sheet1 (2)'!$D$2:$D$18</c:f>
              <c:numCache>
                <c:formatCode>General</c:formatCode>
                <c:ptCount val="17"/>
                <c:pt idx="0">
                  <c:v>0</c:v>
                </c:pt>
                <c:pt idx="1">
                  <c:v>3</c:v>
                </c:pt>
                <c:pt idx="2">
                  <c:v>5.125</c:v>
                </c:pt>
                <c:pt idx="3">
                  <c:v>9.375</c:v>
                </c:pt>
                <c:pt idx="4">
                  <c:v>15.75</c:v>
                </c:pt>
                <c:pt idx="5">
                  <c:v>18</c:v>
                </c:pt>
                <c:pt idx="6">
                  <c:v>25.5</c:v>
                </c:pt>
                <c:pt idx="7">
                  <c:v>43</c:v>
                </c:pt>
                <c:pt idx="8">
                  <c:v>76.75</c:v>
                </c:pt>
                <c:pt idx="9">
                  <c:v>87</c:v>
                </c:pt>
                <c:pt idx="10">
                  <c:v>98.5</c:v>
                </c:pt>
                <c:pt idx="11">
                  <c:v>126</c:v>
                </c:pt>
                <c:pt idx="12">
                  <c:v>162.5</c:v>
                </c:pt>
                <c:pt idx="13">
                  <c:v>180.75</c:v>
                </c:pt>
                <c:pt idx="14">
                  <c:v>186</c:v>
                </c:pt>
                <c:pt idx="15">
                  <c:v>192</c:v>
                </c:pt>
                <c:pt idx="16">
                  <c:v>192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176F-41B2-A48C-63048E552C07}"/>
            </c:ext>
          </c:extLst>
        </c:ser>
        <c:ser>
          <c:idx val="2"/>
          <c:order val="3"/>
          <c:tx>
            <c:strRef>
              <c:f>'Sheet1 (2)'!$E$1</c:f>
              <c:strCache>
                <c:ptCount val="1"/>
                <c:pt idx="0">
                  <c:v>recursive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'Sheet1 (2)'!$A$2:$A$18</c:f>
              <c:numCache>
                <c:formatCode>General</c:formatCod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7</c:v>
                </c:pt>
                <c:pt idx="5">
                  <c:v>8</c:v>
                </c:pt>
                <c:pt idx="6">
                  <c:v>14</c:v>
                </c:pt>
                <c:pt idx="7">
                  <c:v>28</c:v>
                </c:pt>
                <c:pt idx="8">
                  <c:v>55</c:v>
                </c:pt>
                <c:pt idx="9">
                  <c:v>64</c:v>
                </c:pt>
                <c:pt idx="10">
                  <c:v>110</c:v>
                </c:pt>
                <c:pt idx="11">
                  <c:v>220</c:v>
                </c:pt>
                <c:pt idx="12">
                  <c:v>366</c:v>
                </c:pt>
                <c:pt idx="13">
                  <c:v>439</c:v>
                </c:pt>
                <c:pt idx="14">
                  <c:v>456</c:v>
                </c:pt>
                <c:pt idx="15">
                  <c:v>505</c:v>
                </c:pt>
                <c:pt idx="16">
                  <c:v>549</c:v>
                </c:pt>
              </c:numCache>
            </c:numRef>
          </c:xVal>
          <c:yVal>
            <c:numRef>
              <c:f>'Sheet1 (2)'!$E$2:$E$18</c:f>
              <c:numCache>
                <c:formatCode>General</c:formatCode>
                <c:ptCount val="17"/>
                <c:pt idx="0">
                  <c:v>0</c:v>
                </c:pt>
                <c:pt idx="1">
                  <c:v>3</c:v>
                </c:pt>
                <c:pt idx="2">
                  <c:v>5.5</c:v>
                </c:pt>
                <c:pt idx="3">
                  <c:v>9.5</c:v>
                </c:pt>
                <c:pt idx="4">
                  <c:v>14</c:v>
                </c:pt>
                <c:pt idx="5">
                  <c:v>15.25</c:v>
                </c:pt>
                <c:pt idx="6">
                  <c:v>22.75</c:v>
                </c:pt>
                <c:pt idx="7">
                  <c:v>36.75</c:v>
                </c:pt>
                <c:pt idx="8">
                  <c:v>57</c:v>
                </c:pt>
                <c:pt idx="9">
                  <c:v>62.625</c:v>
                </c:pt>
                <c:pt idx="10">
                  <c:v>91.375</c:v>
                </c:pt>
                <c:pt idx="11">
                  <c:v>146.375</c:v>
                </c:pt>
                <c:pt idx="12">
                  <c:v>182.875</c:v>
                </c:pt>
                <c:pt idx="13">
                  <c:v>192</c:v>
                </c:pt>
                <c:pt idx="14">
                  <c:v>192</c:v>
                </c:pt>
                <c:pt idx="15">
                  <c:v>192</c:v>
                </c:pt>
                <c:pt idx="16">
                  <c:v>192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176F-41B2-A48C-63048E552C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84907744"/>
        <c:axId val="1584921888"/>
      </c:scatterChart>
      <c:valAx>
        <c:axId val="1584907744"/>
        <c:scaling>
          <c:orientation val="minMax"/>
          <c:max val="55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4921888"/>
        <c:crosses val="autoZero"/>
        <c:crossBetween val="midCat"/>
      </c:valAx>
      <c:valAx>
        <c:axId val="1584921888"/>
        <c:scaling>
          <c:orientation val="minMax"/>
          <c:max val="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490774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1"/>
          <c:order val="2"/>
          <c:tx>
            <c:strRef>
              <c:f>'Sheet1 (3)'!$E$1</c:f>
              <c:strCache>
                <c:ptCount val="1"/>
                <c:pt idx="0">
                  <c:v>naive 8*8*8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'Sheet1 (3)'!$A$2:$A$20</c:f>
              <c:numCache>
                <c:formatCode>General</c:formatCode>
                <c:ptCount val="1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7</c:v>
                </c:pt>
                <c:pt idx="5">
                  <c:v>8</c:v>
                </c:pt>
                <c:pt idx="6">
                  <c:v>14</c:v>
                </c:pt>
                <c:pt idx="7">
                  <c:v>16</c:v>
                </c:pt>
                <c:pt idx="8">
                  <c:v>28</c:v>
                </c:pt>
                <c:pt idx="9">
                  <c:v>55</c:v>
                </c:pt>
                <c:pt idx="10">
                  <c:v>64</c:v>
                </c:pt>
                <c:pt idx="11">
                  <c:v>110</c:v>
                </c:pt>
                <c:pt idx="12">
                  <c:v>220</c:v>
                </c:pt>
                <c:pt idx="13">
                  <c:v>256</c:v>
                </c:pt>
                <c:pt idx="14">
                  <c:v>366</c:v>
                </c:pt>
                <c:pt idx="15">
                  <c:v>439</c:v>
                </c:pt>
                <c:pt idx="16">
                  <c:v>456</c:v>
                </c:pt>
                <c:pt idx="17">
                  <c:v>505</c:v>
                </c:pt>
                <c:pt idx="18">
                  <c:v>512</c:v>
                </c:pt>
              </c:numCache>
            </c:numRef>
          </c:xVal>
          <c:yVal>
            <c:numRef>
              <c:f>'Sheet1 (3)'!$E$2:$E$20</c:f>
              <c:numCache>
                <c:formatCode>General</c:formatCode>
                <c:ptCount val="19"/>
                <c:pt idx="0">
                  <c:v>0</c:v>
                </c:pt>
                <c:pt idx="1">
                  <c:v>3</c:v>
                </c:pt>
                <c:pt idx="2">
                  <c:v>5.125</c:v>
                </c:pt>
                <c:pt idx="3">
                  <c:v>9.375</c:v>
                </c:pt>
                <c:pt idx="4">
                  <c:v>15.75</c:v>
                </c:pt>
                <c:pt idx="5">
                  <c:v>18</c:v>
                </c:pt>
                <c:pt idx="6">
                  <c:v>25.5</c:v>
                </c:pt>
                <c:pt idx="7">
                  <c:v>28</c:v>
                </c:pt>
                <c:pt idx="8">
                  <c:v>43</c:v>
                </c:pt>
                <c:pt idx="9">
                  <c:v>76.75</c:v>
                </c:pt>
                <c:pt idx="10">
                  <c:v>87</c:v>
                </c:pt>
                <c:pt idx="11">
                  <c:v>98.5</c:v>
                </c:pt>
                <c:pt idx="12">
                  <c:v>126</c:v>
                </c:pt>
                <c:pt idx="13">
                  <c:v>135</c:v>
                </c:pt>
                <c:pt idx="14">
                  <c:v>162.5</c:v>
                </c:pt>
                <c:pt idx="15">
                  <c:v>180.75</c:v>
                </c:pt>
                <c:pt idx="16">
                  <c:v>186</c:v>
                </c:pt>
                <c:pt idx="17">
                  <c:v>192</c:v>
                </c:pt>
                <c:pt idx="18">
                  <c:v>192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4A5-4981-880D-970166637DFC}"/>
            </c:ext>
          </c:extLst>
        </c:ser>
        <c:ser>
          <c:idx val="2"/>
          <c:order val="3"/>
          <c:tx>
            <c:strRef>
              <c:f>'Sheet1 (3)'!$J$1</c:f>
              <c:strCache>
                <c:ptCount val="1"/>
                <c:pt idx="0">
                  <c:v>recursive 8*8*8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'Sheet1 (3)'!$A$2:$A$20</c:f>
              <c:numCache>
                <c:formatCode>General</c:formatCode>
                <c:ptCount val="1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7</c:v>
                </c:pt>
                <c:pt idx="5">
                  <c:v>8</c:v>
                </c:pt>
                <c:pt idx="6">
                  <c:v>14</c:v>
                </c:pt>
                <c:pt idx="7">
                  <c:v>16</c:v>
                </c:pt>
                <c:pt idx="8">
                  <c:v>28</c:v>
                </c:pt>
                <c:pt idx="9">
                  <c:v>55</c:v>
                </c:pt>
                <c:pt idx="10">
                  <c:v>64</c:v>
                </c:pt>
                <c:pt idx="11">
                  <c:v>110</c:v>
                </c:pt>
                <c:pt idx="12">
                  <c:v>220</c:v>
                </c:pt>
                <c:pt idx="13">
                  <c:v>256</c:v>
                </c:pt>
                <c:pt idx="14">
                  <c:v>366</c:v>
                </c:pt>
                <c:pt idx="15">
                  <c:v>439</c:v>
                </c:pt>
                <c:pt idx="16">
                  <c:v>456</c:v>
                </c:pt>
                <c:pt idx="17">
                  <c:v>505</c:v>
                </c:pt>
                <c:pt idx="18">
                  <c:v>512</c:v>
                </c:pt>
              </c:numCache>
            </c:numRef>
          </c:xVal>
          <c:yVal>
            <c:numRef>
              <c:f>'Sheet1 (3)'!$J$2:$J$20</c:f>
              <c:numCache>
                <c:formatCode>General</c:formatCode>
                <c:ptCount val="19"/>
                <c:pt idx="0">
                  <c:v>0</c:v>
                </c:pt>
                <c:pt idx="1">
                  <c:v>3</c:v>
                </c:pt>
                <c:pt idx="2">
                  <c:v>5.5</c:v>
                </c:pt>
                <c:pt idx="3">
                  <c:v>9.5</c:v>
                </c:pt>
                <c:pt idx="4">
                  <c:v>14</c:v>
                </c:pt>
                <c:pt idx="5">
                  <c:v>15.25</c:v>
                </c:pt>
                <c:pt idx="6">
                  <c:v>22.75</c:v>
                </c:pt>
                <c:pt idx="7">
                  <c:v>24.75</c:v>
                </c:pt>
                <c:pt idx="8">
                  <c:v>36.75</c:v>
                </c:pt>
                <c:pt idx="9">
                  <c:v>57</c:v>
                </c:pt>
                <c:pt idx="10">
                  <c:v>62.625</c:v>
                </c:pt>
                <c:pt idx="11">
                  <c:v>91.375</c:v>
                </c:pt>
                <c:pt idx="12">
                  <c:v>146.375</c:v>
                </c:pt>
                <c:pt idx="13">
                  <c:v>155.375</c:v>
                </c:pt>
                <c:pt idx="14">
                  <c:v>182.875</c:v>
                </c:pt>
                <c:pt idx="15">
                  <c:v>192</c:v>
                </c:pt>
                <c:pt idx="16">
                  <c:v>192</c:v>
                </c:pt>
                <c:pt idx="17">
                  <c:v>192</c:v>
                </c:pt>
                <c:pt idx="18">
                  <c:v>192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4A5-4981-880D-970166637DFC}"/>
            </c:ext>
          </c:extLst>
        </c:ser>
        <c:ser>
          <c:idx val="4"/>
          <c:order val="4"/>
          <c:tx>
            <c:strRef>
              <c:f>'Sheet1 (3)'!$D$1</c:f>
              <c:strCache>
                <c:ptCount val="1"/>
                <c:pt idx="0">
                  <c:v>naive 16*16*16</c:v>
                </c:pt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xVal>
            <c:numRef>
              <c:f>'Sheet1 (3)'!$A$2:$A$28</c:f>
              <c:numCache>
                <c:formatCode>General</c:formatCode>
                <c:ptCount val="2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7</c:v>
                </c:pt>
                <c:pt idx="5">
                  <c:v>8</c:v>
                </c:pt>
                <c:pt idx="6">
                  <c:v>14</c:v>
                </c:pt>
                <c:pt idx="7">
                  <c:v>16</c:v>
                </c:pt>
                <c:pt idx="8">
                  <c:v>28</c:v>
                </c:pt>
                <c:pt idx="9">
                  <c:v>55</c:v>
                </c:pt>
                <c:pt idx="10">
                  <c:v>64</c:v>
                </c:pt>
                <c:pt idx="11">
                  <c:v>110</c:v>
                </c:pt>
                <c:pt idx="12">
                  <c:v>220</c:v>
                </c:pt>
                <c:pt idx="13">
                  <c:v>256</c:v>
                </c:pt>
                <c:pt idx="14">
                  <c:v>366</c:v>
                </c:pt>
                <c:pt idx="15">
                  <c:v>439</c:v>
                </c:pt>
                <c:pt idx="16">
                  <c:v>456</c:v>
                </c:pt>
                <c:pt idx="17">
                  <c:v>505</c:v>
                </c:pt>
                <c:pt idx="18">
                  <c:v>512</c:v>
                </c:pt>
                <c:pt idx="19">
                  <c:v>700</c:v>
                </c:pt>
                <c:pt idx="20">
                  <c:v>878</c:v>
                </c:pt>
                <c:pt idx="21">
                  <c:v>1756</c:v>
                </c:pt>
                <c:pt idx="22">
                  <c:v>2926</c:v>
                </c:pt>
                <c:pt idx="23">
                  <c:v>3511</c:v>
                </c:pt>
                <c:pt idx="24">
                  <c:v>3856</c:v>
                </c:pt>
                <c:pt idx="25">
                  <c:v>4081</c:v>
                </c:pt>
                <c:pt idx="26">
                  <c:v>4096</c:v>
                </c:pt>
              </c:numCache>
            </c:numRef>
          </c:xVal>
          <c:yVal>
            <c:numRef>
              <c:f>'Sheet1 (3)'!$D$2:$D$28</c:f>
              <c:numCache>
                <c:formatCode>General</c:formatCode>
                <c:ptCount val="27"/>
                <c:pt idx="0">
                  <c:v>0</c:v>
                </c:pt>
                <c:pt idx="1">
                  <c:v>3</c:v>
                </c:pt>
                <c:pt idx="2">
                  <c:v>5.0625</c:v>
                </c:pt>
                <c:pt idx="3">
                  <c:v>9.1875</c:v>
                </c:pt>
                <c:pt idx="4">
                  <c:v>15.375</c:v>
                </c:pt>
                <c:pt idx="5">
                  <c:v>17.4375</c:v>
                </c:pt>
                <c:pt idx="6">
                  <c:v>29.8125</c:v>
                </c:pt>
                <c:pt idx="7">
                  <c:v>34</c:v>
                </c:pt>
                <c:pt idx="8">
                  <c:v>47.5</c:v>
                </c:pt>
                <c:pt idx="9">
                  <c:v>77.875</c:v>
                </c:pt>
                <c:pt idx="10">
                  <c:v>88</c:v>
                </c:pt>
                <c:pt idx="11">
                  <c:v>139.75</c:v>
                </c:pt>
                <c:pt idx="12">
                  <c:v>263.5</c:v>
                </c:pt>
                <c:pt idx="13">
                  <c:v>304</c:v>
                </c:pt>
                <c:pt idx="14">
                  <c:v>317.75</c:v>
                </c:pt>
                <c:pt idx="15">
                  <c:v>326.875</c:v>
                </c:pt>
                <c:pt idx="16">
                  <c:v>329</c:v>
                </c:pt>
                <c:pt idx="17">
                  <c:v>335.125</c:v>
                </c:pt>
                <c:pt idx="18">
                  <c:v>336</c:v>
                </c:pt>
                <c:pt idx="19">
                  <c:v>359.5</c:v>
                </c:pt>
                <c:pt idx="20">
                  <c:v>381.75</c:v>
                </c:pt>
                <c:pt idx="21">
                  <c:v>491.5</c:v>
                </c:pt>
                <c:pt idx="22">
                  <c:v>637.75</c:v>
                </c:pt>
                <c:pt idx="23">
                  <c:v>710.875</c:v>
                </c:pt>
                <c:pt idx="24">
                  <c:v>754</c:v>
                </c:pt>
                <c:pt idx="25">
                  <c:v>768</c:v>
                </c:pt>
                <c:pt idx="26">
                  <c:v>768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64A5-4981-880D-970166637DFC}"/>
            </c:ext>
          </c:extLst>
        </c:ser>
        <c:ser>
          <c:idx val="5"/>
          <c:order val="5"/>
          <c:tx>
            <c:strRef>
              <c:f>'Sheet1 (3)'!$F$1</c:f>
              <c:strCache>
                <c:ptCount val="1"/>
                <c:pt idx="0">
                  <c:v>recursive 16*16*16</c:v>
                </c:pt>
              </c:strCache>
            </c:strRef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xVal>
            <c:numRef>
              <c:f>'Sheet1 (3)'!$A$2:$A$28</c:f>
              <c:numCache>
                <c:formatCode>General</c:formatCode>
                <c:ptCount val="2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7</c:v>
                </c:pt>
                <c:pt idx="5">
                  <c:v>8</c:v>
                </c:pt>
                <c:pt idx="6">
                  <c:v>14</c:v>
                </c:pt>
                <c:pt idx="7">
                  <c:v>16</c:v>
                </c:pt>
                <c:pt idx="8">
                  <c:v>28</c:v>
                </c:pt>
                <c:pt idx="9">
                  <c:v>55</c:v>
                </c:pt>
                <c:pt idx="10">
                  <c:v>64</c:v>
                </c:pt>
                <c:pt idx="11">
                  <c:v>110</c:v>
                </c:pt>
                <c:pt idx="12">
                  <c:v>220</c:v>
                </c:pt>
                <c:pt idx="13">
                  <c:v>256</c:v>
                </c:pt>
                <c:pt idx="14">
                  <c:v>366</c:v>
                </c:pt>
                <c:pt idx="15">
                  <c:v>439</c:v>
                </c:pt>
                <c:pt idx="16">
                  <c:v>456</c:v>
                </c:pt>
                <c:pt idx="17">
                  <c:v>505</c:v>
                </c:pt>
                <c:pt idx="18">
                  <c:v>512</c:v>
                </c:pt>
                <c:pt idx="19">
                  <c:v>700</c:v>
                </c:pt>
                <c:pt idx="20">
                  <c:v>878</c:v>
                </c:pt>
                <c:pt idx="21">
                  <c:v>1756</c:v>
                </c:pt>
                <c:pt idx="22">
                  <c:v>2926</c:v>
                </c:pt>
                <c:pt idx="23">
                  <c:v>3511</c:v>
                </c:pt>
                <c:pt idx="24">
                  <c:v>3856</c:v>
                </c:pt>
                <c:pt idx="25">
                  <c:v>4081</c:v>
                </c:pt>
                <c:pt idx="26">
                  <c:v>4096</c:v>
                </c:pt>
              </c:numCache>
            </c:numRef>
          </c:xVal>
          <c:yVal>
            <c:numRef>
              <c:f>'Sheet1 (3)'!$F$2:$F$28</c:f>
              <c:numCache>
                <c:formatCode>General</c:formatCode>
                <c:ptCount val="27"/>
                <c:pt idx="0">
                  <c:v>0</c:v>
                </c:pt>
                <c:pt idx="1">
                  <c:v>3</c:v>
                </c:pt>
                <c:pt idx="2">
                  <c:v>5.5</c:v>
                </c:pt>
                <c:pt idx="3">
                  <c:v>9.5</c:v>
                </c:pt>
                <c:pt idx="4">
                  <c:v>14</c:v>
                </c:pt>
                <c:pt idx="5">
                  <c:v>15.25</c:v>
                </c:pt>
                <c:pt idx="6">
                  <c:v>22.75</c:v>
                </c:pt>
                <c:pt idx="7">
                  <c:v>24.75</c:v>
                </c:pt>
                <c:pt idx="8">
                  <c:v>36.75</c:v>
                </c:pt>
                <c:pt idx="9">
                  <c:v>57</c:v>
                </c:pt>
                <c:pt idx="10">
                  <c:v>62.625</c:v>
                </c:pt>
                <c:pt idx="11">
                  <c:v>91.375</c:v>
                </c:pt>
                <c:pt idx="12">
                  <c:v>146.375</c:v>
                </c:pt>
                <c:pt idx="13">
                  <c:v>159.875</c:v>
                </c:pt>
                <c:pt idx="14">
                  <c:v>201.125</c:v>
                </c:pt>
                <c:pt idx="15">
                  <c:v>228.5</c:v>
                </c:pt>
                <c:pt idx="16">
                  <c:v>233.8125</c:v>
                </c:pt>
                <c:pt idx="17">
                  <c:v>249.125</c:v>
                </c:pt>
                <c:pt idx="18">
                  <c:v>251.3125</c:v>
                </c:pt>
                <c:pt idx="19">
                  <c:v>310.0625</c:v>
                </c:pt>
                <c:pt idx="20">
                  <c:v>365.6875</c:v>
                </c:pt>
                <c:pt idx="21">
                  <c:v>585.1875</c:v>
                </c:pt>
                <c:pt idx="22">
                  <c:v>731.4375</c:v>
                </c:pt>
                <c:pt idx="23">
                  <c:v>768</c:v>
                </c:pt>
                <c:pt idx="24">
                  <c:v>768</c:v>
                </c:pt>
                <c:pt idx="25">
                  <c:v>768</c:v>
                </c:pt>
                <c:pt idx="26">
                  <c:v>768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64A5-4981-880D-970166637D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84907744"/>
        <c:axId val="1584921888"/>
        <c:extLst>
          <c:ext xmlns:c15="http://schemas.microsoft.com/office/drawing/2012/chart" uri="{02D57815-91ED-43cb-92C2-25804820EDAC}">
            <c15:filteredScatte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'Sheet1 (3)'!$B$1</c15:sqref>
                        </c15:formulaRef>
                      </c:ext>
                    </c:extLst>
                    <c:strCache>
                      <c:ptCount val="1"/>
                      <c:pt idx="0">
                        <c:v>L1</c:v>
                      </c:pt>
                    </c:strCache>
                  </c:strRef>
                </c:tx>
                <c:spPr>
                  <a:ln w="19050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>
                      <c:ext uri="{02D57815-91ED-43cb-92C2-25804820EDAC}">
                        <c15:formulaRef>
                          <c15:sqref>'Sheet1 (3)'!$A$2:$A$20</c15:sqref>
                        </c15:formulaRef>
                      </c:ext>
                    </c:extLst>
                    <c:numCache>
                      <c:formatCode>General</c:formatCode>
                      <c:ptCount val="19"/>
                      <c:pt idx="0">
                        <c:v>0</c:v>
                      </c:pt>
                      <c:pt idx="1">
                        <c:v>1</c:v>
                      </c:pt>
                      <c:pt idx="2">
                        <c:v>2</c:v>
                      </c:pt>
                      <c:pt idx="3">
                        <c:v>4</c:v>
                      </c:pt>
                      <c:pt idx="4">
                        <c:v>7</c:v>
                      </c:pt>
                      <c:pt idx="5">
                        <c:v>8</c:v>
                      </c:pt>
                      <c:pt idx="6">
                        <c:v>14</c:v>
                      </c:pt>
                      <c:pt idx="7">
                        <c:v>16</c:v>
                      </c:pt>
                      <c:pt idx="8">
                        <c:v>28</c:v>
                      </c:pt>
                      <c:pt idx="9">
                        <c:v>55</c:v>
                      </c:pt>
                      <c:pt idx="10">
                        <c:v>64</c:v>
                      </c:pt>
                      <c:pt idx="11">
                        <c:v>110</c:v>
                      </c:pt>
                      <c:pt idx="12">
                        <c:v>220</c:v>
                      </c:pt>
                      <c:pt idx="13">
                        <c:v>256</c:v>
                      </c:pt>
                      <c:pt idx="14">
                        <c:v>366</c:v>
                      </c:pt>
                      <c:pt idx="15">
                        <c:v>439</c:v>
                      </c:pt>
                      <c:pt idx="16">
                        <c:v>456</c:v>
                      </c:pt>
                      <c:pt idx="17">
                        <c:v>505</c:v>
                      </c:pt>
                      <c:pt idx="18">
                        <c:v>512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'Sheet1 (3)'!$B$2:$B$20</c15:sqref>
                        </c15:formulaRef>
                      </c:ext>
                    </c:extLst>
                    <c:numCache>
                      <c:formatCode>General</c:formatCode>
                      <c:ptCount val="19"/>
                      <c:pt idx="0">
                        <c:v>32</c:v>
                      </c:pt>
                      <c:pt idx="1">
                        <c:v>32</c:v>
                      </c:pt>
                      <c:pt idx="2">
                        <c:v>32</c:v>
                      </c:pt>
                      <c:pt idx="3">
                        <c:v>32</c:v>
                      </c:pt>
                      <c:pt idx="4">
                        <c:v>32</c:v>
                      </c:pt>
                      <c:pt idx="5">
                        <c:v>32</c:v>
                      </c:pt>
                      <c:pt idx="6">
                        <c:v>32</c:v>
                      </c:pt>
                      <c:pt idx="7">
                        <c:v>32</c:v>
                      </c:pt>
                      <c:pt idx="8">
                        <c:v>32</c:v>
                      </c:pt>
                      <c:pt idx="9">
                        <c:v>32</c:v>
                      </c:pt>
                      <c:pt idx="10">
                        <c:v>32</c:v>
                      </c:pt>
                      <c:pt idx="11">
                        <c:v>32</c:v>
                      </c:pt>
                      <c:pt idx="12">
                        <c:v>32</c:v>
                      </c:pt>
                      <c:pt idx="13">
                        <c:v>32</c:v>
                      </c:pt>
                      <c:pt idx="14">
                        <c:v>32</c:v>
                      </c:pt>
                      <c:pt idx="15">
                        <c:v>32</c:v>
                      </c:pt>
                      <c:pt idx="16">
                        <c:v>32</c:v>
                      </c:pt>
                      <c:pt idx="17">
                        <c:v>32</c:v>
                      </c:pt>
                      <c:pt idx="18">
                        <c:v>32</c:v>
                      </c:pt>
                    </c:numCache>
                  </c:numRef>
                </c:yVal>
                <c:smooth val="0"/>
                <c:extLst>
                  <c:ext xmlns:c16="http://schemas.microsoft.com/office/drawing/2014/chart" uri="{C3380CC4-5D6E-409C-BE32-E72D297353CC}">
                    <c16:uniqueId val="{00000004-64A5-4981-880D-970166637DFC}"/>
                  </c:ext>
                </c:extLst>
              </c15:ser>
            </c15:filteredScatterSeries>
            <c15:filteredScatterSeries>
              <c15:ser>
                <c:idx val="3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'Sheet1 (3)'!$C$1</c15:sqref>
                        </c15:formulaRef>
                      </c:ext>
                    </c:extLst>
                    <c:strCache>
                      <c:ptCount val="1"/>
                      <c:pt idx="0">
                        <c:v>L2</c:v>
                      </c:pt>
                    </c:strCache>
                  </c:strRef>
                </c:tx>
                <c:spPr>
                  <a:ln w="19050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'Sheet1 (3)'!$A$2:$A$20</c15:sqref>
                        </c15:formulaRef>
                      </c:ext>
                    </c:extLst>
                    <c:numCache>
                      <c:formatCode>General</c:formatCode>
                      <c:ptCount val="19"/>
                      <c:pt idx="0">
                        <c:v>0</c:v>
                      </c:pt>
                      <c:pt idx="1">
                        <c:v>1</c:v>
                      </c:pt>
                      <c:pt idx="2">
                        <c:v>2</c:v>
                      </c:pt>
                      <c:pt idx="3">
                        <c:v>4</c:v>
                      </c:pt>
                      <c:pt idx="4">
                        <c:v>7</c:v>
                      </c:pt>
                      <c:pt idx="5">
                        <c:v>8</c:v>
                      </c:pt>
                      <c:pt idx="6">
                        <c:v>14</c:v>
                      </c:pt>
                      <c:pt idx="7">
                        <c:v>16</c:v>
                      </c:pt>
                      <c:pt idx="8">
                        <c:v>28</c:v>
                      </c:pt>
                      <c:pt idx="9">
                        <c:v>55</c:v>
                      </c:pt>
                      <c:pt idx="10">
                        <c:v>64</c:v>
                      </c:pt>
                      <c:pt idx="11">
                        <c:v>110</c:v>
                      </c:pt>
                      <c:pt idx="12">
                        <c:v>220</c:v>
                      </c:pt>
                      <c:pt idx="13">
                        <c:v>256</c:v>
                      </c:pt>
                      <c:pt idx="14">
                        <c:v>366</c:v>
                      </c:pt>
                      <c:pt idx="15">
                        <c:v>439</c:v>
                      </c:pt>
                      <c:pt idx="16">
                        <c:v>456</c:v>
                      </c:pt>
                      <c:pt idx="17">
                        <c:v>505</c:v>
                      </c:pt>
                      <c:pt idx="18">
                        <c:v>512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'Sheet1 (3)'!$C$2:$C$20</c15:sqref>
                        </c15:formulaRef>
                      </c:ext>
                    </c:extLst>
                    <c:numCache>
                      <c:formatCode>General</c:formatCode>
                      <c:ptCount val="19"/>
                      <c:pt idx="0">
                        <c:v>96</c:v>
                      </c:pt>
                      <c:pt idx="1">
                        <c:v>96</c:v>
                      </c:pt>
                      <c:pt idx="2">
                        <c:v>96</c:v>
                      </c:pt>
                      <c:pt idx="3">
                        <c:v>96</c:v>
                      </c:pt>
                      <c:pt idx="4">
                        <c:v>96</c:v>
                      </c:pt>
                      <c:pt idx="5">
                        <c:v>96</c:v>
                      </c:pt>
                      <c:pt idx="6">
                        <c:v>96</c:v>
                      </c:pt>
                      <c:pt idx="7">
                        <c:v>96</c:v>
                      </c:pt>
                      <c:pt idx="8">
                        <c:v>96</c:v>
                      </c:pt>
                      <c:pt idx="9">
                        <c:v>96</c:v>
                      </c:pt>
                      <c:pt idx="10">
                        <c:v>96</c:v>
                      </c:pt>
                      <c:pt idx="11">
                        <c:v>96</c:v>
                      </c:pt>
                      <c:pt idx="12">
                        <c:v>96</c:v>
                      </c:pt>
                      <c:pt idx="13">
                        <c:v>96</c:v>
                      </c:pt>
                      <c:pt idx="14">
                        <c:v>96</c:v>
                      </c:pt>
                      <c:pt idx="15">
                        <c:v>96</c:v>
                      </c:pt>
                      <c:pt idx="16">
                        <c:v>96</c:v>
                      </c:pt>
                      <c:pt idx="17">
                        <c:v>96</c:v>
                      </c:pt>
                      <c:pt idx="18">
                        <c:v>96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64A5-4981-880D-970166637DFC}"/>
                  </c:ext>
                </c:extLst>
              </c15:ser>
            </c15:filteredScatterSeries>
          </c:ext>
        </c:extLst>
      </c:scatterChart>
      <c:valAx>
        <c:axId val="1584907744"/>
        <c:scaling>
          <c:orientation val="minMax"/>
          <c:max val="41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4921888"/>
        <c:crosses val="autoZero"/>
        <c:crossBetween val="midCat"/>
      </c:valAx>
      <c:valAx>
        <c:axId val="1584921888"/>
        <c:scaling>
          <c:orientation val="minMax"/>
          <c:max val="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490774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20.05.2021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2DAF8-66BC-43C5-9CCD-39D794002F00}" type="datetime1">
              <a:rPr lang="cs-CZ" smtClean="0"/>
              <a:t>20.05.2021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3573015"/>
            <a:ext cx="8928992" cy="2880321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3429000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20.05.2021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4731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7E35A-58AB-4294-B732-60C494B69933}" type="datetime1">
              <a:rPr lang="cs-CZ" smtClean="0"/>
              <a:t>20.05.2021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0FC46-34CE-41D6-90D2-5483FF721D39}" type="datetime1">
              <a:rPr lang="cs-CZ" smtClean="0"/>
              <a:t>20.05.2021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7F6C5-D0C8-4FAD-A7E1-6B961D038397}" type="datetime1">
              <a:rPr lang="cs-CZ" smtClean="0"/>
              <a:t>20.05.2021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8742-43D4-4EDC-8761-B33F98BB136E}" type="datetime1">
              <a:rPr lang="cs-CZ" smtClean="0"/>
              <a:t>20.05.2021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F521-3675-4978-8DDA-235CC3B81404}" type="datetime1">
              <a:rPr lang="cs-CZ" smtClean="0"/>
              <a:t>20.05.2021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D63BE-EEB6-4B2F-830F-9344D749CDF7}" type="datetime1">
              <a:rPr lang="cs-CZ" smtClean="0"/>
              <a:t>20.05.2021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FE76A-BDA4-4AF6-AC8F-B26CDA63CC10}" type="datetime1">
              <a:rPr lang="cs-CZ" smtClean="0"/>
              <a:t>20.05.2021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85004-823A-4F68-886F-3E1F2CC60AA1}" type="datetime1">
              <a:rPr lang="cs-CZ" smtClean="0"/>
              <a:t>20.05.2021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A6F4A-56F2-4C7A-972B-DF601EA54D19}" type="datetime1">
              <a:rPr lang="cs-CZ" smtClean="0"/>
              <a:t>20.05.2021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7524A-4A8B-4BB2-AE26-F13A643689CD}" type="datetime1">
              <a:rPr lang="cs-CZ" smtClean="0"/>
              <a:t>20.05.2021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747-E21F-4B74-BCD4-923F2C6F931D}" type="datetime1">
              <a:rPr lang="cs-CZ" smtClean="0"/>
              <a:t>20.05.2021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NPRG054 High Performance Software Development- 2020/2021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NPRG054 High Performance Software Development- 2020/2021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9FEF60E2-7ACB-4E46-A771-4412D8AFEC6D}" type="datetime1">
              <a:rPr lang="cs-CZ" smtClean="0"/>
              <a:t>20.05.2021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72" r:id="rId9"/>
    <p:sldLayoutId id="2147483673" r:id="rId10"/>
    <p:sldLayoutId id="2147483669" r:id="rId11"/>
    <p:sldLayoutId id="2147483670" r:id="rId12"/>
    <p:sldLayoutId id="2147483671" r:id="rId13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8604448" y="6597352"/>
            <a:ext cx="539552" cy="260648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>
          <a:xfrm>
            <a:off x="0" y="6597352"/>
            <a:ext cx="8604448" cy="260648"/>
          </a:xfrm>
        </p:spPr>
        <p:txBody>
          <a:bodyPr/>
          <a:lstStyle/>
          <a:p>
            <a:r>
              <a:rPr lang="en-US" dirty="0"/>
              <a:t>NPRG054 High Performance Software Development- 2020/2021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/>
          <a:p>
            <a:r>
              <a:rPr lang="en-US" dirty="0"/>
              <a:t>Simple mathematical model of cache behavior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0150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6F88E5CD-0935-4038-AEA3-D3FF017A46F5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dirty="0"/>
                  <a:t>Frequency of cache misses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𝑚</m:t>
                        </m:r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</m:d>
                      </m:num>
                      <m:den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𝑤</m:t>
                        </m:r>
                      </m:den>
                    </m:f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))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Example 8*8*8 matrix multiplication</a:t>
                </a:r>
              </a:p>
              <a:p>
                <a:pPr lvl="2"/>
                <a:r>
                  <a:rPr lang="en-US" dirty="0"/>
                  <a:t>For a L1 cache of size 32 (matrix elements), the recursive algorithm is better</a:t>
                </a:r>
              </a:p>
              <a:p>
                <a:pPr lvl="2"/>
                <a:r>
                  <a:rPr lang="en-US" dirty="0"/>
                  <a:t>For a L2 cache of size 96, the naive algorithm is better</a:t>
                </a:r>
              </a:p>
              <a:p>
                <a:pPr lvl="3"/>
                <a:r>
                  <a:rPr lang="en-US" dirty="0"/>
                  <a:t>The derivative is important, not the time-axis position</a:t>
                </a:r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6F88E5CD-0935-4038-AEA3-D3FF017A46F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478" t="-16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51DD797A-5882-4D8B-ADFF-41206358A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Frequency of cache misses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CE10A9-2871-45D4-B352-A5A9104BDD3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10</a:t>
            </a:fld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1DBFA-EF86-44EB-A47F-8860C078EC7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Development- 2020/2021 David Bednárek</a:t>
            </a:r>
            <a:endParaRPr lang="cs-CZ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64FB663-82AD-479A-B712-A42A7A684A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1035330"/>
              </p:ext>
            </p:extLst>
          </p:nvPr>
        </p:nvGraphicFramePr>
        <p:xfrm>
          <a:off x="107504" y="404664"/>
          <a:ext cx="8928992" cy="3024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18453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6F88E5CD-0935-4038-AEA3-D3FF017A46F5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Two approaches to cache-miss optimization</a:t>
                </a:r>
              </a:p>
              <a:p>
                <a:pPr lvl="1"/>
                <a:r>
                  <a:rPr lang="en-US" dirty="0"/>
                  <a:t>Cache-aware</a:t>
                </a:r>
              </a:p>
              <a:p>
                <a:pPr lvl="2"/>
                <a:r>
                  <a:rPr lang="en-US" dirty="0"/>
                  <a:t>Make a turn in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</m:oMath>
                </a14:m>
                <a:r>
                  <a:rPr lang="en-US" dirty="0"/>
                  <a:t> every time it approaches a cache-level size</a:t>
                </a:r>
              </a:p>
              <a:p>
                <a:pPr lvl="3"/>
                <a:r>
                  <a:rPr lang="en-US" dirty="0"/>
                  <a:t>The new derivative will be kept until approaching the next level</a:t>
                </a:r>
              </a:p>
              <a:p>
                <a:pPr lvl="2"/>
                <a:r>
                  <a:rPr lang="en-US" dirty="0"/>
                  <a:t>Manipulating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</m:oMath>
                </a14:m>
                <a:r>
                  <a:rPr lang="en-US" dirty="0"/>
                  <a:t> while keeping the algorithm working may be hard or impossible</a:t>
                </a:r>
              </a:p>
              <a:p>
                <a:pPr lvl="1"/>
                <a:r>
                  <a:rPr lang="en-US" dirty="0"/>
                  <a:t>Cache-oblivious</a:t>
                </a:r>
              </a:p>
              <a:p>
                <a:pPr lvl="2"/>
                <a:r>
                  <a:rPr lang="en-US" dirty="0"/>
                  <a:t>Keep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</m:oMath>
                </a14:m>
                <a:r>
                  <a:rPr lang="en-US" dirty="0"/>
                  <a:t> curve smoothly turning throughout the whole domain</a:t>
                </a:r>
              </a:p>
              <a:p>
                <a:pPr lvl="2"/>
                <a:r>
                  <a:rPr lang="en-US" dirty="0"/>
                  <a:t>For recursive algorithms, the curve is </a:t>
                </a:r>
                <a:r>
                  <a:rPr lang="en-US"/>
                  <a:t>often almost independent </a:t>
                </a:r>
                <a:r>
                  <a:rPr lang="en-US" dirty="0"/>
                  <a:t>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</m:oMath>
                </a14:m>
                <a:endParaRPr lang="en-US" dirty="0"/>
              </a:p>
              <a:p>
                <a:pPr lvl="3"/>
                <a:endParaRPr lang="en-US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6F88E5CD-0935-4038-AEA3-D3FF017A46F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478" t="-1691" b="-19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51DD797A-5882-4D8B-ADFF-41206358A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Frequency of cache misses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CE10A9-2871-45D4-B352-A5A9104BDD3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11</a:t>
            </a:fld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1DBFA-EF86-44EB-A47F-8860C078EC7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Development- 2020/2021 David Bednárek</a:t>
            </a:r>
            <a:endParaRPr lang="cs-CZ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64FB663-82AD-479A-B712-A42A7A684A14}"/>
              </a:ext>
            </a:extLst>
          </p:cNvPr>
          <p:cNvGraphicFramePr>
            <a:graphicFrameLocks/>
          </p:cNvGraphicFramePr>
          <p:nvPr/>
        </p:nvGraphicFramePr>
        <p:xfrm>
          <a:off x="107504" y="404664"/>
          <a:ext cx="8928992" cy="3024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91312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6F88E5CD-0935-4038-AEA3-D3FF017A46F5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So far, we assumed algorithm execution for particular input data</a:t>
                </a:r>
              </a:p>
              <a:p>
                <a:pPr lvl="1"/>
                <a:r>
                  <a:rPr lang="en-US" dirty="0"/>
                  <a:t>If we run the algorithm with different data of the same size</a:t>
                </a:r>
              </a:p>
              <a:p>
                <a:pPr lvl="2"/>
                <a:r>
                  <a:rPr lang="en-US" dirty="0"/>
                  <a:t>For many problems,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</m:oMath>
                </a14:m>
                <a:r>
                  <a:rPr lang="en-US" dirty="0"/>
                  <a:t> depends only on the size of data</a:t>
                </a:r>
              </a:p>
              <a:p>
                <a:pPr lvl="3"/>
                <a:r>
                  <a:rPr lang="en-US" dirty="0"/>
                  <a:t>Matrix multiplication and other numerical problems</a:t>
                </a:r>
              </a:p>
              <a:p>
                <a:pPr lvl="2"/>
                <a:r>
                  <a:rPr lang="en-US" dirty="0"/>
                  <a:t>In general,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</m:oMath>
                </a14:m>
                <a:r>
                  <a:rPr lang="en-US" dirty="0"/>
                  <a:t> may significantly vary depending on the data</a:t>
                </a:r>
              </a:p>
              <a:p>
                <a:pPr lvl="3"/>
                <a:r>
                  <a:rPr lang="en-US" dirty="0"/>
                  <a:t>E.g., search algorithms depend on statistical distribution of keys</a:t>
                </a:r>
              </a:p>
              <a:p>
                <a:pPr lvl="1"/>
                <a:r>
                  <a:rPr lang="en-US" dirty="0"/>
                  <a:t>If we run the algorithm with significantly different data size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</m:oMath>
                </a14:m>
                <a:r>
                  <a:rPr lang="en-US" dirty="0"/>
                  <a:t> curve always converges to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For recursive algorithms, the curve beginnings for different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</m:oMath>
                </a14:m>
                <a:r>
                  <a:rPr lang="en-US" dirty="0"/>
                  <a:t> will be similar</a:t>
                </a:r>
              </a:p>
              <a:p>
                <a:pPr lvl="3"/>
                <a:endParaRPr lang="en-US" dirty="0"/>
              </a:p>
            </p:txBody>
          </p:sp>
        </mc:Choice>
        <mc:Fallback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6F88E5CD-0935-4038-AEA3-D3FF017A46F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342" t="-27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51DD797A-5882-4D8B-ADFF-41206358A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Frequency of cache misses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CE10A9-2871-45D4-B352-A5A9104BDD3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12</a:t>
            </a:fld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1DBFA-EF86-44EB-A47F-8860C078EC7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Development- 2020/2021 David Bednárek</a:t>
            </a:r>
            <a:endParaRPr lang="cs-CZ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D8C5AB8-CE3F-4253-90EB-C982EA4D4A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8138418"/>
              </p:ext>
            </p:extLst>
          </p:nvPr>
        </p:nvGraphicFramePr>
        <p:xfrm>
          <a:off x="75050" y="404664"/>
          <a:ext cx="8928992" cy="3024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26287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63FDA-DC51-48FE-A9F8-39A94E0B9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Mathematical model of cache behavior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BBD9AF-A8C3-4F4C-A223-68DFE0C82D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E07206-B55E-4096-B4B0-FD63F3B7F5E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Development- 2020/2021 David Bednárek</a:t>
            </a:r>
            <a:endParaRPr lang="cs-CZ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7606667-3650-4672-8018-E00D8B6D3C1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Simple mathematical model</a:t>
            </a:r>
          </a:p>
          <a:p>
            <a:pPr lvl="1"/>
            <a:r>
              <a:rPr lang="en-US" dirty="0"/>
              <a:t>Input: </a:t>
            </a:r>
          </a:p>
          <a:p>
            <a:pPr lvl="2"/>
            <a:r>
              <a:rPr lang="en-US" dirty="0"/>
              <a:t>A run of a (single-threaded) procedure with particular data</a:t>
            </a:r>
          </a:p>
          <a:p>
            <a:pPr lvl="3"/>
            <a:r>
              <a:rPr lang="en-US" dirty="0"/>
              <a:t>Often, a generalization to any run with similarly-sized data is valid</a:t>
            </a:r>
          </a:p>
          <a:p>
            <a:pPr lvl="2"/>
            <a:r>
              <a:rPr lang="en-US" dirty="0"/>
              <a:t>C = Cache size</a:t>
            </a:r>
          </a:p>
          <a:p>
            <a:pPr lvl="1"/>
            <a:r>
              <a:rPr lang="en-US" dirty="0"/>
              <a:t>Output: The total number of cache misses during the run</a:t>
            </a:r>
          </a:p>
          <a:p>
            <a:pPr lvl="2"/>
            <a:r>
              <a:rPr lang="en-US" dirty="0"/>
              <a:t>Estimation of the required main-memory </a:t>
            </a:r>
            <a:r>
              <a:rPr lang="en-US" b="1" dirty="0"/>
              <a:t>throughput</a:t>
            </a:r>
          </a:p>
          <a:p>
            <a:pPr lvl="3"/>
            <a:r>
              <a:rPr lang="en-US" dirty="0"/>
              <a:t>Does not estimate </a:t>
            </a:r>
            <a:r>
              <a:rPr lang="en-US" b="1" dirty="0"/>
              <a:t>latency</a:t>
            </a:r>
            <a:r>
              <a:rPr lang="en-US" dirty="0"/>
              <a:t> effects</a:t>
            </a:r>
          </a:p>
          <a:p>
            <a:pPr lvl="2"/>
            <a:r>
              <a:rPr lang="en-US" dirty="0"/>
              <a:t>A statistic over the total run time – cannot identify bottlenecks</a:t>
            </a:r>
          </a:p>
          <a:p>
            <a:pPr lvl="2"/>
            <a:r>
              <a:rPr lang="en-US" dirty="0"/>
              <a:t>Start/stop effects: Assume the procedure runs in an infinite loop</a:t>
            </a:r>
          </a:p>
          <a:p>
            <a:pPr lvl="3"/>
            <a:r>
              <a:rPr lang="en-US" dirty="0"/>
              <a:t>The initial set of addresses present in the cache equals to the final set</a:t>
            </a:r>
          </a:p>
          <a:p>
            <a:pPr lvl="1"/>
            <a:r>
              <a:rPr lang="en-US" dirty="0"/>
              <a:t>Assumptions</a:t>
            </a:r>
          </a:p>
          <a:p>
            <a:pPr lvl="2"/>
            <a:r>
              <a:rPr lang="en-US" dirty="0"/>
              <a:t>All memory accesses of the same size</a:t>
            </a:r>
          </a:p>
          <a:p>
            <a:pPr lvl="2"/>
            <a:r>
              <a:rPr lang="en-US" dirty="0"/>
              <a:t>Cache line size is equal to the access size (i.e., spatial locality has no effect)</a:t>
            </a:r>
          </a:p>
          <a:p>
            <a:pPr lvl="2"/>
            <a:r>
              <a:rPr lang="en-US" dirty="0"/>
              <a:t>Fully associative cache</a:t>
            </a:r>
          </a:p>
          <a:p>
            <a:pPr lvl="2"/>
            <a:r>
              <a:rPr lang="en-US" dirty="0"/>
              <a:t>Perfect LRU replacement strategy</a:t>
            </a:r>
          </a:p>
          <a:p>
            <a:pPr lvl="1"/>
            <a:r>
              <a:rPr lang="en-US" dirty="0"/>
              <a:t>Many statistical details are ignored, the results are only approximate</a:t>
            </a:r>
          </a:p>
        </p:txBody>
      </p:sp>
    </p:spTree>
    <p:extLst>
      <p:ext uri="{BB962C8B-B14F-4D97-AF65-F5344CB8AC3E}">
        <p14:creationId xmlns:p14="http://schemas.microsoft.com/office/powerpoint/2010/main" val="2203188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63FDA-DC51-48FE-A9F8-39A94E0B9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Mathematical model of cache behavior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BBD9AF-A8C3-4F4C-A223-68DFE0C82D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E07206-B55E-4096-B4B0-FD63F3B7F5E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Development- 2020/2021 David Bednárek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37606667-3650-4672-8018-E00D8B6D3C18}"/>
                  </a:ext>
                </a:extLst>
              </p:cNvPr>
              <p:cNvSpPr>
                <a:spLocks noGrp="1"/>
              </p:cNvSpPr>
              <p:nvPr>
                <p:ph sz="quarter" idx="13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Notation: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= the number of different addresses accessed inside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Time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measured in arbitrary units; only one memory access at a time</a:t>
                </a:r>
              </a:p>
              <a:p>
                <a:pPr lvl="2"/>
                <a:r>
                  <a:rPr lang="en-US" dirty="0"/>
                  <a:t>Note: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satisfies triangle inequality – it is a distance measure on the time axis</a:t>
                </a:r>
              </a:p>
              <a:p>
                <a:r>
                  <a:rPr lang="en-US" dirty="0"/>
                  <a:t>Perfect LRU replacement strategy</a:t>
                </a:r>
              </a:p>
              <a:p>
                <a:pPr lvl="1"/>
                <a:r>
                  <a:rPr lang="en-US" dirty="0"/>
                  <a:t>The oldest entry in the cache is evicted </a:t>
                </a:r>
              </a:p>
              <a:p>
                <a:r>
                  <a:rPr lang="en-US" dirty="0"/>
                  <a:t>Equivalent formulation:</a:t>
                </a:r>
              </a:p>
              <a:p>
                <a:pPr lvl="1"/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are adjacent accesses to the same address </a:t>
                </a:r>
                <a:r>
                  <a:rPr lang="en-US" i="1" dirty="0"/>
                  <a:t>a</a:t>
                </a:r>
                <a:r>
                  <a:rPr lang="cs-CZ" dirty="0"/>
                  <a:t>...</a:t>
                </a:r>
                <a:endParaRPr lang="en-US" dirty="0"/>
              </a:p>
              <a:p>
                <a:pPr lvl="2"/>
                <a:r>
                  <a:rPr lang="en-US" dirty="0"/>
                  <a:t>i.e. there is no access to </a:t>
                </a:r>
                <a:r>
                  <a:rPr lang="en-US" i="1" dirty="0"/>
                  <a:t>a </a:t>
                </a:r>
                <a:r>
                  <a:rPr lang="en-US" dirty="0"/>
                  <a:t>inside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cs-CZ" dirty="0"/>
              </a:p>
              <a:p>
                <a:pPr lvl="1"/>
                <a:r>
                  <a:rPr lang="cs-CZ" dirty="0"/>
                  <a:t>... </a:t>
                </a:r>
                <a:r>
                  <a:rPr lang="cs-CZ" dirty="0" err="1"/>
                  <a:t>then</a:t>
                </a:r>
                <a:r>
                  <a:rPr lang="cs-CZ" dirty="0"/>
                  <a:t> </a:t>
                </a:r>
                <a:r>
                  <a:rPr lang="cs-CZ" dirty="0" err="1"/>
                  <a:t>there</a:t>
                </a:r>
                <a:r>
                  <a:rPr lang="cs-CZ" dirty="0"/>
                  <a:t> </a:t>
                </a:r>
                <a:r>
                  <a:rPr lang="cs-CZ" dirty="0" err="1"/>
                  <a:t>is</a:t>
                </a:r>
                <a:r>
                  <a:rPr lang="cs-CZ" dirty="0"/>
                  <a:t> a </a:t>
                </a:r>
                <a:r>
                  <a:rPr lang="cs-CZ" dirty="0" err="1"/>
                  <a:t>cache</a:t>
                </a:r>
                <a:r>
                  <a:rPr lang="cs-CZ" dirty="0"/>
                  <a:t> miss </a:t>
                </a:r>
                <a:r>
                  <a:rPr lang="cs-CZ" dirty="0" err="1"/>
                  <a:t>at</a:t>
                </a:r>
                <a:r>
                  <a:rPr lang="cs-CZ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cs-CZ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dirty="0"/>
                  <a:t> iff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1"/>
                <a:r>
                  <a:rPr lang="en-US" dirty="0"/>
                  <a:t>Proof:</a:t>
                </a:r>
              </a:p>
              <a:p>
                <a:pPr lvl="2"/>
                <a:r>
                  <a:rPr lang="en-US" dirty="0"/>
                  <a:t>In any moment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dirty="0"/>
              </a:p>
              <a:p>
                <a:pPr lvl="3"/>
                <a:r>
                  <a:rPr lang="en-US" dirty="0"/>
                  <a:t>The cache entries accessed inside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are younger than </a:t>
                </a:r>
                <a:r>
                  <a:rPr lang="en-US" i="1" dirty="0"/>
                  <a:t>a</a:t>
                </a:r>
              </a:p>
              <a:p>
                <a:pPr lvl="3"/>
                <a:r>
                  <a:rPr lang="en-US" dirty="0"/>
                  <a:t>The entries for all the other addresses are older than </a:t>
                </a:r>
                <a:r>
                  <a:rPr lang="en-US" i="1" dirty="0"/>
                  <a:t>a</a:t>
                </a:r>
              </a:p>
              <a:p>
                <a:pPr lvl="2"/>
                <a:r>
                  <a:rPr lang="en-US" i="1" dirty="0"/>
                  <a:t>a </a:t>
                </a:r>
                <a:r>
                  <a:rPr lang="en-US" dirty="0"/>
                  <a:t>will be evicted at a time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such that</a:t>
                </a:r>
              </a:p>
              <a:p>
                <a:pPr lvl="3"/>
                <a:r>
                  <a:rPr lang="en-US" dirty="0"/>
                  <a:t>there is an access at time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 to an address not accessed inside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3"/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1+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, i.e. the cache contains exactly </a:t>
                </a:r>
                <a:r>
                  <a:rPr lang="en-US" i="1" dirty="0"/>
                  <a:t>a </a:t>
                </a:r>
                <a:r>
                  <a:rPr lang="en-US" dirty="0"/>
                  <a:t>and the addresses accessed inside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2"/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then there is no such eviction of</a:t>
                </a:r>
                <a:r>
                  <a:rPr lang="en-US" i="1" dirty="0"/>
                  <a:t> a</a:t>
                </a:r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37606667-3650-4672-8018-E00D8B6D3C1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blipFill>
                <a:blip r:embed="rId2"/>
                <a:stretch>
                  <a:fillRect l="-478" t="-1135" b="-12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6847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63FDA-DC51-48FE-A9F8-39A94E0B9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Mathematical model of cache behavior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BBD9AF-A8C3-4F4C-A223-68DFE0C82D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E07206-B55E-4096-B4B0-FD63F3B7F5E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Development- 2020/2021 David Bednárek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37606667-3650-4672-8018-E00D8B6D3C18}"/>
                  </a:ext>
                </a:extLst>
              </p:cNvPr>
              <p:cNvSpPr>
                <a:spLocks noGrp="1"/>
              </p:cNvSpPr>
              <p:nvPr>
                <p:ph sz="quarter" idx="13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Notation: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= the set of addresses accessed by the procedure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= the running time of the procedure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</m:oMath>
                </a14:m>
                <a:r>
                  <a:rPr lang="en-US" dirty="0"/>
                  <a:t> = the average value of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</m:oMath>
                </a14:m>
                <a:r>
                  <a:rPr lang="en-US" dirty="0"/>
                  <a:t> across all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∈[0,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i.e., how many addresses are accessed during a time window of size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b="0" dirty="0"/>
              </a:p>
              <a:p>
                <a:pPr lvl="2"/>
                <a:r>
                  <a:rPr lang="en-US" dirty="0"/>
                  <a:t>well-defined due to the assumed infinite cycle over the measured procedure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dirty="0"/>
                  <a:t>is non-decreasing and concave</a:t>
                </a:r>
              </a:p>
              <a:p>
                <a:pPr lvl="2"/>
                <a:r>
                  <a:rPr lang="en-US" dirty="0"/>
                  <a:t>for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=|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function is a mathematical measure of temporal locality</a:t>
                </a:r>
              </a:p>
              <a:p>
                <a:pPr lvl="1"/>
                <a:r>
                  <a:rPr lang="en-US" dirty="0"/>
                  <a:t>Lower values indicate better temporal locality</a:t>
                </a:r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37606667-3650-4672-8018-E00D8B6D3C1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blipFill>
                <a:blip r:embed="rId2"/>
                <a:stretch>
                  <a:fillRect l="-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8541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37606667-3650-4672-8018-E00D8B6D3C18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function for 8*8*8 matrix multiplication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=8∗8∗8=51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;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3∗8∗8=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192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Equidistant: every address accessed every 64 iterations</a:t>
                </a:r>
              </a:p>
              <a:p>
                <a:pPr lvl="2"/>
                <a:r>
                  <a:rPr lang="en-US" dirty="0"/>
                  <a:t>Not really exists as a matrix-multiplication algorithm</a:t>
                </a:r>
              </a:p>
              <a:p>
                <a:pPr lvl="2"/>
                <a:r>
                  <a:rPr lang="en-US" dirty="0"/>
                  <a:t>Equidistant is always the </a:t>
                </a:r>
                <a:r>
                  <a:rPr lang="en-US" b="1" dirty="0"/>
                  <a:t>worst</a:t>
                </a:r>
                <a:r>
                  <a:rPr lang="en-US" dirty="0"/>
                  <a:t> algorithm </a:t>
                </a:r>
                <a:r>
                  <a:rPr lang="en-US" dirty="0" err="1"/>
                  <a:t>wrt</a:t>
                </a:r>
                <a:r>
                  <a:rPr lang="en-US" dirty="0"/>
                  <a:t>. cache</a:t>
                </a:r>
              </a:p>
              <a:p>
                <a:pPr lvl="1"/>
                <a:r>
                  <a:rPr lang="en-US" dirty="0"/>
                  <a:t>Random: iterations randomly permuted</a:t>
                </a:r>
              </a:p>
              <a:p>
                <a:pPr lvl="2"/>
                <a:r>
                  <a:rPr lang="en-US" dirty="0"/>
                  <a:t>Expectably worse than all the algorithms in use</a:t>
                </a:r>
              </a:p>
              <a:p>
                <a:pPr lvl="1"/>
                <a:r>
                  <a:rPr lang="en-US" dirty="0"/>
                  <a:t>Naive: three nested loops</a:t>
                </a:r>
              </a:p>
              <a:p>
                <a:pPr lvl="1"/>
                <a:r>
                  <a:rPr lang="en-US" dirty="0"/>
                  <a:t>Recursive: decomposed via 8 4*4*4 into 64 2*2*2 multiplications</a:t>
                </a:r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37606667-3650-4672-8018-E00D8B6D3C1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342" t="-35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E6E63FDA-DC51-48FE-A9F8-39A94E0B9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BBD9AF-A8C3-4F4C-A223-68DFE0C82D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E07206-B55E-4096-B4B0-FD63F3B7F5E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NPRG054 High Performance Software Development- 2020/2021 David Bednárek</a:t>
            </a:r>
            <a:endParaRPr lang="cs-CZ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B61F231-2CB4-4A0B-9EF4-4144602CCB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4027658"/>
              </p:ext>
            </p:extLst>
          </p:nvPr>
        </p:nvGraphicFramePr>
        <p:xfrm>
          <a:off x="107504" y="404663"/>
          <a:ext cx="8928992" cy="3024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86582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63FDA-DC51-48FE-A9F8-39A94E0B9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</p:spPr>
        <p:txBody>
          <a:bodyPr/>
          <a:lstStyle/>
          <a:p>
            <a:r>
              <a:rPr lang="en-US" dirty="0"/>
              <a:t>Estimating m(w)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BBD9AF-A8C3-4F4C-A223-68DFE0C82D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04448" y="6597352"/>
            <a:ext cx="539552" cy="260648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E07206-B55E-4096-B4B0-FD63F3B7F5E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0" y="6597352"/>
            <a:ext cx="8604448" cy="260648"/>
          </a:xfrm>
        </p:spPr>
        <p:txBody>
          <a:bodyPr/>
          <a:lstStyle/>
          <a:p>
            <a:r>
              <a:rPr lang="cs-CZ"/>
              <a:t>NPRG054 High Performance Software Development- 2020/2021 David Bednárek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37606667-3650-4672-8018-E00D8B6D3C18}"/>
                  </a:ext>
                </a:extLst>
              </p:cNvPr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107504" y="548680"/>
                <a:ext cx="8928992" cy="5904656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dirty="0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</m:oMath>
                </a14:m>
                <a:r>
                  <a:rPr lang="en-US" dirty="0"/>
                  <a:t> for an equidistant algorithm</a:t>
                </a:r>
              </a:p>
              <a:p>
                <a:pPr lvl="1"/>
                <a:r>
                  <a:rPr lang="en-US" dirty="0"/>
                  <a:t>For every address </a:t>
                </a:r>
                <a14:m>
                  <m:oMath xmlns:m="http://schemas.openxmlformats.org/officeDocument/2006/math">
                    <m:r>
                      <a:rPr lang="en-US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assume periodic access every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dirty="0"/>
                  <a:t> time units</a:t>
                </a:r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dirty="0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dirty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= 1 if the address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accessed during a time window of size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endParaRPr lang="en-US" dirty="0"/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dirty="0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dirty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= 0 otherwise</a:t>
                </a:r>
              </a:p>
              <a:p>
                <a:pPr lvl="2"/>
                <a:r>
                  <a:rPr lang="en-US" dirty="0"/>
                  <a:t>This is a random variable depending on the placement of the window</a:t>
                </a:r>
              </a:p>
              <a:p>
                <a:pPr lvl="1"/>
                <a:r>
                  <a:rPr lang="en-US" dirty="0"/>
                  <a:t>The expected value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dirty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dirty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is:</a:t>
                </a:r>
              </a:p>
              <a:p>
                <a:pPr lvl="2"/>
                <a14:m>
                  <m:oMath xmlns:m="http://schemas.openxmlformats.org/officeDocument/2006/math">
                    <m:func>
                      <m:func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b="1" dirty="0">
                            <a:latin typeface="Cambria Math" panose="02040503050406030204" pitchFamily="18" charset="0"/>
                          </a:rPr>
                          <m:t>𝐄</m:t>
                        </m:r>
                        <m:d>
                          <m:dPr>
                            <m:ctrlPr>
                              <a:rPr lang="en-US" b="1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dirty="0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en-US" dirty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dirty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</m:d>
                          </m:e>
                        </m:d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dirty="0" smtClean="0"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dirty="0" smtClean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dirty="0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en-US" dirty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dirty="0" smtClean="0">
                                <a:latin typeface="Cambria Math" panose="02040503050406030204" pitchFamily="18" charset="0"/>
                              </a:rPr>
                              <m:t>,1</m:t>
                            </m:r>
                          </m:e>
                        </m:d>
                      </m:e>
                    </m:func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dirty="0" smtClean="0"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</m:d>
                      </m:e>
                    </m:nary>
                  </m:oMath>
                </a14:m>
                <a:r>
                  <a:rPr lang="en-US" dirty="0"/>
                  <a:t> , i.e. the number of different addresses accessed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just the average of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</m:oMath>
                </a14:m>
                <a:r>
                  <a:rPr lang="en-US" dirty="0"/>
                  <a:t> across all window placements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0" dirty="0" smtClean="0">
                        <a:latin typeface="Cambria Math" panose="02040503050406030204" pitchFamily="18" charset="0"/>
                      </a:rPr>
                      <m:t>𝐄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</m:d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/>
                      <m:e>
                        <m:r>
                          <a:rPr lang="en-US" b="1" i="0" dirty="0" smtClean="0">
                            <a:latin typeface="Cambria Math" panose="02040503050406030204" pitchFamily="18" charset="0"/>
                          </a:rPr>
                          <m:t>𝐄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en-US" b="0" i="0" dirty="0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d>
                      </m:e>
                    </m:nary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/>
                      <m:e>
                        <m:func>
                          <m:func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min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dirty="0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i="1" dirty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dirty="0">
                                            <a:latin typeface="Cambria Math" panose="02040503050406030204" pitchFamily="18" charset="0"/>
                                          </a:rPr>
                                          <m:t>𝑑</m:t>
                                        </m:r>
                                      </m:e>
                                      <m:sub>
                                        <m:r>
                                          <a:rPr lang="en-US" dirty="0">
                                            <a:latin typeface="Cambria Math" panose="02040503050406030204" pitchFamily="18" charset="0"/>
                                          </a:rPr>
                                          <m:t>𝑎</m:t>
                                        </m:r>
                                      </m:sub>
                                    </m:sSub>
                                  </m:den>
                                </m:f>
                                <m:r>
                                  <a:rPr lang="en-US" dirty="0">
                                    <a:latin typeface="Cambria Math" panose="02040503050406030204" pitchFamily="18" charset="0"/>
                                  </a:rPr>
                                  <m:t>,1</m:t>
                                </m:r>
                              </m:e>
                            </m:d>
                          </m:e>
                        </m:func>
                      </m:e>
                    </m:nary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37606667-3650-4672-8018-E00D8B6D3C1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107504" y="548680"/>
                <a:ext cx="8928992" cy="5904656"/>
              </a:xfrm>
              <a:blipFill>
                <a:blip r:embed="rId2"/>
                <a:stretch>
                  <a:fillRect l="-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749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63FDA-DC51-48FE-A9F8-39A94E0B9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</p:spPr>
        <p:txBody>
          <a:bodyPr/>
          <a:lstStyle/>
          <a:p>
            <a:r>
              <a:rPr lang="en-US" dirty="0"/>
              <a:t>Estimating m(w)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BBD9AF-A8C3-4F4C-A223-68DFE0C82D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04448" y="6597352"/>
            <a:ext cx="539552" cy="260648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E07206-B55E-4096-B4B0-FD63F3B7F5E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0" y="6597352"/>
            <a:ext cx="8604448" cy="260648"/>
          </a:xfrm>
        </p:spPr>
        <p:txBody>
          <a:bodyPr/>
          <a:lstStyle/>
          <a:p>
            <a:r>
              <a:rPr lang="cs-CZ"/>
              <a:t>NPRG054 High Performance Software Development- 2020/2021 David Bednárek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37606667-3650-4672-8018-E00D8B6D3C18}"/>
                  </a:ext>
                </a:extLst>
              </p:cNvPr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107504" y="548680"/>
                <a:ext cx="8928992" cy="5904656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dirty="0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</m:oMath>
                </a14:m>
                <a:r>
                  <a:rPr lang="en-US" dirty="0"/>
                  <a:t> in general</a:t>
                </a:r>
              </a:p>
              <a:p>
                <a:pPr lvl="1"/>
                <a:r>
                  <a:rPr lang="en-US" dirty="0"/>
                  <a:t>The intervals between adjacent accesses to the same address may vary</a:t>
                </a:r>
              </a:p>
              <a:p>
                <a:pPr lvl="1"/>
                <a:r>
                  <a:rPr lang="en-US" dirty="0"/>
                  <a:t>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dirty="0"/>
                  <a:t> is, in general, a random variable dependent on window placement</a:t>
                </a:r>
              </a:p>
              <a:p>
                <a:pPr lvl="1"/>
                <a:r>
                  <a:rPr lang="en-US" dirty="0"/>
                  <a:t>The correct general formula for the expected value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dirty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dirty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is: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1" dirty="0">
                        <a:latin typeface="Cambria Math" panose="02040503050406030204" pitchFamily="18" charset="0"/>
                      </a:rPr>
                      <m:t>𝐄</m:t>
                    </m:r>
                    <m:d>
                      <m:dPr>
                        <m:ctrlPr>
                          <a:rPr lang="en-US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</m:d>
                      </m:e>
                    </m:d>
                    <m:r>
                      <a:rPr lang="en-US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dirty="0">
                            <a:latin typeface="Cambria Math" panose="02040503050406030204" pitchFamily="18" charset="0"/>
                          </a:rPr>
                          <m:t>𝐄</m:t>
                        </m:r>
                        <m:r>
                          <a:rPr lang="en-US" dirty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dirty="0">
                            <a:latin typeface="Cambria Math" panose="02040503050406030204" pitchFamily="18" charset="0"/>
                          </a:rPr>
                          <m:t>min</m:t>
                        </m:r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dirty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dirty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</m:sSub>
                          </m:e>
                        </m:d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b="1" dirty="0">
                            <a:latin typeface="Cambria Math" panose="02040503050406030204" pitchFamily="18" charset="0"/>
                          </a:rPr>
                          <m:t>𝐄</m:t>
                        </m:r>
                        <m:r>
                          <a:rPr lang="en-US" dirty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dirty="0"/>
              </a:p>
              <a:p>
                <a:pPr lvl="3"/>
                <a:r>
                  <a:rPr lang="en-US" dirty="0"/>
                  <a:t>Based on the fact that wide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dirty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dirty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dirty="0"/>
                  <a:t> is encountered more frequently 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0" dirty="0" smtClean="0">
                        <a:latin typeface="Cambria Math" panose="02040503050406030204" pitchFamily="18" charset="0"/>
                      </a:rPr>
                      <m:t>𝐄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</m:d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/>
                      <m:e>
                        <m:r>
                          <a:rPr lang="en-US" b="1" i="0" dirty="0" smtClean="0">
                            <a:latin typeface="Cambria Math" panose="02040503050406030204" pitchFamily="18" charset="0"/>
                          </a:rPr>
                          <m:t>𝐄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en-US" b="0" i="0" dirty="0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d>
                      </m:e>
                    </m:nary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dirty="0">
                                <a:latin typeface="Cambria Math" panose="02040503050406030204" pitchFamily="18" charset="0"/>
                              </a:rPr>
                              <m:t>𝐄</m:t>
                            </m:r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min</m:t>
                            </m:r>
                            <m:d>
                              <m:dPr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dirty="0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en-US" dirty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b="1" dirty="0">
                                <a:latin typeface="Cambria Math" panose="02040503050406030204" pitchFamily="18" charset="0"/>
                              </a:rPr>
                              <m:t>𝐄</m:t>
                            </m:r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dirty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dirty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</m:s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nary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lvl="1"/>
                <a:r>
                  <a:rPr lang="en-US" dirty="0"/>
                  <a:t>Note: If the random variables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dirty="0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dirty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are independent for different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dirty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This is not a realistic assumption for most algorithms, but it still works here</a:t>
                </a:r>
              </a:p>
              <a:p>
                <a:pPr lvl="2"/>
                <a:r>
                  <a:rPr lang="en-US" dirty="0"/>
                  <a:t>Then, for large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dirty="0" smtClean="0"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</m:oMath>
                </a14:m>
                <a:r>
                  <a:rPr lang="en-US" dirty="0"/>
                  <a:t> can be approximated by a normal distribution (by CLT)</a:t>
                </a:r>
              </a:p>
              <a:p>
                <a:pPr lvl="3"/>
                <a:r>
                  <a:rPr lang="en-US" b="0" dirty="0"/>
                  <a:t>The variance will be relatively low,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≤|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|/4</m:t>
                    </m:r>
                  </m:oMath>
                </a14:m>
                <a:r>
                  <a:rPr lang="en-US" dirty="0"/>
                  <a:t>, i.e. the std. dev.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≤</m:t>
                    </m:r>
                    <m:rad>
                      <m:radPr>
                        <m:degHide m:val="on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d>
                      </m:e>
                    </m:ra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/2</m:t>
                    </m:r>
                  </m:oMath>
                </a14:m>
                <a:endParaRPr lang="en-US" dirty="0"/>
              </a:p>
              <a:p>
                <a:pPr lvl="3"/>
                <a:r>
                  <a:rPr lang="en-US" dirty="0"/>
                  <a:t>This observation will soon be useful...</a:t>
                </a:r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37606667-3650-4672-8018-E00D8B6D3C1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107504" y="548680"/>
                <a:ext cx="8928992" cy="5904656"/>
              </a:xfrm>
              <a:blipFill>
                <a:blip r:embed="rId2"/>
                <a:stretch>
                  <a:fillRect l="-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1511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63FDA-DC51-48FE-A9F8-39A94E0B9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</p:spPr>
        <p:txBody>
          <a:bodyPr/>
          <a:lstStyle/>
          <a:p>
            <a:r>
              <a:rPr lang="en-US" dirty="0"/>
              <a:t>Estimating the frequency of cache misses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BBD9AF-A8C3-4F4C-A223-68DFE0C82D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04448" y="6597352"/>
            <a:ext cx="539552" cy="260648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E07206-B55E-4096-B4B0-FD63F3B7F5E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0" y="6597352"/>
            <a:ext cx="8604448" cy="260648"/>
          </a:xfrm>
        </p:spPr>
        <p:txBody>
          <a:bodyPr/>
          <a:lstStyle/>
          <a:p>
            <a:r>
              <a:rPr lang="cs-CZ"/>
              <a:t>NPRG054 High Performance Software Development- 2020/2021 David Bednárek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37606667-3650-4672-8018-E00D8B6D3C18}"/>
                  </a:ext>
                </a:extLst>
              </p:cNvPr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107504" y="548680"/>
                <a:ext cx="8928992" cy="5904656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Estimating number of cache misses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– the size of the cache</a:t>
                </a:r>
              </a:p>
              <a:p>
                <a:pPr lvl="1"/>
                <a:r>
                  <a:rPr lang="en-US" dirty="0"/>
                  <a:t>For an access to an address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2"/>
                <a:r>
                  <a:rPr lang="en-US" dirty="0"/>
                  <a:t>assuming the previous access is at the distance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the address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will be evicted and thus a cache miss will occur if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dirty="0"/>
              </a:p>
              <a:p>
                <a:pPr lvl="3"/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is a random variable dependent on the position of the access</a:t>
                </a:r>
              </a:p>
              <a:p>
                <a:pPr lvl="3"/>
                <a:r>
                  <a:rPr lang="en-US" dirty="0"/>
                  <a:t>However, due to the narrow variance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</m:oMath>
                </a14:m>
                <a:r>
                  <a:rPr lang="en-US" dirty="0"/>
                  <a:t>, the formula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...</a:t>
                </a:r>
              </a:p>
              <a:p>
                <a:pPr lvl="3"/>
                <a:r>
                  <a:rPr lang="en-US" dirty="0"/>
                  <a:t>... may be simplified to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, which is still random due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The total frequency of cache misses (</a:t>
                </a:r>
                <a:r>
                  <a:rPr lang="en-US" dirty="0" err="1"/>
                  <a:t>wrt</a:t>
                </a:r>
                <a:r>
                  <a:rPr lang="en-US" dirty="0"/>
                  <a:t>. unit of time) is then estimated as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0" dirty="0" smtClean="0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supHide m:val="on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0" dirty="0" smtClean="0">
                                <a:latin typeface="Cambria Math" panose="02040503050406030204" pitchFamily="18" charset="0"/>
                              </a:rPr>
                              <m:t>𝐏</m:t>
                            </m:r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d>
                              <m:dPr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dirty="0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≥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b="1" dirty="0">
                                <a:latin typeface="Cambria Math" panose="02040503050406030204" pitchFamily="18" charset="0"/>
                              </a:rPr>
                              <m:t>𝐄</m:t>
                            </m:r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dirty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sub>
                            </m:s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nary>
                  </m:oMath>
                </a14:m>
                <a:endParaRPr lang="en-US" dirty="0"/>
              </a:p>
              <a:p>
                <a:pPr lvl="3"/>
                <a:r>
                  <a:rPr lang="en-US" dirty="0"/>
                  <a:t>the </a:t>
                </a:r>
                <a14:m>
                  <m:oMath xmlns:m="http://schemas.openxmlformats.org/officeDocument/2006/math">
                    <m:r>
                      <a:rPr lang="en-US" b="1" dirty="0" smtClean="0">
                        <a:latin typeface="Cambria Math" panose="02040503050406030204" pitchFamily="18" charset="0"/>
                      </a:rPr>
                      <m:t>𝐄</m:t>
                    </m:r>
                    <m:r>
                      <a:rPr lang="en-US" dirty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factor accounts for the frequency of memory accesses to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37606667-3650-4672-8018-E00D8B6D3C1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107504" y="548680"/>
                <a:ext cx="8928992" cy="5904656"/>
              </a:xfrm>
              <a:blipFill>
                <a:blip r:embed="rId2"/>
                <a:stretch>
                  <a:fillRect l="-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5151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63FDA-DC51-48FE-A9F8-39A94E0B9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</p:spPr>
        <p:txBody>
          <a:bodyPr/>
          <a:lstStyle/>
          <a:p>
            <a:r>
              <a:rPr lang="en-US" dirty="0"/>
              <a:t>Estimating the frequency of cache misses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BBD9AF-A8C3-4F4C-A223-68DFE0C82D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04448" y="6597352"/>
            <a:ext cx="539552" cy="260648"/>
          </a:xfrm>
        </p:spPr>
        <p:txBody>
          <a:bodyPr/>
          <a:lstStyle/>
          <a:p>
            <a:fld id="{5A8723E3-C62D-4372-A5B7-F817763A1A22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E07206-B55E-4096-B4B0-FD63F3B7F5E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0" y="6597352"/>
            <a:ext cx="8604448" cy="260648"/>
          </a:xfrm>
        </p:spPr>
        <p:txBody>
          <a:bodyPr/>
          <a:lstStyle/>
          <a:p>
            <a:r>
              <a:rPr lang="cs-CZ"/>
              <a:t>NPRG054 High Performance Software Development- 2020/2021 David Bednárek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37606667-3650-4672-8018-E00D8B6D3C18}"/>
                  </a:ext>
                </a:extLst>
              </p:cNvPr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107504" y="548680"/>
                <a:ext cx="8928992" cy="5904656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Computing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from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Trick: Compute the derivative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</m:oMath>
                </a14:m>
                <a:r>
                  <a:rPr lang="en-US" dirty="0"/>
                  <a:t>:</a:t>
                </a:r>
              </a:p>
              <a:p>
                <a:pPr lvl="2"/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</m:num>
                      <m:den>
                        <m:r>
                          <a:rPr lang="en-US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𝑤</m:t>
                        </m:r>
                      </m:den>
                    </m:f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n-US" dirty="0">
                        <a:latin typeface="Cambria Math" panose="02040503050406030204" pitchFamily="18" charset="0"/>
                      </a:rPr>
                      <m:t> =</m:t>
                    </m:r>
                    <m:r>
                      <a:rPr lang="en-US" b="1" dirty="0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supHide m:val="on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𝜕</m:t>
                                </m:r>
                              </m:num>
                              <m:den>
                                <m:r>
                                  <a:rPr lang="en-US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𝜕</m:t>
                                </m:r>
                                <m:r>
                                  <a:rPr lang="en-US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𝑤</m:t>
                                </m:r>
                              </m:den>
                            </m:f>
                            <m:r>
                              <a:rPr lang="en-US" b="1" dirty="0">
                                <a:latin typeface="Cambria Math" panose="02040503050406030204" pitchFamily="18" charset="0"/>
                              </a:rPr>
                              <m:t>𝐄</m:t>
                            </m:r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min</m:t>
                            </m:r>
                            <m:d>
                              <m:dPr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dirty="0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en-US" dirty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b="1" dirty="0">
                                <a:latin typeface="Cambria Math" panose="02040503050406030204" pitchFamily="18" charset="0"/>
                              </a:rPr>
                              <m:t>𝐄</m:t>
                            </m:r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dirty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dirty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</m:s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nary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0" dirty="0" smtClean="0">
                                <a:latin typeface="Cambria Math" panose="02040503050406030204" pitchFamily="18" charset="0"/>
                              </a:rPr>
                              <m:t>𝐏</m:t>
                            </m:r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𝑤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≤</m:t>
                            </m:r>
                            <m:sSub>
                              <m:sSubPr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dirty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dirty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</m:s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b="1" dirty="0">
                                <a:latin typeface="Cambria Math" panose="02040503050406030204" pitchFamily="18" charset="0"/>
                              </a:rPr>
                              <m:t>𝐄</m:t>
                            </m:r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dirty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dirty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</m:s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nary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is increasing (except when equal to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</m:oMath>
                </a14:m>
                <a:r>
                  <a:rPr lang="en-US" dirty="0"/>
                  <a:t>)</a:t>
                </a:r>
              </a:p>
              <a:p>
                <a:pPr lvl="2"/>
                <a:r>
                  <a:rPr lang="en-US" dirty="0"/>
                  <a:t>therefore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dirty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dirty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dirty="0"/>
                  <a:t> is equivalent to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e>
                    </m:d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Combined:</a:t>
                </a:r>
              </a:p>
              <a:p>
                <a:pPr lvl="2"/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</m:num>
                      <m:den>
                        <m:r>
                          <a:rPr lang="en-US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𝑤</m:t>
                        </m:r>
                      </m:den>
                    </m:f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n-US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0" dirty="0" smtClean="0">
                                <a:latin typeface="Cambria Math" panose="02040503050406030204" pitchFamily="18" charset="0"/>
                              </a:rPr>
                              <m:t>𝐏</m:t>
                            </m:r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d>
                              <m:dPr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</m:d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d>
                              <m:dPr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dirty="0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en-US" dirty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b="1" dirty="0">
                                <a:latin typeface="Cambria Math" panose="02040503050406030204" pitchFamily="18" charset="0"/>
                              </a:rPr>
                              <m:t>𝐄</m:t>
                            </m:r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dirty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dirty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</m:s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nary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This is similar to the definition of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: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0" dirty="0" smtClean="0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supHide m:val="on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0" dirty="0" smtClean="0">
                                <a:latin typeface="Cambria Math" panose="02040503050406030204" pitchFamily="18" charset="0"/>
                              </a:rPr>
                              <m:t>𝐏</m:t>
                            </m:r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d>
                              <m:dPr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dirty="0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≥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b="1" dirty="0">
                                <a:latin typeface="Cambria Math" panose="02040503050406030204" pitchFamily="18" charset="0"/>
                              </a:rPr>
                              <m:t>𝐄</m:t>
                            </m:r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dirty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sub>
                            </m:s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nary>
                  </m:oMath>
                </a14:m>
                <a:endParaRPr lang="en-US" dirty="0"/>
              </a:p>
              <a:p>
                <a:pPr lvl="3"/>
                <a:r>
                  <a:rPr lang="en-US" dirty="0"/>
                  <a:t>with the substitution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Finally: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𝑚</m:t>
                        </m:r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</m:d>
                      </m:num>
                      <m:den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𝑤</m:t>
                        </m:r>
                      </m:den>
                    </m:f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))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This is only an approximative formula</a:t>
                </a:r>
              </a:p>
              <a:p>
                <a:pPr lvl="3"/>
                <a:r>
                  <a:rPr lang="en-US" dirty="0"/>
                  <a:t>not applicable for small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≪</m:t>
                    </m:r>
                    <m:rad>
                      <m:radPr>
                        <m:degHide m:val="on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d>
                      </m:e>
                    </m:ra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37606667-3650-4672-8018-E00D8B6D3C1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107504" y="548680"/>
                <a:ext cx="8928992" cy="5904656"/>
              </a:xfrm>
              <a:blipFill>
                <a:blip r:embed="rId2"/>
                <a:stretch>
                  <a:fillRect l="-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78949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5571</TotalTime>
  <Words>1418</Words>
  <Application>Microsoft Office PowerPoint</Application>
  <PresentationFormat>On-screen Show (4:3)</PresentationFormat>
  <Paragraphs>162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Consolas</vt:lpstr>
      <vt:lpstr>Wingdings</vt:lpstr>
      <vt:lpstr>Wingdings 3</vt:lpstr>
      <vt:lpstr>Origin</vt:lpstr>
      <vt:lpstr>Simple mathematical model of cache behavior</vt:lpstr>
      <vt:lpstr>Mathematical model of cache behavior</vt:lpstr>
      <vt:lpstr>Mathematical model of cache behavior</vt:lpstr>
      <vt:lpstr>Mathematical model of cache behavior</vt:lpstr>
      <vt:lpstr>Example</vt:lpstr>
      <vt:lpstr>Estimating m(w)</vt:lpstr>
      <vt:lpstr>Estimating m(w)</vt:lpstr>
      <vt:lpstr>Estimating the frequency of cache misses</vt:lpstr>
      <vt:lpstr>Estimating the frequency of cache misses</vt:lpstr>
      <vt:lpstr>Frequency of cache misses</vt:lpstr>
      <vt:lpstr>Frequency of cache misses</vt:lpstr>
      <vt:lpstr>Frequency of cache misses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559</cp:revision>
  <dcterms:created xsi:type="dcterms:W3CDTF">2012-09-19T18:13:04Z</dcterms:created>
  <dcterms:modified xsi:type="dcterms:W3CDTF">2021-05-20T23:28:00Z</dcterms:modified>
</cp:coreProperties>
</file>