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4" r:id="rId9"/>
    <p:sldId id="262" r:id="rId10"/>
  </p:sldIdLst>
  <p:sldSz cx="9144000" cy="6858000" type="screen4x3"/>
  <p:notesSz cx="7099300" cy="10234613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6984" autoAdjust="0"/>
  </p:normalViewPr>
  <p:slideViewPr>
    <p:cSldViewPr>
      <p:cViewPr>
        <p:scale>
          <a:sx n="125" d="100"/>
          <a:sy n="125" d="100"/>
        </p:scale>
        <p:origin x="1194" y="15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defRPr sz="1300"/>
            </a:lvl1pPr>
          </a:lstStyle>
          <a:p>
            <a:endParaRPr lang="cs-CZ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1294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>
              <a:defRPr sz="1300"/>
            </a:lvl1pPr>
          </a:lstStyle>
          <a:p>
            <a:fld id="{960BC3CE-3DC6-48EE-A131-04D020AF1818}" type="datetimeFigureOut">
              <a:rPr lang="cs-CZ" smtClean="0"/>
              <a:pPr/>
              <a:t>15.05.2025</a:t>
            </a:fld>
            <a:endParaRPr lang="cs-CZ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92188" y="768350"/>
            <a:ext cx="5114925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48" tIns="49524" rIns="99048" bIns="49524" rtlCol="0" anchor="ctr"/>
          <a:lstStyle/>
          <a:p>
            <a:endParaRPr lang="cs-CZ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9930" y="4861441"/>
            <a:ext cx="5679440" cy="4605576"/>
          </a:xfrm>
          <a:prstGeom prst="rect">
            <a:avLst/>
          </a:prstGeom>
        </p:spPr>
        <p:txBody>
          <a:bodyPr vert="horz" lIns="99048" tIns="49524" rIns="99048" bIns="49524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defRPr sz="1300"/>
            </a:lvl1pPr>
          </a:lstStyle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1294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defRPr sz="1300"/>
            </a:lvl1pPr>
          </a:lstStyle>
          <a:p>
            <a:fld id="{28FDD85E-490B-4ECE-A416-B9AD062DD090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736547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Date Placeholder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2DAF8-66BC-43C5-9CCD-39D794002F00}" type="datetime1">
              <a:rPr lang="cs-CZ" smtClean="0"/>
              <a:t>15.05.2025</a:t>
            </a:fld>
            <a:endParaRPr lang="cs-CZ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NPRG054 High Performance Software Development- 201</a:t>
            </a:r>
            <a:r>
              <a:rPr lang="en-US" dirty="0"/>
              <a:t>6</a:t>
            </a:r>
            <a:r>
              <a:rPr lang="cs-CZ" dirty="0"/>
              <a:t>/201</a:t>
            </a:r>
            <a:r>
              <a:rPr lang="en-US" dirty="0"/>
              <a:t>7</a:t>
            </a:r>
            <a:r>
              <a:rPr lang="cs-CZ" dirty="0"/>
              <a:t> David Bednárek</a:t>
            </a:r>
          </a:p>
        </p:txBody>
      </p:sp>
      <p:sp>
        <p:nvSpPr>
          <p:cNvPr id="14" name="Title 13"/>
          <p:cNvSpPr>
            <a:spLocks noGrp="1"/>
          </p:cNvSpPr>
          <p:nvPr>
            <p:ph type="title"/>
          </p:nvPr>
        </p:nvSpPr>
        <p:spPr>
          <a:xfrm>
            <a:off x="0" y="1988840"/>
            <a:ext cx="9144000" cy="2880320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ottom Half Com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107504" y="3573015"/>
            <a:ext cx="8928992" cy="2880321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107504" y="3429000"/>
            <a:ext cx="8928992" cy="0"/>
          </a:xfrm>
          <a:prstGeom prst="line">
            <a:avLst/>
          </a:prstGeom>
          <a:ln w="508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C8747-E21F-4B74-BCD4-923F2C6F931D}" type="datetime1">
              <a:rPr lang="cs-CZ" smtClean="0"/>
              <a:t>15.05.2025</a:t>
            </a:fld>
            <a:endParaRPr lang="cs-CZ" dirty="0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NPRG054 High Performance Software Development- 201</a:t>
            </a:r>
            <a:r>
              <a:rPr lang="en-US" dirty="0"/>
              <a:t>6</a:t>
            </a:r>
            <a:r>
              <a:rPr lang="cs-CZ" dirty="0"/>
              <a:t>/201</a:t>
            </a:r>
            <a:r>
              <a:rPr lang="en-US" dirty="0"/>
              <a:t>7</a:t>
            </a:r>
            <a:r>
              <a:rPr lang="cs-CZ" dirty="0"/>
              <a:t> David Bednárek</a:t>
            </a:r>
          </a:p>
        </p:txBody>
      </p:sp>
    </p:spTree>
    <p:extLst>
      <p:ext uri="{BB962C8B-B14F-4D97-AF65-F5344CB8AC3E}">
        <p14:creationId xmlns:p14="http://schemas.microsoft.com/office/powerpoint/2010/main" val="33473198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Picture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7504" y="548680"/>
            <a:ext cx="8928992" cy="5976664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D7E35A-58AB-4294-B732-60C494B69933}" type="datetime1">
              <a:rPr lang="cs-CZ" smtClean="0"/>
              <a:t>15.05.2025</a:t>
            </a:fld>
            <a:endParaRPr lang="cs-CZ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NPRG054 High Performance Software Development- 201</a:t>
            </a:r>
            <a:r>
              <a:rPr lang="en-US" dirty="0"/>
              <a:t>6</a:t>
            </a:r>
            <a:r>
              <a:rPr lang="cs-CZ" dirty="0"/>
              <a:t>/201</a:t>
            </a:r>
            <a:r>
              <a:rPr lang="en-US" dirty="0"/>
              <a:t>7</a:t>
            </a:r>
            <a:r>
              <a:rPr lang="cs-CZ" dirty="0"/>
              <a:t> David Bednárek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D0FC46-34CE-41D6-90D2-5483FF721D39}" type="datetime1">
              <a:rPr lang="cs-CZ" smtClean="0"/>
              <a:t>15.05.2025</a:t>
            </a:fld>
            <a:endParaRPr lang="cs-CZ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NPRG054 High Performance Software Development- 201</a:t>
            </a:r>
            <a:r>
              <a:rPr lang="en-US" dirty="0"/>
              <a:t>6</a:t>
            </a:r>
            <a:r>
              <a:rPr lang="cs-CZ" dirty="0"/>
              <a:t>/201</a:t>
            </a:r>
            <a:r>
              <a:rPr lang="en-US" dirty="0"/>
              <a:t>7</a:t>
            </a:r>
            <a:r>
              <a:rPr lang="cs-CZ" dirty="0"/>
              <a:t> David Bednárek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7504" y="476672"/>
            <a:ext cx="8928992" cy="6048672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7F6C5-D0C8-4FAD-A7E1-6B961D038397}" type="datetime1">
              <a:rPr lang="cs-CZ" smtClean="0"/>
              <a:t>15.05.2025</a:t>
            </a:fld>
            <a:endParaRPr lang="cs-CZ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NPRG054 High Performance Software Development- 201</a:t>
            </a:r>
            <a:r>
              <a:rPr lang="en-US" dirty="0"/>
              <a:t>6</a:t>
            </a:r>
            <a:r>
              <a:rPr lang="cs-CZ" dirty="0"/>
              <a:t>/201</a:t>
            </a:r>
            <a:r>
              <a:rPr lang="en-US" dirty="0"/>
              <a:t>7</a:t>
            </a:r>
            <a:r>
              <a:rPr lang="cs-CZ" dirty="0"/>
              <a:t> David Bednárek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988742-43D4-4EDC-8761-B33F98BB136E}" type="datetime1">
              <a:rPr lang="cs-CZ" smtClean="0"/>
              <a:t>15.05.2025</a:t>
            </a:fld>
            <a:endParaRPr lang="cs-CZ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NPRG054 High Performance Software Development- 201</a:t>
            </a:r>
            <a:r>
              <a:rPr lang="en-US" dirty="0"/>
              <a:t>6</a:t>
            </a:r>
            <a:r>
              <a:rPr lang="cs-CZ" dirty="0"/>
              <a:t>/201</a:t>
            </a:r>
            <a:r>
              <a:rPr lang="en-US" dirty="0"/>
              <a:t>7</a:t>
            </a:r>
            <a:r>
              <a:rPr lang="cs-CZ" dirty="0"/>
              <a:t> David Bednárek</a:t>
            </a:r>
          </a:p>
        </p:txBody>
      </p:sp>
      <p:sp>
        <p:nvSpPr>
          <p:cNvPr id="15" name="Content Placeholder 14"/>
          <p:cNvSpPr>
            <a:spLocks noGrp="1"/>
          </p:cNvSpPr>
          <p:nvPr>
            <p:ph sz="quarter" idx="13"/>
          </p:nvPr>
        </p:nvSpPr>
        <p:spPr/>
        <p:txBody>
          <a:bodyPr anchor="ctr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5F521-3675-4978-8DDA-235CC3B81404}" type="datetime1">
              <a:rPr lang="cs-CZ" smtClean="0"/>
              <a:t>15.05.2025</a:t>
            </a:fld>
            <a:endParaRPr lang="cs-CZ" dirty="0"/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NPRG054 High Performance Software Development- 201</a:t>
            </a:r>
            <a:r>
              <a:rPr lang="en-US" dirty="0"/>
              <a:t>6</a:t>
            </a:r>
            <a:r>
              <a:rPr lang="cs-CZ" dirty="0"/>
              <a:t>/201</a:t>
            </a:r>
            <a:r>
              <a:rPr lang="en-US" dirty="0"/>
              <a:t>7</a:t>
            </a:r>
            <a:r>
              <a:rPr lang="cs-CZ" dirty="0"/>
              <a:t> David Bednárek</a:t>
            </a:r>
          </a:p>
        </p:txBody>
      </p:sp>
      <p:sp>
        <p:nvSpPr>
          <p:cNvPr id="19" name="Title 18"/>
          <p:cNvSpPr>
            <a:spLocks noGrp="1"/>
          </p:cNvSpPr>
          <p:nvPr>
            <p:ph type="title"/>
          </p:nvPr>
        </p:nvSpPr>
        <p:spPr>
          <a:xfrm>
            <a:off x="0" y="3212976"/>
            <a:ext cx="9144000" cy="404664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107504" y="548680"/>
            <a:ext cx="4320480" cy="5904656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716016" y="548680"/>
            <a:ext cx="4320480" cy="5904656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4572000" y="476672"/>
            <a:ext cx="0" cy="6048672"/>
          </a:xfrm>
          <a:prstGeom prst="line">
            <a:avLst/>
          </a:prstGeom>
          <a:ln w="508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D63BE-EEB6-4B2F-830F-9344D749CDF7}" type="datetime1">
              <a:rPr lang="cs-CZ" smtClean="0"/>
              <a:t>15.05.2025</a:t>
            </a:fld>
            <a:endParaRPr lang="cs-CZ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NPRG054 High Performance Software Development- 201</a:t>
            </a:r>
            <a:r>
              <a:rPr lang="en-US" dirty="0"/>
              <a:t>6</a:t>
            </a:r>
            <a:r>
              <a:rPr lang="cs-CZ" dirty="0"/>
              <a:t>/201</a:t>
            </a:r>
            <a:r>
              <a:rPr lang="en-US" dirty="0"/>
              <a:t>7</a:t>
            </a:r>
            <a:r>
              <a:rPr lang="cs-CZ" dirty="0"/>
              <a:t> David Bednárek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9512" y="548680"/>
            <a:ext cx="4328220" cy="36004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 algn="r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dirty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4008" y="548680"/>
            <a:ext cx="4392488" cy="36004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kumimoji="0" lang="en-US" sz="2400" b="1" kern="1200" dirty="0" smtClean="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dirty="0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179512" y="980728"/>
            <a:ext cx="4316288" cy="5544616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648200" y="980728"/>
            <a:ext cx="4388296" cy="5544616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cxnSp>
        <p:nvCxnSpPr>
          <p:cNvPr id="14" name="Straight Connector 13"/>
          <p:cNvCxnSpPr/>
          <p:nvPr userDrawn="1"/>
        </p:nvCxnSpPr>
        <p:spPr>
          <a:xfrm>
            <a:off x="4572000" y="476672"/>
            <a:ext cx="0" cy="6048672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FE76A-BDA4-4AF6-AC8F-B26CDA63CC10}" type="datetime1">
              <a:rPr lang="cs-CZ" smtClean="0"/>
              <a:t>15.05.2025</a:t>
            </a:fld>
            <a:endParaRPr lang="cs-CZ" dirty="0"/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NPRG054 High Performance Software Development- 201</a:t>
            </a:r>
            <a:r>
              <a:rPr lang="en-US" dirty="0"/>
              <a:t>6</a:t>
            </a:r>
            <a:r>
              <a:rPr lang="cs-CZ" dirty="0"/>
              <a:t>/201</a:t>
            </a:r>
            <a:r>
              <a:rPr lang="en-US" dirty="0"/>
              <a:t>7</a:t>
            </a:r>
            <a:r>
              <a:rPr lang="cs-CZ" dirty="0"/>
              <a:t> David Bednárek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D85004-823A-4F68-886F-3E1F2CC60AA1}" type="datetime1">
              <a:rPr lang="cs-CZ" smtClean="0"/>
              <a:t>15.05.2025</a:t>
            </a:fld>
            <a:endParaRPr lang="cs-CZ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NPRG054 High Performance Software Development- 201</a:t>
            </a:r>
            <a:r>
              <a:rPr lang="en-US" dirty="0"/>
              <a:t>6</a:t>
            </a:r>
            <a:r>
              <a:rPr lang="cs-CZ" dirty="0"/>
              <a:t>/201</a:t>
            </a:r>
            <a:r>
              <a:rPr lang="en-US" dirty="0"/>
              <a:t>7</a:t>
            </a:r>
            <a:r>
              <a:rPr lang="cs-CZ" dirty="0"/>
              <a:t> David Bednárek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A6F4A-56F2-4C7A-972B-DF601EA54D19}" type="datetime1">
              <a:rPr lang="cs-CZ" smtClean="0"/>
              <a:t>15.05.2025</a:t>
            </a:fld>
            <a:endParaRPr lang="cs-CZ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NPRG054 High Performance Software Development- 201</a:t>
            </a:r>
            <a:r>
              <a:rPr lang="en-US" dirty="0"/>
              <a:t>6</a:t>
            </a:r>
            <a:r>
              <a:rPr lang="cs-CZ" dirty="0"/>
              <a:t>/201</a:t>
            </a:r>
            <a:r>
              <a:rPr lang="en-US" dirty="0"/>
              <a:t>7</a:t>
            </a:r>
            <a:r>
              <a:rPr lang="cs-CZ" dirty="0"/>
              <a:t> David Bednárek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516216" y="548680"/>
            <a:ext cx="2520280" cy="5904656"/>
          </a:xfrm>
        </p:spPr>
        <p:txBody>
          <a:bodyPr vert="horz">
            <a:normAutofit/>
          </a:bodyPr>
          <a:lstStyle>
            <a:lvl1pPr marL="0" indent="0" algn="l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 kumimoji="0" lang="en-US" sz="2400" kern="1200" dirty="0" smtClean="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1pPr>
            <a:lvl2pPr algn="l" rtl="0" eaLnBrk="1" latinLnBrk="0" hangingPunct="1">
              <a:buFont typeface="Arial" pitchFamily="34" charset="0"/>
              <a:buChar char="•"/>
              <a:defRPr kumimoji="0" lang="en-US" sz="20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rtl="0" eaLnBrk="1" latinLnBrk="0" hangingPunct="1">
              <a:buFont typeface="Arial" pitchFamily="34" charset="0"/>
              <a:buChar char="•"/>
              <a:defRPr kumimoji="0" lang="en-US" sz="1800" kern="1200" dirty="0" smtClean="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3pPr>
            <a:lvl4pPr algn="l" rtl="0" eaLnBrk="1" latinLnBrk="0" hangingPunct="1">
              <a:buFont typeface="Arial" pitchFamily="34" charset="0"/>
              <a:buChar char="•"/>
              <a:defRPr kumimoji="0" lang="en-U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rtl="0" eaLnBrk="1" latinLnBrk="0" hangingPunct="1">
              <a:buNone/>
              <a:defRPr kumimoji="0" lang="en-US" sz="1400" b="1" kern="1200" dirty="0">
                <a:solidFill>
                  <a:schemeClr val="accent5"/>
                </a:solidFill>
                <a:latin typeface="Consolas" pitchFamily="49" charset="0"/>
                <a:ea typeface="+mn-ea"/>
                <a:cs typeface="Consolas" pitchFamily="49" charset="0"/>
              </a:defRPr>
            </a:lvl5pPr>
          </a:lstStyle>
          <a:p>
            <a:pPr marL="274320" lvl="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6000"/>
              <a:buFont typeface="Wingdings 3"/>
              <a:buChar char=""/>
            </a:pPr>
            <a:r>
              <a:rPr lang="en-US" dirty="0"/>
              <a:t>Click to edit Master text styles</a:t>
            </a:r>
          </a:p>
          <a:p>
            <a:pPr marL="548640" lvl="1" indent="-274320" algn="l" rtl="0" eaLnBrk="1" latinLnBrk="0" hangingPunct="1">
              <a:spcBef>
                <a:spcPts val="500"/>
              </a:spcBef>
              <a:buClr>
                <a:schemeClr val="tx1"/>
              </a:buClr>
              <a:buSzPct val="76000"/>
              <a:buFont typeface="Wingdings 3"/>
              <a:buChar char=""/>
            </a:pPr>
            <a:r>
              <a:rPr lang="en-US" dirty="0"/>
              <a:t>Second level</a:t>
            </a:r>
          </a:p>
          <a:p>
            <a:pPr marL="822960" lvl="2" indent="-228600" algn="l" rtl="0" eaLnBrk="1" latinLnBrk="0" hangingPunct="1">
              <a:spcBef>
                <a:spcPts val="500"/>
              </a:spcBef>
              <a:buClr>
                <a:schemeClr val="accent6"/>
              </a:buClr>
              <a:buSzPct val="76000"/>
              <a:buFont typeface="Wingdings" pitchFamily="2" charset="2"/>
              <a:buChar char="§"/>
            </a:pPr>
            <a:r>
              <a:rPr lang="en-US" dirty="0"/>
              <a:t>Third level</a:t>
            </a:r>
          </a:p>
          <a:p>
            <a:pPr marL="1097280" lvl="3" indent="-228600" algn="l" rtl="0" eaLnBrk="1" latinLnBrk="0" hangingPunct="1">
              <a:spcBef>
                <a:spcPts val="400"/>
              </a:spcBef>
              <a:buClr>
                <a:schemeClr val="tx1"/>
              </a:buClr>
              <a:buSzPct val="70000"/>
              <a:buFont typeface="Wingdings" pitchFamily="2" charset="2"/>
              <a:buChar char="§"/>
            </a:pPr>
            <a:r>
              <a:rPr lang="en-US" dirty="0"/>
              <a:t>Fourth level</a:t>
            </a:r>
          </a:p>
          <a:p>
            <a:pPr marL="180000" lvl="4" indent="-228600" algn="l" rtl="0" eaLnBrk="1" latinLnBrk="0" hangingPunct="1">
              <a:spcBef>
                <a:spcPts val="600"/>
              </a:spcBef>
              <a:spcAft>
                <a:spcPts val="600"/>
              </a:spcAft>
              <a:buClr>
                <a:schemeClr val="accent2"/>
              </a:buClr>
              <a:buSzPct val="70000"/>
              <a:buFont typeface="Wingdings"/>
              <a:buNone/>
            </a:pPr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107504" y="548680"/>
            <a:ext cx="6120680" cy="5904656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6372200" y="476672"/>
            <a:ext cx="0" cy="6048672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07524A-4A8B-4BB2-AE26-F13A643689CD}" type="datetime1">
              <a:rPr lang="cs-CZ" smtClean="0"/>
              <a:t>15.05.2025</a:t>
            </a:fld>
            <a:endParaRPr lang="cs-CZ" dirty="0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NPRG054 High Performance Software Development- 201</a:t>
            </a:r>
            <a:r>
              <a:rPr lang="en-US" dirty="0"/>
              <a:t>6</a:t>
            </a:r>
            <a:r>
              <a:rPr lang="cs-CZ" dirty="0"/>
              <a:t>/201</a:t>
            </a:r>
            <a:r>
              <a:rPr lang="en-US" dirty="0"/>
              <a:t>7</a:t>
            </a:r>
            <a:r>
              <a:rPr lang="cs-CZ" dirty="0"/>
              <a:t> David Bednárek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ottom Com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107504" y="4725144"/>
            <a:ext cx="8928992" cy="1728192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107504" y="4581128"/>
            <a:ext cx="8928992" cy="0"/>
          </a:xfrm>
          <a:prstGeom prst="line">
            <a:avLst/>
          </a:prstGeom>
          <a:ln w="508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C8747-E21F-4B74-BCD4-923F2C6F931D}" type="datetime1">
              <a:rPr lang="cs-CZ" smtClean="0"/>
              <a:t>15.05.2025</a:t>
            </a:fld>
            <a:endParaRPr lang="cs-CZ" dirty="0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NPRG054 High Performance Software Development- 201</a:t>
            </a:r>
            <a:r>
              <a:rPr lang="en-US" dirty="0"/>
              <a:t>6</a:t>
            </a:r>
            <a:r>
              <a:rPr lang="cs-CZ" dirty="0"/>
              <a:t>/201</a:t>
            </a:r>
            <a:r>
              <a:rPr lang="en-US" dirty="0"/>
              <a:t>7</a:t>
            </a:r>
            <a:r>
              <a:rPr lang="cs-CZ" dirty="0"/>
              <a:t> David Bednárek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404664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none"/>
        </p:style>
        <p:txBody>
          <a:bodyPr vert="horz" anchor="ctr" anchorCtr="0">
            <a:noAutofit/>
          </a:bodyPr>
          <a:lstStyle/>
          <a:p>
            <a:r>
              <a:rPr kumimoji="0" lang="en-US" dirty="0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107504" y="548680"/>
            <a:ext cx="8928992" cy="5904656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dirty="0"/>
              <a:t>Click to edit Master text styles</a:t>
            </a:r>
            <a:r>
              <a:rPr kumimoji="0" lang="cs-CZ" dirty="0"/>
              <a:t> </a:t>
            </a:r>
            <a:r>
              <a:rPr kumimoji="0" lang="en-US" dirty="0"/>
              <a:t>!@#$%^&amp;*(){}|:"&lt;&gt;?</a:t>
            </a:r>
          </a:p>
          <a:p>
            <a:pPr lvl="1" eaLnBrk="1" latinLnBrk="0" hangingPunct="1"/>
            <a:r>
              <a:rPr kumimoji="0" lang="en-US" dirty="0"/>
              <a:t>Second level</a:t>
            </a:r>
            <a:r>
              <a:rPr kumimoji="0" lang="cs-CZ" dirty="0"/>
              <a:t> +</a:t>
            </a:r>
            <a:r>
              <a:rPr kumimoji="0" lang="cs-CZ" dirty="0" err="1"/>
              <a:t>ěščřžýáíéúů</a:t>
            </a:r>
            <a:endParaRPr kumimoji="0" lang="en-US" dirty="0"/>
          </a:p>
          <a:p>
            <a:pPr lvl="2" eaLnBrk="1" latinLnBrk="0" hangingPunct="1"/>
            <a:r>
              <a:rPr kumimoji="0" lang="en-US" dirty="0"/>
              <a:t>Third level</a:t>
            </a:r>
          </a:p>
          <a:p>
            <a:pPr lvl="3" eaLnBrk="1" latinLnBrk="0" hangingPunct="1"/>
            <a:r>
              <a:rPr kumimoji="0" lang="en-US" dirty="0"/>
              <a:t>Fourth level</a:t>
            </a:r>
          </a:p>
          <a:p>
            <a:pPr lvl="4" eaLnBrk="1" latinLnBrk="0" hangingPunct="1"/>
            <a:r>
              <a:rPr kumimoji="0" lang="en-US" dirty="0"/>
              <a:t>Fifth level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0" y="6597352"/>
            <a:ext cx="8604448" cy="260648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none"/>
        </p:style>
        <p:txBody>
          <a:bodyPr vert="horz" anchor="ctr" anchorCtr="0"/>
          <a:lstStyle>
            <a:lvl1pPr algn="l" eaLnBrk="1" latinLnBrk="0" hangingPunct="1">
              <a:defRPr kumimoji="0" sz="1000" b="0" cap="none" spc="0">
                <a:ln>
                  <a:noFill/>
                </a:ln>
                <a:solidFill>
                  <a:schemeClr val="bg1"/>
                </a:solidFill>
                <a:effectLst/>
              </a:defRPr>
            </a:lvl1pPr>
          </a:lstStyle>
          <a:p>
            <a:r>
              <a:rPr lang="cs-CZ" dirty="0"/>
              <a:t>NPRG054 High Performance Software Development- 201</a:t>
            </a:r>
            <a:r>
              <a:rPr lang="en-US" dirty="0"/>
              <a:t>6</a:t>
            </a:r>
            <a:r>
              <a:rPr lang="cs-CZ" dirty="0"/>
              <a:t>/201</a:t>
            </a:r>
            <a:r>
              <a:rPr lang="en-US" dirty="0"/>
              <a:t>7</a:t>
            </a:r>
            <a:r>
              <a:rPr lang="cs-CZ" dirty="0"/>
              <a:t> David Bednárek</a:t>
            </a:r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04448" y="6597352"/>
            <a:ext cx="539552" cy="260648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none"/>
        </p:style>
        <p:txBody>
          <a:bodyPr vert="horz" anchor="ctr" anchorCtr="0"/>
          <a:lstStyle>
            <a:lvl1pPr algn="l" eaLnBrk="1" latinLnBrk="0" hangingPunct="1">
              <a:defRPr kumimoji="0" sz="1000" b="0" cap="none" spc="0">
                <a:ln>
                  <a:noFill/>
                </a:ln>
                <a:solidFill>
                  <a:schemeClr val="bg1"/>
                </a:solidFill>
                <a:effectLst/>
              </a:defRPr>
            </a:lvl1pPr>
          </a:lstStyle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7452320" y="6597352"/>
            <a:ext cx="1136920" cy="2606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000" b="0" cap="none" spc="0">
                <a:ln>
                  <a:noFill/>
                </a:ln>
                <a:solidFill>
                  <a:schemeClr val="bg1"/>
                </a:solidFill>
                <a:effectLst/>
              </a:defRPr>
            </a:lvl1pPr>
          </a:lstStyle>
          <a:p>
            <a:fld id="{9FEF60E2-7ACB-4E46-A771-4412D8AFEC6D}" type="datetime1">
              <a:rPr lang="cs-CZ" smtClean="0"/>
              <a:t>15.05.2025</a:t>
            </a:fld>
            <a:endParaRPr lang="cs-CZ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72" r:id="rId9"/>
    <p:sldLayoutId id="2147483673" r:id="rId10"/>
    <p:sldLayoutId id="2147483669" r:id="rId11"/>
    <p:sldLayoutId id="2147483670" r:id="rId12"/>
    <p:sldLayoutId id="2147483671" r:id="rId13"/>
  </p:sldLayoutIdLst>
  <p:hf hdr="0" dt="0"/>
  <p:txStyles>
    <p:titleStyle>
      <a:lvl1pPr algn="l" rtl="0" eaLnBrk="1" latinLnBrk="0" hangingPunct="1">
        <a:spcBef>
          <a:spcPct val="0"/>
        </a:spcBef>
        <a:buNone/>
        <a:defRPr kumimoji="0" sz="2400" b="0" kern="1200" cap="none" spc="0">
          <a:ln>
            <a:noFill/>
          </a:ln>
          <a:solidFill>
            <a:schemeClr val="bg1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400" kern="1200">
          <a:solidFill>
            <a:schemeClr val="accent6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tx1"/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accent6"/>
        </a:buClr>
        <a:buSzPct val="76000"/>
        <a:buFont typeface="Wingdings" pitchFamily="2" charset="2"/>
        <a:buChar char="§"/>
        <a:defRPr kumimoji="0" sz="1800" kern="1200">
          <a:solidFill>
            <a:schemeClr val="accent6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tx1"/>
        </a:buClr>
        <a:buSzPct val="70000"/>
        <a:buFont typeface="Wingdings" pitchFamily="2" charset="2"/>
        <a:buChar char="§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80000" indent="-228600" algn="l" rtl="0" eaLnBrk="1" latinLnBrk="0" hangingPunct="1">
        <a:spcBef>
          <a:spcPts val="600"/>
        </a:spcBef>
        <a:spcAft>
          <a:spcPts val="600"/>
        </a:spcAft>
        <a:buClr>
          <a:schemeClr val="accent2"/>
        </a:buClr>
        <a:buSzPct val="70000"/>
        <a:buFont typeface="Wingdings"/>
        <a:buNone/>
        <a:defRPr kumimoji="0" lang="en-US" sz="1400" b="1" kern="1200" dirty="0">
          <a:solidFill>
            <a:schemeClr val="accent5"/>
          </a:solidFill>
          <a:latin typeface="Consolas" pitchFamily="49" charset="0"/>
          <a:ea typeface="+mn-ea"/>
          <a:cs typeface="Consolas" pitchFamily="49" charset="0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1</a:t>
            </a:fld>
            <a:endParaRPr lang="cs-CZ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dirty="0"/>
              <a:t>NPRG054 High Performance Software Development- 2016/2017 David Bednárek</a:t>
            </a:r>
            <a:endParaRPr lang="cs-CZ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Jiný pohled na cache</a:t>
            </a:r>
          </a:p>
        </p:txBody>
      </p:sp>
    </p:spTree>
    <p:extLst>
      <p:ext uri="{BB962C8B-B14F-4D97-AF65-F5344CB8AC3E}">
        <p14:creationId xmlns:p14="http://schemas.microsoft.com/office/powerpoint/2010/main" val="17301502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Algoritmy a cache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2</a:t>
            </a:fld>
            <a:endParaRPr lang="cs-CZ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dirty="0"/>
              <a:t>NPRG054 High Performance Software Development- 2016/2017 David Bednárek</a:t>
            </a:r>
            <a:endParaRPr lang="cs-CZ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cs-CZ" dirty="0"/>
              <a:t>Přístupy do paměti v algoritmech jsou dvou druhů</a:t>
            </a:r>
          </a:p>
          <a:p>
            <a:pPr lvl="1"/>
            <a:r>
              <a:rPr lang="cs-CZ" dirty="0"/>
              <a:t>S předvídatelnou adresou</a:t>
            </a:r>
            <a:endParaRPr lang="en-US" dirty="0"/>
          </a:p>
          <a:p>
            <a:pPr lvl="2"/>
            <a:r>
              <a:rPr lang="en-US" dirty="0"/>
              <a:t>L</a:t>
            </a:r>
            <a:r>
              <a:rPr lang="cs-CZ" dirty="0"/>
              <a:t>ineární průchody polem</a:t>
            </a:r>
          </a:p>
          <a:p>
            <a:pPr lvl="4"/>
            <a:r>
              <a:rPr lang="cs-CZ" dirty="0"/>
              <a:t>for </a:t>
            </a:r>
            <a:r>
              <a:rPr lang="en-US" dirty="0"/>
              <a:t>( </a:t>
            </a:r>
            <a:r>
              <a:rPr lang="en-US" dirty="0" err="1"/>
              <a:t>i</a:t>
            </a:r>
            <a:r>
              <a:rPr lang="en-US" dirty="0"/>
              <a:t> = 0; </a:t>
            </a:r>
            <a:r>
              <a:rPr lang="en-US" dirty="0" err="1"/>
              <a:t>i</a:t>
            </a:r>
            <a:r>
              <a:rPr lang="en-US" dirty="0"/>
              <a:t> &lt; N; ++ </a:t>
            </a:r>
            <a:r>
              <a:rPr lang="en-US" dirty="0" err="1"/>
              <a:t>i</a:t>
            </a:r>
            <a:r>
              <a:rPr lang="en-US" dirty="0"/>
              <a:t> ) { /*...*/ a[ </a:t>
            </a:r>
            <a:r>
              <a:rPr lang="en-US" dirty="0" err="1"/>
              <a:t>i</a:t>
            </a:r>
            <a:r>
              <a:rPr lang="en-US" dirty="0"/>
              <a:t>] /*...*/ }</a:t>
            </a:r>
          </a:p>
          <a:p>
            <a:pPr lvl="2"/>
            <a:r>
              <a:rPr lang="cs-CZ" dirty="0"/>
              <a:t>Lineární průchody s větším skokem</a:t>
            </a:r>
          </a:p>
          <a:p>
            <a:pPr lvl="4"/>
            <a:r>
              <a:rPr lang="cs-CZ" dirty="0"/>
              <a:t>for </a:t>
            </a:r>
            <a:r>
              <a:rPr lang="en-US" dirty="0"/>
              <a:t>( j = 0; j &lt; M; ++ j ) </a:t>
            </a:r>
            <a:r>
              <a:rPr lang="cs-CZ" dirty="0"/>
              <a:t>for </a:t>
            </a:r>
            <a:r>
              <a:rPr lang="en-US" dirty="0"/>
              <a:t>( </a:t>
            </a:r>
            <a:r>
              <a:rPr lang="en-US" dirty="0" err="1"/>
              <a:t>i</a:t>
            </a:r>
            <a:r>
              <a:rPr lang="en-US" dirty="0"/>
              <a:t> = 0; </a:t>
            </a:r>
            <a:r>
              <a:rPr lang="en-US" dirty="0" err="1"/>
              <a:t>i</a:t>
            </a:r>
            <a:r>
              <a:rPr lang="en-US" dirty="0"/>
              <a:t> &lt; N; ++ </a:t>
            </a:r>
            <a:r>
              <a:rPr lang="en-US" dirty="0" err="1"/>
              <a:t>i</a:t>
            </a:r>
            <a:r>
              <a:rPr lang="en-US" dirty="0"/>
              <a:t> ) { /*...*/ a[ </a:t>
            </a:r>
            <a:r>
              <a:rPr lang="en-US" dirty="0" err="1"/>
              <a:t>i</a:t>
            </a:r>
            <a:r>
              <a:rPr lang="en-US" dirty="0"/>
              <a:t>][ j] /*...*/ }</a:t>
            </a:r>
          </a:p>
          <a:p>
            <a:pPr lvl="1"/>
            <a:r>
              <a:rPr lang="cs-CZ" dirty="0"/>
              <a:t>S "náhodnou" adresou</a:t>
            </a:r>
            <a:endParaRPr lang="en-US" dirty="0"/>
          </a:p>
          <a:p>
            <a:pPr lvl="2"/>
            <a:r>
              <a:rPr lang="en-US" dirty="0" err="1"/>
              <a:t>Hashovac</a:t>
            </a:r>
            <a:r>
              <a:rPr lang="cs-CZ" dirty="0"/>
              <a:t>í tabulky</a:t>
            </a:r>
          </a:p>
          <a:p>
            <a:pPr lvl="4"/>
            <a:r>
              <a:rPr lang="cs-CZ" dirty="0"/>
              <a:t>for </a:t>
            </a:r>
            <a:r>
              <a:rPr lang="en-US" dirty="0"/>
              <a:t>( </a:t>
            </a:r>
            <a:r>
              <a:rPr lang="en-US" dirty="0" err="1"/>
              <a:t>i</a:t>
            </a:r>
            <a:r>
              <a:rPr lang="en-US" dirty="0"/>
              <a:t> = 0; </a:t>
            </a:r>
            <a:r>
              <a:rPr lang="en-US" dirty="0" err="1"/>
              <a:t>i</a:t>
            </a:r>
            <a:r>
              <a:rPr lang="en-US" dirty="0"/>
              <a:t> &lt; N; ++ </a:t>
            </a:r>
            <a:r>
              <a:rPr lang="en-US" dirty="0" err="1"/>
              <a:t>i</a:t>
            </a:r>
            <a:r>
              <a:rPr lang="en-US" dirty="0"/>
              <a:t> ) { /*...*/ a[ hash( d[ </a:t>
            </a:r>
            <a:r>
              <a:rPr lang="en-US" dirty="0" err="1"/>
              <a:t>i</a:t>
            </a:r>
            <a:r>
              <a:rPr lang="en-US" dirty="0"/>
              <a:t>])] /*...*/ }</a:t>
            </a:r>
          </a:p>
          <a:p>
            <a:pPr lvl="2"/>
            <a:r>
              <a:rPr lang="cs-CZ" dirty="0"/>
              <a:t>Bucket-sort</a:t>
            </a:r>
          </a:p>
          <a:p>
            <a:pPr lvl="4"/>
            <a:r>
              <a:rPr lang="cs-CZ" dirty="0"/>
              <a:t>for </a:t>
            </a:r>
            <a:r>
              <a:rPr lang="en-US" dirty="0"/>
              <a:t>( </a:t>
            </a:r>
            <a:r>
              <a:rPr lang="en-US" dirty="0" err="1"/>
              <a:t>i</a:t>
            </a:r>
            <a:r>
              <a:rPr lang="en-US" dirty="0"/>
              <a:t> = 0; </a:t>
            </a:r>
            <a:r>
              <a:rPr lang="en-US" dirty="0" err="1"/>
              <a:t>i</a:t>
            </a:r>
            <a:r>
              <a:rPr lang="en-US" dirty="0"/>
              <a:t> &lt; N; ++ </a:t>
            </a:r>
            <a:r>
              <a:rPr lang="en-US" dirty="0" err="1"/>
              <a:t>i</a:t>
            </a:r>
            <a:r>
              <a:rPr lang="en-US" dirty="0"/>
              <a:t> ) { /*...*/ a[ </a:t>
            </a:r>
            <a:r>
              <a:rPr lang="cs-CZ" dirty="0"/>
              <a:t>b</a:t>
            </a:r>
            <a:r>
              <a:rPr lang="en-US" dirty="0"/>
              <a:t>[ </a:t>
            </a:r>
            <a:r>
              <a:rPr lang="en-US" dirty="0" err="1"/>
              <a:t>i</a:t>
            </a:r>
            <a:r>
              <a:rPr lang="en-US" dirty="0"/>
              <a:t>]] /*...*/ }</a:t>
            </a:r>
          </a:p>
          <a:p>
            <a:pPr lvl="2"/>
            <a:r>
              <a:rPr lang="cs-CZ" dirty="0"/>
              <a:t>Binární vyhledávání</a:t>
            </a:r>
          </a:p>
          <a:p>
            <a:pPr lvl="4"/>
            <a:r>
              <a:rPr lang="en-US" dirty="0"/>
              <a:t>while</a:t>
            </a:r>
            <a:r>
              <a:rPr lang="cs-CZ" dirty="0"/>
              <a:t> </a:t>
            </a:r>
            <a:r>
              <a:rPr lang="en-US" dirty="0"/>
              <a:t>( </a:t>
            </a:r>
            <a:r>
              <a:rPr lang="cs-CZ" dirty="0"/>
              <a:t>/*...*/</a:t>
            </a:r>
            <a:r>
              <a:rPr lang="en-US" dirty="0"/>
              <a:t> ) { </a:t>
            </a:r>
            <a:r>
              <a:rPr lang="cs-CZ" dirty="0"/>
              <a:t>if </a:t>
            </a:r>
            <a:r>
              <a:rPr lang="en-US" dirty="0"/>
              <a:t>( a[ j] &gt; /*...*/ ) j = /*...*/; else j = /*...*/; }</a:t>
            </a:r>
          </a:p>
          <a:p>
            <a:pPr lvl="2"/>
            <a:r>
              <a:rPr lang="cs-CZ" dirty="0"/>
              <a:t>Spojové struktury</a:t>
            </a:r>
          </a:p>
          <a:p>
            <a:pPr lvl="4"/>
            <a:r>
              <a:rPr lang="en-US" dirty="0"/>
              <a:t>while</a:t>
            </a:r>
            <a:r>
              <a:rPr lang="cs-CZ" dirty="0"/>
              <a:t> </a:t>
            </a:r>
            <a:r>
              <a:rPr lang="en-US" dirty="0"/>
              <a:t>( p != 0 ) { /*...*/ p = p-&gt;next; /*...*/ }</a:t>
            </a:r>
          </a:p>
          <a:p>
            <a:pPr lvl="1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202086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Algoritmy a cache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3</a:t>
            </a:fld>
            <a:endParaRPr lang="cs-CZ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dirty="0"/>
              <a:t>NPRG054 High Performance Software Development- 2016/2017 David Bednárek</a:t>
            </a:r>
            <a:endParaRPr lang="cs-CZ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cs-CZ" dirty="0"/>
              <a:t>Přístupy s předvídatelnou adresou</a:t>
            </a:r>
            <a:endParaRPr lang="en-US" dirty="0"/>
          </a:p>
          <a:p>
            <a:pPr lvl="1"/>
            <a:r>
              <a:rPr lang="cs-CZ" dirty="0"/>
              <a:t>Efekt řádku cache: Husté lineární průchody mají dobré hit ratio</a:t>
            </a:r>
          </a:p>
          <a:p>
            <a:pPr lvl="1"/>
            <a:r>
              <a:rPr lang="cs-CZ" dirty="0"/>
              <a:t>Write buffers: Zápisy obvykle nezdržují</a:t>
            </a:r>
          </a:p>
          <a:p>
            <a:pPr lvl="1"/>
            <a:r>
              <a:rPr lang="en-US" dirty="0"/>
              <a:t>Hardwar</a:t>
            </a:r>
            <a:r>
              <a:rPr lang="cs-CZ" dirty="0"/>
              <a:t>e prefetching</a:t>
            </a:r>
          </a:p>
          <a:p>
            <a:pPr lvl="2"/>
            <a:r>
              <a:rPr lang="cs-CZ" dirty="0"/>
              <a:t>procesor detekuje lineární průchody a načítá data do L1 předem</a:t>
            </a:r>
          </a:p>
          <a:p>
            <a:pPr lvl="1"/>
            <a:r>
              <a:rPr lang="cs-CZ" dirty="0"/>
              <a:t>Soft</a:t>
            </a:r>
            <a:r>
              <a:rPr lang="en-US" dirty="0"/>
              <a:t>war</a:t>
            </a:r>
            <a:r>
              <a:rPr lang="cs-CZ" dirty="0"/>
              <a:t>e prefetching</a:t>
            </a:r>
          </a:p>
          <a:p>
            <a:pPr lvl="2"/>
            <a:r>
              <a:rPr lang="cs-CZ" dirty="0"/>
              <a:t>překladač generuje instrukce pro přístup k datům předem</a:t>
            </a:r>
          </a:p>
          <a:p>
            <a:pPr lvl="3"/>
            <a:r>
              <a:rPr lang="cs-CZ" dirty="0"/>
              <a:t>běžné instrukce pro čtení - vyžadují jistotu příští iterace</a:t>
            </a:r>
          </a:p>
          <a:p>
            <a:pPr lvl="3"/>
            <a:r>
              <a:rPr lang="cs-CZ" dirty="0"/>
              <a:t>speciální instrukce pro spekulativní čtení - potlačené výjimky</a:t>
            </a:r>
          </a:p>
          <a:p>
            <a:pPr lvl="2"/>
            <a:r>
              <a:rPr lang="cs-CZ" dirty="0"/>
              <a:t>totéž může udělat programátor ručně</a:t>
            </a:r>
          </a:p>
          <a:p>
            <a:pPr lvl="3"/>
            <a:r>
              <a:rPr lang="cs-CZ" dirty="0"/>
              <a:t>u dnešních procesorů/překladačů nebývá zapotřebí</a:t>
            </a:r>
          </a:p>
          <a:p>
            <a:pPr lvl="3"/>
            <a:endParaRPr lang="cs-CZ" dirty="0"/>
          </a:p>
          <a:p>
            <a:pPr lvl="1"/>
            <a:r>
              <a:rPr lang="cs-CZ" dirty="0"/>
              <a:t>Latence přístupu se skryje paralelním vykonáváním jiné užitečné činnosti</a:t>
            </a:r>
          </a:p>
          <a:p>
            <a:pPr lvl="1"/>
            <a:r>
              <a:rPr lang="cs-CZ" dirty="0"/>
              <a:t>Rozhoduje propustnost sběrnic paměť-cache-ALU (bandwidth)</a:t>
            </a:r>
          </a:p>
          <a:p>
            <a:pPr lvl="2"/>
            <a:r>
              <a:rPr lang="cs-CZ" dirty="0"/>
              <a:t>Algoritmy se optimalizují na nejlepší využití dané propustnosti</a:t>
            </a:r>
          </a:p>
        </p:txBody>
      </p:sp>
    </p:spTree>
    <p:extLst>
      <p:ext uri="{BB962C8B-B14F-4D97-AF65-F5344CB8AC3E}">
        <p14:creationId xmlns:p14="http://schemas.microsoft.com/office/powerpoint/2010/main" val="18697316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Algoritmy a cache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4</a:t>
            </a:fld>
            <a:endParaRPr lang="cs-CZ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dirty="0"/>
              <a:t>NPRG054 High Performance Software Development- 2016/2017 David Bednárek</a:t>
            </a:r>
            <a:endParaRPr lang="cs-CZ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cs-CZ" dirty="0"/>
              <a:t>Přístupy s "náhodnou" adresou</a:t>
            </a:r>
          </a:p>
          <a:p>
            <a:pPr lvl="1"/>
            <a:r>
              <a:rPr lang="cs-CZ" dirty="0"/>
              <a:t>Adresa nezávislá na předchozí iteraci</a:t>
            </a:r>
          </a:p>
          <a:p>
            <a:pPr lvl="2"/>
            <a:r>
              <a:rPr lang="cs-CZ" dirty="0"/>
              <a:t>Latenci přístupu lze skrýt paralelizací</a:t>
            </a:r>
            <a:endParaRPr lang="en-US" dirty="0"/>
          </a:p>
          <a:p>
            <a:pPr lvl="3"/>
            <a:r>
              <a:rPr lang="en-US" dirty="0"/>
              <a:t>N</a:t>
            </a:r>
            <a:r>
              <a:rPr lang="cs-CZ" dirty="0"/>
              <a:t>ěkdy to dokáže sám překladač</a:t>
            </a:r>
            <a:endParaRPr lang="en-US" dirty="0"/>
          </a:p>
          <a:p>
            <a:pPr lvl="2"/>
            <a:r>
              <a:rPr lang="en-US" dirty="0" err="1"/>
              <a:t>Hashovac</a:t>
            </a:r>
            <a:r>
              <a:rPr lang="cs-CZ" dirty="0"/>
              <a:t>í tabulky</a:t>
            </a:r>
          </a:p>
          <a:p>
            <a:pPr lvl="4"/>
            <a:r>
              <a:rPr lang="cs-CZ" dirty="0"/>
              <a:t>for </a:t>
            </a:r>
            <a:r>
              <a:rPr lang="en-US" dirty="0"/>
              <a:t>( </a:t>
            </a:r>
            <a:r>
              <a:rPr lang="en-US" dirty="0" err="1"/>
              <a:t>i</a:t>
            </a:r>
            <a:r>
              <a:rPr lang="en-US" dirty="0"/>
              <a:t> = 0; </a:t>
            </a:r>
            <a:r>
              <a:rPr lang="en-US" dirty="0" err="1"/>
              <a:t>i</a:t>
            </a:r>
            <a:r>
              <a:rPr lang="en-US" dirty="0"/>
              <a:t> &lt; N-1; ++ </a:t>
            </a:r>
            <a:r>
              <a:rPr lang="en-US" dirty="0" err="1"/>
              <a:t>i</a:t>
            </a:r>
            <a:r>
              <a:rPr lang="en-US" dirty="0"/>
              <a:t> ) { </a:t>
            </a:r>
            <a:r>
              <a:rPr lang="cs-CZ" dirty="0"/>
              <a:t>x </a:t>
            </a:r>
            <a:r>
              <a:rPr lang="en-US" dirty="0"/>
              <a:t>= hash( d[ i+1]); /*...*/ v /*...*/; v = a[ x]; }</a:t>
            </a:r>
          </a:p>
          <a:p>
            <a:pPr lvl="2"/>
            <a:r>
              <a:rPr lang="cs-CZ" dirty="0"/>
              <a:t>Bucket-sort</a:t>
            </a:r>
          </a:p>
          <a:p>
            <a:pPr lvl="4"/>
            <a:r>
              <a:rPr lang="cs-CZ" dirty="0"/>
              <a:t>for </a:t>
            </a:r>
            <a:r>
              <a:rPr lang="en-US" dirty="0"/>
              <a:t>( </a:t>
            </a:r>
            <a:r>
              <a:rPr lang="en-US" dirty="0" err="1"/>
              <a:t>i</a:t>
            </a:r>
            <a:r>
              <a:rPr lang="en-US" dirty="0"/>
              <a:t> = 0; </a:t>
            </a:r>
            <a:r>
              <a:rPr lang="en-US" dirty="0" err="1"/>
              <a:t>i</a:t>
            </a:r>
            <a:r>
              <a:rPr lang="en-US" dirty="0"/>
              <a:t> &lt; N; </a:t>
            </a:r>
            <a:r>
              <a:rPr lang="en-US" dirty="0" err="1"/>
              <a:t>i</a:t>
            </a:r>
            <a:r>
              <a:rPr lang="cs-CZ" dirty="0"/>
              <a:t> </a:t>
            </a:r>
            <a:r>
              <a:rPr lang="en-US" dirty="0"/>
              <a:t>+= 2 ) { /*...*/ a[ </a:t>
            </a:r>
            <a:r>
              <a:rPr lang="cs-CZ" dirty="0"/>
              <a:t>b</a:t>
            </a:r>
            <a:r>
              <a:rPr lang="en-US" dirty="0"/>
              <a:t>[ </a:t>
            </a:r>
            <a:r>
              <a:rPr lang="en-US" dirty="0" err="1"/>
              <a:t>i</a:t>
            </a:r>
            <a:r>
              <a:rPr lang="en-US" dirty="0"/>
              <a:t>]] /*...*/ a[ </a:t>
            </a:r>
            <a:r>
              <a:rPr lang="cs-CZ" dirty="0"/>
              <a:t>b</a:t>
            </a:r>
            <a:r>
              <a:rPr lang="en-US" dirty="0"/>
              <a:t>[ i+1]] /*...*/ }</a:t>
            </a:r>
          </a:p>
          <a:p>
            <a:pPr lvl="1"/>
            <a:endParaRPr lang="cs-CZ" dirty="0"/>
          </a:p>
          <a:p>
            <a:pPr lvl="1"/>
            <a:r>
              <a:rPr lang="cs-CZ" dirty="0"/>
              <a:t>Adresa závislá na předchozí iteraci (loop-carried dependence)</a:t>
            </a:r>
            <a:endParaRPr lang="en-US" dirty="0"/>
          </a:p>
          <a:p>
            <a:pPr lvl="2"/>
            <a:r>
              <a:rPr lang="en-US" dirty="0" err="1"/>
              <a:t>Paralelizovat</a:t>
            </a:r>
            <a:r>
              <a:rPr lang="en-US" dirty="0"/>
              <a:t> </a:t>
            </a:r>
            <a:r>
              <a:rPr lang="en-US" dirty="0" err="1"/>
              <a:t>nen</a:t>
            </a:r>
            <a:r>
              <a:rPr lang="cs-CZ" dirty="0"/>
              <a:t>í s čím</a:t>
            </a:r>
          </a:p>
          <a:p>
            <a:pPr lvl="2"/>
            <a:r>
              <a:rPr lang="cs-CZ" dirty="0"/>
              <a:t>Rozhoduje latence přístupu</a:t>
            </a:r>
          </a:p>
          <a:p>
            <a:pPr lvl="2"/>
            <a:r>
              <a:rPr lang="cs-CZ" dirty="0"/>
              <a:t>Binární vyhledávání</a:t>
            </a:r>
          </a:p>
          <a:p>
            <a:pPr lvl="4"/>
            <a:r>
              <a:rPr lang="en-US" dirty="0"/>
              <a:t>while</a:t>
            </a:r>
            <a:r>
              <a:rPr lang="cs-CZ" dirty="0"/>
              <a:t> </a:t>
            </a:r>
            <a:r>
              <a:rPr lang="en-US" dirty="0"/>
              <a:t>( </a:t>
            </a:r>
            <a:r>
              <a:rPr lang="cs-CZ" dirty="0"/>
              <a:t>/*...*/</a:t>
            </a:r>
            <a:r>
              <a:rPr lang="en-US" dirty="0"/>
              <a:t> ) { </a:t>
            </a:r>
            <a:r>
              <a:rPr lang="cs-CZ" dirty="0"/>
              <a:t>if </a:t>
            </a:r>
            <a:r>
              <a:rPr lang="en-US" dirty="0"/>
              <a:t>( a[ j] &gt; /*...*/ ) j = /*...*/; else j = /*...*/; }</a:t>
            </a:r>
          </a:p>
          <a:p>
            <a:pPr lvl="2"/>
            <a:r>
              <a:rPr lang="cs-CZ" dirty="0"/>
              <a:t>Spojové struktury</a:t>
            </a:r>
          </a:p>
          <a:p>
            <a:pPr lvl="4"/>
            <a:r>
              <a:rPr lang="en-US" dirty="0"/>
              <a:t>while</a:t>
            </a:r>
            <a:r>
              <a:rPr lang="cs-CZ" dirty="0"/>
              <a:t> </a:t>
            </a:r>
            <a:r>
              <a:rPr lang="en-US" dirty="0"/>
              <a:t>( p != 0 ) { /*...*/ p = p-&gt;next; /*...*/ }</a:t>
            </a:r>
          </a:p>
          <a:p>
            <a:pPr lvl="1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52978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Algoritmy a cache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5</a:t>
            </a:fld>
            <a:endParaRPr lang="cs-CZ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dirty="0"/>
              <a:t>NPRG054 High Performance Software Development- 2016/2017 David Bednárek</a:t>
            </a:r>
            <a:endParaRPr lang="cs-CZ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cs-CZ" dirty="0"/>
              <a:t>Adresa závislá na předchozí iteraci (loop-carried dependence)</a:t>
            </a:r>
            <a:endParaRPr lang="en-US" dirty="0"/>
          </a:p>
          <a:p>
            <a:pPr lvl="1"/>
            <a:r>
              <a:rPr lang="en-US" dirty="0" err="1"/>
              <a:t>Paralelizovat</a:t>
            </a:r>
            <a:r>
              <a:rPr lang="en-US" dirty="0"/>
              <a:t> </a:t>
            </a:r>
            <a:r>
              <a:rPr lang="en-US" dirty="0" err="1"/>
              <a:t>nen</a:t>
            </a:r>
            <a:r>
              <a:rPr lang="cs-CZ" dirty="0"/>
              <a:t>í s čím</a:t>
            </a:r>
          </a:p>
          <a:p>
            <a:pPr lvl="1"/>
            <a:r>
              <a:rPr lang="cs-CZ" dirty="0"/>
              <a:t>Vyžaduje globální úpravu algoritmu (změny rozhraní funkcí)</a:t>
            </a:r>
          </a:p>
          <a:p>
            <a:pPr lvl="2"/>
            <a:r>
              <a:rPr lang="cs-CZ" dirty="0"/>
              <a:t>Výměna vzájemné vnořenosti cyklů</a:t>
            </a:r>
          </a:p>
          <a:p>
            <a:pPr lvl="3"/>
            <a:r>
              <a:rPr lang="en-US" dirty="0"/>
              <a:t>loop reversal; </a:t>
            </a:r>
            <a:r>
              <a:rPr lang="en-US" dirty="0" err="1"/>
              <a:t>obecn</a:t>
            </a:r>
            <a:r>
              <a:rPr lang="cs-CZ" dirty="0"/>
              <a:t>ěji afinní transformace cyklů</a:t>
            </a:r>
            <a:r>
              <a:rPr lang="en-US" dirty="0"/>
              <a:t> </a:t>
            </a:r>
            <a:r>
              <a:rPr lang="cs-CZ" dirty="0"/>
              <a:t>(</a:t>
            </a:r>
            <a:r>
              <a:rPr lang="en-US" dirty="0"/>
              <a:t>loop skewing</a:t>
            </a:r>
            <a:r>
              <a:rPr lang="cs-CZ" dirty="0"/>
              <a:t>)</a:t>
            </a:r>
            <a:endParaRPr lang="en-US" dirty="0"/>
          </a:p>
          <a:p>
            <a:pPr lvl="2"/>
            <a:r>
              <a:rPr lang="en-US" dirty="0" err="1"/>
              <a:t>Vy</a:t>
            </a:r>
            <a:r>
              <a:rPr lang="cs-CZ" dirty="0"/>
              <a:t>žaduje stabilní počet iterací vnitřního cyklu</a:t>
            </a:r>
          </a:p>
          <a:p>
            <a:pPr lvl="2"/>
            <a:endParaRPr lang="cs-CZ" dirty="0"/>
          </a:p>
          <a:p>
            <a:pPr lvl="2"/>
            <a:r>
              <a:rPr lang="cs-CZ" dirty="0"/>
              <a:t>Binární vyhledávání</a:t>
            </a:r>
          </a:p>
          <a:p>
            <a:pPr lvl="4"/>
            <a:r>
              <a:rPr lang="cs-CZ" dirty="0"/>
              <a:t>for </a:t>
            </a:r>
            <a:r>
              <a:rPr lang="en-US" dirty="0"/>
              <a:t>( </a:t>
            </a:r>
            <a:r>
              <a:rPr lang="en-US" dirty="0" err="1"/>
              <a:t>i</a:t>
            </a:r>
            <a:r>
              <a:rPr lang="en-US" dirty="0"/>
              <a:t> = 0; </a:t>
            </a:r>
            <a:r>
              <a:rPr lang="en-US" dirty="0" err="1"/>
              <a:t>i</a:t>
            </a:r>
            <a:r>
              <a:rPr lang="en-US" dirty="0"/>
              <a:t> &lt; N; ++ </a:t>
            </a:r>
            <a:r>
              <a:rPr lang="en-US" dirty="0" err="1"/>
              <a:t>i</a:t>
            </a:r>
            <a:r>
              <a:rPr lang="en-US" dirty="0"/>
              <a:t> ) </a:t>
            </a:r>
            <a:r>
              <a:rPr lang="en-US" dirty="0" err="1"/>
              <a:t>bsearch</a:t>
            </a:r>
            <a:r>
              <a:rPr lang="en-US" dirty="0"/>
              <a:t>( a, </a:t>
            </a:r>
            <a:r>
              <a:rPr lang="cs-CZ" dirty="0"/>
              <a:t>M, </a:t>
            </a:r>
            <a:r>
              <a:rPr lang="en-US" dirty="0"/>
              <a:t>b[ </a:t>
            </a:r>
            <a:r>
              <a:rPr lang="en-US" dirty="0" err="1"/>
              <a:t>i</a:t>
            </a:r>
            <a:r>
              <a:rPr lang="en-US" dirty="0"/>
              <a:t>]);</a:t>
            </a:r>
          </a:p>
          <a:p>
            <a:pPr lvl="3"/>
            <a:r>
              <a:rPr lang="cs-CZ" dirty="0"/>
              <a:t>upraveno na</a:t>
            </a:r>
            <a:endParaRPr lang="en-US" dirty="0"/>
          </a:p>
          <a:p>
            <a:pPr lvl="4"/>
            <a:r>
              <a:rPr lang="en-US" dirty="0" err="1"/>
              <a:t>bsearch_many</a:t>
            </a:r>
            <a:r>
              <a:rPr lang="en-US" dirty="0"/>
              <a:t>( a, </a:t>
            </a:r>
            <a:r>
              <a:rPr lang="cs-CZ" dirty="0"/>
              <a:t>M, </a:t>
            </a:r>
            <a:r>
              <a:rPr lang="en-US" dirty="0"/>
              <a:t>b, N);</a:t>
            </a:r>
            <a:endParaRPr lang="cs-CZ" dirty="0"/>
          </a:p>
          <a:p>
            <a:pPr lvl="4"/>
            <a:endParaRPr lang="en-US" dirty="0"/>
          </a:p>
          <a:p>
            <a:pPr lvl="1"/>
            <a:r>
              <a:rPr lang="cs-CZ" dirty="0"/>
              <a:t>U nevhodných datových struktur paralelizovat nelze</a:t>
            </a:r>
          </a:p>
          <a:p>
            <a:pPr lvl="2"/>
            <a:r>
              <a:rPr lang="cs-CZ" dirty="0"/>
              <a:t>Překážkou je nevyváženost počtu iterací</a:t>
            </a:r>
          </a:p>
          <a:p>
            <a:pPr lvl="1"/>
            <a:r>
              <a:rPr lang="cs-CZ" dirty="0"/>
              <a:t>Paralelizace zhoršuje lokalitu přístupů do paměti</a:t>
            </a:r>
          </a:p>
          <a:p>
            <a:pPr lvl="2"/>
            <a:r>
              <a:rPr lang="cs-CZ" dirty="0"/>
              <a:t>Skrytí latence za cenu sníženého cache hit ratio</a:t>
            </a:r>
          </a:p>
        </p:txBody>
      </p:sp>
    </p:spTree>
    <p:extLst>
      <p:ext uri="{BB962C8B-B14F-4D97-AF65-F5344CB8AC3E}">
        <p14:creationId xmlns:p14="http://schemas.microsoft.com/office/powerpoint/2010/main" val="25068859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Ide</a:t>
            </a:r>
            <a:r>
              <a:rPr lang="cs-CZ" dirty="0"/>
              <a:t>ální algoritmus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A8723E3-C62D-4372-A5B7-F817763A1A22}" type="slidenum">
              <a:rPr lang="cs-CZ" smtClean="0"/>
              <a:pPr/>
              <a:t>6</a:t>
            </a:fld>
            <a:endParaRPr lang="cs-CZ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dirty="0"/>
              <a:t>NPRG054 High Performance Software Development- 2016/2017 David Bednárek</a:t>
            </a:r>
            <a:endParaRPr lang="cs-CZ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dirty="0"/>
              <a:t>Celková architektura „ideálního algoritmu“</a:t>
            </a:r>
          </a:p>
          <a:p>
            <a:pPr lvl="1"/>
            <a:r>
              <a:rPr lang="cs-CZ" dirty="0"/>
              <a:t>Jádro úlohy pracující v registrech </a:t>
            </a:r>
            <a:endParaRPr lang="en-US" dirty="0"/>
          </a:p>
          <a:p>
            <a:pPr lvl="2"/>
            <a:r>
              <a:rPr lang="cs-CZ" dirty="0" err="1"/>
              <a:t>podúloha</a:t>
            </a:r>
            <a:r>
              <a:rPr lang="cs-CZ" dirty="0"/>
              <a:t> </a:t>
            </a:r>
            <a:r>
              <a:rPr lang="en-US" dirty="0"/>
              <a:t>do </a:t>
            </a:r>
            <a:r>
              <a:rPr lang="cs-CZ" dirty="0"/>
              <a:t>velikosti </a:t>
            </a:r>
            <a:r>
              <a:rPr lang="en-US" dirty="0"/>
              <a:t>28 B(x86)/120 B(x64)/</a:t>
            </a:r>
            <a:r>
              <a:rPr lang="cs-CZ" dirty="0"/>
              <a:t>512</a:t>
            </a:r>
            <a:r>
              <a:rPr lang="en-US" dirty="0"/>
              <a:t> B(AVX)/2048 B(AVX512)</a:t>
            </a:r>
            <a:endParaRPr lang="cs-CZ" dirty="0"/>
          </a:p>
          <a:p>
            <a:pPr lvl="2"/>
            <a:r>
              <a:rPr lang="cs-CZ" dirty="0"/>
              <a:t>Pouze lokální proměnné, pokud možno žádné pole</a:t>
            </a:r>
          </a:p>
          <a:p>
            <a:pPr lvl="2"/>
            <a:r>
              <a:rPr lang="cs-CZ" dirty="0"/>
              <a:t>Proměnné čteny z paměti na začátku/zapisovány do paměti na konci</a:t>
            </a:r>
          </a:p>
          <a:p>
            <a:pPr lvl="2"/>
            <a:r>
              <a:rPr lang="cs-CZ" dirty="0"/>
              <a:t>V ideálním případě SIMD instrukce</a:t>
            </a:r>
          </a:p>
          <a:p>
            <a:pPr lvl="1"/>
            <a:r>
              <a:rPr lang="cs-CZ" dirty="0" err="1"/>
              <a:t>Podúlohy</a:t>
            </a:r>
            <a:r>
              <a:rPr lang="cs-CZ" dirty="0"/>
              <a:t> do velikosti 8-16KB</a:t>
            </a:r>
          </a:p>
          <a:p>
            <a:pPr lvl="2"/>
            <a:r>
              <a:rPr lang="cs-CZ" dirty="0"/>
              <a:t>Data se vejdou do L1</a:t>
            </a:r>
            <a:r>
              <a:rPr lang="en-US" dirty="0"/>
              <a:t> (s </a:t>
            </a:r>
            <a:r>
              <a:rPr lang="en-US" dirty="0" err="1"/>
              <a:t>ohledem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hyperthreading)</a:t>
            </a:r>
            <a:endParaRPr lang="cs-CZ" dirty="0"/>
          </a:p>
          <a:p>
            <a:pPr lvl="2"/>
            <a:r>
              <a:rPr lang="cs-CZ" dirty="0"/>
              <a:t>Data </a:t>
            </a:r>
            <a:r>
              <a:rPr lang="cs-CZ" dirty="0" err="1"/>
              <a:t>podúlohy</a:t>
            </a:r>
            <a:r>
              <a:rPr lang="cs-CZ" dirty="0"/>
              <a:t> mohou být v paměti mírně nesouvislá</a:t>
            </a:r>
            <a:endParaRPr lang="en-US" dirty="0"/>
          </a:p>
          <a:p>
            <a:pPr lvl="3"/>
            <a:r>
              <a:rPr lang="cs-CZ" dirty="0"/>
              <a:t>Každý blok násobkem 64 B (</a:t>
            </a:r>
            <a:r>
              <a:rPr lang="cs-CZ" dirty="0" err="1"/>
              <a:t>cache</a:t>
            </a:r>
            <a:r>
              <a:rPr lang="cs-CZ" dirty="0"/>
              <a:t> line)</a:t>
            </a:r>
          </a:p>
          <a:p>
            <a:pPr lvl="3"/>
            <a:r>
              <a:rPr lang="cs-CZ" dirty="0"/>
              <a:t>Jsou-li bloky vzdálenější než 4 KB, pak </a:t>
            </a:r>
            <a:r>
              <a:rPr lang="en-US" dirty="0"/>
              <a:t>&lt;100</a:t>
            </a:r>
            <a:r>
              <a:rPr lang="cs-CZ" dirty="0"/>
              <a:t> bloků (TLB1)</a:t>
            </a:r>
          </a:p>
          <a:p>
            <a:pPr lvl="2"/>
            <a:r>
              <a:rPr lang="cs-CZ" dirty="0" err="1"/>
              <a:t>Podúloha</a:t>
            </a:r>
            <a:r>
              <a:rPr lang="cs-CZ" dirty="0"/>
              <a:t> řešena iterativně nad jádrem úlohy</a:t>
            </a:r>
          </a:p>
          <a:p>
            <a:pPr lvl="3"/>
            <a:r>
              <a:rPr lang="cs-CZ" dirty="0"/>
              <a:t>Rekurzivní řešení mívá příliš velký </a:t>
            </a:r>
            <a:r>
              <a:rPr lang="cs-CZ" dirty="0" err="1"/>
              <a:t>overhead</a:t>
            </a:r>
            <a:endParaRPr lang="cs-CZ" dirty="0"/>
          </a:p>
          <a:p>
            <a:pPr lvl="3"/>
            <a:r>
              <a:rPr lang="cs-CZ" dirty="0"/>
              <a:t>Iterace umožňuje </a:t>
            </a:r>
            <a:r>
              <a:rPr lang="cs-CZ" dirty="0" err="1"/>
              <a:t>prefetch</a:t>
            </a:r>
            <a:endParaRPr lang="cs-CZ" dirty="0"/>
          </a:p>
          <a:p>
            <a:pPr lvl="1"/>
            <a:r>
              <a:rPr lang="cs-CZ" dirty="0"/>
              <a:t>Úlohy větší než </a:t>
            </a:r>
            <a:r>
              <a:rPr lang="en-US" dirty="0"/>
              <a:t>~</a:t>
            </a:r>
            <a:r>
              <a:rPr lang="cs-CZ" dirty="0"/>
              <a:t>16 KB</a:t>
            </a:r>
          </a:p>
          <a:p>
            <a:pPr lvl="2"/>
            <a:r>
              <a:rPr lang="cs-CZ" dirty="0"/>
              <a:t>Řešeny rekurzivně metodami </a:t>
            </a:r>
            <a:r>
              <a:rPr lang="cs-CZ" dirty="0" err="1"/>
              <a:t>Cache-Oblivious</a:t>
            </a:r>
            <a:r>
              <a:rPr lang="cs-CZ" dirty="0"/>
              <a:t> algoritmů</a:t>
            </a:r>
          </a:p>
          <a:p>
            <a:pPr lvl="3"/>
            <a:r>
              <a:rPr lang="cs-CZ" dirty="0"/>
              <a:t>Obvykle se dělí na dvě </a:t>
            </a:r>
            <a:r>
              <a:rPr lang="cs-CZ" dirty="0" err="1"/>
              <a:t>podúlohy</a:t>
            </a:r>
            <a:r>
              <a:rPr lang="cs-CZ" dirty="0"/>
              <a:t> o polovičním počtu operací</a:t>
            </a:r>
          </a:p>
          <a:p>
            <a:pPr lvl="3"/>
            <a:r>
              <a:rPr lang="cs-CZ" dirty="0"/>
              <a:t>Každá </a:t>
            </a:r>
            <a:r>
              <a:rPr lang="cs-CZ" dirty="0" err="1"/>
              <a:t>podúloha</a:t>
            </a:r>
            <a:r>
              <a:rPr lang="cs-CZ" dirty="0"/>
              <a:t> má </a:t>
            </a:r>
            <a:r>
              <a:rPr lang="cs-CZ" b="1" i="1" dirty="0"/>
              <a:t>větší </a:t>
            </a:r>
            <a:r>
              <a:rPr lang="cs-CZ" dirty="0"/>
              <a:t>než poloviční spotřebu paměti</a:t>
            </a:r>
          </a:p>
          <a:p>
            <a:pPr lvl="3"/>
            <a:r>
              <a:rPr lang="cs-CZ" dirty="0"/>
              <a:t>Vybírá se takový způsob dělení, který minimalizuje paměťový překryv </a:t>
            </a:r>
            <a:r>
              <a:rPr lang="cs-CZ" dirty="0" err="1"/>
              <a:t>podůloh</a:t>
            </a:r>
            <a:endParaRPr lang="cs-CZ" dirty="0"/>
          </a:p>
          <a:p>
            <a:pPr lvl="3"/>
            <a:r>
              <a:rPr lang="cs-CZ" dirty="0"/>
              <a:t>Okolo 16 KB se rekurze nahradí iterací </a:t>
            </a:r>
            <a:r>
              <a:rPr lang="cs-CZ" dirty="0" err="1"/>
              <a:t>podúlohy</a:t>
            </a:r>
            <a:endParaRPr lang="cs-CZ" dirty="0"/>
          </a:p>
          <a:p>
            <a:pPr lvl="2"/>
            <a:r>
              <a:rPr lang="cs-CZ" dirty="0"/>
              <a:t>Data každé </a:t>
            </a:r>
            <a:r>
              <a:rPr lang="cs-CZ" dirty="0" err="1"/>
              <a:t>podúlohy</a:t>
            </a:r>
            <a:r>
              <a:rPr lang="cs-CZ" dirty="0"/>
              <a:t> by měla mít malý počet bloků (problém TLB)</a:t>
            </a:r>
          </a:p>
        </p:txBody>
      </p:sp>
    </p:spTree>
    <p:extLst>
      <p:ext uri="{BB962C8B-B14F-4D97-AF65-F5344CB8AC3E}">
        <p14:creationId xmlns:p14="http://schemas.microsoft.com/office/powerpoint/2010/main" val="12757737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0FA5F7F-BFB7-697A-8603-1E2E8B344BF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735D0F-E28F-EFF7-C551-0FAE90DD3E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Ide</a:t>
            </a:r>
            <a:r>
              <a:rPr lang="cs-CZ" dirty="0"/>
              <a:t>ální algoritmus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8CC5225A-E1C7-1D6B-3E89-1E5E1DE1934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A8723E3-C62D-4372-A5B7-F817763A1A22}" type="slidenum">
              <a:rPr lang="cs-CZ" smtClean="0"/>
              <a:pPr/>
              <a:t>7</a:t>
            </a:fld>
            <a:endParaRPr lang="cs-CZ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B450C22-F72C-DADE-2BBB-267814A6443A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dirty="0"/>
              <a:t>NPRG054 High Performance Software Development- 2016/2017 David Bednárek</a:t>
            </a:r>
            <a:endParaRPr lang="cs-CZ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0CA6F10-9583-1BE6-92D0-E1BC877B41EF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lvl="1"/>
            <a:r>
              <a:rPr lang="en-US" dirty="0"/>
              <a:t>R</a:t>
            </a:r>
            <a:r>
              <a:rPr lang="cs-CZ" dirty="0" err="1"/>
              <a:t>ekurzivní</a:t>
            </a:r>
            <a:r>
              <a:rPr lang="cs-CZ" dirty="0"/>
              <a:t> dělení na </a:t>
            </a:r>
            <a:r>
              <a:rPr lang="cs-CZ" dirty="0" err="1"/>
              <a:t>podúlohy</a:t>
            </a:r>
            <a:endParaRPr lang="cs-CZ" dirty="0"/>
          </a:p>
          <a:p>
            <a:pPr lvl="2"/>
            <a:r>
              <a:rPr lang="cs-CZ" dirty="0"/>
              <a:t>Nejjednodušší je dělení na poloviny</a:t>
            </a:r>
          </a:p>
          <a:p>
            <a:pPr lvl="3"/>
            <a:r>
              <a:rPr lang="cs-CZ" dirty="0"/>
              <a:t>Většinou je nutné střídat směry dělení</a:t>
            </a:r>
          </a:p>
          <a:p>
            <a:pPr lvl="3"/>
            <a:r>
              <a:rPr lang="cs-CZ" dirty="0"/>
              <a:t>Každá </a:t>
            </a:r>
            <a:r>
              <a:rPr lang="cs-CZ" dirty="0" err="1"/>
              <a:t>podúloha</a:t>
            </a:r>
            <a:r>
              <a:rPr lang="cs-CZ" dirty="0"/>
              <a:t> má </a:t>
            </a:r>
            <a:r>
              <a:rPr lang="cs-CZ" b="1" i="1" dirty="0"/>
              <a:t>větší </a:t>
            </a:r>
            <a:r>
              <a:rPr lang="cs-CZ" dirty="0"/>
              <a:t>než poloviční spotřebu paměti</a:t>
            </a:r>
          </a:p>
          <a:p>
            <a:pPr lvl="3"/>
            <a:r>
              <a:rPr lang="cs-CZ" dirty="0"/>
              <a:t>Vybírá se takový způsob dělení, který minimalizuje paměťový překryv </a:t>
            </a:r>
            <a:r>
              <a:rPr lang="cs-CZ" dirty="0" err="1"/>
              <a:t>podúloh</a:t>
            </a:r>
            <a:endParaRPr lang="cs-CZ" dirty="0"/>
          </a:p>
          <a:p>
            <a:pPr lvl="3"/>
            <a:r>
              <a:rPr lang="cs-CZ" dirty="0"/>
              <a:t>Tím je minimalizován paměťový průmět </a:t>
            </a:r>
            <a:r>
              <a:rPr lang="cs-CZ" dirty="0" err="1"/>
              <a:t>podúlohy</a:t>
            </a:r>
            <a:endParaRPr lang="cs-CZ" dirty="0"/>
          </a:p>
          <a:p>
            <a:pPr lvl="2"/>
            <a:r>
              <a:rPr lang="cs-CZ" dirty="0"/>
              <a:t>Na pořadí záleží</a:t>
            </a:r>
          </a:p>
          <a:p>
            <a:pPr lvl="3"/>
            <a:r>
              <a:rPr lang="cs-CZ" dirty="0"/>
              <a:t>Přechody z jedné </a:t>
            </a:r>
            <a:r>
              <a:rPr lang="cs-CZ" dirty="0" err="1"/>
              <a:t>podúlohy</a:t>
            </a:r>
            <a:r>
              <a:rPr lang="cs-CZ" dirty="0"/>
              <a:t> do druhé způsobují výměnu obsahu </a:t>
            </a:r>
            <a:r>
              <a:rPr lang="cs-CZ" dirty="0" err="1"/>
              <a:t>cache</a:t>
            </a:r>
            <a:endParaRPr lang="cs-CZ" dirty="0"/>
          </a:p>
          <a:p>
            <a:pPr lvl="3"/>
            <a:r>
              <a:rPr lang="cs-CZ" dirty="0"/>
              <a:t>Chování závisí na pořadí operací uvnitř </a:t>
            </a:r>
            <a:r>
              <a:rPr lang="cs-CZ" dirty="0" err="1"/>
              <a:t>podúloh</a:t>
            </a:r>
            <a:endParaRPr lang="cs-CZ" dirty="0"/>
          </a:p>
          <a:p>
            <a:pPr lvl="1"/>
            <a:r>
              <a:rPr lang="cs-CZ" dirty="0"/>
              <a:t>Rekurzivní dělení je pouze mechanismus volby pořadí základních operací</a:t>
            </a:r>
          </a:p>
          <a:p>
            <a:pPr lvl="2"/>
            <a:r>
              <a:rPr lang="cs-CZ" dirty="0"/>
              <a:t>Křivka vyplňující prostor iterací</a:t>
            </a:r>
          </a:p>
          <a:p>
            <a:pPr lvl="2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890499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70E4CB9-8292-24DF-E6A4-FB92BE5D23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4CD339-9495-A447-3ED1-A2F7960D3C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Ide</a:t>
            </a:r>
            <a:r>
              <a:rPr lang="cs-CZ" dirty="0"/>
              <a:t>ální algoritmus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4C31343-5E38-9DB4-9BCA-3064A41AD91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A8723E3-C62D-4372-A5B7-F817763A1A22}" type="slidenum">
              <a:rPr lang="cs-CZ" smtClean="0"/>
              <a:pPr/>
              <a:t>8</a:t>
            </a:fld>
            <a:endParaRPr lang="cs-CZ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FDFE1AC-EE3B-D657-3670-0E7E068B04F1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dirty="0"/>
              <a:t>NPRG054 High Performance Software Development- 2016/2017 David Bednárek</a:t>
            </a:r>
            <a:endParaRPr lang="cs-CZ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ECCB0E6A-8026-B40B-E437-53F7B782A999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lvl="1"/>
            <a:endParaRPr lang="cs-CZ" dirty="0"/>
          </a:p>
          <a:p>
            <a:pPr lvl="1"/>
            <a:endParaRPr lang="cs-CZ" dirty="0"/>
          </a:p>
          <a:p>
            <a:pPr lvl="1"/>
            <a:endParaRPr lang="cs-CZ" dirty="0"/>
          </a:p>
          <a:p>
            <a:pPr lvl="1"/>
            <a:r>
              <a:rPr lang="cs-CZ" dirty="0"/>
              <a:t>Křivky vyplňující prostor iterací</a:t>
            </a:r>
          </a:p>
          <a:p>
            <a:pPr lvl="2"/>
            <a:r>
              <a:rPr lang="cs-CZ" dirty="0"/>
              <a:t>Z-křivka</a:t>
            </a:r>
            <a:endParaRPr lang="en-US" dirty="0"/>
          </a:p>
          <a:p>
            <a:pPr lvl="3"/>
            <a:r>
              <a:rPr lang="en-US" dirty="0" err="1"/>
              <a:t>Lze</a:t>
            </a:r>
            <a:r>
              <a:rPr lang="en-US" dirty="0"/>
              <a:t> </a:t>
            </a:r>
            <a:r>
              <a:rPr lang="en-US" dirty="0" err="1"/>
              <a:t>generovat</a:t>
            </a:r>
            <a:r>
              <a:rPr lang="en-US" dirty="0"/>
              <a:t> </a:t>
            </a:r>
            <a:r>
              <a:rPr lang="cs-CZ" dirty="0"/>
              <a:t>z pořadového čísla střídáním bitů</a:t>
            </a:r>
          </a:p>
          <a:p>
            <a:pPr lvl="3"/>
            <a:r>
              <a:rPr lang="cs-CZ" dirty="0"/>
              <a:t>Často mění více než jednu souřadnici</a:t>
            </a:r>
          </a:p>
          <a:p>
            <a:pPr lvl="2"/>
            <a:r>
              <a:rPr lang="cs-CZ" dirty="0"/>
              <a:t>Hilbertova křivka</a:t>
            </a:r>
          </a:p>
          <a:p>
            <a:pPr lvl="3"/>
            <a:r>
              <a:rPr lang="cs-CZ" dirty="0"/>
              <a:t>Pohyb vždy pouze na sousední pole</a:t>
            </a:r>
          </a:p>
          <a:p>
            <a:pPr lvl="3"/>
            <a:r>
              <a:rPr lang="cs-CZ" dirty="0"/>
              <a:t>Komplikované generování</a:t>
            </a:r>
          </a:p>
          <a:p>
            <a:pPr lvl="2"/>
            <a:r>
              <a:rPr lang="cs-CZ" dirty="0"/>
              <a:t>Zjednodušení Hilbertovy křivky</a:t>
            </a:r>
          </a:p>
          <a:p>
            <a:pPr lvl="3"/>
            <a:r>
              <a:rPr lang="cs-CZ" dirty="0"/>
              <a:t>Sousednost není většinou nutná,</a:t>
            </a:r>
            <a:br>
              <a:rPr lang="cs-CZ" dirty="0"/>
            </a:br>
            <a:r>
              <a:rPr lang="cs-CZ" dirty="0"/>
              <a:t>stačí změna pouze v jedné dimenzi</a:t>
            </a:r>
          </a:p>
          <a:p>
            <a:pPr lvl="3"/>
            <a:r>
              <a:rPr lang="cs-CZ" dirty="0"/>
              <a:t>Generována Grayovým kódem a následným střídáním bitů</a:t>
            </a:r>
          </a:p>
          <a:p>
            <a:pPr lvl="4"/>
            <a:r>
              <a:rPr lang="cs-CZ" dirty="0"/>
              <a:t>z </a:t>
            </a:r>
            <a:r>
              <a:rPr lang="en-US" dirty="0"/>
              <a:t>= </a:t>
            </a:r>
            <a:r>
              <a:rPr lang="en-US" dirty="0" err="1"/>
              <a:t>i</a:t>
            </a:r>
            <a:r>
              <a:rPr lang="en-US" dirty="0"/>
              <a:t> ^ (</a:t>
            </a:r>
            <a:r>
              <a:rPr lang="en-US" dirty="0" err="1"/>
              <a:t>i</a:t>
            </a:r>
            <a:r>
              <a:rPr lang="en-US" dirty="0"/>
              <a:t> &lt;&lt; 1)</a:t>
            </a:r>
            <a:endParaRPr lang="cs-CZ" dirty="0"/>
          </a:p>
          <a:p>
            <a:pPr lvl="2"/>
            <a:endParaRPr lang="cs-CZ" dirty="0"/>
          </a:p>
        </p:txBody>
      </p:sp>
      <p:pic>
        <p:nvPicPr>
          <p:cNvPr id="1026" name="Picture 2" descr="undefined">
            <a:extLst>
              <a:ext uri="{FF2B5EF4-FFF2-40B4-BE49-F238E27FC236}">
                <a16:creationId xmlns:a16="http://schemas.microsoft.com/office/drawing/2014/main" id="{6958693A-5CED-8E11-0F5A-A91386E312A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22602" y="3539442"/>
            <a:ext cx="2769878" cy="27698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undefined">
            <a:extLst>
              <a:ext uri="{FF2B5EF4-FFF2-40B4-BE49-F238E27FC236}">
                <a16:creationId xmlns:a16="http://schemas.microsoft.com/office/drawing/2014/main" id="{F5394F0B-D5A4-A2A5-E1A9-360A7316609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39389" y="643735"/>
            <a:ext cx="2736304" cy="27363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undefined">
            <a:extLst>
              <a:ext uri="{FF2B5EF4-FFF2-40B4-BE49-F238E27FC236}">
                <a16:creationId xmlns:a16="http://schemas.microsoft.com/office/drawing/2014/main" id="{581FC86A-7B76-13AC-8618-8152BBE6907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90894" y="764704"/>
            <a:ext cx="1564068" cy="15947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7830328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Algoritmy a cache - další pohled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9</a:t>
            </a:fld>
            <a:endParaRPr lang="cs-CZ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dirty="0"/>
              <a:t>NPRG054 High Performance Software Development- 2016/2017 David Bednárek</a:t>
            </a:r>
            <a:endParaRPr lang="cs-CZ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3"/>
          </p:nvPr>
        </p:nvSpPr>
        <p:spPr/>
        <p:txBody>
          <a:bodyPr>
            <a:normAutofit lnSpcReduction="10000"/>
          </a:bodyPr>
          <a:lstStyle/>
          <a:p>
            <a:r>
              <a:rPr lang="cs-CZ" dirty="0"/>
              <a:t>Přístup na náhodné adresy</a:t>
            </a:r>
            <a:endParaRPr lang="en-US" dirty="0"/>
          </a:p>
          <a:p>
            <a:pPr lvl="1"/>
            <a:r>
              <a:rPr lang="cs-CZ" dirty="0"/>
              <a:t>Schopnost přístupu na náhodné adresy je pro algoritmus klíčová</a:t>
            </a:r>
          </a:p>
          <a:p>
            <a:pPr lvl="2"/>
            <a:r>
              <a:rPr lang="cs-CZ" dirty="0"/>
              <a:t>bsearch, hash,...</a:t>
            </a:r>
          </a:p>
          <a:p>
            <a:pPr lvl="1"/>
            <a:r>
              <a:rPr lang="cs-CZ" dirty="0"/>
              <a:t>Nalezení příslušné buňky paměti je součástí užitečného výkonu algoritmu</a:t>
            </a:r>
          </a:p>
          <a:p>
            <a:pPr lvl="2"/>
            <a:r>
              <a:rPr lang="cs-CZ" dirty="0"/>
              <a:t>Program vykonává užitečnou práci pomocí adresních dekodérů paměti</a:t>
            </a:r>
          </a:p>
          <a:p>
            <a:pPr lvl="3"/>
            <a:r>
              <a:rPr lang="cs-CZ" dirty="0"/>
              <a:t>Adresní dekodéry jsou v paměti pořád - zaměstnejme je!</a:t>
            </a:r>
          </a:p>
          <a:p>
            <a:pPr lvl="3"/>
            <a:r>
              <a:rPr lang="cs-CZ" dirty="0"/>
              <a:t>Paměť má nezávisle pracující bloky - zaměstnejme je paralelně</a:t>
            </a:r>
          </a:p>
          <a:p>
            <a:pPr lvl="3"/>
            <a:endParaRPr lang="cs-CZ" dirty="0"/>
          </a:p>
          <a:p>
            <a:r>
              <a:rPr lang="cs-CZ" dirty="0"/>
              <a:t>Přístup na předvídatelné adresy</a:t>
            </a:r>
          </a:p>
          <a:p>
            <a:pPr lvl="1"/>
            <a:r>
              <a:rPr lang="cs-CZ" dirty="0"/>
              <a:t>Předvídatelný (lineární) přístup nevyužívá schopnosti RAM</a:t>
            </a:r>
          </a:p>
          <a:p>
            <a:pPr lvl="2"/>
            <a:r>
              <a:rPr lang="cs-CZ" dirty="0"/>
              <a:t>Adresní dekodéry opakovaně dekódují podobné adresy</a:t>
            </a:r>
          </a:p>
          <a:p>
            <a:pPr lvl="3"/>
            <a:r>
              <a:rPr lang="cs-CZ" dirty="0"/>
              <a:t>Zbytečný hardware, zbytečná spotřeba energie</a:t>
            </a:r>
          </a:p>
          <a:p>
            <a:pPr lvl="1"/>
            <a:r>
              <a:rPr lang="cs-CZ" dirty="0"/>
              <a:t>Architektura RAM stroje je pro takové algoritmy nadbytečná</a:t>
            </a:r>
          </a:p>
          <a:p>
            <a:pPr lvl="2"/>
            <a:r>
              <a:rPr lang="cs-CZ" dirty="0"/>
              <a:t>Běžné programovací jazyky jsou této architektuře podřízeny</a:t>
            </a:r>
          </a:p>
          <a:p>
            <a:pPr lvl="1"/>
            <a:r>
              <a:rPr lang="cs-CZ" dirty="0"/>
              <a:t>Vystačili bychom s Turingovskou páskou</a:t>
            </a:r>
          </a:p>
          <a:p>
            <a:pPr lvl="2"/>
            <a:r>
              <a:rPr lang="cs-CZ" dirty="0"/>
              <a:t>Neumíme ji fyzicky realizovat</a:t>
            </a:r>
          </a:p>
          <a:p>
            <a:pPr lvl="2"/>
            <a:r>
              <a:rPr lang="cs-CZ" dirty="0"/>
              <a:t>Neumíme v tomto prostředí programovat</a:t>
            </a:r>
          </a:p>
        </p:txBody>
      </p:sp>
    </p:spTree>
    <p:extLst>
      <p:ext uri="{BB962C8B-B14F-4D97-AF65-F5344CB8AC3E}">
        <p14:creationId xmlns:p14="http://schemas.microsoft.com/office/powerpoint/2010/main" val="115070186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gin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5174</TotalTime>
  <Words>1069</Words>
  <Application>Microsoft Office PowerPoint</Application>
  <PresentationFormat>On-screen Show (4:3)</PresentationFormat>
  <Paragraphs>152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Arial</vt:lpstr>
      <vt:lpstr>Calibri</vt:lpstr>
      <vt:lpstr>Consolas</vt:lpstr>
      <vt:lpstr>Wingdings</vt:lpstr>
      <vt:lpstr>Wingdings 3</vt:lpstr>
      <vt:lpstr>Origin</vt:lpstr>
      <vt:lpstr>Jiný pohled na cache</vt:lpstr>
      <vt:lpstr>Algoritmy a cache</vt:lpstr>
      <vt:lpstr>Algoritmy a cache</vt:lpstr>
      <vt:lpstr>Algoritmy a cache</vt:lpstr>
      <vt:lpstr>Algoritmy a cache</vt:lpstr>
      <vt:lpstr>Ideální algoritmus</vt:lpstr>
      <vt:lpstr>Ideální algoritmus</vt:lpstr>
      <vt:lpstr>Ideální algoritmus</vt:lpstr>
      <vt:lpstr>Algoritmy a cache - další pohled</vt:lpstr>
    </vt:vector>
  </TitlesOfParts>
  <Company>KSI MFF UK Praha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bednarek</dc:creator>
  <cp:lastModifiedBy>David Bednárek</cp:lastModifiedBy>
  <cp:revision>528</cp:revision>
  <dcterms:created xsi:type="dcterms:W3CDTF">2012-09-19T18:13:04Z</dcterms:created>
  <dcterms:modified xsi:type="dcterms:W3CDTF">2025-05-15T08:34:12Z</dcterms:modified>
</cp:coreProperties>
</file>