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925" r:id="rId2"/>
  </p:sldMasterIdLst>
  <p:notesMasterIdLst>
    <p:notesMasterId r:id="rId10"/>
  </p:notesMasterIdLst>
  <p:sldIdLst>
    <p:sldId id="368" r:id="rId3"/>
    <p:sldId id="505" r:id="rId4"/>
    <p:sldId id="590" r:id="rId5"/>
    <p:sldId id="591" r:id="rId6"/>
    <p:sldId id="593" r:id="rId7"/>
    <p:sldId id="594" r:id="rId8"/>
    <p:sldId id="59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954ECA"/>
    <a:srgbClr val="FFFFCC"/>
    <a:srgbClr val="0033CC"/>
    <a:srgbClr val="FF9966"/>
    <a:srgbClr val="FF7C80"/>
    <a:srgbClr val="FF9900"/>
    <a:srgbClr val="CCFFFF"/>
    <a:srgbClr val="DAEFC3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16" autoAdjust="0"/>
    <p:restoredTop sz="79083" autoAdjust="0"/>
  </p:normalViewPr>
  <p:slideViewPr>
    <p:cSldViewPr>
      <p:cViewPr varScale="1">
        <p:scale>
          <a:sx n="153" d="100"/>
          <a:sy n="153" d="100"/>
        </p:scale>
        <p:origin x="202" y="11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F4999-9712-409C-984F-A76BB9C0ED80}" type="datetimeFigureOut">
              <a:rPr lang="cs-CZ" smtClean="0"/>
              <a:pPr/>
              <a:t>11.04.25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E268D9-DC14-425C-92FC-9E2F01515A3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271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3010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84033-9DA8-FB0F-4DED-07122B2DD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960477-BEE8-505F-3345-8D34A61599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E62FD5-9328-2016-2402-19853D62BB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34A0A3-A4FC-4A81-2C8A-85D14D6A52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940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44286C-3611-66ED-14C5-1413B8D3B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470DC4-26F9-35BD-F670-68C273AB38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1CFCBF-B754-E525-9676-D2C698C80B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63447D-B718-CF6B-BE35-B5170817AA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4010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A40A6-6815-DA33-0052-D5FD08CCB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540A2D-4D60-7BB7-BC47-4CE8EFF3AC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040FF9-4092-7DD0-F331-C2D35190B7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EEB6E4-6B84-97F7-E13D-23AF43F094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84438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4DAC2-9F36-A20A-AED4-FBA4BC470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63E53E-693A-70B4-F239-FD1E82241A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EC701D-E42C-9531-4C5C-BBF1AE7D89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565396-20F4-65F3-5F03-F5861D91FD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6598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E1F0A-56CF-6277-8B3F-C3DECCDD0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588538-D4FA-15D5-7C0D-446C182370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8458EC-857C-1E61-2CC0-FF4539DA70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F30A1C-B834-ED8A-6D13-4854FE1F03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268D9-DC14-425C-92FC-9E2F01515A3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4411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gradFill>
          <a:gsLst>
            <a:gs pos="55000">
              <a:schemeClr val="accent1">
                <a:lumMod val="5000"/>
                <a:lumOff val="95000"/>
              </a:schemeClr>
            </a:gs>
            <a:gs pos="25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20074" y="2375462"/>
            <a:ext cx="5638126" cy="890124"/>
          </a:xfrm>
        </p:spPr>
        <p:txBody>
          <a:bodyPr anchor="b">
            <a:normAutofit/>
          </a:bodyPr>
          <a:lstStyle>
            <a:lvl1pPr algn="l">
              <a:defRPr sz="4400">
                <a:latin typeface="+mj-lt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20074" y="3399692"/>
            <a:ext cx="5638126" cy="1465644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820074" y="3155894"/>
            <a:ext cx="4236181" cy="8092"/>
          </a:xfrm>
          <a:prstGeom prst="line">
            <a:avLst/>
          </a:prstGeom>
          <a:ln w="25400">
            <a:solidFill>
              <a:srgbClr val="E6A2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61987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92704" y="577294"/>
            <a:ext cx="8971233" cy="6202750"/>
          </a:xfrm>
        </p:spPr>
        <p:txBody>
          <a:bodyPr/>
          <a:lstStyle>
            <a:lvl1pPr marL="180975" indent="-180975">
              <a:defRPr sz="2000"/>
            </a:lvl1pPr>
            <a:lvl2pPr marL="358775" indent="-177800">
              <a:defRPr/>
            </a:lvl2pPr>
            <a:lvl3pPr marL="539750" indent="-180975">
              <a:defRPr/>
            </a:lvl3pPr>
            <a:lvl4pPr marL="715963" indent="-176213">
              <a:defRPr/>
            </a:lvl4pPr>
            <a:lvl5pPr marL="896938" indent="-180975"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US" dirty="0" err="1"/>
              <a:t>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019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867400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563562"/>
          </a:xfrm>
        </p:spPr>
        <p:txBody>
          <a:bodyPr rtlCol="0">
            <a:normAutofit/>
          </a:bodyPr>
          <a:lstStyle>
            <a:lvl1pPr>
              <a:defRPr sz="3600" baseline="0"/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7408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836613"/>
            <a:ext cx="8435975" cy="5832475"/>
          </a:xfrm>
        </p:spPr>
        <p:txBody>
          <a:bodyPr/>
          <a:lstStyle/>
          <a:p>
            <a:pPr lvl="0"/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863222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7793038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196975"/>
            <a:ext cx="424815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196975"/>
            <a:ext cx="4249738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528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7793038" cy="519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196975"/>
            <a:ext cx="4248150" cy="5400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05350" y="1196975"/>
            <a:ext cx="4249738" cy="2624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05350" y="3973513"/>
            <a:ext cx="4249738" cy="2624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0739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791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639762"/>
          </a:xfrm>
        </p:spPr>
        <p:txBody>
          <a:bodyPr rtlCol="0">
            <a:noAutofit/>
          </a:bodyPr>
          <a:lstStyle>
            <a:lvl1pPr>
              <a:defRPr sz="3600"/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>
            <a:normAutofit/>
          </a:bodyPr>
          <a:lstStyle>
            <a:lvl1pPr>
              <a:spcBef>
                <a:spcPts val="0"/>
              </a:spcBef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4/11/2025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8000">
              <a:schemeClr val="accent1">
                <a:lumMod val="5000"/>
                <a:lumOff val="95000"/>
              </a:schemeClr>
            </a:gs>
            <a:gs pos="4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64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68977"/>
            <a:ext cx="9144000" cy="6189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27971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8153400" cy="2209800"/>
          </a:xfrm>
        </p:spPr>
        <p:txBody>
          <a:bodyPr>
            <a:noAutofit/>
          </a:bodyPr>
          <a:lstStyle/>
          <a:p>
            <a:r>
              <a:rPr lang="cs-CZ" sz="3600" i="1" dirty="0">
                <a:solidFill>
                  <a:schemeClr val="bg2">
                    <a:lumMod val="25000"/>
                  </a:schemeClr>
                </a:solidFill>
              </a:rPr>
              <a:t>NPRG051</a:t>
            </a:r>
            <a:br>
              <a:rPr lang="cs-CZ" sz="36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cs-CZ" sz="3600" dirty="0">
                <a:solidFill>
                  <a:schemeClr val="bg2">
                    <a:lumMod val="25000"/>
                  </a:schemeClr>
                </a:solidFill>
              </a:rPr>
              <a:t>2024/25 </a:t>
            </a:r>
            <a:r>
              <a:rPr lang="en-US" sz="3600" dirty="0">
                <a:solidFill>
                  <a:schemeClr val="bg2">
                    <a:lumMod val="25000"/>
                  </a:schemeClr>
                </a:solidFill>
              </a:rPr>
              <a:t>Assignment #2</a:t>
            </a:r>
            <a:br>
              <a:rPr lang="en-US" sz="36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sz="3600" dirty="0">
                <a:solidFill>
                  <a:schemeClr val="bg2">
                    <a:lumMod val="25000"/>
                  </a:schemeClr>
                </a:solidFill>
              </a:rPr>
              <a:t>Tree Merger</a:t>
            </a:r>
            <a:endParaRPr lang="cs-CZ" sz="3600" i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116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g</a:t>
            </a:r>
            <a:r>
              <a:rPr lang="en-US" b="1" dirty="0" err="1"/>
              <a:t>oal</a:t>
            </a:r>
            <a:endParaRPr lang="en-US" b="1" dirty="0"/>
          </a:p>
          <a:p>
            <a:pPr lvl="1"/>
            <a:r>
              <a:rPr lang="en-US" dirty="0"/>
              <a:t>detecting and merging equivalent trees</a:t>
            </a:r>
          </a:p>
          <a:p>
            <a:pPr lvl="1"/>
            <a:r>
              <a:rPr lang="en-US" dirty="0"/>
              <a:t>nodes of various types</a:t>
            </a:r>
          </a:p>
          <a:p>
            <a:r>
              <a:rPr lang="cs-CZ" b="1" dirty="0"/>
              <a:t>m</a:t>
            </a:r>
            <a:r>
              <a:rPr lang="en-US" b="1" dirty="0" err="1"/>
              <a:t>otivation</a:t>
            </a:r>
            <a:endParaRPr lang="en-US" b="1" dirty="0"/>
          </a:p>
          <a:p>
            <a:pPr lvl="1"/>
            <a:r>
              <a:rPr lang="en-US" dirty="0"/>
              <a:t>a parser detects syntactic structures in code </a:t>
            </a:r>
          </a:p>
          <a:p>
            <a:pPr lvl="2"/>
            <a:r>
              <a:rPr lang="en-US" dirty="0"/>
              <a:t>literals, variables, expressions, functions, ...</a:t>
            </a:r>
          </a:p>
          <a:p>
            <a:pPr lvl="1"/>
            <a:r>
              <a:rPr lang="en-US" dirty="0"/>
              <a:t>stores them as nodes of a tree (AST)</a:t>
            </a:r>
          </a:p>
          <a:p>
            <a:pPr lvl="2"/>
            <a:r>
              <a:rPr lang="en-US" dirty="0"/>
              <a:t>built incrementally from the leaves </a:t>
            </a:r>
          </a:p>
          <a:p>
            <a:pPr lvl="2"/>
            <a:r>
              <a:rPr lang="en-US" dirty="0"/>
              <a:t>no </a:t>
            </a:r>
            <a:r>
              <a:rPr lang="cs-CZ" dirty="0"/>
              <a:t>later</a:t>
            </a:r>
            <a:r>
              <a:rPr lang="en-US" dirty="0"/>
              <a:t> modifications</a:t>
            </a:r>
          </a:p>
          <a:p>
            <a:pPr lvl="1"/>
            <a:r>
              <a:rPr lang="en-US" dirty="0"/>
              <a:t>arbitrary number of children</a:t>
            </a:r>
            <a:endParaRPr lang="cs-CZ" dirty="0"/>
          </a:p>
          <a:p>
            <a:pPr lvl="1"/>
            <a:r>
              <a:rPr lang="en-US" dirty="0"/>
              <a:t>insertion of a new node automatically </a:t>
            </a:r>
            <a:r>
              <a:rPr lang="en-US" b="1" dirty="0"/>
              <a:t>detects identical </a:t>
            </a:r>
            <a:r>
              <a:rPr lang="en-US" dirty="0"/>
              <a:t>(sub)trees</a:t>
            </a:r>
            <a:endParaRPr lang="cs-CZ" dirty="0"/>
          </a:p>
          <a:p>
            <a:pPr lvl="1"/>
            <a:r>
              <a:rPr lang="cs-CZ" dirty="0"/>
              <a:t>... </a:t>
            </a:r>
            <a:r>
              <a:rPr lang="en-US" dirty="0"/>
              <a:t>and immediately </a:t>
            </a:r>
            <a:r>
              <a:rPr lang="en-US" b="1" dirty="0"/>
              <a:t>merges </a:t>
            </a:r>
            <a:r>
              <a:rPr lang="en-US" dirty="0"/>
              <a:t>them</a:t>
            </a:r>
          </a:p>
          <a:p>
            <a:pPr lvl="1"/>
            <a:r>
              <a:rPr lang="en-US" dirty="0"/>
              <a:t>very large number of nodes (e.g., millions)</a:t>
            </a:r>
            <a:endParaRPr lang="cs-CZ" dirty="0"/>
          </a:p>
          <a:p>
            <a:pPr lvl="2"/>
            <a:r>
              <a:rPr lang="cs-CZ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cs-CZ" dirty="0"/>
              <a:t> </a:t>
            </a:r>
            <a:r>
              <a:rPr lang="en-US" dirty="0"/>
              <a:t>insert as </a:t>
            </a:r>
            <a:r>
              <a:rPr lang="en-US" b="1" dirty="0"/>
              <a:t>efficient </a:t>
            </a:r>
            <a:r>
              <a:rPr lang="en-US" dirty="0"/>
              <a:t>as possible</a:t>
            </a:r>
            <a:endParaRPr lang="cs-CZ" dirty="0"/>
          </a:p>
          <a:p>
            <a:r>
              <a:rPr lang="cs-CZ" b="1" dirty="0"/>
              <a:t>use cases</a:t>
            </a:r>
          </a:p>
          <a:p>
            <a:pPr lvl="1"/>
            <a:r>
              <a:rPr lang="en-US" dirty="0"/>
              <a:t>saving space </a:t>
            </a:r>
            <a:r>
              <a:rPr lang="cs-CZ" dirty="0"/>
              <a:t>- </a:t>
            </a:r>
            <a:r>
              <a:rPr lang="en-US" dirty="0"/>
              <a:t>similar source code</a:t>
            </a:r>
            <a:endParaRPr lang="cs-CZ" dirty="0"/>
          </a:p>
          <a:p>
            <a:pPr lvl="1"/>
            <a:r>
              <a:rPr lang="en-US" dirty="0"/>
              <a:t>detecting differences between versions</a:t>
            </a:r>
            <a:endParaRPr lang="cs-CZ" dirty="0"/>
          </a:p>
          <a:p>
            <a:pPr lvl="1"/>
            <a:r>
              <a:rPr lang="en-US" dirty="0"/>
              <a:t>measuring similarity between different implementations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Tree Merger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335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51A75-3944-4370-4F8E-D382F27E0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7195DFE-4954-7364-651C-954B6C8FC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Parser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CDF739-2C97-2079-D33D-E5CCA483418F}"/>
              </a:ext>
            </a:extLst>
          </p:cNvPr>
          <p:cNvSpPr txBox="1"/>
          <p:nvPr/>
        </p:nvSpPr>
        <p:spPr>
          <a:xfrm>
            <a:off x="685800" y="934376"/>
            <a:ext cx="7467600" cy="3108543"/>
          </a:xfrm>
          <a:prstGeom prst="rect">
            <a:avLst/>
          </a:prstGeom>
          <a:solidFill>
            <a:srgbClr val="CCFFCC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#include "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merger.h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"</a:t>
            </a:r>
          </a:p>
          <a:p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Merger m;</a:t>
            </a:r>
          </a:p>
          <a:p>
            <a:endParaRPr lang="en-US" sz="1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.... {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ID c1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m.insert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(VAR, "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x"s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);      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// definition of variable x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ID c2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m.insert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(INT, 42);        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// integer constant 42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ID c3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m.insert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(ADD, c1, c2);    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// x+42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ID c4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m.insert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(VAR, "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x"s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);      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// merged: c4 == c1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ID c5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m.insert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(STRING, "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str"s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ID c6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m.insert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(LIST, std::vector{ c3, c4, c5 });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ID c7 =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m.insert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(FN, "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f"s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);       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// function f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400" b="1" dirty="0" err="1">
                <a:latin typeface="Courier New" pitchFamily="49" charset="0"/>
                <a:cs typeface="Courier New" pitchFamily="49" charset="0"/>
              </a:rPr>
              <a:t>m.insert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(APPLY, c7, c6);   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// f(x+42, x, "str")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} ....</a:t>
            </a:r>
          </a:p>
        </p:txBody>
      </p:sp>
      <p:sp>
        <p:nvSpPr>
          <p:cNvPr id="19" name="AutoShape 30">
            <a:extLst>
              <a:ext uri="{FF2B5EF4-FFF2-40B4-BE49-F238E27FC236}">
                <a16:creationId xmlns:a16="http://schemas.microsoft.com/office/drawing/2014/main" id="{B3733F5E-3460-51E8-9DA6-846705F62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3124200"/>
            <a:ext cx="95192" cy="83117"/>
          </a:xfrm>
          <a:prstGeom prst="wedgeRoundRectCallout">
            <a:avLst>
              <a:gd name="adj1" fmla="val -1452831"/>
              <a:gd name="adj2" fmla="val -40324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>
            <a:normAutofit fontScale="25000" lnSpcReduction="20000"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 algn="ctr">
              <a:buNone/>
            </a:pPr>
            <a:endParaRPr lang="cs-CZ" sz="1600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16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D0520-AFE5-9038-141F-D38ED810E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A251B54-5B24-7621-4617-CA6F14B57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merger.h</a:t>
            </a:r>
            <a:r>
              <a:rPr lang="en-US" dirty="0"/>
              <a:t> </a:t>
            </a:r>
            <a:r>
              <a:rPr lang="cs-CZ" dirty="0"/>
              <a:t>contains </a:t>
            </a:r>
            <a:r>
              <a:rPr lang="en-US" dirty="0"/>
              <a:t>type definitions</a:t>
            </a:r>
            <a:endParaRPr lang="cs-CZ" dirty="0"/>
          </a:p>
          <a:p>
            <a:r>
              <a:rPr lang="cs-CZ" dirty="0"/>
              <a:t>the parser </a:t>
            </a:r>
            <a:r>
              <a:rPr lang="en-US" dirty="0"/>
              <a:t>sequentially calls the insert operation</a:t>
            </a:r>
          </a:p>
          <a:p>
            <a:r>
              <a:rPr lang="cs-CZ" dirty="0"/>
              <a:t>t</a:t>
            </a:r>
            <a:r>
              <a:rPr lang="en-US" dirty="0"/>
              <a:t>he tags used as the first parameter</a:t>
            </a:r>
            <a:endParaRPr lang="cs-CZ" dirty="0"/>
          </a:p>
          <a:p>
            <a:pPr lvl="1"/>
            <a:r>
              <a:rPr lang="en-US" dirty="0"/>
              <a:t>unambiguously determine the number and type of parameters</a:t>
            </a:r>
            <a:endParaRPr lang="cs-CZ" dirty="0"/>
          </a:p>
          <a:p>
            <a:pPr lvl="1"/>
            <a:r>
              <a:rPr lang="cs-CZ" dirty="0"/>
              <a:t>s</a:t>
            </a:r>
            <a:r>
              <a:rPr lang="en-US" dirty="0" err="1"/>
              <a:t>ome</a:t>
            </a:r>
            <a:r>
              <a:rPr lang="en-US" dirty="0"/>
              <a:t> tags have the same number and type of additional parameters </a:t>
            </a:r>
            <a:endParaRPr lang="cs-CZ" dirty="0"/>
          </a:p>
          <a:p>
            <a:pPr lvl="1"/>
            <a:r>
              <a:rPr lang="en-US" dirty="0"/>
              <a:t>ID parameters</a:t>
            </a:r>
            <a:endParaRPr lang="cs-CZ" dirty="0"/>
          </a:p>
          <a:p>
            <a:pPr lvl="2"/>
            <a:r>
              <a:rPr lang="en-US" dirty="0"/>
              <a:t>the inserted node will be the root, with the IDs as children</a:t>
            </a:r>
          </a:p>
          <a:p>
            <a:r>
              <a:rPr lang="en-US" dirty="0"/>
              <a:t>insert checks </a:t>
            </a:r>
            <a:r>
              <a:rPr lang="cs-CZ" dirty="0"/>
              <a:t>if the </a:t>
            </a:r>
            <a:r>
              <a:rPr lang="en-US" dirty="0"/>
              <a:t>node already exists</a:t>
            </a:r>
            <a:endParaRPr lang="cs-CZ" dirty="0"/>
          </a:p>
          <a:p>
            <a:pPr lvl="1"/>
            <a:r>
              <a:rPr lang="cs-CZ" dirty="0"/>
              <a:t>i</a:t>
            </a:r>
            <a:r>
              <a:rPr lang="en-US" dirty="0"/>
              <a:t>f not, it inserts the node and returns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(incremented)</a:t>
            </a:r>
            <a:r>
              <a:rPr lang="cs-CZ" dirty="0"/>
              <a:t> </a:t>
            </a:r>
            <a:r>
              <a:rPr lang="en-US" dirty="0"/>
              <a:t>ID</a:t>
            </a:r>
            <a:endParaRPr lang="cs-CZ" dirty="0"/>
          </a:p>
          <a:p>
            <a:pPr lvl="2"/>
            <a:r>
              <a:rPr lang="cs-CZ" dirty="0"/>
              <a:t>t</a:t>
            </a:r>
            <a:r>
              <a:rPr lang="en-US" dirty="0"/>
              <a:t>he first node</a:t>
            </a:r>
            <a:r>
              <a:rPr lang="cs-CZ" dirty="0"/>
              <a:t>:</a:t>
            </a:r>
            <a:r>
              <a:rPr lang="en-US" dirty="0"/>
              <a:t> ID = 1</a:t>
            </a:r>
            <a:endParaRPr lang="cs-CZ" dirty="0"/>
          </a:p>
          <a:p>
            <a:pPr lvl="1"/>
            <a:r>
              <a:rPr lang="cs-CZ" dirty="0"/>
              <a:t>i</a:t>
            </a:r>
            <a:r>
              <a:rPr lang="en-US" dirty="0"/>
              <a:t>f an identical node exists, it is not inserted again</a:t>
            </a:r>
            <a:endParaRPr lang="cs-CZ" dirty="0"/>
          </a:p>
          <a:p>
            <a:pPr lvl="2"/>
            <a:r>
              <a:rPr lang="en-US" dirty="0"/>
              <a:t>the return</a:t>
            </a:r>
            <a:r>
              <a:rPr lang="cs-CZ" dirty="0"/>
              <a:t>ed value is</a:t>
            </a:r>
            <a:r>
              <a:rPr lang="en-US" dirty="0"/>
              <a:t> the ID of the existing node</a:t>
            </a:r>
          </a:p>
          <a:p>
            <a:r>
              <a:rPr lang="en-US" dirty="0" err="1"/>
              <a:t>efficien</a:t>
            </a:r>
            <a:r>
              <a:rPr lang="cs-CZ" dirty="0" err="1"/>
              <a:t>cy</a:t>
            </a:r>
            <a:r>
              <a:rPr lang="cs-CZ" dirty="0"/>
              <a:t> </a:t>
            </a:r>
            <a:r>
              <a:rPr lang="en-US" b="1" dirty="0">
                <a:solidFill>
                  <a:srgbClr val="C00000"/>
                </a:solidFill>
              </a:rPr>
              <a:t>!!!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linear or logarithmic complexity is </a:t>
            </a:r>
            <a:r>
              <a:rPr lang="en-US" dirty="0">
                <a:solidFill>
                  <a:srgbClr val="C00000"/>
                </a:solidFill>
              </a:rPr>
              <a:t>unacceptable</a:t>
            </a:r>
          </a:p>
          <a:p>
            <a:pPr lvl="1"/>
            <a:r>
              <a:rPr lang="en-US" dirty="0"/>
              <a:t>average complexity should be </a:t>
            </a:r>
            <a:r>
              <a:rPr lang="en-US" b="1" dirty="0"/>
              <a:t>O(1)</a:t>
            </a:r>
          </a:p>
          <a:p>
            <a:pPr lvl="1"/>
            <a:r>
              <a:rPr lang="en-US" dirty="0"/>
              <a:t>the goal is </a:t>
            </a:r>
            <a:r>
              <a:rPr lang="en-US" b="1" dirty="0"/>
              <a:t>not </a:t>
            </a:r>
            <a:r>
              <a:rPr lang="en-US" dirty="0"/>
              <a:t>to invent a custom algorithm or data structure</a:t>
            </a:r>
          </a:p>
          <a:p>
            <a:pPr lvl="2"/>
            <a:r>
              <a:rPr lang="en-US" dirty="0">
                <a:sym typeface="Wingdings 2" panose="05020102010507070707" pitchFamily="18" charset="2"/>
              </a:rPr>
              <a:t></a:t>
            </a:r>
            <a:r>
              <a:rPr lang="en-US" dirty="0"/>
              <a:t> use the </a:t>
            </a:r>
            <a:r>
              <a:rPr lang="en-US" b="1" dirty="0"/>
              <a:t>most efficient </a:t>
            </a:r>
            <a:r>
              <a:rPr lang="en-US" dirty="0"/>
              <a:t>features of the language and std libraries</a:t>
            </a:r>
            <a:endParaRPr lang="cs-CZ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635DB14-7631-32E5-9A53-6DDA5444A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Functionality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7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B0FB9-C741-1B1A-82DC-4CD8689FE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7FC74A1-E1B8-E325-6E26-559799BF8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A432C8-6C90-F065-AE18-618731BA48A8}"/>
              </a:ext>
            </a:extLst>
          </p:cNvPr>
          <p:cNvSpPr txBox="1"/>
          <p:nvPr/>
        </p:nvSpPr>
        <p:spPr>
          <a:xfrm>
            <a:off x="2743200" y="887913"/>
            <a:ext cx="4572000" cy="2462213"/>
          </a:xfrm>
          <a:prstGeom prst="rect">
            <a:avLst/>
          </a:prstGeom>
          <a:solidFill>
            <a:srgbClr val="CCFFCC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ID Merger::insert(INT, int);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ID Merger::insert(BOOL, bool);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ID Merger::insert(STRING, std::string);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ID Merger::insert(VAR, std::string);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ID Merger::insert(FN, std::string);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ID Merger::insert(ADD, ID, ID);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ID Merger::insert(SUB, ID, ID);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ID Merger::insert(MUL, ID, ID);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ID Merger::insert(DIV, ID, ID);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ID Merger::insert(APPLY, ID, ID);</a:t>
            </a:r>
          </a:p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ID Merger::insert(LIST, std::vector&lt;ID&gt;);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83B609-0348-0748-9181-571F92373BEB}"/>
              </a:ext>
            </a:extLst>
          </p:cNvPr>
          <p:cNvSpPr txBox="1"/>
          <p:nvPr/>
        </p:nvSpPr>
        <p:spPr>
          <a:xfrm>
            <a:off x="4953000" y="5658299"/>
            <a:ext cx="3505200" cy="307777"/>
          </a:xfrm>
          <a:prstGeom prst="rect">
            <a:avLst/>
          </a:prstGeom>
          <a:solidFill>
            <a:srgbClr val="CCFFCC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itchFamily="49" charset="0"/>
                <a:cs typeface="Courier New" pitchFamily="49" charset="0"/>
              </a:rPr>
              <a:t>***** &lt;ID,ID&gt; ***** ADD *****;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F6502C1F-458D-AB90-FB81-06A7444EA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179" y="3581401"/>
            <a:ext cx="8686800" cy="2286000"/>
          </a:xfrm>
        </p:spPr>
        <p:txBody>
          <a:bodyPr>
            <a:normAutofit/>
          </a:bodyPr>
          <a:lstStyle/>
          <a:p>
            <a:r>
              <a:rPr lang="en-US" dirty="0"/>
              <a:t>the semantics of individual operations are not relevant</a:t>
            </a:r>
            <a:endParaRPr lang="cs-CZ" dirty="0"/>
          </a:p>
          <a:p>
            <a:r>
              <a:rPr lang="en-US" dirty="0"/>
              <a:t>tags </a:t>
            </a:r>
            <a:r>
              <a:rPr lang="cs-CZ" dirty="0"/>
              <a:t>- </a:t>
            </a:r>
            <a:r>
              <a:rPr lang="en-US" dirty="0"/>
              <a:t>info about the node and the number and types of parameters</a:t>
            </a:r>
            <a:endParaRPr lang="cs-CZ" dirty="0"/>
          </a:p>
          <a:p>
            <a:r>
              <a:rPr lang="cs-CZ" dirty="0" err="1"/>
              <a:t>code</a:t>
            </a:r>
            <a:r>
              <a:rPr lang="cs-CZ" dirty="0"/>
              <a:t> </a:t>
            </a:r>
            <a:r>
              <a:rPr lang="cs-CZ" dirty="0" err="1"/>
              <a:t>quality</a:t>
            </a:r>
            <a:r>
              <a:rPr lang="cs-CZ" dirty="0"/>
              <a:t> </a:t>
            </a:r>
            <a:r>
              <a:rPr lang="en-US" b="1" dirty="0">
                <a:solidFill>
                  <a:srgbClr val="C00000"/>
                </a:solidFill>
              </a:rPr>
              <a:t>!!!</a:t>
            </a:r>
            <a:endParaRPr lang="cs-CZ" b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no copy-</a:t>
            </a:r>
            <a:r>
              <a:rPr lang="cs-CZ" dirty="0"/>
              <a:t>and</a:t>
            </a:r>
            <a:r>
              <a:rPr lang="en-US" dirty="0"/>
              <a:t>-</a:t>
            </a:r>
            <a:r>
              <a:rPr lang="cs-CZ" dirty="0"/>
              <a:t>paste</a:t>
            </a:r>
            <a:r>
              <a:rPr lang="en-US" dirty="0"/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of method bodies for different parameters</a:t>
            </a:r>
          </a:p>
          <a:p>
            <a:pPr lvl="1"/>
            <a:r>
              <a:rPr lang="en-US" dirty="0"/>
              <a:t>many tags / combinations of parameter types</a:t>
            </a:r>
          </a:p>
          <a:p>
            <a:pPr lvl="1"/>
            <a:r>
              <a:rPr lang="en-US" dirty="0"/>
              <a:t>separate blocks of code for each tag are unacceptable</a:t>
            </a:r>
          </a:p>
          <a:p>
            <a:r>
              <a:rPr lang="en-US" dirty="0"/>
              <a:t>hint: a single definition per tag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765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94823-D334-6CDC-EA05-BF8333182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EA294A0-24A1-6A99-C077-FF0F894D6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correct functionality of insertions </a:t>
            </a:r>
            <a:r>
              <a:rPr lang="cs-CZ" dirty="0"/>
              <a:t>/ </a:t>
            </a:r>
            <a:r>
              <a:rPr lang="en-US" dirty="0"/>
              <a:t>merging</a:t>
            </a:r>
            <a:endParaRPr lang="cs-CZ" dirty="0"/>
          </a:p>
          <a:p>
            <a:r>
              <a:rPr lang="en-US" b="1" dirty="0"/>
              <a:t>compilation error </a:t>
            </a:r>
            <a:r>
              <a:rPr lang="en-US" dirty="0"/>
              <a:t>when called incorrectly</a:t>
            </a:r>
            <a:endParaRPr lang="cs-CZ" dirty="0"/>
          </a:p>
          <a:p>
            <a:pPr lvl="1"/>
            <a:r>
              <a:rPr lang="en-US" dirty="0"/>
              <a:t>wrong number or types of parameters</a:t>
            </a:r>
            <a:endParaRPr lang="cs-CZ" dirty="0"/>
          </a:p>
          <a:p>
            <a:pPr lvl="1"/>
            <a:r>
              <a:rPr lang="cs-CZ" dirty="0"/>
              <a:t>t</a:t>
            </a:r>
            <a:r>
              <a:rPr lang="en-US" dirty="0"/>
              <a:t>he exact compilation error </a:t>
            </a:r>
            <a:r>
              <a:rPr lang="cs-CZ" dirty="0"/>
              <a:t>is unspecified</a:t>
            </a:r>
            <a:endParaRPr lang="en-US" dirty="0"/>
          </a:p>
          <a:p>
            <a:r>
              <a:rPr lang="cs-CZ" dirty="0"/>
              <a:t>t</a:t>
            </a:r>
            <a:r>
              <a:rPr lang="en-US" dirty="0"/>
              <a:t>wo types of tests:</a:t>
            </a:r>
          </a:p>
          <a:p>
            <a:pPr lvl="1"/>
            <a:r>
              <a:rPr lang="en-US" dirty="0" err="1"/>
              <a:t>FAILx</a:t>
            </a:r>
            <a:r>
              <a:rPr lang="en-US" dirty="0"/>
              <a:t> </a:t>
            </a:r>
            <a:r>
              <a:rPr lang="cs-CZ" dirty="0"/>
              <a:t>- </a:t>
            </a:r>
            <a:r>
              <a:rPr lang="en-US" dirty="0"/>
              <a:t>tests incorrect calls from the parser</a:t>
            </a:r>
            <a:endParaRPr lang="cs-CZ" dirty="0"/>
          </a:p>
          <a:p>
            <a:pPr lvl="2"/>
            <a:r>
              <a:rPr lang="en-US" dirty="0"/>
              <a:t>must trigger a compilation error</a:t>
            </a:r>
          </a:p>
          <a:p>
            <a:pPr lvl="1"/>
            <a:r>
              <a:rPr lang="en-US" dirty="0" err="1"/>
              <a:t>TESTx</a:t>
            </a:r>
            <a:r>
              <a:rPr lang="en-US" dirty="0"/>
              <a:t> </a:t>
            </a:r>
            <a:r>
              <a:rPr lang="cs-CZ" dirty="0"/>
              <a:t>- </a:t>
            </a:r>
            <a:r>
              <a:rPr lang="en-US" dirty="0"/>
              <a:t>tests correct usage</a:t>
            </a:r>
            <a:endParaRPr lang="cs-CZ" dirty="0"/>
          </a:p>
          <a:p>
            <a:pPr lvl="2"/>
            <a:r>
              <a:rPr lang="en-US" dirty="0"/>
              <a:t>must compile</a:t>
            </a:r>
            <a:endParaRPr lang="cs-CZ" dirty="0"/>
          </a:p>
          <a:p>
            <a:pPr lvl="2"/>
            <a:r>
              <a:rPr lang="en-US" dirty="0"/>
              <a:t>the sequence of returned IDs must match the reference solution</a:t>
            </a:r>
          </a:p>
          <a:p>
            <a:r>
              <a:rPr lang="en-US" dirty="0"/>
              <a:t>correct solution in </a:t>
            </a:r>
            <a:r>
              <a:rPr lang="en-US" dirty="0" err="1"/>
              <a:t>Recodex</a:t>
            </a:r>
            <a:r>
              <a:rPr lang="cs-CZ" dirty="0"/>
              <a:t>:</a:t>
            </a:r>
          </a:p>
          <a:p>
            <a:pPr lvl="1"/>
            <a:r>
              <a:rPr lang="en-US" dirty="0"/>
              <a:t>6× FAIL and 6× OK</a:t>
            </a:r>
            <a:endParaRPr lang="cs-CZ" dirty="0"/>
          </a:p>
          <a:p>
            <a:pPr lvl="3"/>
            <a:endParaRPr lang="cs-CZ" dirty="0"/>
          </a:p>
          <a:p>
            <a:r>
              <a:rPr lang="cs-CZ" dirty="0"/>
              <a:t>h</a:t>
            </a:r>
            <a:r>
              <a:rPr lang="en-US" dirty="0"/>
              <a:t>int</a:t>
            </a:r>
            <a:r>
              <a:rPr lang="cs-CZ" dirty="0"/>
              <a:t>:</a:t>
            </a:r>
            <a:endParaRPr lang="en-US" dirty="0"/>
          </a:p>
          <a:p>
            <a:pPr lvl="1"/>
            <a:r>
              <a:rPr lang="en-US" dirty="0"/>
              <a:t>container</a:t>
            </a:r>
            <a:r>
              <a:rPr lang="cs-CZ" dirty="0"/>
              <a:t>, </a:t>
            </a:r>
            <a:r>
              <a:rPr lang="en-US" dirty="0"/>
              <a:t>method with a </a:t>
            </a:r>
            <a:r>
              <a:rPr lang="cs-CZ" dirty="0"/>
              <a:t>comparable </a:t>
            </a:r>
            <a:r>
              <a:rPr lang="en-US" dirty="0"/>
              <a:t>type</a:t>
            </a:r>
            <a:endParaRPr lang="cs-CZ" dirty="0"/>
          </a:p>
          <a:p>
            <a:pPr lvl="2"/>
            <a:r>
              <a:rPr lang="en-US" dirty="0"/>
              <a:t>transparent container </a:t>
            </a:r>
            <a:endParaRPr lang="cs-CZ" dirty="0"/>
          </a:p>
          <a:p>
            <a:pPr lvl="2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is_transparent</a:t>
            </a:r>
            <a:endParaRPr lang="cs-CZ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6F10153-8AB0-5B14-07D4-CCB17BFCC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 Check</a:t>
            </a:r>
            <a:r>
              <a:rPr lang="cs-CZ" dirty="0"/>
              <a:t>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013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2C7F0-DBBE-21BF-FE3F-FAE7A99EF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EFC7C9-0C5E-E89B-AE1E-D1C9F0E2E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en-US" dirty="0" err="1"/>
              <a:t>merger.h</a:t>
            </a:r>
            <a:endParaRPr lang="cs-CZ" dirty="0"/>
          </a:p>
          <a:p>
            <a:pPr lvl="1"/>
            <a:r>
              <a:rPr lang="cs-CZ" dirty="0"/>
              <a:t>t</a:t>
            </a:r>
            <a:r>
              <a:rPr lang="en-US" dirty="0"/>
              <a:t>he parser and main function are part of the task and tests</a:t>
            </a:r>
            <a:endParaRPr lang="cs-CZ" dirty="0"/>
          </a:p>
          <a:p>
            <a:endParaRPr lang="cs-CZ" dirty="0"/>
          </a:p>
          <a:p>
            <a:r>
              <a:rPr lang="en-US" dirty="0"/>
              <a:t>all </a:t>
            </a:r>
            <a:r>
              <a:rPr lang="en-US" dirty="0" err="1"/>
              <a:t>FAILx</a:t>
            </a:r>
            <a:r>
              <a:rPr lang="en-US" dirty="0"/>
              <a:t> tests </a:t>
            </a:r>
            <a:r>
              <a:rPr lang="en-US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⇝</a:t>
            </a:r>
            <a:r>
              <a:rPr lang="en-US" dirty="0"/>
              <a:t> compilation errors</a:t>
            </a:r>
            <a:endParaRPr lang="cs-CZ" dirty="0"/>
          </a:p>
          <a:p>
            <a:r>
              <a:rPr lang="en-US" dirty="0"/>
              <a:t>all </a:t>
            </a:r>
            <a:r>
              <a:rPr lang="en-US" dirty="0" err="1"/>
              <a:t>TESTx</a:t>
            </a:r>
            <a:r>
              <a:rPr lang="en-US" dirty="0"/>
              <a:t> tests</a:t>
            </a:r>
            <a:endParaRPr lang="cs-CZ" dirty="0"/>
          </a:p>
          <a:p>
            <a:r>
              <a:rPr lang="en-US" dirty="0"/>
              <a:t>time complexity O(1)</a:t>
            </a:r>
            <a:endParaRPr lang="cs-CZ" dirty="0"/>
          </a:p>
          <a:p>
            <a:r>
              <a:rPr lang="cs-CZ" dirty="0"/>
              <a:t>code quality</a:t>
            </a:r>
          </a:p>
          <a:p>
            <a:pPr lvl="1"/>
            <a:r>
              <a:rPr lang="en-US" dirty="0"/>
              <a:t>extensible implementation</a:t>
            </a:r>
            <a:endParaRPr lang="cs-CZ" dirty="0"/>
          </a:p>
          <a:p>
            <a:pPr lvl="1"/>
            <a:r>
              <a:rPr lang="en-US" dirty="0"/>
              <a:t>additional tags</a:t>
            </a:r>
            <a:r>
              <a:rPr lang="cs-CZ" dirty="0"/>
              <a:t>, no </a:t>
            </a:r>
            <a:r>
              <a:rPr lang="en-US" dirty="0"/>
              <a:t>copy-</a:t>
            </a:r>
            <a:r>
              <a:rPr lang="cs-CZ" dirty="0"/>
              <a:t>and-</a:t>
            </a:r>
            <a:r>
              <a:rPr lang="en-US" dirty="0"/>
              <a:t>past</a:t>
            </a:r>
            <a:r>
              <a:rPr lang="cs-CZ" dirty="0"/>
              <a:t>e</a:t>
            </a:r>
          </a:p>
          <a:p>
            <a:pPr lvl="1"/>
            <a:endParaRPr lang="cs-CZ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1AD677C-2609-28BD-9D49-13BD946B7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Submission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7570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ilip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6FFED"/>
        </a:solidFill>
        <a:ln w="25400">
          <a:solidFill>
            <a:srgbClr val="CCE9AD"/>
          </a:solidFill>
        </a:ln>
      </a:spPr>
      <a:bodyPr rtlCol="0" anchor="ctr"/>
      <a:lstStyle>
        <a:defPPr algn="ctr">
          <a:defRPr sz="1600" dirty="0" smtClean="0">
            <a:solidFill>
              <a:srgbClr val="456A1C"/>
            </a:solidFill>
            <a:latin typeface="+mj-lt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rgbClr val="ECF7FE"/>
        </a:solidFill>
        <a:ln w="25400">
          <a:solidFill>
            <a:schemeClr val="accent4">
              <a:lumMod val="60000"/>
              <a:lumOff val="40000"/>
            </a:schemeClr>
          </a:solidFill>
        </a:ln>
      </a:spPr>
      <a:bodyPr wrap="square" rtlCol="0">
        <a:spAutoFit/>
      </a:bodyPr>
      <a:lstStyle>
        <a:defPPr>
          <a:defRPr sz="1300" dirty="0" smtClean="0">
            <a:latin typeface="Consolas" panose="020B0609020204030204" pitchFamily="49" charset="0"/>
            <a:cs typeface="Courier New" pitchFamily="49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ilip.potx" id="{000E9219-D670-4400-B712-7B521C35260B}" vid="{40126A51-81E9-4FC2-9D21-64839CF5A1F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22202</TotalTime>
  <Words>757</Words>
  <Application>Microsoft Office PowerPoint</Application>
  <PresentationFormat>On-screen Show (4:3)</PresentationFormat>
  <Paragraphs>108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Lucida Sans Unicode</vt:lpstr>
      <vt:lpstr>Verdana</vt:lpstr>
      <vt:lpstr>Wingdings 2</vt:lpstr>
      <vt:lpstr>Wingdings 3</vt:lpstr>
      <vt:lpstr>Concourse</vt:lpstr>
      <vt:lpstr>Filip</vt:lpstr>
      <vt:lpstr>NPRG051 2024/25 Assignment #2 Tree Merger</vt:lpstr>
      <vt:lpstr>Tree Merger</vt:lpstr>
      <vt:lpstr>Parser</vt:lpstr>
      <vt:lpstr>Functionality</vt:lpstr>
      <vt:lpstr>Interface</vt:lpstr>
      <vt:lpstr>Compilation Checks</vt:lpstr>
      <vt:lpstr>Submission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NPRG051 Pokročilé programování v C++ a C</dc:title>
  <dc:creator>Filip</dc:creator>
  <cp:lastModifiedBy>Filip O Zavoral</cp:lastModifiedBy>
  <cp:revision>1681</cp:revision>
  <dcterms:created xsi:type="dcterms:W3CDTF">2006-08-16T00:00:00Z</dcterms:created>
  <dcterms:modified xsi:type="dcterms:W3CDTF">2025-04-11T09:58:19Z</dcterms:modified>
</cp:coreProperties>
</file>