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8"/>
  </p:notesMasterIdLst>
  <p:sldIdLst>
    <p:sldId id="364" r:id="rId3"/>
    <p:sldId id="365" r:id="rId4"/>
    <p:sldId id="369" r:id="rId5"/>
    <p:sldId id="367" r:id="rId6"/>
    <p:sldId id="368" r:id="rId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tackoverflow.com/questions/388242/the-definitive-c-book-guide-and-lis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Programming in</a:t>
            </a:r>
            <a:r>
              <a:rPr lang="cs-CZ" dirty="0"/>
              <a:t> C++</a:t>
            </a:r>
          </a:p>
        </p:txBody>
      </p:sp>
    </p:spTree>
    <p:extLst>
      <p:ext uri="{BB962C8B-B14F-4D97-AF65-F5344CB8AC3E}">
        <p14:creationId xmlns:p14="http://schemas.microsoft.com/office/powerpoint/2010/main" val="97372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76300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dirty="0"/>
              <a:t>2/</a:t>
            </a:r>
            <a:r>
              <a:rPr lang="en-US" dirty="0"/>
              <a:t>2</a:t>
            </a:r>
            <a:r>
              <a:rPr lang="cs-CZ" dirty="0"/>
              <a:t>  Z/Zk</a:t>
            </a:r>
          </a:p>
          <a:p>
            <a:r>
              <a:rPr lang="en-US" dirty="0"/>
              <a:t>Lecture</a:t>
            </a:r>
            <a:endParaRPr lang="cs-CZ" dirty="0"/>
          </a:p>
          <a:p>
            <a:pPr lvl="1"/>
            <a:r>
              <a:rPr lang="en-US" dirty="0"/>
              <a:t>mixture of lecturers</a:t>
            </a:r>
            <a:endParaRPr lang="cs-CZ" dirty="0"/>
          </a:p>
          <a:p>
            <a:r>
              <a:rPr lang="en-US" dirty="0"/>
              <a:t>Tutorials</a:t>
            </a:r>
            <a:endParaRPr lang="cs-CZ" dirty="0"/>
          </a:p>
          <a:p>
            <a:pPr lvl="1"/>
            <a:r>
              <a:rPr lang="cs-CZ" dirty="0" err="1"/>
              <a:t>Only</a:t>
            </a:r>
            <a:r>
              <a:rPr lang="cs-CZ" dirty="0"/>
              <a:t> </a:t>
            </a:r>
            <a:r>
              <a:rPr lang="en-US" dirty="0"/>
              <a:t>3</a:t>
            </a:r>
            <a:r>
              <a:rPr lang="cs-CZ" dirty="0"/>
              <a:t>,</a:t>
            </a:r>
            <a:r>
              <a:rPr lang="en-US" dirty="0"/>
              <a:t> dedicated to 3</a:t>
            </a:r>
            <a:r>
              <a:rPr lang="cs-CZ" dirty="0"/>
              <a:t> </a:t>
            </a:r>
            <a:r>
              <a:rPr lang="en-US" dirty="0"/>
              <a:t>major homework assignments</a:t>
            </a:r>
          </a:p>
          <a:p>
            <a:pPr lvl="2"/>
            <a:r>
              <a:rPr lang="en-US" i="1" dirty="0"/>
              <a:t>before</a:t>
            </a:r>
            <a:r>
              <a:rPr lang="en-US" dirty="0"/>
              <a:t>: assignment, explanation, hints</a:t>
            </a:r>
          </a:p>
          <a:p>
            <a:pPr lvl="2"/>
            <a:r>
              <a:rPr lang="en-US" i="1" dirty="0"/>
              <a:t>after (the first two)</a:t>
            </a:r>
            <a:r>
              <a:rPr lang="en-US" dirty="0"/>
              <a:t>: evaluation, frequent errors, best solutions</a:t>
            </a:r>
          </a:p>
          <a:p>
            <a:r>
              <a:rPr lang="en-US" dirty="0"/>
              <a:t>The 3 major homework assignments</a:t>
            </a:r>
          </a:p>
          <a:p>
            <a:pPr lvl="1"/>
            <a:r>
              <a:rPr lang="en-US" dirty="0"/>
              <a:t>Deadlines 18 days after assignment</a:t>
            </a:r>
          </a:p>
          <a:p>
            <a:pPr lvl="1"/>
            <a:r>
              <a:rPr lang="en-US" dirty="0"/>
              <a:t>Up to 10 points per assignment</a:t>
            </a:r>
          </a:p>
          <a:p>
            <a:pPr lvl="1"/>
            <a:r>
              <a:rPr lang="en-US" dirty="0"/>
              <a:t>Late submission: -1 point per day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457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2FE58-49D6-5C0F-461C-9CD596857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A35A1-3612-15C1-D6D0-D9373BF75A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763000" cy="5791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Credit</a:t>
            </a:r>
            <a:endParaRPr lang="cs-CZ" dirty="0"/>
          </a:p>
          <a:p>
            <a:pPr lvl="1"/>
            <a:r>
              <a:rPr lang="en-US" dirty="0"/>
              <a:t>at least 1 point from </a:t>
            </a:r>
            <a:r>
              <a:rPr lang="en-US" b="1" dirty="0"/>
              <a:t>each</a:t>
            </a:r>
            <a:r>
              <a:rPr lang="en-US" dirty="0"/>
              <a:t> assignment, and</a:t>
            </a:r>
          </a:p>
          <a:p>
            <a:pPr lvl="1"/>
            <a:r>
              <a:rPr lang="en-US" dirty="0"/>
              <a:t>at least</a:t>
            </a:r>
            <a:r>
              <a:rPr lang="cs-CZ" dirty="0"/>
              <a:t> </a:t>
            </a:r>
            <a:r>
              <a:rPr lang="en-US" dirty="0"/>
              <a:t>15 points in total</a:t>
            </a:r>
            <a:endParaRPr lang="cs-CZ" dirty="0"/>
          </a:p>
          <a:p>
            <a:r>
              <a:rPr lang="en-US" dirty="0"/>
              <a:t>Skipping the exam</a:t>
            </a:r>
          </a:p>
          <a:p>
            <a:pPr lvl="2"/>
            <a:r>
              <a:rPr lang="en-US" dirty="0"/>
              <a:t>you may skip the exam if you have:</a:t>
            </a:r>
          </a:p>
          <a:p>
            <a:pPr lvl="1"/>
            <a:r>
              <a:rPr lang="cs-CZ" dirty="0"/>
              <a:t>at least 5</a:t>
            </a:r>
            <a:r>
              <a:rPr lang="en-US" dirty="0"/>
              <a:t> points from </a:t>
            </a:r>
            <a:r>
              <a:rPr lang="en-US" b="1" dirty="0"/>
              <a:t>each</a:t>
            </a:r>
            <a:r>
              <a:rPr lang="en-US" dirty="0"/>
              <a:t> assignment, and</a:t>
            </a:r>
          </a:p>
          <a:p>
            <a:pPr lvl="1"/>
            <a:r>
              <a:rPr lang="en-US" dirty="0"/>
              <a:t>at least 19 </a:t>
            </a:r>
            <a:r>
              <a:rPr lang="en-US"/>
              <a:t>points in total</a:t>
            </a:r>
            <a:endParaRPr lang="en-US" dirty="0"/>
          </a:p>
          <a:p>
            <a:r>
              <a:rPr lang="en-US" dirty="0"/>
              <a:t>Oral exam</a:t>
            </a:r>
          </a:p>
          <a:p>
            <a:pPr lvl="1"/>
            <a:r>
              <a:rPr lang="en-US" dirty="0"/>
              <a:t>Credit required before exam</a:t>
            </a:r>
            <a:endParaRPr lang="cs-CZ" dirty="0"/>
          </a:p>
          <a:p>
            <a:pPr lvl="1"/>
            <a:r>
              <a:rPr lang="pl-PL" dirty="0"/>
              <a:t>⇉ </a:t>
            </a:r>
            <a:r>
              <a:rPr lang="pl-PL" b="1" dirty="0"/>
              <a:t>±</a:t>
            </a:r>
            <a:r>
              <a:rPr lang="pl-PL" dirty="0"/>
              <a:t>10</a:t>
            </a:r>
            <a:r>
              <a:rPr lang="en-US" dirty="0"/>
              <a:t> points</a:t>
            </a:r>
          </a:p>
          <a:p>
            <a:pPr lvl="2"/>
            <a:r>
              <a:rPr lang="en-US" dirty="0"/>
              <a:t>beware: it may improve or worsen your result</a:t>
            </a:r>
          </a:p>
          <a:p>
            <a:r>
              <a:rPr lang="en-US" dirty="0"/>
              <a:t>Grading</a:t>
            </a:r>
          </a:p>
          <a:p>
            <a:pPr lvl="1"/>
            <a:r>
              <a:rPr lang="en-US" dirty="0"/>
              <a:t>27..3</a:t>
            </a:r>
            <a:r>
              <a:rPr lang="pl-PL" dirty="0"/>
              <a:t>0</a:t>
            </a:r>
            <a:r>
              <a:rPr lang="en-US" dirty="0"/>
              <a:t> points</a:t>
            </a:r>
            <a:r>
              <a:rPr lang="pl-PL" dirty="0"/>
              <a:t> ⇉ </a:t>
            </a:r>
            <a:r>
              <a:rPr lang="pl-PL" b="1" dirty="0">
                <a:solidFill>
                  <a:srgbClr val="006600"/>
                </a:solidFill>
              </a:rPr>
              <a:t>1</a:t>
            </a:r>
            <a:endParaRPr lang="en-US" b="1" dirty="0">
              <a:solidFill>
                <a:srgbClr val="006600"/>
              </a:solidFill>
            </a:endParaRPr>
          </a:p>
          <a:p>
            <a:pPr lvl="1"/>
            <a:r>
              <a:rPr lang="en-US" dirty="0"/>
              <a:t>23..26 points</a:t>
            </a:r>
            <a:r>
              <a:rPr lang="pl-PL" dirty="0"/>
              <a:t> ⇉ </a:t>
            </a:r>
            <a:r>
              <a:rPr lang="pl-PL" b="1" dirty="0">
                <a:solidFill>
                  <a:srgbClr val="FF9900"/>
                </a:solidFill>
              </a:rPr>
              <a:t>2</a:t>
            </a:r>
            <a:endParaRPr lang="en-US" b="1" dirty="0">
              <a:solidFill>
                <a:srgbClr val="FF9900"/>
              </a:solidFill>
            </a:endParaRPr>
          </a:p>
          <a:p>
            <a:pPr lvl="1"/>
            <a:r>
              <a:rPr lang="en-US" dirty="0"/>
              <a:t>19..22 points</a:t>
            </a:r>
            <a:r>
              <a:rPr lang="pl-PL" dirty="0"/>
              <a:t> ⇉ </a:t>
            </a:r>
            <a:r>
              <a:rPr lang="pl-PL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98C1E4-8119-0817-33C3-106EAEFB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54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Books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3" eaLnBrk="1" hangingPunct="1"/>
            <a:endParaRPr lang="en-US" altLang="en-US" noProof="1"/>
          </a:p>
          <a:p>
            <a:pPr lvl="1" indent="0" eaLnBrk="1" hangingPunct="1"/>
            <a:r>
              <a:rPr lang="en-US" altLang="en-US" noProof="1"/>
              <a:t>C++11/14/17/20/23</a:t>
            </a:r>
            <a:r>
              <a:rPr lang="cs-CZ" altLang="en-US" noProof="1"/>
              <a:t>/26</a:t>
            </a:r>
            <a:endParaRPr lang="en-US" altLang="en-US" noProof="1"/>
          </a:p>
          <a:p>
            <a:pPr lvl="3"/>
            <a:r>
              <a:rPr lang="en-US" altLang="en-US" noProof="1"/>
              <a:t>en.cppreference.com/w/cpp</a:t>
            </a:r>
          </a:p>
          <a:p>
            <a:pPr lvl="3"/>
            <a:endParaRPr lang="en-US" altLang="en-US" noProof="1"/>
          </a:p>
          <a:p>
            <a:pPr lvl="2" eaLnBrk="1" hangingPunct="1"/>
            <a:r>
              <a:rPr lang="cs-CZ" altLang="en-US" noProof="1"/>
              <a:t>Scott Meyers: Effective Modern C++ (C++11/C++14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O'Reilly 2014</a:t>
            </a:r>
          </a:p>
          <a:p>
            <a:pPr lvl="3"/>
            <a:r>
              <a:rPr lang="en-US" altLang="en-US" noProof="1"/>
              <a:t>Methodology of programming</a:t>
            </a:r>
            <a:endParaRPr lang="cs-CZ" altLang="en-US" noProof="1"/>
          </a:p>
          <a:p>
            <a:pPr lvl="3"/>
            <a:endParaRPr lang="cs-CZ" altLang="en-US" noProof="1"/>
          </a:p>
          <a:p>
            <a:pPr lvl="2" eaLnBrk="1" hangingPunct="1"/>
            <a:r>
              <a:rPr lang="en-US" altLang="en-US" noProof="1"/>
              <a:t>Scott Meyers: Overview of the New C++ (C++11)</a:t>
            </a:r>
          </a:p>
          <a:p>
            <a:pPr lvl="3" eaLnBrk="1" hangingPunct="1"/>
            <a:r>
              <a:rPr lang="en-US" altLang="en-US" noProof="1"/>
              <a:t>Collected slides</a:t>
            </a:r>
          </a:p>
          <a:p>
            <a:pPr lvl="3" eaLnBrk="1" hangingPunct="1"/>
            <a:r>
              <a:rPr lang="en-US" altLang="en-US" noProof="1"/>
              <a:t>Motivation behind C++11 explained</a:t>
            </a:r>
          </a:p>
          <a:p>
            <a:pPr lvl="3" eaLnBrk="1" hangingPunct="1"/>
            <a:endParaRPr lang="en-US" altLang="en-US" noProof="1"/>
          </a:p>
          <a:p>
            <a:pPr lvl="2" eaLnBrk="1" hangingPunct="1"/>
            <a:r>
              <a:rPr lang="en-US" altLang="en-US" noProof="1"/>
              <a:t>Bjarne Stroustrup: The C++ Programming Language - </a:t>
            </a:r>
            <a:r>
              <a:rPr lang="cs-CZ" altLang="en-US" u="sng" noProof="1">
                <a:solidFill>
                  <a:srgbClr val="FF0000"/>
                </a:solidFill>
              </a:rPr>
              <a:t>4</a:t>
            </a:r>
            <a:r>
              <a:rPr lang="en-US" altLang="en-US" u="sng" noProof="1">
                <a:solidFill>
                  <a:srgbClr val="FF0000"/>
                </a:solidFill>
              </a:rPr>
              <a:t>th Edition</a:t>
            </a:r>
          </a:p>
          <a:p>
            <a:pPr lvl="3" eaLnBrk="1" hangingPunct="1"/>
            <a:r>
              <a:rPr lang="en-US" altLang="en-US" sz="1600" noProof="1"/>
              <a:t>Addison-Wesley 2013</a:t>
            </a:r>
          </a:p>
          <a:p>
            <a:pPr lvl="3" eaLnBrk="1" hangingPunct="1"/>
            <a:r>
              <a:rPr lang="en-US" altLang="en-US" noProof="1"/>
              <a:t>Complete C++11 textbook</a:t>
            </a:r>
          </a:p>
          <a:p>
            <a:pPr lvl="3"/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David Vandevoorde, Nicolai M. Josuttis, Douglas Gregor:</a:t>
            </a:r>
            <a:br>
              <a:rPr lang="en-US" altLang="en-US" noProof="1"/>
            </a:br>
            <a:r>
              <a:rPr lang="en-US" altLang="en-US" noProof="1"/>
              <a:t>C++ Templates: The Complete Guide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Addison-Wesley 2017 (832 pages)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Anthony Williams: C++ Concurrency in Action: Practical Multithreading</a:t>
            </a:r>
          </a:p>
          <a:p>
            <a:pPr lvl="3"/>
            <a:r>
              <a:rPr lang="en-US" altLang="en-US" noProof="1"/>
              <a:t>Manning Publications 2012 (528 pages)</a:t>
            </a:r>
          </a:p>
          <a:p>
            <a:pPr lvl="2" eaLnBrk="1" hangingPunct="1"/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u="sng" dirty="0">
                <a:hlinkClick r:id="rId2"/>
              </a:rPr>
              <a:t>http://stackoverflow.com/questions/388242/the-definitive-c-book-guide-and-list</a:t>
            </a:r>
            <a:endParaRPr lang="en-US" altLang="en-US" u="sng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Older books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3"/>
            <a:endParaRPr lang="en-US" altLang="en-US" noProof="1"/>
          </a:p>
          <a:p>
            <a:pPr lvl="1"/>
            <a:r>
              <a:rPr lang="en-US" altLang="en-US" noProof="1"/>
              <a:t>Best practices – before C++11 = outdated but may be worth reading</a:t>
            </a:r>
          </a:p>
          <a:p>
            <a:pPr lvl="2"/>
            <a:r>
              <a:rPr lang="cs-CZ" altLang="en-US" dirty="0"/>
              <a:t>Andrei </a:t>
            </a:r>
            <a:r>
              <a:rPr lang="cs-CZ" altLang="en-US" dirty="0" err="1"/>
              <a:t>Alexandrescu</a:t>
            </a:r>
            <a:r>
              <a:rPr lang="cs-CZ" altLang="en-US" dirty="0"/>
              <a:t>, </a:t>
            </a:r>
            <a:r>
              <a:rPr lang="cs-CZ" altLang="en-US" dirty="0" err="1"/>
              <a:t>Herb</a:t>
            </a:r>
            <a:r>
              <a:rPr lang="cs-CZ" altLang="en-US" dirty="0"/>
              <a:t> </a:t>
            </a:r>
            <a:r>
              <a:rPr lang="cs-CZ" altLang="en-US" dirty="0" err="1"/>
              <a:t>Sutter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/>
              <a:t>C++ </a:t>
            </a:r>
            <a:r>
              <a:rPr lang="cs-CZ" altLang="en-US" dirty="0" err="1"/>
              <a:t>Coding</a:t>
            </a:r>
            <a:r>
              <a:rPr lang="cs-CZ" altLang="en-US" dirty="0"/>
              <a:t> </a:t>
            </a:r>
            <a:r>
              <a:rPr lang="cs-CZ" altLang="en-US" dirty="0" err="1"/>
              <a:t>Standards</a:t>
            </a:r>
            <a:r>
              <a:rPr lang="cs-CZ" altLang="en-US" dirty="0"/>
              <a:t> (2005)</a:t>
            </a:r>
          </a:p>
          <a:p>
            <a:pPr lvl="2"/>
            <a:r>
              <a:rPr lang="cs-CZ" altLang="en-US" dirty="0" err="1"/>
              <a:t>Scott</a:t>
            </a:r>
            <a:r>
              <a:rPr lang="cs-CZ" altLang="en-US" dirty="0"/>
              <a:t> </a:t>
            </a:r>
            <a:r>
              <a:rPr lang="cs-CZ" altLang="en-US" dirty="0" err="1"/>
              <a:t>Meyers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 err="1"/>
              <a:t>Effective</a:t>
            </a:r>
            <a:r>
              <a:rPr lang="cs-CZ" altLang="en-US" dirty="0"/>
              <a:t> C++ (1998)</a:t>
            </a:r>
            <a:br>
              <a:rPr lang="cs-CZ" altLang="en-US" dirty="0"/>
            </a:br>
            <a:r>
              <a:rPr lang="cs-CZ" altLang="en-US" dirty="0"/>
              <a:t>More </a:t>
            </a:r>
            <a:r>
              <a:rPr lang="cs-CZ" altLang="en-US" dirty="0" err="1"/>
              <a:t>Effective</a:t>
            </a:r>
            <a:r>
              <a:rPr lang="cs-CZ" altLang="en-US" dirty="0"/>
              <a:t> C++ (1996)</a:t>
            </a:r>
            <a:br>
              <a:rPr lang="cs-CZ" altLang="en-US" dirty="0"/>
            </a:br>
            <a:r>
              <a:rPr lang="cs-CZ" altLang="en-US" dirty="0" err="1"/>
              <a:t>Effective</a:t>
            </a:r>
            <a:r>
              <a:rPr lang="cs-CZ" altLang="en-US" dirty="0"/>
              <a:t> STL (2001)</a:t>
            </a:r>
          </a:p>
          <a:p>
            <a:pPr lvl="2"/>
            <a:r>
              <a:rPr lang="cs-CZ" altLang="en-US" noProof="1"/>
              <a:t>Herb Sutter:</a:t>
            </a:r>
            <a:br>
              <a:rPr lang="cs-CZ" altLang="en-US" noProof="1"/>
            </a:br>
            <a:r>
              <a:rPr lang="cs-CZ" altLang="en-US" noProof="1"/>
              <a:t>Exceptional C++</a:t>
            </a:r>
            <a:r>
              <a:rPr lang="cs-CZ" altLang="en-US" dirty="0"/>
              <a:t> (2000)</a:t>
            </a:r>
            <a:br>
              <a:rPr lang="cs-CZ" altLang="en-US" dirty="0"/>
            </a:br>
            <a:r>
              <a:rPr lang="cs-CZ" altLang="en-US" dirty="0"/>
              <a:t>More </a:t>
            </a:r>
            <a:r>
              <a:rPr lang="cs-CZ" altLang="en-US" dirty="0" err="1"/>
              <a:t>Exceptional</a:t>
            </a:r>
            <a:r>
              <a:rPr lang="cs-CZ" altLang="en-US" dirty="0"/>
              <a:t> C++ (2002)</a:t>
            </a:r>
            <a:br>
              <a:rPr lang="cs-CZ" altLang="en-US" dirty="0"/>
            </a:br>
            <a:r>
              <a:rPr lang="cs-CZ" altLang="en-US" dirty="0" err="1"/>
              <a:t>Exceptional</a:t>
            </a:r>
            <a:r>
              <a:rPr lang="cs-CZ" altLang="en-US" dirty="0"/>
              <a:t> C++ Style (2004)</a:t>
            </a:r>
            <a:endParaRPr lang="cs-CZ" altLang="en-US" noProof="1"/>
          </a:p>
          <a:p>
            <a:pPr lvl="2"/>
            <a:r>
              <a:rPr lang="cs-CZ" altLang="en-US" dirty="0" err="1"/>
              <a:t>Nicolai</a:t>
            </a:r>
            <a:r>
              <a:rPr lang="cs-CZ" altLang="en-US" dirty="0"/>
              <a:t> M. </a:t>
            </a:r>
            <a:r>
              <a:rPr lang="cs-CZ" altLang="en-US" dirty="0" err="1"/>
              <a:t>Josuttis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 err="1"/>
              <a:t>Object-Oriented</a:t>
            </a:r>
            <a:r>
              <a:rPr lang="cs-CZ" altLang="en-US" dirty="0"/>
              <a:t> </a:t>
            </a:r>
            <a:r>
              <a:rPr lang="cs-CZ" altLang="en-US" dirty="0" err="1"/>
              <a:t>Programming</a:t>
            </a:r>
            <a:r>
              <a:rPr lang="cs-CZ" altLang="en-US" dirty="0"/>
              <a:t> in C++ (2002)</a:t>
            </a:r>
            <a:br>
              <a:rPr lang="cs-CZ" altLang="en-US"/>
            </a:br>
            <a:endParaRPr lang="cs-CZ" altLang="en-US" noProof="1"/>
          </a:p>
          <a:p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944742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7109</TotalTime>
  <Words>392</Words>
  <Application>Microsoft Office PowerPoint</Application>
  <PresentationFormat>On-screen Show (4:3)</PresentationFormat>
  <Paragraphs>63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Advanced Programming in C++</vt:lpstr>
      <vt:lpstr>Organization</vt:lpstr>
      <vt:lpstr>Organization</vt:lpstr>
      <vt:lpstr>Books</vt:lpstr>
      <vt:lpstr>Older books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785</cp:revision>
  <dcterms:created xsi:type="dcterms:W3CDTF">2012-09-19T18:13:04Z</dcterms:created>
  <dcterms:modified xsi:type="dcterms:W3CDTF">2025-02-20T13:35:29Z</dcterms:modified>
</cp:coreProperties>
</file>