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35"/>
  </p:notesMasterIdLst>
  <p:sldIdLst>
    <p:sldId id="256" r:id="rId2"/>
    <p:sldId id="258" r:id="rId3"/>
    <p:sldId id="281" r:id="rId4"/>
    <p:sldId id="282" r:id="rId5"/>
    <p:sldId id="284" r:id="rId6"/>
    <p:sldId id="257" r:id="rId7"/>
    <p:sldId id="259" r:id="rId8"/>
    <p:sldId id="260" r:id="rId9"/>
    <p:sldId id="261" r:id="rId10"/>
    <p:sldId id="262" r:id="rId11"/>
    <p:sldId id="263" r:id="rId12"/>
    <p:sldId id="265" r:id="rId13"/>
    <p:sldId id="285" r:id="rId14"/>
    <p:sldId id="286" r:id="rId15"/>
    <p:sldId id="287" r:id="rId16"/>
    <p:sldId id="266" r:id="rId17"/>
    <p:sldId id="267" r:id="rId18"/>
    <p:sldId id="268" r:id="rId19"/>
    <p:sldId id="269" r:id="rId20"/>
    <p:sldId id="270" r:id="rId21"/>
    <p:sldId id="272" r:id="rId22"/>
    <p:sldId id="271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8" r:id="rId32"/>
    <p:sldId id="289" r:id="rId33"/>
    <p:sldId id="290" r:id="rId3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buClr>
        <a:schemeClr val="tx2"/>
      </a:buClr>
      <a:buSzPct val="70000"/>
      <a:buFont typeface="Wingdings" pitchFamily="2" charset="2"/>
      <a:buChar char="l"/>
      <a:defRPr sz="3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chemeClr val="tx2"/>
      </a:buClr>
      <a:buSzPct val="70000"/>
      <a:buFont typeface="Wingdings" pitchFamily="2" charset="2"/>
      <a:buChar char="l"/>
      <a:defRPr sz="3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chemeClr val="tx2"/>
      </a:buClr>
      <a:buSzPct val="70000"/>
      <a:buFont typeface="Wingdings" pitchFamily="2" charset="2"/>
      <a:buChar char="l"/>
      <a:defRPr sz="3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chemeClr val="tx2"/>
      </a:buClr>
      <a:buSzPct val="70000"/>
      <a:buFont typeface="Wingdings" pitchFamily="2" charset="2"/>
      <a:buChar char="l"/>
      <a:defRPr sz="3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chemeClr val="tx2"/>
      </a:buClr>
      <a:buSzPct val="70000"/>
      <a:buFont typeface="Wingdings" pitchFamily="2" charset="2"/>
      <a:buChar char="l"/>
      <a:defRPr sz="3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30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05" autoAdjust="0"/>
    <p:restoredTop sz="73917" autoAdjust="0"/>
  </p:normalViewPr>
  <p:slideViewPr>
    <p:cSldViewPr>
      <p:cViewPr varScale="1">
        <p:scale>
          <a:sx n="98" d="100"/>
          <a:sy n="98" d="100"/>
        </p:scale>
        <p:origin x="102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4FC8E0-5876-422E-B9CB-B7C914FE7718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15286D-949F-4BF6-88ED-2F640E074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4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AF = activation frame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15286D-949F-4BF6-88ED-2F640E074BA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5378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S{} </a:t>
            </a:r>
            <a:r>
              <a:rPr lang="en-US" dirty="0" err="1"/>
              <a:t>descructed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15286D-949F-4BF6-88ED-2F640E074BA1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3186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2D37B8-BEDA-0EEC-F290-D8782E1C6D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3EEC01E-8ED8-D126-F09B-0093A463B1B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6639F13-B81C-D508-1ECB-530071215C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S{} </a:t>
            </a:r>
            <a:r>
              <a:rPr lang="en-US" dirty="0" err="1"/>
              <a:t>descructed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122925-6CBE-C647-466D-751E310BBA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15286D-949F-4BF6-88ED-2F640E074BA1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8455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endParaRPr lang="cs-CZ" sz="1800" dirty="0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endParaRPr lang="cs-CZ" sz="1800" dirty="0"/>
          </a:p>
        </p:txBody>
      </p:sp>
      <p:pic>
        <p:nvPicPr>
          <p:cNvPr id="6" name="Picture 9" descr="b2e2lirt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43775" y="3392488"/>
            <a:ext cx="1684338" cy="140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133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4EF1E-FEAD-4D10-8EFF-C55353D5437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6BCEFF-B55C-4235-978B-268C3A496A6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828698-1B54-4F60-8D07-B15AE30979E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719263"/>
            <a:ext cx="4038600" cy="21288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21304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D9E576-D3F8-4897-A0B9-6938B2BABEC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11FCEC-0EAE-4E4F-BF45-F90A7398F5DB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696AE7-E6C5-4C0D-BC1F-D30E4DBF689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CEEC46-17E5-4A77-8853-9AEFA48C6E5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C213E5-1F29-43EC-9D45-BC9BD888F3E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A6BF95-7295-4617-B06F-05E4F67E0AE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7A475E-F9A0-450E-87E2-8839A658F29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7BAE97-AF77-4A26-B5B1-5E1EE01BDA1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8873B5-E487-4703-8A1C-AD44F94D6E4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endParaRPr lang="cs-CZ" sz="1800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32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spcBef>
                <a:spcPct val="0"/>
              </a:spcBef>
              <a:buClrTx/>
              <a:buSzTx/>
              <a:buFontTx/>
              <a:buNone/>
              <a:defRPr sz="1000"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32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0"/>
              </a:spcBef>
              <a:buClrTx/>
              <a:buSzTx/>
              <a:buFontTx/>
              <a:buNone/>
              <a:defRPr sz="1000"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32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spcBef>
                <a:spcPct val="0"/>
              </a:spcBef>
              <a:buClrTx/>
              <a:buSzTx/>
              <a:buFontTx/>
              <a:buNone/>
              <a:defRPr sz="1000"/>
            </a:lvl1pPr>
          </a:lstStyle>
          <a:p>
            <a:pPr>
              <a:defRPr/>
            </a:pPr>
            <a:fld id="{F0AF2861-DAA9-404A-AFD8-DE3C425BABB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sp>
        <p:nvSpPr>
          <p:cNvPr id="132104" name="Rectangle 8"/>
          <p:cNvSpPr>
            <a:spLocks noChangeArrowheads="1"/>
          </p:cNvSpPr>
          <p:nvPr/>
        </p:nvSpPr>
        <p:spPr bwMode="auto">
          <a:xfrm>
            <a:off x="0" y="2557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endParaRPr lang="cs-CZ" sz="1800" dirty="0"/>
          </a:p>
        </p:txBody>
      </p:sp>
      <p:pic>
        <p:nvPicPr>
          <p:cNvPr id="6153" name="Picture 9" descr="b2e2lirt[1]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8029575" y="115888"/>
            <a:ext cx="1114425" cy="93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txffplpsSzg?si=HtVoibjwtu_vqAOE" TargetMode="External"/><Relationship Id="rId2" Type="http://schemas.openxmlformats.org/officeDocument/2006/relationships/hyperlink" Target="https://www.scs.stanford.edu/~dm/blog/c++-coroutines.html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txffplpsSzg?si=HtVoibjwtu_vqAOE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youtu.be/txffplpsSzg?si=HtVoibjwtu_vqAOE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youtu.be/txffplpsSzg?si=HtVoibjwtu_vqAOE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sz="4400" dirty="0"/>
              <a:t>C++ </a:t>
            </a:r>
            <a:r>
              <a:rPr lang="en-US" sz="4400" dirty="0"/>
              <a:t>- parallelization and synchronization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cs-CZ" dirty="0" err="1"/>
              <a:t>Coroutines</a:t>
            </a:r>
            <a:endParaRPr lang="cs-CZ" dirty="0"/>
          </a:p>
          <a:p>
            <a:pPr eaLnBrk="1" hangingPunct="1"/>
            <a:endParaRPr lang="cs-CZ" dirty="0"/>
          </a:p>
          <a:p>
            <a:pPr eaLnBrk="1" hangingPunct="1"/>
            <a:endParaRPr lang="cs-CZ" dirty="0"/>
          </a:p>
          <a:p>
            <a:pPr eaLnBrk="1" hangingPunct="1"/>
            <a:r>
              <a:rPr lang="en-US" dirty="0"/>
              <a:t>Tom</a:t>
            </a:r>
            <a:r>
              <a:rPr lang="cs-CZ" dirty="0" err="1"/>
              <a:t>áš</a:t>
            </a:r>
            <a:r>
              <a:rPr lang="cs-CZ" dirty="0"/>
              <a:t> Faltín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Stackless</a:t>
            </a:r>
            <a:r>
              <a:rPr lang="en-US" dirty="0"/>
              <a:t> </a:t>
            </a:r>
            <a:r>
              <a:rPr lang="en-US" dirty="0" err="1"/>
              <a:t>coroutines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Stackless</a:t>
            </a:r>
            <a:endParaRPr lang="en-US" dirty="0"/>
          </a:p>
          <a:p>
            <a:pPr lvl="1"/>
            <a:r>
              <a:rPr lang="en-US" dirty="0"/>
              <a:t>Use caller’s stack</a:t>
            </a:r>
          </a:p>
          <a:p>
            <a:pPr lvl="1"/>
            <a:r>
              <a:rPr lang="en-US" dirty="0"/>
              <a:t>Can be suspended only from the top level function</a:t>
            </a:r>
          </a:p>
          <a:p>
            <a:pPr lvl="2"/>
            <a:r>
              <a:rPr lang="en-US" dirty="0"/>
              <a:t>All function calls made by </a:t>
            </a:r>
            <a:r>
              <a:rPr lang="en-US" dirty="0" err="1"/>
              <a:t>coroutine</a:t>
            </a:r>
            <a:r>
              <a:rPr lang="en-US" dirty="0"/>
              <a:t> must return before suspend</a:t>
            </a:r>
          </a:p>
          <a:p>
            <a:pPr lvl="1"/>
            <a:r>
              <a:rPr lang="en-US" dirty="0" err="1"/>
              <a:t>Coroutine</a:t>
            </a:r>
            <a:r>
              <a:rPr lang="en-US" dirty="0"/>
              <a:t> state saved on the heap</a:t>
            </a:r>
          </a:p>
          <a:p>
            <a:pPr lvl="1"/>
            <a:r>
              <a:rPr lang="en-US" dirty="0"/>
              <a:t>Require language level support</a:t>
            </a:r>
          </a:p>
          <a:p>
            <a:pPr lvl="1"/>
            <a:r>
              <a:rPr lang="en-US" dirty="0"/>
              <a:t>Usually lighter</a:t>
            </a:r>
          </a:p>
          <a:p>
            <a:pPr lvl="1"/>
            <a:r>
              <a:rPr lang="en-US" dirty="0"/>
              <a:t>C++ 20</a:t>
            </a:r>
          </a:p>
        </p:txBody>
      </p:sp>
    </p:spTree>
    <p:extLst>
      <p:ext uri="{BB962C8B-B14F-4D97-AF65-F5344CB8AC3E}">
        <p14:creationId xmlns:p14="http://schemas.microsoft.com/office/powerpoint/2010/main" val="25042960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Stackless</a:t>
            </a:r>
            <a:r>
              <a:rPr lang="en-US" dirty="0"/>
              <a:t> </a:t>
            </a:r>
            <a:r>
              <a:rPr lang="en-US" dirty="0" err="1"/>
              <a:t>coroutines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9507" y="1417638"/>
            <a:ext cx="19639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400" dirty="0"/>
              <a:t>Thread stack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584238" y="1988840"/>
            <a:ext cx="1739938" cy="50405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/>
              <a:t>AF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96136" y="1417638"/>
            <a:ext cx="9220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400" dirty="0"/>
              <a:t>Heap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5848214" y="1988840"/>
            <a:ext cx="1739938" cy="864096"/>
          </a:xfrm>
          <a:prstGeom prst="rect">
            <a:avLst/>
          </a:prstGeom>
          <a:solidFill>
            <a:srgbClr val="00B0F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AF</a:t>
            </a:r>
          </a:p>
        </p:txBody>
      </p:sp>
      <p:cxnSp>
        <p:nvCxnSpPr>
          <p:cNvPr id="9" name="Straight Arrow Connector 8"/>
          <p:cNvCxnSpPr/>
          <p:nvPr/>
        </p:nvCxnSpPr>
        <p:spPr bwMode="auto">
          <a:xfrm>
            <a:off x="2538023" y="2051433"/>
            <a:ext cx="3096344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3486869" y="1589768"/>
            <a:ext cx="10406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400" dirty="0">
                <a:solidFill>
                  <a:srgbClr val="00B050"/>
                </a:solidFill>
              </a:rPr>
              <a:t>create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584238" y="2738959"/>
            <a:ext cx="1739938" cy="50405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/>
              <a:t>AF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3" name="Elbow Connector 12"/>
          <p:cNvCxnSpPr>
            <a:stCxn id="5" idx="1"/>
            <a:endCxn id="11" idx="1"/>
          </p:cNvCxnSpPr>
          <p:nvPr/>
        </p:nvCxnSpPr>
        <p:spPr bwMode="auto">
          <a:xfrm rot="10800000" flipV="1">
            <a:off x="584238" y="2240867"/>
            <a:ext cx="12700" cy="750119"/>
          </a:xfrm>
          <a:prstGeom prst="curvedConnector3">
            <a:avLst>
              <a:gd name="adj1" fmla="val 180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" name="Elbow Connector 14"/>
          <p:cNvCxnSpPr>
            <a:stCxn id="11" idx="0"/>
            <a:endCxn id="7" idx="1"/>
          </p:cNvCxnSpPr>
          <p:nvPr/>
        </p:nvCxnSpPr>
        <p:spPr bwMode="auto">
          <a:xfrm rot="5400000" flipH="1" flipV="1">
            <a:off x="3492175" y="382921"/>
            <a:ext cx="318071" cy="4394007"/>
          </a:xfrm>
          <a:prstGeom prst="curvedConnector2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2435193" y="2069647"/>
            <a:ext cx="6479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400" dirty="0">
                <a:solidFill>
                  <a:srgbClr val="00B050"/>
                </a:solidFill>
              </a:rPr>
              <a:t>call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584238" y="3493666"/>
            <a:ext cx="1739938" cy="50405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/>
              <a:t>AF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9" name="Elbow Connector 18"/>
          <p:cNvCxnSpPr>
            <a:stCxn id="7" idx="2"/>
            <a:endCxn id="17" idx="0"/>
          </p:cNvCxnSpPr>
          <p:nvPr/>
        </p:nvCxnSpPr>
        <p:spPr bwMode="auto">
          <a:xfrm rot="5400000">
            <a:off x="3765830" y="541313"/>
            <a:ext cx="640730" cy="5263976"/>
          </a:xfrm>
          <a:prstGeom prst="curvedConnector3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1" name="Elbow Connector 20"/>
          <p:cNvCxnSpPr>
            <a:stCxn id="17" idx="3"/>
            <a:endCxn id="7" idx="2"/>
          </p:cNvCxnSpPr>
          <p:nvPr/>
        </p:nvCxnSpPr>
        <p:spPr bwMode="auto">
          <a:xfrm flipV="1">
            <a:off x="2324176" y="2852936"/>
            <a:ext cx="4394007" cy="892758"/>
          </a:xfrm>
          <a:prstGeom prst="curvedConnector2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2" name="TextBox 21"/>
          <p:cNvSpPr txBox="1"/>
          <p:nvPr/>
        </p:nvSpPr>
        <p:spPr>
          <a:xfrm>
            <a:off x="4978245" y="2738959"/>
            <a:ext cx="6479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400" dirty="0">
                <a:solidFill>
                  <a:srgbClr val="FF0000"/>
                </a:solidFill>
              </a:rPr>
              <a:t>call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558688" y="3301739"/>
            <a:ext cx="9893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400" dirty="0">
                <a:solidFill>
                  <a:srgbClr val="FF0000"/>
                </a:solidFill>
              </a:rPr>
              <a:t>return</a:t>
            </a:r>
          </a:p>
        </p:txBody>
      </p:sp>
      <p:cxnSp>
        <p:nvCxnSpPr>
          <p:cNvPr id="25" name="Elbow Connector 24"/>
          <p:cNvCxnSpPr>
            <a:stCxn id="11" idx="1"/>
            <a:endCxn id="17" idx="1"/>
          </p:cNvCxnSpPr>
          <p:nvPr/>
        </p:nvCxnSpPr>
        <p:spPr bwMode="auto">
          <a:xfrm rot="10800000" flipV="1">
            <a:off x="584238" y="2990986"/>
            <a:ext cx="12700" cy="754707"/>
          </a:xfrm>
          <a:prstGeom prst="curvedConnector3">
            <a:avLst>
              <a:gd name="adj1" fmla="val 180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8" name="Elbow Connector 27"/>
          <p:cNvCxnSpPr>
            <a:stCxn id="7" idx="1"/>
            <a:endCxn id="11" idx="3"/>
          </p:cNvCxnSpPr>
          <p:nvPr/>
        </p:nvCxnSpPr>
        <p:spPr bwMode="auto">
          <a:xfrm rot="10800000" flipV="1">
            <a:off x="2324176" y="2420887"/>
            <a:ext cx="3524038" cy="570099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2" name="TextBox 31"/>
          <p:cNvSpPr txBox="1"/>
          <p:nvPr/>
        </p:nvSpPr>
        <p:spPr>
          <a:xfrm>
            <a:off x="2434117" y="2470546"/>
            <a:ext cx="13500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400" dirty="0">
                <a:solidFill>
                  <a:srgbClr val="00B050"/>
                </a:solidFill>
              </a:rPr>
              <a:t>suspend</a:t>
            </a:r>
          </a:p>
        </p:txBody>
      </p:sp>
      <p:cxnSp>
        <p:nvCxnSpPr>
          <p:cNvPr id="34" name="Elbow Connector 33"/>
          <p:cNvCxnSpPr>
            <a:stCxn id="17" idx="3"/>
            <a:endCxn id="7" idx="1"/>
          </p:cNvCxnSpPr>
          <p:nvPr/>
        </p:nvCxnSpPr>
        <p:spPr bwMode="auto">
          <a:xfrm flipV="1">
            <a:off x="2324176" y="2420888"/>
            <a:ext cx="3524038" cy="1324806"/>
          </a:xfrm>
          <a:prstGeom prst="curvedConnector3">
            <a:avLst>
              <a:gd name="adj1" fmla="val 5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6" name="TextBox 35"/>
          <p:cNvSpPr txBox="1"/>
          <p:nvPr/>
        </p:nvSpPr>
        <p:spPr>
          <a:xfrm>
            <a:off x="2832848" y="2927183"/>
            <a:ext cx="12121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400" dirty="0">
                <a:solidFill>
                  <a:srgbClr val="00B050"/>
                </a:solidFill>
              </a:rPr>
              <a:t>resume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584238" y="4243785"/>
            <a:ext cx="1739938" cy="50405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/>
              <a:t>AF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54" name="Elbow Connector 53"/>
          <p:cNvCxnSpPr>
            <a:stCxn id="7" idx="2"/>
            <a:endCxn id="37" idx="0"/>
          </p:cNvCxnSpPr>
          <p:nvPr/>
        </p:nvCxnSpPr>
        <p:spPr bwMode="auto">
          <a:xfrm rot="5400000">
            <a:off x="3390771" y="916372"/>
            <a:ext cx="1390849" cy="5263976"/>
          </a:xfrm>
          <a:prstGeom prst="curvedConnector3">
            <a:avLst>
              <a:gd name="adj1" fmla="val 80818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6" name="TextBox 55"/>
          <p:cNvSpPr txBox="1"/>
          <p:nvPr/>
        </p:nvSpPr>
        <p:spPr>
          <a:xfrm>
            <a:off x="4418030" y="3536151"/>
            <a:ext cx="6479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400" dirty="0">
                <a:solidFill>
                  <a:srgbClr val="FF0000"/>
                </a:solidFill>
              </a:rPr>
              <a:t>call</a:t>
            </a:r>
          </a:p>
        </p:txBody>
      </p:sp>
      <p:cxnSp>
        <p:nvCxnSpPr>
          <p:cNvPr id="58" name="Elbow Connector 57"/>
          <p:cNvCxnSpPr>
            <a:stCxn id="37" idx="3"/>
            <a:endCxn id="7" idx="2"/>
          </p:cNvCxnSpPr>
          <p:nvPr/>
        </p:nvCxnSpPr>
        <p:spPr bwMode="auto">
          <a:xfrm flipV="1">
            <a:off x="2324176" y="2852936"/>
            <a:ext cx="4394007" cy="1642877"/>
          </a:xfrm>
          <a:prstGeom prst="curvedConnector2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9" name="TextBox 58"/>
          <p:cNvSpPr txBox="1"/>
          <p:nvPr/>
        </p:nvSpPr>
        <p:spPr>
          <a:xfrm>
            <a:off x="4869085" y="4025528"/>
            <a:ext cx="9893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400" dirty="0">
                <a:solidFill>
                  <a:srgbClr val="FF0000"/>
                </a:solidFill>
              </a:rPr>
              <a:t>return</a:t>
            </a:r>
          </a:p>
        </p:txBody>
      </p:sp>
      <p:cxnSp>
        <p:nvCxnSpPr>
          <p:cNvPr id="61" name="Elbow Connector 60"/>
          <p:cNvCxnSpPr>
            <a:stCxn id="7" idx="1"/>
            <a:endCxn id="17" idx="3"/>
          </p:cNvCxnSpPr>
          <p:nvPr/>
        </p:nvCxnSpPr>
        <p:spPr bwMode="auto">
          <a:xfrm rot="10800000" flipV="1">
            <a:off x="2324176" y="2420888"/>
            <a:ext cx="3524038" cy="1324806"/>
          </a:xfrm>
          <a:prstGeom prst="curvedConnector3">
            <a:avLst>
              <a:gd name="adj1" fmla="val 34594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3" name="TextBox 62"/>
          <p:cNvSpPr txBox="1"/>
          <p:nvPr/>
        </p:nvSpPr>
        <p:spPr>
          <a:xfrm>
            <a:off x="4529048" y="3078224"/>
            <a:ext cx="9893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400" dirty="0">
                <a:solidFill>
                  <a:srgbClr val="00B050"/>
                </a:solidFill>
              </a:rPr>
              <a:t>return</a:t>
            </a:r>
          </a:p>
        </p:txBody>
      </p:sp>
    </p:spTree>
    <p:extLst>
      <p:ext uri="{BB962C8B-B14F-4D97-AF65-F5344CB8AC3E}">
        <p14:creationId xmlns:p14="http://schemas.microsoft.com/office/powerpoint/2010/main" val="3240769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10" grpId="0"/>
      <p:bldP spid="11" grpId="0" animBg="1"/>
      <p:bldP spid="16" grpId="0"/>
      <p:bldP spid="17" grpId="0" animBg="1"/>
      <p:bldP spid="17" grpId="1" animBg="1"/>
      <p:bldP spid="17" grpId="2" animBg="1"/>
      <p:bldP spid="22" grpId="0"/>
      <p:bldP spid="22" grpId="1"/>
      <p:bldP spid="23" grpId="0"/>
      <p:bldP spid="23" grpId="1"/>
      <p:bldP spid="32" grpId="0"/>
      <p:bldP spid="36" grpId="0"/>
      <p:bldP spid="37" grpId="0" animBg="1"/>
      <p:bldP spid="37" grpId="1" animBg="1"/>
      <p:bldP spid="56" grpId="0"/>
      <p:bldP spid="56" grpId="1"/>
      <p:bldP spid="59" grpId="0"/>
      <p:bldP spid="59" grpId="1"/>
      <p:bldP spid="6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C++ Coroutines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to detect a </a:t>
            </a:r>
            <a:r>
              <a:rPr lang="en-US" dirty="0" err="1"/>
              <a:t>coroutine</a:t>
            </a:r>
            <a:r>
              <a:rPr lang="en-US" dirty="0"/>
              <a:t>?</a:t>
            </a:r>
          </a:p>
          <a:p>
            <a:pPr lvl="1"/>
            <a:r>
              <a:rPr lang="en-US" dirty="0"/>
              <a:t>Any use of </a:t>
            </a:r>
            <a:r>
              <a:rPr lang="en-US" dirty="0" err="1"/>
              <a:t>coroutine</a:t>
            </a:r>
            <a:r>
              <a:rPr lang="en-US" dirty="0"/>
              <a:t> keyword transforms a function to the </a:t>
            </a:r>
            <a:r>
              <a:rPr lang="en-US" dirty="0" err="1"/>
              <a:t>coroutine</a:t>
            </a:r>
            <a:endParaRPr lang="en-US" dirty="0"/>
          </a:p>
          <a:p>
            <a:pPr lvl="2"/>
            <a:r>
              <a:rPr lang="en-US" dirty="0"/>
              <a:t>Expressions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co_await</a:t>
            </a:r>
            <a:r>
              <a:rPr lang="en-US" dirty="0"/>
              <a:t>,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co_yield</a:t>
            </a:r>
            <a:endParaRPr lang="en-US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en-US" dirty="0"/>
              <a:t>Statement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co_return</a:t>
            </a:r>
            <a:endParaRPr lang="en-US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/>
              <a:t>Restrictions</a:t>
            </a:r>
          </a:p>
          <a:p>
            <a:pPr lvl="1"/>
            <a:r>
              <a:rPr lang="en-US" dirty="0">
                <a:cs typeface="Courier New" panose="02070309020205020404" pitchFamily="49" charset="0"/>
              </a:rPr>
              <a:t>No functions with: variadic </a:t>
            </a:r>
            <a:r>
              <a:rPr lang="en-US" dirty="0" err="1">
                <a:cs typeface="Courier New" panose="02070309020205020404" pitchFamily="49" charset="0"/>
              </a:rPr>
              <a:t>args</a:t>
            </a:r>
            <a:r>
              <a:rPr lang="en-US" dirty="0">
                <a:cs typeface="Courier New" panose="02070309020205020404" pitchFamily="49" charset="0"/>
              </a:rPr>
              <a:t>, returns, auto</a:t>
            </a:r>
          </a:p>
          <a:p>
            <a:pPr lvl="2"/>
            <a:r>
              <a:rPr lang="en-US" dirty="0" err="1">
                <a:cs typeface="Courier New" panose="02070309020205020404" pitchFamily="49" charset="0"/>
              </a:rPr>
              <a:t>consteval</a:t>
            </a:r>
            <a:r>
              <a:rPr lang="en-US" dirty="0">
                <a:cs typeface="Courier New" panose="02070309020205020404" pitchFamily="49" charset="0"/>
              </a:rPr>
              <a:t>, </a:t>
            </a:r>
            <a:r>
              <a:rPr lang="en-US" dirty="0" err="1">
                <a:cs typeface="Courier New" panose="02070309020205020404" pitchFamily="49" charset="0"/>
              </a:rPr>
              <a:t>contexpr</a:t>
            </a:r>
            <a:r>
              <a:rPr lang="en-US" dirty="0">
                <a:cs typeface="Courier New" panose="02070309020205020404" pitchFamily="49" charset="0"/>
              </a:rPr>
              <a:t>, </a:t>
            </a:r>
            <a:r>
              <a:rPr lang="en-US" dirty="0" err="1">
                <a:cs typeface="Courier New" panose="02070309020205020404" pitchFamily="49" charset="0"/>
              </a:rPr>
              <a:t>ctors</a:t>
            </a:r>
            <a:r>
              <a:rPr lang="en-US" dirty="0">
                <a:cs typeface="Courier New" panose="02070309020205020404" pitchFamily="49" charset="0"/>
              </a:rPr>
              <a:t>, </a:t>
            </a:r>
            <a:r>
              <a:rPr lang="en-US" dirty="0" err="1">
                <a:cs typeface="Courier New" panose="02070309020205020404" pitchFamily="49" charset="0"/>
              </a:rPr>
              <a:t>dtors</a:t>
            </a:r>
            <a:r>
              <a:rPr lang="en-US" dirty="0">
                <a:cs typeface="Courier New" panose="02070309020205020404" pitchFamily="49" charset="0"/>
              </a:rPr>
              <a:t>, …</a:t>
            </a:r>
          </a:p>
          <a:p>
            <a:pPr lvl="2"/>
            <a:endParaRPr lang="en-US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04504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46F8B-4234-D4E2-3799-3C7670B77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co_wait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/>
              <a:t>–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B67252-80AA-1B73-51A5-04783E8C57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task&lt;&gt; </a:t>
            </a:r>
            <a:r>
              <a:rPr lang="en-US" sz="20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tcp_echo_server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(){</a:t>
            </a:r>
          </a:p>
          <a:p>
            <a:pPr marL="0" indent="0">
              <a:buNone/>
            </a:pP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char data[1024];</a:t>
            </a:r>
          </a:p>
          <a:p>
            <a:pPr marL="0" indent="0">
              <a:buNone/>
            </a:pP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while (true){</a:t>
            </a:r>
          </a:p>
          <a:p>
            <a:pPr marL="0" indent="0">
              <a:buNone/>
            </a:pP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std::</a:t>
            </a:r>
            <a:r>
              <a:rPr lang="en-US" sz="20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n = </a:t>
            </a:r>
          </a:p>
          <a:p>
            <a:pPr marL="0" indent="0">
              <a:buNone/>
            </a:pP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20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co_await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socket.async_read_some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(buffer(data));</a:t>
            </a:r>
          </a:p>
          <a:p>
            <a:pPr marL="0" indent="0">
              <a:buNone/>
            </a:pP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0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co_await</a:t>
            </a:r>
            <a:r>
              <a:rPr lang="en-US" sz="2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async_write</a:t>
            </a: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(socket, buffer(data, n));</a:t>
            </a:r>
          </a:p>
          <a:p>
            <a:pPr marL="0" indent="0">
              <a:buNone/>
            </a:pP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 marL="0" indent="0">
              <a:buNone/>
            </a:pP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CCF0F701-B475-DCBC-D4B2-33B72547DAFE}"/>
              </a:ext>
            </a:extLst>
          </p:cNvPr>
          <p:cNvSpPr/>
          <p:nvPr/>
        </p:nvSpPr>
        <p:spPr bwMode="auto">
          <a:xfrm>
            <a:off x="4229100" y="2276872"/>
            <a:ext cx="2304256" cy="720080"/>
          </a:xfrm>
          <a:prstGeom prst="wedgeRoundRectCallout">
            <a:avLst>
              <a:gd name="adj1" fmla="val -45364"/>
              <a:gd name="adj2" fmla="val 72890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Suspend execution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solidFill>
                  <a:schemeClr val="tx1"/>
                </a:solidFill>
                <a:latin typeface="Arial" charset="0"/>
              </a:rPr>
              <a:t>until resumed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12236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49F5F0-A701-7929-24C7-9231AFB3E2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FA470-8CFA-C6D3-7B3F-F2C227609C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co_yield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/>
              <a:t>–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240357-81C9-B876-BA69-60974A3DAF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generator&lt;unsigned int&gt; iota(unsigned int n = 0){</a:t>
            </a:r>
          </a:p>
          <a:p>
            <a:pPr marL="0" indent="0">
              <a:buNone/>
            </a:pP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while (true)</a:t>
            </a:r>
          </a:p>
          <a:p>
            <a:pPr marL="0" indent="0">
              <a:buNone/>
            </a:pP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0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co_yield</a:t>
            </a:r>
            <a:r>
              <a:rPr lang="en-US" sz="2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n++;</a:t>
            </a:r>
          </a:p>
          <a:p>
            <a:pPr marL="0" indent="0">
              <a:buNone/>
            </a:pP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456C0D0E-ABD9-CECF-B470-1FCDEE96C7CB}"/>
              </a:ext>
            </a:extLst>
          </p:cNvPr>
          <p:cNvSpPr/>
          <p:nvPr/>
        </p:nvSpPr>
        <p:spPr bwMode="auto">
          <a:xfrm>
            <a:off x="4229100" y="2348880"/>
            <a:ext cx="2304256" cy="720080"/>
          </a:xfrm>
          <a:prstGeom prst="wedgeRoundRectCallout">
            <a:avLst>
              <a:gd name="adj1" fmla="val -89737"/>
              <a:gd name="adj2" fmla="val -6765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Suspend execution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solidFill>
                  <a:schemeClr val="tx1"/>
                </a:solidFill>
                <a:latin typeface="Arial" charset="0"/>
              </a:rPr>
              <a:t>returning a value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26329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EEAD3F-AD38-2015-40B4-5C19FA66C9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D36DF8-5CF9-3438-344E-82784F9AA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co_return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/>
              <a:t>–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598C91-42C2-B39F-5E31-7FD906FCDB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lazy&lt;int&gt; f(){</a:t>
            </a:r>
          </a:p>
          <a:p>
            <a:pPr marL="0" indent="0">
              <a:buNone/>
            </a:pP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0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co_return</a:t>
            </a:r>
            <a:r>
              <a:rPr lang="en-US" sz="20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7;</a:t>
            </a:r>
          </a:p>
          <a:p>
            <a:pPr marL="0" indent="0">
              <a:buNone/>
            </a:pPr>
            <a:r>
              <a:rPr lang="en-US" sz="2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B52E2AF8-1A62-A6E8-0706-EA0D48949B67}"/>
              </a:ext>
            </a:extLst>
          </p:cNvPr>
          <p:cNvSpPr/>
          <p:nvPr/>
        </p:nvSpPr>
        <p:spPr bwMode="auto">
          <a:xfrm>
            <a:off x="3419872" y="1916832"/>
            <a:ext cx="2304256" cy="720080"/>
          </a:xfrm>
          <a:prstGeom prst="wedgeRoundRectCallout">
            <a:avLst>
              <a:gd name="adj1" fmla="val -70977"/>
              <a:gd name="adj2" fmla="val -2147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Complete execution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solidFill>
                  <a:schemeClr val="tx1"/>
                </a:solidFill>
                <a:latin typeface="Arial" charset="0"/>
              </a:rPr>
              <a:t>returning a value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74807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co_await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/>
              <a:t>do?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All local variables in the current function are </a:t>
            </a:r>
            <a:r>
              <a:rPr lang="en-US" b="1" dirty="0"/>
              <a:t>saved to a heap </a:t>
            </a:r>
            <a:r>
              <a:rPr lang="en-US" dirty="0"/>
              <a:t>allocated object</a:t>
            </a:r>
          </a:p>
          <a:p>
            <a:r>
              <a:rPr lang="en-US" dirty="0"/>
              <a:t>Creates a </a:t>
            </a:r>
            <a:r>
              <a:rPr lang="en-US" b="1" dirty="0"/>
              <a:t>callable object </a:t>
            </a:r>
            <a:r>
              <a:rPr lang="en-US" dirty="0"/>
              <a:t>that, when invoked, will resume execution of the </a:t>
            </a:r>
            <a:r>
              <a:rPr lang="en-US" dirty="0" err="1"/>
              <a:t>coroutine</a:t>
            </a:r>
            <a:r>
              <a:rPr lang="en-US" dirty="0"/>
              <a:t> at the point immediately following evaluation of the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co_await</a:t>
            </a:r>
            <a:r>
              <a:rPr lang="en-US" dirty="0"/>
              <a:t> expression</a:t>
            </a:r>
          </a:p>
          <a:p>
            <a:r>
              <a:rPr lang="en-US" dirty="0"/>
              <a:t>Calls (jumps to) a method of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co_await</a:t>
            </a:r>
            <a:r>
              <a:rPr lang="en-US" dirty="0" err="1"/>
              <a:t>’s</a:t>
            </a:r>
            <a:r>
              <a:rPr lang="en-US" dirty="0"/>
              <a:t> target object </a:t>
            </a:r>
            <a:r>
              <a:rPr lang="en-US" sz="2600" b="1" i="1" dirty="0"/>
              <a:t>a</a:t>
            </a:r>
            <a:r>
              <a:rPr lang="en-US" dirty="0"/>
              <a:t>, passing that method the callable object from 2</a:t>
            </a:r>
            <a:r>
              <a:rPr lang="en-US" baseline="30000" dirty="0"/>
              <a:t>nd</a:t>
            </a:r>
            <a:r>
              <a:rPr lang="en-US" dirty="0"/>
              <a:t> step</a:t>
            </a:r>
          </a:p>
        </p:txBody>
      </p:sp>
    </p:spTree>
    <p:extLst>
      <p:ext uri="{BB962C8B-B14F-4D97-AF65-F5344CB8AC3E}">
        <p14:creationId xmlns:p14="http://schemas.microsoft.com/office/powerpoint/2010/main" val="32535455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Coroutine Handles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Like a C pointer</a:t>
            </a:r>
          </a:p>
          <a:p>
            <a:r>
              <a:rPr lang="en-US" dirty="0"/>
              <a:t>Type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coroutine_handle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&lt;&gt;</a:t>
            </a:r>
          </a:p>
          <a:p>
            <a:r>
              <a:rPr lang="en-US" dirty="0"/>
              <a:t>Call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coroutine_handle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::destroy </a:t>
            </a:r>
            <a:r>
              <a:rPr lang="en-US" dirty="0"/>
              <a:t>to avoid leaking memory, it destroys the state</a:t>
            </a:r>
          </a:p>
          <a:p>
            <a:r>
              <a:rPr lang="en-US" dirty="0"/>
              <a:t>Once destroyed, invoking </a:t>
            </a:r>
            <a:r>
              <a:rPr lang="en-US" dirty="0" err="1"/>
              <a:t>coroutine</a:t>
            </a:r>
            <a:r>
              <a:rPr lang="en-US" dirty="0"/>
              <a:t> handle has undefined behavior</a:t>
            </a:r>
          </a:p>
          <a:p>
            <a:r>
              <a:rPr lang="en-US" dirty="0"/>
              <a:t>Coroutine handle is valid for the entire execution of a coroutine, even as control flows in and out of the coroutine</a:t>
            </a:r>
          </a:p>
        </p:txBody>
      </p:sp>
    </p:spTree>
    <p:extLst>
      <p:ext uri="{BB962C8B-B14F-4D97-AF65-F5344CB8AC3E}">
        <p14:creationId xmlns:p14="http://schemas.microsoft.com/office/powerpoint/2010/main" val="22983587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co_await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/>
              <a:t>again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co_await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a;</a:t>
            </a:r>
          </a:p>
          <a:p>
            <a:endParaRPr lang="en-US" dirty="0"/>
          </a:p>
          <a:p>
            <a:r>
              <a:rPr lang="en-US" dirty="0"/>
              <a:t>The compiler creates a coroutine handle and passes it to the method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a.await_suspend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coroutine_handle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dirty="0"/>
              <a:t>The type of </a:t>
            </a:r>
            <a:r>
              <a:rPr lang="en-US" b="1" i="1" dirty="0"/>
              <a:t>a</a:t>
            </a:r>
            <a:r>
              <a:rPr lang="en-US" dirty="0"/>
              <a:t> must support certain methods</a:t>
            </a:r>
          </a:p>
          <a:p>
            <a:pPr lvl="2"/>
            <a:r>
              <a:rPr lang="en-US" dirty="0" err="1"/>
              <a:t>Awaitable</a:t>
            </a:r>
            <a:r>
              <a:rPr lang="en-US" dirty="0"/>
              <a:t> object or </a:t>
            </a:r>
            <a:r>
              <a:rPr lang="en-US" dirty="0" err="1"/>
              <a:t>awaiter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6772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co_await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/>
              <a:t>– </a:t>
            </a:r>
            <a:r>
              <a:rPr lang="en-US" dirty="0" err="1"/>
              <a:t>Awaiter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2"/>
            <a:ext cx="8229600" cy="5016499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60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6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60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Awaiter</a:t>
            </a:r>
            <a:r>
              <a:rPr lang="en-US" sz="6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indent="0">
              <a:buNone/>
            </a:pPr>
            <a:r>
              <a:rPr lang="en-US" sz="6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60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6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60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coroutine_handle</a:t>
            </a:r>
            <a:r>
              <a:rPr lang="en-US" sz="6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&lt;&gt; *</a:t>
            </a:r>
            <a:r>
              <a:rPr lang="en-US" sz="60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hp</a:t>
            </a:r>
            <a:r>
              <a:rPr lang="en-US" sz="6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_;</a:t>
            </a:r>
          </a:p>
          <a:p>
            <a:pPr marL="0" indent="0">
              <a:buNone/>
            </a:pPr>
            <a:r>
              <a:rPr lang="en-US" sz="6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60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constexpr</a:t>
            </a:r>
            <a:r>
              <a:rPr lang="en-US" sz="6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bool </a:t>
            </a:r>
            <a:r>
              <a:rPr lang="en-US" sz="60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await_ready</a:t>
            </a:r>
            <a:r>
              <a:rPr lang="en-US" sz="6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const </a:t>
            </a:r>
            <a:r>
              <a:rPr lang="en-US" sz="60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noexcept</a:t>
            </a:r>
            <a:r>
              <a:rPr lang="en-US" sz="6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 return false; }</a:t>
            </a:r>
          </a:p>
          <a:p>
            <a:pPr marL="0" indent="0">
              <a:buNone/>
            </a:pPr>
            <a:r>
              <a:rPr lang="en-US" sz="6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void </a:t>
            </a:r>
            <a:r>
              <a:rPr lang="en-US" sz="60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await_suspend</a:t>
            </a:r>
            <a:r>
              <a:rPr lang="en-US" sz="6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(std::</a:t>
            </a:r>
            <a:r>
              <a:rPr lang="en-US" sz="60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coroutine_handle</a:t>
            </a:r>
            <a:r>
              <a:rPr lang="en-US" sz="6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&lt;&gt; h) { *hp_ = h; }</a:t>
            </a:r>
          </a:p>
          <a:p>
            <a:pPr marL="0" indent="0">
              <a:buNone/>
            </a:pPr>
            <a:r>
              <a:rPr lang="en-US" sz="6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60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constexpr</a:t>
            </a:r>
            <a:r>
              <a:rPr lang="en-US" sz="6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void </a:t>
            </a:r>
            <a:r>
              <a:rPr lang="en-US" sz="60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await_resume</a:t>
            </a:r>
            <a:r>
              <a:rPr lang="en-US" sz="6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60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6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60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noexcept</a:t>
            </a:r>
            <a:r>
              <a:rPr lang="en-US" sz="6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{}</a:t>
            </a:r>
          </a:p>
          <a:p>
            <a:pPr marL="0" indent="0">
              <a:buNone/>
            </a:pPr>
            <a:r>
              <a:rPr lang="en-US" sz="6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marL="0" indent="0">
              <a:buNone/>
            </a:pPr>
            <a:endParaRPr lang="en-US" sz="6000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6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task counter(std::</a:t>
            </a:r>
            <a:r>
              <a:rPr lang="en-US" sz="60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coroutine_handle</a:t>
            </a:r>
            <a:r>
              <a:rPr lang="en-US" sz="6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&lt;&gt; *</a:t>
            </a:r>
            <a:r>
              <a:rPr lang="en-US" sz="60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cont_out</a:t>
            </a:r>
            <a:r>
              <a:rPr lang="en-US" sz="6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){</a:t>
            </a:r>
          </a:p>
          <a:p>
            <a:pPr marL="0" indent="0">
              <a:buNone/>
            </a:pPr>
            <a:r>
              <a:rPr lang="en-US" sz="6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60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Awaiter</a:t>
            </a:r>
            <a:r>
              <a:rPr lang="en-US" sz="6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a{</a:t>
            </a:r>
            <a:r>
              <a:rPr lang="en-US" sz="60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cont_out</a:t>
            </a:r>
            <a:r>
              <a:rPr lang="en-US" sz="6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marL="0" indent="0">
              <a:buNone/>
            </a:pPr>
            <a:r>
              <a:rPr lang="en-US" sz="6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for (unsigned </a:t>
            </a:r>
            <a:r>
              <a:rPr lang="en-US" sz="60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6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0;; ++</a:t>
            </a:r>
            <a:r>
              <a:rPr lang="en-US" sz="60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6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0" indent="0">
              <a:buNone/>
            </a:pPr>
            <a:r>
              <a:rPr lang="en-US" sz="6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60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co_await</a:t>
            </a:r>
            <a:r>
              <a:rPr lang="en-US" sz="6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a; </a:t>
            </a:r>
          </a:p>
          <a:p>
            <a:pPr marL="0" indent="0">
              <a:buNone/>
            </a:pPr>
            <a:r>
              <a:rPr lang="en-US" sz="6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std::</a:t>
            </a:r>
            <a:r>
              <a:rPr lang="en-US" sz="60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6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60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6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std::</a:t>
            </a:r>
            <a:r>
              <a:rPr lang="en-US" sz="60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6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6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 marL="0" indent="0">
              <a:buNone/>
            </a:pPr>
            <a:r>
              <a:rPr lang="en-US" sz="6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marL="0" indent="0">
              <a:buNone/>
            </a:pPr>
            <a:endParaRPr lang="en-US" sz="6000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6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main(){  </a:t>
            </a:r>
          </a:p>
          <a:p>
            <a:pPr marL="0" indent="0">
              <a:buNone/>
            </a:pPr>
            <a:r>
              <a:rPr lang="en-US" sz="6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std::</a:t>
            </a:r>
            <a:r>
              <a:rPr lang="en-US" sz="60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coroutine_handle</a:t>
            </a:r>
            <a:r>
              <a:rPr lang="en-US" sz="6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&lt;&gt; h;</a:t>
            </a:r>
          </a:p>
          <a:p>
            <a:pPr marL="0" indent="0">
              <a:buNone/>
            </a:pPr>
            <a:r>
              <a:rPr lang="en-US" sz="6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counter(&amp;h);</a:t>
            </a:r>
          </a:p>
          <a:p>
            <a:pPr marL="0" indent="0">
              <a:buNone/>
            </a:pPr>
            <a:r>
              <a:rPr lang="en-US" sz="6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for(</a:t>
            </a:r>
            <a:r>
              <a:rPr lang="en-US" sz="60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unsingned</a:t>
            </a:r>
            <a:r>
              <a:rPr lang="en-US" sz="6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60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6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sz="60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6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 3; ++</a:t>
            </a:r>
            <a:r>
              <a:rPr lang="en-US" sz="60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6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 h(); }</a:t>
            </a:r>
          </a:p>
          <a:p>
            <a:pPr marL="0" indent="0">
              <a:buNone/>
            </a:pPr>
            <a:r>
              <a:rPr lang="en-US" sz="6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60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h.destroy</a:t>
            </a:r>
            <a:r>
              <a:rPr lang="en-US" sz="6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r>
              <a:rPr lang="en-US" sz="60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Speech Bubble: Rectangle with Corners Rounded 6">
            <a:extLst>
              <a:ext uri="{FF2B5EF4-FFF2-40B4-BE49-F238E27FC236}">
                <a16:creationId xmlns:a16="http://schemas.microsoft.com/office/drawing/2014/main" id="{333F498D-B6BC-7B02-BF4D-B7A2A4F828C3}"/>
              </a:ext>
            </a:extLst>
          </p:cNvPr>
          <p:cNvSpPr/>
          <p:nvPr/>
        </p:nvSpPr>
        <p:spPr bwMode="auto">
          <a:xfrm>
            <a:off x="4229100" y="1628800"/>
            <a:ext cx="2448272" cy="462817"/>
          </a:xfrm>
          <a:prstGeom prst="wedgeRoundRectCallout">
            <a:avLst>
              <a:gd name="adj1" fmla="val -43571"/>
              <a:gd name="adj2" fmla="val 71981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solidFill>
                  <a:schemeClr val="tx1"/>
                </a:solidFill>
                <a:latin typeface="Arial" charset="0"/>
              </a:rPr>
              <a:t>(1) 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Is it ready already?</a:t>
            </a:r>
          </a:p>
        </p:txBody>
      </p:sp>
      <p:sp>
        <p:nvSpPr>
          <p:cNvPr id="8" name="Speech Bubble: Rectangle with Corners Rounded 7">
            <a:extLst>
              <a:ext uri="{FF2B5EF4-FFF2-40B4-BE49-F238E27FC236}">
                <a16:creationId xmlns:a16="http://schemas.microsoft.com/office/drawing/2014/main" id="{967C2330-4A7B-7820-580F-7441CB2659EE}"/>
              </a:ext>
            </a:extLst>
          </p:cNvPr>
          <p:cNvSpPr/>
          <p:nvPr/>
        </p:nvSpPr>
        <p:spPr bwMode="auto">
          <a:xfrm>
            <a:off x="5796136" y="2708920"/>
            <a:ext cx="3096344" cy="462817"/>
          </a:xfrm>
          <a:prstGeom prst="wedgeRoundRectCallout">
            <a:avLst>
              <a:gd name="adj1" fmla="val -43885"/>
              <a:gd name="adj2" fmla="val -85657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solidFill>
                  <a:schemeClr val="tx1"/>
                </a:solidFill>
                <a:latin typeface="Arial" charset="0"/>
              </a:rPr>
              <a:t>(2) 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Called right after suspend</a:t>
            </a:r>
          </a:p>
        </p:txBody>
      </p:sp>
      <p:sp>
        <p:nvSpPr>
          <p:cNvPr id="9" name="Speech Bubble: Rectangle with Corners Rounded 8">
            <a:extLst>
              <a:ext uri="{FF2B5EF4-FFF2-40B4-BE49-F238E27FC236}">
                <a16:creationId xmlns:a16="http://schemas.microsoft.com/office/drawing/2014/main" id="{01015381-B9FE-26A4-4BC4-ABCF669FFA62}"/>
              </a:ext>
            </a:extLst>
          </p:cNvPr>
          <p:cNvSpPr/>
          <p:nvPr/>
        </p:nvSpPr>
        <p:spPr bwMode="auto">
          <a:xfrm>
            <a:off x="2680928" y="2951475"/>
            <a:ext cx="2323120" cy="405517"/>
          </a:xfrm>
          <a:prstGeom prst="wedgeRoundRectCallout">
            <a:avLst>
              <a:gd name="adj1" fmla="val -36031"/>
              <a:gd name="adj2" fmla="val -64639"/>
              <a:gd name="adj3" fmla="val 16667"/>
            </a:avLst>
          </a:prstGeom>
          <a:ln>
            <a:headEnd type="none" w="med" len="med"/>
            <a:tailEnd type="none" w="med" len="med"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solidFill>
                  <a:schemeClr val="tx1"/>
                </a:solidFill>
                <a:latin typeface="Arial" charset="0"/>
              </a:rPr>
              <a:t>(3) </a:t>
            </a:r>
            <a:r>
              <a:rPr kumimoji="0" 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co_await</a:t>
            </a:r>
            <a:r>
              <a:rPr kumimoji="0" lang="en-US" sz="1800" b="1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expr</a:t>
            </a: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78038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https://www.scs.stanford.edu/~dm/blog/c++-coroutines.html</a:t>
            </a:r>
            <a:endParaRPr lang="cs-CZ" dirty="0"/>
          </a:p>
          <a:p>
            <a:r>
              <a:rPr lang="en-US" dirty="0">
                <a:hlinkClick r:id="rId3"/>
              </a:rPr>
              <a:t>https://youtu.be/txffplpsSzg?si=HtVoibjwtu_vqAOE</a:t>
            </a:r>
            <a:endParaRPr lang="cs-CZ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15431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co_await</a:t>
            </a:r>
            <a:r>
              <a:rPr lang="en-US" dirty="0"/>
              <a:t> internals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auto res =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co_await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expr;</a:t>
            </a:r>
          </a:p>
          <a:p>
            <a:pPr marL="0" indent="0">
              <a:buNone/>
            </a:pPr>
            <a:endParaRPr lang="en-US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auto &amp;&amp;a = expr;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if(!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a.await_ready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()) {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a.await_suspend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coroutine_handle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dirty="0">
                <a:solidFill>
                  <a:schemeClr val="accent2">
                    <a:lumMod val="40000"/>
                    <a:lumOff val="6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suspension point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auto res =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a.await_resume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</p:txBody>
      </p:sp>
    </p:spTree>
    <p:extLst>
      <p:ext uri="{BB962C8B-B14F-4D97-AF65-F5344CB8AC3E}">
        <p14:creationId xmlns:p14="http://schemas.microsoft.com/office/powerpoint/2010/main" val="19645174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Predefined </a:t>
            </a:r>
            <a:r>
              <a:rPr lang="en-US" dirty="0" err="1"/>
              <a:t>awaiters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Include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coroutine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lvl="1"/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suspend_always</a:t>
            </a:r>
            <a:endParaRPr lang="en-US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await_ready</a:t>
            </a:r>
            <a:r>
              <a:rPr lang="en-US" dirty="0"/>
              <a:t> returns false</a:t>
            </a:r>
          </a:p>
          <a:p>
            <a:pPr lvl="1"/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suspend_never</a:t>
            </a:r>
            <a:endParaRPr lang="en-US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await_ready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/>
              <a:t>returns true</a:t>
            </a:r>
          </a:p>
        </p:txBody>
      </p:sp>
    </p:spTree>
    <p:extLst>
      <p:ext uri="{BB962C8B-B14F-4D97-AF65-F5344CB8AC3E}">
        <p14:creationId xmlns:p14="http://schemas.microsoft.com/office/powerpoint/2010/main" val="11260672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Coroutine</a:t>
            </a:r>
            <a:r>
              <a:rPr lang="en-US" dirty="0"/>
              <a:t> return object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Coroutine</a:t>
            </a:r>
            <a:r>
              <a:rPr lang="en-US" dirty="0"/>
              <a:t> return type R must be an object with nested type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R::promise_type</a:t>
            </a:r>
          </a:p>
          <a:p>
            <a:pPr lvl="1"/>
            <a:r>
              <a:rPr lang="en-US" dirty="0"/>
              <a:t>Missing member function causes undefined behavior</a:t>
            </a:r>
          </a:p>
          <a:p>
            <a:pPr marL="0" indent="0">
              <a:buNone/>
            </a:pPr>
            <a:endParaRPr lang="en-US" sz="21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1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 task {</a:t>
            </a:r>
          </a:p>
          <a:p>
            <a:pPr marL="0" indent="0">
              <a:buNone/>
            </a:pPr>
            <a:r>
              <a:rPr lang="en-US" sz="21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1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21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1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promise_type</a:t>
            </a:r>
            <a:r>
              <a:rPr lang="en-US" sz="21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indent="0">
              <a:buNone/>
            </a:pPr>
            <a:r>
              <a:rPr lang="en-US" sz="21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1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ReturnObject</a:t>
            </a:r>
            <a:r>
              <a:rPr lang="en-US" sz="21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1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get_return_object</a:t>
            </a:r>
            <a:r>
              <a:rPr lang="en-US" sz="21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{ return {}; }</a:t>
            </a:r>
          </a:p>
          <a:p>
            <a:pPr marL="0" indent="0">
              <a:buNone/>
            </a:pPr>
            <a:r>
              <a:rPr lang="en-US" sz="21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1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21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21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suspend_never</a:t>
            </a:r>
            <a:r>
              <a:rPr lang="en-US" sz="21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1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initial_suspend</a:t>
            </a:r>
            <a:r>
              <a:rPr lang="en-US" sz="21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{ return {}; }</a:t>
            </a:r>
          </a:p>
          <a:p>
            <a:pPr marL="0" indent="0">
              <a:buNone/>
            </a:pPr>
            <a:r>
              <a:rPr lang="en-US" sz="21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1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21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21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suspend_never</a:t>
            </a:r>
            <a:r>
              <a:rPr lang="en-US" sz="21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1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final_suspend</a:t>
            </a:r>
            <a:r>
              <a:rPr lang="en-US" sz="21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{ return {}; }</a:t>
            </a:r>
          </a:p>
          <a:p>
            <a:pPr marL="0" indent="0">
              <a:buNone/>
            </a:pPr>
            <a:r>
              <a:rPr lang="en-US" sz="21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void </a:t>
            </a:r>
            <a:r>
              <a:rPr lang="en-US" sz="21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unhandled_exception</a:t>
            </a:r>
            <a:r>
              <a:rPr lang="en-US" sz="21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{}</a:t>
            </a:r>
          </a:p>
          <a:p>
            <a:pPr marL="0" indent="0">
              <a:buNone/>
            </a:pPr>
            <a:r>
              <a:rPr lang="en-US" sz="21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};</a:t>
            </a:r>
          </a:p>
          <a:p>
            <a:pPr marL="0" indent="0">
              <a:buNone/>
            </a:pPr>
            <a:r>
              <a:rPr lang="en-US" sz="21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29610355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does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co_yield</a:t>
            </a:r>
            <a:r>
              <a:rPr lang="en-US" dirty="0"/>
              <a:t> do?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need to get values from </a:t>
            </a:r>
            <a:r>
              <a:rPr lang="en-US" dirty="0" err="1"/>
              <a:t>coroutines</a:t>
            </a:r>
            <a:r>
              <a:rPr lang="en-US" dirty="0"/>
              <a:t> somehow</a:t>
            </a:r>
          </a:p>
          <a:p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co_yield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e;</a:t>
            </a:r>
            <a:r>
              <a:rPr lang="en-US" dirty="0"/>
              <a:t> is equivalent to</a:t>
            </a:r>
            <a:br>
              <a:rPr lang="en-US" dirty="0"/>
            </a:b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co_await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p.yield_value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(e);</a:t>
            </a:r>
            <a:r>
              <a:rPr lang="en-US" dirty="0"/>
              <a:t> where </a:t>
            </a:r>
            <a:r>
              <a:rPr lang="en-US" b="1" i="1" dirty="0"/>
              <a:t>p</a:t>
            </a:r>
            <a:r>
              <a:rPr lang="en-US" dirty="0"/>
              <a:t> is a promise</a:t>
            </a:r>
          </a:p>
        </p:txBody>
      </p:sp>
    </p:spTree>
    <p:extLst>
      <p:ext uri="{BB962C8B-B14F-4D97-AF65-F5344CB8AC3E}">
        <p14:creationId xmlns:p14="http://schemas.microsoft.com/office/powerpoint/2010/main" val="8121751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co_yield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/>
              <a:t>example – 1</a:t>
            </a:r>
            <a:r>
              <a:rPr lang="en-US" baseline="30000" dirty="0"/>
              <a:t>st</a:t>
            </a:r>
            <a:r>
              <a:rPr lang="en-US" dirty="0"/>
              <a:t> part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 task {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promise_type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unsigned value_;</a:t>
            </a:r>
          </a:p>
          <a:p>
            <a:pPr marL="0" indent="0">
              <a:buNone/>
            </a:pPr>
            <a:endParaRPr lang="en-US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task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get_return_object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return { 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.h_ =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coroutine_handle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promise_type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&gt;::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from_promise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(*this)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};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suspend_never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initial_suspend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{ return {}; }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suspend_never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final_suspend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{ return {}; }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void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unhandled_exception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{}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suspend_always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yield_value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(unsigned value) {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value_ = value;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return {};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};</a:t>
            </a:r>
          </a:p>
          <a:p>
            <a:pPr marL="0" indent="0">
              <a:buNone/>
            </a:pPr>
            <a:endParaRPr lang="en-US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coroutine_handle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promise_type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 h_;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236734146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co_yield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/>
              <a:t>example – 2</a:t>
            </a:r>
            <a:r>
              <a:rPr lang="en-US" baseline="30000" dirty="0"/>
              <a:t>nd</a:t>
            </a:r>
            <a:r>
              <a:rPr lang="en-US" dirty="0"/>
              <a:t> part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task counter() {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for (unsigned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0;; ++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// co yield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=&gt;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co_await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promise.yield_value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co_yield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      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endParaRPr lang="en-US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 main(){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auto h = counter().h_;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auto &amp;promise =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h.promise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for (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 3; ++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"counter: " &lt;&lt;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promise.value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_ &lt;&lt;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h();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h.destroy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3241629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ourier New" panose="02070309020205020404" pitchFamily="49" charset="0"/>
              </a:rPr>
              <a:t>What does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co_return</a:t>
            </a:r>
            <a:r>
              <a:rPr lang="en-US" dirty="0">
                <a:cs typeface="Courier New" panose="02070309020205020404" pitchFamily="49" charset="0"/>
              </a:rPr>
              <a:t> do</a:t>
            </a:r>
            <a:r>
              <a:rPr lang="en-U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How to signal that the </a:t>
            </a:r>
            <a:r>
              <a:rPr lang="en-US" dirty="0" err="1"/>
              <a:t>coroutine</a:t>
            </a:r>
            <a:r>
              <a:rPr lang="en-US" dirty="0"/>
              <a:t> is complete?</a:t>
            </a:r>
          </a:p>
          <a:p>
            <a:pPr lvl="1"/>
            <a:r>
              <a:rPr lang="en-US" dirty="0"/>
              <a:t>Useful for finite streams</a:t>
            </a:r>
          </a:p>
          <a:p>
            <a:pPr lvl="1"/>
            <a:r>
              <a:rPr lang="en-US" dirty="0" err="1"/>
              <a:t>Coroutine</a:t>
            </a:r>
            <a:r>
              <a:rPr lang="en-US" dirty="0"/>
              <a:t> can call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co_return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e;</a:t>
            </a:r>
            <a:r>
              <a:rPr lang="en-US" dirty="0"/>
              <a:t> for returning a final value </a:t>
            </a:r>
            <a:r>
              <a:rPr lang="en-US" b="1" i="1" dirty="0"/>
              <a:t>e</a:t>
            </a:r>
          </a:p>
          <a:p>
            <a:pPr lvl="2"/>
            <a:r>
              <a:rPr lang="en-US" dirty="0"/>
              <a:t>Compiler inserts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p.return_value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(e);</a:t>
            </a:r>
          </a:p>
          <a:p>
            <a:pPr lvl="1"/>
            <a:r>
              <a:rPr lang="en-US" dirty="0" err="1"/>
              <a:t>Coroutine</a:t>
            </a:r>
            <a:r>
              <a:rPr lang="en-US" dirty="0"/>
              <a:t> can call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co_return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r>
              <a:rPr lang="en-US" dirty="0"/>
              <a:t> without value to end the </a:t>
            </a:r>
            <a:r>
              <a:rPr lang="en-US" dirty="0" err="1"/>
              <a:t>coroutine</a:t>
            </a:r>
            <a:r>
              <a:rPr lang="en-US" dirty="0"/>
              <a:t> without a final value</a:t>
            </a:r>
          </a:p>
          <a:p>
            <a:pPr lvl="2"/>
            <a:r>
              <a:rPr lang="en-US" dirty="0"/>
              <a:t>Compiler inserts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p.return_void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lvl="1"/>
            <a:r>
              <a:rPr lang="en-US" dirty="0" err="1"/>
              <a:t>Coroutine</a:t>
            </a:r>
            <a:r>
              <a:rPr lang="en-US" dirty="0"/>
              <a:t> execution falls off the end of the function</a:t>
            </a:r>
          </a:p>
          <a:p>
            <a:pPr lvl="2"/>
            <a:r>
              <a:rPr lang="en-US" dirty="0"/>
              <a:t>Equivalent to the previous case</a:t>
            </a:r>
          </a:p>
          <a:p>
            <a:r>
              <a:rPr lang="en-US" dirty="0"/>
              <a:t>Check if </a:t>
            </a:r>
            <a:r>
              <a:rPr lang="en-US" dirty="0" err="1"/>
              <a:t>coroutine</a:t>
            </a:r>
            <a:r>
              <a:rPr lang="en-US" dirty="0"/>
              <a:t> is completed</a:t>
            </a:r>
          </a:p>
          <a:p>
            <a:pPr lvl="1"/>
            <a:r>
              <a:rPr lang="en-US" dirty="0"/>
              <a:t>You can call </a:t>
            </a:r>
            <a:r>
              <a:rPr lang="en-US" dirty="0" err="1"/>
              <a:t>h.done</a:t>
            </a:r>
            <a:r>
              <a:rPr lang="en-US" dirty="0"/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3754167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co_return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/>
              <a:t>example – 1</a:t>
            </a:r>
            <a:r>
              <a:rPr lang="en-US" baseline="30000" dirty="0"/>
              <a:t>st</a:t>
            </a:r>
            <a:r>
              <a:rPr lang="en-US" dirty="0"/>
              <a:t> part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59005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struct task {</a:t>
            </a:r>
          </a:p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struct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promise_type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unsigned value_;</a:t>
            </a:r>
          </a:p>
          <a:p>
            <a:pPr marL="0" indent="0">
              <a:buNone/>
            </a:pP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~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promise_type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{ /* do something */ }</a:t>
            </a:r>
          </a:p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task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get_return_object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{</a:t>
            </a:r>
          </a:p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return {</a:t>
            </a:r>
          </a:p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.h_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coroutine_handle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promise_type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&gt;::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from_promise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(*this)</a:t>
            </a:r>
          </a:p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};</a:t>
            </a:r>
          </a:p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suspend_never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initial_suspend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{ return {}; }</a:t>
            </a:r>
          </a:p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400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suspend_always</a:t>
            </a:r>
            <a:r>
              <a:rPr lang="en-US" sz="14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final_suspend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{ return {}; }</a:t>
            </a:r>
          </a:p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void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unhandled_exception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{}</a:t>
            </a:r>
          </a:p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suspend_always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yield_value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(unsigned value) {</a:t>
            </a:r>
          </a:p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value_ = value;</a:t>
            </a:r>
          </a:p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return {};</a:t>
            </a:r>
          </a:p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void </a:t>
            </a:r>
            <a:r>
              <a:rPr lang="en-US" sz="14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return_void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{}</a:t>
            </a:r>
          </a:p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};</a:t>
            </a:r>
          </a:p>
          <a:p>
            <a:pPr marL="0" indent="0">
              <a:buNone/>
            </a:pP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::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coroutine_handle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promise_type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 h_;</a:t>
            </a:r>
          </a:p>
          <a:p>
            <a:pPr marL="0" indent="0">
              <a:buNone/>
            </a:pP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349741253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co_return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/>
              <a:t>example – 2</a:t>
            </a:r>
            <a:r>
              <a:rPr lang="en-US" baseline="30000" dirty="0"/>
              <a:t>nd</a:t>
            </a:r>
            <a:r>
              <a:rPr lang="en-US" dirty="0"/>
              <a:t> part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task counter() {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for (unsigned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 3; ++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co_yield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falling off end of function or </a:t>
            </a:r>
            <a:r>
              <a:rPr lang="en-US" b="1" dirty="0" err="1">
                <a:solidFill>
                  <a:schemeClr val="bg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co_return</a:t>
            </a:r>
            <a:r>
              <a:rPr lang="en-US" b="1" dirty="0">
                <a:solidFill>
                  <a:schemeClr val="bg2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main() {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auto h = counter().h_;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auto &amp;promise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h.promise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dirty="0">
                <a:solidFill>
                  <a:schemeClr val="bg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Do NOT use while(h) (which checks h non-NULL)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while (!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h.done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()) { 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std::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"counter: "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promise.value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_ &lt;&lt; std::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h();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b="1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h.destroy</a:t>
            </a:r>
            <a:r>
              <a:rPr lang="en-US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87109516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about remaining member functions from promise?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878089"/>
          </a:xfrm>
        </p:spPr>
        <p:txBody>
          <a:bodyPr/>
          <a:lstStyle/>
          <a:p>
            <a:r>
              <a:rPr lang="en-US" dirty="0"/>
              <a:t>Compiler wraps </a:t>
            </a:r>
            <a:r>
              <a:rPr lang="en-US" dirty="0" err="1"/>
              <a:t>coroutine</a:t>
            </a:r>
            <a:r>
              <a:rPr lang="en-US" dirty="0"/>
              <a:t> function body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promise-type promise promise-constructor-arguments ;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try {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co_await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promise.initial_suspend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;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function-body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} catch ( ... ) {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(!initial-await-resume-called)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throw ;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promise.unhandled_exception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;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final-suspend :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co_await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promise.final_suspend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;</a:t>
            </a:r>
          </a:p>
          <a:p>
            <a:pPr marL="0" indent="0">
              <a:buNone/>
            </a:pP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580146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A854F-E0F3-D449-8ED4-9FA3696CC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Motivation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CBA513B-4A22-825F-0D5E-70757E8301B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457200" y="1841882"/>
            <a:ext cx="8229600" cy="416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91D3873-377C-CF69-C87B-DC5F7185C436}"/>
              </a:ext>
            </a:extLst>
          </p:cNvPr>
          <p:cNvSpPr txBox="1"/>
          <p:nvPr/>
        </p:nvSpPr>
        <p:spPr>
          <a:xfrm>
            <a:off x="1810186" y="6435210"/>
            <a:ext cx="55236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cs-CZ" sz="1600" i="1" dirty="0"/>
              <a:t>Source: </a:t>
            </a:r>
            <a:r>
              <a:rPr lang="en-US" sz="1600" i="1" dirty="0">
                <a:hlinkClick r:id="rId3"/>
              </a:rPr>
              <a:t>https://youtu.be/txffplpsSzg?si=HtVoibjwtu_vqAOE</a:t>
            </a:r>
            <a:endParaRPr lang="cs-CZ" sz="1600" i="1" dirty="0"/>
          </a:p>
        </p:txBody>
      </p:sp>
    </p:spTree>
    <p:extLst>
      <p:ext uri="{BB962C8B-B14F-4D97-AF65-F5344CB8AC3E}">
        <p14:creationId xmlns:p14="http://schemas.microsoft.com/office/powerpoint/2010/main" val="64500491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Automatic clean 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Trick with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p.final_suspend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r>
              <a:rPr lang="en-US" dirty="0"/>
              <a:t>If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final_suspend</a:t>
            </a:r>
            <a:r>
              <a:rPr lang="en-US" dirty="0"/>
              <a:t> suspends the </a:t>
            </a:r>
            <a:r>
              <a:rPr lang="en-US" dirty="0" err="1"/>
              <a:t>coroutine</a:t>
            </a:r>
            <a:r>
              <a:rPr lang="en-US" dirty="0"/>
              <a:t>, the state remains valid and code outside of the routine is responsible for freeing the object by calling </a:t>
            </a:r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destroy()</a:t>
            </a:r>
          </a:p>
          <a:p>
            <a:pPr lvl="1"/>
            <a:r>
              <a:rPr lang="en-US" dirty="0"/>
              <a:t>If </a:t>
            </a:r>
            <a:r>
              <a:rPr lang="en-US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final_suspend</a:t>
            </a:r>
            <a:r>
              <a:rPr lang="en-US" dirty="0"/>
              <a:t> does not suspend the </a:t>
            </a:r>
            <a:r>
              <a:rPr lang="en-US" dirty="0" err="1"/>
              <a:t>coroutine</a:t>
            </a:r>
            <a:r>
              <a:rPr lang="en-US" dirty="0"/>
              <a:t>, then the </a:t>
            </a:r>
            <a:r>
              <a:rPr lang="en-US" dirty="0" err="1"/>
              <a:t>coroutine</a:t>
            </a:r>
            <a:r>
              <a:rPr lang="en-US" dirty="0"/>
              <a:t> state will be automatically destroyed</a:t>
            </a:r>
          </a:p>
        </p:txBody>
      </p:sp>
    </p:spTree>
    <p:extLst>
      <p:ext uri="{BB962C8B-B14F-4D97-AF65-F5344CB8AC3E}">
        <p14:creationId xmlns:p14="http://schemas.microsoft.com/office/powerpoint/2010/main" val="367057354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42ABE-5A8C-B220-394B-D4E878C6D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Coroutines – 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B05F85-D54E-E93B-1A7E-AB59708222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19263"/>
            <a:ext cx="8147248" cy="4411662"/>
          </a:xfrm>
        </p:spPr>
        <p:txBody>
          <a:bodyPr/>
          <a:lstStyle/>
          <a:p>
            <a:pPr marL="0" indent="0">
              <a:buNone/>
            </a:pPr>
            <a:r>
              <a:rPr lang="en-US" sz="16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 promise;</a:t>
            </a:r>
          </a:p>
          <a:p>
            <a:pPr marL="0" indent="0">
              <a:buNone/>
            </a:pPr>
            <a:endParaRPr lang="en-US" sz="1600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 coroutine : std::</a:t>
            </a:r>
            <a:r>
              <a:rPr lang="en-US" sz="16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coroutine_handle</a:t>
            </a:r>
            <a:r>
              <a:rPr lang="en-US" sz="16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&lt;promise&gt; {</a:t>
            </a:r>
          </a:p>
          <a:p>
            <a:pPr marL="0" indent="0">
              <a:buNone/>
            </a:pPr>
            <a:r>
              <a:rPr lang="en-US" sz="16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using </a:t>
            </a:r>
            <a:r>
              <a:rPr lang="en-US" sz="16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promise_type</a:t>
            </a:r>
            <a:r>
              <a:rPr lang="en-US" sz="16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::promise;</a:t>
            </a:r>
          </a:p>
          <a:p>
            <a:pPr marL="0" indent="0">
              <a:buNone/>
            </a:pPr>
            <a:r>
              <a:rPr lang="en-US" sz="16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marL="0" indent="0">
              <a:buNone/>
            </a:pPr>
            <a:endParaRPr lang="en-US" sz="1600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 promise {</a:t>
            </a:r>
          </a:p>
          <a:p>
            <a:pPr marL="0" indent="0">
              <a:buNone/>
            </a:pPr>
            <a:r>
              <a:rPr lang="en-US" sz="16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coroutine </a:t>
            </a:r>
            <a:r>
              <a:rPr lang="en-US" sz="16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get_return_object</a:t>
            </a:r>
            <a:r>
              <a:rPr lang="en-US" sz="16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{ </a:t>
            </a:r>
          </a:p>
          <a:p>
            <a:pPr marL="0" indent="0">
              <a:buNone/>
            </a:pPr>
            <a:r>
              <a:rPr lang="en-US" sz="16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return {coroutine::</a:t>
            </a:r>
            <a:r>
              <a:rPr lang="en-US" sz="16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from_promise</a:t>
            </a:r>
            <a:r>
              <a:rPr lang="en-US" sz="16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(*this)}; </a:t>
            </a:r>
          </a:p>
          <a:p>
            <a:pPr marL="0" indent="0">
              <a:buNone/>
            </a:pPr>
            <a:r>
              <a:rPr lang="en-US" sz="16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 marL="0" indent="0">
              <a:buNone/>
            </a:pPr>
            <a:r>
              <a:rPr lang="en-US" sz="16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std::</a:t>
            </a:r>
            <a:r>
              <a:rPr lang="en-US" sz="16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suspend_always</a:t>
            </a:r>
            <a:r>
              <a:rPr lang="en-US" sz="16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initial_suspend</a:t>
            </a:r>
            <a:r>
              <a:rPr lang="en-US" sz="16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16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noexcept</a:t>
            </a:r>
            <a:r>
              <a:rPr lang="en-US" sz="16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 return {}; }</a:t>
            </a:r>
          </a:p>
          <a:p>
            <a:pPr marL="0" indent="0">
              <a:buNone/>
            </a:pPr>
            <a:r>
              <a:rPr lang="en-US" sz="16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std::</a:t>
            </a:r>
            <a:r>
              <a:rPr lang="en-US" sz="16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suspend_always</a:t>
            </a:r>
            <a:r>
              <a:rPr lang="en-US" sz="16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final_suspend</a:t>
            </a:r>
            <a:r>
              <a:rPr lang="en-US" sz="16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</a:t>
            </a:r>
            <a:r>
              <a:rPr lang="en-US" sz="16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noexcept</a:t>
            </a:r>
            <a:r>
              <a:rPr lang="en-US" sz="16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{ return {}; }</a:t>
            </a:r>
          </a:p>
          <a:p>
            <a:pPr marL="0" indent="0">
              <a:buNone/>
            </a:pPr>
            <a:r>
              <a:rPr lang="en-US" sz="16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void </a:t>
            </a:r>
            <a:r>
              <a:rPr lang="en-US" sz="16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return_void</a:t>
            </a:r>
            <a:r>
              <a:rPr lang="en-US" sz="16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{}</a:t>
            </a:r>
          </a:p>
          <a:p>
            <a:pPr marL="0" indent="0">
              <a:buNone/>
            </a:pPr>
            <a:r>
              <a:rPr lang="en-US" sz="16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void </a:t>
            </a:r>
            <a:r>
              <a:rPr lang="en-US" sz="16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unhandled_exception</a:t>
            </a:r>
            <a:r>
              <a:rPr lang="en-US" sz="16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 {}</a:t>
            </a:r>
          </a:p>
          <a:p>
            <a:pPr marL="0" indent="0">
              <a:buNone/>
            </a:pPr>
            <a:r>
              <a:rPr lang="en-US" sz="16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88267381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CF51F3-9130-FDDF-F4AB-1A29A20E9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Coroutines – Problems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47EDC0-6127-9926-4BBF-E83AA8F90C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 S {</a:t>
            </a:r>
          </a:p>
          <a:p>
            <a:pPr marL="0" indent="0">
              <a:buNone/>
            </a:pPr>
            <a:r>
              <a:rPr 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int </a:t>
            </a:r>
            <a:r>
              <a:rPr lang="en-US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coroutine f(){</a:t>
            </a:r>
          </a:p>
          <a:p>
            <a:pPr marL="0" indent="0">
              <a:buNone/>
            </a:pPr>
            <a:r>
              <a:rPr 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std::</a:t>
            </a:r>
            <a:r>
              <a:rPr lang="en-US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co_return</a:t>
            </a:r>
            <a:r>
              <a:rPr 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 marL="0" indent="0">
              <a:buNone/>
            </a:pPr>
            <a:r>
              <a:rPr 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marL="0" indent="0">
              <a:buNone/>
            </a:pPr>
            <a:endParaRPr lang="en-US" sz="1800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bad(){</a:t>
            </a:r>
          </a:p>
          <a:p>
            <a:pPr marL="0" indent="0">
              <a:buNone/>
            </a:pPr>
            <a:r>
              <a:rPr 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coroutine h = S{0}.f();</a:t>
            </a:r>
          </a:p>
          <a:p>
            <a:pPr marL="0" indent="0">
              <a:buNone/>
            </a:pPr>
            <a:r>
              <a:rPr 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h.resume</a:t>
            </a:r>
            <a:r>
              <a:rPr 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 </a:t>
            </a:r>
          </a:p>
          <a:p>
            <a:pPr marL="0" indent="0">
              <a:buNone/>
            </a:pPr>
            <a:r>
              <a:rPr 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h.destroy</a:t>
            </a:r>
            <a:r>
              <a:rPr 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r>
              <a:rPr 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57059E44-5D0D-0887-E48B-75BE6EC48768}"/>
              </a:ext>
            </a:extLst>
          </p:cNvPr>
          <p:cNvSpPr/>
          <p:nvPr/>
        </p:nvSpPr>
        <p:spPr bwMode="auto">
          <a:xfrm>
            <a:off x="2987824" y="4149080"/>
            <a:ext cx="1944216" cy="432048"/>
          </a:xfrm>
          <a:prstGeom prst="wedgeRoundRectCallout">
            <a:avLst>
              <a:gd name="adj1" fmla="val -41046"/>
              <a:gd name="adj2" fmla="val 65676"/>
              <a:gd name="adj3" fmla="val 16667"/>
            </a:avLst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S{0} 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destroyed</a:t>
            </a:r>
          </a:p>
        </p:txBody>
      </p:sp>
      <p:sp>
        <p:nvSpPr>
          <p:cNvPr id="5" name="Speech Bubble: Rectangle with Corners Rounded 4">
            <a:extLst>
              <a:ext uri="{FF2B5EF4-FFF2-40B4-BE49-F238E27FC236}">
                <a16:creationId xmlns:a16="http://schemas.microsoft.com/office/drawing/2014/main" id="{F3632499-7A9B-08EC-DB71-AE292B8E39B6}"/>
              </a:ext>
            </a:extLst>
          </p:cNvPr>
          <p:cNvSpPr/>
          <p:nvPr/>
        </p:nvSpPr>
        <p:spPr bwMode="auto">
          <a:xfrm>
            <a:off x="2843808" y="5129908"/>
            <a:ext cx="4032448" cy="432048"/>
          </a:xfrm>
          <a:prstGeom prst="wedgeRoundRectCallout">
            <a:avLst>
              <a:gd name="adj1" fmla="val -54314"/>
              <a:gd name="adj2" fmla="val -33391"/>
              <a:gd name="adj3" fmla="val 16667"/>
            </a:avLst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Courier New" panose="02070309020205020404" pitchFamily="49" charset="0"/>
              </a:rPr>
              <a:t>Invokes </a:t>
            </a: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std::</a:t>
            </a:r>
            <a:r>
              <a:rPr kumimoji="0" 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kumimoji="0" lang="en-US" sz="18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en-US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cs typeface="Courier New" panose="02070309020205020404" pitchFamily="49" charset="0"/>
              </a:rPr>
              <a:t>after free</a:t>
            </a:r>
            <a:endParaRPr kumimoji="0" lang="en-US" sz="1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42465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14FC62-602E-CD89-C0B1-B5FDC59276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B96C5-1BB0-D571-B619-0BB7925751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Coroutines – Problems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6DC8ED-7D0E-04F2-EE42-C9A08915DF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struct S {</a:t>
            </a:r>
          </a:p>
          <a:p>
            <a:pPr marL="0" indent="0">
              <a:buNone/>
            </a:pPr>
            <a:r>
              <a:rPr 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int </a:t>
            </a:r>
            <a:r>
              <a:rPr lang="en-US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coroutine f(){</a:t>
            </a:r>
          </a:p>
          <a:p>
            <a:pPr marL="0" indent="0">
              <a:buNone/>
            </a:pPr>
            <a:r>
              <a:rPr 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std::</a:t>
            </a:r>
            <a:r>
              <a:rPr lang="en-US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co_return</a:t>
            </a:r>
            <a:r>
              <a:rPr 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pPr marL="0" indent="0">
              <a:buNone/>
            </a:pPr>
            <a:r>
              <a:rPr 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  <a:p>
            <a:pPr marL="0" indent="0">
              <a:buNone/>
            </a:pPr>
            <a:r>
              <a:rPr 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bad(){</a:t>
            </a:r>
          </a:p>
          <a:p>
            <a:pPr marL="0" indent="0">
              <a:buNone/>
            </a:pPr>
            <a:r>
              <a:rPr 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coroutine h = [</a:t>
            </a:r>
            <a:r>
              <a:rPr lang="en-US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 0]() -&gt; coroutine {</a:t>
            </a:r>
          </a:p>
          <a:p>
            <a:pPr marL="0" indent="0">
              <a:buNone/>
            </a:pPr>
            <a:r>
              <a:rPr 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std::</a:t>
            </a:r>
            <a:r>
              <a:rPr lang="en-US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co_return</a:t>
            </a:r>
            <a:r>
              <a:rPr 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}();</a:t>
            </a:r>
          </a:p>
          <a:p>
            <a:pPr marL="0" indent="0">
              <a:buNone/>
            </a:pPr>
            <a:r>
              <a:rPr 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h.resume</a:t>
            </a:r>
            <a:r>
              <a:rPr 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r>
              <a:rPr 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h.destroy</a:t>
            </a:r>
            <a:r>
              <a:rPr 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0" indent="0">
              <a:buNone/>
            </a:pPr>
            <a:r>
              <a:rPr lang="en-US" sz="18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peech Bubble: Rectangle with Corners Rounded 3">
            <a:extLst>
              <a:ext uri="{FF2B5EF4-FFF2-40B4-BE49-F238E27FC236}">
                <a16:creationId xmlns:a16="http://schemas.microsoft.com/office/drawing/2014/main" id="{2FDC7C45-B70B-0C28-0893-39AC78C7029C}"/>
              </a:ext>
            </a:extLst>
          </p:cNvPr>
          <p:cNvSpPr/>
          <p:nvPr/>
        </p:nvSpPr>
        <p:spPr bwMode="auto">
          <a:xfrm>
            <a:off x="2555776" y="5229200"/>
            <a:ext cx="2160240" cy="432048"/>
          </a:xfrm>
          <a:prstGeom prst="wedgeRoundRectCallout">
            <a:avLst>
              <a:gd name="adj1" fmla="val -41046"/>
              <a:gd name="adj2" fmla="val -80673"/>
              <a:gd name="adj3" fmla="val 16667"/>
            </a:avLst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lambda 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destroyed</a:t>
            </a:r>
          </a:p>
        </p:txBody>
      </p:sp>
    </p:spTree>
    <p:extLst>
      <p:ext uri="{BB962C8B-B14F-4D97-AF65-F5344CB8AC3E}">
        <p14:creationId xmlns:p14="http://schemas.microsoft.com/office/powerpoint/2010/main" val="1400828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E11577-434A-23AF-9A5B-52E4FDFD97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46FE0-821A-E2D1-9DF0-7391A6419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Motivation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04EE96F-BBF2-2A90-EFBC-DB5EB45FB62E}"/>
              </a:ext>
            </a:extLst>
          </p:cNvPr>
          <p:cNvSpPr txBox="1"/>
          <p:nvPr/>
        </p:nvSpPr>
        <p:spPr>
          <a:xfrm>
            <a:off x="1810186" y="6435210"/>
            <a:ext cx="55236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cs-CZ" sz="1600" i="1" dirty="0"/>
              <a:t>Source: </a:t>
            </a:r>
            <a:r>
              <a:rPr lang="en-US" sz="1600" i="1" dirty="0">
                <a:hlinkClick r:id="rId2"/>
              </a:rPr>
              <a:t>https://youtu.be/txffplpsSzg?si=HtVoibjwtu_vqAOE</a:t>
            </a:r>
            <a:endParaRPr lang="cs-CZ" sz="1600" i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CF9D4C-1180-2E4C-7ABB-EAB1EDA032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D62DBF9-0FCE-4632-81CB-95E90E8D3E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457" y="1780476"/>
            <a:ext cx="8509085" cy="42892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26748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0B5E3F-0ADD-E0CF-2E48-0A7C28E826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4DD4A4-69CC-6A97-933B-5F78217E9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Coroutines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465155E-EDF5-315F-266B-C77994CD290F}"/>
              </a:ext>
            </a:extLst>
          </p:cNvPr>
          <p:cNvSpPr txBox="1"/>
          <p:nvPr/>
        </p:nvSpPr>
        <p:spPr>
          <a:xfrm>
            <a:off x="1810186" y="6435210"/>
            <a:ext cx="552362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cs-CZ" sz="1600" i="1" dirty="0"/>
              <a:t>Source: </a:t>
            </a:r>
            <a:r>
              <a:rPr lang="en-US" sz="1600" i="1" dirty="0">
                <a:hlinkClick r:id="rId2"/>
              </a:rPr>
              <a:t>https://youtu.be/txffplpsSzg?si=HtVoibjwtu_vqAOE</a:t>
            </a:r>
            <a:endParaRPr lang="cs-CZ" sz="1600" i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D9C490-4CC6-B7ED-71E2-B7D59B226B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4FD6410-AA44-35BA-107B-1C7055990D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35" y="1508832"/>
            <a:ext cx="9003730" cy="46220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3114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</a:t>
            </a:r>
            <a:r>
              <a:rPr lang="en-US" dirty="0" err="1"/>
              <a:t>coroutines</a:t>
            </a:r>
            <a:r>
              <a:rPr lang="en-U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Like a subroutines</a:t>
            </a:r>
          </a:p>
          <a:p>
            <a:pPr lvl="1"/>
            <a:r>
              <a:rPr lang="en-US" dirty="0"/>
              <a:t>Can be called</a:t>
            </a:r>
          </a:p>
          <a:p>
            <a:pPr lvl="1"/>
            <a:r>
              <a:rPr lang="en-US" dirty="0"/>
              <a:t>Can return when completed</a:t>
            </a:r>
          </a:p>
          <a:p>
            <a:r>
              <a:rPr lang="en-US" dirty="0"/>
              <a:t>But with some differences</a:t>
            </a:r>
          </a:p>
          <a:p>
            <a:pPr lvl="1"/>
            <a:r>
              <a:rPr lang="en-US" dirty="0"/>
              <a:t>Can suspend themselves</a:t>
            </a:r>
          </a:p>
          <a:p>
            <a:pPr lvl="1"/>
            <a:r>
              <a:rPr lang="en-US" dirty="0"/>
              <a:t>Can be resumed (by someone else)</a:t>
            </a:r>
          </a:p>
        </p:txBody>
      </p:sp>
    </p:spTree>
    <p:extLst>
      <p:ext uri="{BB962C8B-B14F-4D97-AF65-F5344CB8AC3E}">
        <p14:creationId xmlns:p14="http://schemas.microsoft.com/office/powerpoint/2010/main" val="2743890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 we want </a:t>
            </a:r>
            <a:r>
              <a:rPr lang="en-US" dirty="0" err="1"/>
              <a:t>coroutines</a:t>
            </a:r>
            <a:r>
              <a:rPr lang="en-U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Cooperative multitasking</a:t>
            </a:r>
          </a:p>
          <a:p>
            <a:pPr lvl="1"/>
            <a:r>
              <a:rPr lang="en-US" dirty="0"/>
              <a:t>Cheaper context-switch compared with threads</a:t>
            </a:r>
            <a:endParaRPr lang="cs-CZ" dirty="0"/>
          </a:p>
          <a:p>
            <a:r>
              <a:rPr lang="en-US" dirty="0"/>
              <a:t>Event driven architectures</a:t>
            </a:r>
          </a:p>
          <a:p>
            <a:pPr lvl="1"/>
            <a:r>
              <a:rPr lang="en-US" dirty="0"/>
              <a:t>Asynchronous I/O</a:t>
            </a:r>
          </a:p>
          <a:p>
            <a:pPr lvl="1"/>
            <a:r>
              <a:rPr lang="en-US" dirty="0"/>
              <a:t>User interfaces</a:t>
            </a:r>
          </a:p>
          <a:p>
            <a:pPr lvl="1"/>
            <a:r>
              <a:rPr lang="en-US" dirty="0"/>
              <a:t>Simulations</a:t>
            </a:r>
          </a:p>
          <a:p>
            <a:r>
              <a:rPr lang="en-US" dirty="0"/>
              <a:t>Generators</a:t>
            </a:r>
          </a:p>
          <a:p>
            <a:r>
              <a:rPr lang="en-US" dirty="0"/>
              <a:t>Lazy evaluation</a:t>
            </a:r>
          </a:p>
        </p:txBody>
      </p:sp>
    </p:spTree>
    <p:extLst>
      <p:ext uri="{BB962C8B-B14F-4D97-AF65-F5344CB8AC3E}">
        <p14:creationId xmlns:p14="http://schemas.microsoft.com/office/powerpoint/2010/main" val="963438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Stackful</a:t>
            </a:r>
            <a:r>
              <a:rPr lang="en-US" dirty="0"/>
              <a:t> </a:t>
            </a:r>
            <a:r>
              <a:rPr lang="cs-CZ" dirty="0"/>
              <a:t>C</a:t>
            </a:r>
            <a:r>
              <a:rPr lang="en-US" dirty="0" err="1"/>
              <a:t>oroutines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Stackful</a:t>
            </a:r>
            <a:endParaRPr lang="en-US" dirty="0"/>
          </a:p>
          <a:p>
            <a:pPr lvl="1"/>
            <a:r>
              <a:rPr lang="en-US" dirty="0"/>
              <a:t>Fibers, green threads, etc.</a:t>
            </a:r>
          </a:p>
          <a:p>
            <a:pPr lvl="1"/>
            <a:r>
              <a:rPr lang="en-US" dirty="0"/>
              <a:t>They have their own call stack</a:t>
            </a:r>
          </a:p>
          <a:p>
            <a:pPr lvl="1"/>
            <a:r>
              <a:rPr lang="en-US" dirty="0"/>
              <a:t>Their lifetime is independent to the caller code</a:t>
            </a:r>
          </a:p>
          <a:p>
            <a:pPr lvl="1"/>
            <a:r>
              <a:rPr lang="en-US" dirty="0"/>
              <a:t>Can be attached and detached to/from threads</a:t>
            </a:r>
          </a:p>
          <a:p>
            <a:pPr lvl="1"/>
            <a:r>
              <a:rPr lang="en-US" dirty="0"/>
              <a:t>Cooperative scheduling</a:t>
            </a:r>
          </a:p>
          <a:p>
            <a:pPr lvl="1"/>
            <a:r>
              <a:rPr lang="en-US" dirty="0"/>
              <a:t>Can be implemented as a library, no need for language support</a:t>
            </a:r>
          </a:p>
        </p:txBody>
      </p:sp>
    </p:spTree>
    <p:extLst>
      <p:ext uri="{BB962C8B-B14F-4D97-AF65-F5344CB8AC3E}">
        <p14:creationId xmlns:p14="http://schemas.microsoft.com/office/powerpoint/2010/main" val="23998501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Stackful</a:t>
            </a:r>
            <a:r>
              <a:rPr lang="en-US" dirty="0"/>
              <a:t> </a:t>
            </a:r>
            <a:r>
              <a:rPr lang="en-US" dirty="0" err="1"/>
              <a:t>coroutines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59507" y="1417638"/>
            <a:ext cx="19639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400" dirty="0"/>
              <a:t>Thread stack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932040" y="1412330"/>
            <a:ext cx="16898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400" dirty="0"/>
              <a:t>Fiber stack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571537" y="1988840"/>
            <a:ext cx="1739938" cy="50405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/>
              <a:t>AF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4989020" y="1988840"/>
            <a:ext cx="1739938" cy="50405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/>
              <a:t>AF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9" name="Straight Arrow Connector 8"/>
          <p:cNvCxnSpPr/>
          <p:nvPr/>
        </p:nvCxnSpPr>
        <p:spPr bwMode="auto">
          <a:xfrm>
            <a:off x="2555776" y="2069784"/>
            <a:ext cx="208823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2" name="TextBox 11"/>
          <p:cNvSpPr txBox="1"/>
          <p:nvPr/>
        </p:nvSpPr>
        <p:spPr>
          <a:xfrm>
            <a:off x="3032631" y="1586923"/>
            <a:ext cx="10406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400" dirty="0">
                <a:solidFill>
                  <a:srgbClr val="00B050"/>
                </a:solidFill>
              </a:rPr>
              <a:t>create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571537" y="2741960"/>
            <a:ext cx="1739938" cy="50405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/>
              <a:t>AF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5" name="Elbow Connector 14"/>
          <p:cNvCxnSpPr>
            <a:stCxn id="6" idx="1"/>
            <a:endCxn id="13" idx="1"/>
          </p:cNvCxnSpPr>
          <p:nvPr/>
        </p:nvCxnSpPr>
        <p:spPr bwMode="auto">
          <a:xfrm rot="10800000" flipV="1">
            <a:off x="571537" y="2240868"/>
            <a:ext cx="12700" cy="753120"/>
          </a:xfrm>
          <a:prstGeom prst="curvedConnector3">
            <a:avLst>
              <a:gd name="adj1" fmla="val 180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7" name="Elbow Connector 16"/>
          <p:cNvCxnSpPr>
            <a:stCxn id="13" idx="3"/>
            <a:endCxn id="7" idx="1"/>
          </p:cNvCxnSpPr>
          <p:nvPr/>
        </p:nvCxnSpPr>
        <p:spPr bwMode="auto">
          <a:xfrm flipV="1">
            <a:off x="2311475" y="2240868"/>
            <a:ext cx="2677545" cy="753120"/>
          </a:xfrm>
          <a:prstGeom prst="curvedConnector3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2973823" y="2300616"/>
            <a:ext cx="6479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400" dirty="0">
                <a:solidFill>
                  <a:srgbClr val="00B050"/>
                </a:solidFill>
              </a:rPr>
              <a:t>call</a:t>
            </a:r>
          </a:p>
        </p:txBody>
      </p:sp>
      <p:sp>
        <p:nvSpPr>
          <p:cNvPr id="19" name="Rectangle 18"/>
          <p:cNvSpPr/>
          <p:nvPr/>
        </p:nvSpPr>
        <p:spPr bwMode="auto">
          <a:xfrm>
            <a:off x="4989020" y="2741960"/>
            <a:ext cx="1739938" cy="50405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/>
              <a:t>AF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4989020" y="3495080"/>
            <a:ext cx="1739938" cy="50405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/>
              <a:t>AF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22" name="Elbow Connector 21"/>
          <p:cNvCxnSpPr>
            <a:stCxn id="7" idx="3"/>
            <a:endCxn id="19" idx="3"/>
          </p:cNvCxnSpPr>
          <p:nvPr/>
        </p:nvCxnSpPr>
        <p:spPr bwMode="auto">
          <a:xfrm>
            <a:off x="6728958" y="2240868"/>
            <a:ext cx="12700" cy="753120"/>
          </a:xfrm>
          <a:prstGeom prst="curvedConnector3">
            <a:avLst>
              <a:gd name="adj1" fmla="val 180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4" name="Elbow Connector 23"/>
          <p:cNvCxnSpPr>
            <a:stCxn id="19" idx="3"/>
            <a:endCxn id="20" idx="3"/>
          </p:cNvCxnSpPr>
          <p:nvPr/>
        </p:nvCxnSpPr>
        <p:spPr bwMode="auto">
          <a:xfrm>
            <a:off x="6728958" y="2993988"/>
            <a:ext cx="12700" cy="753120"/>
          </a:xfrm>
          <a:prstGeom prst="curvedConnector3">
            <a:avLst>
              <a:gd name="adj1" fmla="val 180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6" name="Elbow Connector 25"/>
          <p:cNvCxnSpPr>
            <a:stCxn id="20" idx="1"/>
            <a:endCxn id="13" idx="3"/>
          </p:cNvCxnSpPr>
          <p:nvPr/>
        </p:nvCxnSpPr>
        <p:spPr bwMode="auto">
          <a:xfrm rot="10800000">
            <a:off x="2311476" y="2993988"/>
            <a:ext cx="2677545" cy="753120"/>
          </a:xfrm>
          <a:prstGeom prst="curvedConnector3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7" name="TextBox 26"/>
          <p:cNvSpPr txBox="1"/>
          <p:nvPr/>
        </p:nvSpPr>
        <p:spPr>
          <a:xfrm>
            <a:off x="3628965" y="3059336"/>
            <a:ext cx="13500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400" dirty="0">
                <a:solidFill>
                  <a:srgbClr val="00B050"/>
                </a:solidFill>
              </a:rPr>
              <a:t>suspend</a:t>
            </a:r>
          </a:p>
        </p:txBody>
      </p:sp>
      <p:sp>
        <p:nvSpPr>
          <p:cNvPr id="31" name="Rectangle 30"/>
          <p:cNvSpPr/>
          <p:nvPr/>
        </p:nvSpPr>
        <p:spPr bwMode="auto">
          <a:xfrm>
            <a:off x="571537" y="3495080"/>
            <a:ext cx="1739938" cy="50405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/>
              <a:t>AF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3" name="Elbow Connector 32"/>
          <p:cNvCxnSpPr>
            <a:stCxn id="13" idx="1"/>
            <a:endCxn id="31" idx="1"/>
          </p:cNvCxnSpPr>
          <p:nvPr/>
        </p:nvCxnSpPr>
        <p:spPr bwMode="auto">
          <a:xfrm rot="10800000" flipV="1">
            <a:off x="571537" y="2993988"/>
            <a:ext cx="12700" cy="753120"/>
          </a:xfrm>
          <a:prstGeom prst="curvedConnector3">
            <a:avLst>
              <a:gd name="adj1" fmla="val 180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4" name="Rectangle 33"/>
          <p:cNvSpPr/>
          <p:nvPr/>
        </p:nvSpPr>
        <p:spPr bwMode="auto">
          <a:xfrm>
            <a:off x="571537" y="4248200"/>
            <a:ext cx="1739938" cy="50405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/>
              <a:t>AF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36" name="Elbow Connector 35"/>
          <p:cNvCxnSpPr>
            <a:stCxn id="31" idx="1"/>
            <a:endCxn id="34" idx="1"/>
          </p:cNvCxnSpPr>
          <p:nvPr/>
        </p:nvCxnSpPr>
        <p:spPr bwMode="auto">
          <a:xfrm rot="10800000" flipV="1">
            <a:off x="571537" y="3747108"/>
            <a:ext cx="12700" cy="753120"/>
          </a:xfrm>
          <a:prstGeom prst="curvedConnector3">
            <a:avLst>
              <a:gd name="adj1" fmla="val 180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8" name="Elbow Connector 37"/>
          <p:cNvCxnSpPr>
            <a:stCxn id="34" idx="3"/>
            <a:endCxn id="20" idx="1"/>
          </p:cNvCxnSpPr>
          <p:nvPr/>
        </p:nvCxnSpPr>
        <p:spPr bwMode="auto">
          <a:xfrm flipV="1">
            <a:off x="2311475" y="3747108"/>
            <a:ext cx="2677545" cy="753120"/>
          </a:xfrm>
          <a:prstGeom prst="curvedConnector3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9" name="TextBox 38"/>
          <p:cNvSpPr txBox="1"/>
          <p:nvPr/>
        </p:nvSpPr>
        <p:spPr>
          <a:xfrm>
            <a:off x="2442184" y="3802041"/>
            <a:ext cx="12121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400" dirty="0">
                <a:solidFill>
                  <a:srgbClr val="00B050"/>
                </a:solidFill>
              </a:rPr>
              <a:t>resume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4989020" y="4248200"/>
            <a:ext cx="1739938" cy="504056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dirty="0"/>
              <a:t>AF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47" name="Elbow Connector 46"/>
          <p:cNvCxnSpPr>
            <a:stCxn id="20" idx="3"/>
            <a:endCxn id="40" idx="3"/>
          </p:cNvCxnSpPr>
          <p:nvPr/>
        </p:nvCxnSpPr>
        <p:spPr bwMode="auto">
          <a:xfrm>
            <a:off x="6728958" y="3747108"/>
            <a:ext cx="12700" cy="753120"/>
          </a:xfrm>
          <a:prstGeom prst="curvedConnector3">
            <a:avLst>
              <a:gd name="adj1" fmla="val 1800000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53" name="Straight Arrow Connector 52"/>
          <p:cNvCxnSpPr>
            <a:stCxn id="40" idx="1"/>
            <a:endCxn id="34" idx="3"/>
          </p:cNvCxnSpPr>
          <p:nvPr/>
        </p:nvCxnSpPr>
        <p:spPr bwMode="auto">
          <a:xfrm flipH="1">
            <a:off x="2311475" y="4500228"/>
            <a:ext cx="2677545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6" name="TextBox 55"/>
          <p:cNvSpPr txBox="1"/>
          <p:nvPr/>
        </p:nvSpPr>
        <p:spPr>
          <a:xfrm>
            <a:off x="3854120" y="4043288"/>
            <a:ext cx="9893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2400" dirty="0">
                <a:solidFill>
                  <a:srgbClr val="00B050"/>
                </a:solidFill>
              </a:rPr>
              <a:t>return</a:t>
            </a:r>
          </a:p>
        </p:txBody>
      </p:sp>
      <p:cxnSp>
        <p:nvCxnSpPr>
          <p:cNvPr id="58" name="Elbow Connector 57"/>
          <p:cNvCxnSpPr>
            <a:stCxn id="40" idx="3"/>
            <a:endCxn id="20" idx="3"/>
          </p:cNvCxnSpPr>
          <p:nvPr/>
        </p:nvCxnSpPr>
        <p:spPr bwMode="auto">
          <a:xfrm flipV="1">
            <a:off x="6728958" y="3747108"/>
            <a:ext cx="12700" cy="753120"/>
          </a:xfrm>
          <a:prstGeom prst="curvedConnector3">
            <a:avLst>
              <a:gd name="adj1" fmla="val 3075000"/>
            </a:avLst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4" name="Elbow Connector 63"/>
          <p:cNvCxnSpPr>
            <a:stCxn id="20" idx="3"/>
            <a:endCxn id="19" idx="3"/>
          </p:cNvCxnSpPr>
          <p:nvPr/>
        </p:nvCxnSpPr>
        <p:spPr bwMode="auto">
          <a:xfrm flipV="1">
            <a:off x="6728958" y="2993988"/>
            <a:ext cx="12700" cy="753120"/>
          </a:xfrm>
          <a:prstGeom prst="curvedConnector3">
            <a:avLst>
              <a:gd name="adj1" fmla="val 2925000"/>
            </a:avLst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7" name="Elbow Connector 66"/>
          <p:cNvCxnSpPr>
            <a:stCxn id="19" idx="3"/>
            <a:endCxn id="7" idx="3"/>
          </p:cNvCxnSpPr>
          <p:nvPr/>
        </p:nvCxnSpPr>
        <p:spPr bwMode="auto">
          <a:xfrm flipV="1">
            <a:off x="6728958" y="2240868"/>
            <a:ext cx="12700" cy="753120"/>
          </a:xfrm>
          <a:prstGeom prst="curvedConnector3">
            <a:avLst>
              <a:gd name="adj1" fmla="val 2850000"/>
            </a:avLst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547584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  <p:bldP spid="12" grpId="0"/>
      <p:bldP spid="13" grpId="0" animBg="1"/>
      <p:bldP spid="18" grpId="0"/>
      <p:bldP spid="19" grpId="0" animBg="1"/>
      <p:bldP spid="20" grpId="0" animBg="1"/>
      <p:bldP spid="27" grpId="0"/>
      <p:bldP spid="31" grpId="0" animBg="1"/>
      <p:bldP spid="34" grpId="0" animBg="1"/>
      <p:bldP spid="39" grpId="0"/>
      <p:bldP spid="40" grpId="0" animBg="1"/>
      <p:bldP spid="56" grpId="0"/>
    </p:bldLst>
  </p:timing>
</p:sld>
</file>

<file path=ppt/theme/theme1.xml><?xml version="1.0" encoding="utf-8"?>
<a:theme xmlns:a="http://schemas.openxmlformats.org/drawingml/2006/main" name="1_Kuba">
  <a:themeElements>
    <a:clrScheme name="1_Kuba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1_Kub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Kuba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uba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uba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uba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uba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uba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uba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uba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Kuba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Kuba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Kuba</Template>
  <TotalTime>2899</TotalTime>
  <Words>2002</Words>
  <Application>Microsoft Office PowerPoint</Application>
  <PresentationFormat>On-screen Show (4:3)</PresentationFormat>
  <Paragraphs>345</Paragraphs>
  <Slides>33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8" baseType="lpstr">
      <vt:lpstr>Aptos</vt:lpstr>
      <vt:lpstr>Arial</vt:lpstr>
      <vt:lpstr>Courier New</vt:lpstr>
      <vt:lpstr>Wingdings</vt:lpstr>
      <vt:lpstr>1_Kuba</vt:lpstr>
      <vt:lpstr>C++ - parallelization and synchronization </vt:lpstr>
      <vt:lpstr>References</vt:lpstr>
      <vt:lpstr>Motivation</vt:lpstr>
      <vt:lpstr>Motivation</vt:lpstr>
      <vt:lpstr>Coroutines</vt:lpstr>
      <vt:lpstr>What are coroutines?</vt:lpstr>
      <vt:lpstr>Why do we want coroutines?</vt:lpstr>
      <vt:lpstr>Stackful Coroutines</vt:lpstr>
      <vt:lpstr>Stackful coroutines</vt:lpstr>
      <vt:lpstr>Stackless coroutines</vt:lpstr>
      <vt:lpstr>Stackless coroutines</vt:lpstr>
      <vt:lpstr>C++ Coroutines</vt:lpstr>
      <vt:lpstr>co_wait – Example</vt:lpstr>
      <vt:lpstr>co_yield – Example</vt:lpstr>
      <vt:lpstr>co_return – Example</vt:lpstr>
      <vt:lpstr>What does co_await do?</vt:lpstr>
      <vt:lpstr>Coroutine Handles</vt:lpstr>
      <vt:lpstr>co_await again</vt:lpstr>
      <vt:lpstr>co_await – Awaiter</vt:lpstr>
      <vt:lpstr>co_await internals</vt:lpstr>
      <vt:lpstr>Predefined awaiters</vt:lpstr>
      <vt:lpstr>Coroutine return object</vt:lpstr>
      <vt:lpstr>What does co_yield do? </vt:lpstr>
      <vt:lpstr>co_yield example – 1st part</vt:lpstr>
      <vt:lpstr>co_yield example – 2nd part</vt:lpstr>
      <vt:lpstr>What does co_return do?</vt:lpstr>
      <vt:lpstr>co_return example – 1st part</vt:lpstr>
      <vt:lpstr>co_return example – 2nd part</vt:lpstr>
      <vt:lpstr>What about remaining member functions from promise?</vt:lpstr>
      <vt:lpstr>Automatic clean up</vt:lpstr>
      <vt:lpstr>Coroutines – Examples</vt:lpstr>
      <vt:lpstr>Coroutines – Problems</vt:lpstr>
      <vt:lpstr>Coroutines – Problems</vt:lpstr>
    </vt:vector>
  </TitlesOfParts>
  <Company>KSI, MFF UK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Programovani v asembleru 1</dc:title>
  <dc:creator>Jakub Yaghob</dc:creator>
  <cp:lastModifiedBy>Tomáš Faltín</cp:lastModifiedBy>
  <cp:revision>553</cp:revision>
  <cp:lastPrinted>1601-01-01T00:00:00Z</cp:lastPrinted>
  <dcterms:created xsi:type="dcterms:W3CDTF">2003-09-28T21:26:58Z</dcterms:created>
  <dcterms:modified xsi:type="dcterms:W3CDTF">2026-05-06T15:21:33Z</dcterms:modified>
</cp:coreProperties>
</file>