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30"/>
  </p:notesMasterIdLst>
  <p:sldIdLst>
    <p:sldId id="256" r:id="rId2"/>
    <p:sldId id="257" r:id="rId3"/>
    <p:sldId id="258" r:id="rId4"/>
    <p:sldId id="277" r:id="rId5"/>
    <p:sldId id="270" r:id="rId6"/>
    <p:sldId id="271" r:id="rId7"/>
    <p:sldId id="272" r:id="rId8"/>
    <p:sldId id="261" r:id="rId9"/>
    <p:sldId id="275" r:id="rId10"/>
    <p:sldId id="276" r:id="rId11"/>
    <p:sldId id="259" r:id="rId12"/>
    <p:sldId id="260" r:id="rId13"/>
    <p:sldId id="262" r:id="rId14"/>
    <p:sldId id="263" r:id="rId15"/>
    <p:sldId id="264" r:id="rId16"/>
    <p:sldId id="265" r:id="rId17"/>
    <p:sldId id="279" r:id="rId18"/>
    <p:sldId id="280" r:id="rId19"/>
    <p:sldId id="278" r:id="rId20"/>
    <p:sldId id="285" r:id="rId21"/>
    <p:sldId id="287" r:id="rId22"/>
    <p:sldId id="284" r:id="rId23"/>
    <p:sldId id="266" r:id="rId24"/>
    <p:sldId id="267" r:id="rId25"/>
    <p:sldId id="273" r:id="rId26"/>
    <p:sldId id="274" r:id="rId27"/>
    <p:sldId id="281" r:id="rId28"/>
    <p:sldId id="28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209" autoAdjust="0"/>
  </p:normalViewPr>
  <p:slideViewPr>
    <p:cSldViewPr>
      <p:cViewPr varScale="1">
        <p:scale>
          <a:sx n="99" d="100"/>
          <a:sy n="99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042EEA-9F9B-4B91-B52A-073E94FB90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2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63309-FE16-4CC3-CEBD-955439EB5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99797A-B5E7-978A-F5E2-57C8A203BD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BC77F4-07D1-14EF-A1A3-64F48C6CC0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Fetch parallel ~ speculative fetch of unreachable code, self-modifying code needs fences</a:t>
            </a:r>
          </a:p>
          <a:p>
            <a:pPr marL="0" indent="0">
              <a:buNone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x86 is TSO — Total Store Order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core → store buffer → cache → memory</a:t>
            </a:r>
          </a:p>
          <a:p>
            <a:pPr marL="0" indent="0"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indent="0"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dirty="0"/>
              <a:t>r1 = x;</a:t>
            </a:r>
          </a:p>
          <a:p>
            <a:r>
              <a:rPr lang="en-US" dirty="0"/>
              <a:t>r2 = y;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---</a:t>
            </a:r>
          </a:p>
          <a:p>
            <a:r>
              <a:rPr lang="en-US" dirty="0"/>
              <a:t>if (flag) {</a:t>
            </a:r>
          </a:p>
          <a:p>
            <a:r>
              <a:rPr lang="en-US" dirty="0"/>
              <a:t>    r = x;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---</a:t>
            </a:r>
          </a:p>
          <a:p>
            <a:r>
              <a:rPr lang="pt-BR" dirty="0"/>
              <a:t>x = 1;   // W</a:t>
            </a:r>
          </a:p>
          <a:p>
            <a:r>
              <a:rPr lang="pt-BR" dirty="0"/>
              <a:t>r = y;   // R</a:t>
            </a:r>
          </a:p>
          <a:p>
            <a:r>
              <a:rPr lang="en-US" dirty="0"/>
              <a:t>----</a:t>
            </a:r>
          </a:p>
          <a:p>
            <a:r>
              <a:rPr lang="en-US" dirty="0"/>
              <a:t>x = 1;</a:t>
            </a:r>
          </a:p>
          <a:p>
            <a:r>
              <a:rPr lang="en-US" dirty="0"/>
              <a:t>r = x;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----</a:t>
            </a:r>
          </a:p>
          <a:p>
            <a:r>
              <a:rPr lang="en-US" dirty="0"/>
              <a:t>x = 1;</a:t>
            </a:r>
          </a:p>
          <a:p>
            <a:r>
              <a:rPr lang="en-US" dirty="0"/>
              <a:t>if (</a:t>
            </a:r>
            <a:r>
              <a:rPr lang="en-US" dirty="0" err="1"/>
              <a:t>cond</a:t>
            </a:r>
            <a:r>
              <a:rPr lang="en-US" dirty="0"/>
              <a:t>) {</a:t>
            </a:r>
          </a:p>
          <a:p>
            <a:r>
              <a:rPr lang="en-US" dirty="0"/>
              <a:t>    y = 2;</a:t>
            </a:r>
          </a:p>
          <a:p>
            <a:r>
              <a:rPr lang="en-US" dirty="0"/>
              <a:t>}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----</a:t>
            </a:r>
          </a:p>
          <a:p>
            <a:r>
              <a:rPr lang="en-US" dirty="0"/>
              <a:t>x = 1;</a:t>
            </a:r>
          </a:p>
          <a:p>
            <a:r>
              <a:rPr lang="en-US" dirty="0"/>
              <a:t>y = 2;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---</a:t>
            </a:r>
          </a:p>
          <a:p>
            <a:r>
              <a:rPr lang="en-US" dirty="0"/>
              <a:t>if (flag) {</a:t>
            </a:r>
          </a:p>
          <a:p>
            <a:r>
              <a:rPr lang="en-US" dirty="0"/>
              <a:t>    x = 1;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----</a:t>
            </a:r>
          </a:p>
          <a:p>
            <a:r>
              <a:rPr lang="en-US" dirty="0"/>
              <a:t>// Thread 0</a:t>
            </a:r>
          </a:p>
          <a:p>
            <a:r>
              <a:rPr lang="en-US" dirty="0"/>
              <a:t>x = 1;</a:t>
            </a:r>
          </a:p>
          <a:p>
            <a:r>
              <a:rPr lang="en-US" dirty="0"/>
              <a:t>r1 = y;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// Thread 1</a:t>
            </a:r>
          </a:p>
          <a:p>
            <a:r>
              <a:rPr lang="en-US" dirty="0"/>
              <a:t>y = 1;</a:t>
            </a:r>
          </a:p>
          <a:p>
            <a:r>
              <a:rPr lang="en-US" dirty="0"/>
              <a:t>r2 = x;</a:t>
            </a:r>
          </a:p>
          <a:p>
            <a:r>
              <a:rPr lang="en-US" dirty="0"/>
              <a:t>----</a:t>
            </a:r>
          </a:p>
          <a:p>
            <a:r>
              <a:rPr lang="de-DE" dirty="0" err="1"/>
              <a:t>buf</a:t>
            </a:r>
            <a:r>
              <a:rPr lang="de-DE" dirty="0"/>
              <a:t>[0] = 1;</a:t>
            </a:r>
          </a:p>
          <a:p>
            <a:r>
              <a:rPr lang="de-DE" dirty="0" err="1"/>
              <a:t>buf</a:t>
            </a:r>
            <a:r>
              <a:rPr lang="de-DE" dirty="0"/>
              <a:t>[1] = 2;</a:t>
            </a:r>
          </a:p>
          <a:p>
            <a:r>
              <a:rPr lang="de-DE" dirty="0" err="1"/>
              <a:t>buf</a:t>
            </a:r>
            <a:r>
              <a:rPr lang="de-DE" dirty="0"/>
              <a:t>[2] = 3;</a:t>
            </a:r>
          </a:p>
          <a:p>
            <a:r>
              <a:rPr lang="de-DE" dirty="0" err="1"/>
              <a:t>buf</a:t>
            </a:r>
            <a:r>
              <a:rPr lang="de-DE" dirty="0"/>
              <a:t>[3] = 4;</a:t>
            </a:r>
          </a:p>
          <a:p>
            <a:endParaRPr lang="en-US" dirty="0"/>
          </a:p>
          <a:p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indent="0">
              <a:buNone/>
            </a:pPr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B0FB3-BD41-F12F-1303-93211A7F6F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771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29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 = single total order exists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6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7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28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T1 </a:t>
            </a:r>
            <a:r>
              <a:rPr lang="en-US" dirty="0">
                <a:sym typeface="Wingdings" panose="05000000000000000000" pitchFamily="2" charset="2"/>
              </a:rPr>
              <a:t> </a:t>
            </a:r>
          </a:p>
          <a:p>
            <a:r>
              <a:rPr lang="en-US" dirty="0">
                <a:sym typeface="Wingdings" panose="05000000000000000000" pitchFamily="2" charset="2"/>
              </a:rPr>
              <a:t>LL: [A|10]  [B|11]  [C|12]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T1: pop A</a:t>
            </a:r>
          </a:p>
          <a:p>
            <a:r>
              <a:rPr lang="en-US" dirty="0">
                <a:sym typeface="Wingdings" panose="05000000000000000000" pitchFamily="2" charset="2"/>
              </a:rPr>
              <a:t>T2: pop A, pop B, push([A|13])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042EEA-9F9B-4B91-B52A-073E94FB90D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46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4750BA-B163-4F11-8356-C4353F13CE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E42D6-9DD4-4165-BDB0-13B2B843F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7C8BE-C614-485F-9B20-1471ABF7C6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1145F-674A-4228-8958-0EA9769F55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15E1F-5AFB-40EA-923D-A2EB4D767C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EAE92-5121-41FC-8DEC-DA73929E0C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B1BA9-04F9-4DBA-8B88-0BF71DD220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B23DE-87E9-44C4-9125-F996474026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B49DB-207B-4B04-AB13-3224BA24FB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FF626-F1DE-4CAB-AC6F-3C9C63F3BC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FCAB0-4CDF-4FD1-8C9D-AF93D5E31F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D280EE7-F64F-4308-BA6A-AA907C3209A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C++ </a:t>
            </a:r>
            <a:r>
              <a:rPr lang="en-US" dirty="0"/>
              <a:t>- parallelization and synchronization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Memory models, atomics, lock-free structures</a:t>
            </a:r>
            <a:endParaRPr lang="cs-CZ" dirty="0"/>
          </a:p>
          <a:p>
            <a:endParaRPr lang="cs-CZ" dirty="0"/>
          </a:p>
          <a:p>
            <a:r>
              <a:rPr lang="en-US" dirty="0"/>
              <a:t>Tom</a:t>
            </a:r>
            <a:r>
              <a:rPr lang="cs-CZ" dirty="0" err="1"/>
              <a:t>áš</a:t>
            </a:r>
            <a:r>
              <a:rPr lang="cs-CZ" dirty="0"/>
              <a:t> Faltín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 – barrier demo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2564904"/>
            <a:ext cx="680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 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293423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BARRIER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5736" y="1840665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CPU0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48064" y="1846382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CPU1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48064" y="293423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BARRIER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8064" y="3303568"/>
            <a:ext cx="684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LD A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1740" y="2496682"/>
            <a:ext cx="1454719" cy="12444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92280" y="2302330"/>
            <a:ext cx="72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 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753631"/>
            <a:ext cx="77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 A</a:t>
            </a:r>
          </a:p>
        </p:txBody>
      </p:sp>
      <p:cxnSp>
        <p:nvCxnSpPr>
          <p:cNvPr id="14" name="Straight Connector 13"/>
          <p:cNvCxnSpPr>
            <a:stCxn id="9" idx="3"/>
            <a:endCxn id="11" idx="1"/>
          </p:cNvCxnSpPr>
          <p:nvPr/>
        </p:nvCxnSpPr>
        <p:spPr bwMode="auto">
          <a:xfrm flipV="1">
            <a:off x="5832931" y="2486996"/>
            <a:ext cx="1259349" cy="10012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4" idx="1"/>
            <a:endCxn id="12" idx="3"/>
          </p:cNvCxnSpPr>
          <p:nvPr/>
        </p:nvCxnSpPr>
        <p:spPr bwMode="auto">
          <a:xfrm flipH="1">
            <a:off x="1231836" y="2749570"/>
            <a:ext cx="963900" cy="11887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195736" y="4369122"/>
            <a:ext cx="1227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ST.REL  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5736" y="473845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BARRIER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48064" y="473845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BARRIER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48064" y="5107786"/>
            <a:ext cx="13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LD.ACQ  A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 flipH="1">
            <a:off x="457200" y="4738454"/>
            <a:ext cx="32507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148064" y="5107786"/>
            <a:ext cx="31683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53996" y="4369122"/>
            <a:ext cx="77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 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92280" y="5107813"/>
            <a:ext cx="72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 A</a:t>
            </a:r>
          </a:p>
        </p:txBody>
      </p:sp>
    </p:spTree>
    <p:extLst>
      <p:ext uri="{BB962C8B-B14F-4D97-AF65-F5344CB8AC3E}">
        <p14:creationId xmlns:p14="http://schemas.microsoft.com/office/powerpoint/2010/main" val="31419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8" grpId="0"/>
      <p:bldP spid="19" grpId="0"/>
      <p:bldP spid="20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 operations</a:t>
            </a:r>
          </a:p>
          <a:p>
            <a:pPr lvl="1"/>
            <a:r>
              <a:rPr lang="en-US" dirty="0"/>
              <a:t>Header &lt;atomics&gt;</a:t>
            </a:r>
          </a:p>
          <a:p>
            <a:pPr lvl="1"/>
            <a:r>
              <a:rPr lang="en-US" dirty="0"/>
              <a:t>Allows creating portable lock-free algorithms and data structures</a:t>
            </a:r>
          </a:p>
          <a:p>
            <a:pPr lvl="1"/>
            <a:r>
              <a:rPr lang="en-US" dirty="0"/>
              <a:t>Memory ordering</a:t>
            </a:r>
          </a:p>
          <a:p>
            <a:pPr lvl="1"/>
            <a:r>
              <a:rPr lang="en-US" dirty="0"/>
              <a:t>Fences</a:t>
            </a:r>
          </a:p>
          <a:p>
            <a:pPr lvl="1"/>
            <a:r>
              <a:rPr lang="en-US" dirty="0"/>
              <a:t>Lock-free operations, algorithms, data-structures</a:t>
            </a:r>
          </a:p>
        </p:txBody>
      </p:sp>
    </p:spTree>
    <p:extLst>
      <p:ext uri="{BB962C8B-B14F-4D97-AF65-F5344CB8AC3E}">
        <p14:creationId xmlns:p14="http://schemas.microsoft.com/office/powerpoint/2010/main" val="3914617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Memory ordering -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</a:rPr>
              <a:t>enum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</a:rPr>
              <a:t>memory_order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memory_order_seq_cst</a:t>
            </a:r>
            <a:endParaRPr lang="en-US" sz="2400" b="1" dirty="0" err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sz="2000" dirty="0"/>
              <a:t>Sequentially consistent, most restrictive memory model</a:t>
            </a:r>
          </a:p>
          <a:p>
            <a:pPr lvl="1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memory_order_relaxed</a:t>
            </a:r>
            <a:endParaRPr lang="en-US" sz="2400" b="1" dirty="0" err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sz="2000" dirty="0"/>
              <a:t>Totally relaxed memory model, allows best freedom for CPU and compiler optimizations</a:t>
            </a:r>
          </a:p>
          <a:p>
            <a:pPr lvl="1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memory_order_acquire</a:t>
            </a:r>
            <a:r>
              <a:rPr lang="en-US" sz="2400" dirty="0"/>
              <a:t>, 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memory_order_release</a:t>
            </a:r>
            <a:r>
              <a:rPr lang="en-US" sz="2400" dirty="0"/>
              <a:t>, 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memory_order_acq_rel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sz="2000" dirty="0"/>
              <a:t>Additional barriers, weaker then sequentially consistent, stronger then relaxed</a:t>
            </a:r>
          </a:p>
        </p:txBody>
      </p:sp>
    </p:spTree>
    <p:extLst>
      <p:ext uri="{BB962C8B-B14F-4D97-AF65-F5344CB8AC3E}">
        <p14:creationId xmlns:p14="http://schemas.microsoft.com/office/powerpoint/2010/main" val="130699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 dirty="0"/>
              <a:t>Easy way to make the demo safe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&lt;atomic&gt;</a:t>
            </a:r>
          </a:p>
          <a:p>
            <a:pPr>
              <a:buNone/>
            </a:pP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std::atomic&lt;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.load();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181604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Template atomic</a:t>
            </a:r>
          </a:p>
          <a:p>
            <a:pPr lvl="1"/>
            <a:r>
              <a:rPr lang="en-US" dirty="0"/>
              <a:t>Defined for any type</a:t>
            </a:r>
          </a:p>
          <a:p>
            <a:pPr lvl="2"/>
            <a:r>
              <a:rPr lang="en-US" dirty="0"/>
              <a:t>Load, store, </a:t>
            </a:r>
            <a:r>
              <a:rPr lang="en-US" dirty="0" err="1"/>
              <a:t>compare_exchange</a:t>
            </a:r>
            <a:endParaRPr lang="cs-CZ" dirty="0"/>
          </a:p>
          <a:p>
            <a:pPr lvl="1"/>
            <a:r>
              <a:rPr lang="en-US" dirty="0"/>
              <a:t>Specialized for </a:t>
            </a:r>
            <a:r>
              <a:rPr lang="en-US" dirty="0" err="1"/>
              <a:t>bool</a:t>
            </a:r>
            <a:r>
              <a:rPr lang="en-US" dirty="0"/>
              <a:t>, all integral types, and pointers</a:t>
            </a:r>
          </a:p>
          <a:p>
            <a:pPr lvl="2"/>
            <a:r>
              <a:rPr lang="en-US" dirty="0"/>
              <a:t>Load, store, </a:t>
            </a:r>
            <a:r>
              <a:rPr lang="en-US" dirty="0" err="1"/>
              <a:t>compare_exchange</a:t>
            </a:r>
            <a:endParaRPr lang="en-US" dirty="0"/>
          </a:p>
          <a:p>
            <a:pPr lvl="2"/>
            <a:r>
              <a:rPr lang="en-US" dirty="0"/>
              <a:t>Arithmetic and bitwise operations</a:t>
            </a:r>
          </a:p>
          <a:p>
            <a:pPr lvl="3"/>
            <a:r>
              <a:rPr lang="en-US" dirty="0" err="1"/>
              <a:t>fetch_add</a:t>
            </a:r>
            <a:endParaRPr lang="en-US" dirty="0"/>
          </a:p>
          <a:p>
            <a:pPr lvl="1"/>
            <a:r>
              <a:rPr lang="en-US" dirty="0"/>
              <a:t>Wait, notify</a:t>
            </a:r>
          </a:p>
          <a:p>
            <a:pPr lvl="2"/>
            <a:r>
              <a:rPr lang="en-US" dirty="0"/>
              <a:t>Wait on atomic value change</a:t>
            </a:r>
          </a:p>
          <a:p>
            <a:pPr lvl="2"/>
            <a:r>
              <a:rPr lang="en-US" dirty="0"/>
              <a:t>Unblock waiting thread(s)</a:t>
            </a:r>
          </a:p>
        </p:txBody>
      </p:sp>
    </p:spTree>
    <p:extLst>
      <p:ext uri="{BB962C8B-B14F-4D97-AF65-F5344CB8AC3E}">
        <p14:creationId xmlns:p14="http://schemas.microsoft.com/office/powerpoint/2010/main" val="285484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 flag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atomic_flag</a:t>
            </a:r>
            <a:r>
              <a:rPr lang="en-US" dirty="0"/>
              <a:t> allows one-bit test and set</a:t>
            </a:r>
          </a:p>
          <a:p>
            <a:r>
              <a:rPr lang="en-US" dirty="0"/>
              <a:t>Atomic operations for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097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Fences</a:t>
            </a:r>
          </a:p>
          <a:p>
            <a:pPr lvl="1"/>
            <a:r>
              <a:rPr lang="en-US" dirty="0"/>
              <a:t>Explicit memory barrier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atomic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_fence(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relaxed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/>
              <a:t>No effect</a:t>
            </a:r>
          </a:p>
          <a:p>
            <a:pPr lvl="2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memory_order_acquire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/>
              <a:t>An acquire fence</a:t>
            </a:r>
          </a:p>
          <a:p>
            <a:pPr lvl="2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release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/>
              <a:t>A release fence</a:t>
            </a:r>
          </a:p>
          <a:p>
            <a:pPr lvl="2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acq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rel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/>
              <a:t>Both an acquire and a release fence</a:t>
            </a:r>
          </a:p>
          <a:p>
            <a:pPr lvl="2"/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seq</a:t>
            </a:r>
            <a:r>
              <a:rPr lang="cs-CZ" sz="2400" b="1" dirty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>
                <a:solidFill>
                  <a:schemeClr val="accent6"/>
                </a:solidFill>
                <a:latin typeface="Courier New" pitchFamily="49" charset="0"/>
              </a:rPr>
              <a:t>cst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/>
              <a:t>Sequentially consistent</a:t>
            </a:r>
          </a:p>
        </p:txBody>
      </p:sp>
    </p:spTree>
    <p:extLst>
      <p:ext uri="{BB962C8B-B14F-4D97-AF65-F5344CB8AC3E}">
        <p14:creationId xmlns:p14="http://schemas.microsoft.com/office/powerpoint/2010/main" val="1839661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60FE0-EEFE-DCB1-C5B5-D180F2BC7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130F4-F683-3759-FBF8-D4D7C24DE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Busy Loop - Example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0B1DC5A-06AE-C1B2-874A-AB4073F439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972124"/>
            <a:ext cx="3217547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shared variables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 ready = false;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data =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Thread 0 (producer)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 = 42;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 = true;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103844A-38DD-7A7D-5A21-ADAE9F788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6180" y="1385942"/>
            <a:ext cx="376898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</a:defRPr>
            </a:lvl2pPr>
            <a:lvl3pPr marL="987425" indent="-2936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281113" indent="-2921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Thread 1 (consumer)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(!ready) {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 // busy loop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data &lt;&lt; "\n";</a:t>
            </a: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E0E0498E-7CAE-DB73-3AE1-B07B7D91058E}"/>
              </a:ext>
            </a:extLst>
          </p:cNvPr>
          <p:cNvSpPr/>
          <p:nvPr/>
        </p:nvSpPr>
        <p:spPr bwMode="auto">
          <a:xfrm>
            <a:off x="1547664" y="4425076"/>
            <a:ext cx="1512168" cy="720080"/>
          </a:xfrm>
          <a:prstGeom prst="wedgeRoundRectCallout">
            <a:avLst>
              <a:gd name="adj1" fmla="val -46947"/>
              <a:gd name="adj2" fmla="val -79042"/>
              <a:gd name="adj3" fmla="val 16667"/>
            </a:avLst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No ordering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guarantee</a:t>
            </a:r>
          </a:p>
        </p:txBody>
      </p:sp>
    </p:spTree>
    <p:extLst>
      <p:ext uri="{BB962C8B-B14F-4D97-AF65-F5344CB8AC3E}">
        <p14:creationId xmlns:p14="http://schemas.microsoft.com/office/powerpoint/2010/main" val="326045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730DE-760F-1C45-E8BC-DA5585694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95D1-9A5E-98EA-4E37-CBDA9F4D9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Busy Loop - Example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0697A98-C1E7-0943-F740-764557AC27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833625"/>
            <a:ext cx="597471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shared variables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atomic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_flag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 = ATOMIC_FLAG_INIT;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data =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Thread 0 (producer)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 = 42;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ready.test_and_set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800" b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kumimoji="0" lang="en-US" altLang="en-US" sz="1800" b="1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63B9057-BA50-5330-9CA7-813AD346A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728" y="1268760"/>
            <a:ext cx="445827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</a:defRPr>
            </a:lvl2pPr>
            <a:lvl3pPr marL="987425" indent="-2936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281113" indent="-2921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Thread 1 (consumer)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altLang="en-US" sz="1800" b="1" kern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ready.test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altLang="en-US" sz="1800" b="1" kern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 // busy loop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data &lt;&lt; "\n";</a:t>
            </a: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4D5FA56D-E316-4419-F9CB-BDFE8A0856EE}"/>
              </a:ext>
            </a:extLst>
          </p:cNvPr>
          <p:cNvSpPr/>
          <p:nvPr/>
        </p:nvSpPr>
        <p:spPr bwMode="auto">
          <a:xfrm>
            <a:off x="699156" y="4653136"/>
            <a:ext cx="1440160" cy="720080"/>
          </a:xfrm>
          <a:prstGeom prst="wedgeRoundRectCallout">
            <a:avLst>
              <a:gd name="adj1" fmla="val -11802"/>
              <a:gd name="adj2" fmla="val -79042"/>
              <a:gd name="adj3" fmla="val 16667"/>
            </a:avLst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No ordering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guarantee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DC3A3EBF-9759-57B9-A21A-24D0C3FFDA3C}"/>
              </a:ext>
            </a:extLst>
          </p:cNvPr>
          <p:cNvSpPr/>
          <p:nvPr/>
        </p:nvSpPr>
        <p:spPr bwMode="auto">
          <a:xfrm>
            <a:off x="2350640" y="4653136"/>
            <a:ext cx="1440160" cy="720080"/>
          </a:xfrm>
          <a:prstGeom prst="wedgeRoundRectCallout">
            <a:avLst>
              <a:gd name="adj1" fmla="val -34594"/>
              <a:gd name="adj2" fmla="val -8012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Guarantees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atomicity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9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0F9E0-9DB7-BB37-4878-EC094872E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Busy Loop - Example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737DF93-BB8C-2A6E-C9A8-1268DADC5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833625"/>
            <a:ext cx="597471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shared variables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atomic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_flag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 = ATOMIC_FLAG_INIT;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data =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Thread 0 (producer)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 = 42;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ready.test_and_set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memory_order_release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940EC4A-30AE-DD74-7800-D0B8F8665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728" y="1822756"/>
            <a:ext cx="445827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</a:defRPr>
            </a:lvl2pPr>
            <a:lvl3pPr marL="987425" indent="-2936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281113" indent="-2921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Thread 1 (consumer)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(!</a:t>
            </a:r>
            <a:r>
              <a:rPr lang="en-US" altLang="en-US" sz="1800" b="1" kern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ready.test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altLang="en-US" sz="1800" b="1" kern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memory_order_acquire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 // busy loop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data &lt;&lt; "\n";</a:t>
            </a: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90B6E623-23AA-1080-5865-F080663FE42D}"/>
              </a:ext>
            </a:extLst>
          </p:cNvPr>
          <p:cNvSpPr/>
          <p:nvPr/>
        </p:nvSpPr>
        <p:spPr bwMode="auto">
          <a:xfrm>
            <a:off x="3635896" y="3802398"/>
            <a:ext cx="1368152" cy="288032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28B79F00-D457-A77D-AA23-6597EF85E17E}"/>
              </a:ext>
            </a:extLst>
          </p:cNvPr>
          <p:cNvSpPr/>
          <p:nvPr/>
        </p:nvSpPr>
        <p:spPr bwMode="auto">
          <a:xfrm>
            <a:off x="32838" y="5445224"/>
            <a:ext cx="2882977" cy="720080"/>
          </a:xfrm>
          <a:prstGeom prst="wedgeRoundRectCallout">
            <a:avLst>
              <a:gd name="adj1" fmla="val 48546"/>
              <a:gd name="adj2" fmla="val -18757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All writes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are visible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when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acquiring the same atomic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CB82F619-3734-D22A-B044-75D7D4DB0564}"/>
              </a:ext>
            </a:extLst>
          </p:cNvPr>
          <p:cNvSpPr/>
          <p:nvPr/>
        </p:nvSpPr>
        <p:spPr bwMode="auto">
          <a:xfrm>
            <a:off x="32839" y="4597008"/>
            <a:ext cx="2762854" cy="720080"/>
          </a:xfrm>
          <a:prstGeom prst="wedgeRoundRectCallout">
            <a:avLst>
              <a:gd name="adj1" fmla="val 41074"/>
              <a:gd name="adj2" fmla="val -8229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No reads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or writes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reordered </a:t>
            </a:r>
            <a:r>
              <a:rPr lang="en-US" b="1" baseline="0" dirty="0">
                <a:solidFill>
                  <a:schemeClr val="tx1"/>
                </a:solidFill>
                <a:latin typeface="Arial" charset="0"/>
              </a:rPr>
              <a:t>after</a:t>
            </a: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 this </a:t>
            </a:r>
            <a:r>
              <a:rPr lang="en-US" b="1" baseline="0" dirty="0">
                <a:solidFill>
                  <a:schemeClr val="tx1"/>
                </a:solidFill>
                <a:latin typeface="Arial" charset="0"/>
              </a:rPr>
              <a:t>store</a:t>
            </a: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.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FF6D829A-2D59-5F57-5CA8-C67E781069F4}"/>
              </a:ext>
            </a:extLst>
          </p:cNvPr>
          <p:cNvSpPr/>
          <p:nvPr/>
        </p:nvSpPr>
        <p:spPr bwMode="auto">
          <a:xfrm>
            <a:off x="5473375" y="4597008"/>
            <a:ext cx="2882977" cy="720080"/>
          </a:xfrm>
          <a:prstGeom prst="wedgeRoundRectCallout">
            <a:avLst>
              <a:gd name="adj1" fmla="val -4740"/>
              <a:gd name="adj2" fmla="val -11485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No reads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or writes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reordered </a:t>
            </a:r>
            <a:r>
              <a:rPr lang="en-US" b="1" baseline="0" dirty="0">
                <a:solidFill>
                  <a:schemeClr val="tx1"/>
                </a:solidFill>
                <a:latin typeface="Arial" charset="0"/>
              </a:rPr>
              <a:t>before</a:t>
            </a: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 this </a:t>
            </a:r>
            <a:r>
              <a:rPr lang="en-US" b="1" baseline="0" dirty="0">
                <a:solidFill>
                  <a:schemeClr val="tx1"/>
                </a:solidFill>
                <a:latin typeface="Arial" charset="0"/>
              </a:rPr>
              <a:t>load</a:t>
            </a: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.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6B449C5-F778-4FB6-D56B-806F17847373}"/>
              </a:ext>
            </a:extLst>
          </p:cNvPr>
          <p:cNvSpPr/>
          <p:nvPr/>
        </p:nvSpPr>
        <p:spPr bwMode="auto">
          <a:xfrm>
            <a:off x="3402909" y="4437112"/>
            <a:ext cx="1834126" cy="712162"/>
          </a:xfrm>
          <a:prstGeom prst="round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Release-acquire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ordering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9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Memory models</a:t>
            </a:r>
          </a:p>
          <a:p>
            <a:pPr lvl="1"/>
            <a:r>
              <a:rPr lang="en-US" dirty="0"/>
              <a:t>Memory ordering</a:t>
            </a:r>
          </a:p>
          <a:p>
            <a:pPr lvl="1"/>
            <a:r>
              <a:rPr lang="en-US" dirty="0"/>
              <a:t>Fence</a:t>
            </a:r>
          </a:p>
          <a:p>
            <a:r>
              <a:rPr lang="en-US" dirty="0"/>
              <a:t>Atomics</a:t>
            </a:r>
          </a:p>
          <a:p>
            <a:r>
              <a:rPr lang="en-US" dirty="0"/>
              <a:t>Lock-free structures</a:t>
            </a:r>
          </a:p>
          <a:p>
            <a:pPr lvl="1"/>
            <a:r>
              <a:rPr lang="en-US" dirty="0"/>
              <a:t>Problems</a:t>
            </a:r>
          </a:p>
        </p:txBody>
      </p:sp>
    </p:spTree>
    <p:extLst>
      <p:ext uri="{BB962C8B-B14F-4D97-AF65-F5344CB8AC3E}">
        <p14:creationId xmlns:p14="http://schemas.microsoft.com/office/powerpoint/2010/main" val="1516230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6E360-4B08-C3E1-AC0B-082F974F7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394E-FF1D-0D78-C75D-ABF767FB5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Busy Loop - Example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085049-96A4-8030-ED16-66DF72E477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972124"/>
            <a:ext cx="597471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shared variables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atomic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_flag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 = ATOMIC_FLAG_INIT;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data = 0;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Thread 0 (producer)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 = 42;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ready.test_and_set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CA76557-3FCD-B269-E697-89303334B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728" y="1407259"/>
            <a:ext cx="376898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</a:defRPr>
            </a:lvl2pPr>
            <a:lvl3pPr marL="987425" indent="-2936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</a:defRPr>
            </a:lvl3pPr>
            <a:lvl4pPr marL="1281113" indent="-2921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15986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Thread 1 (consumer)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(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r>
              <a:rPr lang="en-US" altLang="en-US" sz="1800" b="1" kern="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ready.test</a:t>
            </a:r>
            <a:r>
              <a:rPr lang="en-US" altLang="en-US" sz="1800" b="1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  // busy loop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kern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data &lt;&lt; "\n";</a:t>
            </a: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b="1" kern="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7606D1A-6DF4-5BEB-5295-12D61B39463C}"/>
              </a:ext>
            </a:extLst>
          </p:cNvPr>
          <p:cNvSpPr/>
          <p:nvPr/>
        </p:nvSpPr>
        <p:spPr bwMode="auto">
          <a:xfrm>
            <a:off x="2960478" y="4316865"/>
            <a:ext cx="2537243" cy="712162"/>
          </a:xfrm>
          <a:prstGeom prst="round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Sequentially-consistent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ordering (default)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8BA22B8D-E7FA-8CE4-6AAF-1E77503C807F}"/>
              </a:ext>
            </a:extLst>
          </p:cNvPr>
          <p:cNvSpPr/>
          <p:nvPr/>
        </p:nvSpPr>
        <p:spPr bwMode="auto">
          <a:xfrm>
            <a:off x="3545024" y="3946415"/>
            <a:ext cx="1368152" cy="288032"/>
          </a:xfrm>
          <a:prstGeom prst="left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854F4FF4-3671-851E-6F80-CB5658528EDF}"/>
              </a:ext>
            </a:extLst>
          </p:cNvPr>
          <p:cNvSpPr/>
          <p:nvPr/>
        </p:nvSpPr>
        <p:spPr bwMode="auto">
          <a:xfrm>
            <a:off x="1151542" y="5438468"/>
            <a:ext cx="3510280" cy="720080"/>
          </a:xfrm>
          <a:prstGeom prst="wedgeRoundRectCallout">
            <a:avLst>
              <a:gd name="adj1" fmla="val 41074"/>
              <a:gd name="adj2" fmla="val -8229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Loads a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cquire, Stores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r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elease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tx1"/>
                </a:solidFill>
                <a:latin typeface="Arial" charset="0"/>
              </a:rPr>
              <a:t>Single total modification order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7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A1B28-EC1C-318E-236A-D6F5CC2DA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Single Total Modification Order</a:t>
            </a:r>
            <a:br>
              <a:rPr lang="en-US" sz="3800" dirty="0"/>
            </a:br>
            <a:r>
              <a:rPr lang="en-US" sz="3800" dirty="0"/>
              <a:t>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2FD2D-56DA-A442-3AE7-2FD85C485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shared variables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std::atomic&lt;int&gt; x{0}, y{0};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n-US" altLang="en-US" sz="20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writer()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x.store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(1, std::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y.store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(1, std::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n-US" altLang="en-US" sz="20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reader()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xval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x.load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(std::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yval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y.load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(std::</a:t>
            </a:r>
            <a:r>
              <a:rPr lang="en-US" alt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lang="en-US" alt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std::print(“{} {}”, </a:t>
            </a:r>
            <a:r>
              <a:rPr lang="en-US" altLang="en-US" sz="20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xval</a:t>
            </a: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en-US" sz="20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yval</a:t>
            </a: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n-US" altLang="en-US" sz="20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n-US" altLang="en-US" sz="20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endParaRPr lang="en-US" altLang="en-US" sz="32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96C593BE-DAFD-EA00-470D-B3F9D967657B}"/>
              </a:ext>
            </a:extLst>
          </p:cNvPr>
          <p:cNvSpPr/>
          <p:nvPr/>
        </p:nvSpPr>
        <p:spPr bwMode="auto">
          <a:xfrm>
            <a:off x="6012160" y="5410845"/>
            <a:ext cx="2434762" cy="720080"/>
          </a:xfrm>
          <a:prstGeom prst="wedgeRoundRectCallout">
            <a:avLst>
              <a:gd name="adj1" fmla="val -42705"/>
              <a:gd name="adj2" fmla="val -7035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What are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the possible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outputs </a:t>
            </a:r>
            <a:r>
              <a:rPr lang="en-US" baseline="0" dirty="0">
                <a:solidFill>
                  <a:schemeClr val="tx1"/>
                </a:solidFill>
                <a:latin typeface="Arial" charset="0"/>
              </a:rPr>
              <a:t>for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 2 readers?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2A5207B8-B127-5957-DC90-1C52204BBB16}"/>
              </a:ext>
            </a:extLst>
          </p:cNvPr>
          <p:cNvSpPr/>
          <p:nvPr/>
        </p:nvSpPr>
        <p:spPr bwMode="auto">
          <a:xfrm>
            <a:off x="5897110" y="2060848"/>
            <a:ext cx="2530624" cy="720080"/>
          </a:xfrm>
          <a:prstGeom prst="wedgeRoundRectCallout">
            <a:avLst>
              <a:gd name="adj1" fmla="val -40137"/>
              <a:gd name="adj2" fmla="val 7290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What</a:t>
            </a:r>
            <a:r>
              <a:rPr kumimoji="0" lang="en-US" sz="18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if we change MO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to 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SEQ_CST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?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8B570-586F-A44A-1284-9166532E8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18B59-2ED8-B438-4103-EF05E735B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mutex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atomic_flag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m_{};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lock()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(m_.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test_and_set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memory_order_acquire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m_.wait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(true, 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memory_order_relaxed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bool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try_lock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!m_.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test_and_set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memory_order_acquire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unlock()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m_.clear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(std::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memory_order_release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m_.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notify_one</a:t>
            </a: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FEE8E0F-9AB8-638F-D7F7-5899FCA039F0}"/>
              </a:ext>
            </a:extLst>
          </p:cNvPr>
          <p:cNvSpPr/>
          <p:nvPr/>
        </p:nvSpPr>
        <p:spPr bwMode="auto">
          <a:xfrm>
            <a:off x="4788024" y="1916832"/>
            <a:ext cx="3429000" cy="7200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test_and_set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+ 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clear()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wait() + 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notify_one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49628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Lock-free programming</a:t>
            </a:r>
            <a:endParaRPr lang="cs-CZ" dirty="0"/>
          </a:p>
        </p:txBody>
      </p:sp>
      <p:pic>
        <p:nvPicPr>
          <p:cNvPr id="4" name="Content Placeholder 3" descr="its-lock-fre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2780928"/>
            <a:ext cx="5328592" cy="2059633"/>
          </a:xfrm>
        </p:spPr>
      </p:pic>
    </p:spTree>
    <p:extLst>
      <p:ext uri="{BB962C8B-B14F-4D97-AF65-F5344CB8AC3E}">
        <p14:creationId xmlns:p14="http://schemas.microsoft.com/office/powerpoint/2010/main" val="38546032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chniqu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548680"/>
            <a:ext cx="4979043" cy="630932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3538736" cy="1295400"/>
          </a:xfrm>
        </p:spPr>
        <p:txBody>
          <a:bodyPr/>
          <a:lstStyle/>
          <a:p>
            <a:r>
              <a:rPr lang="en-US" dirty="0"/>
              <a:t>Lock-free programming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48330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 loop -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for(;;) {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read critical data to a local </a:t>
            </a:r>
            <a:r>
              <a:rPr lang="en-US" sz="24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endParaRPr lang="en-US" sz="2400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list_node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head;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speculatively modify new data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pushed_member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-&gt;next = 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CAS – attempt to write critical data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if(CAS(&amp;head, 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pushed_member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)==</a:t>
            </a:r>
            <a:b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return;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F46ABDA-4811-BDD9-D36B-79248A9A26F2}"/>
              </a:ext>
            </a:extLst>
          </p:cNvPr>
          <p:cNvSpPr/>
          <p:nvPr/>
        </p:nvSpPr>
        <p:spPr bwMode="auto">
          <a:xfrm>
            <a:off x="2411760" y="5301208"/>
            <a:ext cx="4500578" cy="720080"/>
          </a:xfrm>
          <a:prstGeom prst="wedgeRoundRectCallout">
            <a:avLst>
              <a:gd name="adj1" fmla="val 3913"/>
              <a:gd name="adj2" fmla="val -7795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atomic::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compare_exchange</a:t>
            </a:r>
            <a:r>
              <a:rPr 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_weak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atomic::</a:t>
            </a:r>
            <a:r>
              <a:rPr 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compare_exchange_strong</a:t>
            </a: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5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ABA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293387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Problem in lock-free programming</a:t>
            </a:r>
          </a:p>
          <a:p>
            <a:pPr lvl="1"/>
            <a:r>
              <a:rPr lang="en-US" dirty="0"/>
              <a:t>Compared data looks same but they are not</a:t>
            </a:r>
          </a:p>
          <a:p>
            <a:pPr lvl="1"/>
            <a:r>
              <a:rPr lang="en-US" dirty="0"/>
              <a:t>Workarounds</a:t>
            </a:r>
          </a:p>
          <a:p>
            <a:pPr lvl="2"/>
            <a:r>
              <a:rPr lang="en-US" dirty="0"/>
              <a:t>Tag, counter</a:t>
            </a:r>
          </a:p>
          <a:p>
            <a:pPr lvl="3"/>
            <a:r>
              <a:rPr lang="en-US" dirty="0"/>
              <a:t>Use free bits, wraparound</a:t>
            </a:r>
          </a:p>
          <a:p>
            <a:pPr lvl="3"/>
            <a:r>
              <a:rPr lang="en-US" dirty="0"/>
              <a:t>Large CAS</a:t>
            </a:r>
          </a:p>
          <a:p>
            <a:pPr lvl="4"/>
            <a:r>
              <a:rPr lang="en-US" dirty="0"/>
              <a:t>All modern architectures have 128-bit CAS</a:t>
            </a:r>
          </a:p>
          <a:p>
            <a:pPr lvl="2"/>
            <a:r>
              <a:rPr lang="en-US" dirty="0"/>
              <a:t>Intermediate nodes</a:t>
            </a:r>
          </a:p>
          <a:p>
            <a:pPr lvl="3"/>
            <a:r>
              <a:rPr lang="en-US" dirty="0"/>
              <a:t>Expensive, not using pointers directly</a:t>
            </a:r>
          </a:p>
          <a:p>
            <a:pPr lvl="2"/>
            <a:r>
              <a:rPr lang="en-US" dirty="0"/>
              <a:t>Deferred reclamation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46E74C-C0FF-5601-8097-64C1A29F8286}"/>
              </a:ext>
            </a:extLst>
          </p:cNvPr>
          <p:cNvSpPr/>
          <p:nvPr/>
        </p:nvSpPr>
        <p:spPr bwMode="auto">
          <a:xfrm>
            <a:off x="1259632" y="5373216"/>
            <a:ext cx="360040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B43BC1-1D35-380B-9C84-06BFFCF6552C}"/>
              </a:ext>
            </a:extLst>
          </p:cNvPr>
          <p:cNvSpPr/>
          <p:nvPr/>
        </p:nvSpPr>
        <p:spPr bwMode="auto">
          <a:xfrm>
            <a:off x="1619672" y="5375172"/>
            <a:ext cx="432048" cy="3600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FAE216F-D70E-5558-E2EC-4FDF635CE193}"/>
              </a:ext>
            </a:extLst>
          </p:cNvPr>
          <p:cNvSpPr/>
          <p:nvPr/>
        </p:nvSpPr>
        <p:spPr bwMode="auto">
          <a:xfrm>
            <a:off x="2464199" y="5371986"/>
            <a:ext cx="360040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4B36C0-7736-739C-ECC2-18D1846EDD6C}"/>
              </a:ext>
            </a:extLst>
          </p:cNvPr>
          <p:cNvSpPr/>
          <p:nvPr/>
        </p:nvSpPr>
        <p:spPr bwMode="auto">
          <a:xfrm>
            <a:off x="2824239" y="5373942"/>
            <a:ext cx="432048" cy="3600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04710D-376C-4CB9-B114-755B83F21888}"/>
              </a:ext>
            </a:extLst>
          </p:cNvPr>
          <p:cNvSpPr/>
          <p:nvPr/>
        </p:nvSpPr>
        <p:spPr bwMode="auto">
          <a:xfrm>
            <a:off x="3697642" y="5370030"/>
            <a:ext cx="360040" cy="3600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E13B7D1-350C-A42A-BCC9-99A9298A3E4B}"/>
              </a:ext>
            </a:extLst>
          </p:cNvPr>
          <p:cNvSpPr/>
          <p:nvPr/>
        </p:nvSpPr>
        <p:spPr bwMode="auto">
          <a:xfrm>
            <a:off x="4057682" y="5371986"/>
            <a:ext cx="432048" cy="3600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89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AA6D8-F149-3A07-12CC-9AADA3A9F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1781D-A5FF-FC86-200D-27F3CF36D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535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EBC16-2DFC-CAAD-1DF5-939E47654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CFE8801-C969-9CC8-1F25-B12A5DAC1C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Unused Slides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EEA0CF7-8B77-4A8B-D4A9-BC3BC90BE5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5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What types of memory ordering you may expect for a given CPU or toolchain</a:t>
            </a:r>
          </a:p>
          <a:p>
            <a:r>
              <a:rPr lang="en-US" dirty="0"/>
              <a:t>Weak</a:t>
            </a:r>
          </a:p>
          <a:p>
            <a:pPr lvl="1"/>
            <a:r>
              <a:rPr lang="en-US" dirty="0"/>
              <a:t>Really weak</a:t>
            </a:r>
          </a:p>
          <a:p>
            <a:pPr lvl="2"/>
            <a:r>
              <a:rPr lang="en-US" dirty="0"/>
              <a:t>Any load and store operations can be reordered with any other load and store, as long as it would never modify the behavior of a single thread</a:t>
            </a:r>
          </a:p>
          <a:p>
            <a:pPr lvl="2"/>
            <a:r>
              <a:rPr lang="en-US" dirty="0"/>
              <a:t>DEC Alpha, C++11</a:t>
            </a:r>
          </a:p>
          <a:p>
            <a:pPr lvl="1"/>
            <a:r>
              <a:rPr lang="en-US" dirty="0"/>
              <a:t>Weak with data dependency ordering</a:t>
            </a:r>
          </a:p>
          <a:p>
            <a:pPr lvl="2"/>
            <a:r>
              <a:rPr lang="en-US" dirty="0"/>
              <a:t>If you write A to B, then loading B is as new as A</a:t>
            </a:r>
          </a:p>
          <a:p>
            <a:pPr lvl="2"/>
            <a:r>
              <a:rPr lang="en-US" dirty="0"/>
              <a:t>ARM, PowerPC, SPARC (older models), IA-64 (Itanium)</a:t>
            </a:r>
          </a:p>
          <a:p>
            <a:r>
              <a:rPr lang="en-US" dirty="0"/>
              <a:t>Strong</a:t>
            </a:r>
          </a:p>
          <a:p>
            <a:pPr lvl="1"/>
            <a:r>
              <a:rPr lang="en-US" dirty="0"/>
              <a:t>Every instruction comes with acquire and release semantics</a:t>
            </a:r>
          </a:p>
          <a:p>
            <a:pPr lvl="1"/>
            <a:r>
              <a:rPr lang="en-US" dirty="0"/>
              <a:t>When one CPU performs a sequence of writes, every other CPU sees those value change in the same order</a:t>
            </a:r>
          </a:p>
          <a:p>
            <a:pPr lvl="1"/>
            <a:r>
              <a:rPr lang="en-US" dirty="0"/>
              <a:t>Usually</a:t>
            </a:r>
          </a:p>
          <a:p>
            <a:pPr lvl="2"/>
            <a:r>
              <a:rPr lang="en-US" dirty="0"/>
              <a:t>In certain cases the strong ordering is lost</a:t>
            </a:r>
          </a:p>
          <a:p>
            <a:pPr lvl="2"/>
            <a:r>
              <a:rPr lang="en-US" dirty="0"/>
              <a:t>x86/64, SPARC in TSO</a:t>
            </a:r>
          </a:p>
          <a:p>
            <a:pPr lvl="1"/>
            <a:r>
              <a:rPr lang="en-US" dirty="0"/>
              <a:t>Sequential consistency</a:t>
            </a:r>
          </a:p>
          <a:p>
            <a:pPr lvl="2"/>
            <a:r>
              <a:rPr lang="en-US" dirty="0"/>
              <a:t>No memory ordering</a:t>
            </a:r>
          </a:p>
          <a:p>
            <a:pPr lvl="2"/>
            <a:r>
              <a:rPr lang="en-US" dirty="0"/>
              <a:t>No HW these days, only SW memory model (Java, C++)</a:t>
            </a:r>
          </a:p>
        </p:txBody>
      </p:sp>
    </p:spTree>
    <p:extLst>
      <p:ext uri="{BB962C8B-B14F-4D97-AF65-F5344CB8AC3E}">
        <p14:creationId xmlns:p14="http://schemas.microsoft.com/office/powerpoint/2010/main" val="31258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84DC7-5F93-B3FF-5A45-E22FF8CB7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65C4-E9F6-2F0C-BF4D-BB696B66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CDF11-DACC-7D5E-A076-F4B345CDE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Demo memory model for AMD64</a:t>
            </a:r>
          </a:p>
          <a:p>
            <a:pPr lvl="1"/>
            <a:r>
              <a:rPr lang="en-US" dirty="0"/>
              <a:t>Single processor</a:t>
            </a:r>
          </a:p>
          <a:p>
            <a:pPr lvl="2"/>
            <a:r>
              <a:rPr lang="en-US" dirty="0"/>
              <a:t>Out-of-order R are allowed</a:t>
            </a:r>
          </a:p>
          <a:p>
            <a:pPr lvl="2"/>
            <a:r>
              <a:rPr lang="en-US" dirty="0"/>
              <a:t>Speculative R are allowed</a:t>
            </a:r>
          </a:p>
          <a:p>
            <a:pPr lvl="2"/>
            <a:r>
              <a:rPr lang="en-US" dirty="0"/>
              <a:t>R can be reordered ahead of W</a:t>
            </a:r>
          </a:p>
          <a:p>
            <a:pPr lvl="2"/>
            <a:r>
              <a:rPr lang="en-US" dirty="0"/>
              <a:t>R cannot be reordered ahead of W if the R is from the same location as the prior W</a:t>
            </a:r>
          </a:p>
          <a:p>
            <a:pPr lvl="3"/>
            <a:r>
              <a:rPr lang="en-US" dirty="0"/>
              <a:t>Stall the instruction until W completed</a:t>
            </a:r>
          </a:p>
          <a:p>
            <a:pPr lvl="2"/>
            <a:r>
              <a:rPr lang="en-US" dirty="0"/>
              <a:t>Instruction fetch is parallel, asynchronous stream of R that is independent and unordered with loads from instructions</a:t>
            </a:r>
          </a:p>
          <a:p>
            <a:pPr lvl="2"/>
            <a:r>
              <a:rPr lang="en-US" dirty="0"/>
              <a:t>Out-of-order W are not allowed</a:t>
            </a:r>
          </a:p>
          <a:p>
            <a:pPr lvl="2"/>
            <a:r>
              <a:rPr lang="en-US" dirty="0"/>
              <a:t>Speculative W are not allowed</a:t>
            </a:r>
          </a:p>
          <a:p>
            <a:pPr lvl="2"/>
            <a:r>
              <a:rPr lang="en-US" dirty="0"/>
              <a:t>Write buffering is allowed</a:t>
            </a:r>
          </a:p>
          <a:p>
            <a:pPr lvl="2"/>
            <a:r>
              <a:rPr lang="en-US" dirty="0"/>
              <a:t>Write combining is allowed</a:t>
            </a:r>
          </a:p>
        </p:txBody>
      </p:sp>
    </p:spTree>
    <p:extLst>
      <p:ext uri="{BB962C8B-B14F-4D97-AF65-F5344CB8AC3E}">
        <p14:creationId xmlns:p14="http://schemas.microsoft.com/office/powerpoint/2010/main" val="420018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Demo memory model for AMD64</a:t>
            </a:r>
          </a:p>
          <a:p>
            <a:pPr lvl="1"/>
            <a:r>
              <a:rPr lang="en-US" dirty="0"/>
              <a:t>Multiprocessor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All L, S from a single CPU appear in program order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Successive S from a single CPU are committed to memory and visible to other CPUs in program order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S from a CPU cannot be reordered prior L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S can be delayed by buffering, therefore S from s CPU may not appear to be sequentially consistent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Non-overlapping L may pass S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Dependent S between different CPUs appear to occur in program order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/>
              <a:t>Local visibility may differ from the global visibility (data bypass)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50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 - Examples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19263"/>
            <a:ext cx="6419056" cy="4411662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R1: </a:t>
            </a:r>
            <a:r>
              <a:rPr lang="en-US" sz="2200" dirty="0"/>
              <a:t>All L, S from a single CPU appear in program order</a:t>
            </a:r>
            <a:endParaRPr lang="en-US" sz="2800" dirty="0"/>
          </a:p>
          <a:p>
            <a:pPr lvl="1"/>
            <a:r>
              <a:rPr lang="en-US" sz="2300" dirty="0"/>
              <a:t>L A cannot R 0 when L B reads 1</a:t>
            </a:r>
          </a:p>
          <a:p>
            <a:pPr marL="344487" lvl="1" indent="0">
              <a:buNone/>
            </a:pPr>
            <a:endParaRPr lang="en-US" sz="2400" dirty="0"/>
          </a:p>
          <a:p>
            <a:r>
              <a:rPr lang="en-US" sz="2400" dirty="0"/>
              <a:t>R3: S from a CPU cannot be reordered prior L</a:t>
            </a:r>
          </a:p>
          <a:p>
            <a:pPr lvl="1"/>
            <a:r>
              <a:rPr lang="en-US" sz="2300" dirty="0"/>
              <a:t>L A and L B cannot both read 1</a:t>
            </a:r>
          </a:p>
          <a:p>
            <a:pPr marL="398462" lvl="1" indent="0">
              <a:buNone/>
            </a:pPr>
            <a:endParaRPr lang="en-US" sz="2300" dirty="0"/>
          </a:p>
          <a:p>
            <a:r>
              <a:rPr lang="en-US" sz="2400" dirty="0"/>
              <a:t>R4: S can be delayed by buffering, therefore S from s CPU may not appear to be sequentially consistent</a:t>
            </a:r>
          </a:p>
          <a:p>
            <a:pPr lvl="1"/>
            <a:r>
              <a:rPr lang="en-US" sz="2300" dirty="0"/>
              <a:t>Both L A and L B may read 1</a:t>
            </a:r>
          </a:p>
          <a:p>
            <a:pPr marL="693737" lvl="2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106000"/>
              </p:ext>
            </p:extLst>
          </p:nvPr>
        </p:nvGraphicFramePr>
        <p:xfrm>
          <a:off x="7088723" y="1916832"/>
          <a:ext cx="151216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CPU0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S A=1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B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S B=1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A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36366"/>
              </p:ext>
            </p:extLst>
          </p:nvPr>
        </p:nvGraphicFramePr>
        <p:xfrm>
          <a:off x="7065059" y="3337838"/>
          <a:ext cx="151216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8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CPU0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 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L  A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B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S B=1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A=1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64587"/>
              </p:ext>
            </p:extLst>
          </p:nvPr>
        </p:nvGraphicFramePr>
        <p:xfrm>
          <a:off x="7088723" y="4467802"/>
          <a:ext cx="151216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CPU0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S A=1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B=1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…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S A=2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B=2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L B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A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27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 –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5780277" cy="441166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R5: Non-overlapping L may pass S</a:t>
            </a:r>
          </a:p>
          <a:p>
            <a:pPr lvl="1"/>
            <a:r>
              <a:rPr lang="en-US" dirty="0"/>
              <a:t>All combinations (00, 01, 10, 11) may be observed by both CPUs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R6: Dependent S between different CPUs appear to occur in program order</a:t>
            </a:r>
          </a:p>
          <a:p>
            <a:pPr lvl="1"/>
            <a:r>
              <a:rPr lang="en-US" dirty="0"/>
              <a:t>If CPU1 reads a value from A before carrying out S B, and if CPU2 reads updated value from B, a subsequent R A must also be updated value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R7: Local visibility may differ from the global visibility (data bypass) </a:t>
            </a:r>
          </a:p>
          <a:p>
            <a:pPr lvl="1"/>
            <a:r>
              <a:rPr lang="en-US" dirty="0"/>
              <a:t>L A in CPU0 can read 1 using data bypass, while L A in CPU1 can read 0, similarly for B</a:t>
            </a:r>
          </a:p>
          <a:p>
            <a:pPr lvl="1"/>
            <a:endParaRPr lang="en-US" dirty="0"/>
          </a:p>
          <a:p>
            <a:pPr marL="693737" lvl="2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255008"/>
              </p:ext>
            </p:extLst>
          </p:nvPr>
        </p:nvGraphicFramePr>
        <p:xfrm>
          <a:off x="6237477" y="1774761"/>
          <a:ext cx="187220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CPU0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0">
                <a:tc>
                  <a:txBody>
                    <a:bodyPr/>
                    <a:lstStyle/>
                    <a:p>
                      <a:r>
                        <a:rPr lang="en-US" sz="1400" dirty="0"/>
                        <a:t>S A=1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B=1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L B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A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544106"/>
              </p:ext>
            </p:extLst>
          </p:nvPr>
        </p:nvGraphicFramePr>
        <p:xfrm>
          <a:off x="6237477" y="3110418"/>
          <a:ext cx="244827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00">
                <a:tc>
                  <a:txBody>
                    <a:bodyPr/>
                    <a:lstStyle/>
                    <a:p>
                      <a:r>
                        <a:rPr lang="en-US" sz="1400" dirty="0"/>
                        <a:t>CPU0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CPU2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64">
                <a:tc>
                  <a:txBody>
                    <a:bodyPr/>
                    <a:lstStyle/>
                    <a:p>
                      <a:r>
                        <a:rPr lang="en-US" sz="1400" dirty="0"/>
                        <a:t>S A=1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2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A (1)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9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B=1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56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B (1)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8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A (1)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385068"/>
              </p:ext>
            </p:extLst>
          </p:nvPr>
        </p:nvGraphicFramePr>
        <p:xfrm>
          <a:off x="6237477" y="4581128"/>
          <a:ext cx="1872208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CPU0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CPU1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S A=1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B=1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L A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B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84">
                <a:tc>
                  <a:txBody>
                    <a:bodyPr/>
                    <a:lstStyle/>
                    <a:p>
                      <a:r>
                        <a:rPr lang="en-US" sz="1400" dirty="0"/>
                        <a:t>L B</a:t>
                      </a:r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 A</a:t>
                      </a:r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95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Barriers</a:t>
            </a:r>
          </a:p>
          <a:p>
            <a:pPr lvl="1"/>
            <a:r>
              <a:rPr lang="en-US" dirty="0"/>
              <a:t>Acquire barrier</a:t>
            </a:r>
          </a:p>
          <a:p>
            <a:pPr lvl="2"/>
            <a:r>
              <a:rPr lang="en-US" dirty="0"/>
              <a:t>All loads read after acquire will perform after it (loads do not overtake acquire)</a:t>
            </a:r>
          </a:p>
          <a:p>
            <a:pPr lvl="1"/>
            <a:r>
              <a:rPr lang="en-US" dirty="0"/>
              <a:t>Release barrier</a:t>
            </a:r>
          </a:p>
          <a:p>
            <a:pPr lvl="2"/>
            <a:r>
              <a:rPr lang="en-US" dirty="0"/>
              <a:t>All stores written before release are committed before the release (writes do not delay)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705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model – totally weak ordering demo</a:t>
            </a:r>
          </a:p>
        </p:txBody>
      </p:sp>
      <p:cxnSp>
        <p:nvCxnSpPr>
          <p:cNvPr id="5" name="Straight Connector 4"/>
          <p:cNvCxnSpPr>
            <a:endCxn id="6" idx="0"/>
          </p:cNvCxnSpPr>
          <p:nvPr/>
        </p:nvCxnSpPr>
        <p:spPr bwMode="auto">
          <a:xfrm flipH="1">
            <a:off x="2627784" y="1628800"/>
            <a:ext cx="2214" cy="2695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285350" y="1898380"/>
            <a:ext cx="684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LD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2558" y="426393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LD 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77605" y="311778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JCOND L1</a:t>
            </a:r>
          </a:p>
        </p:txBody>
      </p:sp>
      <p:cxnSp>
        <p:nvCxnSpPr>
          <p:cNvPr id="11" name="Straight Connector 10"/>
          <p:cNvCxnSpPr>
            <a:stCxn id="27" idx="2"/>
            <a:endCxn id="9" idx="0"/>
          </p:cNvCxnSpPr>
          <p:nvPr/>
        </p:nvCxnSpPr>
        <p:spPr bwMode="auto">
          <a:xfrm flipH="1">
            <a:off x="2627783" y="2894966"/>
            <a:ext cx="1" cy="2228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2"/>
            <a:endCxn id="14" idx="0"/>
          </p:cNvCxnSpPr>
          <p:nvPr/>
        </p:nvCxnSpPr>
        <p:spPr bwMode="auto">
          <a:xfrm>
            <a:off x="2627783" y="3487118"/>
            <a:ext cx="0" cy="2228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281053" y="3709938"/>
            <a:ext cx="693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 X</a:t>
            </a:r>
          </a:p>
        </p:txBody>
      </p:sp>
      <p:cxnSp>
        <p:nvCxnSpPr>
          <p:cNvPr id="19" name="Straight Connector 18"/>
          <p:cNvCxnSpPr>
            <a:stCxn id="14" idx="2"/>
            <a:endCxn id="7" idx="0"/>
          </p:cNvCxnSpPr>
          <p:nvPr/>
        </p:nvCxnSpPr>
        <p:spPr bwMode="auto">
          <a:xfrm>
            <a:off x="2627783" y="4079270"/>
            <a:ext cx="1" cy="1846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83138" y="4817934"/>
            <a:ext cx="68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 Y</a:t>
            </a:r>
          </a:p>
        </p:txBody>
      </p:sp>
      <p:cxnSp>
        <p:nvCxnSpPr>
          <p:cNvPr id="23" name="Straight Connector 22"/>
          <p:cNvCxnSpPr>
            <a:stCxn id="7" idx="2"/>
            <a:endCxn id="21" idx="0"/>
          </p:cNvCxnSpPr>
          <p:nvPr/>
        </p:nvCxnSpPr>
        <p:spPr bwMode="auto">
          <a:xfrm>
            <a:off x="2627784" y="4633268"/>
            <a:ext cx="0" cy="1846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472338" y="454093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L1: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78970" y="252563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LD B</a:t>
            </a:r>
          </a:p>
        </p:txBody>
      </p:sp>
      <p:cxnSp>
        <p:nvCxnSpPr>
          <p:cNvPr id="32" name="Straight Connector 31"/>
          <p:cNvCxnSpPr>
            <a:stCxn id="6" idx="2"/>
            <a:endCxn id="27" idx="0"/>
          </p:cNvCxnSpPr>
          <p:nvPr/>
        </p:nvCxnSpPr>
        <p:spPr bwMode="auto">
          <a:xfrm>
            <a:off x="2627784" y="2267712"/>
            <a:ext cx="0" cy="2579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1" idx="2"/>
          </p:cNvCxnSpPr>
          <p:nvPr/>
        </p:nvCxnSpPr>
        <p:spPr bwMode="auto">
          <a:xfrm flipH="1">
            <a:off x="2625571" y="5187266"/>
            <a:ext cx="2213" cy="4621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Rectangle 56"/>
          <p:cNvSpPr/>
          <p:nvPr/>
        </p:nvSpPr>
        <p:spPr bwMode="auto">
          <a:xfrm>
            <a:off x="1905491" y="834431"/>
            <a:ext cx="1440160" cy="1377576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211960" y="152904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 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210067" y="1898380"/>
            <a:ext cx="72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 A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905491" y="1786970"/>
            <a:ext cx="1440160" cy="1377576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0067" y="531192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 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08104" y="5496586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Delayed W</a:t>
            </a:r>
          </a:p>
        </p:txBody>
      </p:sp>
      <p:cxnSp>
        <p:nvCxnSpPr>
          <p:cNvPr id="12" name="Straight Arrow Connector 11"/>
          <p:cNvCxnSpPr>
            <a:stCxn id="8" idx="1"/>
            <a:endCxn id="3" idx="3"/>
          </p:cNvCxnSpPr>
          <p:nvPr/>
        </p:nvCxnSpPr>
        <p:spPr bwMode="auto">
          <a:xfrm flipH="1" flipV="1">
            <a:off x="4997462" y="5496586"/>
            <a:ext cx="510642" cy="1846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214423" y="3117786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RD 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08104" y="3289981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Speculative R</a:t>
            </a:r>
          </a:p>
        </p:txBody>
      </p:sp>
      <p:cxnSp>
        <p:nvCxnSpPr>
          <p:cNvPr id="25" name="Straight Arrow Connector 24"/>
          <p:cNvCxnSpPr>
            <a:stCxn id="17" idx="1"/>
            <a:endCxn id="16" idx="3"/>
          </p:cNvCxnSpPr>
          <p:nvPr/>
        </p:nvCxnSpPr>
        <p:spPr bwMode="auto">
          <a:xfrm flipH="1" flipV="1">
            <a:off x="4963346" y="3302452"/>
            <a:ext cx="544758" cy="1721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508104" y="1755014"/>
            <a:ext cx="1420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 reordering</a:t>
            </a:r>
          </a:p>
        </p:txBody>
      </p:sp>
      <p:cxnSp>
        <p:nvCxnSpPr>
          <p:cNvPr id="29" name="Straight Arrow Connector 28"/>
          <p:cNvCxnSpPr>
            <a:stCxn id="26" idx="1"/>
            <a:endCxn id="63" idx="3"/>
          </p:cNvCxnSpPr>
          <p:nvPr/>
        </p:nvCxnSpPr>
        <p:spPr bwMode="auto">
          <a:xfrm flipH="1">
            <a:off x="4933407" y="1939680"/>
            <a:ext cx="574697" cy="1433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5489032" y="3709938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Don’t make speculative W</a:t>
            </a:r>
          </a:p>
        </p:txBody>
      </p:sp>
      <p:cxnSp>
        <p:nvCxnSpPr>
          <p:cNvPr id="37" name="Straight Arrow Connector 36"/>
          <p:cNvCxnSpPr>
            <a:stCxn id="33" idx="1"/>
            <a:endCxn id="14" idx="3"/>
          </p:cNvCxnSpPr>
          <p:nvPr/>
        </p:nvCxnSpPr>
        <p:spPr bwMode="auto">
          <a:xfrm flipH="1">
            <a:off x="2974513" y="3894604"/>
            <a:ext cx="251451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Rectangle 41"/>
          <p:cNvSpPr/>
          <p:nvPr/>
        </p:nvSpPr>
        <p:spPr bwMode="auto">
          <a:xfrm>
            <a:off x="1905491" y="3220251"/>
            <a:ext cx="1440160" cy="1377576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10067" y="5001539"/>
            <a:ext cx="783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 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86336" y="489196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 reordering</a:t>
            </a:r>
          </a:p>
        </p:txBody>
      </p:sp>
      <p:cxnSp>
        <p:nvCxnSpPr>
          <p:cNvPr id="41" name="Straight Arrow Connector 40"/>
          <p:cNvCxnSpPr>
            <a:stCxn id="39" idx="1"/>
            <a:endCxn id="38" idx="3"/>
          </p:cNvCxnSpPr>
          <p:nvPr/>
        </p:nvCxnSpPr>
        <p:spPr bwMode="auto">
          <a:xfrm flipH="1">
            <a:off x="4993295" y="5076628"/>
            <a:ext cx="493041" cy="1095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5168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0.00017 0.088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8866 L 0.00017 0.13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0.00017 0.13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13311 L 0.00017 0.2069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00017 0.078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787 L 0.00017 0.2344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7" grpId="2" animBg="1"/>
      <p:bldP spid="60" grpId="0"/>
      <p:bldP spid="63" grpId="0"/>
      <p:bldP spid="22" grpId="0" animBg="1"/>
      <p:bldP spid="22" grpId="1" animBg="1"/>
      <p:bldP spid="22" grpId="2" animBg="1"/>
      <p:bldP spid="22" grpId="3" animBg="1"/>
      <p:bldP spid="3" grpId="0"/>
      <p:bldP spid="8" grpId="0"/>
      <p:bldP spid="16" grpId="0"/>
      <p:bldP spid="17" grpId="0"/>
      <p:bldP spid="26" grpId="0"/>
      <p:bldP spid="33" grpId="0"/>
      <p:bldP spid="42" grpId="0" animBg="1"/>
      <p:bldP spid="42" grpId="1" animBg="1"/>
      <p:bldP spid="42" grpId="2" animBg="1"/>
      <p:bldP spid="38" grpId="0"/>
      <p:bldP spid="39" grpId="0"/>
    </p:bldLst>
  </p:timing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1628</TotalTime>
  <Words>2027</Words>
  <Application>Microsoft Office PowerPoint</Application>
  <PresentationFormat>On-screen Show (4:3)</PresentationFormat>
  <Paragraphs>464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Wingdings</vt:lpstr>
      <vt:lpstr>Arial</vt:lpstr>
      <vt:lpstr>Courier New</vt:lpstr>
      <vt:lpstr>kuba</vt:lpstr>
      <vt:lpstr>C++ - parallelization and synchronization </vt:lpstr>
      <vt:lpstr>Content</vt:lpstr>
      <vt:lpstr>Memory models</vt:lpstr>
      <vt:lpstr>Memory model</vt:lpstr>
      <vt:lpstr>Memory model</vt:lpstr>
      <vt:lpstr>Memory model - Examples</vt:lpstr>
      <vt:lpstr>Memory model – Examples</vt:lpstr>
      <vt:lpstr>Memory models</vt:lpstr>
      <vt:lpstr>Memory model – totally weak ordering demo</vt:lpstr>
      <vt:lpstr>Memory model – barrier demo</vt:lpstr>
      <vt:lpstr>Atomic operations</vt:lpstr>
      <vt:lpstr>Atomic operations</vt:lpstr>
      <vt:lpstr>Atomic operations</vt:lpstr>
      <vt:lpstr>Atomic operations</vt:lpstr>
      <vt:lpstr>Atomic operations</vt:lpstr>
      <vt:lpstr>Atomic operations</vt:lpstr>
      <vt:lpstr>Busy Loop - Example</vt:lpstr>
      <vt:lpstr>Busy Loop - Example</vt:lpstr>
      <vt:lpstr>Busy Loop - Example</vt:lpstr>
      <vt:lpstr>Busy Loop - Example</vt:lpstr>
      <vt:lpstr>Single Total Modification Order - Example</vt:lpstr>
      <vt:lpstr>Mutex - Example</vt:lpstr>
      <vt:lpstr>Lock-free programming</vt:lpstr>
      <vt:lpstr>Lock-free programming</vt:lpstr>
      <vt:lpstr>CAS loop - Example</vt:lpstr>
      <vt:lpstr>ABA problem</vt:lpstr>
      <vt:lpstr>PowerPoint Presentation</vt:lpstr>
      <vt:lpstr>Unused Slides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Tomáš Faltín</cp:lastModifiedBy>
  <cp:revision>259</cp:revision>
  <dcterms:created xsi:type="dcterms:W3CDTF">2005-09-28T09:53:52Z</dcterms:created>
  <dcterms:modified xsi:type="dcterms:W3CDTF">2026-05-06T15:24:15Z</dcterms:modified>
</cp:coreProperties>
</file>