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22"/>
  </p:notesMasterIdLst>
  <p:sldIdLst>
    <p:sldId id="256" r:id="rId2"/>
    <p:sldId id="257" r:id="rId3"/>
    <p:sldId id="258" r:id="rId4"/>
    <p:sldId id="268" r:id="rId5"/>
    <p:sldId id="270" r:id="rId6"/>
    <p:sldId id="271" r:id="rId7"/>
    <p:sldId id="272" r:id="rId8"/>
    <p:sldId id="261" r:id="rId9"/>
    <p:sldId id="275" r:id="rId10"/>
    <p:sldId id="276" r:id="rId11"/>
    <p:sldId id="259" r:id="rId12"/>
    <p:sldId id="260" r:id="rId13"/>
    <p:sldId id="262" r:id="rId14"/>
    <p:sldId id="263" r:id="rId15"/>
    <p:sldId id="264" r:id="rId16"/>
    <p:sldId id="265" r:id="rId17"/>
    <p:sldId id="266" r:id="rId18"/>
    <p:sldId id="267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590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C042EEA-9F9B-4B91-B52A-073E94FB90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2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A4750BA-B163-4F11-8356-C4353F13CE0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E42D6-9DD4-4165-BDB0-13B2B843F04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17C8BE-C614-485F-9B20-1471ABF7C6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1145F-674A-4228-8958-0EA9769F55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15E1F-5AFB-40EA-923D-A2EB4D767C8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EAE92-5121-41FC-8DEC-DA73929E0C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EB1BA9-04F9-4DBA-8B88-0BF71DD220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B23DE-87E9-44C4-9125-F9964740268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B49DB-207B-4B04-AB13-3224BA24FB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FF626-F1DE-4CAB-AC6F-3C9C63F3BC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5FCAB0-4CDF-4FD1-8C9D-AF93D5E31F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D280EE7-F64F-4308-BA6A-AA907C3209A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Advanced Programming in Parallel Environment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Memory models, atomics, lock-free structures</a:t>
            </a:r>
            <a:endParaRPr lang="cs-CZ" dirty="0"/>
          </a:p>
          <a:p>
            <a:endParaRPr lang="cs-CZ" dirty="0"/>
          </a:p>
          <a:p>
            <a:r>
              <a:rPr lang="cs-CZ" dirty="0"/>
              <a:t>Jakub Yaghob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 – barrier demo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564904"/>
            <a:ext cx="680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 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293423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195736" y="1840665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CPU0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48064" y="1846382"/>
            <a:ext cx="100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CPU1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148064" y="2934236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148064" y="3303568"/>
            <a:ext cx="68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LD A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1740" y="2496682"/>
            <a:ext cx="1454719" cy="124444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92280" y="2302330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 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" y="3753631"/>
            <a:ext cx="77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 A</a:t>
            </a:r>
            <a:endParaRPr lang="en-US" dirty="0"/>
          </a:p>
        </p:txBody>
      </p:sp>
      <p:cxnSp>
        <p:nvCxnSpPr>
          <p:cNvPr id="14" name="Straight Connector 13"/>
          <p:cNvCxnSpPr>
            <a:stCxn id="9" idx="3"/>
            <a:endCxn id="11" idx="1"/>
          </p:cNvCxnSpPr>
          <p:nvPr/>
        </p:nvCxnSpPr>
        <p:spPr bwMode="auto">
          <a:xfrm flipV="1">
            <a:off x="5832931" y="2486996"/>
            <a:ext cx="1259349" cy="10012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4" idx="1"/>
            <a:endCxn id="12" idx="3"/>
          </p:cNvCxnSpPr>
          <p:nvPr/>
        </p:nvCxnSpPr>
        <p:spPr bwMode="auto">
          <a:xfrm flipH="1">
            <a:off x="1231836" y="2749570"/>
            <a:ext cx="963900" cy="11887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2195736" y="4369122"/>
            <a:ext cx="1227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ST.REL  A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95736" y="473845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148064" y="4738454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BARRIER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48064" y="5107786"/>
            <a:ext cx="1313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LD.ACQ  A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 bwMode="auto">
          <a:xfrm flipH="1">
            <a:off x="457200" y="4738454"/>
            <a:ext cx="32507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148064" y="5107786"/>
            <a:ext cx="31683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53996" y="4369122"/>
            <a:ext cx="774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 A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092280" y="5107813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5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7" grpId="0"/>
      <p:bldP spid="18" grpId="0"/>
      <p:bldP spid="19" grpId="0"/>
      <p:bldP spid="20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Atomic operations</a:t>
            </a:r>
          </a:p>
          <a:p>
            <a:pPr lvl="1"/>
            <a:r>
              <a:rPr lang="en-US" dirty="0" smtClean="0"/>
              <a:t>Header &lt;atomics&gt;</a:t>
            </a:r>
          </a:p>
          <a:p>
            <a:pPr lvl="1"/>
            <a:r>
              <a:rPr lang="en-US" dirty="0" smtClean="0"/>
              <a:t>Allows creating portable lock-free algorithms and data structures</a:t>
            </a:r>
          </a:p>
          <a:p>
            <a:pPr lvl="1"/>
            <a:r>
              <a:rPr lang="en-US" dirty="0" smtClean="0"/>
              <a:t>Memory ordering</a:t>
            </a:r>
          </a:p>
          <a:p>
            <a:pPr lvl="1"/>
            <a:r>
              <a:rPr lang="en-US" dirty="0" smtClean="0"/>
              <a:t>Fences</a:t>
            </a:r>
          </a:p>
          <a:p>
            <a:pPr lvl="1"/>
            <a:r>
              <a:rPr lang="en-US" dirty="0" smtClean="0"/>
              <a:t>Lock-free operations, algorithms, data-structures</a:t>
            </a:r>
          </a:p>
        </p:txBody>
      </p:sp>
    </p:spTree>
    <p:extLst>
      <p:ext uri="{BB962C8B-B14F-4D97-AF65-F5344CB8AC3E}">
        <p14:creationId xmlns:p14="http://schemas.microsoft.com/office/powerpoint/2010/main" val="391461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ordering</a:t>
            </a:r>
          </a:p>
          <a:p>
            <a:pPr lvl="1"/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</a:rPr>
              <a:t>enum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</a:t>
            </a:r>
            <a:r>
              <a:rPr lang="en-US" b="1" dirty="0" smtClean="0">
                <a:solidFill>
                  <a:schemeClr val="accent6"/>
                </a:solidFill>
                <a:latin typeface="Courier New" pitchFamily="49" charset="0"/>
              </a:rPr>
              <a:t>;</a:t>
            </a:r>
          </a:p>
          <a:p>
            <a:pPr lvl="2"/>
            <a:r>
              <a:rPr lang="cs-CZ" sz="22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memory_order_seq_cst</a:t>
            </a:r>
            <a:endParaRPr lang="en-US" sz="2200" b="1" dirty="0" err="1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Sequentially consistent, most restrictive memory model</a:t>
            </a:r>
          </a:p>
          <a:p>
            <a:pPr lvl="2"/>
            <a:r>
              <a:rPr lang="cs-CZ" sz="22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memory_order_relaxed</a:t>
            </a:r>
            <a:endParaRPr lang="en-US" sz="2200" b="1" dirty="0" err="1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Totally relaxed memory model, allows best freedom for CPU and compiler optimizations</a:t>
            </a:r>
          </a:p>
          <a:p>
            <a:pPr lvl="2"/>
            <a:r>
              <a:rPr lang="cs-CZ" sz="22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memory_order_acquire</a:t>
            </a:r>
            <a:r>
              <a:rPr lang="en-US" dirty="0" smtClean="0"/>
              <a:t>, </a:t>
            </a:r>
            <a:r>
              <a:rPr lang="cs-CZ" sz="22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memory_order_release</a:t>
            </a:r>
            <a:r>
              <a:rPr lang="en-US" dirty="0" smtClean="0"/>
              <a:t>, </a:t>
            </a:r>
            <a:r>
              <a:rPr lang="cs-CZ" sz="22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memory_order_acq_rel</a:t>
            </a:r>
            <a:endParaRPr lang="en-US" sz="22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Additional barriers, weaker then sequentially consistent, stronger then relaxed</a:t>
            </a:r>
          </a:p>
        </p:txBody>
      </p:sp>
    </p:spTree>
    <p:extLst>
      <p:ext uri="{BB962C8B-B14F-4D97-AF65-F5344CB8AC3E}">
        <p14:creationId xmlns:p14="http://schemas.microsoft.com/office/powerpoint/2010/main" val="130699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 smtClean="0"/>
              <a:t>Easy way to make the demo safe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#include &lt;atomic&gt;</a:t>
            </a:r>
          </a:p>
          <a:p>
            <a:pPr>
              <a:buNone/>
            </a:pPr>
            <a:endParaRPr lang="en-US" sz="20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Counter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std::atomic&lt;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increment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cs-CZ" sz="20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decrement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--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000" b="1" dirty="0" smtClean="0">
              <a:solidFill>
                <a:schemeClr val="accent6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  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get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(){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b="1" dirty="0" err="1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.load(); </a:t>
            </a: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cs-CZ" sz="2000" b="1" dirty="0" smtClean="0">
                <a:solidFill>
                  <a:schemeClr val="accent6"/>
                </a:solidFill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1816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Template atomic</a:t>
            </a:r>
          </a:p>
          <a:p>
            <a:pPr lvl="1"/>
            <a:r>
              <a:rPr lang="en-US" dirty="0" smtClean="0"/>
              <a:t>Defined for any type</a:t>
            </a:r>
          </a:p>
          <a:p>
            <a:pPr lvl="2"/>
            <a:r>
              <a:rPr lang="en-US" dirty="0" smtClean="0"/>
              <a:t>Load, store, </a:t>
            </a:r>
            <a:r>
              <a:rPr lang="en-US" dirty="0" err="1" smtClean="0"/>
              <a:t>compare_exchange</a:t>
            </a:r>
            <a:endParaRPr lang="cs-CZ" dirty="0" smtClean="0"/>
          </a:p>
          <a:p>
            <a:pPr lvl="1"/>
            <a:r>
              <a:rPr lang="en-US" dirty="0" smtClean="0"/>
              <a:t>Specialized for </a:t>
            </a:r>
            <a:r>
              <a:rPr lang="en-US" dirty="0" err="1" smtClean="0"/>
              <a:t>bool</a:t>
            </a:r>
            <a:r>
              <a:rPr lang="en-US" dirty="0" smtClean="0"/>
              <a:t>, all integral types, and pointers</a:t>
            </a:r>
          </a:p>
          <a:p>
            <a:pPr lvl="2"/>
            <a:r>
              <a:rPr lang="en-US" dirty="0" smtClean="0"/>
              <a:t>Load, store, </a:t>
            </a:r>
            <a:r>
              <a:rPr lang="en-US" dirty="0" err="1" smtClean="0"/>
              <a:t>compare_exchange</a:t>
            </a:r>
            <a:endParaRPr lang="en-US" dirty="0" smtClean="0"/>
          </a:p>
          <a:p>
            <a:pPr lvl="2"/>
            <a:r>
              <a:rPr lang="en-US" dirty="0" smtClean="0"/>
              <a:t>Arithmetic and bitwise operations</a:t>
            </a:r>
          </a:p>
          <a:p>
            <a:pPr lvl="3"/>
            <a:r>
              <a:rPr lang="en-US" dirty="0" err="1" smtClean="0"/>
              <a:t>fetch_add</a:t>
            </a:r>
            <a:endParaRPr lang="en-US" dirty="0" smtClean="0"/>
          </a:p>
          <a:p>
            <a:pPr lvl="1"/>
            <a:r>
              <a:rPr lang="en-US" dirty="0" smtClean="0"/>
              <a:t>Wait, notify</a:t>
            </a:r>
          </a:p>
          <a:p>
            <a:pPr lvl="2"/>
            <a:r>
              <a:rPr lang="en-US" dirty="0" smtClean="0"/>
              <a:t>Wait on atomic value change</a:t>
            </a:r>
          </a:p>
          <a:p>
            <a:pPr lvl="2"/>
            <a:r>
              <a:rPr lang="en-US" dirty="0" smtClean="0"/>
              <a:t>Unblock waiting thread(s)</a:t>
            </a:r>
          </a:p>
        </p:txBody>
      </p:sp>
    </p:spTree>
    <p:extLst>
      <p:ext uri="{BB962C8B-B14F-4D97-AF65-F5344CB8AC3E}">
        <p14:creationId xmlns:p14="http://schemas.microsoft.com/office/powerpoint/2010/main" val="2854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</a:t>
            </a:r>
            <a:r>
              <a:rPr lang="en-US" dirty="0"/>
              <a:t>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Atomic flag</a:t>
            </a:r>
          </a:p>
          <a:p>
            <a:pPr lvl="1"/>
            <a:r>
              <a:rPr lang="en-US" b="1" dirty="0" err="1">
                <a:solidFill>
                  <a:schemeClr val="accent6"/>
                </a:solidFill>
                <a:latin typeface="Courier New" pitchFamily="49" charset="0"/>
              </a:rPr>
              <a:t>atomic_flag</a:t>
            </a:r>
            <a:r>
              <a:rPr lang="en-US" dirty="0" smtClean="0"/>
              <a:t> allows one-bit test and set</a:t>
            </a:r>
          </a:p>
          <a:p>
            <a:r>
              <a:rPr lang="en-US" dirty="0" smtClean="0"/>
              <a:t>Atomic operations for </a:t>
            </a:r>
            <a:r>
              <a:rPr lang="en-US" b="1" dirty="0" err="1" smtClean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shared_ptr</a:t>
            </a:r>
            <a:endParaRPr lang="en-US" b="1" dirty="0">
              <a:solidFill>
                <a:schemeClr val="accent6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097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operations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Fences</a:t>
            </a:r>
          </a:p>
          <a:p>
            <a:pPr lvl="1"/>
            <a:r>
              <a:rPr lang="en-US" dirty="0" smtClean="0"/>
              <a:t>Explicit memory barrier</a:t>
            </a:r>
          </a:p>
          <a:p>
            <a:pPr lvl="1"/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void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atomic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thread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_fence(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 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) </a:t>
            </a:r>
            <a:r>
              <a:rPr lang="cs-CZ" b="1" dirty="0" err="1" smtClean="0">
                <a:solidFill>
                  <a:schemeClr val="accent6"/>
                </a:solidFill>
                <a:latin typeface="Courier New" pitchFamily="49" charset="0"/>
              </a:rPr>
              <a:t>noexcept</a:t>
            </a:r>
            <a:r>
              <a:rPr lang="cs-CZ" b="1" dirty="0" smtClean="0">
                <a:solidFill>
                  <a:schemeClr val="accent6"/>
                </a:solidFill>
                <a:latin typeface="Courier New" pitchFamily="49" charset="0"/>
              </a:rPr>
              <a:t>;</a:t>
            </a:r>
            <a:endParaRPr lang="en-US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2"/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relaxed</a:t>
            </a:r>
            <a:endParaRPr lang="en-US" sz="24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No effect</a:t>
            </a:r>
          </a:p>
          <a:p>
            <a:pPr lvl="2"/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memory_order_acquire</a:t>
            </a:r>
            <a:endParaRPr lang="en-US" sz="24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An acquire fence</a:t>
            </a:r>
          </a:p>
          <a:p>
            <a:pPr lvl="2"/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release</a:t>
            </a:r>
            <a:endParaRPr lang="en-US" sz="24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A release fence</a:t>
            </a:r>
          </a:p>
          <a:p>
            <a:pPr lvl="2"/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acq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rel</a:t>
            </a:r>
            <a:endParaRPr lang="en-US" sz="24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Both an acquire and a release fence</a:t>
            </a:r>
          </a:p>
          <a:p>
            <a:pPr lvl="2"/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memory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order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seq</a:t>
            </a:r>
            <a:r>
              <a:rPr lang="cs-CZ" sz="2400" b="1" dirty="0" smtClean="0">
                <a:solidFill>
                  <a:schemeClr val="accent6"/>
                </a:solidFill>
                <a:latin typeface="Courier New" pitchFamily="49" charset="0"/>
              </a:rPr>
              <a:t>_</a:t>
            </a:r>
            <a:r>
              <a:rPr lang="cs-CZ" sz="2400" b="1" dirty="0" err="1" smtClean="0">
                <a:solidFill>
                  <a:schemeClr val="accent6"/>
                </a:solidFill>
                <a:latin typeface="Courier New" pitchFamily="49" charset="0"/>
              </a:rPr>
              <a:t>cst</a:t>
            </a:r>
            <a:endParaRPr lang="en-US" sz="2400" b="1" dirty="0" smtClean="0">
              <a:solidFill>
                <a:schemeClr val="accent6"/>
              </a:solidFill>
              <a:latin typeface="Courier New" pitchFamily="49" charset="0"/>
            </a:endParaRPr>
          </a:p>
          <a:p>
            <a:pPr lvl="3"/>
            <a:r>
              <a:rPr lang="en-US" dirty="0" smtClean="0"/>
              <a:t>Sequentially consistent</a:t>
            </a:r>
          </a:p>
        </p:txBody>
      </p:sp>
    </p:spTree>
    <p:extLst>
      <p:ext uri="{BB962C8B-B14F-4D97-AF65-F5344CB8AC3E}">
        <p14:creationId xmlns:p14="http://schemas.microsoft.com/office/powerpoint/2010/main" val="183966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Lock-free programming</a:t>
            </a:r>
            <a:endParaRPr lang="cs-CZ" dirty="0"/>
          </a:p>
        </p:txBody>
      </p:sp>
      <p:pic>
        <p:nvPicPr>
          <p:cNvPr id="4" name="Content Placeholder 3" descr="its-lock-fre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2780928"/>
            <a:ext cx="5328592" cy="2059633"/>
          </a:xfrm>
        </p:spPr>
      </p:pic>
    </p:spTree>
    <p:extLst>
      <p:ext uri="{BB962C8B-B14F-4D97-AF65-F5344CB8AC3E}">
        <p14:creationId xmlns:p14="http://schemas.microsoft.com/office/powerpoint/2010/main" val="385460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echniqu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87824" y="548680"/>
            <a:ext cx="4979043" cy="630932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3538736" cy="1295400"/>
          </a:xfrm>
        </p:spPr>
        <p:txBody>
          <a:bodyPr/>
          <a:lstStyle/>
          <a:p>
            <a:r>
              <a:rPr lang="en-US" dirty="0" smtClean="0"/>
              <a:t>Lock-free programming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483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Loop example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for(;;) {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read critical data to a local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sz="2400" b="1" dirty="0" smtClean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list_node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head;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speculatively modify new data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pushed_member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-&gt;next =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CAS – attempt to write critical data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if(CAS(&amp;head,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pushed_member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)==</a:t>
            </a:r>
            <a:b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2400" b="1" dirty="0" err="1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old_head</a:t>
            </a:r>
            <a:r>
              <a:rPr lang="en-US" sz="2400" b="1" dirty="0" smtClean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return;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400" b="1" dirty="0" smtClean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5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models</a:t>
            </a:r>
          </a:p>
          <a:p>
            <a:pPr lvl="1"/>
            <a:r>
              <a:rPr lang="en-US" dirty="0" smtClean="0"/>
              <a:t>Memory ordering</a:t>
            </a:r>
          </a:p>
          <a:p>
            <a:pPr lvl="1"/>
            <a:r>
              <a:rPr lang="en-US" dirty="0" smtClean="0"/>
              <a:t>Fence</a:t>
            </a:r>
            <a:endParaRPr lang="en-US" dirty="0"/>
          </a:p>
          <a:p>
            <a:r>
              <a:rPr lang="en-US" dirty="0" smtClean="0"/>
              <a:t>Atomics</a:t>
            </a:r>
          </a:p>
          <a:p>
            <a:r>
              <a:rPr lang="en-US" dirty="0" smtClean="0"/>
              <a:t>Lock-free structures</a:t>
            </a:r>
          </a:p>
          <a:p>
            <a:pPr lvl="1"/>
            <a:r>
              <a:rPr lang="en-US" dirty="0" smtClean="0"/>
              <a:t>Problems</a:t>
            </a:r>
          </a:p>
        </p:txBody>
      </p:sp>
    </p:spTree>
    <p:extLst>
      <p:ext uri="{BB962C8B-B14F-4D97-AF65-F5344CB8AC3E}">
        <p14:creationId xmlns:p14="http://schemas.microsoft.com/office/powerpoint/2010/main" val="15162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 bwMode="auto">
          <a:xfrm>
            <a:off x="1331640" y="558924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>
            <a:stCxn id="6" idx="3"/>
            <a:endCxn id="7" idx="1"/>
          </p:cNvCxnSpPr>
          <p:nvPr/>
        </p:nvCxnSpPr>
        <p:spPr bwMode="auto">
          <a:xfrm>
            <a:off x="2267744" y="5589240"/>
            <a:ext cx="43204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Rectangle 5"/>
          <p:cNvSpPr/>
          <p:nvPr/>
        </p:nvSpPr>
        <p:spPr bwMode="auto">
          <a:xfrm>
            <a:off x="1763688" y="5373216"/>
            <a:ext cx="504056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cxnSp>
        <p:nvCxnSpPr>
          <p:cNvPr id="16" name="Straight Arrow Connector 15"/>
          <p:cNvCxnSpPr>
            <a:stCxn id="5" idx="3"/>
            <a:endCxn id="7" idx="1"/>
          </p:cNvCxnSpPr>
          <p:nvPr/>
        </p:nvCxnSpPr>
        <p:spPr bwMode="auto">
          <a:xfrm>
            <a:off x="1331640" y="5589240"/>
            <a:ext cx="136815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Rectangle 16"/>
          <p:cNvSpPr/>
          <p:nvPr/>
        </p:nvSpPr>
        <p:spPr bwMode="auto">
          <a:xfrm>
            <a:off x="1763688" y="5373216"/>
            <a:ext cx="504056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293387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Problem in lock-free programming</a:t>
            </a:r>
          </a:p>
          <a:p>
            <a:pPr lvl="1"/>
            <a:r>
              <a:rPr lang="en-US" dirty="0" smtClean="0"/>
              <a:t>Compared data looks same but they are not</a:t>
            </a:r>
          </a:p>
          <a:p>
            <a:pPr lvl="1"/>
            <a:r>
              <a:rPr lang="en-US" dirty="0" smtClean="0"/>
              <a:t>Workarounds</a:t>
            </a:r>
          </a:p>
          <a:p>
            <a:pPr lvl="2"/>
            <a:r>
              <a:rPr lang="en-US" dirty="0" smtClean="0"/>
              <a:t>Tag, counter</a:t>
            </a:r>
          </a:p>
          <a:p>
            <a:pPr lvl="3"/>
            <a:r>
              <a:rPr lang="en-US" dirty="0" smtClean="0"/>
              <a:t>Use free bits, wraparound</a:t>
            </a:r>
          </a:p>
          <a:p>
            <a:pPr lvl="3"/>
            <a:r>
              <a:rPr lang="en-US" dirty="0" smtClean="0"/>
              <a:t>Large CAS</a:t>
            </a:r>
          </a:p>
          <a:p>
            <a:pPr lvl="4"/>
            <a:r>
              <a:rPr lang="en-US" dirty="0" smtClean="0"/>
              <a:t>All modern architectures have 128-bit CAS</a:t>
            </a:r>
          </a:p>
          <a:p>
            <a:pPr lvl="2"/>
            <a:r>
              <a:rPr lang="en-US" dirty="0" smtClean="0"/>
              <a:t>Intermediate nodes</a:t>
            </a:r>
          </a:p>
          <a:p>
            <a:pPr lvl="3"/>
            <a:r>
              <a:rPr lang="en-US" dirty="0" smtClean="0"/>
              <a:t>Expensive, not using pointers directly</a:t>
            </a:r>
          </a:p>
          <a:p>
            <a:pPr lvl="2"/>
            <a:r>
              <a:rPr lang="en-US" dirty="0" smtClean="0"/>
              <a:t>Deferred reclamation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83568" y="5373216"/>
            <a:ext cx="648072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head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699792" y="5373216"/>
            <a:ext cx="504056" cy="43204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0032" y="4751856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head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60032" y="573325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 head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 bwMode="auto">
          <a:xfrm>
            <a:off x="1763688" y="5373216"/>
            <a:ext cx="504056" cy="43204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835897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17" grpId="1" animBg="1"/>
      <p:bldP spid="14" grpId="0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What types of memory ordering you may expect for a given CPU or toolchain</a:t>
            </a:r>
          </a:p>
          <a:p>
            <a:r>
              <a:rPr lang="en-US" dirty="0" smtClean="0"/>
              <a:t>Weak</a:t>
            </a:r>
          </a:p>
          <a:p>
            <a:pPr lvl="1"/>
            <a:r>
              <a:rPr lang="en-US" dirty="0" smtClean="0"/>
              <a:t>Really weak</a:t>
            </a:r>
          </a:p>
          <a:p>
            <a:pPr lvl="2"/>
            <a:r>
              <a:rPr lang="en-US" dirty="0" smtClean="0"/>
              <a:t>Any load and store operations can be reordered with any other load and store, as long as it would never modify the behavior of a single thread</a:t>
            </a:r>
          </a:p>
          <a:p>
            <a:pPr lvl="2"/>
            <a:r>
              <a:rPr lang="en-US" dirty="0" smtClean="0"/>
              <a:t>DEC Alpha, C++ 11</a:t>
            </a:r>
          </a:p>
          <a:p>
            <a:pPr lvl="1"/>
            <a:r>
              <a:rPr lang="en-US" dirty="0" smtClean="0"/>
              <a:t>Weak with data dependency ordering</a:t>
            </a:r>
          </a:p>
          <a:p>
            <a:pPr lvl="2"/>
            <a:r>
              <a:rPr lang="en-US" dirty="0" smtClean="0"/>
              <a:t>If you write A to B, then loading B is as new as A</a:t>
            </a:r>
          </a:p>
          <a:p>
            <a:pPr lvl="2"/>
            <a:r>
              <a:rPr lang="en-US" dirty="0" smtClean="0"/>
              <a:t>ARM, PowerPC, SPARC (older models), IA-64 (Itanium)</a:t>
            </a:r>
          </a:p>
          <a:p>
            <a:r>
              <a:rPr lang="en-US" dirty="0" smtClean="0"/>
              <a:t>Strong</a:t>
            </a:r>
          </a:p>
          <a:p>
            <a:pPr lvl="1"/>
            <a:r>
              <a:rPr lang="en-US" dirty="0" smtClean="0"/>
              <a:t>Every instruction comes with acquire and release semantics</a:t>
            </a:r>
          </a:p>
          <a:p>
            <a:pPr lvl="1"/>
            <a:r>
              <a:rPr lang="en-US" dirty="0" smtClean="0"/>
              <a:t>When one CPU performs a sequence of writes, every other CPU sees those value change in the same order</a:t>
            </a:r>
          </a:p>
          <a:p>
            <a:pPr lvl="1"/>
            <a:r>
              <a:rPr lang="en-US" dirty="0" smtClean="0"/>
              <a:t>Usually</a:t>
            </a:r>
          </a:p>
          <a:p>
            <a:pPr lvl="2"/>
            <a:r>
              <a:rPr lang="en-US" dirty="0" smtClean="0"/>
              <a:t>In certain cases the strong ordering is lost</a:t>
            </a:r>
          </a:p>
          <a:p>
            <a:pPr lvl="2"/>
            <a:r>
              <a:rPr lang="en-US" dirty="0" smtClean="0"/>
              <a:t>x86/64, SPARC in TSO</a:t>
            </a:r>
          </a:p>
          <a:p>
            <a:pPr lvl="1"/>
            <a:r>
              <a:rPr lang="en-US" dirty="0" smtClean="0"/>
              <a:t>Sequential consistency</a:t>
            </a:r>
          </a:p>
          <a:p>
            <a:pPr lvl="2"/>
            <a:r>
              <a:rPr lang="en-US" dirty="0" smtClean="0"/>
              <a:t>No memory ordering</a:t>
            </a:r>
          </a:p>
          <a:p>
            <a:pPr lvl="2"/>
            <a:r>
              <a:rPr lang="en-US" dirty="0" smtClean="0"/>
              <a:t>No HW these days, only SW memory model (Java, C++)</a:t>
            </a:r>
          </a:p>
        </p:txBody>
      </p:sp>
    </p:spTree>
    <p:extLst>
      <p:ext uri="{BB962C8B-B14F-4D97-AF65-F5344CB8AC3E}">
        <p14:creationId xmlns:p14="http://schemas.microsoft.com/office/powerpoint/2010/main" val="31258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Demo memory model for AMD64</a:t>
            </a:r>
          </a:p>
          <a:p>
            <a:pPr lvl="1"/>
            <a:r>
              <a:rPr lang="en-US" dirty="0" smtClean="0"/>
              <a:t>Single processor</a:t>
            </a:r>
          </a:p>
          <a:p>
            <a:pPr lvl="2"/>
            <a:r>
              <a:rPr lang="en-US" dirty="0" smtClean="0"/>
              <a:t>Out-of-order R are allowed</a:t>
            </a:r>
          </a:p>
          <a:p>
            <a:pPr lvl="2"/>
            <a:r>
              <a:rPr lang="en-US" dirty="0" smtClean="0"/>
              <a:t>Speculative R are allowed</a:t>
            </a:r>
          </a:p>
          <a:p>
            <a:pPr lvl="2"/>
            <a:r>
              <a:rPr lang="en-US" dirty="0" smtClean="0"/>
              <a:t>R can be reordered ahead of W</a:t>
            </a:r>
          </a:p>
          <a:p>
            <a:pPr lvl="2"/>
            <a:r>
              <a:rPr lang="en-US" dirty="0" smtClean="0"/>
              <a:t>R cannot be reordered ahead of W if the R is from the same location as the prior W</a:t>
            </a:r>
          </a:p>
          <a:p>
            <a:pPr lvl="3"/>
            <a:r>
              <a:rPr lang="en-US" dirty="0" smtClean="0"/>
              <a:t>Stall the instruction until W completed</a:t>
            </a:r>
          </a:p>
          <a:p>
            <a:pPr lvl="2"/>
            <a:r>
              <a:rPr lang="en-US" dirty="0" smtClean="0"/>
              <a:t>Instruction fetch is parallel, asynchronous stream of R  that is independent and unordered with loads from instructions</a:t>
            </a:r>
          </a:p>
          <a:p>
            <a:pPr lvl="2"/>
            <a:r>
              <a:rPr lang="en-US" dirty="0" smtClean="0"/>
              <a:t>Out-of-order W are not allowed</a:t>
            </a:r>
          </a:p>
          <a:p>
            <a:pPr lvl="2"/>
            <a:r>
              <a:rPr lang="en-US" dirty="0" smtClean="0"/>
              <a:t>Speculative W are not allowed</a:t>
            </a:r>
          </a:p>
          <a:p>
            <a:pPr lvl="2"/>
            <a:r>
              <a:rPr lang="en-US" dirty="0" smtClean="0"/>
              <a:t>Write buffering is allowed</a:t>
            </a:r>
          </a:p>
          <a:p>
            <a:pPr lvl="2"/>
            <a:r>
              <a:rPr lang="en-US" dirty="0" smtClean="0"/>
              <a:t>Write combining is allowed</a:t>
            </a:r>
          </a:p>
        </p:txBody>
      </p:sp>
    </p:spTree>
    <p:extLst>
      <p:ext uri="{BB962C8B-B14F-4D97-AF65-F5344CB8AC3E}">
        <p14:creationId xmlns:p14="http://schemas.microsoft.com/office/powerpoint/2010/main" val="165777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Demo memory model for AMD64</a:t>
            </a:r>
          </a:p>
          <a:p>
            <a:pPr lvl="1"/>
            <a:r>
              <a:rPr lang="en-US" dirty="0" smtClean="0"/>
              <a:t>Multiprocessor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All L, S from a single CPU appear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Successive S from a single CPU are committed to memory and visible to other CPUs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S from a CPU cannot be reordered prior L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S can be delayed by buffering, therefore S from s CPU may not appear to be sequentially consistent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Non-overlapping L may pass S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Dependent S between different CPUs appear to occur in program order</a:t>
            </a:r>
          </a:p>
          <a:p>
            <a:pPr marL="1150937" lvl="2" indent="-457200">
              <a:buFont typeface="+mj-lt"/>
              <a:buAutoNum type="arabicPeriod"/>
            </a:pPr>
            <a:r>
              <a:rPr lang="en-US" dirty="0" smtClean="0"/>
              <a:t>Local visibility may differ from the global visibility (data bypass)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25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Rule 1</a:t>
            </a:r>
            <a:endParaRPr lang="en-US" dirty="0"/>
          </a:p>
          <a:p>
            <a:pPr lvl="2"/>
            <a:r>
              <a:rPr lang="en-US" dirty="0" smtClean="0"/>
              <a:t>L A cannot R 0 when L B reads 1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Rule 3</a:t>
            </a:r>
          </a:p>
          <a:p>
            <a:pPr lvl="2"/>
            <a:r>
              <a:rPr lang="en-US" dirty="0" smtClean="0"/>
              <a:t>L A and L B cannot both read 1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Rule 4</a:t>
            </a:r>
          </a:p>
          <a:p>
            <a:pPr lvl="2"/>
            <a:r>
              <a:rPr lang="en-US" dirty="0" smtClean="0"/>
              <a:t>Both L A and L B may read 1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 </a:t>
            </a:r>
            <a:endParaRPr lang="en-US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00031"/>
              </p:ext>
            </p:extLst>
          </p:nvPr>
        </p:nvGraphicFramePr>
        <p:xfrm>
          <a:off x="899592" y="2730848"/>
          <a:ext cx="151216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065470"/>
              </p:ext>
            </p:extLst>
          </p:nvPr>
        </p:nvGraphicFramePr>
        <p:xfrm>
          <a:off x="899592" y="3964207"/>
          <a:ext cx="151216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8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 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727688"/>
              </p:ext>
            </p:extLst>
          </p:nvPr>
        </p:nvGraphicFramePr>
        <p:xfrm>
          <a:off x="899592" y="5228856"/>
          <a:ext cx="151216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A=2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B=2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2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Rule 5</a:t>
            </a:r>
          </a:p>
          <a:p>
            <a:pPr lvl="2"/>
            <a:r>
              <a:rPr lang="en-US" dirty="0" smtClean="0"/>
              <a:t>All combinations (00, 01, 10, 11) may be observed by both CPUs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Rule 6</a:t>
            </a:r>
          </a:p>
          <a:p>
            <a:pPr lvl="2"/>
            <a:r>
              <a:rPr lang="en-US" dirty="0" smtClean="0"/>
              <a:t>If CPU1 reads a value from A before carrying out S B, and if CPU2 reads updated value from B, a subsequent R A must also be updated value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r>
              <a:rPr lang="en-US" dirty="0" smtClean="0"/>
              <a:t>Rule 7</a:t>
            </a:r>
          </a:p>
          <a:p>
            <a:pPr lvl="2"/>
            <a:r>
              <a:rPr lang="en-US" dirty="0" smtClean="0"/>
              <a:t>L A in CPU0 can read 1 using data bypass, while L A in CPU1 can read 0, similarly for B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957683"/>
              </p:ext>
            </p:extLst>
          </p:nvPr>
        </p:nvGraphicFramePr>
        <p:xfrm>
          <a:off x="827584" y="2263259"/>
          <a:ext cx="1872208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382073"/>
              </p:ext>
            </p:extLst>
          </p:nvPr>
        </p:nvGraphicFramePr>
        <p:xfrm>
          <a:off x="827584" y="3455148"/>
          <a:ext cx="244827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6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6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6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CPU2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28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 (1)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92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56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 (1)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84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 (1)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06696"/>
              </p:ext>
            </p:extLst>
          </p:nvPr>
        </p:nvGraphicFramePr>
        <p:xfrm>
          <a:off x="827584" y="5150925"/>
          <a:ext cx="1872208" cy="85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CPU0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CPU1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A=1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 B=1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8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B</a:t>
                      </a:r>
                      <a:endParaRPr lang="en-US" sz="1400" dirty="0"/>
                    </a:p>
                  </a:txBody>
                  <a:tcPr marL="72000" marR="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 A</a:t>
                      </a:r>
                      <a:endParaRPr lang="en-US" sz="1400" dirty="0"/>
                    </a:p>
                  </a:txBody>
                  <a:tcPr marL="7200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595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Barriers</a:t>
            </a:r>
          </a:p>
          <a:p>
            <a:pPr lvl="1"/>
            <a:r>
              <a:rPr lang="en-US" dirty="0" smtClean="0"/>
              <a:t>Acquire barrier</a:t>
            </a:r>
          </a:p>
          <a:p>
            <a:pPr lvl="2"/>
            <a:r>
              <a:rPr lang="en-US" dirty="0" smtClean="0"/>
              <a:t>All loads read after acquire will perform after it (loads do not overtake acquire)</a:t>
            </a:r>
          </a:p>
          <a:p>
            <a:pPr lvl="1"/>
            <a:r>
              <a:rPr lang="en-US" dirty="0" smtClean="0"/>
              <a:t>Release barrier</a:t>
            </a:r>
          </a:p>
          <a:p>
            <a:pPr lvl="2"/>
            <a:r>
              <a:rPr lang="en-US" dirty="0" smtClean="0"/>
              <a:t>All stores written before release are committed before the release (writes do not delay)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5770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model – totally weak ordering demo</a:t>
            </a:r>
            <a:endParaRPr lang="en-US" dirty="0"/>
          </a:p>
        </p:txBody>
      </p:sp>
      <p:cxnSp>
        <p:nvCxnSpPr>
          <p:cNvPr id="5" name="Straight Connector 4"/>
          <p:cNvCxnSpPr>
            <a:endCxn id="6" idx="0"/>
          </p:cNvCxnSpPr>
          <p:nvPr/>
        </p:nvCxnSpPr>
        <p:spPr bwMode="auto">
          <a:xfrm flipH="1">
            <a:off x="2627784" y="1628800"/>
            <a:ext cx="2214" cy="2695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2285350" y="1898380"/>
            <a:ext cx="684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LD 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72558" y="426393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LD 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77605" y="311778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JCOND L1</a:t>
            </a:r>
            <a:endParaRPr lang="en-US" dirty="0"/>
          </a:p>
        </p:txBody>
      </p:sp>
      <p:cxnSp>
        <p:nvCxnSpPr>
          <p:cNvPr id="11" name="Straight Connector 10"/>
          <p:cNvCxnSpPr>
            <a:stCxn id="27" idx="2"/>
            <a:endCxn id="9" idx="0"/>
          </p:cNvCxnSpPr>
          <p:nvPr/>
        </p:nvCxnSpPr>
        <p:spPr bwMode="auto">
          <a:xfrm flipH="1">
            <a:off x="2627783" y="2894966"/>
            <a:ext cx="1" cy="2228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9" idx="2"/>
            <a:endCxn id="14" idx="0"/>
          </p:cNvCxnSpPr>
          <p:nvPr/>
        </p:nvCxnSpPr>
        <p:spPr bwMode="auto">
          <a:xfrm>
            <a:off x="2627783" y="3487118"/>
            <a:ext cx="0" cy="22282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281053" y="3709938"/>
            <a:ext cx="693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 X</a:t>
            </a:r>
            <a:endParaRPr lang="en-US" dirty="0"/>
          </a:p>
        </p:txBody>
      </p:sp>
      <p:cxnSp>
        <p:nvCxnSpPr>
          <p:cNvPr id="19" name="Straight Connector 18"/>
          <p:cNvCxnSpPr>
            <a:stCxn id="14" idx="2"/>
            <a:endCxn id="7" idx="0"/>
          </p:cNvCxnSpPr>
          <p:nvPr/>
        </p:nvCxnSpPr>
        <p:spPr bwMode="auto">
          <a:xfrm>
            <a:off x="2627783" y="4079270"/>
            <a:ext cx="1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2283138" y="4817934"/>
            <a:ext cx="689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 Y</a:t>
            </a:r>
            <a:endParaRPr lang="en-US" dirty="0"/>
          </a:p>
        </p:txBody>
      </p:sp>
      <p:cxnSp>
        <p:nvCxnSpPr>
          <p:cNvPr id="23" name="Straight Connector 22"/>
          <p:cNvCxnSpPr>
            <a:stCxn id="7" idx="2"/>
            <a:endCxn id="21" idx="0"/>
          </p:cNvCxnSpPr>
          <p:nvPr/>
        </p:nvCxnSpPr>
        <p:spPr bwMode="auto">
          <a:xfrm>
            <a:off x="2627784" y="4633268"/>
            <a:ext cx="0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472338" y="454093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L1: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278970" y="252563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LD B</a:t>
            </a:r>
            <a:endParaRPr lang="en-US" dirty="0"/>
          </a:p>
        </p:txBody>
      </p:sp>
      <p:cxnSp>
        <p:nvCxnSpPr>
          <p:cNvPr id="32" name="Straight Connector 31"/>
          <p:cNvCxnSpPr>
            <a:stCxn id="6" idx="2"/>
            <a:endCxn id="27" idx="0"/>
          </p:cNvCxnSpPr>
          <p:nvPr/>
        </p:nvCxnSpPr>
        <p:spPr bwMode="auto">
          <a:xfrm>
            <a:off x="2627784" y="2267712"/>
            <a:ext cx="0" cy="2579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1" idx="2"/>
          </p:cNvCxnSpPr>
          <p:nvPr/>
        </p:nvCxnSpPr>
        <p:spPr bwMode="auto">
          <a:xfrm flipH="1">
            <a:off x="2625571" y="5187266"/>
            <a:ext cx="2213" cy="4621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Rectangle 56"/>
          <p:cNvSpPr/>
          <p:nvPr/>
        </p:nvSpPr>
        <p:spPr bwMode="auto">
          <a:xfrm>
            <a:off x="1905491" y="834431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211960" y="1529048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 B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4210067" y="1898380"/>
            <a:ext cx="723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 A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 bwMode="auto">
          <a:xfrm>
            <a:off x="1905491" y="1786970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10067" y="531192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 X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08104" y="5496586"/>
            <a:ext cx="1313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Delayed W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8" idx="1"/>
            <a:endCxn id="3" idx="3"/>
          </p:cNvCxnSpPr>
          <p:nvPr/>
        </p:nvCxnSpPr>
        <p:spPr bwMode="auto">
          <a:xfrm flipH="1" flipV="1">
            <a:off x="4997462" y="5496586"/>
            <a:ext cx="510642" cy="1846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214423" y="3117786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RD C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508104" y="3289981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Speculative R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17" idx="1"/>
            <a:endCxn id="16" idx="3"/>
          </p:cNvCxnSpPr>
          <p:nvPr/>
        </p:nvCxnSpPr>
        <p:spPr bwMode="auto">
          <a:xfrm flipH="1" flipV="1">
            <a:off x="4963346" y="3302452"/>
            <a:ext cx="544758" cy="1721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5508104" y="1755014"/>
            <a:ext cx="1420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 </a:t>
            </a:r>
            <a:r>
              <a:rPr lang="en-US" dirty="0" smtClean="0"/>
              <a:t>reordering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26" idx="1"/>
            <a:endCxn id="63" idx="3"/>
          </p:cNvCxnSpPr>
          <p:nvPr/>
        </p:nvCxnSpPr>
        <p:spPr bwMode="auto">
          <a:xfrm flipH="1">
            <a:off x="4933407" y="1939680"/>
            <a:ext cx="574697" cy="1433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5489032" y="3709938"/>
            <a:ext cx="2852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Don’t make speculative W</a:t>
            </a:r>
            <a:endParaRPr lang="en-US" dirty="0"/>
          </a:p>
        </p:txBody>
      </p:sp>
      <p:cxnSp>
        <p:nvCxnSpPr>
          <p:cNvPr id="37" name="Straight Arrow Connector 36"/>
          <p:cNvCxnSpPr>
            <a:stCxn id="33" idx="1"/>
            <a:endCxn id="14" idx="3"/>
          </p:cNvCxnSpPr>
          <p:nvPr/>
        </p:nvCxnSpPr>
        <p:spPr bwMode="auto">
          <a:xfrm flipH="1">
            <a:off x="2974513" y="3894604"/>
            <a:ext cx="251451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Rectangle 41"/>
          <p:cNvSpPr/>
          <p:nvPr/>
        </p:nvSpPr>
        <p:spPr bwMode="auto">
          <a:xfrm>
            <a:off x="1905491" y="3220251"/>
            <a:ext cx="1440160" cy="1377576"/>
          </a:xfrm>
          <a:prstGeom prst="rect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210067" y="5001539"/>
            <a:ext cx="783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 Y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486336" y="489196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 reordering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39" idx="1"/>
            <a:endCxn id="38" idx="3"/>
          </p:cNvCxnSpPr>
          <p:nvPr/>
        </p:nvCxnSpPr>
        <p:spPr bwMode="auto">
          <a:xfrm flipH="1">
            <a:off x="4993295" y="5076628"/>
            <a:ext cx="493041" cy="1095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351687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00017 0.088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8866 L 0.00017 0.13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0.00017 0.13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13311 L 0.00017 0.2069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59259E-6 L 0.00017 0.078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787 L 0.00017 0.23449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7" grpId="2" animBg="1"/>
      <p:bldP spid="60" grpId="0"/>
      <p:bldP spid="63" grpId="0"/>
      <p:bldP spid="22" grpId="0" animBg="1"/>
      <p:bldP spid="22" grpId="1" animBg="1"/>
      <p:bldP spid="22" grpId="2" animBg="1"/>
      <p:bldP spid="22" grpId="3" animBg="1"/>
      <p:bldP spid="3" grpId="0"/>
      <p:bldP spid="8" grpId="0"/>
      <p:bldP spid="16" grpId="0"/>
      <p:bldP spid="17" grpId="0"/>
      <p:bldP spid="26" grpId="0"/>
      <p:bldP spid="33" grpId="0"/>
      <p:bldP spid="42" grpId="0" animBg="1"/>
      <p:bldP spid="42" grpId="1" animBg="1"/>
      <p:bldP spid="42" grpId="2" animBg="1"/>
      <p:bldP spid="38" grpId="0"/>
      <p:bldP spid="39" grpId="0"/>
    </p:bldLst>
  </p:timing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738</TotalTime>
  <Words>998</Words>
  <Application>Microsoft Office PowerPoint</Application>
  <PresentationFormat>On-screen Show (4:3)</PresentationFormat>
  <Paragraphs>257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Wingdings</vt:lpstr>
      <vt:lpstr>Courier New</vt:lpstr>
      <vt:lpstr>kuba</vt:lpstr>
      <vt:lpstr>Advanced Programming in Parallel Environment</vt:lpstr>
      <vt:lpstr>Content</vt:lpstr>
      <vt:lpstr>Memory models</vt:lpstr>
      <vt:lpstr>Memory model</vt:lpstr>
      <vt:lpstr>Memory model</vt:lpstr>
      <vt:lpstr>Memory model</vt:lpstr>
      <vt:lpstr>Memory model</vt:lpstr>
      <vt:lpstr>Memory models</vt:lpstr>
      <vt:lpstr>Memory model – totally weak ordering demo</vt:lpstr>
      <vt:lpstr>Memory model – barrier demo</vt:lpstr>
      <vt:lpstr>Atomic operations</vt:lpstr>
      <vt:lpstr>Atomic operations</vt:lpstr>
      <vt:lpstr>Atomic operations</vt:lpstr>
      <vt:lpstr>Atomic operations</vt:lpstr>
      <vt:lpstr>Atomic operations</vt:lpstr>
      <vt:lpstr>Atomic operations</vt:lpstr>
      <vt:lpstr>Lock-free programming</vt:lpstr>
      <vt:lpstr>Lock-free programming</vt:lpstr>
      <vt:lpstr>CAS loop</vt:lpstr>
      <vt:lpstr>ABA problem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66</cp:revision>
  <dcterms:created xsi:type="dcterms:W3CDTF">2005-09-28T09:53:52Z</dcterms:created>
  <dcterms:modified xsi:type="dcterms:W3CDTF">2020-10-07T13:22:35Z</dcterms:modified>
</cp:coreProperties>
</file>