
<file path=[Content_Types].xml><?xml version="1.0" encoding="utf-8"?>
<Types xmlns="http://schemas.openxmlformats.org/package/2006/content-types"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2" r:id="rId1"/>
  </p:sldMasterIdLst>
  <p:sldIdLst>
    <p:sldId id="256" r:id="rId2"/>
    <p:sldId id="258" r:id="rId3"/>
    <p:sldId id="257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2" r:id="rId17"/>
    <p:sldId id="271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20000"/>
      </a:spcBef>
      <a:spcAft>
        <a:spcPct val="0"/>
      </a:spcAft>
      <a:buClr>
        <a:schemeClr val="tx2"/>
      </a:buClr>
      <a:buSzPct val="70000"/>
      <a:buFont typeface="Wingdings" pitchFamily="2" charset="2"/>
      <a:buChar char="l"/>
      <a:defRPr sz="30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20000"/>
      </a:spcBef>
      <a:spcAft>
        <a:spcPct val="0"/>
      </a:spcAft>
      <a:buClr>
        <a:schemeClr val="tx2"/>
      </a:buClr>
      <a:buSzPct val="70000"/>
      <a:buFont typeface="Wingdings" pitchFamily="2" charset="2"/>
      <a:buChar char="l"/>
      <a:defRPr sz="30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20000"/>
      </a:spcBef>
      <a:spcAft>
        <a:spcPct val="0"/>
      </a:spcAft>
      <a:buClr>
        <a:schemeClr val="tx2"/>
      </a:buClr>
      <a:buSzPct val="70000"/>
      <a:buFont typeface="Wingdings" pitchFamily="2" charset="2"/>
      <a:buChar char="l"/>
      <a:defRPr sz="30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20000"/>
      </a:spcBef>
      <a:spcAft>
        <a:spcPct val="0"/>
      </a:spcAft>
      <a:buClr>
        <a:schemeClr val="tx2"/>
      </a:buClr>
      <a:buSzPct val="70000"/>
      <a:buFont typeface="Wingdings" pitchFamily="2" charset="2"/>
      <a:buChar char="l"/>
      <a:defRPr sz="30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20000"/>
      </a:spcBef>
      <a:spcAft>
        <a:spcPct val="0"/>
      </a:spcAft>
      <a:buClr>
        <a:schemeClr val="tx2"/>
      </a:buClr>
      <a:buSzPct val="70000"/>
      <a:buFont typeface="Wingdings" pitchFamily="2" charset="2"/>
      <a:buChar char="l"/>
      <a:defRPr sz="30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30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30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30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30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567" autoAdjust="0"/>
    <p:restoredTop sz="86386" autoAdjust="0"/>
  </p:normalViewPr>
  <p:slideViewPr>
    <p:cSldViewPr>
      <p:cViewPr varScale="1">
        <p:scale>
          <a:sx n="79" d="100"/>
          <a:sy n="79" d="100"/>
        </p:scale>
        <p:origin x="1104" y="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2"/>
          <p:cNvSpPr>
            <a:spLocks noChangeShapeType="1"/>
          </p:cNvSpPr>
          <p:nvPr/>
        </p:nvSpPr>
        <p:spPr bwMode="auto">
          <a:xfrm>
            <a:off x="7315200" y="1066800"/>
            <a:ext cx="0" cy="449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 eaLnBrk="1" hangingPunct="1">
              <a:spcBef>
                <a:spcPct val="0"/>
              </a:spcBef>
              <a:buClrTx/>
              <a:buSzTx/>
              <a:buFontTx/>
              <a:buNone/>
              <a:defRPr/>
            </a:pPr>
            <a:endParaRPr lang="cs-CZ" sz="1800" dirty="0"/>
          </a:p>
        </p:txBody>
      </p:sp>
      <p:sp>
        <p:nvSpPr>
          <p:cNvPr id="5" name="Line 8"/>
          <p:cNvSpPr>
            <a:spLocks noChangeShapeType="1"/>
          </p:cNvSpPr>
          <p:nvPr/>
        </p:nvSpPr>
        <p:spPr bwMode="auto">
          <a:xfrm>
            <a:off x="304800" y="2819400"/>
            <a:ext cx="8229600" cy="0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 eaLnBrk="1" hangingPunct="1">
              <a:spcBef>
                <a:spcPct val="0"/>
              </a:spcBef>
              <a:buClrTx/>
              <a:buSzTx/>
              <a:buFontTx/>
              <a:buNone/>
              <a:defRPr/>
            </a:pPr>
            <a:endParaRPr lang="cs-CZ" sz="1800" dirty="0"/>
          </a:p>
        </p:txBody>
      </p:sp>
      <p:pic>
        <p:nvPicPr>
          <p:cNvPr id="6" name="Picture 9" descr="b2e2lirt[1]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43775" y="3392488"/>
            <a:ext cx="1684338" cy="1406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312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315913" y="466725"/>
            <a:ext cx="6781800" cy="2133600"/>
          </a:xfrm>
        </p:spPr>
        <p:txBody>
          <a:bodyPr/>
          <a:lstStyle>
            <a:lvl1pPr algn="r">
              <a:defRPr sz="4800"/>
            </a:lvl1pPr>
          </a:lstStyle>
          <a:p>
            <a:r>
              <a:rPr lang="en-US" altLang="en-US"/>
              <a:t>Click to edit Master title style</a:t>
            </a:r>
          </a:p>
        </p:txBody>
      </p:sp>
      <p:sp>
        <p:nvSpPr>
          <p:cNvPr id="13312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849313" y="3049588"/>
            <a:ext cx="6248400" cy="2362200"/>
          </a:xfrm>
        </p:spPr>
        <p:txBody>
          <a:bodyPr/>
          <a:lstStyle>
            <a:lvl1pPr marL="0" indent="0" algn="r">
              <a:buFont typeface="Wingdings" pitchFamily="2" charset="2"/>
              <a:buNone/>
              <a:defRPr sz="3200"/>
            </a:lvl1pPr>
          </a:lstStyle>
          <a:p>
            <a:r>
              <a:rPr lang="en-US" altLang="en-US"/>
              <a:t>Click to edit Master subtitle style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9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44EF1E-FEAD-4D10-8EFF-C55353D54373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6BCEFF-B55C-4235-978B-268C3A496A6E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22238"/>
            <a:ext cx="2057400" cy="600868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22238"/>
            <a:ext cx="6019800" cy="600868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828698-1B54-4F60-8D07-B15AE30979E3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2238"/>
            <a:ext cx="7543800" cy="12954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719263"/>
            <a:ext cx="4038600" cy="44116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719263"/>
            <a:ext cx="4038600" cy="212883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4000500"/>
            <a:ext cx="4038600" cy="21304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8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D9E576-D3F8-4897-A0B9-6938B2BABEC4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11FCEC-0EAE-4E4F-BF45-F90A7398F5DB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696AE7-E6C5-4C0D-BC1F-D30E4DBF689D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19263"/>
            <a:ext cx="4038600" cy="4411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263"/>
            <a:ext cx="4038600" cy="4411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CEEC46-17E5-4A77-8853-9AEFA48C6E5C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9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C213E5-1F29-43EC-9D45-BC9BD888F3E7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A6BF95-7295-4617-B06F-05E4F67E0AE4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7A475E-F9A0-450E-87E2-8839A658F292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7BAE97-AF77-4A26-B5B1-5E1EE01BDA13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8873B5-E487-4703-8A1C-AD44F94D6E44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w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8" name="Line 2"/>
          <p:cNvSpPr>
            <a:spLocks noChangeShapeType="1"/>
          </p:cNvSpPr>
          <p:nvPr/>
        </p:nvSpPr>
        <p:spPr bwMode="auto">
          <a:xfrm>
            <a:off x="7962900" y="152400"/>
            <a:ext cx="0" cy="1524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 eaLnBrk="1" hangingPunct="1">
              <a:spcBef>
                <a:spcPct val="0"/>
              </a:spcBef>
              <a:buClrTx/>
              <a:buSzTx/>
              <a:buFontTx/>
              <a:buNone/>
              <a:defRPr/>
            </a:pPr>
            <a:endParaRPr lang="cs-CZ" sz="1800" dirty="0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22238"/>
            <a:ext cx="75438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719263"/>
            <a:ext cx="8229600" cy="4411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32101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spcBef>
                <a:spcPct val="0"/>
              </a:spcBef>
              <a:buClrTx/>
              <a:buSzTx/>
              <a:buFontTx/>
              <a:buNone/>
              <a:defRPr sz="1000"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132102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spcBef>
                <a:spcPct val="0"/>
              </a:spcBef>
              <a:buClrTx/>
              <a:buSzTx/>
              <a:buFontTx/>
              <a:buNone/>
              <a:defRPr sz="1000"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132103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spcBef>
                <a:spcPct val="0"/>
              </a:spcBef>
              <a:buClrTx/>
              <a:buSzTx/>
              <a:buFontTx/>
              <a:buNone/>
              <a:defRPr sz="1000"/>
            </a:lvl1pPr>
          </a:lstStyle>
          <a:p>
            <a:pPr>
              <a:defRPr/>
            </a:pPr>
            <a:fld id="{F0AF2861-DAA9-404A-AFD8-DE3C425BABBE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  <p:sp>
        <p:nvSpPr>
          <p:cNvPr id="132104" name="Rectangle 8"/>
          <p:cNvSpPr>
            <a:spLocks noChangeArrowheads="1"/>
          </p:cNvSpPr>
          <p:nvPr/>
        </p:nvSpPr>
        <p:spPr bwMode="auto">
          <a:xfrm>
            <a:off x="0" y="25574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eaLnBrk="1" hangingPunct="1">
              <a:spcBef>
                <a:spcPct val="0"/>
              </a:spcBef>
              <a:buClrTx/>
              <a:buSzTx/>
              <a:buFontTx/>
              <a:buNone/>
              <a:defRPr/>
            </a:pPr>
            <a:endParaRPr lang="cs-CZ" sz="1800" dirty="0"/>
          </a:p>
        </p:txBody>
      </p:sp>
      <p:pic>
        <p:nvPicPr>
          <p:cNvPr id="6153" name="Picture 9" descr="b2e2lirt[1]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8029575" y="115888"/>
            <a:ext cx="1114425" cy="931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11" r:id="rId1"/>
    <p:sldLayoutId id="2147483700" r:id="rId2"/>
    <p:sldLayoutId id="2147483701" r:id="rId3"/>
    <p:sldLayoutId id="2147483702" r:id="rId4"/>
    <p:sldLayoutId id="2147483703" r:id="rId5"/>
    <p:sldLayoutId id="2147483704" r:id="rId6"/>
    <p:sldLayoutId id="2147483705" r:id="rId7"/>
    <p:sldLayoutId id="2147483706" r:id="rId8"/>
    <p:sldLayoutId id="2147483707" r:id="rId9"/>
    <p:sldLayoutId id="2147483708" r:id="rId10"/>
    <p:sldLayoutId id="2147483709" r:id="rId11"/>
    <p:sldLayoutId id="2147483710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l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692150" indent="-3476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l"/>
        <a:defRPr sz="2600">
          <a:solidFill>
            <a:schemeClr val="tx1"/>
          </a:solidFill>
          <a:latin typeface="+mn-lt"/>
        </a:defRPr>
      </a:lvl2pPr>
      <a:lvl3pPr marL="987425" indent="-293688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l"/>
        <a:defRPr sz="2300">
          <a:solidFill>
            <a:schemeClr val="tx1"/>
          </a:solidFill>
          <a:latin typeface="+mn-lt"/>
        </a:defRPr>
      </a:lvl3pPr>
      <a:lvl4pPr marL="1281113" indent="-2921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4pPr>
      <a:lvl5pPr marL="1598613" indent="-315913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0558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5130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29702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4274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blog.panicsoftware.com/coroutines-introduction/" TargetMode="External"/><Relationship Id="rId2" Type="http://schemas.openxmlformats.org/officeDocument/2006/relationships/hyperlink" Target="https://www.youtube.com/watch?v=RhXaKOe3JZM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scs.stanford.edu/~dm/blog/c++-coroutines.html" TargetMode="Externa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cs-CZ" sz="4400" dirty="0" smtClean="0"/>
              <a:t>C++ </a:t>
            </a:r>
            <a:r>
              <a:rPr lang="en-US" sz="4400" dirty="0" smtClean="0"/>
              <a:t>- </a:t>
            </a:r>
            <a:r>
              <a:rPr lang="en-US" sz="4400" dirty="0" err="1" smtClean="0"/>
              <a:t>coroutines</a:t>
            </a:r>
            <a:endParaRPr lang="en-US" sz="4400" dirty="0" smtClean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cs-CZ" dirty="0" smtClean="0"/>
              <a:t>David </a:t>
            </a:r>
            <a:r>
              <a:rPr lang="cs-CZ" dirty="0" err="1" smtClean="0"/>
              <a:t>Bednárek</a:t>
            </a:r>
            <a:endParaRPr lang="en-US" dirty="0" smtClean="0"/>
          </a:p>
          <a:p>
            <a:pPr eaLnBrk="1" hangingPunct="1"/>
            <a:r>
              <a:rPr lang="cs-CZ" dirty="0" smtClean="0"/>
              <a:t>Jakub </a:t>
            </a:r>
            <a:r>
              <a:rPr lang="cs-CZ" dirty="0" err="1" smtClean="0"/>
              <a:t>Yaghob</a:t>
            </a:r>
            <a:endParaRPr lang="cs-CZ" dirty="0" smtClean="0"/>
          </a:p>
          <a:p>
            <a:pPr eaLnBrk="1" hangingPunct="1"/>
            <a:r>
              <a:rPr lang="cs-CZ" dirty="0" smtClean="0"/>
              <a:t>Filip </a:t>
            </a:r>
            <a:r>
              <a:rPr lang="cs-CZ" dirty="0" err="1" smtClean="0"/>
              <a:t>Zavoral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C++20 </a:t>
            </a:r>
            <a:r>
              <a:rPr lang="en-US" dirty="0" err="1" smtClean="0"/>
              <a:t>coroutines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How to detect a </a:t>
            </a:r>
            <a:r>
              <a:rPr lang="en-US" dirty="0" err="1" smtClean="0"/>
              <a:t>coroutine</a:t>
            </a:r>
            <a:r>
              <a:rPr lang="en-US" dirty="0" smtClean="0"/>
              <a:t>?</a:t>
            </a:r>
          </a:p>
          <a:p>
            <a:pPr lvl="1"/>
            <a:r>
              <a:rPr lang="en-US" dirty="0" smtClean="0"/>
              <a:t>Any use of </a:t>
            </a:r>
            <a:r>
              <a:rPr lang="en-US" dirty="0" err="1" smtClean="0"/>
              <a:t>coroutine</a:t>
            </a:r>
            <a:r>
              <a:rPr lang="en-US" dirty="0" smtClean="0"/>
              <a:t> keyword transforms a function to the </a:t>
            </a:r>
            <a:r>
              <a:rPr lang="en-US" dirty="0" err="1" smtClean="0"/>
              <a:t>coroutine</a:t>
            </a:r>
            <a:endParaRPr lang="en-US" dirty="0" smtClean="0"/>
          </a:p>
          <a:p>
            <a:pPr lvl="2"/>
            <a:r>
              <a:rPr lang="en-US" dirty="0"/>
              <a:t>Expressions </a:t>
            </a:r>
            <a:r>
              <a:rPr lang="en-US" b="1" dirty="0" err="1" smtClean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co_await</a:t>
            </a:r>
            <a:r>
              <a:rPr lang="en-US" dirty="0" smtClean="0"/>
              <a:t>, </a:t>
            </a:r>
            <a:r>
              <a:rPr lang="en-US" b="1" dirty="0" err="1" smtClean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co_yield</a:t>
            </a:r>
            <a:endParaRPr lang="en-US" b="1" dirty="0" smtClean="0">
              <a:solidFill>
                <a:schemeClr val="accent2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2"/>
            <a:r>
              <a:rPr lang="en-US" dirty="0" smtClean="0"/>
              <a:t>Statement </a:t>
            </a:r>
            <a:r>
              <a:rPr lang="en-US" b="1" dirty="0" err="1" smtClean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co_return</a:t>
            </a:r>
            <a:endParaRPr lang="en-US" b="1" dirty="0" smtClean="0">
              <a:solidFill>
                <a:schemeClr val="accent2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2"/>
            <a:endParaRPr lang="en-US" b="1" dirty="0">
              <a:solidFill>
                <a:schemeClr val="accent2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904504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does </a:t>
            </a:r>
            <a:r>
              <a:rPr lang="en-US" dirty="0" err="1" smtClean="0"/>
              <a:t>co_await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All local variables in the current function are saved to a heap allocated object</a:t>
            </a:r>
          </a:p>
          <a:p>
            <a:r>
              <a:rPr lang="en-US" dirty="0" smtClean="0"/>
              <a:t>Creates a callable object that, when invoked, will resume execution of the </a:t>
            </a:r>
            <a:r>
              <a:rPr lang="en-US" dirty="0" err="1" smtClean="0"/>
              <a:t>coroutine</a:t>
            </a:r>
            <a:r>
              <a:rPr lang="en-US" dirty="0" smtClean="0"/>
              <a:t> at the point immediately following evaluation of the </a:t>
            </a:r>
            <a:r>
              <a:rPr lang="en-US" b="1" dirty="0" err="1" smtClean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co_await</a:t>
            </a:r>
            <a:r>
              <a:rPr lang="en-US" dirty="0" smtClean="0"/>
              <a:t> expression</a:t>
            </a:r>
          </a:p>
          <a:p>
            <a:r>
              <a:rPr lang="en-US" dirty="0" smtClean="0"/>
              <a:t>Calls (jumps to) a method of </a:t>
            </a:r>
            <a:r>
              <a:rPr lang="en-US" b="1" dirty="0" err="1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co_await</a:t>
            </a:r>
            <a:r>
              <a:rPr lang="en-US" dirty="0" err="1" smtClean="0"/>
              <a:t>’s</a:t>
            </a:r>
            <a:r>
              <a:rPr lang="en-US" dirty="0" smtClean="0"/>
              <a:t> target </a:t>
            </a:r>
            <a:r>
              <a:rPr lang="en-US" dirty="0" smtClean="0"/>
              <a:t>object </a:t>
            </a:r>
            <a:r>
              <a:rPr lang="en-US" sz="2600" b="1" i="1" dirty="0"/>
              <a:t>a</a:t>
            </a:r>
            <a:r>
              <a:rPr lang="en-US" dirty="0" smtClean="0"/>
              <a:t>, </a:t>
            </a:r>
            <a:r>
              <a:rPr lang="en-US" dirty="0" smtClean="0"/>
              <a:t>passing that method the callable object from 2</a:t>
            </a:r>
            <a:r>
              <a:rPr lang="en-US" baseline="30000" dirty="0" smtClean="0"/>
              <a:t>nd</a:t>
            </a:r>
            <a:r>
              <a:rPr lang="en-US" dirty="0" smtClean="0"/>
              <a:t> step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35455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Coroutine</a:t>
            </a:r>
            <a:r>
              <a:rPr lang="en-US" dirty="0" smtClean="0"/>
              <a:t> handles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err="1" smtClean="0"/>
              <a:t>Coroutine</a:t>
            </a:r>
            <a:r>
              <a:rPr lang="en-US" dirty="0" smtClean="0"/>
              <a:t> handle</a:t>
            </a:r>
          </a:p>
          <a:p>
            <a:pPr lvl="1"/>
            <a:r>
              <a:rPr lang="en-US" dirty="0" smtClean="0"/>
              <a:t>Like a C pointer</a:t>
            </a:r>
          </a:p>
          <a:p>
            <a:pPr lvl="1"/>
            <a:r>
              <a:rPr lang="en-US" dirty="0" smtClean="0"/>
              <a:t>Type </a:t>
            </a:r>
            <a:r>
              <a:rPr lang="en-US" b="1" dirty="0" err="1" smtClean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std</a:t>
            </a:r>
            <a:r>
              <a:rPr lang="en-US" b="1" dirty="0" smtClean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::</a:t>
            </a:r>
            <a:r>
              <a:rPr lang="en-US" b="1" dirty="0" err="1" smtClean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coroutine_handle</a:t>
            </a:r>
            <a:r>
              <a:rPr lang="en-US" b="1" dirty="0" smtClean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&lt;&gt;</a:t>
            </a:r>
          </a:p>
          <a:p>
            <a:pPr lvl="1"/>
            <a:r>
              <a:rPr lang="en-US" dirty="0" smtClean="0"/>
              <a:t>Call </a:t>
            </a:r>
            <a:r>
              <a:rPr lang="en-US" b="1" dirty="0" err="1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coroutine_handle</a:t>
            </a:r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::destroy </a:t>
            </a:r>
            <a:r>
              <a:rPr lang="en-US" dirty="0" smtClean="0"/>
              <a:t>to avoid leaking memory, it destroys the state</a:t>
            </a:r>
          </a:p>
          <a:p>
            <a:pPr lvl="1"/>
            <a:r>
              <a:rPr lang="en-US" dirty="0" smtClean="0"/>
              <a:t>Once destroyed, invoking </a:t>
            </a:r>
            <a:r>
              <a:rPr lang="en-US" dirty="0" err="1" smtClean="0"/>
              <a:t>coroutine</a:t>
            </a:r>
            <a:r>
              <a:rPr lang="en-US" dirty="0" smtClean="0"/>
              <a:t> handle has undefined behavior</a:t>
            </a:r>
          </a:p>
          <a:p>
            <a:pPr lvl="1"/>
            <a:r>
              <a:rPr lang="en-US" dirty="0" err="1" smtClean="0"/>
              <a:t>Coroutine</a:t>
            </a:r>
            <a:r>
              <a:rPr lang="en-US" dirty="0" smtClean="0"/>
              <a:t> handle is valid for the entire execution of a </a:t>
            </a:r>
            <a:r>
              <a:rPr lang="en-US" dirty="0" err="1" smtClean="0"/>
              <a:t>coroutine</a:t>
            </a:r>
            <a:r>
              <a:rPr lang="en-US" dirty="0" smtClean="0"/>
              <a:t> , even as control flows in and out of the </a:t>
            </a:r>
            <a:r>
              <a:rPr lang="en-US" dirty="0" err="1" smtClean="0"/>
              <a:t>coroutine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83587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does </a:t>
            </a:r>
            <a:r>
              <a:rPr lang="en-US" dirty="0" err="1" smtClean="0"/>
              <a:t>co_await</a:t>
            </a:r>
            <a:r>
              <a:rPr lang="en-US" dirty="0" smtClean="0"/>
              <a:t> again?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does </a:t>
            </a:r>
            <a:r>
              <a:rPr lang="en-US" dirty="0" err="1" smtClean="0"/>
              <a:t>co_await</a:t>
            </a:r>
            <a:r>
              <a:rPr lang="en-US" dirty="0" smtClean="0"/>
              <a:t> a;</a:t>
            </a:r>
          </a:p>
          <a:p>
            <a:pPr lvl="1"/>
            <a:r>
              <a:rPr lang="en-US" dirty="0" smtClean="0"/>
              <a:t>The compiler creates a </a:t>
            </a:r>
            <a:r>
              <a:rPr lang="en-US" dirty="0" err="1" smtClean="0"/>
              <a:t>coroutine</a:t>
            </a:r>
            <a:r>
              <a:rPr lang="en-US" dirty="0" smtClean="0"/>
              <a:t> handle and passes it to the method </a:t>
            </a:r>
            <a:r>
              <a:rPr lang="en-US" b="1" dirty="0" err="1" smtClean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a.await_suspend</a:t>
            </a:r>
            <a:r>
              <a:rPr lang="en-US" b="1" dirty="0" smtClean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b="1" dirty="0" err="1" smtClean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coroutine_handle</a:t>
            </a:r>
            <a:r>
              <a:rPr lang="en-US" b="1" dirty="0" smtClean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pPr lvl="1"/>
            <a:r>
              <a:rPr lang="en-US" dirty="0" smtClean="0"/>
              <a:t>The type of </a:t>
            </a:r>
            <a:r>
              <a:rPr lang="en-US" b="1" i="1" dirty="0" smtClean="0"/>
              <a:t>a</a:t>
            </a:r>
            <a:r>
              <a:rPr lang="en-US" dirty="0" smtClean="0"/>
              <a:t> must support certain methods</a:t>
            </a:r>
          </a:p>
          <a:p>
            <a:pPr lvl="2"/>
            <a:r>
              <a:rPr lang="en-US" dirty="0" err="1" smtClean="0"/>
              <a:t>Awaitable</a:t>
            </a:r>
            <a:r>
              <a:rPr lang="en-US" dirty="0" smtClean="0"/>
              <a:t> object or </a:t>
            </a:r>
            <a:r>
              <a:rPr lang="en-US" dirty="0" err="1" smtClean="0"/>
              <a:t>awaiter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2036772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co_await</a:t>
            </a:r>
            <a:r>
              <a:rPr lang="en-US" dirty="0" smtClean="0"/>
              <a:t> 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19263"/>
            <a:ext cx="5482952" cy="4411662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en-US" dirty="0" err="1"/>
              <a:t>struct</a:t>
            </a:r>
            <a:r>
              <a:rPr lang="en-US" dirty="0"/>
              <a:t> </a:t>
            </a:r>
            <a:r>
              <a:rPr lang="en-US" dirty="0" err="1"/>
              <a:t>Awaiter</a:t>
            </a:r>
            <a:r>
              <a:rPr lang="en-US" dirty="0"/>
              <a:t> {</a:t>
            </a:r>
          </a:p>
          <a:p>
            <a:pPr marL="0" indent="0">
              <a:buNone/>
            </a:pPr>
            <a:r>
              <a:rPr lang="en-US" dirty="0"/>
              <a:t>  </a:t>
            </a:r>
            <a:r>
              <a:rPr lang="en-US" dirty="0" err="1"/>
              <a:t>std</a:t>
            </a:r>
            <a:r>
              <a:rPr lang="en-US" dirty="0"/>
              <a:t>::</a:t>
            </a:r>
            <a:r>
              <a:rPr lang="en-US" dirty="0" err="1"/>
              <a:t>coroutine_handle</a:t>
            </a:r>
            <a:r>
              <a:rPr lang="en-US" dirty="0"/>
              <a:t>&lt;&gt; *</a:t>
            </a:r>
            <a:r>
              <a:rPr lang="en-US" dirty="0" err="1"/>
              <a:t>hp</a:t>
            </a:r>
            <a:r>
              <a:rPr lang="en-US" dirty="0"/>
              <a:t>_;</a:t>
            </a:r>
          </a:p>
          <a:p>
            <a:pPr marL="0" indent="0">
              <a:buNone/>
            </a:pPr>
            <a:r>
              <a:rPr lang="en-US" dirty="0"/>
              <a:t>  </a:t>
            </a:r>
            <a:r>
              <a:rPr lang="en-US" dirty="0" err="1"/>
              <a:t>constexpr</a:t>
            </a:r>
            <a:r>
              <a:rPr lang="en-US" dirty="0"/>
              <a:t> bool </a:t>
            </a:r>
            <a:r>
              <a:rPr lang="en-US" dirty="0" err="1"/>
              <a:t>await_ready</a:t>
            </a:r>
            <a:r>
              <a:rPr lang="en-US" dirty="0"/>
              <a:t>() </a:t>
            </a:r>
            <a:r>
              <a:rPr lang="en-US" dirty="0" err="1"/>
              <a:t>const</a:t>
            </a:r>
            <a:r>
              <a:rPr lang="en-US" dirty="0"/>
              <a:t> </a:t>
            </a:r>
            <a:r>
              <a:rPr lang="en-US" dirty="0" err="1"/>
              <a:t>noexcept</a:t>
            </a:r>
            <a:r>
              <a:rPr lang="en-US" dirty="0"/>
              <a:t> { return false; }</a:t>
            </a:r>
          </a:p>
          <a:p>
            <a:pPr marL="0" indent="0">
              <a:buNone/>
            </a:pPr>
            <a:r>
              <a:rPr lang="en-US" dirty="0"/>
              <a:t>  void </a:t>
            </a:r>
            <a:r>
              <a:rPr lang="en-US" dirty="0" err="1"/>
              <a:t>await_suspend</a:t>
            </a:r>
            <a:r>
              <a:rPr lang="en-US" dirty="0"/>
              <a:t>(</a:t>
            </a:r>
            <a:r>
              <a:rPr lang="en-US" dirty="0" err="1"/>
              <a:t>std</a:t>
            </a:r>
            <a:r>
              <a:rPr lang="en-US" dirty="0"/>
              <a:t>::</a:t>
            </a:r>
            <a:r>
              <a:rPr lang="en-US" dirty="0" err="1"/>
              <a:t>coroutine_handle</a:t>
            </a:r>
            <a:r>
              <a:rPr lang="en-US" dirty="0"/>
              <a:t>&lt;&gt; h) { *</a:t>
            </a:r>
            <a:r>
              <a:rPr lang="en-US" dirty="0" err="1"/>
              <a:t>hp</a:t>
            </a:r>
            <a:r>
              <a:rPr lang="en-US" dirty="0"/>
              <a:t>_ = h; }</a:t>
            </a:r>
          </a:p>
          <a:p>
            <a:pPr marL="0" indent="0">
              <a:buNone/>
            </a:pPr>
            <a:r>
              <a:rPr lang="en-US" dirty="0"/>
              <a:t>  </a:t>
            </a:r>
            <a:r>
              <a:rPr lang="en-US" dirty="0" err="1"/>
              <a:t>constexpr</a:t>
            </a:r>
            <a:r>
              <a:rPr lang="en-US" dirty="0"/>
              <a:t> void </a:t>
            </a:r>
            <a:r>
              <a:rPr lang="en-US" dirty="0" err="1"/>
              <a:t>await_resume</a:t>
            </a:r>
            <a:r>
              <a:rPr lang="en-US" dirty="0"/>
              <a:t>() </a:t>
            </a:r>
            <a:r>
              <a:rPr lang="en-US" dirty="0" err="1"/>
              <a:t>const</a:t>
            </a:r>
            <a:r>
              <a:rPr lang="en-US" dirty="0"/>
              <a:t> </a:t>
            </a:r>
            <a:r>
              <a:rPr lang="en-US" dirty="0" err="1"/>
              <a:t>noexcept</a:t>
            </a:r>
            <a:r>
              <a:rPr lang="en-US" dirty="0"/>
              <a:t> {}</a:t>
            </a:r>
          </a:p>
          <a:p>
            <a:pPr marL="0" indent="0">
              <a:buNone/>
            </a:pPr>
            <a:r>
              <a:rPr lang="en-US" dirty="0" smtClean="0"/>
              <a:t>};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err="1"/>
              <a:t>ReturnObject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counter(</a:t>
            </a:r>
            <a:r>
              <a:rPr lang="en-US" dirty="0" err="1"/>
              <a:t>std</a:t>
            </a:r>
            <a:r>
              <a:rPr lang="en-US" dirty="0"/>
              <a:t>::</a:t>
            </a:r>
            <a:r>
              <a:rPr lang="en-US" dirty="0" err="1"/>
              <a:t>coroutine_handle</a:t>
            </a:r>
            <a:r>
              <a:rPr lang="en-US" dirty="0"/>
              <a:t>&lt;&gt; *</a:t>
            </a:r>
            <a:r>
              <a:rPr lang="en-US" dirty="0" err="1"/>
              <a:t>continuation_out</a:t>
            </a:r>
            <a:r>
              <a:rPr lang="en-US" dirty="0"/>
              <a:t>)</a:t>
            </a:r>
          </a:p>
          <a:p>
            <a:pPr marL="0" indent="0">
              <a:buNone/>
            </a:pPr>
            <a:r>
              <a:rPr lang="en-US" dirty="0"/>
              <a:t>{</a:t>
            </a:r>
          </a:p>
          <a:p>
            <a:pPr marL="0" indent="0">
              <a:buNone/>
            </a:pPr>
            <a:r>
              <a:rPr lang="en-US" dirty="0"/>
              <a:t>  </a:t>
            </a:r>
            <a:r>
              <a:rPr lang="en-US" dirty="0" err="1"/>
              <a:t>Awaiter</a:t>
            </a:r>
            <a:r>
              <a:rPr lang="en-US" dirty="0"/>
              <a:t> a{</a:t>
            </a:r>
            <a:r>
              <a:rPr lang="en-US" dirty="0" err="1"/>
              <a:t>continuation_out</a:t>
            </a:r>
            <a:r>
              <a:rPr lang="en-US" dirty="0"/>
              <a:t>};</a:t>
            </a:r>
          </a:p>
          <a:p>
            <a:pPr marL="0" indent="0">
              <a:buNone/>
            </a:pPr>
            <a:r>
              <a:rPr lang="en-US" dirty="0"/>
              <a:t>  for (unsigned </a:t>
            </a:r>
            <a:r>
              <a:rPr lang="en-US" dirty="0" err="1"/>
              <a:t>i</a:t>
            </a:r>
            <a:r>
              <a:rPr lang="en-US" dirty="0"/>
              <a:t> = 0;; ++</a:t>
            </a:r>
            <a:r>
              <a:rPr lang="en-US" dirty="0" err="1"/>
              <a:t>i</a:t>
            </a:r>
            <a:r>
              <a:rPr lang="en-US" dirty="0"/>
              <a:t>) {</a:t>
            </a:r>
          </a:p>
          <a:p>
            <a:pPr marL="0" indent="0">
              <a:buNone/>
            </a:pPr>
            <a:r>
              <a:rPr lang="en-US" dirty="0"/>
              <a:t>    </a:t>
            </a:r>
            <a:r>
              <a:rPr lang="en-US" dirty="0" err="1"/>
              <a:t>co_await</a:t>
            </a:r>
            <a:r>
              <a:rPr lang="en-US" dirty="0"/>
              <a:t> a;</a:t>
            </a:r>
          </a:p>
          <a:p>
            <a:pPr marL="0" indent="0">
              <a:buNone/>
            </a:pPr>
            <a:r>
              <a:rPr lang="en-US" dirty="0"/>
              <a:t>    // use </a:t>
            </a:r>
            <a:r>
              <a:rPr lang="en-US" dirty="0" err="1" smtClean="0"/>
              <a:t>i</a:t>
            </a:r>
            <a:r>
              <a:rPr lang="en-US" dirty="0" smtClean="0"/>
              <a:t> here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  }</a:t>
            </a:r>
          </a:p>
          <a:p>
            <a:pPr marL="0" indent="0">
              <a:buNone/>
            </a:pPr>
            <a:r>
              <a:rPr lang="en-US" dirty="0" smtClean="0"/>
              <a:t>}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>
          <a:xfrm>
            <a:off x="6084168" y="1719263"/>
            <a:ext cx="2602632" cy="4411662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en-US" dirty="0" smtClean="0"/>
              <a:t>void main()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{</a:t>
            </a:r>
          </a:p>
          <a:p>
            <a:pPr marL="0" indent="0">
              <a:buNone/>
            </a:pPr>
            <a:r>
              <a:rPr lang="en-US" dirty="0"/>
              <a:t>  </a:t>
            </a:r>
            <a:r>
              <a:rPr lang="en-US" dirty="0" err="1"/>
              <a:t>std</a:t>
            </a:r>
            <a:r>
              <a:rPr lang="en-US" dirty="0"/>
              <a:t>::</a:t>
            </a:r>
            <a:r>
              <a:rPr lang="en-US" dirty="0" err="1"/>
              <a:t>coroutine_handle</a:t>
            </a:r>
            <a:r>
              <a:rPr lang="en-US" dirty="0"/>
              <a:t>&lt;&gt; h;</a:t>
            </a:r>
          </a:p>
          <a:p>
            <a:pPr marL="0" indent="0">
              <a:buNone/>
            </a:pPr>
            <a:r>
              <a:rPr lang="en-US" dirty="0"/>
              <a:t>  counter(&amp;h);</a:t>
            </a:r>
          </a:p>
          <a:p>
            <a:pPr marL="0" indent="0">
              <a:buNone/>
            </a:pPr>
            <a:r>
              <a:rPr lang="en-US" dirty="0"/>
              <a:t>  for() { </a:t>
            </a:r>
            <a:endParaRPr lang="en-US" dirty="0" smtClean="0"/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h();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// unable to get </a:t>
            </a:r>
            <a:r>
              <a:rPr lang="en-US" dirty="0" err="1" smtClean="0"/>
              <a:t>i</a:t>
            </a:r>
            <a:r>
              <a:rPr lang="en-US" dirty="0" smtClean="0"/>
              <a:t>, just call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}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  </a:t>
            </a:r>
            <a:r>
              <a:rPr lang="en-US" dirty="0" err="1"/>
              <a:t>h.destroy</a:t>
            </a:r>
            <a:r>
              <a:rPr lang="en-US" dirty="0"/>
              <a:t>();</a:t>
            </a:r>
          </a:p>
          <a:p>
            <a:pPr marL="0" indent="0">
              <a:buNone/>
            </a:pPr>
            <a:r>
              <a:rPr lang="en-US" dirty="0" smtClean="0"/>
              <a:t>}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80384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does </a:t>
            </a:r>
            <a:r>
              <a:rPr lang="en-US" dirty="0" err="1"/>
              <a:t>co_await</a:t>
            </a:r>
            <a:r>
              <a:rPr lang="en-US" dirty="0"/>
              <a:t> </a:t>
            </a:r>
            <a:r>
              <a:rPr lang="en-US" dirty="0" smtClean="0"/>
              <a:t>again (2</a:t>
            </a:r>
            <a:r>
              <a:rPr lang="en-US" baseline="30000" dirty="0" smtClean="0"/>
              <a:t>nd</a:t>
            </a:r>
            <a:r>
              <a:rPr lang="en-US" dirty="0" smtClean="0"/>
              <a:t> attempt)?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auto res = </a:t>
            </a:r>
            <a:r>
              <a:rPr lang="en-US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co_await</a:t>
            </a: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expr;</a:t>
            </a:r>
          </a:p>
          <a:p>
            <a:pPr marL="0" indent="0">
              <a:buNone/>
            </a:pP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auto &amp;&amp; a = expr;</a:t>
            </a:r>
          </a:p>
          <a:p>
            <a:pPr marL="0" indent="0">
              <a:buNone/>
            </a:pP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if(!</a:t>
            </a:r>
            <a:r>
              <a:rPr lang="en-US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a.await_ready</a:t>
            </a: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()) {</a:t>
            </a:r>
          </a:p>
          <a:p>
            <a:pPr marL="0" indent="0">
              <a:buNone/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a.await_suspend</a:t>
            </a: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coroutine_handle</a:t>
            </a: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pPr marL="0" indent="0">
              <a:buNone/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// suspension point</a:t>
            </a:r>
          </a:p>
          <a:p>
            <a:pPr marL="0" indent="0">
              <a:buNone/>
            </a:pP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pPr marL="0" indent="0">
              <a:buNone/>
            </a:pP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auto res = </a:t>
            </a:r>
            <a:r>
              <a:rPr lang="en-US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a.await_resume</a:t>
            </a: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645174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Predefined </a:t>
            </a:r>
            <a:r>
              <a:rPr lang="en-US" dirty="0" err="1" smtClean="0"/>
              <a:t>awaiters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Include &lt;</a:t>
            </a:r>
            <a:r>
              <a:rPr lang="en-US" dirty="0" err="1" smtClean="0"/>
              <a:t>coroutine</a:t>
            </a:r>
            <a:r>
              <a:rPr lang="en-US" dirty="0" smtClean="0"/>
              <a:t>&gt;</a:t>
            </a:r>
          </a:p>
          <a:p>
            <a:pPr lvl="1"/>
            <a:r>
              <a:rPr lang="en-US" b="1" dirty="0" err="1" smtClean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std</a:t>
            </a:r>
            <a:r>
              <a:rPr lang="en-US" b="1" dirty="0" smtClean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::</a:t>
            </a:r>
            <a:r>
              <a:rPr lang="en-US" b="1" dirty="0" err="1" smtClean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suspend_always</a:t>
            </a:r>
            <a:endParaRPr lang="en-US" b="1" dirty="0" smtClean="0">
              <a:solidFill>
                <a:schemeClr val="accent2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2"/>
            <a:r>
              <a:rPr lang="en-US" b="1" dirty="0" err="1" smtClean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await_ready</a:t>
            </a:r>
            <a:r>
              <a:rPr lang="en-US" dirty="0" smtClean="0"/>
              <a:t> returns false</a:t>
            </a:r>
          </a:p>
          <a:p>
            <a:pPr lvl="1"/>
            <a:r>
              <a:rPr lang="en-US" b="1" dirty="0" err="1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std</a:t>
            </a:r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::</a:t>
            </a:r>
            <a:r>
              <a:rPr lang="en-US" b="1" dirty="0" err="1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suspend_never</a:t>
            </a:r>
            <a:endParaRPr lang="en-US" b="1" dirty="0">
              <a:solidFill>
                <a:schemeClr val="accent2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2"/>
            <a:r>
              <a:rPr lang="en-US" b="1" dirty="0" err="1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await_ready</a:t>
            </a:r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/>
              <a:t>returns </a:t>
            </a:r>
            <a:r>
              <a:rPr lang="en-US" dirty="0" smtClean="0"/>
              <a:t>true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60672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Coroutine</a:t>
            </a:r>
            <a:r>
              <a:rPr lang="en-US" dirty="0" smtClean="0"/>
              <a:t> return object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err="1" smtClean="0"/>
              <a:t>Coroutine</a:t>
            </a:r>
            <a:r>
              <a:rPr lang="en-US" dirty="0" smtClean="0"/>
              <a:t> return type R must be an object with nested type R::promise_type</a:t>
            </a:r>
          </a:p>
          <a:p>
            <a:pPr lvl="1"/>
            <a:r>
              <a:rPr lang="en-US" dirty="0" smtClean="0"/>
              <a:t>Missing member function causes undefined behavior</a:t>
            </a:r>
          </a:p>
          <a:p>
            <a:pPr marL="0" indent="0">
              <a:buNone/>
            </a:pPr>
            <a:endParaRPr lang="en-US" sz="21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21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struct</a:t>
            </a:r>
            <a:r>
              <a:rPr lang="en-US" sz="21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1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ReturnObject</a:t>
            </a:r>
            <a:r>
              <a:rPr lang="en-US" sz="2100" b="1" dirty="0">
                <a:latin typeface="Courier New" panose="02070309020205020404" pitchFamily="49" charset="0"/>
                <a:cs typeface="Courier New" panose="02070309020205020404" pitchFamily="49" charset="0"/>
              </a:rPr>
              <a:t> {</a:t>
            </a:r>
          </a:p>
          <a:p>
            <a:pPr marL="0" indent="0">
              <a:buNone/>
            </a:pPr>
            <a:r>
              <a:rPr lang="en-US" sz="21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21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struct</a:t>
            </a:r>
            <a:r>
              <a:rPr lang="en-US" sz="21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1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promise_type</a:t>
            </a:r>
            <a:r>
              <a:rPr lang="en-US" sz="2100" b="1" dirty="0">
                <a:latin typeface="Courier New" panose="02070309020205020404" pitchFamily="49" charset="0"/>
                <a:cs typeface="Courier New" panose="02070309020205020404" pitchFamily="49" charset="0"/>
              </a:rPr>
              <a:t> {</a:t>
            </a:r>
          </a:p>
          <a:p>
            <a:pPr marL="0" indent="0">
              <a:buNone/>
            </a:pPr>
            <a:r>
              <a:rPr lang="en-US" sz="21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21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ReturnObject</a:t>
            </a:r>
            <a:r>
              <a:rPr lang="en-US" sz="21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1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get_return_object</a:t>
            </a:r>
            <a:r>
              <a:rPr lang="en-US" sz="2100" b="1" dirty="0">
                <a:latin typeface="Courier New" panose="02070309020205020404" pitchFamily="49" charset="0"/>
                <a:cs typeface="Courier New" panose="02070309020205020404" pitchFamily="49" charset="0"/>
              </a:rPr>
              <a:t>() { return {}; }</a:t>
            </a:r>
          </a:p>
          <a:p>
            <a:pPr marL="0" indent="0">
              <a:buNone/>
            </a:pPr>
            <a:r>
              <a:rPr lang="en-US" sz="21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21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std</a:t>
            </a:r>
            <a:r>
              <a:rPr lang="en-US" sz="2100" b="1" dirty="0">
                <a:latin typeface="Courier New" panose="02070309020205020404" pitchFamily="49" charset="0"/>
                <a:cs typeface="Courier New" panose="02070309020205020404" pitchFamily="49" charset="0"/>
              </a:rPr>
              <a:t>::</a:t>
            </a:r>
            <a:r>
              <a:rPr lang="en-US" sz="21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suspend_never</a:t>
            </a:r>
            <a:r>
              <a:rPr lang="en-US" sz="21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1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initial_suspend</a:t>
            </a:r>
            <a:r>
              <a:rPr lang="en-US" sz="2100" b="1" dirty="0">
                <a:latin typeface="Courier New" panose="02070309020205020404" pitchFamily="49" charset="0"/>
                <a:cs typeface="Courier New" panose="02070309020205020404" pitchFamily="49" charset="0"/>
              </a:rPr>
              <a:t>() { return {}; }</a:t>
            </a:r>
          </a:p>
          <a:p>
            <a:pPr marL="0" indent="0">
              <a:buNone/>
            </a:pPr>
            <a:r>
              <a:rPr lang="en-US" sz="21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21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std</a:t>
            </a:r>
            <a:r>
              <a:rPr lang="en-US" sz="2100" b="1" dirty="0">
                <a:latin typeface="Courier New" panose="02070309020205020404" pitchFamily="49" charset="0"/>
                <a:cs typeface="Courier New" panose="02070309020205020404" pitchFamily="49" charset="0"/>
              </a:rPr>
              <a:t>::</a:t>
            </a:r>
            <a:r>
              <a:rPr lang="en-US" sz="21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suspend_never</a:t>
            </a:r>
            <a:r>
              <a:rPr lang="en-US" sz="21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1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final_suspend</a:t>
            </a:r>
            <a:r>
              <a:rPr lang="en-US" sz="2100" b="1" dirty="0">
                <a:latin typeface="Courier New" panose="02070309020205020404" pitchFamily="49" charset="0"/>
                <a:cs typeface="Courier New" panose="02070309020205020404" pitchFamily="49" charset="0"/>
              </a:rPr>
              <a:t>() { return {}; }</a:t>
            </a:r>
          </a:p>
          <a:p>
            <a:pPr marL="0" indent="0">
              <a:buNone/>
            </a:pPr>
            <a:r>
              <a:rPr lang="en-US" sz="21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void </a:t>
            </a:r>
            <a:r>
              <a:rPr lang="en-US" sz="21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unhandled_exception</a:t>
            </a:r>
            <a:r>
              <a:rPr lang="en-US" sz="2100" b="1" dirty="0">
                <a:latin typeface="Courier New" panose="02070309020205020404" pitchFamily="49" charset="0"/>
                <a:cs typeface="Courier New" panose="02070309020205020404" pitchFamily="49" charset="0"/>
              </a:rPr>
              <a:t>() {}</a:t>
            </a:r>
          </a:p>
          <a:p>
            <a:pPr marL="0" indent="0">
              <a:buNone/>
            </a:pPr>
            <a:r>
              <a:rPr lang="en-US" sz="21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};</a:t>
            </a:r>
          </a:p>
          <a:p>
            <a:pPr marL="0" indent="0">
              <a:buNone/>
            </a:pPr>
            <a:r>
              <a:rPr lang="en-US" sz="2100" b="1" dirty="0">
                <a:latin typeface="Courier New" panose="02070309020205020404" pitchFamily="49" charset="0"/>
                <a:cs typeface="Courier New" panose="02070309020205020404" pitchFamily="49" charset="0"/>
              </a:rPr>
              <a:t>};</a:t>
            </a:r>
          </a:p>
        </p:txBody>
      </p:sp>
    </p:spTree>
    <p:extLst>
      <p:ext uri="{BB962C8B-B14F-4D97-AF65-F5344CB8AC3E}">
        <p14:creationId xmlns:p14="http://schemas.microsoft.com/office/powerpoint/2010/main" val="29610355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does </a:t>
            </a:r>
            <a:r>
              <a:rPr lang="en-US" dirty="0" err="1" smtClean="0"/>
              <a:t>co_yield</a:t>
            </a:r>
            <a:r>
              <a:rPr lang="en-US" dirty="0" smtClean="0"/>
              <a:t>?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 need to get values from </a:t>
            </a:r>
            <a:r>
              <a:rPr lang="en-US" dirty="0" err="1" smtClean="0"/>
              <a:t>coroutines</a:t>
            </a:r>
            <a:r>
              <a:rPr lang="en-US" dirty="0" smtClean="0"/>
              <a:t> </a:t>
            </a:r>
            <a:r>
              <a:rPr lang="en-US" dirty="0"/>
              <a:t>somehow</a:t>
            </a:r>
            <a:endParaRPr lang="en-US" dirty="0" smtClean="0"/>
          </a:p>
          <a:p>
            <a:pPr lvl="1"/>
            <a:r>
              <a:rPr lang="en-US" b="1" dirty="0" err="1" smtClean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co_yield</a:t>
            </a:r>
            <a:r>
              <a:rPr lang="en-US" b="1" dirty="0" smtClean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e;</a:t>
            </a:r>
            <a:r>
              <a:rPr lang="en-US" dirty="0" smtClean="0"/>
              <a:t> is equivalent to </a:t>
            </a:r>
            <a:r>
              <a:rPr lang="en-US" b="1" dirty="0" err="1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co_await</a:t>
            </a:r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 dirty="0" err="1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p.yield_value</a:t>
            </a:r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(e);</a:t>
            </a:r>
            <a:r>
              <a:rPr lang="en-US" dirty="0" smtClean="0"/>
              <a:t>, where </a:t>
            </a:r>
            <a:r>
              <a:rPr lang="en-US" b="1" i="1" dirty="0" smtClean="0"/>
              <a:t>p</a:t>
            </a:r>
            <a:r>
              <a:rPr lang="en-US" dirty="0" smtClean="0"/>
              <a:t> is a promise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21751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co_yield</a:t>
            </a:r>
            <a:r>
              <a:rPr lang="en-US" dirty="0" smtClean="0"/>
              <a:t> example – 1</a:t>
            </a:r>
            <a:r>
              <a:rPr lang="en-US" baseline="30000" dirty="0" smtClean="0"/>
              <a:t>st</a:t>
            </a:r>
            <a:r>
              <a:rPr lang="en-US" dirty="0" smtClean="0"/>
              <a:t> part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 marL="0" indent="0">
              <a:buNone/>
            </a:pP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struct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ReturnObject</a:t>
            </a: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pPr marL="0" indent="0">
              <a:buNone/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struct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promise_type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{</a:t>
            </a:r>
          </a:p>
          <a:p>
            <a:pPr marL="0" indent="0">
              <a:buNone/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unsigned value_;</a:t>
            </a:r>
          </a:p>
          <a:p>
            <a:pPr marL="0" indent="0">
              <a:buNone/>
            </a:pP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ReturnObject</a:t>
            </a: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get_return_object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() {</a:t>
            </a:r>
          </a:p>
          <a:p>
            <a:pPr marL="0" indent="0">
              <a:buNone/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return </a:t>
            </a: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{ //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Uses C++20 designated initializer syntax</a:t>
            </a:r>
          </a:p>
          <a:p>
            <a:pPr marL="0" indent="0">
              <a:buNone/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.h_ =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std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::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coroutine_handle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promise_type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&gt;::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from_promise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(*this)</a:t>
            </a:r>
          </a:p>
          <a:p>
            <a:pPr marL="0" indent="0">
              <a:buNone/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};</a:t>
            </a:r>
          </a:p>
          <a:p>
            <a:pPr marL="0" indent="0">
              <a:buNone/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}</a:t>
            </a:r>
          </a:p>
          <a:p>
            <a:pPr marL="0" indent="0">
              <a:buNone/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std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::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suspend_never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initial_suspend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() { return {}; }</a:t>
            </a:r>
          </a:p>
          <a:p>
            <a:pPr marL="0" indent="0">
              <a:buNone/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std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::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suspend_never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final_suspend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() { return {}; }</a:t>
            </a:r>
          </a:p>
          <a:p>
            <a:pPr marL="0" indent="0">
              <a:buNone/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void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unhandled_exception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() {}</a:t>
            </a:r>
          </a:p>
          <a:p>
            <a:pPr marL="0" indent="0">
              <a:buNone/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std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::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suspend_always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yield_value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(unsigned value) {</a:t>
            </a:r>
          </a:p>
          <a:p>
            <a:pPr marL="0" indent="0">
              <a:buNone/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value_ = value;</a:t>
            </a:r>
          </a:p>
          <a:p>
            <a:pPr marL="0" indent="0">
              <a:buNone/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return {};</a:t>
            </a:r>
          </a:p>
          <a:p>
            <a:pPr marL="0" indent="0">
              <a:buNone/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}</a:t>
            </a:r>
          </a:p>
          <a:p>
            <a:pPr marL="0" indent="0">
              <a:buNone/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};</a:t>
            </a:r>
          </a:p>
          <a:p>
            <a:pPr marL="0" indent="0">
              <a:buNone/>
            </a:pP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std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::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coroutine_handle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promise_type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&gt; h_;</a:t>
            </a:r>
          </a:p>
          <a:p>
            <a:pPr marL="0" indent="0">
              <a:buNone/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};</a:t>
            </a:r>
          </a:p>
        </p:txBody>
      </p:sp>
    </p:spTree>
    <p:extLst>
      <p:ext uri="{BB962C8B-B14F-4D97-AF65-F5344CB8AC3E}">
        <p14:creationId xmlns:p14="http://schemas.microsoft.com/office/powerpoint/2010/main" val="23673414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References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hlinkClick r:id="rId2"/>
              </a:rPr>
              <a:t>https://</a:t>
            </a:r>
            <a:r>
              <a:rPr lang="en-US" dirty="0" smtClean="0">
                <a:hlinkClick r:id="rId2"/>
              </a:rPr>
              <a:t>www.youtube.com/watch?v=RhXaKOe3JZM</a:t>
            </a:r>
            <a:endParaRPr lang="en-US" dirty="0" smtClean="0"/>
          </a:p>
          <a:p>
            <a:r>
              <a:rPr lang="en-US" dirty="0">
                <a:hlinkClick r:id="rId3"/>
              </a:rPr>
              <a:t>https://blog.panicsoftware.com/coroutines-introduction</a:t>
            </a:r>
            <a:r>
              <a:rPr lang="en-US" dirty="0" smtClean="0">
                <a:hlinkClick r:id="rId3"/>
              </a:rPr>
              <a:t>/</a:t>
            </a:r>
            <a:endParaRPr lang="en-US" dirty="0" smtClean="0"/>
          </a:p>
          <a:p>
            <a:r>
              <a:rPr lang="en-US" dirty="0">
                <a:hlinkClick r:id="rId4"/>
              </a:rPr>
              <a:t>https://www.scs.stanford.edu/~dm/blog/c++-</a:t>
            </a:r>
            <a:r>
              <a:rPr lang="en-US" dirty="0" smtClean="0">
                <a:hlinkClick r:id="rId4"/>
              </a:rPr>
              <a:t>coroutines.html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15431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co_yield</a:t>
            </a:r>
            <a:r>
              <a:rPr lang="en-US" dirty="0"/>
              <a:t> example – </a:t>
            </a:r>
            <a:r>
              <a:rPr lang="en-US" dirty="0" smtClean="0"/>
              <a:t>2</a:t>
            </a:r>
            <a:r>
              <a:rPr lang="en-US" baseline="30000" dirty="0" smtClean="0"/>
              <a:t>nd</a:t>
            </a:r>
            <a:r>
              <a:rPr lang="en-US" dirty="0" smtClean="0"/>
              <a:t> </a:t>
            </a:r>
            <a:r>
              <a:rPr lang="en-US" dirty="0"/>
              <a:t>part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 marL="0" indent="0">
              <a:buNone/>
            </a:pPr>
            <a:r>
              <a:rPr lang="en-US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ReturnObject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counter()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pPr marL="0" indent="0">
              <a:buNone/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for (unsigned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= 0;; ++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pPr marL="0" indent="0">
              <a:buNone/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co_yield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;       // co yield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=&gt;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co_await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promise.yield_value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pPr marL="0" indent="0">
              <a:buNone/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pPr marL="0" indent="0">
              <a:buNone/>
            </a:pP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void</a:t>
            </a:r>
          </a:p>
          <a:p>
            <a:pPr marL="0" indent="0">
              <a:buNone/>
            </a:pP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main()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pPr marL="0" indent="0">
              <a:buNone/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auto h = </a:t>
            </a: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counter().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h_;</a:t>
            </a:r>
          </a:p>
          <a:p>
            <a:pPr marL="0" indent="0">
              <a:buNone/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auto &amp;promise =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h.promise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</a:p>
          <a:p>
            <a:pPr marL="0" indent="0">
              <a:buNone/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for (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= 0;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 3; ++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) {</a:t>
            </a:r>
          </a:p>
          <a:p>
            <a:pPr marL="0" indent="0">
              <a:buNone/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std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::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"</a:t>
            </a: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counter: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" &lt;&lt;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promise.value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_ &lt;&lt;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std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::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 marL="0" indent="0">
              <a:buNone/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h();</a:t>
            </a:r>
          </a:p>
          <a:p>
            <a:pPr marL="0" indent="0">
              <a:buNone/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}</a:t>
            </a:r>
          </a:p>
          <a:p>
            <a:pPr marL="0" indent="0">
              <a:buNone/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h.destroy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</a:p>
          <a:p>
            <a:pPr marL="0" indent="0">
              <a:buNone/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33241629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does </a:t>
            </a:r>
            <a:r>
              <a:rPr lang="en-US" dirty="0" err="1" smtClean="0"/>
              <a:t>co_return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How to signal that the </a:t>
            </a:r>
            <a:r>
              <a:rPr lang="en-US" dirty="0" err="1" smtClean="0"/>
              <a:t>coroutine</a:t>
            </a:r>
            <a:r>
              <a:rPr lang="en-US" dirty="0" smtClean="0"/>
              <a:t> is complete?</a:t>
            </a:r>
          </a:p>
          <a:p>
            <a:pPr lvl="1"/>
            <a:r>
              <a:rPr lang="en-US" dirty="0" smtClean="0"/>
              <a:t>Useful for finite streams</a:t>
            </a:r>
          </a:p>
          <a:p>
            <a:pPr lvl="1"/>
            <a:r>
              <a:rPr lang="en-US" dirty="0" err="1" smtClean="0"/>
              <a:t>Coroutine</a:t>
            </a:r>
            <a:r>
              <a:rPr lang="en-US" dirty="0" smtClean="0"/>
              <a:t> can call </a:t>
            </a:r>
            <a:r>
              <a:rPr lang="en-US" b="1" dirty="0" err="1" smtClean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co_return</a:t>
            </a:r>
            <a:r>
              <a:rPr lang="en-US" b="1" dirty="0" smtClean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e;</a:t>
            </a:r>
            <a:r>
              <a:rPr lang="en-US" dirty="0" smtClean="0"/>
              <a:t> for returning a final value </a:t>
            </a:r>
            <a:r>
              <a:rPr lang="en-US" b="1" i="1" dirty="0" smtClean="0"/>
              <a:t>e</a:t>
            </a:r>
          </a:p>
          <a:p>
            <a:pPr lvl="2"/>
            <a:r>
              <a:rPr lang="en-US" dirty="0" smtClean="0"/>
              <a:t>Compiler inserts </a:t>
            </a:r>
            <a:r>
              <a:rPr lang="en-US" b="1" dirty="0" err="1" smtClean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p.return_value</a:t>
            </a:r>
            <a:r>
              <a:rPr lang="en-US" b="1" dirty="0" smtClean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(e);</a:t>
            </a:r>
          </a:p>
          <a:p>
            <a:pPr lvl="1"/>
            <a:r>
              <a:rPr lang="en-US" dirty="0" err="1" smtClean="0"/>
              <a:t>Coroutine</a:t>
            </a:r>
            <a:r>
              <a:rPr lang="en-US" dirty="0" smtClean="0"/>
              <a:t> can call </a:t>
            </a:r>
            <a:r>
              <a:rPr lang="en-US" b="1" dirty="0" err="1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co_return</a:t>
            </a:r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  <a:r>
              <a:rPr lang="en-US" dirty="0" smtClean="0"/>
              <a:t> without value to end the </a:t>
            </a:r>
            <a:r>
              <a:rPr lang="en-US" dirty="0" err="1" smtClean="0"/>
              <a:t>coroutine</a:t>
            </a:r>
            <a:r>
              <a:rPr lang="en-US" dirty="0" smtClean="0"/>
              <a:t> without a final value</a:t>
            </a:r>
          </a:p>
          <a:p>
            <a:pPr lvl="2"/>
            <a:r>
              <a:rPr lang="en-US" dirty="0" smtClean="0"/>
              <a:t>Compiler inserts </a:t>
            </a:r>
            <a:r>
              <a:rPr lang="en-US" b="1" dirty="0" err="1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p.return_void</a:t>
            </a:r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</a:p>
          <a:p>
            <a:pPr lvl="1"/>
            <a:r>
              <a:rPr lang="en-US" dirty="0" err="1" smtClean="0"/>
              <a:t>Coroutine</a:t>
            </a:r>
            <a:r>
              <a:rPr lang="en-US" dirty="0" smtClean="0"/>
              <a:t> execution falls off the end of the function</a:t>
            </a:r>
          </a:p>
          <a:p>
            <a:pPr lvl="2"/>
            <a:r>
              <a:rPr lang="en-US" dirty="0" smtClean="0"/>
              <a:t>Equivalent to the previous case</a:t>
            </a:r>
          </a:p>
          <a:p>
            <a:r>
              <a:rPr lang="en-US" dirty="0" smtClean="0"/>
              <a:t>Check if </a:t>
            </a:r>
            <a:r>
              <a:rPr lang="en-US" dirty="0" err="1" smtClean="0"/>
              <a:t>coroutine</a:t>
            </a:r>
            <a:r>
              <a:rPr lang="en-US" dirty="0" smtClean="0"/>
              <a:t> is completed</a:t>
            </a:r>
          </a:p>
          <a:p>
            <a:pPr lvl="1"/>
            <a:r>
              <a:rPr lang="en-US" dirty="0" smtClean="0"/>
              <a:t>You can call </a:t>
            </a:r>
            <a:r>
              <a:rPr lang="en-US" dirty="0" err="1" smtClean="0"/>
              <a:t>h.done</a:t>
            </a:r>
            <a:r>
              <a:rPr lang="en-US" dirty="0" smtClean="0"/>
              <a:t>()</a:t>
            </a:r>
          </a:p>
        </p:txBody>
      </p:sp>
    </p:spTree>
    <p:extLst>
      <p:ext uri="{BB962C8B-B14F-4D97-AF65-F5344CB8AC3E}">
        <p14:creationId xmlns:p14="http://schemas.microsoft.com/office/powerpoint/2010/main" val="3754167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co_return</a:t>
            </a:r>
            <a:r>
              <a:rPr lang="en-US" dirty="0" smtClean="0"/>
              <a:t> example – 1</a:t>
            </a:r>
            <a:r>
              <a:rPr lang="en-US" baseline="30000" dirty="0" smtClean="0"/>
              <a:t>st</a:t>
            </a:r>
            <a:r>
              <a:rPr lang="en-US" dirty="0" smtClean="0"/>
              <a:t> part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19262"/>
            <a:ext cx="8229600" cy="4590058"/>
          </a:xfrm>
        </p:spPr>
        <p:txBody>
          <a:bodyPr>
            <a:normAutofit fontScale="40000" lnSpcReduction="20000"/>
          </a:bodyPr>
          <a:lstStyle/>
          <a:p>
            <a:pPr marL="0" indent="0">
              <a:buNone/>
            </a:pP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struct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ReturnObject</a:t>
            </a: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pPr marL="0" indent="0">
              <a:buNone/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struct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promise_type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{</a:t>
            </a:r>
          </a:p>
          <a:p>
            <a:pPr marL="0" indent="0">
              <a:buNone/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unsigned value_;</a:t>
            </a:r>
          </a:p>
          <a:p>
            <a:pPr marL="0" indent="0">
              <a:buNone/>
            </a:pP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~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promise_type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() </a:t>
            </a: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{ /* do something */ }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ReturnObject</a:t>
            </a: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get_return_object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() {</a:t>
            </a:r>
          </a:p>
          <a:p>
            <a:pPr marL="0" indent="0">
              <a:buNone/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return {</a:t>
            </a:r>
          </a:p>
          <a:p>
            <a:pPr marL="0" indent="0">
              <a:buNone/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.h_ =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std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::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coroutine_handle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promise_type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&gt;::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from_promise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(*this)</a:t>
            </a:r>
          </a:p>
          <a:p>
            <a:pPr marL="0" indent="0">
              <a:buNone/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};</a:t>
            </a:r>
          </a:p>
          <a:p>
            <a:pPr marL="0" indent="0">
              <a:buNone/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}</a:t>
            </a:r>
          </a:p>
          <a:p>
            <a:pPr marL="0" indent="0">
              <a:buNone/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std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::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suspend_never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initial_suspend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() { return {}; }</a:t>
            </a:r>
          </a:p>
          <a:p>
            <a:pPr marL="0" indent="0">
              <a:buNone/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b="1" dirty="0" err="1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std</a:t>
            </a:r>
            <a:r>
              <a:rPr lang="en-US" b="1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::</a:t>
            </a:r>
            <a:r>
              <a:rPr lang="en-US" b="1" dirty="0" err="1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suspend_always</a:t>
            </a:r>
            <a:r>
              <a:rPr lang="en-US" b="1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final_suspend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() { return {}; }</a:t>
            </a:r>
          </a:p>
          <a:p>
            <a:pPr marL="0" indent="0">
              <a:buNone/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void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unhandled_exception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() {}</a:t>
            </a:r>
          </a:p>
          <a:p>
            <a:pPr marL="0" indent="0">
              <a:buNone/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std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::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suspend_always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yield_value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(unsigned value) {</a:t>
            </a:r>
          </a:p>
          <a:p>
            <a:pPr marL="0" indent="0">
              <a:buNone/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value_ = value;</a:t>
            </a:r>
          </a:p>
          <a:p>
            <a:pPr marL="0" indent="0">
              <a:buNone/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return {};</a:t>
            </a:r>
          </a:p>
          <a:p>
            <a:pPr marL="0" indent="0">
              <a:buNone/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}</a:t>
            </a:r>
          </a:p>
          <a:p>
            <a:pPr marL="0" indent="0">
              <a:buNone/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void </a:t>
            </a:r>
            <a:r>
              <a:rPr lang="en-US" b="1" dirty="0" err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return_void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() {}</a:t>
            </a:r>
          </a:p>
          <a:p>
            <a:pPr marL="0" indent="0">
              <a:buNone/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};</a:t>
            </a:r>
          </a:p>
          <a:p>
            <a:pPr marL="0" indent="0">
              <a:buNone/>
            </a:pP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std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::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coroutine_handle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promise_type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&gt; h_;</a:t>
            </a:r>
          </a:p>
          <a:p>
            <a:pPr marL="0" indent="0">
              <a:buNone/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};</a:t>
            </a:r>
          </a:p>
        </p:txBody>
      </p:sp>
    </p:spTree>
    <p:extLst>
      <p:ext uri="{BB962C8B-B14F-4D97-AF65-F5344CB8AC3E}">
        <p14:creationId xmlns:p14="http://schemas.microsoft.com/office/powerpoint/2010/main" val="34974125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co_return</a:t>
            </a:r>
            <a:r>
              <a:rPr lang="en-US" dirty="0"/>
              <a:t> example – </a:t>
            </a:r>
            <a:r>
              <a:rPr lang="en-US" dirty="0" smtClean="0"/>
              <a:t>2</a:t>
            </a:r>
            <a:r>
              <a:rPr lang="en-US" baseline="30000" dirty="0" smtClean="0"/>
              <a:t>nd</a:t>
            </a:r>
            <a:r>
              <a:rPr lang="en-US" dirty="0" smtClean="0"/>
              <a:t> part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 marL="0" indent="0">
              <a:buNone/>
            </a:pPr>
            <a:r>
              <a:rPr lang="en-US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ReturnObject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counter()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pPr marL="0" indent="0">
              <a:buNone/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for (unsigned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= 0;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 3; ++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pPr marL="0" indent="0">
              <a:buNone/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co_yield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 marL="0" indent="0">
              <a:buNone/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// falling off end of function or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co_return</a:t>
            </a: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 marL="0" indent="0">
              <a:buNone/>
            </a:pP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void</a:t>
            </a:r>
          </a:p>
          <a:p>
            <a:pPr marL="0" indent="0">
              <a:buNone/>
            </a:pP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main()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pPr marL="0" indent="0">
              <a:buNone/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auto h = </a:t>
            </a: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counter().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h_;</a:t>
            </a:r>
          </a:p>
          <a:p>
            <a:pPr marL="0" indent="0">
              <a:buNone/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auto &amp;promise =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h.promise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</a:p>
          <a:p>
            <a:pPr marL="0" indent="0">
              <a:buNone/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while (!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h.done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()) { // Do NOT use while(h) (which checks h non-NULL)</a:t>
            </a:r>
          </a:p>
          <a:p>
            <a:pPr marL="0" indent="0">
              <a:buNone/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std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::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"</a:t>
            </a: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counter: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" &lt;&lt;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promise.value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_ &lt;&lt;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std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::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 marL="0" indent="0">
              <a:buNone/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h();</a:t>
            </a:r>
          </a:p>
          <a:p>
            <a:pPr marL="0" indent="0">
              <a:buNone/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}</a:t>
            </a:r>
          </a:p>
          <a:p>
            <a:pPr marL="0" indent="0">
              <a:buNone/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b="1" dirty="0" err="1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h.destroy</a:t>
            </a:r>
            <a:r>
              <a:rPr lang="en-US" b="1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</a:p>
          <a:p>
            <a:pPr marL="0" indent="0">
              <a:buNone/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8710951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about remaining member functions from promise?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19262"/>
            <a:ext cx="8229600" cy="4878089"/>
          </a:xfrm>
        </p:spPr>
        <p:txBody>
          <a:bodyPr/>
          <a:lstStyle/>
          <a:p>
            <a:r>
              <a:rPr lang="en-US" dirty="0" smtClean="0"/>
              <a:t>Compiler wraps </a:t>
            </a:r>
            <a:r>
              <a:rPr lang="en-US" dirty="0" err="1" smtClean="0"/>
              <a:t>coroutine</a:t>
            </a:r>
            <a:r>
              <a:rPr lang="en-US" dirty="0" smtClean="0"/>
              <a:t> function body</a:t>
            </a:r>
            <a:endParaRPr lang="en-US" dirty="0"/>
          </a:p>
          <a:p>
            <a:pPr marL="0" indent="0">
              <a:buNone/>
            </a:pP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pPr marL="0" indent="0">
              <a:buNone/>
            </a:pP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promise-type promise promise-constructor-arguments ;</a:t>
            </a:r>
          </a:p>
          <a:p>
            <a:pPr marL="0" indent="0">
              <a:buNone/>
            </a:pP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try {</a:t>
            </a:r>
          </a:p>
          <a:p>
            <a:pPr marL="0" indent="0">
              <a:buNone/>
            </a:pP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8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co_await</a:t>
            </a: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8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promise.initial_suspend</a:t>
            </a: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() ;</a:t>
            </a:r>
          </a:p>
          <a:p>
            <a:pPr marL="0" indent="0">
              <a:buNone/>
            </a:pP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function-body</a:t>
            </a:r>
          </a:p>
          <a:p>
            <a:pPr marL="0" indent="0">
              <a:buNone/>
            </a:pP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} catch ( ... ) {</a:t>
            </a:r>
          </a:p>
          <a:p>
            <a:pPr marL="0" indent="0">
              <a:buNone/>
            </a:pP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if (!initial-await-resume-called)</a:t>
            </a:r>
          </a:p>
          <a:p>
            <a:pPr marL="0" indent="0">
              <a:buNone/>
            </a:pP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throw ;</a:t>
            </a:r>
          </a:p>
          <a:p>
            <a:pPr marL="0" indent="0">
              <a:buNone/>
            </a:pP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8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promise.unhandled_exception</a:t>
            </a: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() ;</a:t>
            </a:r>
          </a:p>
          <a:p>
            <a:pPr marL="0" indent="0">
              <a:buNone/>
            </a:pP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}</a:t>
            </a:r>
          </a:p>
          <a:p>
            <a:pPr marL="0" indent="0">
              <a:buNone/>
            </a:pP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final-suspend :</a:t>
            </a:r>
          </a:p>
          <a:p>
            <a:pPr marL="0" indent="0">
              <a:buNone/>
            </a:pP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8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co_await</a:t>
            </a: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8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promise.final_suspend</a:t>
            </a: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() ;</a:t>
            </a:r>
          </a:p>
          <a:p>
            <a:pPr marL="0" indent="0">
              <a:buNone/>
            </a:pP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25801464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Automatic clean up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Trick with </a:t>
            </a:r>
            <a:r>
              <a:rPr lang="en-US" dirty="0" err="1" smtClean="0"/>
              <a:t>p.final_suspend</a:t>
            </a:r>
            <a:r>
              <a:rPr lang="en-US" dirty="0" smtClean="0"/>
              <a:t>()</a:t>
            </a:r>
          </a:p>
          <a:p>
            <a:pPr lvl="1"/>
            <a:r>
              <a:rPr lang="en-US" dirty="0" smtClean="0"/>
              <a:t>If </a:t>
            </a:r>
            <a:r>
              <a:rPr lang="en-US" b="1" dirty="0" err="1" smtClean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final_suspend</a:t>
            </a:r>
            <a:r>
              <a:rPr lang="en-US" dirty="0" smtClean="0"/>
              <a:t> suspends the </a:t>
            </a:r>
            <a:r>
              <a:rPr lang="en-US" dirty="0" err="1" smtClean="0"/>
              <a:t>coroutine</a:t>
            </a:r>
            <a:r>
              <a:rPr lang="en-US" dirty="0" smtClean="0"/>
              <a:t>, the state remains valid and code outside of the routine is responsible for freeing the object by calling </a:t>
            </a:r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destroy()</a:t>
            </a:r>
          </a:p>
          <a:p>
            <a:pPr lvl="1"/>
            <a:r>
              <a:rPr lang="en-US" dirty="0" smtClean="0"/>
              <a:t>If </a:t>
            </a:r>
            <a:r>
              <a:rPr lang="en-US" b="1" dirty="0" err="1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final_suspend</a:t>
            </a:r>
            <a:r>
              <a:rPr lang="en-US" dirty="0" smtClean="0"/>
              <a:t> does not suspend the </a:t>
            </a:r>
            <a:r>
              <a:rPr lang="en-US" dirty="0" err="1" smtClean="0"/>
              <a:t>coroutine</a:t>
            </a:r>
            <a:r>
              <a:rPr lang="en-US" dirty="0" smtClean="0"/>
              <a:t>, then the </a:t>
            </a:r>
            <a:r>
              <a:rPr lang="en-US" dirty="0" err="1" smtClean="0"/>
              <a:t>coroutine</a:t>
            </a:r>
            <a:r>
              <a:rPr lang="en-US" dirty="0" smtClean="0"/>
              <a:t> state will be automatically destroyed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05735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are </a:t>
            </a:r>
            <a:r>
              <a:rPr lang="en-US" dirty="0" err="1" smtClean="0"/>
              <a:t>coroutines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Like a subroutines</a:t>
            </a:r>
          </a:p>
          <a:p>
            <a:pPr lvl="1"/>
            <a:r>
              <a:rPr lang="en-US" dirty="0" smtClean="0"/>
              <a:t>Can be called</a:t>
            </a:r>
          </a:p>
          <a:p>
            <a:pPr lvl="1"/>
            <a:r>
              <a:rPr lang="en-US" dirty="0" smtClean="0"/>
              <a:t>Can return when completed</a:t>
            </a:r>
          </a:p>
          <a:p>
            <a:r>
              <a:rPr lang="en-US" dirty="0" smtClean="0"/>
              <a:t>But with some differences</a:t>
            </a:r>
          </a:p>
          <a:p>
            <a:pPr lvl="1"/>
            <a:r>
              <a:rPr lang="en-US" dirty="0" smtClean="0"/>
              <a:t>Can suspend themselves</a:t>
            </a:r>
          </a:p>
          <a:p>
            <a:pPr lvl="1"/>
            <a:r>
              <a:rPr lang="en-US" dirty="0" smtClean="0"/>
              <a:t>Can be resumed (by someone else)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38906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do we want </a:t>
            </a:r>
            <a:r>
              <a:rPr lang="en-US" dirty="0" err="1" smtClean="0"/>
              <a:t>coroutines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Event driven architectures</a:t>
            </a:r>
          </a:p>
          <a:p>
            <a:pPr lvl="1"/>
            <a:r>
              <a:rPr lang="en-US" dirty="0" smtClean="0"/>
              <a:t>Asynchronous I/O</a:t>
            </a:r>
          </a:p>
          <a:p>
            <a:pPr lvl="1"/>
            <a:r>
              <a:rPr lang="en-US" dirty="0" smtClean="0"/>
              <a:t>User interfaces</a:t>
            </a:r>
          </a:p>
          <a:p>
            <a:pPr lvl="1"/>
            <a:r>
              <a:rPr lang="en-US" dirty="0" smtClean="0"/>
              <a:t>Simulations</a:t>
            </a:r>
          </a:p>
          <a:p>
            <a:r>
              <a:rPr lang="en-US" dirty="0" smtClean="0"/>
              <a:t>Generators</a:t>
            </a:r>
          </a:p>
          <a:p>
            <a:r>
              <a:rPr lang="en-US" dirty="0" smtClean="0"/>
              <a:t>Lazy evaluation</a:t>
            </a:r>
          </a:p>
          <a:p>
            <a:r>
              <a:rPr lang="en-US" dirty="0" smtClean="0"/>
              <a:t>Cooperative multitasking</a:t>
            </a:r>
          </a:p>
          <a:p>
            <a:pPr lvl="1"/>
            <a:r>
              <a:rPr lang="en-US" dirty="0" smtClean="0"/>
              <a:t>Cheaper context-switch compared with threads</a:t>
            </a:r>
          </a:p>
        </p:txBody>
      </p:sp>
    </p:spTree>
    <p:extLst>
      <p:ext uri="{BB962C8B-B14F-4D97-AF65-F5344CB8AC3E}">
        <p14:creationId xmlns:p14="http://schemas.microsoft.com/office/powerpoint/2010/main" val="9634381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Stackful</a:t>
            </a:r>
            <a:r>
              <a:rPr lang="en-US" dirty="0" smtClean="0"/>
              <a:t> </a:t>
            </a:r>
            <a:r>
              <a:rPr lang="en-US" dirty="0" err="1" smtClean="0"/>
              <a:t>coroutines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Stackful</a:t>
            </a:r>
            <a:endParaRPr lang="en-US" dirty="0" smtClean="0"/>
          </a:p>
          <a:p>
            <a:pPr lvl="1"/>
            <a:r>
              <a:rPr lang="en-US" dirty="0" smtClean="0"/>
              <a:t>Fibers, green threads, etc.</a:t>
            </a:r>
          </a:p>
          <a:p>
            <a:pPr lvl="1"/>
            <a:r>
              <a:rPr lang="en-US" dirty="0" smtClean="0"/>
              <a:t>They have their own call stack</a:t>
            </a:r>
          </a:p>
          <a:p>
            <a:pPr lvl="1"/>
            <a:r>
              <a:rPr lang="en-US" dirty="0" smtClean="0"/>
              <a:t>Their lifetime is independent to the caller code</a:t>
            </a:r>
          </a:p>
          <a:p>
            <a:pPr lvl="1"/>
            <a:r>
              <a:rPr lang="en-US" dirty="0" smtClean="0"/>
              <a:t>Can be attached and detached to/from threads</a:t>
            </a:r>
          </a:p>
          <a:p>
            <a:pPr lvl="1"/>
            <a:r>
              <a:rPr lang="en-US" dirty="0" smtClean="0"/>
              <a:t>Cooperative scheduling</a:t>
            </a:r>
          </a:p>
          <a:p>
            <a:pPr lvl="1"/>
            <a:r>
              <a:rPr lang="en-US" dirty="0" smtClean="0"/>
              <a:t>Can be implemented as a library, no need for language support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98501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Stackful</a:t>
            </a:r>
            <a:r>
              <a:rPr lang="en-US" dirty="0" smtClean="0"/>
              <a:t> </a:t>
            </a:r>
            <a:r>
              <a:rPr lang="en-US" dirty="0" err="1" smtClean="0"/>
              <a:t>coroutines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459507" y="1417638"/>
            <a:ext cx="196399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US" sz="2400" dirty="0" smtClean="0"/>
              <a:t>Thread stack</a:t>
            </a:r>
            <a:endParaRPr lang="en-US" sz="2400" dirty="0"/>
          </a:p>
        </p:txBody>
      </p:sp>
      <p:sp>
        <p:nvSpPr>
          <p:cNvPr id="5" name="TextBox 4"/>
          <p:cNvSpPr txBox="1"/>
          <p:nvPr/>
        </p:nvSpPr>
        <p:spPr>
          <a:xfrm>
            <a:off x="4932040" y="1412330"/>
            <a:ext cx="168988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US" sz="2400" dirty="0" smtClean="0"/>
              <a:t>Fiber stack</a:t>
            </a:r>
            <a:endParaRPr lang="en-US" sz="2400" dirty="0"/>
          </a:p>
        </p:txBody>
      </p:sp>
      <p:sp>
        <p:nvSpPr>
          <p:cNvPr id="6" name="Rectangle 5"/>
          <p:cNvSpPr/>
          <p:nvPr/>
        </p:nvSpPr>
        <p:spPr bwMode="auto">
          <a:xfrm>
            <a:off x="571537" y="1988840"/>
            <a:ext cx="1739938" cy="504056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 smtClean="0"/>
              <a:t>AF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7" name="Rectangle 6"/>
          <p:cNvSpPr/>
          <p:nvPr/>
        </p:nvSpPr>
        <p:spPr bwMode="auto">
          <a:xfrm>
            <a:off x="4989020" y="1988840"/>
            <a:ext cx="1739938" cy="504056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 smtClean="0"/>
              <a:t>AF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9" name="Straight Arrow Connector 8"/>
          <p:cNvCxnSpPr/>
          <p:nvPr/>
        </p:nvCxnSpPr>
        <p:spPr bwMode="auto">
          <a:xfrm>
            <a:off x="2555776" y="2069784"/>
            <a:ext cx="2088232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12" name="TextBox 11"/>
          <p:cNvSpPr txBox="1"/>
          <p:nvPr/>
        </p:nvSpPr>
        <p:spPr>
          <a:xfrm>
            <a:off x="3032631" y="1586923"/>
            <a:ext cx="104067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US" sz="2400" dirty="0" smtClean="0">
                <a:solidFill>
                  <a:srgbClr val="00B050"/>
                </a:solidFill>
              </a:rPr>
              <a:t>create</a:t>
            </a:r>
            <a:endParaRPr lang="en-US" sz="2400" dirty="0">
              <a:solidFill>
                <a:srgbClr val="00B050"/>
              </a:solidFill>
            </a:endParaRPr>
          </a:p>
        </p:txBody>
      </p:sp>
      <p:sp>
        <p:nvSpPr>
          <p:cNvPr id="13" name="Rectangle 12"/>
          <p:cNvSpPr/>
          <p:nvPr/>
        </p:nvSpPr>
        <p:spPr bwMode="auto">
          <a:xfrm>
            <a:off x="571537" y="2741960"/>
            <a:ext cx="1739938" cy="504056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 smtClean="0"/>
              <a:t>AF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15" name="Elbow Connector 14"/>
          <p:cNvCxnSpPr>
            <a:stCxn id="6" idx="1"/>
            <a:endCxn id="13" idx="1"/>
          </p:cNvCxnSpPr>
          <p:nvPr/>
        </p:nvCxnSpPr>
        <p:spPr bwMode="auto">
          <a:xfrm rot="10800000" flipV="1">
            <a:off x="571537" y="2240868"/>
            <a:ext cx="12700" cy="753120"/>
          </a:xfrm>
          <a:prstGeom prst="curvedConnector3">
            <a:avLst>
              <a:gd name="adj1" fmla="val 1800000"/>
            </a:avLst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7" name="Elbow Connector 16"/>
          <p:cNvCxnSpPr>
            <a:stCxn id="13" idx="3"/>
            <a:endCxn id="7" idx="1"/>
          </p:cNvCxnSpPr>
          <p:nvPr/>
        </p:nvCxnSpPr>
        <p:spPr bwMode="auto">
          <a:xfrm flipV="1">
            <a:off x="2311475" y="2240868"/>
            <a:ext cx="2677545" cy="753120"/>
          </a:xfrm>
          <a:prstGeom prst="curvedConnector3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18" name="TextBox 17"/>
          <p:cNvSpPr txBox="1"/>
          <p:nvPr/>
        </p:nvSpPr>
        <p:spPr>
          <a:xfrm>
            <a:off x="2973823" y="2300616"/>
            <a:ext cx="64793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US" sz="2400" dirty="0" smtClean="0">
                <a:solidFill>
                  <a:srgbClr val="00B050"/>
                </a:solidFill>
              </a:rPr>
              <a:t>call</a:t>
            </a:r>
            <a:endParaRPr lang="en-US" sz="2400" dirty="0">
              <a:solidFill>
                <a:srgbClr val="00B050"/>
              </a:solidFill>
            </a:endParaRPr>
          </a:p>
        </p:txBody>
      </p:sp>
      <p:sp>
        <p:nvSpPr>
          <p:cNvPr id="19" name="Rectangle 18"/>
          <p:cNvSpPr/>
          <p:nvPr/>
        </p:nvSpPr>
        <p:spPr bwMode="auto">
          <a:xfrm>
            <a:off x="4989020" y="2741960"/>
            <a:ext cx="1739938" cy="504056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 smtClean="0"/>
              <a:t>AF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0" name="Rectangle 19"/>
          <p:cNvSpPr/>
          <p:nvPr/>
        </p:nvSpPr>
        <p:spPr bwMode="auto">
          <a:xfrm>
            <a:off x="4989020" y="3495080"/>
            <a:ext cx="1739938" cy="504056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 smtClean="0"/>
              <a:t>AF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22" name="Elbow Connector 21"/>
          <p:cNvCxnSpPr>
            <a:stCxn id="7" idx="3"/>
            <a:endCxn id="19" idx="3"/>
          </p:cNvCxnSpPr>
          <p:nvPr/>
        </p:nvCxnSpPr>
        <p:spPr bwMode="auto">
          <a:xfrm>
            <a:off x="6728958" y="2240868"/>
            <a:ext cx="12700" cy="753120"/>
          </a:xfrm>
          <a:prstGeom prst="curvedConnector3">
            <a:avLst>
              <a:gd name="adj1" fmla="val 1800000"/>
            </a:avLst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24" name="Elbow Connector 23"/>
          <p:cNvCxnSpPr>
            <a:stCxn id="19" idx="3"/>
            <a:endCxn id="20" idx="3"/>
          </p:cNvCxnSpPr>
          <p:nvPr/>
        </p:nvCxnSpPr>
        <p:spPr bwMode="auto">
          <a:xfrm>
            <a:off x="6728958" y="2993988"/>
            <a:ext cx="12700" cy="753120"/>
          </a:xfrm>
          <a:prstGeom prst="curvedConnector3">
            <a:avLst>
              <a:gd name="adj1" fmla="val 1800000"/>
            </a:avLst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26" name="Elbow Connector 25"/>
          <p:cNvCxnSpPr>
            <a:stCxn id="20" idx="1"/>
            <a:endCxn id="13" idx="3"/>
          </p:cNvCxnSpPr>
          <p:nvPr/>
        </p:nvCxnSpPr>
        <p:spPr bwMode="auto">
          <a:xfrm rot="10800000">
            <a:off x="2311476" y="2993988"/>
            <a:ext cx="2677545" cy="753120"/>
          </a:xfrm>
          <a:prstGeom prst="curvedConnector3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27" name="TextBox 26"/>
          <p:cNvSpPr txBox="1"/>
          <p:nvPr/>
        </p:nvSpPr>
        <p:spPr>
          <a:xfrm>
            <a:off x="3628965" y="3059336"/>
            <a:ext cx="13500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US" sz="2400" dirty="0" smtClean="0">
                <a:solidFill>
                  <a:srgbClr val="00B050"/>
                </a:solidFill>
              </a:rPr>
              <a:t>suspend</a:t>
            </a:r>
            <a:endParaRPr lang="en-US" sz="2400" dirty="0">
              <a:solidFill>
                <a:srgbClr val="00B050"/>
              </a:solidFill>
            </a:endParaRPr>
          </a:p>
        </p:txBody>
      </p:sp>
      <p:sp>
        <p:nvSpPr>
          <p:cNvPr id="31" name="Rectangle 30"/>
          <p:cNvSpPr/>
          <p:nvPr/>
        </p:nvSpPr>
        <p:spPr bwMode="auto">
          <a:xfrm>
            <a:off x="571537" y="3495080"/>
            <a:ext cx="1739938" cy="504056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 smtClean="0"/>
              <a:t>AF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33" name="Elbow Connector 32"/>
          <p:cNvCxnSpPr>
            <a:stCxn id="13" idx="1"/>
            <a:endCxn id="31" idx="1"/>
          </p:cNvCxnSpPr>
          <p:nvPr/>
        </p:nvCxnSpPr>
        <p:spPr bwMode="auto">
          <a:xfrm rot="10800000" flipV="1">
            <a:off x="571537" y="2993988"/>
            <a:ext cx="12700" cy="753120"/>
          </a:xfrm>
          <a:prstGeom prst="curvedConnector3">
            <a:avLst>
              <a:gd name="adj1" fmla="val 1800000"/>
            </a:avLst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34" name="Rectangle 33"/>
          <p:cNvSpPr/>
          <p:nvPr/>
        </p:nvSpPr>
        <p:spPr bwMode="auto">
          <a:xfrm>
            <a:off x="571537" y="4248200"/>
            <a:ext cx="1739938" cy="504056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 smtClean="0"/>
              <a:t>AF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36" name="Elbow Connector 35"/>
          <p:cNvCxnSpPr>
            <a:stCxn id="31" idx="1"/>
            <a:endCxn id="34" idx="1"/>
          </p:cNvCxnSpPr>
          <p:nvPr/>
        </p:nvCxnSpPr>
        <p:spPr bwMode="auto">
          <a:xfrm rot="10800000" flipV="1">
            <a:off x="571537" y="3747108"/>
            <a:ext cx="12700" cy="753120"/>
          </a:xfrm>
          <a:prstGeom prst="curvedConnector3">
            <a:avLst>
              <a:gd name="adj1" fmla="val 1800000"/>
            </a:avLst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38" name="Elbow Connector 37"/>
          <p:cNvCxnSpPr>
            <a:stCxn id="34" idx="3"/>
            <a:endCxn id="20" idx="1"/>
          </p:cNvCxnSpPr>
          <p:nvPr/>
        </p:nvCxnSpPr>
        <p:spPr bwMode="auto">
          <a:xfrm flipV="1">
            <a:off x="2311475" y="3747108"/>
            <a:ext cx="2677545" cy="753120"/>
          </a:xfrm>
          <a:prstGeom prst="curvedConnector3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39" name="TextBox 38"/>
          <p:cNvSpPr txBox="1"/>
          <p:nvPr/>
        </p:nvSpPr>
        <p:spPr>
          <a:xfrm>
            <a:off x="2442184" y="3802041"/>
            <a:ext cx="121219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US" sz="2400" dirty="0" smtClean="0">
                <a:solidFill>
                  <a:srgbClr val="00B050"/>
                </a:solidFill>
              </a:rPr>
              <a:t>resume</a:t>
            </a:r>
            <a:endParaRPr lang="en-US" sz="2400" dirty="0">
              <a:solidFill>
                <a:srgbClr val="00B050"/>
              </a:solidFill>
            </a:endParaRPr>
          </a:p>
        </p:txBody>
      </p:sp>
      <p:sp>
        <p:nvSpPr>
          <p:cNvPr id="40" name="Rectangle 39"/>
          <p:cNvSpPr/>
          <p:nvPr/>
        </p:nvSpPr>
        <p:spPr bwMode="auto">
          <a:xfrm>
            <a:off x="4989020" y="4248200"/>
            <a:ext cx="1739938" cy="504056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 smtClean="0"/>
              <a:t>AF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47" name="Elbow Connector 46"/>
          <p:cNvCxnSpPr>
            <a:stCxn id="20" idx="3"/>
            <a:endCxn id="40" idx="3"/>
          </p:cNvCxnSpPr>
          <p:nvPr/>
        </p:nvCxnSpPr>
        <p:spPr bwMode="auto">
          <a:xfrm>
            <a:off x="6728958" y="3747108"/>
            <a:ext cx="12700" cy="753120"/>
          </a:xfrm>
          <a:prstGeom prst="curvedConnector3">
            <a:avLst>
              <a:gd name="adj1" fmla="val 1800000"/>
            </a:avLst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53" name="Straight Arrow Connector 52"/>
          <p:cNvCxnSpPr>
            <a:stCxn id="40" idx="1"/>
            <a:endCxn id="34" idx="3"/>
          </p:cNvCxnSpPr>
          <p:nvPr/>
        </p:nvCxnSpPr>
        <p:spPr bwMode="auto">
          <a:xfrm flipH="1">
            <a:off x="2311475" y="4500228"/>
            <a:ext cx="2677545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56" name="TextBox 55"/>
          <p:cNvSpPr txBox="1"/>
          <p:nvPr/>
        </p:nvSpPr>
        <p:spPr>
          <a:xfrm>
            <a:off x="3854120" y="4043288"/>
            <a:ext cx="98937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US" sz="2400" dirty="0" smtClean="0">
                <a:solidFill>
                  <a:srgbClr val="00B050"/>
                </a:solidFill>
              </a:rPr>
              <a:t>return</a:t>
            </a:r>
            <a:endParaRPr lang="en-US" sz="2400" dirty="0">
              <a:solidFill>
                <a:srgbClr val="00B050"/>
              </a:solidFill>
            </a:endParaRPr>
          </a:p>
        </p:txBody>
      </p:sp>
      <p:cxnSp>
        <p:nvCxnSpPr>
          <p:cNvPr id="58" name="Elbow Connector 57"/>
          <p:cNvCxnSpPr>
            <a:stCxn id="40" idx="3"/>
            <a:endCxn id="20" idx="3"/>
          </p:cNvCxnSpPr>
          <p:nvPr/>
        </p:nvCxnSpPr>
        <p:spPr bwMode="auto">
          <a:xfrm flipV="1">
            <a:off x="6728958" y="3747108"/>
            <a:ext cx="12700" cy="753120"/>
          </a:xfrm>
          <a:prstGeom prst="curvedConnector3">
            <a:avLst>
              <a:gd name="adj1" fmla="val 3075000"/>
            </a:avLst>
          </a:prstGeom>
          <a:solidFill>
            <a:schemeClr val="accent1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64" name="Elbow Connector 63"/>
          <p:cNvCxnSpPr>
            <a:stCxn id="20" idx="3"/>
            <a:endCxn id="19" idx="3"/>
          </p:cNvCxnSpPr>
          <p:nvPr/>
        </p:nvCxnSpPr>
        <p:spPr bwMode="auto">
          <a:xfrm flipV="1">
            <a:off x="6728958" y="2993988"/>
            <a:ext cx="12700" cy="753120"/>
          </a:xfrm>
          <a:prstGeom prst="curvedConnector3">
            <a:avLst>
              <a:gd name="adj1" fmla="val 2925000"/>
            </a:avLst>
          </a:prstGeom>
          <a:solidFill>
            <a:schemeClr val="accent1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67" name="Elbow Connector 66"/>
          <p:cNvCxnSpPr>
            <a:stCxn id="19" idx="3"/>
            <a:endCxn id="7" idx="3"/>
          </p:cNvCxnSpPr>
          <p:nvPr/>
        </p:nvCxnSpPr>
        <p:spPr bwMode="auto">
          <a:xfrm flipV="1">
            <a:off x="6728958" y="2240868"/>
            <a:ext cx="12700" cy="753120"/>
          </a:xfrm>
          <a:prstGeom prst="curvedConnector3">
            <a:avLst>
              <a:gd name="adj1" fmla="val 2850000"/>
            </a:avLst>
          </a:prstGeom>
          <a:solidFill>
            <a:schemeClr val="accent1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</p:spPr>
      </p:cxnSp>
    </p:spTree>
    <p:extLst>
      <p:ext uri="{BB962C8B-B14F-4D97-AF65-F5344CB8AC3E}">
        <p14:creationId xmlns:p14="http://schemas.microsoft.com/office/powerpoint/2010/main" val="5475842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 animBg="1"/>
      <p:bldP spid="12" grpId="0"/>
      <p:bldP spid="13" grpId="0" animBg="1"/>
      <p:bldP spid="18" grpId="0"/>
      <p:bldP spid="19" grpId="0" animBg="1"/>
      <p:bldP spid="20" grpId="0" animBg="1"/>
      <p:bldP spid="27" grpId="0"/>
      <p:bldP spid="31" grpId="0" animBg="1"/>
      <p:bldP spid="34" grpId="0" animBg="1"/>
      <p:bldP spid="39" grpId="0"/>
      <p:bldP spid="40" grpId="0" animBg="1"/>
      <p:bldP spid="5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Stackless</a:t>
            </a:r>
            <a:r>
              <a:rPr lang="en-US" dirty="0" smtClean="0"/>
              <a:t> </a:t>
            </a:r>
            <a:r>
              <a:rPr lang="en-US" dirty="0" err="1" smtClean="0"/>
              <a:t>coroutines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err="1" smtClean="0"/>
              <a:t>Stackless</a:t>
            </a:r>
            <a:endParaRPr lang="en-US" dirty="0" smtClean="0"/>
          </a:p>
          <a:p>
            <a:pPr lvl="1"/>
            <a:r>
              <a:rPr lang="en-US" dirty="0" smtClean="0"/>
              <a:t>Use caller’s stack</a:t>
            </a:r>
          </a:p>
          <a:p>
            <a:pPr lvl="1"/>
            <a:r>
              <a:rPr lang="en-US" dirty="0" smtClean="0"/>
              <a:t>Can be suspended only from the top level function</a:t>
            </a:r>
          </a:p>
          <a:p>
            <a:pPr lvl="2"/>
            <a:r>
              <a:rPr lang="en-US" dirty="0" smtClean="0"/>
              <a:t>All function calls made by </a:t>
            </a:r>
            <a:r>
              <a:rPr lang="en-US" dirty="0" err="1" smtClean="0"/>
              <a:t>coroutine</a:t>
            </a:r>
            <a:r>
              <a:rPr lang="en-US" dirty="0" smtClean="0"/>
              <a:t> must return before suspend</a:t>
            </a:r>
          </a:p>
          <a:p>
            <a:pPr lvl="1"/>
            <a:r>
              <a:rPr lang="en-US" dirty="0" err="1" smtClean="0"/>
              <a:t>Coroutine</a:t>
            </a:r>
            <a:r>
              <a:rPr lang="en-US" dirty="0" smtClean="0"/>
              <a:t> state saved on the heap</a:t>
            </a:r>
          </a:p>
          <a:p>
            <a:pPr lvl="1"/>
            <a:r>
              <a:rPr lang="en-US" dirty="0" smtClean="0"/>
              <a:t>Require language level support</a:t>
            </a:r>
          </a:p>
          <a:p>
            <a:pPr lvl="1"/>
            <a:r>
              <a:rPr lang="en-US" dirty="0" smtClean="0"/>
              <a:t>Usually lighter</a:t>
            </a:r>
          </a:p>
          <a:p>
            <a:pPr lvl="1"/>
            <a:r>
              <a:rPr lang="en-US" dirty="0" smtClean="0"/>
              <a:t>C++ 20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42960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Stackless</a:t>
            </a:r>
            <a:r>
              <a:rPr lang="en-US" dirty="0" smtClean="0"/>
              <a:t> </a:t>
            </a:r>
            <a:r>
              <a:rPr lang="en-US" dirty="0" err="1" smtClean="0"/>
              <a:t>coroutines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459507" y="1417638"/>
            <a:ext cx="196399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US" sz="2400" dirty="0" smtClean="0"/>
              <a:t>Thread stack</a:t>
            </a:r>
            <a:endParaRPr lang="en-US" sz="2400" dirty="0"/>
          </a:p>
        </p:txBody>
      </p:sp>
      <p:sp>
        <p:nvSpPr>
          <p:cNvPr id="5" name="Rectangle 4"/>
          <p:cNvSpPr/>
          <p:nvPr/>
        </p:nvSpPr>
        <p:spPr bwMode="auto">
          <a:xfrm>
            <a:off x="584238" y="1988840"/>
            <a:ext cx="1739938" cy="504056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 smtClean="0"/>
              <a:t>AF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796136" y="1417638"/>
            <a:ext cx="92204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US" sz="2400" dirty="0" smtClean="0"/>
              <a:t>Heap</a:t>
            </a:r>
            <a:endParaRPr lang="en-US" sz="2400" dirty="0"/>
          </a:p>
        </p:txBody>
      </p:sp>
      <p:sp>
        <p:nvSpPr>
          <p:cNvPr id="7" name="Rectangle 6"/>
          <p:cNvSpPr/>
          <p:nvPr/>
        </p:nvSpPr>
        <p:spPr bwMode="auto">
          <a:xfrm>
            <a:off x="5848214" y="1988840"/>
            <a:ext cx="1739938" cy="864096"/>
          </a:xfrm>
          <a:prstGeom prst="rect">
            <a:avLst/>
          </a:prstGeom>
          <a:solidFill>
            <a:srgbClr val="00B0F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AF</a:t>
            </a:r>
          </a:p>
        </p:txBody>
      </p:sp>
      <p:cxnSp>
        <p:nvCxnSpPr>
          <p:cNvPr id="9" name="Straight Arrow Connector 8"/>
          <p:cNvCxnSpPr/>
          <p:nvPr/>
        </p:nvCxnSpPr>
        <p:spPr bwMode="auto">
          <a:xfrm>
            <a:off x="2538023" y="2051433"/>
            <a:ext cx="3096344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10" name="TextBox 9"/>
          <p:cNvSpPr txBox="1"/>
          <p:nvPr/>
        </p:nvSpPr>
        <p:spPr>
          <a:xfrm>
            <a:off x="3486869" y="1589768"/>
            <a:ext cx="104067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US" sz="2400" dirty="0" smtClean="0">
                <a:solidFill>
                  <a:srgbClr val="00B050"/>
                </a:solidFill>
              </a:rPr>
              <a:t>create</a:t>
            </a:r>
            <a:endParaRPr lang="en-US" sz="2400" dirty="0">
              <a:solidFill>
                <a:srgbClr val="00B050"/>
              </a:solidFill>
            </a:endParaRPr>
          </a:p>
        </p:txBody>
      </p:sp>
      <p:sp>
        <p:nvSpPr>
          <p:cNvPr id="11" name="Rectangle 10"/>
          <p:cNvSpPr/>
          <p:nvPr/>
        </p:nvSpPr>
        <p:spPr bwMode="auto">
          <a:xfrm>
            <a:off x="584238" y="2738959"/>
            <a:ext cx="1739938" cy="504056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 smtClean="0"/>
              <a:t>AF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13" name="Elbow Connector 12"/>
          <p:cNvCxnSpPr>
            <a:stCxn id="5" idx="1"/>
            <a:endCxn id="11" idx="1"/>
          </p:cNvCxnSpPr>
          <p:nvPr/>
        </p:nvCxnSpPr>
        <p:spPr bwMode="auto">
          <a:xfrm rot="10800000" flipV="1">
            <a:off x="584238" y="2240867"/>
            <a:ext cx="12700" cy="750119"/>
          </a:xfrm>
          <a:prstGeom prst="curvedConnector3">
            <a:avLst>
              <a:gd name="adj1" fmla="val 1800000"/>
            </a:avLst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5" name="Elbow Connector 14"/>
          <p:cNvCxnSpPr>
            <a:stCxn id="11" idx="0"/>
            <a:endCxn id="7" idx="1"/>
          </p:cNvCxnSpPr>
          <p:nvPr/>
        </p:nvCxnSpPr>
        <p:spPr bwMode="auto">
          <a:xfrm rot="5400000" flipH="1" flipV="1">
            <a:off x="3492175" y="382921"/>
            <a:ext cx="318071" cy="4394007"/>
          </a:xfrm>
          <a:prstGeom prst="curvedConnector2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16" name="TextBox 15"/>
          <p:cNvSpPr txBox="1"/>
          <p:nvPr/>
        </p:nvSpPr>
        <p:spPr>
          <a:xfrm>
            <a:off x="2435193" y="2069647"/>
            <a:ext cx="64793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US" sz="2400" dirty="0" smtClean="0">
                <a:solidFill>
                  <a:srgbClr val="00B050"/>
                </a:solidFill>
              </a:rPr>
              <a:t>call</a:t>
            </a:r>
            <a:endParaRPr lang="en-US" sz="2400" dirty="0">
              <a:solidFill>
                <a:srgbClr val="00B050"/>
              </a:solidFill>
            </a:endParaRPr>
          </a:p>
        </p:txBody>
      </p:sp>
      <p:sp>
        <p:nvSpPr>
          <p:cNvPr id="17" name="Rectangle 16"/>
          <p:cNvSpPr/>
          <p:nvPr/>
        </p:nvSpPr>
        <p:spPr bwMode="auto">
          <a:xfrm>
            <a:off x="584238" y="3493666"/>
            <a:ext cx="1739938" cy="504056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 smtClean="0"/>
              <a:t>AF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19" name="Elbow Connector 18"/>
          <p:cNvCxnSpPr>
            <a:stCxn id="7" idx="2"/>
            <a:endCxn id="17" idx="0"/>
          </p:cNvCxnSpPr>
          <p:nvPr/>
        </p:nvCxnSpPr>
        <p:spPr bwMode="auto">
          <a:xfrm rot="5400000">
            <a:off x="3765830" y="541313"/>
            <a:ext cx="640730" cy="5263976"/>
          </a:xfrm>
          <a:prstGeom prst="curvedConnector3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21" name="Elbow Connector 20"/>
          <p:cNvCxnSpPr>
            <a:stCxn id="17" idx="3"/>
            <a:endCxn id="7" idx="2"/>
          </p:cNvCxnSpPr>
          <p:nvPr/>
        </p:nvCxnSpPr>
        <p:spPr bwMode="auto">
          <a:xfrm flipV="1">
            <a:off x="2324176" y="2852936"/>
            <a:ext cx="4394007" cy="892758"/>
          </a:xfrm>
          <a:prstGeom prst="curvedConnector2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22" name="TextBox 21"/>
          <p:cNvSpPr txBox="1"/>
          <p:nvPr/>
        </p:nvSpPr>
        <p:spPr>
          <a:xfrm>
            <a:off x="4978245" y="2738959"/>
            <a:ext cx="64793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US" sz="2400" dirty="0" smtClean="0">
                <a:solidFill>
                  <a:srgbClr val="FF0000"/>
                </a:solidFill>
              </a:rPr>
              <a:t>call</a:t>
            </a: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2558688" y="3301739"/>
            <a:ext cx="98937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US" sz="2400" dirty="0" smtClean="0">
                <a:solidFill>
                  <a:srgbClr val="FF0000"/>
                </a:solidFill>
              </a:rPr>
              <a:t>return</a:t>
            </a:r>
            <a:endParaRPr lang="en-US" sz="2400" dirty="0">
              <a:solidFill>
                <a:srgbClr val="FF0000"/>
              </a:solidFill>
            </a:endParaRPr>
          </a:p>
        </p:txBody>
      </p:sp>
      <p:cxnSp>
        <p:nvCxnSpPr>
          <p:cNvPr id="25" name="Elbow Connector 24"/>
          <p:cNvCxnSpPr>
            <a:stCxn id="11" idx="1"/>
            <a:endCxn id="17" idx="1"/>
          </p:cNvCxnSpPr>
          <p:nvPr/>
        </p:nvCxnSpPr>
        <p:spPr bwMode="auto">
          <a:xfrm rot="10800000" flipV="1">
            <a:off x="584238" y="2990986"/>
            <a:ext cx="12700" cy="754707"/>
          </a:xfrm>
          <a:prstGeom prst="curvedConnector3">
            <a:avLst>
              <a:gd name="adj1" fmla="val 1800000"/>
            </a:avLst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28" name="Elbow Connector 27"/>
          <p:cNvCxnSpPr>
            <a:stCxn id="7" idx="1"/>
            <a:endCxn id="11" idx="3"/>
          </p:cNvCxnSpPr>
          <p:nvPr/>
        </p:nvCxnSpPr>
        <p:spPr bwMode="auto">
          <a:xfrm rot="10800000" flipV="1">
            <a:off x="2324176" y="2420887"/>
            <a:ext cx="3524038" cy="570099"/>
          </a:xfrm>
          <a:prstGeom prst="curvedConnector3">
            <a:avLst>
              <a:gd name="adj1" fmla="val 50000"/>
            </a:avLst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32" name="TextBox 31"/>
          <p:cNvSpPr txBox="1"/>
          <p:nvPr/>
        </p:nvSpPr>
        <p:spPr>
          <a:xfrm>
            <a:off x="2434117" y="2470546"/>
            <a:ext cx="13500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US" sz="2400" dirty="0" smtClean="0">
                <a:solidFill>
                  <a:srgbClr val="00B050"/>
                </a:solidFill>
              </a:rPr>
              <a:t>suspend</a:t>
            </a:r>
            <a:endParaRPr lang="en-US" sz="2400" dirty="0">
              <a:solidFill>
                <a:srgbClr val="00B050"/>
              </a:solidFill>
            </a:endParaRPr>
          </a:p>
        </p:txBody>
      </p:sp>
      <p:cxnSp>
        <p:nvCxnSpPr>
          <p:cNvPr id="34" name="Elbow Connector 33"/>
          <p:cNvCxnSpPr>
            <a:stCxn id="17" idx="3"/>
            <a:endCxn id="7" idx="1"/>
          </p:cNvCxnSpPr>
          <p:nvPr/>
        </p:nvCxnSpPr>
        <p:spPr bwMode="auto">
          <a:xfrm flipV="1">
            <a:off x="2324176" y="2420888"/>
            <a:ext cx="3524038" cy="1324806"/>
          </a:xfrm>
          <a:prstGeom prst="curvedConnector3">
            <a:avLst>
              <a:gd name="adj1" fmla="val 50000"/>
            </a:avLst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36" name="TextBox 35"/>
          <p:cNvSpPr txBox="1"/>
          <p:nvPr/>
        </p:nvSpPr>
        <p:spPr>
          <a:xfrm>
            <a:off x="2832848" y="2927183"/>
            <a:ext cx="121219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US" sz="2400" dirty="0" smtClean="0">
                <a:solidFill>
                  <a:srgbClr val="00B050"/>
                </a:solidFill>
              </a:rPr>
              <a:t>resume</a:t>
            </a:r>
            <a:endParaRPr lang="en-US" sz="2400" dirty="0">
              <a:solidFill>
                <a:srgbClr val="00B050"/>
              </a:solidFill>
            </a:endParaRPr>
          </a:p>
        </p:txBody>
      </p:sp>
      <p:sp>
        <p:nvSpPr>
          <p:cNvPr id="37" name="Rectangle 36"/>
          <p:cNvSpPr/>
          <p:nvPr/>
        </p:nvSpPr>
        <p:spPr bwMode="auto">
          <a:xfrm>
            <a:off x="584238" y="4243785"/>
            <a:ext cx="1739938" cy="504056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 smtClean="0"/>
              <a:t>AF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54" name="Elbow Connector 53"/>
          <p:cNvCxnSpPr>
            <a:stCxn id="7" idx="2"/>
            <a:endCxn id="37" idx="0"/>
          </p:cNvCxnSpPr>
          <p:nvPr/>
        </p:nvCxnSpPr>
        <p:spPr bwMode="auto">
          <a:xfrm rot="5400000">
            <a:off x="3390771" y="916372"/>
            <a:ext cx="1390849" cy="5263976"/>
          </a:xfrm>
          <a:prstGeom prst="curvedConnector3">
            <a:avLst>
              <a:gd name="adj1" fmla="val 80818"/>
            </a:avLst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56" name="TextBox 55"/>
          <p:cNvSpPr txBox="1"/>
          <p:nvPr/>
        </p:nvSpPr>
        <p:spPr>
          <a:xfrm>
            <a:off x="4418030" y="3536151"/>
            <a:ext cx="64793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US" sz="2400" dirty="0" smtClean="0">
                <a:solidFill>
                  <a:srgbClr val="FF0000"/>
                </a:solidFill>
              </a:rPr>
              <a:t>call</a:t>
            </a:r>
            <a:endParaRPr lang="en-US" sz="2400" dirty="0">
              <a:solidFill>
                <a:srgbClr val="FF0000"/>
              </a:solidFill>
            </a:endParaRPr>
          </a:p>
        </p:txBody>
      </p:sp>
      <p:cxnSp>
        <p:nvCxnSpPr>
          <p:cNvPr id="58" name="Elbow Connector 57"/>
          <p:cNvCxnSpPr>
            <a:stCxn id="37" idx="3"/>
            <a:endCxn id="7" idx="2"/>
          </p:cNvCxnSpPr>
          <p:nvPr/>
        </p:nvCxnSpPr>
        <p:spPr bwMode="auto">
          <a:xfrm flipV="1">
            <a:off x="2324176" y="2852936"/>
            <a:ext cx="4394007" cy="1642877"/>
          </a:xfrm>
          <a:prstGeom prst="curvedConnector2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59" name="TextBox 58"/>
          <p:cNvSpPr txBox="1"/>
          <p:nvPr/>
        </p:nvSpPr>
        <p:spPr>
          <a:xfrm>
            <a:off x="4869085" y="4025528"/>
            <a:ext cx="98937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US" sz="2400" dirty="0" smtClean="0">
                <a:solidFill>
                  <a:srgbClr val="FF0000"/>
                </a:solidFill>
              </a:rPr>
              <a:t>return</a:t>
            </a:r>
            <a:endParaRPr lang="en-US" sz="2400" dirty="0">
              <a:solidFill>
                <a:srgbClr val="FF0000"/>
              </a:solidFill>
            </a:endParaRPr>
          </a:p>
        </p:txBody>
      </p:sp>
      <p:cxnSp>
        <p:nvCxnSpPr>
          <p:cNvPr id="61" name="Elbow Connector 60"/>
          <p:cNvCxnSpPr>
            <a:stCxn id="7" idx="1"/>
            <a:endCxn id="17" idx="3"/>
          </p:cNvCxnSpPr>
          <p:nvPr/>
        </p:nvCxnSpPr>
        <p:spPr bwMode="auto">
          <a:xfrm rot="10800000" flipV="1">
            <a:off x="2324176" y="2420888"/>
            <a:ext cx="3524038" cy="1324806"/>
          </a:xfrm>
          <a:prstGeom prst="curvedConnector3">
            <a:avLst>
              <a:gd name="adj1" fmla="val 34594"/>
            </a:avLst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63" name="TextBox 62"/>
          <p:cNvSpPr txBox="1"/>
          <p:nvPr/>
        </p:nvSpPr>
        <p:spPr>
          <a:xfrm>
            <a:off x="4529048" y="3078224"/>
            <a:ext cx="98937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US" sz="2400" dirty="0" smtClean="0">
                <a:solidFill>
                  <a:srgbClr val="00B050"/>
                </a:solidFill>
              </a:rPr>
              <a:t>return</a:t>
            </a:r>
            <a:endParaRPr lang="en-US" sz="2400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07698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 animBg="1"/>
      <p:bldP spid="10" grpId="0"/>
      <p:bldP spid="11" grpId="0" animBg="1"/>
      <p:bldP spid="16" grpId="0"/>
      <p:bldP spid="17" grpId="0" animBg="1"/>
      <p:bldP spid="17" grpId="1" animBg="1"/>
      <p:bldP spid="17" grpId="2" animBg="1"/>
      <p:bldP spid="22" grpId="0"/>
      <p:bldP spid="22" grpId="1"/>
      <p:bldP spid="23" grpId="0"/>
      <p:bldP spid="23" grpId="1"/>
      <p:bldP spid="32" grpId="0"/>
      <p:bldP spid="36" grpId="0"/>
      <p:bldP spid="37" grpId="0" animBg="1"/>
      <p:bldP spid="37" grpId="1" animBg="1"/>
      <p:bldP spid="56" grpId="0"/>
      <p:bldP spid="56" grpId="1"/>
      <p:bldP spid="59" grpId="0"/>
      <p:bldP spid="59" grpId="1"/>
      <p:bldP spid="6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C++20 </a:t>
            </a:r>
            <a:r>
              <a:rPr lang="en-US" dirty="0" err="1" smtClean="0"/>
              <a:t>coroutines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Stackless</a:t>
            </a:r>
            <a:endParaRPr lang="en-US" dirty="0" smtClean="0"/>
          </a:p>
          <a:p>
            <a:r>
              <a:rPr lang="en-US" dirty="0" smtClean="0"/>
              <a:t>No higher level capabilities</a:t>
            </a:r>
          </a:p>
          <a:p>
            <a:pPr lvl="1"/>
            <a:r>
              <a:rPr lang="en-US" dirty="0" smtClean="0"/>
              <a:t>Generators, </a:t>
            </a:r>
            <a:r>
              <a:rPr lang="en-US" dirty="0" err="1" smtClean="0"/>
              <a:t>resumable</a:t>
            </a:r>
            <a:r>
              <a:rPr lang="en-US" dirty="0" smtClean="0"/>
              <a:t> functions, and other predefined patterns</a:t>
            </a:r>
          </a:p>
          <a:p>
            <a:pPr lvl="2"/>
            <a:r>
              <a:rPr lang="en-US" dirty="0" smtClean="0"/>
              <a:t>C#, JavaScript, Python, …</a:t>
            </a:r>
          </a:p>
          <a:p>
            <a:r>
              <a:rPr lang="en-US" dirty="0" smtClean="0"/>
              <a:t>Higher level capabilities will be added in the next C++ release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21746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Kuba">
  <a:themeElements>
    <a:clrScheme name="1_Kuba 10">
      <a:dk1>
        <a:srgbClr val="000000"/>
      </a:dk1>
      <a:lt1>
        <a:srgbClr val="FFFFFF"/>
      </a:lt1>
      <a:dk2>
        <a:srgbClr val="330066"/>
      </a:dk2>
      <a:lt2>
        <a:srgbClr val="808080"/>
      </a:lt2>
      <a:accent1>
        <a:srgbClr val="CCCC00"/>
      </a:accent1>
      <a:accent2>
        <a:srgbClr val="669999"/>
      </a:accent2>
      <a:accent3>
        <a:srgbClr val="FFFFFF"/>
      </a:accent3>
      <a:accent4>
        <a:srgbClr val="000000"/>
      </a:accent4>
      <a:accent5>
        <a:srgbClr val="E2E2AA"/>
      </a:accent5>
      <a:accent6>
        <a:srgbClr val="5C8A8A"/>
      </a:accent6>
      <a:hlink>
        <a:srgbClr val="7E9CE8"/>
      </a:hlink>
      <a:folHlink>
        <a:srgbClr val="D8D8EC"/>
      </a:folHlink>
    </a:clrScheme>
    <a:fontScheme name="1_Kuba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1_Kuba 1">
        <a:dk1>
          <a:srgbClr val="4F747B"/>
        </a:dk1>
        <a:lt1>
          <a:srgbClr val="FFFFFF"/>
        </a:lt1>
        <a:dk2>
          <a:srgbClr val="000000"/>
        </a:dk2>
        <a:lt2>
          <a:srgbClr val="C0C0C0"/>
        </a:lt2>
        <a:accent1>
          <a:srgbClr val="859868"/>
        </a:accent1>
        <a:accent2>
          <a:srgbClr val="5F5F5F"/>
        </a:accent2>
        <a:accent3>
          <a:srgbClr val="AAAAAA"/>
        </a:accent3>
        <a:accent4>
          <a:srgbClr val="DADADA"/>
        </a:accent4>
        <a:accent5>
          <a:srgbClr val="C2CAB9"/>
        </a:accent5>
        <a:accent6>
          <a:srgbClr val="555555"/>
        </a:accent6>
        <a:hlink>
          <a:srgbClr val="5F5F5F"/>
        </a:hlink>
        <a:folHlink>
          <a:srgbClr val="BA121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Kuba 2">
        <a:dk1>
          <a:srgbClr val="3C0000"/>
        </a:dk1>
        <a:lt1>
          <a:srgbClr val="FFFFFF"/>
        </a:lt1>
        <a:dk2>
          <a:srgbClr val="4D0B0B"/>
        </a:dk2>
        <a:lt2>
          <a:srgbClr val="FFFFFF"/>
        </a:lt2>
        <a:accent1>
          <a:srgbClr val="666633"/>
        </a:accent1>
        <a:accent2>
          <a:srgbClr val="CC3300"/>
        </a:accent2>
        <a:accent3>
          <a:srgbClr val="B2AAAA"/>
        </a:accent3>
        <a:accent4>
          <a:srgbClr val="DADADA"/>
        </a:accent4>
        <a:accent5>
          <a:srgbClr val="B8B8AD"/>
        </a:accent5>
        <a:accent6>
          <a:srgbClr val="B92D00"/>
        </a:accent6>
        <a:hlink>
          <a:srgbClr val="CC9900"/>
        </a:hlink>
        <a:folHlink>
          <a:srgbClr val="CCCC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Kuba 3">
        <a:dk1>
          <a:srgbClr val="666699"/>
        </a:dk1>
        <a:lt1>
          <a:srgbClr val="FFFFFF"/>
        </a:lt1>
        <a:dk2>
          <a:srgbClr val="15192B"/>
        </a:dk2>
        <a:lt2>
          <a:srgbClr val="CCCCFF"/>
        </a:lt2>
        <a:accent1>
          <a:srgbClr val="4F893D"/>
        </a:accent1>
        <a:accent2>
          <a:srgbClr val="666699"/>
        </a:accent2>
        <a:accent3>
          <a:srgbClr val="AAABAC"/>
        </a:accent3>
        <a:accent4>
          <a:srgbClr val="DADADA"/>
        </a:accent4>
        <a:accent5>
          <a:srgbClr val="B2C4AF"/>
        </a:accent5>
        <a:accent6>
          <a:srgbClr val="5C5C8A"/>
        </a:accent6>
        <a:hlink>
          <a:srgbClr val="CC9900"/>
        </a:hlink>
        <a:folHlink>
          <a:srgbClr val="4837C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Kuba 4">
        <a:dk1>
          <a:srgbClr val="666699"/>
        </a:dk1>
        <a:lt1>
          <a:srgbClr val="FFFFFF"/>
        </a:lt1>
        <a:dk2>
          <a:srgbClr val="86001A"/>
        </a:dk2>
        <a:lt2>
          <a:srgbClr val="CCCC66"/>
        </a:lt2>
        <a:accent1>
          <a:srgbClr val="FF3300"/>
        </a:accent1>
        <a:accent2>
          <a:srgbClr val="FF6600"/>
        </a:accent2>
        <a:accent3>
          <a:srgbClr val="C3AAAB"/>
        </a:accent3>
        <a:accent4>
          <a:srgbClr val="DADADA"/>
        </a:accent4>
        <a:accent5>
          <a:srgbClr val="FFADAA"/>
        </a:accent5>
        <a:accent6>
          <a:srgbClr val="E75C00"/>
        </a:accent6>
        <a:hlink>
          <a:srgbClr val="CC9900"/>
        </a:hlink>
        <a:folHlink>
          <a:srgbClr val="FF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Kuba 5">
        <a:dk1>
          <a:srgbClr val="666699"/>
        </a:dk1>
        <a:lt1>
          <a:srgbClr val="FFFFFF"/>
        </a:lt1>
        <a:dk2>
          <a:srgbClr val="000054"/>
        </a:dk2>
        <a:lt2>
          <a:srgbClr val="FFFFFF"/>
        </a:lt2>
        <a:accent1>
          <a:srgbClr val="3333FF"/>
        </a:accent1>
        <a:accent2>
          <a:srgbClr val="006699"/>
        </a:accent2>
        <a:accent3>
          <a:srgbClr val="AAAAB3"/>
        </a:accent3>
        <a:accent4>
          <a:srgbClr val="DADADA"/>
        </a:accent4>
        <a:accent5>
          <a:srgbClr val="ADADFF"/>
        </a:accent5>
        <a:accent6>
          <a:srgbClr val="005C8A"/>
        </a:accent6>
        <a:hlink>
          <a:srgbClr val="669900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Kuba 6">
        <a:dk1>
          <a:srgbClr val="808080"/>
        </a:dk1>
        <a:lt1>
          <a:srgbClr val="FFFFFF"/>
        </a:lt1>
        <a:dk2>
          <a:srgbClr val="30054B"/>
        </a:dk2>
        <a:lt2>
          <a:srgbClr val="FFFFFF"/>
        </a:lt2>
        <a:accent1>
          <a:srgbClr val="797B9B"/>
        </a:accent1>
        <a:accent2>
          <a:srgbClr val="6B4FB1"/>
        </a:accent2>
        <a:accent3>
          <a:srgbClr val="ADAAB1"/>
        </a:accent3>
        <a:accent4>
          <a:srgbClr val="DADADA"/>
        </a:accent4>
        <a:accent5>
          <a:srgbClr val="BEBFCB"/>
        </a:accent5>
        <a:accent6>
          <a:srgbClr val="6047A0"/>
        </a:accent6>
        <a:hlink>
          <a:srgbClr val="7AACCE"/>
        </a:hlink>
        <a:folHlink>
          <a:srgbClr val="D8D8E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Kuba 7">
        <a:dk1>
          <a:srgbClr val="808080"/>
        </a:dk1>
        <a:lt1>
          <a:srgbClr val="FFFFCC"/>
        </a:lt1>
        <a:dk2>
          <a:srgbClr val="29527B"/>
        </a:dk2>
        <a:lt2>
          <a:srgbClr val="FFFFFF"/>
        </a:lt2>
        <a:accent1>
          <a:srgbClr val="CCCC00"/>
        </a:accent1>
        <a:accent2>
          <a:srgbClr val="669999"/>
        </a:accent2>
        <a:accent3>
          <a:srgbClr val="ACB3BF"/>
        </a:accent3>
        <a:accent4>
          <a:srgbClr val="DADAAE"/>
        </a:accent4>
        <a:accent5>
          <a:srgbClr val="E2E2AA"/>
        </a:accent5>
        <a:accent6>
          <a:srgbClr val="5C8A8A"/>
        </a:accent6>
        <a:hlink>
          <a:srgbClr val="D8D8EC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Kuba 8">
        <a:dk1>
          <a:srgbClr val="666699"/>
        </a:dk1>
        <a:lt1>
          <a:srgbClr val="FFFFFF"/>
        </a:lt1>
        <a:dk2>
          <a:srgbClr val="476949"/>
        </a:dk2>
        <a:lt2>
          <a:srgbClr val="FFFFFF"/>
        </a:lt2>
        <a:accent1>
          <a:srgbClr val="CC6600"/>
        </a:accent1>
        <a:accent2>
          <a:srgbClr val="CC9900"/>
        </a:accent2>
        <a:accent3>
          <a:srgbClr val="B1B9B1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669900"/>
        </a:hlink>
        <a:folHlink>
          <a:srgbClr val="A45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Kuba 9">
        <a:dk1>
          <a:srgbClr val="000000"/>
        </a:dk1>
        <a:lt1>
          <a:srgbClr val="FFFFFF"/>
        </a:lt1>
        <a:dk2>
          <a:srgbClr val="7C1302"/>
        </a:dk2>
        <a:lt2>
          <a:srgbClr val="CC9900"/>
        </a:lt2>
        <a:accent1>
          <a:srgbClr val="CC9900"/>
        </a:accent1>
        <a:accent2>
          <a:srgbClr val="CC3300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B92D00"/>
        </a:accent6>
        <a:hlink>
          <a:srgbClr val="80808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Kuba 10">
        <a:dk1>
          <a:srgbClr val="000000"/>
        </a:dk1>
        <a:lt1>
          <a:srgbClr val="FFFFFF"/>
        </a:lt1>
        <a:dk2>
          <a:srgbClr val="330066"/>
        </a:dk2>
        <a:lt2>
          <a:srgbClr val="808080"/>
        </a:lt2>
        <a:accent1>
          <a:srgbClr val="CCCC00"/>
        </a:accent1>
        <a:accent2>
          <a:srgbClr val="669999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5C8A8A"/>
        </a:accent6>
        <a:hlink>
          <a:srgbClr val="7E9CE8"/>
        </a:hlink>
        <a:folHlink>
          <a:srgbClr val="D8D8E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Kuba</Template>
  <TotalTime>2568</TotalTime>
  <Words>1288</Words>
  <Application>Microsoft Office PowerPoint</Application>
  <PresentationFormat>On-screen Show (4:3)</PresentationFormat>
  <Paragraphs>271</Paragraphs>
  <Slides>25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9" baseType="lpstr">
      <vt:lpstr>Arial</vt:lpstr>
      <vt:lpstr>Courier New</vt:lpstr>
      <vt:lpstr>Wingdings</vt:lpstr>
      <vt:lpstr>1_Kuba</vt:lpstr>
      <vt:lpstr>C++ - coroutines</vt:lpstr>
      <vt:lpstr>References</vt:lpstr>
      <vt:lpstr>What are coroutines?</vt:lpstr>
      <vt:lpstr>Why do we want coroutines?</vt:lpstr>
      <vt:lpstr>Stackful coroutines</vt:lpstr>
      <vt:lpstr>Stackful coroutines</vt:lpstr>
      <vt:lpstr>Stackless coroutines</vt:lpstr>
      <vt:lpstr>Stackless coroutines</vt:lpstr>
      <vt:lpstr>C++20 coroutines</vt:lpstr>
      <vt:lpstr>C++20 coroutines</vt:lpstr>
      <vt:lpstr>What does co_await?</vt:lpstr>
      <vt:lpstr>Coroutine handles</vt:lpstr>
      <vt:lpstr>What does co_await again?</vt:lpstr>
      <vt:lpstr>co_await example</vt:lpstr>
      <vt:lpstr>What does co_await again (2nd attempt)?</vt:lpstr>
      <vt:lpstr>Predefined awaiters</vt:lpstr>
      <vt:lpstr>Coroutine return object</vt:lpstr>
      <vt:lpstr>What does co_yield? </vt:lpstr>
      <vt:lpstr>co_yield example – 1st part</vt:lpstr>
      <vt:lpstr>co_yield example – 2nd part</vt:lpstr>
      <vt:lpstr>What does co_return?</vt:lpstr>
      <vt:lpstr>co_return example – 1st part</vt:lpstr>
      <vt:lpstr>co_return example – 2nd part</vt:lpstr>
      <vt:lpstr>What about remaining member functions from promise?</vt:lpstr>
      <vt:lpstr>Automatic clean up</vt:lpstr>
    </vt:vector>
  </TitlesOfParts>
  <Company>KSI, MFF UK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Programovani v asembleru 1</dc:title>
  <dc:creator>Jakub Yaghob</dc:creator>
  <cp:lastModifiedBy>Jakub Yaghob</cp:lastModifiedBy>
  <cp:revision>367</cp:revision>
  <cp:lastPrinted>1601-01-01T00:00:00Z</cp:lastPrinted>
  <dcterms:created xsi:type="dcterms:W3CDTF">2003-09-28T21:26:58Z</dcterms:created>
  <dcterms:modified xsi:type="dcterms:W3CDTF">2022-05-04T12:57:57Z</dcterms:modified>
</cp:coreProperties>
</file>