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925" r:id="rId2"/>
  </p:sldMasterIdLst>
  <p:notesMasterIdLst>
    <p:notesMasterId r:id="rId71"/>
  </p:notesMasterIdLst>
  <p:sldIdLst>
    <p:sldId id="368" r:id="rId3"/>
    <p:sldId id="369" r:id="rId4"/>
    <p:sldId id="473" r:id="rId5"/>
    <p:sldId id="535" r:id="rId6"/>
    <p:sldId id="459" r:id="rId7"/>
    <p:sldId id="460" r:id="rId8"/>
    <p:sldId id="461" r:id="rId9"/>
    <p:sldId id="574" r:id="rId10"/>
    <p:sldId id="575" r:id="rId11"/>
    <p:sldId id="590" r:id="rId12"/>
    <p:sldId id="391" r:id="rId13"/>
    <p:sldId id="434" r:id="rId14"/>
    <p:sldId id="521" r:id="rId15"/>
    <p:sldId id="511" r:id="rId16"/>
    <p:sldId id="522" r:id="rId17"/>
    <p:sldId id="520" r:id="rId18"/>
    <p:sldId id="440" r:id="rId19"/>
    <p:sldId id="441" r:id="rId20"/>
    <p:sldId id="463" r:id="rId21"/>
    <p:sldId id="472" r:id="rId22"/>
    <p:sldId id="386" r:id="rId23"/>
    <p:sldId id="395" r:id="rId24"/>
    <p:sldId id="436" r:id="rId25"/>
    <p:sldId id="497" r:id="rId26"/>
    <p:sldId id="498" r:id="rId27"/>
    <p:sldId id="561" r:id="rId28"/>
    <p:sldId id="500" r:id="rId29"/>
    <p:sldId id="540" r:id="rId30"/>
    <p:sldId id="503" r:id="rId31"/>
    <p:sldId id="502" r:id="rId32"/>
    <p:sldId id="501" r:id="rId33"/>
    <p:sldId id="586" r:id="rId34"/>
    <p:sldId id="504" r:id="rId35"/>
    <p:sldId id="505" r:id="rId36"/>
    <p:sldId id="555" r:id="rId37"/>
    <p:sldId id="560" r:id="rId38"/>
    <p:sldId id="569" r:id="rId39"/>
    <p:sldId id="584" r:id="rId40"/>
    <p:sldId id="587" r:id="rId41"/>
    <p:sldId id="589" r:id="rId42"/>
    <p:sldId id="470" r:id="rId43"/>
    <p:sldId id="409" r:id="rId44"/>
    <p:sldId id="583" r:id="rId45"/>
    <p:sldId id="487" r:id="rId46"/>
    <p:sldId id="541" r:id="rId47"/>
    <p:sldId id="476" r:id="rId48"/>
    <p:sldId id="477" r:id="rId49"/>
    <p:sldId id="479" r:id="rId50"/>
    <p:sldId id="478" r:id="rId51"/>
    <p:sldId id="481" r:id="rId52"/>
    <p:sldId id="552" r:id="rId53"/>
    <p:sldId id="563" r:id="rId54"/>
    <p:sldId id="565" r:id="rId55"/>
    <p:sldId id="588" r:id="rId56"/>
    <p:sldId id="582" r:id="rId57"/>
    <p:sldId id="523" r:id="rId58"/>
    <p:sldId id="415" r:id="rId59"/>
    <p:sldId id="578" r:id="rId60"/>
    <p:sldId id="577" r:id="rId61"/>
    <p:sldId id="416" r:id="rId62"/>
    <p:sldId id="417" r:id="rId63"/>
    <p:sldId id="581" r:id="rId64"/>
    <p:sldId id="579" r:id="rId65"/>
    <p:sldId id="580" r:id="rId66"/>
    <p:sldId id="576" r:id="rId67"/>
    <p:sldId id="397" r:id="rId68"/>
    <p:sldId id="475" r:id="rId69"/>
    <p:sldId id="510" r:id="rId7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4ECA"/>
    <a:srgbClr val="FFFFCC"/>
    <a:srgbClr val="0033CC"/>
    <a:srgbClr val="FF9966"/>
    <a:srgbClr val="FF7C80"/>
    <a:srgbClr val="FF9900"/>
    <a:srgbClr val="CCFFCC"/>
    <a:srgbClr val="CCFFFF"/>
    <a:srgbClr val="DAEFC3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16" autoAdjust="0"/>
    <p:restoredTop sz="79083" autoAdjust="0"/>
  </p:normalViewPr>
  <p:slideViewPr>
    <p:cSldViewPr>
      <p:cViewPr varScale="1">
        <p:scale>
          <a:sx n="129" d="100"/>
          <a:sy n="129" d="100"/>
        </p:scale>
        <p:origin x="518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</p:sldLst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theme" Target="theme/theme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71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18" Type="http://schemas.openxmlformats.org/officeDocument/2006/relationships/slide" Target="slides/slide21.xml"/><Relationship Id="rId26" Type="http://schemas.openxmlformats.org/officeDocument/2006/relationships/slide" Target="slides/slide66.xml"/><Relationship Id="rId3" Type="http://schemas.openxmlformats.org/officeDocument/2006/relationships/slide" Target="slides/slide3.xml"/><Relationship Id="rId21" Type="http://schemas.openxmlformats.org/officeDocument/2006/relationships/slide" Target="slides/slide41.xml"/><Relationship Id="rId7" Type="http://schemas.openxmlformats.org/officeDocument/2006/relationships/slide" Target="slides/slide7.xml"/><Relationship Id="rId12" Type="http://schemas.openxmlformats.org/officeDocument/2006/relationships/slide" Target="slides/slide15.xml"/><Relationship Id="rId17" Type="http://schemas.openxmlformats.org/officeDocument/2006/relationships/slide" Target="slides/slide20.xml"/><Relationship Id="rId25" Type="http://schemas.openxmlformats.org/officeDocument/2006/relationships/slide" Target="slides/slide65.xml"/><Relationship Id="rId2" Type="http://schemas.openxmlformats.org/officeDocument/2006/relationships/slide" Target="slides/slide2.xml"/><Relationship Id="rId16" Type="http://schemas.openxmlformats.org/officeDocument/2006/relationships/slide" Target="slides/slide19.xml"/><Relationship Id="rId20" Type="http://schemas.openxmlformats.org/officeDocument/2006/relationships/slide" Target="slides/slide23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4.xml"/><Relationship Id="rId24" Type="http://schemas.openxmlformats.org/officeDocument/2006/relationships/slide" Target="slides/slide56.xml"/><Relationship Id="rId5" Type="http://schemas.openxmlformats.org/officeDocument/2006/relationships/slide" Target="slides/slide5.xml"/><Relationship Id="rId15" Type="http://schemas.openxmlformats.org/officeDocument/2006/relationships/slide" Target="slides/slide18.xml"/><Relationship Id="rId23" Type="http://schemas.openxmlformats.org/officeDocument/2006/relationships/slide" Target="slides/slide43.xml"/><Relationship Id="rId10" Type="http://schemas.openxmlformats.org/officeDocument/2006/relationships/slide" Target="slides/slide13.xml"/><Relationship Id="rId19" Type="http://schemas.openxmlformats.org/officeDocument/2006/relationships/slide" Target="slides/slide22.xml"/><Relationship Id="rId4" Type="http://schemas.openxmlformats.org/officeDocument/2006/relationships/slide" Target="slides/slide4.xml"/><Relationship Id="rId9" Type="http://schemas.openxmlformats.org/officeDocument/2006/relationships/slide" Target="slides/slide12.xml"/><Relationship Id="rId14" Type="http://schemas.openxmlformats.org/officeDocument/2006/relationships/slide" Target="slides/slide17.xml"/><Relationship Id="rId22" Type="http://schemas.openxmlformats.org/officeDocument/2006/relationships/slide" Target="slides/slide4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F4999-9712-409C-984F-A76BB9C0ED80}" type="datetimeFigureOut">
              <a:rPr lang="cs-CZ" smtClean="0"/>
              <a:pPr/>
              <a:t>03.09.25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268D9-DC14-425C-92FC-9E2F01515A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27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en.cppreference.com/w/cpp/io/cout" TargetMode="External"/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8357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http://stackoverflow.com/questions/13130708/what-is-the-advantage-of-using-universal-references-in-range-based-for-loops</a:t>
            </a:r>
            <a:endParaRPr lang="cs-CZ" b="0" dirty="0"/>
          </a:p>
          <a:p>
            <a:endParaRPr lang="en-US" b="0" dirty="0"/>
          </a:p>
          <a:p>
            <a:r>
              <a:rPr lang="en-US" b="0" dirty="0"/>
              <a:t>vector&lt;bool&gt; -&gt; temporal object - </a:t>
            </a:r>
            <a:r>
              <a:rPr lang="en-US" b="0" dirty="0" err="1"/>
              <a:t>r-value</a:t>
            </a:r>
            <a:r>
              <a:rPr lang="en-US" b="0" dirty="0"/>
              <a:t> - </a:t>
            </a:r>
            <a:r>
              <a:rPr lang="en-US" b="0" dirty="0" err="1"/>
              <a:t>nenamatchuje</a:t>
            </a:r>
            <a:r>
              <a:rPr lang="en-US" b="0" dirty="0"/>
              <a:t> se </a:t>
            </a:r>
            <a:r>
              <a:rPr lang="en-US" b="0" dirty="0" err="1"/>
              <a:t>na</a:t>
            </a:r>
            <a:r>
              <a:rPr lang="en-US" b="0" dirty="0"/>
              <a:t> auto&amp;</a:t>
            </a:r>
            <a:endParaRPr lang="cs-CZ" b="0" dirty="0"/>
          </a:p>
          <a:p>
            <a:r>
              <a:rPr lang="cs-CZ" b="0" dirty="0"/>
              <a:t>auto</a:t>
            </a:r>
            <a:r>
              <a:rPr lang="en-US" b="0" dirty="0"/>
              <a:t>&amp;</a:t>
            </a:r>
            <a:r>
              <a:rPr lang="en-US" b="0" baseline="0" dirty="0"/>
              <a:t> : x - </a:t>
            </a:r>
            <a:r>
              <a:rPr lang="en-US" b="0" baseline="0" dirty="0" err="1"/>
              <a:t>muze</a:t>
            </a:r>
            <a:r>
              <a:rPr lang="en-US" b="0" baseline="0" dirty="0"/>
              <a:t> </a:t>
            </a:r>
            <a:r>
              <a:rPr lang="en-US" b="0" baseline="0" dirty="0" err="1"/>
              <a:t>byt</a:t>
            </a:r>
            <a:r>
              <a:rPr lang="en-US" b="0" baseline="0" dirty="0"/>
              <a:t> </a:t>
            </a:r>
            <a:r>
              <a:rPr lang="en-US" b="0" baseline="0" dirty="0" err="1"/>
              <a:t>i</a:t>
            </a:r>
            <a:r>
              <a:rPr lang="en-US" b="0" baseline="0" dirty="0"/>
              <a:t> </a:t>
            </a:r>
            <a:r>
              <a:rPr lang="en-US" b="0" baseline="0" dirty="0" err="1"/>
              <a:t>vykonnostni</a:t>
            </a:r>
            <a:r>
              <a:rPr lang="en-US" b="0" baseline="0" dirty="0"/>
              <a:t> problem, </a:t>
            </a:r>
            <a:r>
              <a:rPr lang="en-US" b="0" baseline="0" dirty="0" err="1"/>
              <a:t>norma</a:t>
            </a:r>
            <a:r>
              <a:rPr lang="en-US" b="0" baseline="0" dirty="0"/>
              <a:t> </a:t>
            </a:r>
            <a:r>
              <a:rPr lang="en-US" b="0" baseline="0" dirty="0" err="1"/>
              <a:t>nezarucuje</a:t>
            </a:r>
            <a:r>
              <a:rPr lang="en-US" b="0" baseline="0" dirty="0"/>
              <a:t>, </a:t>
            </a:r>
            <a:r>
              <a:rPr lang="en-US" b="0" baseline="0" dirty="0" err="1"/>
              <a:t>ze</a:t>
            </a:r>
            <a:r>
              <a:rPr lang="en-US" b="0" baseline="0" dirty="0"/>
              <a:t> </a:t>
            </a:r>
            <a:r>
              <a:rPr lang="en-US" b="0" baseline="0" dirty="0" err="1"/>
              <a:t>var</a:t>
            </a:r>
            <a:r>
              <a:rPr lang="en-US" b="0" baseline="0" dirty="0"/>
              <a:t>=*begin </a:t>
            </a:r>
            <a:r>
              <a:rPr lang="en-US" b="0" baseline="0" dirty="0" err="1"/>
              <a:t>bude</a:t>
            </a:r>
            <a:r>
              <a:rPr lang="en-US" b="0" baseline="0" dirty="0"/>
              <a:t> </a:t>
            </a:r>
            <a:r>
              <a:rPr lang="en-US" b="0" baseline="0" dirty="0" err="1"/>
              <a:t>stejne</a:t>
            </a:r>
            <a:r>
              <a:rPr lang="en-US" b="0" baseline="0" dirty="0"/>
              <a:t> </a:t>
            </a:r>
            <a:r>
              <a:rPr lang="en-US" b="0" baseline="0" dirty="0" err="1"/>
              <a:t>vykonne</a:t>
            </a:r>
            <a:r>
              <a:rPr lang="en-US" b="0" baseline="0" dirty="0"/>
              <a:t> </a:t>
            </a:r>
            <a:r>
              <a:rPr lang="en-US" b="0" baseline="0" dirty="0" err="1"/>
              <a:t>jako</a:t>
            </a:r>
            <a:r>
              <a:rPr lang="en-US" b="0" baseline="0" dirty="0"/>
              <a:t> </a:t>
            </a:r>
            <a:r>
              <a:rPr lang="en-US" b="0" baseline="0" dirty="0" err="1"/>
              <a:t>pouziti</a:t>
            </a:r>
            <a:r>
              <a:rPr lang="en-US" b="0" baseline="0" dirty="0"/>
              <a:t> primo *begin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2702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err="1"/>
              <a:t>const</a:t>
            </a:r>
            <a:r>
              <a:rPr lang="en-US" b="0" dirty="0"/>
              <a:t> auto&amp;</a:t>
            </a:r>
            <a:r>
              <a:rPr lang="en-US" b="0" baseline="0" dirty="0"/>
              <a:t> </a:t>
            </a:r>
            <a:r>
              <a:rPr lang="en-US" b="0" baseline="0" dirty="0" err="1"/>
              <a:t>funguje</a:t>
            </a:r>
            <a:endParaRPr lang="en-US" b="0" baseline="0" dirty="0"/>
          </a:p>
          <a:p>
            <a:r>
              <a:rPr lang="en-US" b="0" baseline="0" dirty="0"/>
              <a:t>auto&amp; v </a:t>
            </a:r>
            <a:r>
              <a:rPr lang="en-US" b="0" baseline="0" dirty="0" err="1"/>
              <a:t>gcc</a:t>
            </a:r>
            <a:r>
              <a:rPr lang="en-US" b="0" baseline="0" dirty="0"/>
              <a:t> </a:t>
            </a:r>
            <a:r>
              <a:rPr lang="en-US" b="0" baseline="0" dirty="0" err="1"/>
              <a:t>spravne</a:t>
            </a:r>
            <a:r>
              <a:rPr lang="en-US" b="0" baseline="0" dirty="0"/>
              <a:t> </a:t>
            </a:r>
            <a:r>
              <a:rPr lang="en-US" b="0" baseline="0" dirty="0" err="1"/>
              <a:t>nefunguje</a:t>
            </a:r>
            <a:r>
              <a:rPr lang="en-US" b="0" baseline="0" dirty="0"/>
              <a:t>, </a:t>
            </a:r>
            <a:r>
              <a:rPr lang="en-US" b="0" baseline="0" dirty="0" err="1"/>
              <a:t>ve</a:t>
            </a:r>
            <a:r>
              <a:rPr lang="en-US" b="0" baseline="0" dirty="0"/>
              <a:t> </a:t>
            </a:r>
            <a:r>
              <a:rPr lang="en-US" b="0" baseline="0" dirty="0" err="1"/>
              <a:t>vc</a:t>
            </a:r>
            <a:r>
              <a:rPr lang="en-US" b="0" baseline="0" dirty="0"/>
              <a:t> </a:t>
            </a:r>
            <a:r>
              <a:rPr lang="en-US" b="0" baseline="0" dirty="0" err="1"/>
              <a:t>kupodivu</a:t>
            </a:r>
            <a:r>
              <a:rPr lang="en-US" b="0" baseline="0" dirty="0"/>
              <a:t> '</a:t>
            </a:r>
            <a:r>
              <a:rPr lang="en-US" b="0" baseline="0" dirty="0" err="1"/>
              <a:t>nespravne</a:t>
            </a:r>
            <a:r>
              <a:rPr lang="en-US" b="0" baseline="0" dirty="0"/>
              <a:t>' </a:t>
            </a:r>
            <a:r>
              <a:rPr lang="en-US" b="0" baseline="0" dirty="0" err="1"/>
              <a:t>funguje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393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6988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4629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108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0056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005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095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T() a [] </a:t>
            </a:r>
            <a:r>
              <a:rPr lang="en-US" dirty="0" err="1"/>
              <a:t>si</a:t>
            </a:r>
            <a:r>
              <a:rPr lang="en-US" dirty="0"/>
              <a:t> ted </a:t>
            </a:r>
            <a:r>
              <a:rPr lang="en-US" dirty="0" err="1"/>
              <a:t>muzu</a:t>
            </a:r>
            <a:r>
              <a:rPr lang="en-US" dirty="0"/>
              <a:t> </a:t>
            </a:r>
            <a:r>
              <a:rPr lang="en-US" dirty="0" err="1"/>
              <a:t>dovolit</a:t>
            </a:r>
            <a:r>
              <a:rPr lang="en-US" dirty="0"/>
              <a:t>, </a:t>
            </a:r>
            <a:r>
              <a:rPr lang="en-US" dirty="0" err="1"/>
              <a:t>protoze</a:t>
            </a:r>
            <a:r>
              <a:rPr lang="en-US" dirty="0"/>
              <a:t> to od </a:t>
            </a:r>
            <a:r>
              <a:rPr lang="en-US" dirty="0" err="1"/>
              <a:t>sortovatelneho</a:t>
            </a:r>
            <a:r>
              <a:rPr lang="en-US" dirty="0"/>
              <a:t> </a:t>
            </a:r>
            <a:r>
              <a:rPr lang="en-US" dirty="0" err="1"/>
              <a:t>kontejneru</a:t>
            </a:r>
            <a:r>
              <a:rPr lang="en-US" dirty="0"/>
              <a:t> </a:t>
            </a:r>
            <a:r>
              <a:rPr lang="en-US" dirty="0" err="1"/>
              <a:t>predpokladam</a:t>
            </a:r>
            <a:r>
              <a:rPr lang="en-US" dirty="0"/>
              <a:t>.</a:t>
            </a:r>
          </a:p>
          <a:p>
            <a:r>
              <a:rPr lang="en-US" dirty="0" err="1"/>
              <a:t>jinak</a:t>
            </a:r>
            <a:r>
              <a:rPr lang="en-US" dirty="0"/>
              <a:t> </a:t>
            </a:r>
            <a:r>
              <a:rPr lang="en-US" dirty="0" err="1"/>
              <a:t>lze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(T*)0</a:t>
            </a:r>
            <a:endParaRPr lang="cs-CZ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54264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276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12869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3649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rulesetu</a:t>
            </a:r>
            <a:r>
              <a:rPr lang="en-US" baseline="0" dirty="0"/>
              <a:t> je </a:t>
            </a:r>
            <a:r>
              <a:rPr lang="en-US" baseline="0" dirty="0" err="1"/>
              <a:t>vic</a:t>
            </a:r>
            <a:r>
              <a:rPr lang="en-US" baseline="0" dirty="0"/>
              <a:t> - </a:t>
            </a:r>
            <a:r>
              <a:rPr lang="en-US" baseline="0" dirty="0" err="1"/>
              <a:t>lambdy</a:t>
            </a:r>
            <a:r>
              <a:rPr lang="en-US" baseline="0" dirty="0"/>
              <a:t> etc.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5953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3230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698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official name: forwarding references, but universal reference are more intuitive</a:t>
            </a:r>
          </a:p>
          <a:p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Jossutis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the committee voted for FR just for confusing you .... and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russians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:-)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6886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2260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3955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gx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0;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fv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 { return 0; }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 { return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gx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 }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&amp;&amp;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 { return 1 + 2; }</a:t>
            </a:r>
          </a:p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x;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(move(x)) y1 = 0;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&amp;&amp;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((x)) y2 = x;  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(&amp;x) y3;       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*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fv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()) y4;      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()) y5 = x; 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</a:t>
            </a:r>
          </a:p>
          <a:p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()) y6 = 0;          //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&amp;&amp;</a:t>
            </a:r>
          </a:p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76304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rules are more complex, but this is</a:t>
            </a:r>
            <a:r>
              <a:rPr lang="en-US" baseline="0" dirty="0"/>
              <a:t> sufficient for almost everyone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04308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3010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562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{} </a:t>
            </a:r>
            <a:r>
              <a:rPr lang="en-US" dirty="0" err="1"/>
              <a:t>init</a:t>
            </a:r>
            <a:r>
              <a:rPr lang="en-US" dirty="0"/>
              <a:t> strongly prefers </a:t>
            </a:r>
            <a:r>
              <a:rPr lang="en-US" dirty="0" err="1"/>
              <a:t>init</a:t>
            </a:r>
            <a:r>
              <a:rPr lang="en-US" dirty="0"/>
              <a:t>-list </a:t>
            </a:r>
            <a:r>
              <a:rPr lang="en-US" dirty="0" err="1"/>
              <a:t>ctor</a:t>
            </a:r>
            <a:r>
              <a:rPr lang="en-US" dirty="0"/>
              <a:t>!</a:t>
            </a:r>
            <a:r>
              <a:rPr lang="en-US" baseline="0" dirty="0"/>
              <a:t> -&gt; uniform </a:t>
            </a:r>
            <a:r>
              <a:rPr lang="en-US" baseline="0" dirty="0" err="1"/>
              <a:t>init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7800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https://devblogs.microsoft.com/cppblog/how-to-use-class-template-argument-deduction/</a:t>
            </a:r>
          </a:p>
          <a:p>
            <a:endParaRPr lang="en-US" dirty="0"/>
          </a:p>
          <a:p>
            <a:r>
              <a:rPr lang="en-US" dirty="0"/>
              <a:t>deduction guide for the range constructor transforms an iterator type into an element type</a:t>
            </a:r>
          </a:p>
          <a:p>
            <a:r>
              <a:rPr lang="en-US" dirty="0" err="1"/>
              <a:t>unique_ptr</a:t>
            </a:r>
            <a:r>
              <a:rPr lang="en-US" dirty="0"/>
              <a:t>(</a:t>
            </a:r>
            <a:r>
              <a:rPr lang="en-US" baseline="0" dirty="0"/>
              <a:t> new string) X </a:t>
            </a:r>
            <a:r>
              <a:rPr lang="en-US" baseline="0" dirty="0" err="1"/>
              <a:t>unique_ptr</a:t>
            </a:r>
            <a:r>
              <a:rPr lang="en-US" baseline="0" dirty="0"/>
              <a:t>( new string[]) -&gt; (both) string*</a:t>
            </a:r>
          </a:p>
          <a:p>
            <a:r>
              <a:rPr lang="en-US" baseline="0" dirty="0"/>
              <a:t>use </a:t>
            </a:r>
            <a:r>
              <a:rPr lang="en-US" baseline="0" dirty="0" err="1"/>
              <a:t>make_unique</a:t>
            </a:r>
            <a:r>
              <a:rPr lang="en-US" baseline="0" dirty="0"/>
              <a:t>() in this case</a:t>
            </a:r>
          </a:p>
          <a:p>
            <a:endParaRPr lang="en-US" baseline="0" dirty="0"/>
          </a:p>
          <a:p>
            <a:r>
              <a:rPr lang="en-US" dirty="0"/>
              <a:t>many corner cases, ambiguities, unexpected behavior, 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some corner cases left to C++20 - alias templates, explicit template arguments, inherited constructors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2056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https://meetingcpp.com/mcpp/slides/2022/HowC++23ChangesTheWayWeWriteCode.pdf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&amp; suffix (</a:t>
            </a:r>
            <a:r>
              <a:rPr lang="cs-CZ" b="0" dirty="0"/>
              <a:t>member functions with ref-qualifier</a:t>
            </a:r>
            <a:r>
              <a:rPr lang="en-US" dirty="0"/>
              <a:t>) since C++11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https://andreasfertig.blog/2022/07/the-power-of-ref-qualifiers/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>
              <a:buFont typeface="Arial" panose="020B0604020202020204" pitchFamily="34" charset="0"/>
              <a:buNone/>
            </a:pPr>
            <a:r>
              <a:rPr lang="en-US" dirty="0"/>
              <a:t>no ref-qualifier: the implicit object parameter has type </a:t>
            </a:r>
            <a:r>
              <a:rPr lang="en-US" dirty="0" err="1"/>
              <a:t>lvalue</a:t>
            </a:r>
            <a:r>
              <a:rPr lang="en-US" dirty="0"/>
              <a:t> reference to cv-qualified X and is additionally allowed to bind </a:t>
            </a:r>
            <a:r>
              <a:rPr lang="en-US" dirty="0" err="1"/>
              <a:t>rvalue</a:t>
            </a:r>
            <a:r>
              <a:rPr lang="en-US" dirty="0"/>
              <a:t> implied object argument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err="1"/>
              <a:t>lvalue</a:t>
            </a:r>
            <a:r>
              <a:rPr lang="en-US" dirty="0"/>
              <a:t> ref-qualifier: the implicit object parameter has type </a:t>
            </a:r>
            <a:r>
              <a:rPr lang="en-US" dirty="0" err="1"/>
              <a:t>lvalue</a:t>
            </a:r>
            <a:r>
              <a:rPr lang="en-US" dirty="0"/>
              <a:t> reference to cv-qualified X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err="1"/>
              <a:t>rvalue</a:t>
            </a:r>
            <a:r>
              <a:rPr lang="en-US" dirty="0"/>
              <a:t> ref-qualifier: the implicit object parameter has type </a:t>
            </a:r>
            <a:r>
              <a:rPr lang="en-US" dirty="0" err="1"/>
              <a:t>rvalue</a:t>
            </a:r>
            <a:r>
              <a:rPr lang="en-US" dirty="0"/>
              <a:t> reference to cv-qualified X </a:t>
            </a:r>
          </a:p>
          <a:p>
            <a:endParaRPr lang="en-US" dirty="0"/>
          </a:p>
          <a:p>
            <a:r>
              <a:rPr lang="cs-CZ" dirty="0"/>
              <a:t>struct S {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void f() &amp; { </a:t>
            </a:r>
            <a:r>
              <a:rPr lang="cs-CZ" dirty="0">
                <a:hlinkClick r:id="rId3"/>
              </a:rPr>
              <a:t>std::cout</a:t>
            </a:r>
            <a:r>
              <a:rPr lang="cs-CZ" dirty="0"/>
              <a:t> &lt;&lt; "lvalue\n"; }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void f() &amp;&amp; { </a:t>
            </a:r>
            <a:r>
              <a:rPr lang="cs-CZ" dirty="0">
                <a:hlinkClick r:id="rId3"/>
              </a:rPr>
              <a:t>std::cout</a:t>
            </a:r>
            <a:r>
              <a:rPr lang="cs-CZ" dirty="0"/>
              <a:t> &lt;&lt; "rvalue\n"; }</a:t>
            </a:r>
            <a:endParaRPr lang="en-US" dirty="0"/>
          </a:p>
          <a:p>
            <a:r>
              <a:rPr lang="cs-CZ" dirty="0"/>
              <a:t>};</a:t>
            </a:r>
            <a:endParaRPr lang="en-US" dirty="0"/>
          </a:p>
          <a:p>
            <a:r>
              <a:rPr lang="cs-CZ" dirty="0"/>
              <a:t>int main() {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S s;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s.f(); // prints "lvalue"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std::move(s).f(); // prints "rvalue" </a:t>
            </a:r>
            <a:endParaRPr lang="en-US" dirty="0"/>
          </a:p>
          <a:p>
            <a:r>
              <a:rPr lang="en-US" dirty="0"/>
              <a:t>  </a:t>
            </a:r>
            <a:r>
              <a:rPr lang="cs-CZ" dirty="0"/>
              <a:t>S().f(); // prints "rvalue"</a:t>
            </a:r>
            <a:endParaRPr lang="en-US" dirty="0"/>
          </a:p>
          <a:p>
            <a:r>
              <a:rPr lang="cs-CZ" dirty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6830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https://www.youtube.com/watch?v=eD-ceG-oByA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8056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9B8C9-8833-9421-E51F-FE32387F9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EA8973-CFAF-7686-83A9-8ADA380749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22571B-126A-1083-27F6-0D4FB982AF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https://www.youtube.com/watch?v=eD-ceG-oByA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38B26-69BB-08C5-6784-3B150B134F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7575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EMC7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438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EMC7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5202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http://en.cppreference.com/w/cpp/language/aggregate_initialization</a:t>
            </a:r>
          </a:p>
          <a:p>
            <a:endParaRPr lang="cs-CZ" dirty="0"/>
          </a:p>
          <a:p>
            <a:r>
              <a:rPr lang="en-US" dirty="0"/>
              <a:t>An aggregate class or array may include non-aggregate public bases (since C++17), members, or elements, which are initialized as described above (e.g. copy-initialization from the corresponding initializer clause)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54536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https://www.cppstories.com/2021/designated-init-cpp20/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04942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6904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16201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class T {</a:t>
            </a:r>
          </a:p>
          <a:p>
            <a:r>
              <a:rPr lang="fr-FR" dirty="0"/>
              <a:t>public:</a:t>
            </a:r>
          </a:p>
          <a:p>
            <a:r>
              <a:rPr lang="fr-FR" dirty="0"/>
              <a:t>	explicit T( </a:t>
            </a:r>
            <a:r>
              <a:rPr lang="fr-FR" dirty="0" err="1"/>
              <a:t>int</a:t>
            </a:r>
            <a:r>
              <a:rPr lang="fr-FR" dirty="0"/>
              <a:t> t) {}</a:t>
            </a:r>
          </a:p>
          <a:p>
            <a:r>
              <a:rPr lang="fr-FR" dirty="0"/>
              <a:t>	T( </a:t>
            </a:r>
            <a:r>
              <a:rPr lang="fr-FR" dirty="0" err="1"/>
              <a:t>const</a:t>
            </a:r>
            <a:r>
              <a:rPr lang="fr-FR" dirty="0"/>
              <a:t> T&amp; ) = </a:t>
            </a:r>
            <a:r>
              <a:rPr lang="fr-FR" dirty="0" err="1"/>
              <a:t>delete</a:t>
            </a:r>
            <a:r>
              <a:rPr lang="fr-FR" dirty="0"/>
              <a:t>;</a:t>
            </a:r>
          </a:p>
          <a:p>
            <a:r>
              <a:rPr lang="fr-FR" dirty="0"/>
              <a:t>	T&amp; </a:t>
            </a:r>
            <a:r>
              <a:rPr lang="fr-FR" dirty="0" err="1"/>
              <a:t>operator</a:t>
            </a:r>
            <a:r>
              <a:rPr lang="fr-FR" dirty="0"/>
              <a:t>=( </a:t>
            </a:r>
            <a:r>
              <a:rPr lang="fr-FR" dirty="0" err="1"/>
              <a:t>const</a:t>
            </a:r>
            <a:r>
              <a:rPr lang="fr-FR" dirty="0"/>
              <a:t> T&amp; ) = </a:t>
            </a:r>
            <a:r>
              <a:rPr lang="fr-FR" dirty="0" err="1"/>
              <a:t>delete</a:t>
            </a:r>
            <a:r>
              <a:rPr lang="fr-FR" dirty="0"/>
              <a:t>;</a:t>
            </a:r>
          </a:p>
          <a:p>
            <a:r>
              <a:rPr lang="fr-FR" dirty="0"/>
              <a:t>};</a:t>
            </a:r>
          </a:p>
          <a:p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	T t( 0 );</a:t>
            </a:r>
          </a:p>
          <a:p>
            <a:r>
              <a:rPr lang="fr-FR" dirty="0"/>
              <a:t>	T s { 0 };</a:t>
            </a:r>
          </a:p>
          <a:p>
            <a:r>
              <a:rPr lang="fr-FR" dirty="0"/>
              <a:t>	T v = 0; // </a:t>
            </a:r>
            <a:r>
              <a:rPr lang="fr-FR" dirty="0" err="1"/>
              <a:t>error</a:t>
            </a:r>
            <a:endParaRPr lang="fr-FR" dirty="0"/>
          </a:p>
          <a:p>
            <a:r>
              <a:rPr lang="fr-FR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99201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3370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assert( </a:t>
            </a:r>
            <a:r>
              <a:rPr lang="en-US" dirty="0" err="1"/>
              <a:t>is_same</a:t>
            </a:r>
            <a:r>
              <a:rPr lang="en-US" dirty="0"/>
              <a:t>&lt;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&gt;::value); je </a:t>
            </a:r>
            <a:r>
              <a:rPr lang="en-US" dirty="0" err="1"/>
              <a:t>podobny</a:t>
            </a:r>
            <a:r>
              <a:rPr lang="en-US" dirty="0"/>
              <a:t> problem,</a:t>
            </a:r>
            <a:r>
              <a:rPr lang="en-US" baseline="0" dirty="0"/>
              <a:t> </a:t>
            </a:r>
            <a:r>
              <a:rPr lang="en-US" baseline="0" dirty="0" err="1"/>
              <a:t>nijak</a:t>
            </a:r>
            <a:r>
              <a:rPr lang="en-US" baseline="0" dirty="0"/>
              <a:t> </a:t>
            </a:r>
            <a:r>
              <a:rPr lang="en-US" baseline="0" dirty="0" err="1"/>
              <a:t>nesouvisi</a:t>
            </a:r>
            <a:r>
              <a:rPr lang="en-US" baseline="0" dirty="0"/>
              <a:t> s </a:t>
            </a:r>
            <a:r>
              <a:rPr lang="en-US" baseline="0" dirty="0" err="1"/>
              <a:t>inicializaci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19119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70122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59741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36223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665693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5434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https://build2.org/blog/build2-cxx20-modules-gcc.xhtml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0322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286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50815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492781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narozdíl od C</a:t>
            </a:r>
            <a:r>
              <a:rPr lang="en-US" dirty="0"/>
              <a:t># </a:t>
            </a:r>
            <a:r>
              <a:rPr lang="en-US" dirty="0" err="1"/>
              <a:t>nelze</a:t>
            </a:r>
            <a:r>
              <a:rPr lang="en-US" dirty="0"/>
              <a:t> user-defined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21466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90653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023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976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rozdil</a:t>
            </a:r>
            <a:r>
              <a:rPr lang="cs-CZ" baseline="0" dirty="0"/>
              <a:t> mezi uniquely</a:t>
            </a:r>
            <a:r>
              <a:rPr lang="en-US" baseline="0" dirty="0"/>
              <a:t>-named </a:t>
            </a:r>
            <a:r>
              <a:rPr lang="en-US" baseline="0" dirty="0" err="1"/>
              <a:t>var</a:t>
            </a:r>
            <a:r>
              <a:rPr lang="en-US" baseline="0" dirty="0"/>
              <a:t> a anonymous - </a:t>
            </a:r>
            <a:r>
              <a:rPr lang="en-US" baseline="0" dirty="0" err="1"/>
              <a:t>muzu</a:t>
            </a:r>
            <a:r>
              <a:rPr lang="en-US" baseline="0" dirty="0"/>
              <a:t> </a:t>
            </a:r>
            <a:r>
              <a:rPr lang="en-US" baseline="0" dirty="0" err="1"/>
              <a:t>si</a:t>
            </a:r>
            <a:r>
              <a:rPr lang="en-US" baseline="0" dirty="0"/>
              <a:t> </a:t>
            </a:r>
            <a:r>
              <a:rPr lang="en-US" baseline="0" dirty="0" err="1"/>
              <a:t>na</a:t>
            </a:r>
            <a:r>
              <a:rPr lang="en-US" baseline="0" dirty="0"/>
              <a:t> </a:t>
            </a:r>
            <a:r>
              <a:rPr lang="en-US" baseline="0" dirty="0" err="1"/>
              <a:t>ni</a:t>
            </a:r>
            <a:r>
              <a:rPr lang="en-US" baseline="0" dirty="0"/>
              <a:t> </a:t>
            </a:r>
            <a:r>
              <a:rPr lang="en-US" baseline="0" dirty="0" err="1"/>
              <a:t>udelat</a:t>
            </a:r>
            <a:r>
              <a:rPr lang="en-US" baseline="0" dirty="0"/>
              <a:t> </a:t>
            </a:r>
            <a:r>
              <a:rPr lang="en-US" baseline="0" dirty="0" err="1"/>
              <a:t>ptr</a:t>
            </a:r>
            <a:r>
              <a:rPr lang="en-US" baseline="0" dirty="0"/>
              <a:t>, ref, ...</a:t>
            </a:r>
          </a:p>
          <a:p>
            <a:r>
              <a:rPr lang="en-US" baseline="0" dirty="0"/>
              <a:t>=ex - copy initialization</a:t>
            </a:r>
          </a:p>
          <a:p>
            <a:r>
              <a:rPr lang="en-US" dirty="0"/>
              <a:t>{ex} (ex) - direct initialization</a:t>
            </a:r>
          </a:p>
          <a:p>
            <a:r>
              <a:rPr lang="en-US" dirty="0" err="1"/>
              <a:t>rvo</a:t>
            </a:r>
            <a:r>
              <a:rPr lang="en-US" dirty="0"/>
              <a:t>/</a:t>
            </a:r>
            <a:r>
              <a:rPr lang="en-US" dirty="0" err="1"/>
              <a:t>nrvo</a:t>
            </a:r>
            <a:r>
              <a:rPr lang="en-US" dirty="0"/>
              <a:t>: forma copy elision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898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named return value optimization</a:t>
            </a:r>
          </a:p>
          <a:p>
            <a:r>
              <a:rPr lang="en-US" dirty="0"/>
              <a:t>https://www.geeksforgeeks.org/structured-binding-c/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1007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7671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2704" y="577294"/>
            <a:ext cx="8971233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664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20074" y="2375462"/>
            <a:ext cx="5638126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20074" y="3399692"/>
            <a:ext cx="5638126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820074" y="3155894"/>
            <a:ext cx="423618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198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2704" y="577294"/>
            <a:ext cx="8971233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019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8674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563562"/>
          </a:xfrm>
        </p:spPr>
        <p:txBody>
          <a:bodyPr rtlCol="0">
            <a:normAutofit/>
          </a:bodyPr>
          <a:lstStyle>
            <a:lvl1pPr>
              <a:defRPr sz="3600" baseline="0"/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7408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836613"/>
            <a:ext cx="8435975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863222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793038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196975"/>
            <a:ext cx="424815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196975"/>
            <a:ext cx="4249738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528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793038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196975"/>
            <a:ext cx="424815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5350" y="1196975"/>
            <a:ext cx="4249738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05350" y="3973513"/>
            <a:ext cx="4249738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73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91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639762"/>
          </a:xfrm>
        </p:spPr>
        <p:txBody>
          <a:bodyPr rtlCol="0">
            <a:noAutofit/>
          </a:bodyPr>
          <a:lstStyle>
            <a:lvl1pPr>
              <a:defRPr sz="3600"/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>
            <a:normAutofit/>
          </a:bodyPr>
          <a:lstStyle>
            <a:lvl1pPr>
              <a:spcBef>
                <a:spcPts val="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7"/>
            <a:ext cx="9144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7971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153400" cy="1600200"/>
          </a:xfrm>
        </p:spPr>
        <p:txBody>
          <a:bodyPr>
            <a:noAutofit/>
          </a:bodyPr>
          <a:lstStyle/>
          <a:p>
            <a:r>
              <a:rPr lang="cs-CZ" sz="3600" i="1" dirty="0">
                <a:solidFill>
                  <a:schemeClr val="bg2">
                    <a:lumMod val="25000"/>
                  </a:schemeClr>
                </a:solidFill>
              </a:rPr>
              <a:t>NPRG051</a:t>
            </a:r>
            <a:br>
              <a:rPr lang="cs-CZ" sz="3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sz="3600" dirty="0">
                <a:solidFill>
                  <a:schemeClr val="bg2">
                    <a:lumMod val="25000"/>
                  </a:schemeClr>
                </a:solidFill>
              </a:rPr>
              <a:t>Pokročilé programování v C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</a:rPr>
              <a:t>++</a:t>
            </a:r>
            <a:br>
              <a:rPr lang="en-US" sz="360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3600">
                <a:solidFill>
                  <a:schemeClr val="bg2">
                    <a:lumMod val="25000"/>
                  </a:schemeClr>
                </a:solidFill>
              </a:rPr>
              <a:t>Advanced 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</a:rPr>
              <a:t>C++ Programming</a:t>
            </a:r>
            <a:endParaRPr lang="cs-CZ" sz="36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2600" y="2667000"/>
            <a:ext cx="2895600" cy="1199704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accent4">
                    <a:lumMod val="75000"/>
                  </a:schemeClr>
                </a:solidFill>
              </a:rPr>
              <a:t>David Bednárek</a:t>
            </a:r>
            <a:br>
              <a:rPr lang="cs-CZ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accent4">
                    <a:lumMod val="75000"/>
                  </a:schemeClr>
                </a:solidFill>
              </a:rPr>
              <a:t>Jakub Yaghob</a:t>
            </a:r>
            <a:br>
              <a:rPr lang="cs-CZ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accent4">
                    <a:lumMod val="75000"/>
                  </a:schemeClr>
                </a:solidFill>
              </a:rPr>
              <a:t>Filip Zavoral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3400" y="4191000"/>
            <a:ext cx="7924800" cy="5901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teaching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.mff.cuni.cz/nprg051-web</a:t>
            </a:r>
          </a:p>
        </p:txBody>
      </p:sp>
    </p:spTree>
    <p:extLst>
      <p:ext uri="{BB962C8B-B14F-4D97-AF65-F5344CB8AC3E}">
        <p14:creationId xmlns:p14="http://schemas.microsoft.com/office/powerpoint/2010/main" val="1789116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5FB613F-3AD7-A17C-8D53-EB040B0D2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NYI </a:t>
            </a:r>
            <a:r>
              <a:rPr lang="cs-CZ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237667-BDE5-9E38-6FD4-33E5E3AEE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Packs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1866160C-97CA-AE93-42D0-88EE2DD0B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10869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C++26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E74E14-BDF0-B41A-92DA-4AAD96D81FA2}"/>
              </a:ext>
            </a:extLst>
          </p:cNvPr>
          <p:cNvSpPr txBox="1"/>
          <p:nvPr/>
        </p:nvSpPr>
        <p:spPr>
          <a:xfrm>
            <a:off x="3886200" y="1264042"/>
            <a:ext cx="4825162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[head, ...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tail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std::tuple{1,2,3,4};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190D02-4B80-26B9-E858-48650F9023CA}"/>
              </a:ext>
            </a:extLst>
          </p:cNvPr>
          <p:cNvSpPr txBox="1"/>
          <p:nvPr/>
        </p:nvSpPr>
        <p:spPr>
          <a:xfrm>
            <a:off x="1676400" y="2638763"/>
            <a:ext cx="7034962" cy="353943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&lt;class P, class Q&gt;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auto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dot_product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(const P&amp; p, const Q&amp; q)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// Bind all elements of each input into packs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const auto&amp; [...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ps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 = p;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const auto&amp; [...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qs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 = q;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i="1" dirty="0">
                <a:latin typeface="Courier New" pitchFamily="49" charset="0"/>
                <a:cs typeface="Courier New" pitchFamily="49" charset="0"/>
              </a:rPr>
              <a:t>    // (Optional) sanity check: both must have the same size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static_assert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...(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...(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qs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), "Mismatched");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i="1" dirty="0">
                <a:latin typeface="Courier New" pitchFamily="49" charset="0"/>
                <a:cs typeface="Courier New" pitchFamily="49" charset="0"/>
              </a:rPr>
              <a:t>    // Elementwise multiply, then fold with +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ps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qs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 + ...)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std::array&lt;int, 3&gt; a{1, 2, 3};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std::array&lt;int, 3&gt; b{4, 5, 6};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static_assert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dot_product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(a, b) == 32);</a:t>
            </a:r>
          </a:p>
        </p:txBody>
      </p:sp>
      <p:sp>
        <p:nvSpPr>
          <p:cNvPr id="7" name="AutoShape 30">
            <a:extLst>
              <a:ext uri="{FF2B5EF4-FFF2-40B4-BE49-F238E27FC236}">
                <a16:creationId xmlns:a16="http://schemas.microsoft.com/office/drawing/2014/main" id="{65940986-90BC-2298-4658-C10437353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0284" y="1571819"/>
            <a:ext cx="1905000" cy="718988"/>
          </a:xfrm>
          <a:prstGeom prst="wedgeRoundRectCallout">
            <a:avLst>
              <a:gd name="adj1" fmla="val 68424"/>
              <a:gd name="adj2" fmla="val -5334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head = 1</a:t>
            </a:r>
            <a:br>
              <a:rPr lang="cs-CZ" altLang="ja-JP" sz="1600" dirty="0"/>
            </a:br>
            <a:r>
              <a:rPr lang="cs-CZ" altLang="ja-JP" sz="1600" dirty="0"/>
              <a:t>tail</a:t>
            </a:r>
            <a:r>
              <a:rPr lang="en-US" altLang="ja-JP" sz="1600" dirty="0"/>
              <a:t>... </a:t>
            </a:r>
            <a:r>
              <a:rPr lang="cs-CZ" altLang="ja-JP" sz="1600" dirty="0"/>
              <a:t>≈</a:t>
            </a:r>
            <a:r>
              <a:rPr lang="en-US" altLang="ja-JP" sz="1600" dirty="0"/>
              <a:t> (2,3,4)</a:t>
            </a:r>
            <a:endParaRPr lang="cs-CZ" sz="1600" dirty="0"/>
          </a:p>
        </p:txBody>
      </p:sp>
      <p:sp>
        <p:nvSpPr>
          <p:cNvPr id="8" name="AutoShape 30">
            <a:extLst>
              <a:ext uri="{FF2B5EF4-FFF2-40B4-BE49-F238E27FC236}">
                <a16:creationId xmlns:a16="http://schemas.microsoft.com/office/drawing/2014/main" id="{F928DAFA-BC48-C628-08C9-93E5BA228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968" y="1868989"/>
            <a:ext cx="3694394" cy="418355"/>
          </a:xfrm>
          <a:prstGeom prst="wedgeRoundRectCallout">
            <a:avLst>
              <a:gd name="adj1" fmla="val -40084"/>
              <a:gd name="adj2" fmla="val 16453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cs-CZ" altLang="ja-JP" sz="1600" dirty="0"/>
              <a:t>g</a:t>
            </a:r>
            <a:r>
              <a:rPr lang="en-US" altLang="ja-JP" sz="1600" dirty="0" err="1"/>
              <a:t>eneric</a:t>
            </a:r>
            <a:r>
              <a:rPr lang="en-US" altLang="ja-JP" sz="1600" dirty="0"/>
              <a:t> product for any tuple-like</a:t>
            </a:r>
          </a:p>
        </p:txBody>
      </p:sp>
    </p:spTree>
    <p:extLst>
      <p:ext uri="{BB962C8B-B14F-4D97-AF65-F5344CB8AC3E}">
        <p14:creationId xmlns:p14="http://schemas.microsoft.com/office/powerpoint/2010/main" val="362266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51114" y="1981200"/>
            <a:ext cx="7848600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map&lt;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string,int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&gt;::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.begin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m.end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++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endParaRPr lang="cs-CZ" dirty="0"/>
          </a:p>
          <a:p>
            <a:endParaRPr lang="cs-CZ" sz="1100" dirty="0"/>
          </a:p>
          <a:p>
            <a:r>
              <a:rPr lang="en-US" dirty="0"/>
              <a:t>C++03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cs-CZ" dirty="0"/>
          </a:p>
          <a:p>
            <a:r>
              <a:rPr lang="en-US" dirty="0"/>
              <a:t>C++11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C++17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1114" y="3634264"/>
            <a:ext cx="78486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m) </a:t>
            </a: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a lot of space for my own valuable comments :-)))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i.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i.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1114" y="1219200"/>
            <a:ext cx="22098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map&lt;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string,int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3429000" y="3043714"/>
            <a:ext cx="2754086" cy="381000"/>
          </a:xfrm>
          <a:prstGeom prst="wedgeRoundRectCallout">
            <a:avLst>
              <a:gd name="adj1" fmla="val -89246"/>
              <a:gd name="adj2" fmla="val 7028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co je přehlednější?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3429000" y="3043714"/>
            <a:ext cx="2754086" cy="381000"/>
          </a:xfrm>
          <a:prstGeom prst="wedgeRoundRectCallout">
            <a:avLst>
              <a:gd name="adj1" fmla="val -42723"/>
              <a:gd name="adj2" fmla="val -24021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is more readable</a:t>
            </a:r>
            <a:r>
              <a:rPr lang="cs-CZ" sz="1600" dirty="0"/>
              <a:t>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1114" y="5292060"/>
            <a:ext cx="78486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auto&amp;&amp; [key, value]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m)            </a:t>
            </a: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Structured Binding</a:t>
            </a:r>
            <a:endParaRPr lang="en-US" sz="1400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if(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3" name="AutoShape 30"/>
          <p:cNvSpPr>
            <a:spLocks noChangeArrowheads="1"/>
          </p:cNvSpPr>
          <p:nvPr/>
        </p:nvSpPr>
        <p:spPr bwMode="auto">
          <a:xfrm>
            <a:off x="4648200" y="4701510"/>
            <a:ext cx="2754086" cy="381000"/>
          </a:xfrm>
          <a:prstGeom prst="wedgeRoundRectCallout">
            <a:avLst>
              <a:gd name="adj1" fmla="val -100739"/>
              <a:gd name="adj2" fmla="val 22720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co je přehlednější?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4648200" y="4701510"/>
            <a:ext cx="2754086" cy="381000"/>
          </a:xfrm>
          <a:prstGeom prst="wedgeRoundRectCallout">
            <a:avLst>
              <a:gd name="adj1" fmla="val -108168"/>
              <a:gd name="adj2" fmla="val -15021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is more readable</a:t>
            </a:r>
            <a:r>
              <a:rPr lang="cs-CZ" sz="1600" dirty="0"/>
              <a:t>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DA4A0-6C63-F49C-3A03-A037A2F5097F}"/>
              </a:ext>
            </a:extLst>
          </p:cNvPr>
          <p:cNvSpPr txBox="1"/>
          <p:nvPr/>
        </p:nvSpPr>
        <p:spPr>
          <a:xfrm>
            <a:off x="5644243" y="5877580"/>
            <a:ext cx="107768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trike="sngStrik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x.second</a:t>
            </a:r>
            <a:endParaRPr lang="en-US" sz="1400" strike="sngStrike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strike="sngStrik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x.get</a:t>
            </a:r>
            <a:r>
              <a:rPr lang="en-US" sz="1400" strike="sngStrike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&lt;3&gt;</a:t>
            </a:r>
            <a:endParaRPr lang="en-US" sz="1400" strike="sngStrike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323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endParaRPr lang="cs-CZ" dirty="0"/>
          </a:p>
          <a:p>
            <a:pPr marL="109728" indent="0">
              <a:buNone/>
            </a:pPr>
            <a:endParaRPr lang="cs-CZ" dirty="0"/>
          </a:p>
          <a:p>
            <a:endParaRPr lang="cs-CZ" dirty="0"/>
          </a:p>
          <a:p>
            <a:endParaRPr lang="en-US" dirty="0"/>
          </a:p>
          <a:p>
            <a:endParaRPr lang="en-US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109728" indent="0">
              <a:buNone/>
            </a:pPr>
            <a:endParaRPr lang="en-US" b="1" dirty="0">
              <a:solidFill>
                <a:srgbClr val="FF0000"/>
              </a:solidFill>
              <a:sym typeface="Wingdings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208072"/>
              </p:ext>
            </p:extLst>
          </p:nvPr>
        </p:nvGraphicFramePr>
        <p:xfrm>
          <a:off x="3581400" y="1692102"/>
          <a:ext cx="51054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97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auto </a:t>
                      </a:r>
                      <a:r>
                        <a:rPr lang="en-US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: x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copy</a:t>
                      </a:r>
                      <a:r>
                        <a:rPr lang="cs-CZ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of each object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!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567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auto&amp; </a:t>
                      </a:r>
                      <a:r>
                        <a:rPr lang="en-US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: x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read/write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const auto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&amp;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: x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read-only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explicittype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: x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cast </a:t>
                      </a:r>
                      <a:r>
                        <a:rPr lang="en-US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really</a:t>
                      </a:r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needed, copy</a:t>
                      </a:r>
                      <a:endParaRPr lang="cs-CZ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287404"/>
              </p:ext>
            </p:extLst>
          </p:nvPr>
        </p:nvGraphicFramePr>
        <p:xfrm>
          <a:off x="3581400" y="983180"/>
          <a:ext cx="510540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97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auto&amp;&amp;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: x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applicable everywhere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592873" y="1014148"/>
            <a:ext cx="2455126" cy="385646"/>
          </a:xfrm>
          <a:prstGeom prst="wedgeRoundRectCallout">
            <a:avLst>
              <a:gd name="adj1" fmla="val 71551"/>
              <a:gd name="adj2" fmla="val -966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b="1" dirty="0"/>
              <a:t>Idiom</a:t>
            </a:r>
            <a:r>
              <a:rPr lang="cs-CZ" sz="1600" dirty="0"/>
              <a:t> - use it</a:t>
            </a:r>
            <a:r>
              <a:rPr lang="en-US" sz="1600" dirty="0"/>
              <a:t>!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685799" y="2010510"/>
            <a:ext cx="2362200" cy="838200"/>
          </a:xfrm>
          <a:prstGeom prst="wedgeRoundRectCallout">
            <a:avLst>
              <a:gd name="adj1" fmla="val 74581"/>
              <a:gd name="adj2" fmla="val 22524"/>
              <a:gd name="adj3" fmla="val 16667"/>
            </a:avLst>
          </a:prstGeom>
          <a:solidFill>
            <a:srgbClr val="A2E4FC">
              <a:alpha val="49804"/>
            </a:srgb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!! e.g. </a:t>
            </a:r>
            <a:r>
              <a:rPr lang="cs-CZ" sz="1600" dirty="0"/>
              <a:t>proxy vector</a:t>
            </a:r>
            <a:r>
              <a:rPr lang="en-US" sz="1600" dirty="0"/>
              <a:t>&lt;</a:t>
            </a:r>
            <a:r>
              <a:rPr lang="cs-CZ" sz="1600" dirty="0"/>
              <a:t>bool</a:t>
            </a:r>
            <a:r>
              <a:rPr lang="en-US" sz="1600" dirty="0"/>
              <a:t>&gt;</a:t>
            </a:r>
          </a:p>
          <a:p>
            <a:pPr algn="ctr"/>
            <a:r>
              <a:rPr lang="en-US" sz="1600" dirty="0" err="1"/>
              <a:t>tempor</a:t>
            </a:r>
            <a:r>
              <a:rPr lang="cs-CZ" sz="1600" dirty="0"/>
              <a:t>a</a:t>
            </a:r>
            <a:r>
              <a:rPr lang="en-US" sz="1600" dirty="0"/>
              <a:t>l object</a:t>
            </a: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4724400" y="327768"/>
            <a:ext cx="3598126" cy="385646"/>
          </a:xfrm>
          <a:prstGeom prst="wedgeRoundRectCallout">
            <a:avLst>
              <a:gd name="adj1" fmla="val -50115"/>
              <a:gd name="adj2" fmla="val 12840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r-value</a:t>
            </a:r>
            <a:r>
              <a:rPr lang="en-US" sz="1600" dirty="0"/>
              <a:t>, l-value, </a:t>
            </a:r>
            <a:r>
              <a:rPr lang="en-US" sz="1600" dirty="0" err="1"/>
              <a:t>const</a:t>
            </a:r>
            <a:r>
              <a:rPr lang="en-US" sz="1600" dirty="0"/>
              <a:t>, proxy, ...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3741221"/>
            <a:ext cx="8305800" cy="2133599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supported</a:t>
            </a:r>
            <a:r>
              <a:rPr lang="cs-CZ" dirty="0"/>
              <a:t> dat</a:t>
            </a:r>
            <a:r>
              <a:rPr lang="en-US" dirty="0"/>
              <a:t>a</a:t>
            </a:r>
            <a:r>
              <a:rPr lang="cs-CZ" dirty="0"/>
              <a:t> stru</a:t>
            </a:r>
            <a:r>
              <a:rPr lang="en-US" dirty="0"/>
              <a:t>c</a:t>
            </a:r>
            <a:r>
              <a:rPr lang="cs-CZ" dirty="0"/>
              <a:t>tur</a:t>
            </a:r>
            <a:r>
              <a:rPr lang="en-US" dirty="0" err="1"/>
              <a:t>es</a:t>
            </a:r>
            <a:endParaRPr lang="en-US" dirty="0"/>
          </a:p>
          <a:p>
            <a:pPr lvl="1"/>
            <a:r>
              <a:rPr lang="cs-CZ" dirty="0"/>
              <a:t>x</a:t>
            </a:r>
            <a:r>
              <a:rPr lang="en-US" dirty="0"/>
              <a:t>[]</a:t>
            </a:r>
            <a:r>
              <a:rPr lang="cs-CZ" dirty="0"/>
              <a:t>, std</a:t>
            </a:r>
            <a:r>
              <a:rPr lang="en-US" dirty="0"/>
              <a:t>:: containers</a:t>
            </a:r>
            <a:endParaRPr lang="cs-CZ" dirty="0"/>
          </a:p>
          <a:p>
            <a:pPr lvl="1"/>
            <a:r>
              <a:rPr lang="en-US" dirty="0"/>
              <a:t>user-defined</a:t>
            </a:r>
            <a:r>
              <a:rPr lang="cs-CZ" dirty="0"/>
              <a:t> </a:t>
            </a:r>
            <a:r>
              <a:rPr lang="en-US" dirty="0"/>
              <a:t>c</a:t>
            </a:r>
            <a:r>
              <a:rPr lang="cs-CZ" dirty="0"/>
              <a:t>ont</a:t>
            </a:r>
            <a:r>
              <a:rPr lang="en-US" dirty="0" err="1"/>
              <a:t>ai</a:t>
            </a:r>
            <a:r>
              <a:rPr lang="cs-CZ" dirty="0"/>
              <a:t>ner</a:t>
            </a:r>
            <a:r>
              <a:rPr lang="en-US" dirty="0"/>
              <a:t>s</a:t>
            </a:r>
            <a:endParaRPr lang="cs-CZ" dirty="0"/>
          </a:p>
          <a:p>
            <a:pPr lvl="2"/>
            <a:r>
              <a:rPr lang="en-US" dirty="0"/>
              <a:t> </a:t>
            </a:r>
            <a:r>
              <a:rPr lang="cs-CZ" dirty="0"/>
              <a:t>to be </a:t>
            </a:r>
            <a:r>
              <a:rPr lang="en-US" dirty="0"/>
              <a:t>implement</a:t>
            </a:r>
            <a:r>
              <a:rPr lang="cs-CZ" dirty="0"/>
              <a:t>ed:</a:t>
            </a:r>
            <a:endParaRPr lang="en-US" dirty="0"/>
          </a:p>
          <a:p>
            <a:pPr marL="630936" lvl="2" indent="0">
              <a:buFont typeface="Wingdings 2"/>
              <a:buNone/>
            </a:pPr>
            <a:r>
              <a:rPr lang="cs-CZ" dirty="0"/>
              <a:t>	begin(),</a:t>
            </a:r>
            <a:r>
              <a:rPr lang="en-US" dirty="0"/>
              <a:t> </a:t>
            </a:r>
            <a:r>
              <a:rPr lang="cs-CZ" dirty="0"/>
              <a:t>end()</a:t>
            </a:r>
            <a:r>
              <a:rPr lang="en-US" dirty="0"/>
              <a:t>, </a:t>
            </a:r>
            <a:r>
              <a:rPr lang="cs-CZ" dirty="0"/>
              <a:t>iter</a:t>
            </a:r>
            <a:r>
              <a:rPr lang="en-US" dirty="0"/>
              <a:t>a</a:t>
            </a:r>
            <a:r>
              <a:rPr lang="cs-CZ" dirty="0"/>
              <a:t>tor</a:t>
            </a:r>
            <a:r>
              <a:rPr lang="en-US" dirty="0"/>
              <a:t>:</a:t>
            </a:r>
            <a:r>
              <a:rPr lang="cs-CZ" dirty="0"/>
              <a:t> </a:t>
            </a:r>
            <a:r>
              <a:rPr lang="en-US" b="1" dirty="0"/>
              <a:t>*</a:t>
            </a:r>
            <a:r>
              <a:rPr lang="en-US" dirty="0"/>
              <a:t> </a:t>
            </a:r>
            <a:r>
              <a:rPr lang="en-US" b="1" dirty="0"/>
              <a:t>!=</a:t>
            </a:r>
            <a:r>
              <a:rPr lang="en-US" dirty="0"/>
              <a:t> </a:t>
            </a:r>
            <a:r>
              <a:rPr lang="en-US" b="1" dirty="0"/>
              <a:t>++</a:t>
            </a:r>
          </a:p>
          <a:p>
            <a:pPr marL="109728" indent="0">
              <a:buNone/>
            </a:pPr>
            <a:endParaRPr lang="en-US" dirty="0"/>
          </a:p>
        </p:txBody>
      </p:sp>
      <p:pic>
        <p:nvPicPr>
          <p:cNvPr id="6" name="Picture 5" descr="A white door with arrows pointing to the same door">
            <a:extLst>
              <a:ext uri="{FF2B5EF4-FFF2-40B4-BE49-F238E27FC236}">
                <a16:creationId xmlns:a16="http://schemas.microsoft.com/office/drawing/2014/main" id="{0BADF5AA-EBD2-B306-9EFB-610FD62ADB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983" y="3444598"/>
            <a:ext cx="4572000" cy="318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60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86808" y="1143619"/>
            <a:ext cx="2247900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b :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b = true;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5752064" y="1059341"/>
            <a:ext cx="2706136" cy="587503"/>
          </a:xfrm>
          <a:prstGeom prst="wedgeRoundRectCallout">
            <a:avLst>
              <a:gd name="adj1" fmla="val -80715"/>
              <a:gd name="adj2" fmla="val 3036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cannot bind non-</a:t>
            </a:r>
            <a:r>
              <a:rPr lang="en-US" sz="1600" dirty="0" err="1"/>
              <a:t>const</a:t>
            </a:r>
            <a:br>
              <a:rPr lang="en-US" sz="1600" dirty="0"/>
            </a:br>
            <a:r>
              <a:rPr lang="en-US" sz="1600" dirty="0" err="1"/>
              <a:t>r-value</a:t>
            </a:r>
            <a:r>
              <a:rPr lang="en-US" sz="1600" dirty="0"/>
              <a:t> ref to l-value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599" y="2070534"/>
            <a:ext cx="6823867" cy="39395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bitfield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operator 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return (base_ &gt;&gt;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_) &amp; 1;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proxy&amp;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operator=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(bool b)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base_ = ...;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private: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uint_least64_t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base_;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};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base_,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_);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};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proxy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 base_,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};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iterator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iterator(base_, 0);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iterator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iterator(base_, size_);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private: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uint_least64_t base_ = 0;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34075" y="3113390"/>
            <a:ext cx="22098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b :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b = true;</a:t>
            </a: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609600" y="1219200"/>
            <a:ext cx="1873798" cy="587503"/>
          </a:xfrm>
          <a:prstGeom prst="wedgeRoundRectCallout">
            <a:avLst>
              <a:gd name="adj1" fmla="val 75104"/>
              <a:gd name="adj2" fmla="val -329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proxy</a:t>
            </a:r>
            <a:br>
              <a:rPr lang="en-US" sz="1600" dirty="0"/>
            </a:br>
            <a:r>
              <a:rPr lang="en-US" sz="1600" dirty="0"/>
              <a:t>temporal object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7543800" y="4191000"/>
            <a:ext cx="1341862" cy="649646"/>
          </a:xfrm>
          <a:prstGeom prst="wedgeRoundRectCallout">
            <a:avLst>
              <a:gd name="adj1" fmla="val -42941"/>
              <a:gd name="adj2" fmla="val -13919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r-value</a:t>
            </a:r>
            <a:r>
              <a:rPr lang="en-US" sz="1600" dirty="0"/>
              <a:t> ref</a:t>
            </a:r>
            <a:br>
              <a:rPr lang="en-US" sz="1600" dirty="0"/>
            </a:br>
            <a:r>
              <a:rPr lang="en-US" sz="1600" dirty="0"/>
              <a:t>ok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762000" y="4267200"/>
            <a:ext cx="95192" cy="83117"/>
          </a:xfrm>
          <a:prstGeom prst="wedgeRoundRectCallout">
            <a:avLst>
              <a:gd name="adj1" fmla="val 768199"/>
              <a:gd name="adj2" fmla="val -7433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563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C++ 11/14</a:t>
            </a:r>
          </a:p>
          <a:p>
            <a:pPr lvl="1"/>
            <a:r>
              <a:rPr lang="en-US" dirty="0"/>
              <a:t>same type for </a:t>
            </a:r>
            <a:r>
              <a:rPr lang="en-US" dirty="0" err="1"/>
              <a:t>begin_expr</a:t>
            </a:r>
            <a:r>
              <a:rPr lang="en-US" dirty="0"/>
              <a:t> and </a:t>
            </a:r>
            <a:r>
              <a:rPr lang="en-US" dirty="0" err="1"/>
              <a:t>end_expr</a:t>
            </a:r>
            <a:endParaRPr lang="en-US" dirty="0"/>
          </a:p>
          <a:p>
            <a:endParaRPr lang="en-US" dirty="0"/>
          </a:p>
          <a:p>
            <a:r>
              <a:rPr lang="en-US" dirty="0"/>
              <a:t>C++17 - generalized range-based for</a:t>
            </a:r>
          </a:p>
          <a:p>
            <a:pPr lvl="1"/>
            <a:r>
              <a:rPr lang="en-US" b="1" dirty="0">
                <a:solidFill>
                  <a:srgbClr val="0033CC"/>
                </a:solidFill>
              </a:rPr>
              <a:t>different</a:t>
            </a:r>
            <a:r>
              <a:rPr lang="en-US" b="1" dirty="0"/>
              <a:t> </a:t>
            </a:r>
            <a:r>
              <a:rPr lang="en-US" dirty="0"/>
              <a:t>types of </a:t>
            </a:r>
            <a:r>
              <a:rPr lang="en-US" dirty="0" err="1"/>
              <a:t>begin_expr</a:t>
            </a:r>
            <a:r>
              <a:rPr lang="en-US" dirty="0"/>
              <a:t> / </a:t>
            </a:r>
            <a:r>
              <a:rPr lang="en-US" dirty="0" err="1"/>
              <a:t>end_expr</a:t>
            </a:r>
            <a:endParaRPr lang="en-US" dirty="0"/>
          </a:p>
          <a:p>
            <a:pPr lvl="1"/>
            <a:r>
              <a:rPr lang="en-US" dirty="0" err="1"/>
              <a:t>end_expr</a:t>
            </a:r>
            <a:r>
              <a:rPr lang="en-US" dirty="0"/>
              <a:t> does not have to be an iterator</a:t>
            </a:r>
          </a:p>
          <a:p>
            <a:pPr lvl="1"/>
            <a:r>
              <a:rPr lang="en-US" dirty="0" err="1"/>
              <a:t>begin_expr</a:t>
            </a:r>
            <a:r>
              <a:rPr lang="en-US" dirty="0"/>
              <a:t> / </a:t>
            </a:r>
            <a:r>
              <a:rPr lang="en-US" dirty="0" err="1"/>
              <a:t>end_expr</a:t>
            </a:r>
            <a:r>
              <a:rPr lang="en-US" dirty="0"/>
              <a:t> must be </a:t>
            </a:r>
            <a:r>
              <a:rPr lang="en-US" b="1" dirty="0">
                <a:solidFill>
                  <a:srgbClr val="0033CC"/>
                </a:solidFill>
              </a:rPr>
              <a:t>comparable</a:t>
            </a:r>
          </a:p>
          <a:p>
            <a:pPr lvl="2"/>
            <a:r>
              <a:rPr lang="en-US" dirty="0"/>
              <a:t>e.g. </a:t>
            </a:r>
            <a:r>
              <a:rPr lang="en-US" b="1" dirty="0"/>
              <a:t>predicate </a:t>
            </a:r>
            <a:r>
              <a:rPr lang="en-US" dirty="0"/>
              <a:t>as a range delimiter</a:t>
            </a:r>
          </a:p>
          <a:p>
            <a:pPr lvl="1"/>
            <a:r>
              <a:rPr lang="en-US" dirty="0"/>
              <a:t>support for ranges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[C++20]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Generalized 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09130" y="4051757"/>
            <a:ext cx="383049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range_decl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range_expr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{..}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09130" y="4585157"/>
            <a:ext cx="383049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&amp;&amp; range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range_expr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begin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begin_expr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auto 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end_expr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; begin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!=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end; ++begin) {..}</a:t>
            </a: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6781800" y="5640755"/>
            <a:ext cx="1143000" cy="399180"/>
          </a:xfrm>
          <a:prstGeom prst="wedgeRoundRectCallout">
            <a:avLst>
              <a:gd name="adj1" fmla="val -92002"/>
              <a:gd name="adj2" fmla="val -892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cs-CZ" sz="1600" dirty="0"/>
              <a:t>sentinel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9" name="AutoShape 30"/>
          <p:cNvSpPr>
            <a:spLocks noChangeArrowheads="1"/>
          </p:cNvSpPr>
          <p:nvPr/>
        </p:nvSpPr>
        <p:spPr bwMode="auto">
          <a:xfrm>
            <a:off x="7637504" y="4585157"/>
            <a:ext cx="798241" cy="23314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/>
              <a:t>C++17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4800600"/>
            <a:ext cx="2895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begin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begin_expr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,</a:t>
            </a:r>
            <a:br>
              <a:rPr lang="en-US" sz="1400" dirty="0">
                <a:latin typeface="Courier New" pitchFamily="49" charset="0"/>
                <a:cs typeface="Courier New" pitchFamily="49" charset="0"/>
              </a:rPr>
            </a:br>
            <a:r>
              <a:rPr lang="en-US" sz="1400" dirty="0">
                <a:latin typeface="Courier New" pitchFamily="49" charset="0"/>
                <a:cs typeface="Courier New" pitchFamily="49" charset="0"/>
              </a:rPr>
              <a:t>     end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end_expr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2743199" y="4549057"/>
            <a:ext cx="990601" cy="23314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/>
              <a:t>C++1</a:t>
            </a:r>
            <a:r>
              <a:rPr lang="en-US" sz="1200" dirty="0"/>
              <a:t>1,14</a:t>
            </a:r>
          </a:p>
        </p:txBody>
      </p:sp>
      <p:sp>
        <p:nvSpPr>
          <p:cNvPr id="13" name="Oval 12"/>
          <p:cNvSpPr/>
          <p:nvPr/>
        </p:nvSpPr>
        <p:spPr>
          <a:xfrm>
            <a:off x="3415045" y="4903622"/>
            <a:ext cx="210015" cy="213732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triped Right Arrow 3"/>
          <p:cNvSpPr/>
          <p:nvPr/>
        </p:nvSpPr>
        <p:spPr>
          <a:xfrm>
            <a:off x="4013191" y="5034638"/>
            <a:ext cx="381000" cy="5514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AutoShape 30"/>
          <p:cNvSpPr txBox="1">
            <a:spLocks noChangeArrowheads="1"/>
          </p:cNvSpPr>
          <p:nvPr/>
        </p:nvSpPr>
        <p:spPr bwMode="auto">
          <a:xfrm>
            <a:off x="3181407" y="5757228"/>
            <a:ext cx="95192" cy="83117"/>
          </a:xfrm>
          <a:prstGeom prst="wedgeRoundRectCallout">
            <a:avLst>
              <a:gd name="adj1" fmla="val 258620"/>
              <a:gd name="adj2" fmla="val -78539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194257" y="4868950"/>
            <a:ext cx="210015" cy="213732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8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  <p:bldP spid="16" grpId="0" animBg="1"/>
      <p:bldP spid="19" grpId="0" animBg="1"/>
      <p:bldP spid="4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Generalized 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6700" y="990600"/>
            <a:ext cx="7353300" cy="526297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sentence {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public: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char 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return sentence_[index_];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void 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++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++index_; }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private: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sentence&amp; sentence_;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index_;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	char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sentence(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string&amp; s, char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 : s_(s),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_(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 {}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char operator[](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{ return s_[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 *this};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return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end_iterator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_); }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private: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string s_;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char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sep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_;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bool operator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!=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lhs,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end_iterator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rhs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*lhs !=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rhs.sep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743200"/>
            <a:ext cx="5105400" cy="738664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100000">
                <a:schemeClr val="bg2">
                  <a:lumMod val="9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sentence x{ "Sunny afternoon. I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♥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C++", '.'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 (auto&amp;&amp; c : x)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c;</a:t>
            </a:r>
          </a:p>
        </p:txBody>
      </p:sp>
      <p:sp>
        <p:nvSpPr>
          <p:cNvPr id="5" name="AutoShape 30"/>
          <p:cNvSpPr txBox="1">
            <a:spLocks noChangeArrowheads="1"/>
          </p:cNvSpPr>
          <p:nvPr/>
        </p:nvSpPr>
        <p:spPr bwMode="auto">
          <a:xfrm>
            <a:off x="7010400" y="3276600"/>
            <a:ext cx="95192" cy="83117"/>
          </a:xfrm>
          <a:prstGeom prst="wedgeRoundRectCallout">
            <a:avLst>
              <a:gd name="adj1" fmla="val -192998"/>
              <a:gd name="adj2" fmla="val -35847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6" name="AutoShape 30"/>
          <p:cNvSpPr txBox="1">
            <a:spLocks noChangeArrowheads="1"/>
          </p:cNvSpPr>
          <p:nvPr/>
        </p:nvSpPr>
        <p:spPr bwMode="auto">
          <a:xfrm>
            <a:off x="8439208" y="3276600"/>
            <a:ext cx="95192" cy="83117"/>
          </a:xfrm>
          <a:prstGeom prst="wedgeRoundRectCallout">
            <a:avLst>
              <a:gd name="adj1" fmla="val -192998"/>
              <a:gd name="adj2" fmla="val -35847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8" name="AutoShape 30"/>
          <p:cNvSpPr txBox="1">
            <a:spLocks noChangeArrowheads="1"/>
          </p:cNvSpPr>
          <p:nvPr/>
        </p:nvSpPr>
        <p:spPr bwMode="auto">
          <a:xfrm>
            <a:off x="8086812" y="5791200"/>
            <a:ext cx="95192" cy="83117"/>
          </a:xfrm>
          <a:prstGeom prst="wedgeRoundRectCallout">
            <a:avLst>
              <a:gd name="adj1" fmla="val -685359"/>
              <a:gd name="adj2" fmla="val 16671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979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cs-CZ" b="1" dirty="0">
                <a:solidFill>
                  <a:srgbClr val="FF0000"/>
                </a:solidFill>
                <a:sym typeface="Wingdings"/>
              </a:rPr>
              <a:t></a:t>
            </a:r>
            <a:r>
              <a:rPr lang="cs-CZ" dirty="0"/>
              <a:t> </a:t>
            </a:r>
            <a:r>
              <a:rPr lang="en-US" dirty="0"/>
              <a:t>when not to use</a:t>
            </a:r>
            <a:endParaRPr lang="cs-CZ" dirty="0"/>
          </a:p>
          <a:p>
            <a:pPr lvl="1"/>
            <a:r>
              <a:rPr lang="en-US" dirty="0"/>
              <a:t>iteration other than </a:t>
            </a:r>
            <a:r>
              <a:rPr lang="en-US" dirty="0" err="1"/>
              <a:t>begin</a:t>
            </a:r>
            <a:r>
              <a:rPr lang="en-US" dirty="0" err="1">
                <a:latin typeface="Lucida Sans Unicode" panose="020B0602030504020204" pitchFamily="34" charset="0"/>
                <a:ea typeface="Arial Unicode MS" panose="020B0604020202020204" pitchFamily="34" charset="-128"/>
                <a:cs typeface="Lucida Sans Unicode" panose="020B0602030504020204" pitchFamily="34" charset="0"/>
              </a:rPr>
              <a:t>⇝</a:t>
            </a:r>
            <a:r>
              <a:rPr lang="en-US" dirty="0" err="1"/>
              <a:t>end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cs-CZ" dirty="0"/>
          </a:p>
          <a:p>
            <a:pPr lvl="1"/>
            <a:r>
              <a:rPr lang="en-US" dirty="0"/>
              <a:t>access to more elements</a:t>
            </a:r>
          </a:p>
          <a:p>
            <a:pPr lvl="1"/>
            <a:endParaRPr lang="en-US" dirty="0"/>
          </a:p>
          <a:p>
            <a:pPr lvl="1"/>
            <a:endParaRPr lang="cs-CZ" dirty="0"/>
          </a:p>
          <a:p>
            <a:pPr lvl="1"/>
            <a:endParaRPr lang="en-US" dirty="0"/>
          </a:p>
          <a:p>
            <a:pPr lvl="1"/>
            <a:r>
              <a:rPr lang="en-US" dirty="0"/>
              <a:t>simultaneous iteration of multiple c</a:t>
            </a:r>
            <a:r>
              <a:rPr lang="cs-CZ" dirty="0"/>
              <a:t>ont</a:t>
            </a:r>
            <a:r>
              <a:rPr lang="en-US" dirty="0" err="1"/>
              <a:t>ai</a:t>
            </a:r>
            <a:r>
              <a:rPr lang="cs-CZ" dirty="0"/>
              <a:t>ner</a:t>
            </a:r>
            <a:r>
              <a:rPr lang="en-US" dirty="0"/>
              <a:t>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09728" indent="0">
              <a:buNone/>
            </a:pPr>
            <a:r>
              <a:rPr lang="cs-CZ" b="1" dirty="0">
                <a:solidFill>
                  <a:srgbClr val="33CC33"/>
                </a:solidFill>
                <a:sym typeface="Wingdings"/>
              </a:rPr>
              <a:t></a:t>
            </a:r>
            <a:r>
              <a:rPr lang="cs-CZ" dirty="0"/>
              <a:t> </a:t>
            </a:r>
            <a:r>
              <a:rPr lang="en-US" dirty="0"/>
              <a:t>when to use</a:t>
            </a:r>
            <a:endParaRPr lang="cs-CZ" dirty="0"/>
          </a:p>
          <a:p>
            <a:pPr lvl="1"/>
            <a:r>
              <a:rPr lang="en-US" dirty="0"/>
              <a:t>common cases - 95%</a:t>
            </a:r>
          </a:p>
          <a:p>
            <a:pPr lvl="1"/>
            <a:r>
              <a:rPr lang="en-US" dirty="0"/>
              <a:t>idiomatic</a:t>
            </a:r>
            <a:r>
              <a:rPr lang="cs-CZ" dirty="0"/>
              <a:t> - </a:t>
            </a:r>
            <a:r>
              <a:rPr lang="cs-CZ" i="1" dirty="0">
                <a:latin typeface="Curlz MT" panose="04040404050702020202" pitchFamily="82" charset="0"/>
              </a:rPr>
              <a:t>WTF</a:t>
            </a:r>
            <a:r>
              <a:rPr lang="cs-CZ" dirty="0"/>
              <a:t>  </a:t>
            </a:r>
            <a:r>
              <a:rPr lang="en-US" dirty="0" err="1"/>
              <a:t>reduc</a:t>
            </a:r>
            <a:r>
              <a:rPr lang="cs-CZ" dirty="0"/>
              <a:t>tion</a:t>
            </a:r>
            <a:endParaRPr lang="en-US" dirty="0"/>
          </a:p>
          <a:p>
            <a:pPr lvl="1"/>
            <a:r>
              <a:rPr lang="en-US" dirty="0"/>
              <a:t>structured bindings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1752600"/>
            <a:ext cx="61722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 it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k.begin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it !=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 += 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592288"/>
            <a:ext cx="61722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 it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k.begin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+ 1; it !=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++it)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diff = *it - *(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 - 1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3695700"/>
            <a:ext cx="6172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it1 = k1.begin();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it2 = k2.begin();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; it1 != k1.end() &amp;&amp; it2 != k2.end(); ++it1, ++it2)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sum = *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+ *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it2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6878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exact type</a:t>
            </a:r>
          </a:p>
          <a:p>
            <a:pPr lvl="1"/>
            <a:r>
              <a:rPr lang="en-US" dirty="0"/>
              <a:t>C++03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C++11</a:t>
            </a:r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auto - be careful!</a:t>
            </a:r>
            <a:endParaRPr lang="cs-CZ" dirty="0"/>
          </a:p>
        </p:txBody>
      </p:sp>
      <p:sp>
        <p:nvSpPr>
          <p:cNvPr id="12" name="TextBox 11"/>
          <p:cNvSpPr txBox="1"/>
          <p:nvPr/>
        </p:nvSpPr>
        <p:spPr>
          <a:xfrm>
            <a:off x="914400" y="1851976"/>
            <a:ext cx="44958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 = { ..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()-1;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&gt;0;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-=2)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f(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], v[i-1]);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410759"/>
            <a:ext cx="4495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 = { ..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()-1;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&gt;0;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-=2)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f(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], v[i-1]);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pic>
        <p:nvPicPr>
          <p:cNvPr id="7" name="Picture 2" descr="C:\Program Files (x86)\Microsoft Office\MEDIA\CAGCAT10\j023307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572000"/>
            <a:ext cx="2132205" cy="106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6705600" y="5867400"/>
            <a:ext cx="1905000" cy="528992"/>
          </a:xfrm>
          <a:prstGeom prst="wedgeRoundRectCallout">
            <a:avLst>
              <a:gd name="adj1" fmla="val -48529"/>
              <a:gd name="adj2" fmla="val -2802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... why</a:t>
            </a:r>
            <a:r>
              <a:rPr lang="cs-CZ" sz="1600" i="1" dirty="0">
                <a:solidFill>
                  <a:srgbClr val="FF0000"/>
                </a:solidFill>
              </a:rPr>
              <a:t>?? </a:t>
            </a:r>
            <a:r>
              <a:rPr lang="en-US" sz="1600" i="1" dirty="0">
                <a:solidFill>
                  <a:srgbClr val="FF0000"/>
                </a:solidFill>
              </a:rPr>
              <a:t>where</a:t>
            </a:r>
            <a:r>
              <a:rPr lang="cs-CZ" sz="1600" i="1" dirty="0">
                <a:solidFill>
                  <a:srgbClr val="FF0000"/>
                </a:solidFill>
              </a:rPr>
              <a:t>??</a:t>
            </a:r>
            <a:endParaRPr lang="cs-CZ" sz="1600" b="1" i="1" dirty="0">
              <a:solidFill>
                <a:srgbClr val="FF0000"/>
              </a:solidFill>
            </a:endParaRPr>
          </a:p>
        </p:txBody>
      </p:sp>
      <p:sp>
        <p:nvSpPr>
          <p:cNvPr id="9" name="AutoShape 30">
            <a:extLst>
              <a:ext uri="{FF2B5EF4-FFF2-40B4-BE49-F238E27FC236}">
                <a16:creationId xmlns:a16="http://schemas.microsoft.com/office/drawing/2014/main" id="{3B398BD1-A012-407F-A5CE-7DD92A7BB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5105" y="2819146"/>
            <a:ext cx="1905000" cy="685800"/>
          </a:xfrm>
          <a:prstGeom prst="wedgeRoundRectCallout">
            <a:avLst>
              <a:gd name="adj1" fmla="val -48529"/>
              <a:gd name="adj2" fmla="val -2802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any problem?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50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exact type</a:t>
            </a:r>
          </a:p>
          <a:p>
            <a:pPr lvl="1"/>
            <a:r>
              <a:rPr lang="en-US" dirty="0"/>
              <a:t>C++03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C++11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carefully when</a:t>
            </a:r>
            <a:r>
              <a:rPr lang="cs-CZ" dirty="0"/>
              <a:t>:</a:t>
            </a:r>
          </a:p>
          <a:p>
            <a:pPr lvl="1"/>
            <a:r>
              <a:rPr lang="en-US" dirty="0"/>
              <a:t>the interface depends on an exact type</a:t>
            </a:r>
            <a:endParaRPr lang="cs-CZ" dirty="0"/>
          </a:p>
          <a:p>
            <a:pPr lvl="1"/>
            <a:r>
              <a:rPr lang="en-US" dirty="0"/>
              <a:t>inference from a complex expression</a:t>
            </a:r>
            <a:endParaRPr lang="cs-CZ" dirty="0"/>
          </a:p>
          <a:p>
            <a:pPr lvl="1"/>
            <a:r>
              <a:rPr lang="en-US" dirty="0"/>
              <a:t>computation/correctness is based on an exact type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auto - be careful!</a:t>
            </a:r>
            <a:endParaRPr lang="cs-CZ" dirty="0"/>
          </a:p>
        </p:txBody>
      </p:sp>
      <p:sp>
        <p:nvSpPr>
          <p:cNvPr id="12" name="TextBox 11"/>
          <p:cNvSpPr txBox="1"/>
          <p:nvPr/>
        </p:nvSpPr>
        <p:spPr>
          <a:xfrm>
            <a:off x="914400" y="1851976"/>
            <a:ext cx="44958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 = { ..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-1;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&gt;0;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-=2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f(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], v[i-1]);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3434352" y="1152284"/>
            <a:ext cx="2275296" cy="410848"/>
          </a:xfrm>
          <a:prstGeom prst="wedgeRoundRectCallout">
            <a:avLst>
              <a:gd name="adj1" fmla="val -63816"/>
              <a:gd name="adj2" fmla="val 1852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size_t</a:t>
            </a:r>
            <a:r>
              <a:rPr lang="en-US" sz="1600" dirty="0"/>
              <a:t> : </a:t>
            </a:r>
            <a:r>
              <a:rPr lang="cs-CZ" sz="1600" dirty="0"/>
              <a:t>unsigned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411486"/>
            <a:ext cx="4495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 = { ..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-1;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&gt;0;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-=2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f(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v[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v[i-1]);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6172200" y="2209800"/>
            <a:ext cx="2275295" cy="381000"/>
          </a:xfrm>
          <a:prstGeom prst="wedgeRoundRectCallout">
            <a:avLst>
              <a:gd name="adj1" fmla="val -109347"/>
              <a:gd name="adj2" fmla="val -4738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int i</a:t>
            </a:r>
            <a:r>
              <a:rPr lang="en-US" sz="1600" dirty="0"/>
              <a:t>: 1-2 = -1</a:t>
            </a:r>
            <a:endParaRPr lang="cs-CZ" sz="1600" dirty="0"/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6175350" y="3411487"/>
            <a:ext cx="2272145" cy="703314"/>
          </a:xfrm>
          <a:prstGeom prst="wedgeRoundRectCallout">
            <a:avLst>
              <a:gd name="adj1" fmla="val -99128"/>
              <a:gd name="adj2" fmla="val -113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unsigned </a:t>
            </a:r>
            <a:r>
              <a:rPr lang="cs-CZ" sz="1600" dirty="0"/>
              <a:t>int i</a:t>
            </a:r>
            <a:r>
              <a:rPr lang="en-US" sz="1600" dirty="0"/>
              <a:t>: </a:t>
            </a:r>
          </a:p>
          <a:p>
            <a:pPr algn="ctr"/>
            <a:r>
              <a:rPr lang="en-US" sz="1600" dirty="0"/>
              <a:t>1-2 = 4294967295</a:t>
            </a:r>
            <a:endParaRPr lang="cs-CZ" sz="1600" dirty="0"/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4114800" y="4136993"/>
            <a:ext cx="609600" cy="457200"/>
          </a:xfrm>
          <a:prstGeom prst="wedgeRoundRectCallout">
            <a:avLst>
              <a:gd name="adj1" fmla="val -305990"/>
              <a:gd name="adj2" fmla="val -5182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  <a:sym typeface="Wingdings"/>
              </a:rPr>
              <a:t></a:t>
            </a:r>
            <a:endParaRPr lang="cs-CZ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772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exact type, size</a:t>
            </a:r>
            <a:r>
              <a:rPr lang="cs-CZ" dirty="0"/>
              <a:t>, ..., ...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auto - be careful!</a:t>
            </a:r>
            <a:endParaRPr lang="cs-CZ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1600200"/>
            <a:ext cx="48768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v.size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++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....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914400" y="2195163"/>
            <a:ext cx="609600" cy="381000"/>
          </a:xfrm>
          <a:prstGeom prst="wedgeRoundRectCallout">
            <a:avLst>
              <a:gd name="adj1" fmla="val 133204"/>
              <a:gd name="adj2" fmla="val -14024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int i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2590800" y="3277344"/>
            <a:ext cx="2381534" cy="836711"/>
          </a:xfrm>
          <a:prstGeom prst="wedgeRoundRectCallout">
            <a:avLst>
              <a:gd name="adj1" fmla="val 5359"/>
              <a:gd name="adj2" fmla="val -22091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size_t</a:t>
            </a:r>
            <a:endParaRPr lang="cs-CZ" sz="1600" dirty="0"/>
          </a:p>
          <a:p>
            <a:pPr algn="ctr"/>
            <a:r>
              <a:rPr lang="en-US" sz="1600" dirty="0"/>
              <a:t>64-bit architectures: </a:t>
            </a:r>
            <a:r>
              <a:rPr lang="cs-CZ" sz="1600" dirty="0"/>
              <a:t>unsigned </a:t>
            </a:r>
            <a:r>
              <a:rPr lang="en-US" sz="1600" dirty="0"/>
              <a:t>long </a:t>
            </a:r>
            <a:r>
              <a:rPr lang="en-US" sz="1600" dirty="0" err="1"/>
              <a:t>long</a:t>
            </a:r>
            <a:endParaRPr lang="cs-CZ" sz="1600" dirty="0"/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4577361" y="2209800"/>
            <a:ext cx="1524000" cy="576068"/>
          </a:xfrm>
          <a:prstGeom prst="wedgeRoundRectCallout">
            <a:avLst>
              <a:gd name="adj1" fmla="val -45906"/>
              <a:gd name="adj2" fmla="val -10998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narrow type </a:t>
            </a:r>
            <a:r>
              <a:rPr lang="en-US" sz="1600" dirty="0" err="1"/>
              <a:t>arithmetics</a:t>
            </a:r>
            <a:endParaRPr lang="cs-CZ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3902447"/>
            <a:ext cx="2943225" cy="2252468"/>
          </a:xfrm>
          <a:prstGeom prst="rect">
            <a:avLst/>
          </a:prstGeom>
        </p:spPr>
      </p:pic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2171700" y="2209800"/>
            <a:ext cx="1524000" cy="576068"/>
          </a:xfrm>
          <a:prstGeom prst="wedgeRoundRectCallout">
            <a:avLst>
              <a:gd name="adj1" fmla="val 23440"/>
              <a:gd name="adj2" fmla="val -11238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wide type comparison</a:t>
            </a:r>
            <a:endParaRPr lang="cs-CZ" sz="1600" dirty="0"/>
          </a:p>
        </p:txBody>
      </p:sp>
      <p:sp>
        <p:nvSpPr>
          <p:cNvPr id="11" name="AutoShape 30">
            <a:extLst>
              <a:ext uri="{FF2B5EF4-FFF2-40B4-BE49-F238E27FC236}">
                <a16:creationId xmlns:a16="http://schemas.microsoft.com/office/drawing/2014/main" id="{CF111EA9-7AF5-42BD-B0E1-018729D00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509363"/>
            <a:ext cx="1905000" cy="685800"/>
          </a:xfrm>
          <a:prstGeom prst="wedgeRoundRectCallout">
            <a:avLst>
              <a:gd name="adj1" fmla="val -48529"/>
              <a:gd name="adj2" fmla="val -2802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any problem?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50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Syntax</a:t>
            </a:r>
          </a:p>
          <a:p>
            <a:pPr lvl="1"/>
            <a:r>
              <a:rPr lang="en-US" dirty="0"/>
              <a:t>auto, structured bindings, </a:t>
            </a:r>
            <a:r>
              <a:rPr lang="cs-CZ" dirty="0"/>
              <a:t>type </a:t>
            </a:r>
            <a:r>
              <a:rPr lang="en-US" dirty="0"/>
              <a:t>deduction</a:t>
            </a:r>
          </a:p>
          <a:p>
            <a:pPr lvl="1"/>
            <a:r>
              <a:rPr lang="en-US" dirty="0"/>
              <a:t>initialization</a:t>
            </a:r>
            <a:endParaRPr lang="cs-CZ" dirty="0"/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attributes, modules</a:t>
            </a:r>
          </a:p>
          <a:p>
            <a:r>
              <a:rPr lang="en-US" dirty="0"/>
              <a:t>Types</a:t>
            </a:r>
          </a:p>
          <a:p>
            <a:pPr lvl="1"/>
            <a:r>
              <a:rPr lang="en-US" dirty="0"/>
              <a:t>type compatibility, type erasure</a:t>
            </a:r>
          </a:p>
          <a:p>
            <a:pPr lvl="1"/>
            <a:r>
              <a:rPr lang="en-US" dirty="0"/>
              <a:t>any, variant, optional</a:t>
            </a:r>
            <a:r>
              <a:rPr lang="cs-CZ" dirty="0"/>
              <a:t>, expected</a:t>
            </a:r>
            <a:endParaRPr lang="en-US" dirty="0"/>
          </a:p>
          <a:p>
            <a:pPr lvl="1"/>
            <a:r>
              <a:rPr lang="en-US" dirty="0" err="1"/>
              <a:t>userdef</a:t>
            </a:r>
            <a:r>
              <a:rPr lang="en-US" dirty="0"/>
              <a:t> literals</a:t>
            </a:r>
          </a:p>
          <a:p>
            <a:r>
              <a:rPr lang="en-US" dirty="0"/>
              <a:t>Libraries</a:t>
            </a:r>
          </a:p>
          <a:p>
            <a:pPr lvl="1"/>
            <a:r>
              <a:rPr lang="en-US" dirty="0"/>
              <a:t>ranges, format, chrono, ...</a:t>
            </a:r>
          </a:p>
          <a:p>
            <a:r>
              <a:rPr lang="en-US" dirty="0"/>
              <a:t>Future</a:t>
            </a:r>
          </a:p>
          <a:p>
            <a:pPr lvl="1"/>
            <a:r>
              <a:rPr lang="en-US" dirty="0"/>
              <a:t>C++</a:t>
            </a:r>
            <a:r>
              <a:rPr lang="cs-CZ" dirty="0"/>
              <a:t> </a:t>
            </a:r>
            <a:r>
              <a:rPr lang="en-US" dirty="0"/>
              <a:t>26+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C++</a:t>
            </a:r>
            <a:r>
              <a:rPr lang="en-US" b="0" dirty="0">
                <a:solidFill>
                  <a:schemeClr val="bg1">
                    <a:lumMod val="95000"/>
                  </a:schemeClr>
                </a:solidFill>
              </a:rPr>
              <a:t>11/14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/17</a:t>
            </a:r>
            <a:r>
              <a:rPr lang="en-US" dirty="0"/>
              <a:t>/20/23</a:t>
            </a:r>
            <a:r>
              <a:rPr lang="en-US" b="0" dirty="0">
                <a:solidFill>
                  <a:schemeClr val="bg1">
                    <a:lumMod val="95000"/>
                  </a:schemeClr>
                </a:solidFill>
              </a:rPr>
              <a:t>/26</a:t>
            </a:r>
            <a:endParaRPr lang="cs-CZ" b="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34000" y="4419600"/>
            <a:ext cx="3505200" cy="18288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cppreference.com</a:t>
            </a:r>
          </a:p>
          <a:p>
            <a:r>
              <a:rPr lang="en-US" sz="1400" dirty="0">
                <a:solidFill>
                  <a:schemeClr val="tx1"/>
                </a:solidFill>
              </a:rPr>
              <a:t>cppcon.org</a:t>
            </a:r>
          </a:p>
          <a:p>
            <a:r>
              <a:rPr lang="en-US" sz="1400" dirty="0">
                <a:solidFill>
                  <a:schemeClr val="tx1"/>
                </a:solidFill>
              </a:rPr>
              <a:t>herbsutter.com</a:t>
            </a:r>
          </a:p>
          <a:p>
            <a:r>
              <a:rPr lang="en-US" sz="1400" dirty="0">
                <a:solidFill>
                  <a:schemeClr val="tx1"/>
                </a:solidFill>
              </a:rPr>
              <a:t>stroustrup.com</a:t>
            </a:r>
          </a:p>
          <a:p>
            <a:r>
              <a:rPr lang="en-US" sz="1400" dirty="0">
                <a:solidFill>
                  <a:schemeClr val="tx1"/>
                </a:solidFill>
              </a:rPr>
              <a:t>cppstories.com</a:t>
            </a:r>
          </a:p>
          <a:p>
            <a:r>
              <a:rPr lang="en-US" sz="1400" dirty="0">
                <a:solidFill>
                  <a:schemeClr val="tx1"/>
                </a:solidFill>
              </a:rPr>
              <a:t>medium.com/@simontoth</a:t>
            </a:r>
          </a:p>
          <a:p>
            <a:r>
              <a:rPr lang="en-US" sz="1400" dirty="0">
                <a:solidFill>
                  <a:schemeClr val="tx1"/>
                </a:solidFill>
              </a:rPr>
              <a:t>www.youtube.com/user/CppCon/</a:t>
            </a:r>
          </a:p>
        </p:txBody>
      </p:sp>
    </p:spTree>
    <p:extLst>
      <p:ext uri="{BB962C8B-B14F-4D97-AF65-F5344CB8AC3E}">
        <p14:creationId xmlns:p14="http://schemas.microsoft.com/office/powerpoint/2010/main" val="10790809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47800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25000"/>
                  </a:schemeClr>
                </a:solidFill>
              </a:rPr>
              <a:t>Type deduction</a:t>
            </a:r>
            <a:br>
              <a:rPr lang="en-US" sz="4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4000" dirty="0">
                <a:solidFill>
                  <a:schemeClr val="bg2"/>
                </a:solidFill>
              </a:rPr>
              <a:t>T</a:t>
            </a:r>
            <a:r>
              <a:rPr lang="cs-CZ" sz="4000" dirty="0">
                <a:solidFill>
                  <a:schemeClr val="bg2"/>
                </a:solidFill>
              </a:rPr>
              <a:t>ype inference</a:t>
            </a:r>
          </a:p>
        </p:txBody>
      </p:sp>
    </p:spTree>
    <p:extLst>
      <p:ext uri="{BB962C8B-B14F-4D97-AF65-F5344CB8AC3E}">
        <p14:creationId xmlns:p14="http://schemas.microsoft.com/office/powerpoint/2010/main" val="33165012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pPr lvl="2"/>
            <a:endParaRPr lang="en-US" b="1" dirty="0"/>
          </a:p>
          <a:p>
            <a:pPr lvl="2"/>
            <a:endParaRPr lang="en-US" b="1" dirty="0"/>
          </a:p>
          <a:p>
            <a:pPr lvl="2"/>
            <a:endParaRPr lang="en-US" b="1" dirty="0"/>
          </a:p>
          <a:p>
            <a:r>
              <a:rPr lang="en-US" b="1" dirty="0" err="1"/>
              <a:t>decltype</a:t>
            </a:r>
            <a:endParaRPr lang="cs-CZ" b="1" dirty="0"/>
          </a:p>
          <a:p>
            <a:pPr lvl="1"/>
            <a:r>
              <a:rPr lang="cs-CZ" dirty="0"/>
              <a:t>typ</a:t>
            </a:r>
            <a:r>
              <a:rPr lang="en-US" dirty="0"/>
              <a:t>e deduced from any expression</a:t>
            </a:r>
            <a:endParaRPr lang="cs-CZ" dirty="0"/>
          </a:p>
          <a:p>
            <a:pPr lvl="1"/>
            <a:r>
              <a:rPr lang="en-US" dirty="0"/>
              <a:t>limited use for non-template programming</a:t>
            </a:r>
            <a:endParaRPr lang="cs-CZ" dirty="0"/>
          </a:p>
          <a:p>
            <a:pPr lvl="1"/>
            <a:r>
              <a:rPr lang="en-US" dirty="0"/>
              <a:t>very useful when used in templates and </a:t>
            </a:r>
            <a:r>
              <a:rPr lang="cs-CZ" dirty="0"/>
              <a:t>metaprogram</a:t>
            </a:r>
            <a:r>
              <a:rPr lang="en-US" dirty="0" err="1"/>
              <a:t>ming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usage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cs-CZ" dirty="0"/>
              <a:t>decltype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3155503"/>
            <a:ext cx="32004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5;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int 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x) { .. 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4498768"/>
            <a:ext cx="39624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 class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using V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(*&amp;T()[0]);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bool </a:t>
            </a:r>
            <a:r>
              <a:rPr lang="cs-CZ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lt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V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&amp; a,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V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&amp; b )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{}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4953000" y="5643214"/>
            <a:ext cx="2828192" cy="397638"/>
          </a:xfrm>
          <a:prstGeom prst="wedgeRoundRectCallout">
            <a:avLst>
              <a:gd name="adj1" fmla="val -66623"/>
              <a:gd name="adj2" fmla="val -23805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expression not evaluated</a:t>
            </a:r>
            <a:endParaRPr lang="cs-CZ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1828800" y="1066800"/>
            <a:ext cx="6781800" cy="523220"/>
          </a:xfrm>
          <a:prstGeom prst="rect">
            <a:avLst/>
          </a:prstGeom>
          <a:gradFill flip="none" rotWithShape="1">
            <a:gsLst>
              <a:gs pos="100000">
                <a:srgbClr val="FFC000"/>
              </a:gs>
              <a:gs pos="0">
                <a:schemeClr val="accent3"/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dhl.list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list;</a:t>
            </a:r>
          </a:p>
          <a:p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bob_hell_type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bob_hell_list_trait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</p:txBody>
      </p:sp>
      <p:sp>
        <p:nvSpPr>
          <p:cNvPr id="17" name="AutoShape 30"/>
          <p:cNvSpPr txBox="1">
            <a:spLocks noChangeArrowheads="1"/>
          </p:cNvSpPr>
          <p:nvPr/>
        </p:nvSpPr>
        <p:spPr bwMode="auto">
          <a:xfrm>
            <a:off x="5582194" y="2594174"/>
            <a:ext cx="95192" cy="83117"/>
          </a:xfrm>
          <a:prstGeom prst="wedgeRoundRectCallout">
            <a:avLst>
              <a:gd name="adj1" fmla="val 766357"/>
              <a:gd name="adj2" fmla="val -129302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>
            <a:extLst>
              <a:ext uri="{FF2B5EF4-FFF2-40B4-BE49-F238E27FC236}">
                <a16:creationId xmlns:a16="http://schemas.microsoft.com/office/drawing/2014/main" id="{6B02DC76-29AA-428B-B4AE-381D3A710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230181"/>
            <a:ext cx="1600200" cy="397638"/>
          </a:xfrm>
          <a:prstGeom prst="wedgeRoundRectCallout">
            <a:avLst>
              <a:gd name="adj1" fmla="val -155943"/>
              <a:gd name="adj2" fmla="val 234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compile time</a:t>
            </a:r>
            <a:endParaRPr lang="cs-CZ" sz="1600" dirty="0"/>
          </a:p>
        </p:txBody>
      </p:sp>
      <p:sp>
        <p:nvSpPr>
          <p:cNvPr id="12" name="AutoShape 30">
            <a:extLst>
              <a:ext uri="{FF2B5EF4-FFF2-40B4-BE49-F238E27FC236}">
                <a16:creationId xmlns:a16="http://schemas.microsoft.com/office/drawing/2014/main" id="{C451573A-8E19-45FE-B398-3B1CD31A4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4669281"/>
            <a:ext cx="2247900" cy="397638"/>
          </a:xfrm>
          <a:prstGeom prst="wedgeRoundRectCallout">
            <a:avLst>
              <a:gd name="adj1" fmla="val -82504"/>
              <a:gd name="adj2" fmla="val -1125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no code generated</a:t>
            </a:r>
            <a:endParaRPr lang="cs-CZ" sz="1600" dirty="0"/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BAD9935E-9B55-4A34-A526-853D52F7C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459650"/>
            <a:ext cx="1828800" cy="397638"/>
          </a:xfrm>
          <a:prstGeom prst="wedgeRoundRectCallout">
            <a:avLst>
              <a:gd name="adj1" fmla="val 41576"/>
              <a:gd name="adj2" fmla="val -11435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T::value_type</a:t>
            </a:r>
            <a:endParaRPr lang="cs-CZ" sz="1600" dirty="0"/>
          </a:p>
        </p:txBody>
      </p:sp>
      <p:sp>
        <p:nvSpPr>
          <p:cNvPr id="14" name="AutoShape 30">
            <a:extLst>
              <a:ext uri="{FF2B5EF4-FFF2-40B4-BE49-F238E27FC236}">
                <a16:creationId xmlns:a16="http://schemas.microsoft.com/office/drawing/2014/main" id="{01B91E65-FC86-403E-9B3C-8A304F9A3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892125"/>
            <a:ext cx="1828800" cy="397638"/>
          </a:xfrm>
          <a:prstGeom prst="wedgeRoundRectCallout">
            <a:avLst>
              <a:gd name="adj1" fmla="val 1576"/>
              <a:gd name="adj2" fmla="val -21744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template ...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01608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  <p:bldP spid="17" grpId="0" animBg="1"/>
      <p:bldP spid="12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return type specification to the end of </a:t>
            </a:r>
            <a:r>
              <a:rPr lang="cs-CZ" dirty="0"/>
              <a:t>de</a:t>
            </a:r>
            <a:r>
              <a:rPr lang="en-US" dirty="0"/>
              <a:t>c</a:t>
            </a:r>
            <a:r>
              <a:rPr lang="cs-CZ" dirty="0"/>
              <a:t>lara</a:t>
            </a:r>
            <a:r>
              <a:rPr lang="en-US" dirty="0" err="1"/>
              <a:t>tion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r>
              <a:rPr lang="en-US" dirty="0"/>
              <a:t>inside </a:t>
            </a:r>
            <a:r>
              <a:rPr lang="cs-CZ" dirty="0"/>
              <a:t>class scope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templates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</a:t>
            </a:r>
            <a:r>
              <a:rPr lang="cs-CZ" dirty="0"/>
              <a:t>eturn value syntax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2326438"/>
            <a:ext cx="3505200" cy="116955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Type { TA, TB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Type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1524000"/>
            <a:ext cx="35052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add(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y)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81300" y="4982361"/>
            <a:ext cx="58293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template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&lt;typename Builder&gt;</a:t>
            </a:r>
          </a:p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const Builder&amp;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b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-&gt; decltype( b.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create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val =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b.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create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return val;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4953000" y="1493460"/>
            <a:ext cx="3429000" cy="398420"/>
          </a:xfrm>
          <a:prstGeom prst="wedgeRoundRectCallout">
            <a:avLst>
              <a:gd name="adj1" fmla="val -69761"/>
              <a:gd name="adj2" fmla="val 101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uhmm</a:t>
            </a:r>
            <a:r>
              <a:rPr lang="en-US" sz="1600" dirty="0"/>
              <a:t> .. what's it good for</a:t>
            </a:r>
            <a:r>
              <a:rPr lang="cs-CZ" sz="1600" dirty="0"/>
              <a:t> ??</a:t>
            </a:r>
            <a:r>
              <a:rPr lang="en-US" sz="1600" dirty="0"/>
              <a:t> </a:t>
            </a:r>
            <a:r>
              <a:rPr lang="cs-CZ" sz="1600" dirty="0"/>
              <a:t> </a:t>
            </a:r>
            <a:r>
              <a:rPr lang="en-US" sz="1600" b="1" dirty="0">
                <a:solidFill>
                  <a:srgbClr val="FF9900"/>
                </a:solidFill>
                <a:sym typeface="Wingdings"/>
              </a:rPr>
              <a:t>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5400" y="2329369"/>
            <a:ext cx="35052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class Srt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Type { TA, TB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Type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-&gt; 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{}</a:t>
            </a: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1435826" y="3637375"/>
            <a:ext cx="3162300" cy="381000"/>
          </a:xfrm>
          <a:prstGeom prst="wedgeRoundRectCallout">
            <a:avLst>
              <a:gd name="adj1" fmla="val -62252"/>
              <a:gd name="adj2" fmla="val -10207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redundant scope </a:t>
            </a:r>
            <a:r>
              <a:rPr lang="cs-CZ" sz="1600" dirty="0"/>
              <a:t>dupli</a:t>
            </a:r>
            <a:r>
              <a:rPr lang="en-US" sz="1600" dirty="0"/>
              <a:t>c</a:t>
            </a:r>
            <a:r>
              <a:rPr lang="cs-CZ" sz="1600" dirty="0"/>
              <a:t>a</a:t>
            </a:r>
            <a:r>
              <a:rPr lang="en-US" sz="1600" dirty="0" err="1"/>
              <a:t>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5410200" y="5971844"/>
            <a:ext cx="3352800" cy="381000"/>
          </a:xfrm>
          <a:prstGeom prst="wedgeRoundRectCallout">
            <a:avLst>
              <a:gd name="adj1" fmla="val 9892"/>
              <a:gd name="adj2" fmla="val -17857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type deduced from parameters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708F51-B901-4DA4-8483-16B033AD1293}"/>
              </a:ext>
            </a:extLst>
          </p:cNvPr>
          <p:cNvSpPr txBox="1"/>
          <p:nvPr/>
        </p:nvSpPr>
        <p:spPr>
          <a:xfrm>
            <a:off x="762000" y="4125464"/>
            <a:ext cx="7848600" cy="461665"/>
          </a:xfrm>
          <a:prstGeom prst="rect">
            <a:avLst/>
          </a:prstGeom>
          <a:gradFill flip="none" rotWithShape="1">
            <a:gsLst>
              <a:gs pos="100000">
                <a:srgbClr val="FFC000"/>
              </a:gs>
              <a:gs pos="0">
                <a:schemeClr val="accent3"/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bob_hell_type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bob_hell_list_trait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::Type 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bob_hell_type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tav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dh_list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bob_hell_list_trait</a:t>
            </a:r>
            <a:r>
              <a:rPr lang="en-US" sz="1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2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getType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(){}</a:t>
            </a:r>
          </a:p>
        </p:txBody>
      </p:sp>
    </p:spTree>
    <p:extLst>
      <p:ext uri="{BB962C8B-B14F-4D97-AF65-F5344CB8AC3E}">
        <p14:creationId xmlns:p14="http://schemas.microsoft.com/office/powerpoint/2010/main" val="148722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templates - combinations of parameters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</a:t>
            </a:r>
            <a:r>
              <a:rPr lang="cs-CZ" dirty="0"/>
              <a:t>eturn value syntax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4615" y="4191000"/>
            <a:ext cx="4847985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U&gt;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add( T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U u)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1600200"/>
            <a:ext cx="48768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U&gt;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??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add( T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U u);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4615" y="2819400"/>
            <a:ext cx="48768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U&gt;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((*(T*)0)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(*(U*)0))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add( T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U u);</a:t>
            </a: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3229214" y="3581400"/>
            <a:ext cx="2714385" cy="381000"/>
          </a:xfrm>
          <a:prstGeom prst="wedgeRoundRectCallout">
            <a:avLst>
              <a:gd name="adj1" fmla="val -89246"/>
              <a:gd name="adj2" fmla="val 7028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6" name="AutoShape 30"/>
          <p:cNvSpPr>
            <a:spLocks noChangeArrowheads="1"/>
          </p:cNvSpPr>
          <p:nvPr/>
        </p:nvSpPr>
        <p:spPr bwMode="auto">
          <a:xfrm>
            <a:off x="3229214" y="3581400"/>
            <a:ext cx="2714385" cy="381000"/>
          </a:xfrm>
          <a:prstGeom prst="wedgeRoundRectCallout">
            <a:avLst>
              <a:gd name="adj1" fmla="val -89014"/>
              <a:gd name="adj2" fmla="val -7868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do you </a:t>
            </a:r>
            <a:r>
              <a:rPr lang="cs-CZ" sz="1600" i="1" dirty="0">
                <a:latin typeface="Curlz MT" panose="04040404050702020202" pitchFamily="82" charset="0"/>
              </a:rPr>
              <a:t>WTF</a:t>
            </a:r>
            <a:r>
              <a:rPr lang="cs-CZ" sz="1600" dirty="0"/>
              <a:t> </a:t>
            </a:r>
            <a:r>
              <a:rPr lang="en-US" sz="1600" dirty="0"/>
              <a:t>prefer</a:t>
            </a:r>
            <a:r>
              <a:rPr lang="cs-CZ" sz="1600" dirty="0"/>
              <a:t>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AutoShape 30"/>
          <p:cNvSpPr>
            <a:spLocks noChangeArrowheads="1"/>
          </p:cNvSpPr>
          <p:nvPr/>
        </p:nvSpPr>
        <p:spPr bwMode="auto">
          <a:xfrm>
            <a:off x="6368053" y="1524000"/>
            <a:ext cx="2209800" cy="990600"/>
          </a:xfrm>
          <a:prstGeom prst="wedgeRoundRectCallout">
            <a:avLst>
              <a:gd name="adj1" fmla="val -91229"/>
              <a:gd name="adj2" fmla="val -436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1600" dirty="0"/>
              <a:t>T </a:t>
            </a:r>
            <a:r>
              <a:rPr lang="en-US" sz="1600" dirty="0"/>
              <a:t>= signed char</a:t>
            </a:r>
          </a:p>
          <a:p>
            <a:r>
              <a:rPr lang="en-US" sz="1600" dirty="0"/>
              <a:t>U = unsigned char</a:t>
            </a:r>
          </a:p>
          <a:p>
            <a:r>
              <a:rPr lang="en-US" sz="2400" b="1" dirty="0">
                <a:latin typeface="Arial Unicode MS"/>
                <a:ea typeface="Arial Unicode MS"/>
                <a:cs typeface="Arial Unicode MS"/>
              </a:rPr>
              <a:t>→</a:t>
            </a:r>
            <a:r>
              <a:rPr lang="en-US" sz="1600" dirty="0"/>
              <a:t> </a:t>
            </a:r>
            <a:r>
              <a:rPr lang="en-US" sz="1600" b="1" dirty="0" err="1"/>
              <a:t>int</a:t>
            </a:r>
            <a:r>
              <a:rPr lang="en-US" sz="1600" dirty="0"/>
              <a:t> add</a:t>
            </a:r>
          </a:p>
        </p:txBody>
      </p:sp>
    </p:spTree>
    <p:extLst>
      <p:ext uri="{BB962C8B-B14F-4D97-AF65-F5344CB8AC3E}">
        <p14:creationId xmlns:p14="http://schemas.microsoft.com/office/powerpoint/2010/main" val="323787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automatic</a:t>
            </a:r>
            <a:r>
              <a:rPr lang="cs-CZ" dirty="0"/>
              <a:t> </a:t>
            </a:r>
            <a:r>
              <a:rPr lang="en-US" dirty="0"/>
              <a:t>deduction of a return type from return expression</a:t>
            </a:r>
            <a:endParaRPr lang="cs-CZ" dirty="0"/>
          </a:p>
          <a:p>
            <a:pPr lvl="1"/>
            <a:r>
              <a:rPr lang="en-US" dirty="0"/>
              <a:t>C++11</a:t>
            </a:r>
            <a:r>
              <a:rPr lang="cs-CZ" dirty="0"/>
              <a:t> </a:t>
            </a:r>
            <a:r>
              <a:rPr lang="en-US" dirty="0"/>
              <a:t>- limited</a:t>
            </a:r>
            <a:r>
              <a:rPr lang="cs-CZ" dirty="0"/>
              <a:t>:</a:t>
            </a:r>
            <a:r>
              <a:rPr lang="en-US" dirty="0"/>
              <a:t> only simple lambdas</a:t>
            </a:r>
          </a:p>
          <a:p>
            <a:pPr lvl="1"/>
            <a:r>
              <a:rPr lang="en-US" dirty="0"/>
              <a:t>C++14/17</a:t>
            </a:r>
            <a:r>
              <a:rPr lang="cs-CZ" dirty="0"/>
              <a:t>/... </a:t>
            </a:r>
            <a:r>
              <a:rPr lang="en-US" dirty="0"/>
              <a:t>- extensive: all lambdas, functions</a:t>
            </a:r>
            <a:r>
              <a:rPr lang="cs-CZ" dirty="0"/>
              <a:t>, definitions, ...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en-US" dirty="0"/>
              <a:t>auto</a:t>
            </a:r>
            <a:r>
              <a:rPr lang="cs-CZ" dirty="0"/>
              <a:t>	    </a:t>
            </a:r>
            <a:r>
              <a:rPr lang="en-US" dirty="0"/>
              <a:t>- </a:t>
            </a:r>
            <a:r>
              <a:rPr lang="cs-CZ" dirty="0"/>
              <a:t>use </a:t>
            </a:r>
            <a:r>
              <a:rPr lang="cs-CZ" b="1" dirty="0"/>
              <a:t>template</a:t>
            </a:r>
            <a:r>
              <a:rPr lang="cs-CZ" dirty="0"/>
              <a:t> type deduction rule</a:t>
            </a:r>
          </a:p>
          <a:p>
            <a:pPr lvl="1"/>
            <a:r>
              <a:rPr lang="cs-CZ" dirty="0"/>
              <a:t>decltype(auto) - use </a:t>
            </a:r>
            <a:r>
              <a:rPr lang="cs-CZ" b="1" dirty="0"/>
              <a:t>decltype</a:t>
            </a:r>
            <a:r>
              <a:rPr lang="cs-CZ" dirty="0"/>
              <a:t> deduction rules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... wtf ... why ???</a:t>
            </a:r>
          </a:p>
          <a:p>
            <a:pPr lvl="3"/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dirty="0"/>
              <a:t> type deduction rules!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return type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1981200"/>
            <a:ext cx="38862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add(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y);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add(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y);</a:t>
            </a: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6962809" y="2492824"/>
            <a:ext cx="1466781" cy="609600"/>
          </a:xfrm>
          <a:prstGeom prst="wedgeRoundRectCallout">
            <a:avLst>
              <a:gd name="adj1" fmla="val -99849"/>
              <a:gd name="adj2" fmla="val 2989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different rules</a:t>
            </a:r>
            <a:r>
              <a:rPr lang="en-US" sz="1600" dirty="0"/>
              <a:t>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3332946"/>
            <a:ext cx="191449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47061" y="3332945"/>
            <a:ext cx="2362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1719245" y="4473621"/>
            <a:ext cx="771490" cy="323047"/>
          </a:xfrm>
          <a:prstGeom prst="wedgeRoundRectCallout">
            <a:avLst>
              <a:gd name="adj1" fmla="val 438"/>
              <a:gd name="adj2" fmla="val -18695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int</a:t>
            </a:r>
            <a:endParaRPr lang="en-US" sz="1600" b="1" dirty="0"/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5794087" y="3710843"/>
            <a:ext cx="771490" cy="323047"/>
          </a:xfrm>
          <a:prstGeom prst="wedgeRoundRectCallout">
            <a:avLst>
              <a:gd name="adj1" fmla="val -152776"/>
              <a:gd name="adj2" fmla="val 1843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int</a:t>
            </a:r>
            <a:r>
              <a:rPr lang="en-US" sz="1600" b="1" dirty="0"/>
              <a:t>&amp;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67858" y="4796668"/>
            <a:ext cx="3276600" cy="133113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f(0) = 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9514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C++98/03</a:t>
            </a:r>
          </a:p>
          <a:p>
            <a:pPr lvl="1"/>
            <a:r>
              <a:rPr lang="en-US" b="1" dirty="0"/>
              <a:t>FTAD, </a:t>
            </a:r>
            <a:r>
              <a:rPr lang="en-US" dirty="0"/>
              <a:t>used only for</a:t>
            </a:r>
            <a:r>
              <a:rPr lang="cs-CZ" dirty="0"/>
              <a:t> function</a:t>
            </a:r>
            <a:r>
              <a:rPr lang="en-US" dirty="0"/>
              <a:t> templates</a:t>
            </a:r>
          </a:p>
          <a:p>
            <a:pPr lvl="1"/>
            <a:r>
              <a:rPr lang="en-US" i="1" dirty="0"/>
              <a:t>just works</a:t>
            </a:r>
          </a:p>
          <a:p>
            <a:pPr lvl="1"/>
            <a:r>
              <a:rPr lang="en-US" dirty="0"/>
              <a:t>detailed understanding rarely needed</a:t>
            </a:r>
          </a:p>
          <a:p>
            <a:r>
              <a:rPr lang="en-US" dirty="0"/>
              <a:t>C++11 - scope expands</a:t>
            </a:r>
          </a:p>
          <a:p>
            <a:pPr lvl="1"/>
            <a:r>
              <a:rPr lang="en-US" b="1" dirty="0"/>
              <a:t>auto</a:t>
            </a:r>
            <a:r>
              <a:rPr lang="en-US" dirty="0"/>
              <a:t> variables, universal references, lambdas, </a:t>
            </a:r>
            <a:r>
              <a:rPr lang="en-US" b="1" dirty="0" err="1"/>
              <a:t>decltype</a:t>
            </a:r>
            <a:endParaRPr lang="en-US" b="1" dirty="0"/>
          </a:p>
          <a:p>
            <a:pPr lvl="1"/>
            <a:r>
              <a:rPr lang="en-US" dirty="0"/>
              <a:t>no more </a:t>
            </a:r>
            <a:r>
              <a:rPr lang="en-US" i="1" dirty="0"/>
              <a:t>just works</a:t>
            </a:r>
            <a:r>
              <a:rPr lang="en-US" dirty="0"/>
              <a:t>, different sets of rules!</a:t>
            </a:r>
          </a:p>
          <a:p>
            <a:r>
              <a:rPr lang="en-US" dirty="0"/>
              <a:t>C++14/</a:t>
            </a:r>
            <a:r>
              <a:rPr lang="cs-CZ" dirty="0"/>
              <a:t>.../26</a:t>
            </a:r>
            <a:r>
              <a:rPr lang="en-US" dirty="0"/>
              <a:t> - scope expands further</a:t>
            </a:r>
          </a:p>
          <a:p>
            <a:pPr lvl="1"/>
            <a:r>
              <a:rPr lang="en-US" b="1" dirty="0"/>
              <a:t>CTAD, function return types</a:t>
            </a:r>
            <a:r>
              <a:rPr lang="en-US" dirty="0"/>
              <a:t>, lambda </a:t>
            </a:r>
            <a:r>
              <a:rPr lang="en-US" dirty="0" err="1"/>
              <a:t>init</a:t>
            </a:r>
            <a:r>
              <a:rPr lang="en-US" dirty="0"/>
              <a:t> captures</a:t>
            </a:r>
            <a:endParaRPr lang="en-US" b="1" dirty="0"/>
          </a:p>
          <a:p>
            <a:pPr lvl="1"/>
            <a:r>
              <a:rPr lang="en-US" dirty="0"/>
              <a:t>same rulesets, more usage contexts</a:t>
            </a:r>
          </a:p>
          <a:p>
            <a:endParaRPr lang="en-US" dirty="0"/>
          </a:p>
          <a:p>
            <a:r>
              <a:rPr lang="en-US" dirty="0"/>
              <a:t>type deduction rules</a:t>
            </a:r>
          </a:p>
          <a:p>
            <a:pPr lvl="1"/>
            <a:r>
              <a:rPr lang="en-US" b="1" dirty="0"/>
              <a:t>template</a:t>
            </a:r>
            <a:r>
              <a:rPr lang="en-US" dirty="0"/>
              <a:t> - T, T&amp;/T*, T&amp;&amp;</a:t>
            </a:r>
          </a:p>
          <a:p>
            <a:pPr lvl="2"/>
            <a:r>
              <a:rPr lang="en-US" dirty="0"/>
              <a:t>auto objects</a:t>
            </a:r>
          </a:p>
          <a:p>
            <a:pPr lvl="2"/>
            <a:r>
              <a:rPr lang="en-US" dirty="0"/>
              <a:t>CTAD</a:t>
            </a:r>
          </a:p>
          <a:p>
            <a:pPr lvl="1"/>
            <a:r>
              <a:rPr lang="en-US" b="1" dirty="0" err="1"/>
              <a:t>decltype</a:t>
            </a:r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deduction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8515" y="3810000"/>
            <a:ext cx="5198165" cy="2951974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5410200" y="629585"/>
            <a:ext cx="3509407" cy="12192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expected knowledge: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forwarding references</a:t>
            </a:r>
          </a:p>
          <a:p>
            <a:pPr algn="ctr"/>
            <a:endParaRPr lang="en-US" sz="4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Klaus </a:t>
            </a:r>
            <a:r>
              <a:rPr lang="en-US" sz="1200" dirty="0" err="1">
                <a:solidFill>
                  <a:schemeClr val="tx1"/>
                </a:solidFill>
              </a:rPr>
              <a:t>Iglberger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Back to Basics: Move Semantics (part 2)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www.youtube.com/watch?v=pIzaZbKUw2s</a:t>
            </a:r>
          </a:p>
        </p:txBody>
      </p:sp>
    </p:spTree>
    <p:extLst>
      <p:ext uri="{BB962C8B-B14F-4D97-AF65-F5344CB8AC3E}">
        <p14:creationId xmlns:p14="http://schemas.microsoft.com/office/powerpoint/2010/main" val="1371124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504899"/>
            <a:ext cx="5181600" cy="3276600"/>
          </a:xfrm>
        </p:spPr>
        <p:txBody>
          <a:bodyPr/>
          <a:lstStyle/>
          <a:p>
            <a:r>
              <a:rPr lang="en-US" b="1" dirty="0"/>
              <a:t>function</a:t>
            </a:r>
            <a:r>
              <a:rPr lang="en-US" dirty="0"/>
              <a:t> template</a:t>
            </a:r>
          </a:p>
          <a:p>
            <a:pPr lvl="1"/>
            <a:r>
              <a:rPr lang="en-US" dirty="0"/>
              <a:t>PT is often different from T (e.g., </a:t>
            </a:r>
            <a:r>
              <a:rPr lang="en-US" b="1" dirty="0" err="1"/>
              <a:t>const</a:t>
            </a:r>
            <a:r>
              <a:rPr lang="en-US" dirty="0"/>
              <a:t> T</a:t>
            </a:r>
            <a:r>
              <a:rPr lang="en-US" b="1" dirty="0"/>
              <a:t>&amp;</a:t>
            </a:r>
            <a:r>
              <a:rPr lang="en-US" dirty="0"/>
              <a:t>)</a:t>
            </a:r>
            <a:endParaRPr lang="en-US" b="1" dirty="0"/>
          </a:p>
          <a:p>
            <a:r>
              <a:rPr lang="en-US" b="1" dirty="0"/>
              <a:t>implicit</a:t>
            </a:r>
            <a:r>
              <a:rPr lang="en-US" dirty="0"/>
              <a:t> instantiation</a:t>
            </a:r>
          </a:p>
          <a:p>
            <a:pPr lvl="1"/>
            <a:r>
              <a:rPr lang="en-US" dirty="0"/>
              <a:t>ET - type of expr</a:t>
            </a:r>
          </a:p>
          <a:p>
            <a:pPr lvl="1"/>
            <a:r>
              <a:rPr lang="en-US" dirty="0"/>
              <a:t>deduction of </a:t>
            </a:r>
            <a:r>
              <a:rPr lang="en-US" b="1" dirty="0"/>
              <a:t>PT</a:t>
            </a:r>
            <a:r>
              <a:rPr lang="en-US" dirty="0"/>
              <a:t> and </a:t>
            </a:r>
            <a:r>
              <a:rPr lang="en-US" b="1" dirty="0"/>
              <a:t>T</a:t>
            </a:r>
            <a:r>
              <a:rPr lang="en-US" dirty="0"/>
              <a:t> from </a:t>
            </a:r>
            <a:r>
              <a:rPr lang="en-US" b="1" dirty="0"/>
              <a:t>ET</a:t>
            </a:r>
          </a:p>
          <a:p>
            <a:endParaRPr lang="en-US" dirty="0"/>
          </a:p>
          <a:p>
            <a:r>
              <a:rPr lang="en-US" dirty="0"/>
              <a:t>cases of </a:t>
            </a:r>
            <a:r>
              <a:rPr lang="en-US" b="1" dirty="0">
                <a:solidFill>
                  <a:srgbClr val="0033CC"/>
                </a:solidFill>
              </a:rPr>
              <a:t>PT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T&amp;/T*	- reference or pointer</a:t>
            </a:r>
          </a:p>
          <a:p>
            <a:pPr lvl="1"/>
            <a:r>
              <a:rPr lang="en-US" dirty="0"/>
              <a:t>T&amp;&amp; 	- universal reference</a:t>
            </a:r>
          </a:p>
          <a:p>
            <a:pPr lvl="1"/>
            <a:r>
              <a:rPr lang="en-US" dirty="0"/>
              <a:t>T 		- by-value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type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AutoShape 30"/>
          <p:cNvSpPr>
            <a:spLocks noChangeArrowheads="1"/>
          </p:cNvSpPr>
          <p:nvPr/>
        </p:nvSpPr>
        <p:spPr bwMode="auto">
          <a:xfrm>
            <a:off x="3851123" y="1009278"/>
            <a:ext cx="2133601" cy="649307"/>
          </a:xfrm>
          <a:prstGeom prst="wedgeRoundRectCallout">
            <a:avLst>
              <a:gd name="adj1" fmla="val -79920"/>
              <a:gd name="adj2" fmla="val 4289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function</a:t>
            </a:r>
            <a:r>
              <a:rPr lang="en-US" sz="1600" dirty="0"/>
              <a:t> template</a:t>
            </a:r>
          </a:p>
          <a:p>
            <a:pPr algn="ctr"/>
            <a:r>
              <a:rPr lang="en-US" sz="1600" dirty="0"/>
              <a:t>C++98 - FTAD</a:t>
            </a:r>
          </a:p>
        </p:txBody>
      </p:sp>
      <p:sp>
        <p:nvSpPr>
          <p:cNvPr id="7" name="Freeform 6"/>
          <p:cNvSpPr/>
          <p:nvPr/>
        </p:nvSpPr>
        <p:spPr>
          <a:xfrm>
            <a:off x="3043162" y="4044648"/>
            <a:ext cx="807962" cy="149981"/>
          </a:xfrm>
          <a:custGeom>
            <a:avLst/>
            <a:gdLst>
              <a:gd name="connsiteX0" fmla="*/ 807962 w 807962"/>
              <a:gd name="connsiteY0" fmla="*/ 58057 h 149981"/>
              <a:gd name="connsiteX1" fmla="*/ 774095 w 807962"/>
              <a:gd name="connsiteY1" fmla="*/ 72571 h 149981"/>
              <a:gd name="connsiteX2" fmla="*/ 759581 w 807962"/>
              <a:gd name="connsiteY2" fmla="*/ 77409 h 149981"/>
              <a:gd name="connsiteX3" fmla="*/ 745067 w 807962"/>
              <a:gd name="connsiteY3" fmla="*/ 87085 h 149981"/>
              <a:gd name="connsiteX4" fmla="*/ 720876 w 807962"/>
              <a:gd name="connsiteY4" fmla="*/ 96762 h 149981"/>
              <a:gd name="connsiteX5" fmla="*/ 701524 w 807962"/>
              <a:gd name="connsiteY5" fmla="*/ 106438 h 149981"/>
              <a:gd name="connsiteX6" fmla="*/ 677333 w 807962"/>
              <a:gd name="connsiteY6" fmla="*/ 111276 h 149981"/>
              <a:gd name="connsiteX7" fmla="*/ 648305 w 807962"/>
              <a:gd name="connsiteY7" fmla="*/ 130628 h 149981"/>
              <a:gd name="connsiteX8" fmla="*/ 628952 w 807962"/>
              <a:gd name="connsiteY8" fmla="*/ 145142 h 149981"/>
              <a:gd name="connsiteX9" fmla="*/ 551543 w 807962"/>
              <a:gd name="connsiteY9" fmla="*/ 149981 h 149981"/>
              <a:gd name="connsiteX10" fmla="*/ 314476 w 807962"/>
              <a:gd name="connsiteY10" fmla="*/ 145142 h 149981"/>
              <a:gd name="connsiteX11" fmla="*/ 299962 w 807962"/>
              <a:gd name="connsiteY11" fmla="*/ 135466 h 149981"/>
              <a:gd name="connsiteX12" fmla="*/ 256419 w 807962"/>
              <a:gd name="connsiteY12" fmla="*/ 130628 h 149981"/>
              <a:gd name="connsiteX13" fmla="*/ 193524 w 807962"/>
              <a:gd name="connsiteY13" fmla="*/ 111276 h 149981"/>
              <a:gd name="connsiteX14" fmla="*/ 159657 w 807962"/>
              <a:gd name="connsiteY14" fmla="*/ 96762 h 149981"/>
              <a:gd name="connsiteX15" fmla="*/ 116114 w 807962"/>
              <a:gd name="connsiteY15" fmla="*/ 82247 h 149981"/>
              <a:gd name="connsiteX16" fmla="*/ 82248 w 807962"/>
              <a:gd name="connsiteY16" fmla="*/ 62895 h 149981"/>
              <a:gd name="connsiteX17" fmla="*/ 48381 w 807962"/>
              <a:gd name="connsiteY17" fmla="*/ 48381 h 149981"/>
              <a:gd name="connsiteX18" fmla="*/ 19352 w 807962"/>
              <a:gd name="connsiteY18" fmla="*/ 33866 h 149981"/>
              <a:gd name="connsiteX19" fmla="*/ 9676 w 807962"/>
              <a:gd name="connsiteY19" fmla="*/ 19352 h 149981"/>
              <a:gd name="connsiteX20" fmla="*/ 0 w 807962"/>
              <a:gd name="connsiteY20" fmla="*/ 0 h 149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07962" h="149981">
                <a:moveTo>
                  <a:pt x="807962" y="58057"/>
                </a:moveTo>
                <a:cubicBezTo>
                  <a:pt x="796673" y="62895"/>
                  <a:pt x="785499" y="68010"/>
                  <a:pt x="774095" y="72571"/>
                </a:cubicBezTo>
                <a:cubicBezTo>
                  <a:pt x="769360" y="74465"/>
                  <a:pt x="764142" y="75128"/>
                  <a:pt x="759581" y="77409"/>
                </a:cubicBezTo>
                <a:cubicBezTo>
                  <a:pt x="754380" y="80009"/>
                  <a:pt x="750268" y="84485"/>
                  <a:pt x="745067" y="87085"/>
                </a:cubicBezTo>
                <a:cubicBezTo>
                  <a:pt x="737299" y="90969"/>
                  <a:pt x="728812" y="93235"/>
                  <a:pt x="720876" y="96762"/>
                </a:cubicBezTo>
                <a:cubicBezTo>
                  <a:pt x="714286" y="99691"/>
                  <a:pt x="708366" y="104157"/>
                  <a:pt x="701524" y="106438"/>
                </a:cubicBezTo>
                <a:cubicBezTo>
                  <a:pt x="693723" y="109038"/>
                  <a:pt x="685397" y="109663"/>
                  <a:pt x="677333" y="111276"/>
                </a:cubicBezTo>
                <a:cubicBezTo>
                  <a:pt x="658505" y="139518"/>
                  <a:pt x="679546" y="115008"/>
                  <a:pt x="648305" y="130628"/>
                </a:cubicBezTo>
                <a:cubicBezTo>
                  <a:pt x="641093" y="134234"/>
                  <a:pt x="636859" y="143561"/>
                  <a:pt x="628952" y="145142"/>
                </a:cubicBezTo>
                <a:cubicBezTo>
                  <a:pt x="603601" y="150212"/>
                  <a:pt x="577346" y="148368"/>
                  <a:pt x="551543" y="149981"/>
                </a:cubicBezTo>
                <a:cubicBezTo>
                  <a:pt x="472521" y="148368"/>
                  <a:pt x="393384" y="149695"/>
                  <a:pt x="314476" y="145142"/>
                </a:cubicBezTo>
                <a:cubicBezTo>
                  <a:pt x="308671" y="144807"/>
                  <a:pt x="305603" y="136876"/>
                  <a:pt x="299962" y="135466"/>
                </a:cubicBezTo>
                <a:cubicBezTo>
                  <a:pt x="285794" y="131924"/>
                  <a:pt x="270933" y="132241"/>
                  <a:pt x="256419" y="130628"/>
                </a:cubicBezTo>
                <a:cubicBezTo>
                  <a:pt x="188997" y="96918"/>
                  <a:pt x="267818" y="132502"/>
                  <a:pt x="193524" y="111276"/>
                </a:cubicBezTo>
                <a:cubicBezTo>
                  <a:pt x="181715" y="107902"/>
                  <a:pt x="171200" y="100959"/>
                  <a:pt x="159657" y="96762"/>
                </a:cubicBezTo>
                <a:cubicBezTo>
                  <a:pt x="105612" y="77109"/>
                  <a:pt x="180787" y="110990"/>
                  <a:pt x="116114" y="82247"/>
                </a:cubicBezTo>
                <a:cubicBezTo>
                  <a:pt x="39768" y="48316"/>
                  <a:pt x="144520" y="94030"/>
                  <a:pt x="82248" y="62895"/>
                </a:cubicBezTo>
                <a:cubicBezTo>
                  <a:pt x="27995" y="35770"/>
                  <a:pt x="118813" y="88630"/>
                  <a:pt x="48381" y="48381"/>
                </a:cubicBezTo>
                <a:cubicBezTo>
                  <a:pt x="22119" y="33374"/>
                  <a:pt x="45965" y="42737"/>
                  <a:pt x="19352" y="33866"/>
                </a:cubicBezTo>
                <a:cubicBezTo>
                  <a:pt x="16127" y="29028"/>
                  <a:pt x="12561" y="24400"/>
                  <a:pt x="9676" y="19352"/>
                </a:cubicBezTo>
                <a:cubicBezTo>
                  <a:pt x="6098" y="13090"/>
                  <a:pt x="0" y="0"/>
                  <a:pt x="0" y="0"/>
                </a:cubicBezTo>
              </a:path>
            </a:pathLst>
          </a:custGeom>
          <a:noFill/>
          <a:ln w="25400" cmpd="sng">
            <a:prstDash val="sysDash"/>
            <a:headEnd type="oval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385180" y="3979429"/>
            <a:ext cx="1465943" cy="311962"/>
          </a:xfrm>
          <a:custGeom>
            <a:avLst/>
            <a:gdLst>
              <a:gd name="connsiteX0" fmla="*/ 1446590 w 1446590"/>
              <a:gd name="connsiteY0" fmla="*/ 106438 h 270933"/>
              <a:gd name="connsiteX1" fmla="*/ 1422400 w 1446590"/>
              <a:gd name="connsiteY1" fmla="*/ 120953 h 270933"/>
              <a:gd name="connsiteX2" fmla="*/ 1398209 w 1446590"/>
              <a:gd name="connsiteY2" fmla="*/ 149981 h 270933"/>
              <a:gd name="connsiteX3" fmla="*/ 1349829 w 1446590"/>
              <a:gd name="connsiteY3" fmla="*/ 169333 h 270933"/>
              <a:gd name="connsiteX4" fmla="*/ 1335314 w 1446590"/>
              <a:gd name="connsiteY4" fmla="*/ 179010 h 270933"/>
              <a:gd name="connsiteX5" fmla="*/ 1301448 w 1446590"/>
              <a:gd name="connsiteY5" fmla="*/ 198362 h 270933"/>
              <a:gd name="connsiteX6" fmla="*/ 1262743 w 1446590"/>
              <a:gd name="connsiteY6" fmla="*/ 217714 h 270933"/>
              <a:gd name="connsiteX7" fmla="*/ 1224038 w 1446590"/>
              <a:gd name="connsiteY7" fmla="*/ 232229 h 270933"/>
              <a:gd name="connsiteX8" fmla="*/ 1132114 w 1446590"/>
              <a:gd name="connsiteY8" fmla="*/ 266095 h 270933"/>
              <a:gd name="connsiteX9" fmla="*/ 1069219 w 1446590"/>
              <a:gd name="connsiteY9" fmla="*/ 270933 h 270933"/>
              <a:gd name="connsiteX10" fmla="*/ 648305 w 1446590"/>
              <a:gd name="connsiteY10" fmla="*/ 266095 h 270933"/>
              <a:gd name="connsiteX11" fmla="*/ 624114 w 1446590"/>
              <a:gd name="connsiteY11" fmla="*/ 256419 h 270933"/>
              <a:gd name="connsiteX12" fmla="*/ 570895 w 1446590"/>
              <a:gd name="connsiteY12" fmla="*/ 251581 h 270933"/>
              <a:gd name="connsiteX13" fmla="*/ 488648 w 1446590"/>
              <a:gd name="connsiteY13" fmla="*/ 232229 h 270933"/>
              <a:gd name="connsiteX14" fmla="*/ 411238 w 1446590"/>
              <a:gd name="connsiteY14" fmla="*/ 212876 h 270933"/>
              <a:gd name="connsiteX15" fmla="*/ 387048 w 1446590"/>
              <a:gd name="connsiteY15" fmla="*/ 203200 h 270933"/>
              <a:gd name="connsiteX16" fmla="*/ 358019 w 1446590"/>
              <a:gd name="connsiteY16" fmla="*/ 183848 h 270933"/>
              <a:gd name="connsiteX17" fmla="*/ 319314 w 1446590"/>
              <a:gd name="connsiteY17" fmla="*/ 179010 h 270933"/>
              <a:gd name="connsiteX18" fmla="*/ 295124 w 1446590"/>
              <a:gd name="connsiteY18" fmla="*/ 169333 h 270933"/>
              <a:gd name="connsiteX19" fmla="*/ 280609 w 1446590"/>
              <a:gd name="connsiteY19" fmla="*/ 159657 h 270933"/>
              <a:gd name="connsiteX20" fmla="*/ 261257 w 1446590"/>
              <a:gd name="connsiteY20" fmla="*/ 154819 h 270933"/>
              <a:gd name="connsiteX21" fmla="*/ 241905 w 1446590"/>
              <a:gd name="connsiteY21" fmla="*/ 140305 h 270933"/>
              <a:gd name="connsiteX22" fmla="*/ 222552 w 1446590"/>
              <a:gd name="connsiteY22" fmla="*/ 135467 h 270933"/>
              <a:gd name="connsiteX23" fmla="*/ 212876 w 1446590"/>
              <a:gd name="connsiteY23" fmla="*/ 120953 h 270933"/>
              <a:gd name="connsiteX24" fmla="*/ 198362 w 1446590"/>
              <a:gd name="connsiteY24" fmla="*/ 116114 h 270933"/>
              <a:gd name="connsiteX25" fmla="*/ 174171 w 1446590"/>
              <a:gd name="connsiteY25" fmla="*/ 106438 h 270933"/>
              <a:gd name="connsiteX26" fmla="*/ 140305 w 1446590"/>
              <a:gd name="connsiteY26" fmla="*/ 87086 h 270933"/>
              <a:gd name="connsiteX27" fmla="*/ 62895 w 1446590"/>
              <a:gd name="connsiteY27" fmla="*/ 58057 h 270933"/>
              <a:gd name="connsiteX28" fmla="*/ 48381 w 1446590"/>
              <a:gd name="connsiteY28" fmla="*/ 43543 h 270933"/>
              <a:gd name="connsiteX29" fmla="*/ 29029 w 1446590"/>
              <a:gd name="connsiteY29" fmla="*/ 38705 h 270933"/>
              <a:gd name="connsiteX30" fmla="*/ 24190 w 1446590"/>
              <a:gd name="connsiteY30" fmla="*/ 24191 h 270933"/>
              <a:gd name="connsiteX31" fmla="*/ 4838 w 1446590"/>
              <a:gd name="connsiteY31" fmla="*/ 19353 h 270933"/>
              <a:gd name="connsiteX32" fmla="*/ 0 w 1446590"/>
              <a:gd name="connsiteY32" fmla="*/ 0 h 270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446590" h="270933">
                <a:moveTo>
                  <a:pt x="1446590" y="106438"/>
                </a:moveTo>
                <a:cubicBezTo>
                  <a:pt x="1438527" y="111276"/>
                  <a:pt x="1429390" y="114662"/>
                  <a:pt x="1422400" y="120953"/>
                </a:cubicBezTo>
                <a:cubicBezTo>
                  <a:pt x="1413038" y="129379"/>
                  <a:pt x="1408689" y="142994"/>
                  <a:pt x="1398209" y="149981"/>
                </a:cubicBezTo>
                <a:cubicBezTo>
                  <a:pt x="1383757" y="159615"/>
                  <a:pt x="1365599" y="162054"/>
                  <a:pt x="1349829" y="169333"/>
                </a:cubicBezTo>
                <a:cubicBezTo>
                  <a:pt x="1344549" y="171770"/>
                  <a:pt x="1340152" y="175784"/>
                  <a:pt x="1335314" y="179010"/>
                </a:cubicBezTo>
                <a:cubicBezTo>
                  <a:pt x="1317578" y="205613"/>
                  <a:pt x="1336287" y="184963"/>
                  <a:pt x="1301448" y="198362"/>
                </a:cubicBezTo>
                <a:cubicBezTo>
                  <a:pt x="1287985" y="203540"/>
                  <a:pt x="1262743" y="217714"/>
                  <a:pt x="1262743" y="217714"/>
                </a:cubicBezTo>
                <a:cubicBezTo>
                  <a:pt x="1242956" y="237504"/>
                  <a:pt x="1264395" y="219812"/>
                  <a:pt x="1224038" y="232229"/>
                </a:cubicBezTo>
                <a:cubicBezTo>
                  <a:pt x="1190495" y="242550"/>
                  <a:pt x="1170144" y="263170"/>
                  <a:pt x="1132114" y="266095"/>
                </a:cubicBezTo>
                <a:lnTo>
                  <a:pt x="1069219" y="270933"/>
                </a:lnTo>
                <a:cubicBezTo>
                  <a:pt x="928914" y="269320"/>
                  <a:pt x="788544" y="270668"/>
                  <a:pt x="648305" y="266095"/>
                </a:cubicBezTo>
                <a:cubicBezTo>
                  <a:pt x="639625" y="265812"/>
                  <a:pt x="632650" y="258019"/>
                  <a:pt x="624114" y="256419"/>
                </a:cubicBezTo>
                <a:cubicBezTo>
                  <a:pt x="606606" y="253136"/>
                  <a:pt x="588635" y="253194"/>
                  <a:pt x="570895" y="251581"/>
                </a:cubicBezTo>
                <a:cubicBezTo>
                  <a:pt x="470501" y="213934"/>
                  <a:pt x="596772" y="257671"/>
                  <a:pt x="488648" y="232229"/>
                </a:cubicBezTo>
                <a:cubicBezTo>
                  <a:pt x="373326" y="205093"/>
                  <a:pt x="524425" y="227024"/>
                  <a:pt x="411238" y="212876"/>
                </a:cubicBezTo>
                <a:cubicBezTo>
                  <a:pt x="403175" y="209651"/>
                  <a:pt x="394588" y="207509"/>
                  <a:pt x="387048" y="203200"/>
                </a:cubicBezTo>
                <a:cubicBezTo>
                  <a:pt x="364099" y="190087"/>
                  <a:pt x="394371" y="192936"/>
                  <a:pt x="358019" y="183848"/>
                </a:cubicBezTo>
                <a:cubicBezTo>
                  <a:pt x="345405" y="180695"/>
                  <a:pt x="332216" y="180623"/>
                  <a:pt x="319314" y="179010"/>
                </a:cubicBezTo>
                <a:cubicBezTo>
                  <a:pt x="311251" y="175784"/>
                  <a:pt x="302892" y="173217"/>
                  <a:pt x="295124" y="169333"/>
                </a:cubicBezTo>
                <a:cubicBezTo>
                  <a:pt x="289923" y="166732"/>
                  <a:pt x="285954" y="161948"/>
                  <a:pt x="280609" y="159657"/>
                </a:cubicBezTo>
                <a:cubicBezTo>
                  <a:pt x="274497" y="157038"/>
                  <a:pt x="267708" y="156432"/>
                  <a:pt x="261257" y="154819"/>
                </a:cubicBezTo>
                <a:cubicBezTo>
                  <a:pt x="254806" y="149981"/>
                  <a:pt x="249117" y="143911"/>
                  <a:pt x="241905" y="140305"/>
                </a:cubicBezTo>
                <a:cubicBezTo>
                  <a:pt x="235957" y="137331"/>
                  <a:pt x="228085" y="139155"/>
                  <a:pt x="222552" y="135467"/>
                </a:cubicBezTo>
                <a:cubicBezTo>
                  <a:pt x="217714" y="132242"/>
                  <a:pt x="217416" y="124585"/>
                  <a:pt x="212876" y="120953"/>
                </a:cubicBezTo>
                <a:cubicBezTo>
                  <a:pt x="208894" y="117767"/>
                  <a:pt x="203137" y="117905"/>
                  <a:pt x="198362" y="116114"/>
                </a:cubicBezTo>
                <a:cubicBezTo>
                  <a:pt x="190230" y="113064"/>
                  <a:pt x="181939" y="110322"/>
                  <a:pt x="174171" y="106438"/>
                </a:cubicBezTo>
                <a:cubicBezTo>
                  <a:pt x="134694" y="86700"/>
                  <a:pt x="188377" y="106880"/>
                  <a:pt x="140305" y="87086"/>
                </a:cubicBezTo>
                <a:cubicBezTo>
                  <a:pt x="96067" y="68870"/>
                  <a:pt x="93402" y="68226"/>
                  <a:pt x="62895" y="58057"/>
                </a:cubicBezTo>
                <a:cubicBezTo>
                  <a:pt x="58057" y="53219"/>
                  <a:pt x="54321" y="46938"/>
                  <a:pt x="48381" y="43543"/>
                </a:cubicBezTo>
                <a:cubicBezTo>
                  <a:pt x="42608" y="40244"/>
                  <a:pt x="34221" y="42859"/>
                  <a:pt x="29029" y="38705"/>
                </a:cubicBezTo>
                <a:cubicBezTo>
                  <a:pt x="25047" y="35519"/>
                  <a:pt x="28172" y="27377"/>
                  <a:pt x="24190" y="24191"/>
                </a:cubicBezTo>
                <a:cubicBezTo>
                  <a:pt x="18998" y="20037"/>
                  <a:pt x="11289" y="20966"/>
                  <a:pt x="4838" y="19353"/>
                </a:cubicBezTo>
                <a:lnTo>
                  <a:pt x="0" y="0"/>
                </a:lnTo>
              </a:path>
            </a:pathLst>
          </a:custGeom>
          <a:noFill/>
          <a:ln w="25400" cmpd="sng">
            <a:prstDash val="sysDash"/>
            <a:headEnd type="oval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321582" y="4579635"/>
            <a:ext cx="22098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b="1" dirty="0">
                <a:latin typeface="Courier New" pitchFamily="49" charset="0"/>
                <a:cs typeface="Courier New" pitchFamily="49" charset="0"/>
              </a:rPr>
              <a:t>pair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 p{2, 4.5};</a:t>
            </a:r>
          </a:p>
          <a:p>
            <a:r>
              <a:rPr lang="fr-FR" sz="1400" b="1" dirty="0" err="1">
                <a:latin typeface="Courier New" pitchFamily="49" charset="0"/>
                <a:cs typeface="Courier New" pitchFamily="49" charset="0"/>
              </a:rPr>
              <a:t>tuple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 t{4, 3, 2.5};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5562600" y="3740618"/>
            <a:ext cx="1826186" cy="381000"/>
          </a:xfrm>
          <a:prstGeom prst="wedgeRoundRectCallout">
            <a:avLst>
              <a:gd name="adj1" fmla="val 44550"/>
              <a:gd name="adj2" fmla="val 17378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C++17:  CTAD ↬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200" y="5357337"/>
            <a:ext cx="3502182" cy="523220"/>
          </a:xfrm>
          <a:prstGeom prst="rect">
            <a:avLst/>
          </a:prstGeom>
          <a:gradFill flip="none" rotWithShape="1">
            <a:gsLst>
              <a:gs pos="100000">
                <a:srgbClr val="FFC000"/>
              </a:gs>
              <a:gs pos="0">
                <a:schemeClr val="accent3"/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p = </a:t>
            </a:r>
            <a:r>
              <a:rPr lang="fr-FR" sz="1400" b="1" dirty="0" err="1">
                <a:latin typeface="Courier New" pitchFamily="49" charset="0"/>
                <a:cs typeface="Courier New" pitchFamily="49" charset="0"/>
              </a:rPr>
              <a:t>make_pair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(2, 4.5);</a:t>
            </a:r>
          </a:p>
          <a:p>
            <a:r>
              <a:rPr lang="fr-FR" sz="1400" b="1" dirty="0">
                <a:latin typeface="Courier New" pitchFamily="49" charset="0"/>
                <a:cs typeface="Courier New" pitchFamily="49" charset="0"/>
              </a:rPr>
              <a:t>auto t = </a:t>
            </a:r>
            <a:r>
              <a:rPr lang="fr-FR" sz="1400" b="1" dirty="0" err="1">
                <a:latin typeface="Courier New" pitchFamily="49" charset="0"/>
                <a:cs typeface="Courier New" pitchFamily="49" charset="0"/>
              </a:rPr>
              <a:t>make_tuple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(4, 3, 2.5);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172200" y="1909628"/>
            <a:ext cx="2290207" cy="886562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Scott Meyers: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C++ Type Deduction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and Why You Care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vimeo.com/97344493</a:t>
            </a:r>
          </a:p>
        </p:txBody>
      </p:sp>
    </p:spTree>
    <p:extLst>
      <p:ext uri="{BB962C8B-B14F-4D97-AF65-F5344CB8AC3E}">
        <p14:creationId xmlns:p14="http://schemas.microsoft.com/office/powerpoint/2010/main" val="89928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rules:</a:t>
            </a:r>
          </a:p>
          <a:p>
            <a:pPr lvl="1"/>
            <a:r>
              <a:rPr lang="en-US" dirty="0"/>
              <a:t>if ET is a reference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 </a:t>
            </a:r>
            <a:r>
              <a:rPr lang="en-US" b="1" dirty="0"/>
              <a:t>discard</a:t>
            </a:r>
            <a:r>
              <a:rPr lang="en-US" dirty="0"/>
              <a:t> reference</a:t>
            </a:r>
          </a:p>
          <a:p>
            <a:pPr lvl="1"/>
            <a:r>
              <a:rPr lang="en-US" dirty="0"/>
              <a:t>match ET to PT and deduce T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cs-CZ" dirty="0"/>
              <a:t>behavior of pointers </a:t>
            </a:r>
            <a:r>
              <a:rPr lang="en-US" dirty="0"/>
              <a:t>as PT is similar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Reference/pointer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3295151"/>
            <a:ext cx="6172200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x;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r = x;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f(x);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     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f(r);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0" y="5438754"/>
            <a:ext cx="5791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i="1" dirty="0">
                <a:latin typeface="Courier New" pitchFamily="49" charset="0"/>
                <a:cs typeface="Courier New" pitchFamily="49" charset="0"/>
              </a:rPr>
              <a:t>..... void f( </a:t>
            </a:r>
            <a:r>
              <a:rPr lang="en-US" sz="14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T*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 = &amp;x;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f(&amp;x); 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           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     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f(p);  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6477000" y="3505200"/>
            <a:ext cx="2362200" cy="573919"/>
          </a:xfrm>
          <a:prstGeom prst="wedgeRoundRectCallout">
            <a:avLst>
              <a:gd name="adj1" fmla="val -58080"/>
              <a:gd name="adj2" fmla="val 11583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keep </a:t>
            </a:r>
            <a:r>
              <a:rPr lang="en-US" sz="1400" dirty="0" err="1"/>
              <a:t>constness</a:t>
            </a:r>
            <a:r>
              <a:rPr lang="en-US" sz="1400" dirty="0"/>
              <a:t> of f( T&amp;)</a:t>
            </a:r>
          </a:p>
          <a:p>
            <a:pPr algn="ctr"/>
            <a:r>
              <a:rPr lang="en-US" sz="1400" dirty="0" err="1"/>
              <a:t>const</a:t>
            </a:r>
            <a:r>
              <a:rPr lang="en-US" sz="1400" dirty="0"/>
              <a:t> part of T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5181600" y="4959758"/>
            <a:ext cx="762000" cy="332513"/>
          </a:xfrm>
          <a:prstGeom prst="wedgeRoundRectCallout">
            <a:avLst>
              <a:gd name="adj1" fmla="val -70556"/>
              <a:gd name="adj2" fmla="val -979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&amp;</a:t>
            </a: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3962400" y="1363740"/>
            <a:ext cx="457200" cy="332513"/>
          </a:xfrm>
          <a:prstGeom prst="wedgeRoundRectCallout">
            <a:avLst>
              <a:gd name="adj1" fmla="val -324987"/>
              <a:gd name="adj2" fmla="val 2045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PT</a:t>
            </a:r>
          </a:p>
        </p:txBody>
      </p:sp>
    </p:spTree>
    <p:extLst>
      <p:ext uri="{BB962C8B-B14F-4D97-AF65-F5344CB8AC3E}">
        <p14:creationId xmlns:p14="http://schemas.microsoft.com/office/powerpoint/2010/main" val="395274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rules:</a:t>
            </a:r>
          </a:p>
          <a:p>
            <a:pPr lvl="1"/>
            <a:r>
              <a:rPr lang="en-US" dirty="0"/>
              <a:t>if ET is a reference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 </a:t>
            </a:r>
            <a:r>
              <a:rPr lang="en-US" b="1" dirty="0"/>
              <a:t>discard</a:t>
            </a:r>
            <a:r>
              <a:rPr lang="en-US" dirty="0"/>
              <a:t> reference</a:t>
            </a:r>
          </a:p>
          <a:p>
            <a:pPr lvl="1"/>
            <a:r>
              <a:rPr lang="en-US" dirty="0"/>
              <a:t>match ET to PT and deduce T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Reference/pointer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3295151"/>
            <a:ext cx="5638800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x;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r = x;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f(x);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f(r);  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3581400" y="5291263"/>
            <a:ext cx="1905000" cy="332513"/>
          </a:xfrm>
          <a:prstGeom prst="wedgeRoundRectCallout">
            <a:avLst>
              <a:gd name="adj1" fmla="val -20893"/>
              <a:gd name="adj2" fmla="val -20681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</a:t>
            </a:r>
            <a:r>
              <a:rPr lang="en-US" sz="1400" dirty="0" err="1"/>
              <a:t>const</a:t>
            </a:r>
            <a:r>
              <a:rPr lang="en-US" sz="1400" dirty="0"/>
              <a:t> deduced</a:t>
            </a:r>
          </a:p>
        </p:txBody>
      </p:sp>
      <p:sp>
        <p:nvSpPr>
          <p:cNvPr id="10" name="AutoShape 30"/>
          <p:cNvSpPr txBox="1">
            <a:spLocks noChangeArrowheads="1"/>
          </p:cNvSpPr>
          <p:nvPr/>
        </p:nvSpPr>
        <p:spPr bwMode="auto">
          <a:xfrm>
            <a:off x="447704" y="1828800"/>
            <a:ext cx="95192" cy="83117"/>
          </a:xfrm>
          <a:prstGeom prst="wedgeRoundRectCallout">
            <a:avLst>
              <a:gd name="adj1" fmla="val 1505972"/>
              <a:gd name="adj2" fmla="val -21789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6553200" y="5791200"/>
            <a:ext cx="1905000" cy="332513"/>
          </a:xfrm>
          <a:prstGeom prst="wedgeRoundRectCallout">
            <a:avLst>
              <a:gd name="adj1" fmla="val -4259"/>
              <a:gd name="adj2" fmla="val -4208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surprise so far</a:t>
            </a:r>
          </a:p>
        </p:txBody>
      </p:sp>
    </p:spTree>
    <p:extLst>
      <p:ext uri="{BB962C8B-B14F-4D97-AF65-F5344CB8AC3E}">
        <p14:creationId xmlns:p14="http://schemas.microsoft.com/office/powerpoint/2010/main" val="42581877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rules:</a:t>
            </a:r>
          </a:p>
          <a:p>
            <a:pPr lvl="1"/>
            <a:r>
              <a:rPr lang="en-US" dirty="0"/>
              <a:t>the same behavior as references, except:</a:t>
            </a:r>
          </a:p>
          <a:p>
            <a:pPr lvl="1"/>
            <a:r>
              <a:rPr lang="en-US" dirty="0"/>
              <a:t>if </a:t>
            </a:r>
            <a:r>
              <a:rPr lang="en-US" b="1" dirty="0"/>
              <a:t>expr</a:t>
            </a:r>
            <a:r>
              <a:rPr lang="en-US" dirty="0"/>
              <a:t> is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lvalue</a:t>
            </a:r>
            <a:r>
              <a:rPr lang="en-US" dirty="0"/>
              <a:t> with type </a:t>
            </a:r>
            <a:r>
              <a:rPr lang="en-US" b="1" dirty="0"/>
              <a:t>ET</a:t>
            </a:r>
            <a:r>
              <a:rPr lang="en-US" dirty="0"/>
              <a:t>, </a:t>
            </a:r>
            <a:r>
              <a:rPr lang="en-US" b="1" dirty="0"/>
              <a:t>T</a:t>
            </a:r>
            <a:r>
              <a:rPr lang="en-US" dirty="0"/>
              <a:t> deduced as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ET&amp;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</a:t>
            </a:r>
            <a:r>
              <a:rPr lang="en-US" b="0" dirty="0">
                <a:solidFill>
                  <a:schemeClr val="bg1">
                    <a:lumMod val="50000"/>
                  </a:schemeClr>
                </a:solidFill>
              </a:rPr>
              <a:t>(forwarding)</a:t>
            </a:r>
            <a:r>
              <a:rPr lang="en-US" dirty="0"/>
              <a:t> 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3756647"/>
            <a:ext cx="5105400" cy="181588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x;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r = x;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f(x);	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lv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f(c);	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lv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f(r);	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lv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	//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rvalue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  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&amp;&amp;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3886200" y="1245992"/>
            <a:ext cx="3352800" cy="450261"/>
          </a:xfrm>
          <a:prstGeom prst="wedgeRoundRectCallout">
            <a:avLst>
              <a:gd name="adj1" fmla="val -79296"/>
              <a:gd name="adj2" fmla="val 201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able to capture </a:t>
            </a:r>
            <a:r>
              <a:rPr lang="en-US" sz="1600" dirty="0" err="1"/>
              <a:t>lvalue</a:t>
            </a:r>
            <a:r>
              <a:rPr lang="en-US" sz="1600" dirty="0"/>
              <a:t> or </a:t>
            </a:r>
            <a:r>
              <a:rPr lang="en-US" sz="1600" dirty="0" err="1"/>
              <a:t>rvalue</a:t>
            </a:r>
            <a:endParaRPr lang="en-US" sz="1600" dirty="0"/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4019550" y="5925357"/>
            <a:ext cx="3086100" cy="450261"/>
          </a:xfrm>
          <a:prstGeom prst="wedgeRoundRectCallout">
            <a:avLst>
              <a:gd name="adj1" fmla="val -62347"/>
              <a:gd name="adj2" fmla="val -14282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rvalue</a:t>
            </a:r>
            <a:r>
              <a:rPr lang="en-US" sz="1600" dirty="0"/>
              <a:t> - no special handling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6248400" y="4062943"/>
            <a:ext cx="2362200" cy="962022"/>
          </a:xfrm>
          <a:prstGeom prst="wedgeRoundRectCallout">
            <a:avLst>
              <a:gd name="adj1" fmla="val -70155"/>
              <a:gd name="adj2" fmla="val 3830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&amp; &amp;&amp;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&amp;</a:t>
            </a:r>
            <a:endParaRPr lang="en-US" sz="1600" dirty="0"/>
          </a:p>
          <a:p>
            <a:pPr algn="ctr"/>
            <a:r>
              <a:rPr lang="en-US" sz="1600" dirty="0"/>
              <a:t>perfect forwarding</a:t>
            </a:r>
          </a:p>
          <a:p>
            <a:pPr algn="ctr"/>
            <a:r>
              <a:rPr lang="en-US" sz="1600" dirty="0"/>
              <a:t>reference collapsing</a:t>
            </a: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5715000" y="1794582"/>
            <a:ext cx="3277568" cy="870021"/>
          </a:xfrm>
          <a:prstGeom prst="wedgeRoundRectCallout">
            <a:avLst>
              <a:gd name="adj1" fmla="val -1350"/>
              <a:gd name="adj2" fmla="val 4782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idea: </a:t>
            </a:r>
          </a:p>
          <a:p>
            <a:r>
              <a:rPr lang="en-US" sz="1600" dirty="0"/>
              <a:t>- </a:t>
            </a:r>
            <a:r>
              <a:rPr lang="en-US" sz="1600" b="1" dirty="0" err="1"/>
              <a:t>l</a:t>
            </a:r>
            <a:r>
              <a:rPr lang="en-US" sz="1600" dirty="0" err="1"/>
              <a:t>value</a:t>
            </a:r>
            <a:r>
              <a:rPr lang="en-US" sz="1600" dirty="0"/>
              <a:t>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param is </a:t>
            </a:r>
            <a:r>
              <a:rPr lang="en-US" sz="1600" b="1" dirty="0" err="1"/>
              <a:t>l</a:t>
            </a:r>
            <a:r>
              <a:rPr lang="en-US" sz="1600" dirty="0" err="1"/>
              <a:t>value</a:t>
            </a:r>
            <a:r>
              <a:rPr lang="en-US" sz="1600" dirty="0"/>
              <a:t> ref</a:t>
            </a:r>
          </a:p>
          <a:p>
            <a:r>
              <a:rPr lang="en-US" sz="1600" dirty="0"/>
              <a:t>- </a:t>
            </a:r>
            <a:r>
              <a:rPr lang="en-US" sz="1600" b="1" dirty="0" err="1"/>
              <a:t>r</a:t>
            </a:r>
            <a:r>
              <a:rPr lang="en-US" sz="1600" dirty="0" err="1"/>
              <a:t>value</a:t>
            </a:r>
            <a:r>
              <a:rPr lang="en-US" sz="1600" dirty="0"/>
              <a:t>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 </a:t>
            </a:r>
            <a:r>
              <a:rPr lang="en-US" sz="1600" dirty="0"/>
              <a:t>param is </a:t>
            </a:r>
            <a:r>
              <a:rPr lang="en-US" sz="1600" b="1" dirty="0" err="1"/>
              <a:t>r</a:t>
            </a:r>
            <a:r>
              <a:rPr lang="en-US" sz="1600" dirty="0" err="1"/>
              <a:t>value</a:t>
            </a:r>
            <a:r>
              <a:rPr lang="en-US" sz="1600" dirty="0"/>
              <a:t> ref</a:t>
            </a:r>
          </a:p>
        </p:txBody>
      </p:sp>
      <p:sp>
        <p:nvSpPr>
          <p:cNvPr id="13" name="AutoShape 30"/>
          <p:cNvSpPr>
            <a:spLocks noChangeArrowheads="1"/>
          </p:cNvSpPr>
          <p:nvPr/>
        </p:nvSpPr>
        <p:spPr bwMode="auto">
          <a:xfrm>
            <a:off x="6248400" y="3145348"/>
            <a:ext cx="2362200" cy="611299"/>
          </a:xfrm>
          <a:prstGeom prst="wedgeRoundRectCallout">
            <a:avLst>
              <a:gd name="adj1" fmla="val -71162"/>
              <a:gd name="adj2" fmla="val -2952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only case where</a:t>
            </a:r>
            <a:br>
              <a:rPr lang="en-US" sz="1600" dirty="0"/>
            </a:br>
            <a:r>
              <a:rPr lang="en-US" sz="1600" dirty="0"/>
              <a:t>T is deduced to be &amp;</a:t>
            </a: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6248400" y="3145348"/>
            <a:ext cx="2362200" cy="611299"/>
          </a:xfrm>
          <a:prstGeom prst="wedgeRoundRectCallout">
            <a:avLst>
              <a:gd name="adj1" fmla="val -169278"/>
              <a:gd name="adj2" fmla="val 21040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only case where</a:t>
            </a:r>
            <a:br>
              <a:rPr lang="en-US" sz="1600" dirty="0"/>
            </a:br>
            <a:r>
              <a:rPr lang="en-US" sz="1600" dirty="0"/>
              <a:t>T is deduced to be &amp;</a:t>
            </a:r>
          </a:p>
        </p:txBody>
      </p:sp>
      <p:sp>
        <p:nvSpPr>
          <p:cNvPr id="16" name="AutoShape 30"/>
          <p:cNvSpPr>
            <a:spLocks noChangeArrowheads="1"/>
          </p:cNvSpPr>
          <p:nvPr/>
        </p:nvSpPr>
        <p:spPr bwMode="auto">
          <a:xfrm>
            <a:off x="6243873" y="5097576"/>
            <a:ext cx="2362200" cy="617424"/>
          </a:xfrm>
          <a:prstGeom prst="wedgeRoundRectCallout">
            <a:avLst>
              <a:gd name="adj1" fmla="val -69580"/>
              <a:gd name="adj2" fmla="val -3940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PT declared &amp;&amp;</a:t>
            </a:r>
          </a:p>
          <a:p>
            <a:pPr algn="ctr"/>
            <a:r>
              <a:rPr lang="en-US" sz="1600" dirty="0"/>
              <a:t>deduced &amp;</a:t>
            </a:r>
          </a:p>
        </p:txBody>
      </p:sp>
    </p:spTree>
    <p:extLst>
      <p:ext uri="{BB962C8B-B14F-4D97-AF65-F5344CB8AC3E}">
        <p14:creationId xmlns:p14="http://schemas.microsoft.com/office/powerpoint/2010/main" val="712104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371600"/>
          </a:xfrm>
        </p:spPr>
        <p:txBody>
          <a:bodyPr>
            <a:noAutofit/>
          </a:bodyPr>
          <a:lstStyle/>
          <a:p>
            <a:pPr algn="ctr"/>
            <a:r>
              <a:rPr lang="cs-CZ" sz="4000" dirty="0">
                <a:solidFill>
                  <a:schemeClr val="bg2">
                    <a:lumMod val="25000"/>
                  </a:schemeClr>
                </a:solidFill>
              </a:rPr>
              <a:t>auto</a:t>
            </a:r>
            <a:br>
              <a:rPr lang="en-US" sz="4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4000" dirty="0">
                <a:solidFill>
                  <a:schemeClr val="bg2"/>
                </a:solidFill>
              </a:rPr>
              <a:t>range-based for</a:t>
            </a:r>
            <a:endParaRPr lang="cs-CZ" sz="4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5174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rules:</a:t>
            </a:r>
          </a:p>
          <a:p>
            <a:pPr lvl="1"/>
            <a:r>
              <a:rPr lang="en-US" dirty="0"/>
              <a:t>if type of expr is a reference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 </a:t>
            </a:r>
            <a:r>
              <a:rPr lang="en-US" dirty="0"/>
              <a:t>discard reference</a:t>
            </a:r>
          </a:p>
          <a:p>
            <a:pPr lvl="1"/>
            <a:r>
              <a:rPr lang="en-US" dirty="0"/>
              <a:t>if expr is </a:t>
            </a:r>
            <a:r>
              <a:rPr lang="en-US" dirty="0" err="1"/>
              <a:t>const</a:t>
            </a:r>
            <a:r>
              <a:rPr lang="en-US" dirty="0"/>
              <a:t> or volatile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 </a:t>
            </a:r>
            <a:r>
              <a:rPr lang="en-US" dirty="0"/>
              <a:t>discard </a:t>
            </a:r>
            <a:r>
              <a:rPr lang="en-US" dirty="0" err="1"/>
              <a:t>const</a:t>
            </a:r>
            <a:r>
              <a:rPr lang="en-US" dirty="0"/>
              <a:t>/volatile</a:t>
            </a:r>
          </a:p>
          <a:p>
            <a:pPr lvl="1"/>
            <a:r>
              <a:rPr lang="en-US" dirty="0"/>
              <a:t>T</a:t>
            </a:r>
            <a:r>
              <a:rPr lang="en-US" b="1" dirty="0"/>
              <a:t> </a:t>
            </a:r>
            <a:r>
              <a:rPr lang="en-US" dirty="0"/>
              <a:t>is (stripped) ET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template type</a:t>
            </a:r>
            <a:br>
              <a:rPr lang="en-US" dirty="0"/>
            </a:br>
            <a:r>
              <a:rPr lang="en-US" dirty="0"/>
              <a:t>deduction</a:t>
            </a:r>
          </a:p>
          <a:p>
            <a:pPr lvl="1"/>
            <a:r>
              <a:rPr lang="en-US" dirty="0"/>
              <a:t>general rules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By-value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19200"/>
            <a:ext cx="2590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0600" y="896034"/>
            <a:ext cx="2438400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x;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r = x;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f(x);	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T,PT: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f(c);	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T,PT: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f(r);	// </a:t>
            </a:r>
            <a:r>
              <a:rPr lang="en-US" sz="1400" i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T,PT: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6477000" y="2819400"/>
            <a:ext cx="1371600" cy="685800"/>
          </a:xfrm>
          <a:prstGeom prst="wedgeRoundRectCallout">
            <a:avLst>
              <a:gd name="adj1" fmla="val -79296"/>
              <a:gd name="adj2" fmla="val 201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new object created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7696200" y="1738957"/>
            <a:ext cx="1072081" cy="517095"/>
          </a:xfrm>
          <a:prstGeom prst="wedgeRoundRectCallout">
            <a:avLst>
              <a:gd name="adj1" fmla="val -99592"/>
              <a:gd name="adj2" fmla="val 2085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no </a:t>
            </a:r>
            <a:r>
              <a:rPr lang="en-US" sz="1400" dirty="0" err="1"/>
              <a:t>const</a:t>
            </a:r>
            <a:r>
              <a:rPr lang="en-US" sz="1400" dirty="0"/>
              <a:t> </a:t>
            </a:r>
            <a:br>
              <a:rPr lang="en-US" sz="1400" dirty="0"/>
            </a:br>
            <a:r>
              <a:rPr lang="en-US" sz="1400" dirty="0"/>
              <a:t>deduced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124200" y="4610100"/>
            <a:ext cx="53340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reference-ness of arguments is ignored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universal reference parameters: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lvalue</a:t>
            </a:r>
            <a:r>
              <a:rPr lang="en-US" dirty="0">
                <a:solidFill>
                  <a:schemeClr val="tx1"/>
                </a:solidFill>
              </a:rPr>
              <a:t> arguments get special treatment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by-value parameters: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const</a:t>
            </a:r>
            <a:r>
              <a:rPr lang="en-US" dirty="0">
                <a:solidFill>
                  <a:schemeClr val="tx1"/>
                </a:solidFill>
              </a:rPr>
              <a:t> / volatile is dropped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4038600"/>
            <a:ext cx="8001000" cy="0"/>
          </a:xfrm>
          <a:prstGeom prst="line">
            <a:avLst/>
          </a:prstGeom>
          <a:ln w="381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68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0033CC"/>
                </a:solidFill>
              </a:rPr>
              <a:t>auto</a:t>
            </a:r>
            <a:r>
              <a:rPr lang="cs-CZ" dirty="0"/>
              <a:t> behaves as </a:t>
            </a:r>
            <a:r>
              <a:rPr lang="en-US" b="1" dirty="0">
                <a:solidFill>
                  <a:srgbClr val="0033CC"/>
                </a:solidFill>
              </a:rPr>
              <a:t>T</a:t>
            </a:r>
          </a:p>
          <a:p>
            <a:pPr lvl="1"/>
            <a:r>
              <a:rPr lang="en-US" dirty="0"/>
              <a:t>except braced initializers </a:t>
            </a:r>
            <a:r>
              <a:rPr lang="en-US" i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 later</a:t>
            </a:r>
            <a:endParaRPr lang="en-US" i="1" dirty="0"/>
          </a:p>
          <a:p>
            <a:r>
              <a:rPr lang="en-US" b="1" dirty="0">
                <a:solidFill>
                  <a:srgbClr val="0033CC"/>
                </a:solidFill>
              </a:rPr>
              <a:t>full declaration </a:t>
            </a:r>
            <a:r>
              <a:rPr lang="en-US" dirty="0"/>
              <a:t>behaves as </a:t>
            </a:r>
            <a:r>
              <a:rPr lang="en-US" b="1" dirty="0">
                <a:solidFill>
                  <a:srgbClr val="0033CC"/>
                </a:solidFill>
              </a:rPr>
              <a:t>PT</a:t>
            </a:r>
          </a:p>
          <a:p>
            <a:r>
              <a:rPr lang="en-US" dirty="0">
                <a:solidFill>
                  <a:srgbClr val="00B050"/>
                </a:solidFill>
                <a:sym typeface="Webdings" panose="05030102010509060703" pitchFamily="18" charset="2"/>
              </a:rPr>
              <a:t> </a:t>
            </a:r>
            <a:r>
              <a:rPr lang="en-US" b="1" dirty="0"/>
              <a:t>auto declaration never deduced to be a reference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dirty="0"/>
              <a:t>&amp; or &amp;&amp; have to be added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 </a:t>
            </a:r>
            <a:r>
              <a:rPr lang="en-US" dirty="0"/>
              <a:t>type deduction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2550616"/>
            <a:ext cx="5638800" cy="415498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int x =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int c = x;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int&amp; r = x;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y = 0;        // int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y = x;	  // int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y = c;	 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int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 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	 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int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auto&amp; </a:t>
            </a:r>
            <a:r>
              <a:rPr lang="en-US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cs-CZ" sz="1400" strike="sngStrik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error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nelze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zapisovat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x;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 int&amp;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c;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const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int&amp;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(auto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const int)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r;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const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int&amp;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const int&amp;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konstanta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x;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const int&amp; (auto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int)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c; // const int&amp; (auto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const int)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auto&amp;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= r; // const int&amp;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auto&amp;&amp; y = 0;	  // 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rvalue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auto&amp;&amp; y = r;	 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lvalue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6629400" y="5624293"/>
            <a:ext cx="2209800" cy="990600"/>
          </a:xfrm>
          <a:prstGeom prst="wedgeRoundRectCallout">
            <a:avLst>
              <a:gd name="adj1" fmla="val -94059"/>
              <a:gd name="adj2" fmla="val 3901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600" dirty="0"/>
              <a:t>discard &amp;</a:t>
            </a:r>
          </a:p>
          <a:p>
            <a:pPr marL="342900" indent="-342900">
              <a:buAutoNum type="arabicPeriod"/>
            </a:pPr>
            <a:r>
              <a:rPr lang="en-US" sz="1600" dirty="0" err="1"/>
              <a:t>lvalue</a:t>
            </a:r>
            <a:r>
              <a:rPr lang="en-US" sz="1600" dirty="0"/>
              <a:t>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 </a:t>
            </a:r>
            <a:r>
              <a:rPr lang="en-US" sz="1600" dirty="0"/>
              <a:t>add </a:t>
            </a:r>
            <a:r>
              <a:rPr lang="en-US" sz="16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&amp;</a:t>
            </a:r>
          </a:p>
          <a:p>
            <a:pPr marL="342900" indent="-342900">
              <a:buAutoNum type="arabicPeriod"/>
            </a:pPr>
            <a:r>
              <a:rPr lang="en-US" sz="16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&amp;&amp; &amp;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 </a:t>
            </a:r>
            <a:r>
              <a:rPr lang="en-US" sz="16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&amp;</a:t>
            </a:r>
            <a:endParaRPr lang="en-US" sz="1600" dirty="0"/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6629400" y="4724400"/>
            <a:ext cx="2209800" cy="679661"/>
          </a:xfrm>
          <a:prstGeom prst="wedgeRoundRectCallout">
            <a:avLst>
              <a:gd name="adj1" fmla="val -80495"/>
              <a:gd name="adj2" fmla="val 4143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const</a:t>
            </a:r>
            <a:r>
              <a:rPr lang="en-US" sz="1600" dirty="0"/>
              <a:t> auto&amp; ≈ PT</a:t>
            </a:r>
          </a:p>
          <a:p>
            <a:pPr algn="ctr"/>
            <a:r>
              <a:rPr lang="en-US" sz="1600" dirty="0"/>
              <a:t>auto ≈ T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3845560" y="3200400"/>
            <a:ext cx="1676400" cy="637443"/>
          </a:xfrm>
          <a:prstGeom prst="wedgeRoundRectCallout">
            <a:avLst>
              <a:gd name="adj1" fmla="val -64657"/>
              <a:gd name="adj2" fmla="val 7755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by-value</a:t>
            </a:r>
          </a:p>
          <a:p>
            <a:pPr algn="ctr"/>
            <a:r>
              <a:rPr lang="en-US" sz="1600" dirty="0"/>
              <a:t>drop &amp;, </a:t>
            </a:r>
            <a:r>
              <a:rPr lang="en-US" sz="1600" dirty="0" err="1"/>
              <a:t>const</a:t>
            </a: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F400FF-721B-0284-122F-824FDDDD24FE}"/>
              </a:ext>
            </a:extLst>
          </p:cNvPr>
          <p:cNvSpPr txBox="1"/>
          <p:nvPr/>
        </p:nvSpPr>
        <p:spPr>
          <a:xfrm>
            <a:off x="6060440" y="2668812"/>
            <a:ext cx="2590800" cy="1862048"/>
          </a:xfrm>
          <a:prstGeom prst="rect">
            <a:avLst/>
          </a:prstGeom>
          <a:solidFill>
            <a:srgbClr val="FFFFCC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C() {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very heavy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C&amp;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 {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return c;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c = f();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     😱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BDB0B5-57F4-4B85-3ED8-9675FB53C061}"/>
              </a:ext>
            </a:extLst>
          </p:cNvPr>
          <p:cNvSpPr txBox="1"/>
          <p:nvPr/>
        </p:nvSpPr>
        <p:spPr>
          <a:xfrm>
            <a:off x="6060440" y="494072"/>
            <a:ext cx="25908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f( </a:t>
            </a:r>
            <a:r>
              <a:rPr lang="en-US" sz="1400" b="1" dirty="0">
                <a:solidFill>
                  <a:srgbClr val="954ECA"/>
                </a:solidFill>
                <a:latin typeface="Courier New" pitchFamily="49" charset="0"/>
                <a:cs typeface="Courier New" pitchFamily="49" charset="0"/>
              </a:rPr>
              <a:t>PT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type: 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97F494-052F-C83D-B1FF-DA157BA683ED}"/>
              </a:ext>
            </a:extLst>
          </p:cNvPr>
          <p:cNvSpPr txBox="1"/>
          <p:nvPr/>
        </p:nvSpPr>
        <p:spPr>
          <a:xfrm>
            <a:off x="6060440" y="1295885"/>
            <a:ext cx="25908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95D98F-2472-9C0C-FE53-2526332EE153}"/>
              </a:ext>
            </a:extLst>
          </p:cNvPr>
          <p:cNvCxnSpPr/>
          <p:nvPr/>
        </p:nvCxnSpPr>
        <p:spPr>
          <a:xfrm>
            <a:off x="6127865" y="1551486"/>
            <a:ext cx="1219200" cy="0"/>
          </a:xfrm>
          <a:prstGeom prst="line">
            <a:avLst/>
          </a:prstGeom>
          <a:ln w="57150">
            <a:solidFill>
              <a:srgbClr val="954E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84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 animBg="1"/>
      <p:bldP spid="6" grpId="0" animBg="1"/>
      <p:bldP spid="7" grpId="0" animBg="1"/>
      <p:bldP spid="8" grpId="0" animBg="1"/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38600" y="931100"/>
            <a:ext cx="4953000" cy="5774499"/>
          </a:xfrm>
        </p:spPr>
        <p:txBody>
          <a:bodyPr>
            <a:normAutofit/>
          </a:bodyPr>
          <a:lstStyle/>
          <a:p>
            <a:r>
              <a:rPr lang="en-US" dirty="0" err="1"/>
              <a:t>lvalue</a:t>
            </a:r>
            <a:endParaRPr lang="en-US" dirty="0"/>
          </a:p>
          <a:p>
            <a:pPr lvl="1"/>
            <a:r>
              <a:rPr lang="en-US" dirty="0"/>
              <a:t>assignable</a:t>
            </a:r>
          </a:p>
          <a:p>
            <a:pPr lvl="1"/>
            <a:r>
              <a:rPr lang="en-US" dirty="0"/>
              <a:t>... ... ...</a:t>
            </a:r>
          </a:p>
          <a:p>
            <a:r>
              <a:rPr lang="en-US" dirty="0" err="1"/>
              <a:t>prvalue</a:t>
            </a:r>
            <a:endParaRPr lang="en-US" dirty="0"/>
          </a:p>
          <a:p>
            <a:pPr lvl="1"/>
            <a:r>
              <a:rPr lang="en-US" dirty="0"/>
              <a:t>pure </a:t>
            </a:r>
            <a:r>
              <a:rPr lang="en-US" dirty="0" err="1"/>
              <a:t>rvalue</a:t>
            </a:r>
            <a:endParaRPr lang="en-US" dirty="0"/>
          </a:p>
          <a:p>
            <a:pPr lvl="1"/>
            <a:r>
              <a:rPr lang="en-US" dirty="0"/>
              <a:t>pre-C++11 "</a:t>
            </a:r>
            <a:r>
              <a:rPr lang="en-US" dirty="0" err="1"/>
              <a:t>rvalue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no identity</a:t>
            </a:r>
            <a:r>
              <a:rPr lang="cs-CZ" dirty="0"/>
              <a:t> - expression</a:t>
            </a:r>
            <a:endParaRPr lang="en-US" dirty="0"/>
          </a:p>
          <a:p>
            <a:r>
              <a:rPr lang="en-US" dirty="0" err="1"/>
              <a:t>xvalue</a:t>
            </a:r>
            <a:endParaRPr lang="en-US" dirty="0"/>
          </a:p>
          <a:p>
            <a:pPr lvl="1"/>
            <a:r>
              <a:rPr lang="en-US" dirty="0"/>
              <a:t>has identity (</a:t>
            </a:r>
            <a:r>
              <a:rPr lang="en-US" i="1" dirty="0"/>
              <a:t>"address"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expiring value, movable</a:t>
            </a:r>
          </a:p>
          <a:p>
            <a:pPr lvl="1"/>
            <a:r>
              <a:rPr lang="en-US" dirty="0" err="1"/>
              <a:t>std</a:t>
            </a:r>
            <a:r>
              <a:rPr lang="en-US" dirty="0"/>
              <a:t>::move(x), anonymous </a:t>
            </a:r>
            <a:r>
              <a:rPr lang="en-US" dirty="0" err="1"/>
              <a:t>obj</a:t>
            </a:r>
            <a:r>
              <a:rPr lang="en-US" dirty="0"/>
              <a:t>, ...</a:t>
            </a:r>
          </a:p>
          <a:p>
            <a:r>
              <a:rPr lang="en-US" dirty="0" err="1"/>
              <a:t>rvalue</a:t>
            </a:r>
            <a:r>
              <a:rPr lang="en-US" dirty="0"/>
              <a:t> (C++11)</a:t>
            </a:r>
          </a:p>
          <a:p>
            <a:pPr lvl="1"/>
            <a:r>
              <a:rPr lang="en-US" dirty="0" err="1"/>
              <a:t>prvalue</a:t>
            </a:r>
            <a:r>
              <a:rPr lang="en-US" dirty="0"/>
              <a:t> + </a:t>
            </a:r>
            <a:r>
              <a:rPr lang="en-US" dirty="0" err="1"/>
              <a:t>xvalue</a:t>
            </a:r>
            <a:endParaRPr lang="en-US" dirty="0"/>
          </a:p>
          <a:p>
            <a:r>
              <a:rPr lang="en-US" dirty="0" err="1"/>
              <a:t>glvalue</a:t>
            </a:r>
            <a:endParaRPr lang="en-US" dirty="0"/>
          </a:p>
          <a:p>
            <a:pPr lvl="1"/>
            <a:r>
              <a:rPr lang="en-US" dirty="0"/>
              <a:t>generalized </a:t>
            </a:r>
            <a:r>
              <a:rPr lang="en-US" dirty="0" err="1"/>
              <a:t>lvalue</a:t>
            </a:r>
            <a:endParaRPr lang="en-US" dirty="0"/>
          </a:p>
          <a:p>
            <a:pPr lvl="1"/>
            <a:r>
              <a:rPr lang="en-US" dirty="0" err="1"/>
              <a:t>lvalue</a:t>
            </a:r>
            <a:r>
              <a:rPr lang="en-US" dirty="0"/>
              <a:t> + </a:t>
            </a:r>
            <a:r>
              <a:rPr lang="en-US" dirty="0" err="1"/>
              <a:t>xvalue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categories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477" y="1600200"/>
            <a:ext cx="3361640" cy="3352800"/>
          </a:xfrm>
          <a:prstGeom prst="rect">
            <a:avLst/>
          </a:prstGeom>
        </p:spPr>
      </p:pic>
      <p:sp>
        <p:nvSpPr>
          <p:cNvPr id="4" name="AutoShape 30">
            <a:extLst>
              <a:ext uri="{FF2B5EF4-FFF2-40B4-BE49-F238E27FC236}">
                <a16:creationId xmlns:a16="http://schemas.microsoft.com/office/drawing/2014/main" id="{6B1182C4-CBF7-A464-E950-F09E3D21A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257800"/>
            <a:ext cx="1072081" cy="517095"/>
          </a:xfrm>
          <a:prstGeom prst="wedgeRoundRectCallout">
            <a:avLst>
              <a:gd name="adj1" fmla="val -3978"/>
              <a:gd name="adj2" fmla="val -10754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memory address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863468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rules:</a:t>
            </a:r>
          </a:p>
          <a:p>
            <a:pPr lvl="1"/>
            <a:r>
              <a:rPr lang="en-US" dirty="0" err="1"/>
              <a:t>decltype</a:t>
            </a:r>
            <a:r>
              <a:rPr lang="en-US" dirty="0"/>
              <a:t>( </a:t>
            </a:r>
            <a:r>
              <a:rPr lang="en-US" b="1" dirty="0"/>
              <a:t>name</a:t>
            </a:r>
            <a:r>
              <a:rPr lang="en-US" dirty="0"/>
              <a:t> </a:t>
            </a:r>
            <a:r>
              <a:rPr lang="en-US" sz="900" dirty="0"/>
              <a:t>of type T</a:t>
            </a:r>
            <a:r>
              <a:rPr lang="en-US" dirty="0"/>
              <a:t>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T</a:t>
            </a:r>
          </a:p>
          <a:p>
            <a:pPr lvl="2"/>
            <a:r>
              <a:rPr lang="en-US" b="1" dirty="0"/>
              <a:t>does not </a:t>
            </a:r>
            <a:r>
              <a:rPr lang="en-US" dirty="0"/>
              <a:t>discard </a:t>
            </a:r>
            <a:r>
              <a:rPr lang="en-US" dirty="0" err="1"/>
              <a:t>const</a:t>
            </a:r>
            <a:r>
              <a:rPr lang="en-US" dirty="0"/>
              <a:t>/volatile/&amp;</a:t>
            </a:r>
          </a:p>
          <a:p>
            <a:pPr lvl="1"/>
            <a:r>
              <a:rPr lang="en-US" dirty="0" err="1"/>
              <a:t>decltype</a:t>
            </a:r>
            <a:r>
              <a:rPr lang="en-US" dirty="0"/>
              <a:t>( </a:t>
            </a:r>
            <a:r>
              <a:rPr lang="en-US" b="1" dirty="0" err="1"/>
              <a:t>prvalue</a:t>
            </a:r>
            <a:r>
              <a:rPr lang="en-US" dirty="0"/>
              <a:t>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T</a:t>
            </a:r>
          </a:p>
          <a:p>
            <a:pPr lvl="1"/>
            <a:r>
              <a:rPr lang="en-US" dirty="0" err="1"/>
              <a:t>decltype</a:t>
            </a:r>
            <a:r>
              <a:rPr lang="en-US" dirty="0"/>
              <a:t>( </a:t>
            </a:r>
            <a:r>
              <a:rPr lang="en-US" b="1" dirty="0" err="1"/>
              <a:t>xvalue</a:t>
            </a:r>
            <a:r>
              <a:rPr lang="en-US" dirty="0" err="1"/>
              <a:t>_expr</a:t>
            </a:r>
            <a:r>
              <a:rPr lang="en-US" dirty="0"/>
              <a:t> </a:t>
            </a:r>
            <a:r>
              <a:rPr lang="en-US" sz="900" dirty="0"/>
              <a:t>of type T</a:t>
            </a:r>
            <a:r>
              <a:rPr lang="en-US" dirty="0"/>
              <a:t>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T&amp;&amp;</a:t>
            </a:r>
          </a:p>
          <a:p>
            <a:pPr lvl="1"/>
            <a:r>
              <a:rPr lang="en-US" dirty="0" err="1"/>
              <a:t>decltype</a:t>
            </a:r>
            <a:r>
              <a:rPr lang="en-US" dirty="0"/>
              <a:t>( </a:t>
            </a:r>
            <a:r>
              <a:rPr lang="en-US" b="1" dirty="0" err="1"/>
              <a:t>lvalue_expr</a:t>
            </a:r>
            <a:r>
              <a:rPr lang="en-US" b="1" dirty="0"/>
              <a:t> </a:t>
            </a:r>
            <a:r>
              <a:rPr lang="en-US" sz="900" dirty="0"/>
              <a:t>of type T</a:t>
            </a:r>
            <a:r>
              <a:rPr lang="en-US" dirty="0"/>
              <a:t>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</a:t>
            </a:r>
            <a:r>
              <a:rPr lang="en-US" b="1" dirty="0"/>
              <a:t>T&amp; </a:t>
            </a:r>
            <a:r>
              <a:rPr lang="en-US" dirty="0">
                <a:solidFill>
                  <a:srgbClr val="00B050"/>
                </a:solidFill>
                <a:sym typeface="Webdings" panose="05030102010509060703" pitchFamily="18" charset="2"/>
              </a:rPr>
              <a:t> </a:t>
            </a:r>
            <a:endParaRPr lang="en-US" b="1" dirty="0"/>
          </a:p>
          <a:p>
            <a:pPr lvl="1"/>
            <a:r>
              <a:rPr lang="en-US" dirty="0"/>
              <a:t>...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      auto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always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discards</a:t>
            </a:r>
            <a:r>
              <a:rPr lang="en-US" dirty="0"/>
              <a:t> an outermost reference</a:t>
            </a:r>
          </a:p>
          <a:p>
            <a:pPr lvl="1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decltype</a:t>
            </a:r>
            <a:r>
              <a:rPr lang="en-US" dirty="0"/>
              <a:t> either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preserves</a:t>
            </a:r>
            <a:r>
              <a:rPr lang="en-US" dirty="0"/>
              <a:t> it or even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adds</a:t>
            </a:r>
            <a:r>
              <a:rPr lang="en-US" dirty="0"/>
              <a:t> one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decltype</a:t>
            </a:r>
            <a:r>
              <a:rPr lang="en-US" dirty="0"/>
              <a:t> deduction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3011031"/>
            <a:ext cx="4343400" cy="224676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1;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 r = x;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a[1];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(1+2);    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prv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(move(x));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&amp;&amp; - xv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(x);	 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name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	  // !!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int&amp;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 lv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😵‍💫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(r);	  //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(a[0]);	 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int&amp;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- lv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54864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ebdings" panose="05030102010509060703" pitchFamily="18" charset="2"/>
              </a:rPr>
              <a:t>☠</a:t>
            </a:r>
            <a:endParaRPr lang="en-US" sz="4000" b="1" dirty="0">
              <a:solidFill>
                <a:srgbClr val="00B050"/>
              </a:solidFill>
            </a:endParaRP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5181600" y="1454670"/>
            <a:ext cx="1676400" cy="414422"/>
          </a:xfrm>
          <a:prstGeom prst="wedgeRoundRectCallout">
            <a:avLst>
              <a:gd name="adj1" fmla="val -81467"/>
              <a:gd name="adj2" fmla="val 5831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pure </a:t>
            </a:r>
            <a:r>
              <a:rPr lang="en-US" sz="1600" dirty="0" err="1"/>
              <a:t>rvalue</a:t>
            </a:r>
            <a:endParaRPr lang="en-US" sz="1600" dirty="0"/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5181600" y="1866468"/>
            <a:ext cx="1676400" cy="414422"/>
          </a:xfrm>
          <a:prstGeom prst="wedgeRoundRectCallout">
            <a:avLst>
              <a:gd name="adj1" fmla="val -79530"/>
              <a:gd name="adj2" fmla="val 3873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eXpiring</a:t>
            </a:r>
            <a:r>
              <a:rPr lang="en-US" sz="1600" dirty="0"/>
              <a:t> value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5181600" y="2278266"/>
            <a:ext cx="1676400" cy="414422"/>
          </a:xfrm>
          <a:prstGeom prst="wedgeRoundRectCallout">
            <a:avLst>
              <a:gd name="adj1" fmla="val -79208"/>
              <a:gd name="adj2" fmla="val 217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assignable !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6858000" y="1454670"/>
            <a:ext cx="990600" cy="823596"/>
          </a:xfrm>
          <a:prstGeom prst="wedgeRoundRectCallout">
            <a:avLst>
              <a:gd name="adj1" fmla="val -48988"/>
              <a:gd name="adj2" fmla="val 1171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rvalue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933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8" grpId="0" animBg="1"/>
      <p:bldP spid="7" grpId="0" animBg="1"/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different rules</a:t>
            </a:r>
            <a:endParaRPr lang="cs-CZ" dirty="0"/>
          </a:p>
          <a:p>
            <a:pPr lvl="1"/>
            <a:r>
              <a:rPr lang="en-US" dirty="0"/>
              <a:t>auto</a:t>
            </a:r>
            <a:r>
              <a:rPr lang="cs-CZ" dirty="0"/>
              <a:t>	    </a:t>
            </a:r>
            <a:r>
              <a:rPr lang="en-US" dirty="0"/>
              <a:t>- </a:t>
            </a:r>
            <a:r>
              <a:rPr lang="cs-CZ" dirty="0"/>
              <a:t>use </a:t>
            </a:r>
            <a:r>
              <a:rPr lang="cs-CZ" b="1" dirty="0"/>
              <a:t>template</a:t>
            </a:r>
            <a:r>
              <a:rPr lang="cs-CZ" dirty="0"/>
              <a:t> type deduction rule</a:t>
            </a:r>
          </a:p>
          <a:p>
            <a:pPr lvl="1"/>
            <a:r>
              <a:rPr lang="cs-CZ" dirty="0"/>
              <a:t>decltype(auto) - use </a:t>
            </a:r>
            <a:r>
              <a:rPr lang="cs-CZ" b="1" dirty="0"/>
              <a:t>decltype</a:t>
            </a:r>
            <a:r>
              <a:rPr lang="cs-CZ" dirty="0"/>
              <a:t> deduction rules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lvalue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expression</a:t>
            </a:r>
          </a:p>
          <a:p>
            <a:pPr lvl="1"/>
            <a:r>
              <a:rPr lang="en-US" dirty="0"/>
              <a:t>auto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</a:t>
            </a:r>
            <a:r>
              <a:rPr lang="en-US" dirty="0" err="1"/>
              <a:t>int</a:t>
            </a:r>
            <a:endParaRPr lang="en-US" dirty="0"/>
          </a:p>
          <a:p>
            <a:pPr lvl="1"/>
            <a:r>
              <a:rPr lang="en-US" dirty="0" err="1"/>
              <a:t>decltype</a:t>
            </a:r>
            <a:r>
              <a:rPr lang="en-US" dirty="0"/>
              <a:t>(auto) </a:t>
            </a: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⇒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&amp;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beware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the dog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name vs. </a:t>
            </a:r>
            <a:r>
              <a:rPr lang="en-US" dirty="0" err="1"/>
              <a:t>lvalue</a:t>
            </a:r>
            <a:r>
              <a:rPr lang="en-US" dirty="0"/>
              <a:t> expr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return type deduction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1905000"/>
            <a:ext cx="19050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95800" y="1905000"/>
            <a:ext cx="2362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95800" y="3151371"/>
            <a:ext cx="3276600" cy="133113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v[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f(0) = 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71527" y="4800600"/>
            <a:ext cx="233637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h()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5400" y="5440362"/>
            <a:ext cx="233637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(auto)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h()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(x)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7096090" y="5860778"/>
            <a:ext cx="1664130" cy="785932"/>
          </a:xfrm>
          <a:prstGeom prst="wedgeRoundRectCallout">
            <a:avLst>
              <a:gd name="adj1" fmla="val -79715"/>
              <a:gd name="adj2" fmla="val -280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lvalue</a:t>
            </a:r>
            <a:r>
              <a:rPr lang="en-US" sz="1600" dirty="0"/>
              <a:t> expr</a:t>
            </a:r>
          </a:p>
          <a:p>
            <a:pPr algn="ctr"/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FF0000"/>
                </a:solidFill>
              </a:rPr>
              <a:t>int&amp;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⇝ undefined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3657600" y="5867400"/>
            <a:ext cx="990600" cy="543709"/>
          </a:xfrm>
          <a:prstGeom prst="wedgeRoundRectCallout">
            <a:avLst>
              <a:gd name="adj1" fmla="val 34263"/>
              <a:gd name="adj2" fmla="val -11879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name</a:t>
            </a:r>
          </a:p>
          <a:p>
            <a:pPr algn="ctr"/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</a:t>
            </a:r>
            <a:r>
              <a:rPr lang="en-US" sz="1600" dirty="0" err="1"/>
              <a:t>int</a:t>
            </a:r>
            <a:endParaRPr lang="en-US" sz="1600" dirty="0"/>
          </a:p>
        </p:txBody>
      </p:sp>
      <p:sp>
        <p:nvSpPr>
          <p:cNvPr id="16" name="AutoShape 30"/>
          <p:cNvSpPr>
            <a:spLocks noChangeArrowheads="1"/>
          </p:cNvSpPr>
          <p:nvPr/>
        </p:nvSpPr>
        <p:spPr bwMode="auto">
          <a:xfrm>
            <a:off x="6324600" y="2590800"/>
            <a:ext cx="771490" cy="323047"/>
          </a:xfrm>
          <a:prstGeom prst="wedgeRoundRectCallout">
            <a:avLst>
              <a:gd name="adj1" fmla="val -1812"/>
              <a:gd name="adj2" fmla="val -4900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int</a:t>
            </a:r>
            <a:r>
              <a:rPr lang="en-US" sz="1600" b="1" dirty="0"/>
              <a:t>&amp;</a:t>
            </a:r>
          </a:p>
        </p:txBody>
      </p:sp>
      <p:sp>
        <p:nvSpPr>
          <p:cNvPr id="17" name="AutoShape 30"/>
          <p:cNvSpPr>
            <a:spLocks noChangeArrowheads="1"/>
          </p:cNvSpPr>
          <p:nvPr/>
        </p:nvSpPr>
        <p:spPr bwMode="auto">
          <a:xfrm>
            <a:off x="2438400" y="2590800"/>
            <a:ext cx="610642" cy="323047"/>
          </a:xfrm>
          <a:prstGeom prst="wedgeRoundRectCallout">
            <a:avLst>
              <a:gd name="adj1" fmla="val -1812"/>
              <a:gd name="adj2" fmla="val -4900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int</a:t>
            </a:r>
            <a:endParaRPr lang="en-US" sz="1600" b="1" dirty="0"/>
          </a:p>
        </p:txBody>
      </p:sp>
      <p:sp>
        <p:nvSpPr>
          <p:cNvPr id="18" name="AutoShape 30"/>
          <p:cNvSpPr>
            <a:spLocks noChangeArrowheads="1"/>
          </p:cNvSpPr>
          <p:nvPr/>
        </p:nvSpPr>
        <p:spPr bwMode="auto">
          <a:xfrm>
            <a:off x="7848600" y="400930"/>
            <a:ext cx="10857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... again</a:t>
            </a:r>
          </a:p>
        </p:txBody>
      </p:sp>
      <p:sp>
        <p:nvSpPr>
          <p:cNvPr id="19" name="AutoShape 30"/>
          <p:cNvSpPr txBox="1">
            <a:spLocks noChangeArrowheads="1"/>
          </p:cNvSpPr>
          <p:nvPr/>
        </p:nvSpPr>
        <p:spPr bwMode="auto">
          <a:xfrm>
            <a:off x="3124200" y="3886200"/>
            <a:ext cx="95192" cy="83117"/>
          </a:xfrm>
          <a:prstGeom prst="wedgeRoundRectCallout">
            <a:avLst>
              <a:gd name="adj1" fmla="val 1361515"/>
              <a:gd name="adj2" fmla="val 38808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6D291A-ACB9-5938-6B4E-C3420315E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32" r="15941"/>
          <a:stretch/>
        </p:blipFill>
        <p:spPr>
          <a:xfrm>
            <a:off x="1296000" y="5319387"/>
            <a:ext cx="1044000" cy="150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33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91200"/>
          </a:xfrm>
        </p:spPr>
        <p:txBody>
          <a:bodyPr>
            <a:normAutofit/>
          </a:bodyPr>
          <a:lstStyle/>
          <a:p>
            <a:r>
              <a:rPr lang="en-US" dirty="0"/>
              <a:t>CTAD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[C++17]</a:t>
            </a:r>
          </a:p>
          <a:p>
            <a:pPr lvl="1"/>
            <a:r>
              <a:rPr lang="en-US" dirty="0"/>
              <a:t>obsoletes many “make” helpers</a:t>
            </a:r>
          </a:p>
          <a:p>
            <a:pPr lvl="1"/>
            <a:r>
              <a:rPr lang="en-US" dirty="0"/>
              <a:t>more efficient compilation</a:t>
            </a:r>
          </a:p>
          <a:p>
            <a:pPr lvl="1"/>
            <a:r>
              <a:rPr lang="en-US" dirty="0"/>
              <a:t>more efficient generated code</a:t>
            </a:r>
          </a:p>
          <a:p>
            <a:pPr marL="393192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template argument deduction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20014" y="2767636"/>
            <a:ext cx="19812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pair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p{ 2, 4.5};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24614" y="1047308"/>
            <a:ext cx="3276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pair&lt;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int,double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p( 2, 4.5);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p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make_pair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( 2, 4.5);</a:t>
            </a:r>
          </a:p>
        </p:txBody>
      </p:sp>
      <p:sp>
        <p:nvSpPr>
          <p:cNvPr id="19" name="AutoShape 30"/>
          <p:cNvSpPr>
            <a:spLocks noChangeArrowheads="1"/>
          </p:cNvSpPr>
          <p:nvPr/>
        </p:nvSpPr>
        <p:spPr bwMode="auto">
          <a:xfrm>
            <a:off x="4825310" y="2184890"/>
            <a:ext cx="2362200" cy="432863"/>
          </a:xfrm>
          <a:prstGeom prst="wedgeRoundRectCallout">
            <a:avLst>
              <a:gd name="adj1" fmla="val 54367"/>
              <a:gd name="adj2" fmla="val 9351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deduces </a:t>
            </a:r>
            <a:r>
              <a:rPr lang="en-US" sz="1600" dirty="0" err="1"/>
              <a:t>int</a:t>
            </a:r>
            <a:r>
              <a:rPr lang="en-US" sz="1600" dirty="0"/>
              <a:t>, double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81400" y="3262197"/>
            <a:ext cx="5119814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= {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dog"s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cat"s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rat"s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};</a:t>
            </a:r>
          </a:p>
        </p:txBody>
      </p:sp>
      <p:sp>
        <p:nvSpPr>
          <p:cNvPr id="21" name="AutoShape 30"/>
          <p:cNvSpPr>
            <a:spLocks noChangeArrowheads="1"/>
          </p:cNvSpPr>
          <p:nvPr/>
        </p:nvSpPr>
        <p:spPr bwMode="auto">
          <a:xfrm>
            <a:off x="1219200" y="2507112"/>
            <a:ext cx="2930610" cy="432863"/>
          </a:xfrm>
          <a:prstGeom prst="wedgeRoundRectCallout">
            <a:avLst>
              <a:gd name="adj1" fmla="val 55007"/>
              <a:gd name="adj2" fmla="val 13834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deduces array&lt; string, 3&gt;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81400" y="3756758"/>
            <a:ext cx="5119814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&lt;pair&lt;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string&gt;&gt; x={{0,"z"}, {1,"o"} };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vector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5" name="AutoShape 30"/>
          <p:cNvSpPr>
            <a:spLocks noChangeArrowheads="1"/>
          </p:cNvSpPr>
          <p:nvPr/>
        </p:nvSpPr>
        <p:spPr bwMode="auto">
          <a:xfrm>
            <a:off x="1219200" y="4645958"/>
            <a:ext cx="3821289" cy="639183"/>
          </a:xfrm>
          <a:prstGeom prst="wedgeRoundRectCallout">
            <a:avLst>
              <a:gd name="adj1" fmla="val 35317"/>
              <a:gd name="adj2" fmla="val -11561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rgbClr val="C00000"/>
                </a:solidFill>
              </a:rPr>
              <a:t>arg</a:t>
            </a:r>
            <a:r>
              <a:rPr lang="en-US" sz="1600" dirty="0">
                <a:solidFill>
                  <a:srgbClr val="C00000"/>
                </a:solidFill>
              </a:rPr>
              <a:t>:</a:t>
            </a:r>
            <a:r>
              <a:rPr lang="en-US" sz="1600" dirty="0"/>
              <a:t> </a:t>
            </a:r>
            <a:r>
              <a:rPr lang="en-US" sz="1600" b="1" dirty="0"/>
              <a:t>list</a:t>
            </a:r>
            <a:r>
              <a:rPr lang="en-US" sz="1600" dirty="0"/>
              <a:t>&lt;pair&lt;</a:t>
            </a:r>
            <a:r>
              <a:rPr lang="en-US" sz="1600" dirty="0" err="1"/>
              <a:t>int,string</a:t>
            </a:r>
            <a:r>
              <a:rPr lang="en-US" sz="1600" dirty="0"/>
              <a:t>&gt;&gt;</a:t>
            </a:r>
            <a:r>
              <a:rPr lang="en-US" sz="1600" b="1" dirty="0">
                <a:solidFill>
                  <a:srgbClr val="C00000"/>
                </a:solidFill>
              </a:rPr>
              <a:t>::iterator</a:t>
            </a:r>
          </a:p>
          <a:p>
            <a:r>
              <a:rPr lang="en-US" sz="1600" dirty="0">
                <a:solidFill>
                  <a:srgbClr val="00B050"/>
                </a:solidFill>
              </a:rPr>
              <a:t>CTAD:</a:t>
            </a:r>
            <a:r>
              <a:rPr lang="en-US" sz="1600" dirty="0"/>
              <a:t> </a:t>
            </a:r>
            <a:r>
              <a:rPr lang="en-US" sz="1600" b="1" dirty="0"/>
              <a:t>vector</a:t>
            </a:r>
            <a:r>
              <a:rPr lang="en-US" sz="1600" dirty="0"/>
              <a:t>&lt;</a:t>
            </a:r>
            <a:r>
              <a:rPr lang="en-US" sz="1600" dirty="0">
                <a:solidFill>
                  <a:srgbClr val="00B050"/>
                </a:solidFill>
              </a:rPr>
              <a:t>pair&lt;</a:t>
            </a:r>
            <a:r>
              <a:rPr lang="en-US" sz="1600" dirty="0" err="1">
                <a:solidFill>
                  <a:srgbClr val="00B050"/>
                </a:solidFill>
              </a:rPr>
              <a:t>int,string</a:t>
            </a:r>
            <a:r>
              <a:rPr lang="en-US" sz="1600" dirty="0">
                <a:solidFill>
                  <a:srgbClr val="00B050"/>
                </a:solidFill>
              </a:rPr>
              <a:t>&gt;</a:t>
            </a:r>
            <a:r>
              <a:rPr lang="en-US" sz="1600" dirty="0"/>
              <a:t>&gt;</a:t>
            </a:r>
          </a:p>
        </p:txBody>
      </p:sp>
      <p:sp>
        <p:nvSpPr>
          <p:cNvPr id="29" name="AutoShape 30"/>
          <p:cNvSpPr>
            <a:spLocks noChangeArrowheads="1"/>
          </p:cNvSpPr>
          <p:nvPr/>
        </p:nvSpPr>
        <p:spPr bwMode="auto">
          <a:xfrm>
            <a:off x="7710391" y="2184890"/>
            <a:ext cx="1009581" cy="572279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CTAD C++17</a:t>
            </a: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4800600" y="5136124"/>
            <a:ext cx="1230489" cy="298034"/>
          </a:xfrm>
          <a:prstGeom prst="wedgeRoundRectCallout">
            <a:avLst>
              <a:gd name="adj1" fmla="val 8967"/>
              <a:gd name="adj2" fmla="val 4917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why ?</a:t>
            </a:r>
            <a:r>
              <a:rPr lang="cs-CZ" sz="1600" dirty="0"/>
              <a:t> 😮</a:t>
            </a:r>
            <a:endParaRPr lang="en-US" sz="1600" dirty="0"/>
          </a:p>
        </p:txBody>
      </p:sp>
      <p:sp>
        <p:nvSpPr>
          <p:cNvPr id="17" name="Rounded Rectangle 16"/>
          <p:cNvSpPr/>
          <p:nvPr/>
        </p:nvSpPr>
        <p:spPr>
          <a:xfrm>
            <a:off x="3200400" y="5617598"/>
            <a:ext cx="5566807" cy="859402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Stephan T. </a:t>
            </a:r>
            <a:r>
              <a:rPr lang="en-US" sz="1200" dirty="0" err="1">
                <a:solidFill>
                  <a:schemeClr val="tx1"/>
                </a:solidFill>
              </a:rPr>
              <a:t>Lavavej</a:t>
            </a:r>
            <a:r>
              <a:rPr lang="en-US" sz="1200" dirty="0">
                <a:solidFill>
                  <a:schemeClr val="tx1"/>
                </a:solidFill>
              </a:rPr>
              <a:t>: Class Template Argument Deduction for Everyone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www.youtube.com/watch?v=-H-ut6j1BYU</a:t>
            </a:r>
          </a:p>
          <a:p>
            <a:pPr algn="ctr"/>
            <a:r>
              <a:rPr lang="en-US" sz="1200" dirty="0" err="1">
                <a:solidFill>
                  <a:schemeClr val="tx1"/>
                </a:solidFill>
              </a:rPr>
              <a:t>Timur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Doumler</a:t>
            </a:r>
            <a:r>
              <a:rPr lang="en-US" sz="1200" dirty="0">
                <a:solidFill>
                  <a:schemeClr val="tx1"/>
                </a:solidFill>
              </a:rPr>
              <a:t>: Class Template Argument Deduction in C++17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www.youtube.com/watch?v=UDs90b0yjjQ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E8EF01C1-6CB9-78D5-0B74-258E63F1B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053488"/>
            <a:ext cx="1030753" cy="632275"/>
          </a:xfrm>
          <a:prstGeom prst="wedgeRoundRectCallout">
            <a:avLst>
              <a:gd name="adj1" fmla="val 72109"/>
              <a:gd name="adj2" fmla="val 1024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FTAD C++98</a:t>
            </a:r>
          </a:p>
        </p:txBody>
      </p:sp>
    </p:spTree>
    <p:extLst>
      <p:ext uri="{BB962C8B-B14F-4D97-AF65-F5344CB8AC3E}">
        <p14:creationId xmlns:p14="http://schemas.microsoft.com/office/powerpoint/2010/main" val="96782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15" grpId="0" animBg="1"/>
      <p:bldP spid="1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1500953"/>
          </a:xfrm>
        </p:spPr>
        <p:txBody>
          <a:bodyPr>
            <a:normAutofit/>
          </a:bodyPr>
          <a:lstStyle/>
          <a:p>
            <a:r>
              <a:rPr lang="en-US" dirty="0"/>
              <a:t>user defined deduction guides</a:t>
            </a:r>
          </a:p>
          <a:p>
            <a:pPr lvl="1"/>
            <a:r>
              <a:rPr lang="en-US" dirty="0"/>
              <a:t>useful for library </a:t>
            </a:r>
            <a:r>
              <a:rPr lang="en-US" dirty="0" err="1"/>
              <a:t>implementators</a:t>
            </a:r>
            <a:endParaRPr lang="en-US" dirty="0"/>
          </a:p>
          <a:p>
            <a:pPr lvl="1"/>
            <a:r>
              <a:rPr lang="en-US" dirty="0"/>
              <a:t>how to translate</a:t>
            </a:r>
            <a:br>
              <a:rPr lang="en-US" dirty="0"/>
            </a:br>
            <a:r>
              <a:rPr lang="en-US" dirty="0"/>
              <a:t>a set of parameter types</a:t>
            </a:r>
            <a:br>
              <a:rPr lang="en-US" dirty="0"/>
            </a:br>
            <a:r>
              <a:rPr lang="en-US" dirty="0"/>
              <a:t>into template arguments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Deduction guides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33800" y="1610343"/>
            <a:ext cx="514041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&lt;pair&lt;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string&gt;&gt; x={{0,"z"}, {1,"o"} };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vector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y{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()};</a:t>
            </a:r>
          </a:p>
        </p:txBody>
      </p:sp>
      <p:sp>
        <p:nvSpPr>
          <p:cNvPr id="25" name="AutoShape 30"/>
          <p:cNvSpPr>
            <a:spLocks noChangeArrowheads="1"/>
          </p:cNvSpPr>
          <p:nvPr/>
        </p:nvSpPr>
        <p:spPr bwMode="auto">
          <a:xfrm>
            <a:off x="5575540" y="567202"/>
            <a:ext cx="3429000" cy="595737"/>
          </a:xfrm>
          <a:prstGeom prst="wedgeRoundRectCallout">
            <a:avLst>
              <a:gd name="adj1" fmla="val -64367"/>
              <a:gd name="adj2" fmla="val 13990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>
                <a:solidFill>
                  <a:srgbClr val="C00000"/>
                </a:solidFill>
              </a:rPr>
              <a:t>arg</a:t>
            </a:r>
            <a:r>
              <a:rPr lang="en-US" sz="1400" dirty="0">
                <a:solidFill>
                  <a:srgbClr val="C00000"/>
                </a:solidFill>
              </a:rPr>
              <a:t>:</a:t>
            </a:r>
            <a:r>
              <a:rPr lang="en-US" sz="1400" dirty="0"/>
              <a:t> </a:t>
            </a:r>
            <a:r>
              <a:rPr lang="en-US" sz="1400" b="1" dirty="0"/>
              <a:t>list</a:t>
            </a:r>
            <a:r>
              <a:rPr lang="en-US" sz="1400" dirty="0"/>
              <a:t>&lt;pair&lt;</a:t>
            </a:r>
            <a:r>
              <a:rPr lang="en-US" sz="1400" dirty="0" err="1"/>
              <a:t>int,string</a:t>
            </a:r>
            <a:r>
              <a:rPr lang="en-US" sz="1400" dirty="0"/>
              <a:t>&gt;&gt;</a:t>
            </a:r>
            <a:r>
              <a:rPr lang="en-US" sz="1400" b="1" dirty="0"/>
              <a:t>::iterator</a:t>
            </a:r>
          </a:p>
          <a:p>
            <a:r>
              <a:rPr lang="en-US" sz="1400" dirty="0">
                <a:solidFill>
                  <a:srgbClr val="00B050"/>
                </a:solidFill>
              </a:rPr>
              <a:t>CTAD:</a:t>
            </a:r>
            <a:r>
              <a:rPr lang="en-US" sz="1400" dirty="0"/>
              <a:t> </a:t>
            </a:r>
            <a:r>
              <a:rPr lang="en-US" sz="1400" b="1" dirty="0"/>
              <a:t>vector</a:t>
            </a:r>
            <a:r>
              <a:rPr lang="en-US" sz="1400" dirty="0"/>
              <a:t>&lt;pair&lt;</a:t>
            </a:r>
            <a:r>
              <a:rPr lang="en-US" sz="1400" dirty="0" err="1"/>
              <a:t>int,string</a:t>
            </a:r>
            <a:r>
              <a:rPr lang="en-US" sz="1400" dirty="0"/>
              <a:t>&gt;&gt;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510309" y="4009829"/>
            <a:ext cx="5363901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template 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It&gt;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(It, It){}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It&gt; 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It,It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) -&gt; 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iterator_traits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&lt;It&gt;::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value_type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set&lt;</a:t>
            </a:r>
            <a:r>
              <a:rPr lang="en-US" sz="1400" b="1" dirty="0">
                <a:latin typeface="Courier New" pitchFamily="49" charset="0"/>
                <a:cs typeface="Courier New" pitchFamily="49" charset="0"/>
                <a:sym typeface="Wingdings" panose="05000000000000000000" pitchFamily="2" charset="2"/>
              </a:rPr>
              <a:t>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MyVec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v{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()};</a:t>
            </a:r>
          </a:p>
        </p:txBody>
      </p:sp>
      <p:sp>
        <p:nvSpPr>
          <p:cNvPr id="28" name="AutoShape 30"/>
          <p:cNvSpPr>
            <a:spLocks noChangeArrowheads="1"/>
          </p:cNvSpPr>
          <p:nvPr/>
        </p:nvSpPr>
        <p:spPr bwMode="auto">
          <a:xfrm>
            <a:off x="6019800" y="6007712"/>
            <a:ext cx="2438400" cy="432863"/>
          </a:xfrm>
          <a:prstGeom prst="wedgeRoundRectCallout">
            <a:avLst>
              <a:gd name="adj1" fmla="val -96590"/>
              <a:gd name="adj2" fmla="val -15093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deduces </a:t>
            </a:r>
            <a:r>
              <a:rPr lang="en-US" sz="1600" dirty="0" err="1"/>
              <a:t>MyVec</a:t>
            </a:r>
            <a:r>
              <a:rPr lang="en-US" sz="1600" dirty="0"/>
              <a:t>&lt;</a:t>
            </a:r>
            <a:r>
              <a:rPr lang="en-US" sz="1600" dirty="0">
                <a:sym typeface="Wingdings" panose="05000000000000000000" pitchFamily="2" charset="2"/>
              </a:rPr>
              <a:t></a:t>
            </a:r>
            <a:r>
              <a:rPr lang="en-US" sz="1600" dirty="0"/>
              <a:t>&gt;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199" y="2992948"/>
            <a:ext cx="5369011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template &lt;class T, class... U&gt;  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array(T, U...)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array&lt;T, 1 + 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...(U)&gt;;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199" y="2592789"/>
            <a:ext cx="5369011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array test{1, 2, 3, 4, 5}; // </a:t>
            </a:r>
            <a:r>
              <a:rPr lang="en-US" sz="1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array&lt;int, 5&gt;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7316" y="2451912"/>
            <a:ext cx="2362200" cy="129266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 { T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};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S(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char *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S&lt;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 s{"A String"};</a:t>
            </a:r>
          </a:p>
        </p:txBody>
      </p:sp>
      <p:sp>
        <p:nvSpPr>
          <p:cNvPr id="23" name="AutoShape 30"/>
          <p:cNvSpPr>
            <a:spLocks noChangeArrowheads="1"/>
          </p:cNvSpPr>
          <p:nvPr/>
        </p:nvSpPr>
        <p:spPr bwMode="auto">
          <a:xfrm>
            <a:off x="617316" y="4377185"/>
            <a:ext cx="848347" cy="432863"/>
          </a:xfrm>
          <a:prstGeom prst="wedgeRoundRectCallout">
            <a:avLst>
              <a:gd name="adj1" fmla="val -2194"/>
              <a:gd name="adj2" fmla="val -21172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string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8000" y="5881243"/>
            <a:ext cx="3733800" cy="6858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CTAD – What Is This New Acronym All About?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</a:rPr>
              <a:t>Overload Journal #143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accu.org/index.php/journals/2465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40513CB6-98F7-4458-B7B3-E890F10A7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416" y="4383544"/>
            <a:ext cx="1376674" cy="598054"/>
          </a:xfrm>
          <a:prstGeom prst="wedgeRoundRectCallout">
            <a:avLst>
              <a:gd name="adj1" fmla="val 705"/>
              <a:gd name="adj2" fmla="val -25327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deduction guide</a:t>
            </a:r>
          </a:p>
        </p:txBody>
      </p:sp>
    </p:spTree>
    <p:extLst>
      <p:ext uri="{BB962C8B-B14F-4D97-AF65-F5344CB8AC3E}">
        <p14:creationId xmlns:p14="http://schemas.microsoft.com/office/powerpoint/2010/main" val="244843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  <p:bldP spid="15" grpId="0" animBg="1"/>
      <p:bldP spid="17" grpId="0" animBg="1"/>
      <p:bldP spid="22" grpId="0" animBg="1"/>
      <p:bldP spid="23" grpId="0" animBg="1"/>
      <p:bldP spid="12" grpId="0" animBg="1"/>
      <p:bldP spid="1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much less boilerplate</a:t>
            </a:r>
          </a:p>
          <a:p>
            <a:r>
              <a:rPr lang="en-US" dirty="0"/>
              <a:t>much better signal-to-noise</a:t>
            </a:r>
          </a:p>
          <a:p>
            <a:r>
              <a:rPr lang="en-US" dirty="0"/>
              <a:t>code much more like 'normal' programming</a:t>
            </a:r>
          </a:p>
          <a:p>
            <a:r>
              <a:rPr lang="cs-CZ" sz="1800" i="1" dirty="0">
                <a:latin typeface="Curlz MT" panose="04040404050702020202" pitchFamily="82" charset="0"/>
              </a:rPr>
              <a:t>WTF</a:t>
            </a:r>
            <a:r>
              <a:rPr lang="en-US" dirty="0"/>
              <a:t>  reduction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	⇝ </a:t>
            </a:r>
            <a:r>
              <a:rPr lang="en-US" dirty="0"/>
              <a:t>improved maintainability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CTAD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2881931"/>
            <a:ext cx="4572000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class C1, class C2&gt;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f(C1&amp; c1, C2&amp; c2) {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flat_map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 </a:t>
            </a:r>
          </a:p>
          <a:p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C1::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value_type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C2::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value_type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less&lt;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C1::</a:t>
            </a:r>
            <a:r>
              <a:rPr lang="en-US" sz="1400" b="1" strike="sngStrike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value_type</a:t>
            </a:r>
            <a:r>
              <a:rPr lang="en-US" sz="1400" b="1" strike="sngStrike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&gt;, C1, C2&gt;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(c1,c2);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                                   🫤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3312818"/>
            <a:ext cx="32766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class C1, class C2&gt;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f(C1&amp; c1, C2&amp; c2)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flat_map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(c1,c2);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                    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👍</a:t>
            </a:r>
          </a:p>
        </p:txBody>
      </p:sp>
    </p:spTree>
    <p:extLst>
      <p:ext uri="{BB962C8B-B14F-4D97-AF65-F5344CB8AC3E}">
        <p14:creationId xmlns:p14="http://schemas.microsoft.com/office/powerpoint/2010/main" val="5695800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4419600"/>
            <a:ext cx="4419600" cy="1524000"/>
          </a:xfrm>
        </p:spPr>
        <p:txBody>
          <a:bodyPr/>
          <a:lstStyle/>
          <a:p>
            <a:r>
              <a:rPr lang="en-US" dirty="0"/>
              <a:t>code du-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quadri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-)</a:t>
            </a:r>
            <a:r>
              <a:rPr lang="en-US" dirty="0"/>
              <a:t> plication</a:t>
            </a:r>
          </a:p>
          <a:p>
            <a:r>
              <a:rPr lang="en-US" dirty="0"/>
              <a:t>simplifying CRTP-like idioms</a:t>
            </a:r>
          </a:p>
          <a:p>
            <a:pPr lvl="1"/>
            <a:r>
              <a:rPr lang="en-US" dirty="0"/>
              <a:t>c</a:t>
            </a:r>
            <a:r>
              <a:rPr lang="cs-CZ" dirty="0">
                <a:effectLst/>
              </a:rPr>
              <a:t>uriously recurring template pattern</a:t>
            </a:r>
            <a:endParaRPr lang="en-US" dirty="0">
              <a:effectLst/>
            </a:endParaRPr>
          </a:p>
          <a:p>
            <a:r>
              <a:rPr lang="en-US" dirty="0"/>
              <a:t>recursive lambdas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Deducing this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432360"/>
            <a:ext cx="29718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 get();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 get() const;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A5BEB1-1582-17E7-041C-E8F5FA49EA65}"/>
              </a:ext>
            </a:extLst>
          </p:cNvPr>
          <p:cNvSpPr txBox="1"/>
          <p:nvPr/>
        </p:nvSpPr>
        <p:spPr>
          <a:xfrm>
            <a:off x="990600" y="2573209"/>
            <a:ext cx="29718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 get()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 get()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T&amp;&amp; get()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T&amp;&amp; get()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310A-9174-A532-1EF9-623C3C09BA7D}"/>
              </a:ext>
            </a:extLst>
          </p:cNvPr>
          <p:cNvSpPr txBox="1"/>
          <p:nvPr/>
        </p:nvSpPr>
        <p:spPr>
          <a:xfrm>
            <a:off x="4800600" y="2573209"/>
            <a:ext cx="36957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 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X&amp;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 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const X&amp;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T&amp;&amp; 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X&amp;&amp;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const T&amp;&amp; 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const X&amp;&amp;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9" name="AutoShape 30">
            <a:extLst>
              <a:ext uri="{FF2B5EF4-FFF2-40B4-BE49-F238E27FC236}">
                <a16:creationId xmlns:a16="http://schemas.microsoft.com/office/drawing/2014/main" id="{B3176742-C428-6140-BB14-71A8DEE32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47201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23</a:t>
            </a:r>
          </a:p>
        </p:txBody>
      </p:sp>
      <p:sp>
        <p:nvSpPr>
          <p:cNvPr id="10" name="AutoShape 30">
            <a:extLst>
              <a:ext uri="{FF2B5EF4-FFF2-40B4-BE49-F238E27FC236}">
                <a16:creationId xmlns:a16="http://schemas.microsoft.com/office/drawing/2014/main" id="{142D60E8-F101-37AE-3004-5BCB03267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158" y="1103688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20</a:t>
            </a:r>
          </a:p>
        </p:txBody>
      </p:sp>
      <p:sp>
        <p:nvSpPr>
          <p:cNvPr id="11" name="AutoShape 30">
            <a:extLst>
              <a:ext uri="{FF2B5EF4-FFF2-40B4-BE49-F238E27FC236}">
                <a16:creationId xmlns:a16="http://schemas.microsoft.com/office/drawing/2014/main" id="{6CEAC3C9-9573-767D-9E9D-B5EB8884D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0058" y="2220852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4EEFED-9F8C-DFFB-2B8F-C68A5B634AF8}"/>
              </a:ext>
            </a:extLst>
          </p:cNvPr>
          <p:cNvSpPr txBox="1"/>
          <p:nvPr/>
        </p:nvSpPr>
        <p:spPr>
          <a:xfrm>
            <a:off x="4800600" y="4168283"/>
            <a:ext cx="36957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template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Self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auto&amp;&amp;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Self&amp;&amp;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self);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6F05F4-65D2-E9B5-AD27-9660495AC788}"/>
              </a:ext>
            </a:extLst>
          </p:cNvPr>
          <p:cNvSpPr txBox="1"/>
          <p:nvPr/>
        </p:nvSpPr>
        <p:spPr>
          <a:xfrm>
            <a:off x="4800600" y="5332469"/>
            <a:ext cx="36957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auto&amp;&amp;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get(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auto&amp;&amp;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self);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14" name="AutoShape 30">
            <a:extLst>
              <a:ext uri="{FF2B5EF4-FFF2-40B4-BE49-F238E27FC236}">
                <a16:creationId xmlns:a16="http://schemas.microsoft.com/office/drawing/2014/main" id="{B47C63BD-F801-18A5-B63E-C718B250C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346" y="1231580"/>
            <a:ext cx="4233954" cy="401306"/>
          </a:xfrm>
          <a:prstGeom prst="wedgeRoundRectCallout">
            <a:avLst>
              <a:gd name="adj1" fmla="val -65143"/>
              <a:gd name="adj2" fmla="val 13817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invoked on const object - const this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5" name="AutoShape 30">
            <a:extLst>
              <a:ext uri="{FF2B5EF4-FFF2-40B4-BE49-F238E27FC236}">
                <a16:creationId xmlns:a16="http://schemas.microsoft.com/office/drawing/2014/main" id="{C4B97459-BE52-3C34-6C8F-B014B6C0F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685405"/>
            <a:ext cx="2133600" cy="570624"/>
          </a:xfrm>
          <a:prstGeom prst="wedgeRoundRectCallout">
            <a:avLst>
              <a:gd name="adj1" fmla="val -81903"/>
              <a:gd name="adj2" fmla="val 24354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&amp;&amp;  - invoked</a:t>
            </a:r>
            <a:br>
              <a:rPr lang="en-US" sz="1600" dirty="0"/>
            </a:br>
            <a:r>
              <a:rPr lang="en-US" sz="1600" dirty="0"/>
              <a:t>on temporary *this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5" name="AutoShape 30">
            <a:extLst>
              <a:ext uri="{FF2B5EF4-FFF2-40B4-BE49-F238E27FC236}">
                <a16:creationId xmlns:a16="http://schemas.microsoft.com/office/drawing/2014/main" id="{80BABD12-A2EA-DA89-5059-985BB232F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824247"/>
            <a:ext cx="838200" cy="297356"/>
          </a:xfrm>
          <a:prstGeom prst="wedgeRoundRectCallout">
            <a:avLst>
              <a:gd name="adj1" fmla="val -38463"/>
              <a:gd name="adj2" fmla="val -10619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775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r-</a:t>
            </a:r>
            <a:r>
              <a:rPr lang="en-US" sz="1600" dirty="0" err="1"/>
              <a:t>val</a:t>
            </a:r>
            <a:r>
              <a:rPr lang="en-US" sz="1600" dirty="0"/>
              <a:t> ref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6" name="AutoShape 30"/>
          <p:cNvSpPr txBox="1">
            <a:spLocks noChangeArrowheads="1"/>
          </p:cNvSpPr>
          <p:nvPr/>
        </p:nvSpPr>
        <p:spPr bwMode="auto">
          <a:xfrm>
            <a:off x="8001000" y="4121603"/>
            <a:ext cx="838200" cy="297356"/>
          </a:xfrm>
          <a:prstGeom prst="wedgeRoundRectCallout">
            <a:avLst>
              <a:gd name="adj1" fmla="val -93307"/>
              <a:gd name="adj2" fmla="val 13242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775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 err="1"/>
              <a:t>uni</a:t>
            </a:r>
            <a:r>
              <a:rPr lang="en-US" sz="1600" dirty="0"/>
              <a:t> ref !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AutoShape 30">
            <a:extLst>
              <a:ext uri="{FF2B5EF4-FFF2-40B4-BE49-F238E27FC236}">
                <a16:creationId xmlns:a16="http://schemas.microsoft.com/office/drawing/2014/main" id="{08CEDB4B-4433-7E61-74AB-504019758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0" y="3755811"/>
            <a:ext cx="1619250" cy="297356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copy &amp; paste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😵‍💫</a:t>
            </a:r>
            <a:endParaRPr lang="en-US" sz="1400" dirty="0"/>
          </a:p>
        </p:txBody>
      </p:sp>
      <p:sp>
        <p:nvSpPr>
          <p:cNvPr id="18" name="AutoShape 30">
            <a:extLst>
              <a:ext uri="{FF2B5EF4-FFF2-40B4-BE49-F238E27FC236}">
                <a16:creationId xmlns:a16="http://schemas.microsoft.com/office/drawing/2014/main" id="{A77F5967-569D-7F81-61DA-21E3F5DA6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112" y="5911970"/>
            <a:ext cx="560133" cy="533399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/>
              <a:t>🎉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6406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5" grpId="0" animBg="1"/>
      <p:bldP spid="15" grpId="0" animBg="1"/>
      <p:bldP spid="6" grpId="0" animBg="1"/>
      <p:bldP spid="17" grpId="0" animBg="1"/>
      <p:bldP spid="1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1280837"/>
          </a:xfrm>
        </p:spPr>
        <p:txBody>
          <a:bodyPr>
            <a:normAutofit/>
          </a:bodyPr>
          <a:lstStyle/>
          <a:p>
            <a:r>
              <a:rPr lang="en-US" dirty="0"/>
              <a:t>Curiously Recurring Template Pattern</a:t>
            </a:r>
          </a:p>
          <a:p>
            <a:pPr lvl="1"/>
            <a:r>
              <a:rPr lang="en-US" dirty="0"/>
              <a:t>compile-time polymorphism</a:t>
            </a:r>
          </a:p>
          <a:p>
            <a:pPr lvl="1"/>
            <a:r>
              <a:rPr lang="en-US" dirty="0"/>
              <a:t>a base class exposes an interface</a:t>
            </a:r>
          </a:p>
          <a:p>
            <a:pPr lvl="1"/>
            <a:r>
              <a:rPr lang="en-US" dirty="0"/>
              <a:t>derived classes implement the interface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6695" y="274521"/>
            <a:ext cx="8763000" cy="639762"/>
          </a:xfrm>
        </p:spPr>
        <p:txBody>
          <a:bodyPr/>
          <a:lstStyle/>
          <a:p>
            <a:r>
              <a:rPr lang="en-US" dirty="0"/>
              <a:t>CRTP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2813693"/>
            <a:ext cx="7620000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Drvd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static_cast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Drvd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&gt;(this))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}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Base&lt;D1&gt;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"D1"; }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Base&lt;D2&gt;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{ "D2"; }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d1.name();        // D1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d2.name();        // D2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5087914"/>
            <a:ext cx="76200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name(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auto&amp;&amp; self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self.impl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} };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D1 : public Base { void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 "D1"; } };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D2 : public Base { void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 "D2"; } };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d1.name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        // D1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D2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d2.name();        // D2</a:t>
            </a:r>
          </a:p>
        </p:txBody>
      </p:sp>
      <p:sp>
        <p:nvSpPr>
          <p:cNvPr id="16" name="AutoShape 30">
            <a:extLst>
              <a:ext uri="{FF2B5EF4-FFF2-40B4-BE49-F238E27FC236}">
                <a16:creationId xmlns:a16="http://schemas.microsoft.com/office/drawing/2014/main" id="{B3176742-C428-6140-BB14-71A8DEE32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00" y="6078514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23</a:t>
            </a:r>
          </a:p>
        </p:txBody>
      </p:sp>
      <p:sp>
        <p:nvSpPr>
          <p:cNvPr id="18" name="AutoShape 30"/>
          <p:cNvSpPr txBox="1">
            <a:spLocks noChangeArrowheads="1"/>
          </p:cNvSpPr>
          <p:nvPr/>
        </p:nvSpPr>
        <p:spPr bwMode="auto">
          <a:xfrm>
            <a:off x="3390900" y="2341930"/>
            <a:ext cx="1905000" cy="381000"/>
          </a:xfrm>
          <a:prstGeom prst="wedgeRoundRectCallout">
            <a:avLst>
              <a:gd name="adj1" fmla="val -67526"/>
              <a:gd name="adj2" fmla="val 13806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public interface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9" name="AutoShape 30"/>
          <p:cNvSpPr txBox="1">
            <a:spLocks noChangeArrowheads="1"/>
          </p:cNvSpPr>
          <p:nvPr/>
        </p:nvSpPr>
        <p:spPr bwMode="auto">
          <a:xfrm>
            <a:off x="4440766" y="3906568"/>
            <a:ext cx="1921934" cy="431125"/>
          </a:xfrm>
          <a:prstGeom prst="wedgeRoundRectCallout">
            <a:avLst>
              <a:gd name="adj1" fmla="val -39831"/>
              <a:gd name="adj2" fmla="val -8748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implementation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6" name="AutoShape 30"/>
          <p:cNvSpPr txBox="1">
            <a:spLocks noChangeArrowheads="1"/>
          </p:cNvSpPr>
          <p:nvPr/>
        </p:nvSpPr>
        <p:spPr bwMode="auto">
          <a:xfrm>
            <a:off x="2819400" y="4604639"/>
            <a:ext cx="1143000" cy="381000"/>
          </a:xfrm>
          <a:prstGeom prst="wedgeRoundRectCallout">
            <a:avLst>
              <a:gd name="adj1" fmla="val 63394"/>
              <a:gd name="adj2" fmla="val 8813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template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20" name="AutoShape 30"/>
          <p:cNvSpPr txBox="1">
            <a:spLocks noChangeArrowheads="1"/>
          </p:cNvSpPr>
          <p:nvPr/>
        </p:nvSpPr>
        <p:spPr bwMode="auto">
          <a:xfrm>
            <a:off x="6873662" y="3754168"/>
            <a:ext cx="1295400" cy="583525"/>
          </a:xfrm>
          <a:prstGeom prst="wedgeRoundRectCallout">
            <a:avLst>
              <a:gd name="adj1" fmla="val -53716"/>
              <a:gd name="adj2" fmla="val -12254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no virtual methods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5" name="AutoShape 30">
            <a:extLst>
              <a:ext uri="{FF2B5EF4-FFF2-40B4-BE49-F238E27FC236}">
                <a16:creationId xmlns:a16="http://schemas.microsoft.com/office/drawing/2014/main" id="{0F4B5080-CD8B-EC32-5E8A-5B0F02F2C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1733" y="2341930"/>
            <a:ext cx="1905000" cy="381000"/>
          </a:xfrm>
          <a:prstGeom prst="wedgeRoundRectCallout">
            <a:avLst>
              <a:gd name="adj1" fmla="val -60710"/>
              <a:gd name="adj2" fmla="val 13096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850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ugly, old-</a:t>
            </a:r>
            <a:r>
              <a:rPr lang="en-US" sz="1600" dirty="0" err="1"/>
              <a:t>fasioned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7" name="AutoShape 30">
            <a:extLst>
              <a:ext uri="{FF2B5EF4-FFF2-40B4-BE49-F238E27FC236}">
                <a16:creationId xmlns:a16="http://schemas.microsoft.com/office/drawing/2014/main" id="{B95BFA14-A24A-2C21-88A2-B41860CF2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0100" y="4604639"/>
            <a:ext cx="2263562" cy="381000"/>
          </a:xfrm>
          <a:prstGeom prst="wedgeRoundRectCallout">
            <a:avLst>
              <a:gd name="adj1" fmla="val -1145"/>
              <a:gd name="adj2" fmla="val 9239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self deduced as Dx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8" name="Rounded Rectangle 16">
            <a:extLst>
              <a:ext uri="{FF2B5EF4-FFF2-40B4-BE49-F238E27FC236}">
                <a16:creationId xmlns:a16="http://schemas.microsoft.com/office/drawing/2014/main" id="{E447EBF0-F122-3B1A-B9AE-993D536A9249}"/>
              </a:ext>
            </a:extLst>
          </p:cNvPr>
          <p:cNvSpPr/>
          <p:nvPr/>
        </p:nvSpPr>
        <p:spPr>
          <a:xfrm>
            <a:off x="5257800" y="948833"/>
            <a:ext cx="3505200" cy="752493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Timur </a:t>
            </a:r>
            <a:r>
              <a:rPr lang="en-US" sz="1200" dirty="0" err="1">
                <a:solidFill>
                  <a:schemeClr val="tx1"/>
                </a:solidFill>
              </a:rPr>
              <a:t>Doumler</a:t>
            </a:r>
            <a:r>
              <a:rPr lang="en-US" sz="1200" dirty="0">
                <a:solidFill>
                  <a:schemeClr val="tx1"/>
                </a:solidFill>
              </a:rPr>
              <a:t>: How C++23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Changes the Way We Write Code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www.youtube.com/watch?v=eD-ceG-oByA</a:t>
            </a:r>
          </a:p>
        </p:txBody>
      </p:sp>
    </p:spTree>
    <p:extLst>
      <p:ext uri="{BB962C8B-B14F-4D97-AF65-F5344CB8AC3E}">
        <p14:creationId xmlns:p14="http://schemas.microsoft.com/office/powerpoint/2010/main" val="5991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6" grpId="0" animBg="1"/>
      <p:bldP spid="5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51114" y="1981200"/>
            <a:ext cx="7848600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map&lt;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string,int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&gt;::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const_iterator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.begin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m.end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++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endParaRPr lang="cs-CZ" dirty="0"/>
          </a:p>
          <a:p>
            <a:endParaRPr lang="cs-CZ" sz="1100" dirty="0"/>
          </a:p>
          <a:p>
            <a:r>
              <a:rPr lang="en-US" dirty="0"/>
              <a:t>C++03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cs-CZ" dirty="0"/>
          </a:p>
          <a:p>
            <a:r>
              <a:rPr lang="en-US" dirty="0"/>
              <a:t>C++11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C++17</a:t>
            </a:r>
          </a:p>
          <a:p>
            <a:pPr lvl="1"/>
            <a:r>
              <a:rPr lang="en-US" dirty="0"/>
              <a:t>structured bindings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Range-</a:t>
            </a:r>
            <a:r>
              <a:rPr lang="cs-CZ" dirty="0"/>
              <a:t>based </a:t>
            </a:r>
            <a:r>
              <a:rPr lang="en-US" dirty="0"/>
              <a:t>for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1114" y="3634264"/>
            <a:ext cx="78486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m) </a:t>
            </a: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a lot of space for my own valuable comments :-)))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i.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== "Me")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i.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1114" y="1219200"/>
            <a:ext cx="22098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map&lt;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string,int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3434179" y="3052962"/>
            <a:ext cx="2754086" cy="381000"/>
          </a:xfrm>
          <a:prstGeom prst="wedgeRoundRectCallout">
            <a:avLst>
              <a:gd name="adj1" fmla="val -86023"/>
              <a:gd name="adj2" fmla="val 8426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3429000" y="3043714"/>
            <a:ext cx="2754086" cy="381000"/>
          </a:xfrm>
          <a:prstGeom prst="wedgeRoundRectCallout">
            <a:avLst>
              <a:gd name="adj1" fmla="val -42723"/>
              <a:gd name="adj2" fmla="val -24021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is more readable</a:t>
            </a:r>
            <a:r>
              <a:rPr lang="cs-CZ" sz="1600" dirty="0"/>
              <a:t>?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6618514" y="1028700"/>
            <a:ext cx="1981200" cy="381000"/>
          </a:xfrm>
          <a:prstGeom prst="wedgeRoundRectCallout">
            <a:avLst>
              <a:gd name="adj1" fmla="val -49255"/>
              <a:gd name="adj2" fmla="val 140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i="1" dirty="0" err="1"/>
              <a:t>cyklus</a:t>
            </a:r>
            <a:r>
              <a:rPr lang="en-US" sz="1100" i="1" dirty="0"/>
              <a:t> </a:t>
            </a:r>
            <a:r>
              <a:rPr lang="cs-CZ" sz="1100" i="1" dirty="0"/>
              <a:t>řízený rozsahem</a:t>
            </a:r>
            <a:br>
              <a:rPr lang="cs-CZ" sz="1100" i="1" dirty="0"/>
            </a:br>
            <a:r>
              <a:rPr lang="cs-CZ" sz="1100" dirty="0"/>
              <a:t>Kruliš 2014</a:t>
            </a:r>
            <a:endParaRPr lang="cs-CZ" sz="1100" b="1" i="1" dirty="0">
              <a:solidFill>
                <a:srgbClr val="FF9900"/>
              </a:solidFill>
            </a:endParaRPr>
          </a:p>
        </p:txBody>
      </p:sp>
      <p:sp>
        <p:nvSpPr>
          <p:cNvPr id="13" name="AutoShape 30"/>
          <p:cNvSpPr txBox="1">
            <a:spLocks noChangeArrowheads="1"/>
          </p:cNvSpPr>
          <p:nvPr/>
        </p:nvSpPr>
        <p:spPr bwMode="auto">
          <a:xfrm>
            <a:off x="3333808" y="4800600"/>
            <a:ext cx="628592" cy="304800"/>
          </a:xfrm>
          <a:prstGeom prst="wedgeRoundRectCallout">
            <a:avLst>
              <a:gd name="adj1" fmla="val -114225"/>
              <a:gd name="adj2" fmla="val -21558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8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cs-CZ" sz="1600" b="1" dirty="0">
                <a:solidFill>
                  <a:srgbClr val="FF9900"/>
                </a:solidFill>
                <a:sym typeface="Wingdings" panose="05000000000000000000" pitchFamily="2" charset="2"/>
              </a:rPr>
              <a:t></a:t>
            </a:r>
            <a:r>
              <a:rPr lang="en-US" sz="1600" b="1" dirty="0">
                <a:solidFill>
                  <a:srgbClr val="FF9900"/>
                </a:solidFill>
                <a:sym typeface="Wingdings" panose="05000000000000000000" pitchFamily="2" charset="2"/>
              </a:rPr>
              <a:t> ?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93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15197-5210-BFFE-B3BC-4541EF0CE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2B6BF7-63DA-D652-B850-CD3AB824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95" y="274521"/>
            <a:ext cx="8763000" cy="639762"/>
          </a:xfrm>
        </p:spPr>
        <p:txBody>
          <a:bodyPr/>
          <a:lstStyle/>
          <a:p>
            <a:r>
              <a:rPr lang="en-US" dirty="0"/>
              <a:t>CRTP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B2804F-18F4-E84E-9A4C-DF3966F0398F}"/>
              </a:ext>
            </a:extLst>
          </p:cNvPr>
          <p:cNvSpPr txBox="1"/>
          <p:nvPr/>
        </p:nvSpPr>
        <p:spPr>
          <a:xfrm>
            <a:off x="1255395" y="1082889"/>
            <a:ext cx="67056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Base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void name(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auto&amp;&amp; self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self.impl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} };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D1 : public Base { void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 "D1"; } };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D2 : public Base { void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impl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 "D2"; } };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d1.name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        // D1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D2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d2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d2.name();        // D2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D3CE29-4428-097F-09FF-44421EF2D5C9}"/>
              </a:ext>
            </a:extLst>
          </p:cNvPr>
          <p:cNvSpPr txBox="1"/>
          <p:nvPr/>
        </p:nvSpPr>
        <p:spPr>
          <a:xfrm>
            <a:off x="3617595" y="2743200"/>
            <a:ext cx="4343400" cy="353943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Printable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this auto&amp;&amp; self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const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self.display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MyClass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public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Printable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display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 const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"Hello from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MyClass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!");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main()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MyClass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obj;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obj.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AutoShape 30">
            <a:extLst>
              <a:ext uri="{FF2B5EF4-FFF2-40B4-BE49-F238E27FC236}">
                <a16:creationId xmlns:a16="http://schemas.microsoft.com/office/drawing/2014/main" id="{41EC2B27-31ED-D9BA-80E5-E5BD497F2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352800"/>
            <a:ext cx="1143000" cy="381000"/>
          </a:xfrm>
          <a:prstGeom prst="wedgeRoundRectCallout">
            <a:avLst>
              <a:gd name="adj1" fmla="val -121184"/>
              <a:gd name="adj2" fmla="val -8246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template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2" name="AutoShape 30">
            <a:extLst>
              <a:ext uri="{FF2B5EF4-FFF2-40B4-BE49-F238E27FC236}">
                <a16:creationId xmlns:a16="http://schemas.microsoft.com/office/drawing/2014/main" id="{C26C456C-23BF-3B2A-1D94-C88BC58F1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581400"/>
            <a:ext cx="1295400" cy="583525"/>
          </a:xfrm>
          <a:prstGeom prst="wedgeRoundRectCallout">
            <a:avLst>
              <a:gd name="adj1" fmla="val 96340"/>
              <a:gd name="adj2" fmla="val -8608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en-US" sz="1600" dirty="0"/>
              <a:t>no virtual methods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191BD492-3445-B85F-403A-50EAE799C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959775"/>
            <a:ext cx="1295400" cy="583525"/>
          </a:xfrm>
          <a:prstGeom prst="wedgeRoundRectCallout">
            <a:avLst>
              <a:gd name="adj1" fmla="val 95896"/>
              <a:gd name="adj2" fmla="val 1641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3"/>
              <a:buNone/>
            </a:pPr>
            <a:r>
              <a:rPr lang="cs-CZ" sz="1600" dirty="0"/>
              <a:t>compile time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7204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066799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25000"/>
                  </a:schemeClr>
                </a:solidFill>
              </a:rPr>
              <a:t>Initializers</a:t>
            </a:r>
            <a:endParaRPr lang="cs-CZ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8731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not to be confused with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member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initializer list</a:t>
            </a:r>
          </a:p>
          <a:p>
            <a:endParaRPr lang="en-US" dirty="0"/>
          </a:p>
          <a:p>
            <a:endParaRPr lang="en-US" dirty="0"/>
          </a:p>
          <a:p>
            <a:r>
              <a:rPr lang="cs-CZ" dirty="0"/>
              <a:t>ini</a:t>
            </a:r>
            <a:r>
              <a:rPr lang="en-US" dirty="0"/>
              <a:t>t</a:t>
            </a:r>
            <a:r>
              <a:rPr lang="cs-CZ" dirty="0"/>
              <a:t>ializa</a:t>
            </a:r>
            <a:r>
              <a:rPr lang="en-US" dirty="0" err="1"/>
              <a:t>tion</a:t>
            </a:r>
            <a:r>
              <a:rPr lang="en-US" dirty="0"/>
              <a:t> of structures and containers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r>
              <a:rPr lang="en-US" dirty="0"/>
              <a:t>template </a:t>
            </a:r>
            <a:r>
              <a:rPr lang="cs-CZ" dirty="0"/>
              <a:t>initializer</a:t>
            </a:r>
            <a:r>
              <a:rPr lang="en-US" dirty="0"/>
              <a:t>_list</a:t>
            </a:r>
          </a:p>
          <a:p>
            <a:pPr lvl="1"/>
            <a:r>
              <a:rPr lang="en-US" dirty="0"/>
              <a:t>initialization of user-defined classes</a:t>
            </a:r>
            <a:endParaRPr lang="cs-CZ" dirty="0"/>
          </a:p>
          <a:p>
            <a:pPr lvl="1"/>
            <a:r>
              <a:rPr lang="cs-CZ" dirty="0"/>
              <a:t>ad-hoc </a:t>
            </a:r>
            <a:r>
              <a:rPr lang="en-US" dirty="0"/>
              <a:t>variables or loops</a:t>
            </a:r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cs-CZ" dirty="0"/>
              <a:t>initializer</a:t>
            </a:r>
            <a:r>
              <a:rPr lang="en-US" dirty="0"/>
              <a:t>_</a:t>
            </a:r>
            <a:r>
              <a:rPr lang="cs-CZ" dirty="0"/>
              <a:t>list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14193" y="2362200"/>
            <a:ext cx="5410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vector&lt;string&gt; v 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"xyz",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plgh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abraca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vector&lt;string&gt; v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"xyz",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plgh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abraca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vector&lt;string&gt; v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"xyz",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plgh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", "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abraca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4197160"/>
            <a:ext cx="3056817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auto&amp;&amp; x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 { 6, 7, 8}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....</a:t>
            </a:r>
          </a:p>
          <a:p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y 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 9, 15, 21 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auto&amp;&amp;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: y)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....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81400" y="4197161"/>
            <a:ext cx="5257800" cy="181588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 &lt;class T&gt;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class 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vector&lt;T&gt; v;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&lt;T&gt;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: v(</a:t>
            </a:r>
            <a:r>
              <a:rPr lang="en-US" sz="1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{}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void append(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&lt;T&gt;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{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v.insert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v.end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.begin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sz="14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.end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());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s 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 1, 2, 3 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s.append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 4, 5}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9" name="AutoShape 30"/>
          <p:cNvSpPr txBox="1">
            <a:spLocks noChangeArrowheads="1"/>
          </p:cNvSpPr>
          <p:nvPr/>
        </p:nvSpPr>
        <p:spPr bwMode="auto">
          <a:xfrm>
            <a:off x="923217" y="5889646"/>
            <a:ext cx="2438400" cy="483276"/>
          </a:xfrm>
          <a:prstGeom prst="wedgeRoundRectCallout">
            <a:avLst>
              <a:gd name="adj1" fmla="val 1215"/>
              <a:gd name="adj2" fmla="val -16504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850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std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::</a:t>
            </a:r>
            <a:r>
              <a:rPr lang="en-US" sz="1600" dirty="0" err="1"/>
              <a:t>initializer_list</a:t>
            </a:r>
            <a:r>
              <a:rPr lang="en-US" sz="1600" dirty="0"/>
              <a:t>&lt;</a:t>
            </a:r>
            <a:r>
              <a:rPr lang="en-US" sz="1600" dirty="0" err="1"/>
              <a:t>int</a:t>
            </a:r>
            <a:r>
              <a:rPr lang="en-US" sz="1600" dirty="0"/>
              <a:t>&gt;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0" name="AutoShape 30"/>
          <p:cNvSpPr txBox="1">
            <a:spLocks noChangeArrowheads="1"/>
          </p:cNvSpPr>
          <p:nvPr/>
        </p:nvSpPr>
        <p:spPr bwMode="auto">
          <a:xfrm>
            <a:off x="6871334" y="3177752"/>
            <a:ext cx="1828801" cy="736938"/>
          </a:xfrm>
          <a:prstGeom prst="wedgeRoundRectCallout">
            <a:avLst>
              <a:gd name="adj1" fmla="val -55608"/>
              <a:gd name="adj2" fmla="val 11250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user-defined</a:t>
            </a:r>
            <a:br>
              <a:rPr lang="en-US" sz="1600" dirty="0"/>
            </a:br>
            <a:r>
              <a:rPr lang="en-US" sz="1600" dirty="0"/>
              <a:t>class template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1400" y="1423625"/>
            <a:ext cx="5257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id; string nm) :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id_(id), nm_(nm)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{};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29E36280-C57C-B153-B921-A71F2DF41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2017" y="5728898"/>
            <a:ext cx="2124783" cy="736938"/>
          </a:xfrm>
          <a:prstGeom prst="wedgeRoundRectCallout">
            <a:avLst>
              <a:gd name="adj1" fmla="val -42981"/>
              <a:gd name="adj2" fmla="val -9765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 err="1"/>
              <a:t>behives</a:t>
            </a:r>
            <a:r>
              <a:rPr lang="en-US" sz="1600" dirty="0"/>
              <a:t> like an ordinary container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26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 err="1"/>
              <a:t>initializer_list</a:t>
            </a:r>
            <a:r>
              <a:rPr lang="en-US" dirty="0"/>
              <a:t> is expanded to a local unnamed array 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r>
              <a:rPr lang="en-US" dirty="0"/>
              <a:t> lightweight object</a:t>
            </a:r>
          </a:p>
          <a:p>
            <a:pPr lvl="1"/>
            <a:r>
              <a:rPr lang="en-US" dirty="0"/>
              <a:t>no need to pass const &amp;</a:t>
            </a:r>
          </a:p>
          <a:p>
            <a:pPr lvl="1"/>
            <a:r>
              <a:rPr lang="en-US" dirty="0"/>
              <a:t>passing by value doesn’t copy the referenced elements</a:t>
            </a:r>
          </a:p>
          <a:p>
            <a:pPr lvl="1"/>
            <a:endParaRPr lang="cs-CZ" dirty="0"/>
          </a:p>
          <a:p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/>
              <a:t>initializer_list</a:t>
            </a:r>
            <a:r>
              <a:rPr lang="en-US" dirty="0"/>
              <a:t> as a return value</a:t>
            </a:r>
          </a:p>
          <a:p>
            <a:pPr lvl="1"/>
            <a:r>
              <a:rPr lang="en-US" dirty="0"/>
              <a:t>references a </a:t>
            </a:r>
            <a:r>
              <a:rPr lang="en-US" b="1" dirty="0">
                <a:solidFill>
                  <a:srgbClr val="FF0000"/>
                </a:solidFill>
              </a:rPr>
              <a:t>local</a:t>
            </a:r>
            <a:r>
              <a:rPr lang="en-US" dirty="0"/>
              <a:t> array!</a:t>
            </a:r>
          </a:p>
          <a:p>
            <a:pPr lvl="1"/>
            <a:r>
              <a:rPr lang="en-US" dirty="0"/>
              <a:t>extremely dangerous 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</a:t>
            </a:r>
            <a:endParaRPr lang="en-US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/>
          </a:bodyPr>
          <a:lstStyle/>
          <a:p>
            <a:r>
              <a:rPr lang="cs-CZ" dirty="0"/>
              <a:t>initializer</a:t>
            </a:r>
            <a:r>
              <a:rPr lang="en-US" dirty="0"/>
              <a:t>_</a:t>
            </a:r>
            <a:r>
              <a:rPr lang="cs-CZ" dirty="0"/>
              <a:t>list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469791"/>
            <a:ext cx="34290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X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X(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&lt;int&gt; v);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 1, 2, 3 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0600" y="4714533"/>
            <a:ext cx="3109914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&lt;int&gt; f() {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{ 1, 2, 3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x = f();</a:t>
            </a:r>
          </a:p>
        </p:txBody>
      </p:sp>
      <p:sp>
        <p:nvSpPr>
          <p:cNvPr id="10" name="AutoShape 30"/>
          <p:cNvSpPr txBox="1">
            <a:spLocks noChangeArrowheads="1"/>
          </p:cNvSpPr>
          <p:nvPr/>
        </p:nvSpPr>
        <p:spPr bwMode="auto">
          <a:xfrm>
            <a:off x="6854189" y="5631477"/>
            <a:ext cx="1693546" cy="736938"/>
          </a:xfrm>
          <a:prstGeom prst="wedgeRoundRectCallout">
            <a:avLst>
              <a:gd name="adj1" fmla="val -58108"/>
              <a:gd name="adj2" fmla="val -10231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b="1" dirty="0">
                <a:solidFill>
                  <a:srgbClr val="FF0000"/>
                </a:solidFill>
              </a:rPr>
              <a:t>!!!</a:t>
            </a:r>
            <a:r>
              <a:rPr lang="en-US" sz="1600" dirty="0"/>
              <a:t> references local variable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63028" y="2176231"/>
            <a:ext cx="435673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const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__[] { 1, 2, 3}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X x(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initializer_list&lt;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&gt;(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__, __+3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));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97911C8-D28B-4FFF-FFD1-B4B5BF52A2E0}"/>
              </a:ext>
            </a:extLst>
          </p:cNvPr>
          <p:cNvGrpSpPr/>
          <p:nvPr/>
        </p:nvGrpSpPr>
        <p:grpSpPr>
          <a:xfrm>
            <a:off x="5410200" y="4495800"/>
            <a:ext cx="1205865" cy="1727499"/>
            <a:chOff x="3352800" y="3962400"/>
            <a:chExt cx="990600" cy="1066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A46F4BC-200C-1A62-F796-1024EC630DEB}"/>
                </a:ext>
              </a:extLst>
            </p:cNvPr>
            <p:cNvCxnSpPr/>
            <p:nvPr/>
          </p:nvCxnSpPr>
          <p:spPr>
            <a:xfrm flipH="1">
              <a:off x="3429000" y="3962400"/>
              <a:ext cx="914400" cy="1066800"/>
            </a:xfrm>
            <a:prstGeom prst="line">
              <a:avLst/>
            </a:prstGeom>
            <a:ln w="76200" cmpd="dbl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2C72D6-EB3D-95D0-C83F-56FF9DD423FE}"/>
                </a:ext>
              </a:extLst>
            </p:cNvPr>
            <p:cNvCxnSpPr/>
            <p:nvPr/>
          </p:nvCxnSpPr>
          <p:spPr>
            <a:xfrm flipH="1" flipV="1">
              <a:off x="3352800" y="3962400"/>
              <a:ext cx="990600" cy="1066800"/>
            </a:xfrm>
            <a:prstGeom prst="line">
              <a:avLst/>
            </a:prstGeom>
            <a:ln w="76200" cmpd="dbl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00E6697-2AF8-DB70-CC7B-4F1BF12216AB}"/>
              </a:ext>
            </a:extLst>
          </p:cNvPr>
          <p:cNvSpPr txBox="1"/>
          <p:nvPr/>
        </p:nvSpPr>
        <p:spPr>
          <a:xfrm>
            <a:off x="7286636" y="3757270"/>
            <a:ext cx="1353503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int 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x;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89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ini</a:t>
            </a:r>
            <a:r>
              <a:rPr lang="en-US" dirty="0"/>
              <a:t>t</a:t>
            </a:r>
            <a:r>
              <a:rPr lang="cs-CZ" dirty="0"/>
              <a:t>ializa</a:t>
            </a:r>
            <a:r>
              <a:rPr lang="en-US" dirty="0" err="1"/>
              <a:t>tion</a:t>
            </a:r>
            <a:r>
              <a:rPr lang="cs-CZ" dirty="0"/>
              <a:t> </a:t>
            </a:r>
            <a:r>
              <a:rPr lang="en-US" dirty="0"/>
              <a:t>without explicit c</a:t>
            </a:r>
            <a:r>
              <a:rPr lang="cs-CZ" dirty="0"/>
              <a:t>onstru</a:t>
            </a:r>
            <a:r>
              <a:rPr lang="en-US" dirty="0"/>
              <a:t>c</a:t>
            </a:r>
            <a:r>
              <a:rPr lang="cs-CZ" dirty="0"/>
              <a:t>tor</a:t>
            </a:r>
            <a:r>
              <a:rPr lang="en-US" dirty="0"/>
              <a:t>s</a:t>
            </a:r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r>
              <a:rPr lang="cs-CZ" dirty="0"/>
              <a:t>fun</a:t>
            </a:r>
            <a:r>
              <a:rPr lang="en-US" dirty="0" err="1"/>
              <a:t>ctionality</a:t>
            </a:r>
            <a:endParaRPr lang="en-US" dirty="0"/>
          </a:p>
          <a:p>
            <a:pPr lvl="1"/>
            <a:r>
              <a:rPr lang="en-US" dirty="0"/>
              <a:t>copy-</a:t>
            </a:r>
            <a:r>
              <a:rPr lang="en-US" dirty="0" err="1"/>
              <a:t>init</a:t>
            </a:r>
            <a:r>
              <a:rPr lang="cs-CZ" dirty="0"/>
              <a:t>ializa</a:t>
            </a:r>
            <a:r>
              <a:rPr lang="en-US" dirty="0" err="1"/>
              <a:t>tion</a:t>
            </a:r>
            <a:r>
              <a:rPr lang="en-US" dirty="0"/>
              <a:t> in order of declaration</a:t>
            </a:r>
          </a:p>
          <a:p>
            <a:pPr lvl="1"/>
            <a:r>
              <a:rPr lang="en-US" dirty="0"/>
              <a:t>array size deduction</a:t>
            </a:r>
            <a:endParaRPr lang="cs-CZ" dirty="0"/>
          </a:p>
          <a:p>
            <a:pPr lvl="1"/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∣</a:t>
            </a:r>
            <a:r>
              <a:rPr lang="cs-CZ" dirty="0"/>
              <a:t>ini</a:t>
            </a:r>
            <a:r>
              <a:rPr lang="en-US" dirty="0"/>
              <a:t>t</a:t>
            </a:r>
            <a:r>
              <a:rPr lang="cs-CZ" dirty="0"/>
              <a:t>ializ</a:t>
            </a:r>
            <a:r>
              <a:rPr lang="en-US" dirty="0"/>
              <a:t>es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∣</a:t>
            </a:r>
            <a:r>
              <a:rPr lang="en-US" dirty="0"/>
              <a:t> &lt; |members|</a:t>
            </a:r>
            <a:r>
              <a:rPr lang="cs-CZ" dirty="0"/>
              <a:t> 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cs-CZ" dirty="0"/>
              <a:t> default initializ</a:t>
            </a:r>
            <a:r>
              <a:rPr lang="en-US" dirty="0" err="1"/>
              <a:t>ation</a:t>
            </a:r>
            <a:r>
              <a:rPr lang="en-US" dirty="0"/>
              <a:t> of the remaining members</a:t>
            </a:r>
          </a:p>
          <a:p>
            <a:pPr lvl="1"/>
            <a:r>
              <a:rPr lang="cs-CZ" dirty="0"/>
              <a:t>s</a:t>
            </a:r>
            <a:r>
              <a:rPr lang="en-US" dirty="0" err="1"/>
              <a:t>tatic</a:t>
            </a:r>
            <a:r>
              <a:rPr lang="en-US" dirty="0"/>
              <a:t> data are</a:t>
            </a:r>
            <a:r>
              <a:rPr lang="cs-CZ" dirty="0"/>
              <a:t> ignor</a:t>
            </a:r>
            <a:r>
              <a:rPr lang="en-US" dirty="0"/>
              <a:t>ed</a:t>
            </a:r>
          </a:p>
          <a:p>
            <a:endParaRPr lang="en-US" dirty="0"/>
          </a:p>
          <a:p>
            <a:r>
              <a:rPr lang="cs-CZ" dirty="0"/>
              <a:t>a</a:t>
            </a:r>
            <a:r>
              <a:rPr lang="en-US" dirty="0" err="1"/>
              <a:t>pplicability</a:t>
            </a:r>
            <a:endParaRPr lang="cs-CZ" dirty="0"/>
          </a:p>
          <a:p>
            <a:pPr lvl="1"/>
            <a:r>
              <a:rPr lang="en-US" dirty="0"/>
              <a:t>array</a:t>
            </a:r>
            <a:r>
              <a:rPr lang="cs-CZ" dirty="0"/>
              <a:t>, struct</a:t>
            </a:r>
            <a:r>
              <a:rPr lang="en-US" dirty="0"/>
              <a:t>, </a:t>
            </a:r>
            <a:r>
              <a:rPr lang="cs-CZ" dirty="0"/>
              <a:t>class</a:t>
            </a:r>
          </a:p>
          <a:p>
            <a:pPr lvl="2"/>
            <a:r>
              <a:rPr lang="en-US" dirty="0"/>
              <a:t>no private or protected non-static data members</a:t>
            </a:r>
          </a:p>
          <a:p>
            <a:pPr lvl="2"/>
            <a:r>
              <a:rPr lang="en-US" dirty="0"/>
              <a:t>no virtual member functions</a:t>
            </a:r>
          </a:p>
          <a:p>
            <a:pPr lvl="2"/>
            <a:r>
              <a:rPr lang="en-US" dirty="0"/>
              <a:t>no virtual, private, or protected base classes</a:t>
            </a:r>
          </a:p>
          <a:p>
            <a:pPr lvl="2"/>
            <a:r>
              <a:rPr lang="en-US" dirty="0"/>
              <a:t>no user-provided constructors</a:t>
            </a:r>
            <a:endParaRPr lang="cs-CZ" dirty="0"/>
          </a:p>
          <a:p>
            <a:pPr lvl="3"/>
            <a:r>
              <a:rPr lang="en-US" dirty="0"/>
              <a:t>explicitly defaulted or deleted constructors are allowed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Aggrega</a:t>
            </a:r>
            <a:r>
              <a:rPr lang="cs-CZ" dirty="0"/>
              <a:t>t</a:t>
            </a:r>
            <a:r>
              <a:rPr lang="en-US" dirty="0"/>
              <a:t>e</a:t>
            </a:r>
            <a:r>
              <a:rPr lang="cs-CZ" dirty="0"/>
              <a:t> ini</a:t>
            </a:r>
            <a:r>
              <a:rPr lang="en-US" dirty="0"/>
              <a:t>t</a:t>
            </a:r>
            <a:r>
              <a:rPr lang="cs-CZ" dirty="0"/>
              <a:t>ializa</a:t>
            </a:r>
            <a:r>
              <a:rPr lang="en-US" dirty="0" err="1"/>
              <a:t>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2800" y="1447800"/>
            <a:ext cx="53340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class Person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long id; string name;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age; 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Person p = { 87654321, "My Name", 25 };</a:t>
            </a:r>
          </a:p>
        </p:txBody>
      </p:sp>
    </p:spTree>
    <p:extLst>
      <p:ext uri="{BB962C8B-B14F-4D97-AF65-F5344CB8AC3E}">
        <p14:creationId xmlns:p14="http://schemas.microsoft.com/office/powerpoint/2010/main" val="33361107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7D62BA-CD38-4FC3-935E-A4B188937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 / class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array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rules</a:t>
            </a:r>
          </a:p>
          <a:p>
            <a:pPr lvl="1"/>
            <a:r>
              <a:rPr lang="en-US" sz="1400" dirty="0"/>
              <a:t>only for aggregate initialization</a:t>
            </a:r>
          </a:p>
          <a:p>
            <a:pPr lvl="1"/>
            <a:r>
              <a:rPr lang="en-US" sz="1400" dirty="0"/>
              <a:t>only non-static data members</a:t>
            </a:r>
          </a:p>
          <a:p>
            <a:pPr lvl="1"/>
            <a:r>
              <a:rPr lang="en-US" sz="1400" b="1" dirty="0"/>
              <a:t>designators must have the same order </a:t>
            </a:r>
            <a:br>
              <a:rPr lang="en-US" sz="1400" b="1" dirty="0"/>
            </a:br>
            <a:r>
              <a:rPr lang="en-US" sz="1400" b="1" dirty="0"/>
              <a:t>of data members in a class declaration</a:t>
            </a:r>
          </a:p>
          <a:p>
            <a:pPr lvl="1"/>
            <a:r>
              <a:rPr lang="en-US" sz="1400" dirty="0"/>
              <a:t>not all data members must be specified</a:t>
            </a:r>
          </a:p>
          <a:p>
            <a:pPr lvl="1"/>
            <a:r>
              <a:rPr lang="en-US" sz="1400" dirty="0"/>
              <a:t>no mix of regular initialization </a:t>
            </a:r>
            <a:br>
              <a:rPr lang="en-US" sz="1400" dirty="0"/>
            </a:br>
            <a:r>
              <a:rPr lang="en-US" sz="1400" dirty="0"/>
              <a:t>with </a:t>
            </a:r>
            <a:r>
              <a:rPr lang="en-US" sz="1400" dirty="0" err="1"/>
              <a:t>designaters</a:t>
            </a:r>
            <a:endParaRPr lang="en-US" sz="1400" dirty="0"/>
          </a:p>
          <a:p>
            <a:pPr lvl="1"/>
            <a:r>
              <a:rPr lang="en-US" sz="1400" dirty="0"/>
              <a:t>only one designator for a data member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Designated initializers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513" y="1259006"/>
            <a:ext cx="3124200" cy="46166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Point p{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.x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3,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.y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4 };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distance({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.x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{},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.y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{5}}, p);</a:t>
            </a:r>
            <a:endParaRPr lang="cs-CZ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628192" y="6029303"/>
            <a:ext cx="2971798" cy="502032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https://www.cppstories.com/2021/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designated-init-cpp20/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7026" y="2244930"/>
            <a:ext cx="3124200" cy="83099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200" dirty="0">
                <a:latin typeface="Courier New" pitchFamily="49" charset="0"/>
                <a:cs typeface="Courier New" pitchFamily="49" charset="0"/>
              </a:rPr>
              <a:t>enum c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o</a:t>
            </a:r>
            <a:r>
              <a:rPr lang="cs-CZ" sz="1200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o</a:t>
            </a:r>
            <a:r>
              <a:rPr lang="cs-CZ" sz="1200" dirty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{ red, green, blue };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color_names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[red]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"red",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[green]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"green", ... </a:t>
            </a:r>
            <a:endParaRPr lang="cs-CZ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AutoShape 30">
            <a:extLst>
              <a:ext uri="{FF2B5EF4-FFF2-40B4-BE49-F238E27FC236}">
                <a16:creationId xmlns:a16="http://schemas.microsoft.com/office/drawing/2014/main" id="{FDBC306D-5014-4E78-8967-19498D347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47201"/>
            <a:ext cx="846242" cy="247318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C++</a:t>
            </a:r>
            <a:r>
              <a:rPr lang="en-US" sz="1400" dirty="0"/>
              <a:t>20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6D7185-A82C-471B-8106-EBCD6A68D918}"/>
              </a:ext>
            </a:extLst>
          </p:cNvPr>
          <p:cNvSpPr txBox="1"/>
          <p:nvPr/>
        </p:nvSpPr>
        <p:spPr>
          <a:xfrm>
            <a:off x="4876800" y="1234281"/>
            <a:ext cx="3733800" cy="46166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struct Date { int month, day, year };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ourWedding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 </a:t>
            </a:r>
            <a:r>
              <a:rPr lang="en-US" sz="1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8, 3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2018 };</a:t>
            </a:r>
            <a:endParaRPr lang="cs-CZ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AutoShape 30">
            <a:extLst>
              <a:ext uri="{FF2B5EF4-FFF2-40B4-BE49-F238E27FC236}">
                <a16:creationId xmlns:a16="http://schemas.microsoft.com/office/drawing/2014/main" id="{AA0F213E-FC65-4085-8C99-B6B6BFB1B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1" y="1867887"/>
            <a:ext cx="3359240" cy="579976"/>
          </a:xfrm>
          <a:prstGeom prst="wedgeRoundRectCallout">
            <a:avLst>
              <a:gd name="adj1" fmla="val 2460"/>
              <a:gd name="adj2" fmla="val -920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Oops </a:t>
            </a:r>
            <a:r>
              <a:rPr lang="en-US" sz="3200" dirty="0">
                <a:solidFill>
                  <a:srgbClr val="FF0000"/>
                </a:solidFill>
                <a:sym typeface="Wingdings" panose="05000000000000000000" pitchFamily="2" charset="2"/>
              </a:rPr>
              <a:t></a:t>
            </a:r>
            <a:r>
              <a:rPr lang="en-US" sz="1600" dirty="0"/>
              <a:t> August or March ??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CFC485-9DF8-4719-A23F-63C44BA93013}"/>
              </a:ext>
            </a:extLst>
          </p:cNvPr>
          <p:cNvSpPr txBox="1"/>
          <p:nvPr/>
        </p:nvSpPr>
        <p:spPr>
          <a:xfrm>
            <a:off x="4876800" y="2570101"/>
            <a:ext cx="3733800" cy="27699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ourWedding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 .month=</a:t>
            </a:r>
            <a:r>
              <a:rPr lang="en-US" sz="1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.day=</a:t>
            </a:r>
            <a:r>
              <a:rPr lang="en-US" sz="1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..</a:t>
            </a:r>
            <a:endParaRPr lang="cs-CZ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739BC2-33E7-4A21-B81F-2C8B08E6575A}"/>
              </a:ext>
            </a:extLst>
          </p:cNvPr>
          <p:cNvSpPr txBox="1"/>
          <p:nvPr/>
        </p:nvSpPr>
        <p:spPr>
          <a:xfrm>
            <a:off x="4876800" y="3225396"/>
            <a:ext cx="3733800" cy="249299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struct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ScreenCfg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bool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autoScale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bool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fullscr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int bits;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int planes;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ScreenCfg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cfg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true, false, 8, 1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}; 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ScreenConfig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playbackCfg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autoScale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true, .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fullscr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= false,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 .bits = 8, .planes = 1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32791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</a:t>
            </a:r>
            <a:r>
              <a:rPr lang="en-US" dirty="0" err="1"/>
              <a:t>niform</a:t>
            </a:r>
            <a:r>
              <a:rPr lang="en-US" dirty="0"/>
              <a:t> initialization - concept</a:t>
            </a:r>
          </a:p>
          <a:p>
            <a:r>
              <a:rPr lang="en-US" dirty="0"/>
              <a:t>{}</a:t>
            </a:r>
            <a:r>
              <a:rPr lang="cs-CZ" dirty="0"/>
              <a:t> </a:t>
            </a:r>
            <a:r>
              <a:rPr lang="en-US" i="1" dirty="0"/>
              <a:t>(braced)</a:t>
            </a:r>
            <a:r>
              <a:rPr lang="en-US" dirty="0"/>
              <a:t> initializer - syntactic construction</a:t>
            </a:r>
          </a:p>
          <a:p>
            <a:endParaRPr lang="en-US" dirty="0"/>
          </a:p>
          <a:p>
            <a:r>
              <a:rPr lang="en-US" dirty="0"/>
              <a:t>initialization </a:t>
            </a:r>
            <a:r>
              <a:rPr lang="cs-CZ" dirty="0"/>
              <a:t>synta</a:t>
            </a:r>
            <a:r>
              <a:rPr lang="en-US" dirty="0"/>
              <a:t>x</a:t>
            </a:r>
            <a:endParaRPr lang="cs-CZ" dirty="0"/>
          </a:p>
          <a:p>
            <a:endParaRPr lang="cs-CZ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equivalent in many contexts</a:t>
            </a:r>
            <a:endParaRPr lang="cs-CZ" dirty="0"/>
          </a:p>
          <a:p>
            <a:pPr lvl="1"/>
            <a:r>
              <a:rPr lang="cs-CZ" dirty="0"/>
              <a:t>... </a:t>
            </a:r>
            <a:r>
              <a:rPr lang="en-US" dirty="0"/>
              <a:t>but not everywhere!</a:t>
            </a:r>
          </a:p>
          <a:p>
            <a:endParaRPr lang="en-US" dirty="0"/>
          </a:p>
          <a:p>
            <a:r>
              <a:rPr lang="en-US" dirty="0"/>
              <a:t>{} initializer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≈</a:t>
            </a:r>
            <a:r>
              <a:rPr lang="en-US" dirty="0"/>
              <a:t> </a:t>
            </a:r>
            <a:r>
              <a:rPr lang="cs-CZ" dirty="0"/>
              <a:t>implementa</a:t>
            </a:r>
            <a:r>
              <a:rPr lang="en-US" dirty="0" err="1"/>
              <a:t>tion</a:t>
            </a:r>
            <a:r>
              <a:rPr lang="cs-CZ" dirty="0"/>
              <a:t> </a:t>
            </a:r>
            <a:r>
              <a:rPr lang="en-US" dirty="0"/>
              <a:t>of uniform initialization</a:t>
            </a:r>
            <a:endParaRPr lang="cs-CZ" dirty="0"/>
          </a:p>
          <a:p>
            <a:pPr lvl="1"/>
            <a:r>
              <a:rPr lang="en-US" i="1" dirty="0"/>
              <a:t>"use {} in all possible c</a:t>
            </a:r>
            <a:r>
              <a:rPr lang="cs-CZ" i="1" dirty="0"/>
              <a:t>ontext</a:t>
            </a:r>
            <a:r>
              <a:rPr lang="en-US" i="1" dirty="0"/>
              <a:t>s"</a:t>
            </a:r>
            <a:endParaRPr lang="cs-CZ" i="1" dirty="0"/>
          </a:p>
          <a:p>
            <a:endParaRPr lang="cs-CZ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Uniform</a:t>
            </a:r>
            <a:r>
              <a:rPr lang="cs-CZ" dirty="0"/>
              <a:t> ini</a:t>
            </a:r>
            <a:r>
              <a:rPr lang="en-US" dirty="0"/>
              <a:t>t</a:t>
            </a:r>
            <a:r>
              <a:rPr lang="cs-CZ" dirty="0"/>
              <a:t>ializa</a:t>
            </a:r>
            <a:r>
              <a:rPr lang="en-US" dirty="0" err="1"/>
              <a:t>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2408576"/>
            <a:ext cx="20574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ttt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x(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ttt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z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ttt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 =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ttt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z1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init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</a:p>
        </p:txBody>
      </p:sp>
      <p:sp>
        <p:nvSpPr>
          <p:cNvPr id="5" name="AutoShape 30"/>
          <p:cNvSpPr txBox="1">
            <a:spLocks noChangeArrowheads="1"/>
          </p:cNvSpPr>
          <p:nvPr/>
        </p:nvSpPr>
        <p:spPr bwMode="auto">
          <a:xfrm>
            <a:off x="4533900" y="2408576"/>
            <a:ext cx="2209800" cy="427038"/>
          </a:xfrm>
          <a:prstGeom prst="wedgeRoundRectCallout">
            <a:avLst>
              <a:gd name="adj1" fmla="val -84256"/>
              <a:gd name="adj2" fmla="val 2380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direct initialization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6" name="AutoShape 30"/>
          <p:cNvSpPr txBox="1">
            <a:spLocks noChangeArrowheads="1"/>
          </p:cNvSpPr>
          <p:nvPr/>
        </p:nvSpPr>
        <p:spPr bwMode="auto">
          <a:xfrm>
            <a:off x="4533900" y="2935645"/>
            <a:ext cx="2209800" cy="427038"/>
          </a:xfrm>
          <a:prstGeom prst="wedgeRoundRectCallout">
            <a:avLst>
              <a:gd name="adj1" fmla="val -84508"/>
              <a:gd name="adj2" fmla="val -1927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copy initialization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6742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ini</a:t>
            </a:r>
            <a:r>
              <a:rPr lang="en-US" dirty="0" err="1"/>
              <a:t>tia</a:t>
            </a:r>
            <a:r>
              <a:rPr lang="cs-CZ" dirty="0"/>
              <a:t>l </a:t>
            </a:r>
            <a:r>
              <a:rPr lang="en-US" dirty="0"/>
              <a:t>values of non-</a:t>
            </a:r>
            <a:r>
              <a:rPr lang="cs-CZ" dirty="0"/>
              <a:t>static dat</a:t>
            </a:r>
            <a:r>
              <a:rPr lang="en-US" dirty="0"/>
              <a:t>a members</a:t>
            </a:r>
            <a:r>
              <a:rPr lang="cs-CZ" dirty="0"/>
              <a:t> </a:t>
            </a:r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 err="1"/>
              <a:t>uncopyable</a:t>
            </a:r>
            <a:r>
              <a:rPr lang="en-US" dirty="0"/>
              <a:t> objects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prohibits</a:t>
            </a:r>
            <a:r>
              <a:rPr lang="cs-CZ" dirty="0"/>
              <a:t> implicit </a:t>
            </a:r>
            <a:r>
              <a:rPr lang="cs-CZ" b="1" i="1" dirty="0"/>
              <a:t>narrowing </a:t>
            </a:r>
            <a:r>
              <a:rPr lang="cs-CZ" dirty="0"/>
              <a:t>conversions</a:t>
            </a:r>
            <a:endParaRPr lang="en-US" dirty="0"/>
          </a:p>
          <a:p>
            <a:pPr lvl="1"/>
            <a:r>
              <a:rPr lang="en-US" dirty="0" err="1"/>
              <a:t>init</a:t>
            </a:r>
            <a:r>
              <a:rPr lang="en-US" dirty="0"/>
              <a:t> expression is not expressible</a:t>
            </a:r>
            <a:br>
              <a:rPr lang="cs-CZ" dirty="0"/>
            </a:br>
            <a:r>
              <a:rPr lang="en-US" dirty="0"/>
              <a:t>by the </a:t>
            </a:r>
            <a:r>
              <a:rPr lang="cs-CZ" dirty="0"/>
              <a:t>type </a:t>
            </a:r>
            <a:r>
              <a:rPr lang="en-US" dirty="0"/>
              <a:t>of the </a:t>
            </a:r>
            <a:r>
              <a:rPr lang="cs-CZ" dirty="0"/>
              <a:t>ini</a:t>
            </a:r>
            <a:r>
              <a:rPr lang="en-US" dirty="0"/>
              <a:t>t</a:t>
            </a:r>
            <a:r>
              <a:rPr lang="cs-CZ" dirty="0"/>
              <a:t>ializ</a:t>
            </a:r>
            <a:r>
              <a:rPr lang="en-US" dirty="0" err="1"/>
              <a:t>ed</a:t>
            </a:r>
            <a:r>
              <a:rPr lang="cs-CZ" dirty="0"/>
              <a:t> obje</a:t>
            </a:r>
            <a:r>
              <a:rPr lang="en-US" dirty="0"/>
              <a:t>c</a:t>
            </a:r>
            <a:r>
              <a:rPr lang="cs-CZ" dirty="0"/>
              <a:t>t</a:t>
            </a:r>
          </a:p>
          <a:p>
            <a:endParaRPr lang="en-US" dirty="0"/>
          </a:p>
          <a:p>
            <a:endParaRPr lang="en-US" sz="1400" dirty="0"/>
          </a:p>
          <a:p>
            <a:r>
              <a:rPr lang="cs-CZ" dirty="0"/>
              <a:t>i</a:t>
            </a:r>
            <a:r>
              <a:rPr lang="en-US" dirty="0"/>
              <a:t>m</a:t>
            </a:r>
            <a:r>
              <a:rPr lang="cs-CZ" dirty="0"/>
              <a:t>munit</a:t>
            </a:r>
            <a:r>
              <a:rPr lang="en-US" dirty="0"/>
              <a:t>y</a:t>
            </a:r>
            <a:r>
              <a:rPr lang="cs-CZ" dirty="0"/>
              <a:t> </a:t>
            </a:r>
            <a:r>
              <a:rPr lang="en-US" dirty="0"/>
              <a:t>to </a:t>
            </a:r>
            <a:r>
              <a:rPr lang="cs-CZ" i="1" dirty="0"/>
              <a:t>most vexing parse</a:t>
            </a:r>
          </a:p>
          <a:p>
            <a:pPr lvl="1"/>
            <a:r>
              <a:rPr lang="en-US" dirty="0"/>
              <a:t>anything that </a:t>
            </a:r>
            <a:r>
              <a:rPr lang="en-US" b="1" dirty="0"/>
              <a:t>can </a:t>
            </a:r>
            <a:r>
              <a:rPr lang="en-US" dirty="0"/>
              <a:t>be parsed as a declaration </a:t>
            </a:r>
            <a:br>
              <a:rPr lang="en-US" dirty="0"/>
            </a:br>
            <a:r>
              <a:rPr lang="en-US" b="1" dirty="0"/>
              <a:t>must </a:t>
            </a:r>
            <a:r>
              <a:rPr lang="en-US" dirty="0"/>
              <a:t>be interpreted as one</a:t>
            </a:r>
          </a:p>
          <a:p>
            <a:pPr lvl="1"/>
            <a:endParaRPr lang="en-US" i="1" dirty="0"/>
          </a:p>
          <a:p>
            <a:pPr lvl="1"/>
            <a:r>
              <a:rPr lang="en-US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➠ </a:t>
            </a:r>
            <a:r>
              <a:rPr lang="en-US" i="1" dirty="0"/>
              <a:t>Prefer braced initialization syntax</a:t>
            </a:r>
            <a:endParaRPr lang="cs-CZ" i="1" dirty="0"/>
          </a:p>
          <a:p>
            <a:pPr lvl="1"/>
            <a:r>
              <a:rPr lang="cs-CZ" i="1" dirty="0"/>
              <a:t> 					but ...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Uniform initialization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0" y="914400"/>
            <a:ext cx="27432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 = 0;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( 0); // error!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2196643"/>
            <a:ext cx="2743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UCO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1400" dirty="0">
                <a:latin typeface="Courier New" pitchFamily="49" charset="0"/>
                <a:cs typeface="Courier New" pitchFamily="49" charset="0"/>
              </a:rPr>
            </a:br>
            <a:r>
              <a:rPr lang="cs-CZ" sz="1400" dirty="0">
                <a:latin typeface="Courier New" pitchFamily="49" charset="0"/>
                <a:cs typeface="Courier New" pitchFamily="49" charset="0"/>
              </a:rPr>
              <a:t>UCO 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( 0);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UCO z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0; // error! </a:t>
            </a:r>
            <a:endParaRPr lang="cs-CZ" sz="1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4343400" y="1676400"/>
            <a:ext cx="1447800" cy="648793"/>
          </a:xfrm>
          <a:prstGeom prst="wedgeRoundRectCallout">
            <a:avLst>
              <a:gd name="adj1" fmla="val 71506"/>
              <a:gd name="adj2" fmla="val 8574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() - </a:t>
            </a:r>
            <a:r>
              <a:rPr lang="en-US" sz="1600" b="1" dirty="0"/>
              <a:t>explicit</a:t>
            </a:r>
            <a:br>
              <a:rPr lang="en-US" sz="1600" dirty="0"/>
            </a:br>
            <a:r>
              <a:rPr lang="en-US" sz="1600" dirty="0"/>
              <a:t>c</a:t>
            </a:r>
            <a:r>
              <a:rPr lang="cs-CZ" sz="1600" dirty="0"/>
              <a:t>onstru</a:t>
            </a:r>
            <a:r>
              <a:rPr lang="en-US" sz="1600" dirty="0"/>
              <a:t>c</a:t>
            </a:r>
            <a:r>
              <a:rPr lang="cs-CZ" sz="1600" dirty="0"/>
              <a:t>tor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2362200" y="2667000"/>
            <a:ext cx="1828800" cy="407036"/>
          </a:xfrm>
          <a:prstGeom prst="wedgeRoundRectCallout">
            <a:avLst>
              <a:gd name="adj1" fmla="val 44795"/>
              <a:gd name="adj2" fmla="val -4517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i="1" dirty="0"/>
              <a:t>zeštíhlující</a:t>
            </a:r>
            <a:r>
              <a:rPr lang="cs-CZ" sz="1600" dirty="0"/>
              <a:t>  </a:t>
            </a:r>
            <a:r>
              <a:rPr lang="cs-CZ" sz="1600" dirty="0">
                <a:solidFill>
                  <a:srgbClr val="FF66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☺</a:t>
            </a:r>
            <a:endParaRPr lang="cs-CZ" sz="1600" dirty="0">
              <a:solidFill>
                <a:srgbClr val="FF66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0" y="3319989"/>
            <a:ext cx="2743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double a, b, c;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int x( 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b+c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y =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b+c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b+c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};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error! </a:t>
            </a:r>
            <a:endParaRPr lang="cs-CZ" sz="1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4572000"/>
            <a:ext cx="2743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x( 0);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y(); //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fnc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declaration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 z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{}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cs-CZ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2361626" y="4114800"/>
            <a:ext cx="1829374" cy="407036"/>
          </a:xfrm>
          <a:prstGeom prst="wedgeRoundRectCallout">
            <a:avLst>
              <a:gd name="adj1" fmla="val 44795"/>
              <a:gd name="adj2" fmla="val -4517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i="1" dirty="0" err="1"/>
              <a:t>nejotravn</a:t>
            </a:r>
            <a:r>
              <a:rPr lang="cs-CZ" sz="1600" i="1" dirty="0"/>
              <a:t>ější</a:t>
            </a:r>
            <a:endParaRPr lang="cs-CZ" sz="1600" i="1" dirty="0">
              <a:solidFill>
                <a:srgbClr val="FF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2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{}</a:t>
            </a:r>
            <a:r>
              <a:rPr lang="cs-CZ" dirty="0"/>
              <a:t> </a:t>
            </a:r>
            <a:r>
              <a:rPr lang="en-US" dirty="0" err="1"/>
              <a:t>ini</a:t>
            </a:r>
            <a:r>
              <a:rPr lang="cs-CZ" dirty="0"/>
              <a:t>t</a:t>
            </a:r>
            <a:r>
              <a:rPr lang="en-US" dirty="0" err="1"/>
              <a:t>ializa</a:t>
            </a:r>
            <a:r>
              <a:rPr lang="cs-CZ" dirty="0"/>
              <a:t>tion</a:t>
            </a:r>
            <a:r>
              <a:rPr lang="en-US" dirty="0"/>
              <a:t>  </a:t>
            </a:r>
            <a:r>
              <a:rPr lang="en-US" sz="1400" dirty="0"/>
              <a:t>vs.</a:t>
            </a:r>
            <a:r>
              <a:rPr lang="en-US" dirty="0"/>
              <a:t> </a:t>
            </a:r>
            <a:r>
              <a:rPr lang="cs-CZ" dirty="0"/>
              <a:t> </a:t>
            </a:r>
            <a:r>
              <a:rPr lang="en-US" dirty="0" err="1"/>
              <a:t>initializer_list</a:t>
            </a:r>
            <a:r>
              <a:rPr lang="cs-CZ" dirty="0"/>
              <a:t> </a:t>
            </a:r>
            <a:r>
              <a:rPr lang="en-US" dirty="0"/>
              <a:t> </a:t>
            </a:r>
            <a:r>
              <a:rPr lang="en-US" sz="1400" dirty="0"/>
              <a:t>vs.</a:t>
            </a:r>
            <a:r>
              <a:rPr lang="en-US" dirty="0"/>
              <a:t>  </a:t>
            </a:r>
            <a:r>
              <a:rPr lang="cs-CZ" dirty="0"/>
              <a:t>c</a:t>
            </a:r>
            <a:r>
              <a:rPr lang="en-US" dirty="0" err="1"/>
              <a:t>onstru</a:t>
            </a:r>
            <a:r>
              <a:rPr lang="cs-CZ" dirty="0"/>
              <a:t>c</a:t>
            </a:r>
            <a:r>
              <a:rPr lang="en-US" dirty="0"/>
              <a:t>tor</a:t>
            </a:r>
            <a:r>
              <a:rPr lang="cs-CZ" dirty="0"/>
              <a:t> overloading</a:t>
            </a:r>
            <a:endParaRPr lang="en-US" dirty="0"/>
          </a:p>
          <a:p>
            <a:pPr lvl="1"/>
            <a:r>
              <a:rPr lang="en-US" dirty="0"/>
              <a:t>{} </a:t>
            </a:r>
            <a:r>
              <a:rPr lang="en-US" dirty="0" err="1"/>
              <a:t>ini</a:t>
            </a:r>
            <a:r>
              <a:rPr lang="cs-CZ" dirty="0"/>
              <a:t>t </a:t>
            </a:r>
            <a:r>
              <a:rPr lang="en-US" sz="1800" b="1" dirty="0" err="1">
                <a:solidFill>
                  <a:srgbClr val="0070C0"/>
                </a:solidFill>
              </a:rPr>
              <a:t>stri</a:t>
            </a:r>
            <a:r>
              <a:rPr lang="cs-CZ" sz="1800" b="1" dirty="0">
                <a:solidFill>
                  <a:srgbClr val="0070C0"/>
                </a:solidFill>
              </a:rPr>
              <a:t>cly </a:t>
            </a:r>
            <a:r>
              <a:rPr lang="cs-CZ" dirty="0"/>
              <a:t>prefers initializer</a:t>
            </a:r>
            <a:r>
              <a:rPr lang="en-US" dirty="0"/>
              <a:t>_list</a:t>
            </a:r>
          </a:p>
          <a:p>
            <a:pPr lvl="1"/>
            <a:r>
              <a:rPr lang="cs-CZ" dirty="0"/>
              <a:t>if </a:t>
            </a:r>
            <a:r>
              <a:rPr lang="en-US" dirty="0"/>
              <a:t>exist</a:t>
            </a:r>
            <a:r>
              <a:rPr lang="cs-CZ" dirty="0"/>
              <a:t>s</a:t>
            </a:r>
            <a:r>
              <a:rPr lang="en-US" dirty="0"/>
              <a:t> </a:t>
            </a:r>
            <a:r>
              <a:rPr lang="cs-CZ" b="1" dirty="0"/>
              <a:t>any </a:t>
            </a:r>
            <a:r>
              <a:rPr lang="en-US" b="1" dirty="0"/>
              <a:t>way</a:t>
            </a:r>
            <a:r>
              <a:rPr lang="en-US" dirty="0"/>
              <a:t> to </a:t>
            </a:r>
            <a:r>
              <a:rPr lang="cs-CZ" dirty="0"/>
              <a:t>use initializer</a:t>
            </a:r>
            <a:r>
              <a:rPr lang="en-US" dirty="0"/>
              <a:t>_list</a:t>
            </a:r>
            <a:r>
              <a:rPr lang="cs-CZ" dirty="0"/>
              <a:t>, it </a:t>
            </a:r>
            <a:r>
              <a:rPr lang="cs-CZ" b="1" dirty="0"/>
              <a:t>will</a:t>
            </a:r>
            <a:r>
              <a:rPr lang="cs-CZ" dirty="0"/>
              <a:t> be used</a:t>
            </a:r>
            <a:endParaRPr lang="en-US" dirty="0"/>
          </a:p>
          <a:p>
            <a:pPr lvl="1"/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 err="1"/>
              <a:t>onstru</a:t>
            </a:r>
            <a:r>
              <a:rPr lang="cs-CZ" dirty="0"/>
              <a:t>c</a:t>
            </a:r>
            <a:r>
              <a:rPr lang="en-US" dirty="0"/>
              <a:t>tor</a:t>
            </a:r>
            <a:r>
              <a:rPr lang="cs-CZ" dirty="0"/>
              <a:t>s</a:t>
            </a:r>
            <a:r>
              <a:rPr lang="en-US" dirty="0"/>
              <a:t> a</a:t>
            </a:r>
            <a:r>
              <a:rPr lang="cs-CZ" dirty="0"/>
              <a:t>nd</a:t>
            </a:r>
            <a:r>
              <a:rPr lang="en-US" dirty="0"/>
              <a:t> </a:t>
            </a:r>
            <a:r>
              <a:rPr lang="en-US" dirty="0" err="1"/>
              <a:t>initializer_list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1435" y="1905000"/>
            <a:ext cx="2781300" cy="2154436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bool b);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float f);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x(10, true);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y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10, true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z(10, 5.0);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u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10, 5.0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5940" y="1905000"/>
            <a:ext cx="3657600" cy="2154436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bool b);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float f);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&lt;float&gt; l);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x(10, true);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 y{10, true}; // T(l&lt;float&gt;)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z(10, 5.0);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T u{10, 5.0};  // T(l&lt;float&gt;)</a:t>
            </a:r>
            <a:endParaRPr lang="cs-CZ" sz="1400" b="1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5940" y="4288871"/>
            <a:ext cx="3657600" cy="193899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T&amp; t);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&lt;double&gt; l);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operator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float()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 x;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 v( x); // copy constructor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w{ x}; // T(l&lt;double&gt;)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!!!</a:t>
            </a:r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338592" y="5116061"/>
            <a:ext cx="2886985" cy="457200"/>
          </a:xfrm>
          <a:prstGeom prst="wedgeRoundRectCallout">
            <a:avLst>
              <a:gd name="adj1" fmla="val 62915"/>
              <a:gd name="adj2" fmla="val 15625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T</a:t>
            </a:r>
            <a:r>
              <a:rPr lang="en-US" sz="1600" dirty="0"/>
              <a:t>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float </a:t>
            </a:r>
            <a:r>
              <a:rPr lang="en-US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sz="1600" dirty="0"/>
              <a:t> {double} </a:t>
            </a:r>
            <a:r>
              <a:rPr lang="cs-CZ" sz="1600" dirty="0"/>
              <a:t>😵‍💫</a:t>
            </a: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7400864" y="2888805"/>
            <a:ext cx="1590736" cy="914400"/>
          </a:xfrm>
          <a:prstGeom prst="wedgeRoundRectCallout">
            <a:avLst>
              <a:gd name="adj1" fmla="val -86779"/>
              <a:gd name="adj2" fmla="val 946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T</a:t>
            </a:r>
            <a:r>
              <a:rPr lang="en-US" sz="1600" dirty="0"/>
              <a:t>( (float) 10, (float) true);</a:t>
            </a:r>
          </a:p>
          <a:p>
            <a:pPr algn="ctr"/>
            <a:r>
              <a:rPr lang="cs-CZ" sz="1600" dirty="0"/>
              <a:t>😵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6354085" y="1427427"/>
            <a:ext cx="76200" cy="58814"/>
          </a:xfrm>
          <a:prstGeom prst="wedgeRoundRectCallout">
            <a:avLst>
              <a:gd name="adj1" fmla="val -2199290"/>
              <a:gd name="adj2" fmla="val -13562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223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7" grpId="0" animBg="1"/>
      <p:bldP spid="1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{}</a:t>
            </a:r>
            <a:r>
              <a:rPr lang="cs-CZ" dirty="0"/>
              <a:t> </a:t>
            </a:r>
            <a:r>
              <a:rPr lang="en-US" dirty="0" err="1"/>
              <a:t>ini</a:t>
            </a:r>
            <a:r>
              <a:rPr lang="cs-CZ" dirty="0"/>
              <a:t>t</a:t>
            </a:r>
            <a:r>
              <a:rPr lang="en-US" dirty="0" err="1"/>
              <a:t>ializa</a:t>
            </a:r>
            <a:r>
              <a:rPr lang="cs-CZ" dirty="0"/>
              <a:t>tion</a:t>
            </a:r>
            <a:r>
              <a:rPr lang="en-US" dirty="0"/>
              <a:t>  </a:t>
            </a:r>
            <a:r>
              <a:rPr lang="en-US" sz="1400" dirty="0"/>
              <a:t>vs.</a:t>
            </a:r>
            <a:r>
              <a:rPr lang="en-US" dirty="0"/>
              <a:t> </a:t>
            </a:r>
            <a:r>
              <a:rPr lang="cs-CZ" dirty="0"/>
              <a:t> </a:t>
            </a:r>
            <a:r>
              <a:rPr lang="en-US" dirty="0" err="1"/>
              <a:t>initializer_list</a:t>
            </a:r>
            <a:r>
              <a:rPr lang="cs-CZ" dirty="0"/>
              <a:t> </a:t>
            </a:r>
            <a:r>
              <a:rPr lang="en-US" dirty="0"/>
              <a:t> </a:t>
            </a:r>
            <a:r>
              <a:rPr lang="en-US" sz="1400" dirty="0"/>
              <a:t>vs.</a:t>
            </a:r>
            <a:r>
              <a:rPr lang="en-US" dirty="0"/>
              <a:t>  </a:t>
            </a:r>
            <a:r>
              <a:rPr lang="cs-CZ" dirty="0"/>
              <a:t>c</a:t>
            </a:r>
            <a:r>
              <a:rPr lang="en-US" dirty="0" err="1"/>
              <a:t>onstru</a:t>
            </a:r>
            <a:r>
              <a:rPr lang="cs-CZ" dirty="0"/>
              <a:t>c</a:t>
            </a:r>
            <a:r>
              <a:rPr lang="en-US" dirty="0"/>
              <a:t>tor</a:t>
            </a:r>
            <a:r>
              <a:rPr lang="cs-CZ" dirty="0"/>
              <a:t> overloading</a:t>
            </a:r>
            <a:endParaRPr lang="en-US" dirty="0"/>
          </a:p>
          <a:p>
            <a:pPr lvl="1"/>
            <a:r>
              <a:rPr lang="en-US" dirty="0"/>
              <a:t>{} </a:t>
            </a:r>
            <a:r>
              <a:rPr lang="en-US" dirty="0" err="1"/>
              <a:t>ini</a:t>
            </a:r>
            <a:r>
              <a:rPr lang="cs-CZ" dirty="0"/>
              <a:t>t </a:t>
            </a:r>
            <a:r>
              <a:rPr lang="en-US" b="1" dirty="0" err="1"/>
              <a:t>stri</a:t>
            </a:r>
            <a:r>
              <a:rPr lang="cs-CZ" b="1" dirty="0"/>
              <a:t>cly </a:t>
            </a:r>
            <a:r>
              <a:rPr lang="cs-CZ" dirty="0"/>
              <a:t>prefers initializer</a:t>
            </a:r>
            <a:r>
              <a:rPr lang="en-US" dirty="0"/>
              <a:t>_list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 and </a:t>
            </a:r>
            <a:r>
              <a:rPr lang="en-US" dirty="0" err="1"/>
              <a:t>initializer_list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1752600"/>
            <a:ext cx="3657602" cy="1600438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bool b);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float f);</a:t>
            </a: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 l);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u{10, 5.0};  // error !!</a:t>
            </a:r>
            <a:endParaRPr lang="cs-CZ" sz="1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0087" y="3505200"/>
            <a:ext cx="3660914" cy="224676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T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bool b);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float f);</a:t>
            </a:r>
            <a:endParaRPr lang="en-US" sz="1400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 T(</a:t>
            </a:r>
            <a:r>
              <a:rPr lang="en-US" sz="1400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initializer_list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14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&gt; l);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x(10, true);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y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10, true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z(10, 5.0);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 v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10, 5.0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// T(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5029200" y="4312659"/>
            <a:ext cx="2514600" cy="614687"/>
          </a:xfrm>
          <a:prstGeom prst="wedgeRoundRectCallout">
            <a:avLst>
              <a:gd name="adj1" fmla="val -86885"/>
              <a:gd name="adj2" fmla="val -4680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OK - no applicable conversion</a:t>
            </a:r>
            <a:endParaRPr lang="cs-CZ" sz="1600" dirty="0"/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4602666" y="2514600"/>
            <a:ext cx="3886200" cy="429122"/>
          </a:xfrm>
          <a:prstGeom prst="wedgeRoundRectCallout">
            <a:avLst>
              <a:gd name="adj1" fmla="val -74872"/>
              <a:gd name="adj2" fmla="val 5331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1. </a:t>
            </a:r>
            <a:r>
              <a:rPr lang="en-US" sz="1600" dirty="0" err="1"/>
              <a:t>initializer_list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50"/>
                </a:solidFill>
              </a:rPr>
              <a:t>preferred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4602666" y="2945614"/>
            <a:ext cx="3886200" cy="407424"/>
          </a:xfrm>
          <a:prstGeom prst="wedgeRoundRectCallout">
            <a:avLst>
              <a:gd name="adj1" fmla="val -74298"/>
              <a:gd name="adj2" fmla="val 768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2. narrowing conversion </a:t>
            </a:r>
            <a:r>
              <a:rPr lang="en-US" sz="1600" dirty="0">
                <a:solidFill>
                  <a:srgbClr val="FF0000"/>
                </a:solidFill>
              </a:rPr>
              <a:t>prohibited!</a:t>
            </a:r>
          </a:p>
        </p:txBody>
      </p:sp>
    </p:spTree>
    <p:extLst>
      <p:ext uri="{BB962C8B-B14F-4D97-AF65-F5344CB8AC3E}">
        <p14:creationId xmlns:p14="http://schemas.microsoft.com/office/powerpoint/2010/main" val="285932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0851"/>
          </a:xfrm>
        </p:spPr>
        <p:txBody>
          <a:bodyPr>
            <a:noAutofit/>
          </a:bodyPr>
          <a:lstStyle/>
          <a:p>
            <a:r>
              <a:rPr lang="cs-CZ" dirty="0"/>
              <a:t>func</a:t>
            </a:r>
            <a:r>
              <a:rPr lang="en-US" dirty="0" err="1"/>
              <a:t>tions</a:t>
            </a:r>
            <a:r>
              <a:rPr lang="en-US" dirty="0"/>
              <a:t> returning multiple values - C++03</a:t>
            </a:r>
            <a:endParaRPr lang="cs-CZ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Structured return values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524000"/>
            <a:ext cx="5226424" cy="101566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void 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string&amp;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&amp; valid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en-US" sz="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s, valid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valid)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s);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0" y="2758304"/>
            <a:ext cx="5226424" cy="80021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string&amp;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en-US" sz="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s);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7650" y="5009189"/>
            <a:ext cx="5226424" cy="101566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pair&lt;string,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pair&lt;string,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13" name="AutoShape 30"/>
          <p:cNvSpPr txBox="1">
            <a:spLocks noChangeArrowheads="1"/>
          </p:cNvSpPr>
          <p:nvPr/>
        </p:nvSpPr>
        <p:spPr bwMode="auto">
          <a:xfrm>
            <a:off x="6237016" y="1523999"/>
            <a:ext cx="2647008" cy="536377"/>
          </a:xfrm>
          <a:prstGeom prst="wedgeRoundRectCallout">
            <a:avLst>
              <a:gd name="adj1" fmla="val -63711"/>
              <a:gd name="adj2" fmla="val -2167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not a function-like syntax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4" name="AutoShape 30"/>
          <p:cNvSpPr txBox="1">
            <a:spLocks noChangeArrowheads="1"/>
          </p:cNvSpPr>
          <p:nvPr/>
        </p:nvSpPr>
        <p:spPr bwMode="auto">
          <a:xfrm>
            <a:off x="6229895" y="2152956"/>
            <a:ext cx="2647008" cy="457200"/>
          </a:xfrm>
          <a:prstGeom prst="wedgeRoundRectCallout">
            <a:avLst>
              <a:gd name="adj1" fmla="val -160371"/>
              <a:gd name="adj2" fmla="val -5529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non-</a:t>
            </a:r>
            <a:r>
              <a:rPr lang="cs-CZ" sz="1600" dirty="0"/>
              <a:t>intuitiv</a:t>
            </a:r>
            <a:r>
              <a:rPr lang="en-US" sz="1600" dirty="0"/>
              <a:t>e</a:t>
            </a:r>
            <a:r>
              <a:rPr lang="cs-CZ" sz="1600" dirty="0"/>
              <a:t> </a:t>
            </a:r>
            <a:r>
              <a:rPr lang="en-US" sz="1600" dirty="0"/>
              <a:t>in/out par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5" name="AutoShape 30"/>
          <p:cNvSpPr txBox="1">
            <a:spLocks noChangeArrowheads="1"/>
          </p:cNvSpPr>
          <p:nvPr/>
        </p:nvSpPr>
        <p:spPr bwMode="auto">
          <a:xfrm>
            <a:off x="6237016" y="2881662"/>
            <a:ext cx="2647008" cy="457200"/>
          </a:xfrm>
          <a:prstGeom prst="wedgeRoundRectCallout">
            <a:avLst>
              <a:gd name="adj1" fmla="val -107747"/>
              <a:gd name="adj2" fmla="val -4594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non-</a:t>
            </a:r>
            <a:r>
              <a:rPr lang="en-US" sz="1600" dirty="0" err="1"/>
              <a:t>i</a:t>
            </a:r>
            <a:r>
              <a:rPr lang="cs-CZ" sz="1600" dirty="0"/>
              <a:t>ntuitiv</a:t>
            </a:r>
            <a:r>
              <a:rPr lang="en-US" sz="1600" dirty="0"/>
              <a:t>e separation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6244137" y="5116069"/>
            <a:ext cx="2639887" cy="583049"/>
          </a:xfrm>
          <a:prstGeom prst="wedgeRoundRectCallout">
            <a:avLst>
              <a:gd name="adj1" fmla="val -112897"/>
              <a:gd name="adj2" fmla="val 641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unnecessary </a:t>
            </a:r>
            <a:r>
              <a:rPr lang="cs-CZ" sz="1600" dirty="0"/>
              <a:t>typ</a:t>
            </a:r>
            <a:r>
              <a:rPr lang="en-US" sz="1600" dirty="0"/>
              <a:t>e</a:t>
            </a:r>
            <a:br>
              <a:rPr lang="en-US" sz="1600" dirty="0"/>
            </a:br>
            <a:r>
              <a:rPr lang="en-US" sz="1600" dirty="0"/>
              <a:t>verbose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AutoShape 30"/>
          <p:cNvSpPr txBox="1">
            <a:spLocks noChangeArrowheads="1"/>
          </p:cNvSpPr>
          <p:nvPr/>
        </p:nvSpPr>
        <p:spPr bwMode="auto">
          <a:xfrm>
            <a:off x="6242170" y="5860319"/>
            <a:ext cx="2647008" cy="457200"/>
          </a:xfrm>
          <a:prstGeom prst="wedgeRoundRectCallout">
            <a:avLst>
              <a:gd name="adj1" fmla="val -176011"/>
              <a:gd name="adj2" fmla="val -7847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non-descriptive fields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650" y="3766939"/>
            <a:ext cx="5226424" cy="101566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string&amp;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string&amp;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result_ok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20" name="AutoShape 30"/>
          <p:cNvSpPr txBox="1">
            <a:spLocks noChangeArrowheads="1"/>
          </p:cNvSpPr>
          <p:nvPr/>
        </p:nvSpPr>
        <p:spPr bwMode="auto">
          <a:xfrm>
            <a:off x="6232666" y="3627831"/>
            <a:ext cx="2639887" cy="389139"/>
          </a:xfrm>
          <a:prstGeom prst="wedgeRoundRectCallout">
            <a:avLst>
              <a:gd name="adj1" fmla="val -130560"/>
              <a:gd name="adj2" fmla="val 8244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querying state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21" name="AutoShape 30"/>
          <p:cNvSpPr txBox="1">
            <a:spLocks noChangeArrowheads="1"/>
          </p:cNvSpPr>
          <p:nvPr/>
        </p:nvSpPr>
        <p:spPr bwMode="auto">
          <a:xfrm>
            <a:off x="6229895" y="4160148"/>
            <a:ext cx="2639887" cy="664165"/>
          </a:xfrm>
          <a:prstGeom prst="wedgeRoundRectCallout">
            <a:avLst>
              <a:gd name="adj1" fmla="val -172157"/>
              <a:gd name="adj2" fmla="val -728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additional </a:t>
            </a:r>
            <a:r>
              <a:rPr lang="en-US" sz="1600" dirty="0" err="1"/>
              <a:t>fnc</a:t>
            </a:r>
            <a:r>
              <a:rPr lang="en-US" sz="1600" dirty="0"/>
              <a:t> call</a:t>
            </a:r>
          </a:p>
          <a:p>
            <a:pPr marL="109728" indent="0" algn="ctr">
              <a:buFont typeface="Wingdings 3"/>
              <a:buNone/>
            </a:pPr>
            <a:r>
              <a:rPr lang="en-US" sz="1600" dirty="0"/>
              <a:t>static internal state !!!</a:t>
            </a:r>
          </a:p>
        </p:txBody>
      </p:sp>
    </p:spTree>
    <p:extLst>
      <p:ext uri="{BB962C8B-B14F-4D97-AF65-F5344CB8AC3E}">
        <p14:creationId xmlns:p14="http://schemas.microsoft.com/office/powerpoint/2010/main" val="264185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vector constructors</a:t>
            </a:r>
          </a:p>
          <a:p>
            <a:pPr lvl="1"/>
            <a:r>
              <a:rPr lang="en-US" dirty="0"/>
              <a:t>vector( </a:t>
            </a:r>
            <a:r>
              <a:rPr lang="en-US" dirty="0" err="1"/>
              <a:t>size_t</a:t>
            </a:r>
            <a:r>
              <a:rPr lang="en-US" dirty="0"/>
              <a:t> size, T </a:t>
            </a:r>
            <a:r>
              <a:rPr lang="en-US" dirty="0" err="1"/>
              <a:t>init_value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vector( </a:t>
            </a:r>
            <a:r>
              <a:rPr lang="en-US" dirty="0" err="1"/>
              <a:t>initializer_list</a:t>
            </a:r>
            <a:r>
              <a:rPr lang="en-US" dirty="0"/>
              <a:t>&lt;T&gt; l)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assertions</a:t>
            </a:r>
          </a:p>
          <a:p>
            <a:pPr lvl="1"/>
            <a:r>
              <a:rPr lang="en-US" dirty="0"/>
              <a:t>lexical analysis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 thing can be even more complicated</a:t>
            </a:r>
          </a:p>
          <a:p>
            <a:pPr lvl="1"/>
            <a:r>
              <a:rPr lang="en-US" dirty="0"/>
              <a:t>mixed explicit / non-explicit constructors</a:t>
            </a:r>
          </a:p>
          <a:p>
            <a:pPr lvl="1"/>
            <a:r>
              <a:rPr lang="en-US" dirty="0"/>
              <a:t>default constructor vs. </a:t>
            </a:r>
            <a:r>
              <a:rPr lang="en-US" dirty="0" err="1"/>
              <a:t>initializer_list</a:t>
            </a:r>
            <a:endParaRPr lang="en-US" dirty="0"/>
          </a:p>
          <a:p>
            <a:pPr lvl="1"/>
            <a:r>
              <a:rPr lang="en-US" dirty="0"/>
              <a:t>initialization of aggregates (struct, array), atomics, ...</a:t>
            </a:r>
          </a:p>
          <a:p>
            <a:r>
              <a:rPr lang="cs-CZ" i="1" dirty="0">
                <a:latin typeface="Curlz MT" panose="04040404050702020202" pitchFamily="82" charset="0"/>
              </a:rPr>
              <a:t>WTF</a:t>
            </a:r>
            <a:r>
              <a:rPr lang="en-US" dirty="0"/>
              <a:t>  heavy </a:t>
            </a:r>
            <a:r>
              <a:rPr lang="cs-CZ" dirty="0"/>
              <a:t>😵‍💫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9908" y="1850648"/>
            <a:ext cx="40386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x( 3, 1); //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1, 1, 1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y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3, 1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3, 1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4191000" y="557954"/>
            <a:ext cx="2438400" cy="672548"/>
          </a:xfrm>
          <a:prstGeom prst="wedgeRoundRectCallout">
            <a:avLst>
              <a:gd name="adj1" fmla="val -60778"/>
              <a:gd name="adj2" fmla="val 1042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now considered as a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bad </a:t>
            </a:r>
            <a:r>
              <a:rPr lang="en-US" sz="1600" dirty="0"/>
              <a:t>interface design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908" y="3124200"/>
            <a:ext cx="40386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assert( c==complex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0,0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 // OK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assert( c==complex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0,0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  // error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assert(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c==complex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0,0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// OK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323556"/>
            <a:ext cx="3733799" cy="2609404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5333999" y="5572722"/>
            <a:ext cx="3585607" cy="723108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Nicolai </a:t>
            </a:r>
            <a:r>
              <a:rPr lang="en-US" sz="1200" dirty="0" err="1">
                <a:solidFill>
                  <a:schemeClr val="tx1"/>
                </a:solidFill>
              </a:rPr>
              <a:t>Jossutis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The Nightmare of Initialization in C++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www.youtube.com/watch?v=7DTlWPgX6zs</a:t>
            </a:r>
          </a:p>
        </p:txBody>
      </p:sp>
      <p:sp>
        <p:nvSpPr>
          <p:cNvPr id="10" name="Oval 9"/>
          <p:cNvSpPr/>
          <p:nvPr/>
        </p:nvSpPr>
        <p:spPr>
          <a:xfrm>
            <a:off x="3048000" y="3445570"/>
            <a:ext cx="210015" cy="213732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48200" y="1586948"/>
            <a:ext cx="40386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string s( 33, '*'); // "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******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...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string s{ 33, '*'}; // "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!*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15702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5" grpId="0" animBg="1"/>
      <p:bldP spid="1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"uniform" is not always uniform</a:t>
            </a:r>
          </a:p>
          <a:p>
            <a:pPr lvl="1"/>
            <a:r>
              <a:rPr lang="en-US" dirty="0"/>
              <a:t>still cases of ambiguity or confusion</a:t>
            </a:r>
          </a:p>
          <a:p>
            <a:pPr lvl="2"/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for a human reader, not for compilers</a:t>
            </a:r>
          </a:p>
          <a:p>
            <a:r>
              <a:rPr lang="en-US" dirty="0"/>
              <a:t>syntax not always intuitive</a:t>
            </a:r>
          </a:p>
          <a:p>
            <a:pPr lvl="2"/>
            <a:endParaRPr lang="en-US" dirty="0"/>
          </a:p>
          <a:p>
            <a:r>
              <a:rPr lang="en-US" dirty="0"/>
              <a:t>... for class </a:t>
            </a:r>
            <a:r>
              <a:rPr lang="cs-CZ" dirty="0"/>
              <a:t>aut</a:t>
            </a:r>
            <a:r>
              <a:rPr lang="en-US" dirty="0"/>
              <a:t>h</a:t>
            </a:r>
            <a:r>
              <a:rPr lang="cs-CZ" dirty="0"/>
              <a:t>or</a:t>
            </a:r>
            <a:r>
              <a:rPr lang="en-US" dirty="0"/>
              <a:t>s</a:t>
            </a:r>
            <a:endParaRPr lang="cs-CZ" dirty="0"/>
          </a:p>
          <a:p>
            <a:pPr lvl="1"/>
            <a:r>
              <a:rPr lang="en-US" dirty="0"/>
              <a:t>design your constructors carefully</a:t>
            </a:r>
          </a:p>
          <a:p>
            <a:pPr lvl="2"/>
            <a:r>
              <a:rPr lang="en-US" dirty="0"/>
              <a:t>the overload called should </a:t>
            </a:r>
            <a:r>
              <a:rPr lang="en-US" b="1" dirty="0"/>
              <a:t>not </a:t>
            </a:r>
            <a:r>
              <a:rPr lang="en-US" dirty="0"/>
              <a:t>be affected by using () or {} initializers</a:t>
            </a:r>
          </a:p>
          <a:p>
            <a:pPr lvl="1"/>
            <a:r>
              <a:rPr lang="en-US" dirty="0"/>
              <a:t>design additional overloads carefully</a:t>
            </a:r>
            <a:endParaRPr lang="cs-CZ" dirty="0"/>
          </a:p>
          <a:p>
            <a:pPr lvl="2"/>
            <a:r>
              <a:rPr lang="cs-CZ" dirty="0"/>
              <a:t>initializer</a:t>
            </a:r>
            <a:r>
              <a:rPr lang="en-US" dirty="0"/>
              <a:t>_</a:t>
            </a:r>
            <a:r>
              <a:rPr lang="cs-CZ" dirty="0"/>
              <a:t>list </a:t>
            </a:r>
            <a:r>
              <a:rPr lang="en-US" dirty="0"/>
              <a:t>overshadows other overloads</a:t>
            </a:r>
            <a:endParaRPr lang="cs-CZ" dirty="0"/>
          </a:p>
          <a:p>
            <a:pPr lvl="2"/>
            <a:r>
              <a:rPr lang="en-US" dirty="0"/>
              <a:t>non</a:t>
            </a:r>
            <a:r>
              <a:rPr lang="cs-CZ" dirty="0"/>
              <a:t>intuitiv</a:t>
            </a:r>
            <a:r>
              <a:rPr lang="en-US" dirty="0"/>
              <a:t>e</a:t>
            </a:r>
            <a:r>
              <a:rPr lang="cs-CZ" dirty="0"/>
              <a:t> </a:t>
            </a:r>
            <a:r>
              <a:rPr lang="en-US" dirty="0"/>
              <a:t>behavior in many contexts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a new c</a:t>
            </a:r>
            <a:r>
              <a:rPr lang="cs-CZ" dirty="0">
                <a:solidFill>
                  <a:srgbClr val="C00000"/>
                </a:solidFill>
              </a:rPr>
              <a:t>onstru</a:t>
            </a:r>
            <a:r>
              <a:rPr lang="en-US" dirty="0">
                <a:solidFill>
                  <a:srgbClr val="C00000"/>
                </a:solidFill>
              </a:rPr>
              <a:t>c</a:t>
            </a:r>
            <a:r>
              <a:rPr lang="cs-CZ" dirty="0">
                <a:solidFill>
                  <a:srgbClr val="C00000"/>
                </a:solidFill>
              </a:rPr>
              <a:t>tor</a:t>
            </a:r>
            <a:r>
              <a:rPr lang="en-US" dirty="0">
                <a:solidFill>
                  <a:srgbClr val="C00000"/>
                </a:solidFill>
              </a:rPr>
              <a:t> overload can alter or even </a:t>
            </a:r>
            <a:r>
              <a:rPr lang="en-US" b="1" dirty="0">
                <a:solidFill>
                  <a:srgbClr val="C00000"/>
                </a:solidFill>
              </a:rPr>
              <a:t>invalidate</a:t>
            </a:r>
            <a:r>
              <a:rPr lang="en-US" dirty="0">
                <a:solidFill>
                  <a:srgbClr val="C00000"/>
                </a:solidFill>
              </a:rPr>
              <a:t> existing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code !</a:t>
            </a:r>
            <a:endParaRPr lang="cs-CZ" sz="300" dirty="0">
              <a:solidFill>
                <a:srgbClr val="C00000"/>
              </a:solidFill>
            </a:endParaRPr>
          </a:p>
          <a:p>
            <a:pPr lvl="2"/>
            <a:endParaRPr lang="en-US" sz="800" dirty="0"/>
          </a:p>
          <a:p>
            <a:r>
              <a:rPr lang="en-US" dirty="0"/>
              <a:t>... for class clients</a:t>
            </a:r>
            <a:endParaRPr lang="cs-CZ" dirty="0"/>
          </a:p>
          <a:p>
            <a:pPr lvl="1"/>
            <a:r>
              <a:rPr lang="en-US" dirty="0"/>
              <a:t>prefer </a:t>
            </a:r>
            <a:r>
              <a:rPr lang="en-US" b="1" dirty="0"/>
              <a:t>{}</a:t>
            </a:r>
            <a:r>
              <a:rPr lang="en-US" dirty="0"/>
              <a:t> initialization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(without =)</a:t>
            </a:r>
          </a:p>
          <a:p>
            <a:pPr lvl="2"/>
            <a:r>
              <a:rPr lang="en-US" dirty="0"/>
              <a:t>some (many) professionals prefer copy-initialization for primitive types</a:t>
            </a:r>
            <a:endParaRPr lang="cs-CZ" dirty="0"/>
          </a:p>
          <a:p>
            <a:pPr lvl="1"/>
            <a:r>
              <a:rPr lang="en-US" dirty="0"/>
              <a:t>use the other kind only if necessary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Guidances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81600" y="1243805"/>
            <a:ext cx="35814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 class C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AnyType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81600" y="2133600"/>
            <a:ext cx="35814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template&lt;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T&gt; class C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AnyType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Tag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z, T y);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70161" y="1717621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↡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391400" y="5410200"/>
            <a:ext cx="13716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n = 0;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24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of initialization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4200" y="1524000"/>
            <a:ext cx="2362200" cy="440120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i2 = 3;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i4 = </a:t>
            </a:r>
            <a:r>
              <a:rPr lang="en-US" sz="1400" b="1" dirty="0" err="1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i5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i7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i6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i8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{}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i9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3;</a:t>
            </a:r>
          </a:p>
          <a:p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i10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i11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i12 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400" b="1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i13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i15 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i16 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i17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i18 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i19 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38800" y="1524000"/>
            <a:ext cx="2438400" cy="440120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undef</a:t>
            </a:r>
            <a:endParaRPr lang="en-US" sz="1400" b="1" dirty="0">
              <a:solidFill>
                <a:srgbClr val="EE2024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(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C++11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init_list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C++14: 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(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initializer_list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(</a:t>
            </a:r>
            <a:r>
              <a:rPr lang="en-US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decl</a:t>
            </a: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 (</a:t>
            </a:r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comma op)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 (</a:t>
            </a:r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comma op)</a:t>
            </a:r>
          </a:p>
          <a:p>
            <a:r>
              <a:rPr lang="en-US" sz="1400" dirty="0">
                <a:solidFill>
                  <a:srgbClr val="EE202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</p:txBody>
      </p:sp>
      <p:sp>
        <p:nvSpPr>
          <p:cNvPr id="6" name="AutoShape 30"/>
          <p:cNvSpPr>
            <a:spLocks noChangeArrowheads="1"/>
          </p:cNvSpPr>
          <p:nvPr/>
        </p:nvSpPr>
        <p:spPr bwMode="auto">
          <a:xfrm>
            <a:off x="7239000" y="2373101"/>
            <a:ext cx="1600200" cy="706601"/>
          </a:xfrm>
          <a:prstGeom prst="wedgeRoundRectCallout">
            <a:avLst>
              <a:gd name="adj1" fmla="val 579"/>
              <a:gd name="adj2" fmla="val 15101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'=' changes</a:t>
            </a:r>
          </a:p>
          <a:p>
            <a:pPr algn="ctr"/>
            <a:r>
              <a:rPr lang="en-US" sz="1600" dirty="0"/>
              <a:t>the type!</a:t>
            </a:r>
          </a:p>
        </p:txBody>
      </p:sp>
      <p:sp>
        <p:nvSpPr>
          <p:cNvPr id="8" name="AutoShape 30"/>
          <p:cNvSpPr>
            <a:spLocks noChangeArrowheads="1"/>
          </p:cNvSpPr>
          <p:nvPr/>
        </p:nvSpPr>
        <p:spPr bwMode="auto">
          <a:xfrm>
            <a:off x="1295400" y="1259719"/>
            <a:ext cx="1371600" cy="381000"/>
          </a:xfrm>
          <a:prstGeom prst="wedgeRoundRectCallout">
            <a:avLst>
              <a:gd name="adj1" fmla="val 84855"/>
              <a:gd name="adj2" fmla="val 6055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default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9" name="AutoShape 30"/>
          <p:cNvSpPr>
            <a:spLocks noChangeArrowheads="1"/>
          </p:cNvSpPr>
          <p:nvPr/>
        </p:nvSpPr>
        <p:spPr bwMode="auto">
          <a:xfrm>
            <a:off x="1295400" y="1707060"/>
            <a:ext cx="1371600" cy="381000"/>
          </a:xfrm>
          <a:prstGeom prst="wedgeRoundRectCallout">
            <a:avLst>
              <a:gd name="adj1" fmla="val 85913"/>
              <a:gd name="adj2" fmla="val -29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copy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1065590" y="3242002"/>
            <a:ext cx="1600200" cy="381000"/>
          </a:xfrm>
          <a:prstGeom prst="wedgeRoundRectCallout">
            <a:avLst>
              <a:gd name="adj1" fmla="val 81176"/>
              <a:gd name="adj2" fmla="val 3896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direct list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11" name="AutoShape 30"/>
          <p:cNvSpPr>
            <a:spLocks noChangeArrowheads="1"/>
          </p:cNvSpPr>
          <p:nvPr/>
        </p:nvSpPr>
        <p:spPr bwMode="auto">
          <a:xfrm>
            <a:off x="1295400" y="2154401"/>
            <a:ext cx="1371600" cy="381000"/>
          </a:xfrm>
          <a:prstGeom prst="wedgeRoundRectCallout">
            <a:avLst>
              <a:gd name="adj1" fmla="val 84149"/>
              <a:gd name="adj2" fmla="val -5246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direct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12" name="AutoShape 30"/>
          <p:cNvSpPr>
            <a:spLocks noChangeArrowheads="1"/>
          </p:cNvSpPr>
          <p:nvPr/>
        </p:nvSpPr>
        <p:spPr bwMode="auto">
          <a:xfrm>
            <a:off x="1294190" y="2601742"/>
            <a:ext cx="1371600" cy="381000"/>
          </a:xfrm>
          <a:prstGeom prst="wedgeRoundRectCallout">
            <a:avLst>
              <a:gd name="adj1" fmla="val 85913"/>
              <a:gd name="adj2" fmla="val -928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value </a:t>
            </a:r>
            <a:r>
              <a:rPr lang="en-US" sz="1600" dirty="0" err="1"/>
              <a:t>init</a:t>
            </a:r>
            <a:endParaRPr lang="en-US" sz="1600" dirty="0"/>
          </a:p>
        </p:txBody>
      </p:sp>
      <p:sp>
        <p:nvSpPr>
          <p:cNvPr id="13" name="AutoShape 30"/>
          <p:cNvSpPr>
            <a:spLocks noChangeArrowheads="1"/>
          </p:cNvSpPr>
          <p:nvPr/>
        </p:nvSpPr>
        <p:spPr bwMode="auto">
          <a:xfrm>
            <a:off x="1070428" y="3691762"/>
            <a:ext cx="1600200" cy="381000"/>
          </a:xfrm>
          <a:prstGeom prst="wedgeRoundRectCallout">
            <a:avLst>
              <a:gd name="adj1" fmla="val 81176"/>
              <a:gd name="adj2" fmla="val 3896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copy list </a:t>
            </a:r>
            <a:r>
              <a:rPr lang="en-US" sz="1600" dirty="0" err="1"/>
              <a:t>init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319079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270907"/>
              </p:ext>
            </p:extLst>
          </p:nvPr>
        </p:nvGraphicFramePr>
        <p:xfrm>
          <a:off x="228600" y="1143000"/>
          <a:ext cx="11055356" cy="662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17658975" imgH="9362768" progId="AcroExch.Document.7">
                  <p:embed/>
                </p:oleObj>
              </mc:Choice>
              <mc:Fallback>
                <p:oleObj name="Acrobat Document" r:id="rId2" imgW="17658975" imgH="9362768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8600" y="1143000"/>
                        <a:ext cx="11055356" cy="662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5410200" y="239079"/>
            <a:ext cx="3581400" cy="675322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Timur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Doumler</a:t>
            </a:r>
            <a:r>
              <a:rPr lang="en-US" sz="1200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Initialization in Modern C++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www.youtube.com/watch?v=ZfP4VAK21zc</a:t>
            </a:r>
          </a:p>
        </p:txBody>
      </p:sp>
    </p:spTree>
    <p:extLst>
      <p:ext uri="{BB962C8B-B14F-4D97-AF65-F5344CB8AC3E}">
        <p14:creationId xmlns:p14="http://schemas.microsoft.com/office/powerpoint/2010/main" val="2373336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const</a:t>
            </a:r>
          </a:p>
          <a:p>
            <a:pPr lvl="1"/>
            <a:r>
              <a:rPr lang="en-US" dirty="0"/>
              <a:t>object that cannot be changed - logical </a:t>
            </a:r>
            <a:r>
              <a:rPr lang="cs-CZ" dirty="0"/>
              <a:t>immutability</a:t>
            </a:r>
            <a:endParaRPr lang="en-US" dirty="0"/>
          </a:p>
          <a:p>
            <a:pPr lvl="1"/>
            <a:r>
              <a:rPr lang="en-US" b="1" dirty="0"/>
              <a:t>can</a:t>
            </a:r>
            <a:r>
              <a:rPr lang="en-US" dirty="0"/>
              <a:t> be evaluated at compile-time</a:t>
            </a:r>
          </a:p>
          <a:p>
            <a:pPr lvl="1"/>
            <a:r>
              <a:rPr lang="en-US" dirty="0"/>
              <a:t>integral values can be used as array size, NTTA, ...</a:t>
            </a:r>
          </a:p>
          <a:p>
            <a:pPr lvl="1"/>
            <a:r>
              <a:rPr lang="en-US" dirty="0"/>
              <a:t>cannot be applied to functions</a:t>
            </a:r>
          </a:p>
          <a:p>
            <a:pPr marL="393192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cs-CZ" dirty="0"/>
              <a:t>constexpr</a:t>
            </a:r>
            <a:r>
              <a:rPr lang="en-US" dirty="0"/>
              <a:t>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[C++11]</a:t>
            </a:r>
          </a:p>
          <a:p>
            <a:pPr lvl="1"/>
            <a:r>
              <a:rPr lang="en-US" b="1" dirty="0"/>
              <a:t>compile-time</a:t>
            </a:r>
            <a:r>
              <a:rPr lang="en-US" dirty="0"/>
              <a:t> constant value</a:t>
            </a:r>
          </a:p>
          <a:p>
            <a:pPr lvl="1"/>
            <a:r>
              <a:rPr lang="en-US" dirty="0"/>
              <a:t>can be used in constant expressions</a:t>
            </a:r>
          </a:p>
          <a:p>
            <a:pPr lvl="1"/>
            <a:r>
              <a:rPr lang="en-US" dirty="0"/>
              <a:t>can be applied to </a:t>
            </a:r>
            <a:r>
              <a:rPr lang="en-US" b="1" dirty="0"/>
              <a:t>functions</a:t>
            </a:r>
          </a:p>
          <a:p>
            <a:pPr lvl="2"/>
            <a:r>
              <a:rPr lang="en-US" dirty="0"/>
              <a:t>they </a:t>
            </a:r>
            <a:r>
              <a:rPr lang="en-US" b="1" dirty="0"/>
              <a:t>can</a:t>
            </a:r>
            <a:r>
              <a:rPr lang="en-US" dirty="0"/>
              <a:t> be called to produce constant expressions</a:t>
            </a:r>
          </a:p>
          <a:p>
            <a:pPr lvl="2"/>
            <a:r>
              <a:rPr lang="en-US" dirty="0"/>
              <a:t>they </a:t>
            </a:r>
            <a:r>
              <a:rPr lang="en-US" b="1" dirty="0"/>
              <a:t>can</a:t>
            </a:r>
            <a:r>
              <a:rPr lang="en-US" dirty="0"/>
              <a:t> also be called at </a:t>
            </a:r>
            <a:r>
              <a:rPr lang="en-US" b="1" dirty="0"/>
              <a:t>runtime</a:t>
            </a:r>
            <a:endParaRPr lang="cs-CZ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const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</a:t>
            </a:r>
            <a:r>
              <a:rPr lang="en-US" dirty="0"/>
              <a:t> -expr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-</a:t>
            </a:r>
            <a:r>
              <a:rPr lang="en-US" dirty="0"/>
              <a:t>eval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 </a:t>
            </a:r>
            <a:r>
              <a:rPr lang="en-US" dirty="0"/>
              <a:t>-</a:t>
            </a:r>
            <a:r>
              <a:rPr lang="en-US" dirty="0" err="1"/>
              <a:t>init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9173DF-529D-96D8-41A9-0E63998F9358}"/>
              </a:ext>
            </a:extLst>
          </p:cNvPr>
          <p:cNvSpPr txBox="1"/>
          <p:nvPr/>
        </p:nvSpPr>
        <p:spPr>
          <a:xfrm>
            <a:off x="914400" y="2434101"/>
            <a:ext cx="28194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SIZE = 99;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array&lt;int, SIZE&gt;;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ACE8C4-A9EC-59C8-C991-E47571B44441}"/>
              </a:ext>
            </a:extLst>
          </p:cNvPr>
          <p:cNvSpPr txBox="1"/>
          <p:nvPr/>
        </p:nvSpPr>
        <p:spPr>
          <a:xfrm>
            <a:off x="4343400" y="5105400"/>
            <a:ext cx="23622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f() {}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680CAD-40C9-F51E-CB15-B9897A9FA1D7}"/>
              </a:ext>
            </a:extLst>
          </p:cNvPr>
          <p:cNvSpPr txBox="1"/>
          <p:nvPr/>
        </p:nvSpPr>
        <p:spPr>
          <a:xfrm>
            <a:off x="4419600" y="3203377"/>
            <a:ext cx="2362200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strike="sngStrike" dirty="0">
                <a:latin typeface="Courier New" pitchFamily="49" charset="0"/>
                <a:cs typeface="Courier New" pitchFamily="49" charset="0"/>
              </a:rPr>
              <a:t>int f() const {}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5FC8B8-84A3-A2A5-EBBC-6F84D3193454}"/>
              </a:ext>
            </a:extLst>
          </p:cNvPr>
          <p:cNvSpPr txBox="1"/>
          <p:nvPr/>
        </p:nvSpPr>
        <p:spPr>
          <a:xfrm>
            <a:off x="914400" y="5105400"/>
            <a:ext cx="27432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SIZE = 99;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array&lt;int, SIZE&gt;;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86BEC7-52AB-15CF-5DA8-AB4761092B5E}"/>
              </a:ext>
            </a:extLst>
          </p:cNvPr>
          <p:cNvSpPr txBox="1"/>
          <p:nvPr/>
        </p:nvSpPr>
        <p:spPr>
          <a:xfrm>
            <a:off x="4419600" y="2420912"/>
            <a:ext cx="2362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C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int f()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AutoShape 30">
            <a:extLst>
              <a:ext uri="{FF2B5EF4-FFF2-40B4-BE49-F238E27FC236}">
                <a16:creationId xmlns:a16="http://schemas.microsoft.com/office/drawing/2014/main" id="{D77E5C9B-0452-5C18-461B-CE6CF9C50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8651" y="1862031"/>
            <a:ext cx="1295400" cy="478001"/>
          </a:xfrm>
          <a:prstGeom prst="wedgeRoundRectCallout">
            <a:avLst>
              <a:gd name="adj1" fmla="val -63202"/>
              <a:gd name="adj2" fmla="val 13420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const this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FF5DE5-2E01-61AB-437D-EB8BE8249FF3}"/>
              </a:ext>
            </a:extLst>
          </p:cNvPr>
          <p:cNvSpPr txBox="1"/>
          <p:nvPr/>
        </p:nvSpPr>
        <p:spPr>
          <a:xfrm>
            <a:off x="4343400" y="5529719"/>
            <a:ext cx="32004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n = 42;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int* p = &amp;n;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D3965A-63AA-D528-3137-A76C7A8E9C7E}"/>
              </a:ext>
            </a:extLst>
          </p:cNvPr>
          <p:cNvSpPr txBox="1"/>
          <p:nvPr/>
        </p:nvSpPr>
        <p:spPr>
          <a:xfrm>
            <a:off x="5600700" y="3627696"/>
            <a:ext cx="3124200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x = f();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const 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y=x;     // OK</a:t>
            </a:r>
          </a:p>
          <a:p>
            <a:r>
              <a:rPr lang="en-US" sz="1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int z=x; // ERROR</a:t>
            </a:r>
            <a:endParaRPr lang="cs-CZ" sz="1400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AutoShape 30">
            <a:extLst>
              <a:ext uri="{FF2B5EF4-FFF2-40B4-BE49-F238E27FC236}">
                <a16:creationId xmlns:a16="http://schemas.microsoft.com/office/drawing/2014/main" id="{84718EBA-5A7D-76DD-73F7-597B4BC9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904339"/>
            <a:ext cx="1905000" cy="639762"/>
          </a:xfrm>
          <a:prstGeom prst="wedgeRoundRectCallout">
            <a:avLst>
              <a:gd name="adj1" fmla="val 79595"/>
              <a:gd name="adj2" fmla="val -4589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 is evaluated</a:t>
            </a:r>
            <a:br>
              <a:rPr lang="en-US" sz="1600" dirty="0"/>
            </a:br>
            <a:r>
              <a:rPr lang="en-US" sz="1600" dirty="0"/>
              <a:t>at compile time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536287E1-4957-BCBC-0FE8-5560EC5E7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6249499"/>
            <a:ext cx="2286000" cy="478001"/>
          </a:xfrm>
          <a:prstGeom prst="wedgeRoundRectCallout">
            <a:avLst>
              <a:gd name="adj1" fmla="val -60328"/>
              <a:gd name="adj2" fmla="val -9825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*p = ... is prohibited</a:t>
            </a:r>
          </a:p>
        </p:txBody>
      </p:sp>
      <p:sp>
        <p:nvSpPr>
          <p:cNvPr id="14" name="AutoShape 30">
            <a:extLst>
              <a:ext uri="{FF2B5EF4-FFF2-40B4-BE49-F238E27FC236}">
                <a16:creationId xmlns:a16="http://schemas.microsoft.com/office/drawing/2014/main" id="{F6DFCC13-891E-AE46-C501-4573DA362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0725" y="4507170"/>
            <a:ext cx="1104900" cy="829433"/>
          </a:xfrm>
          <a:prstGeom prst="wedgeRoundRectCallout">
            <a:avLst>
              <a:gd name="adj1" fmla="val -88574"/>
              <a:gd name="adj2" fmla="val 3786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compile</a:t>
            </a:r>
          </a:p>
          <a:p>
            <a:pPr algn="ctr"/>
            <a:r>
              <a:rPr lang="en-US" sz="1600" dirty="0"/>
              <a:t>time</a:t>
            </a:r>
          </a:p>
          <a:p>
            <a:pPr algn="ctr"/>
            <a:r>
              <a:rPr lang="en-US" sz="1600" dirty="0"/>
              <a:t> body</a:t>
            </a:r>
          </a:p>
        </p:txBody>
      </p:sp>
    </p:spTree>
    <p:extLst>
      <p:ext uri="{BB962C8B-B14F-4D97-AF65-F5344CB8AC3E}">
        <p14:creationId xmlns:p14="http://schemas.microsoft.com/office/powerpoint/2010/main" val="70245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consteval</a:t>
            </a:r>
            <a:r>
              <a:rPr lang="en-US" dirty="0"/>
              <a:t>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[C++20]</a:t>
            </a:r>
          </a:p>
          <a:p>
            <a:pPr lvl="1"/>
            <a:r>
              <a:rPr lang="en-US" dirty="0"/>
              <a:t>immediate function</a:t>
            </a:r>
          </a:p>
          <a:p>
            <a:pPr lvl="1"/>
            <a:r>
              <a:rPr lang="en-US" dirty="0"/>
              <a:t>applied </a:t>
            </a:r>
            <a:r>
              <a:rPr lang="en-US" b="1" dirty="0"/>
              <a:t>only</a:t>
            </a:r>
            <a:r>
              <a:rPr lang="en-US" dirty="0"/>
              <a:t> to </a:t>
            </a:r>
            <a:r>
              <a:rPr lang="en-US" b="1" dirty="0"/>
              <a:t>functions</a:t>
            </a:r>
          </a:p>
          <a:p>
            <a:pPr lvl="1"/>
            <a:r>
              <a:rPr lang="en-US" b="1" dirty="0"/>
              <a:t>every</a:t>
            </a:r>
            <a:r>
              <a:rPr lang="en-US" dirty="0"/>
              <a:t> call </a:t>
            </a:r>
            <a:r>
              <a:rPr lang="en-US" b="1" dirty="0"/>
              <a:t>must</a:t>
            </a:r>
            <a:r>
              <a:rPr lang="en-US" dirty="0"/>
              <a:t> produce a compile-time constant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cs-CZ" dirty="0"/>
              <a:t>constinit</a:t>
            </a:r>
            <a:r>
              <a:rPr lang="en-US" dirty="0"/>
              <a:t> </a:t>
            </a:r>
            <a:r>
              <a:rPr lang="en-US" baseline="30000" dirty="0">
                <a:solidFill>
                  <a:schemeClr val="bg2">
                    <a:lumMod val="50000"/>
                  </a:schemeClr>
                </a:solidFill>
              </a:rPr>
              <a:t>[C++20]</a:t>
            </a:r>
          </a:p>
          <a:p>
            <a:pPr lvl="1"/>
            <a:r>
              <a:rPr lang="en-US" dirty="0"/>
              <a:t>mutable</a:t>
            </a:r>
          </a:p>
          <a:p>
            <a:pPr lvl="1"/>
            <a:r>
              <a:rPr lang="en-US" dirty="0"/>
              <a:t>forces constant initialization of </a:t>
            </a:r>
            <a:r>
              <a:rPr lang="en-US" b="1" dirty="0"/>
              <a:t>static</a:t>
            </a:r>
            <a:r>
              <a:rPr lang="en-US" dirty="0"/>
              <a:t> or thread-local </a:t>
            </a:r>
            <a:r>
              <a:rPr lang="en-US" b="1" dirty="0"/>
              <a:t>variables</a:t>
            </a:r>
          </a:p>
          <a:p>
            <a:pPr lvl="1"/>
            <a:r>
              <a:rPr lang="en-US" dirty="0"/>
              <a:t>it can help to limit static order initialization nondeterminism</a:t>
            </a:r>
          </a:p>
          <a:p>
            <a:pPr lvl="2"/>
            <a:r>
              <a:rPr lang="en-US" dirty="0"/>
              <a:t>precompiled values and well-defined order</a:t>
            </a:r>
          </a:p>
          <a:p>
            <a:pPr lvl="2"/>
            <a:r>
              <a:rPr lang="en-US" dirty="0"/>
              <a:t>rather than dynamic initialization and linking order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const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</a:t>
            </a:r>
            <a:r>
              <a:rPr lang="en-US" dirty="0"/>
              <a:t> -expr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-</a:t>
            </a:r>
            <a:r>
              <a:rPr lang="en-US" dirty="0"/>
              <a:t>eval </a:t>
            </a:r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⊗ </a:t>
            </a:r>
            <a:r>
              <a:rPr lang="en-US" dirty="0"/>
              <a:t>-</a:t>
            </a:r>
            <a:r>
              <a:rPr lang="en-US" dirty="0" err="1"/>
              <a:t>init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FAF9B6-790D-74A4-2544-5A957F159463}"/>
              </a:ext>
            </a:extLst>
          </p:cNvPr>
          <p:cNvSpPr txBox="1"/>
          <p:nvPr/>
        </p:nvSpPr>
        <p:spPr>
          <a:xfrm>
            <a:off x="990600" y="2209800"/>
            <a:ext cx="68199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 fact( int n) { return n &lt; 2 ? 1 : n*fact(n-1); }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consteval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combination( int m, int n) { return .... }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a = g();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fact( 4); // OK C-T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fact(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// OK R-T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AC6A3A-517F-24A4-169F-07AA75004684}"/>
              </a:ext>
            </a:extLst>
          </p:cNvPr>
          <p:cNvSpPr txBox="1"/>
          <p:nvPr/>
        </p:nvSpPr>
        <p:spPr>
          <a:xfrm>
            <a:off x="4381500" y="2856131"/>
            <a:ext cx="34290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combination( 4, 8);  // OK C-T</a:t>
            </a:r>
          </a:p>
          <a:p>
            <a:r>
              <a:rPr lang="en-US" sz="1400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combination( </a:t>
            </a:r>
            <a:r>
              <a:rPr lang="en-US" sz="1400" b="1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400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, 7);  // ERROR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B484FA-83DD-6ED5-A07A-FACBD8444BF7}"/>
              </a:ext>
            </a:extLst>
          </p:cNvPr>
          <p:cNvSpPr txBox="1"/>
          <p:nvPr/>
        </p:nvSpPr>
        <p:spPr>
          <a:xfrm>
            <a:off x="3048000" y="5334000"/>
            <a:ext cx="54864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f() { .... }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int g( bool p) { return p ? 42 : f(); }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constinit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int x = g( true); 	// OK</a:t>
            </a:r>
          </a:p>
          <a:p>
            <a:r>
              <a:rPr lang="en-US" sz="1400" b="1" strike="sngStrik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constinit</a:t>
            </a:r>
            <a:r>
              <a:rPr lang="en-US" sz="1400" b="1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trike="sngStrik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int y = g( false); 	// ERROR</a:t>
            </a:r>
          </a:p>
        </p:txBody>
      </p:sp>
    </p:spTree>
    <p:extLst>
      <p:ext uri="{BB962C8B-B14F-4D97-AF65-F5344CB8AC3E}">
        <p14:creationId xmlns:p14="http://schemas.microsoft.com/office/powerpoint/2010/main" val="180538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066799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25000"/>
                  </a:schemeClr>
                </a:solidFill>
              </a:rPr>
              <a:t>Modules</a:t>
            </a:r>
            <a:endParaRPr lang="cs-CZ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6325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2704" y="819636"/>
            <a:ext cx="8971233" cy="5885484"/>
          </a:xfrm>
        </p:spPr>
        <p:txBody>
          <a:bodyPr>
            <a:normAutofit/>
          </a:bodyPr>
          <a:lstStyle/>
          <a:p>
            <a:r>
              <a:rPr lang="en-US" sz="1900" dirty="0"/>
              <a:t>separate</a:t>
            </a:r>
            <a:r>
              <a:rPr lang="cs-CZ" sz="1900" dirty="0"/>
              <a:t> </a:t>
            </a:r>
            <a:r>
              <a:rPr lang="en-US" sz="1900" dirty="0"/>
              <a:t>c</a:t>
            </a:r>
            <a:r>
              <a:rPr lang="cs-CZ" sz="1900" dirty="0"/>
              <a:t>ompila</a:t>
            </a:r>
            <a:r>
              <a:rPr lang="en-US" sz="1900" dirty="0" err="1"/>
              <a:t>tion</a:t>
            </a:r>
            <a:endParaRPr lang="cs-CZ" sz="1900" dirty="0"/>
          </a:p>
          <a:p>
            <a:pPr lvl="1"/>
            <a:r>
              <a:rPr lang="cs-CZ" sz="1700" dirty="0"/>
              <a:t>50 </a:t>
            </a:r>
            <a:r>
              <a:rPr lang="en-US" sz="1700" dirty="0"/>
              <a:t>years old</a:t>
            </a:r>
            <a:endParaRPr lang="cs-CZ" sz="1700" dirty="0"/>
          </a:p>
          <a:p>
            <a:pPr lvl="1"/>
            <a:r>
              <a:rPr lang="en-US" sz="1700" dirty="0"/>
              <a:t>#</a:t>
            </a:r>
            <a:r>
              <a:rPr lang="cs-CZ" sz="1700" dirty="0"/>
              <a:t>include</a:t>
            </a:r>
          </a:p>
          <a:p>
            <a:pPr lvl="2"/>
            <a:r>
              <a:rPr lang="en-US" sz="1500" dirty="0"/>
              <a:t>textual processing of the source code</a:t>
            </a:r>
            <a:endParaRPr lang="cs-CZ" sz="1500" dirty="0"/>
          </a:p>
          <a:p>
            <a:pPr lvl="2"/>
            <a:r>
              <a:rPr lang="en-US" sz="1500" dirty="0"/>
              <a:t>multiple/redundant compilations</a:t>
            </a:r>
          </a:p>
          <a:p>
            <a:pPr lvl="2"/>
            <a:r>
              <a:rPr lang="en-US" sz="1500" dirty="0"/>
              <a:t>lack of isolation</a:t>
            </a:r>
          </a:p>
          <a:p>
            <a:pPr lvl="3"/>
            <a:r>
              <a:rPr lang="en-US" sz="1300" dirty="0"/>
              <a:t>headers can change your code</a:t>
            </a:r>
          </a:p>
          <a:p>
            <a:pPr lvl="3"/>
            <a:r>
              <a:rPr lang="en-US" sz="1300" dirty="0"/>
              <a:t>your code can change headers</a:t>
            </a:r>
          </a:p>
          <a:p>
            <a:pPr lvl="3"/>
            <a:r>
              <a:rPr lang="en-US" sz="1300" dirty="0"/>
              <a:t>headers can change each other</a:t>
            </a:r>
          </a:p>
          <a:p>
            <a:pPr lvl="2"/>
            <a:r>
              <a:rPr lang="en-US" sz="1500" dirty="0"/>
              <a:t>separation of declaration and definition</a:t>
            </a:r>
          </a:p>
          <a:p>
            <a:pPr lvl="2"/>
            <a:r>
              <a:rPr lang="cs-CZ" sz="1500" dirty="0"/>
              <a:t>one definition rule</a:t>
            </a:r>
            <a:endParaRPr lang="en-US" sz="1500" dirty="0"/>
          </a:p>
          <a:p>
            <a:pPr lvl="2"/>
            <a:r>
              <a:rPr lang="en-US" sz="1500" dirty="0"/>
              <a:t>dependencies</a:t>
            </a:r>
          </a:p>
          <a:p>
            <a:pPr lvl="2"/>
            <a:r>
              <a:rPr lang="en-US" sz="1500" dirty="0"/>
              <a:t>...</a:t>
            </a:r>
            <a:endParaRPr lang="cs-CZ" sz="1900" dirty="0"/>
          </a:p>
          <a:p>
            <a:pPr lvl="4"/>
            <a:endParaRPr lang="en-US" sz="1700" dirty="0"/>
          </a:p>
          <a:p>
            <a:pPr lvl="4"/>
            <a:endParaRPr lang="en-US" sz="1700" dirty="0"/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. . .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9282" y="152880"/>
            <a:ext cx="8477518" cy="621418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Headers &amp; include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5E186D-A5B5-4647-91AA-A8D59EFC5825}"/>
              </a:ext>
            </a:extLst>
          </p:cNvPr>
          <p:cNvSpPr txBox="1"/>
          <p:nvPr/>
        </p:nvSpPr>
        <p:spPr>
          <a:xfrm>
            <a:off x="6019800" y="965297"/>
            <a:ext cx="2743200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r-FR" b="1" dirty="0"/>
              <a:t>#include</a:t>
            </a:r>
            <a:r>
              <a:rPr lang="cs-CZ" b="1" dirty="0"/>
              <a:t> </a:t>
            </a:r>
            <a:r>
              <a:rPr lang="en-US" b="1" dirty="0"/>
              <a:t>"</a:t>
            </a:r>
            <a:r>
              <a:rPr lang="en-US" b="1" dirty="0" err="1"/>
              <a:t>component.h</a:t>
            </a:r>
            <a:r>
              <a:rPr lang="en-US" b="1" dirty="0"/>
              <a:t>"</a:t>
            </a:r>
            <a:endParaRPr lang="fr-FR" b="1" dirty="0"/>
          </a:p>
          <a:p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comp</a:t>
            </a:r>
            <a:r>
              <a:rPr lang="fr-FR" dirty="0"/>
              <a:t>();</a:t>
            </a:r>
          </a:p>
          <a:p>
            <a:r>
              <a:rPr lang="fr-FR" dirty="0"/>
              <a:t>}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8249BDA-0924-45CD-AFBE-55F323577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644721"/>
              </p:ext>
            </p:extLst>
          </p:nvPr>
        </p:nvGraphicFramePr>
        <p:xfrm>
          <a:off x="4572000" y="3891451"/>
          <a:ext cx="1600200" cy="2661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1452073255"/>
                    </a:ext>
                  </a:extLst>
                </a:gridCol>
              </a:tblGrid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53065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&lt;vector&gt;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313048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"</a:t>
                      </a:r>
                      <a:r>
                        <a:rPr lang="en-US" sz="1400" dirty="0" err="1"/>
                        <a:t>other_comp.h</a:t>
                      </a:r>
                      <a:r>
                        <a:rPr lang="en-US" sz="1400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90048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&lt;algorithm&gt;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137206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&lt;iostream&gt;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731318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&lt;string&gt;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862884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"</a:t>
                      </a:r>
                      <a:r>
                        <a:rPr lang="en-US" sz="1400" dirty="0" err="1">
                          <a:solidFill>
                            <a:srgbClr val="C00000"/>
                          </a:solidFill>
                        </a:rPr>
                        <a:t>component.h</a:t>
                      </a: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522480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33CC"/>
                          </a:solidFill>
                        </a:rPr>
                        <a:t>main</a:t>
                      </a:r>
                      <a:r>
                        <a:rPr lang="en-US" sz="1400" dirty="0">
                          <a:solidFill>
                            <a:srgbClr val="0033CC"/>
                          </a:solidFill>
                        </a:rPr>
                        <a:t>.cpp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702970"/>
                  </a:ext>
                </a:extLst>
              </a:tr>
            </a:tbl>
          </a:graphicData>
        </a:graphic>
      </p:graphicFrame>
      <p:graphicFrame>
        <p:nvGraphicFramePr>
          <p:cNvPr id="22" name="Table 5">
            <a:extLst>
              <a:ext uri="{FF2B5EF4-FFF2-40B4-BE49-F238E27FC236}">
                <a16:creationId xmlns:a16="http://schemas.microsoft.com/office/drawing/2014/main" id="{A6BF96E1-D8A3-4587-96D9-E779B5E30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675492"/>
              </p:ext>
            </p:extLst>
          </p:nvPr>
        </p:nvGraphicFramePr>
        <p:xfrm>
          <a:off x="6324600" y="3886200"/>
          <a:ext cx="1600200" cy="2661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1452073255"/>
                    </a:ext>
                  </a:extLst>
                </a:gridCol>
              </a:tblGrid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53065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&lt;queue&gt;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313048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/>
                        <a:t>"</a:t>
                      </a:r>
                      <a:r>
                        <a:rPr lang="en-US" sz="1400" dirty="0" err="1"/>
                        <a:t>mylib.h</a:t>
                      </a:r>
                      <a:r>
                        <a:rPr lang="en-US" sz="1400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90048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&lt;algorithm&gt;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137206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&lt;iostream&gt;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731318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&lt;string&gt;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862884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"</a:t>
                      </a:r>
                      <a:r>
                        <a:rPr lang="en-US" sz="1400" dirty="0" err="1">
                          <a:solidFill>
                            <a:srgbClr val="C00000"/>
                          </a:solidFill>
                        </a:rPr>
                        <a:t>component.h</a:t>
                      </a:r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522480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33CC"/>
                          </a:solidFill>
                        </a:rPr>
                        <a:t>component</a:t>
                      </a:r>
                      <a:r>
                        <a:rPr lang="en-US" sz="1400" dirty="0">
                          <a:solidFill>
                            <a:srgbClr val="0033CC"/>
                          </a:solidFill>
                        </a:rPr>
                        <a:t>.cpp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702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07388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2704" y="819636"/>
            <a:ext cx="8971233" cy="5885484"/>
          </a:xfrm>
        </p:spPr>
        <p:txBody>
          <a:bodyPr>
            <a:normAutofit/>
          </a:bodyPr>
          <a:lstStyle/>
          <a:p>
            <a:r>
              <a:rPr lang="en-US" sz="1800" dirty="0"/>
              <a:t>C++20/23</a:t>
            </a:r>
          </a:p>
          <a:p>
            <a:pPr lvl="1"/>
            <a:r>
              <a:rPr lang="en-US" sz="1600" dirty="0"/>
              <a:t>long awaited</a:t>
            </a:r>
          </a:p>
          <a:p>
            <a:pPr lvl="2"/>
            <a:r>
              <a:rPr lang="en-US" sz="1400" dirty="0"/>
              <a:t>coexistence include / import</a:t>
            </a:r>
          </a:p>
          <a:p>
            <a:pPr lvl="1"/>
            <a:r>
              <a:rPr lang="en-US" sz="1700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r>
              <a:rPr lang="en-US" sz="1700" dirty="0"/>
              <a:t> VS since 16.8</a:t>
            </a:r>
            <a:endParaRPr lang="en-US" sz="1700" dirty="0">
              <a:solidFill>
                <a:srgbClr val="00B050"/>
              </a:solidFill>
            </a:endParaRPr>
          </a:p>
          <a:p>
            <a:pPr lvl="2"/>
            <a:r>
              <a:rPr lang="en-US" sz="1500" dirty="0"/>
              <a:t>Gabriel dos Reis</a:t>
            </a:r>
          </a:p>
          <a:p>
            <a:pPr lvl="1"/>
            <a:r>
              <a:rPr lang="en-US" sz="1700" b="1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r>
              <a:rPr lang="en-US" sz="1700" dirty="0"/>
              <a:t> </a:t>
            </a:r>
            <a:r>
              <a:rPr lang="en-US" sz="1700" dirty="0" err="1"/>
              <a:t>gcc</a:t>
            </a:r>
            <a:r>
              <a:rPr lang="en-US" sz="1700" dirty="0"/>
              <a:t> / clang incomplete</a:t>
            </a:r>
            <a:endParaRPr lang="en-US" sz="1700" dirty="0">
              <a:solidFill>
                <a:srgbClr val="FF9966"/>
              </a:solidFill>
            </a:endParaRPr>
          </a:p>
          <a:p>
            <a:endParaRPr lang="en-US" sz="1800" dirty="0"/>
          </a:p>
          <a:p>
            <a:r>
              <a:rPr lang="en-US" sz="1800" dirty="0"/>
              <a:t>Binary Module Interface</a:t>
            </a:r>
          </a:p>
          <a:p>
            <a:pPr lvl="1"/>
            <a:r>
              <a:rPr lang="en-US" sz="1700" dirty="0"/>
              <a:t>compiler/platform specific</a:t>
            </a:r>
          </a:p>
          <a:p>
            <a:pPr lvl="1"/>
            <a:r>
              <a:rPr lang="en-US" sz="1700" dirty="0"/>
              <a:t>compiler options</a:t>
            </a:r>
          </a:p>
          <a:p>
            <a:r>
              <a:rPr lang="en-US" sz="1800" dirty="0"/>
              <a:t>export/import</a:t>
            </a:r>
          </a:p>
          <a:p>
            <a:r>
              <a:rPr lang="en-US" sz="1800" dirty="0"/>
              <a:t>build system integration</a:t>
            </a:r>
            <a:endParaRPr lang="cs-CZ" sz="1800" dirty="0"/>
          </a:p>
          <a:p>
            <a:pPr lvl="1"/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9282" y="152880"/>
            <a:ext cx="8477518" cy="621418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Modules &amp; import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5BC917-35DB-44A0-BE96-70222B82B555}"/>
              </a:ext>
            </a:extLst>
          </p:cNvPr>
          <p:cNvSpPr txBox="1"/>
          <p:nvPr/>
        </p:nvSpPr>
        <p:spPr>
          <a:xfrm>
            <a:off x="6056527" y="1008608"/>
            <a:ext cx="2306264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r-FR" b="1" dirty="0"/>
              <a:t>import</a:t>
            </a:r>
            <a:r>
              <a:rPr lang="cs-CZ" b="1" dirty="0"/>
              <a:t> </a:t>
            </a:r>
            <a:r>
              <a:rPr lang="en-US" b="1" dirty="0"/>
              <a:t>component;</a:t>
            </a:r>
            <a:endParaRPr lang="fr-FR" b="1" dirty="0"/>
          </a:p>
          <a:p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comp</a:t>
            </a:r>
            <a:r>
              <a:rPr lang="fr-FR" dirty="0"/>
              <a:t>();</a:t>
            </a:r>
          </a:p>
          <a:p>
            <a:r>
              <a:rPr lang="fr-FR" dirty="0"/>
              <a:t>}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F91D644-8748-42F2-BFAC-FCE03264D0EC}"/>
              </a:ext>
            </a:extLst>
          </p:cNvPr>
          <p:cNvSpPr/>
          <p:nvPr/>
        </p:nvSpPr>
        <p:spPr>
          <a:xfrm>
            <a:off x="4876802" y="3200400"/>
            <a:ext cx="1388379" cy="457200"/>
          </a:xfrm>
          <a:prstGeom prst="rect">
            <a:avLst/>
          </a:prstGeom>
          <a:solidFill>
            <a:srgbClr val="DAEFC3"/>
          </a:solidFill>
          <a:ln w="25400"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component.ixx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B75FE0-3B24-452B-9A78-082370E969B8}"/>
              </a:ext>
            </a:extLst>
          </p:cNvPr>
          <p:cNvSpPr/>
          <p:nvPr/>
        </p:nvSpPr>
        <p:spPr>
          <a:xfrm>
            <a:off x="4876802" y="4602160"/>
            <a:ext cx="1388379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5400" cmpd="sng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component.</a:t>
            </a:r>
            <a:r>
              <a:rPr lang="en-US" sz="1200" b="1" dirty="0" err="1">
                <a:solidFill>
                  <a:schemeClr val="tx1"/>
                </a:solidFill>
              </a:rPr>
              <a:t>bmi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E3DA4E-B0BA-428B-8AD1-194D92C16189}"/>
              </a:ext>
            </a:extLst>
          </p:cNvPr>
          <p:cNvSpPr/>
          <p:nvPr/>
        </p:nvSpPr>
        <p:spPr>
          <a:xfrm>
            <a:off x="7580901" y="3901280"/>
            <a:ext cx="1122680" cy="457200"/>
          </a:xfrm>
          <a:prstGeom prst="rect">
            <a:avLst/>
          </a:prstGeom>
          <a:solidFill>
            <a:schemeClr val="bg2"/>
          </a:solidFill>
          <a:ln w="25400" cmpd="sng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main.cpp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62065A-4442-4B75-A1B9-5D0B9D464DEE}"/>
              </a:ext>
            </a:extLst>
          </p:cNvPr>
          <p:cNvCxnSpPr/>
          <p:nvPr/>
        </p:nvCxnSpPr>
        <p:spPr>
          <a:xfrm>
            <a:off x="5703841" y="3657600"/>
            <a:ext cx="0" cy="944560"/>
          </a:xfrm>
          <a:prstGeom prst="straightConnector1">
            <a:avLst/>
          </a:prstGeom>
          <a:ln w="38100">
            <a:solidFill>
              <a:schemeClr val="accent2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D165B77-11F3-41D9-A5F9-A00ED92D4032}"/>
              </a:ext>
            </a:extLst>
          </p:cNvPr>
          <p:cNvCxnSpPr>
            <a:cxnSpLocks/>
            <a:stCxn id="12" idx="3"/>
            <a:endCxn id="22" idx="1"/>
          </p:cNvCxnSpPr>
          <p:nvPr/>
        </p:nvCxnSpPr>
        <p:spPr>
          <a:xfrm>
            <a:off x="6265181" y="4830760"/>
            <a:ext cx="1315720" cy="718211"/>
          </a:xfrm>
          <a:prstGeom prst="straightConnector1">
            <a:avLst/>
          </a:prstGeom>
          <a:ln w="25400">
            <a:solidFill>
              <a:srgbClr val="00B050"/>
            </a:solidFill>
            <a:prstDash val="sysDot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20">
            <a:extLst>
              <a:ext uri="{FF2B5EF4-FFF2-40B4-BE49-F238E27FC236}">
                <a16:creationId xmlns:a16="http://schemas.microsoft.com/office/drawing/2014/main" id="{89087419-C327-4F11-B835-BCEB132C7881}"/>
              </a:ext>
            </a:extLst>
          </p:cNvPr>
          <p:cNvSpPr/>
          <p:nvPr/>
        </p:nvSpPr>
        <p:spPr>
          <a:xfrm>
            <a:off x="4727961" y="3917362"/>
            <a:ext cx="914400" cy="3343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compile</a:t>
            </a:r>
          </a:p>
        </p:txBody>
      </p:sp>
      <p:sp>
        <p:nvSpPr>
          <p:cNvPr id="17" name="Rounded Rectangle 23">
            <a:extLst>
              <a:ext uri="{FF2B5EF4-FFF2-40B4-BE49-F238E27FC236}">
                <a16:creationId xmlns:a16="http://schemas.microsoft.com/office/drawing/2014/main" id="{BAB63141-F382-475E-940C-2B09E6CC3EC8}"/>
              </a:ext>
            </a:extLst>
          </p:cNvPr>
          <p:cNvSpPr/>
          <p:nvPr/>
        </p:nvSpPr>
        <p:spPr>
          <a:xfrm>
            <a:off x="6295259" y="3915334"/>
            <a:ext cx="914400" cy="3343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import</a:t>
            </a:r>
          </a:p>
        </p:txBody>
      </p:sp>
      <p:sp>
        <p:nvSpPr>
          <p:cNvPr id="18" name="Rounded Rectangle 24">
            <a:extLst>
              <a:ext uri="{FF2B5EF4-FFF2-40B4-BE49-F238E27FC236}">
                <a16:creationId xmlns:a16="http://schemas.microsoft.com/office/drawing/2014/main" id="{95FB1916-A094-439F-9521-300CB03D4210}"/>
              </a:ext>
            </a:extLst>
          </p:cNvPr>
          <p:cNvSpPr/>
          <p:nvPr/>
        </p:nvSpPr>
        <p:spPr>
          <a:xfrm>
            <a:off x="5418479" y="5250026"/>
            <a:ext cx="1122681" cy="7883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Binary Module Interface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EBC3CDB-34F4-4F1F-85E0-27FA3E75F26F}"/>
              </a:ext>
            </a:extLst>
          </p:cNvPr>
          <p:cNvCxnSpPr>
            <a:cxnSpLocks/>
            <a:stCxn id="13" idx="1"/>
            <a:endCxn id="12" idx="3"/>
          </p:cNvCxnSpPr>
          <p:nvPr/>
        </p:nvCxnSpPr>
        <p:spPr>
          <a:xfrm flipH="1">
            <a:off x="6265181" y="4129880"/>
            <a:ext cx="1315720" cy="700880"/>
          </a:xfrm>
          <a:prstGeom prst="straightConnector1">
            <a:avLst/>
          </a:prstGeom>
          <a:ln w="25400">
            <a:prstDash val="dash"/>
            <a:headEnd type="stealth" w="lg" len="lg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79513895-F3A1-464F-9F25-38E0DEF62C14}"/>
              </a:ext>
            </a:extLst>
          </p:cNvPr>
          <p:cNvSpPr/>
          <p:nvPr/>
        </p:nvSpPr>
        <p:spPr>
          <a:xfrm>
            <a:off x="7580901" y="5320371"/>
            <a:ext cx="1122680" cy="457200"/>
          </a:xfrm>
          <a:prstGeom prst="rect">
            <a:avLst/>
          </a:prstGeom>
          <a:solidFill>
            <a:srgbClr val="FF7C80"/>
          </a:solidFill>
          <a:ln w="25400" cap="flat" cmpd="sng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executable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D61C391-216E-44E0-9A96-D9761E594E2D}"/>
              </a:ext>
            </a:extLst>
          </p:cNvPr>
          <p:cNvCxnSpPr/>
          <p:nvPr/>
        </p:nvCxnSpPr>
        <p:spPr>
          <a:xfrm>
            <a:off x="8151624" y="4375811"/>
            <a:ext cx="0" cy="944560"/>
          </a:xfrm>
          <a:prstGeom prst="straightConnector1">
            <a:avLst/>
          </a:prstGeom>
          <a:ln w="38100">
            <a:solidFill>
              <a:schemeClr val="accent2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0">
            <a:extLst>
              <a:ext uri="{FF2B5EF4-FFF2-40B4-BE49-F238E27FC236}">
                <a16:creationId xmlns:a16="http://schemas.microsoft.com/office/drawing/2014/main" id="{B3137A67-C3AB-4F80-AFAD-7656DA7E6935}"/>
              </a:ext>
            </a:extLst>
          </p:cNvPr>
          <p:cNvSpPr/>
          <p:nvPr/>
        </p:nvSpPr>
        <p:spPr>
          <a:xfrm>
            <a:off x="7196360" y="4635574"/>
            <a:ext cx="914400" cy="3343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compile</a:t>
            </a:r>
          </a:p>
        </p:txBody>
      </p:sp>
      <p:sp>
        <p:nvSpPr>
          <p:cNvPr id="28" name="Rounded Rectangle 11">
            <a:extLst>
              <a:ext uri="{FF2B5EF4-FFF2-40B4-BE49-F238E27FC236}">
                <a16:creationId xmlns:a16="http://schemas.microsoft.com/office/drawing/2014/main" id="{EF488B7C-D648-4738-955A-3FDEB233E7CE}"/>
              </a:ext>
            </a:extLst>
          </p:cNvPr>
          <p:cNvSpPr/>
          <p:nvPr/>
        </p:nvSpPr>
        <p:spPr>
          <a:xfrm>
            <a:off x="533400" y="5943600"/>
            <a:ext cx="3733800" cy="6858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Boris </a:t>
            </a:r>
            <a:r>
              <a:rPr lang="en-US" sz="1200" dirty="0" err="1">
                <a:solidFill>
                  <a:schemeClr val="tx1"/>
                </a:solidFill>
              </a:rPr>
              <a:t>Kolpackov</a:t>
            </a:r>
            <a:r>
              <a:rPr lang="en-US" sz="1200" dirty="0">
                <a:solidFill>
                  <a:schemeClr val="tx1"/>
                </a:solidFill>
              </a:rPr>
              <a:t>: Modules</a:t>
            </a:r>
          </a:p>
          <a:p>
            <a:pPr algn="ctr"/>
            <a:r>
              <a:rPr lang="en-US" sz="1200" i="1" dirty="0" err="1">
                <a:solidFill>
                  <a:schemeClr val="tx1"/>
                </a:solidFill>
              </a:rPr>
              <a:t>CppCon</a:t>
            </a:r>
            <a:r>
              <a:rPr lang="en-US" sz="1200" i="1" dirty="0">
                <a:solidFill>
                  <a:schemeClr val="tx1"/>
                </a:solidFill>
              </a:rPr>
              <a:t> 2019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www.youtube.com/watch?v=szHV6RdQdg8</a:t>
            </a:r>
          </a:p>
        </p:txBody>
      </p:sp>
      <p:sp>
        <p:nvSpPr>
          <p:cNvPr id="29" name="Rounded Rectangle 11">
            <a:extLst>
              <a:ext uri="{FF2B5EF4-FFF2-40B4-BE49-F238E27FC236}">
                <a16:creationId xmlns:a16="http://schemas.microsoft.com/office/drawing/2014/main" id="{4AD872CE-BF75-44E1-B89B-8E95478FED2D}"/>
              </a:ext>
            </a:extLst>
          </p:cNvPr>
          <p:cNvSpPr/>
          <p:nvPr/>
        </p:nvSpPr>
        <p:spPr>
          <a:xfrm>
            <a:off x="533400" y="5189865"/>
            <a:ext cx="3733800" cy="685800"/>
          </a:xfrm>
          <a:prstGeom prst="roundRect">
            <a:avLst/>
          </a:prstGeom>
          <a:solidFill>
            <a:srgbClr val="FFFFCC"/>
          </a:solidFill>
          <a:ln w="127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C++ Modules: A Brief Tour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i="1" dirty="0">
                <a:solidFill>
                  <a:schemeClr val="tx1"/>
                </a:solidFill>
              </a:rPr>
              <a:t>Overload 2020/10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accu.org/journals/overload/28/159/</a:t>
            </a:r>
            <a:r>
              <a:rPr lang="en-US" sz="1200" dirty="0" err="1">
                <a:solidFill>
                  <a:srgbClr val="0070C0"/>
                </a:solidFill>
              </a:rPr>
              <a:t>sidwell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1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22" grpId="0" animBg="1"/>
      <p:bldP spid="27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5635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Simple export</a:t>
            </a:r>
            <a:r>
              <a:rPr lang="cs-CZ" sz="3600" dirty="0"/>
              <a:t> </a:t>
            </a:r>
            <a:r>
              <a:rPr lang="en-US" sz="3600" dirty="0"/>
              <a:t>/</a:t>
            </a:r>
            <a:r>
              <a:rPr lang="cs-CZ" sz="3600" dirty="0"/>
              <a:t> </a:t>
            </a:r>
            <a:r>
              <a:rPr lang="en-US" sz="3600" dirty="0" err="1"/>
              <a:t>im</a:t>
            </a:r>
            <a:r>
              <a:rPr lang="cs-CZ" sz="3600" dirty="0"/>
              <a:t>port</a:t>
            </a: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5BC917-35DB-44A0-BE96-70222B82B555}"/>
              </a:ext>
            </a:extLst>
          </p:cNvPr>
          <p:cNvSpPr txBox="1"/>
          <p:nvPr/>
        </p:nvSpPr>
        <p:spPr>
          <a:xfrm>
            <a:off x="2286000" y="1669469"/>
            <a:ext cx="3272853" cy="1815882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en-US" b="1" dirty="0" err="1"/>
              <a:t>mylib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dirty="0"/>
              <a:t>import std;</a:t>
            </a:r>
          </a:p>
          <a:p>
            <a:endParaRPr lang="en-US" dirty="0"/>
          </a:p>
          <a:p>
            <a:r>
              <a:rPr lang="en-US" b="1" dirty="0"/>
              <a:t>export</a:t>
            </a:r>
            <a:r>
              <a:rPr lang="en-US" dirty="0"/>
              <a:t> std::string </a:t>
            </a:r>
            <a:r>
              <a:rPr lang="en-US" b="1" dirty="0" err="1"/>
              <a:t>get_text</a:t>
            </a:r>
            <a:r>
              <a:rPr lang="en-US" dirty="0"/>
              <a:t>() {</a:t>
            </a:r>
          </a:p>
          <a:p>
            <a:r>
              <a:rPr lang="en-US" dirty="0"/>
              <a:t>  return "I am here";</a:t>
            </a:r>
          </a:p>
          <a:p>
            <a:r>
              <a:rPr lang="en-US" dirty="0"/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FE0ABD-6095-4B30-BD1F-23E003A95404}"/>
              </a:ext>
            </a:extLst>
          </p:cNvPr>
          <p:cNvSpPr txBox="1"/>
          <p:nvPr/>
        </p:nvSpPr>
        <p:spPr>
          <a:xfrm>
            <a:off x="6858000" y="2909994"/>
            <a:ext cx="1828800" cy="104644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endParaRPr lang="en-US" sz="2000" b="1" dirty="0"/>
          </a:p>
          <a:p>
            <a:r>
              <a:rPr lang="en-US" b="1" dirty="0"/>
              <a:t>import </a:t>
            </a:r>
            <a:r>
              <a:rPr lang="en-US" b="1" dirty="0" err="1"/>
              <a:t>mylib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dirty="0"/>
              <a:t>s = </a:t>
            </a:r>
            <a:r>
              <a:rPr lang="en-US" b="1" dirty="0" err="1"/>
              <a:t>get_text</a:t>
            </a:r>
            <a:r>
              <a:rPr lang="en-US" dirty="0"/>
              <a:t>();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6A832D-29FE-4B2C-97C1-DD27042626BB}"/>
              </a:ext>
            </a:extLst>
          </p:cNvPr>
          <p:cNvSpPr txBox="1"/>
          <p:nvPr/>
        </p:nvSpPr>
        <p:spPr>
          <a:xfrm>
            <a:off x="4547118" y="1669469"/>
            <a:ext cx="99060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mylib.</a:t>
            </a:r>
            <a:r>
              <a:rPr lang="en-US" sz="1400" b="1" dirty="0" err="1"/>
              <a:t>ixx</a:t>
            </a:r>
            <a:endParaRPr lang="cs-CZ" sz="1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699B19-14EA-4950-AA0B-2341351AC2A6}"/>
              </a:ext>
            </a:extLst>
          </p:cNvPr>
          <p:cNvSpPr txBox="1"/>
          <p:nvPr/>
        </p:nvSpPr>
        <p:spPr>
          <a:xfrm>
            <a:off x="7210372" y="2921787"/>
            <a:ext cx="1476428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consumer.cpp</a:t>
            </a:r>
            <a:endParaRPr lang="cs-CZ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10046B-0CFB-4A7D-B4D0-2C831482FE6F}"/>
              </a:ext>
            </a:extLst>
          </p:cNvPr>
          <p:cNvSpPr txBox="1"/>
          <p:nvPr/>
        </p:nvSpPr>
        <p:spPr>
          <a:xfrm>
            <a:off x="874700" y="4039598"/>
            <a:ext cx="3253646" cy="240065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module;</a:t>
            </a:r>
          </a:p>
          <a:p>
            <a:endParaRPr lang="en-US" sz="600" dirty="0"/>
          </a:p>
          <a:p>
            <a:r>
              <a:rPr lang="en-US" dirty="0"/>
              <a:t>#include &lt;....&gt;</a:t>
            </a:r>
          </a:p>
          <a:p>
            <a:endParaRPr lang="en-US" sz="600" dirty="0"/>
          </a:p>
          <a:p>
            <a:r>
              <a:rPr lang="en-US" b="1" dirty="0"/>
              <a:t>export module </a:t>
            </a:r>
            <a:r>
              <a:rPr lang="en-US" dirty="0" err="1"/>
              <a:t>mylib</a:t>
            </a:r>
            <a:r>
              <a:rPr lang="en-US" dirty="0"/>
              <a:t>;</a:t>
            </a:r>
          </a:p>
          <a:p>
            <a:endParaRPr lang="en-US" sz="600" dirty="0"/>
          </a:p>
          <a:p>
            <a:r>
              <a:rPr lang="en-US" dirty="0"/>
              <a:t>import submodule;</a:t>
            </a:r>
          </a:p>
          <a:p>
            <a:endParaRPr lang="en-US" sz="600" dirty="0"/>
          </a:p>
          <a:p>
            <a:r>
              <a:rPr lang="en-US" b="1" dirty="0"/>
              <a:t>export {</a:t>
            </a:r>
          </a:p>
          <a:p>
            <a:r>
              <a:rPr lang="en-US" dirty="0"/>
              <a:t>  std::string </a:t>
            </a:r>
            <a:r>
              <a:rPr lang="en-US" b="1" dirty="0" err="1"/>
              <a:t>get_text</a:t>
            </a:r>
            <a:r>
              <a:rPr lang="en-US" dirty="0"/>
              <a:t>(){..}</a:t>
            </a:r>
          </a:p>
          <a:p>
            <a:r>
              <a:rPr lang="en-US" dirty="0"/>
              <a:t>  class </a:t>
            </a:r>
            <a:r>
              <a:rPr lang="en-US" b="1" dirty="0"/>
              <a:t>S</a:t>
            </a:r>
            <a:r>
              <a:rPr lang="en-US" dirty="0"/>
              <a:t> { .... };</a:t>
            </a:r>
          </a:p>
          <a:p>
            <a:r>
              <a:rPr lang="en-US" dirty="0"/>
              <a:t>  ....</a:t>
            </a:r>
          </a:p>
          <a:p>
            <a:r>
              <a:rPr lang="en-US" b="1" dirty="0"/>
              <a:t>}</a:t>
            </a:r>
          </a:p>
        </p:txBody>
      </p:sp>
      <p:sp>
        <p:nvSpPr>
          <p:cNvPr id="17" name="AutoShape 30">
            <a:extLst>
              <a:ext uri="{FF2B5EF4-FFF2-40B4-BE49-F238E27FC236}">
                <a16:creationId xmlns:a16="http://schemas.microsoft.com/office/drawing/2014/main" id="{B6E9B05F-554B-402B-BBEE-81E17C477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49" y="1603104"/>
            <a:ext cx="1395777" cy="563562"/>
          </a:xfrm>
          <a:prstGeom prst="wedgeRoundRectCallout">
            <a:avLst>
              <a:gd name="adj1" fmla="val 76087"/>
              <a:gd name="adj2" fmla="val -1009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module declaration</a:t>
            </a:r>
          </a:p>
        </p:txBody>
      </p:sp>
      <p:sp>
        <p:nvSpPr>
          <p:cNvPr id="18" name="AutoShape 30">
            <a:extLst>
              <a:ext uri="{FF2B5EF4-FFF2-40B4-BE49-F238E27FC236}">
                <a16:creationId xmlns:a16="http://schemas.microsoft.com/office/drawing/2014/main" id="{BB56B9DD-AF94-49FE-ABE4-B9B82866D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941884"/>
            <a:ext cx="1828800" cy="563562"/>
          </a:xfrm>
          <a:prstGeom prst="wedgeRoundRectCallout">
            <a:avLst>
              <a:gd name="adj1" fmla="val -14260"/>
              <a:gd name="adj2" fmla="val 8529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context-sensitive keyword</a:t>
            </a:r>
          </a:p>
        </p:txBody>
      </p:sp>
      <p:sp>
        <p:nvSpPr>
          <p:cNvPr id="19" name="AutoShape 30">
            <a:extLst>
              <a:ext uri="{FF2B5EF4-FFF2-40B4-BE49-F238E27FC236}">
                <a16:creationId xmlns:a16="http://schemas.microsoft.com/office/drawing/2014/main" id="{193362EE-2967-4C15-9E51-CDFF5B422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6026" y="1034972"/>
            <a:ext cx="1828800" cy="789706"/>
          </a:xfrm>
          <a:prstGeom prst="wedgeRoundRectCallout">
            <a:avLst>
              <a:gd name="adj1" fmla="val -77427"/>
              <a:gd name="adj2" fmla="val 4354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suffix .</a:t>
            </a:r>
            <a:r>
              <a:rPr lang="en-US" sz="1400" dirty="0" err="1"/>
              <a:t>ixx</a:t>
            </a:r>
            <a:r>
              <a:rPr lang="en-US" sz="1400" dirty="0"/>
              <a:t> required by </a:t>
            </a:r>
            <a:r>
              <a:rPr lang="en-US" sz="1400" dirty="0" err="1"/>
              <a:t>msvc</a:t>
            </a:r>
            <a:r>
              <a:rPr lang="en-US" sz="1400" dirty="0"/>
              <a:t> build system</a:t>
            </a:r>
          </a:p>
        </p:txBody>
      </p:sp>
      <p:sp>
        <p:nvSpPr>
          <p:cNvPr id="20" name="AutoShape 30">
            <a:extLst>
              <a:ext uri="{FF2B5EF4-FFF2-40B4-BE49-F238E27FC236}">
                <a16:creationId xmlns:a16="http://schemas.microsoft.com/office/drawing/2014/main" id="{B5DF6FEE-5A35-4437-A24E-096151387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49" y="2295629"/>
            <a:ext cx="1371600" cy="367249"/>
          </a:xfrm>
          <a:prstGeom prst="wedgeRoundRectCallout">
            <a:avLst>
              <a:gd name="adj1" fmla="val 78355"/>
              <a:gd name="adj2" fmla="val -4905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std libraries</a:t>
            </a:r>
          </a:p>
        </p:txBody>
      </p:sp>
      <p:sp>
        <p:nvSpPr>
          <p:cNvPr id="21" name="AutoShape 30">
            <a:extLst>
              <a:ext uri="{FF2B5EF4-FFF2-40B4-BE49-F238E27FC236}">
                <a16:creationId xmlns:a16="http://schemas.microsoft.com/office/drawing/2014/main" id="{E15275CA-0E2C-4354-83C9-4AB00EA0E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49" y="2782753"/>
            <a:ext cx="1371600" cy="565925"/>
          </a:xfrm>
          <a:prstGeom prst="wedgeRoundRectCallout">
            <a:avLst>
              <a:gd name="adj1" fmla="val 78355"/>
              <a:gd name="adj2" fmla="val -4905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exported symbol</a:t>
            </a:r>
          </a:p>
        </p:txBody>
      </p:sp>
      <p:sp>
        <p:nvSpPr>
          <p:cNvPr id="22" name="AutoShape 30">
            <a:extLst>
              <a:ext uri="{FF2B5EF4-FFF2-40B4-BE49-F238E27FC236}">
                <a16:creationId xmlns:a16="http://schemas.microsoft.com/office/drawing/2014/main" id="{4CF16FA0-7BE3-4C94-94B0-F1F6BAF33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404" y="2150608"/>
            <a:ext cx="1123014" cy="391180"/>
          </a:xfrm>
          <a:prstGeom prst="wedgeRoundRectCallout">
            <a:avLst>
              <a:gd name="adj1" fmla="val 32990"/>
              <a:gd name="adj2" fmla="val 22153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import</a:t>
            </a:r>
          </a:p>
        </p:txBody>
      </p:sp>
      <p:sp>
        <p:nvSpPr>
          <p:cNvPr id="23" name="AutoShape 30">
            <a:extLst>
              <a:ext uri="{FF2B5EF4-FFF2-40B4-BE49-F238E27FC236}">
                <a16:creationId xmlns:a16="http://schemas.microsoft.com/office/drawing/2014/main" id="{9D520567-96F0-4F41-84F3-32A16A24B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2723" y="6096000"/>
            <a:ext cx="1371600" cy="565925"/>
          </a:xfrm>
          <a:prstGeom prst="wedgeRoundRectCallout">
            <a:avLst>
              <a:gd name="adj1" fmla="val -105186"/>
              <a:gd name="adj2" fmla="val -7867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exported symbols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608DB1-384B-4FF3-ABC3-AEAD79C88092}"/>
              </a:ext>
            </a:extLst>
          </p:cNvPr>
          <p:cNvSpPr txBox="1"/>
          <p:nvPr/>
        </p:nvSpPr>
        <p:spPr>
          <a:xfrm>
            <a:off x="3137746" y="4022024"/>
            <a:ext cx="99060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mylib.</a:t>
            </a:r>
            <a:r>
              <a:rPr lang="en-US" sz="1400" b="1" dirty="0" err="1"/>
              <a:t>ixx</a:t>
            </a:r>
            <a:endParaRPr lang="cs-CZ" sz="1400" b="1" dirty="0"/>
          </a:p>
        </p:txBody>
      </p:sp>
      <p:sp>
        <p:nvSpPr>
          <p:cNvPr id="24" name="AutoShape 30">
            <a:extLst>
              <a:ext uri="{FF2B5EF4-FFF2-40B4-BE49-F238E27FC236}">
                <a16:creationId xmlns:a16="http://schemas.microsoft.com/office/drawing/2014/main" id="{BBA6DD39-CD36-47B5-B6EE-1E54D88F8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2723" y="3948384"/>
            <a:ext cx="1371600" cy="737593"/>
          </a:xfrm>
          <a:prstGeom prst="wedgeRoundRectCallout">
            <a:avLst>
              <a:gd name="adj1" fmla="val -149632"/>
              <a:gd name="adj2" fmla="val 2369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global module fragment</a:t>
            </a:r>
          </a:p>
        </p:txBody>
      </p:sp>
      <p:sp>
        <p:nvSpPr>
          <p:cNvPr id="26" name="AutoShape 30">
            <a:extLst>
              <a:ext uri="{FF2B5EF4-FFF2-40B4-BE49-F238E27FC236}">
                <a16:creationId xmlns:a16="http://schemas.microsoft.com/office/drawing/2014/main" id="{C96ACD8D-1AB7-42DF-BB76-25BA419DF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6832" y="4351801"/>
            <a:ext cx="1371600" cy="565926"/>
          </a:xfrm>
          <a:prstGeom prst="wedgeRoundRectCallout">
            <a:avLst>
              <a:gd name="adj1" fmla="val -49405"/>
              <a:gd name="adj2" fmla="val -58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#directives only</a:t>
            </a:r>
          </a:p>
        </p:txBody>
      </p:sp>
      <p:sp>
        <p:nvSpPr>
          <p:cNvPr id="27" name="AutoShape 30">
            <a:extLst>
              <a:ext uri="{FF2B5EF4-FFF2-40B4-BE49-F238E27FC236}">
                <a16:creationId xmlns:a16="http://schemas.microsoft.com/office/drawing/2014/main" id="{C2BF2D4A-3008-43C6-9028-E091D592D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0709" y="5019928"/>
            <a:ext cx="1371600" cy="565925"/>
          </a:xfrm>
          <a:prstGeom prst="wedgeRoundRectCallout">
            <a:avLst>
              <a:gd name="adj1" fmla="val -144643"/>
              <a:gd name="adj2" fmla="val -3081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module preamble</a:t>
            </a:r>
          </a:p>
        </p:txBody>
      </p:sp>
      <p:sp>
        <p:nvSpPr>
          <p:cNvPr id="28" name="AutoShape 30">
            <a:extLst>
              <a:ext uri="{FF2B5EF4-FFF2-40B4-BE49-F238E27FC236}">
                <a16:creationId xmlns:a16="http://schemas.microsoft.com/office/drawing/2014/main" id="{7FF0D6AD-9C78-48A3-955F-9DBB28ECE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6832" y="5369009"/>
            <a:ext cx="1371600" cy="565926"/>
          </a:xfrm>
          <a:prstGeom prst="wedgeRoundRectCallout">
            <a:avLst>
              <a:gd name="adj1" fmla="val -49405"/>
              <a:gd name="adj2" fmla="val -58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import</a:t>
            </a:r>
            <a:br>
              <a:rPr lang="en-US" sz="1400" dirty="0"/>
            </a:br>
            <a:r>
              <a:rPr lang="en-US" sz="1400" dirty="0"/>
              <a:t>only</a:t>
            </a:r>
          </a:p>
        </p:txBody>
      </p:sp>
    </p:spTree>
    <p:extLst>
      <p:ext uri="{BB962C8B-B14F-4D97-AF65-F5344CB8AC3E}">
        <p14:creationId xmlns:p14="http://schemas.microsoft.com/office/powerpoint/2010/main" val="20412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22" grpId="0" animBg="1"/>
      <p:bldP spid="23" grpId="0" animBg="1"/>
      <p:bldP spid="25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C++</a:t>
            </a:r>
            <a:r>
              <a:rPr lang="cs-CZ" dirty="0"/>
              <a:t>11</a:t>
            </a:r>
          </a:p>
          <a:p>
            <a:pPr marL="109728" indent="0">
              <a:buNone/>
            </a:pPr>
            <a:endParaRPr lang="cs-CZ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Structured return values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3315795"/>
            <a:ext cx="4038600" cy="1231106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600" b="1" dirty="0">
                <a:latin typeface="Courier New" pitchFamily="49" charset="0"/>
                <a:cs typeface="Courier New" pitchFamily="49" charset="0"/>
              </a:rPr>
              <a:t>ᴂᴂ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b="1" dirty="0">
                <a:latin typeface="Courier New" pitchFamily="49" charset="0"/>
                <a:cs typeface="Courier New" pitchFamily="49" charset="0"/>
              </a:rPr>
              <a:t>ᴂᴂ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s,valid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valid)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s);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0" y="1611863"/>
            <a:ext cx="4038600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pair&lt;string,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second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first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5791200" y="1968038"/>
            <a:ext cx="2418408" cy="457200"/>
          </a:xfrm>
          <a:prstGeom prst="wedgeRoundRectCallout">
            <a:avLst>
              <a:gd name="adj1" fmla="val -158255"/>
              <a:gd name="adj2" fmla="val 46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more convenient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AutoShape 30"/>
          <p:cNvSpPr txBox="1">
            <a:spLocks noChangeArrowheads="1"/>
          </p:cNvSpPr>
          <p:nvPr/>
        </p:nvSpPr>
        <p:spPr bwMode="auto">
          <a:xfrm>
            <a:off x="6268392" y="3581400"/>
            <a:ext cx="1808808" cy="457200"/>
          </a:xfrm>
          <a:prstGeom prst="wedgeRoundRectCallout">
            <a:avLst>
              <a:gd name="adj1" fmla="val -174190"/>
              <a:gd name="adj2" fmla="val 2507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b="1" dirty="0">
                <a:solidFill>
                  <a:srgbClr val="FF0000"/>
                </a:solidFill>
              </a:rPr>
              <a:t>? ? ?</a:t>
            </a:r>
            <a:endParaRPr lang="cs-CZ" sz="1600" b="1" dirty="0">
              <a:solidFill>
                <a:srgbClr val="FF0000"/>
              </a:solidFill>
            </a:endParaRPr>
          </a:p>
        </p:txBody>
      </p:sp>
      <p:sp>
        <p:nvSpPr>
          <p:cNvPr id="8" name="AutoShape 30"/>
          <p:cNvSpPr txBox="1">
            <a:spLocks noChangeArrowheads="1"/>
          </p:cNvSpPr>
          <p:nvPr/>
        </p:nvSpPr>
        <p:spPr bwMode="auto">
          <a:xfrm>
            <a:off x="2895600" y="4800600"/>
            <a:ext cx="2057400" cy="609600"/>
          </a:xfrm>
          <a:prstGeom prst="wedgeRoundRectCallout">
            <a:avLst>
              <a:gd name="adj1" fmla="val -97068"/>
              <a:gd name="adj2" fmla="val -16653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already defined variables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9" name="AutoShape 30"/>
          <p:cNvSpPr txBox="1">
            <a:spLocks noChangeArrowheads="1"/>
          </p:cNvSpPr>
          <p:nvPr/>
        </p:nvSpPr>
        <p:spPr bwMode="auto">
          <a:xfrm>
            <a:off x="5029200" y="2743200"/>
            <a:ext cx="628592" cy="304800"/>
          </a:xfrm>
          <a:prstGeom prst="wedgeRoundRectCallout">
            <a:avLst>
              <a:gd name="adj1" fmla="val -406573"/>
              <a:gd name="adj2" fmla="val -11800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8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cs-CZ" sz="1600" b="1" dirty="0">
                <a:solidFill>
                  <a:srgbClr val="FF9900"/>
                </a:solidFill>
                <a:sym typeface="Wingdings" panose="05000000000000000000" pitchFamily="2" charset="2"/>
              </a:rPr>
              <a:t></a:t>
            </a:r>
            <a:r>
              <a:rPr lang="en-US" sz="1600" b="1" dirty="0">
                <a:solidFill>
                  <a:srgbClr val="FF9900"/>
                </a:solidFill>
                <a:sym typeface="Wingdings" panose="05000000000000000000" pitchFamily="2" charset="2"/>
              </a:rPr>
              <a:t> ?</a:t>
            </a: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24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7" grpId="0" animBg="1"/>
      <p:bldP spid="8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5635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</a:t>
            </a:r>
            <a:r>
              <a:rPr lang="cs-CZ" sz="3600" dirty="0"/>
              <a:t>emplate</a:t>
            </a:r>
            <a:r>
              <a:rPr lang="en-US" sz="3600" dirty="0"/>
              <a:t>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BF17B6-6086-4D9D-BBC5-FB2EF9A0DA83}"/>
              </a:ext>
            </a:extLst>
          </p:cNvPr>
          <p:cNvSpPr txBox="1"/>
          <p:nvPr/>
        </p:nvSpPr>
        <p:spPr>
          <a:xfrm>
            <a:off x="838200" y="1211424"/>
            <a:ext cx="3436214" cy="310854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cs-CZ" dirty="0"/>
              <a:t>temple</a:t>
            </a:r>
            <a:r>
              <a:rPr lang="en-US" dirty="0"/>
              <a:t>;</a:t>
            </a:r>
          </a:p>
          <a:p>
            <a:r>
              <a:rPr lang="en-US" dirty="0"/>
              <a:t> </a:t>
            </a:r>
          </a:p>
          <a:p>
            <a:r>
              <a:rPr lang="en-US" b="1" dirty="0"/>
              <a:t>export template </a:t>
            </a:r>
            <a:r>
              <a:rPr lang="en-US" dirty="0"/>
              <a:t>&lt;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r>
              <a:rPr lang="en-US" dirty="0"/>
              <a:t>struct foo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T value;</a:t>
            </a:r>
          </a:p>
          <a:p>
            <a:r>
              <a:rPr lang="en-US" dirty="0"/>
              <a:t>  foo(T const v):value(v) {}</a:t>
            </a:r>
          </a:p>
          <a:p>
            <a:r>
              <a:rPr lang="en-US" dirty="0"/>
              <a:t>};</a:t>
            </a:r>
          </a:p>
          <a:p>
            <a:r>
              <a:rPr lang="en-US" dirty="0"/>
              <a:t> </a:t>
            </a:r>
          </a:p>
          <a:p>
            <a:r>
              <a:rPr lang="en-US" b="1" dirty="0"/>
              <a:t>export template </a:t>
            </a:r>
            <a:r>
              <a:rPr lang="en-US" dirty="0"/>
              <a:t>&lt;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r>
              <a:rPr lang="en-US" dirty="0"/>
              <a:t>foo&lt;T&gt; </a:t>
            </a:r>
            <a:r>
              <a:rPr lang="en-US" b="1" dirty="0" err="1"/>
              <a:t>make_foo</a:t>
            </a:r>
            <a:r>
              <a:rPr lang="en-US" dirty="0"/>
              <a:t>(T const value)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return foo&lt;T&gt;(value);</a:t>
            </a:r>
          </a:p>
          <a:p>
            <a:r>
              <a:rPr lang="en-US" dirty="0"/>
              <a:t>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114BDB-B161-406E-A754-B74942AFF35E}"/>
              </a:ext>
            </a:extLst>
          </p:cNvPr>
          <p:cNvSpPr txBox="1"/>
          <p:nvPr/>
        </p:nvSpPr>
        <p:spPr>
          <a:xfrm>
            <a:off x="4800600" y="3810000"/>
            <a:ext cx="3804216" cy="2246769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import</a:t>
            </a:r>
            <a:r>
              <a:rPr lang="en-US" dirty="0"/>
              <a:t> </a:t>
            </a:r>
            <a:r>
              <a:rPr lang="cs-CZ" dirty="0"/>
              <a:t>temple</a:t>
            </a:r>
            <a:r>
              <a:rPr lang="en-US" dirty="0"/>
              <a:t>;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int main()</a:t>
            </a:r>
          </a:p>
          <a:p>
            <a:r>
              <a:rPr lang="en-US" dirty="0"/>
              <a:t>{   </a:t>
            </a:r>
          </a:p>
          <a:p>
            <a:r>
              <a:rPr lang="en-US" dirty="0"/>
              <a:t>  auto fi = </a:t>
            </a:r>
            <a:r>
              <a:rPr lang="en-US" b="1" dirty="0" err="1"/>
              <a:t>make_foo</a:t>
            </a:r>
            <a:r>
              <a:rPr lang="en-US" dirty="0"/>
              <a:t>( 42);</a:t>
            </a:r>
          </a:p>
          <a:p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fi.value</a:t>
            </a:r>
            <a:r>
              <a:rPr lang="en-US" dirty="0"/>
              <a:t>;</a:t>
            </a:r>
          </a:p>
          <a:p>
            <a:r>
              <a:rPr lang="en-US" dirty="0"/>
              <a:t>    </a:t>
            </a:r>
          </a:p>
          <a:p>
            <a:r>
              <a:rPr lang="en-US" dirty="0"/>
              <a:t>  auto fs = </a:t>
            </a:r>
            <a:r>
              <a:rPr lang="en-US" b="1" dirty="0" err="1"/>
              <a:t>make_foo</a:t>
            </a:r>
            <a:r>
              <a:rPr lang="en-US" dirty="0"/>
              <a:t>( "</a:t>
            </a:r>
            <a:r>
              <a:rPr lang="en-US" dirty="0" err="1"/>
              <a:t>modules"s</a:t>
            </a:r>
            <a:r>
              <a:rPr lang="en-US" dirty="0"/>
              <a:t>);</a:t>
            </a:r>
          </a:p>
          <a:p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fs.value</a:t>
            </a:r>
            <a:r>
              <a:rPr lang="en-US" dirty="0"/>
              <a:t>;</a:t>
            </a:r>
          </a:p>
          <a:p>
            <a:r>
              <a:rPr lang="en-US" dirty="0"/>
              <a:t>}</a:t>
            </a:r>
          </a:p>
        </p:txBody>
      </p:sp>
      <p:sp>
        <p:nvSpPr>
          <p:cNvPr id="10" name="Rectangular Callout 4">
            <a:extLst>
              <a:ext uri="{FF2B5EF4-FFF2-40B4-BE49-F238E27FC236}">
                <a16:creationId xmlns:a16="http://schemas.microsoft.com/office/drawing/2014/main" id="{8B33F912-92F3-4A6A-9EF5-8BE1A3334BCF}"/>
              </a:ext>
            </a:extLst>
          </p:cNvPr>
          <p:cNvSpPr/>
          <p:nvPr/>
        </p:nvSpPr>
        <p:spPr>
          <a:xfrm>
            <a:off x="4567989" y="1417790"/>
            <a:ext cx="1499119" cy="720072"/>
          </a:xfrm>
          <a:prstGeom prst="wedgeRectCallout">
            <a:avLst>
              <a:gd name="adj1" fmla="val -78893"/>
              <a:gd name="adj2" fmla="val 4145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chemeClr val="dk1"/>
                </a:solidFill>
              </a:rPr>
              <a:t>BMI</a:t>
            </a:r>
            <a:br>
              <a:rPr lang="en-US" sz="1400" dirty="0">
                <a:solidFill>
                  <a:schemeClr val="dk1"/>
                </a:solidFill>
              </a:rPr>
            </a:br>
            <a:r>
              <a:rPr lang="en-US" sz="1400" dirty="0">
                <a:solidFill>
                  <a:schemeClr val="dk1"/>
                </a:solidFill>
              </a:rPr>
              <a:t>compiled code</a:t>
            </a:r>
          </a:p>
        </p:txBody>
      </p:sp>
      <p:sp>
        <p:nvSpPr>
          <p:cNvPr id="15" name="Rectangular Callout 4">
            <a:extLst>
              <a:ext uri="{FF2B5EF4-FFF2-40B4-BE49-F238E27FC236}">
                <a16:creationId xmlns:a16="http://schemas.microsoft.com/office/drawing/2014/main" id="{4F32AADE-82BA-4B5F-9524-E668F5CE897E}"/>
              </a:ext>
            </a:extLst>
          </p:cNvPr>
          <p:cNvSpPr/>
          <p:nvPr/>
        </p:nvSpPr>
        <p:spPr>
          <a:xfrm>
            <a:off x="6934200" y="3437524"/>
            <a:ext cx="1260551" cy="744951"/>
          </a:xfrm>
          <a:prstGeom prst="wedgeRectCallout">
            <a:avLst>
              <a:gd name="adj1" fmla="val -76991"/>
              <a:gd name="adj2" fmla="val 10596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redundant compilation</a:t>
            </a:r>
            <a:br>
              <a:rPr lang="en-US" sz="1400" dirty="0">
                <a:solidFill>
                  <a:schemeClr val="dk1"/>
                </a:solidFill>
              </a:rPr>
            </a:br>
            <a:r>
              <a:rPr lang="en-US" sz="1400" dirty="0">
                <a:solidFill>
                  <a:schemeClr val="dk1"/>
                </a:solidFill>
              </a:rPr>
              <a:t>not needed</a:t>
            </a:r>
          </a:p>
        </p:txBody>
      </p:sp>
    </p:spTree>
    <p:extLst>
      <p:ext uri="{BB962C8B-B14F-4D97-AF65-F5344CB8AC3E}">
        <p14:creationId xmlns:p14="http://schemas.microsoft.com/office/powerpoint/2010/main" val="144343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AB76810-3BDF-42C9-9FE1-D740C7175D04}"/>
              </a:ext>
            </a:extLst>
          </p:cNvPr>
          <p:cNvSpPr txBox="1">
            <a:spLocks/>
          </p:cNvSpPr>
          <p:nvPr/>
        </p:nvSpPr>
        <p:spPr>
          <a:xfrm>
            <a:off x="228600" y="914399"/>
            <a:ext cx="8718344" cy="5630173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000" dirty="0"/>
              <a:t>modules can be split into separate files</a:t>
            </a:r>
          </a:p>
          <a:p>
            <a:r>
              <a:rPr lang="en-US" sz="2000" dirty="0"/>
              <a:t>partitions</a:t>
            </a:r>
          </a:p>
          <a:p>
            <a:r>
              <a:rPr lang="en-US" sz="2000" dirty="0"/>
              <a:t>internal partitions</a:t>
            </a:r>
          </a:p>
          <a:p>
            <a:pPr lvl="1"/>
            <a:r>
              <a:rPr lang="en-US" sz="1600" dirty="0"/>
              <a:t>no export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313427"/>
            <a:ext cx="8458200" cy="4873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Partitions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FE0ABD-6095-4B30-BD1F-23E003A95404}"/>
              </a:ext>
            </a:extLst>
          </p:cNvPr>
          <p:cNvSpPr txBox="1"/>
          <p:nvPr/>
        </p:nvSpPr>
        <p:spPr>
          <a:xfrm>
            <a:off x="1103670" y="3210426"/>
            <a:ext cx="1846695" cy="1107996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endParaRPr lang="en-US" sz="2400" b="1" dirty="0"/>
          </a:p>
          <a:p>
            <a:r>
              <a:rPr lang="en-US" b="1" dirty="0"/>
              <a:t>import </a:t>
            </a:r>
            <a:r>
              <a:rPr lang="en-US" b="1" dirty="0" err="1"/>
              <a:t>mylib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dirty="0"/>
              <a:t>s = </a:t>
            </a:r>
            <a:r>
              <a:rPr lang="en-US" dirty="0" err="1"/>
              <a:t>get_text</a:t>
            </a:r>
            <a:r>
              <a:rPr lang="en-US" dirty="0"/>
              <a:t>();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699B19-14EA-4950-AA0B-2341351AC2A6}"/>
              </a:ext>
            </a:extLst>
          </p:cNvPr>
          <p:cNvSpPr txBox="1"/>
          <p:nvPr/>
        </p:nvSpPr>
        <p:spPr>
          <a:xfrm>
            <a:off x="1600679" y="3210426"/>
            <a:ext cx="1349687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whatever.cpp</a:t>
            </a:r>
            <a:endParaRPr lang="cs-CZ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10046B-0CFB-4A7D-B4D0-2C831482FE6F}"/>
              </a:ext>
            </a:extLst>
          </p:cNvPr>
          <p:cNvSpPr txBox="1"/>
          <p:nvPr/>
        </p:nvSpPr>
        <p:spPr>
          <a:xfrm>
            <a:off x="4572000" y="4610934"/>
            <a:ext cx="4077459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en-US" dirty="0" err="1"/>
              <a:t>mylib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b="1" dirty="0"/>
              <a:t>export import :</a:t>
            </a:r>
            <a:r>
              <a:rPr lang="en-US" b="1" dirty="0" err="1"/>
              <a:t>fnc</a:t>
            </a:r>
            <a:r>
              <a:rPr lang="en-US" b="1" dirty="0"/>
              <a:t>;</a:t>
            </a:r>
          </a:p>
          <a:p>
            <a:r>
              <a:rPr lang="en-US" b="1" dirty="0"/>
              <a:t>export import :classes</a:t>
            </a:r>
            <a:r>
              <a:rPr lang="en-US" dirty="0"/>
              <a:t>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6A832D-29FE-4B2C-97C1-DD27042626BB}"/>
              </a:ext>
            </a:extLst>
          </p:cNvPr>
          <p:cNvSpPr txBox="1"/>
          <p:nvPr/>
        </p:nvSpPr>
        <p:spPr>
          <a:xfrm>
            <a:off x="7654081" y="4610934"/>
            <a:ext cx="995377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mylib.ixx</a:t>
            </a:r>
            <a:endParaRPr lang="cs-CZ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A8F179-E1DB-455F-82B7-FFE40644F7C3}"/>
              </a:ext>
            </a:extLst>
          </p:cNvPr>
          <p:cNvSpPr txBox="1"/>
          <p:nvPr/>
        </p:nvSpPr>
        <p:spPr>
          <a:xfrm>
            <a:off x="4572000" y="3068202"/>
            <a:ext cx="4077459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en-US" b="1" dirty="0" err="1"/>
              <a:t>mylib:fnc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b="1" dirty="0"/>
              <a:t>export</a:t>
            </a:r>
            <a:r>
              <a:rPr lang="en-US" dirty="0"/>
              <a:t> {</a:t>
            </a:r>
          </a:p>
          <a:p>
            <a:r>
              <a:rPr lang="en-US" dirty="0"/>
              <a:t>  std::string </a:t>
            </a:r>
            <a:r>
              <a:rPr lang="en-US" dirty="0" err="1"/>
              <a:t>get_text</a:t>
            </a:r>
            <a:r>
              <a:rPr lang="en-US" dirty="0"/>
              <a:t>() {..}</a:t>
            </a:r>
          </a:p>
          <a:p>
            <a:r>
              <a:rPr lang="en-US" dirty="0"/>
              <a:t>  ....</a:t>
            </a:r>
          </a:p>
          <a:p>
            <a:r>
              <a:rPr lang="en-US" dirty="0"/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63B58A-DC16-4BF5-84AE-6A3FB8D74ED2}"/>
              </a:ext>
            </a:extLst>
          </p:cNvPr>
          <p:cNvSpPr txBox="1"/>
          <p:nvPr/>
        </p:nvSpPr>
        <p:spPr>
          <a:xfrm>
            <a:off x="4572000" y="1525470"/>
            <a:ext cx="4077459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en-US" b="1" dirty="0" err="1"/>
              <a:t>mylib:classes</a:t>
            </a:r>
            <a:r>
              <a:rPr lang="en-US" b="1" dirty="0"/>
              <a:t>;</a:t>
            </a:r>
          </a:p>
          <a:p>
            <a:endParaRPr lang="en-US" dirty="0"/>
          </a:p>
          <a:p>
            <a:r>
              <a:rPr lang="en-US" b="1" dirty="0"/>
              <a:t>export</a:t>
            </a:r>
            <a:r>
              <a:rPr lang="en-US" dirty="0"/>
              <a:t> {</a:t>
            </a:r>
          </a:p>
          <a:p>
            <a:r>
              <a:rPr lang="en-US" dirty="0"/>
              <a:t>  class S { .... };</a:t>
            </a:r>
          </a:p>
          <a:p>
            <a:r>
              <a:rPr lang="en-US" dirty="0"/>
              <a:t>  ....</a:t>
            </a:r>
          </a:p>
          <a:p>
            <a:r>
              <a:rPr lang="en-US" dirty="0"/>
              <a:t>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AEDCBA-A162-4940-8298-4529D02C0DB2}"/>
              </a:ext>
            </a:extLst>
          </p:cNvPr>
          <p:cNvSpPr txBox="1"/>
          <p:nvPr/>
        </p:nvSpPr>
        <p:spPr>
          <a:xfrm>
            <a:off x="7815269" y="3095630"/>
            <a:ext cx="83419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mlf.ixx</a:t>
            </a:r>
            <a:endParaRPr lang="cs-CZ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3639B5-3323-406E-9B70-4D6229AD233F}"/>
              </a:ext>
            </a:extLst>
          </p:cNvPr>
          <p:cNvSpPr txBox="1"/>
          <p:nvPr/>
        </p:nvSpPr>
        <p:spPr>
          <a:xfrm>
            <a:off x="7738346" y="1525470"/>
            <a:ext cx="911113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/>
              <a:t>mlc.ixx</a:t>
            </a:r>
            <a:endParaRPr lang="cs-CZ" sz="1400" dirty="0"/>
          </a:p>
        </p:txBody>
      </p:sp>
      <p:sp>
        <p:nvSpPr>
          <p:cNvPr id="19" name="Rounded Rectangular Callout 4">
            <a:extLst>
              <a:ext uri="{FF2B5EF4-FFF2-40B4-BE49-F238E27FC236}">
                <a16:creationId xmlns:a16="http://schemas.microsoft.com/office/drawing/2014/main" id="{74FD7FD7-5CB7-44FC-9D3E-58A25A28B81C}"/>
              </a:ext>
            </a:extLst>
          </p:cNvPr>
          <p:cNvSpPr/>
          <p:nvPr/>
        </p:nvSpPr>
        <p:spPr>
          <a:xfrm>
            <a:off x="6340988" y="835361"/>
            <a:ext cx="1846694" cy="384574"/>
          </a:xfrm>
          <a:prstGeom prst="wedgeRoundRectCallout">
            <a:avLst>
              <a:gd name="adj1" fmla="val -27892"/>
              <a:gd name="adj2" fmla="val 13704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module </a:t>
            </a:r>
            <a:r>
              <a:rPr lang="en-US" sz="1400" b="1" dirty="0">
                <a:solidFill>
                  <a:schemeClr val="dk1"/>
                </a:solidFill>
              </a:rPr>
              <a:t>: </a:t>
            </a:r>
            <a:r>
              <a:rPr lang="en-US" sz="1400" dirty="0">
                <a:solidFill>
                  <a:schemeClr val="dk1"/>
                </a:solidFill>
              </a:rPr>
              <a:t>partition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4" name="Rounded Rectangular Callout 4">
            <a:extLst>
              <a:ext uri="{FF2B5EF4-FFF2-40B4-BE49-F238E27FC236}">
                <a16:creationId xmlns:a16="http://schemas.microsoft.com/office/drawing/2014/main" id="{C94F5DFB-F9FE-4E31-8F20-21352F97FBCA}"/>
              </a:ext>
            </a:extLst>
          </p:cNvPr>
          <p:cNvSpPr/>
          <p:nvPr/>
        </p:nvSpPr>
        <p:spPr>
          <a:xfrm>
            <a:off x="2438400" y="4703413"/>
            <a:ext cx="1694294" cy="384574"/>
          </a:xfrm>
          <a:prstGeom prst="wedgeRoundRectCallout">
            <a:avLst>
              <a:gd name="adj1" fmla="val -56124"/>
              <a:gd name="adj2" fmla="val -27277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import module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5" name="Rounded Rectangular Callout 4">
            <a:extLst>
              <a:ext uri="{FF2B5EF4-FFF2-40B4-BE49-F238E27FC236}">
                <a16:creationId xmlns:a16="http://schemas.microsoft.com/office/drawing/2014/main" id="{E8E7C70E-E44C-4236-ACF1-E06AE276CDA1}"/>
              </a:ext>
            </a:extLst>
          </p:cNvPr>
          <p:cNvSpPr/>
          <p:nvPr/>
        </p:nvSpPr>
        <p:spPr>
          <a:xfrm>
            <a:off x="2438400" y="5226479"/>
            <a:ext cx="1694294" cy="587751"/>
          </a:xfrm>
          <a:prstGeom prst="wedgeRoundRectCallout">
            <a:avLst>
              <a:gd name="adj1" fmla="val 76743"/>
              <a:gd name="adj2" fmla="val -4086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import partition</a:t>
            </a:r>
          </a:p>
          <a:p>
            <a:pPr algn="ctr"/>
            <a:r>
              <a:rPr lang="en-US" sz="1400" dirty="0">
                <a:solidFill>
                  <a:schemeClr val="dk1"/>
                </a:solidFill>
              </a:rPr>
              <a:t>reexport</a:t>
            </a:r>
            <a:endParaRPr lang="cs-CZ" sz="1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5433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4642" y="363440"/>
            <a:ext cx="8458200" cy="4873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P</a:t>
            </a:r>
            <a:r>
              <a:rPr lang="cs-CZ" sz="3600" dirty="0"/>
              <a:t>rivate</a:t>
            </a:r>
            <a:r>
              <a:rPr lang="en-US" sz="3600" dirty="0"/>
              <a:t> partitions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C68087-560C-4441-8284-5CB55B83BCB6}"/>
              </a:ext>
            </a:extLst>
          </p:cNvPr>
          <p:cNvSpPr txBox="1"/>
          <p:nvPr/>
        </p:nvSpPr>
        <p:spPr>
          <a:xfrm>
            <a:off x="781031" y="1758875"/>
            <a:ext cx="3806741" cy="289310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export module </a:t>
            </a:r>
            <a:r>
              <a:rPr lang="cs-CZ" dirty="0"/>
              <a:t>i</a:t>
            </a:r>
            <a:r>
              <a:rPr lang="en-US" dirty="0"/>
              <a:t>m</a:t>
            </a:r>
            <a:r>
              <a:rPr lang="cs-CZ" dirty="0"/>
              <a:t>p</a:t>
            </a:r>
            <a:r>
              <a:rPr lang="en-US" dirty="0"/>
              <a:t>;</a:t>
            </a:r>
          </a:p>
          <a:p>
            <a:r>
              <a:rPr lang="en-US" dirty="0">
                <a:solidFill>
                  <a:srgbClr val="FF0000"/>
                </a:solidFill>
              </a:rPr>
              <a:t>struct </a:t>
            </a:r>
            <a:r>
              <a:rPr lang="en-US" b="1" dirty="0" err="1">
                <a:solidFill>
                  <a:srgbClr val="FF0000"/>
                </a:solidFill>
              </a:rPr>
              <a:t>Impl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endParaRPr lang="en-US" dirty="0"/>
          </a:p>
          <a:p>
            <a:r>
              <a:rPr lang="en-US" b="1" dirty="0"/>
              <a:t>export</a:t>
            </a:r>
            <a:r>
              <a:rPr lang="en-US" dirty="0"/>
              <a:t> class S {</a:t>
            </a:r>
          </a:p>
          <a:p>
            <a:r>
              <a:rPr lang="en-US" dirty="0"/>
              <a:t>public:</a:t>
            </a:r>
          </a:p>
          <a:p>
            <a:r>
              <a:rPr lang="en-US" dirty="0"/>
              <a:t>  void do</a:t>
            </a:r>
            <a:r>
              <a:rPr lang="cs-CZ" dirty="0"/>
              <a:t>it</a:t>
            </a:r>
            <a:r>
              <a:rPr lang="en-US" dirty="0"/>
              <a:t>();</a:t>
            </a:r>
          </a:p>
          <a:p>
            <a:r>
              <a:rPr lang="en-US" dirty="0"/>
              <a:t>  </a:t>
            </a:r>
            <a:r>
              <a:rPr lang="en-US" b="1" dirty="0" err="1">
                <a:solidFill>
                  <a:srgbClr val="FF0000"/>
                </a:solidFill>
              </a:rPr>
              <a:t>Impl</a:t>
            </a:r>
            <a:r>
              <a:rPr lang="en-US" dirty="0"/>
              <a:t>* get() { return </a:t>
            </a:r>
            <a:r>
              <a:rPr lang="en-US" dirty="0" err="1"/>
              <a:t>i</a:t>
            </a:r>
            <a:r>
              <a:rPr lang="en-US" dirty="0"/>
              <a:t>_.get(); }</a:t>
            </a:r>
          </a:p>
          <a:p>
            <a:r>
              <a:rPr lang="en-US" dirty="0"/>
              <a:t>private:</a:t>
            </a:r>
          </a:p>
          <a:p>
            <a:r>
              <a:rPr lang="en-US" dirty="0"/>
              <a:t>  std::</a:t>
            </a:r>
            <a:r>
              <a:rPr lang="en-US" dirty="0" err="1"/>
              <a:t>unique_ptr</a:t>
            </a:r>
            <a:r>
              <a:rPr lang="en-US" dirty="0"/>
              <a:t>&lt;</a:t>
            </a:r>
            <a:r>
              <a:rPr lang="en-US" dirty="0" err="1"/>
              <a:t>Impl</a:t>
            </a:r>
            <a:r>
              <a:rPr lang="en-US" dirty="0"/>
              <a:t>&gt; </a:t>
            </a:r>
            <a:r>
              <a:rPr lang="en-US" dirty="0" err="1"/>
              <a:t>i</a:t>
            </a:r>
            <a:r>
              <a:rPr lang="en-US" dirty="0"/>
              <a:t>_;</a:t>
            </a:r>
          </a:p>
          <a:p>
            <a:r>
              <a:rPr lang="en-US" dirty="0"/>
              <a:t>};</a:t>
            </a:r>
          </a:p>
          <a:p>
            <a:endParaRPr lang="en-US" dirty="0"/>
          </a:p>
          <a:p>
            <a:r>
              <a:rPr lang="en-US" b="1" dirty="0"/>
              <a:t>module :private;</a:t>
            </a:r>
          </a:p>
          <a:p>
            <a:r>
              <a:rPr lang="en-US" dirty="0">
                <a:solidFill>
                  <a:srgbClr val="FF0000"/>
                </a:solidFill>
              </a:rPr>
              <a:t>struct </a:t>
            </a:r>
            <a:r>
              <a:rPr lang="en-US" b="1" dirty="0" err="1">
                <a:solidFill>
                  <a:srgbClr val="FF0000"/>
                </a:solidFill>
              </a:rPr>
              <a:t>Impl</a:t>
            </a:r>
            <a:r>
              <a:rPr lang="en-US" dirty="0">
                <a:solidFill>
                  <a:srgbClr val="FF0000"/>
                </a:solidFill>
              </a:rPr>
              <a:t> { .... };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91AC74D-B30F-4E09-BAF1-AF2B9EBC3F32}"/>
              </a:ext>
            </a:extLst>
          </p:cNvPr>
          <p:cNvSpPr txBox="1"/>
          <p:nvPr/>
        </p:nvSpPr>
        <p:spPr>
          <a:xfrm>
            <a:off x="5867400" y="4294090"/>
            <a:ext cx="2629658" cy="203132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/>
              <a:t>import</a:t>
            </a:r>
            <a:r>
              <a:rPr lang="en-US" dirty="0"/>
              <a:t> </a:t>
            </a:r>
            <a:r>
              <a:rPr lang="cs-CZ" dirty="0"/>
              <a:t>i</a:t>
            </a:r>
            <a:r>
              <a:rPr lang="en-US" dirty="0"/>
              <a:t>m</a:t>
            </a:r>
            <a:r>
              <a:rPr lang="cs-CZ" dirty="0"/>
              <a:t>p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int main() {</a:t>
            </a:r>
          </a:p>
          <a:p>
            <a:r>
              <a:rPr lang="en-US" dirty="0"/>
              <a:t>  S </a:t>
            </a:r>
            <a:r>
              <a:rPr lang="en-US" dirty="0" err="1"/>
              <a:t>s</a:t>
            </a:r>
            <a:r>
              <a:rPr lang="en-US" dirty="0"/>
              <a:t>;</a:t>
            </a:r>
          </a:p>
          <a:p>
            <a:r>
              <a:rPr lang="en-US" dirty="0"/>
              <a:t>  s.do</a:t>
            </a:r>
            <a:r>
              <a:rPr lang="cs-CZ" dirty="0"/>
              <a:t>it</a:t>
            </a:r>
            <a:r>
              <a:rPr lang="en-US" dirty="0"/>
              <a:t>();</a:t>
            </a:r>
          </a:p>
          <a:p>
            <a:r>
              <a:rPr lang="en-US" dirty="0"/>
              <a:t>  auto </a:t>
            </a:r>
            <a:r>
              <a:rPr lang="en-US" dirty="0" err="1"/>
              <a:t>ip</a:t>
            </a:r>
            <a:r>
              <a:rPr lang="en-US" dirty="0"/>
              <a:t> = </a:t>
            </a:r>
            <a:r>
              <a:rPr lang="en-US" dirty="0" err="1"/>
              <a:t>s.get</a:t>
            </a:r>
            <a:r>
              <a:rPr lang="en-US" dirty="0"/>
              <a:t>();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b="1" strike="sngStrike" dirty="0">
                <a:solidFill>
                  <a:srgbClr val="FF0000"/>
                </a:solidFill>
              </a:rPr>
              <a:t>auto </a:t>
            </a:r>
            <a:r>
              <a:rPr lang="en-US" b="1" strike="sngStrike" dirty="0" err="1">
                <a:solidFill>
                  <a:srgbClr val="FF0000"/>
                </a:solidFill>
              </a:rPr>
              <a:t>impl</a:t>
            </a:r>
            <a:r>
              <a:rPr lang="en-US" b="1" strike="sngStrike" dirty="0">
                <a:solidFill>
                  <a:srgbClr val="FF0000"/>
                </a:solidFill>
              </a:rPr>
              <a:t> = *</a:t>
            </a:r>
            <a:r>
              <a:rPr lang="en-US" b="1" strike="sngStrike" dirty="0" err="1">
                <a:solidFill>
                  <a:srgbClr val="FF0000"/>
                </a:solidFill>
              </a:rPr>
              <a:t>s.get</a:t>
            </a:r>
            <a:r>
              <a:rPr lang="en-US" b="1" strike="sngStrike" dirty="0">
                <a:solidFill>
                  <a:srgbClr val="FF0000"/>
                </a:solidFill>
              </a:rPr>
              <a:t>();</a:t>
            </a:r>
          </a:p>
          <a:p>
            <a:r>
              <a:rPr lang="en-US" dirty="0"/>
              <a:t>}</a:t>
            </a:r>
          </a:p>
        </p:txBody>
      </p:sp>
      <p:sp>
        <p:nvSpPr>
          <p:cNvPr id="18" name="Rounded Rectangular Callout 4">
            <a:extLst>
              <a:ext uri="{FF2B5EF4-FFF2-40B4-BE49-F238E27FC236}">
                <a16:creationId xmlns:a16="http://schemas.microsoft.com/office/drawing/2014/main" id="{6633AEA7-C7D7-4C18-A707-7E6CF6072D66}"/>
              </a:ext>
            </a:extLst>
          </p:cNvPr>
          <p:cNvSpPr/>
          <p:nvPr/>
        </p:nvSpPr>
        <p:spPr>
          <a:xfrm>
            <a:off x="3124200" y="5753476"/>
            <a:ext cx="2209800" cy="421256"/>
          </a:xfrm>
          <a:prstGeom prst="wedgeRoundRectCallout">
            <a:avLst>
              <a:gd name="adj1" fmla="val 79163"/>
              <a:gd name="adj2" fmla="val 45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Error: undefined type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19" name="Rounded Rectangular Callout 4">
            <a:extLst>
              <a:ext uri="{FF2B5EF4-FFF2-40B4-BE49-F238E27FC236}">
                <a16:creationId xmlns:a16="http://schemas.microsoft.com/office/drawing/2014/main" id="{74FD7FD7-5CB7-44FC-9D3E-58A25A28B81C}"/>
              </a:ext>
            </a:extLst>
          </p:cNvPr>
          <p:cNvSpPr/>
          <p:nvPr/>
        </p:nvSpPr>
        <p:spPr>
          <a:xfrm>
            <a:off x="4876800" y="1548247"/>
            <a:ext cx="1752600" cy="421256"/>
          </a:xfrm>
          <a:prstGeom prst="wedgeRoundRectCallout">
            <a:avLst>
              <a:gd name="adj1" fmla="val -138929"/>
              <a:gd name="adj2" fmla="val 7971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declaration only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B234E7B1-C763-4B16-9D12-0A90515F5C80}"/>
              </a:ext>
            </a:extLst>
          </p:cNvPr>
          <p:cNvSpPr txBox="1">
            <a:spLocks/>
          </p:cNvSpPr>
          <p:nvPr/>
        </p:nvSpPr>
        <p:spPr>
          <a:xfrm>
            <a:off x="228600" y="914399"/>
            <a:ext cx="8718344" cy="5630173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000" dirty="0"/>
              <a:t>modules can contain private fragments</a:t>
            </a:r>
          </a:p>
        </p:txBody>
      </p:sp>
      <p:sp>
        <p:nvSpPr>
          <p:cNvPr id="21" name="Rounded Rectangular Callout 4">
            <a:extLst>
              <a:ext uri="{FF2B5EF4-FFF2-40B4-BE49-F238E27FC236}">
                <a16:creationId xmlns:a16="http://schemas.microsoft.com/office/drawing/2014/main" id="{A2DECD90-D0CF-4678-B6B8-3EBE86D097DD}"/>
              </a:ext>
            </a:extLst>
          </p:cNvPr>
          <p:cNvSpPr/>
          <p:nvPr/>
        </p:nvSpPr>
        <p:spPr>
          <a:xfrm>
            <a:off x="4876800" y="3394546"/>
            <a:ext cx="1752600" cy="507196"/>
          </a:xfrm>
          <a:prstGeom prst="wedgeRoundRectCallout">
            <a:avLst>
              <a:gd name="adj1" fmla="val -128992"/>
              <a:gd name="adj2" fmla="val 12081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definition</a:t>
            </a:r>
            <a:br>
              <a:rPr lang="en-US" sz="1400" dirty="0"/>
            </a:br>
            <a:r>
              <a:rPr lang="en-US" sz="1400" dirty="0"/>
              <a:t>not exported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2" name="Rounded Rectangular Callout 4">
            <a:extLst>
              <a:ext uri="{FF2B5EF4-FFF2-40B4-BE49-F238E27FC236}">
                <a16:creationId xmlns:a16="http://schemas.microsoft.com/office/drawing/2014/main" id="{E71AD307-55EC-4A9B-BA6D-06870DC4DC96}"/>
              </a:ext>
            </a:extLst>
          </p:cNvPr>
          <p:cNvSpPr/>
          <p:nvPr/>
        </p:nvSpPr>
        <p:spPr>
          <a:xfrm>
            <a:off x="4876800" y="2344944"/>
            <a:ext cx="1752600" cy="546984"/>
          </a:xfrm>
          <a:prstGeom prst="wedgeRoundRectCallout">
            <a:avLst>
              <a:gd name="adj1" fmla="val -109115"/>
              <a:gd name="adj2" fmla="val 5924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exported</a:t>
            </a:r>
            <a:br>
              <a:rPr lang="en-US" sz="1400" dirty="0"/>
            </a:br>
            <a:r>
              <a:rPr lang="en-US" sz="1400" dirty="0"/>
              <a:t>class / methods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3" name="Rounded Rectangular Callout 4">
            <a:extLst>
              <a:ext uri="{FF2B5EF4-FFF2-40B4-BE49-F238E27FC236}">
                <a16:creationId xmlns:a16="http://schemas.microsoft.com/office/drawing/2014/main" id="{E17AB53B-0503-43AF-86C9-F46185672B94}"/>
              </a:ext>
            </a:extLst>
          </p:cNvPr>
          <p:cNvSpPr/>
          <p:nvPr/>
        </p:nvSpPr>
        <p:spPr>
          <a:xfrm>
            <a:off x="3124200" y="4816788"/>
            <a:ext cx="2209800" cy="421256"/>
          </a:xfrm>
          <a:prstGeom prst="wedgeRoundRectCallout">
            <a:avLst>
              <a:gd name="adj1" fmla="val 81415"/>
              <a:gd name="adj2" fmla="val 5769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method - OK</a:t>
            </a:r>
            <a:endParaRPr lang="cs-CZ" sz="1400" dirty="0">
              <a:solidFill>
                <a:schemeClr val="dk1"/>
              </a:solidFill>
            </a:endParaRPr>
          </a:p>
        </p:txBody>
      </p:sp>
      <p:sp>
        <p:nvSpPr>
          <p:cNvPr id="24" name="Rounded Rectangular Callout 4">
            <a:extLst>
              <a:ext uri="{FF2B5EF4-FFF2-40B4-BE49-F238E27FC236}">
                <a16:creationId xmlns:a16="http://schemas.microsoft.com/office/drawing/2014/main" id="{61FBB177-DBEC-41B1-96B3-FC8C8ACDDE2A}"/>
              </a:ext>
            </a:extLst>
          </p:cNvPr>
          <p:cNvSpPr/>
          <p:nvPr/>
        </p:nvSpPr>
        <p:spPr>
          <a:xfrm>
            <a:off x="3124200" y="5285132"/>
            <a:ext cx="2209800" cy="421256"/>
          </a:xfrm>
          <a:prstGeom prst="wedgeRoundRectCallout">
            <a:avLst>
              <a:gd name="adj1" fmla="val 81415"/>
              <a:gd name="adj2" fmla="val 453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pointer - OK</a:t>
            </a:r>
            <a:endParaRPr lang="cs-CZ" sz="1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8928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export</a:t>
            </a:r>
            <a:r>
              <a:rPr lang="en-US" baseline="-25000" dirty="0"/>
              <a:t>(opt) </a:t>
            </a:r>
            <a:r>
              <a:rPr lang="en-US" b="1" dirty="0"/>
              <a:t>module</a:t>
            </a:r>
            <a:r>
              <a:rPr lang="en-US" dirty="0"/>
              <a:t> </a:t>
            </a:r>
            <a:r>
              <a:rPr lang="en-US" i="1" dirty="0"/>
              <a:t>module-name</a:t>
            </a:r>
            <a:r>
              <a:rPr lang="en-US" dirty="0"/>
              <a:t> </a:t>
            </a:r>
            <a:r>
              <a:rPr lang="en-US" i="1" dirty="0"/>
              <a:t>module-partition</a:t>
            </a:r>
            <a:r>
              <a:rPr lang="en-US" baseline="-25000" dirty="0"/>
              <a:t>(opt) </a:t>
            </a:r>
            <a:r>
              <a:rPr lang="en-US" i="1" dirty="0" err="1"/>
              <a:t>attr</a:t>
            </a:r>
            <a:r>
              <a:rPr lang="en-US" baseline="-25000" dirty="0"/>
              <a:t>(opt) </a:t>
            </a:r>
            <a:r>
              <a:rPr lang="en-US" dirty="0"/>
              <a:t>;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module declaration </a:t>
            </a:r>
            <a:r>
              <a:rPr lang="en-US" dirty="0"/>
              <a:t>- declares that the current translation unit is a module unit</a:t>
            </a:r>
          </a:p>
          <a:p>
            <a:pPr lvl="4"/>
            <a:endParaRPr lang="en-US" b="1" dirty="0"/>
          </a:p>
          <a:p>
            <a:r>
              <a:rPr lang="en-US" b="1" dirty="0"/>
              <a:t>export</a:t>
            </a:r>
            <a:r>
              <a:rPr lang="en-US" dirty="0"/>
              <a:t> </a:t>
            </a:r>
            <a:r>
              <a:rPr lang="en-US" i="1" dirty="0"/>
              <a:t>declaration</a:t>
            </a:r>
          </a:p>
          <a:p>
            <a:r>
              <a:rPr lang="en-US" b="1" dirty="0"/>
              <a:t>export</a:t>
            </a:r>
            <a:r>
              <a:rPr lang="en-US" dirty="0"/>
              <a:t> { </a:t>
            </a:r>
            <a:r>
              <a:rPr lang="en-US" i="1" dirty="0"/>
              <a:t>declaration-seq</a:t>
            </a:r>
            <a:r>
              <a:rPr lang="en-US" baseline="-25000" dirty="0"/>
              <a:t>(opt)</a:t>
            </a:r>
            <a:r>
              <a:rPr lang="en-US" dirty="0"/>
              <a:t> }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export declaration </a:t>
            </a:r>
            <a:r>
              <a:rPr lang="en-US" dirty="0"/>
              <a:t>- export all namespace-scope declarations</a:t>
            </a:r>
          </a:p>
          <a:p>
            <a:pPr lvl="4"/>
            <a:endParaRPr lang="en-US" dirty="0"/>
          </a:p>
          <a:p>
            <a:r>
              <a:rPr lang="en-US" b="1" dirty="0"/>
              <a:t>export</a:t>
            </a:r>
            <a:r>
              <a:rPr lang="en-US" baseline="-25000" dirty="0"/>
              <a:t>(opt) </a:t>
            </a:r>
            <a:r>
              <a:rPr lang="en-US" b="1" dirty="0"/>
              <a:t>import</a:t>
            </a:r>
            <a:r>
              <a:rPr lang="en-US" dirty="0"/>
              <a:t> </a:t>
            </a:r>
            <a:r>
              <a:rPr lang="en-US" i="1" dirty="0"/>
              <a:t>module-name </a:t>
            </a:r>
            <a:r>
              <a:rPr lang="en-US" i="1" dirty="0" err="1"/>
              <a:t>attr</a:t>
            </a:r>
            <a:r>
              <a:rPr lang="en-US" baseline="-25000" dirty="0"/>
              <a:t>(opt) </a:t>
            </a:r>
            <a:r>
              <a:rPr lang="en-US" dirty="0"/>
              <a:t>;</a:t>
            </a:r>
          </a:p>
          <a:p>
            <a:r>
              <a:rPr lang="en-US" b="1" dirty="0"/>
              <a:t>export</a:t>
            </a:r>
            <a:r>
              <a:rPr lang="en-US" baseline="-25000" dirty="0"/>
              <a:t>(opt) </a:t>
            </a:r>
            <a:r>
              <a:rPr lang="en-US" b="1" dirty="0"/>
              <a:t>import</a:t>
            </a:r>
            <a:r>
              <a:rPr lang="en-US" dirty="0"/>
              <a:t> </a:t>
            </a:r>
            <a:r>
              <a:rPr lang="en-US" i="1" dirty="0"/>
              <a:t>module-partition </a:t>
            </a:r>
            <a:r>
              <a:rPr lang="en-US" i="1" dirty="0" err="1"/>
              <a:t>attr</a:t>
            </a:r>
            <a:r>
              <a:rPr lang="en-US" baseline="-25000" dirty="0"/>
              <a:t>(opt) </a:t>
            </a:r>
            <a:r>
              <a:rPr lang="en-US" dirty="0"/>
              <a:t>;</a:t>
            </a:r>
          </a:p>
          <a:p>
            <a:r>
              <a:rPr lang="en-US" b="1" dirty="0"/>
              <a:t>export</a:t>
            </a:r>
            <a:r>
              <a:rPr lang="en-US" baseline="-25000" dirty="0"/>
              <a:t>(opt) </a:t>
            </a:r>
            <a:r>
              <a:rPr lang="en-US" b="1" dirty="0"/>
              <a:t>import</a:t>
            </a:r>
            <a:r>
              <a:rPr lang="en-US" dirty="0"/>
              <a:t> </a:t>
            </a:r>
            <a:r>
              <a:rPr lang="en-US" i="1" dirty="0"/>
              <a:t>header-name </a:t>
            </a:r>
            <a:r>
              <a:rPr lang="en-US" i="1" dirty="0" err="1"/>
              <a:t>attr</a:t>
            </a:r>
            <a:r>
              <a:rPr lang="en-US" baseline="-25000" dirty="0"/>
              <a:t>(opt) </a:t>
            </a:r>
            <a:r>
              <a:rPr lang="en-US" dirty="0"/>
              <a:t>;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import declaration </a:t>
            </a:r>
            <a:r>
              <a:rPr lang="en-US" dirty="0"/>
              <a:t>- import a module unit/module partition/header unit</a:t>
            </a:r>
          </a:p>
          <a:p>
            <a:pPr lvl="4"/>
            <a:endParaRPr lang="en-US" dirty="0"/>
          </a:p>
          <a:p>
            <a:r>
              <a:rPr lang="en-US" b="1" dirty="0"/>
              <a:t>module</a:t>
            </a:r>
            <a:r>
              <a:rPr lang="en-US" dirty="0"/>
              <a:t> ;</a:t>
            </a:r>
          </a:p>
          <a:p>
            <a:pPr lvl="1"/>
            <a:r>
              <a:rPr lang="en-US" dirty="0"/>
              <a:t>starts a </a:t>
            </a:r>
            <a:r>
              <a:rPr lang="en-US" dirty="0">
                <a:solidFill>
                  <a:srgbClr val="0070C0"/>
                </a:solidFill>
              </a:rPr>
              <a:t>global module fragment</a:t>
            </a:r>
          </a:p>
          <a:p>
            <a:r>
              <a:rPr lang="en-US" b="1" dirty="0"/>
              <a:t>module</a:t>
            </a:r>
            <a:r>
              <a:rPr lang="en-US" dirty="0"/>
              <a:t> : </a:t>
            </a:r>
            <a:r>
              <a:rPr lang="en-US" b="1" dirty="0"/>
              <a:t>private</a:t>
            </a:r>
            <a:r>
              <a:rPr lang="en-US" dirty="0"/>
              <a:t> ;</a:t>
            </a:r>
          </a:p>
          <a:p>
            <a:pPr lvl="1"/>
            <a:r>
              <a:rPr lang="en-US" dirty="0"/>
              <a:t>starts a </a:t>
            </a:r>
            <a:r>
              <a:rPr lang="en-US" dirty="0">
                <a:solidFill>
                  <a:srgbClr val="0070C0"/>
                </a:solidFill>
              </a:rPr>
              <a:t>private module fragment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Modules - syntax summary</a:t>
            </a:r>
          </a:p>
        </p:txBody>
      </p:sp>
    </p:spTree>
    <p:extLst>
      <p:ext uri="{BB962C8B-B14F-4D97-AF65-F5344CB8AC3E}">
        <p14:creationId xmlns:p14="http://schemas.microsoft.com/office/powerpoint/2010/main" val="18764132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std:: libraries </a:t>
            </a:r>
          </a:p>
          <a:p>
            <a:pPr lvl="1"/>
            <a:r>
              <a:rPr lang="en-US" dirty="0"/>
              <a:t>C++23</a:t>
            </a:r>
            <a:r>
              <a:rPr lang="cs-CZ" dirty="0"/>
              <a:t> </a:t>
            </a:r>
            <a:r>
              <a:rPr lang="cs-CZ" b="1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en-US" b="1" dirty="0">
              <a:solidFill>
                <a:srgbClr val="00B050"/>
              </a:solidFill>
            </a:endParaRPr>
          </a:p>
          <a:p>
            <a:pPr lvl="2"/>
            <a:r>
              <a:rPr lang="en-US" dirty="0"/>
              <a:t>one big module</a:t>
            </a:r>
          </a:p>
          <a:p>
            <a:pPr lvl="2"/>
            <a:r>
              <a:rPr lang="en-US" dirty="0" err="1"/>
              <a:t>gcc</a:t>
            </a:r>
            <a:r>
              <a:rPr lang="en-US" dirty="0"/>
              <a:t>, clang </a:t>
            </a:r>
            <a:r>
              <a:rPr lang="cs-CZ" dirty="0"/>
              <a:t>incomplete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/>
              <a:t>extension</a:t>
            </a:r>
          </a:p>
          <a:p>
            <a:pPr lvl="3"/>
            <a:r>
              <a:rPr lang="en-US" dirty="0" err="1"/>
              <a:t>std.compat</a:t>
            </a:r>
            <a:endParaRPr lang="en-US" dirty="0"/>
          </a:p>
          <a:p>
            <a:pPr lvl="3"/>
            <a:r>
              <a:rPr lang="en-US" dirty="0"/>
              <a:t>global namespace</a:t>
            </a:r>
          </a:p>
          <a:p>
            <a:pPr lvl="3"/>
            <a:r>
              <a:rPr lang="en-US" dirty="0"/>
              <a:t>contain std</a:t>
            </a:r>
          </a:p>
          <a:p>
            <a:pPr lvl="2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Modularization of std libraries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173787-E45C-B445-B6CE-FE3EFED3E324}"/>
              </a:ext>
            </a:extLst>
          </p:cNvPr>
          <p:cNvSpPr txBox="1"/>
          <p:nvPr/>
        </p:nvSpPr>
        <p:spPr>
          <a:xfrm>
            <a:off x="2264261" y="2452203"/>
            <a:ext cx="2133600" cy="52322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r-FR" dirty="0"/>
              <a:t>import</a:t>
            </a:r>
            <a:r>
              <a:rPr lang="cs-CZ" b="1" dirty="0"/>
              <a:t> </a:t>
            </a:r>
            <a:r>
              <a:rPr lang="en-US" b="1" dirty="0"/>
              <a:t>std;</a:t>
            </a:r>
          </a:p>
          <a:p>
            <a:r>
              <a:rPr lang="en-US" dirty="0"/>
              <a:t>import</a:t>
            </a:r>
            <a:r>
              <a:rPr lang="en-US" b="1" dirty="0"/>
              <a:t> </a:t>
            </a:r>
            <a:r>
              <a:rPr lang="en-US" b="1" dirty="0" err="1"/>
              <a:t>std.compat</a:t>
            </a:r>
            <a:r>
              <a:rPr lang="en-US" b="1" dirty="0"/>
              <a:t>;</a:t>
            </a:r>
            <a:endParaRPr lang="fr-FR" b="1" dirty="0"/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D786055D-8D73-557B-A984-2055809C1105}"/>
              </a:ext>
            </a:extLst>
          </p:cNvPr>
          <p:cNvSpPr/>
          <p:nvPr/>
        </p:nvSpPr>
        <p:spPr>
          <a:xfrm>
            <a:off x="209114" y="2393932"/>
            <a:ext cx="1708829" cy="639762"/>
          </a:xfrm>
          <a:prstGeom prst="wedgeRoundRectCallout">
            <a:avLst>
              <a:gd name="adj1" fmla="val -1714"/>
              <a:gd name="adj2" fmla="val -11830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modules </a:t>
            </a:r>
            <a:r>
              <a:rPr lang="en-US" sz="1400" b="1" dirty="0"/>
              <a:t>will be</a:t>
            </a:r>
            <a:br>
              <a:rPr lang="en-US" sz="1400" b="1" dirty="0"/>
            </a:br>
            <a:r>
              <a:rPr lang="en-US" sz="1400" dirty="0"/>
              <a:t>useful finally</a:t>
            </a:r>
            <a:endParaRPr lang="cs-CZ" sz="1400" dirty="0">
              <a:solidFill>
                <a:schemeClr val="dk1"/>
              </a:solidFill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789041C-5D50-646E-0663-4E9FFA64D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742933"/>
              </p:ext>
            </p:extLst>
          </p:nvPr>
        </p:nvGraphicFramePr>
        <p:xfrm>
          <a:off x="2613235" y="4876800"/>
          <a:ext cx="6019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308987604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84000708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86074637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8031831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#include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import std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speedup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986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hello world &lt;iostream&gt;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0.87 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0.08 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10.9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815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mix 9 headers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2.2 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0.44 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73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real-world projects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5 - 20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029942"/>
                  </a:ext>
                </a:extLst>
              </a:tr>
            </a:tbl>
          </a:graphicData>
        </a:graphic>
      </p:graphicFrame>
      <p:pic>
        <p:nvPicPr>
          <p:cNvPr id="8" name="Picture 7" descr="Diagram, text&#10;&#10;Description automatically generated">
            <a:extLst>
              <a:ext uri="{FF2B5EF4-FFF2-40B4-BE49-F238E27FC236}">
                <a16:creationId xmlns:a16="http://schemas.microsoft.com/office/drawing/2014/main" id="{53D3F523-0DB5-ECD0-96A0-9F8950D335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180" y="914400"/>
            <a:ext cx="3933825" cy="3429000"/>
          </a:xfrm>
          <a:prstGeom prst="rect">
            <a:avLst/>
          </a:prstGeom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58BCB86D-8EFB-5B61-4314-9804C1E83ECC}"/>
              </a:ext>
            </a:extLst>
          </p:cNvPr>
          <p:cNvSpPr/>
          <p:nvPr/>
        </p:nvSpPr>
        <p:spPr>
          <a:xfrm>
            <a:off x="7920403" y="1838980"/>
            <a:ext cx="914400" cy="914400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accent2"/>
                </a:solidFill>
              </a:ln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16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066799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25000"/>
                  </a:schemeClr>
                </a:solidFill>
              </a:rPr>
              <a:t>Attributes</a:t>
            </a:r>
            <a:endParaRPr lang="cs-CZ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24658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language extensions</a:t>
            </a:r>
            <a:r>
              <a:rPr lang="cs-CZ" dirty="0"/>
              <a:t>, </a:t>
            </a:r>
            <a:r>
              <a:rPr lang="en-US" dirty="0"/>
              <a:t>c</a:t>
            </a:r>
            <a:r>
              <a:rPr lang="cs-CZ" dirty="0"/>
              <a:t>ompil</a:t>
            </a:r>
            <a:r>
              <a:rPr lang="en-US" dirty="0"/>
              <a:t>e</a:t>
            </a:r>
            <a:r>
              <a:rPr lang="cs-CZ" dirty="0"/>
              <a:t>r</a:t>
            </a:r>
            <a:r>
              <a:rPr lang="en-US" dirty="0"/>
              <a:t> properties &amp; hints</a:t>
            </a:r>
            <a:endParaRPr lang="cs-CZ" dirty="0"/>
          </a:p>
          <a:p>
            <a:pPr lvl="1"/>
            <a:r>
              <a:rPr lang="cs-CZ" dirty="0"/>
              <a:t>C/C++03: </a:t>
            </a:r>
            <a:r>
              <a:rPr lang="en-US" dirty="0"/>
              <a:t>#pragma, __</a:t>
            </a:r>
            <a:r>
              <a:rPr lang="en-US" i="1" dirty="0" err="1"/>
              <a:t>extkeyword</a:t>
            </a:r>
            <a:endParaRPr lang="en-US" i="1" dirty="0"/>
          </a:p>
          <a:p>
            <a:r>
              <a:rPr lang="en-US" dirty="0"/>
              <a:t>C++11: attributes</a:t>
            </a:r>
          </a:p>
          <a:p>
            <a:pPr lvl="1"/>
            <a:r>
              <a:rPr lang="en-US" b="1" dirty="0">
                <a:solidFill>
                  <a:srgbClr val="0033CC"/>
                </a:solidFill>
              </a:rPr>
              <a:t>[[</a:t>
            </a:r>
            <a:r>
              <a:rPr lang="en-US" b="1" dirty="0" err="1">
                <a:solidFill>
                  <a:srgbClr val="0033CC"/>
                </a:solidFill>
              </a:rPr>
              <a:t>attr</a:t>
            </a:r>
            <a:r>
              <a:rPr lang="en-US" b="1" dirty="0">
                <a:solidFill>
                  <a:srgbClr val="0033CC"/>
                </a:solidFill>
              </a:rPr>
              <a:t>]] [[ns::</a:t>
            </a:r>
            <a:r>
              <a:rPr lang="en-US" b="1" dirty="0" err="1">
                <a:solidFill>
                  <a:srgbClr val="0033CC"/>
                </a:solidFill>
              </a:rPr>
              <a:t>attr</a:t>
            </a:r>
            <a:r>
              <a:rPr lang="en-US" b="1" dirty="0">
                <a:solidFill>
                  <a:srgbClr val="0033CC"/>
                </a:solidFill>
              </a:rPr>
              <a:t>(</a:t>
            </a:r>
            <a:r>
              <a:rPr lang="en-US" b="1" dirty="0" err="1">
                <a:solidFill>
                  <a:srgbClr val="0033CC"/>
                </a:solidFill>
              </a:rPr>
              <a:t>args</a:t>
            </a:r>
            <a:r>
              <a:rPr lang="en-US" b="1" dirty="0">
                <a:solidFill>
                  <a:srgbClr val="0033CC"/>
                </a:solidFill>
              </a:rPr>
              <a:t>)]]</a:t>
            </a:r>
            <a:r>
              <a:rPr lang="en-US" dirty="0"/>
              <a:t>  applicable in many contexts</a:t>
            </a:r>
            <a:endParaRPr lang="cs-CZ" dirty="0"/>
          </a:p>
          <a:p>
            <a:pPr lvl="1"/>
            <a:r>
              <a:rPr lang="en-US" dirty="0"/>
              <a:t>unknown </a:t>
            </a:r>
            <a:r>
              <a:rPr lang="cs-CZ" dirty="0"/>
              <a:t>a</a:t>
            </a:r>
            <a:r>
              <a:rPr lang="en-US" dirty="0"/>
              <a:t>t</a:t>
            </a:r>
            <a:r>
              <a:rPr lang="cs-CZ" dirty="0"/>
              <a:t>tribut</a:t>
            </a:r>
            <a:r>
              <a:rPr lang="en-US" dirty="0" err="1"/>
              <a:t>es</a:t>
            </a:r>
            <a:r>
              <a:rPr lang="cs-CZ" dirty="0"/>
              <a:t> ignor</a:t>
            </a:r>
            <a:r>
              <a:rPr lang="en-US" dirty="0" err="1"/>
              <a:t>ed</a:t>
            </a:r>
            <a:endParaRPr lang="en-US" dirty="0"/>
          </a:p>
          <a:p>
            <a:pPr lvl="2"/>
            <a:r>
              <a:rPr lang="en-US" dirty="0"/>
              <a:t>defined by compiler/extensions</a:t>
            </a:r>
            <a:endParaRPr lang="cs-CZ" dirty="0"/>
          </a:p>
          <a:p>
            <a:pPr lvl="2"/>
            <a:r>
              <a:rPr lang="en-US" dirty="0"/>
              <a:t>user-defined attributes not allowed (no C#)</a:t>
            </a:r>
            <a:endParaRPr lang="cs-CZ" dirty="0"/>
          </a:p>
          <a:p>
            <a:pPr lvl="1"/>
            <a:r>
              <a:rPr lang="en-US" dirty="0"/>
              <a:t>should not affect </a:t>
            </a:r>
            <a:r>
              <a:rPr lang="cs-CZ" dirty="0"/>
              <a:t>s</a:t>
            </a:r>
            <a:r>
              <a:rPr lang="en-US" dirty="0"/>
              <a:t>e</a:t>
            </a:r>
            <a:r>
              <a:rPr lang="cs-CZ" dirty="0"/>
              <a:t>manti</a:t>
            </a:r>
            <a:r>
              <a:rPr lang="en-US" dirty="0" err="1"/>
              <a:t>cs</a:t>
            </a:r>
            <a:endParaRPr lang="cs-CZ" dirty="0"/>
          </a:p>
          <a:p>
            <a:r>
              <a:rPr lang="en-US" dirty="0"/>
              <a:t>common use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(of compiler extensions)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cs-CZ" dirty="0"/>
              <a:t>optimiza</a:t>
            </a:r>
            <a:r>
              <a:rPr lang="en-US" dirty="0" err="1"/>
              <a:t>tion</a:t>
            </a:r>
            <a:r>
              <a:rPr lang="cs-CZ" dirty="0"/>
              <a:t>, statisti</a:t>
            </a:r>
            <a:r>
              <a:rPr lang="en-US" dirty="0" err="1"/>
              <a:t>cs</a:t>
            </a:r>
            <a:r>
              <a:rPr lang="cs-CZ" dirty="0"/>
              <a:t>, para</a:t>
            </a:r>
            <a:r>
              <a:rPr lang="en-US" dirty="0"/>
              <a:t>l</a:t>
            </a:r>
            <a:r>
              <a:rPr lang="cs-CZ" dirty="0"/>
              <a:t>lelism</a:t>
            </a:r>
            <a:r>
              <a:rPr lang="en-US" dirty="0"/>
              <a:t> support</a:t>
            </a:r>
            <a:endParaRPr lang="cs-CZ" dirty="0"/>
          </a:p>
          <a:p>
            <a:pPr lvl="1"/>
            <a:r>
              <a:rPr lang="en-US" dirty="0"/>
              <a:t>external interface </a:t>
            </a:r>
            <a:r>
              <a:rPr lang="cs-CZ" dirty="0"/>
              <a:t>(serializa</a:t>
            </a:r>
            <a:r>
              <a:rPr lang="en-US" dirty="0" err="1"/>
              <a:t>tion</a:t>
            </a:r>
            <a:r>
              <a:rPr lang="cs-CZ" dirty="0"/>
              <a:t>, datab</a:t>
            </a:r>
            <a:r>
              <a:rPr lang="en-US" dirty="0"/>
              <a:t>as</a:t>
            </a:r>
            <a:r>
              <a:rPr lang="cs-CZ" dirty="0"/>
              <a:t>e, </a:t>
            </a:r>
            <a:r>
              <a:rPr lang="en-US" dirty="0"/>
              <a:t>network, </a:t>
            </a:r>
            <a:r>
              <a:rPr lang="cs-CZ" dirty="0"/>
              <a:t>...)</a:t>
            </a:r>
          </a:p>
          <a:p>
            <a:pPr lvl="1"/>
            <a:endParaRPr lang="cs-CZ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Attributes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29518" y="2439035"/>
            <a:ext cx="35052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[[at1]]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[[at2, at3]]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[[at4(arg1, arg2)]]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if 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[[vendor::at5]]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429" y="4495800"/>
            <a:ext cx="5458287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::object,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::table("people"))]]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person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unsigned long id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::id,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::type("INT")]]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string first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::column("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first_name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")]]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82723" y="5264497"/>
            <a:ext cx="2851995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omp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::shared]]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omp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::parallel]]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for(;;)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{ .... }</a:t>
            </a:r>
          </a:p>
        </p:txBody>
      </p:sp>
    </p:spTree>
    <p:extLst>
      <p:ext uri="{BB962C8B-B14F-4D97-AF65-F5344CB8AC3E}">
        <p14:creationId xmlns:p14="http://schemas.microsoft.com/office/powerpoint/2010/main" val="46536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maybe_unused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  <a:endParaRPr lang="cs-CZ" b="1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suppressed </a:t>
            </a:r>
            <a:r>
              <a:rPr lang="cs-CZ" dirty="0"/>
              <a:t>warning</a:t>
            </a:r>
            <a:r>
              <a:rPr lang="en-US" dirty="0"/>
              <a:t>s</a:t>
            </a:r>
          </a:p>
          <a:p>
            <a:pPr lvl="2"/>
            <a:endParaRPr lang="en-US" dirty="0"/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noreturn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</a:p>
          <a:p>
            <a:pPr lvl="1"/>
            <a:r>
              <a:rPr lang="en-US" dirty="0"/>
              <a:t>function never returns</a:t>
            </a:r>
          </a:p>
          <a:p>
            <a:pPr lvl="1"/>
            <a:r>
              <a:rPr lang="cs-CZ" sz="1400" dirty="0"/>
              <a:t>_Exit, abort, exit, quick_exit, unexpected, terminate,</a:t>
            </a:r>
            <a:r>
              <a:rPr lang="en-US" sz="1400" dirty="0"/>
              <a:t> </a:t>
            </a:r>
            <a:r>
              <a:rPr lang="cs-CZ" sz="1400" dirty="0"/>
              <a:t>rethrow_exception, throw_with_nested,</a:t>
            </a:r>
            <a:r>
              <a:rPr lang="en-US" sz="1400" dirty="0"/>
              <a:t> </a:t>
            </a:r>
            <a:r>
              <a:rPr lang="cs-CZ" sz="1400" dirty="0"/>
              <a:t>nested_exception::rethrow_nested</a:t>
            </a:r>
            <a:endParaRPr lang="en-US" sz="1400" dirty="0"/>
          </a:p>
          <a:p>
            <a:pPr lvl="1"/>
            <a:r>
              <a:rPr lang="en-US" dirty="0"/>
              <a:t>optimalization, warnings - dead code</a:t>
            </a:r>
            <a:endParaRPr lang="cs-CZ" sz="800" dirty="0"/>
          </a:p>
          <a:p>
            <a:pPr lvl="2"/>
            <a:endParaRPr lang="en-US" b="1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carries_dependency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</a:p>
          <a:p>
            <a:pPr lvl="1"/>
            <a:r>
              <a:rPr lang="en-US" dirty="0"/>
              <a:t>atomic</a:t>
            </a:r>
            <a:r>
              <a:rPr lang="cs-CZ" dirty="0"/>
              <a:t>, memory</a:t>
            </a:r>
            <a:r>
              <a:rPr lang="en-US" dirty="0"/>
              <a:t>_order</a:t>
            </a:r>
            <a:r>
              <a:rPr lang="cs-CZ" dirty="0"/>
              <a:t> - </a:t>
            </a:r>
            <a:r>
              <a:rPr lang="en-US" i="1" dirty="0"/>
              <a:t>later</a:t>
            </a:r>
            <a:endParaRPr lang="cs-CZ" sz="800" dirty="0"/>
          </a:p>
          <a:p>
            <a:pPr lvl="2"/>
            <a:endParaRPr lang="en-US" b="1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[[deprecated]]</a:t>
            </a:r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[[deprecated("reason")]]</a:t>
            </a:r>
          </a:p>
          <a:p>
            <a:pPr lvl="1"/>
            <a:r>
              <a:rPr lang="en-US" dirty="0"/>
              <a:t>correct</a:t>
            </a:r>
            <a:r>
              <a:rPr lang="cs-CZ" dirty="0"/>
              <a:t> </a:t>
            </a:r>
            <a:r>
              <a:rPr lang="en-US" dirty="0"/>
              <a:t>but deprecated use</a:t>
            </a:r>
            <a:endParaRPr lang="en-US" sz="800" dirty="0"/>
          </a:p>
          <a:p>
            <a:pPr lvl="2"/>
            <a:endParaRPr lang="en-US" dirty="0"/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[[likely]], [[unlikely]]</a:t>
            </a:r>
          </a:p>
          <a:p>
            <a:pPr lvl="1"/>
            <a:r>
              <a:rPr lang="en-US" dirty="0"/>
              <a:t>optimization</a:t>
            </a:r>
            <a:endParaRPr lang="cs-CZ" dirty="0"/>
          </a:p>
          <a:p>
            <a:pPr lvl="1"/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attributes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2600" y="2935339"/>
            <a:ext cx="3276600" cy="203132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noreturn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the_end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 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....whatever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exit();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obscure_type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 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smth_wrong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the_end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else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obscure_type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AutoShape 30"/>
          <p:cNvSpPr>
            <a:spLocks noChangeArrowheads="1"/>
          </p:cNvSpPr>
          <p:nvPr/>
        </p:nvSpPr>
        <p:spPr bwMode="auto">
          <a:xfrm>
            <a:off x="8305800" y="3200400"/>
            <a:ext cx="152400" cy="135013"/>
          </a:xfrm>
          <a:prstGeom prst="wedgeRoundRectCallout">
            <a:avLst>
              <a:gd name="adj1" fmla="val -532898"/>
              <a:gd name="adj2" fmla="val 13625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1039057"/>
            <a:ext cx="32766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void g()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maybe_unused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y;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assert(y==0);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74B69A-D89B-4BA9-A0B1-C5360A4844D3}"/>
              </a:ext>
            </a:extLst>
          </p:cNvPr>
          <p:cNvSpPr txBox="1"/>
          <p:nvPr/>
        </p:nvSpPr>
        <p:spPr>
          <a:xfrm>
            <a:off x="5562600" y="5474512"/>
            <a:ext cx="32766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cond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[[likely]]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....</a:t>
            </a:r>
          </a:p>
        </p:txBody>
      </p:sp>
    </p:spTree>
    <p:extLst>
      <p:ext uri="{BB962C8B-B14F-4D97-AF65-F5344CB8AC3E}">
        <p14:creationId xmlns:p14="http://schemas.microsoft.com/office/powerpoint/2010/main" val="219872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fallthrough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  <a:endParaRPr lang="cs-CZ" b="1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switch </a:t>
            </a:r>
            <a:r>
              <a:rPr lang="en-US" dirty="0" err="1"/>
              <a:t>fallthrough</a:t>
            </a:r>
            <a:endParaRPr lang="cs-CZ" dirty="0"/>
          </a:p>
          <a:p>
            <a:pPr lvl="1"/>
            <a:r>
              <a:rPr lang="en-US" dirty="0"/>
              <a:t>otherwise warning if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dirty="0"/>
              <a:t> omitted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nodiscard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</a:p>
          <a:p>
            <a:pPr lvl="1"/>
            <a:r>
              <a:rPr lang="cs-CZ" dirty="0"/>
              <a:t>warning </a:t>
            </a:r>
            <a:r>
              <a:rPr lang="en-US" dirty="0"/>
              <a:t>when return value is not used</a:t>
            </a:r>
          </a:p>
          <a:p>
            <a:pPr lvl="1"/>
            <a:r>
              <a:rPr lang="en-US" dirty="0" err="1"/>
              <a:t>aplicable</a:t>
            </a:r>
            <a:r>
              <a:rPr lang="en-US" dirty="0"/>
              <a:t> to type/function declaration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b="1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no_unique_address</a:t>
            </a:r>
            <a:r>
              <a:rPr lang="en-US" b="1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]]</a:t>
            </a:r>
          </a:p>
          <a:p>
            <a:pPr lvl="1"/>
            <a:r>
              <a:rPr lang="en-US" dirty="0"/>
              <a:t>unique address not required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cs-CZ" dirty="0"/>
              <a:t>syntax: </a:t>
            </a:r>
            <a:r>
              <a:rPr lang="en-US" dirty="0"/>
              <a:t>[[ - always attribute beginning</a:t>
            </a:r>
            <a:endParaRPr lang="cs-CZ" dirty="0"/>
          </a:p>
          <a:p>
            <a:pPr lvl="1"/>
            <a:r>
              <a:rPr lang="cs-CZ" dirty="0"/>
              <a:t>lambd</a:t>
            </a:r>
            <a:r>
              <a:rPr lang="en-US" dirty="0"/>
              <a:t>a!</a:t>
            </a:r>
          </a:p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attributes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61463" y="715699"/>
            <a:ext cx="3077737" cy="203132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switch (n)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case 1: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case 2: // no warning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f();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fallthrough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;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case 3: //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warning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g();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break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  <a:endParaRPr lang="cs-CZ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61463" y="2833704"/>
            <a:ext cx="3077737" cy="1277273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nodiscard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{};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f();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nodiscard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g();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f(); // warning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g(); // warning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599" y="6142301"/>
            <a:ext cx="3657600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400" dirty="0">
                <a:latin typeface="Courier New" pitchFamily="49" charset="0"/>
                <a:cs typeface="Courier New" pitchFamily="49" charset="0"/>
              </a:rPr>
              <a:t>my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]{ return 0; }()] = 1; </a:t>
            </a:r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4114800" y="5632204"/>
            <a:ext cx="1371600" cy="380433"/>
          </a:xfrm>
          <a:prstGeom prst="wedgeRoundRectCallout">
            <a:avLst>
              <a:gd name="adj1" fmla="val 91110"/>
              <a:gd name="adj2" fmla="val 9062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dirty="0"/>
              <a:t>syntax error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06786-EFA7-4A76-BAE9-FE86C2C595F9}"/>
              </a:ext>
            </a:extLst>
          </p:cNvPr>
          <p:cNvSpPr txBox="1"/>
          <p:nvPr/>
        </p:nvSpPr>
        <p:spPr>
          <a:xfrm>
            <a:off x="5761462" y="4168705"/>
            <a:ext cx="3077737" cy="1169551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struct S 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char c;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[[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no_unique_address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]]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Empty e1;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8501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257800"/>
          </a:xfrm>
        </p:spPr>
        <p:txBody>
          <a:bodyPr>
            <a:noAutofit/>
          </a:bodyPr>
          <a:lstStyle/>
          <a:p>
            <a:r>
              <a:rPr lang="en-US" dirty="0"/>
              <a:t>tuple, tie</a:t>
            </a:r>
            <a:endParaRPr lang="cs-CZ" dirty="0"/>
          </a:p>
          <a:p>
            <a:pPr marL="109728" indent="0">
              <a:buNone/>
            </a:pPr>
            <a:endParaRPr lang="cs-CZ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/>
              <a:t>Structured return values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524000"/>
            <a:ext cx="4038600" cy="190821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tuple&lt;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string,bool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 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make_tuple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string s; bool valid;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tie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s,valid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valid)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doit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s);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AutoShape 30"/>
          <p:cNvSpPr txBox="1">
            <a:spLocks noChangeArrowheads="1"/>
          </p:cNvSpPr>
          <p:nvPr/>
        </p:nvSpPr>
        <p:spPr bwMode="auto">
          <a:xfrm>
            <a:off x="5859686" y="3035104"/>
            <a:ext cx="2266008" cy="457200"/>
          </a:xfrm>
          <a:prstGeom prst="wedgeRoundRectCallout">
            <a:avLst>
              <a:gd name="adj1" fmla="val -214552"/>
              <a:gd name="adj2" fmla="val -7966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unpacking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584437"/>
            <a:ext cx="4038600" cy="1046440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h);</a:t>
            </a:r>
          </a:p>
          <a:p>
            <a:endParaRPr lang="en-US" sz="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read(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f(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if( </a:t>
            </a:r>
            <a:r>
              <a:rPr lang="cs-CZ" sz="1400" b="1" dirty="0">
                <a:latin typeface="Courier New" pitchFamily="49" charset="0"/>
                <a:cs typeface="Courier New" pitchFamily="49" charset="0"/>
              </a:rPr>
              <a:t>get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&lt;1&gt;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rs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)) ....</a:t>
            </a:r>
          </a:p>
        </p:txBody>
      </p:sp>
      <p:sp>
        <p:nvSpPr>
          <p:cNvPr id="10" name="AutoShape 30"/>
          <p:cNvSpPr txBox="1">
            <a:spLocks noChangeArrowheads="1"/>
          </p:cNvSpPr>
          <p:nvPr/>
        </p:nvSpPr>
        <p:spPr bwMode="auto">
          <a:xfrm>
            <a:off x="5867400" y="4377091"/>
            <a:ext cx="2266008" cy="457200"/>
          </a:xfrm>
          <a:prstGeom prst="wedgeRoundRectCallout">
            <a:avLst>
              <a:gd name="adj1" fmla="val -191919"/>
              <a:gd name="adj2" fmla="val -2870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element access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1" name="AutoShape 30"/>
          <p:cNvSpPr txBox="1">
            <a:spLocks noChangeArrowheads="1"/>
          </p:cNvSpPr>
          <p:nvPr/>
        </p:nvSpPr>
        <p:spPr bwMode="auto">
          <a:xfrm>
            <a:off x="5867400" y="3657600"/>
            <a:ext cx="2266008" cy="457200"/>
          </a:xfrm>
          <a:prstGeom prst="wedgeRoundRectCallout">
            <a:avLst>
              <a:gd name="adj1" fmla="val -224252"/>
              <a:gd name="adj2" fmla="val 7354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result forwarding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8200" y="1083479"/>
            <a:ext cx="2895600" cy="95410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1400" dirty="0">
                <a:latin typeface="Courier New" pitchFamily="49" charset="0"/>
                <a:cs typeface="Courier New" pitchFamily="49" charset="0"/>
              </a:rPr>
              <a:t>read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 handle h)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make_tuple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s,b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5" name="AutoShape 30"/>
          <p:cNvSpPr>
            <a:spLocks noChangeArrowheads="1"/>
          </p:cNvSpPr>
          <p:nvPr/>
        </p:nvSpPr>
        <p:spPr bwMode="auto">
          <a:xfrm>
            <a:off x="7000404" y="888865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</a:t>
            </a:r>
            <a:r>
              <a:rPr lang="en-US" sz="1600" dirty="0"/>
              <a:t>14</a:t>
            </a:r>
          </a:p>
        </p:txBody>
      </p:sp>
      <p:sp>
        <p:nvSpPr>
          <p:cNvPr id="16" name="AutoShape 30"/>
          <p:cNvSpPr txBox="1">
            <a:spLocks noChangeArrowheads="1"/>
          </p:cNvSpPr>
          <p:nvPr/>
        </p:nvSpPr>
        <p:spPr bwMode="auto">
          <a:xfrm>
            <a:off x="5867400" y="2197431"/>
            <a:ext cx="2266008" cy="581060"/>
          </a:xfrm>
          <a:prstGeom prst="wedgeRoundRectCallout">
            <a:avLst>
              <a:gd name="adj1" fmla="val -63582"/>
              <a:gd name="adj2" fmla="val -12016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must be visible</a:t>
            </a:r>
            <a:br>
              <a:rPr lang="en-US" sz="1600" dirty="0"/>
            </a:br>
            <a:r>
              <a:rPr lang="en-US" sz="1600" dirty="0"/>
              <a:t>for type deduction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31853" y="5307008"/>
            <a:ext cx="4285281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f(....) { .... return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a,b,c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}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x,y,z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f();</a:t>
            </a:r>
          </a:p>
          <a:p>
            <a:r>
              <a:rPr lang="es-E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es-E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s-ES" sz="1400" dirty="0" err="1">
                <a:latin typeface="Courier New" pitchFamily="49" charset="0"/>
                <a:cs typeface="Courier New" pitchFamily="49" charset="0"/>
              </a:rPr>
              <a:t>a,b,c</a:t>
            </a:r>
            <a:r>
              <a:rPr lang="es-ES" sz="1400" b="1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s-E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ES" sz="1400" b="1" dirty="0">
                <a:latin typeface="Courier New" pitchFamily="49" charset="0"/>
                <a:cs typeface="Courier New" pitchFamily="49" charset="0"/>
              </a:rPr>
              <a:t>{ </a:t>
            </a:r>
            <a:r>
              <a:rPr lang="es-ES" sz="1400" dirty="0">
                <a:latin typeface="Courier New" pitchFamily="49" charset="0"/>
                <a:cs typeface="Courier New" pitchFamily="49" charset="0"/>
              </a:rPr>
              <a:t>1, 2, 3</a:t>
            </a:r>
            <a:r>
              <a:rPr lang="es-ES" sz="14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s-E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AutoShape 30"/>
          <p:cNvSpPr>
            <a:spLocks noChangeArrowheads="1"/>
          </p:cNvSpPr>
          <p:nvPr/>
        </p:nvSpPr>
        <p:spPr bwMode="auto">
          <a:xfrm>
            <a:off x="1219200" y="5241982"/>
            <a:ext cx="2601460" cy="394590"/>
          </a:xfrm>
          <a:prstGeom prst="wedgeRoundRectCallout">
            <a:avLst>
              <a:gd name="adj1" fmla="val 69809"/>
              <a:gd name="adj2" fmla="val 5964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structured bindings</a:t>
            </a:r>
          </a:p>
        </p:txBody>
      </p:sp>
      <p:sp>
        <p:nvSpPr>
          <p:cNvPr id="5" name="Freeform 4"/>
          <p:cNvSpPr/>
          <p:nvPr/>
        </p:nvSpPr>
        <p:spPr>
          <a:xfrm>
            <a:off x="1903956" y="1050121"/>
            <a:ext cx="2591844" cy="515632"/>
          </a:xfrm>
          <a:custGeom>
            <a:avLst/>
            <a:gdLst>
              <a:gd name="connsiteX0" fmla="*/ 0 w 2473891"/>
              <a:gd name="connsiteY0" fmla="*/ 580608 h 580608"/>
              <a:gd name="connsiteX1" fmla="*/ 1108554 w 2473891"/>
              <a:gd name="connsiteY1" fmla="*/ 16937 h 580608"/>
              <a:gd name="connsiteX2" fmla="*/ 2473891 w 2473891"/>
              <a:gd name="connsiteY2" fmla="*/ 135934 h 580608"/>
              <a:gd name="connsiteX3" fmla="*/ 2473891 w 2473891"/>
              <a:gd name="connsiteY3" fmla="*/ 135934 h 5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73891" h="580608">
                <a:moveTo>
                  <a:pt x="0" y="580608"/>
                </a:moveTo>
                <a:cubicBezTo>
                  <a:pt x="348119" y="335828"/>
                  <a:pt x="696239" y="91049"/>
                  <a:pt x="1108554" y="16937"/>
                </a:cubicBezTo>
                <a:cubicBezTo>
                  <a:pt x="1520869" y="-57175"/>
                  <a:pt x="2473891" y="135934"/>
                  <a:pt x="2473891" y="135934"/>
                </a:cubicBezTo>
                <a:lnTo>
                  <a:pt x="2473891" y="135934"/>
                </a:lnTo>
              </a:path>
            </a:pathLst>
          </a:custGeom>
          <a:noFill/>
          <a:ln w="25400" cmpd="sng">
            <a:prstDash val="sysDot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utoShape 30"/>
          <p:cNvSpPr txBox="1">
            <a:spLocks noChangeArrowheads="1"/>
          </p:cNvSpPr>
          <p:nvPr/>
        </p:nvSpPr>
        <p:spPr bwMode="auto">
          <a:xfrm>
            <a:off x="1219200" y="5792061"/>
            <a:ext cx="2601460" cy="412433"/>
          </a:xfrm>
          <a:prstGeom prst="wedgeRoundRectCallout">
            <a:avLst>
              <a:gd name="adj1" fmla="val 69943"/>
              <a:gd name="adj2" fmla="val -6726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r>
              <a:rPr lang="en-US" sz="1600" dirty="0"/>
              <a:t>no declaration needed</a:t>
            </a:r>
            <a:endParaRPr lang="cs-CZ" sz="1600" b="1" dirty="0">
              <a:solidFill>
                <a:srgbClr val="FF9900"/>
              </a:solidFill>
            </a:endParaRPr>
          </a:p>
        </p:txBody>
      </p:sp>
      <p:sp>
        <p:nvSpPr>
          <p:cNvPr id="19" name="AutoShape 30"/>
          <p:cNvSpPr>
            <a:spLocks noChangeArrowheads="1"/>
          </p:cNvSpPr>
          <p:nvPr/>
        </p:nvSpPr>
        <p:spPr bwMode="auto">
          <a:xfrm>
            <a:off x="7684653" y="5862205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</a:t>
            </a:r>
            <a:r>
              <a:rPr lang="en-US" sz="1600" dirty="0"/>
              <a:t>17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BBD9B9DC-BB0A-5846-EA3E-B505C74D5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935" y="2574167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</a:t>
            </a:r>
            <a:r>
              <a:rPr lang="en-US" sz="1600" dirty="0"/>
              <a:t>1</a:t>
            </a:r>
            <a:r>
              <a:rPr lang="cs-CZ" sz="1600" dirty="0"/>
              <a:t>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3684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3" grpId="0" animBg="1"/>
      <p:bldP spid="5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structured binding declaration</a:t>
            </a:r>
          </a:p>
          <a:p>
            <a:pPr lvl="1"/>
            <a:r>
              <a:rPr lang="en-US" dirty="0"/>
              <a:t>like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tie() </a:t>
            </a:r>
            <a:r>
              <a:rPr lang="en-US" dirty="0"/>
              <a:t>without having to have variables already defined</a:t>
            </a:r>
          </a:p>
          <a:p>
            <a:pPr lvl="1"/>
            <a:r>
              <a:rPr lang="en-US" dirty="0"/>
              <a:t>applicable to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tuple</a:t>
            </a:r>
            <a:r>
              <a:rPr lang="en-US" dirty="0"/>
              <a:t>,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pair</a:t>
            </a:r>
            <a:r>
              <a:rPr lang="en-US" dirty="0"/>
              <a:t>, </a:t>
            </a:r>
            <a:r>
              <a:rPr lang="en-US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dirty="0"/>
              <a:t>, user defined</a:t>
            </a:r>
          </a:p>
          <a:p>
            <a:r>
              <a:rPr lang="en-US" dirty="0"/>
              <a:t>declared variables bound to initialized</a:t>
            </a:r>
            <a:r>
              <a:rPr lang="cs-CZ" dirty="0"/>
              <a:t> </a:t>
            </a:r>
            <a:r>
              <a:rPr lang="en-US" dirty="0"/>
              <a:t>sub</a:t>
            </a:r>
            <a:r>
              <a:rPr lang="cs-CZ" dirty="0"/>
              <a:t>obje</a:t>
            </a:r>
            <a:r>
              <a:rPr lang="en-US" dirty="0"/>
              <a:t>c</a:t>
            </a:r>
            <a:r>
              <a:rPr lang="cs-CZ" dirty="0"/>
              <a:t>t</a:t>
            </a:r>
            <a:r>
              <a:rPr lang="en-US" dirty="0"/>
              <a:t>s</a:t>
            </a:r>
          </a:p>
          <a:p>
            <a:pPr lvl="1"/>
            <a:r>
              <a:rPr lang="cs-CZ" dirty="0"/>
              <a:t>uniquely-named variable</a:t>
            </a:r>
            <a:endParaRPr lang="en-US" dirty="0"/>
          </a:p>
          <a:p>
            <a:pPr lvl="2"/>
            <a:r>
              <a:rPr lang="en-US" dirty="0" err="1"/>
              <a:t>referencable</a:t>
            </a:r>
            <a:endParaRPr lang="en-US" dirty="0"/>
          </a:p>
          <a:p>
            <a:pPr lvl="1"/>
            <a:r>
              <a:rPr lang="en-US" dirty="0"/>
              <a:t>copy elision</a:t>
            </a:r>
          </a:p>
          <a:p>
            <a:pPr lvl="2"/>
            <a:r>
              <a:rPr lang="en-US" dirty="0"/>
              <a:t>RVO / NRVO</a:t>
            </a:r>
          </a:p>
          <a:p>
            <a:endParaRPr lang="en-US" dirty="0"/>
          </a:p>
          <a:p>
            <a:r>
              <a:rPr lang="en-US" dirty="0"/>
              <a:t>array, vector, ..., pair, tuple, </a:t>
            </a:r>
            <a:r>
              <a:rPr lang="en-US" dirty="0" err="1"/>
              <a:t>struct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bindings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07059" y="3810000"/>
            <a:ext cx="2539162" cy="1384995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int a[] {1,2};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f() -&gt;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(&amp;)[2]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{ return a; }</a:t>
            </a:r>
          </a:p>
          <a:p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auto [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x,y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f(); 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auto&amp; [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xr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 f();</a:t>
            </a:r>
          </a:p>
        </p:txBody>
      </p:sp>
      <p:sp>
        <p:nvSpPr>
          <p:cNvPr id="13" name="AutoShape 30"/>
          <p:cNvSpPr txBox="1">
            <a:spLocks noChangeArrowheads="1"/>
          </p:cNvSpPr>
          <p:nvPr/>
        </p:nvSpPr>
        <p:spPr bwMode="auto">
          <a:xfrm>
            <a:off x="3278221" y="4165635"/>
            <a:ext cx="2516404" cy="654541"/>
          </a:xfrm>
          <a:prstGeom prst="wedgeRoundRectCallout">
            <a:avLst>
              <a:gd name="adj1" fmla="val 67809"/>
              <a:gd name="adj2" fmla="val 5210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initialized variable</a:t>
            </a:r>
            <a:r>
              <a:rPr lang="en-US" sz="1600" dirty="0"/>
              <a:t> </a:t>
            </a:r>
            <a:r>
              <a:rPr lang="ml-IN" altLang="ja-JP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endParaRPr lang="en-US" altLang="ja-JP" sz="1600" dirty="0"/>
          </a:p>
          <a:p>
            <a:pPr marL="109728" indent="0" algn="ctr">
              <a:buNone/>
            </a:pPr>
            <a:r>
              <a:rPr lang="cs-CZ" sz="1600" dirty="0"/>
              <a:t>x ≡ </a:t>
            </a:r>
            <a:r>
              <a:rPr lang="ml-IN" altLang="ja-JP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sz="1600" dirty="0"/>
              <a:t>[0], y ≡ </a:t>
            </a:r>
            <a:r>
              <a:rPr lang="ml-IN" altLang="ja-JP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sz="1600" dirty="0"/>
              <a:t>[1]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03060" y="2459274"/>
            <a:ext cx="3106927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identifier-list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  <a:endParaRPr lang="cs-CZ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identifier-list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  <a:endParaRPr lang="cs-CZ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 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identifier-list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48037" y="2459274"/>
            <a:ext cx="1898185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= expression 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{ expression } ;</a:t>
            </a:r>
            <a:endParaRPr lang="cs-CZ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( expression ) ;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387769" y="2822459"/>
            <a:ext cx="382486" cy="6147"/>
          </a:xfrm>
          <a:prstGeom prst="straightConnector1">
            <a:avLst/>
          </a:prstGeom>
          <a:ln w="5715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AutoShape 30"/>
          <p:cNvSpPr txBox="1">
            <a:spLocks noChangeArrowheads="1"/>
          </p:cNvSpPr>
          <p:nvPr/>
        </p:nvSpPr>
        <p:spPr bwMode="auto">
          <a:xfrm>
            <a:off x="4517059" y="4935638"/>
            <a:ext cx="1275945" cy="667935"/>
          </a:xfrm>
          <a:prstGeom prst="wedgeRoundRectCallout">
            <a:avLst>
              <a:gd name="adj1" fmla="val 86374"/>
              <a:gd name="adj2" fmla="val -3790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cs-CZ" sz="1600" dirty="0"/>
              <a:t>x</a:t>
            </a:r>
            <a:r>
              <a:rPr lang="en-US" sz="1600" dirty="0"/>
              <a:t>r</a:t>
            </a:r>
            <a:r>
              <a:rPr lang="cs-CZ" sz="1600" dirty="0"/>
              <a:t> ≡ </a:t>
            </a:r>
            <a:r>
              <a:rPr lang="en-US" sz="1600" dirty="0"/>
              <a:t>a[0]</a:t>
            </a:r>
          </a:p>
          <a:p>
            <a:pPr marL="109728" indent="0" algn="ctr">
              <a:buNone/>
            </a:pPr>
            <a:r>
              <a:rPr lang="en-US" sz="1600" dirty="0" err="1"/>
              <a:t>yr</a:t>
            </a:r>
            <a:r>
              <a:rPr lang="en-US" sz="1600" dirty="0"/>
              <a:t> ≡ a[1]</a:t>
            </a:r>
            <a:endParaRPr lang="cs-CZ" sz="1600" dirty="0"/>
          </a:p>
        </p:txBody>
      </p:sp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7543800" y="410869"/>
            <a:ext cx="1009581" cy="367300"/>
          </a:xfrm>
          <a:prstGeom prst="wedgeRoundRectCallout">
            <a:avLst>
              <a:gd name="adj1" fmla="val -917"/>
              <a:gd name="adj2" fmla="val -4718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C++</a:t>
            </a:r>
            <a:r>
              <a:rPr lang="en-US" sz="1600" dirty="0"/>
              <a:t>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1923" y="5997455"/>
            <a:ext cx="3500336" cy="307777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for(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auto&amp;&amp;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b="1" dirty="0" err="1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key,value</a:t>
            </a:r>
            <a:r>
              <a:rPr lang="en-US" sz="14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mymap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4081512"/>
            <a:ext cx="1981200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auto </a:t>
            </a:r>
            <a:r>
              <a:rPr lang="ml-IN" altLang="ja-JP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altLang="ja-JP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ja-JP" sz="1400" dirty="0">
                <a:latin typeface="Courier New" pitchFamily="49" charset="0"/>
                <a:cs typeface="Courier New" pitchFamily="49" charset="0"/>
              </a:rPr>
              <a:t> = f();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using x = </a:t>
            </a:r>
            <a:r>
              <a:rPr lang="ml-IN" altLang="ja-JP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altLang="ja-JP" sz="1400" dirty="0">
                <a:latin typeface="Courier New" pitchFamily="49" charset="0"/>
                <a:cs typeface="Courier New" pitchFamily="49" charset="0"/>
              </a:rPr>
              <a:t>[0];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using y = </a:t>
            </a:r>
            <a:r>
              <a:rPr lang="ml-IN" altLang="ja-JP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ഢ</a:t>
            </a:r>
            <a:r>
              <a:rPr lang="en-US" altLang="ja-JP" sz="1400" dirty="0">
                <a:latin typeface="Courier New" pitchFamily="49" charset="0"/>
                <a:cs typeface="Courier New" pitchFamily="49" charset="0"/>
              </a:rPr>
              <a:t>[1];</a:t>
            </a:r>
          </a:p>
        </p:txBody>
      </p:sp>
      <p:sp>
        <p:nvSpPr>
          <p:cNvPr id="15" name="AutoShape 30"/>
          <p:cNvSpPr txBox="1">
            <a:spLocks noChangeArrowheads="1"/>
          </p:cNvSpPr>
          <p:nvPr/>
        </p:nvSpPr>
        <p:spPr bwMode="auto">
          <a:xfrm>
            <a:off x="1412092" y="5127884"/>
            <a:ext cx="1805737" cy="664108"/>
          </a:xfrm>
          <a:prstGeom prst="wedgeRoundRectCallout">
            <a:avLst>
              <a:gd name="adj1" fmla="val -37921"/>
              <a:gd name="adj2" fmla="val -1046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alias</a:t>
            </a:r>
          </a:p>
          <a:p>
            <a:pPr marL="109728" indent="0" algn="ctr">
              <a:buNone/>
            </a:pPr>
            <a:r>
              <a:rPr lang="en-US" sz="1600" dirty="0"/>
              <a:t>no indirection</a:t>
            </a:r>
            <a:endParaRPr lang="cs-CZ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7086600" y="1129765"/>
            <a:ext cx="1659621" cy="738664"/>
          </a:xfrm>
          <a:prstGeom prst="rect">
            <a:avLst/>
          </a:prstGeom>
          <a:gradFill flip="none" rotWithShape="1">
            <a:gsLst>
              <a:gs pos="0">
                <a:srgbClr val="33CC33"/>
              </a:gs>
              <a:gs pos="50000">
                <a:srgbClr val="99FF99">
                  <a:shade val="67500"/>
                  <a:satMod val="115000"/>
                </a:srgbClr>
              </a:gs>
              <a:gs pos="100000">
                <a:srgbClr val="99FF99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tuple_size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&lt;&gt;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get&lt;N&gt;()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tuple_element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AutoShape 30"/>
          <p:cNvSpPr txBox="1">
            <a:spLocks noChangeArrowheads="1"/>
          </p:cNvSpPr>
          <p:nvPr/>
        </p:nvSpPr>
        <p:spPr bwMode="auto">
          <a:xfrm>
            <a:off x="5827051" y="1603719"/>
            <a:ext cx="95192" cy="83117"/>
          </a:xfrm>
          <a:prstGeom prst="wedgeRoundRectCallout">
            <a:avLst>
              <a:gd name="adj1" fmla="val 1178205"/>
              <a:gd name="adj2" fmla="val -12128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45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23" grpId="0" animBg="1"/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bindings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141876"/>
              </p:ext>
            </p:extLst>
          </p:nvPr>
        </p:nvGraphicFramePr>
        <p:xfrm>
          <a:off x="381000" y="1120450"/>
          <a:ext cx="6858000" cy="459823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658619181"/>
                    </a:ext>
                  </a:extLst>
                </a:gridCol>
              </a:tblGrid>
              <a:tr h="176643">
                <a:tc>
                  <a:txBody>
                    <a:bodyPr/>
                    <a:lstStyle/>
                    <a:p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auto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] =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auto&amp;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[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</a:rPr>
                        <a:t> =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auto&amp;&amp;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[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x,y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</a:rPr>
                        <a:t> =</a:t>
                      </a:r>
                      <a:endParaRPr lang="cs-CZ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489"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auto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() {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return</a:t>
                      </a:r>
                      <a:br>
                        <a:rPr lang="en-US" sz="14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 tuple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{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};</a:t>
                      </a:r>
                    </a:p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}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direct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constructor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sym typeface="Webdings" panose="05030102010509060703" pitchFamily="18" charset="2"/>
                        </a:rPr>
                        <a:t></a:t>
                      </a:r>
                      <a:endParaRPr lang="cs-CZ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direct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constructor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489"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auto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g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() {</a:t>
                      </a:r>
                    </a:p>
                    <a:p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tuple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{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};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cs-CZ" sz="1400" b="1" dirty="0">
                          <a:solidFill>
                            <a:schemeClr val="tx1"/>
                          </a:solidFill>
                        </a:rPr>
                        <a:t>return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;</a:t>
                      </a:r>
                    </a:p>
                    <a:p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}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local constructor</a:t>
                      </a:r>
                    </a:p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move constructor</a:t>
                      </a:r>
                    </a:p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local destructor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sym typeface="Webdings" panose="05030102010509060703" pitchFamily="18" charset="2"/>
                        </a:rPr>
                        <a:t></a:t>
                      </a:r>
                      <a:endParaRPr lang="cs-CZ" sz="2000" dirty="0">
                        <a:solidFill>
                          <a:srgbClr val="FF0000"/>
                        </a:solidFill>
                      </a:endParaRPr>
                    </a:p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local constructor</a:t>
                      </a:r>
                    </a:p>
                    <a:p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move constructor</a:t>
                      </a:r>
                    </a:p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local destructor</a:t>
                      </a:r>
                    </a:p>
                    <a:p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54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[]{1,2};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  <a:sym typeface="Wingdings" panose="05000000000000000000" pitchFamily="2" charset="2"/>
                        </a:rPr>
                        <a:t>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kumimoji="0"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{ a };</a:t>
                      </a:r>
                      <a:endParaRPr kumimoji="0" lang="cs-CZ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9900"/>
                          </a:solidFill>
                        </a:rPr>
                        <a:t>copy-constructor</a:t>
                      </a:r>
                      <a:endParaRPr lang="cs-CZ" sz="1400" dirty="0">
                        <a:solidFill>
                          <a:srgbClr val="FF9900"/>
                        </a:solidFill>
                      </a:endParaRPr>
                    </a:p>
                    <a:p>
                      <a:endParaRPr lang="cs-CZ" sz="1400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4091697"/>
                  </a:ext>
                </a:extLst>
              </a:tr>
              <a:tr h="86548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[] {1,2};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auto h() -&gt; int(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&amp;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)[2]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{ return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; }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9900"/>
                          </a:solidFill>
                        </a:rPr>
                        <a:t>copy-constructor</a:t>
                      </a:r>
                      <a:endParaRPr lang="cs-CZ" sz="1400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701">
                <a:tc>
                  <a:txBody>
                    <a:bodyPr/>
                    <a:lstStyle/>
                    <a:p>
                      <a:r>
                        <a:rPr lang="es-ES" sz="1400" dirty="0" err="1">
                          <a:solidFill>
                            <a:schemeClr val="tx1"/>
                          </a:solidFill>
                        </a:rPr>
                        <a:t>for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  <a:sym typeface="Wingdings" panose="05000000000000000000" pitchFamily="2" charset="2"/>
                        </a:rPr>
                        <a:t>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[</a:t>
                      </a:r>
                      <a:r>
                        <a:rPr lang="es-ES" sz="1400" dirty="0" err="1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x,y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]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s-ES" sz="1400" b="1" dirty="0" err="1">
                          <a:solidFill>
                            <a:schemeClr val="tx1"/>
                          </a:solidFill>
                        </a:rPr>
                        <a:t>mmap</a:t>
                      </a:r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9900"/>
                          </a:solidFill>
                        </a:rPr>
                        <a:t>copy-constructor</a:t>
                      </a:r>
                      <a:endParaRPr lang="cs-CZ" sz="1400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rgbClr val="00B05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∅</a:t>
                      </a:r>
                      <a:endParaRPr lang="cs-CZ" sz="1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AutoShape 30"/>
          <p:cNvSpPr txBox="1">
            <a:spLocks noChangeArrowheads="1"/>
          </p:cNvSpPr>
          <p:nvPr/>
        </p:nvSpPr>
        <p:spPr bwMode="auto">
          <a:xfrm>
            <a:off x="7185863" y="3104496"/>
            <a:ext cx="1805737" cy="674098"/>
          </a:xfrm>
          <a:prstGeom prst="wedgeRoundRectCallout">
            <a:avLst>
              <a:gd name="adj1" fmla="val -74953"/>
              <a:gd name="adj2" fmla="val -5747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NRVO  </a:t>
            </a:r>
            <a:r>
              <a:rPr lang="en-US" altLang="ja-JP" sz="1600" b="1" dirty="0"/>
              <a:t>non</a:t>
            </a:r>
            <a:r>
              <a:rPr lang="en-US" altLang="ja-JP" sz="1600" dirty="0"/>
              <a:t>-mandatory</a:t>
            </a:r>
            <a:endParaRPr lang="cs-CZ" sz="1600" dirty="0"/>
          </a:p>
        </p:txBody>
      </p:sp>
      <p:sp>
        <p:nvSpPr>
          <p:cNvPr id="25" name="AutoShape 30"/>
          <p:cNvSpPr txBox="1">
            <a:spLocks noChangeArrowheads="1"/>
          </p:cNvSpPr>
          <p:nvPr/>
        </p:nvSpPr>
        <p:spPr bwMode="auto">
          <a:xfrm>
            <a:off x="7185863" y="1774430"/>
            <a:ext cx="1805737" cy="674098"/>
          </a:xfrm>
          <a:prstGeom prst="wedgeRoundRectCallout">
            <a:avLst>
              <a:gd name="adj1" fmla="val -77753"/>
              <a:gd name="adj2" fmla="val -5461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C++17:  RVO mandatory</a:t>
            </a:r>
            <a:endParaRPr lang="cs-CZ" sz="1600" dirty="0"/>
          </a:p>
        </p:txBody>
      </p:sp>
      <p:sp>
        <p:nvSpPr>
          <p:cNvPr id="26" name="AutoShape 30"/>
          <p:cNvSpPr txBox="1">
            <a:spLocks noChangeArrowheads="1"/>
          </p:cNvSpPr>
          <p:nvPr/>
        </p:nvSpPr>
        <p:spPr bwMode="auto">
          <a:xfrm>
            <a:off x="7185862" y="4434562"/>
            <a:ext cx="1805737" cy="674098"/>
          </a:xfrm>
          <a:prstGeom prst="wedgeRoundRectCallout">
            <a:avLst>
              <a:gd name="adj1" fmla="val -73533"/>
              <a:gd name="adj2" fmla="val 7076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r>
              <a:rPr lang="en-US" altLang="ja-JP" sz="1600" dirty="0"/>
              <a:t>do not copy redundantly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582567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22145</TotalTime>
  <Words>10030</Words>
  <Application>Microsoft Office PowerPoint</Application>
  <PresentationFormat>On-screen Show (4:3)</PresentationFormat>
  <Paragraphs>1926</Paragraphs>
  <Slides>68</Slides>
  <Notes>53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83" baseType="lpstr">
      <vt:lpstr>Arial</vt:lpstr>
      <vt:lpstr>Arial Unicode MS</vt:lpstr>
      <vt:lpstr>Calibri</vt:lpstr>
      <vt:lpstr>Calibri Light</vt:lpstr>
      <vt:lpstr>Courier New</vt:lpstr>
      <vt:lpstr>Curlz MT</vt:lpstr>
      <vt:lpstr>Lucida Sans Unicode</vt:lpstr>
      <vt:lpstr>Verdana</vt:lpstr>
      <vt:lpstr>Webdings</vt:lpstr>
      <vt:lpstr>Wingdings</vt:lpstr>
      <vt:lpstr>Wingdings 2</vt:lpstr>
      <vt:lpstr>Wingdings 3</vt:lpstr>
      <vt:lpstr>Concourse</vt:lpstr>
      <vt:lpstr>Filip</vt:lpstr>
      <vt:lpstr>Acrobat Document</vt:lpstr>
      <vt:lpstr>NPRG051 Pokročilé programování v C++ Advanced C++ Programming</vt:lpstr>
      <vt:lpstr>C++11/14/17/20/23/26</vt:lpstr>
      <vt:lpstr>auto range-based for</vt:lpstr>
      <vt:lpstr>Range-based for</vt:lpstr>
      <vt:lpstr>Structured return values</vt:lpstr>
      <vt:lpstr>Structured return values</vt:lpstr>
      <vt:lpstr>Structured return values</vt:lpstr>
      <vt:lpstr>Structured bindings</vt:lpstr>
      <vt:lpstr>Structured bindings</vt:lpstr>
      <vt:lpstr>Packs</vt:lpstr>
      <vt:lpstr>Range-based for</vt:lpstr>
      <vt:lpstr>Range-based for</vt:lpstr>
      <vt:lpstr>Range-based for</vt:lpstr>
      <vt:lpstr>Generalized range-based for</vt:lpstr>
      <vt:lpstr>Generalized range-based for</vt:lpstr>
      <vt:lpstr>Range-based for</vt:lpstr>
      <vt:lpstr>auto - be careful!</vt:lpstr>
      <vt:lpstr>auto - be careful!</vt:lpstr>
      <vt:lpstr>auto - be careful!</vt:lpstr>
      <vt:lpstr>Type deduction Type inference</vt:lpstr>
      <vt:lpstr>decltype</vt:lpstr>
      <vt:lpstr>Return value syntax</vt:lpstr>
      <vt:lpstr>Return value syntax</vt:lpstr>
      <vt:lpstr>Function return type</vt:lpstr>
      <vt:lpstr>Type deduction</vt:lpstr>
      <vt:lpstr>Template type deduction</vt:lpstr>
      <vt:lpstr>Reference/pointer deduction</vt:lpstr>
      <vt:lpstr>Reference/pointer deduction</vt:lpstr>
      <vt:lpstr>Universal (forwarding) references</vt:lpstr>
      <vt:lpstr>By-value deduction</vt:lpstr>
      <vt:lpstr>auto type deduction</vt:lpstr>
      <vt:lpstr>value categories</vt:lpstr>
      <vt:lpstr>decltype deduction</vt:lpstr>
      <vt:lpstr>Function return type deduction</vt:lpstr>
      <vt:lpstr>Class template argument deduction</vt:lpstr>
      <vt:lpstr>Deduction guides</vt:lpstr>
      <vt:lpstr>Why CTAD</vt:lpstr>
      <vt:lpstr>Deducing this</vt:lpstr>
      <vt:lpstr>CRTP</vt:lpstr>
      <vt:lpstr>CRTP</vt:lpstr>
      <vt:lpstr>Initializers</vt:lpstr>
      <vt:lpstr>initializer_list</vt:lpstr>
      <vt:lpstr>initializer_list</vt:lpstr>
      <vt:lpstr>Aggregate initialization</vt:lpstr>
      <vt:lpstr>Designated initializers</vt:lpstr>
      <vt:lpstr>Uniform initialization</vt:lpstr>
      <vt:lpstr>Uniform initialization</vt:lpstr>
      <vt:lpstr>Constructors and initializer_list</vt:lpstr>
      <vt:lpstr>Constructors and initializer_list</vt:lpstr>
      <vt:lpstr>Consequences</vt:lpstr>
      <vt:lpstr>Guidances</vt:lpstr>
      <vt:lpstr>Ways of initialization</vt:lpstr>
      <vt:lpstr>Initialization</vt:lpstr>
      <vt:lpstr>const ⊗ -expr ⊗ -eval ⊗ -init</vt:lpstr>
      <vt:lpstr>const ⊗ -expr ⊗ -eval ⊗ -init</vt:lpstr>
      <vt:lpstr>Modules</vt:lpstr>
      <vt:lpstr>Headers &amp; include</vt:lpstr>
      <vt:lpstr>Modules &amp; import</vt:lpstr>
      <vt:lpstr>Simple export / import</vt:lpstr>
      <vt:lpstr>Templates</vt:lpstr>
      <vt:lpstr>Partitions</vt:lpstr>
      <vt:lpstr>Private partitions</vt:lpstr>
      <vt:lpstr>Modules - syntax summary</vt:lpstr>
      <vt:lpstr>Modularization of std libraries</vt:lpstr>
      <vt:lpstr>Attributes</vt:lpstr>
      <vt:lpstr>Attributes</vt:lpstr>
      <vt:lpstr>Standard attributes</vt:lpstr>
      <vt:lpstr>Standard attributes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NPRG051 Pokročilé programování v C++ a C</dc:title>
  <dc:creator>Filip</dc:creator>
  <cp:lastModifiedBy>Filip Zavoral</cp:lastModifiedBy>
  <cp:revision>1682</cp:revision>
  <dcterms:created xsi:type="dcterms:W3CDTF">2006-08-16T00:00:00Z</dcterms:created>
  <dcterms:modified xsi:type="dcterms:W3CDTF">2025-09-03T10:36:44Z</dcterms:modified>
</cp:coreProperties>
</file>