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9"/>
  </p:notesMasterIdLst>
  <p:sldIdLst>
    <p:sldId id="365" r:id="rId3"/>
    <p:sldId id="366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4" r:id="rId12"/>
    <p:sldId id="375" r:id="rId13"/>
    <p:sldId id="376" r:id="rId14"/>
    <p:sldId id="377" r:id="rId15"/>
    <p:sldId id="378" r:id="rId16"/>
    <p:sldId id="379" r:id="rId17"/>
    <p:sldId id="380" r:id="rId1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46" d="100"/>
          <a:sy n="146" d="100"/>
        </p:scale>
        <p:origin x="4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392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16.03.2021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ABDDB5-CE03-4D52-A0E8-CCFA987ECE64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160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200764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883441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89489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509463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7112101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0908528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01205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12155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72975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559450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988619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69028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32387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1175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4380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noProof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std::tuple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6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3200" noProof="1">
                <a:solidFill>
                  <a:schemeClr val="bg1"/>
                </a:solidFill>
                <a:latin typeface="Arial" charset="0"/>
              </a:rPr>
              <a:t>Perfect forwarding</a:t>
            </a:r>
          </a:p>
        </p:txBody>
      </p:sp>
    </p:spTree>
    <p:extLst>
      <p:ext uri="{BB962C8B-B14F-4D97-AF65-F5344CB8AC3E}">
        <p14:creationId xmlns:p14="http://schemas.microsoft.com/office/powerpoint/2010/main" val="1654766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T &amp;&amp;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for (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 = 0; I &lt; t::size(); ++ I)</a:t>
            </a:r>
          </a:p>
          <a:p>
            <a:pPr lvl="4"/>
            <a:r>
              <a:rPr lang="en-US" altLang="en-US" dirty="0"/>
              <a:t>    f( </a:t>
            </a:r>
            <a:r>
              <a:rPr lang="en-US" altLang="en-US" dirty="0" err="1"/>
              <a:t>std</a:t>
            </a:r>
            <a:r>
              <a:rPr lang="en-US" altLang="en-US" dirty="0"/>
              <a:t>::get&lt; I&gt;( t));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No</a:t>
            </a:r>
            <a:r>
              <a:rPr lang="en-US" altLang="en-US" dirty="0"/>
              <a:t>! </a:t>
            </a:r>
            <a:r>
              <a:rPr lang="en-US" altLang="en-US" dirty="0" err="1"/>
              <a:t>std</a:t>
            </a:r>
            <a:r>
              <a:rPr lang="en-US" altLang="en-US" dirty="0"/>
              <a:t>::get&lt; I&gt; requires </a:t>
            </a:r>
            <a:r>
              <a:rPr lang="en-US" altLang="en-US" dirty="0">
                <a:solidFill>
                  <a:srgbClr val="FF0000"/>
                </a:solidFill>
              </a:rPr>
              <a:t>constant</a:t>
            </a:r>
            <a:r>
              <a:rPr lang="en-US" altLang="en-US" dirty="0"/>
              <a:t> I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::get&lt; I&gt; returns different types for different I</a:t>
            </a:r>
          </a:p>
        </p:txBody>
      </p:sp>
    </p:spTree>
    <p:extLst>
      <p:ext uri="{BB962C8B-B14F-4D97-AF65-F5344CB8AC3E}">
        <p14:creationId xmlns:p14="http://schemas.microsoft.com/office/powerpoint/2010/main" val="4142397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f( </a:t>
            </a:r>
            <a:r>
              <a:rPr lang="en-US" altLang="en-US" dirty="0" err="1"/>
              <a:t>std</a:t>
            </a:r>
            <a:r>
              <a:rPr lang="en-US" altLang="en-US" dirty="0"/>
              <a:t>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::get&lt; T&gt;(t) returns the element which has the type T from the tuple t</a:t>
            </a:r>
          </a:p>
          <a:p>
            <a:pPr lvl="3"/>
            <a:r>
              <a:rPr lang="en-US" altLang="en-US" dirty="0"/>
              <a:t>but it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statement</a:t>
            </a:r>
            <a:r>
              <a:rPr lang="en-US" altLang="en-US" dirty="0"/>
              <a:t> is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a correct place for </a:t>
            </a:r>
            <a:r>
              <a:rPr lang="en-US" altLang="en-US" dirty="0">
                <a:solidFill>
                  <a:srgbClr val="FF0000"/>
                </a:solidFill>
              </a:rPr>
              <a:t>pack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expansion</a:t>
            </a:r>
          </a:p>
        </p:txBody>
      </p:sp>
    </p:spTree>
    <p:extLst>
      <p:ext uri="{BB962C8B-B14F-4D97-AF65-F5344CB8AC3E}">
        <p14:creationId xmlns:p14="http://schemas.microsoft.com/office/powerpoint/2010/main" val="693441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sink( f( </a:t>
            </a:r>
            <a:r>
              <a:rPr lang="en-US" altLang="en-US" dirty="0" err="1"/>
              <a:t>std</a:t>
            </a:r>
            <a:r>
              <a:rPr lang="en-US" altLang="en-US" dirty="0"/>
              <a:t>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trick: argument list may contain pack expansion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Types&gt;</a:t>
            </a:r>
          </a:p>
          <a:p>
            <a:pPr lvl="4"/>
            <a:r>
              <a:rPr lang="en-US" altLang="en-US" dirty="0"/>
              <a:t>void sink( Types &amp;&amp; ...) {}</a:t>
            </a:r>
          </a:p>
          <a:p>
            <a:pPr lvl="3"/>
            <a:r>
              <a:rPr lang="en-US" altLang="en-US" dirty="0"/>
              <a:t>but argument list does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ensure </a:t>
            </a:r>
            <a:r>
              <a:rPr lang="en-US" altLang="en-US" dirty="0">
                <a:solidFill>
                  <a:srgbClr val="FF0000"/>
                </a:solidFill>
              </a:rPr>
              <a:t>left-to-right order </a:t>
            </a:r>
            <a:r>
              <a:rPr lang="en-US" altLang="en-US" dirty="0"/>
              <a:t>of evaluation</a:t>
            </a:r>
          </a:p>
          <a:p>
            <a:pPr lvl="3"/>
            <a:endParaRPr lang="en-US" altLang="en-US" dirty="0"/>
          </a:p>
          <a:p>
            <a:pPr lvl="3"/>
            <a:r>
              <a:rPr lang="en-US" altLang="en-US" dirty="0"/>
              <a:t>it still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</p:txBody>
      </p:sp>
    </p:spTree>
    <p:extLst>
      <p:ext uri="{BB962C8B-B14F-4D97-AF65-F5344CB8AC3E}">
        <p14:creationId xmlns:p14="http://schemas.microsoft.com/office/powerpoint/2010/main" val="3815452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::get&lt;T&gt;(t)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  <a:p>
            <a:pPr lvl="2"/>
            <a:r>
              <a:rPr lang="en-US" altLang="en-US" dirty="0"/>
              <a:t>we must use </a:t>
            </a:r>
            <a:r>
              <a:rPr lang="en-US" altLang="en-US" dirty="0" err="1"/>
              <a:t>std</a:t>
            </a:r>
            <a:r>
              <a:rPr lang="en-US" altLang="en-US" dirty="0"/>
              <a:t>::get&lt;I&gt;(t) with an index</a:t>
            </a:r>
          </a:p>
          <a:p>
            <a:pPr lvl="2"/>
            <a:r>
              <a:rPr lang="en-US" altLang="en-US" dirty="0"/>
              <a:t>we need to generate the indices &lt;0,...,</a:t>
            </a:r>
            <a:r>
              <a:rPr lang="en-US" altLang="en-US" dirty="0" err="1"/>
              <a:t>sizeof</a:t>
            </a:r>
            <a:r>
              <a:rPr lang="en-US" altLang="en-US" dirty="0"/>
              <a:t>...(Types)-1&gt;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C++14 library contains this: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index_sequence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integer_sequence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IL...&gt;;</a:t>
            </a:r>
          </a:p>
          <a:p>
            <a:pPr lvl="3"/>
            <a:r>
              <a:rPr lang="en-US" altLang="en-US" dirty="0"/>
              <a:t>Just an alias to a more general tag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/* black magic */;</a:t>
            </a:r>
          </a:p>
          <a:p>
            <a:pPr lvl="3"/>
            <a:r>
              <a:rPr lang="en-US" altLang="en-US" dirty="0"/>
              <a:t>The black magic ensures that </a:t>
            </a: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r>
              <a:rPr lang="en-US" altLang="en-US" dirty="0"/>
              <a:t>But what it is good for?</a:t>
            </a:r>
          </a:p>
          <a:p>
            <a:pPr lvl="4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7872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/>
              <a:t>C++14 ensures that</a:t>
            </a:r>
            <a:br>
              <a:rPr lang="en-US" altLang="en-US" dirty="0"/>
            </a:b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endParaRPr lang="en-US" altLang="en-US" dirty="0">
              <a:solidFill>
                <a:srgbClr val="FF0000"/>
              </a:solidFill>
            </a:endParaRP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helper( t,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make_index_sequence</a:t>
            </a:r>
            <a:r>
              <a:rPr lang="en-US" altLang="en-US" dirty="0"/>
              <a:t>&lt; </a:t>
            </a:r>
            <a:r>
              <a:rPr lang="en-US" altLang="en-US" dirty="0" err="1"/>
              <a:t>sizeof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(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)&gt;{});	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The third argument to helper is an empty temporary object</a:t>
            </a:r>
          </a:p>
          <a:p>
            <a:pPr lvl="3"/>
            <a:r>
              <a:rPr lang="en-US" altLang="en-US" dirty="0"/>
              <a:t>Only the type of the object is referenced inside helper</a:t>
            </a:r>
          </a:p>
          <a:p>
            <a:pPr lvl="3"/>
            <a:r>
              <a:rPr lang="en-US" altLang="en-US" dirty="0"/>
              <a:t>Compilers will (probably) optimize the object out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Indexes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void helper( T &amp; t, F &amp;&amp;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index_sequence</a:t>
            </a:r>
            <a:r>
              <a:rPr lang="en-US" altLang="en-US" dirty="0"/>
              <a:t>&lt; </a:t>
            </a:r>
            <a:r>
              <a:rPr lang="en-US" altLang="en-US" dirty="0">
                <a:solidFill>
                  <a:srgbClr val="FF0000"/>
                </a:solidFill>
              </a:rPr>
              <a:t>Indexes ...</a:t>
            </a:r>
            <a:r>
              <a:rPr lang="en-US" altLang="en-US" dirty="0"/>
              <a:t>&gt;)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sink( f( </a:t>
            </a:r>
            <a:r>
              <a:rPr lang="en-US" altLang="en-US" dirty="0" err="1"/>
              <a:t>std</a:t>
            </a:r>
            <a:r>
              <a:rPr lang="en-US" altLang="en-US" dirty="0"/>
              <a:t>::get&lt; </a:t>
            </a:r>
            <a:r>
              <a:rPr lang="en-US" altLang="en-US" dirty="0">
                <a:solidFill>
                  <a:srgbClr val="FF0000"/>
                </a:solidFill>
              </a:rPr>
              <a:t>Indexes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</a:t>
            </a:r>
          </a:p>
          <a:p>
            <a:pPr lvl="3"/>
            <a:r>
              <a:rPr lang="en-US" altLang="en-US" dirty="0"/>
              <a:t>beware: argument list does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ensure </a:t>
            </a:r>
            <a:r>
              <a:rPr lang="en-US" altLang="en-US" dirty="0">
                <a:solidFill>
                  <a:srgbClr val="FF0000"/>
                </a:solidFill>
              </a:rPr>
              <a:t>left-to-right order </a:t>
            </a:r>
            <a:r>
              <a:rPr lang="en-US" altLang="en-US" dirty="0"/>
              <a:t>of evaluation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88401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/>
              <a:t>argument list does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ensure </a:t>
            </a:r>
            <a:r>
              <a:rPr lang="en-US" altLang="en-US" dirty="0">
                <a:solidFill>
                  <a:srgbClr val="FF0000"/>
                </a:solidFill>
              </a:rPr>
              <a:t>left-to-right order </a:t>
            </a:r>
            <a:r>
              <a:rPr lang="en-US" altLang="en-US" dirty="0"/>
              <a:t>of evaluation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Before C++17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Indexes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void helper( T &amp; t, F &amp;&amp;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index_sequence</a:t>
            </a:r>
            <a:r>
              <a:rPr lang="en-US" altLang="en-US" dirty="0"/>
              <a:t>&lt; </a:t>
            </a:r>
            <a:r>
              <a:rPr lang="en-US" altLang="en-US" dirty="0">
                <a:solidFill>
                  <a:srgbClr val="FF0000"/>
                </a:solidFill>
              </a:rPr>
              <a:t>Indexes ...</a:t>
            </a:r>
            <a:r>
              <a:rPr lang="en-US" altLang="en-US" dirty="0"/>
              <a:t>&gt;)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</a:t>
            </a:r>
            <a:r>
              <a:rPr lang="en-US" altLang="en-US" dirty="0" err="1"/>
              <a:t>iterator_object</a:t>
            </a:r>
            <a:r>
              <a:rPr lang="en-US" altLang="en-US" dirty="0"/>
              <a:t>&lt;</a:t>
            </a:r>
            <a:r>
              <a:rPr lang="en-US" altLang="en-US" dirty="0">
                <a:solidFill>
                  <a:srgbClr val="FF0000"/>
                </a:solidFill>
              </a:rPr>
              <a:t>Indexes ...</a:t>
            </a:r>
            <a:r>
              <a:rPr lang="en-US" altLang="en-US" dirty="0"/>
              <a:t>&gt;{t, f};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I&gt; </a:t>
            </a:r>
            <a:r>
              <a:rPr lang="en-US" altLang="en-US" dirty="0" err="1"/>
              <a:t>empty_object</a:t>
            </a:r>
            <a:r>
              <a:rPr lang="en-US" altLang="en-US" dirty="0"/>
              <a:t> { 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X&gt; </a:t>
            </a:r>
            <a:r>
              <a:rPr lang="en-US" altLang="en-US" dirty="0" err="1"/>
              <a:t>empty_object</a:t>
            </a:r>
            <a:r>
              <a:rPr lang="en-US" altLang="en-US" dirty="0"/>
              <a:t>( X &amp;&amp;) {} 	// constructor to accept and drop anything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Indexes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iterator_object</a:t>
            </a:r>
            <a:r>
              <a:rPr lang="en-US" altLang="en-US" dirty="0"/>
              <a:t> : </a:t>
            </a:r>
            <a:r>
              <a:rPr lang="en-US" altLang="en-US" dirty="0" err="1"/>
              <a:t>empty_object</a:t>
            </a:r>
            <a:r>
              <a:rPr lang="en-US" altLang="en-US" dirty="0"/>
              <a:t>&lt; </a:t>
            </a:r>
            <a:r>
              <a:rPr lang="en-US" altLang="en-US" dirty="0">
                <a:solidFill>
                  <a:srgbClr val="FF0000"/>
                </a:solidFill>
              </a:rPr>
              <a:t>Indexes</a:t>
            </a:r>
            <a:r>
              <a:rPr lang="en-US" altLang="en-US" dirty="0"/>
              <a:t>&gt;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F&gt;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iterator_object</a:t>
            </a:r>
            <a:r>
              <a:rPr lang="en-US" altLang="en-US" dirty="0"/>
              <a:t>( T &amp;&amp; t, F &amp;&amp; f)</a:t>
            </a:r>
          </a:p>
          <a:p>
            <a:pPr lvl="4"/>
            <a:r>
              <a:rPr lang="en-US" altLang="en-US" dirty="0"/>
              <a:t>  : </a:t>
            </a:r>
            <a:r>
              <a:rPr lang="en-US" altLang="en-US" dirty="0" err="1"/>
              <a:t>empty_object</a:t>
            </a:r>
            <a:r>
              <a:rPr lang="en-US" altLang="en-US" dirty="0"/>
              <a:t>&lt; </a:t>
            </a:r>
            <a:r>
              <a:rPr lang="en-US" altLang="en-US" dirty="0">
                <a:solidFill>
                  <a:srgbClr val="FF0000"/>
                </a:solidFill>
              </a:rPr>
              <a:t>Indexes</a:t>
            </a:r>
            <a:r>
              <a:rPr lang="en-US" altLang="en-US" dirty="0"/>
              <a:t>&gt;( f( </a:t>
            </a:r>
            <a:r>
              <a:rPr lang="en-US" altLang="en-US" dirty="0" err="1"/>
              <a:t>std</a:t>
            </a:r>
            <a:r>
              <a:rPr lang="en-US" altLang="en-US" dirty="0"/>
              <a:t>::get&lt; </a:t>
            </a:r>
            <a:r>
              <a:rPr lang="en-US" altLang="en-US" dirty="0">
                <a:solidFill>
                  <a:srgbClr val="FF0000"/>
                </a:solidFill>
              </a:rPr>
              <a:t>Indexes</a:t>
            </a:r>
            <a:r>
              <a:rPr lang="en-US" altLang="en-US" dirty="0"/>
              <a:t>&gt;( t)))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{}</a:t>
            </a:r>
          </a:p>
          <a:p>
            <a:pPr lvl="4"/>
            <a:r>
              <a:rPr lang="en-US" altLang="en-US" dirty="0"/>
              <a:t>};</a:t>
            </a:r>
          </a:p>
          <a:p>
            <a:pPr lvl="3"/>
            <a:r>
              <a:rPr lang="en-US" altLang="en-US" dirty="0"/>
              <a:t>base-class initializer list does ensure </a:t>
            </a:r>
            <a:r>
              <a:rPr lang="en-US" altLang="en-US" dirty="0">
                <a:solidFill>
                  <a:srgbClr val="FF0000"/>
                </a:solidFill>
              </a:rPr>
              <a:t>left-to-right order </a:t>
            </a:r>
            <a:r>
              <a:rPr lang="en-US" altLang="en-US" dirty="0"/>
              <a:t>of evaluation</a:t>
            </a:r>
          </a:p>
          <a:p>
            <a:pPr lvl="3"/>
            <a:r>
              <a:rPr lang="en-US" altLang="en-US" dirty="0"/>
              <a:t>similarly, braced initializer list may be used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6146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/>
              <a:t>argument list does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ensure </a:t>
            </a:r>
            <a:r>
              <a:rPr lang="en-US" altLang="en-US" dirty="0">
                <a:solidFill>
                  <a:srgbClr val="FF0000"/>
                </a:solidFill>
              </a:rPr>
              <a:t>left-to-right order </a:t>
            </a:r>
            <a:r>
              <a:rPr lang="en-US" altLang="en-US" dirty="0"/>
              <a:t>of evaluation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With C++17 fold expressions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Indexes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void helper( T &amp; t, F &amp;&amp;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index_sequence</a:t>
            </a:r>
            <a:r>
              <a:rPr lang="en-US" altLang="en-US" dirty="0"/>
              <a:t>&lt; </a:t>
            </a:r>
            <a:r>
              <a:rPr lang="en-US" altLang="en-US" dirty="0">
                <a:solidFill>
                  <a:srgbClr val="FF0000"/>
                </a:solidFill>
              </a:rPr>
              <a:t>Indexes ...</a:t>
            </a:r>
            <a:r>
              <a:rPr lang="en-US" altLang="en-US" dirty="0"/>
              <a:t>&gt;)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(f( </a:t>
            </a:r>
            <a:r>
              <a:rPr lang="en-US" altLang="en-US" dirty="0" err="1"/>
              <a:t>std</a:t>
            </a:r>
            <a:r>
              <a:rPr lang="en-US" altLang="en-US" dirty="0"/>
              <a:t>::get&lt;</a:t>
            </a:r>
            <a:r>
              <a:rPr lang="en-US" altLang="en-US" dirty="0">
                <a:solidFill>
                  <a:srgbClr val="FF0000"/>
                </a:solidFill>
              </a:rPr>
              <a:t>Indexes</a:t>
            </a:r>
            <a:r>
              <a:rPr lang="en-US" altLang="en-US" dirty="0"/>
              <a:t>&gt;(t)),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3600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{</a:t>
            </a:r>
            <a:endParaRPr lang="cs-CZ" altLang="en-US" dirty="0"/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Types2</a:t>
            </a:r>
            <a:r>
              <a:rPr lang="en-US" altLang="en-US" dirty="0"/>
              <a:t>&gt;</a:t>
            </a:r>
            <a:endParaRPr lang="en-US" altLang="en-US" dirty="0">
              <a:solidFill>
                <a:srgbClr val="FF0000"/>
              </a:solidFill>
            </a:endParaRP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tuple(</a:t>
            </a:r>
            <a:r>
              <a:rPr lang="en-US" altLang="en-US" dirty="0"/>
              <a:t> </a:t>
            </a:r>
            <a:r>
              <a:rPr lang="cs-CZ" altLang="en-US" dirty="0"/>
              <a:t>const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2 </a:t>
            </a:r>
            <a:r>
              <a:rPr lang="cs-CZ" altLang="en-US" dirty="0"/>
              <a:t>&amp;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);</a:t>
            </a:r>
            <a:r>
              <a:rPr lang="en-US" altLang="en-US" dirty="0"/>
              <a:t>	</a:t>
            </a:r>
          </a:p>
          <a:p>
            <a:pPr lvl="4"/>
            <a:r>
              <a:rPr lang="en-US" altLang="en-US" dirty="0"/>
              <a:t>  /* black magic */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t1( 1, 2.3, 4);</a:t>
            </a:r>
            <a:endParaRPr lang="cs-CZ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88125" y="1125538"/>
            <a:ext cx="2268538" cy="3381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C++11: &lt;</a:t>
            </a:r>
            <a:r>
              <a:rPr lang="cs-CZ" dirty="0">
                <a:solidFill>
                  <a:schemeClr val="bg1"/>
                </a:solidFill>
              </a:rPr>
              <a:t>utility</a:t>
            </a:r>
            <a:r>
              <a:rPr lang="en-US" dirty="0">
                <a:solidFill>
                  <a:schemeClr val="bg1"/>
                </a:solidFill>
              </a:rPr>
              <a:t>&gt;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061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lvl="2"/>
            <a:r>
              <a:rPr lang="en-US" altLang="en-US" dirty="0"/>
              <a:t>element access: </a:t>
            </a:r>
            <a:r>
              <a:rPr lang="en-US" altLang="en-US" dirty="0">
                <a:solidFill>
                  <a:srgbClr val="FF0000"/>
                </a:solidFill>
              </a:rPr>
              <a:t>get</a:t>
            </a:r>
          </a:p>
          <a:p>
            <a:pPr lvl="4"/>
            <a:r>
              <a:rPr lang="cs-CZ" altLang="en-US" dirty="0"/>
              <a:t>template &lt;</a:t>
            </a:r>
            <a:r>
              <a:rPr lang="en-US" altLang="en-US" dirty="0"/>
              <a:t> </a:t>
            </a:r>
            <a:r>
              <a:rPr lang="cs-CZ" altLang="en-US" dirty="0"/>
              <a:t>size_t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/*...???...*/ </a:t>
            </a:r>
            <a:r>
              <a:rPr lang="cs-CZ" altLang="en-US" dirty="0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/>
              <a:t>tuple&lt;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t1( 1, 2.3, 4);</a:t>
            </a:r>
            <a:endParaRPr lang="cs-CZ" altLang="en-US" dirty="0"/>
          </a:p>
          <a:p>
            <a:pPr lvl="4"/>
            <a:r>
              <a:rPr lang="en-US" altLang="en-US" dirty="0"/>
              <a:t>double v = get&lt; 1&gt;( t1);</a:t>
            </a:r>
            <a:endParaRPr lang="cs-CZ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88125" y="1125538"/>
            <a:ext cx="2268538" cy="3381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C++11: &lt;</a:t>
            </a:r>
            <a:r>
              <a:rPr lang="cs-CZ" dirty="0">
                <a:solidFill>
                  <a:schemeClr val="bg1"/>
                </a:solidFill>
              </a:rPr>
              <a:t>utility</a:t>
            </a:r>
            <a:r>
              <a:rPr lang="en-US" dirty="0">
                <a:solidFill>
                  <a:schemeClr val="bg1"/>
                </a:solidFill>
              </a:rPr>
              <a:t>&gt;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76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lvl="2"/>
            <a:r>
              <a:rPr lang="en-US" altLang="en-US" dirty="0"/>
              <a:t>determining element type: </a:t>
            </a:r>
            <a:r>
              <a:rPr lang="en-US" altLang="en-US" dirty="0" err="1"/>
              <a:t>tuple_element</a:t>
            </a:r>
            <a:endParaRPr lang="en-US" altLang="en-US" dirty="0"/>
          </a:p>
          <a:p>
            <a:pPr lvl="3"/>
            <a:r>
              <a:rPr lang="en-US" altLang="en-US" dirty="0"/>
              <a:t>this is a </a:t>
            </a:r>
            <a:r>
              <a:rPr lang="en-US" altLang="en-US" i="1" dirty="0"/>
              <a:t>traits</a:t>
            </a:r>
            <a:r>
              <a:rPr lang="en-US" altLang="en-US" dirty="0"/>
              <a:t> template</a:t>
            </a:r>
          </a:p>
          <a:p>
            <a:pPr lvl="4"/>
            <a:r>
              <a:rPr lang="en-US" altLang="en-US" dirty="0"/>
              <a:t>template &lt; 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tuple_element</a:t>
            </a:r>
            <a:r>
              <a:rPr lang="en-US" altLang="en-US" dirty="0"/>
              <a:t> {	</a:t>
            </a:r>
          </a:p>
          <a:p>
            <a:pPr lvl="4"/>
            <a:r>
              <a:rPr lang="en-US" altLang="en-US" dirty="0"/>
              <a:t>  using </a:t>
            </a:r>
            <a:r>
              <a:rPr lang="en-US" altLang="en-US" dirty="0">
                <a:solidFill>
                  <a:srgbClr val="FF0000"/>
                </a:solidFill>
              </a:rPr>
              <a:t>type</a:t>
            </a:r>
            <a:r>
              <a:rPr lang="en-US" altLang="en-US" dirty="0"/>
              <a:t> = /* black magic */;			</a:t>
            </a:r>
          </a:p>
          <a:p>
            <a:pPr lvl="4"/>
            <a:r>
              <a:rPr lang="en-US" altLang="en-US" dirty="0"/>
              <a:t>};</a:t>
            </a:r>
          </a:p>
          <a:p>
            <a:pPr lvl="3"/>
            <a:r>
              <a:rPr lang="en-US" altLang="en-US" dirty="0"/>
              <a:t>type alias for easier use</a:t>
            </a:r>
          </a:p>
          <a:p>
            <a:pPr lvl="4"/>
            <a:r>
              <a:rPr lang="cs-CZ" altLang="en-US" dirty="0"/>
              <a:t>template &lt;</a:t>
            </a:r>
            <a:r>
              <a:rPr lang="en-US" altLang="en-US" dirty="0"/>
              <a:t> </a:t>
            </a:r>
            <a:r>
              <a:rPr lang="cs-CZ" altLang="en-US" dirty="0"/>
              <a:t>size_t I, </a:t>
            </a:r>
            <a:r>
              <a:rPr lang="en-US" altLang="en-US" dirty="0" err="1"/>
              <a:t>typename</a:t>
            </a:r>
            <a:r>
              <a:rPr lang="en-US" altLang="en-US" dirty="0"/>
              <a:t> T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using </a:t>
            </a:r>
            <a:r>
              <a:rPr lang="en-US" altLang="en-US" dirty="0" err="1"/>
              <a:t>tuple_element_t</a:t>
            </a:r>
            <a:r>
              <a:rPr lang="en-US" altLang="en-US" dirty="0"/>
              <a:t> = </a:t>
            </a:r>
            <a:r>
              <a:rPr lang="cs-CZ" altLang="en-US" dirty="0"/>
              <a:t>typename tuple_element&lt;</a:t>
            </a:r>
            <a:r>
              <a:rPr lang="en-US" altLang="en-US" dirty="0"/>
              <a:t> </a:t>
            </a:r>
            <a:r>
              <a:rPr lang="cs-CZ" altLang="en-US" dirty="0"/>
              <a:t>I, </a:t>
            </a:r>
            <a:r>
              <a:rPr lang="en-US" altLang="en-US" dirty="0"/>
              <a:t>T</a:t>
            </a:r>
            <a:r>
              <a:rPr lang="cs-CZ" altLang="en-US" dirty="0"/>
              <a:t>&gt;::type</a:t>
            </a:r>
            <a:r>
              <a:rPr lang="en-US" altLang="en-US" dirty="0"/>
              <a:t>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alias_to_double</a:t>
            </a:r>
            <a:r>
              <a:rPr lang="en-US" altLang="en-US" dirty="0"/>
              <a:t> = </a:t>
            </a:r>
            <a:r>
              <a:rPr lang="cs-CZ" altLang="en-US" dirty="0"/>
              <a:t>typename tuple</a:t>
            </a:r>
            <a:r>
              <a:rPr lang="en-US" altLang="en-US" dirty="0"/>
              <a:t>_element&lt; 1, </a:t>
            </a:r>
            <a:r>
              <a:rPr lang="en-US" altLang="en-US" dirty="0" err="1"/>
              <a:t>my_tuple</a:t>
            </a:r>
            <a:r>
              <a:rPr lang="en-US" altLang="en-US" dirty="0"/>
              <a:t>&gt;::type;</a:t>
            </a:r>
          </a:p>
          <a:p>
            <a:pPr lvl="4"/>
            <a:r>
              <a:rPr lang="en-US" altLang="en-US" dirty="0"/>
              <a:t>using alias2_to_double = </a:t>
            </a:r>
            <a:r>
              <a:rPr lang="cs-CZ" altLang="en-US" dirty="0"/>
              <a:t>tuple</a:t>
            </a:r>
            <a:r>
              <a:rPr lang="en-US" altLang="en-US" dirty="0"/>
              <a:t>_</a:t>
            </a:r>
            <a:r>
              <a:rPr lang="en-US" altLang="en-US" dirty="0" err="1"/>
              <a:t>element_t</a:t>
            </a:r>
            <a:r>
              <a:rPr lang="en-US" altLang="en-US" dirty="0"/>
              <a:t>&lt; 1, </a:t>
            </a:r>
            <a:r>
              <a:rPr lang="en-US" altLang="en-US" dirty="0" err="1"/>
              <a:t>my_tuple</a:t>
            </a:r>
            <a:r>
              <a:rPr lang="en-US" altLang="en-US" dirty="0"/>
              <a:t>&gt;;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8125" y="1125538"/>
            <a:ext cx="2268538" cy="3381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C++11: &lt;</a:t>
            </a:r>
            <a:r>
              <a:rPr lang="cs-CZ" dirty="0">
                <a:solidFill>
                  <a:schemeClr val="bg1"/>
                </a:solidFill>
              </a:rPr>
              <a:t>utility</a:t>
            </a:r>
            <a:r>
              <a:rPr lang="en-US" dirty="0">
                <a:solidFill>
                  <a:schemeClr val="bg1"/>
                </a:solidFill>
              </a:rPr>
              <a:t>&gt;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311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lvl="2"/>
            <a:r>
              <a:rPr lang="en-US" altLang="en-US" dirty="0"/>
              <a:t>determining element type: </a:t>
            </a:r>
            <a:r>
              <a:rPr lang="en-US" altLang="en-US" dirty="0" err="1"/>
              <a:t>tuple_element_t</a:t>
            </a:r>
            <a:endParaRPr lang="en-US" altLang="en-US" dirty="0"/>
          </a:p>
          <a:p>
            <a:pPr lvl="4"/>
            <a:r>
              <a:rPr lang="en-US" altLang="en-US" dirty="0"/>
              <a:t>template &lt; 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tuple_element</a:t>
            </a:r>
            <a:r>
              <a:rPr lang="en-US" altLang="en-US" dirty="0"/>
              <a:t> {	// </a:t>
            </a:r>
            <a:r>
              <a:rPr lang="en-US" altLang="en-US" i="1" dirty="0"/>
              <a:t>traits</a:t>
            </a:r>
            <a:r>
              <a:rPr lang="en-US" altLang="en-US" dirty="0"/>
              <a:t> template</a:t>
            </a:r>
          </a:p>
          <a:p>
            <a:pPr lvl="4"/>
            <a:r>
              <a:rPr lang="en-US" altLang="en-US" dirty="0"/>
              <a:t>  using </a:t>
            </a:r>
            <a:r>
              <a:rPr lang="en-US" altLang="en-US" dirty="0">
                <a:solidFill>
                  <a:srgbClr val="FF0000"/>
                </a:solidFill>
              </a:rPr>
              <a:t>type</a:t>
            </a:r>
            <a:r>
              <a:rPr lang="en-US" altLang="en-US" dirty="0"/>
              <a:t> = /* black magic */;			// the type of I-</a:t>
            </a:r>
            <a:r>
              <a:rPr lang="en-US" altLang="en-US" dirty="0" err="1"/>
              <a:t>th</a:t>
            </a:r>
            <a:r>
              <a:rPr lang="en-US" altLang="en-US" dirty="0"/>
              <a:t> element of T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cs-CZ" altLang="en-US" dirty="0"/>
              <a:t>template &lt;</a:t>
            </a:r>
            <a:r>
              <a:rPr lang="en-US" altLang="en-US" dirty="0"/>
              <a:t> </a:t>
            </a:r>
            <a:r>
              <a:rPr lang="cs-CZ" altLang="en-US" dirty="0"/>
              <a:t>size_t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typename tuple_element&lt;</a:t>
            </a:r>
            <a:r>
              <a:rPr lang="en-US" altLang="en-US" dirty="0"/>
              <a:t> </a:t>
            </a:r>
            <a:r>
              <a:rPr lang="cs-CZ" altLang="en-US" dirty="0"/>
              <a:t>I, tuple&lt;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 &gt;::type</a:t>
            </a:r>
            <a:r>
              <a:rPr lang="en-US" altLang="en-US" dirty="0"/>
              <a:t> </a:t>
            </a:r>
            <a:r>
              <a:rPr lang="cs-CZ" altLang="en-US" dirty="0"/>
              <a:t>&amp;</a:t>
            </a:r>
            <a:endParaRPr lang="en-US" altLang="en-US" dirty="0"/>
          </a:p>
          <a:p>
            <a:pPr lvl="4"/>
            <a:r>
              <a:rPr lang="en-US" altLang="en-US" dirty="0"/>
              <a:t>  </a:t>
            </a:r>
            <a:r>
              <a:rPr lang="cs-CZ" altLang="en-US" dirty="0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/>
              <a:t>tuple&lt;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2"/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88125" y="1125538"/>
            <a:ext cx="2268538" cy="3381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C++11: &lt;</a:t>
            </a:r>
            <a:r>
              <a:rPr lang="cs-CZ" dirty="0">
                <a:solidFill>
                  <a:schemeClr val="bg1"/>
                </a:solidFill>
              </a:rPr>
              <a:t>utility</a:t>
            </a:r>
            <a:r>
              <a:rPr lang="en-US" dirty="0">
                <a:solidFill>
                  <a:schemeClr val="bg1"/>
                </a:solidFill>
              </a:rPr>
              <a:t>&gt;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35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store the values in the tuple?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This will not work! </a:t>
            </a:r>
          </a:p>
          <a:p>
            <a:pPr lvl="3"/>
            <a:r>
              <a:rPr lang="en-US" altLang="en-US" dirty="0"/>
              <a:t>Non-class types may not be inherited</a:t>
            </a:r>
          </a:p>
          <a:p>
            <a:pPr lvl="3"/>
            <a:r>
              <a:rPr lang="en-US" altLang="en-US" dirty="0"/>
              <a:t>The same class may not be inherited twice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wrapper&lt; </a:t>
            </a:r>
            <a:r>
              <a:rPr lang="en-US" altLang="en-US" dirty="0">
                <a:solidFill>
                  <a:srgbClr val="FF0000"/>
                </a:solidFill>
              </a:rPr>
              <a:t>Types&gt;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It does not solve the duplicity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wrapper&lt; </a:t>
            </a:r>
            <a:r>
              <a:rPr lang="en-US" altLang="en-US" dirty="0">
                <a:solidFill>
                  <a:srgbClr val="FF0000"/>
                </a:solidFill>
              </a:rPr>
              <a:t>I,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Types&gt;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Where do we get the index I?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We need recursion!</a:t>
            </a:r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5263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store the values in the tuple?</a:t>
            </a:r>
          </a:p>
          <a:p>
            <a:pPr lvl="1"/>
            <a:r>
              <a:rPr lang="en-US" altLang="en-US" dirty="0"/>
              <a:t>We need recursion!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tuple;</a:t>
            </a:r>
          </a:p>
          <a:p>
            <a:pPr lvl="2"/>
            <a:r>
              <a:rPr lang="en-US" altLang="en-US" dirty="0"/>
              <a:t>Partial specialization – recursive inheritance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tuple&lt;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  : public 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T0 v_; 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Explicit specialization – stop recursion</a:t>
            </a:r>
          </a:p>
          <a:p>
            <a:pPr lvl="4"/>
            <a:r>
              <a:rPr lang="en-US" altLang="en-US" dirty="0"/>
              <a:t>template&lt;&gt; class tuple&lt;&gt; {};</a:t>
            </a:r>
          </a:p>
        </p:txBody>
      </p:sp>
    </p:spTree>
    <p:extLst>
      <p:ext uri="{BB962C8B-B14F-4D97-AF65-F5344CB8AC3E}">
        <p14:creationId xmlns:p14="http://schemas.microsoft.com/office/powerpoint/2010/main" val="348701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retrieve I-</a:t>
            </a:r>
            <a:r>
              <a:rPr lang="en-US" altLang="en-US" dirty="0" err="1"/>
              <a:t>th</a:t>
            </a:r>
            <a:r>
              <a:rPr lang="en-US" altLang="en-US" dirty="0"/>
              <a:t> element from a parameter pack?</a:t>
            </a:r>
          </a:p>
          <a:p>
            <a:pPr lvl="1"/>
            <a:r>
              <a:rPr lang="en-US" altLang="en-US" dirty="0"/>
              <a:t>Recursion again!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/>
              <a:t>Partial specialization – recursive inheritance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&lt;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/>
              <a:t>get_ith</a:t>
            </a:r>
            <a:r>
              <a:rPr lang="en-US" altLang="en-US" dirty="0"/>
              <a:t>&lt; I-1,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{};</a:t>
            </a:r>
          </a:p>
          <a:p>
            <a:pPr lvl="2"/>
            <a:r>
              <a:rPr lang="en-US" altLang="en-US" dirty="0"/>
              <a:t>Partial specialization – stop recursion and "return a type"</a:t>
            </a:r>
          </a:p>
          <a:p>
            <a:pPr lvl="3"/>
            <a:r>
              <a:rPr lang="en-US" altLang="en-US" dirty="0"/>
              <a:t>This specialization has priority due to lower number of arguments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&lt; 0,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{ using type = T0; };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What happens if I &gt;= </a:t>
            </a:r>
            <a:r>
              <a:rPr lang="en-US" altLang="en-US" dirty="0" err="1"/>
              <a:t>sizeof</a:t>
            </a:r>
            <a:r>
              <a:rPr lang="en-US" altLang="en-US" dirty="0"/>
              <a:t>...(Types) ?</a:t>
            </a:r>
          </a:p>
          <a:p>
            <a:pPr lvl="3"/>
            <a:r>
              <a:rPr lang="en-US" altLang="en-US" dirty="0"/>
              <a:t>No definition for </a:t>
            </a:r>
            <a:r>
              <a:rPr lang="en-US" altLang="en-US" dirty="0" err="1"/>
              <a:t>get_ith</a:t>
            </a:r>
            <a:r>
              <a:rPr lang="en-US" altLang="en-US" dirty="0"/>
              <a:t>&lt; J&gt; for J = I - </a:t>
            </a:r>
            <a:r>
              <a:rPr lang="en-US" altLang="en-US" dirty="0" err="1"/>
              <a:t>sizeof</a:t>
            </a:r>
            <a:r>
              <a:rPr lang="en-US" altLang="en-US" dirty="0"/>
              <a:t>...(Types)</a:t>
            </a:r>
          </a:p>
        </p:txBody>
      </p:sp>
    </p:spTree>
    <p:extLst>
      <p:ext uri="{BB962C8B-B14F-4D97-AF65-F5344CB8AC3E}">
        <p14:creationId xmlns:p14="http://schemas.microsoft.com/office/powerpoint/2010/main" val="546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Tuple element does not receive a parameter pack!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alias_to_double</a:t>
            </a:r>
            <a:r>
              <a:rPr lang="en-US" altLang="en-US" dirty="0"/>
              <a:t> = </a:t>
            </a:r>
            <a:r>
              <a:rPr lang="cs-CZ" altLang="en-US" dirty="0"/>
              <a:t>typename tuple</a:t>
            </a:r>
            <a:r>
              <a:rPr lang="en-US" altLang="en-US" dirty="0"/>
              <a:t>_element&lt; 1, </a:t>
            </a:r>
            <a:r>
              <a:rPr lang="en-US" altLang="en-US" dirty="0" err="1"/>
              <a:t>my_tuple</a:t>
            </a:r>
            <a:r>
              <a:rPr lang="en-US" altLang="en-US" dirty="0"/>
              <a:t>&gt;::type;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Use specialization</a:t>
            </a:r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</a:t>
            </a:r>
            <a:r>
              <a:rPr lang="en-US" altLang="en-US" dirty="0"/>
              <a:t>&gt; class </a:t>
            </a:r>
            <a:r>
              <a:rPr lang="en-US" altLang="en-US" dirty="0" err="1"/>
              <a:t>tuple_element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/>
              <a:t>Partial specialization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tuple_element</a:t>
            </a:r>
            <a:r>
              <a:rPr lang="en-US" altLang="en-US" dirty="0"/>
              <a:t>&lt; I, tuple&lt;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&gt;&gt;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/>
              <a:t>get_ith</a:t>
            </a:r>
            <a:r>
              <a:rPr lang="en-US" altLang="en-US" dirty="0"/>
              <a:t>&lt; I,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{};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 err="1"/>
              <a:t>tuple_element</a:t>
            </a:r>
            <a:r>
              <a:rPr lang="en-US" altLang="en-US" dirty="0"/>
              <a:t> is also implemented for pair and array</a:t>
            </a:r>
          </a:p>
        </p:txBody>
      </p:sp>
    </p:spTree>
    <p:extLst>
      <p:ext uri="{BB962C8B-B14F-4D97-AF65-F5344CB8AC3E}">
        <p14:creationId xmlns:p14="http://schemas.microsoft.com/office/powerpoint/2010/main" val="1773335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7118</TotalTime>
  <Words>1793</Words>
  <Application>Microsoft Office PowerPoint</Application>
  <PresentationFormat>On-screen Show (4:3)</PresentationFormat>
  <Paragraphs>229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std::tuple</vt:lpstr>
      <vt:lpstr>the std::tuple template</vt:lpstr>
      <vt:lpstr>the std::tuple template</vt:lpstr>
      <vt:lpstr>the std::tuple template</vt:lpstr>
      <vt:lpstr>the std::tuple template</vt:lpstr>
      <vt:lpstr>the std::tuple template – details and explanation</vt:lpstr>
      <vt:lpstr>the std::tuple template – details and explanation</vt:lpstr>
      <vt:lpstr>the std::tuple template – details and explanation</vt:lpstr>
      <vt:lpstr>the std::tuple template – details and explanation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usage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779</cp:revision>
  <dcterms:created xsi:type="dcterms:W3CDTF">2012-09-19T18:13:04Z</dcterms:created>
  <dcterms:modified xsi:type="dcterms:W3CDTF">2021-03-16T11:26:43Z</dcterms:modified>
</cp:coreProperties>
</file>