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33"/>
  </p:notesMasterIdLst>
  <p:sldIdLst>
    <p:sldId id="256" r:id="rId6"/>
    <p:sldId id="304" r:id="rId7"/>
    <p:sldId id="343" r:id="rId8"/>
    <p:sldId id="360" r:id="rId9"/>
    <p:sldId id="361" r:id="rId10"/>
    <p:sldId id="344" r:id="rId11"/>
    <p:sldId id="362" r:id="rId12"/>
    <p:sldId id="363" r:id="rId13"/>
    <p:sldId id="364" r:id="rId14"/>
    <p:sldId id="345" r:id="rId15"/>
    <p:sldId id="365" r:id="rId16"/>
    <p:sldId id="366" r:id="rId17"/>
    <p:sldId id="367" r:id="rId18"/>
    <p:sldId id="346" r:id="rId19"/>
    <p:sldId id="368" r:id="rId20"/>
    <p:sldId id="347" r:id="rId21"/>
    <p:sldId id="369" r:id="rId22"/>
    <p:sldId id="348" r:id="rId23"/>
    <p:sldId id="349" r:id="rId24"/>
    <p:sldId id="350" r:id="rId25"/>
    <p:sldId id="352" r:id="rId26"/>
    <p:sldId id="353" r:id="rId27"/>
    <p:sldId id="355" r:id="rId28"/>
    <p:sldId id="356" r:id="rId29"/>
    <p:sldId id="357" r:id="rId30"/>
    <p:sldId id="359" r:id="rId31"/>
    <p:sldId id="351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8240B44-260E-4BA9-8940-3F0B1D22A674}">
          <p14:sldIdLst>
            <p14:sldId id="256"/>
            <p14:sldId id="304"/>
            <p14:sldId id="343"/>
            <p14:sldId id="360"/>
            <p14:sldId id="361"/>
            <p14:sldId id="344"/>
            <p14:sldId id="362"/>
            <p14:sldId id="363"/>
            <p14:sldId id="364"/>
            <p14:sldId id="345"/>
            <p14:sldId id="365"/>
            <p14:sldId id="366"/>
            <p14:sldId id="367"/>
            <p14:sldId id="346"/>
            <p14:sldId id="368"/>
            <p14:sldId id="347"/>
            <p14:sldId id="369"/>
            <p14:sldId id="348"/>
            <p14:sldId id="349"/>
            <p14:sldId id="350"/>
            <p14:sldId id="352"/>
            <p14:sldId id="353"/>
            <p14:sldId id="355"/>
            <p14:sldId id="356"/>
            <p14:sldId id="357"/>
            <p14:sldId id="359"/>
            <p14:sldId id="35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D2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2" autoAdjust="0"/>
    <p:restoredTop sz="91291" autoAdjust="0"/>
  </p:normalViewPr>
  <p:slideViewPr>
    <p:cSldViewPr snapToGrid="0">
      <p:cViewPr varScale="1">
        <p:scale>
          <a:sx n="157" d="100"/>
          <a:sy n="157" d="100"/>
        </p:scale>
        <p:origin x="2592" y="1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1" d="100"/>
          <a:sy n="131" d="100"/>
        </p:scale>
        <p:origin x="22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637CE-9EA2-440B-A1AE-6BFB67B7FB79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BE02A-79E5-4AA4-9709-0286102C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1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DBE02A-79E5-4AA4-9709-0286102CC8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92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3FA68-BDD5-04C2-0901-7BD962B9D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E75ED-5E4C-38DF-AF5F-9D9100ADB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F8103-EDA3-45ED-D0B9-3F144116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19CF4E-A0FD-4DA7-A874-92D4BA770C4A}" type="datetime1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DA887-E89E-A52E-7C0E-E41AAA48C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0E629-5385-04A9-E4A5-0E4610967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5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7A7A3-31C8-AA63-763A-F5771BFF7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3CC4F-96F6-2F67-32AD-D1CB8DF5B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840B8-22D6-34BB-2AF2-F3CBF17C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85BB06-44F1-42B9-83CB-C39FC0936B19}" type="datetime1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D0457-4578-328F-A5AD-AD202727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70352-3AE5-7610-FFF7-DCC26026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1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64B735-09E4-9370-4703-9CDB80B47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55C122-8B5B-D599-2E54-005BE562D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1FA97-B0B4-0CA8-723F-A9E2E84B4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9E3069-6C08-43AF-B0F2-D13DDDF22039}" type="datetime1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38C96-9FD1-BC1D-8422-9D885CC0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656F2-6C96-D253-18FD-E98D5988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17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60099" y="2375462"/>
            <a:ext cx="7517501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60099" y="3399692"/>
            <a:ext cx="7517501" cy="1465644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760100" y="3155894"/>
            <a:ext cx="564824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706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123606" y="577294"/>
            <a:ext cx="11961644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108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5619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836614"/>
            <a:ext cx="11247967" cy="5832475"/>
          </a:xfrm>
        </p:spPr>
        <p:txBody>
          <a:bodyPr/>
          <a:lstStyle/>
          <a:p>
            <a:pPr lv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05412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800" y="1196976"/>
            <a:ext cx="5666317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60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73800" y="1196975"/>
            <a:ext cx="5666317" cy="2624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73800" y="3973514"/>
            <a:ext cx="5666317" cy="2624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11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8525-709B-D140-F88E-161790484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19F29-12FF-2E45-DF62-AB24E5EAF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80825-D51B-CF52-063B-04F5E5E7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369793-1413-4CDF-BCCE-AB60F433A870}" type="datetime1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29F21-424A-AE22-1F94-1EC447097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E5FEC-2E80-AAF7-048A-AA3FEE91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82635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8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CD4CB-A733-C685-640A-36AF9C275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94833-E179-3B86-533E-7B249E885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D3996-3574-B15D-2470-3FA8C131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6CAF6C-8C84-47EE-8B33-BC396E20C3A1}" type="datetime1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56B50-C4BD-37DF-5761-F7021E4E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044D-D6FA-8B07-367C-9FA99CFAA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6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18030-0E05-4DEE-88AD-D0E61CC6C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84253-3CD4-E168-B749-025A540F7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6165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D8BBF-76D5-B351-6BAE-415952911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9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A7343-CDCB-9A5E-EA71-2531910D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F62D6D-2709-43C6-B78A-92A06BD1F7AA}" type="datetime1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E889-27B1-C5D7-D6C1-FB677E662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0C9E5B-60D0-C510-1ABE-C580AAB42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9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4B67F-49F5-2FF6-7667-9255AA980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4"/>
            <a:ext cx="11259670" cy="132556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55FCC-4115-4B59-40EB-18BC76A36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C8B675-EB6B-64C0-DF76-67D7C25BF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164" y="2177255"/>
            <a:ext cx="5629835" cy="4012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6B4DA5-607D-AA9C-BF02-8863C8205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8" y="1353343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A0D42-E21A-3F3C-EB86-FD35CC9BC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5998" y="2186780"/>
            <a:ext cx="5629834" cy="40028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E996E0-8A0A-3A88-4618-4201D62791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B22894-A0A8-4711-BB4F-BF888949CD70}" type="datetime1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2C34F-BC4A-1BA2-3239-1FF2AC736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D261F-882D-C81E-4157-393E1ADC5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7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CE14-D859-7E26-373F-C258C0591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F924A-ABB4-D1EC-85D1-3ED65D5A3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E6BFD3-453E-464D-B3B7-A25A77CF94C2}" type="datetime1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ECA073-8A18-B9B9-987D-83E9EA269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B3727-8855-08F4-D9B0-6735F0E1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3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E97C75-211B-C664-D4A8-A9EA106F72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FC2115-4886-4971-A64E-86B9AEBBFE5D}" type="datetime1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708227-1955-DBF9-FD31-D7BA508B5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43CA6-AE9C-C859-83DA-0E89AFD72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6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C748A-DD75-F16C-3C01-09E0D50B6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6649-9189-1BB6-F862-31264FD83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DA1EA-D366-E6E3-ABC9-C343F11FD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20341-CBCC-1FB6-5D37-0388E1A400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DC9F20-0F8C-4FD9-8152-D1948B45FC73}" type="datetime1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53049-1E65-D9BD-276A-15BB61D8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92AD4-9332-86F3-F622-76B38D50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7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E632-7BD5-F62F-2D29-950C0C06B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781616-93B9-2069-DBD0-90219409B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D5AB2-3D08-33A5-A2D1-A3FC618C2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E967D-E410-AEDF-DFB1-9A415D065D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D23CBD-9F73-4975-9666-9752A4A40B18}" type="datetime1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DE2C3-C286-AB18-940B-ABCF38B48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CCECE-5A32-8E87-FEDC-ECD6E8B2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9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69957B-860A-5214-436F-7FA2D2E2E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5"/>
            <a:ext cx="112596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29130-39DA-AD14-9E3F-FCA281D82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11259670" cy="4833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21DC9-5998-AF1F-9753-36D70E904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F0D79-36BD-4F16-B0BD-96B2B693837A}" type="datetime1">
              <a:rPr lang="en-US" smtClean="0"/>
              <a:t>12/12/2024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C6285-3E74-AC35-9CA0-6CEF851B79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6165" y="6356350"/>
            <a:ext cx="76872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9EE4F-FBBC-25D8-ABDC-DD00D16C9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7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8"/>
            <a:ext cx="12192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72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zr4b98xTT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M6TT8cvs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godbolt.org/z/vP61497o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godbolt.org/z/vP61497o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godbolt.org/z/cT9a6K3nK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hyperlink" Target="https://godbolt.org/z/cT9a6K3nK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godbolt.org/z/xjcnMTbWc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godbolt.org/z/xjcnMTbWc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hGM7KWG36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hGM7KWG36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hGM7KWG36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Knscze8PE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Knscze8PE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Knscze8PE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Knscze8PE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E40E-DEBA-297F-732D-E2C8F8DCB0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NPRG041 – C++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B3E8C-2831-C061-24E9-BAE0F7ECF7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c</a:t>
            </a:r>
            <a:r>
              <a:rPr lang="en-US" dirty="0"/>
              <a:t>v</a:t>
            </a:r>
            <a:r>
              <a:rPr lang="cs-CZ" dirty="0" err="1"/>
              <a:t>ičení</a:t>
            </a:r>
            <a:r>
              <a:rPr lang="cs-CZ" dirty="0"/>
              <a:t> – </a:t>
            </a:r>
            <a:r>
              <a:rPr lang="en-US" dirty="0"/>
              <a:t>Ji</a:t>
            </a:r>
            <a:r>
              <a:rPr lang="cs-CZ" dirty="0"/>
              <a:t>ří</a:t>
            </a:r>
            <a:r>
              <a:rPr lang="en-US" dirty="0"/>
              <a:t> Klepl</a:t>
            </a:r>
            <a:endParaRPr lang="cs-CZ" dirty="0"/>
          </a:p>
          <a:p>
            <a:r>
              <a:rPr lang="cs-CZ" b="1" dirty="0" err="1"/>
              <a:t>mattermost</a:t>
            </a:r>
            <a:r>
              <a:rPr lang="cs-CZ" dirty="0"/>
              <a:t>: ulita/2425ZS: nprg041-cpp-klepl (</a:t>
            </a:r>
            <a:r>
              <a:rPr lang="cs-CZ" dirty="0" err="1"/>
              <a:t>inv</a:t>
            </a:r>
            <a:r>
              <a:rPr lang="cs-CZ" dirty="0"/>
              <a:t> na SIS nástěnce)</a:t>
            </a:r>
            <a:br>
              <a:rPr lang="cs-CZ" dirty="0"/>
            </a:br>
            <a:r>
              <a:rPr lang="cs-CZ" dirty="0">
                <a:solidFill>
                  <a:schemeClr val="bg2">
                    <a:lumMod val="90000"/>
                  </a:schemeClr>
                </a:solidFill>
              </a:rPr>
              <a:t>Klepl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@d3s.mff.cuni.cz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21C1D-0544-A012-4AFD-9FEF779DE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E1236-6277-E1D9-F75F-24CDF60A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955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82ED8-72AE-7D32-D3B0-2125737F0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</a:t>
            </a:r>
            <a:r>
              <a:rPr lang="cs-CZ" dirty="0"/>
              <a:t> </a:t>
            </a:r>
            <a:r>
              <a:rPr lang="en-US" dirty="0"/>
              <a:t>safety (</a:t>
            </a:r>
            <a:r>
              <a:rPr lang="cs-CZ" dirty="0"/>
              <a:t>když funkce skončí výjimkou)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C87C3B-78B1-A57D-26CB-EB1847066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Funkce dává „no </a:t>
            </a:r>
            <a:r>
              <a:rPr lang="cs-CZ" dirty="0" err="1"/>
              <a:t>exception</a:t>
            </a:r>
            <a:r>
              <a:rPr lang="cs-CZ" dirty="0"/>
              <a:t> </a:t>
            </a:r>
            <a:r>
              <a:rPr lang="cs-CZ" dirty="0" err="1"/>
              <a:t>guarantee</a:t>
            </a:r>
            <a:r>
              <a:rPr lang="cs-CZ" dirty="0"/>
              <a:t>“</a:t>
            </a:r>
            <a:endParaRPr lang="en-US" dirty="0"/>
          </a:p>
          <a:p>
            <a:pPr marL="457200" lvl="1" indent="0">
              <a:buNone/>
            </a:pPr>
            <a:r>
              <a:rPr lang="cs-CZ" dirty="0"/>
              <a:t>☠️Program se mohl rozbít, můžeme ho postupně ukončovat (funkce nenapravuje chyby související s výjimkou, hrozí </a:t>
            </a:r>
            <a:r>
              <a:rPr lang="cs-CZ" dirty="0" err="1"/>
              <a:t>memory</a:t>
            </a:r>
            <a:r>
              <a:rPr lang="cs-CZ" dirty="0"/>
              <a:t> </a:t>
            </a:r>
            <a:r>
              <a:rPr lang="cs-CZ" dirty="0" err="1"/>
              <a:t>corruption</a:t>
            </a:r>
            <a:r>
              <a:rPr lang="cs-CZ" dirty="0"/>
              <a:t> atd.)</a:t>
            </a:r>
            <a:endParaRPr lang="cs-CZ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4503D4-5426-19E0-AF23-A8D586F22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2159A-717B-5F3E-FAB4-06CACECA2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0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C082B-B58F-5844-501E-DFA0C5BC7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034CA-BC6B-9AC2-5B20-383B8A804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</a:t>
            </a:r>
            <a:r>
              <a:rPr lang="cs-CZ" dirty="0"/>
              <a:t> </a:t>
            </a:r>
            <a:r>
              <a:rPr lang="en-US" dirty="0"/>
              <a:t>safety (</a:t>
            </a:r>
            <a:r>
              <a:rPr lang="cs-CZ" dirty="0"/>
              <a:t>když funkce skončí výjimkou)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E6537E-9C42-5A00-4E7E-8BD4F8258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Funkce dává „no </a:t>
            </a:r>
            <a:r>
              <a:rPr lang="cs-CZ" dirty="0" err="1"/>
              <a:t>exception</a:t>
            </a:r>
            <a:r>
              <a:rPr lang="cs-CZ" dirty="0"/>
              <a:t> </a:t>
            </a:r>
            <a:r>
              <a:rPr lang="cs-CZ" dirty="0" err="1"/>
              <a:t>guarantee</a:t>
            </a:r>
            <a:r>
              <a:rPr lang="cs-CZ" dirty="0"/>
              <a:t>“</a:t>
            </a:r>
            <a:endParaRPr lang="en-US" dirty="0"/>
          </a:p>
          <a:p>
            <a:pPr marL="457200" lvl="1" indent="0">
              <a:buNone/>
            </a:pPr>
            <a:r>
              <a:rPr lang="cs-CZ" dirty="0"/>
              <a:t>☠️Program se mohl rozbít, můžeme ho postupně ukončovat (funkce nenapravuje chyby související s výjimkou, hrozí </a:t>
            </a:r>
            <a:r>
              <a:rPr lang="cs-CZ" dirty="0" err="1"/>
              <a:t>memory</a:t>
            </a:r>
            <a:r>
              <a:rPr lang="cs-CZ" dirty="0"/>
              <a:t> </a:t>
            </a:r>
            <a:r>
              <a:rPr lang="cs-CZ" dirty="0" err="1"/>
              <a:t>corruption</a:t>
            </a:r>
            <a:r>
              <a:rPr lang="cs-CZ" dirty="0"/>
              <a:t> atd.)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Basic </a:t>
            </a:r>
            <a:r>
              <a:rPr lang="en-US" dirty="0"/>
              <a:t>exception guarantee</a:t>
            </a:r>
            <a:endParaRPr lang="cs-CZ" dirty="0"/>
          </a:p>
          <a:p>
            <a:pPr marL="457200" lvl="1" indent="0">
              <a:buNone/>
            </a:pPr>
            <a:r>
              <a:rPr lang="cs-CZ" dirty="0"/>
              <a:t>⚠️Funkce mohla být přerušena uprostřed provádění změn (hrozí např ztráta dat)</a:t>
            </a:r>
          </a:p>
          <a:p>
            <a:pPr marL="457200" lvl="1" indent="0">
              <a:buNone/>
            </a:pPr>
            <a:r>
              <a:rPr lang="cs-CZ" dirty="0"/>
              <a:t>✅Funkce napravila všechny chyby související s výjimkou, program stále validní</a:t>
            </a:r>
            <a:endParaRPr lang="cs-CZ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72C382-2407-85C2-661C-DEE29CB2A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EE9DE1-5625-673D-6308-DE3EB601F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973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101E9-36F5-3E43-4A78-823CE51C1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2ADAE-0F13-0E61-6F63-4049617F8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</a:t>
            </a:r>
            <a:r>
              <a:rPr lang="cs-CZ" dirty="0"/>
              <a:t> </a:t>
            </a:r>
            <a:r>
              <a:rPr lang="en-US" dirty="0"/>
              <a:t>safety (</a:t>
            </a:r>
            <a:r>
              <a:rPr lang="cs-CZ" dirty="0"/>
              <a:t>když funkce skončí výjimkou)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A98F923-CC04-F9C6-F1ED-FE58D1245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Funkce dává „no </a:t>
            </a:r>
            <a:r>
              <a:rPr lang="cs-CZ" dirty="0" err="1"/>
              <a:t>exception</a:t>
            </a:r>
            <a:r>
              <a:rPr lang="cs-CZ" dirty="0"/>
              <a:t> </a:t>
            </a:r>
            <a:r>
              <a:rPr lang="cs-CZ" dirty="0" err="1"/>
              <a:t>guarantee</a:t>
            </a:r>
            <a:r>
              <a:rPr lang="cs-CZ" dirty="0"/>
              <a:t>“</a:t>
            </a:r>
            <a:endParaRPr lang="en-US" dirty="0"/>
          </a:p>
          <a:p>
            <a:pPr marL="457200" lvl="1" indent="0">
              <a:buNone/>
            </a:pPr>
            <a:r>
              <a:rPr lang="cs-CZ" dirty="0"/>
              <a:t>☠️Program se mohl rozbít, můžeme ho postupně ukončovat (funkce nenapravuje chyby související s výjimkou, hrozí </a:t>
            </a:r>
            <a:r>
              <a:rPr lang="cs-CZ" dirty="0" err="1"/>
              <a:t>memory</a:t>
            </a:r>
            <a:r>
              <a:rPr lang="cs-CZ" dirty="0"/>
              <a:t> </a:t>
            </a:r>
            <a:r>
              <a:rPr lang="cs-CZ" dirty="0" err="1"/>
              <a:t>corruption</a:t>
            </a:r>
            <a:r>
              <a:rPr lang="cs-CZ" dirty="0"/>
              <a:t> atd.)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Basic </a:t>
            </a:r>
            <a:r>
              <a:rPr lang="en-US" dirty="0"/>
              <a:t>exception guarantee</a:t>
            </a:r>
            <a:endParaRPr lang="cs-CZ" dirty="0"/>
          </a:p>
          <a:p>
            <a:pPr marL="457200" lvl="1" indent="0">
              <a:buNone/>
            </a:pPr>
            <a:r>
              <a:rPr lang="cs-CZ" dirty="0"/>
              <a:t>⚠️Funkce mohla být přerušena uprostřed provádění změn (hrozí např ztráta dat)</a:t>
            </a:r>
          </a:p>
          <a:p>
            <a:pPr marL="457200" lvl="1" indent="0">
              <a:buNone/>
            </a:pPr>
            <a:r>
              <a:rPr lang="cs-CZ" dirty="0"/>
              <a:t>✅Funkce napravila všechny chyby související s výjimkou, program stále validní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Strong exception guarantee</a:t>
            </a:r>
            <a:endParaRPr lang="cs-CZ" dirty="0"/>
          </a:p>
          <a:p>
            <a:pPr marL="457200" lvl="1" indent="0">
              <a:buNone/>
            </a:pPr>
            <a:r>
              <a:rPr lang="cs-CZ" dirty="0"/>
              <a:t>✅Pokud funkce byla přerušena uprostřed práce, </a:t>
            </a:r>
            <a:r>
              <a:rPr lang="cs-CZ" dirty="0" err="1"/>
              <a:t>rollbackne</a:t>
            </a:r>
            <a:r>
              <a:rPr lang="cs-CZ" dirty="0"/>
              <a:t> všechny změny</a:t>
            </a:r>
          </a:p>
          <a:p>
            <a:pPr marL="457200" lvl="1" indent="0">
              <a:buNone/>
            </a:pPr>
            <a:r>
              <a:rPr lang="cs-CZ" dirty="0" err="1"/>
              <a:t>ℹ️Tohle</a:t>
            </a:r>
            <a:r>
              <a:rPr lang="cs-CZ" dirty="0"/>
              <a:t> </a:t>
            </a:r>
            <a:r>
              <a:rPr lang="cs-CZ" dirty="0" err="1"/>
              <a:t>guarantee</a:t>
            </a:r>
            <a:r>
              <a:rPr lang="cs-CZ" dirty="0"/>
              <a:t> nám dávají např. standardní kontejnery (</a:t>
            </a:r>
            <a:r>
              <a:rPr lang="cs-CZ" b="1" dirty="0" err="1"/>
              <a:t>vector.push_back</a:t>
            </a:r>
            <a:r>
              <a:rPr lang="cs-CZ" dirty="0"/>
              <a:t>)</a:t>
            </a:r>
            <a:endParaRPr lang="cs-CZ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C826BB-0BBC-702C-B7E2-F3ACE600E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ED7756-7C3B-54C9-5AB6-908271047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42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5322F-98E8-74FD-526B-847223A62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18D5F-6BA1-82D3-A841-2EE6ABF1F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</a:t>
            </a:r>
            <a:r>
              <a:rPr lang="cs-CZ" dirty="0"/>
              <a:t> </a:t>
            </a:r>
            <a:r>
              <a:rPr lang="en-US" dirty="0"/>
              <a:t>safety (</a:t>
            </a:r>
            <a:r>
              <a:rPr lang="cs-CZ" dirty="0"/>
              <a:t>když funkce skončí výjimkou)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F07B1A-165D-65FC-A129-2CCD1265D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Funkce dává „no </a:t>
            </a:r>
            <a:r>
              <a:rPr lang="cs-CZ" dirty="0" err="1"/>
              <a:t>exception</a:t>
            </a:r>
            <a:r>
              <a:rPr lang="cs-CZ" dirty="0"/>
              <a:t> </a:t>
            </a:r>
            <a:r>
              <a:rPr lang="cs-CZ" dirty="0" err="1"/>
              <a:t>guarantee</a:t>
            </a:r>
            <a:r>
              <a:rPr lang="cs-CZ" dirty="0"/>
              <a:t>“</a:t>
            </a:r>
            <a:endParaRPr lang="en-US" dirty="0"/>
          </a:p>
          <a:p>
            <a:pPr marL="457200" lvl="1" indent="0">
              <a:buNone/>
            </a:pPr>
            <a:r>
              <a:rPr lang="cs-CZ" dirty="0"/>
              <a:t>☠️Program se mohl rozbít, můžeme ho postupně ukončovat (funkce nenapravuje chyby související s výjimkou, hrozí </a:t>
            </a:r>
            <a:r>
              <a:rPr lang="cs-CZ" dirty="0" err="1"/>
              <a:t>memory</a:t>
            </a:r>
            <a:r>
              <a:rPr lang="cs-CZ" dirty="0"/>
              <a:t> </a:t>
            </a:r>
            <a:r>
              <a:rPr lang="cs-CZ" dirty="0" err="1"/>
              <a:t>corruption</a:t>
            </a:r>
            <a:r>
              <a:rPr lang="cs-CZ" dirty="0"/>
              <a:t> atd.)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Basic </a:t>
            </a:r>
            <a:r>
              <a:rPr lang="en-US" dirty="0"/>
              <a:t>exception guarantee</a:t>
            </a:r>
            <a:endParaRPr lang="cs-CZ" dirty="0"/>
          </a:p>
          <a:p>
            <a:pPr marL="457200" lvl="1" indent="0">
              <a:buNone/>
            </a:pPr>
            <a:r>
              <a:rPr lang="cs-CZ" dirty="0"/>
              <a:t>⚠️Funkce mohla být přerušena uprostřed provádění změn (hrozí např ztráta dat)</a:t>
            </a:r>
          </a:p>
          <a:p>
            <a:pPr marL="457200" lvl="1" indent="0">
              <a:buNone/>
            </a:pPr>
            <a:r>
              <a:rPr lang="cs-CZ" dirty="0"/>
              <a:t>✅Funkce napravila všechny chyby související s výjimkou, program stále validní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Strong exception guarantee</a:t>
            </a:r>
            <a:endParaRPr lang="cs-CZ" dirty="0"/>
          </a:p>
          <a:p>
            <a:pPr marL="457200" lvl="1" indent="0">
              <a:buNone/>
            </a:pPr>
            <a:r>
              <a:rPr lang="cs-CZ" dirty="0"/>
              <a:t>✅Pokud funkce byla přerušena uprostřed práce, </a:t>
            </a:r>
            <a:r>
              <a:rPr lang="cs-CZ" dirty="0" err="1"/>
              <a:t>rollbackne</a:t>
            </a:r>
            <a:r>
              <a:rPr lang="cs-CZ" dirty="0"/>
              <a:t> všechny změny</a:t>
            </a:r>
          </a:p>
          <a:p>
            <a:pPr marL="457200" lvl="1" indent="0">
              <a:buNone/>
            </a:pPr>
            <a:r>
              <a:rPr lang="cs-CZ" dirty="0" err="1"/>
              <a:t>ℹ️Tohle</a:t>
            </a:r>
            <a:r>
              <a:rPr lang="cs-CZ" dirty="0"/>
              <a:t> </a:t>
            </a:r>
            <a:r>
              <a:rPr lang="cs-CZ" dirty="0" err="1"/>
              <a:t>guarantee</a:t>
            </a:r>
            <a:r>
              <a:rPr lang="cs-CZ" dirty="0"/>
              <a:t> nám dávají např. standardní kontejnery (</a:t>
            </a:r>
            <a:r>
              <a:rPr lang="cs-CZ" b="1" dirty="0" err="1"/>
              <a:t>vector.push_back</a:t>
            </a:r>
            <a:r>
              <a:rPr lang="cs-CZ" dirty="0"/>
              <a:t>)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Nothrow</a:t>
            </a:r>
            <a:r>
              <a:rPr lang="en-US" dirty="0"/>
              <a:t> exception guarantee</a:t>
            </a:r>
            <a:endParaRPr lang="cs-CZ" dirty="0"/>
          </a:p>
          <a:p>
            <a:pPr marL="457200" lvl="1" indent="0">
              <a:buNone/>
            </a:pPr>
            <a:r>
              <a:rPr lang="cs-CZ" dirty="0"/>
              <a:t>✅Funkce neskončí výjimkou; </a:t>
            </a:r>
            <a:r>
              <a:rPr lang="cs-CZ" dirty="0" err="1"/>
              <a:t>keywordem</a:t>
            </a:r>
            <a:r>
              <a:rPr lang="cs-CZ" dirty="0"/>
              <a:t> </a:t>
            </a:r>
            <a:r>
              <a:rPr lang="cs-CZ" b="1" dirty="0" err="1"/>
              <a:t>noexcept</a:t>
            </a:r>
            <a:r>
              <a:rPr lang="cs-CZ" b="1" dirty="0"/>
              <a:t> </a:t>
            </a:r>
            <a:r>
              <a:rPr lang="cs-CZ" dirty="0"/>
              <a:t>to </a:t>
            </a:r>
            <a:r>
              <a:rPr lang="cs-CZ" dirty="0" err="1"/>
              <a:t>můžem</a:t>
            </a:r>
            <a:r>
              <a:rPr lang="cs-CZ" dirty="0"/>
              <a:t> slíbit</a:t>
            </a:r>
            <a:endParaRPr lang="cs-CZ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55D0A6-6647-435D-A061-5C6400E69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D55022-190B-D287-34A8-F91F669D6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41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C6613-A3E0-B980-E4F5-A2F89D200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noexcept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69670-60C4-88C1-1D8E-60A7A93D7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Označuje, že funkce neskončí výjimkou</a:t>
            </a:r>
          </a:p>
          <a:p>
            <a:pPr marL="457200" lvl="1" indent="0">
              <a:buNone/>
            </a:pPr>
            <a:r>
              <a:rPr lang="cs-CZ" dirty="0" err="1"/>
              <a:t>ℹ️Pokud</a:t>
            </a:r>
            <a:r>
              <a:rPr lang="cs-CZ" dirty="0"/>
              <a:t> funkce není označena </a:t>
            </a:r>
            <a:r>
              <a:rPr lang="cs-CZ" b="1" dirty="0" err="1"/>
              <a:t>noexcept</a:t>
            </a:r>
            <a:r>
              <a:rPr lang="cs-CZ" dirty="0"/>
              <a:t>, tak potenciálně vždy </a:t>
            </a:r>
            <a:r>
              <a:rPr lang="cs-CZ" dirty="0" err="1"/>
              <a:t>háže</a:t>
            </a:r>
            <a:endParaRPr lang="cs-CZ" dirty="0"/>
          </a:p>
          <a:p>
            <a:pPr marL="457200" lvl="1" indent="0">
              <a:buNone/>
            </a:pPr>
            <a:r>
              <a:rPr lang="cs-CZ" dirty="0"/>
              <a:t>⚠️Pokud se pleteme a nastane nechycená výjimka, program se ukončí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2EB014-B41A-FEF7-E4EA-3A52B60E5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8B0A1C-C1C1-85F3-4FEB-D7460189C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79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F2E99-1C81-306D-E0EB-1CB722786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BF2A9-774F-FC0D-E674-391C9C641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noexcept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40B93-EDB7-F1F2-C31D-F32C9416A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Označuje, že funkce neskončí výjimkou</a:t>
            </a:r>
          </a:p>
          <a:p>
            <a:pPr marL="457200" lvl="1" indent="0">
              <a:buNone/>
            </a:pPr>
            <a:r>
              <a:rPr lang="cs-CZ" dirty="0" err="1"/>
              <a:t>ℹ️Pokud</a:t>
            </a:r>
            <a:r>
              <a:rPr lang="cs-CZ" dirty="0"/>
              <a:t> funkce není označena </a:t>
            </a:r>
            <a:r>
              <a:rPr lang="cs-CZ" b="1" dirty="0" err="1"/>
              <a:t>noexcept</a:t>
            </a:r>
            <a:r>
              <a:rPr lang="cs-CZ" dirty="0"/>
              <a:t>, tak potenciálně vždy </a:t>
            </a:r>
            <a:r>
              <a:rPr lang="cs-CZ" dirty="0" err="1"/>
              <a:t>háže</a:t>
            </a:r>
            <a:endParaRPr lang="cs-CZ" dirty="0"/>
          </a:p>
          <a:p>
            <a:pPr marL="457200" lvl="1" indent="0">
              <a:buNone/>
            </a:pPr>
            <a:r>
              <a:rPr lang="cs-CZ" dirty="0"/>
              <a:t>⚠️Pokud se pleteme a nastane nechycená výjimka, program se ukončí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C5C5E-1C01-5065-7D98-21988A25F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636D8E-3332-7A94-86D7-C4F869578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15</a:t>
            </a:fld>
            <a:endParaRPr lang="en-US"/>
          </a:p>
        </p:txBody>
      </p:sp>
      <p:sp>
        <p:nvSpPr>
          <p:cNvPr id="9" name="TextBox 8">
            <a:hlinkClick r:id="rId2"/>
            <a:extLst>
              <a:ext uri="{FF2B5EF4-FFF2-40B4-BE49-F238E27FC236}">
                <a16:creationId xmlns:a16="http://schemas.microsoft.com/office/drawing/2014/main" id="{DF9337EC-1377-91B2-556F-6AFF1553B1A2}"/>
              </a:ext>
            </a:extLst>
          </p:cNvPr>
          <p:cNvSpPr txBox="1"/>
          <p:nvPr/>
        </p:nvSpPr>
        <p:spPr>
          <a:xfrm>
            <a:off x="772221" y="2669381"/>
            <a:ext cx="9877193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MyValue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MyValue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: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/* ... */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}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MyValue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MyValue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: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/* ... */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MyValue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MyValue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1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/* ... */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}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MyValue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MyValue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/* ... */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MyValue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MyValue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1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/* ... */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368EDAB-D1EC-AA42-9253-3B829E00C80A}"/>
              </a:ext>
            </a:extLst>
          </p:cNvPr>
          <p:cNvSpPr/>
          <p:nvPr/>
        </p:nvSpPr>
        <p:spPr>
          <a:xfrm>
            <a:off x="6746488" y="2769741"/>
            <a:ext cx="3772392" cy="43065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Zav</a:t>
            </a:r>
            <a:r>
              <a:rPr lang="cs-CZ" dirty="0" err="1"/>
              <a:t>zpomínáme</a:t>
            </a:r>
            <a:r>
              <a:rPr lang="cs-CZ" dirty="0"/>
              <a:t> na </a:t>
            </a:r>
            <a:r>
              <a:rPr lang="cs-CZ" dirty="0" err="1"/>
              <a:t>The</a:t>
            </a:r>
            <a:r>
              <a:rPr lang="cs-CZ" dirty="0"/>
              <a:t> Rule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64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26B1-FEEF-4D62-EE38-5973A0BB1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zajistit </a:t>
            </a:r>
            <a:r>
              <a:rPr lang="cs-CZ" dirty="0" err="1"/>
              <a:t>strong</a:t>
            </a:r>
            <a:r>
              <a:rPr lang="cs-CZ" dirty="0"/>
              <a:t> </a:t>
            </a:r>
            <a:r>
              <a:rPr lang="cs-CZ" dirty="0" err="1"/>
              <a:t>guarantee</a:t>
            </a:r>
            <a:r>
              <a:rPr lang="cs-CZ" dirty="0"/>
              <a:t> typicky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4CE91F-7CCE-59DB-EE4C-46ACFAE683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Naivn</a:t>
            </a:r>
            <a:r>
              <a:rPr lang="cs-CZ" dirty="0"/>
              <a:t>í implementace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F91F2A-2D7B-AA96-22DA-02F9FE2A6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2FAF3E-D07D-F95D-22EA-A4A7EC82C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16</a:t>
            </a:fld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75C288-8FFB-A36F-9D0C-E9B106F27421}"/>
              </a:ext>
            </a:extLst>
          </p:cNvPr>
          <p:cNvSpPr txBox="1"/>
          <p:nvPr/>
        </p:nvSpPr>
        <p:spPr>
          <a:xfrm>
            <a:off x="0" y="2158205"/>
            <a:ext cx="6099716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MyContainer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MyContainer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b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clear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reserve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size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</a:t>
            </a:r>
            <a:r>
              <a:rPr lang="en-US" sz="2000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v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push_back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v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945724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3B01C-6EC7-F4B6-F07C-BCC00CA8A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066A5-9C8A-189C-2B3A-E113E59E3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zajistit </a:t>
            </a:r>
            <a:r>
              <a:rPr lang="cs-CZ" dirty="0" err="1"/>
              <a:t>strong</a:t>
            </a:r>
            <a:r>
              <a:rPr lang="cs-CZ" dirty="0"/>
              <a:t> </a:t>
            </a:r>
            <a:r>
              <a:rPr lang="cs-CZ" dirty="0" err="1"/>
              <a:t>guarantee</a:t>
            </a:r>
            <a:r>
              <a:rPr lang="cs-CZ" dirty="0"/>
              <a:t> typicky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9531D99-A89C-B796-7372-8B0FAB06F5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Naivn</a:t>
            </a:r>
            <a:r>
              <a:rPr lang="cs-CZ" dirty="0"/>
              <a:t>í implementace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269A87A-BE40-5476-B2EF-D7B4F3AFE7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err="1"/>
              <a:t>Strong</a:t>
            </a:r>
            <a:r>
              <a:rPr lang="cs-CZ" dirty="0"/>
              <a:t> </a:t>
            </a:r>
            <a:r>
              <a:rPr lang="cs-CZ" dirty="0" err="1"/>
              <a:t>exception</a:t>
            </a:r>
            <a:r>
              <a:rPr lang="cs-CZ" dirty="0"/>
              <a:t> </a:t>
            </a:r>
            <a:r>
              <a:rPr lang="cs-CZ" dirty="0" err="1"/>
              <a:t>gurantee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AC947B-0438-C0AE-7114-089EB225D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9F18F1-FFAF-F6A0-9A1E-E0F6E936F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17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BC0457-A6EE-64FC-64FA-2AB65EC3F8CC}"/>
              </a:ext>
            </a:extLst>
          </p:cNvPr>
          <p:cNvSpPr txBox="1"/>
          <p:nvPr/>
        </p:nvSpPr>
        <p:spPr>
          <a:xfrm>
            <a:off x="6097860" y="2167730"/>
            <a:ext cx="6094140" cy="40934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MyContainer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MyContainer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br>
              <a:rPr lang="cs-CZ" sz="20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cs-CZ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== &amp;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0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skip self-assignment</a:t>
            </a:r>
            <a:br>
              <a:rPr lang="cs-CZ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cs-CZ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MyContainer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temp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    // we can swap the vectors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swap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temp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F274EC-52E9-44DC-BCF5-3F1B7AB94931}"/>
              </a:ext>
            </a:extLst>
          </p:cNvPr>
          <p:cNvSpPr txBox="1"/>
          <p:nvPr/>
        </p:nvSpPr>
        <p:spPr>
          <a:xfrm>
            <a:off x="0" y="2158205"/>
            <a:ext cx="6099716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MyContainer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MyContainer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b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clear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reserve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size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</a:t>
            </a:r>
            <a:r>
              <a:rPr lang="en-US" sz="2000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v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other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push_back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v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29644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EBB5255-6FCD-74F4-4152-6C3FA87F9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Assertions</a:t>
            </a:r>
            <a:r>
              <a:rPr lang="cs-CZ" dirty="0"/>
              <a:t> (na usnadnění debuggingu)</a:t>
            </a: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E7EA144-C5D7-EE62-2B86-C2EF2A9824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6166" y="1343818"/>
            <a:ext cx="5629835" cy="48331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0070C0"/>
                </a:solidFill>
              </a:rPr>
              <a:t>static_assert</a:t>
            </a:r>
            <a:r>
              <a:rPr lang="en-US" b="1" dirty="0"/>
              <a:t>(</a:t>
            </a:r>
            <a:r>
              <a:rPr lang="en-US" b="1" dirty="0" err="1"/>
              <a:t>cond</a:t>
            </a:r>
            <a:r>
              <a:rPr lang="en-US" b="1" dirty="0"/>
              <a:t>, </a:t>
            </a:r>
            <a:r>
              <a:rPr lang="en-US" b="1" dirty="0">
                <a:solidFill>
                  <a:srgbClr val="FF0000"/>
                </a:solidFill>
              </a:rPr>
              <a:t>"message"</a:t>
            </a:r>
            <a:r>
              <a:rPr lang="en-US" b="1" dirty="0"/>
              <a:t>)</a:t>
            </a:r>
          </a:p>
          <a:p>
            <a:r>
              <a:rPr lang="en-US" dirty="0" err="1"/>
              <a:t>Kontrola</a:t>
            </a:r>
            <a:r>
              <a:rPr lang="cs-CZ" dirty="0"/>
              <a:t> prováděná za překladu</a:t>
            </a:r>
          </a:p>
          <a:p>
            <a:pPr marL="457200" lvl="1" indent="0">
              <a:buNone/>
            </a:pPr>
            <a:r>
              <a:rPr lang="cs-CZ" dirty="0"/>
              <a:t>➡️Žádný runtime </a:t>
            </a:r>
            <a:r>
              <a:rPr lang="cs-CZ" dirty="0" err="1"/>
              <a:t>overhead</a:t>
            </a:r>
            <a:endParaRPr lang="cs-CZ" dirty="0"/>
          </a:p>
          <a:p>
            <a:r>
              <a:rPr lang="cs-CZ" dirty="0"/>
              <a:t>Typicky dává </a:t>
            </a:r>
            <a:r>
              <a:rPr lang="cs-CZ" dirty="0" err="1"/>
              <a:t>readable</a:t>
            </a:r>
            <a:r>
              <a:rPr lang="cs-CZ" dirty="0"/>
              <a:t> </a:t>
            </a:r>
            <a:r>
              <a:rPr lang="cs-CZ" dirty="0" err="1"/>
              <a:t>errory</a:t>
            </a:r>
            <a:endParaRPr lang="cs-CZ" dirty="0"/>
          </a:p>
          <a:p>
            <a:pPr lvl="1"/>
            <a:r>
              <a:rPr lang="cs-CZ" dirty="0"/>
              <a:t>Pro jednoduché podmínky vypíše hodnoty</a:t>
            </a:r>
          </a:p>
          <a:p>
            <a:pPr lvl="1"/>
            <a:r>
              <a:rPr lang="cs-CZ" dirty="0"/>
              <a:t>Vypisuje </a:t>
            </a:r>
            <a:r>
              <a:rPr lang="cs-CZ" dirty="0" err="1"/>
              <a:t>requirementy</a:t>
            </a:r>
            <a:r>
              <a:rPr lang="cs-CZ" dirty="0"/>
              <a:t> </a:t>
            </a:r>
            <a:r>
              <a:rPr lang="cs-CZ" dirty="0" err="1"/>
              <a:t>conceptu</a:t>
            </a:r>
            <a:endParaRPr lang="cs-CZ" dirty="0"/>
          </a:p>
          <a:p>
            <a:r>
              <a:rPr lang="cs-CZ" b="1" dirty="0"/>
              <a:t>Zastaví </a:t>
            </a:r>
            <a:r>
              <a:rPr lang="cs-CZ" b="1" dirty="0" err="1"/>
              <a:t>compilaci</a:t>
            </a:r>
            <a:r>
              <a:rPr lang="cs-CZ" b="1" dirty="0"/>
              <a:t> </a:t>
            </a:r>
            <a:r>
              <a:rPr lang="cs-CZ" dirty="0"/>
              <a:t>při nálezu chyby</a:t>
            </a:r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56C2ED4-6F1F-D110-F1CE-0498A40DE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343818"/>
            <a:ext cx="5629835" cy="48331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assert</a:t>
            </a:r>
            <a:r>
              <a:rPr lang="en-US" b="1" dirty="0"/>
              <a:t>(</a:t>
            </a:r>
            <a:r>
              <a:rPr lang="en-US" b="1" dirty="0" err="1"/>
              <a:t>cond</a:t>
            </a:r>
            <a:r>
              <a:rPr lang="en-US" b="1" dirty="0"/>
              <a:t>)</a:t>
            </a:r>
          </a:p>
          <a:p>
            <a:r>
              <a:rPr lang="cs-CZ" dirty="0" err="1"/>
              <a:t>Runtimový</a:t>
            </a:r>
            <a:r>
              <a:rPr lang="cs-CZ" dirty="0"/>
              <a:t> </a:t>
            </a:r>
            <a:r>
              <a:rPr lang="cs-CZ" dirty="0" err="1"/>
              <a:t>check</a:t>
            </a:r>
            <a:r>
              <a:rPr lang="cs-CZ" dirty="0"/>
              <a:t> v DEBUG verzi</a:t>
            </a:r>
          </a:p>
          <a:p>
            <a:pPr marL="457200" lvl="1" indent="0">
              <a:buNone/>
            </a:pPr>
            <a:r>
              <a:rPr lang="cs-CZ" dirty="0" err="1"/>
              <a:t>ℹ️V</a:t>
            </a:r>
            <a:r>
              <a:rPr lang="cs-CZ" dirty="0"/>
              <a:t> </a:t>
            </a:r>
            <a:r>
              <a:rPr lang="cs-CZ" dirty="0" err="1"/>
              <a:t>Releasu</a:t>
            </a:r>
            <a:r>
              <a:rPr lang="cs-CZ" dirty="0"/>
              <a:t> automaticky smazaný</a:t>
            </a:r>
          </a:p>
          <a:p>
            <a:r>
              <a:rPr lang="cs-CZ" dirty="0"/>
              <a:t>Typicky na kontrolu následujících</a:t>
            </a:r>
          </a:p>
          <a:p>
            <a:pPr lvl="1"/>
            <a:r>
              <a:rPr lang="cs-CZ" b="1" dirty="0" err="1"/>
              <a:t>Preconditions</a:t>
            </a:r>
            <a:r>
              <a:rPr lang="cs-CZ" dirty="0"/>
              <a:t> (věci, co funkce očekává – např. Binary sort např. očekává setříděné pole)</a:t>
            </a:r>
          </a:p>
          <a:p>
            <a:pPr lvl="1"/>
            <a:r>
              <a:rPr lang="cs-CZ" b="1" dirty="0" err="1"/>
              <a:t>Invariants</a:t>
            </a:r>
            <a:r>
              <a:rPr lang="cs-CZ" dirty="0"/>
              <a:t> (podle logiky programu)</a:t>
            </a:r>
          </a:p>
          <a:p>
            <a:pPr lvl="1"/>
            <a:r>
              <a:rPr lang="cs-CZ" b="1" dirty="0" err="1"/>
              <a:t>Postconditions</a:t>
            </a:r>
            <a:r>
              <a:rPr lang="cs-CZ" dirty="0"/>
              <a:t> (Stav zařízený funkcí – např. sort vrací </a:t>
            </a:r>
            <a:r>
              <a:rPr lang="cs-CZ" dirty="0" err="1"/>
              <a:t>sesortěné</a:t>
            </a:r>
            <a:r>
              <a:rPr lang="cs-CZ" dirty="0"/>
              <a:t> pole)</a:t>
            </a:r>
          </a:p>
          <a:p>
            <a:r>
              <a:rPr lang="cs-CZ" b="1" dirty="0"/>
              <a:t>Vypne program </a:t>
            </a:r>
            <a:r>
              <a:rPr lang="cs-CZ" dirty="0"/>
              <a:t>při nálezu chyby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C2CAF50-0222-5BFF-71D6-E302721F2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25C5CC8-218F-FC69-D7C4-235B9782F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286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7F477-AFAE-2098-18A2-6DAB9BB96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[[Attributes]]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AADE0C5-F1AD-B793-FAF8-5A26FA7AB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</a:t>
            </a:r>
            <a:r>
              <a:rPr lang="cs-CZ" dirty="0"/>
              <a:t>nabízí několik standardních atributů a </a:t>
            </a:r>
            <a:r>
              <a:rPr lang="cs-CZ" dirty="0" err="1"/>
              <a:t>compilery</a:t>
            </a:r>
            <a:r>
              <a:rPr lang="cs-CZ" dirty="0"/>
              <a:t> řadu dalších</a:t>
            </a:r>
          </a:p>
          <a:p>
            <a:r>
              <a:rPr lang="cs-CZ" dirty="0"/>
              <a:t>Typicky nemění význam kódu, ale řídí kontroly/optimalizace překladače</a:t>
            </a:r>
          </a:p>
          <a:p>
            <a:endParaRPr lang="cs-CZ" dirty="0"/>
          </a:p>
          <a:p>
            <a:r>
              <a:rPr lang="cs-CZ" dirty="0"/>
              <a:t>Užitečné na předcházení chyb a dokumentaci kódu:</a:t>
            </a:r>
            <a:endParaRPr lang="en-US" dirty="0"/>
          </a:p>
          <a:p>
            <a:pPr lvl="1"/>
            <a:r>
              <a:rPr lang="en-US" b="1" dirty="0"/>
              <a:t>[[</a:t>
            </a:r>
            <a:r>
              <a:rPr lang="en-US" b="1" dirty="0" err="1"/>
              <a:t>nodiscard</a:t>
            </a:r>
            <a:r>
              <a:rPr lang="en-US" b="1" dirty="0"/>
              <a:t>("reason")]]</a:t>
            </a:r>
            <a:r>
              <a:rPr lang="en-US" dirty="0"/>
              <a:t> – </a:t>
            </a:r>
            <a:r>
              <a:rPr lang="cs-CZ" dirty="0"/>
              <a:t>výsledek funkce by neměl být zahazován</a:t>
            </a:r>
            <a:endParaRPr lang="en-US" dirty="0"/>
          </a:p>
          <a:p>
            <a:pPr lvl="2"/>
            <a:r>
              <a:rPr lang="en-US" b="1" dirty="0"/>
              <a:t>[[</a:t>
            </a:r>
            <a:r>
              <a:rPr lang="en-US" b="1" dirty="0" err="1"/>
              <a:t>maybe_unused</a:t>
            </a:r>
            <a:r>
              <a:rPr lang="en-US" b="1" dirty="0"/>
              <a:t>]]</a:t>
            </a:r>
            <a:r>
              <a:rPr lang="en-US" dirty="0"/>
              <a:t> – </a:t>
            </a:r>
            <a:r>
              <a:rPr lang="cs-CZ" dirty="0"/>
              <a:t>označuje, že proměnná/parametr funkce není použit úmyslně</a:t>
            </a:r>
          </a:p>
          <a:p>
            <a:pPr lvl="1"/>
            <a:r>
              <a:rPr lang="en-US" b="1" dirty="0"/>
              <a:t>[[</a:t>
            </a:r>
            <a:r>
              <a:rPr lang="en-US" b="1" dirty="0" err="1"/>
              <a:t>noreturn</a:t>
            </a:r>
            <a:r>
              <a:rPr lang="en-US" b="1" dirty="0"/>
              <a:t>]]</a:t>
            </a:r>
            <a:r>
              <a:rPr lang="en-US" dirty="0"/>
              <a:t> – </a:t>
            </a:r>
            <a:r>
              <a:rPr lang="cs-CZ" dirty="0"/>
              <a:t>funkce </a:t>
            </a:r>
            <a:r>
              <a:rPr lang="cs-CZ" b="1" dirty="0"/>
              <a:t>nevrátí</a:t>
            </a:r>
            <a:r>
              <a:rPr lang="cs-CZ" dirty="0"/>
              <a:t> hodnotu (nekonečná smyčka, </a:t>
            </a:r>
            <a:r>
              <a:rPr lang="cs-CZ" dirty="0" err="1"/>
              <a:t>throw</a:t>
            </a:r>
            <a:r>
              <a:rPr lang="cs-CZ" dirty="0"/>
              <a:t>, exit, …)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4F2D1F-3CB3-0306-D8DB-117151DDC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99626-D636-5597-618E-AF1322D64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19</a:t>
            </a:fld>
            <a:endParaRPr lang="en-US"/>
          </a:p>
        </p:txBody>
      </p:sp>
      <p:sp>
        <p:nvSpPr>
          <p:cNvPr id="8" name="TextovéPole 4">
            <a:hlinkClick r:id="rId2"/>
            <a:extLst>
              <a:ext uri="{FF2B5EF4-FFF2-40B4-BE49-F238E27FC236}">
                <a16:creationId xmlns:a16="http://schemas.microsoft.com/office/drawing/2014/main" id="{2CCF321F-BC5C-FAB9-EBC1-141B31367A6E}"/>
              </a:ext>
            </a:extLst>
          </p:cNvPr>
          <p:cNvSpPr txBox="1"/>
          <p:nvPr/>
        </p:nvSpPr>
        <p:spPr>
          <a:xfrm>
            <a:off x="160633" y="4574576"/>
            <a:ext cx="6250021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[[</a:t>
            </a:r>
            <a:r>
              <a:rPr lang="en-US" sz="2000" b="0" dirty="0" err="1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nodiscard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]]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74531F"/>
                </a:solidFill>
                <a:effectLst/>
                <a:latin typeface="Consolas" panose="020B0609020204030204" pitchFamily="49" charset="0"/>
              </a:rPr>
              <a:t>computeSquare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8F08C4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number * number;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EF4AD5A6-C288-4124-B85A-E0FDEFFB7129}"/>
              </a:ext>
            </a:extLst>
          </p:cNvPr>
          <p:cNvSpPr txBox="1"/>
          <p:nvPr/>
        </p:nvSpPr>
        <p:spPr>
          <a:xfrm>
            <a:off x="5933903" y="4920665"/>
            <a:ext cx="6097464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[[</a:t>
            </a:r>
            <a:r>
              <a:rPr lang="en-US" b="0" dirty="0" err="1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noreturn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]]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74531F"/>
                </a:solidFill>
                <a:effectLst/>
                <a:latin typeface="Consolas" panose="020B0609020204030204" pitchFamily="49" charset="0"/>
              </a:rPr>
              <a:t>fatalError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string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msg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cerr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E21F1F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Fatal error: </a:t>
            </a:r>
            <a:r>
              <a:rPr lang="en-US" b="0" dirty="0">
                <a:solidFill>
                  <a:srgbClr val="E21F1F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msg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74531F"/>
                </a:solidFill>
                <a:effectLst/>
                <a:latin typeface="Consolas" panose="020B0609020204030204" pitchFamily="49" charset="0"/>
              </a:rPr>
              <a:t>exit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(EXIT_FAILURE);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// exit the program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48517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66B311-5C60-807D-2AA7-C6E872CED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069C8B-B117-C7E1-8880-3CD97A2D9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cs-CZ" dirty="0" err="1"/>
              <a:t>ýjimky</a:t>
            </a:r>
            <a:endParaRPr lang="cs-CZ" dirty="0"/>
          </a:p>
          <a:p>
            <a:pPr lvl="1"/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exception</a:t>
            </a:r>
            <a:r>
              <a:rPr lang="cs-CZ" dirty="0"/>
              <a:t>,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runtime_error</a:t>
            </a:r>
            <a:r>
              <a:rPr lang="cs-CZ" dirty="0"/>
              <a:t>,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logic_error</a:t>
            </a:r>
            <a:endParaRPr lang="cs-CZ" dirty="0"/>
          </a:p>
          <a:p>
            <a:pPr lvl="1"/>
            <a:r>
              <a:rPr lang="cs-CZ" dirty="0" err="1"/>
              <a:t>noexcept</a:t>
            </a:r>
            <a:r>
              <a:rPr lang="en-US" dirty="0"/>
              <a:t> a </a:t>
            </a:r>
            <a:r>
              <a:rPr lang="en-US"/>
              <a:t>exception safety</a:t>
            </a:r>
            <a:endParaRPr lang="cs-CZ" dirty="0"/>
          </a:p>
          <a:p>
            <a:r>
              <a:rPr lang="cs-CZ" dirty="0" err="1"/>
              <a:t>Assertions</a:t>
            </a:r>
            <a:endParaRPr lang="en-US" dirty="0"/>
          </a:p>
          <a:p>
            <a:r>
              <a:rPr lang="en-US" dirty="0" err="1"/>
              <a:t>Atributy</a:t>
            </a:r>
            <a:endParaRPr lang="en-US" dirty="0"/>
          </a:p>
          <a:p>
            <a:r>
              <a:rPr lang="en-US" dirty="0" err="1"/>
              <a:t>Tooly</a:t>
            </a: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25467C2-1912-5DCE-0215-A2F49D44CF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754035" y="1343818"/>
            <a:ext cx="2971800" cy="3000375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439620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0A063-149A-547C-C8BB-281AA4556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 </a:t>
            </a:r>
            <a:r>
              <a:rPr lang="cs-CZ" dirty="0"/>
              <a:t>můžeme použít na předcházení/řešení chyb mimo výjimky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2E449-7058-239C-65EC-8D07CA4C8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b="1" dirty="0" err="1"/>
              <a:t>if</a:t>
            </a:r>
            <a:r>
              <a:rPr lang="cs-CZ" dirty="0"/>
              <a:t> </a:t>
            </a:r>
            <a:r>
              <a:rPr lang="cs-CZ" dirty="0" err="1"/>
              <a:t>statementy</a:t>
            </a:r>
            <a:endParaRPr lang="cs-CZ" dirty="0"/>
          </a:p>
          <a:p>
            <a:pPr lvl="1"/>
            <a:r>
              <a:rPr lang="cs-CZ" dirty="0"/>
              <a:t>Typické běžně nastávající </a:t>
            </a:r>
            <a:r>
              <a:rPr lang="cs-CZ" dirty="0" err="1"/>
              <a:t>corner</a:t>
            </a:r>
            <a:r>
              <a:rPr lang="cs-CZ" dirty="0"/>
              <a:t>-casy, hranice polí, atd.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optional</a:t>
            </a:r>
            <a:r>
              <a:rPr lang="cs-CZ" b="1" dirty="0"/>
              <a:t>&lt;</a:t>
            </a:r>
            <a:r>
              <a:rPr lang="cs-CZ" b="1" dirty="0" err="1"/>
              <a:t>Value</a:t>
            </a:r>
            <a:r>
              <a:rPr lang="cs-CZ" b="1" dirty="0"/>
              <a:t>&gt;</a:t>
            </a:r>
            <a:r>
              <a:rPr lang="cs-CZ" dirty="0"/>
              <a:t>, </a:t>
            </a:r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expected</a:t>
            </a:r>
            <a:r>
              <a:rPr lang="cs-CZ" b="1" dirty="0"/>
              <a:t>&lt;</a:t>
            </a:r>
            <a:r>
              <a:rPr lang="cs-CZ" b="1" dirty="0" err="1"/>
              <a:t>Value</a:t>
            </a:r>
            <a:r>
              <a:rPr lang="cs-CZ" b="1" dirty="0"/>
              <a:t>, </a:t>
            </a:r>
            <a:r>
              <a:rPr lang="cs-CZ" b="1" dirty="0" err="1"/>
              <a:t>Error</a:t>
            </a:r>
            <a:r>
              <a:rPr lang="cs-CZ" b="1" dirty="0"/>
              <a:t>&gt;</a:t>
            </a:r>
          </a:p>
          <a:p>
            <a:pPr lvl="1"/>
            <a:r>
              <a:rPr lang="cs-CZ" dirty="0"/>
              <a:t>Nějaký krok procesu mohl selhat, nejde vrátit hledanou hodnotu, atd.</a:t>
            </a:r>
          </a:p>
          <a:p>
            <a:pPr lvl="1"/>
            <a:r>
              <a:rPr lang="cs-CZ" dirty="0"/>
              <a:t>Vlastně </a:t>
            </a:r>
            <a:r>
              <a:rPr lang="cs-CZ" dirty="0" err="1"/>
              <a:t>tim</a:t>
            </a:r>
            <a:r>
              <a:rPr lang="cs-CZ" dirty="0"/>
              <a:t> můžeme líp nahradit </a:t>
            </a:r>
            <a:r>
              <a:rPr lang="cs-CZ" b="1" dirty="0" err="1"/>
              <a:t>nullptr</a:t>
            </a:r>
            <a:r>
              <a:rPr lang="cs-CZ" dirty="0"/>
              <a:t> (hlavně u typů bez nulové hodnoty)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err="1"/>
              <a:t>assert</a:t>
            </a:r>
            <a:endParaRPr lang="cs-CZ" b="1" dirty="0"/>
          </a:p>
          <a:p>
            <a:pPr lvl="1"/>
            <a:r>
              <a:rPr lang="cs-CZ" dirty="0"/>
              <a:t>Na kontrolu, že je program správně naprogramovaný (</a:t>
            </a:r>
            <a:r>
              <a:rPr lang="cs-CZ" dirty="0" err="1"/>
              <a:t>preconditions</a:t>
            </a:r>
            <a:r>
              <a:rPr lang="cs-CZ" dirty="0"/>
              <a:t>, </a:t>
            </a:r>
            <a:r>
              <a:rPr lang="cs-CZ" dirty="0" err="1"/>
              <a:t>invariants</a:t>
            </a:r>
            <a:r>
              <a:rPr lang="cs-CZ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err="1"/>
              <a:t>static_assert</a:t>
            </a:r>
            <a:endParaRPr lang="cs-CZ" b="1" dirty="0"/>
          </a:p>
          <a:p>
            <a:pPr lvl="1"/>
            <a:r>
              <a:rPr lang="cs-CZ" dirty="0"/>
              <a:t>Na věci, co umíme rozhodnout za překladu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err="1"/>
              <a:t>concept</a:t>
            </a:r>
            <a:endParaRPr lang="cs-CZ" b="1" dirty="0"/>
          </a:p>
          <a:p>
            <a:pPr lvl="1"/>
            <a:r>
              <a:rPr lang="cs-CZ" dirty="0"/>
              <a:t>Na restrikci typů, se kterými může algoritmus pracovat, atd.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EADCAD-7222-9F24-373F-F85BF9D9F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DBB423-F5A0-BFDF-3D37-468FA829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035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A8609-A1D7-B99B-DC05-1C426FE84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Nesnadno odhalitelné chyby</a:t>
            </a:r>
            <a:r>
              <a:rPr lang="en-US" dirty="0"/>
              <a:t> a r</a:t>
            </a:r>
            <a:r>
              <a:rPr lang="cs-CZ" dirty="0" err="1"/>
              <a:t>ůzné</a:t>
            </a:r>
            <a:r>
              <a:rPr lang="cs-CZ" dirty="0"/>
              <a:t> </a:t>
            </a:r>
            <a:r>
              <a:rPr lang="cs-CZ" dirty="0" err="1"/>
              <a:t>compilery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890365-8A42-564A-A15F-6D6CC49FA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779FDF-B663-F3FF-F401-935D47E08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21</a:t>
            </a:fld>
            <a:endParaRPr lang="en-US"/>
          </a:p>
        </p:txBody>
      </p: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id="{9DE2D3B0-F835-23A1-E54C-3CBCD148337F}"/>
              </a:ext>
            </a:extLst>
          </p:cNvPr>
          <p:cNvSpPr txBox="1"/>
          <p:nvPr/>
        </p:nvSpPr>
        <p:spPr>
          <a:xfrm>
            <a:off x="466165" y="3194935"/>
            <a:ext cx="5106329" cy="8249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std::vector v{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,};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v[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&lt;&lt;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88A4-A007-BA68-9332-F3720E7711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2500" y="1343818"/>
            <a:ext cx="4620270" cy="15146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F2C799C-BEAA-5D13-FA7E-51EA3580EF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9508" y="3067271"/>
            <a:ext cx="4887007" cy="190526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453FA92-635E-49B5-DB91-3B090E6B15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4589" y="5252858"/>
            <a:ext cx="4829849" cy="1286054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5B89208-6111-4F91-07C8-46C77757BAD5}"/>
              </a:ext>
            </a:extLst>
          </p:cNvPr>
          <p:cNvCxnSpPr>
            <a:stCxn id="7" idx="2"/>
            <a:endCxn id="13" idx="1"/>
          </p:cNvCxnSpPr>
          <p:nvPr/>
        </p:nvCxnSpPr>
        <p:spPr>
          <a:xfrm>
            <a:off x="3019330" y="4019904"/>
            <a:ext cx="2925259" cy="187598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92E728A-F776-0801-3F24-8C12D2FDD456}"/>
              </a:ext>
            </a:extLst>
          </p:cNvPr>
          <p:cNvCxnSpPr>
            <a:stCxn id="7" idx="3"/>
            <a:endCxn id="11" idx="1"/>
          </p:cNvCxnSpPr>
          <p:nvPr/>
        </p:nvCxnSpPr>
        <p:spPr>
          <a:xfrm>
            <a:off x="5572494" y="3607420"/>
            <a:ext cx="1047014" cy="41248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A62A4F4-93A4-E31C-A050-35CFCA1B7463}"/>
              </a:ext>
            </a:extLst>
          </p:cNvPr>
          <p:cNvCxnSpPr>
            <a:stCxn id="7" idx="0"/>
            <a:endCxn id="9" idx="1"/>
          </p:cNvCxnSpPr>
          <p:nvPr/>
        </p:nvCxnSpPr>
        <p:spPr>
          <a:xfrm flipV="1">
            <a:off x="3019330" y="2101161"/>
            <a:ext cx="3653170" cy="109377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A2BC2C5F-F674-E848-777B-5EC15913B0BF}"/>
              </a:ext>
            </a:extLst>
          </p:cNvPr>
          <p:cNvSpPr/>
          <p:nvPr/>
        </p:nvSpPr>
        <p:spPr>
          <a:xfrm>
            <a:off x="7437864" y="2575645"/>
            <a:ext cx="4546282" cy="34189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g++ </a:t>
            </a:r>
            <a:r>
              <a:rPr lang="en-US" dirty="0"/>
              <a:t>-Og -Wall -</a:t>
            </a:r>
            <a:r>
              <a:rPr lang="en-US" dirty="0" err="1"/>
              <a:t>Wextra</a:t>
            </a:r>
            <a:r>
              <a:rPr lang="en-US" dirty="0"/>
              <a:t> -pedantic -DDEBUG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3E84CBB-74DD-7129-6A1D-3A449F9B4DFF}"/>
              </a:ext>
            </a:extLst>
          </p:cNvPr>
          <p:cNvSpPr/>
          <p:nvPr/>
        </p:nvSpPr>
        <p:spPr>
          <a:xfrm>
            <a:off x="6332991" y="4846232"/>
            <a:ext cx="5888146" cy="3418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cl.exe </a:t>
            </a:r>
            <a:r>
              <a:rPr lang="en-US" dirty="0"/>
              <a:t>/</a:t>
            </a:r>
            <a:r>
              <a:rPr lang="en-US" dirty="0" err="1"/>
              <a:t>std:c</a:t>
            </a:r>
            <a:r>
              <a:rPr lang="en-US" dirty="0"/>
              <a:t>++latest /W4 /permissive- /DDEBUG /RTC1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760E6B5-60EB-1489-B6D3-47C0C3406524}"/>
              </a:ext>
            </a:extLst>
          </p:cNvPr>
          <p:cNvSpPr/>
          <p:nvPr/>
        </p:nvSpPr>
        <p:spPr>
          <a:xfrm>
            <a:off x="6466863" y="6432695"/>
            <a:ext cx="4783273" cy="3418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clang</a:t>
            </a:r>
            <a:r>
              <a:rPr lang="cs-CZ" dirty="0"/>
              <a:t>++ </a:t>
            </a:r>
            <a:r>
              <a:rPr lang="en-US" dirty="0"/>
              <a:t>-Og -Wall -</a:t>
            </a:r>
            <a:r>
              <a:rPr lang="en-US" dirty="0" err="1"/>
              <a:t>Wextra</a:t>
            </a:r>
            <a:r>
              <a:rPr lang="en-US" dirty="0"/>
              <a:t> -pedantic -DDEBUG</a:t>
            </a:r>
          </a:p>
        </p:txBody>
      </p:sp>
    </p:spTree>
    <p:extLst>
      <p:ext uri="{BB962C8B-B14F-4D97-AF65-F5344CB8AC3E}">
        <p14:creationId xmlns:p14="http://schemas.microsoft.com/office/powerpoint/2010/main" val="28482469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A1639-2D85-B2DB-3784-214EB43E7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087F3-57A1-9925-C616-4F6CD2AF9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Nesnadno odhalitelné chyby</a:t>
            </a:r>
            <a:r>
              <a:rPr lang="en-US" dirty="0"/>
              <a:t> a r</a:t>
            </a:r>
            <a:r>
              <a:rPr lang="cs-CZ" dirty="0" err="1"/>
              <a:t>ůzné</a:t>
            </a:r>
            <a:r>
              <a:rPr lang="cs-CZ" dirty="0"/>
              <a:t> </a:t>
            </a:r>
            <a:r>
              <a:rPr lang="cs-CZ" dirty="0" err="1"/>
              <a:t>compilery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B5394E-CB6A-564E-1DB2-DC3F52F17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9D747D-3586-51D8-C3A8-41C79305D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22</a:t>
            </a:fld>
            <a:endParaRPr lang="en-US"/>
          </a:p>
        </p:txBody>
      </p: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id="{4DD7E1FE-D393-3BEB-BD74-E69E93B9C0BB}"/>
              </a:ext>
            </a:extLst>
          </p:cNvPr>
          <p:cNvSpPr txBox="1"/>
          <p:nvPr/>
        </p:nvSpPr>
        <p:spPr>
          <a:xfrm>
            <a:off x="466165" y="3194935"/>
            <a:ext cx="5106329" cy="8249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std::vector v{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,};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v[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&lt;&lt;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272A3F-F7D2-188B-A366-B5B9198F6E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2500" y="1343818"/>
            <a:ext cx="4620270" cy="15146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7C76891-CEFC-8E86-8EDC-A3F7498C12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9508" y="3067271"/>
            <a:ext cx="4887007" cy="190526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511E5C8-3DBA-B174-71ED-223B0473E1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4589" y="5252858"/>
            <a:ext cx="4829849" cy="1286054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5FBA83C-5A0D-8C28-AD92-E54CA871A4BD}"/>
              </a:ext>
            </a:extLst>
          </p:cNvPr>
          <p:cNvCxnSpPr>
            <a:stCxn id="7" idx="2"/>
            <a:endCxn id="13" idx="1"/>
          </p:cNvCxnSpPr>
          <p:nvPr/>
        </p:nvCxnSpPr>
        <p:spPr>
          <a:xfrm>
            <a:off x="3019330" y="4019904"/>
            <a:ext cx="2925259" cy="187598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CA6FBBA-B348-926E-ED80-B49471E7933A}"/>
              </a:ext>
            </a:extLst>
          </p:cNvPr>
          <p:cNvCxnSpPr>
            <a:stCxn id="7" idx="3"/>
            <a:endCxn id="11" idx="1"/>
          </p:cNvCxnSpPr>
          <p:nvPr/>
        </p:nvCxnSpPr>
        <p:spPr>
          <a:xfrm>
            <a:off x="5572494" y="3607420"/>
            <a:ext cx="1047014" cy="41248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E294110-8398-F1FA-5886-654E1B8E5C46}"/>
              </a:ext>
            </a:extLst>
          </p:cNvPr>
          <p:cNvCxnSpPr>
            <a:stCxn id="7" idx="0"/>
            <a:endCxn id="9" idx="1"/>
          </p:cNvCxnSpPr>
          <p:nvPr/>
        </p:nvCxnSpPr>
        <p:spPr>
          <a:xfrm flipV="1">
            <a:off x="3019330" y="2101161"/>
            <a:ext cx="3653170" cy="109377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34A1CD6-B09E-5529-7134-4D8C2170F283}"/>
              </a:ext>
            </a:extLst>
          </p:cNvPr>
          <p:cNvSpPr/>
          <p:nvPr/>
        </p:nvSpPr>
        <p:spPr>
          <a:xfrm>
            <a:off x="7437864" y="2575645"/>
            <a:ext cx="4546282" cy="34189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g++ </a:t>
            </a:r>
            <a:r>
              <a:rPr lang="en-US" dirty="0"/>
              <a:t>-Og -Wall -</a:t>
            </a:r>
            <a:r>
              <a:rPr lang="en-US" dirty="0" err="1"/>
              <a:t>Wextra</a:t>
            </a:r>
            <a:r>
              <a:rPr lang="en-US" dirty="0"/>
              <a:t> -pedantic -DDEBUG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A377492-41FF-3129-C700-C3CEAEB887C3}"/>
              </a:ext>
            </a:extLst>
          </p:cNvPr>
          <p:cNvSpPr/>
          <p:nvPr/>
        </p:nvSpPr>
        <p:spPr>
          <a:xfrm>
            <a:off x="6332991" y="4846232"/>
            <a:ext cx="5888146" cy="3418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cl.exe </a:t>
            </a:r>
            <a:r>
              <a:rPr lang="en-US" dirty="0"/>
              <a:t>/</a:t>
            </a:r>
            <a:r>
              <a:rPr lang="en-US" dirty="0" err="1"/>
              <a:t>std:c</a:t>
            </a:r>
            <a:r>
              <a:rPr lang="en-US" dirty="0"/>
              <a:t>++latest /W4 /permissive- /DDEBUG /RTC1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DCDD190-475C-BEB9-A1B5-41CFB9A64504}"/>
              </a:ext>
            </a:extLst>
          </p:cNvPr>
          <p:cNvSpPr/>
          <p:nvPr/>
        </p:nvSpPr>
        <p:spPr>
          <a:xfrm>
            <a:off x="6466863" y="6432695"/>
            <a:ext cx="4783273" cy="3418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clang</a:t>
            </a:r>
            <a:r>
              <a:rPr lang="cs-CZ" dirty="0"/>
              <a:t>++ </a:t>
            </a:r>
            <a:r>
              <a:rPr lang="en-US" dirty="0"/>
              <a:t>-Og -Wall -</a:t>
            </a:r>
            <a:r>
              <a:rPr lang="en-US" dirty="0" err="1"/>
              <a:t>Wextra</a:t>
            </a:r>
            <a:r>
              <a:rPr lang="en-US" dirty="0"/>
              <a:t> -pedantic -DDEBUG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55A8FADC-9AFF-262B-C52F-E4BEB25D53F9}"/>
              </a:ext>
            </a:extLst>
          </p:cNvPr>
          <p:cNvSpPr/>
          <p:nvPr/>
        </p:nvSpPr>
        <p:spPr>
          <a:xfrm>
            <a:off x="3093400" y="3867664"/>
            <a:ext cx="2665142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Program je </a:t>
            </a:r>
            <a:r>
              <a:rPr lang="cs-CZ" dirty="0" err="1"/>
              <a:t>obviously</a:t>
            </a:r>
            <a:r>
              <a:rPr lang="cs-CZ" dirty="0"/>
              <a:t> bez bugů :D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8962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93B5D-6373-0D45-FBE6-A372790AC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E5E880A-3D46-F67F-F3EA-A5AD91BC9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5133057"/>
            <a:ext cx="5115639" cy="142894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E0A6149-3B4C-427C-E30F-9020BE0DAA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6192" y="1370099"/>
            <a:ext cx="4820323" cy="14098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C9C862-871C-02D4-63D1-68DE0A44F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Tak uděláme </a:t>
            </a:r>
            <a:r>
              <a:rPr lang="cs-CZ" dirty="0" err="1"/>
              <a:t>release</a:t>
            </a:r>
            <a:r>
              <a:rPr lang="cs-CZ" dirty="0"/>
              <a:t> verze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7B105C-C62E-6CCF-7000-AD8469935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09F4C1-8780-2E7F-DFAA-2C147A8E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23</a:t>
            </a:fld>
            <a:endParaRPr lang="en-US"/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ECCD6073-3708-0909-A629-B4A49BFC4F47}"/>
              </a:ext>
            </a:extLst>
          </p:cNvPr>
          <p:cNvSpPr txBox="1"/>
          <p:nvPr/>
        </p:nvSpPr>
        <p:spPr>
          <a:xfrm>
            <a:off x="466165" y="3194935"/>
            <a:ext cx="5106329" cy="8249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std::vector v{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,};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v[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&lt;&lt;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02FB971-536A-6575-9D26-A72A348B5C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9508" y="3067271"/>
            <a:ext cx="4887007" cy="1905266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E8C2AF0-F73D-7AAE-4FB9-CEC409831F4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019330" y="4019904"/>
            <a:ext cx="2925259" cy="187598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1553BC1-552B-A787-8A09-F708169912A4}"/>
              </a:ext>
            </a:extLst>
          </p:cNvPr>
          <p:cNvCxnSpPr>
            <a:stCxn id="7" idx="3"/>
            <a:endCxn id="11" idx="1"/>
          </p:cNvCxnSpPr>
          <p:nvPr/>
        </p:nvCxnSpPr>
        <p:spPr>
          <a:xfrm>
            <a:off x="5572494" y="3607420"/>
            <a:ext cx="1047014" cy="41248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817EB9D-9E43-B60E-2733-50CA49BF4753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3019330" y="2101161"/>
            <a:ext cx="3653170" cy="109377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EAE609F-9CE3-A3C0-9E00-1CEEA17D6466}"/>
              </a:ext>
            </a:extLst>
          </p:cNvPr>
          <p:cNvSpPr/>
          <p:nvPr/>
        </p:nvSpPr>
        <p:spPr>
          <a:xfrm>
            <a:off x="7097139" y="2575645"/>
            <a:ext cx="4887007" cy="34189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g++ </a:t>
            </a:r>
            <a:r>
              <a:rPr lang="it-IT" dirty="0"/>
              <a:t>-O2 -g -Wall -Wextra -pedantic -DNDEBUG</a:t>
            </a:r>
            <a:endParaRPr lang="en-US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2462C558-8A0F-28A9-8113-AEF37AAD41A1}"/>
              </a:ext>
            </a:extLst>
          </p:cNvPr>
          <p:cNvSpPr/>
          <p:nvPr/>
        </p:nvSpPr>
        <p:spPr>
          <a:xfrm>
            <a:off x="6332991" y="4846232"/>
            <a:ext cx="5888146" cy="3418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cl.exe </a:t>
            </a:r>
            <a:r>
              <a:rPr lang="pl-PL" dirty="0"/>
              <a:t>/std:c++latest /O2 </a:t>
            </a:r>
            <a:r>
              <a:rPr lang="en-US" dirty="0"/>
              <a:t>/</a:t>
            </a:r>
            <a:r>
              <a:rPr lang="pl-PL" dirty="0"/>
              <a:t>Zi /W4 /permissive- /DNDEBUG</a:t>
            </a:r>
            <a:endParaRPr lang="en-US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2366BB23-A9CB-5990-B7BA-7360F331A803}"/>
              </a:ext>
            </a:extLst>
          </p:cNvPr>
          <p:cNvSpPr/>
          <p:nvPr/>
        </p:nvSpPr>
        <p:spPr>
          <a:xfrm>
            <a:off x="5572494" y="6506936"/>
            <a:ext cx="5742878" cy="3418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clang</a:t>
            </a:r>
            <a:r>
              <a:rPr lang="cs-CZ" dirty="0"/>
              <a:t>++ </a:t>
            </a:r>
            <a:r>
              <a:rPr lang="it-IT" dirty="0"/>
              <a:t>-O2 -g -flto -Wall -Wextra -pedantic -DNDEBUG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4774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6D6C4-45AF-EE21-C14D-D55E8FFA2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1BE7FC6-C0AC-B598-0AA3-35A8763B09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5133057"/>
            <a:ext cx="5115639" cy="142894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F1021CC-DC63-9A67-13E3-E700A7E3D2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6192" y="1370099"/>
            <a:ext cx="4820323" cy="14098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ADC0EA-30CC-8CA0-3258-3E3D8F656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Tak uděláme </a:t>
            </a:r>
            <a:r>
              <a:rPr lang="cs-CZ" dirty="0" err="1"/>
              <a:t>release</a:t>
            </a:r>
            <a:r>
              <a:rPr lang="cs-CZ" dirty="0"/>
              <a:t> verze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710CDA-57BF-D978-CC5E-B51E4ED5A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7D8FEE-4533-9C50-1E3A-89F3A68E9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24</a:t>
            </a:fld>
            <a:endParaRPr lang="en-US"/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ACA27ECB-8677-40F8-3E99-59970B74B799}"/>
              </a:ext>
            </a:extLst>
          </p:cNvPr>
          <p:cNvSpPr txBox="1"/>
          <p:nvPr/>
        </p:nvSpPr>
        <p:spPr>
          <a:xfrm>
            <a:off x="466165" y="3194935"/>
            <a:ext cx="5106329" cy="8249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std::vector v{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,};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v[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&lt;&lt;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E5257F5-1587-A18F-B345-643EBCD282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9508" y="3067271"/>
            <a:ext cx="4887007" cy="1905266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ADB2A55-E2F0-C290-047E-AE4F2EBD9B98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019330" y="4019904"/>
            <a:ext cx="2925259" cy="187598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5C6E95F-BAE2-970B-DB6B-77F51CF25457}"/>
              </a:ext>
            </a:extLst>
          </p:cNvPr>
          <p:cNvCxnSpPr>
            <a:stCxn id="7" idx="3"/>
            <a:endCxn id="11" idx="1"/>
          </p:cNvCxnSpPr>
          <p:nvPr/>
        </p:nvCxnSpPr>
        <p:spPr>
          <a:xfrm>
            <a:off x="5572494" y="3607420"/>
            <a:ext cx="1047014" cy="41248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241DBDD-73D3-9A12-9A59-5E24E001F548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3019330" y="2101161"/>
            <a:ext cx="3653170" cy="109377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D9D1D6F-E531-D8B1-8DBF-6E96070A5077}"/>
              </a:ext>
            </a:extLst>
          </p:cNvPr>
          <p:cNvSpPr/>
          <p:nvPr/>
        </p:nvSpPr>
        <p:spPr>
          <a:xfrm>
            <a:off x="7097139" y="2575645"/>
            <a:ext cx="4887007" cy="34189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g++ </a:t>
            </a:r>
            <a:r>
              <a:rPr lang="it-IT" dirty="0"/>
              <a:t>-O2 -g -Wall -Wextra -pedantic -DNDEBUG</a:t>
            </a:r>
            <a:endParaRPr lang="en-US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5F15F3D-E19B-2EA3-857A-7D245F541920}"/>
              </a:ext>
            </a:extLst>
          </p:cNvPr>
          <p:cNvSpPr/>
          <p:nvPr/>
        </p:nvSpPr>
        <p:spPr>
          <a:xfrm>
            <a:off x="6332991" y="4846232"/>
            <a:ext cx="5888146" cy="3418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cl.exe </a:t>
            </a:r>
            <a:r>
              <a:rPr lang="pl-PL" dirty="0"/>
              <a:t>/std:c++latest /O2 </a:t>
            </a:r>
            <a:r>
              <a:rPr lang="en-US" dirty="0"/>
              <a:t>/</a:t>
            </a:r>
            <a:r>
              <a:rPr lang="pl-PL" dirty="0"/>
              <a:t>Zi /W4 /permissive- /DNDEBUG</a:t>
            </a:r>
            <a:endParaRPr lang="en-US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904694B3-6616-C38E-5CE3-B648BB5BD05F}"/>
              </a:ext>
            </a:extLst>
          </p:cNvPr>
          <p:cNvSpPr/>
          <p:nvPr/>
        </p:nvSpPr>
        <p:spPr>
          <a:xfrm>
            <a:off x="5572494" y="6506936"/>
            <a:ext cx="5742878" cy="3418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clang</a:t>
            </a:r>
            <a:r>
              <a:rPr lang="cs-CZ" dirty="0"/>
              <a:t>++ </a:t>
            </a:r>
            <a:r>
              <a:rPr lang="it-IT" dirty="0"/>
              <a:t>-O2 -g -flto -Wall -Wextra -pedantic -DNDEBUG</a:t>
            </a:r>
            <a:endParaRPr lang="en-US" dirty="0"/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7968A1F6-1AA5-AEBE-F9B7-38D2F13A1CD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2663376" y="3831587"/>
            <a:ext cx="2348600" cy="2371183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6702392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8D774-E681-03FD-4D70-3FA1683036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F965383-854F-B71D-E895-C2B374322D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2622" y="1041906"/>
            <a:ext cx="6649378" cy="153373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9D3CADB-44FD-D6E0-BA51-961434CD0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</a:t>
            </a:r>
            <a:r>
              <a:rPr lang="cs-CZ" dirty="0"/>
              <a:t>štěstí existují </a:t>
            </a:r>
            <a:r>
              <a:rPr lang="cs-CZ" dirty="0" err="1"/>
              <a:t>tooly</a:t>
            </a:r>
            <a:r>
              <a:rPr lang="cs-CZ" dirty="0"/>
              <a:t>: např. </a:t>
            </a:r>
            <a:r>
              <a:rPr lang="cs-CZ" dirty="0" err="1"/>
              <a:t>sanitizéry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42BF2B-FB9D-0CF4-B89F-F031407AA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A763EF-96E5-75AD-B267-09784687C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25</a:t>
            </a:fld>
            <a:endParaRPr lang="en-US"/>
          </a:p>
        </p:txBody>
      </p:sp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67EA232F-9068-E08A-FD8B-FE73A753B7F1}"/>
              </a:ext>
            </a:extLst>
          </p:cNvPr>
          <p:cNvSpPr txBox="1"/>
          <p:nvPr/>
        </p:nvSpPr>
        <p:spPr>
          <a:xfrm>
            <a:off x="466165" y="3194935"/>
            <a:ext cx="5106329" cy="8249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std::vector v{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,};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v[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&lt;&lt;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E706A9C-A73D-AC24-729B-198675D0E82E}"/>
              </a:ext>
            </a:extLst>
          </p:cNvPr>
          <p:cNvCxnSpPr>
            <a:cxnSpLocks/>
            <a:stCxn id="7" idx="2"/>
            <a:endCxn id="13" idx="1"/>
          </p:cNvCxnSpPr>
          <p:nvPr/>
        </p:nvCxnSpPr>
        <p:spPr>
          <a:xfrm>
            <a:off x="3019330" y="4019904"/>
            <a:ext cx="2652161" cy="112639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592217B-743D-60FD-EF28-6CBE7C494587}"/>
              </a:ext>
            </a:extLst>
          </p:cNvPr>
          <p:cNvCxnSpPr>
            <a:cxnSpLocks/>
            <a:stCxn id="7" idx="0"/>
            <a:endCxn id="8" idx="1"/>
          </p:cNvCxnSpPr>
          <p:nvPr/>
        </p:nvCxnSpPr>
        <p:spPr>
          <a:xfrm flipV="1">
            <a:off x="3019330" y="1808776"/>
            <a:ext cx="2523292" cy="138615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EBABBD4C-78AC-01EA-23F4-2368D63146B3}"/>
              </a:ext>
            </a:extLst>
          </p:cNvPr>
          <p:cNvSpPr/>
          <p:nvPr/>
        </p:nvSpPr>
        <p:spPr>
          <a:xfrm>
            <a:off x="5798635" y="2575645"/>
            <a:ext cx="6185512" cy="34189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g++ </a:t>
            </a:r>
            <a:r>
              <a:rPr lang="en-US" dirty="0"/>
              <a:t>-Og -g -DDEBUG -</a:t>
            </a:r>
            <a:r>
              <a:rPr lang="en-US" dirty="0" err="1"/>
              <a:t>fsanitize</a:t>
            </a:r>
            <a:r>
              <a:rPr lang="en-US" dirty="0"/>
              <a:t>=undefined -</a:t>
            </a:r>
            <a:r>
              <a:rPr lang="en-US" dirty="0" err="1"/>
              <a:t>fsanitize</a:t>
            </a:r>
            <a:r>
              <a:rPr lang="en-US" dirty="0"/>
              <a:t>=address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131AB5DE-142F-CB2D-FCAD-13D49B743AC4}"/>
              </a:ext>
            </a:extLst>
          </p:cNvPr>
          <p:cNvSpPr/>
          <p:nvPr/>
        </p:nvSpPr>
        <p:spPr>
          <a:xfrm>
            <a:off x="5419563" y="5970954"/>
            <a:ext cx="6676096" cy="3418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clang</a:t>
            </a:r>
            <a:r>
              <a:rPr lang="cs-CZ" dirty="0"/>
              <a:t>++ </a:t>
            </a:r>
            <a:r>
              <a:rPr lang="en-US" dirty="0"/>
              <a:t>-Og -g -DDEBUG -</a:t>
            </a:r>
            <a:r>
              <a:rPr lang="en-US" dirty="0" err="1"/>
              <a:t>fsanitize</a:t>
            </a:r>
            <a:r>
              <a:rPr lang="en-US" dirty="0"/>
              <a:t>=undefined -</a:t>
            </a:r>
            <a:r>
              <a:rPr lang="en-US" dirty="0" err="1"/>
              <a:t>fsanitize</a:t>
            </a:r>
            <a:r>
              <a:rPr lang="en-US" dirty="0"/>
              <a:t>=address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254FCA8-1BE6-FEC1-CCE0-A13D1E9078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1491" y="4365136"/>
            <a:ext cx="6439799" cy="156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6296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8E63C-3F64-2DFC-04BB-98126E155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45CD6-0448-C159-21B7-3972F2001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</a:t>
            </a:r>
            <a:r>
              <a:rPr lang="cs-CZ" dirty="0"/>
              <a:t>štěstí existují </a:t>
            </a:r>
            <a:r>
              <a:rPr lang="cs-CZ" dirty="0" err="1"/>
              <a:t>tooly</a:t>
            </a:r>
            <a:r>
              <a:rPr lang="cs-CZ" dirty="0"/>
              <a:t>: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cs-CZ" dirty="0"/>
              <a:t>třeba </a:t>
            </a:r>
            <a:r>
              <a:rPr lang="cs-CZ" dirty="0" err="1"/>
              <a:t>clang-tidy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70D716-0CF1-FCF1-56C5-E003B327C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F5D5FC-1C0D-1FC3-FF87-80520033A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26</a:t>
            </a:fld>
            <a:endParaRPr lang="en-US"/>
          </a:p>
        </p:txBody>
      </p: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id="{280FCA55-56C6-D801-ED04-E4536F43E7E2}"/>
              </a:ext>
            </a:extLst>
          </p:cNvPr>
          <p:cNvSpPr txBox="1"/>
          <p:nvPr/>
        </p:nvSpPr>
        <p:spPr>
          <a:xfrm>
            <a:off x="3047071" y="1574945"/>
            <a:ext cx="5106329" cy="8249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std::vector v{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,};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v[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&lt;&lt;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E232D3B-0636-ABB0-CE6F-27708FB0A5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0700" y="3760518"/>
            <a:ext cx="7516274" cy="210531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7795358-BACF-7F9E-DA4E-70FC08FDC144}"/>
              </a:ext>
            </a:extLst>
          </p:cNvPr>
          <p:cNvSpPr txBox="1"/>
          <p:nvPr/>
        </p:nvSpPr>
        <p:spPr>
          <a:xfrm>
            <a:off x="622008" y="3291406"/>
            <a:ext cx="10593659" cy="408623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clang-tidy -checks=</a:t>
            </a:r>
            <a:r>
              <a:rPr lang="en-US" dirty="0" err="1"/>
              <a:t>cppcoreguidelines</a:t>
            </a:r>
            <a:r>
              <a:rPr lang="en-US" dirty="0"/>
              <a:t>*,performance*,</a:t>
            </a:r>
            <a:r>
              <a:rPr lang="en-US" dirty="0" err="1"/>
              <a:t>bugprone</a:t>
            </a:r>
            <a:r>
              <a:rPr lang="en-US" dirty="0"/>
              <a:t>*,readability*,clang-analyzer-* test.cpp</a:t>
            </a:r>
          </a:p>
        </p:txBody>
      </p:sp>
    </p:spTree>
    <p:extLst>
      <p:ext uri="{BB962C8B-B14F-4D97-AF65-F5344CB8AC3E}">
        <p14:creationId xmlns:p14="http://schemas.microsoft.com/office/powerpoint/2010/main" val="27791868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FA3ED52-B77E-4446-F303-44DD55FE4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Úloha: </a:t>
            </a:r>
            <a:r>
              <a:rPr lang="cs-CZ" dirty="0" err="1"/>
              <a:t>checked_expressions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4CFE245-45A8-362E-D291-1A5646554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Vycházejte z jedné úloh pro </a:t>
            </a:r>
            <a:r>
              <a:rPr lang="cs-CZ" dirty="0" err="1"/>
              <a:t>expressions</a:t>
            </a:r>
            <a:r>
              <a:rPr lang="cs-CZ" dirty="0"/>
              <a:t> (třeba lab-06 nebo 07)</a:t>
            </a:r>
          </a:p>
          <a:p>
            <a:r>
              <a:rPr lang="cs-CZ" dirty="0"/>
              <a:t>Pokud máte implementaci s polymorfní </a:t>
            </a:r>
            <a:r>
              <a:rPr lang="cs-CZ" dirty="0" err="1"/>
              <a:t>Value</a:t>
            </a:r>
            <a:endParaRPr lang="cs-CZ" dirty="0"/>
          </a:p>
          <a:p>
            <a:pPr lvl="1"/>
            <a:r>
              <a:rPr lang="cs-CZ" b="1" dirty="0"/>
              <a:t>Vytvořte koncept</a:t>
            </a:r>
            <a:r>
              <a:rPr lang="cs-CZ" dirty="0"/>
              <a:t> kontrolující, že jde typ T sčítat, odečítat, atd. (a </a:t>
            </a:r>
            <a:r>
              <a:rPr lang="cs-CZ" dirty="0" err="1"/>
              <a:t>printit</a:t>
            </a:r>
            <a:r>
              <a:rPr lang="cs-CZ" dirty="0"/>
              <a:t>); prostě </a:t>
            </a:r>
            <a:r>
              <a:rPr lang="cs-CZ" dirty="0" err="1"/>
              <a:t>semicolon-separated</a:t>
            </a:r>
            <a:r>
              <a:rPr lang="cs-CZ" dirty="0"/>
              <a:t> list výrazů, ve kterých můžete proměnnou toho typu použít</a:t>
            </a:r>
          </a:p>
          <a:p>
            <a:pPr lvl="1"/>
            <a:r>
              <a:rPr lang="cs-CZ" b="1" dirty="0"/>
              <a:t>Definujte </a:t>
            </a:r>
            <a:r>
              <a:rPr lang="cs-CZ" b="1" dirty="0" err="1"/>
              <a:t>ValueExpression</a:t>
            </a:r>
            <a:r>
              <a:rPr lang="cs-CZ" dirty="0"/>
              <a:t> s tímhle </a:t>
            </a:r>
            <a:r>
              <a:rPr lang="cs-CZ" dirty="0" err="1"/>
              <a:t>conceptem</a:t>
            </a:r>
            <a:r>
              <a:rPr lang="cs-CZ" dirty="0"/>
              <a:t>; u sčítání atd stačí podporovat jen operace s hodnotami stejných typů (abychom to zjednodušili)</a:t>
            </a:r>
          </a:p>
          <a:p>
            <a:r>
              <a:rPr lang="cs-CZ" dirty="0"/>
              <a:t>Pokud máte implementaci s variantem</a:t>
            </a:r>
          </a:p>
          <a:p>
            <a:pPr lvl="1"/>
            <a:r>
              <a:rPr lang="cs-CZ" b="1" dirty="0"/>
              <a:t>Vytvořte koncept</a:t>
            </a:r>
            <a:r>
              <a:rPr lang="cs-CZ" dirty="0"/>
              <a:t> kontrolující, že jde typ T sčítat, odečítat, atd. (a </a:t>
            </a:r>
            <a:r>
              <a:rPr lang="cs-CZ" dirty="0" err="1"/>
              <a:t>printit</a:t>
            </a:r>
            <a:r>
              <a:rPr lang="cs-CZ" dirty="0"/>
              <a:t>); prostě </a:t>
            </a:r>
            <a:r>
              <a:rPr lang="cs-CZ" dirty="0" err="1"/>
              <a:t>semicolon-separated</a:t>
            </a:r>
            <a:r>
              <a:rPr lang="cs-CZ" dirty="0"/>
              <a:t> list výrazů, ve kterých můžete proměnnou toho typu použít</a:t>
            </a:r>
          </a:p>
          <a:p>
            <a:pPr lvl="1"/>
            <a:r>
              <a:rPr lang="cs-CZ" b="1" dirty="0"/>
              <a:t>Dovolte někde definovat, jaké typy má variant podporovat </a:t>
            </a:r>
            <a:r>
              <a:rPr lang="cs-CZ" dirty="0"/>
              <a:t>(třeba jeden </a:t>
            </a:r>
            <a:r>
              <a:rPr lang="cs-CZ" dirty="0" err="1"/>
              <a:t>templatový</a:t>
            </a:r>
            <a:r>
              <a:rPr lang="cs-CZ" dirty="0"/>
              <a:t> parametr všech </a:t>
            </a:r>
            <a:r>
              <a:rPr lang="cs-CZ" dirty="0" err="1"/>
              <a:t>expressionů</a:t>
            </a:r>
            <a:r>
              <a:rPr lang="cs-CZ" dirty="0"/>
              <a:t>); u sčítání atd stačí podporovat jen operace s hodnotami stejných typů</a:t>
            </a:r>
          </a:p>
          <a:p>
            <a:r>
              <a:rPr lang="cs-CZ" dirty="0"/>
              <a:t>Kód rozumně proložte různými </a:t>
            </a:r>
            <a:r>
              <a:rPr lang="cs-CZ" b="1" dirty="0" err="1"/>
              <a:t>asserty</a:t>
            </a:r>
            <a:r>
              <a:rPr lang="cs-CZ" dirty="0"/>
              <a:t> (a </a:t>
            </a:r>
            <a:r>
              <a:rPr lang="cs-CZ" b="1" dirty="0" err="1"/>
              <a:t>static_asserty</a:t>
            </a:r>
            <a:r>
              <a:rPr lang="cs-CZ" dirty="0"/>
              <a:t>) a funkce označte atributy podle toho, jestli nevyužití hodnoty nedává smysl</a:t>
            </a:r>
          </a:p>
          <a:p>
            <a:r>
              <a:rPr lang="cs-CZ" dirty="0"/>
              <a:t>Vytvořte příklady implementací (třeba bonusové </a:t>
            </a:r>
            <a:r>
              <a:rPr lang="cs-CZ" dirty="0" err="1"/>
              <a:t>cpp</a:t>
            </a:r>
            <a:r>
              <a:rPr lang="cs-CZ" dirty="0"/>
              <a:t> </a:t>
            </a:r>
            <a:r>
              <a:rPr lang="cs-CZ" dirty="0" err="1"/>
              <a:t>fily</a:t>
            </a:r>
            <a:r>
              <a:rPr lang="cs-CZ" dirty="0"/>
              <a:t>), které postupně vše výše poruší</a:t>
            </a:r>
          </a:p>
          <a:p>
            <a:pPr lvl="1"/>
            <a:endParaRPr lang="cs-CZ" dirty="0"/>
          </a:p>
          <a:p>
            <a:pPr lvl="2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53AAB6-7D92-3D99-6878-6C8CD97F2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5EB7AA-9191-930C-A653-6580D4DC7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58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35D66-E01F-DEDF-CE40-30574B50B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2660A15-ED15-DF60-ACD3-0237A88E2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cs-CZ" dirty="0" err="1"/>
              <a:t>ýjimky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DAD06F-AA6E-C59F-11BB-41373C43D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92028B-DF8C-502B-7F5D-A7A86BFDB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3</a:t>
            </a:fld>
            <a:endParaRPr lang="en-US"/>
          </a:p>
        </p:txBody>
      </p:sp>
      <p:sp>
        <p:nvSpPr>
          <p:cNvPr id="8" name="TextBox 7">
            <a:hlinkClick r:id="rId2"/>
            <a:extLst>
              <a:ext uri="{FF2B5EF4-FFF2-40B4-BE49-F238E27FC236}">
                <a16:creationId xmlns:a16="http://schemas.microsoft.com/office/drawing/2014/main" id="{43693C24-1A68-AB0C-9F68-E8DF9D5A5BD1}"/>
              </a:ext>
            </a:extLst>
          </p:cNvPr>
          <p:cNvSpPr txBox="1">
            <a:spLocks/>
          </p:cNvSpPr>
          <p:nvPr/>
        </p:nvSpPr>
        <p:spPr>
          <a:xfrm>
            <a:off x="260195" y="1495593"/>
            <a:ext cx="5605346" cy="47089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DivisionError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exception</a:t>
            </a:r>
            <a:endParaRPr lang="cs-CZ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virtual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char*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what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b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override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 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"Division by zero"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divide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a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b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(b == 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throw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DivisionError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 / b;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0" name="TextBox 9">
            <a:hlinkClick r:id="rId2"/>
            <a:extLst>
              <a:ext uri="{FF2B5EF4-FFF2-40B4-BE49-F238E27FC236}">
                <a16:creationId xmlns:a16="http://schemas.microsoft.com/office/drawing/2014/main" id="{D7EFBAE1-3581-3AFC-F421-3EB412226100}"/>
              </a:ext>
            </a:extLst>
          </p:cNvPr>
          <p:cNvSpPr txBox="1">
            <a:spLocks/>
          </p:cNvSpPr>
          <p:nvPr/>
        </p:nvSpPr>
        <p:spPr>
          <a:xfrm>
            <a:off x="5994711" y="2204966"/>
            <a:ext cx="6104363" cy="3477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try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divide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catch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DivisionError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e)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"An arithmetic error occurred: "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&lt;&lt;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e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what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catch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exception&amp; e)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"An error occurred: "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&lt;&lt;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e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what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catch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(...)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"Unknown error"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87877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025FD-AFAA-F5DA-973C-885BEEDBB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5C4EDBE-0F97-1764-E1B9-E1DFB7720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cs-CZ" dirty="0" err="1"/>
              <a:t>ýjimky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A2E318-999A-9B04-DCDD-97AAFA624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45B58-400A-0E7C-2F7B-96608D66A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4</a:t>
            </a:fld>
            <a:endParaRPr lang="en-US"/>
          </a:p>
        </p:txBody>
      </p:sp>
      <p:sp>
        <p:nvSpPr>
          <p:cNvPr id="8" name="TextBox 7">
            <a:hlinkClick r:id="rId2"/>
            <a:extLst>
              <a:ext uri="{FF2B5EF4-FFF2-40B4-BE49-F238E27FC236}">
                <a16:creationId xmlns:a16="http://schemas.microsoft.com/office/drawing/2014/main" id="{ECCE5582-AB33-2085-1A89-E61D9E01B80C}"/>
              </a:ext>
            </a:extLst>
          </p:cNvPr>
          <p:cNvSpPr txBox="1">
            <a:spLocks/>
          </p:cNvSpPr>
          <p:nvPr/>
        </p:nvSpPr>
        <p:spPr>
          <a:xfrm>
            <a:off x="260195" y="1495593"/>
            <a:ext cx="5605346" cy="47089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DivisionError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exception</a:t>
            </a:r>
            <a:endParaRPr lang="cs-CZ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virtual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char*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what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b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override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 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"Division by zero"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divide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a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b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(b == 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throw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DivisionError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 / b;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0" name="TextBox 9">
            <a:hlinkClick r:id="rId2"/>
            <a:extLst>
              <a:ext uri="{FF2B5EF4-FFF2-40B4-BE49-F238E27FC236}">
                <a16:creationId xmlns:a16="http://schemas.microsoft.com/office/drawing/2014/main" id="{37104CA5-87FF-4061-97BA-11E38BC76A3A}"/>
              </a:ext>
            </a:extLst>
          </p:cNvPr>
          <p:cNvSpPr txBox="1">
            <a:spLocks/>
          </p:cNvSpPr>
          <p:nvPr/>
        </p:nvSpPr>
        <p:spPr>
          <a:xfrm>
            <a:off x="5994711" y="2204966"/>
            <a:ext cx="6104363" cy="3477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try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divide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catch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DivisionError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e)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"An arithmetic error occurred: "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&lt;&lt;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e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what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catch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exception&amp; e)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"An error occurred: "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&lt;&lt;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e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what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catch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(...)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"Unknown error"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721142EF-A79D-5091-8842-B3AE7CBD5102}"/>
              </a:ext>
            </a:extLst>
          </p:cNvPr>
          <p:cNvSpPr/>
          <p:nvPr/>
        </p:nvSpPr>
        <p:spPr>
          <a:xfrm>
            <a:off x="4456770" y="998219"/>
            <a:ext cx="3278459" cy="421486"/>
          </a:xfrm>
          <a:prstGeom prst="wedgeRoundRectCallout">
            <a:avLst>
              <a:gd name="adj1" fmla="val -38860"/>
              <a:gd name="adj2" fmla="val 81020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Výjimka dědí od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exception</a:t>
            </a:r>
            <a:endParaRPr lang="en-US" dirty="0"/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748568CB-576E-2943-118B-3032A07226AB}"/>
              </a:ext>
            </a:extLst>
          </p:cNvPr>
          <p:cNvSpPr/>
          <p:nvPr/>
        </p:nvSpPr>
        <p:spPr>
          <a:xfrm>
            <a:off x="3326779" y="1859367"/>
            <a:ext cx="3278459" cy="421486"/>
          </a:xfrm>
          <a:prstGeom prst="wedgeRoundRectCallout">
            <a:avLst>
              <a:gd name="adj1" fmla="val -34778"/>
              <a:gd name="adj2" fmla="val 7572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Overriduje</a:t>
            </a:r>
            <a:r>
              <a:rPr lang="cs-CZ" dirty="0"/>
              <a:t> metodu </a:t>
            </a:r>
            <a:r>
              <a:rPr lang="cs-CZ" dirty="0" err="1"/>
              <a:t>what</a:t>
            </a:r>
            <a:r>
              <a:rPr lang="cs-CZ" dirty="0"/>
              <a:t>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358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82C90-5433-5104-C9C7-229989BE6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9E6468B-97A2-97BA-E4CB-D9625DEC9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cs-CZ" dirty="0" err="1"/>
              <a:t>ýjimky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DEB83B-4C3D-930E-5EA6-B53242B1D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DFF836-792E-7DD8-E9BB-70893EAB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5</a:t>
            </a:fld>
            <a:endParaRPr lang="en-US"/>
          </a:p>
        </p:txBody>
      </p:sp>
      <p:sp>
        <p:nvSpPr>
          <p:cNvPr id="8" name="TextBox 7">
            <a:hlinkClick r:id="rId2"/>
            <a:extLst>
              <a:ext uri="{FF2B5EF4-FFF2-40B4-BE49-F238E27FC236}">
                <a16:creationId xmlns:a16="http://schemas.microsoft.com/office/drawing/2014/main" id="{C430CC8D-BE4C-6C8D-E7B6-152D7A4C5809}"/>
              </a:ext>
            </a:extLst>
          </p:cNvPr>
          <p:cNvSpPr txBox="1">
            <a:spLocks/>
          </p:cNvSpPr>
          <p:nvPr/>
        </p:nvSpPr>
        <p:spPr>
          <a:xfrm>
            <a:off x="260195" y="1495593"/>
            <a:ext cx="5605346" cy="47089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DivisionError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exception</a:t>
            </a:r>
            <a:endParaRPr lang="cs-CZ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virtual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char*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what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b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override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 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"Division by zero"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divide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a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b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(b == 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throw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DivisionError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 / b;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0" name="TextBox 9">
            <a:hlinkClick r:id="rId2"/>
            <a:extLst>
              <a:ext uri="{FF2B5EF4-FFF2-40B4-BE49-F238E27FC236}">
                <a16:creationId xmlns:a16="http://schemas.microsoft.com/office/drawing/2014/main" id="{FBF363EF-5633-F664-0CE6-B10DA22267DE}"/>
              </a:ext>
            </a:extLst>
          </p:cNvPr>
          <p:cNvSpPr txBox="1">
            <a:spLocks/>
          </p:cNvSpPr>
          <p:nvPr/>
        </p:nvSpPr>
        <p:spPr>
          <a:xfrm>
            <a:off x="5994711" y="2204966"/>
            <a:ext cx="6104363" cy="3477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try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divide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catch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DivisionError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e)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"An arithmetic error occurred: "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&lt;&lt;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e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what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catch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exception&amp; e)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"An error occurred: "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&lt;&lt;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e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what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catch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(...)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"Unknown error"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A1F374C5-9DCB-8D4A-7C82-56D402DDE7B3}"/>
              </a:ext>
            </a:extLst>
          </p:cNvPr>
          <p:cNvSpPr/>
          <p:nvPr/>
        </p:nvSpPr>
        <p:spPr>
          <a:xfrm>
            <a:off x="4456770" y="998219"/>
            <a:ext cx="3278459" cy="421486"/>
          </a:xfrm>
          <a:prstGeom prst="wedgeRoundRectCallout">
            <a:avLst>
              <a:gd name="adj1" fmla="val -38860"/>
              <a:gd name="adj2" fmla="val 81020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Výjimka dědí od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exception</a:t>
            </a:r>
            <a:endParaRPr lang="en-US" dirty="0"/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E6B54185-41A1-3CC5-CD3A-745FDA3DD50A}"/>
              </a:ext>
            </a:extLst>
          </p:cNvPr>
          <p:cNvSpPr/>
          <p:nvPr/>
        </p:nvSpPr>
        <p:spPr>
          <a:xfrm>
            <a:off x="3326779" y="1859367"/>
            <a:ext cx="3278459" cy="421486"/>
          </a:xfrm>
          <a:prstGeom prst="wedgeRoundRectCallout">
            <a:avLst>
              <a:gd name="adj1" fmla="val -34778"/>
              <a:gd name="adj2" fmla="val 7572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Overriduje</a:t>
            </a:r>
            <a:r>
              <a:rPr lang="cs-CZ" dirty="0"/>
              <a:t> metodu </a:t>
            </a:r>
            <a:r>
              <a:rPr lang="cs-CZ" dirty="0" err="1"/>
              <a:t>what</a:t>
            </a:r>
            <a:r>
              <a:rPr lang="cs-CZ" dirty="0"/>
              <a:t>()</a:t>
            </a:r>
            <a:endParaRPr lang="en-US" dirty="0"/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E55D3E79-3352-04B7-C3B1-6964E53BF01F}"/>
              </a:ext>
            </a:extLst>
          </p:cNvPr>
          <p:cNvSpPr/>
          <p:nvPr/>
        </p:nvSpPr>
        <p:spPr>
          <a:xfrm>
            <a:off x="2670552" y="5419315"/>
            <a:ext cx="2369799" cy="421486"/>
          </a:xfrm>
          <a:prstGeom prst="wedgeRoundRectCallout">
            <a:avLst>
              <a:gd name="adj1" fmla="val -38519"/>
              <a:gd name="adj2" fmla="val -96241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Házení hodnotou</a:t>
            </a:r>
            <a:endParaRPr lang="en-US" dirty="0"/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60FB14FC-F2D9-D140-F2CC-9310ACCD0E62}"/>
              </a:ext>
            </a:extLst>
          </p:cNvPr>
          <p:cNvSpPr/>
          <p:nvPr/>
        </p:nvSpPr>
        <p:spPr>
          <a:xfrm>
            <a:off x="8486922" y="2263935"/>
            <a:ext cx="2369799" cy="421486"/>
          </a:xfrm>
          <a:prstGeom prst="wedgeRoundRectCallout">
            <a:avLst>
              <a:gd name="adj1" fmla="val -34755"/>
              <a:gd name="adj2" fmla="val 102186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Chytání referencí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232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701CF-A214-47A5-2792-B16FF8D2A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RAII a v</a:t>
            </a:r>
            <a:r>
              <a:rPr lang="cs-CZ" dirty="0" err="1"/>
              <a:t>ýjimky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9E239A-B08E-1953-B0CC-7AAFD7FEF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01E61A-C558-8BED-C8A4-8F80E91E7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6</a:t>
            </a:fld>
            <a:endParaRPr lang="en-US"/>
          </a:p>
        </p:txBody>
      </p:sp>
      <p:sp>
        <p:nvSpPr>
          <p:cNvPr id="6" name="TextBox 5">
            <a:hlinkClick r:id="rId2"/>
            <a:extLst>
              <a:ext uri="{FF2B5EF4-FFF2-40B4-BE49-F238E27FC236}">
                <a16:creationId xmlns:a16="http://schemas.microsoft.com/office/drawing/2014/main" id="{2055921D-1723-3FE2-693B-FEF856E42508}"/>
              </a:ext>
            </a:extLst>
          </p:cNvPr>
          <p:cNvSpPr txBox="1"/>
          <p:nvPr/>
        </p:nvSpPr>
        <p:spPr>
          <a:xfrm>
            <a:off x="3048930" y="1031815"/>
            <a:ext cx="6094140" cy="53245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~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"C::~C()"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~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"D::~D()"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vector&lt;C&gt;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v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D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throw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runtime_error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"error"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C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24707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9220D-54C2-0D2A-961F-00443B8F3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5DC2F-B6D0-DED8-9226-825786052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RAII a v</a:t>
            </a:r>
            <a:r>
              <a:rPr lang="cs-CZ" dirty="0" err="1"/>
              <a:t>ýjimky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E47C86-92E3-8CC9-6FF1-C087CD3F1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BCFD36-71F8-E952-039B-5D5F8056D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7</a:t>
            </a:fld>
            <a:endParaRPr lang="en-US"/>
          </a:p>
        </p:txBody>
      </p:sp>
      <p:sp>
        <p:nvSpPr>
          <p:cNvPr id="6" name="TextBox 5">
            <a:hlinkClick r:id="rId2"/>
            <a:extLst>
              <a:ext uri="{FF2B5EF4-FFF2-40B4-BE49-F238E27FC236}">
                <a16:creationId xmlns:a16="http://schemas.microsoft.com/office/drawing/2014/main" id="{14F9F53D-A773-C063-4E21-606BA152C02E}"/>
              </a:ext>
            </a:extLst>
          </p:cNvPr>
          <p:cNvSpPr txBox="1"/>
          <p:nvPr/>
        </p:nvSpPr>
        <p:spPr>
          <a:xfrm>
            <a:off x="3048930" y="1031815"/>
            <a:ext cx="6094140" cy="53245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~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"C::~C()"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~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"D::~D()"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vector&lt;C&gt;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v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D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throw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runtime_error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"error"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C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A4A10E5B-F833-7440-8CC5-1E4A03110A64}"/>
              </a:ext>
            </a:extLst>
          </p:cNvPr>
          <p:cNvSpPr/>
          <p:nvPr/>
        </p:nvSpPr>
        <p:spPr>
          <a:xfrm>
            <a:off x="8340181" y="4724100"/>
            <a:ext cx="3278459" cy="421486"/>
          </a:xfrm>
          <a:prstGeom prst="wedgeRoundRectCallout">
            <a:avLst>
              <a:gd name="adj1" fmla="val -48724"/>
              <a:gd name="adj2" fmla="val 8895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dirty="0"/>
              <a:t>Za</a:t>
            </a:r>
            <a:r>
              <a:rPr lang="cs-CZ" dirty="0" err="1"/>
              <a:t>čne</a:t>
            </a:r>
            <a:r>
              <a:rPr lang="cs-CZ" dirty="0"/>
              <a:t> </a:t>
            </a:r>
            <a:r>
              <a:rPr lang="cs-CZ" dirty="0" err="1"/>
              <a:t>unrollovat</a:t>
            </a:r>
            <a:r>
              <a:rPr lang="cs-CZ" dirty="0"/>
              <a:t> </a:t>
            </a:r>
            <a:r>
              <a:rPr lang="cs-CZ" dirty="0" err="1"/>
              <a:t>stack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9493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19A1B-0176-DC91-1717-4327BA132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96365-9926-9173-C353-0AC5B501A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RAII a v</a:t>
            </a:r>
            <a:r>
              <a:rPr lang="cs-CZ" dirty="0" err="1"/>
              <a:t>ýjimky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B07B45-7F1A-C685-578C-3956E56B5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0AAD39-91B2-6998-589D-A9170D4FB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8</a:t>
            </a:fld>
            <a:endParaRPr lang="en-US"/>
          </a:p>
        </p:txBody>
      </p:sp>
      <p:sp>
        <p:nvSpPr>
          <p:cNvPr id="6" name="TextBox 5">
            <a:hlinkClick r:id="rId2"/>
            <a:extLst>
              <a:ext uri="{FF2B5EF4-FFF2-40B4-BE49-F238E27FC236}">
                <a16:creationId xmlns:a16="http://schemas.microsoft.com/office/drawing/2014/main" id="{CF17DC3B-FA3A-6A97-E3CD-2DB5DFBD16F7}"/>
              </a:ext>
            </a:extLst>
          </p:cNvPr>
          <p:cNvSpPr txBox="1"/>
          <p:nvPr/>
        </p:nvSpPr>
        <p:spPr>
          <a:xfrm>
            <a:off x="3048930" y="1031815"/>
            <a:ext cx="6094140" cy="53245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~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"C::~C()"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~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"D::~D()"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vector&lt;C&gt;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v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D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throw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runtime_error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"error"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C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725D5F91-6191-6B84-1F0B-FF08EBEA23A4}"/>
              </a:ext>
            </a:extLst>
          </p:cNvPr>
          <p:cNvSpPr/>
          <p:nvPr/>
        </p:nvSpPr>
        <p:spPr>
          <a:xfrm>
            <a:off x="8340181" y="4724100"/>
            <a:ext cx="3278459" cy="421486"/>
          </a:xfrm>
          <a:prstGeom prst="wedgeRoundRectCallout">
            <a:avLst>
              <a:gd name="adj1" fmla="val -48724"/>
              <a:gd name="adj2" fmla="val 8895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dirty="0"/>
              <a:t>Za</a:t>
            </a:r>
            <a:r>
              <a:rPr lang="cs-CZ" dirty="0" err="1"/>
              <a:t>čne</a:t>
            </a:r>
            <a:r>
              <a:rPr lang="cs-CZ" dirty="0"/>
              <a:t> </a:t>
            </a:r>
            <a:r>
              <a:rPr lang="cs-CZ" dirty="0" err="1"/>
              <a:t>unrollovat</a:t>
            </a:r>
            <a:r>
              <a:rPr lang="cs-CZ" dirty="0"/>
              <a:t> </a:t>
            </a:r>
            <a:r>
              <a:rPr lang="cs-CZ" dirty="0" err="1"/>
              <a:t>stack</a:t>
            </a:r>
            <a:endParaRPr lang="cs-CZ" dirty="0"/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E73CA6E7-EED4-B972-7CBD-C681FADD41D2}"/>
              </a:ext>
            </a:extLst>
          </p:cNvPr>
          <p:cNvSpPr/>
          <p:nvPr/>
        </p:nvSpPr>
        <p:spPr>
          <a:xfrm>
            <a:off x="4973908" y="4513357"/>
            <a:ext cx="3278459" cy="421486"/>
          </a:xfrm>
          <a:prstGeom prst="wedgeRoundRectCallout">
            <a:avLst>
              <a:gd name="adj1" fmla="val -55526"/>
              <a:gd name="adj2" fmla="val 3075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 startAt="2"/>
            </a:pPr>
            <a:r>
              <a:rPr lang="cs-CZ" dirty="0" err="1"/>
              <a:t>Ukli</a:t>
            </a:r>
            <a:r>
              <a:rPr lang="en-US" dirty="0"/>
              <a:t>d</a:t>
            </a:r>
            <a:r>
              <a:rPr lang="cs-CZ" dirty="0"/>
              <a:t>í d</a:t>
            </a:r>
          </a:p>
        </p:txBody>
      </p:sp>
    </p:spTree>
    <p:extLst>
      <p:ext uri="{BB962C8B-B14F-4D97-AF65-F5344CB8AC3E}">
        <p14:creationId xmlns:p14="http://schemas.microsoft.com/office/powerpoint/2010/main" val="1180889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0229D-31C3-CE65-5066-471AA4264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3F683-922F-3DB6-80E5-9EDB9817C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RAII a v</a:t>
            </a:r>
            <a:r>
              <a:rPr lang="cs-CZ" dirty="0" err="1"/>
              <a:t>ýjimky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94E2D3-CFAD-B873-C81C-2CD9F8F09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6D915B-49B3-E323-92EC-B277DC7C4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9</a:t>
            </a:fld>
            <a:endParaRPr lang="en-US"/>
          </a:p>
        </p:txBody>
      </p:sp>
      <p:sp>
        <p:nvSpPr>
          <p:cNvPr id="6" name="TextBox 5">
            <a:hlinkClick r:id="rId2"/>
            <a:extLst>
              <a:ext uri="{FF2B5EF4-FFF2-40B4-BE49-F238E27FC236}">
                <a16:creationId xmlns:a16="http://schemas.microsoft.com/office/drawing/2014/main" id="{7BF7A12C-AACF-4BA6-777B-F5CAF7551345}"/>
              </a:ext>
            </a:extLst>
          </p:cNvPr>
          <p:cNvSpPr txBox="1"/>
          <p:nvPr/>
        </p:nvSpPr>
        <p:spPr>
          <a:xfrm>
            <a:off x="3048930" y="1031815"/>
            <a:ext cx="6094140" cy="53245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~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"C::~C()"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~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"D::~D()"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vector&lt;C&gt;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v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{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D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throw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runtime_error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"error"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C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2DD40AE3-B1EB-50D6-C766-516EC9555390}"/>
              </a:ext>
            </a:extLst>
          </p:cNvPr>
          <p:cNvSpPr/>
          <p:nvPr/>
        </p:nvSpPr>
        <p:spPr>
          <a:xfrm>
            <a:off x="8340181" y="4724100"/>
            <a:ext cx="3278459" cy="421486"/>
          </a:xfrm>
          <a:prstGeom prst="wedgeRoundRectCallout">
            <a:avLst>
              <a:gd name="adj1" fmla="val -48724"/>
              <a:gd name="adj2" fmla="val 8895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dirty="0"/>
              <a:t>Za</a:t>
            </a:r>
            <a:r>
              <a:rPr lang="cs-CZ" dirty="0" err="1"/>
              <a:t>čne</a:t>
            </a:r>
            <a:r>
              <a:rPr lang="cs-CZ" dirty="0"/>
              <a:t> </a:t>
            </a:r>
            <a:r>
              <a:rPr lang="cs-CZ" dirty="0" err="1"/>
              <a:t>unrollovat</a:t>
            </a:r>
            <a:r>
              <a:rPr lang="cs-CZ" dirty="0"/>
              <a:t> </a:t>
            </a:r>
            <a:r>
              <a:rPr lang="cs-CZ" dirty="0" err="1"/>
              <a:t>stack</a:t>
            </a:r>
            <a:endParaRPr lang="cs-CZ" dirty="0"/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C8CF15C1-5C18-FBED-95A3-81B4079AF0B5}"/>
              </a:ext>
            </a:extLst>
          </p:cNvPr>
          <p:cNvSpPr/>
          <p:nvPr/>
        </p:nvSpPr>
        <p:spPr>
          <a:xfrm>
            <a:off x="4973908" y="4513357"/>
            <a:ext cx="3278459" cy="421486"/>
          </a:xfrm>
          <a:prstGeom prst="wedgeRoundRectCallout">
            <a:avLst>
              <a:gd name="adj1" fmla="val -55526"/>
              <a:gd name="adj2" fmla="val 3075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 startAt="2"/>
            </a:pPr>
            <a:r>
              <a:rPr lang="cs-CZ" dirty="0" err="1"/>
              <a:t>Ukli</a:t>
            </a:r>
            <a:r>
              <a:rPr lang="en-US" dirty="0"/>
              <a:t>d</a:t>
            </a:r>
            <a:r>
              <a:rPr lang="cs-CZ" dirty="0"/>
              <a:t>í d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1BD35E2F-7C4A-BBD3-C589-8F12ACB218B6}"/>
              </a:ext>
            </a:extLst>
          </p:cNvPr>
          <p:cNvSpPr/>
          <p:nvPr/>
        </p:nvSpPr>
        <p:spPr>
          <a:xfrm>
            <a:off x="5639265" y="3621298"/>
            <a:ext cx="3278459" cy="421486"/>
          </a:xfrm>
          <a:prstGeom prst="wedgeRoundRectCallout">
            <a:avLst>
              <a:gd name="adj1" fmla="val -35118"/>
              <a:gd name="adj2" fmla="val 7308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 startAt="3"/>
            </a:pPr>
            <a:r>
              <a:rPr lang="cs-CZ" dirty="0" err="1"/>
              <a:t>Ukli</a:t>
            </a:r>
            <a:r>
              <a:rPr lang="en-US" dirty="0"/>
              <a:t>d</a:t>
            </a:r>
            <a:r>
              <a:rPr lang="cs-CZ" dirty="0"/>
              <a:t>í </a:t>
            </a:r>
            <a:r>
              <a:rPr lang="en-US" dirty="0"/>
              <a:t>v</a:t>
            </a:r>
            <a:r>
              <a:rPr lang="cs-CZ" dirty="0" err="1"/>
              <a:t>šechny</a:t>
            </a:r>
            <a:r>
              <a:rPr lang="cs-CZ" dirty="0"/>
              <a:t> C</a:t>
            </a:r>
          </a:p>
        </p:txBody>
      </p:sp>
    </p:spTree>
    <p:extLst>
      <p:ext uri="{BB962C8B-B14F-4D97-AF65-F5344CB8AC3E}">
        <p14:creationId xmlns:p14="http://schemas.microsoft.com/office/powerpoint/2010/main" val="17727627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1"/>
  <p:tag name="PPSPLIT_SPLIT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ilip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FFED"/>
        </a:solidFill>
        <a:ln w="25400">
          <a:solidFill>
            <a:srgbClr val="CCE9AD"/>
          </a:solidFill>
        </a:ln>
      </a:spPr>
      <a:bodyPr rtlCol="0" anchor="ctr"/>
      <a:lstStyle>
        <a:defPPr algn="ctr">
          <a:defRPr sz="1600" dirty="0" smtClean="0">
            <a:solidFill>
              <a:srgbClr val="456A1C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rgbClr val="ECF7FE"/>
        </a:solidFill>
        <a:ln w="25400">
          <a:solidFill>
            <a:schemeClr val="accent4">
              <a:lumMod val="60000"/>
              <a:lumOff val="40000"/>
            </a:schemeClr>
          </a:solidFill>
        </a:ln>
      </a:spPr>
      <a:bodyPr wrap="square" rtlCol="0">
        <a:spAutoFit/>
      </a:bodyPr>
      <a:lstStyle>
        <a:defPPr>
          <a:defRPr sz="1300" dirty="0" smtClean="0">
            <a:latin typeface="Consolas" panose="020B0609020204030204" pitchFamily="49" charset="0"/>
            <a:cs typeface="Courier New" pitchFamily="49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ilip.potx" id="{000E9219-D670-4400-B712-7B521C35260B}" vid="{40126A51-81E9-4FC2-9D21-64839CF5A1F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3293c47-cd37-4bf4-8d46-554ed56ab88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19651D43A62D4C9BACA83636543EED" ma:contentTypeVersion="13" ma:contentTypeDescription="Vytvoří nový dokument" ma:contentTypeScope="" ma:versionID="57f2ab4979a8175793d9d01ded33a7e4">
  <xsd:schema xmlns:xsd="http://www.w3.org/2001/XMLSchema" xmlns:xs="http://www.w3.org/2001/XMLSchema" xmlns:p="http://schemas.microsoft.com/office/2006/metadata/properties" xmlns:ns3="dbab42ee-70ce-43f2-99c0-6385739211e4" xmlns:ns4="f3293c47-cd37-4bf4-8d46-554ed56ab888" targetNamespace="http://schemas.microsoft.com/office/2006/metadata/properties" ma:root="true" ma:fieldsID="6c0573f9d0b1b836c9e5a8a06eff31a6" ns3:_="" ns4:_="">
    <xsd:import namespace="dbab42ee-70ce-43f2-99c0-6385739211e4"/>
    <xsd:import namespace="f3293c47-cd37-4bf4-8d46-554ed56ab88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GenerationTime" minOccurs="0"/>
                <xsd:element ref="ns4:MediaServiceEventHashCode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ab42ee-70ce-43f2-99c0-6385739211e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93c47-cd37-4bf4-8d46-554ed56ab8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EE8F15-15A0-4BD2-B0F4-2647CF7F9B36}">
  <ds:schemaRefs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terms/"/>
    <ds:schemaRef ds:uri="dbab42ee-70ce-43f2-99c0-6385739211e4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f3293c47-cd37-4bf4-8d46-554ed56ab888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F1628D8-B60C-49B3-894E-A80016CD36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5CA228-228B-43B2-9A40-A01BC4F683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ab42ee-70ce-43f2-99c0-6385739211e4"/>
    <ds:schemaRef ds:uri="f3293c47-cd37-4bf4-8d46-554ed56ab8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3032</TotalTime>
  <Words>2774</Words>
  <Application>Microsoft Office PowerPoint</Application>
  <PresentationFormat>Widescreen</PresentationFormat>
  <Paragraphs>381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Aptos</vt:lpstr>
      <vt:lpstr>Aptos Display</vt:lpstr>
      <vt:lpstr>Arial</vt:lpstr>
      <vt:lpstr>Calibri</vt:lpstr>
      <vt:lpstr>Calibri Light</vt:lpstr>
      <vt:lpstr>Consolas</vt:lpstr>
      <vt:lpstr>Office Theme</vt:lpstr>
      <vt:lpstr>Filip</vt:lpstr>
      <vt:lpstr>NPRG041 – C++</vt:lpstr>
      <vt:lpstr>Agenda</vt:lpstr>
      <vt:lpstr>Výjimky</vt:lpstr>
      <vt:lpstr>Výjimky</vt:lpstr>
      <vt:lpstr>Výjimky</vt:lpstr>
      <vt:lpstr>RAII a výjimky</vt:lpstr>
      <vt:lpstr>RAII a výjimky</vt:lpstr>
      <vt:lpstr>RAII a výjimky</vt:lpstr>
      <vt:lpstr>RAII a výjimky</vt:lpstr>
      <vt:lpstr>Exception safety (když funkce skončí výjimkou)</vt:lpstr>
      <vt:lpstr>Exception safety (když funkce skončí výjimkou)</vt:lpstr>
      <vt:lpstr>Exception safety (když funkce skončí výjimkou)</vt:lpstr>
      <vt:lpstr>Exception safety (když funkce skončí výjimkou)</vt:lpstr>
      <vt:lpstr>noexcept</vt:lpstr>
      <vt:lpstr>noexcept</vt:lpstr>
      <vt:lpstr>Jak zajistit strong guarantee typicky</vt:lpstr>
      <vt:lpstr>Jak zajistit strong guarantee typicky</vt:lpstr>
      <vt:lpstr>Assertions (na usnadnění debuggingu)</vt:lpstr>
      <vt:lpstr>[[Attributes]]</vt:lpstr>
      <vt:lpstr>Co můžeme použít na předcházení/řešení chyb mimo výjimky</vt:lpstr>
      <vt:lpstr>Nesnadno odhalitelné chyby a různé compilery</vt:lpstr>
      <vt:lpstr>Nesnadno odhalitelné chyby a různé compilery</vt:lpstr>
      <vt:lpstr>Tak uděláme release verze</vt:lpstr>
      <vt:lpstr>Tak uděláme release verze</vt:lpstr>
      <vt:lpstr>Naštěstí existují tooly: např. sanitizéry</vt:lpstr>
      <vt:lpstr>Naštěstí existují tooly: nebo třeba clang-tidy</vt:lpstr>
      <vt:lpstr>Úloha: checked_expressions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Klepl</dc:creator>
  <cp:lastModifiedBy>Jiří Klepl</cp:lastModifiedBy>
  <cp:revision>22</cp:revision>
  <dcterms:created xsi:type="dcterms:W3CDTF">2024-09-29T12:33:11Z</dcterms:created>
  <dcterms:modified xsi:type="dcterms:W3CDTF">2024-12-13T01:56:49Z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0x010100C719651D43A62D4C9BACA83636543EED</vt:lpwstr>
  </property>
</Properties>
</file>