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7"/>
  </p:notesMasterIdLst>
  <p:sldIdLst>
    <p:sldId id="256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304"/>
          </p14:sldIdLst>
        </p14:section>
        <p14:section name="Iteratory" id="{3D0734A8-E3FB-4F80-9228-BC8D6599C2EC}">
          <p14:sldIdLst>
            <p14:sldId id="305"/>
            <p14:sldId id="306"/>
            <p14:sldId id="307"/>
            <p14:sldId id="308"/>
            <p14:sldId id="309"/>
          </p14:sldIdLst>
        </p14:section>
        <p14:section name="Vlastní iterátor" id="{7AB7BDB5-A7C4-478E-8051-C4AC7488C6BD}">
          <p14:sldIdLst>
            <p14:sldId id="310"/>
          </p14:sldIdLst>
        </p14:section>
        <p14:section name="Ranges" id="{2052B382-2F8E-4B8F-8B91-F34CA407B4C3}">
          <p14:sldIdLst>
            <p14:sldId id="311"/>
            <p14:sldId id="312"/>
            <p14:sldId id="31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2" autoAdjust="0"/>
    <p:restoredTop sz="91291" autoAdjust="0"/>
  </p:normalViewPr>
  <p:slideViewPr>
    <p:cSldViewPr snapToGrid="0">
      <p:cViewPr varScale="1">
        <p:scale>
          <a:sx n="91" d="100"/>
          <a:sy n="91" d="100"/>
        </p:scale>
        <p:origin x="1212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8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8BF6E-BFB4-0DEA-0588-E5668683C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DEAA3C-5B11-ECA0-F16F-F1DC9ECA70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23DC68-28F2-22C1-C84D-50A152B98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46AF8-BFDF-473A-278D-AC89B7E2B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12/10/2025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cppreference.com/w/cpp/named_req/ContiguousIterator" TargetMode="External"/><Relationship Id="rId3" Type="http://schemas.openxmlformats.org/officeDocument/2006/relationships/hyperlink" Target="https://en.cppreference.com/w/cpp/named_req/OutputIterator" TargetMode="External"/><Relationship Id="rId7" Type="http://schemas.openxmlformats.org/officeDocument/2006/relationships/hyperlink" Target="https://en.cppreference.com/w/cpp/named_req/RandomAccessIterator" TargetMode="External"/><Relationship Id="rId2" Type="http://schemas.openxmlformats.org/officeDocument/2006/relationships/hyperlink" Target="https://en.cppreference.com/w/cpp/named_req/Iterato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cppreference.com/w/cpp/named_req/BidirectionalIterator" TargetMode="External"/><Relationship Id="rId5" Type="http://schemas.openxmlformats.org/officeDocument/2006/relationships/hyperlink" Target="https://en.cppreference.com/w/cpp/named_req/ForwardIterator" TargetMode="External"/><Relationship Id="rId4" Type="http://schemas.openxmlformats.org/officeDocument/2006/relationships/hyperlink" Target="https://en.cppreference.com/w/cpp/named_req/InputIterato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h8vGxPs4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h8vGxPs4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PEG8ccPxn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algorithm/rang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</a:t>
            </a:r>
            <a:r>
              <a:rPr lang="en-US" dirty="0"/>
              <a:t>5</a:t>
            </a:r>
            <a:r>
              <a:rPr lang="cs-CZ" dirty="0"/>
              <a:t>2</a:t>
            </a:r>
            <a:r>
              <a:rPr lang="en-US" dirty="0"/>
              <a:t>6</a:t>
            </a:r>
            <a:r>
              <a:rPr lang="cs-CZ" dirty="0"/>
              <a:t>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k</a:t>
            </a: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1769-6349-1EB0-8076-3CED7F9CC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nab</a:t>
            </a:r>
            <a:r>
              <a:rPr lang="cs-CZ" dirty="0" err="1"/>
              <a:t>ízí</a:t>
            </a:r>
            <a:r>
              <a:rPr lang="cs-CZ" dirty="0"/>
              <a:t> velké množství utilit pro </a:t>
            </a:r>
            <a:r>
              <a:rPr lang="cs-CZ" dirty="0" err="1"/>
              <a:t>ranges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5BAC4-7BBA-6289-CB4F-23AEAED61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Funkce na získávání informací o </a:t>
            </a:r>
            <a:r>
              <a:rPr lang="cs-CZ" dirty="0" err="1"/>
              <a:t>rangích</a:t>
            </a:r>
            <a:endParaRPr lang="cs-CZ" dirty="0"/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begin</a:t>
            </a:r>
            <a:r>
              <a:rPr lang="cs-CZ" b="1" dirty="0"/>
              <a:t>(</a:t>
            </a:r>
            <a:r>
              <a:rPr lang="cs-CZ" b="1" dirty="0" err="1"/>
              <a:t>range</a:t>
            </a:r>
            <a:r>
              <a:rPr lang="cs-CZ" b="1" dirty="0"/>
              <a:t>)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::end(</a:t>
            </a:r>
            <a:r>
              <a:rPr lang="cs-CZ" b="1" dirty="0" err="1"/>
              <a:t>range</a:t>
            </a:r>
            <a:r>
              <a:rPr lang="cs-CZ" b="1" dirty="0"/>
              <a:t>)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size</a:t>
            </a:r>
            <a:r>
              <a:rPr lang="cs-CZ" b="1" dirty="0"/>
              <a:t>(</a:t>
            </a:r>
            <a:r>
              <a:rPr lang="cs-CZ" b="1" dirty="0" err="1"/>
              <a:t>range</a:t>
            </a:r>
            <a:r>
              <a:rPr lang="cs-CZ" b="1" dirty="0"/>
              <a:t>)</a:t>
            </a:r>
            <a:r>
              <a:rPr lang="cs-CZ" dirty="0"/>
              <a:t>, …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Koncepty</a:t>
            </a:r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range</a:t>
            </a:r>
            <a:r>
              <a:rPr lang="cs-CZ" dirty="0"/>
              <a:t> (</a:t>
            </a:r>
            <a:r>
              <a:rPr lang="cs-CZ" dirty="0" err="1"/>
              <a:t>requireuje</a:t>
            </a:r>
            <a:r>
              <a:rPr lang="cs-CZ" dirty="0"/>
              <a:t> jen aby struktura podporovala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begin</a:t>
            </a:r>
            <a:r>
              <a:rPr lang="cs-CZ" dirty="0"/>
              <a:t>/</a:t>
            </a:r>
            <a:r>
              <a:rPr lang="cs-CZ" b="1" dirty="0"/>
              <a:t>end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sized_range</a:t>
            </a:r>
            <a:r>
              <a:rPr lang="cs-CZ" dirty="0"/>
              <a:t> (požaduje podporu </a:t>
            </a:r>
            <a:r>
              <a:rPr lang="cs-CZ" b="1" dirty="0" err="1"/>
              <a:t>begin</a:t>
            </a:r>
            <a:r>
              <a:rPr lang="cs-CZ" dirty="0"/>
              <a:t>, </a:t>
            </a:r>
            <a:r>
              <a:rPr lang="cs-CZ" b="1" dirty="0"/>
              <a:t>end</a:t>
            </a:r>
            <a:r>
              <a:rPr lang="cs-CZ" dirty="0"/>
              <a:t> a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size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view</a:t>
            </a:r>
            <a:endParaRPr lang="cs-CZ" b="1" dirty="0"/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input_range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output_range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forward_range</a:t>
            </a:r>
            <a:r>
              <a:rPr lang="cs-CZ" dirty="0"/>
              <a:t>, …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Factories</a:t>
            </a:r>
            <a:endParaRPr lang="cs-CZ" dirty="0"/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views</a:t>
            </a:r>
            <a:r>
              <a:rPr lang="cs-CZ" b="1" dirty="0"/>
              <a:t>::iota </a:t>
            </a:r>
            <a:r>
              <a:rPr lang="cs-CZ" dirty="0"/>
              <a:t>(umí iterovat čísla z určeného intervalu; jako </a:t>
            </a:r>
            <a:r>
              <a:rPr lang="cs-CZ" dirty="0" err="1"/>
              <a:t>pythoní</a:t>
            </a:r>
            <a:r>
              <a:rPr lang="cs-CZ" dirty="0"/>
              <a:t> </a:t>
            </a:r>
            <a:r>
              <a:rPr lang="cs-CZ" dirty="0" err="1"/>
              <a:t>range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Adaptéry (typické </a:t>
            </a:r>
            <a:r>
              <a:rPr lang="cs-CZ" dirty="0" err="1"/>
              <a:t>views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views</a:t>
            </a:r>
            <a:r>
              <a:rPr lang="cs-CZ" b="1" dirty="0"/>
              <a:t>::</a:t>
            </a:r>
            <a:r>
              <a:rPr lang="cs-CZ" b="1" dirty="0" err="1"/>
              <a:t>filter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views</a:t>
            </a:r>
            <a:r>
              <a:rPr lang="cs-CZ" b="1" dirty="0"/>
              <a:t>::</a:t>
            </a:r>
            <a:r>
              <a:rPr lang="cs-CZ" b="1" dirty="0" err="1"/>
              <a:t>take</a:t>
            </a:r>
            <a:r>
              <a:rPr lang="cs-CZ" dirty="0"/>
              <a:t>, 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views</a:t>
            </a:r>
            <a:r>
              <a:rPr lang="cs-CZ" b="1" dirty="0"/>
              <a:t>::zip</a:t>
            </a:r>
            <a:r>
              <a:rPr lang="cs-CZ" dirty="0"/>
              <a:t>, …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Konverze: </a:t>
            </a:r>
            <a:r>
              <a:rPr lang="en-US" b="1" dirty="0"/>
              <a:t>std::views::iota(0, 42)</a:t>
            </a:r>
            <a:r>
              <a:rPr lang="cs-CZ" b="1" dirty="0"/>
              <a:t> </a:t>
            </a:r>
            <a:r>
              <a:rPr lang="en-US" b="1" dirty="0"/>
              <a:t>| std::ranges::to&lt;std::vector&gt;()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631032-451D-CEC1-6455-8D71C301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198DB-3374-1E1E-A19D-262AF72A6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3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98800-95A4-91F1-F68E-1A04A8891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Příklad: Generátor </a:t>
            </a:r>
            <a:r>
              <a:rPr lang="cs-CZ" dirty="0" err="1"/>
              <a:t>Fibonacciho</a:t>
            </a:r>
            <a:r>
              <a:rPr lang="cs-CZ" dirty="0"/>
              <a:t> čísel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32D95-DF40-4E07-FEE7-78627DA14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Třída </a:t>
            </a:r>
            <a:r>
              <a:rPr lang="cs-CZ" dirty="0" err="1"/>
              <a:t>Fibonacci</a:t>
            </a:r>
            <a:r>
              <a:rPr lang="cs-CZ" dirty="0"/>
              <a:t> má konstruktor s dvěma parametry (</a:t>
            </a:r>
            <a:r>
              <a:rPr lang="cs-CZ" b="1" dirty="0"/>
              <a:t>a</a:t>
            </a:r>
            <a:r>
              <a:rPr lang="cs-CZ" b="1" baseline="-25000" dirty="0"/>
              <a:t>0</a:t>
            </a:r>
            <a:r>
              <a:rPr lang="cs-CZ" dirty="0"/>
              <a:t>, </a:t>
            </a:r>
            <a:r>
              <a:rPr lang="cs-CZ" b="1" dirty="0"/>
              <a:t>a</a:t>
            </a:r>
            <a:r>
              <a:rPr lang="cs-CZ" b="1" baseline="-25000" dirty="0"/>
              <a:t>1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Dané parametry řídí iniciální hodnoty posloupnosti </a:t>
            </a:r>
            <a:r>
              <a:rPr lang="cs-CZ" b="1" dirty="0"/>
              <a:t>a</a:t>
            </a:r>
            <a:r>
              <a:rPr lang="cs-CZ" b="1" baseline="-25000" dirty="0"/>
              <a:t>0</a:t>
            </a:r>
            <a:r>
              <a:rPr lang="cs-CZ" dirty="0"/>
              <a:t>, </a:t>
            </a:r>
            <a:r>
              <a:rPr lang="cs-CZ" b="1" dirty="0"/>
              <a:t>a</a:t>
            </a:r>
            <a:r>
              <a:rPr lang="cs-CZ" b="1" baseline="-25000" dirty="0"/>
              <a:t>1</a:t>
            </a:r>
            <a:r>
              <a:rPr lang="cs-CZ" dirty="0"/>
              <a:t>, </a:t>
            </a:r>
            <a:r>
              <a:rPr lang="cs-CZ" b="1" dirty="0"/>
              <a:t>a</a:t>
            </a:r>
            <a:r>
              <a:rPr lang="cs-CZ" b="1" baseline="-25000" dirty="0"/>
              <a:t>2</a:t>
            </a:r>
            <a:r>
              <a:rPr lang="cs-CZ" dirty="0"/>
              <a:t>, …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Posloupnost je definovaná </a:t>
            </a:r>
            <a:r>
              <a:rPr lang="cs-CZ" b="1" dirty="0"/>
              <a:t>a</a:t>
            </a:r>
            <a:r>
              <a:rPr lang="cs-CZ" b="1" baseline="-25000" dirty="0"/>
              <a:t>n+1</a:t>
            </a:r>
            <a:r>
              <a:rPr lang="cs-CZ" b="1" dirty="0"/>
              <a:t> = </a:t>
            </a:r>
            <a:r>
              <a:rPr lang="cs-CZ" b="1" dirty="0" err="1"/>
              <a:t>a</a:t>
            </a:r>
            <a:r>
              <a:rPr lang="cs-CZ" b="1" baseline="-25000" dirty="0" err="1"/>
              <a:t>n</a:t>
            </a:r>
            <a:r>
              <a:rPr lang="cs-CZ" b="1" dirty="0"/>
              <a:t> + a</a:t>
            </a:r>
            <a:r>
              <a:rPr lang="cs-CZ" b="1" baseline="-25000" dirty="0"/>
              <a:t>n-1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Třída </a:t>
            </a:r>
            <a:r>
              <a:rPr lang="cs-CZ" dirty="0" err="1"/>
              <a:t>Fibonacci</a:t>
            </a:r>
            <a:r>
              <a:rPr lang="cs-CZ" dirty="0"/>
              <a:t> modeluje </a:t>
            </a:r>
            <a:r>
              <a:rPr lang="cs-CZ" dirty="0" err="1"/>
              <a:t>range</a:t>
            </a:r>
            <a:r>
              <a:rPr lang="cs-CZ" dirty="0"/>
              <a:t> s hodnotami posloupnosti</a:t>
            </a:r>
          </a:p>
          <a:p>
            <a:pPr lvl="1"/>
            <a:r>
              <a:rPr lang="cs-CZ" b="1" dirty="0" err="1"/>
              <a:t>it</a:t>
            </a:r>
            <a:r>
              <a:rPr lang="cs-CZ" b="1" dirty="0"/>
              <a:t> =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ranges</a:t>
            </a:r>
            <a:r>
              <a:rPr lang="cs-CZ" b="1" dirty="0"/>
              <a:t>::</a:t>
            </a:r>
            <a:r>
              <a:rPr lang="cs-CZ" b="1" dirty="0" err="1"/>
              <a:t>begin</a:t>
            </a:r>
            <a:r>
              <a:rPr lang="cs-CZ" b="1" dirty="0"/>
              <a:t>(</a:t>
            </a:r>
            <a:r>
              <a:rPr lang="cs-CZ" b="1" dirty="0" err="1"/>
              <a:t>fib</a:t>
            </a:r>
            <a:r>
              <a:rPr lang="cs-CZ" b="1" dirty="0"/>
              <a:t>)</a:t>
            </a:r>
            <a:r>
              <a:rPr lang="cs-CZ" dirty="0"/>
              <a:t> je </a:t>
            </a:r>
            <a:r>
              <a:rPr lang="cs-CZ" dirty="0" err="1"/>
              <a:t>iterátor</a:t>
            </a:r>
            <a:r>
              <a:rPr lang="cs-CZ" dirty="0"/>
              <a:t> odpovídající hodnotě </a:t>
            </a:r>
            <a:r>
              <a:rPr lang="cs-CZ" b="1" dirty="0"/>
              <a:t>a</a:t>
            </a:r>
            <a:r>
              <a:rPr lang="cs-CZ" b="1" baseline="-25000" dirty="0"/>
              <a:t>0</a:t>
            </a:r>
            <a:r>
              <a:rPr lang="cs-CZ" dirty="0"/>
              <a:t>, </a:t>
            </a:r>
            <a:r>
              <a:rPr lang="cs-CZ" b="1" dirty="0"/>
              <a:t>++</a:t>
            </a:r>
            <a:r>
              <a:rPr lang="cs-CZ" b="1" dirty="0" err="1"/>
              <a:t>it</a:t>
            </a:r>
            <a:r>
              <a:rPr lang="cs-CZ" dirty="0"/>
              <a:t> odpovídá </a:t>
            </a:r>
            <a:r>
              <a:rPr lang="cs-CZ" b="1" dirty="0"/>
              <a:t>a</a:t>
            </a:r>
            <a:r>
              <a:rPr lang="cs-CZ" b="1" baseline="-25000" dirty="0"/>
              <a:t>1</a:t>
            </a:r>
            <a:r>
              <a:rPr lang="cs-CZ" dirty="0"/>
              <a:t>, atd.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ragnes</a:t>
            </a:r>
            <a:r>
              <a:rPr lang="cs-CZ" b="1" dirty="0"/>
              <a:t>::end(</a:t>
            </a:r>
            <a:r>
              <a:rPr lang="cs-CZ" b="1" dirty="0" err="1"/>
              <a:t>fib</a:t>
            </a:r>
            <a:r>
              <a:rPr lang="cs-CZ" b="1" dirty="0"/>
              <a:t>)</a:t>
            </a:r>
            <a:r>
              <a:rPr lang="cs-CZ" dirty="0"/>
              <a:t> je „sentinel“ na konec. Pro tuto úlohu nebude nikdy roven platnému </a:t>
            </a:r>
            <a:r>
              <a:rPr lang="cs-CZ" dirty="0" err="1"/>
              <a:t>iterátoru</a:t>
            </a:r>
            <a:r>
              <a:rPr lang="cs-CZ" dirty="0"/>
              <a:t> (posloupnost je nekonečná)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5370CD-4299-491E-4767-BA463814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E5F43-6664-2D1D-1614-E0943D2E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6B311-5C60-807D-2AA7-C6E872CE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9C8B-B117-C7E1-8880-3CD97A2D9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Iterátory</a:t>
            </a:r>
            <a:endParaRPr lang="cs-CZ" dirty="0"/>
          </a:p>
          <a:p>
            <a:r>
              <a:rPr lang="cs-CZ" dirty="0" err="1"/>
              <a:t>Ranges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5467C2-1912-5DCE-0215-A2F49D44CF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54035" y="1343818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3962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D357-AC8D-5CAB-0BEE-527B7678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</a:t>
            </a:r>
            <a:r>
              <a:rPr lang="cs-CZ" dirty="0" err="1"/>
              <a:t>átory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CA14C-3F52-DE94-D053-0F6B7A768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cs-CZ" dirty="0" err="1"/>
              <a:t>áklad</a:t>
            </a:r>
            <a:r>
              <a:rPr lang="cs-CZ" dirty="0"/>
              <a:t>: podporují </a:t>
            </a:r>
            <a:r>
              <a:rPr lang="en-US" b="1" dirty="0"/>
              <a:t>*it</a:t>
            </a:r>
            <a:r>
              <a:rPr lang="en-US" dirty="0"/>
              <a:t> a </a:t>
            </a:r>
            <a:r>
              <a:rPr lang="en-US" b="1" dirty="0"/>
              <a:t>++it</a:t>
            </a:r>
          </a:p>
          <a:p>
            <a:pPr lvl="1"/>
            <a:r>
              <a:rPr lang="en-US" dirty="0"/>
              <a:t>D</a:t>
            </a:r>
            <a:r>
              <a:rPr lang="cs-CZ" dirty="0" err="1"/>
              <a:t>ále</a:t>
            </a:r>
            <a:r>
              <a:rPr lang="cs-CZ" dirty="0"/>
              <a:t> se děli na </a:t>
            </a:r>
            <a:r>
              <a:rPr lang="cs-CZ" dirty="0" err="1"/>
              <a:t>Ouput</a:t>
            </a:r>
            <a:r>
              <a:rPr lang="cs-CZ" dirty="0"/>
              <a:t> a Input </a:t>
            </a:r>
            <a:r>
              <a:rPr lang="cs-CZ" dirty="0" err="1"/>
              <a:t>iterátory</a:t>
            </a:r>
            <a:r>
              <a:rPr lang="cs-CZ" dirty="0"/>
              <a:t> (a postupně zesilované varianty input </a:t>
            </a:r>
            <a:r>
              <a:rPr lang="cs-CZ" dirty="0" err="1"/>
              <a:t>it</a:t>
            </a:r>
            <a:r>
              <a:rPr lang="cs-CZ" dirty="0"/>
              <a:t>.)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14E18-39E2-ECA2-0C04-75BD2EF1B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2606A-18A8-70AF-6EDE-D515D8F27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AF2C7DB-CD4D-4618-595C-5E13B81D3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84659"/>
              </p:ext>
            </p:extLst>
          </p:nvPr>
        </p:nvGraphicFramePr>
        <p:xfrm>
          <a:off x="466165" y="2419795"/>
          <a:ext cx="10939118" cy="3868680"/>
        </p:xfrm>
        <a:graphic>
          <a:graphicData uri="http://schemas.openxmlformats.org/drawingml/2006/table">
            <a:tbl>
              <a:tblPr/>
              <a:tblGrid>
                <a:gridCol w="2525195">
                  <a:extLst>
                    <a:ext uri="{9D8B030D-6E8A-4147-A177-3AD203B41FA5}">
                      <a16:colId xmlns:a16="http://schemas.microsoft.com/office/drawing/2014/main" val="968986553"/>
                    </a:ext>
                  </a:extLst>
                </a:gridCol>
                <a:gridCol w="702527">
                  <a:extLst>
                    <a:ext uri="{9D8B030D-6E8A-4147-A177-3AD203B41FA5}">
                      <a16:colId xmlns:a16="http://schemas.microsoft.com/office/drawing/2014/main" val="1468257002"/>
                    </a:ext>
                  </a:extLst>
                </a:gridCol>
                <a:gridCol w="674101">
                  <a:extLst>
                    <a:ext uri="{9D8B030D-6E8A-4147-A177-3AD203B41FA5}">
                      <a16:colId xmlns:a16="http://schemas.microsoft.com/office/drawing/2014/main" val="289955686"/>
                    </a:ext>
                  </a:extLst>
                </a:gridCol>
                <a:gridCol w="1834924">
                  <a:extLst>
                    <a:ext uri="{9D8B030D-6E8A-4147-A177-3AD203B41FA5}">
                      <a16:colId xmlns:a16="http://schemas.microsoft.com/office/drawing/2014/main" val="2929675779"/>
                    </a:ext>
                  </a:extLst>
                </a:gridCol>
                <a:gridCol w="1594624">
                  <a:extLst>
                    <a:ext uri="{9D8B030D-6E8A-4147-A177-3AD203B41FA5}">
                      <a16:colId xmlns:a16="http://schemas.microsoft.com/office/drawing/2014/main" val="3090222169"/>
                    </a:ext>
                  </a:extLst>
                </a:gridCol>
                <a:gridCol w="1260088">
                  <a:extLst>
                    <a:ext uri="{9D8B030D-6E8A-4147-A177-3AD203B41FA5}">
                      <a16:colId xmlns:a16="http://schemas.microsoft.com/office/drawing/2014/main" val="1375991774"/>
                    </a:ext>
                  </a:extLst>
                </a:gridCol>
                <a:gridCol w="1059366">
                  <a:extLst>
                    <a:ext uri="{9D8B030D-6E8A-4147-A177-3AD203B41FA5}">
                      <a16:colId xmlns:a16="http://schemas.microsoft.com/office/drawing/2014/main" val="3291547988"/>
                    </a:ext>
                  </a:extLst>
                </a:gridCol>
                <a:gridCol w="1288293">
                  <a:extLst>
                    <a:ext uri="{9D8B030D-6E8A-4147-A177-3AD203B41FA5}">
                      <a16:colId xmlns:a16="http://schemas.microsoft.com/office/drawing/2014/main" val="4160012249"/>
                    </a:ext>
                  </a:extLst>
                </a:gridCol>
              </a:tblGrid>
              <a:tr h="253693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Iterator category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Operations and storage requirement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915630"/>
                  </a:ext>
                </a:extLst>
              </a:tr>
              <a:tr h="309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Write</a:t>
                      </a:r>
                      <a:br>
                        <a:rPr lang="cs-CZ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*it = x</a:t>
                      </a:r>
                    </a:p>
                  </a:txBody>
                  <a:tcPr marL="57685" marR="57685" marT="28842" marB="28842" anchor="ctr"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800" dirty="0" err="1">
                          <a:effectLst/>
                        </a:rPr>
                        <a:t>Read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x = *it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effectLst/>
                        </a:rPr>
                        <a:t>I</a:t>
                      </a:r>
                      <a:r>
                        <a:rPr lang="en-US" sz="1800" dirty="0" err="1">
                          <a:effectLst/>
                        </a:rPr>
                        <a:t>ncrement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++it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effectLst/>
                        </a:rPr>
                        <a:t>D</a:t>
                      </a:r>
                      <a:r>
                        <a:rPr lang="en-US" sz="1800" dirty="0" err="1">
                          <a:effectLst/>
                        </a:rPr>
                        <a:t>ecrement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--it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800" dirty="0">
                          <a:effectLst/>
                        </a:rPr>
                        <a:t>R</a:t>
                      </a:r>
                      <a:r>
                        <a:rPr lang="en-US" sz="1800" dirty="0" err="1">
                          <a:effectLst/>
                        </a:rPr>
                        <a:t>ando</a:t>
                      </a:r>
                      <a:r>
                        <a:rPr lang="cs-CZ" sz="1800" dirty="0">
                          <a:effectLst/>
                        </a:rPr>
                        <a:t>m </a:t>
                      </a:r>
                      <a:r>
                        <a:rPr lang="en-US" sz="1800" dirty="0">
                          <a:effectLst/>
                        </a:rPr>
                        <a:t>access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it ± n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800" dirty="0">
                          <a:effectLst/>
                        </a:rPr>
                        <a:t>C</a:t>
                      </a:r>
                      <a:r>
                        <a:rPr lang="en-US" sz="1800" dirty="0" err="1">
                          <a:effectLst/>
                        </a:rPr>
                        <a:t>ontiguous</a:t>
                      </a:r>
                      <a:r>
                        <a:rPr lang="en-US" sz="1800" dirty="0">
                          <a:effectLst/>
                        </a:rPr>
                        <a:t> storage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(</a:t>
                      </a:r>
                      <a:r>
                        <a:rPr lang="en-US" sz="1800" dirty="0" err="1">
                          <a:effectLst/>
                        </a:rPr>
                        <a:t>adresy</a:t>
                      </a:r>
                      <a:r>
                        <a:rPr lang="en-US" sz="1800" dirty="0">
                          <a:effectLst/>
                        </a:rPr>
                        <a:t> za </a:t>
                      </a:r>
                      <a:r>
                        <a:rPr lang="en-US" sz="1800" dirty="0" err="1">
                          <a:effectLst/>
                        </a:rPr>
                        <a:t>sebou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4914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w/o multiple passes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with multiple passes</a:t>
                      </a: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504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u="none" strike="noStrike" dirty="0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2" tooltip="cpp/named req/Iterator"/>
                        </a:rPr>
                        <a:t>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823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3" tooltip="cpp/named req/OutputIterator"/>
                        </a:rPr>
                        <a:t>OutputIterator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650480"/>
                  </a:ext>
                </a:extLst>
              </a:tr>
              <a:tr h="210249">
                <a:tc>
                  <a:txBody>
                    <a:bodyPr/>
                    <a:lstStyle/>
                    <a:p>
                      <a:pPr>
                        <a:lnSpc>
                          <a:spcPts val="874"/>
                        </a:lnSpc>
                      </a:pPr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4" tooltip="cpp/named req/InputIterator"/>
                        </a:rPr>
                        <a:t>InputIterator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569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874"/>
                        </a:lnSpc>
                      </a:pPr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5" tooltip="cpp/named req/ForwardIterator"/>
                        </a:rPr>
                        <a:t>ForwardIterator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96039"/>
                  </a:ext>
                </a:extLst>
              </a:tr>
              <a:tr h="177842">
                <a:tc>
                  <a:txBody>
                    <a:bodyPr/>
                    <a:lstStyle/>
                    <a:p>
                      <a:pPr>
                        <a:lnSpc>
                          <a:spcPts val="874"/>
                        </a:lnSpc>
                      </a:pPr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6" tooltip="cpp/named req/BidirectionalIterator"/>
                        </a:rPr>
                        <a:t>BidirectionalIterator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991481"/>
                  </a:ext>
                </a:extLst>
              </a:tr>
              <a:tr h="139336">
                <a:tc>
                  <a:txBody>
                    <a:bodyPr/>
                    <a:lstStyle/>
                    <a:p>
                      <a:pPr>
                        <a:lnSpc>
                          <a:spcPts val="874"/>
                        </a:lnSpc>
                      </a:pPr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7" tooltip="cpp/named req/RandomAccessIterator"/>
                        </a:rPr>
                        <a:t>RandomAccessIterator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9084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lnSpc>
                          <a:spcPts val="874"/>
                        </a:lnSpc>
                      </a:pPr>
                      <a:r>
                        <a:rPr lang="en-US" sz="1800" i="1" u="none" strike="noStrike" dirty="0" err="1">
                          <a:solidFill>
                            <a:srgbClr val="0645AD"/>
                          </a:solidFill>
                          <a:effectLst/>
                          <a:latin typeface="Georgia" panose="02040502050405020303" pitchFamily="18" charset="0"/>
                          <a:hlinkClick r:id="rId8" tooltip="cpp/named req/ContiguousIterator"/>
                        </a:rPr>
                        <a:t>ContiguousIterator</a:t>
                      </a:r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7685" marR="57685" marT="28842" marB="2884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FF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45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368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908F8-B23E-A879-E083-69B5D19F4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 Output </a:t>
            </a:r>
            <a:r>
              <a:rPr lang="cs-CZ" dirty="0" err="1"/>
              <a:t>iterátoru</a:t>
            </a:r>
            <a:r>
              <a:rPr lang="cs-CZ" dirty="0"/>
              <a:t> a Input </a:t>
            </a:r>
            <a:r>
              <a:rPr lang="cs-CZ" dirty="0" err="1"/>
              <a:t>iterátoru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015E2-F471-9C77-2AC3-83EEB0AB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AE1064-C30B-52EA-2EB6-0E41DB3A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  <p:sp>
        <p:nvSpPr>
          <p:cNvPr id="13" name="TextBox 12">
            <a:hlinkClick r:id="rId3"/>
            <a:extLst>
              <a:ext uri="{FF2B5EF4-FFF2-40B4-BE49-F238E27FC236}">
                <a16:creationId xmlns:a16="http://schemas.microsoft.com/office/drawing/2014/main" id="{949EE6AE-73EA-5AC2-7B35-7DBBAF49243E}"/>
              </a:ext>
            </a:extLst>
          </p:cNvPr>
          <p:cNvSpPr txBox="1"/>
          <p:nvPr/>
        </p:nvSpPr>
        <p:spPr>
          <a:xfrm>
            <a:off x="760141" y="2326590"/>
            <a:ext cx="10593659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istringstream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32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stream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32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"1 2 3 4 5"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copy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&gt;(stream),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&gt;(),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32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84588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0A490-CD01-CAEB-811E-7BB367F15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0DE9C-FA8A-EFAC-C29C-095753626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 Output </a:t>
            </a:r>
            <a:r>
              <a:rPr lang="cs-CZ" dirty="0" err="1"/>
              <a:t>iterátoru</a:t>
            </a:r>
            <a:r>
              <a:rPr lang="cs-CZ" dirty="0"/>
              <a:t> a Input </a:t>
            </a:r>
            <a:r>
              <a:rPr lang="cs-CZ" dirty="0" err="1"/>
              <a:t>iterátoru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B0434-43AD-E4A7-9F67-D2C584FD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B584CB-63CE-77A0-ADD6-197A82C8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>
            <a:hlinkClick r:id="rId3"/>
            <a:extLst>
              <a:ext uri="{FF2B5EF4-FFF2-40B4-BE49-F238E27FC236}">
                <a16:creationId xmlns:a16="http://schemas.microsoft.com/office/drawing/2014/main" id="{E6320548-5CEE-2478-5E3A-08E1042796D2}"/>
              </a:ext>
            </a:extLst>
          </p:cNvPr>
          <p:cNvSpPr txBox="1"/>
          <p:nvPr/>
        </p:nvSpPr>
        <p:spPr>
          <a:xfrm>
            <a:off x="760141" y="2326590"/>
            <a:ext cx="10593659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istringstream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32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stream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32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"1 2 3 4 5"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copy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&gt;(stream),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&gt;(),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ostream_iterator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</a:t>
            </a:r>
            <a:r>
              <a:rPr lang="en-US" sz="32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32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32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"</a:t>
            </a:r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sz="32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2CD4F0AF-3B7B-026F-B219-0687D787E470}"/>
              </a:ext>
            </a:extLst>
          </p:cNvPr>
          <p:cNvSpPr/>
          <p:nvPr/>
        </p:nvSpPr>
        <p:spPr>
          <a:xfrm>
            <a:off x="7705493" y="2787805"/>
            <a:ext cx="4020342" cy="546410"/>
          </a:xfrm>
          <a:prstGeom prst="wedgeRoundRectCallout">
            <a:avLst>
              <a:gd name="adj1" fmla="val -39320"/>
              <a:gd name="adj2" fmla="val 7270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istream_iterator</a:t>
            </a:r>
            <a:r>
              <a:rPr lang="en-US" dirty="0"/>
              <a:t> </a:t>
            </a:r>
            <a:r>
              <a:rPr lang="cs-CZ" dirty="0"/>
              <a:t>mění stav streamu</a:t>
            </a:r>
            <a:br>
              <a:rPr lang="cs-CZ" dirty="0"/>
            </a:br>
            <a:r>
              <a:rPr lang="cs-CZ" dirty="0">
                <a:sym typeface="Wingdings" panose="05000000000000000000" pitchFamily="2" charset="2"/>
              </a:rPr>
              <a:t> nejde dělat víc </a:t>
            </a:r>
            <a:r>
              <a:rPr lang="cs-CZ" dirty="0" err="1">
                <a:sym typeface="Wingdings" panose="05000000000000000000" pitchFamily="2" charset="2"/>
              </a:rPr>
              <a:t>passů</a:t>
            </a:r>
            <a:r>
              <a:rPr lang="cs-CZ" dirty="0">
                <a:sym typeface="Wingdings" panose="05000000000000000000" pitchFamily="2" charset="2"/>
              </a:rPr>
              <a:t> „jen tak“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0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38C1D-D02E-A9F3-C550-802305C20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forward </a:t>
            </a:r>
            <a:r>
              <a:rPr lang="cs-CZ" dirty="0" err="1"/>
              <a:t>iterátoru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F7C34-57DE-6172-EBDA-CFE40D3D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AA8EB303-921D-F358-1EF5-05BB1EF9287F}"/>
              </a:ext>
            </a:extLst>
          </p:cNvPr>
          <p:cNvSpPr txBox="1"/>
          <p:nvPr/>
        </p:nvSpPr>
        <p:spPr>
          <a:xfrm>
            <a:off x="324151" y="2141924"/>
            <a:ext cx="11401684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forward_list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sz="2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2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16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8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Print </a:t>
            </a:r>
            <a:r>
              <a:rPr lang="en-US" sz="2800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forward_list</a:t>
            </a:r>
            <a:r>
              <a:rPr lang="en-US" sz="28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.</a:t>
            </a:r>
            <a:endParaRPr lang="en-US" sz="28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28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for_each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8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8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</a:t>
            </a:r>
            <a:r>
              <a:rPr lang="en-US" sz="28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28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[](</a:t>
            </a:r>
            <a:r>
              <a:rPr lang="en-US" sz="2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n &lt;&lt; </a:t>
            </a:r>
            <a:r>
              <a:rPr lang="en-US" sz="28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 '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});</a:t>
            </a:r>
          </a:p>
          <a:p>
            <a:endParaRPr lang="en-US" sz="2800" b="0" dirty="0">
              <a:solidFill>
                <a:srgbClr val="267F99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8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sz="28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800" b="0" dirty="0">
                <a:solidFill>
                  <a:srgbClr val="EE0000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sz="2800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2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0756B-2E56-6060-A63F-93256A593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96EAF41A-2393-4269-09A7-A1ACF1FE2DE1}"/>
              </a:ext>
            </a:extLst>
          </p:cNvPr>
          <p:cNvSpPr/>
          <p:nvPr/>
        </p:nvSpPr>
        <p:spPr>
          <a:xfrm>
            <a:off x="5252225" y="4382428"/>
            <a:ext cx="4103648" cy="1115123"/>
          </a:xfrm>
          <a:prstGeom prst="wedgeRoundRectCallout">
            <a:avLst>
              <a:gd name="adj1" fmla="val -41278"/>
              <a:gd name="adj2" fmla="val -8733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forward_list</a:t>
            </a:r>
            <a:r>
              <a:rPr lang="en-US" dirty="0"/>
              <a:t>::iterator </a:t>
            </a:r>
            <a:r>
              <a:rPr lang="cs-CZ" dirty="0"/>
              <a:t>nemění stav listu,</a:t>
            </a:r>
            <a:br>
              <a:rPr lang="cs-CZ" dirty="0"/>
            </a:br>
            <a:r>
              <a:rPr lang="cs-CZ" dirty="0"/>
              <a:t>můžeme iterovat opakovaně</a:t>
            </a:r>
            <a:br>
              <a:rPr lang="cs-CZ" dirty="0"/>
            </a:br>
            <a:r>
              <a:rPr lang="cs-CZ" dirty="0"/>
              <a:t>(kopie </a:t>
            </a:r>
            <a:r>
              <a:rPr lang="cs-CZ" dirty="0" err="1"/>
              <a:t>iterátoru</a:t>
            </a:r>
            <a:r>
              <a:rPr lang="cs-CZ" dirty="0"/>
              <a:t> by iterovaly to samé)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3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25C68-393B-50EB-68CC-485DACF17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příklady kategorií </a:t>
            </a:r>
            <a:r>
              <a:rPr lang="cs-CZ" dirty="0" err="1"/>
              <a:t>iterátorů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9E2F59-EAA0-BAFC-7749-0CD045F27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Bidirect</a:t>
            </a:r>
            <a:r>
              <a:rPr lang="en-US" dirty="0" err="1"/>
              <a:t>ional</a:t>
            </a:r>
            <a:r>
              <a:rPr lang="cs-CZ" dirty="0"/>
              <a:t> </a:t>
            </a:r>
            <a:r>
              <a:rPr lang="cs-CZ" dirty="0" err="1"/>
              <a:t>iterátor</a:t>
            </a:r>
            <a:r>
              <a:rPr lang="en-US" dirty="0"/>
              <a:t> (</a:t>
            </a:r>
            <a:r>
              <a:rPr lang="en-US" dirty="0" err="1"/>
              <a:t>dovoluje</a:t>
            </a:r>
            <a:r>
              <a:rPr lang="en-US" dirty="0"/>
              <a:t> </a:t>
            </a:r>
            <a:r>
              <a:rPr lang="en-US" b="1" dirty="0"/>
              <a:t>++it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/>
              <a:t>--it</a:t>
            </a:r>
            <a:r>
              <a:rPr lang="en-US" dirty="0"/>
              <a:t>)</a:t>
            </a:r>
            <a:endParaRPr lang="cs-CZ" dirty="0"/>
          </a:p>
          <a:p>
            <a:pPr lvl="1"/>
            <a:r>
              <a:rPr lang="en-US" b="1" dirty="0"/>
              <a:t>std::list&lt;T&gt;::iterator</a:t>
            </a:r>
          </a:p>
          <a:p>
            <a:pPr lvl="1"/>
            <a:r>
              <a:rPr lang="en-US" b="1" dirty="0"/>
              <a:t>std::set&lt;K&gt;::iterator</a:t>
            </a:r>
            <a:r>
              <a:rPr lang="en-US" dirty="0"/>
              <a:t>, </a:t>
            </a:r>
            <a:r>
              <a:rPr lang="en-US" b="1" dirty="0"/>
              <a:t>std::map&lt;K, V&gt;::iterator</a:t>
            </a:r>
          </a:p>
          <a:p>
            <a:pPr lvl="1"/>
            <a:r>
              <a:rPr lang="en-US" dirty="0"/>
              <a:t>⚠️ </a:t>
            </a:r>
            <a:r>
              <a:rPr lang="en-US" dirty="0" err="1"/>
              <a:t>naopak</a:t>
            </a:r>
            <a:r>
              <a:rPr lang="en-US" dirty="0"/>
              <a:t> ne pro </a:t>
            </a:r>
            <a:r>
              <a:rPr lang="en-US" b="1" dirty="0"/>
              <a:t>std::</a:t>
            </a:r>
            <a:r>
              <a:rPr lang="en-US" b="1" dirty="0" err="1"/>
              <a:t>unordered_set</a:t>
            </a:r>
            <a:r>
              <a:rPr lang="en-US" dirty="0"/>
              <a:t> a </a:t>
            </a:r>
            <a:r>
              <a:rPr lang="en-US" b="1" dirty="0"/>
              <a:t>std::</a:t>
            </a:r>
            <a:r>
              <a:rPr lang="en-US" b="1" dirty="0" err="1"/>
              <a:t>unordered_map</a:t>
            </a:r>
            <a:endParaRPr lang="en-US" b="1" dirty="0"/>
          </a:p>
          <a:p>
            <a:r>
              <a:rPr lang="en-US" dirty="0" err="1"/>
              <a:t>RandomAccess</a:t>
            </a:r>
            <a:r>
              <a:rPr lang="en-US" dirty="0"/>
              <a:t> </a:t>
            </a:r>
            <a:r>
              <a:rPr lang="en-US" dirty="0" err="1"/>
              <a:t>iter</a:t>
            </a:r>
            <a:r>
              <a:rPr lang="cs-CZ" dirty="0" err="1"/>
              <a:t>átor</a:t>
            </a:r>
            <a:endParaRPr lang="cs-CZ" dirty="0"/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deque</a:t>
            </a:r>
            <a:r>
              <a:rPr lang="cs-CZ" b="1" dirty="0"/>
              <a:t>&lt;T&gt;::</a:t>
            </a:r>
            <a:r>
              <a:rPr lang="cs-CZ" b="1" dirty="0" err="1"/>
              <a:t>iterator</a:t>
            </a:r>
            <a:endParaRPr lang="cs-CZ" b="1" dirty="0"/>
          </a:p>
          <a:p>
            <a:r>
              <a:rPr lang="cs-CZ" dirty="0" err="1"/>
              <a:t>Contiguous</a:t>
            </a:r>
            <a:r>
              <a:rPr lang="cs-CZ" dirty="0"/>
              <a:t> </a:t>
            </a:r>
            <a:r>
              <a:rPr lang="cs-CZ" dirty="0" err="1"/>
              <a:t>iterátor</a:t>
            </a:r>
            <a:endParaRPr lang="cs-CZ" dirty="0"/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vector</a:t>
            </a:r>
            <a:r>
              <a:rPr lang="cs-CZ" b="1" dirty="0"/>
              <a:t>&lt;T&gt;::</a:t>
            </a:r>
            <a:r>
              <a:rPr lang="cs-CZ" b="1" dirty="0" err="1"/>
              <a:t>iterator</a:t>
            </a:r>
            <a:endParaRPr lang="cs-CZ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149AA-F4F5-7DBF-4A1D-D1748D06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AAF3F-B486-F399-FC41-9AC73246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5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B8815-1ECC-9F89-E450-386A2D1A3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Vlastní </a:t>
            </a:r>
            <a:r>
              <a:rPr lang="cs-CZ" dirty="0" err="1"/>
              <a:t>iterátor</a:t>
            </a:r>
            <a:r>
              <a:rPr lang="cs-CZ" dirty="0"/>
              <a:t> (jednoduchý generátor čísel)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370E7-A6A1-73B4-8B7B-BD9CE7C1B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Určíme jeho kategorii (např. </a:t>
            </a:r>
            <a:r>
              <a:rPr lang="cs-CZ" dirty="0" err="1"/>
              <a:t>ForwardIterator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Korektnost implementace kontrolujeme </a:t>
            </a:r>
            <a:r>
              <a:rPr lang="cs-CZ" dirty="0" err="1"/>
              <a:t>conceptem</a:t>
            </a:r>
            <a:r>
              <a:rPr lang="cs-CZ" dirty="0"/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DejaVuSans"/>
              </a:rPr>
              <a:t>std::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DejaVuSans"/>
              </a:rPr>
              <a:t>forward_iterator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Definujeme</a:t>
            </a:r>
            <a:r>
              <a:rPr lang="cs-CZ" dirty="0"/>
              <a:t> </a:t>
            </a:r>
            <a:r>
              <a:rPr lang="cs-CZ" dirty="0" err="1"/>
              <a:t>typedefy</a:t>
            </a:r>
            <a:r>
              <a:rPr lang="cs-CZ" dirty="0"/>
              <a:t> popisující </a:t>
            </a:r>
            <a:r>
              <a:rPr lang="cs-CZ" dirty="0" err="1"/>
              <a:t>iterátor</a:t>
            </a:r>
            <a:endParaRPr lang="cs-CZ" dirty="0"/>
          </a:p>
          <a:p>
            <a:pPr lvl="1"/>
            <a:r>
              <a:rPr lang="en-US" b="1" i="0" dirty="0" err="1">
                <a:solidFill>
                  <a:srgbClr val="000000"/>
                </a:solidFill>
                <a:effectLst/>
                <a:latin typeface="DejaVuSansMono"/>
              </a:rPr>
              <a:t>difference_type</a:t>
            </a:r>
            <a:r>
              <a:rPr lang="cs-CZ" dirty="0">
                <a:solidFill>
                  <a:srgbClr val="000000"/>
                </a:solidFill>
                <a:latin typeface="DejaVuSansMono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DejaVuSansMono"/>
              </a:rPr>
              <a:t>value_type</a:t>
            </a:r>
            <a:r>
              <a:rPr lang="cs-CZ" b="0" i="0" dirty="0">
                <a:solidFill>
                  <a:srgbClr val="000000"/>
                </a:solidFill>
                <a:effectLst/>
                <a:latin typeface="DejaVuSansMono"/>
              </a:rPr>
              <a:t>, </a:t>
            </a:r>
            <a:r>
              <a:rPr lang="cs-CZ" b="1" i="0" dirty="0">
                <a:solidFill>
                  <a:srgbClr val="000000"/>
                </a:solidFill>
                <a:effectLst/>
                <a:latin typeface="DejaVuSansMono"/>
              </a:rPr>
              <a:t>pointer</a:t>
            </a:r>
            <a:r>
              <a:rPr lang="cs-CZ" b="0" i="0" dirty="0">
                <a:solidFill>
                  <a:srgbClr val="000000"/>
                </a:solidFill>
                <a:effectLst/>
                <a:latin typeface="DejaVuSansMono"/>
              </a:rPr>
              <a:t>, </a:t>
            </a:r>
            <a:r>
              <a:rPr lang="cs-CZ" b="1" i="0" dirty="0">
                <a:solidFill>
                  <a:srgbClr val="000000"/>
                </a:solidFill>
                <a:effectLst/>
                <a:latin typeface="DejaVuSansMono"/>
              </a:rPr>
              <a:t>reference</a:t>
            </a:r>
            <a:r>
              <a:rPr lang="cs-CZ" b="0" i="0" dirty="0">
                <a:solidFill>
                  <a:srgbClr val="000000"/>
                </a:solidFill>
                <a:effectLst/>
                <a:latin typeface="DejaVuSansMono"/>
              </a:rPr>
              <a:t>, </a:t>
            </a:r>
            <a:r>
              <a:rPr lang="cs-CZ" b="1" i="0" dirty="0" err="1">
                <a:solidFill>
                  <a:srgbClr val="000000"/>
                </a:solidFill>
                <a:effectLst/>
                <a:latin typeface="DejaVuSansMono"/>
              </a:rPr>
              <a:t>iterator_category</a:t>
            </a:r>
            <a:endParaRPr lang="en-US" b="1" i="0" dirty="0">
              <a:solidFill>
                <a:srgbClr val="000000"/>
              </a:solidFill>
              <a:effectLst/>
              <a:latin typeface="DejaVuSansMono"/>
            </a:endParaRPr>
          </a:p>
          <a:p>
            <a:pPr lvl="1"/>
            <a:r>
              <a:rPr lang="cs-CZ" b="1" dirty="0">
                <a:solidFill>
                  <a:srgbClr val="000000"/>
                </a:solidFill>
                <a:latin typeface="DejaVuSansMono"/>
              </a:rPr>
              <a:t>v</a:t>
            </a:r>
            <a:r>
              <a:rPr lang="en-US" b="1" dirty="0" err="1">
                <a:solidFill>
                  <a:srgbClr val="000000"/>
                </a:solidFill>
                <a:latin typeface="DejaVuSansMono"/>
              </a:rPr>
              <a:t>alue_type</a:t>
            </a:r>
            <a:r>
              <a:rPr lang="en-US" dirty="0">
                <a:solidFill>
                  <a:srgbClr val="000000"/>
                </a:solidFill>
                <a:latin typeface="DejaVuSansMono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DejaVuSansMono"/>
              </a:rPr>
              <a:t>point</a:t>
            </a:r>
            <a:r>
              <a:rPr lang="en-US" dirty="0">
                <a:solidFill>
                  <a:srgbClr val="000000"/>
                </a:solidFill>
                <a:latin typeface="DejaVuSansMono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DejaVuSansMono"/>
              </a:rPr>
              <a:t>reference</a:t>
            </a:r>
            <a:r>
              <a:rPr lang="en-US" dirty="0">
                <a:solidFill>
                  <a:srgbClr val="000000"/>
                </a:solidFill>
                <a:latin typeface="DejaVuSansMon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DejaVuSansMono"/>
              </a:rPr>
              <a:t>popis</a:t>
            </a:r>
            <a:r>
              <a:rPr lang="cs-CZ" dirty="0">
                <a:solidFill>
                  <a:srgbClr val="000000"/>
                </a:solidFill>
                <a:latin typeface="DejaVuSansMono"/>
              </a:rPr>
              <a:t>ují výsledek dereference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DejaVuSansMono"/>
              </a:rPr>
              <a:t>Do </a:t>
            </a:r>
            <a:r>
              <a:rPr lang="cs-CZ" dirty="0" err="1">
                <a:solidFill>
                  <a:srgbClr val="000000"/>
                </a:solidFill>
                <a:latin typeface="DejaVuSansMono"/>
              </a:rPr>
              <a:t>iterator_category</a:t>
            </a:r>
            <a:r>
              <a:rPr lang="cs-CZ" dirty="0">
                <a:solidFill>
                  <a:srgbClr val="000000"/>
                </a:solidFill>
                <a:latin typeface="DejaVuSansMono"/>
              </a:rPr>
              <a:t> je uložen tag popisující kategorii (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DejaVuSansMono"/>
              </a:rPr>
              <a:t>forward_iterator_tag</a:t>
            </a:r>
            <a:r>
              <a:rPr lang="cs-CZ" i="0" dirty="0">
                <a:solidFill>
                  <a:srgbClr val="000000"/>
                </a:solidFill>
                <a:effectLst/>
                <a:latin typeface="DejaVuSansMono"/>
              </a:rPr>
              <a:t>)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Definujeme patřičné metody definované danou kategorií a všemi </a:t>
            </a:r>
            <a:r>
              <a:rPr lang="cs-CZ" dirty="0" err="1"/>
              <a:t>parent</a:t>
            </a:r>
            <a:r>
              <a:rPr lang="cs-CZ" dirty="0"/>
              <a:t> kategoriemi</a:t>
            </a:r>
          </a:p>
          <a:p>
            <a:pPr lvl="1"/>
            <a:r>
              <a:rPr lang="cs-CZ" dirty="0"/>
              <a:t>Pro </a:t>
            </a:r>
            <a:r>
              <a:rPr lang="cs-CZ" dirty="0" err="1"/>
              <a:t>ForwardIterator</a:t>
            </a:r>
            <a:r>
              <a:rPr lang="cs-CZ" dirty="0"/>
              <a:t>: </a:t>
            </a:r>
            <a:r>
              <a:rPr lang="en-US" b="1" dirty="0"/>
              <a:t>++it</a:t>
            </a:r>
            <a:r>
              <a:rPr lang="en-US" dirty="0"/>
              <a:t>, </a:t>
            </a:r>
            <a:r>
              <a:rPr lang="en-US" b="1" dirty="0"/>
              <a:t>it++</a:t>
            </a:r>
            <a:r>
              <a:rPr lang="en-US" dirty="0"/>
              <a:t>, </a:t>
            </a:r>
            <a:r>
              <a:rPr lang="en-US" b="1" dirty="0"/>
              <a:t>*it</a:t>
            </a:r>
            <a:r>
              <a:rPr lang="en-US" dirty="0"/>
              <a:t>,</a:t>
            </a:r>
            <a:r>
              <a:rPr lang="cs-CZ" dirty="0"/>
              <a:t> </a:t>
            </a:r>
            <a:r>
              <a:rPr lang="en-US" b="1" dirty="0"/>
              <a:t>it-&gt;m</a:t>
            </a:r>
            <a:r>
              <a:rPr lang="en-US" dirty="0"/>
              <a:t>, </a:t>
            </a:r>
            <a:r>
              <a:rPr lang="cs-CZ" b="1" dirty="0"/>
              <a:t>it1</a:t>
            </a:r>
            <a:r>
              <a:rPr lang="en-US" b="1" dirty="0"/>
              <a:t> == </a:t>
            </a:r>
            <a:r>
              <a:rPr lang="cs-CZ" b="1" dirty="0"/>
              <a:t>it2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3D79D1-6455-C12D-6F61-2118C4188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0F8EC-569C-6865-99EF-8BE16E17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45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F1DF-24A5-8996-E316-E151563EB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24123-4D2F-EAC9-15ED-D57D5BB7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Range ≡ </a:t>
            </a:r>
            <a:r>
              <a:rPr lang="en-US" b="1" dirty="0"/>
              <a:t>[begin, end)</a:t>
            </a:r>
            <a:r>
              <a:rPr lang="cs-CZ" b="1" dirty="0"/>
              <a:t> </a:t>
            </a:r>
            <a:r>
              <a:rPr lang="cs-CZ" dirty="0"/>
              <a:t>– typický </a:t>
            </a:r>
            <a:r>
              <a:rPr lang="cs-CZ" dirty="0" err="1"/>
              <a:t>range</a:t>
            </a:r>
            <a:r>
              <a:rPr lang="cs-CZ" dirty="0"/>
              <a:t> (všechny standardní kontejnery)</a:t>
            </a:r>
            <a:endParaRPr lang="en-US" dirty="0"/>
          </a:p>
          <a:p>
            <a:pPr lvl="1"/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begin + [0, size)</a:t>
            </a:r>
            <a:r>
              <a:rPr lang="cs-CZ" dirty="0"/>
              <a:t> – </a:t>
            </a:r>
            <a:r>
              <a:rPr lang="cs-CZ" dirty="0" err="1"/>
              <a:t>range</a:t>
            </a:r>
            <a:r>
              <a:rPr lang="cs-CZ" dirty="0"/>
              <a:t> definovaný rozsahem</a:t>
            </a:r>
            <a:endParaRPr lang="en-US" dirty="0"/>
          </a:p>
          <a:p>
            <a:pPr lvl="1"/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[begin, pred)</a:t>
            </a:r>
            <a:r>
              <a:rPr lang="en-US" dirty="0"/>
              <a:t> – range </a:t>
            </a:r>
            <a:r>
              <a:rPr lang="cs-CZ" dirty="0"/>
              <a:t>zakončený podmínkou</a:t>
            </a:r>
            <a:endParaRPr lang="en-US" dirty="0"/>
          </a:p>
          <a:p>
            <a:pPr lvl="1"/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[begin, </a:t>
            </a:r>
            <a:r>
              <a:rPr lang="cs-CZ" b="1" dirty="0"/>
              <a:t>…</a:t>
            </a:r>
            <a:r>
              <a:rPr lang="en-US" b="1" dirty="0"/>
              <a:t>)</a:t>
            </a:r>
            <a:r>
              <a:rPr lang="en-US" dirty="0"/>
              <a:t> – range bez </a:t>
            </a:r>
            <a:r>
              <a:rPr lang="en-US" dirty="0" err="1"/>
              <a:t>konce</a:t>
            </a:r>
            <a:endParaRPr lang="cs-CZ" dirty="0"/>
          </a:p>
          <a:p>
            <a:r>
              <a:rPr lang="cs-CZ" dirty="0"/>
              <a:t>Velké množství standardních algoritmů </a:t>
            </a:r>
            <a:r>
              <a:rPr lang="cs-CZ" b="1" dirty="0"/>
              <a:t>(</a:t>
            </a:r>
            <a:r>
              <a:rPr lang="cs-CZ" b="1" dirty="0" err="1"/>
              <a:t>begin</a:t>
            </a:r>
            <a:r>
              <a:rPr lang="cs-CZ" b="1" dirty="0"/>
              <a:t>, end, …) </a:t>
            </a:r>
            <a:r>
              <a:rPr lang="cs-CZ" dirty="0"/>
              <a:t>má </a:t>
            </a:r>
            <a:r>
              <a:rPr lang="cs-CZ" dirty="0" err="1"/>
              <a:t>ranges</a:t>
            </a:r>
            <a:r>
              <a:rPr lang="cs-CZ" dirty="0"/>
              <a:t>:: variantu </a:t>
            </a:r>
            <a:r>
              <a:rPr lang="cs-CZ" b="1" dirty="0"/>
              <a:t>(</a:t>
            </a:r>
            <a:r>
              <a:rPr lang="cs-CZ" b="1" dirty="0" err="1"/>
              <a:t>range</a:t>
            </a:r>
            <a:r>
              <a:rPr lang="cs-CZ" b="1" dirty="0"/>
              <a:t>, …)</a:t>
            </a:r>
          </a:p>
          <a:p>
            <a:r>
              <a:rPr lang="cs-CZ" dirty="0"/>
              <a:t>Lazy </a:t>
            </a:r>
            <a:r>
              <a:rPr lang="en-US" dirty="0" err="1"/>
              <a:t>evaluace</a:t>
            </a:r>
            <a:r>
              <a:rPr lang="cs-CZ" dirty="0"/>
              <a:t> </a:t>
            </a:r>
            <a:r>
              <a:rPr lang="en-US" dirty="0"/>
              <a:t>a </a:t>
            </a:r>
            <a:r>
              <a:rPr lang="en-US" dirty="0" err="1"/>
              <a:t>kompozabilita</a:t>
            </a:r>
            <a:r>
              <a:rPr lang="en-US" dirty="0"/>
              <a:t> (</a:t>
            </a:r>
            <a:r>
              <a:rPr lang="en-US" dirty="0" err="1"/>
              <a:t>typicky</a:t>
            </a:r>
            <a:r>
              <a:rPr lang="en-US" dirty="0"/>
              <a:t> </a:t>
            </a:r>
            <a:r>
              <a:rPr lang="en-US" dirty="0" err="1"/>
              <a:t>pomoc</a:t>
            </a:r>
            <a:r>
              <a:rPr lang="cs-CZ" dirty="0"/>
              <a:t>í </a:t>
            </a:r>
            <a:r>
              <a:rPr lang="en-US" b="1" dirty="0"/>
              <a:t>|</a:t>
            </a:r>
            <a:r>
              <a:rPr lang="en-US" dirty="0"/>
              <a:t> </a:t>
            </a:r>
            <a:r>
              <a:rPr lang="cs-CZ" dirty="0"/>
              <a:t>operátoru</a:t>
            </a:r>
            <a:r>
              <a:rPr lang="en-US" dirty="0"/>
              <a:t>)</a:t>
            </a:r>
            <a:endParaRPr lang="cs-CZ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DC02D4-91ED-058E-60D1-A82DDC1C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9F009D-3FC8-5DEE-8ED2-7D649F85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9</a:t>
            </a:fld>
            <a:endParaRPr lang="en-US"/>
          </a:p>
        </p:txBody>
      </p:sp>
      <p:sp>
        <p:nvSpPr>
          <p:cNvPr id="6" name="Obdélník: se zakulacenými rohy 3">
            <a:extLst>
              <a:ext uri="{FF2B5EF4-FFF2-40B4-BE49-F238E27FC236}">
                <a16:creationId xmlns:a16="http://schemas.microsoft.com/office/drawing/2014/main" id="{F45DDE8C-C04C-770E-673A-61C25C74D3B4}"/>
              </a:ext>
            </a:extLst>
          </p:cNvPr>
          <p:cNvSpPr/>
          <p:nvPr/>
        </p:nvSpPr>
        <p:spPr>
          <a:xfrm>
            <a:off x="9406056" y="447453"/>
            <a:ext cx="2319779" cy="3773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&lt;ranges&gt;</a:t>
            </a:r>
          </a:p>
        </p:txBody>
      </p:sp>
      <p:sp>
        <p:nvSpPr>
          <p:cNvPr id="10" name="TextovéPole 5">
            <a:extLst>
              <a:ext uri="{FF2B5EF4-FFF2-40B4-BE49-F238E27FC236}">
                <a16:creationId xmlns:a16="http://schemas.microsoft.com/office/drawing/2014/main" id="{CEB3BD3E-B361-2743-36B1-C90CB54D09A4}"/>
              </a:ext>
            </a:extLst>
          </p:cNvPr>
          <p:cNvSpPr txBox="1"/>
          <p:nvPr/>
        </p:nvSpPr>
        <p:spPr>
          <a:xfrm>
            <a:off x="5816338" y="3556078"/>
            <a:ext cx="5703309" cy="40862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>
                <a:hlinkClick r:id="rId2"/>
              </a:rPr>
              <a:t>https://en.cppreference.com/w/cpp/algorithm/ranges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5396DB-80BC-423C-CEDA-C3445B763B0A}"/>
              </a:ext>
            </a:extLst>
          </p:cNvPr>
          <p:cNvSpPr txBox="1"/>
          <p:nvPr/>
        </p:nvSpPr>
        <p:spPr>
          <a:xfrm>
            <a:off x="2052524" y="4379222"/>
            <a:ext cx="7527627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::vector&lt;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numbers{ ... };</a:t>
            </a:r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view = numbers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|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views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filter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([](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%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|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views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take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item : view) {</a:t>
            </a: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    // Process item.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10721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E8F15-15A0-4BD2-B0F4-2647CF7F9B36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dbab42ee-70ce-43f2-99c0-6385739211e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3293c47-cd37-4bf4-8d46-554ed56ab88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2590</TotalTime>
  <Words>1032</Words>
  <Application>Microsoft Office PowerPoint</Application>
  <PresentationFormat>Widescreen</PresentationFormat>
  <Paragraphs>127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Calibri Light</vt:lpstr>
      <vt:lpstr>Consolas</vt:lpstr>
      <vt:lpstr>DejaVuSans</vt:lpstr>
      <vt:lpstr>DejaVuSansMono</vt:lpstr>
      <vt:lpstr>Georgia</vt:lpstr>
      <vt:lpstr>Wingdings</vt:lpstr>
      <vt:lpstr>Office Theme</vt:lpstr>
      <vt:lpstr>Filip</vt:lpstr>
      <vt:lpstr>NPRG041 – C++</vt:lpstr>
      <vt:lpstr>Agenda</vt:lpstr>
      <vt:lpstr>Iterátory</vt:lpstr>
      <vt:lpstr>Příklad Output iterátoru a Input iterátoru</vt:lpstr>
      <vt:lpstr>Příklad Output iterátoru a Input iterátoru</vt:lpstr>
      <vt:lpstr>Příklad forward iterátoru</vt:lpstr>
      <vt:lpstr>Další příklady kategorií iterátorů</vt:lpstr>
      <vt:lpstr>Vlastní iterátor (jednoduchý generátor čísel)</vt:lpstr>
      <vt:lpstr>Ranges</vt:lpstr>
      <vt:lpstr>Standard nabízí velké množství utilit pro ranges</vt:lpstr>
      <vt:lpstr>Příklad: Generátor Fibonacciho čísel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22</cp:revision>
  <dcterms:created xsi:type="dcterms:W3CDTF">2024-09-29T12:33:11Z</dcterms:created>
  <dcterms:modified xsi:type="dcterms:W3CDTF">2025-12-10T12:16:44Z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