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22"/>
  </p:notesMasterIdLst>
  <p:sldIdLst>
    <p:sldId id="256" r:id="rId6"/>
    <p:sldId id="304" r:id="rId7"/>
    <p:sldId id="305" r:id="rId8"/>
    <p:sldId id="320" r:id="rId9"/>
    <p:sldId id="310" r:id="rId10"/>
    <p:sldId id="311" r:id="rId11"/>
    <p:sldId id="312" r:id="rId12"/>
    <p:sldId id="318" r:id="rId13"/>
    <p:sldId id="306" r:id="rId14"/>
    <p:sldId id="321" r:id="rId15"/>
    <p:sldId id="322" r:id="rId16"/>
    <p:sldId id="307" r:id="rId17"/>
    <p:sldId id="308" r:id="rId18"/>
    <p:sldId id="313" r:id="rId19"/>
    <p:sldId id="309" r:id="rId20"/>
    <p:sldId id="31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8240B44-260E-4BA9-8940-3F0B1D22A674}">
          <p14:sldIdLst>
            <p14:sldId id="256"/>
            <p14:sldId id="304"/>
          </p14:sldIdLst>
        </p14:section>
        <p14:section name="Filesystem" id="{3D0734A8-E3FB-4F80-9228-BC8D6599C2EC}">
          <p14:sldIdLst>
            <p14:sldId id="305"/>
            <p14:sldId id="320"/>
            <p14:sldId id="310"/>
            <p14:sldId id="311"/>
            <p14:sldId id="312"/>
            <p14:sldId id="318"/>
          </p14:sldIdLst>
        </p14:section>
        <p14:section name="Regexy" id="{2052B382-2F8E-4B8F-8B91-F34CA407B4C3}">
          <p14:sldIdLst>
            <p14:sldId id="306"/>
            <p14:sldId id="321"/>
            <p14:sldId id="322"/>
          </p14:sldIdLst>
        </p14:section>
        <p14:section name="Format" id="{B4EA1285-D09E-4414-AA74-B830825BF091}">
          <p14:sldIdLst>
            <p14:sldId id="307"/>
          </p14:sldIdLst>
        </p14:section>
        <p14:section name="Chrono" id="{D35FF983-1549-4506-81F6-F613D02DA187}">
          <p14:sldIdLst>
            <p14:sldId id="308"/>
            <p14:sldId id="313"/>
          </p14:sldIdLst>
        </p14:section>
        <p14:section name="Random" id="{75FAA73B-6DF4-4B16-98E9-6A418A00A708}">
          <p14:sldIdLst>
            <p14:sldId id="309"/>
            <p14:sldId id="31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D2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2" autoAdjust="0"/>
    <p:restoredTop sz="91291" autoAdjust="0"/>
  </p:normalViewPr>
  <p:slideViewPr>
    <p:cSldViewPr snapToGrid="0">
      <p:cViewPr varScale="1">
        <p:scale>
          <a:sx n="91" d="100"/>
          <a:sy n="91" d="100"/>
        </p:scale>
        <p:origin x="1212" y="30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31" d="100"/>
          <a:sy n="131" d="100"/>
        </p:scale>
        <p:origin x="229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7637CE-9EA2-440B-A1AE-6BFB67B7FB79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DBE02A-79E5-4AA4-9709-0286102CC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516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DBE02A-79E5-4AA4-9709-0286102CC8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092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DBE02A-79E5-4AA4-9709-0286102CC8D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875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3FA68-BDD5-04C2-0901-7BD962B9D1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9E75ED-5E4C-38DF-AF5F-9D9100ADB9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F8103-EDA3-45ED-D0B9-3F144116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19CF4E-A0FD-4DA7-A874-92D4BA770C4A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0DA887-E89E-A52E-7C0E-E41AAA48C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0E629-5385-04A9-E4A5-0E4610967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55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7A7A3-31C8-AA63-763A-F5771BFF7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C3CC4F-96F6-2F67-32AD-D1CB8DF5B0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E840B8-22D6-34BB-2AF2-F3CBF17CB8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C85BB06-44F1-42B9-83CB-C39FC0936B19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D0457-4578-328F-A5AD-AD202727B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70352-3AE5-7610-FFF7-DCC260269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11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64B735-09E4-9370-4703-9CDB80B478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55C122-8B5B-D599-2E54-005BE562DA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1FA97-B0B4-0CA8-723F-A9E2E84B4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9E3069-6C08-43AF-B0F2-D13DDDF22039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238C96-9FD1-BC1D-8422-9D885CC0C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2656F2-6C96-D253-18FD-E98D59880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217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bg>
      <p:bgPr>
        <a:gradFill>
          <a:gsLst>
            <a:gs pos="55000">
              <a:schemeClr val="accent1">
                <a:lumMod val="5000"/>
                <a:lumOff val="95000"/>
              </a:schemeClr>
            </a:gs>
            <a:gs pos="25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60099" y="2375462"/>
            <a:ext cx="7517501" cy="890124"/>
          </a:xfrm>
        </p:spPr>
        <p:txBody>
          <a:bodyPr anchor="b">
            <a:normAutofit/>
          </a:bodyPr>
          <a:lstStyle>
            <a:lvl1pPr algn="l">
              <a:defRPr sz="4400">
                <a:latin typeface="+mj-lt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60099" y="3399692"/>
            <a:ext cx="7517501" cy="1465644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3760100" y="3155894"/>
            <a:ext cx="5648241" cy="8092"/>
          </a:xfrm>
          <a:prstGeom prst="line">
            <a:avLst/>
          </a:prstGeom>
          <a:ln w="25400">
            <a:solidFill>
              <a:srgbClr val="E6A2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2706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123606" y="577294"/>
            <a:ext cx="11961644" cy="6202750"/>
          </a:xfrm>
        </p:spPr>
        <p:txBody>
          <a:bodyPr/>
          <a:lstStyle>
            <a:lvl1pPr marL="180975" indent="-180975">
              <a:defRPr sz="2000"/>
            </a:lvl1pPr>
            <a:lvl2pPr marL="358775" indent="-177800">
              <a:defRPr/>
            </a:lvl2pPr>
            <a:lvl3pPr marL="539750" indent="-180975">
              <a:defRPr/>
            </a:lvl3pPr>
            <a:lvl4pPr marL="715963" indent="-176213">
              <a:defRPr/>
            </a:lvl4pPr>
            <a:lvl5pPr marL="896938" indent="-180975"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en-US" dirty="0" err="1"/>
              <a:t>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108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5619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836614"/>
            <a:ext cx="11247967" cy="5832475"/>
          </a:xfrm>
        </p:spPr>
        <p:txBody>
          <a:bodyPr/>
          <a:lstStyle/>
          <a:p>
            <a:pPr lvl="0"/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05412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533401"/>
            <a:ext cx="10390717" cy="5191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6400" y="1196976"/>
            <a:ext cx="5664200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3800" y="1196976"/>
            <a:ext cx="5666317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3560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533401"/>
            <a:ext cx="10390717" cy="5191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6400" y="1196976"/>
            <a:ext cx="5664200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273800" y="1196975"/>
            <a:ext cx="5666317" cy="26241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273800" y="3973514"/>
            <a:ext cx="5666317" cy="2624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1111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98525-709B-D140-F88E-161790484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19F29-12FF-2E45-DF62-AB24E5EAF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80825-D51B-CF52-063B-04F5E5E7DE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369793-1413-4CDF-BCCE-AB60F433A870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29F21-424A-AE22-1F94-1EC447097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E5FEC-2E80-AAF7-048A-AA3FEE919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82635" y="6356350"/>
            <a:ext cx="2743200" cy="365125"/>
          </a:xfrm>
        </p:spPr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87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CD4CB-A733-C685-640A-36AF9C275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894833-E179-3B86-533E-7B249E885B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D3996-3574-B15D-2470-3FA8C1315A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C6CAF6C-8C84-47EE-8B33-BC396E20C3A1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56B50-C4BD-37DF-5761-F7021E4E3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D044D-D6FA-8B07-367C-9FA99CFAA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165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18030-0E05-4DEE-88AD-D0E61CC6C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84253-3CD4-E168-B749-025A540F7C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6165" y="1343818"/>
            <a:ext cx="5629835" cy="48331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5D8BBF-76D5-B351-6BAE-415952911F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5999" y="1343818"/>
            <a:ext cx="5629835" cy="48331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FA7343-CDCB-9A5E-EA71-2531910DE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F62D6D-2709-43C6-B78A-92A06BD1F7AA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DE889-27B1-C5D7-D6C1-FB677E662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0C9E5B-60D0-C510-1ABE-C580AAB42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796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4B67F-49F5-2FF6-7667-9255AA980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165" y="18254"/>
            <a:ext cx="11259670" cy="1325564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55FCC-4115-4B59-40EB-18BC76A36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6165" y="1343818"/>
            <a:ext cx="562983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C8B675-EB6B-64C0-DF76-67D7C25BFA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6164" y="2177255"/>
            <a:ext cx="5629835" cy="4012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6B4DA5-607D-AA9C-BF02-8863C8205F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8" y="1353343"/>
            <a:ext cx="562983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2A0D42-E21A-3F3C-EB86-FD35CC9BC2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5998" y="2186780"/>
            <a:ext cx="5629834" cy="40028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E996E0-8A0A-3A88-4618-4201D62791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B22894-A0A8-4711-BB4F-BF888949CD70}" type="datetime1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2C34F-BC4A-1BA2-3239-1FF2AC736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CD261F-882D-C81E-4157-393E1ADC5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7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2CE14-D859-7E26-373F-C258C0591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EF924A-ABB4-D1EC-85D1-3ED65D5A3C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E6BFD3-453E-464D-B3B7-A25A77CF94C2}" type="datetime1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ECA073-8A18-B9B9-987D-83E9EA269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B3727-8855-08F4-D9B0-6735F0E13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030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E97C75-211B-C664-D4A8-A9EA106F72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FC2115-4886-4971-A64E-86B9AEBBFE5D}" type="datetime1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708227-1955-DBF9-FD31-D7BA508B5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743CA6-AE9C-C859-83DA-0E89AFD72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465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C748A-DD75-F16C-3C01-09E0D50B6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86649-9189-1BB6-F862-31264FD83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4DA1EA-D366-E6E3-ABC9-C343F11FD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920341-CBCC-1FB6-5D37-0388E1A400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8DC9F20-0F8C-4FD9-8152-D1948B45FC73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A53049-1E65-D9BD-276A-15BB61D88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92AD4-9332-86F3-F622-76B38D504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674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5E632-7BD5-F62F-2D29-950C0C06B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781616-93B9-2069-DBD0-90219409BF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3D5AB2-3D08-33A5-A2D1-A3FC618C2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E967D-E410-AEDF-DFB1-9A415D065D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D23CBD-9F73-4975-9666-9752A4A40B18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DE2C3-C286-AB18-940B-ABCF38B48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FCCECE-5A32-8E87-FEDC-ECD6E8B21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596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69957B-860A-5214-436F-7FA2D2E2E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165" y="18255"/>
            <a:ext cx="1125967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C29130-39DA-AD14-9E3F-FCA281D82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6165" y="1343818"/>
            <a:ext cx="11259670" cy="48331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21DC9-5998-AF1F-9753-36D70E9044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FF0D79-36BD-4F16-B0BD-96B2B693837A}" type="datetime1">
              <a:rPr lang="en-US" smtClean="0"/>
              <a:t>12/2/2025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2C6285-3E74-AC35-9CA0-6CEF851B79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6165" y="6356350"/>
            <a:ext cx="76872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NPRG041 Programování v C++ - cvičení Jiří Klepl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D9EE4F-FBBC-25D8-ABDC-DD00D16C9E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76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8000">
              <a:schemeClr val="accent1">
                <a:lumMod val="5000"/>
                <a:lumOff val="9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464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668978"/>
            <a:ext cx="12192000" cy="6189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4721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z/8oo95Pjbj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z/8oo95Pjbj" TargetMode="Externa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cppreference.com/w/cpp/utility/format" TargetMode="External"/><Relationship Id="rId2" Type="http://schemas.openxmlformats.org/officeDocument/2006/relationships/hyperlink" Target="https://godbolt.org/z/szPsnrGh6" TargetMode="Externa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en.cppreference.com/w/cpp/chrono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z/1qazxq4GM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cppreference.com/w/cpp/numeric/random" TargetMode="External"/><Relationship Id="rId2" Type="http://schemas.openxmlformats.org/officeDocument/2006/relationships/hyperlink" Target="https://en.cppreference.com/w/cpp/numeric/random/normal_distribution" TargetMode="Externa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si.mff.cuni.cz/teaching/nprg041-klepl-web/data/09/doc.tar.gz" TargetMode="External"/><Relationship Id="rId2" Type="http://schemas.openxmlformats.org/officeDocument/2006/relationships/hyperlink" Target="https://www.ksi.mff.cuni.cz/teaching/nprg041-klepl-web/data/09/doc.zi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n.cppreference.com/w/cpp/filesyste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godbolt.org/z/ErMYae61x" TargetMode="External"/><Relationship Id="rId2" Type="http://schemas.openxmlformats.org/officeDocument/2006/relationships/hyperlink" Target="https://godbolt.org/z/9zYd9hrfP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z/PfGK84dqf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godbolt.org/z/PfGK84dqf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en.cppreference.com/w/cpp/rege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CE40E-DEBA-297F-732D-E2C8F8DCB0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NPRG041 – C++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1B3E8C-2831-C061-24E9-BAE0F7ECF7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c</a:t>
            </a:r>
            <a:r>
              <a:rPr lang="en-US" dirty="0"/>
              <a:t>v</a:t>
            </a:r>
            <a:r>
              <a:rPr lang="cs-CZ" dirty="0" err="1"/>
              <a:t>ičení</a:t>
            </a:r>
            <a:r>
              <a:rPr lang="cs-CZ" dirty="0"/>
              <a:t> – </a:t>
            </a:r>
            <a:r>
              <a:rPr lang="en-US" dirty="0"/>
              <a:t>Ji</a:t>
            </a:r>
            <a:r>
              <a:rPr lang="cs-CZ" dirty="0"/>
              <a:t>ří</a:t>
            </a:r>
            <a:r>
              <a:rPr lang="en-US" dirty="0"/>
              <a:t> Klepl</a:t>
            </a:r>
            <a:endParaRPr lang="cs-CZ" dirty="0"/>
          </a:p>
          <a:p>
            <a:r>
              <a:rPr lang="cs-CZ" b="1" dirty="0" err="1"/>
              <a:t>mattermost</a:t>
            </a:r>
            <a:r>
              <a:rPr lang="cs-CZ" dirty="0"/>
              <a:t>: ulita/2</a:t>
            </a:r>
            <a:r>
              <a:rPr lang="en-US" dirty="0"/>
              <a:t>5</a:t>
            </a:r>
            <a:r>
              <a:rPr lang="cs-CZ" dirty="0"/>
              <a:t>2</a:t>
            </a:r>
            <a:r>
              <a:rPr lang="en-US" dirty="0"/>
              <a:t>6</a:t>
            </a:r>
            <a:r>
              <a:rPr lang="cs-CZ" dirty="0"/>
              <a:t>ZS: nprg041-cpp-klepl (</a:t>
            </a:r>
            <a:r>
              <a:rPr lang="cs-CZ" dirty="0" err="1"/>
              <a:t>inv</a:t>
            </a:r>
            <a:r>
              <a:rPr lang="cs-CZ" dirty="0"/>
              <a:t> na SIS nástěnce)</a:t>
            </a:r>
            <a:br>
              <a:rPr lang="cs-CZ" dirty="0"/>
            </a:b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k</a:t>
            </a:r>
            <a:r>
              <a:rPr lang="cs-CZ" dirty="0">
                <a:solidFill>
                  <a:schemeClr val="bg2">
                    <a:lumMod val="90000"/>
                  </a:schemeClr>
                </a:solidFill>
              </a:rPr>
              <a:t>lepl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@d3s.mff.cuni.cz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421C1D-0544-A012-4AFD-9FEF779DE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NPRG041 </a:t>
            </a:r>
            <a:r>
              <a:rPr lang="en-US" dirty="0" err="1"/>
              <a:t>Programování</a:t>
            </a:r>
            <a:r>
              <a:rPr lang="en-US" dirty="0"/>
              <a:t> v C++ - </a:t>
            </a:r>
            <a:r>
              <a:rPr lang="en-US" dirty="0" err="1"/>
              <a:t>cvičení</a:t>
            </a:r>
            <a:r>
              <a:rPr lang="en-US" dirty="0"/>
              <a:t>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E1236-6277-E1D9-F75F-24CDF60A9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955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15E2D4-1356-93EE-304B-C4C9518E93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8BC2D235-2F2B-A3EF-981F-3198F6808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Uk</a:t>
            </a:r>
            <a:r>
              <a:rPr lang="cs-CZ" dirty="0" err="1"/>
              <a:t>ázka</a:t>
            </a:r>
            <a:r>
              <a:rPr lang="cs-CZ" dirty="0"/>
              <a:t> procházení nálezů </a:t>
            </a:r>
            <a:r>
              <a:rPr lang="cs-CZ" dirty="0" err="1"/>
              <a:t>regexu</a:t>
            </a:r>
            <a:endParaRPr lang="en-US" dirty="0"/>
          </a:p>
        </p:txBody>
      </p:sp>
      <p:sp>
        <p:nvSpPr>
          <p:cNvPr id="8" name="TextovéPole 7">
            <a:hlinkClick r:id="rId2"/>
            <a:extLst>
              <a:ext uri="{FF2B5EF4-FFF2-40B4-BE49-F238E27FC236}">
                <a16:creationId xmlns:a16="http://schemas.microsoft.com/office/drawing/2014/main" id="{9F9137E6-AB22-8051-9DC4-5B8CD1BD3B92}"/>
              </a:ext>
            </a:extLst>
          </p:cNvPr>
          <p:cNvSpPr txBox="1"/>
          <p:nvPr/>
        </p:nvSpPr>
        <p:spPr>
          <a:xfrm>
            <a:off x="858849" y="1710568"/>
            <a:ext cx="10158410" cy="48013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std::string s 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"Quick brown fox."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raw string so that we don't have to escape backslashes;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parentheses are not a part of the regular expression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std::regex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words_regex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R"(\w+)"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read as: 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R"</a:t>
            </a:r>
            <a:r>
              <a:rPr lang="en-US" b="0" i="1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delim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(&lt;raw string&gt;)</a:t>
            </a:r>
            <a:r>
              <a:rPr lang="en-US" b="0" i="1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delim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"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words_begin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sregex_iterator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s.begin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(),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s.end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(),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words_regex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words_end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sregex_iterator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"Found 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std::distance(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words_begin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words_end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&lt;&lt;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 words: 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sregex_iterator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words_begin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!=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words_end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 ++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smatch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match = *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match.str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&lt;&lt; (std::next(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!=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words_end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?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", 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: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"\n"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Output: Found 3 words: Quick, brown, fox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709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C061AC-A2AA-AEEF-E7D5-7A6762A8CF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B1E2DFEB-DF01-476D-86DD-DF1F00183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Uk</a:t>
            </a:r>
            <a:r>
              <a:rPr lang="cs-CZ" dirty="0" err="1"/>
              <a:t>ázka</a:t>
            </a:r>
            <a:r>
              <a:rPr lang="cs-CZ" dirty="0"/>
              <a:t> procházení nálezů </a:t>
            </a:r>
            <a:r>
              <a:rPr lang="cs-CZ" dirty="0" err="1"/>
              <a:t>regexu</a:t>
            </a:r>
            <a:endParaRPr lang="en-US" dirty="0"/>
          </a:p>
        </p:txBody>
      </p:sp>
      <p:sp>
        <p:nvSpPr>
          <p:cNvPr id="8" name="TextovéPole 7">
            <a:hlinkClick r:id="rId2"/>
            <a:extLst>
              <a:ext uri="{FF2B5EF4-FFF2-40B4-BE49-F238E27FC236}">
                <a16:creationId xmlns:a16="http://schemas.microsoft.com/office/drawing/2014/main" id="{8500251B-A526-AEDF-1540-4B06137C7F7E}"/>
              </a:ext>
            </a:extLst>
          </p:cNvPr>
          <p:cNvSpPr txBox="1"/>
          <p:nvPr/>
        </p:nvSpPr>
        <p:spPr>
          <a:xfrm>
            <a:off x="858849" y="1710568"/>
            <a:ext cx="10158410" cy="48013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std::string s 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"Quick brown fox."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raw string so that we don't have to escape backslashes;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parentheses are not a part of the regular expression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std::regex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words_regex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R"(\w+)"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read as: 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R"</a:t>
            </a:r>
            <a:r>
              <a:rPr lang="en-US" b="0" i="1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delim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(&lt;raw string&gt;)</a:t>
            </a:r>
            <a:r>
              <a:rPr lang="en-US" b="0" i="1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delim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"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words_begin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sregex_iterator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s.begin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(),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s.end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(),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words_regex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words_end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sregex_iterator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"Found 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std::distance(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words_begin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words_end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&lt;&lt;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 words: 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sregex_iterator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words_begin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!=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words_end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 ++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smatch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match = *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match.str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&lt;&lt; (std::next(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!=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words_end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?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", 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: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"\n"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Output: Found 3 words: Quick, brown, fox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9" name="Řečová bublina: obdélníkový bublinový popisek se zakulacenými rohy 8">
            <a:extLst>
              <a:ext uri="{FF2B5EF4-FFF2-40B4-BE49-F238E27FC236}">
                <a16:creationId xmlns:a16="http://schemas.microsoft.com/office/drawing/2014/main" id="{BEDAA179-B448-572F-2502-B0C5C94B9784}"/>
              </a:ext>
            </a:extLst>
          </p:cNvPr>
          <p:cNvSpPr/>
          <p:nvPr/>
        </p:nvSpPr>
        <p:spPr>
          <a:xfrm>
            <a:off x="7983243" y="1710568"/>
            <a:ext cx="3994840" cy="733499"/>
          </a:xfrm>
          <a:prstGeom prst="wedgeRoundRectCallout">
            <a:avLst>
              <a:gd name="adj1" fmla="val 11146"/>
              <a:gd name="adj2" fmla="val 88110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i="1" dirty="0" err="1"/>
              <a:t>delim</a:t>
            </a:r>
            <a:r>
              <a:rPr lang="cs-CZ" dirty="0"/>
              <a:t> je </a:t>
            </a:r>
            <a:r>
              <a:rPr lang="cs-CZ" dirty="0" err="1"/>
              <a:t>optional</a:t>
            </a:r>
            <a:r>
              <a:rPr lang="cs-CZ" dirty="0"/>
              <a:t> součást </a:t>
            </a:r>
            <a:r>
              <a:rPr lang="cs-CZ" dirty="0" err="1"/>
              <a:t>raw</a:t>
            </a:r>
            <a:r>
              <a:rPr lang="cs-CZ" dirty="0"/>
              <a:t> </a:t>
            </a:r>
            <a:r>
              <a:rPr lang="cs-CZ" dirty="0" err="1"/>
              <a:t>stringu</a:t>
            </a:r>
            <a:r>
              <a:rPr lang="cs-CZ" dirty="0"/>
              <a:t> – vyznačuje začátek a konec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219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C91870-154C-FB8C-714C-EBE69C12D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</a:t>
            </a:r>
          </a:p>
        </p:txBody>
      </p:sp>
      <p:sp>
        <p:nvSpPr>
          <p:cNvPr id="5" name="TextovéPole 4">
            <a:hlinkClick r:id="rId2"/>
            <a:extLst>
              <a:ext uri="{FF2B5EF4-FFF2-40B4-BE49-F238E27FC236}">
                <a16:creationId xmlns:a16="http://schemas.microsoft.com/office/drawing/2014/main" id="{78BABB78-0F24-FDB9-43A1-5EF4775973D5}"/>
              </a:ext>
            </a:extLst>
          </p:cNvPr>
          <p:cNvSpPr txBox="1"/>
          <p:nvPr/>
        </p:nvSpPr>
        <p:spPr>
          <a:xfrm>
            <a:off x="410851" y="1690688"/>
            <a:ext cx="11370297" cy="39703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implicit argument ordering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;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writes "Hello world!"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format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"{} {}!"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"Hello"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"world"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&lt;&lt;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endParaRPr lang="en-US" b="0" dirty="0">
              <a:solidFill>
                <a:srgbClr val="008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explicit argument ordering; writes "Hello world!"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format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"{1} {0}!"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"world"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"Hello"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&lt;&lt;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endParaRPr lang="en-US" b="0" dirty="0">
              <a:solidFill>
                <a:srgbClr val="008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type-safe argument access; writes "Hello 42 3.14!"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format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"{} {} {}!"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"Hello"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3.14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&lt;&lt;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Formatting of a table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format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"{:^33}"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"Table name"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&lt;&lt;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// center alignment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format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"{:&lt;10} {:&lt;10} {:&lt;10}"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"col1"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"col2"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"col3"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&lt;&lt;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format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"{:&lt;10} {:&lt;10} {:&lt;10}"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&lt;&lt;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format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"{:&lt;10} {:&lt;10} {:&lt;10}"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123456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1234567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12345678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&lt;&lt;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B1899909-BBF1-28D1-11E4-0D815247977A}"/>
              </a:ext>
            </a:extLst>
          </p:cNvPr>
          <p:cNvSpPr txBox="1"/>
          <p:nvPr/>
        </p:nvSpPr>
        <p:spPr>
          <a:xfrm>
            <a:off x="304015" y="6308209"/>
            <a:ext cx="6094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https://en.cppreference.com/w/cpp/utility/format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6418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BE100F-7FEB-832B-5502-EE04E2516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Chrono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6122C7-5D87-BBD7-DD8D-E648FB42A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Knihovna</a:t>
            </a:r>
            <a:r>
              <a:rPr lang="en-US" dirty="0"/>
              <a:t> </a:t>
            </a:r>
            <a:r>
              <a:rPr lang="cs-CZ" dirty="0"/>
              <a:t>na měření času; od C++20 i formáty + </a:t>
            </a:r>
            <a:r>
              <a:rPr lang="cs-CZ" dirty="0" err="1"/>
              <a:t>timezones</a:t>
            </a:r>
            <a:r>
              <a:rPr lang="en-US" dirty="0"/>
              <a:t> +</a:t>
            </a:r>
            <a:r>
              <a:rPr lang="cs-CZ" dirty="0"/>
              <a:t> kalendář</a:t>
            </a:r>
          </a:p>
          <a:p>
            <a:pPr lvl="1"/>
            <a:r>
              <a:rPr lang="en-US" b="1" dirty="0" err="1"/>
              <a:t>system_clock</a:t>
            </a:r>
            <a:r>
              <a:rPr lang="cs-CZ" dirty="0"/>
              <a:t> – měří unixový čas podle systému</a:t>
            </a:r>
          </a:p>
          <a:p>
            <a:pPr lvl="2"/>
            <a:r>
              <a:rPr lang="cs-CZ" dirty="0"/>
              <a:t>Systém může kdykoliv přetočit hodiny, takže není vhodný pro měření intervalů</a:t>
            </a:r>
          </a:p>
          <a:p>
            <a:pPr lvl="1"/>
            <a:r>
              <a:rPr lang="en-US" b="1" dirty="0" err="1"/>
              <a:t>steady_clock</a:t>
            </a:r>
            <a:r>
              <a:rPr lang="cs-CZ" dirty="0"/>
              <a:t> – </a:t>
            </a:r>
            <a:r>
              <a:rPr lang="cs-CZ" dirty="0" err="1"/>
              <a:t>monotonický</a:t>
            </a:r>
            <a:r>
              <a:rPr lang="cs-CZ" dirty="0"/>
              <a:t> čas na měření intervalů</a:t>
            </a:r>
          </a:p>
          <a:p>
            <a:pPr lvl="2"/>
            <a:r>
              <a:rPr lang="cs-CZ" dirty="0"/>
              <a:t>Není vztažený k reálnému bodu v čase, není vhodný na získávání aktuálního času</a:t>
            </a:r>
          </a:p>
          <a:p>
            <a:pPr lvl="1"/>
            <a:r>
              <a:rPr lang="en-US" b="1" dirty="0" err="1"/>
              <a:t>high_resolution_clock</a:t>
            </a:r>
            <a:r>
              <a:rPr lang="cs-CZ" dirty="0"/>
              <a:t> – čas s nejnižším dostupným tikem</a:t>
            </a:r>
          </a:p>
          <a:p>
            <a:pPr lvl="2"/>
            <a:r>
              <a:rPr lang="cs-CZ" dirty="0"/>
              <a:t>Nemusí být </a:t>
            </a:r>
            <a:r>
              <a:rPr lang="cs-CZ" dirty="0" err="1"/>
              <a:t>monotonický</a:t>
            </a:r>
            <a:r>
              <a:rPr lang="cs-CZ" dirty="0"/>
              <a:t> ani se vztahovat k reálnému času</a:t>
            </a:r>
          </a:p>
          <a:p>
            <a:pPr lvl="2"/>
            <a:r>
              <a:rPr lang="cs-CZ" dirty="0"/>
              <a:t>Implementace v roce 2024 (podle </a:t>
            </a:r>
            <a:r>
              <a:rPr lang="cs-CZ" dirty="0" err="1"/>
              <a:t>cppreference</a:t>
            </a:r>
            <a:r>
              <a:rPr lang="cs-CZ" dirty="0"/>
              <a:t>):</a:t>
            </a:r>
          </a:p>
          <a:p>
            <a:pPr lvl="3"/>
            <a:r>
              <a:rPr lang="cs-CZ" b="1" dirty="0"/>
              <a:t>MSVC</a:t>
            </a:r>
            <a:r>
              <a:rPr lang="cs-CZ" dirty="0"/>
              <a:t>: alias ke </a:t>
            </a:r>
            <a:r>
              <a:rPr lang="cs-CZ" dirty="0" err="1"/>
              <a:t>steady_clocku</a:t>
            </a:r>
            <a:endParaRPr lang="cs-CZ" dirty="0"/>
          </a:p>
          <a:p>
            <a:pPr lvl="3"/>
            <a:r>
              <a:rPr lang="cs-CZ" b="1" dirty="0" err="1"/>
              <a:t>libstdc</a:t>
            </a:r>
            <a:r>
              <a:rPr lang="cs-CZ" b="1" dirty="0"/>
              <a:t>++</a:t>
            </a:r>
            <a:r>
              <a:rPr lang="cs-CZ" dirty="0"/>
              <a:t> (</a:t>
            </a:r>
            <a:r>
              <a:rPr lang="cs-CZ" b="1" dirty="0"/>
              <a:t>GCC</a:t>
            </a:r>
            <a:r>
              <a:rPr lang="cs-CZ" dirty="0"/>
              <a:t>): alias k </a:t>
            </a:r>
            <a:r>
              <a:rPr lang="cs-CZ" dirty="0" err="1"/>
              <a:t>system_clocku</a:t>
            </a:r>
            <a:endParaRPr lang="cs-CZ" dirty="0"/>
          </a:p>
          <a:p>
            <a:pPr lvl="3"/>
            <a:r>
              <a:rPr lang="cs-CZ" b="1" dirty="0" err="1"/>
              <a:t>libc</a:t>
            </a:r>
            <a:r>
              <a:rPr lang="cs-CZ" b="1" dirty="0"/>
              <a:t>++</a:t>
            </a:r>
            <a:r>
              <a:rPr lang="cs-CZ" dirty="0"/>
              <a:t> (</a:t>
            </a:r>
            <a:r>
              <a:rPr lang="cs-CZ" b="1" dirty="0" err="1"/>
              <a:t>Clang</a:t>
            </a:r>
            <a:r>
              <a:rPr lang="cs-CZ" dirty="0"/>
              <a:t>): alias ke </a:t>
            </a:r>
            <a:r>
              <a:rPr lang="cs-CZ" dirty="0" err="1"/>
              <a:t>steady_clocku</a:t>
            </a:r>
            <a:r>
              <a:rPr lang="cs-CZ" dirty="0"/>
              <a:t> (pokud to lze), jinak </a:t>
            </a:r>
            <a:r>
              <a:rPr lang="cs-CZ" dirty="0" err="1"/>
              <a:t>system_clock</a:t>
            </a:r>
            <a:endParaRPr lang="en-US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990D0430-B970-20EA-9677-D6AC2E4B0619}"/>
              </a:ext>
            </a:extLst>
          </p:cNvPr>
          <p:cNvSpPr txBox="1"/>
          <p:nvPr/>
        </p:nvSpPr>
        <p:spPr>
          <a:xfrm>
            <a:off x="285161" y="6308209"/>
            <a:ext cx="6094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>
                <a:solidFill>
                  <a:srgbClr val="000000"/>
                </a:solidFill>
                <a:uFillTx/>
                <a:latin typeface="Consolas" pitchFamily="49"/>
                <a:cs typeface="Arial" pitchFamily="34"/>
                <a:hlinkClick r:id="rId2"/>
              </a:rPr>
              <a:t>https://en.cppreference.com/w/cpp/chrono</a:t>
            </a:r>
            <a:endParaRPr lang="en-GB" sz="1800" b="0" i="0" u="none" strike="noStrike" kern="1200" cap="none" spc="0" baseline="0" dirty="0">
              <a:solidFill>
                <a:srgbClr val="000000"/>
              </a:solidFill>
              <a:uFillTx/>
              <a:latin typeface="Consolas" pitchFamily="49"/>
            </a:endParaRPr>
          </a:p>
        </p:txBody>
      </p: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A6E95DC0-3F22-0C15-F60D-BC998EDD5E97}"/>
              </a:ext>
            </a:extLst>
          </p:cNvPr>
          <p:cNvSpPr/>
          <p:nvPr/>
        </p:nvSpPr>
        <p:spPr>
          <a:xfrm>
            <a:off x="9425695" y="379379"/>
            <a:ext cx="2300140" cy="30165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#include &lt;</a:t>
            </a:r>
            <a:r>
              <a:rPr lang="cs-CZ" dirty="0" err="1"/>
              <a:t>chrono</a:t>
            </a:r>
            <a:r>
              <a:rPr lang="en-US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4344195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B3EAE7-AD45-84C8-F164-2A17F1122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Uk</a:t>
            </a:r>
            <a:r>
              <a:rPr lang="cs-CZ" dirty="0" err="1"/>
              <a:t>ázka</a:t>
            </a:r>
            <a:r>
              <a:rPr lang="cs-CZ" dirty="0"/>
              <a:t> měření času</a:t>
            </a:r>
            <a:endParaRPr lang="en-US" dirty="0"/>
          </a:p>
        </p:txBody>
      </p:sp>
      <p:sp>
        <p:nvSpPr>
          <p:cNvPr id="5" name="TextovéPole 4">
            <a:hlinkClick r:id="rId2"/>
            <a:extLst>
              <a:ext uri="{FF2B5EF4-FFF2-40B4-BE49-F238E27FC236}">
                <a16:creationId xmlns:a16="http://schemas.microsoft.com/office/drawing/2014/main" id="{A3976CDD-41AF-B852-35EA-CC4C42CEFD39}"/>
              </a:ext>
            </a:extLst>
          </p:cNvPr>
          <p:cNvSpPr txBox="1">
            <a:spLocks/>
          </p:cNvSpPr>
          <p:nvPr/>
        </p:nvSpPr>
        <p:spPr>
          <a:xfrm>
            <a:off x="466165" y="1343818"/>
            <a:ext cx="11259670" cy="53553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namespace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local_function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(;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100'000'000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 ++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      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+=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%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      }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  }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endParaRPr lang="cs-CZ" b="0" dirty="0">
              <a:solidFill>
                <a:srgbClr val="008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int main():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namespace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chrono = std::chrono;</a:t>
            </a: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start = chrono::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high_resolution_clock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::now();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Start the timer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number =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local_function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Code to be benchmarked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stop = chrono::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high_resolution_clock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::now();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Stop the timer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b="0" dirty="0">
              <a:solidFill>
                <a:srgbClr val="0000FF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duration = chrono::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duration_cast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&lt;chrono::microseconds&gt;(stop - start);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"Time taken to compute the number: 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duration &lt;&lt;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endParaRPr lang="en-US" b="0" dirty="0">
              <a:solidFill>
                <a:srgbClr val="008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print the result so that the compiler doesn't throw away the computation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number &lt;&lt;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739165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A8C94C-11E8-6545-95A0-44221E2B1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</a:t>
            </a:r>
            <a:r>
              <a:rPr lang="cs-CZ" dirty="0"/>
              <a:t> ukázka</a:t>
            </a:r>
            <a:endParaRPr lang="en-US" dirty="0"/>
          </a:p>
        </p:txBody>
      </p:sp>
      <p:sp>
        <p:nvSpPr>
          <p:cNvPr id="4" name="Obdélník: se zakulacenými rohy 3">
            <a:extLst>
              <a:ext uri="{FF2B5EF4-FFF2-40B4-BE49-F238E27FC236}">
                <a16:creationId xmlns:a16="http://schemas.microsoft.com/office/drawing/2014/main" id="{EFEAA59F-8F0B-31CF-FA88-C854D35AFCB2}"/>
              </a:ext>
            </a:extLst>
          </p:cNvPr>
          <p:cNvSpPr/>
          <p:nvPr/>
        </p:nvSpPr>
        <p:spPr>
          <a:xfrm>
            <a:off x="9425695" y="549372"/>
            <a:ext cx="2300140" cy="30165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#include &lt;</a:t>
            </a:r>
            <a:r>
              <a:rPr lang="cs-CZ" dirty="0" err="1"/>
              <a:t>random</a:t>
            </a:r>
            <a:r>
              <a:rPr lang="en-US" dirty="0"/>
              <a:t>&gt;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38CB3E3D-ABAF-2C04-F124-8955C36ED096}"/>
              </a:ext>
            </a:extLst>
          </p:cNvPr>
          <p:cNvSpPr txBox="1"/>
          <p:nvPr/>
        </p:nvSpPr>
        <p:spPr>
          <a:xfrm>
            <a:off x="199043" y="1967572"/>
            <a:ext cx="10095027" cy="42473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random_device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rd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{};</a:t>
            </a:r>
          </a:p>
          <a:p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mt19937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gen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rd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()};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</a:t>
            </a:r>
            <a:r>
              <a:rPr lang="cs-CZ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cs-CZ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define</a:t>
            </a:r>
            <a:r>
              <a:rPr lang="cs-CZ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cs-CZ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normal</a:t>
            </a:r>
            <a:r>
              <a:rPr lang="cs-CZ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cs-CZ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distribution</a:t>
            </a:r>
            <a:r>
              <a:rPr lang="cs-CZ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cs-CZ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with</a:t>
            </a:r>
            <a:r>
              <a:rPr lang="cs-CZ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cs-CZ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mean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=5.0</a:t>
            </a:r>
            <a:r>
              <a:rPr lang="cs-CZ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and </a:t>
            </a:r>
            <a:r>
              <a:rPr lang="cs-CZ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stddev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=2.0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normal_distribution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5.0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2.0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draw a sample from the distribution and round it to an integer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random_int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[&amp;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&amp;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gen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]{ 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round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gen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 };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map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hist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{};</a:t>
            </a:r>
            <a:r>
              <a:rPr lang="cs-CZ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</a:t>
            </a:r>
            <a:r>
              <a:rPr lang="cs-CZ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cs-CZ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define</a:t>
            </a:r>
            <a:r>
              <a:rPr lang="cs-CZ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a histogram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!=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10000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 ++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++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hist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random_int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()];</a:t>
            </a:r>
            <a:r>
              <a:rPr lang="cs-CZ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</a:t>
            </a:r>
            <a:r>
              <a:rPr lang="cs-CZ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in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c</a:t>
            </a:r>
            <a:r>
              <a:rPr lang="cs-CZ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rement</a:t>
            </a:r>
            <a:r>
              <a:rPr lang="cs-CZ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a bin </a:t>
            </a:r>
            <a:r>
              <a:rPr lang="cs-CZ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of</a:t>
            </a:r>
            <a:r>
              <a:rPr lang="cs-CZ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cs-CZ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the</a:t>
            </a:r>
            <a:r>
              <a:rPr lang="cs-CZ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histogram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[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x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 :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hist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</a:t>
            </a:r>
            <a:r>
              <a:rPr lang="cs-CZ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print the histogram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setw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&lt;&lt; 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x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 '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string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/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200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'*'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&lt;&lt;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b="0" dirty="0">
                <a:solidFill>
                  <a:srgbClr val="EE0000"/>
                </a:solidFill>
                <a:effectLst/>
                <a:latin typeface="Consolas" panose="020B0609020204030204" pitchFamily="49" charset="0"/>
              </a:rPr>
              <a:t>\n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9D087D8C-335F-1EC9-D2C9-2A39FD35951B}"/>
              </a:ext>
            </a:extLst>
          </p:cNvPr>
          <p:cNvSpPr txBox="1"/>
          <p:nvPr/>
        </p:nvSpPr>
        <p:spPr>
          <a:xfrm>
            <a:off x="10501461" y="1829074"/>
            <a:ext cx="1491496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-3 </a:t>
            </a:r>
          </a:p>
          <a:p>
            <a:r>
              <a:rPr lang="en-US" dirty="0"/>
              <a:t>-2 </a:t>
            </a:r>
          </a:p>
          <a:p>
            <a:r>
              <a:rPr lang="en-US" dirty="0"/>
              <a:t>-1 </a:t>
            </a:r>
          </a:p>
          <a:p>
            <a:r>
              <a:rPr lang="en-US" dirty="0"/>
              <a:t> 0 </a:t>
            </a:r>
          </a:p>
          <a:p>
            <a:r>
              <a:rPr lang="en-US" dirty="0"/>
              <a:t> 1 *</a:t>
            </a:r>
          </a:p>
          <a:p>
            <a:r>
              <a:rPr lang="en-US" dirty="0"/>
              <a:t> 2 ***</a:t>
            </a:r>
          </a:p>
          <a:p>
            <a:r>
              <a:rPr lang="en-US" dirty="0"/>
              <a:t> 3 *****</a:t>
            </a:r>
          </a:p>
          <a:p>
            <a:r>
              <a:rPr lang="en-US" dirty="0"/>
              <a:t> 4 ********</a:t>
            </a:r>
          </a:p>
          <a:p>
            <a:r>
              <a:rPr lang="en-US" dirty="0"/>
              <a:t> 5 *********</a:t>
            </a:r>
          </a:p>
          <a:p>
            <a:r>
              <a:rPr lang="en-US" dirty="0"/>
              <a:t> 6 ********</a:t>
            </a:r>
          </a:p>
          <a:p>
            <a:r>
              <a:rPr lang="en-US" dirty="0"/>
              <a:t> 7 *****</a:t>
            </a:r>
          </a:p>
          <a:p>
            <a:r>
              <a:rPr lang="en-US" dirty="0"/>
              <a:t> 8 ***</a:t>
            </a:r>
          </a:p>
          <a:p>
            <a:r>
              <a:rPr lang="en-US" dirty="0"/>
              <a:t> 9 *</a:t>
            </a:r>
          </a:p>
          <a:p>
            <a:r>
              <a:rPr lang="en-US" dirty="0"/>
              <a:t>10 </a:t>
            </a:r>
          </a:p>
          <a:p>
            <a:r>
              <a:rPr lang="en-US" dirty="0"/>
              <a:t>11 </a:t>
            </a:r>
          </a:p>
          <a:p>
            <a:r>
              <a:rPr lang="en-US" dirty="0"/>
              <a:t>12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307426BA-E286-01B8-EA5D-66D5D3B2BA77}"/>
              </a:ext>
            </a:extLst>
          </p:cNvPr>
          <p:cNvSpPr txBox="1"/>
          <p:nvPr/>
        </p:nvSpPr>
        <p:spPr>
          <a:xfrm>
            <a:off x="407709" y="6353389"/>
            <a:ext cx="75296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>
                <a:hlinkClick r:id="rId2"/>
              </a:rPr>
              <a:t>https://en.cppreference.com/w/cpp/numeric/random/normal_distribution</a:t>
            </a:r>
            <a:endParaRPr lang="en-US" dirty="0"/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52142717-E495-EABF-1661-A363002BAB18}"/>
              </a:ext>
            </a:extLst>
          </p:cNvPr>
          <p:cNvSpPr txBox="1"/>
          <p:nvPr/>
        </p:nvSpPr>
        <p:spPr>
          <a:xfrm>
            <a:off x="6546991" y="110790"/>
            <a:ext cx="54459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https://en.cppreference.com/w/cpp/numeric/random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8904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ABE7FC-7187-CD00-80DF-7C37BE57E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Kontrola linků v markdown dokumentaci</a:t>
            </a:r>
            <a:endParaRPr lang="en-US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AABFE5-0393-72DA-23B1-AD370996C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Zadání</a:t>
            </a:r>
            <a:r>
              <a:rPr lang="en-US" dirty="0"/>
              <a:t>:</a:t>
            </a:r>
          </a:p>
          <a:p>
            <a:pPr lvl="1"/>
            <a:r>
              <a:rPr lang="en-US" dirty="0">
                <a:hlinkClick r:id="rId2"/>
              </a:rPr>
              <a:t>https://www.ksi.mff.cuni.cz/teaching/nprg041-klepl-web/data/09/doc.zip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https://www.ksi.mff.cuni.cz/teaching/nprg041-klepl-web/data/09/doc.tar.gz</a:t>
            </a:r>
            <a:endParaRPr lang="en-US" dirty="0"/>
          </a:p>
          <a:p>
            <a:r>
              <a:rPr lang="en-US" dirty="0"/>
              <a:t>V</a:t>
            </a:r>
            <a:r>
              <a:rPr lang="cs-CZ" dirty="0"/>
              <a:t> doc je soubor </a:t>
            </a:r>
            <a:r>
              <a:rPr lang="cs-CZ" b="1" dirty="0"/>
              <a:t>link_checker.md</a:t>
            </a:r>
            <a:r>
              <a:rPr lang="cs-CZ" dirty="0"/>
              <a:t> s návodem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685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66B311-5C60-807D-2AA7-C6E872CED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069C8B-B117-C7E1-8880-3CD97A2D9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Osmá úloha:</a:t>
            </a:r>
            <a:r>
              <a:rPr lang="en-US" b="1" dirty="0"/>
              <a:t> </a:t>
            </a:r>
            <a:r>
              <a:rPr lang="en-US" b="1" dirty="0" err="1"/>
              <a:t>link_checker</a:t>
            </a:r>
            <a:endParaRPr lang="pl-PL" b="1" dirty="0"/>
          </a:p>
          <a:p>
            <a:r>
              <a:rPr lang="pl-PL" dirty="0"/>
              <a:t>Práce s file systémem</a:t>
            </a:r>
            <a:r>
              <a:rPr lang="en-US" dirty="0"/>
              <a:t> </a:t>
            </a:r>
            <a:r>
              <a:rPr lang="cs-CZ" dirty="0"/>
              <a:t>přes </a:t>
            </a:r>
            <a:r>
              <a:rPr lang="cs-CZ" b="1" dirty="0" err="1"/>
              <a:t>std</a:t>
            </a:r>
            <a:r>
              <a:rPr lang="en-US" b="1" dirty="0"/>
              <a:t>::filesystem</a:t>
            </a:r>
            <a:endParaRPr lang="pl-PL" b="1" dirty="0"/>
          </a:p>
          <a:p>
            <a:r>
              <a:rPr lang="cs-CZ" dirty="0"/>
              <a:t>Regulární výrazy</a:t>
            </a:r>
            <a:r>
              <a:rPr lang="en-US" dirty="0"/>
              <a:t> (</a:t>
            </a:r>
            <a:r>
              <a:rPr lang="en-US" b="1" dirty="0"/>
              <a:t>std::regex</a:t>
            </a:r>
            <a:r>
              <a:rPr lang="en-US" dirty="0"/>
              <a:t>)</a:t>
            </a:r>
            <a:endParaRPr lang="cs-CZ" dirty="0"/>
          </a:p>
          <a:p>
            <a:r>
              <a:rPr lang="cs-CZ" dirty="0"/>
              <a:t>Formátování výstupu přes </a:t>
            </a:r>
            <a:r>
              <a:rPr lang="en-US" b="1" dirty="0"/>
              <a:t>std::format</a:t>
            </a:r>
            <a:endParaRPr lang="cs-CZ" b="1" dirty="0"/>
          </a:p>
          <a:p>
            <a:r>
              <a:rPr lang="cs-CZ" dirty="0"/>
              <a:t>Měření času s </a:t>
            </a:r>
            <a:r>
              <a:rPr lang="en-US" b="1" dirty="0"/>
              <a:t>std::</a:t>
            </a:r>
            <a:r>
              <a:rPr lang="cs-CZ" b="1" dirty="0" err="1"/>
              <a:t>chrono</a:t>
            </a:r>
            <a:endParaRPr lang="cs-CZ" b="1" dirty="0"/>
          </a:p>
          <a:p>
            <a:r>
              <a:rPr lang="cs-CZ" dirty="0"/>
              <a:t>Náhoda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25467C2-1912-5DCE-0215-A2F49D44CF9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8754035" y="1343818"/>
            <a:ext cx="2971800" cy="3000375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3439620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D8F909-D43C-7BEA-C975-643B84BDA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Filesystem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725D61-13BB-5933-CA68-F265011A3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Knihovna</a:t>
            </a:r>
            <a:r>
              <a:rPr lang="en-US" dirty="0"/>
              <a:t> pro </a:t>
            </a:r>
            <a:r>
              <a:rPr lang="cs-CZ" dirty="0"/>
              <a:t>platformě nezávislou práci s </a:t>
            </a:r>
            <a:r>
              <a:rPr lang="cs-CZ" dirty="0" err="1"/>
              <a:t>filesystemem</a:t>
            </a:r>
            <a:endParaRPr lang="cs-CZ" dirty="0"/>
          </a:p>
          <a:p>
            <a:r>
              <a:rPr lang="cs-CZ" dirty="0"/>
              <a:t>Základní třídy a funkce (</a:t>
            </a:r>
            <a:r>
              <a:rPr lang="cs-CZ" b="1" dirty="0"/>
              <a:t>pozor, většina </a:t>
            </a:r>
            <a:r>
              <a:rPr lang="cs-CZ" b="1" dirty="0" err="1"/>
              <a:t>háže</a:t>
            </a:r>
            <a:r>
              <a:rPr lang="cs-CZ" b="1" dirty="0"/>
              <a:t> výjimky</a:t>
            </a:r>
            <a:r>
              <a:rPr lang="cs-CZ" dirty="0"/>
              <a:t>):</a:t>
            </a:r>
          </a:p>
          <a:p>
            <a:pPr lvl="1"/>
            <a:r>
              <a:rPr lang="cs-CZ" b="1" dirty="0" err="1"/>
              <a:t>path</a:t>
            </a:r>
            <a:endParaRPr lang="cs-CZ" b="1" dirty="0"/>
          </a:p>
          <a:p>
            <a:pPr lvl="2"/>
            <a:r>
              <a:rPr lang="cs-CZ" dirty="0"/>
              <a:t>Dekompozice: </a:t>
            </a:r>
            <a:r>
              <a:rPr lang="cs-CZ" dirty="0" err="1"/>
              <a:t>root</a:t>
            </a:r>
            <a:r>
              <a:rPr lang="cs-CZ" dirty="0"/>
              <a:t>, </a:t>
            </a:r>
            <a:r>
              <a:rPr lang="cs-CZ" dirty="0" err="1"/>
              <a:t>parent</a:t>
            </a:r>
            <a:r>
              <a:rPr lang="cs-CZ" dirty="0"/>
              <a:t> direktory, </a:t>
            </a:r>
            <a:r>
              <a:rPr lang="cs-CZ" dirty="0" err="1"/>
              <a:t>filename</a:t>
            </a:r>
            <a:r>
              <a:rPr lang="cs-CZ" dirty="0"/>
              <a:t> (stem + </a:t>
            </a:r>
            <a:r>
              <a:rPr lang="cs-CZ" dirty="0" err="1"/>
              <a:t>extension</a:t>
            </a:r>
            <a:r>
              <a:rPr lang="cs-CZ" dirty="0"/>
              <a:t>)</a:t>
            </a:r>
          </a:p>
          <a:p>
            <a:pPr lvl="2"/>
            <a:r>
              <a:rPr lang="cs-CZ" dirty="0"/>
              <a:t>Konkatenace přes </a:t>
            </a:r>
            <a:r>
              <a:rPr lang="cs-CZ" b="1" dirty="0" err="1"/>
              <a:t>operator</a:t>
            </a:r>
            <a:r>
              <a:rPr lang="cs-CZ" b="1" dirty="0"/>
              <a:t>/</a:t>
            </a:r>
            <a:r>
              <a:rPr lang="cs-CZ" dirty="0"/>
              <a:t>: </a:t>
            </a:r>
            <a:r>
              <a:rPr lang="cs-CZ" dirty="0" err="1"/>
              <a:t>full_path</a:t>
            </a:r>
            <a:r>
              <a:rPr lang="cs-CZ" dirty="0"/>
              <a:t> = </a:t>
            </a:r>
            <a:r>
              <a:rPr lang="cs-CZ" dirty="0" err="1"/>
              <a:t>first_part</a:t>
            </a:r>
            <a:r>
              <a:rPr lang="cs-CZ" dirty="0"/>
              <a:t> / </a:t>
            </a:r>
            <a:r>
              <a:rPr lang="cs-CZ" dirty="0" err="1"/>
              <a:t>second_part</a:t>
            </a:r>
            <a:endParaRPr lang="cs-CZ" dirty="0"/>
          </a:p>
          <a:p>
            <a:pPr lvl="2"/>
            <a:r>
              <a:rPr lang="cs-CZ" dirty="0"/>
              <a:t>Překlad mezi </a:t>
            </a:r>
            <a:r>
              <a:rPr lang="cs-CZ" dirty="0" err="1"/>
              <a:t>relative</a:t>
            </a:r>
            <a:r>
              <a:rPr lang="cs-CZ" dirty="0"/>
              <a:t> a </a:t>
            </a:r>
            <a:r>
              <a:rPr lang="cs-CZ" dirty="0" err="1"/>
              <a:t>absolute</a:t>
            </a:r>
            <a:r>
              <a:rPr lang="cs-CZ" dirty="0"/>
              <a:t>, vyhazování </a:t>
            </a:r>
            <a:r>
              <a:rPr lang="cs-CZ" dirty="0" err="1"/>
              <a:t>useless</a:t>
            </a:r>
            <a:r>
              <a:rPr lang="cs-CZ" dirty="0"/>
              <a:t> .. a ., překlad z linuxových / do </a:t>
            </a:r>
            <a:r>
              <a:rPr lang="en-US" dirty="0"/>
              <a:t>\</a:t>
            </a:r>
            <a:endParaRPr lang="cs-CZ" dirty="0"/>
          </a:p>
          <a:p>
            <a:pPr lvl="1"/>
            <a:r>
              <a:rPr lang="en-US" b="1" dirty="0"/>
              <a:t>(recursive_)</a:t>
            </a:r>
            <a:r>
              <a:rPr lang="cs-CZ" b="1" dirty="0" err="1"/>
              <a:t>directory_iterator</a:t>
            </a:r>
            <a:endParaRPr lang="en-US" b="1" dirty="0"/>
          </a:p>
          <a:p>
            <a:pPr lvl="2"/>
            <a:r>
              <a:rPr lang="en-US" dirty="0" err="1"/>
              <a:t>Dovoluje</a:t>
            </a:r>
            <a:r>
              <a:rPr lang="en-US" dirty="0"/>
              <a:t> </a:t>
            </a:r>
            <a:r>
              <a:rPr lang="en-US" dirty="0" err="1"/>
              <a:t>proch</a:t>
            </a:r>
            <a:r>
              <a:rPr lang="cs-CZ" dirty="0" err="1"/>
              <a:t>ázet</a:t>
            </a:r>
            <a:r>
              <a:rPr lang="cs-CZ" dirty="0"/>
              <a:t> soubory (rekurzivně), </a:t>
            </a:r>
            <a:r>
              <a:rPr lang="cs-CZ" dirty="0" err="1"/>
              <a:t>optional</a:t>
            </a:r>
            <a:r>
              <a:rPr lang="cs-CZ" dirty="0"/>
              <a:t> argumenty (např. </a:t>
            </a:r>
            <a:r>
              <a:rPr lang="cs-CZ" dirty="0" err="1"/>
              <a:t>symlink</a:t>
            </a:r>
            <a:r>
              <a:rPr lang="cs-CZ" dirty="0"/>
              <a:t> </a:t>
            </a:r>
            <a:r>
              <a:rPr lang="cs-CZ" dirty="0" err="1"/>
              <a:t>follow</a:t>
            </a:r>
            <a:r>
              <a:rPr lang="cs-CZ" dirty="0"/>
              <a:t>)</a:t>
            </a:r>
          </a:p>
          <a:p>
            <a:pPr lvl="1"/>
            <a:r>
              <a:rPr lang="cs-CZ" b="1" dirty="0" err="1"/>
              <a:t>directory_entry</a:t>
            </a:r>
            <a:endParaRPr lang="cs-CZ" b="1" dirty="0"/>
          </a:p>
          <a:p>
            <a:pPr lvl="2"/>
            <a:r>
              <a:rPr lang="cs-CZ" dirty="0"/>
              <a:t>Získávání metadat o souborech: cesta, typ (</a:t>
            </a:r>
            <a:r>
              <a:rPr lang="cs-CZ" dirty="0" err="1"/>
              <a:t>reg</a:t>
            </a:r>
            <a:r>
              <a:rPr lang="cs-CZ" dirty="0"/>
              <a:t>./</a:t>
            </a:r>
            <a:r>
              <a:rPr lang="cs-CZ" dirty="0" err="1"/>
              <a:t>dir</a:t>
            </a:r>
            <a:r>
              <a:rPr lang="cs-CZ" dirty="0"/>
              <a:t>./</a:t>
            </a:r>
            <a:r>
              <a:rPr lang="cs-CZ" dirty="0" err="1"/>
              <a:t>fifo</a:t>
            </a:r>
            <a:r>
              <a:rPr lang="cs-CZ" dirty="0"/>
              <a:t>/…), práva, velikost, …</a:t>
            </a:r>
          </a:p>
          <a:p>
            <a:pPr lvl="1"/>
            <a:r>
              <a:rPr lang="cs-CZ" b="1" dirty="0"/>
              <a:t>Vytváření složek/</a:t>
            </a:r>
            <a:r>
              <a:rPr lang="cs-CZ" b="1" dirty="0" err="1"/>
              <a:t>symlinků</a:t>
            </a:r>
            <a:r>
              <a:rPr lang="cs-CZ" b="1" dirty="0"/>
              <a:t>/</a:t>
            </a:r>
            <a:r>
              <a:rPr lang="cs-CZ" b="1" dirty="0" err="1"/>
              <a:t>hardlinků</a:t>
            </a:r>
            <a:r>
              <a:rPr lang="cs-CZ" b="1" dirty="0"/>
              <a:t>, mazání, přejmenovávání, práva, …</a:t>
            </a:r>
            <a:endParaRPr lang="en-US" b="1" dirty="0"/>
          </a:p>
        </p:txBody>
      </p:sp>
      <p:sp>
        <p:nvSpPr>
          <p:cNvPr id="4" name="Obdélník: se zakulacenými rohy 3">
            <a:extLst>
              <a:ext uri="{FF2B5EF4-FFF2-40B4-BE49-F238E27FC236}">
                <a16:creationId xmlns:a16="http://schemas.microsoft.com/office/drawing/2014/main" id="{CFD1F6FF-DFBC-6D12-5C32-84035968DAB0}"/>
              </a:ext>
            </a:extLst>
          </p:cNvPr>
          <p:cNvSpPr/>
          <p:nvPr/>
        </p:nvSpPr>
        <p:spPr>
          <a:xfrm>
            <a:off x="9246770" y="379379"/>
            <a:ext cx="2479065" cy="30165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#include &lt;filesystem&gt;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824319A-B94B-81EA-DFB4-2207EE887FF9}"/>
              </a:ext>
            </a:extLst>
          </p:cNvPr>
          <p:cNvSpPr txBox="1"/>
          <p:nvPr/>
        </p:nvSpPr>
        <p:spPr>
          <a:xfrm>
            <a:off x="252167" y="6395243"/>
            <a:ext cx="6094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https://en.cppreference.com/w/cpp/filesystem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063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619B0-7B6E-8127-87E8-A655B1091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787234-46B3-2578-840B-040837FBE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2C4FEB-FD2A-459B-FDE4-91F080BC5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17861C-D4A3-458F-91D0-514E8DA3D2D8}"/>
              </a:ext>
            </a:extLst>
          </p:cNvPr>
          <p:cNvSpPr txBox="1"/>
          <p:nvPr/>
        </p:nvSpPr>
        <p:spPr>
          <a:xfrm>
            <a:off x="2003612" y="2747211"/>
            <a:ext cx="7978588" cy="13635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namespace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fs = std::filesystem;</a:t>
            </a:r>
          </a:p>
          <a:p>
            <a:pPr>
              <a:lnSpc>
                <a:spcPts val="1425"/>
              </a:lnSpc>
            </a:pP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fs::path p = fs::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current_path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"The current path 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p &lt;&lt;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 decomposes into:\n"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&lt;&lt;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"root-path 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p.root_path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&lt;&lt;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'\n'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&lt;&lt;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"relative path 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p.relative_path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&lt;&lt;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'\n'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</p:txBody>
      </p:sp>
      <p:sp>
        <p:nvSpPr>
          <p:cNvPr id="8" name="TextBox 7">
            <a:hlinkClick r:id="rId2"/>
            <a:extLst>
              <a:ext uri="{FF2B5EF4-FFF2-40B4-BE49-F238E27FC236}">
                <a16:creationId xmlns:a16="http://schemas.microsoft.com/office/drawing/2014/main" id="{9E78D057-221F-8EC2-2778-168D9640C352}"/>
              </a:ext>
            </a:extLst>
          </p:cNvPr>
          <p:cNvSpPr txBox="1"/>
          <p:nvPr/>
        </p:nvSpPr>
        <p:spPr>
          <a:xfrm>
            <a:off x="349622" y="4917796"/>
            <a:ext cx="4338918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The current path "/app" decomposes into:</a:t>
            </a:r>
          </a:p>
          <a:p>
            <a:r>
              <a:rPr lang="en-US" dirty="0"/>
              <a:t>root-path "/"</a:t>
            </a:r>
          </a:p>
          <a:p>
            <a:r>
              <a:rPr lang="en-US" dirty="0"/>
              <a:t>relative path "app"</a:t>
            </a:r>
          </a:p>
        </p:txBody>
      </p:sp>
      <p:sp>
        <p:nvSpPr>
          <p:cNvPr id="10" name="TextBox 9">
            <a:hlinkClick r:id="rId3"/>
            <a:extLst>
              <a:ext uri="{FF2B5EF4-FFF2-40B4-BE49-F238E27FC236}">
                <a16:creationId xmlns:a16="http://schemas.microsoft.com/office/drawing/2014/main" id="{DBBDCD0E-F144-85DE-7218-E986A5E26E50}"/>
              </a:ext>
            </a:extLst>
          </p:cNvPr>
          <p:cNvSpPr txBox="1"/>
          <p:nvPr/>
        </p:nvSpPr>
        <p:spPr>
          <a:xfrm>
            <a:off x="4805084" y="4775518"/>
            <a:ext cx="7037294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The current path "C:\\Windows\\TEMP\\compiler-explorer-compiler20241029-4456-12p4p9r.bbvem" decomposes into:</a:t>
            </a:r>
          </a:p>
          <a:p>
            <a:r>
              <a:rPr lang="en-US" dirty="0"/>
              <a:t>root-path "C:\\"</a:t>
            </a:r>
          </a:p>
          <a:p>
            <a:r>
              <a:rPr lang="en-US" dirty="0"/>
              <a:t>relative path "Windows\\TEMP\\compiler-explorer-compiler20241029-4456-12p4p9r.bbvem"</a:t>
            </a:r>
          </a:p>
        </p:txBody>
      </p:sp>
      <p:cxnSp>
        <p:nvCxnSpPr>
          <p:cNvPr id="12" name="Connector: Curved 11">
            <a:extLst>
              <a:ext uri="{FF2B5EF4-FFF2-40B4-BE49-F238E27FC236}">
                <a16:creationId xmlns:a16="http://schemas.microsoft.com/office/drawing/2014/main" id="{D24508BB-B824-4683-9CC0-F6BA2F4776D3}"/>
              </a:ext>
            </a:extLst>
          </p:cNvPr>
          <p:cNvCxnSpPr>
            <a:stCxn id="6" idx="2"/>
            <a:endCxn id="8" idx="0"/>
          </p:cNvCxnSpPr>
          <p:nvPr/>
        </p:nvCxnSpPr>
        <p:spPr>
          <a:xfrm rot="5400000">
            <a:off x="3852491" y="2777380"/>
            <a:ext cx="807007" cy="3473825"/>
          </a:xfrm>
          <a:prstGeom prst="curvedConnector3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Curved 13">
            <a:extLst>
              <a:ext uri="{FF2B5EF4-FFF2-40B4-BE49-F238E27FC236}">
                <a16:creationId xmlns:a16="http://schemas.microsoft.com/office/drawing/2014/main" id="{ED0AAB83-A6F2-2C2F-9F9E-8297D9BCE0DF}"/>
              </a:ext>
            </a:extLst>
          </p:cNvPr>
          <p:cNvCxnSpPr>
            <a:stCxn id="6" idx="2"/>
            <a:endCxn id="10" idx="0"/>
          </p:cNvCxnSpPr>
          <p:nvPr/>
        </p:nvCxnSpPr>
        <p:spPr>
          <a:xfrm rot="16200000" flipH="1">
            <a:off x="6825954" y="3277740"/>
            <a:ext cx="664729" cy="2330825"/>
          </a:xfrm>
          <a:prstGeom prst="curvedConnector3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1810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40C51C-4639-08A9-4C12-CB4FD39DF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Ukázka funkcí na práci se složkami</a:t>
            </a:r>
            <a:endParaRPr lang="en-US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44B018DD-E9F5-6C00-BD23-AA503691C8B3}"/>
              </a:ext>
            </a:extLst>
          </p:cNvPr>
          <p:cNvSpPr txBox="1"/>
          <p:nvPr/>
        </p:nvSpPr>
        <p:spPr>
          <a:xfrm>
            <a:off x="1240221" y="2169492"/>
            <a:ext cx="10008054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namespace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filesystem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           // namespace alias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create_directory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example_directory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// 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mkdir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example_directory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create_directories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267F99"/>
                </a:solidFill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dirty="0">
                <a:solidFill>
                  <a:srgbClr val="795E26"/>
                </a:solidFill>
                <a:latin typeface="Consolas" panose="020B0609020204030204" pitchFamily="49" charset="0"/>
              </a:rPr>
              <a:t>path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"example"</a:t>
            </a:r>
            <a:r>
              <a:rPr lang="en-US" b="0" dirty="0">
                <a:effectLst/>
                <a:latin typeface="Consolas" panose="020B0609020204030204" pitchFamily="49" charset="0"/>
              </a:rPr>
              <a:t>) /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 "</a:t>
            </a:r>
            <a:r>
              <a:rPr lang="en-US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dir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// 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mkdir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-p example/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dir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ofstream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"somefile.txt"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&lt;&lt;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"Hello, World!"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remove_all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example_directory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      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rm -rf 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example_directory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remove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"somefile.txt"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                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rm somefile.txt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470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694B8F-A5BE-E563-70AF-B56B01CAF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Uk</a:t>
            </a:r>
            <a:r>
              <a:rPr lang="cs-CZ" dirty="0" err="1"/>
              <a:t>ázka</a:t>
            </a:r>
            <a:r>
              <a:rPr lang="cs-CZ" dirty="0"/>
              <a:t> procházení složek</a:t>
            </a:r>
            <a:endParaRPr lang="en-US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D6DEB5E5-5934-EE91-48F2-F0BF29BC89B9}"/>
              </a:ext>
            </a:extLst>
          </p:cNvPr>
          <p:cNvSpPr txBox="1"/>
          <p:nvPr/>
        </p:nvSpPr>
        <p:spPr>
          <a:xfrm>
            <a:off x="597031" y="1861723"/>
            <a:ext cx="10997938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namespace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filesystem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Recursive iterator that DOES NOT follow 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symlinks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entry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: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recursive_directory_iterator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"./</a:t>
            </a:r>
            <a:r>
              <a:rPr lang="en-US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some_dir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/"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 err="1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entry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path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&lt;&lt;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using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directory_options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follow_directory_symlink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// to shorten the names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alternatively:</a:t>
            </a:r>
            <a:b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    using 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dir_opts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= fs::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directory_options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; ... 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dir_opts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follow_directory_symlink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Recursive iterator that follows 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symlinks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entry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: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recursive_directory_iterator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"./</a:t>
            </a:r>
            <a:r>
              <a:rPr lang="en-US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some_dir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                                                </a:t>
            </a:r>
            <a:r>
              <a:rPr lang="en-US" b="0" dirty="0" err="1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follow_directory_symlink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 err="1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entry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path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&lt;&lt;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76480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A1B475-697A-AF3E-F3B9-871D25216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Uk</a:t>
            </a:r>
            <a:r>
              <a:rPr lang="cs-CZ" dirty="0" err="1"/>
              <a:t>ázka</a:t>
            </a:r>
            <a:r>
              <a:rPr lang="cs-CZ" dirty="0"/>
              <a:t> čtení metadat</a:t>
            </a:r>
            <a:endParaRPr lang="en-US" dirty="0"/>
          </a:p>
        </p:txBody>
      </p:sp>
      <p:sp>
        <p:nvSpPr>
          <p:cNvPr id="4" name="TextovéPole 3">
            <a:hlinkClick r:id="rId2"/>
            <a:extLst>
              <a:ext uri="{FF2B5EF4-FFF2-40B4-BE49-F238E27FC236}">
                <a16:creationId xmlns:a16="http://schemas.microsoft.com/office/drawing/2014/main" id="{CE34D489-D74B-88EF-C4D4-E7F1D0ACF3A8}"/>
              </a:ext>
            </a:extLst>
          </p:cNvPr>
          <p:cNvSpPr txBox="1"/>
          <p:nvPr/>
        </p:nvSpPr>
        <p:spPr>
          <a:xfrm>
            <a:off x="1351175" y="1901133"/>
            <a:ext cx="9489650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namespace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filesystem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Function to check execute permissions for owner, group, and others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bool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has_execute_permission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path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&amp;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path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perms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status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path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).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permissions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perms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&amp;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perms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owner_exec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!=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perms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none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||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 (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perms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&amp;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perms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group_exec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!=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perms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none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||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 (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perms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&amp;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perms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others_exec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!=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perms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none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Usage within the directory iteration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entry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: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directory_iterator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"path/to/directory"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 err="1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entry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is_regular_file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&amp;&amp; 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has_execute_permission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entry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path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()))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entry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": 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 err="1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entry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file_size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&lt;&lt;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 bytes</a:t>
            </a:r>
            <a:r>
              <a:rPr lang="en-US" b="0" dirty="0">
                <a:solidFill>
                  <a:srgbClr val="EE0000"/>
                </a:solidFill>
                <a:effectLst/>
                <a:latin typeface="Consolas" panose="020B0609020204030204" pitchFamily="49" charset="0"/>
              </a:rPr>
              <a:t>\n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59110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A1B475-697A-AF3E-F3B9-871D25216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Uk</a:t>
            </a:r>
            <a:r>
              <a:rPr lang="cs-CZ" dirty="0" err="1"/>
              <a:t>ázka</a:t>
            </a:r>
            <a:r>
              <a:rPr lang="cs-CZ" dirty="0"/>
              <a:t> čtení metadat</a:t>
            </a:r>
            <a:endParaRPr lang="en-US" dirty="0"/>
          </a:p>
        </p:txBody>
      </p:sp>
      <p:sp>
        <p:nvSpPr>
          <p:cNvPr id="4" name="TextovéPole 3">
            <a:hlinkClick r:id="rId2"/>
            <a:extLst>
              <a:ext uri="{FF2B5EF4-FFF2-40B4-BE49-F238E27FC236}">
                <a16:creationId xmlns:a16="http://schemas.microsoft.com/office/drawing/2014/main" id="{CE34D489-D74B-88EF-C4D4-E7F1D0ACF3A8}"/>
              </a:ext>
            </a:extLst>
          </p:cNvPr>
          <p:cNvSpPr txBox="1"/>
          <p:nvPr/>
        </p:nvSpPr>
        <p:spPr>
          <a:xfrm>
            <a:off x="1351175" y="1901133"/>
            <a:ext cx="9489650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namespace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filesystem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Function to check execute permissions for owner, group, and others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bool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has_execute_permission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path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&amp;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path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perms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status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path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).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permissions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perms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&amp;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perms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owner_exec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!=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perms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none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||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 (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perms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&amp;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perms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group_exec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!=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perms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none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||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 (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perms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&amp;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perms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others_exec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!=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perms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none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Usage within the directory iteration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entry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: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fs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directory_iterator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"path/to/directory"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 err="1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entry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is_regular_file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&amp;&amp; 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has_execute_permission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entry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path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()))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std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entry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": 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 err="1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entry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file_size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&lt;&lt;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 bytes</a:t>
            </a:r>
            <a:r>
              <a:rPr lang="en-US" b="0" dirty="0">
                <a:solidFill>
                  <a:srgbClr val="EE0000"/>
                </a:solidFill>
                <a:effectLst/>
                <a:latin typeface="Consolas" panose="020B0609020204030204" pitchFamily="49" charset="0"/>
              </a:rPr>
              <a:t>\n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8" name="Řečová bublina: obdélníkový bublinový popisek se zakulacenými rohy 7">
            <a:extLst>
              <a:ext uri="{FF2B5EF4-FFF2-40B4-BE49-F238E27FC236}">
                <a16:creationId xmlns:a16="http://schemas.microsoft.com/office/drawing/2014/main" id="{54D8F5AD-6835-DB40-90B6-7D19FA1CE228}"/>
              </a:ext>
            </a:extLst>
          </p:cNvPr>
          <p:cNvSpPr/>
          <p:nvPr/>
        </p:nvSpPr>
        <p:spPr>
          <a:xfrm>
            <a:off x="3132139" y="4305721"/>
            <a:ext cx="6379414" cy="387275"/>
          </a:xfrm>
          <a:prstGeom prst="wedgeRoundRectCallout">
            <a:avLst>
              <a:gd name="adj1" fmla="val -38918"/>
              <a:gd name="adj2" fmla="val -90851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Čtení jednotlivých práv jako u bitů, to samé kombinování přes </a:t>
            </a:r>
            <a:r>
              <a:rPr lang="en-US" dirty="0"/>
              <a:t>|</a:t>
            </a:r>
          </a:p>
        </p:txBody>
      </p:sp>
    </p:spTree>
    <p:extLst>
      <p:ext uri="{BB962C8B-B14F-4D97-AF65-F5344CB8AC3E}">
        <p14:creationId xmlns:p14="http://schemas.microsoft.com/office/powerpoint/2010/main" val="982049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C5E508-B06F-DBDD-CBFD-3A35CC799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Regular Expressions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34B823-8E82-630A-1AB6-4E97D8D0A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Objekty:</a:t>
            </a:r>
          </a:p>
          <a:p>
            <a:pPr lvl="1"/>
            <a:r>
              <a:rPr lang="en-US" b="1" dirty="0"/>
              <a:t>std::regex</a:t>
            </a:r>
            <a:r>
              <a:rPr lang="en-US" dirty="0"/>
              <a:t> – </a:t>
            </a:r>
            <a:r>
              <a:rPr lang="en-US" dirty="0" err="1"/>
              <a:t>reprezentuje</a:t>
            </a:r>
            <a:r>
              <a:rPr lang="en-US" dirty="0"/>
              <a:t> </a:t>
            </a:r>
            <a:r>
              <a:rPr lang="en-US" dirty="0" err="1"/>
              <a:t>regul</a:t>
            </a:r>
            <a:r>
              <a:rPr lang="cs-CZ" dirty="0" err="1"/>
              <a:t>ární</a:t>
            </a:r>
            <a:r>
              <a:rPr lang="cs-CZ" dirty="0"/>
              <a:t> výraz</a:t>
            </a:r>
          </a:p>
          <a:p>
            <a:pPr lvl="1"/>
            <a:r>
              <a:rPr lang="cs-CZ" b="1" dirty="0" err="1"/>
              <a:t>std</a:t>
            </a:r>
            <a:r>
              <a:rPr lang="cs-CZ" b="1" dirty="0"/>
              <a:t>::</a:t>
            </a:r>
            <a:r>
              <a:rPr lang="cs-CZ" b="1" dirty="0" err="1"/>
              <a:t>smatch</a:t>
            </a:r>
            <a:r>
              <a:rPr lang="cs-CZ" dirty="0"/>
              <a:t> – reprezentuje nalezený výskyt výrazu v zadaném </a:t>
            </a:r>
            <a:r>
              <a:rPr lang="cs-CZ" dirty="0" err="1"/>
              <a:t>stringu</a:t>
            </a:r>
            <a:endParaRPr lang="cs-CZ" dirty="0"/>
          </a:p>
          <a:p>
            <a:pPr lvl="2"/>
            <a:r>
              <a:rPr lang="cs-CZ" dirty="0"/>
              <a:t>Pomocí operátoru </a:t>
            </a:r>
            <a:r>
              <a:rPr lang="en-US" dirty="0"/>
              <a:t>[]</a:t>
            </a:r>
            <a:r>
              <a:rPr lang="cs-CZ" dirty="0"/>
              <a:t> lze přistoupit k podvýrazu (nultý odpovídá celému výrazu)</a:t>
            </a:r>
          </a:p>
          <a:p>
            <a:pPr lvl="2"/>
            <a:r>
              <a:rPr lang="cs-CZ" dirty="0"/>
              <a:t>Pomocí .str(index) lze získat </a:t>
            </a:r>
            <a:r>
              <a:rPr lang="cs-CZ" dirty="0" err="1"/>
              <a:t>stringovou</a:t>
            </a:r>
            <a:r>
              <a:rPr lang="cs-CZ" dirty="0"/>
              <a:t> reprezentaci podvýrazu (zkratka za </a:t>
            </a:r>
            <a:r>
              <a:rPr lang="en-US" dirty="0"/>
              <a:t>[index].str())</a:t>
            </a:r>
          </a:p>
          <a:p>
            <a:pPr lvl="1"/>
            <a:r>
              <a:rPr lang="en-US" b="1" dirty="0"/>
              <a:t>std::</a:t>
            </a:r>
            <a:r>
              <a:rPr lang="en-US" b="1" dirty="0" err="1"/>
              <a:t>regex_iterator</a:t>
            </a:r>
            <a:r>
              <a:rPr lang="en-US" dirty="0"/>
              <a:t> – </a:t>
            </a:r>
            <a:r>
              <a:rPr lang="en-US" dirty="0" err="1"/>
              <a:t>slou</a:t>
            </a:r>
            <a:r>
              <a:rPr lang="cs-CZ" dirty="0" err="1"/>
              <a:t>ží</a:t>
            </a:r>
            <a:r>
              <a:rPr lang="cs-CZ" dirty="0"/>
              <a:t> pro iterování více výskytů výrazu</a:t>
            </a:r>
          </a:p>
          <a:p>
            <a:r>
              <a:rPr lang="cs-CZ" dirty="0"/>
              <a:t>Funkce (detaily podle flagů):</a:t>
            </a:r>
          </a:p>
          <a:p>
            <a:pPr lvl="1"/>
            <a:r>
              <a:rPr lang="cs-CZ" b="1" dirty="0" err="1"/>
              <a:t>std</a:t>
            </a:r>
            <a:r>
              <a:rPr lang="cs-CZ" b="1" dirty="0"/>
              <a:t>::</a:t>
            </a:r>
            <a:r>
              <a:rPr lang="cs-CZ" b="1" dirty="0" err="1"/>
              <a:t>regex_match</a:t>
            </a:r>
            <a:r>
              <a:rPr lang="cs-CZ" dirty="0"/>
              <a:t> – zjistí, zda zadaný </a:t>
            </a:r>
            <a:r>
              <a:rPr lang="cs-CZ" dirty="0" err="1"/>
              <a:t>string</a:t>
            </a:r>
            <a:r>
              <a:rPr lang="cs-CZ" dirty="0"/>
              <a:t> odpovídá výrazu</a:t>
            </a:r>
          </a:p>
          <a:p>
            <a:pPr lvl="1"/>
            <a:r>
              <a:rPr lang="cs-CZ" b="1" dirty="0" err="1"/>
              <a:t>std</a:t>
            </a:r>
            <a:r>
              <a:rPr lang="cs-CZ" b="1" dirty="0"/>
              <a:t>::</a:t>
            </a:r>
            <a:r>
              <a:rPr lang="cs-CZ" b="1" dirty="0" err="1"/>
              <a:t>regex_search</a:t>
            </a:r>
            <a:r>
              <a:rPr lang="cs-CZ" dirty="0"/>
              <a:t> – najde </a:t>
            </a:r>
            <a:r>
              <a:rPr lang="cs-CZ" dirty="0" err="1"/>
              <a:t>substring</a:t>
            </a:r>
            <a:r>
              <a:rPr lang="cs-CZ" dirty="0"/>
              <a:t> odpovídající výrazu</a:t>
            </a:r>
          </a:p>
          <a:p>
            <a:pPr lvl="1"/>
            <a:r>
              <a:rPr lang="cs-CZ" b="1" dirty="0" err="1"/>
              <a:t>std</a:t>
            </a:r>
            <a:r>
              <a:rPr lang="cs-CZ" b="1" dirty="0"/>
              <a:t>::</a:t>
            </a:r>
            <a:r>
              <a:rPr lang="cs-CZ" b="1" dirty="0" err="1"/>
              <a:t>regex_replace</a:t>
            </a:r>
            <a:r>
              <a:rPr lang="cs-CZ" dirty="0"/>
              <a:t> – provádí nahrazování</a:t>
            </a:r>
            <a:endParaRPr lang="en-US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3A254950-D7CE-E97D-7240-EB7EC16C7ADB}"/>
              </a:ext>
            </a:extLst>
          </p:cNvPr>
          <p:cNvSpPr txBox="1"/>
          <p:nvPr/>
        </p:nvSpPr>
        <p:spPr>
          <a:xfrm>
            <a:off x="238027" y="6311900"/>
            <a:ext cx="6094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https://en.cppreference.com/w/cpp/regex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2867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PLIT_ORIGINALSLIDENUMBER" val="1"/>
  <p:tag name="PPSPLIT_SPLIT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Filip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6FFED"/>
        </a:solidFill>
        <a:ln w="25400">
          <a:solidFill>
            <a:srgbClr val="CCE9AD"/>
          </a:solidFill>
        </a:ln>
      </a:spPr>
      <a:bodyPr rtlCol="0" anchor="ctr"/>
      <a:lstStyle>
        <a:defPPr algn="ctr">
          <a:defRPr sz="1600" dirty="0" smtClean="0">
            <a:solidFill>
              <a:srgbClr val="456A1C"/>
            </a:solidFill>
            <a:latin typeface="+mj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rgbClr val="ECF7FE"/>
        </a:solidFill>
        <a:ln w="25400">
          <a:solidFill>
            <a:schemeClr val="accent4">
              <a:lumMod val="60000"/>
              <a:lumOff val="40000"/>
            </a:schemeClr>
          </a:solidFill>
        </a:ln>
      </a:spPr>
      <a:bodyPr wrap="square" rtlCol="0">
        <a:spAutoFit/>
      </a:bodyPr>
      <a:lstStyle>
        <a:defPPr>
          <a:defRPr sz="1300" dirty="0" smtClean="0">
            <a:latin typeface="Consolas" panose="020B0609020204030204" pitchFamily="49" charset="0"/>
            <a:cs typeface="Courier New" pitchFamily="49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Filip.potx" id="{000E9219-D670-4400-B712-7B521C35260B}" vid="{40126A51-81E9-4FC2-9D21-64839CF5A1F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19651D43A62D4C9BACA83636543EED" ma:contentTypeVersion="13" ma:contentTypeDescription="Vytvoří nový dokument" ma:contentTypeScope="" ma:versionID="57f2ab4979a8175793d9d01ded33a7e4">
  <xsd:schema xmlns:xsd="http://www.w3.org/2001/XMLSchema" xmlns:xs="http://www.w3.org/2001/XMLSchema" xmlns:p="http://schemas.microsoft.com/office/2006/metadata/properties" xmlns:ns3="dbab42ee-70ce-43f2-99c0-6385739211e4" xmlns:ns4="f3293c47-cd37-4bf4-8d46-554ed56ab888" targetNamespace="http://schemas.microsoft.com/office/2006/metadata/properties" ma:root="true" ma:fieldsID="6c0573f9d0b1b836c9e5a8a06eff31a6" ns3:_="" ns4:_="">
    <xsd:import namespace="dbab42ee-70ce-43f2-99c0-6385739211e4"/>
    <xsd:import namespace="f3293c47-cd37-4bf4-8d46-554ed56ab88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GenerationTime" minOccurs="0"/>
                <xsd:element ref="ns4:MediaServiceEventHashCode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ab42ee-70ce-43f2-99c0-6385739211e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293c47-cd37-4bf4-8d46-554ed56ab8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9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3293c47-cd37-4bf4-8d46-554ed56ab888" xsi:nil="true"/>
  </documentManagement>
</p:properties>
</file>

<file path=customXml/itemProps1.xml><?xml version="1.0" encoding="utf-8"?>
<ds:datastoreItem xmlns:ds="http://schemas.openxmlformats.org/officeDocument/2006/customXml" ds:itemID="{165CA228-228B-43B2-9A40-A01BC4F683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ab42ee-70ce-43f2-99c0-6385739211e4"/>
    <ds:schemaRef ds:uri="f3293c47-cd37-4bf4-8d46-554ed56ab8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F1628D8-B60C-49B3-894E-A80016CD36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5EE8F15-15A0-4BD2-B0F4-2647CF7F9B36}">
  <ds:schemaRefs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purl.org/dc/terms/"/>
    <ds:schemaRef ds:uri="dbab42ee-70ce-43f2-99c0-6385739211e4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f3293c47-cd37-4bf4-8d46-554ed56ab888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1966</TotalTime>
  <Words>2358</Words>
  <Application>Microsoft Office PowerPoint</Application>
  <PresentationFormat>Widescreen</PresentationFormat>
  <Paragraphs>220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Calibri Light</vt:lpstr>
      <vt:lpstr>Consolas</vt:lpstr>
      <vt:lpstr>Office Theme</vt:lpstr>
      <vt:lpstr>Filip</vt:lpstr>
      <vt:lpstr>NPRG041 – C++</vt:lpstr>
      <vt:lpstr>Agenda</vt:lpstr>
      <vt:lpstr>Filesystem</vt:lpstr>
      <vt:lpstr>Path</vt:lpstr>
      <vt:lpstr>Ukázka funkcí na práci se složkami</vt:lpstr>
      <vt:lpstr>Ukázka procházení složek</vt:lpstr>
      <vt:lpstr>Ukázka čtení metadat</vt:lpstr>
      <vt:lpstr>Ukázka čtení metadat</vt:lpstr>
      <vt:lpstr>Regular Expressions</vt:lpstr>
      <vt:lpstr>Ukázka procházení nálezů regexu</vt:lpstr>
      <vt:lpstr>Ukázka procházení nálezů regexu</vt:lpstr>
      <vt:lpstr>Format</vt:lpstr>
      <vt:lpstr>Chrono</vt:lpstr>
      <vt:lpstr>Ukázka měření času</vt:lpstr>
      <vt:lpstr>Random ukázka</vt:lpstr>
      <vt:lpstr>Kontrola linků v markdown dokumentaci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Jiří Klepl</dc:creator>
  <cp:lastModifiedBy>Jiří Klepl</cp:lastModifiedBy>
  <cp:revision>20</cp:revision>
  <dcterms:created xsi:type="dcterms:W3CDTF">2024-09-29T12:33:11Z</dcterms:created>
  <dcterms:modified xsi:type="dcterms:W3CDTF">2025-12-02T21:02:25Z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0x010100C719651D43A62D4C9BACA83636543EED</vt:lpwstr>
  </property>
</Properties>
</file>