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6"/>
  </p:notesMasterIdLst>
  <p:sldIdLst>
    <p:sldId id="256" r:id="rId6"/>
    <p:sldId id="257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40" r:id="rId20"/>
    <p:sldId id="330" r:id="rId21"/>
    <p:sldId id="333" r:id="rId22"/>
    <p:sldId id="337" r:id="rId23"/>
    <p:sldId id="338" r:id="rId24"/>
    <p:sldId id="33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8240B44-260E-4BA9-8940-3F0B1D22A674}">
          <p14:sldIdLst>
            <p14:sldId id="256"/>
            <p14:sldId id="257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40"/>
            <p14:sldId id="330"/>
            <p14:sldId id="333"/>
            <p14:sldId id="337"/>
            <p14:sldId id="338"/>
            <p14:sldId id="33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D2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2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3156" y="3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1" d="100"/>
          <a:sy n="131" d="100"/>
        </p:scale>
        <p:origin x="229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637CE-9EA2-440B-A1AE-6BFB67B7FB79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BE02A-79E5-4AA4-9709-0286102C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1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DBE02A-79E5-4AA4-9709-0286102CC8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92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65270A-1E46-45C4-B921-F894462FC58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784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3FA68-BDD5-04C2-0901-7BD962B9D1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E75ED-5E4C-38DF-AF5F-9D9100ADB9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F8103-EDA3-45ED-D0B9-3F14411662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19CF4E-A0FD-4DA7-A874-92D4BA770C4A}" type="datetime1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DA887-E89E-A52E-7C0E-E41AAA48C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0E629-5385-04A9-E4A5-0E4610967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55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7A7A3-31C8-AA63-763A-F5771BFF7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C3CC4F-96F6-2F67-32AD-D1CB8DF5B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840B8-22D6-34BB-2AF2-F3CBF17CB8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C85BB06-44F1-42B9-83CB-C39FC0936B19}" type="datetime1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D0457-4578-328F-A5AD-AD202727B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70352-3AE5-7610-FFF7-DCC260269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11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64B735-09E4-9370-4703-9CDB80B478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55C122-8B5B-D599-2E54-005BE562D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1FA97-B0B4-0CA8-723F-A9E2E84B4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9E3069-6C08-43AF-B0F2-D13DDDF22039}" type="datetime1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38C96-9FD1-BC1D-8422-9D885CC0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656F2-6C96-D253-18FD-E98D59880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17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gradFill>
          <a:gsLst>
            <a:gs pos="55000">
              <a:schemeClr val="accent1">
                <a:lumMod val="5000"/>
                <a:lumOff val="95000"/>
              </a:schemeClr>
            </a:gs>
            <a:gs pos="25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60099" y="2375462"/>
            <a:ext cx="7517501" cy="890124"/>
          </a:xfrm>
        </p:spPr>
        <p:txBody>
          <a:bodyPr anchor="b">
            <a:normAutofit/>
          </a:bodyPr>
          <a:lstStyle>
            <a:lvl1pPr algn="l">
              <a:defRPr sz="4400">
                <a:latin typeface="+mj-lt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60099" y="3399692"/>
            <a:ext cx="7517501" cy="1465644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760100" y="3155894"/>
            <a:ext cx="5648241" cy="8092"/>
          </a:xfrm>
          <a:prstGeom prst="line">
            <a:avLst/>
          </a:prstGeom>
          <a:ln w="25400">
            <a:solidFill>
              <a:srgbClr val="E6A2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706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123606" y="577294"/>
            <a:ext cx="11961644" cy="6202750"/>
          </a:xfrm>
        </p:spPr>
        <p:txBody>
          <a:bodyPr/>
          <a:lstStyle>
            <a:lvl1pPr marL="180975" indent="-180975">
              <a:defRPr sz="2000"/>
            </a:lvl1pPr>
            <a:lvl2pPr marL="358775" indent="-177800">
              <a:defRPr/>
            </a:lvl2pPr>
            <a:lvl3pPr marL="539750" indent="-180975">
              <a:defRPr/>
            </a:lvl3pPr>
            <a:lvl4pPr marL="715963" indent="-176213">
              <a:defRPr/>
            </a:lvl4pPr>
            <a:lvl5pPr marL="896938" indent="-180975"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US" dirty="0" err="1"/>
              <a:t>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108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5619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836614"/>
            <a:ext cx="11247967" cy="5832475"/>
          </a:xfrm>
        </p:spPr>
        <p:txBody>
          <a:bodyPr/>
          <a:lstStyle/>
          <a:p>
            <a:pPr lvl="0"/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05412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1"/>
            <a:ext cx="10390717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6400" y="1196976"/>
            <a:ext cx="566420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3800" y="1196976"/>
            <a:ext cx="5666317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560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1"/>
            <a:ext cx="10390717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6400" y="1196976"/>
            <a:ext cx="566420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273800" y="1196975"/>
            <a:ext cx="5666317" cy="2624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273800" y="3973514"/>
            <a:ext cx="5666317" cy="2624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1111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98525-709B-D140-F88E-161790484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19F29-12FF-2E45-DF62-AB24E5EAF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80825-D51B-CF52-063B-04F5E5E7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369793-1413-4CDF-BCCE-AB60F433A870}" type="datetime1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29F21-424A-AE22-1F94-1EC447097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E5FEC-2E80-AAF7-048A-AA3FEE919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82635" y="6356350"/>
            <a:ext cx="2743200" cy="365125"/>
          </a:xfrm>
        </p:spPr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8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CD4CB-A733-C685-640A-36AF9C275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94833-E179-3B86-533E-7B249E885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D3996-3574-B15D-2470-3FA8C1315A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6CAF6C-8C84-47EE-8B33-BC396E20C3A1}" type="datetime1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56B50-C4BD-37DF-5761-F7021E4E3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D044D-D6FA-8B07-367C-9FA99CFAA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65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18030-0E05-4DEE-88AD-D0E61CC6C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84253-3CD4-E168-B749-025A540F7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6165" y="1343818"/>
            <a:ext cx="5629835" cy="4833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5D8BBF-76D5-B351-6BAE-415952911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999" y="1343818"/>
            <a:ext cx="5629835" cy="48331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FA7343-CDCB-9A5E-EA71-2531910DE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F62D6D-2709-43C6-B78A-92A06BD1F7AA}" type="datetime1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E889-27B1-C5D7-D6C1-FB677E662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0C9E5B-60D0-C510-1ABE-C580AAB42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9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4B67F-49F5-2FF6-7667-9255AA980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65" y="18254"/>
            <a:ext cx="11259670" cy="1325564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55FCC-4115-4B59-40EB-18BC76A36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165" y="1343818"/>
            <a:ext cx="56298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C8B675-EB6B-64C0-DF76-67D7C25BF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164" y="2177255"/>
            <a:ext cx="5629835" cy="4012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6B4DA5-607D-AA9C-BF02-8863C8205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8" y="1353343"/>
            <a:ext cx="562983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A0D42-E21A-3F3C-EB86-FD35CC9BC2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5998" y="2186780"/>
            <a:ext cx="5629834" cy="40028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E996E0-8A0A-3A88-4618-4201D62791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DB22894-A0A8-4711-BB4F-BF888949CD70}" type="datetime1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2C34F-BC4A-1BA2-3239-1FF2AC736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CD261F-882D-C81E-4157-393E1ADC5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7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2CE14-D859-7E26-373F-C258C0591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EF924A-ABB4-D1EC-85D1-3ED65D5A3C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E6BFD3-453E-464D-B3B7-A25A77CF94C2}" type="datetime1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ECA073-8A18-B9B9-987D-83E9EA269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B3727-8855-08F4-D9B0-6735F0E1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3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E97C75-211B-C664-D4A8-A9EA106F72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FC2115-4886-4971-A64E-86B9AEBBFE5D}" type="datetime1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708227-1955-DBF9-FD31-D7BA508B5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43CA6-AE9C-C859-83DA-0E89AFD72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6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C748A-DD75-F16C-3C01-09E0D50B6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86649-9189-1BB6-F862-31264FD83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4DA1EA-D366-E6E3-ABC9-C343F11FD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20341-CBCC-1FB6-5D37-0388E1A400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8DC9F20-0F8C-4FD9-8152-D1948B45FC73}" type="datetime1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53049-1E65-D9BD-276A-15BB61D8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92AD4-9332-86F3-F622-76B38D504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74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5E632-7BD5-F62F-2D29-950C0C06B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781616-93B9-2069-DBD0-90219409B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3D5AB2-3D08-33A5-A2D1-A3FC618C2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E967D-E410-AEDF-DFB1-9A415D065D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D23CBD-9F73-4975-9666-9752A4A40B18}" type="datetime1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DE2C3-C286-AB18-940B-ABCF38B48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NPRG041 Programování v C++ - cvičení Jiří Klepl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FCCECE-5A32-8E87-FEDC-ECD6E8B2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9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69957B-860A-5214-436F-7FA2D2E2E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65" y="18255"/>
            <a:ext cx="112596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29130-39DA-AD14-9E3F-FCA281D82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165" y="1343818"/>
            <a:ext cx="11259670" cy="4833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21DC9-5998-AF1F-9753-36D70E904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FF0D79-36BD-4F16-B0BD-96B2B693837A}" type="datetime1">
              <a:rPr lang="en-US" smtClean="0"/>
              <a:t>11/20/2025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C6285-3E74-AC35-9CA0-6CEF851B79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6165" y="6356350"/>
            <a:ext cx="76872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NPRG041 Programování v C++ - cvičení Jiří Klepl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9EE4F-FBBC-25D8-ABDC-DD00D16C9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E5FE53-DBA0-476E-9933-0667294E0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7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8000">
              <a:schemeClr val="accent1">
                <a:lumMod val="5000"/>
                <a:lumOff val="9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464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68978"/>
            <a:ext cx="12192000" cy="6189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472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godbolt.org/z/G3jqKPrrd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cppreference.com/w/cpp/utility/variant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en.cppreference.com/w/cpp/utility/optiona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en.cppreference.com/w/cpp/utility/optiona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en.cppreference.com/w/cpp/utility/expecte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CE40E-DEBA-297F-732D-E2C8F8DCB0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NPRG041 – C++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1B3E8C-2831-C061-24E9-BAE0F7ECF7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c</a:t>
            </a:r>
            <a:r>
              <a:rPr lang="en-US" dirty="0"/>
              <a:t>v</a:t>
            </a:r>
            <a:r>
              <a:rPr lang="cs-CZ" dirty="0" err="1"/>
              <a:t>ičení</a:t>
            </a:r>
            <a:r>
              <a:rPr lang="cs-CZ" dirty="0"/>
              <a:t> – </a:t>
            </a:r>
            <a:r>
              <a:rPr lang="en-US" dirty="0"/>
              <a:t>Ji</a:t>
            </a:r>
            <a:r>
              <a:rPr lang="cs-CZ" dirty="0"/>
              <a:t>ří</a:t>
            </a:r>
            <a:r>
              <a:rPr lang="en-US" dirty="0"/>
              <a:t> Klepl</a:t>
            </a:r>
            <a:endParaRPr lang="cs-CZ" dirty="0"/>
          </a:p>
          <a:p>
            <a:r>
              <a:rPr lang="cs-CZ" b="1" dirty="0" err="1"/>
              <a:t>mattermost</a:t>
            </a:r>
            <a:r>
              <a:rPr lang="cs-CZ" dirty="0"/>
              <a:t>: ulita/2</a:t>
            </a:r>
            <a:r>
              <a:rPr lang="en-US" dirty="0"/>
              <a:t>5</a:t>
            </a:r>
            <a:r>
              <a:rPr lang="cs-CZ" dirty="0"/>
              <a:t>2</a:t>
            </a:r>
            <a:r>
              <a:rPr lang="en-US" dirty="0"/>
              <a:t>6</a:t>
            </a:r>
            <a:r>
              <a:rPr lang="cs-CZ" dirty="0"/>
              <a:t>ZS: nprg041-cpp-klepl (</a:t>
            </a:r>
            <a:r>
              <a:rPr lang="cs-CZ" dirty="0" err="1"/>
              <a:t>inv</a:t>
            </a:r>
            <a:r>
              <a:rPr lang="cs-CZ" dirty="0"/>
              <a:t> na SIS nástěnce)</a:t>
            </a:r>
            <a:br>
              <a:rPr lang="cs-CZ" dirty="0"/>
            </a:b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k</a:t>
            </a:r>
            <a:r>
              <a:rPr lang="cs-CZ" dirty="0">
                <a:solidFill>
                  <a:schemeClr val="bg2">
                    <a:lumMod val="90000"/>
                  </a:schemeClr>
                </a:solidFill>
              </a:rPr>
              <a:t>lepl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@d3s.mff.cuni.cz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21C1D-0544-A012-4AFD-9FEF779DE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E1236-6277-E1D9-F75F-24CDF60A9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955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F9A60-A0F0-C68E-34B8-D3115472B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2CD19-6CA7-7380-03FC-9BBF26A89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Ukázka funkce pro </a:t>
            </a:r>
            <a:r>
              <a:rPr lang="cs-CZ" dirty="0" err="1"/>
              <a:t>parse_add_expression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103651-7A7A-85A2-34B8-CFA5DF778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AC77AE-8AE0-17EB-22A9-C962DF46B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10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202AD0-4D9E-AE73-4A5A-7F68DE4060B5}"/>
              </a:ext>
            </a:extLst>
          </p:cNvPr>
          <p:cNvSpPr txBox="1"/>
          <p:nvPr/>
        </p:nvSpPr>
        <p:spPr>
          <a:xfrm>
            <a:off x="466165" y="2180845"/>
            <a:ext cx="8865605" cy="33384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Expression::pointer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parse_add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&amp;in)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parse_mul_expression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(in);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(in &gt;&gt;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&amp;&amp; 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in.peek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==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'+'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||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in.peek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==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'-'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op =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in.get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parse_mul_expression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(in);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(op ==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'+'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make_add_expression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(std::move(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),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                              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std::move(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}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make_sub_expression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(std::move(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),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          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std::move(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F47EA54D-0985-4181-0BA4-843F2872D7A9}"/>
              </a:ext>
            </a:extLst>
          </p:cNvPr>
          <p:cNvSpPr/>
          <p:nvPr/>
        </p:nvSpPr>
        <p:spPr>
          <a:xfrm>
            <a:off x="6776896" y="1856419"/>
            <a:ext cx="3667408" cy="433068"/>
          </a:xfrm>
          <a:prstGeom prst="wedgeRoundRectCallout">
            <a:avLst>
              <a:gd name="adj1" fmla="val -52679"/>
              <a:gd name="adj2" fmla="val 98040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Pokusíme se přečíst první operand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63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1E572-33D2-046A-19CD-2A6AED1C8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A0F34-A365-AA90-3A12-569778338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Ukázka funkce pro </a:t>
            </a:r>
            <a:r>
              <a:rPr lang="cs-CZ" dirty="0" err="1"/>
              <a:t>parse_add_expression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69C762-2707-D525-3395-537A40874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69CE74-06B1-A7AF-C650-33BB19A97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43527E-9F6C-7F3E-76F7-6C0F36ABC2F7}"/>
              </a:ext>
            </a:extLst>
          </p:cNvPr>
          <p:cNvSpPr txBox="1"/>
          <p:nvPr/>
        </p:nvSpPr>
        <p:spPr>
          <a:xfrm>
            <a:off x="466165" y="2180845"/>
            <a:ext cx="8865605" cy="33384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Expression::pointer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parse_add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&amp;in)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parse_mul_expression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(in);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(in &gt;&gt;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&amp;&amp; 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in.peek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==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'+'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||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in.peek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==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'-'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op =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in.get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parse_mul_expression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(in);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(op ==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'+'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make_add_expression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(std::move(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),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                              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std::move(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}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make_sub_expression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(std::move(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),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          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std::move(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3D05B3A8-C44D-DE8F-2AFC-A46915D3715B}"/>
              </a:ext>
            </a:extLst>
          </p:cNvPr>
          <p:cNvSpPr/>
          <p:nvPr/>
        </p:nvSpPr>
        <p:spPr>
          <a:xfrm>
            <a:off x="6776896" y="1856419"/>
            <a:ext cx="3667408" cy="433068"/>
          </a:xfrm>
          <a:prstGeom prst="wedgeRoundRectCallout">
            <a:avLst>
              <a:gd name="adj1" fmla="val -52679"/>
              <a:gd name="adj2" fmla="val 98040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Pokusíme se přečíst první operand</a:t>
            </a:r>
            <a:endParaRPr lang="en-US" dirty="0"/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FB93F8AA-930E-DE7C-B6E1-C87489D6537E}"/>
              </a:ext>
            </a:extLst>
          </p:cNvPr>
          <p:cNvSpPr/>
          <p:nvPr/>
        </p:nvSpPr>
        <p:spPr>
          <a:xfrm>
            <a:off x="7823847" y="3229404"/>
            <a:ext cx="4128380" cy="554943"/>
          </a:xfrm>
          <a:prstGeom prst="wedgeRoundRectCallout">
            <a:avLst>
              <a:gd name="adj1" fmla="val -63294"/>
              <a:gd name="adj2" fmla="val -94290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Přeskočíme bílé znaky a podíváme se, jestli následuje operátor + nebo 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814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E3261-E14C-0055-2599-4B2DD7898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F5A18-EB8B-865E-BFD4-114972A17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Ukázka funkce pro </a:t>
            </a:r>
            <a:r>
              <a:rPr lang="cs-CZ" dirty="0" err="1"/>
              <a:t>parse_add_expression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6094AF-6998-749F-44EC-8BB53E5C4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C498A-31AE-DCEA-525B-EF5D41195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196BB0-887B-F80E-1E81-DD87EBAC3BAE}"/>
              </a:ext>
            </a:extLst>
          </p:cNvPr>
          <p:cNvSpPr txBox="1"/>
          <p:nvPr/>
        </p:nvSpPr>
        <p:spPr>
          <a:xfrm>
            <a:off x="466165" y="2180845"/>
            <a:ext cx="8865605" cy="33384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Expression::pointer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parse_add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&amp;in)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parse_mul_expression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(in);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(in &gt;&gt;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&amp;&amp; 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in.peek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==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'+'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||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in.peek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==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'-'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op =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in.get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parse_mul_expression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(in);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(op ==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'+'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make_add_expression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(std::move(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),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cs-CZ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                              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std::move(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}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make_sub_expression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(std::move(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),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          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std::move(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E9B35537-C7C7-4A2D-AC5C-2B0576150F70}"/>
              </a:ext>
            </a:extLst>
          </p:cNvPr>
          <p:cNvSpPr/>
          <p:nvPr/>
        </p:nvSpPr>
        <p:spPr>
          <a:xfrm>
            <a:off x="6776896" y="1856419"/>
            <a:ext cx="3667408" cy="433068"/>
          </a:xfrm>
          <a:prstGeom prst="wedgeRoundRectCallout">
            <a:avLst>
              <a:gd name="adj1" fmla="val -52679"/>
              <a:gd name="adj2" fmla="val 98040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Pokusíme se přečíst první operand</a:t>
            </a:r>
            <a:endParaRPr lang="en-US" dirty="0"/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223E56A5-46C0-B443-6D80-55EF72A72105}"/>
              </a:ext>
            </a:extLst>
          </p:cNvPr>
          <p:cNvSpPr/>
          <p:nvPr/>
        </p:nvSpPr>
        <p:spPr>
          <a:xfrm>
            <a:off x="7823847" y="3229404"/>
            <a:ext cx="4128380" cy="554943"/>
          </a:xfrm>
          <a:prstGeom prst="wedgeRoundRectCallout">
            <a:avLst>
              <a:gd name="adj1" fmla="val -63294"/>
              <a:gd name="adj2" fmla="val -94290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Přeskočíme bílé znaky a podíváme se, jestli následuje operátor + nebo -</a:t>
            </a:r>
            <a:endParaRPr lang="en-US" dirty="0"/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0513F2C7-FDFF-C2FB-CFA2-B097A364D218}"/>
              </a:ext>
            </a:extLst>
          </p:cNvPr>
          <p:cNvSpPr/>
          <p:nvPr/>
        </p:nvSpPr>
        <p:spPr>
          <a:xfrm>
            <a:off x="2648516" y="4864793"/>
            <a:ext cx="4128380" cy="433068"/>
          </a:xfrm>
          <a:prstGeom prst="wedgeRoundRectCallout">
            <a:avLst>
              <a:gd name="adj1" fmla="val -44215"/>
              <a:gd name="adj2" fmla="val -111014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Updatujeme </a:t>
            </a:r>
            <a:r>
              <a:rPr lang="cs-CZ" dirty="0" err="1"/>
              <a:t>lhs</a:t>
            </a:r>
            <a:r>
              <a:rPr lang="cs-CZ" dirty="0"/>
              <a:t> a pokračujeme</a:t>
            </a:r>
            <a:endParaRPr lang="en-US" dirty="0"/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D3F38C95-481F-B900-DD3B-C56EDA24E80C}"/>
              </a:ext>
            </a:extLst>
          </p:cNvPr>
          <p:cNvSpPr/>
          <p:nvPr/>
        </p:nvSpPr>
        <p:spPr>
          <a:xfrm>
            <a:off x="1814089" y="5627215"/>
            <a:ext cx="2441040" cy="433068"/>
          </a:xfrm>
          <a:prstGeom prst="wedgeRoundRectCallout">
            <a:avLst>
              <a:gd name="adj1" fmla="val -44215"/>
              <a:gd name="adj2" fmla="val -111014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Výsledný </a:t>
            </a:r>
            <a:r>
              <a:rPr lang="cs-CZ" dirty="0" err="1"/>
              <a:t>expression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63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6FF7C-CED9-FEDF-E0CB-E9BFA96FA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Ukázka pro </a:t>
            </a:r>
            <a:r>
              <a:rPr lang="cs-CZ" dirty="0" err="1"/>
              <a:t>parse_numeric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275B44-E11E-6A44-0DE3-5097DA3BC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4A8798-253C-9C5E-47B0-38BF0C59C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72FFFE-0079-9C6F-941C-24F8242C1DCF}"/>
              </a:ext>
            </a:extLst>
          </p:cNvPr>
          <p:cNvSpPr txBox="1"/>
          <p:nvPr/>
        </p:nvSpPr>
        <p:spPr>
          <a:xfrm>
            <a:off x="466165" y="2270613"/>
            <a:ext cx="7154500" cy="31589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std::string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parse_numeric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in)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std::string numeric;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in &gt;&gt;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in.get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(c))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is_numeric_char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(c))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numeric.push_back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else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in.unget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rollback the character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numeric.empty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throw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runtime_error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"expected a number"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numeric;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AAA1CC2B-8A8E-8613-253E-49B8DF87E58F}"/>
              </a:ext>
            </a:extLst>
          </p:cNvPr>
          <p:cNvSpPr/>
          <p:nvPr/>
        </p:nvSpPr>
        <p:spPr>
          <a:xfrm>
            <a:off x="5725473" y="1121705"/>
            <a:ext cx="3790384" cy="365125"/>
          </a:xfrm>
          <a:prstGeom prst="wedgeRoundRectCallout">
            <a:avLst>
              <a:gd name="adj1" fmla="val -33826"/>
              <a:gd name="adj2" fmla="val -91736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Pomocná funkce na </a:t>
            </a:r>
            <a:r>
              <a:rPr lang="cs-CZ" dirty="0" err="1"/>
              <a:t>parsování</a:t>
            </a:r>
            <a:r>
              <a:rPr lang="cs-CZ" dirty="0"/>
              <a:t> čísel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834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C4876-852B-8F77-0628-1106941FD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52C78-BA07-D793-2642-D2C266660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Ukázka pro </a:t>
            </a:r>
            <a:r>
              <a:rPr lang="cs-CZ" dirty="0" err="1"/>
              <a:t>parse_numeric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184F30-E928-4D4D-E592-601DCA802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B8845A-5190-8A8C-8895-A7B5928F1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AC8CDA-4BE4-D933-83C3-367AC5F0C62A}"/>
              </a:ext>
            </a:extLst>
          </p:cNvPr>
          <p:cNvSpPr txBox="1"/>
          <p:nvPr/>
        </p:nvSpPr>
        <p:spPr>
          <a:xfrm>
            <a:off x="466165" y="2270613"/>
            <a:ext cx="7154500" cy="31589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std::string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parse_numeric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in)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std::string numeric;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in &gt;&gt;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in.get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(c))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is_numeric_char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(c))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numeric.push_back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(c);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else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in.unget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rollback the character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numeric.empty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throw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runtime_error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"expected a number"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numeric;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9D1F7915-CB9F-047D-7CBB-B6CEED96B352}"/>
              </a:ext>
            </a:extLst>
          </p:cNvPr>
          <p:cNvSpPr/>
          <p:nvPr/>
        </p:nvSpPr>
        <p:spPr>
          <a:xfrm>
            <a:off x="4854310" y="3017669"/>
            <a:ext cx="4128380" cy="554943"/>
          </a:xfrm>
          <a:prstGeom prst="wedgeRoundRectCallout">
            <a:avLst>
              <a:gd name="adj1" fmla="val -58908"/>
              <a:gd name="adj2" fmla="val 24804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Načteme znak a podíváme se, jestli je </a:t>
            </a:r>
            <a:r>
              <a:rPr lang="cs-CZ" dirty="0" err="1"/>
              <a:t>numeric</a:t>
            </a:r>
            <a:r>
              <a:rPr lang="cs-CZ" dirty="0"/>
              <a:t> (např. </a:t>
            </a:r>
            <a:r>
              <a:rPr lang="cs-CZ" dirty="0" err="1"/>
              <a:t>isdigit</a:t>
            </a:r>
            <a:r>
              <a:rPr lang="cs-CZ" dirty="0"/>
              <a:t> nebo </a:t>
            </a:r>
            <a:r>
              <a:rPr lang="en-US" dirty="0"/>
              <a:t>'.')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5173CE66-4FB6-24AD-4264-44808DB75922}"/>
              </a:ext>
            </a:extLst>
          </p:cNvPr>
          <p:cNvSpPr/>
          <p:nvPr/>
        </p:nvSpPr>
        <p:spPr>
          <a:xfrm>
            <a:off x="3641478" y="4195709"/>
            <a:ext cx="2743200" cy="365125"/>
          </a:xfrm>
          <a:prstGeom prst="wedgeRoundRectCallout">
            <a:avLst>
              <a:gd name="adj1" fmla="val -33826"/>
              <a:gd name="adj2" fmla="val -74379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Vrátíme se o znak zpět</a:t>
            </a:r>
            <a:endParaRPr lang="en-US" dirty="0"/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2A956073-F328-B7A1-3AFB-E8633176F647}"/>
              </a:ext>
            </a:extLst>
          </p:cNvPr>
          <p:cNvSpPr/>
          <p:nvPr/>
        </p:nvSpPr>
        <p:spPr>
          <a:xfrm>
            <a:off x="3641478" y="4841669"/>
            <a:ext cx="2743200" cy="365125"/>
          </a:xfrm>
          <a:prstGeom prst="wedgeRoundRectCallout">
            <a:avLst>
              <a:gd name="adj1" fmla="val -54948"/>
              <a:gd name="adj2" fmla="val -49582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Nepo</a:t>
            </a:r>
            <a:r>
              <a:rPr lang="cs-CZ" dirty="0"/>
              <a:t>dařilo se načíst nic</a:t>
            </a:r>
            <a:endParaRPr lang="en-US" dirty="0"/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91E66FAC-8270-668C-3155-4C961E319B6D}"/>
              </a:ext>
            </a:extLst>
          </p:cNvPr>
          <p:cNvSpPr/>
          <p:nvPr/>
        </p:nvSpPr>
        <p:spPr>
          <a:xfrm>
            <a:off x="1566582" y="5429554"/>
            <a:ext cx="4529418" cy="926795"/>
          </a:xfrm>
          <a:prstGeom prst="wedgeRoundRectCallout">
            <a:avLst>
              <a:gd name="adj1" fmla="val -32827"/>
              <a:gd name="adj2" fmla="val -69942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Věc, co můžeme </a:t>
            </a:r>
            <a:r>
              <a:rPr lang="cs-CZ" dirty="0" err="1"/>
              <a:t>zparsovat</a:t>
            </a:r>
            <a:r>
              <a:rPr lang="cs-CZ" dirty="0"/>
              <a:t> na číslo</a:t>
            </a:r>
            <a:br>
              <a:rPr lang="cs-CZ" dirty="0"/>
            </a:br>
            <a:r>
              <a:rPr lang="cs-CZ" dirty="0"/>
              <a:t>⚠️ můžeme na tom dělat další kontroly</a:t>
            </a:r>
            <a:br>
              <a:rPr lang="cs-CZ" dirty="0"/>
            </a:br>
            <a:r>
              <a:rPr lang="cs-CZ" dirty="0"/>
              <a:t>např. že se neopakují tečky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823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9E37FE3-97FD-8189-1B7D-3EC74DE6B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věci na funkcionální programování v C++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B0AF704-4701-944F-9A0F-3FFB4AA6D7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59EF57-3762-3927-7ABB-B7A14756F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A61B9A-CEF8-E9B8-D74E-D15E2631C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54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01FA1581-F7B5-724A-16D9-626E4F77C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std:v</a:t>
            </a:r>
            <a:r>
              <a:rPr lang="en-US" dirty="0" err="1"/>
              <a:t>ariant</a:t>
            </a:r>
            <a:r>
              <a:rPr lang="cs-CZ" dirty="0"/>
              <a:t> a </a:t>
            </a:r>
            <a:r>
              <a:rPr lang="cs-CZ" dirty="0" err="1"/>
              <a:t>std</a:t>
            </a:r>
            <a:r>
              <a:rPr lang="cs-CZ" dirty="0"/>
              <a:t>::visit</a:t>
            </a:r>
            <a:endParaRPr lang="en-US" dirty="0"/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D5BF02AC-033C-AF1F-B99F-AB051D016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165" y="1359368"/>
            <a:ext cx="6178062" cy="4757007"/>
          </a:xfrm>
        </p:spPr>
        <p:txBody>
          <a:bodyPr>
            <a:normAutofit/>
          </a:bodyPr>
          <a:lstStyle/>
          <a:p>
            <a:r>
              <a:rPr lang="cs-CZ" dirty="0"/>
              <a:t>Type-</a:t>
            </a:r>
            <a:r>
              <a:rPr lang="cs-CZ" dirty="0" err="1"/>
              <a:t>safe</a:t>
            </a:r>
            <a:r>
              <a:rPr lang="cs-CZ" dirty="0"/>
              <a:t> union</a:t>
            </a:r>
          </a:p>
          <a:p>
            <a:r>
              <a:rPr lang="cs-CZ" dirty="0"/>
              <a:t>Náhrada polymorfismu</a:t>
            </a:r>
          </a:p>
          <a:p>
            <a:pPr marL="457200" lvl="1" indent="0">
              <a:buNone/>
            </a:pPr>
            <a:r>
              <a:rPr lang="cs-CZ" dirty="0"/>
              <a:t>+ Dovoluje nesouvisející typy</a:t>
            </a:r>
          </a:p>
          <a:p>
            <a:pPr lvl="1">
              <a:buFontTx/>
              <a:buChar char="-"/>
            </a:pPr>
            <a:r>
              <a:rPr lang="cs-CZ" dirty="0"/>
              <a:t>Musíme vyjmenovat všechny varianty</a:t>
            </a:r>
          </a:p>
          <a:p>
            <a:pPr marL="914400" lvl="2" indent="0">
              <a:buNone/>
            </a:pPr>
            <a:r>
              <a:rPr lang="cs-CZ" dirty="0"/>
              <a:t>(zatímco u dyn. polymorfismu stačí aby splňovaly nějaký interface a nemusíme o nich vědět nic víc)</a:t>
            </a:r>
          </a:p>
          <a:p>
            <a:r>
              <a:rPr lang="cs-CZ" dirty="0"/>
              <a:t>Pro naše </a:t>
            </a:r>
            <a:r>
              <a:rPr lang="cs-CZ" dirty="0" err="1"/>
              <a:t>expressions</a:t>
            </a:r>
            <a:r>
              <a:rPr lang="cs-CZ" dirty="0"/>
              <a:t> se hodí např. na reprezentaci </a:t>
            </a:r>
            <a:r>
              <a:rPr lang="cs-CZ" b="1" dirty="0" err="1"/>
              <a:t>Value</a:t>
            </a:r>
            <a:endParaRPr lang="cs-CZ" b="1" dirty="0"/>
          </a:p>
          <a:p>
            <a:r>
              <a:rPr lang="cs-CZ" b="1" dirty="0" err="1"/>
              <a:t>std</a:t>
            </a:r>
            <a:r>
              <a:rPr lang="cs-CZ" b="1" dirty="0"/>
              <a:t>::visit </a:t>
            </a:r>
            <a:r>
              <a:rPr lang="cs-CZ" dirty="0"/>
              <a:t>pustí </a:t>
            </a:r>
            <a:r>
              <a:rPr lang="cs-CZ" dirty="0" err="1"/>
              <a:t>visitora</a:t>
            </a:r>
            <a:r>
              <a:rPr lang="cs-CZ" dirty="0"/>
              <a:t> na hodnotu uloženou v </a:t>
            </a:r>
            <a:r>
              <a:rPr lang="cs-CZ" b="1" dirty="0" err="1"/>
              <a:t>std</a:t>
            </a:r>
            <a:r>
              <a:rPr lang="cs-CZ" b="1" dirty="0"/>
              <a:t>::variant</a:t>
            </a:r>
          </a:p>
        </p:txBody>
      </p:sp>
      <p:sp>
        <p:nvSpPr>
          <p:cNvPr id="3" name="TextovéPole 2">
            <a:hlinkClick r:id="rId3"/>
            <a:extLst>
              <a:ext uri="{FF2B5EF4-FFF2-40B4-BE49-F238E27FC236}">
                <a16:creationId xmlns:a16="http://schemas.microsoft.com/office/drawing/2014/main" id="{FC155A6E-E1C4-EAAE-B292-4324E6FF866D}"/>
              </a:ext>
            </a:extLst>
          </p:cNvPr>
          <p:cNvSpPr txBox="1"/>
          <p:nvPr/>
        </p:nvSpPr>
        <p:spPr>
          <a:xfrm>
            <a:off x="6946657" y="484064"/>
            <a:ext cx="5204312" cy="56323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struct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visitor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"int: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a)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"generic: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a &lt;&lt;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float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f)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"float: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f &lt;&lt;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main() {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using</a:t>
            </a:r>
            <a:r>
              <a:rPr lang="en-US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item_type</a:t>
            </a:r>
            <a:r>
              <a:rPr lang="en-US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</a:t>
            </a:r>
            <a:br>
              <a:rPr lang="en-US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variant&lt;</a:t>
            </a:r>
            <a:r>
              <a:rPr lang="en-US" b="1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1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*, </a:t>
            </a:r>
            <a:r>
              <a:rPr lang="en-US" b="1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float</a:t>
            </a:r>
            <a:r>
              <a:rPr lang="en-US" b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vector&lt;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item_type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 items{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"hi"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.5f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&amp;&amp; item : items)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visit(visitor(), item);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" name="Řečová bublina: obdélníkový bublinový popisek se zakulacenými rohy 3">
            <a:extLst>
              <a:ext uri="{FF2B5EF4-FFF2-40B4-BE49-F238E27FC236}">
                <a16:creationId xmlns:a16="http://schemas.microsoft.com/office/drawing/2014/main" id="{9A811A24-685F-5D0A-8C12-F979D2F50949}"/>
              </a:ext>
            </a:extLst>
          </p:cNvPr>
          <p:cNvSpPr/>
          <p:nvPr/>
        </p:nvSpPr>
        <p:spPr>
          <a:xfrm>
            <a:off x="9003323" y="116133"/>
            <a:ext cx="2074985" cy="315912"/>
          </a:xfrm>
          <a:prstGeom prst="wedgeRoundRectCallout">
            <a:avLst>
              <a:gd name="adj1" fmla="val -42069"/>
              <a:gd name="adj2" fmla="val 132201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Visitor je functor</a:t>
            </a:r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0F21F4DE-6AE1-27EE-A60B-550880B20A6D}"/>
              </a:ext>
            </a:extLst>
          </p:cNvPr>
          <p:cNvSpPr/>
          <p:nvPr/>
        </p:nvSpPr>
        <p:spPr>
          <a:xfrm>
            <a:off x="10040815" y="3065205"/>
            <a:ext cx="2074985" cy="5740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Reprezentuje</a:t>
            </a:r>
            <a:r>
              <a:rPr lang="en-US" dirty="0"/>
              <a:t> r</a:t>
            </a:r>
            <a:r>
              <a:rPr lang="cs-CZ" dirty="0" err="1"/>
              <a:t>ůzné</a:t>
            </a:r>
            <a:r>
              <a:rPr lang="cs-CZ" dirty="0"/>
              <a:t> funkce</a:t>
            </a:r>
            <a:endParaRPr lang="en-US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2D83C253-2B25-5A88-EB51-8A6D01966F28}"/>
              </a:ext>
            </a:extLst>
          </p:cNvPr>
          <p:cNvSpPr txBox="1"/>
          <p:nvPr/>
        </p:nvSpPr>
        <p:spPr>
          <a:xfrm>
            <a:off x="163735" y="5843616"/>
            <a:ext cx="60974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https://en.cppreference.com/w/cpp/utility/variant</a:t>
            </a:r>
            <a:endParaRPr lang="en-US" dirty="0"/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0A6F9998-A15F-9D33-8455-84D464E23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6165" y="6356350"/>
            <a:ext cx="7687235" cy="365125"/>
          </a:xfrm>
        </p:spPr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F69153F-FAD1-D2F4-C935-70687508C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AE5FE53-DBA0-476E-9933-0667294E04C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90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B1B488-9B3D-275A-0A5F-63C29C116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Visitor s v</a:t>
            </a:r>
            <a:r>
              <a:rPr lang="cs-CZ" dirty="0" err="1"/>
              <a:t>íce</a:t>
            </a:r>
            <a:r>
              <a:rPr lang="cs-CZ" dirty="0"/>
              <a:t> argumenty</a:t>
            </a:r>
            <a:endParaRPr lang="en-US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64254D9-5502-1E91-9D20-823782BA90D9}"/>
              </a:ext>
            </a:extLst>
          </p:cNvPr>
          <p:cNvSpPr txBox="1"/>
          <p:nvPr/>
        </p:nvSpPr>
        <p:spPr>
          <a:xfrm>
            <a:off x="838200" y="1327116"/>
            <a:ext cx="6271480" cy="53553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using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item_type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variant&lt;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double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&gt;;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struct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adder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item_type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a,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b)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a + b;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main()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vector&lt;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item_type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 items{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.4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9.6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item_type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sum =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(!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items.empty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sum = visit(adder(), sum,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items.back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items.pop_back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visit([](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val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"sum is "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val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&lt;&lt;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}, sum);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892DAB8E-372F-B0E9-7E7A-392AF98D9241}"/>
              </a:ext>
            </a:extLst>
          </p:cNvPr>
          <p:cNvSpPr txBox="1"/>
          <p:nvPr/>
        </p:nvSpPr>
        <p:spPr>
          <a:xfrm>
            <a:off x="8220806" y="2426565"/>
            <a:ext cx="2708763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2400" dirty="0"/>
              <a:t>Output:</a:t>
            </a:r>
          </a:p>
          <a:p>
            <a:pPr lvl="1"/>
            <a:r>
              <a:rPr lang="en-US" sz="2400" dirty="0">
                <a:latin typeface="Consolas" panose="020B0609020204030204" pitchFamily="49" charset="0"/>
              </a:rPr>
              <a:t>sum is 2</a:t>
            </a:r>
          </a:p>
          <a:p>
            <a:pPr lvl="1"/>
            <a:r>
              <a:rPr lang="en-US" sz="2400" dirty="0">
                <a:latin typeface="Consolas" panose="020B0609020204030204" pitchFamily="49" charset="0"/>
              </a:rPr>
              <a:t>sum is 3</a:t>
            </a:r>
          </a:p>
          <a:p>
            <a:pPr lvl="1"/>
            <a:r>
              <a:rPr lang="en-US" sz="2400" dirty="0">
                <a:latin typeface="Consolas" panose="020B0609020204030204" pitchFamily="49" charset="0"/>
              </a:rPr>
              <a:t>sum is 12.6</a:t>
            </a:r>
          </a:p>
          <a:p>
            <a:pPr lvl="1"/>
            <a:r>
              <a:rPr lang="en-US" sz="2400" dirty="0">
                <a:latin typeface="Consolas" panose="020B0609020204030204" pitchFamily="49" charset="0"/>
              </a:rPr>
              <a:t>sum is 54.6</a:t>
            </a:r>
          </a:p>
          <a:p>
            <a:pPr lvl="1"/>
            <a:r>
              <a:rPr lang="en-US" sz="2400" dirty="0">
                <a:latin typeface="Consolas" panose="020B0609020204030204" pitchFamily="49" charset="0"/>
              </a:rPr>
              <a:t>sum is 55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9AA2E8E-5B64-1C51-3EAB-17D5FF1E1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AE5FE53-DBA0-476E-9933-0667294E04C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482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E18720-5019-DEA9-42E1-709D1BB5A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optional</a:t>
            </a:r>
            <a:r>
              <a:rPr lang="cs-CZ" dirty="0"/>
              <a:t>&lt;T&gt;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FE0D19-A95B-27FD-0EE0-BDBF62590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</a:t>
            </a:r>
            <a:r>
              <a:rPr lang="cs-CZ" dirty="0" err="1"/>
              <a:t>žitečný</a:t>
            </a:r>
            <a:r>
              <a:rPr lang="cs-CZ" dirty="0"/>
              <a:t> pro typy, které nemají ekvivalent </a:t>
            </a:r>
            <a:r>
              <a:rPr lang="cs-CZ" b="1" dirty="0" err="1"/>
              <a:t>null</a:t>
            </a:r>
            <a:r>
              <a:rPr lang="cs-CZ" dirty="0"/>
              <a:t> hodnoty</a:t>
            </a:r>
          </a:p>
          <a:p>
            <a:pPr lvl="1"/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optional</a:t>
            </a:r>
            <a:r>
              <a:rPr lang="cs-CZ" b="1" dirty="0"/>
              <a:t>&lt;T&gt; </a:t>
            </a:r>
            <a:r>
              <a:rPr lang="cs-CZ" b="1" dirty="0" err="1"/>
              <a:t>opt</a:t>
            </a:r>
            <a:r>
              <a:rPr lang="cs-CZ" dirty="0"/>
              <a:t> drží hodnotu </a:t>
            </a:r>
            <a:r>
              <a:rPr lang="en-US" b="1" dirty="0"/>
              <a:t>*opt </a:t>
            </a:r>
            <a:r>
              <a:rPr lang="en-US" dirty="0"/>
              <a:t>(taky </a:t>
            </a:r>
            <a:r>
              <a:rPr lang="en-US" b="1" dirty="0" err="1"/>
              <a:t>opt.value</a:t>
            </a:r>
            <a:r>
              <a:rPr lang="en-US" b="1" dirty="0"/>
              <a:t>()</a:t>
            </a:r>
            <a:r>
              <a:rPr lang="en-US" dirty="0"/>
              <a:t>), a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b="1" dirty="0"/>
              <a:t>std::</a:t>
            </a:r>
            <a:r>
              <a:rPr lang="en-US" b="1" dirty="0" err="1"/>
              <a:t>nullopt</a:t>
            </a:r>
            <a:endParaRPr lang="en-US" b="1" dirty="0"/>
          </a:p>
          <a:p>
            <a:pPr lvl="2"/>
            <a:r>
              <a:rPr lang="en-US" dirty="0" err="1"/>
              <a:t>Podle</a:t>
            </a:r>
            <a:r>
              <a:rPr lang="en-US" dirty="0"/>
              <a:t> </a:t>
            </a:r>
            <a:r>
              <a:rPr lang="en-US" b="1" dirty="0"/>
              <a:t>if(</a:t>
            </a:r>
            <a:r>
              <a:rPr lang="en-US" b="1" dirty="0" err="1"/>
              <a:t>opt.has_value</a:t>
            </a:r>
            <a:r>
              <a:rPr lang="en-US" b="1" dirty="0"/>
              <a:t>())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b="1" dirty="0"/>
              <a:t>if(opt)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CF33E4C5-B508-ECC6-C5E2-D991B9F52F8A}"/>
              </a:ext>
            </a:extLst>
          </p:cNvPr>
          <p:cNvSpPr txBox="1"/>
          <p:nvPr/>
        </p:nvSpPr>
        <p:spPr>
          <a:xfrm>
            <a:off x="322190" y="5923546"/>
            <a:ext cx="52799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https://en.cppreference.com/w/cpp/utility/optional</a:t>
            </a:r>
            <a:endParaRPr lang="cs-CZ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018D62-4969-472A-601E-0ACD19A63923}"/>
              </a:ext>
            </a:extLst>
          </p:cNvPr>
          <p:cNvSpPr txBox="1"/>
          <p:nvPr/>
        </p:nvSpPr>
        <p:spPr>
          <a:xfrm>
            <a:off x="3759361" y="3429000"/>
            <a:ext cx="4673278" cy="15431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std::optional&lt;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may_fail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(failure)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{};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std::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nullopt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success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2E34E582-91F9-1783-9303-06B29AD97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6165" y="6356350"/>
            <a:ext cx="7687235" cy="365125"/>
          </a:xfrm>
        </p:spPr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191BB09D-8B1B-7262-3A91-5F3B13791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AE5FE53-DBA0-476E-9933-0667294E04C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1981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44E87D-84E5-8B3F-003A-7693C24E0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BED21B-803F-C8A9-AEB4-820BACDD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optional</a:t>
            </a:r>
            <a:r>
              <a:rPr lang="cs-CZ" dirty="0"/>
              <a:t>&lt;T&gt;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5170BF-DEB6-08F0-794F-772747BB9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</a:t>
            </a:r>
            <a:r>
              <a:rPr lang="cs-CZ" dirty="0" err="1"/>
              <a:t>žitečný</a:t>
            </a:r>
            <a:r>
              <a:rPr lang="cs-CZ" dirty="0"/>
              <a:t> pro typy, které nemají ekvivalent </a:t>
            </a:r>
            <a:r>
              <a:rPr lang="cs-CZ" b="1" dirty="0" err="1"/>
              <a:t>null</a:t>
            </a:r>
            <a:r>
              <a:rPr lang="cs-CZ" dirty="0"/>
              <a:t> hodnoty</a:t>
            </a:r>
          </a:p>
          <a:p>
            <a:pPr lvl="1"/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optional</a:t>
            </a:r>
            <a:r>
              <a:rPr lang="cs-CZ" b="1" dirty="0"/>
              <a:t>&lt;T&gt; </a:t>
            </a:r>
            <a:r>
              <a:rPr lang="cs-CZ" b="1" dirty="0" err="1"/>
              <a:t>opt</a:t>
            </a:r>
            <a:r>
              <a:rPr lang="cs-CZ" dirty="0"/>
              <a:t> drží hodnotu </a:t>
            </a:r>
            <a:r>
              <a:rPr lang="en-US" b="1" dirty="0"/>
              <a:t>*opt </a:t>
            </a:r>
            <a:r>
              <a:rPr lang="en-US" dirty="0"/>
              <a:t>(taky </a:t>
            </a:r>
            <a:r>
              <a:rPr lang="en-US" b="1" dirty="0" err="1"/>
              <a:t>opt.value</a:t>
            </a:r>
            <a:r>
              <a:rPr lang="en-US" b="1" dirty="0"/>
              <a:t>()</a:t>
            </a:r>
            <a:r>
              <a:rPr lang="en-US" dirty="0"/>
              <a:t>), a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b="1" dirty="0"/>
              <a:t>std::</a:t>
            </a:r>
            <a:r>
              <a:rPr lang="en-US" b="1" dirty="0" err="1"/>
              <a:t>nullopt</a:t>
            </a:r>
            <a:endParaRPr lang="en-US" b="1" dirty="0"/>
          </a:p>
          <a:p>
            <a:pPr lvl="2"/>
            <a:r>
              <a:rPr lang="en-US" dirty="0" err="1"/>
              <a:t>Podle</a:t>
            </a:r>
            <a:r>
              <a:rPr lang="en-US" dirty="0"/>
              <a:t> </a:t>
            </a:r>
            <a:r>
              <a:rPr lang="en-US" b="1" dirty="0"/>
              <a:t>if(</a:t>
            </a:r>
            <a:r>
              <a:rPr lang="en-US" b="1" dirty="0" err="1"/>
              <a:t>opt.has_value</a:t>
            </a:r>
            <a:r>
              <a:rPr lang="en-US" b="1" dirty="0"/>
              <a:t>())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b="1" dirty="0"/>
              <a:t>if(opt)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489C463E-4033-2D3E-5ED7-33E9B7462E81}"/>
              </a:ext>
            </a:extLst>
          </p:cNvPr>
          <p:cNvSpPr txBox="1"/>
          <p:nvPr/>
        </p:nvSpPr>
        <p:spPr>
          <a:xfrm>
            <a:off x="322190" y="5923546"/>
            <a:ext cx="52799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https://en.cppreference.com/w/cpp/utility/optional</a:t>
            </a:r>
            <a:endParaRPr lang="cs-CZ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75C1C6-7121-02F8-12F7-855F984ECF55}"/>
              </a:ext>
            </a:extLst>
          </p:cNvPr>
          <p:cNvSpPr txBox="1"/>
          <p:nvPr/>
        </p:nvSpPr>
        <p:spPr>
          <a:xfrm>
            <a:off x="438874" y="4026488"/>
            <a:ext cx="5657126" cy="10045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process_arguments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std::optional&lt;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parallel_jobs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...;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run_threads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parallel_jobs.value_or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DE1207-2FF8-0635-80C6-20CB5DB8D0E8}"/>
              </a:ext>
            </a:extLst>
          </p:cNvPr>
          <p:cNvSpPr txBox="1"/>
          <p:nvPr/>
        </p:nvSpPr>
        <p:spPr>
          <a:xfrm>
            <a:off x="6589855" y="3308343"/>
            <a:ext cx="5110988" cy="24407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std::optional&lt;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square_root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{};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std::sqrt(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std::optional&lt;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 inverse(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==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{};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/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std::optional(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  .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and_then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square_root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 .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and_then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(inverse);</a:t>
            </a: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5B3525C5-F12A-3872-46B1-3401B44C1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6165" y="6356350"/>
            <a:ext cx="7687235" cy="365125"/>
          </a:xfrm>
        </p:spPr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2038C60-DF9E-7881-9AB5-7BF4C9F43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AE5FE53-DBA0-476E-9933-0667294E04C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74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10C7A-D0A3-76B7-0E38-FABF6710C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B67AE-E6B0-B7A0-B812-3F7E0FAD8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Cast</a:t>
            </a:r>
            <a:endParaRPr lang="cs-CZ" dirty="0"/>
          </a:p>
          <a:p>
            <a:pPr lvl="1"/>
            <a:r>
              <a:rPr lang="cs-CZ" dirty="0"/>
              <a:t>„C-style </a:t>
            </a:r>
            <a:r>
              <a:rPr lang="cs-CZ" dirty="0" err="1"/>
              <a:t>cast</a:t>
            </a:r>
            <a:r>
              <a:rPr lang="cs-CZ" dirty="0"/>
              <a:t>“</a:t>
            </a:r>
          </a:p>
          <a:p>
            <a:pPr lvl="1"/>
            <a:r>
              <a:rPr lang="cs-CZ" dirty="0" err="1"/>
              <a:t>static_cast</a:t>
            </a:r>
            <a:r>
              <a:rPr lang="cs-CZ" dirty="0"/>
              <a:t> a </a:t>
            </a:r>
            <a:r>
              <a:rPr lang="cs-CZ" dirty="0" err="1"/>
              <a:t>dynamic_cast</a:t>
            </a:r>
            <a:endParaRPr lang="cs-CZ" dirty="0"/>
          </a:p>
          <a:p>
            <a:pPr lvl="1"/>
            <a:r>
              <a:rPr lang="cs-CZ" dirty="0" err="1"/>
              <a:t>const_cast</a:t>
            </a:r>
            <a:endParaRPr lang="cs-CZ" dirty="0"/>
          </a:p>
          <a:p>
            <a:pPr lvl="1"/>
            <a:r>
              <a:rPr lang="cs-CZ" dirty="0" err="1"/>
              <a:t>reinterpret_cast</a:t>
            </a:r>
            <a:endParaRPr lang="cs-CZ" dirty="0"/>
          </a:p>
          <a:p>
            <a:r>
              <a:rPr lang="cs-CZ" dirty="0" err="1"/>
              <a:t>Parsování</a:t>
            </a:r>
            <a:endParaRPr lang="cs-CZ" dirty="0"/>
          </a:p>
          <a:p>
            <a:r>
              <a:rPr lang="cs-CZ" dirty="0"/>
              <a:t>Varianty a visitování</a:t>
            </a:r>
          </a:p>
          <a:p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optional</a:t>
            </a:r>
            <a:r>
              <a:rPr lang="cs-CZ" dirty="0"/>
              <a:t> a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expected</a:t>
            </a:r>
            <a:endParaRPr lang="cs-CZ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3A4D335-D4FE-B530-652B-C57C08E02AA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754035" y="444469"/>
            <a:ext cx="2971800" cy="300037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E1E56-95E4-CF06-3A44-7F3C260D4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84DFF-AB17-5354-6989-D3FC4F8EB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27614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53975-A6D3-1654-2657-279DFC0C1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std::expected&lt;Value, Error&gt;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DD1F6-13B7-1A97-F13A-DEB64EEDD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Skoro to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cs-CZ" dirty="0"/>
              <a:t>é jako </a:t>
            </a:r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optional</a:t>
            </a:r>
            <a:r>
              <a:rPr lang="cs-CZ" b="1" dirty="0"/>
              <a:t>&lt;</a:t>
            </a:r>
            <a:r>
              <a:rPr lang="cs-CZ" b="1" dirty="0" err="1"/>
              <a:t>Value</a:t>
            </a:r>
            <a:r>
              <a:rPr lang="cs-CZ" b="1" dirty="0"/>
              <a:t>&gt;</a:t>
            </a:r>
          </a:p>
          <a:p>
            <a:pPr lvl="1"/>
            <a:r>
              <a:rPr lang="cs-CZ" dirty="0"/>
              <a:t>Ale místo </a:t>
            </a:r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nullopt</a:t>
            </a:r>
            <a:r>
              <a:rPr lang="cs-CZ" dirty="0"/>
              <a:t> máme </a:t>
            </a:r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unexpected</a:t>
            </a:r>
            <a:r>
              <a:rPr lang="cs-CZ" b="1" dirty="0"/>
              <a:t>&lt;</a:t>
            </a:r>
            <a:r>
              <a:rPr lang="cs-CZ" b="1" dirty="0" err="1"/>
              <a:t>Error</a:t>
            </a:r>
            <a:r>
              <a:rPr lang="cs-CZ" b="1" dirty="0"/>
              <a:t>&gt;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B125D7-CED9-CF8B-197F-6126344DD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64121C-8592-34E2-10E8-117E48AA7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20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20098E-CAE0-6F25-A1B8-22EA84072DBB}"/>
              </a:ext>
            </a:extLst>
          </p:cNvPr>
          <p:cNvSpPr txBox="1"/>
          <p:nvPr/>
        </p:nvSpPr>
        <p:spPr>
          <a:xfrm>
            <a:off x="567159" y="2233440"/>
            <a:ext cx="10625559" cy="3697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enum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parse_error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invalid_input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overflow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parse_number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string_view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str) -&gt; std::expected&lt;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double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parse_error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* begin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str.data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* end;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double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retval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strtod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(begin, &amp;end);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(begin == end)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std::unexpected(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parse_error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invalid_input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isinf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retval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std::unexpected(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parse_error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::overflow);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str.remove_prefix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(end - begin);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retval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424AEB-2B29-3260-6BCA-FE74279A6B11}"/>
              </a:ext>
            </a:extLst>
          </p:cNvPr>
          <p:cNvSpPr txBox="1"/>
          <p:nvPr/>
        </p:nvSpPr>
        <p:spPr>
          <a:xfrm>
            <a:off x="3048965" y="5925712"/>
            <a:ext cx="60940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https://en.cppreference.com/w/cpp/utility/expected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2074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94D35-7187-9162-0E74-47D8B3319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Přetypovávání</a:t>
            </a:r>
            <a:endParaRPr lang="en-US" i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AB9DF8-97C6-260D-B784-52FDC3C79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(</a:t>
            </a:r>
            <a:r>
              <a:rPr lang="cs-CZ" b="1" dirty="0"/>
              <a:t>C-style</a:t>
            </a:r>
            <a:r>
              <a:rPr lang="en-US" b="1" dirty="0"/>
              <a:t>)</a:t>
            </a:r>
            <a:r>
              <a:rPr lang="cs-CZ" b="1" dirty="0" err="1"/>
              <a:t>cast</a:t>
            </a:r>
            <a:r>
              <a:rPr lang="en-US" dirty="0"/>
              <a:t> a </a:t>
            </a:r>
            <a:r>
              <a:rPr lang="en-US" b="1" dirty="0" err="1"/>
              <a:t>functional_style</a:t>
            </a:r>
            <a:r>
              <a:rPr lang="en-US" b="1" dirty="0"/>
              <a:t>(cast)</a:t>
            </a:r>
            <a:endParaRPr lang="en-US" dirty="0"/>
          </a:p>
          <a:p>
            <a:r>
              <a:rPr lang="en-US" b="1" dirty="0" err="1"/>
              <a:t>const_cast</a:t>
            </a:r>
            <a:r>
              <a:rPr lang="en-US" b="1" dirty="0"/>
              <a:t>&lt;</a:t>
            </a:r>
            <a:r>
              <a:rPr lang="en-US" b="1" dirty="0" err="1"/>
              <a:t>DestType</a:t>
            </a:r>
            <a:r>
              <a:rPr lang="en-US" b="1" dirty="0"/>
              <a:t>&gt;(</a:t>
            </a:r>
            <a:r>
              <a:rPr lang="en-US" b="1" dirty="0" err="1"/>
              <a:t>arg</a:t>
            </a:r>
            <a:r>
              <a:rPr lang="en-US" b="1" dirty="0"/>
              <a:t>)</a:t>
            </a:r>
          </a:p>
          <a:p>
            <a:r>
              <a:rPr lang="en-US" b="1" dirty="0" err="1"/>
              <a:t>static_cast</a:t>
            </a:r>
            <a:r>
              <a:rPr lang="en-US" b="1" dirty="0"/>
              <a:t>&lt;</a:t>
            </a:r>
            <a:r>
              <a:rPr lang="en-US" b="1" dirty="0" err="1"/>
              <a:t>DestType</a:t>
            </a:r>
            <a:r>
              <a:rPr lang="en-US" b="1" dirty="0"/>
              <a:t>&gt;(</a:t>
            </a:r>
            <a:r>
              <a:rPr lang="en-US" b="1" dirty="0" err="1"/>
              <a:t>arg</a:t>
            </a:r>
            <a:r>
              <a:rPr lang="en-US" b="1" dirty="0"/>
              <a:t>)</a:t>
            </a:r>
            <a:r>
              <a:rPr lang="en-US" dirty="0"/>
              <a:t> (a </a:t>
            </a:r>
            <a:r>
              <a:rPr lang="en-US" b="1" dirty="0" err="1"/>
              <a:t>dynamic_cast</a:t>
            </a:r>
            <a:r>
              <a:rPr lang="en-US" b="1" dirty="0"/>
              <a:t>&lt;</a:t>
            </a:r>
            <a:r>
              <a:rPr lang="en-US" b="1" dirty="0" err="1"/>
              <a:t>DestType</a:t>
            </a:r>
            <a:r>
              <a:rPr lang="en-US" b="1" dirty="0"/>
              <a:t>&gt;(</a:t>
            </a:r>
            <a:r>
              <a:rPr lang="en-US" b="1" dirty="0" err="1"/>
              <a:t>arg</a:t>
            </a:r>
            <a:r>
              <a:rPr lang="en-US" b="1" dirty="0"/>
              <a:t>)</a:t>
            </a:r>
            <a:r>
              <a:rPr lang="en-US" dirty="0"/>
              <a:t>)</a:t>
            </a:r>
          </a:p>
          <a:p>
            <a:r>
              <a:rPr lang="en-US" b="1" dirty="0" err="1"/>
              <a:t>reinterpret_cast</a:t>
            </a:r>
            <a:r>
              <a:rPr lang="en-US" b="1" dirty="0"/>
              <a:t>&lt;</a:t>
            </a:r>
            <a:r>
              <a:rPr lang="en-US" b="1" dirty="0" err="1"/>
              <a:t>DestType</a:t>
            </a:r>
            <a:r>
              <a:rPr lang="en-US" b="1" dirty="0"/>
              <a:t>&gt;(</a:t>
            </a:r>
            <a:r>
              <a:rPr lang="en-US" b="1" dirty="0" err="1"/>
              <a:t>arg</a:t>
            </a:r>
            <a:r>
              <a:rPr lang="en-US" b="1" dirty="0"/>
              <a:t>)</a:t>
            </a:r>
          </a:p>
        </p:txBody>
      </p:sp>
      <p:sp>
        <p:nvSpPr>
          <p:cNvPr id="4" name="TextovéPole 4">
            <a:extLst>
              <a:ext uri="{FF2B5EF4-FFF2-40B4-BE49-F238E27FC236}">
                <a16:creationId xmlns:a16="http://schemas.microsoft.com/office/drawing/2014/main" id="{91E7020B-2EB9-E317-99FB-03EC433D69D4}"/>
              </a:ext>
            </a:extLst>
          </p:cNvPr>
          <p:cNvSpPr txBox="1"/>
          <p:nvPr/>
        </p:nvSpPr>
        <p:spPr>
          <a:xfrm>
            <a:off x="466165" y="3760390"/>
            <a:ext cx="2106490" cy="9233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double</a:t>
            </a:r>
            <a:r>
              <a:rPr lang="fr-FR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d = </a:t>
            </a:r>
            <a:r>
              <a:rPr lang="fr-FR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42.</a:t>
            </a:r>
            <a:r>
              <a:rPr lang="fr-FR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fr-FR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fr-FR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i = (</a:t>
            </a:r>
            <a:r>
              <a:rPr lang="fr-FR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fr-FR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)d;</a:t>
            </a:r>
          </a:p>
          <a:p>
            <a:r>
              <a:rPr lang="fr-FR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fr-FR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j = </a:t>
            </a:r>
            <a:r>
              <a:rPr lang="fr-FR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fr-FR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(d);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31AFF4-B7B1-30FF-FA15-509F8C1D2CC7}"/>
              </a:ext>
            </a:extLst>
          </p:cNvPr>
          <p:cNvSpPr txBox="1"/>
          <p:nvPr/>
        </p:nvSpPr>
        <p:spPr>
          <a:xfrm>
            <a:off x="1075098" y="4910180"/>
            <a:ext cx="5470557" cy="14773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rtl="0"/>
            <a:r>
              <a:rPr lang="en-US" b="0" i="0" u="none" strike="noStrike" kern="1200" baseline="0" dirty="0">
                <a:solidFill>
                  <a:srgbClr val="008000"/>
                </a:solidFill>
                <a:latin typeface="Consolas" panose="020B0609020204030204" pitchFamily="49" charset="0"/>
              </a:rPr>
              <a:t>// Pointer upcasting</a:t>
            </a:r>
            <a:endParaRPr lang="en-US" b="0" i="0" u="none" strike="noStrike" kern="1200" baseline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rtl="0"/>
            <a:r>
              <a:rPr lang="en-US" b="0" i="0" u="none" strike="noStrike" kern="1200" baseline="0" dirty="0">
                <a:solidFill>
                  <a:srgbClr val="000000"/>
                </a:solidFill>
                <a:latin typeface="Consolas" panose="020B0609020204030204" pitchFamily="49" charset="0"/>
              </a:rPr>
              <a:t>Base* </a:t>
            </a:r>
            <a:r>
              <a:rPr lang="en-US" b="0" i="0" u="none" strike="noStrike" kern="1200" baseline="0" dirty="0" err="1">
                <a:solidFill>
                  <a:srgbClr val="000000"/>
                </a:solidFill>
                <a:latin typeface="Consolas" panose="020B0609020204030204" pitchFamily="49" charset="0"/>
              </a:rPr>
              <a:t>p_b</a:t>
            </a:r>
            <a:r>
              <a:rPr lang="en-US" b="0" i="0" u="none" strike="noStrike" kern="1200" baseline="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b="0" i="0" u="none" strike="noStrike" kern="1200" baseline="0" dirty="0" err="1">
                <a:solidFill>
                  <a:srgbClr val="0000FF"/>
                </a:solidFill>
                <a:latin typeface="Consolas" panose="020B0609020204030204" pitchFamily="49" charset="0"/>
              </a:rPr>
              <a:t>static_cast</a:t>
            </a:r>
            <a:r>
              <a:rPr lang="en-US" b="0" i="0" u="none" strike="noStrike" kern="1200" baseline="0" dirty="0">
                <a:solidFill>
                  <a:srgbClr val="000000"/>
                </a:solidFill>
                <a:latin typeface="Consolas" panose="020B0609020204030204" pitchFamily="49" charset="0"/>
              </a:rPr>
              <a:t>&lt;Base*&gt;(</a:t>
            </a:r>
            <a:r>
              <a:rPr lang="en-US" b="0" i="0" u="none" strike="noStrike" kern="1200" baseline="0" dirty="0" err="1">
                <a:solidFill>
                  <a:srgbClr val="000000"/>
                </a:solidFill>
                <a:latin typeface="Consolas" panose="020B0609020204030204" pitchFamily="49" charset="0"/>
              </a:rPr>
              <a:t>p_orig</a:t>
            </a:r>
            <a:r>
              <a:rPr lang="en-US" b="0" i="0" u="none" strike="noStrike" kern="1200" baseline="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rtl="0"/>
            <a:br>
              <a:rPr lang="en-US" b="0" i="0" u="none" strike="noStrike" kern="1200" baseline="0" dirty="0">
                <a:solidFill>
                  <a:srgbClr val="008000"/>
                </a:solidFill>
                <a:latin typeface="Consolas" panose="020B0609020204030204" pitchFamily="49" charset="0"/>
              </a:rPr>
            </a:br>
            <a:r>
              <a:rPr lang="en-US" b="0" i="0" u="none" strike="noStrike" kern="1200" baseline="0" dirty="0">
                <a:solidFill>
                  <a:srgbClr val="008000"/>
                </a:solidFill>
                <a:latin typeface="Consolas" panose="020B0609020204030204" pitchFamily="49" charset="0"/>
              </a:rPr>
              <a:t>// Pointer </a:t>
            </a:r>
            <a:r>
              <a:rPr lang="en-US" b="0" i="0" u="none" strike="noStrike" kern="1200" baseline="0" dirty="0" err="1">
                <a:solidFill>
                  <a:srgbClr val="008000"/>
                </a:solidFill>
                <a:latin typeface="Consolas" panose="020B0609020204030204" pitchFamily="49" charset="0"/>
              </a:rPr>
              <a:t>downcasting</a:t>
            </a:r>
            <a:r>
              <a:rPr lang="en-US" b="0" i="0" u="none" strike="noStrike" kern="1200" baseline="0" dirty="0">
                <a:solidFill>
                  <a:srgbClr val="008000"/>
                </a:solidFill>
                <a:latin typeface="Consolas" panose="020B0609020204030204" pitchFamily="49" charset="0"/>
              </a:rPr>
              <a:t> (with caution!!!)</a:t>
            </a:r>
            <a:endParaRPr lang="en-US" b="0" i="0" u="none" strike="noStrike" kern="1200" baseline="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rtl="0"/>
            <a:r>
              <a:rPr lang="en-US" b="0" i="0" u="none" strike="noStrike" kern="1200" baseline="0" dirty="0">
                <a:solidFill>
                  <a:srgbClr val="000000"/>
                </a:solidFill>
                <a:latin typeface="Consolas" panose="020B0609020204030204" pitchFamily="49" charset="0"/>
              </a:rPr>
              <a:t>Derived* </a:t>
            </a:r>
            <a:r>
              <a:rPr lang="en-US" b="0" i="0" u="none" strike="noStrike" kern="1200" baseline="0" dirty="0" err="1">
                <a:solidFill>
                  <a:srgbClr val="000000"/>
                </a:solidFill>
                <a:latin typeface="Consolas" panose="020B0609020204030204" pitchFamily="49" charset="0"/>
              </a:rPr>
              <a:t>p_d</a:t>
            </a:r>
            <a:r>
              <a:rPr lang="en-US" b="0" i="0" u="none" strike="noStrike" kern="1200" baseline="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b="0" i="0" u="none" strike="noStrike" kern="1200" baseline="0" dirty="0" err="1">
                <a:solidFill>
                  <a:srgbClr val="0000FF"/>
                </a:solidFill>
                <a:latin typeface="Consolas" panose="020B0609020204030204" pitchFamily="49" charset="0"/>
              </a:rPr>
              <a:t>static_cast</a:t>
            </a:r>
            <a:r>
              <a:rPr lang="en-US" b="0" i="0" u="none" strike="noStrike" kern="1200" baseline="0" dirty="0">
                <a:solidFill>
                  <a:srgbClr val="000000"/>
                </a:solidFill>
                <a:latin typeface="Consolas" panose="020B0609020204030204" pitchFamily="49" charset="0"/>
              </a:rPr>
              <a:t>&lt;Derived*&gt;(</a:t>
            </a:r>
            <a:r>
              <a:rPr lang="en-US" b="0" i="0" u="none" strike="noStrike" kern="1200" baseline="0" dirty="0" err="1">
                <a:solidFill>
                  <a:srgbClr val="000000"/>
                </a:solidFill>
                <a:latin typeface="Consolas" panose="020B0609020204030204" pitchFamily="49" charset="0"/>
              </a:rPr>
              <a:t>p_b</a:t>
            </a:r>
            <a:r>
              <a:rPr lang="en-US" b="0" i="0" u="none" strike="noStrike" kern="1200" baseline="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</p:txBody>
      </p:sp>
      <p:sp>
        <p:nvSpPr>
          <p:cNvPr id="10" name="TextovéPole 5">
            <a:extLst>
              <a:ext uri="{FF2B5EF4-FFF2-40B4-BE49-F238E27FC236}">
                <a16:creationId xmlns:a16="http://schemas.microsoft.com/office/drawing/2014/main" id="{BDC9ECCF-3AFE-4C9F-0A72-AEB02E2A0573}"/>
              </a:ext>
            </a:extLst>
          </p:cNvPr>
          <p:cNvSpPr txBox="1"/>
          <p:nvPr/>
        </p:nvSpPr>
        <p:spPr>
          <a:xfrm>
            <a:off x="6706881" y="2865916"/>
            <a:ext cx="5242413" cy="34163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public: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value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*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find(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key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  <a:b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</a:b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       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/*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dlouhá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definice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*/</a:t>
            </a:r>
            <a:b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value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*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find(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key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const_cast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value*&gt;(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    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const_cast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*&gt;(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)-&gt;find()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 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D2A2D686-7C87-9BC0-C9FB-B715D8F1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6165" y="6356350"/>
            <a:ext cx="7687235" cy="365125"/>
          </a:xfrm>
        </p:spPr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660FEA25-A329-280C-1BBF-68594ED37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82635" y="6356350"/>
            <a:ext cx="2743200" cy="365125"/>
          </a:xfrm>
        </p:spPr>
        <p:txBody>
          <a:bodyPr/>
          <a:lstStyle/>
          <a:p>
            <a:fld id="{3AE5FE53-DBA0-476E-9933-0667294E04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038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94D35-7187-9162-0E74-47D8B3319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⚠️ </a:t>
            </a:r>
            <a:r>
              <a:rPr lang="en-US" dirty="0"/>
              <a:t>C-Style a functional-style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AB9DF8-97C6-260D-B784-52FDC3C79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</a:t>
            </a:r>
            <a:r>
              <a:rPr lang="cs-CZ" dirty="0" err="1"/>
              <a:t>ědictví</a:t>
            </a:r>
            <a:r>
              <a:rPr lang="cs-CZ" dirty="0"/>
              <a:t> z C, </a:t>
            </a:r>
            <a:r>
              <a:rPr lang="cs-CZ" dirty="0" err="1"/>
              <a:t>compiler</a:t>
            </a:r>
            <a:r>
              <a:rPr lang="cs-CZ" dirty="0"/>
              <a:t> se pokusí vše následující: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 err="1"/>
              <a:t>const_cast</a:t>
            </a:r>
            <a:endParaRPr lang="cs-CZ" dirty="0"/>
          </a:p>
          <a:p>
            <a:pPr marL="914400" lvl="1" indent="-457200">
              <a:buFont typeface="+mj-lt"/>
              <a:buAutoNum type="arabicPeriod"/>
            </a:pPr>
            <a:r>
              <a:rPr lang="cs-CZ" dirty="0" err="1"/>
              <a:t>static_cast</a:t>
            </a:r>
            <a:endParaRPr lang="cs-CZ" dirty="0"/>
          </a:p>
          <a:p>
            <a:pPr marL="914400" lvl="1" indent="-457200">
              <a:buFont typeface="+mj-lt"/>
              <a:buAutoNum type="arabicPeriod"/>
            </a:pPr>
            <a:r>
              <a:rPr lang="cs-CZ" dirty="0" err="1"/>
              <a:t>static_cast</a:t>
            </a:r>
            <a:r>
              <a:rPr lang="cs-CZ" dirty="0"/>
              <a:t> + </a:t>
            </a:r>
            <a:r>
              <a:rPr lang="cs-CZ" dirty="0" err="1"/>
              <a:t>const_cast</a:t>
            </a:r>
            <a:endParaRPr lang="cs-CZ" dirty="0"/>
          </a:p>
          <a:p>
            <a:pPr marL="914400" lvl="1" indent="-457200">
              <a:buFont typeface="+mj-lt"/>
              <a:buAutoNum type="arabicPeriod"/>
            </a:pPr>
            <a:r>
              <a:rPr lang="cs-CZ" dirty="0" err="1"/>
              <a:t>reinterpret_cast</a:t>
            </a:r>
            <a:endParaRPr lang="cs-CZ" dirty="0"/>
          </a:p>
          <a:p>
            <a:pPr marL="914400" lvl="1" indent="-457200">
              <a:buFont typeface="+mj-lt"/>
              <a:buAutoNum type="arabicPeriod"/>
            </a:pPr>
            <a:r>
              <a:rPr lang="cs-CZ" dirty="0" err="1"/>
              <a:t>reinterpret_cast</a:t>
            </a:r>
            <a:r>
              <a:rPr lang="cs-CZ" dirty="0"/>
              <a:t> + </a:t>
            </a:r>
            <a:r>
              <a:rPr lang="cs-CZ" dirty="0" err="1"/>
              <a:t>cost_cast</a:t>
            </a:r>
            <a:endParaRPr lang="cs-CZ" dirty="0"/>
          </a:p>
          <a:p>
            <a:r>
              <a:rPr lang="cs-CZ" dirty="0"/>
              <a:t>Není v kódu jasné, co udělá (musíme odvodit z cílového typu a z typu proměnné)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1E7020B-2EB9-E317-99FB-03EC433D69D4}"/>
              </a:ext>
            </a:extLst>
          </p:cNvPr>
          <p:cNvSpPr txBox="1"/>
          <p:nvPr/>
        </p:nvSpPr>
        <p:spPr>
          <a:xfrm>
            <a:off x="9376091" y="882153"/>
            <a:ext cx="2106490" cy="9233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double</a:t>
            </a:r>
            <a:r>
              <a:rPr lang="fr-FR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d = </a:t>
            </a:r>
            <a:r>
              <a:rPr lang="fr-FR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42.</a:t>
            </a:r>
            <a:r>
              <a:rPr lang="fr-FR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fr-FR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fr-FR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i = (</a:t>
            </a:r>
            <a:r>
              <a:rPr lang="fr-FR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fr-FR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)d;</a:t>
            </a:r>
          </a:p>
          <a:p>
            <a:r>
              <a:rPr lang="fr-FR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fr-FR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j = </a:t>
            </a:r>
            <a:r>
              <a:rPr lang="fr-FR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fr-FR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(d);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2033D7-8A0F-3940-81C5-DA74999C1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6165" y="6356350"/>
            <a:ext cx="7687235" cy="365125"/>
          </a:xfrm>
        </p:spPr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083E0B96-7834-CF86-815E-FFE9FB061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82635" y="6356350"/>
            <a:ext cx="2743200" cy="365125"/>
          </a:xfrm>
        </p:spPr>
        <p:txBody>
          <a:bodyPr/>
          <a:lstStyle/>
          <a:p>
            <a:fld id="{3AE5FE53-DBA0-476E-9933-0667294E04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30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94D35-7187-9162-0E74-47D8B3319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static_cast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AB9DF8-97C6-260D-B784-52FDC3C79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static_cast</a:t>
            </a:r>
            <a:r>
              <a:rPr lang="en-US" b="1" dirty="0"/>
              <a:t>&lt;</a:t>
            </a:r>
            <a:r>
              <a:rPr lang="en-US" b="1" dirty="0" err="1"/>
              <a:t>DestType</a:t>
            </a:r>
            <a:r>
              <a:rPr lang="en-US" b="1" dirty="0"/>
              <a:t>&gt;(</a:t>
            </a:r>
            <a:r>
              <a:rPr lang="en-US" b="1" dirty="0" err="1"/>
              <a:t>arg</a:t>
            </a:r>
            <a:r>
              <a:rPr lang="en-US" b="1" dirty="0"/>
              <a:t>)</a:t>
            </a:r>
          </a:p>
          <a:p>
            <a:r>
              <a:rPr lang="en-US" dirty="0"/>
              <a:t>Compile-time </a:t>
            </a:r>
            <a:r>
              <a:rPr lang="en-US" dirty="0" err="1"/>
              <a:t>typov</a:t>
            </a:r>
            <a:r>
              <a:rPr lang="cs-CZ" dirty="0"/>
              <a:t>á konverze</a:t>
            </a:r>
          </a:p>
          <a:p>
            <a:r>
              <a:rPr lang="cs-CZ" dirty="0"/>
              <a:t>Pro hodnoty</a:t>
            </a:r>
          </a:p>
          <a:p>
            <a:pPr lvl="1"/>
            <a:r>
              <a:rPr lang="cs-CZ" dirty="0"/>
              <a:t>Zkusí najít cestu konverzí z argumentu</a:t>
            </a:r>
            <a:br>
              <a:rPr lang="cs-CZ" dirty="0"/>
            </a:br>
            <a:r>
              <a:rPr lang="cs-CZ" dirty="0"/>
              <a:t>do </a:t>
            </a:r>
            <a:r>
              <a:rPr lang="cs-CZ" b="1" dirty="0" err="1"/>
              <a:t>DestType</a:t>
            </a:r>
            <a:endParaRPr lang="cs-CZ" b="1" dirty="0"/>
          </a:p>
          <a:p>
            <a:pPr lvl="2"/>
            <a:r>
              <a:rPr lang="cs-CZ" dirty="0"/>
              <a:t>Konstruktory a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operator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Type()</a:t>
            </a:r>
            <a:endParaRPr lang="cs-CZ" dirty="0"/>
          </a:p>
          <a:p>
            <a:r>
              <a:rPr lang="cs-CZ" dirty="0"/>
              <a:t>Na pointerech/referencích</a:t>
            </a:r>
          </a:p>
          <a:p>
            <a:pPr marL="457200" lvl="1" indent="0">
              <a:buNone/>
            </a:pPr>
            <a:r>
              <a:rPr lang="cs-CZ" dirty="0"/>
              <a:t>✅ Z </a:t>
            </a:r>
            <a:r>
              <a:rPr lang="cs-CZ" b="1" dirty="0" err="1"/>
              <a:t>Derived</a:t>
            </a:r>
            <a:r>
              <a:rPr lang="en-US" b="1" dirty="0"/>
              <a:t>*</a:t>
            </a:r>
            <a:r>
              <a:rPr lang="cs-CZ" dirty="0"/>
              <a:t> na </a:t>
            </a:r>
            <a:r>
              <a:rPr lang="cs-CZ" b="1" dirty="0"/>
              <a:t>Base</a:t>
            </a:r>
            <a:r>
              <a:rPr lang="en-US" b="1" dirty="0"/>
              <a:t>*</a:t>
            </a:r>
            <a:r>
              <a:rPr lang="cs-CZ" b="1" dirty="0"/>
              <a:t> </a:t>
            </a:r>
            <a:r>
              <a:rPr lang="cs-CZ" dirty="0"/>
              <a:t>(</a:t>
            </a:r>
            <a:r>
              <a:rPr lang="cs-CZ" dirty="0" err="1"/>
              <a:t>upcast</a:t>
            </a:r>
            <a:r>
              <a:rPr lang="cs-CZ" dirty="0"/>
              <a:t>)</a:t>
            </a:r>
          </a:p>
          <a:p>
            <a:pPr marL="457200" lvl="1" indent="0">
              <a:buNone/>
            </a:pPr>
            <a:r>
              <a:rPr lang="cs-CZ" dirty="0"/>
              <a:t>⚠️ Z </a:t>
            </a:r>
            <a:r>
              <a:rPr lang="cs-CZ" b="1" dirty="0"/>
              <a:t>Base</a:t>
            </a:r>
            <a:r>
              <a:rPr lang="en-US" b="1" dirty="0"/>
              <a:t>*</a:t>
            </a:r>
            <a:r>
              <a:rPr lang="cs-CZ" dirty="0"/>
              <a:t> na </a:t>
            </a:r>
            <a:r>
              <a:rPr lang="cs-CZ" b="1" dirty="0" err="1"/>
              <a:t>Derived</a:t>
            </a:r>
            <a:r>
              <a:rPr lang="en-US" b="1" dirty="0"/>
              <a:t>*</a:t>
            </a:r>
            <a:r>
              <a:rPr lang="cs-CZ" b="1" dirty="0"/>
              <a:t> </a:t>
            </a:r>
            <a:r>
              <a:rPr lang="cs-CZ" dirty="0"/>
              <a:t>(</a:t>
            </a:r>
            <a:r>
              <a:rPr lang="cs-CZ" dirty="0" err="1"/>
              <a:t>downcast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Musíme si být jisti, že </a:t>
            </a:r>
            <a:r>
              <a:rPr lang="cs-CZ" b="1" dirty="0" err="1"/>
              <a:t>arg</a:t>
            </a:r>
            <a:r>
              <a:rPr lang="cs-CZ" b="1" dirty="0"/>
              <a:t> </a:t>
            </a:r>
            <a:r>
              <a:rPr lang="cs-CZ" dirty="0"/>
              <a:t>je</a:t>
            </a:r>
            <a:r>
              <a:rPr lang="cs-CZ" b="1" dirty="0"/>
              <a:t> </a:t>
            </a:r>
            <a:r>
              <a:rPr lang="cs-CZ" b="1" dirty="0" err="1"/>
              <a:t>Derived</a:t>
            </a:r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C0B1B7D-6BBF-6465-237E-3FF3A2C3B113}"/>
              </a:ext>
            </a:extLst>
          </p:cNvPr>
          <p:cNvSpPr txBox="1"/>
          <p:nvPr/>
        </p:nvSpPr>
        <p:spPr>
          <a:xfrm>
            <a:off x="6414213" y="989867"/>
            <a:ext cx="5506183" cy="45243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42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float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f =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static_cast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float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b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b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Enum to int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enum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Color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 </a:t>
            </a:r>
            <a:r>
              <a:rPr lang="en-US" b="0" dirty="0">
                <a:solidFill>
                  <a:srgbClr val="2F4F4F"/>
                </a:solidFill>
                <a:effectLst/>
                <a:latin typeface="Consolas" panose="020B0609020204030204" pitchFamily="49" charset="0"/>
              </a:rPr>
              <a:t>RED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2F4F4F"/>
                </a:solidFill>
                <a:effectLst/>
                <a:latin typeface="Consolas" panose="020B0609020204030204" pitchFamily="49" charset="0"/>
              </a:rPr>
              <a:t>GREEN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2F4F4F"/>
                </a:solidFill>
                <a:effectLst/>
                <a:latin typeface="Consolas" panose="020B0609020204030204" pitchFamily="49" charset="0"/>
              </a:rPr>
              <a:t>BLUE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};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value =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static_cast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&gt;(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Color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::</a:t>
            </a:r>
            <a:r>
              <a:rPr lang="en-US" b="0" dirty="0">
                <a:solidFill>
                  <a:srgbClr val="2F4F4F"/>
                </a:solidFill>
                <a:effectLst/>
                <a:latin typeface="Consolas" panose="020B0609020204030204" pitchFamily="49" charset="0"/>
              </a:rPr>
              <a:t>RED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b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</a:br>
            <a:b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p_orig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make_unique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Derived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&gt;();</a:t>
            </a:r>
          </a:p>
          <a:p>
            <a:b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Pointer upcasting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Base*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p_b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static_cast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&lt;Base*&gt;(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p_orig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b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Pointer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downcasting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(with caution!!!)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Derived*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p_d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static_cast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&lt;Derived*&gt;(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p_b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D6BA4D-9D09-7974-6AD2-FB0A0481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6165" y="6356350"/>
            <a:ext cx="7687235" cy="365125"/>
          </a:xfrm>
        </p:spPr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6EDD3E-3E70-605C-175D-E0E7B1B27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82635" y="6356350"/>
            <a:ext cx="2743200" cy="365125"/>
          </a:xfrm>
        </p:spPr>
        <p:txBody>
          <a:bodyPr/>
          <a:lstStyle/>
          <a:p>
            <a:fld id="{3AE5FE53-DBA0-476E-9933-0667294E04C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399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32120-F93A-0CB2-3C9E-0FA4670DE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dynamic_cast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E0200-CC75-804A-A67D-9768E3089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Funguje</a:t>
            </a:r>
            <a:r>
              <a:rPr lang="en-US" dirty="0"/>
              <a:t> </a:t>
            </a:r>
            <a:r>
              <a:rPr lang="en-US" dirty="0" err="1"/>
              <a:t>jen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b="1" dirty="0" err="1"/>
              <a:t>polymorfn</a:t>
            </a:r>
            <a:r>
              <a:rPr lang="cs-CZ" b="1" dirty="0" err="1"/>
              <a:t>ích</a:t>
            </a:r>
            <a:r>
              <a:rPr lang="cs-CZ" b="1" dirty="0"/>
              <a:t> třídách</a:t>
            </a:r>
            <a:r>
              <a:rPr lang="en-US" b="1" dirty="0"/>
              <a:t> </a:t>
            </a:r>
            <a:r>
              <a:rPr lang="en-US" dirty="0"/>
              <a:t>(= </a:t>
            </a:r>
            <a:r>
              <a:rPr lang="cs-CZ" dirty="0"/>
              <a:t>mají virtuální metodu</a:t>
            </a:r>
            <a:r>
              <a:rPr lang="en-US" dirty="0"/>
              <a:t>)</a:t>
            </a:r>
            <a:endParaRPr lang="cs-CZ" b="1" dirty="0"/>
          </a:p>
          <a:p>
            <a:r>
              <a:rPr lang="cs-CZ" dirty="0"/>
              <a:t>Použijeme, pokud si nejsme jisti,</a:t>
            </a:r>
            <a:br>
              <a:rPr lang="cs-CZ" dirty="0"/>
            </a:br>
            <a:r>
              <a:rPr lang="cs-CZ" dirty="0"/>
              <a:t>jaká konkrétní </a:t>
            </a:r>
            <a:r>
              <a:rPr lang="cs-CZ" b="1" dirty="0" err="1"/>
              <a:t>derived</a:t>
            </a:r>
            <a:r>
              <a:rPr lang="cs-CZ" dirty="0"/>
              <a:t> třída to je</a:t>
            </a:r>
          </a:p>
          <a:p>
            <a:pPr marL="0" indent="0">
              <a:buNone/>
            </a:pPr>
            <a:r>
              <a:rPr lang="en-US" b="1" dirty="0"/>
              <a:t>✅ </a:t>
            </a:r>
            <a:r>
              <a:rPr lang="cs-CZ" b="1" dirty="0"/>
              <a:t>Stará se o bezpečnost</a:t>
            </a:r>
            <a:endParaRPr lang="en-US" b="1" dirty="0"/>
          </a:p>
          <a:p>
            <a:r>
              <a:rPr lang="en-US" dirty="0" err="1"/>
              <a:t>Selh</a:t>
            </a:r>
            <a:r>
              <a:rPr lang="cs-CZ" dirty="0" err="1"/>
              <a:t>ání</a:t>
            </a:r>
            <a:r>
              <a:rPr lang="cs-CZ" dirty="0"/>
              <a:t> na </a:t>
            </a:r>
            <a:r>
              <a:rPr lang="cs-CZ" b="1" dirty="0"/>
              <a:t>pointeru</a:t>
            </a:r>
          </a:p>
          <a:p>
            <a:pPr lvl="1"/>
            <a:r>
              <a:rPr lang="en-US" b="1" dirty="0" err="1"/>
              <a:t>static_cast</a:t>
            </a:r>
            <a:r>
              <a:rPr lang="en-US" b="1" dirty="0"/>
              <a:t>&lt;</a:t>
            </a:r>
            <a:r>
              <a:rPr lang="cs-CZ" b="1" dirty="0" err="1"/>
              <a:t>Derived</a:t>
            </a:r>
            <a:r>
              <a:rPr lang="en-US" b="1" dirty="0"/>
              <a:t>*&gt;(</a:t>
            </a:r>
            <a:r>
              <a:rPr lang="en-US" b="1" dirty="0" err="1"/>
              <a:t>arg</a:t>
            </a:r>
            <a:r>
              <a:rPr lang="en-US" b="1" dirty="0"/>
              <a:t>)</a:t>
            </a:r>
            <a:endParaRPr lang="cs-CZ" b="1" dirty="0"/>
          </a:p>
          <a:p>
            <a:pPr lvl="1"/>
            <a:r>
              <a:rPr lang="cs-CZ" dirty="0"/>
              <a:t>Výsledek je </a:t>
            </a:r>
            <a:r>
              <a:rPr lang="cs-CZ" b="1" dirty="0" err="1"/>
              <a:t>nullptr</a:t>
            </a:r>
            <a:endParaRPr lang="cs-CZ" b="1" dirty="0"/>
          </a:p>
          <a:p>
            <a:r>
              <a:rPr lang="cs-CZ" dirty="0"/>
              <a:t>Selhání na </a:t>
            </a:r>
            <a:r>
              <a:rPr lang="cs-CZ" b="1" dirty="0"/>
              <a:t>referenci</a:t>
            </a:r>
            <a:endParaRPr lang="en-US" b="1" dirty="0"/>
          </a:p>
          <a:p>
            <a:pPr lvl="1"/>
            <a:r>
              <a:rPr lang="en-US" b="1" dirty="0" err="1"/>
              <a:t>static_cast</a:t>
            </a:r>
            <a:r>
              <a:rPr lang="en-US" b="1" dirty="0"/>
              <a:t>&lt;Derived&amp;&gt;(</a:t>
            </a:r>
            <a:r>
              <a:rPr lang="en-US" b="1" dirty="0" err="1"/>
              <a:t>arg</a:t>
            </a:r>
            <a:r>
              <a:rPr lang="en-US" b="1" dirty="0"/>
              <a:t>)</a:t>
            </a:r>
          </a:p>
          <a:p>
            <a:pPr lvl="1"/>
            <a:r>
              <a:rPr lang="en-US" dirty="0"/>
              <a:t>V</a:t>
            </a:r>
            <a:r>
              <a:rPr lang="cs-CZ" dirty="0" err="1"/>
              <a:t>yhodí</a:t>
            </a:r>
            <a:r>
              <a:rPr lang="cs-CZ" dirty="0"/>
              <a:t> výjimku </a:t>
            </a:r>
            <a:r>
              <a:rPr lang="cs-CZ" b="1" dirty="0" err="1"/>
              <a:t>std</a:t>
            </a:r>
            <a:r>
              <a:rPr lang="cs-CZ" b="1" dirty="0"/>
              <a:t>::</a:t>
            </a:r>
            <a:r>
              <a:rPr lang="cs-CZ" b="1" dirty="0" err="1"/>
              <a:t>bad_cast</a:t>
            </a:r>
            <a:endParaRPr lang="en-US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9C0987-ECD2-BC2A-379B-324927FC8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2F257C-52E0-FDC0-7BA3-43DEC191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6</a:t>
            </a:fld>
            <a:endParaRPr lang="en-US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0C0E196F-FC6B-2ED0-3861-D5A9D2319A13}"/>
              </a:ext>
            </a:extLst>
          </p:cNvPr>
          <p:cNvSpPr txBox="1"/>
          <p:nvPr/>
        </p:nvSpPr>
        <p:spPr>
          <a:xfrm>
            <a:off x="5861475" y="2228269"/>
            <a:ext cx="6097464" cy="369331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 err="1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unique_ptr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Base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 p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make_unique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Derived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&gt;();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succeeds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Derived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* d =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static_cast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Derived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*&gt;(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p.get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fails, `d2 ==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nullptr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`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Derived2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* d2 =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static_cast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Derived2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*&gt;(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p.get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succeeds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Derived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d3 =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static_cast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Derived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&amp;&gt;(*p);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// fails, throws `std::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bad_cast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`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Derived2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 d4 =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static_cast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Derived2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&amp;&gt;(*p);</a:t>
            </a:r>
          </a:p>
        </p:txBody>
      </p:sp>
    </p:spTree>
    <p:extLst>
      <p:ext uri="{BB962C8B-B14F-4D97-AF65-F5344CB8AC3E}">
        <p14:creationId xmlns:p14="http://schemas.microsoft.com/office/powerpoint/2010/main" val="1226812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AC7E2-EB1D-F678-BB7C-701F00B01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const_cast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94221-2A6B-EF55-22A1-4CD2548F4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cs-CZ" dirty="0" err="1"/>
              <a:t>ůžeme</a:t>
            </a:r>
            <a:r>
              <a:rPr lang="cs-CZ" dirty="0"/>
              <a:t> použít na </a:t>
            </a:r>
            <a:r>
              <a:rPr lang="cs-CZ" b="1" dirty="0"/>
              <a:t>přidání </a:t>
            </a:r>
            <a:r>
              <a:rPr lang="cs-CZ" b="1" dirty="0" err="1">
                <a:solidFill>
                  <a:schemeClr val="accent5">
                    <a:lumMod val="75000"/>
                  </a:schemeClr>
                </a:solidFill>
              </a:rPr>
              <a:t>const</a:t>
            </a:r>
            <a:r>
              <a:rPr lang="cs-CZ" b="1" dirty="0"/>
              <a:t> k typu</a:t>
            </a:r>
          </a:p>
          <a:p>
            <a:pPr marL="0" indent="0">
              <a:buNone/>
            </a:pPr>
            <a:r>
              <a:rPr lang="cs-CZ" b="1" dirty="0">
                <a:solidFill>
                  <a:srgbClr val="C00000"/>
                </a:solidFill>
              </a:rPr>
              <a:t>⚠️ Můžeme použít na odebrání </a:t>
            </a:r>
            <a:r>
              <a:rPr lang="cs-CZ" b="1" dirty="0" err="1">
                <a:solidFill>
                  <a:schemeClr val="accent5">
                    <a:lumMod val="75000"/>
                  </a:schemeClr>
                </a:solidFill>
              </a:rPr>
              <a:t>const</a:t>
            </a:r>
            <a:r>
              <a:rPr lang="cs-CZ" b="1" dirty="0"/>
              <a:t> </a:t>
            </a:r>
            <a:r>
              <a:rPr lang="cs-CZ" b="1" dirty="0">
                <a:solidFill>
                  <a:srgbClr val="FF0000"/>
                </a:solidFill>
              </a:rPr>
              <a:t>od typu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cs-CZ" dirty="0"/>
              <a:t>Zjednodušuje implementaci </a:t>
            </a:r>
            <a:r>
              <a:rPr lang="cs-CZ" b="1" dirty="0" err="1">
                <a:solidFill>
                  <a:schemeClr val="accent5">
                    <a:lumMod val="75000"/>
                  </a:schemeClr>
                </a:solidFill>
              </a:rPr>
              <a:t>const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dirty="0"/>
              <a:t>a non-</a:t>
            </a:r>
            <a:r>
              <a:rPr lang="cs-CZ" b="1" dirty="0" err="1">
                <a:solidFill>
                  <a:schemeClr val="accent5">
                    <a:lumMod val="75000"/>
                  </a:schemeClr>
                </a:solidFill>
              </a:rPr>
              <a:t>const</a:t>
            </a:r>
            <a:r>
              <a:rPr lang="cs-CZ" dirty="0"/>
              <a:t> verzí metod kontejnerů</a:t>
            </a:r>
          </a:p>
          <a:p>
            <a:r>
              <a:rPr lang="cs-CZ" dirty="0"/>
              <a:t>Přidáním </a:t>
            </a:r>
            <a:r>
              <a:rPr lang="cs-CZ" b="1" dirty="0" err="1">
                <a:solidFill>
                  <a:schemeClr val="accent5">
                    <a:lumMod val="75000"/>
                  </a:schemeClr>
                </a:solidFill>
              </a:rPr>
              <a:t>const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dirty="0"/>
              <a:t>můžeme něco chránit</a:t>
            </a:r>
            <a:br>
              <a:rPr lang="cs-CZ" dirty="0"/>
            </a:br>
            <a:r>
              <a:rPr lang="cs-CZ" dirty="0"/>
              <a:t>před omylným zápisem</a:t>
            </a:r>
          </a:p>
          <a:p>
            <a:r>
              <a:rPr lang="cs-CZ" dirty="0"/>
              <a:t>⚠️ U odebírání </a:t>
            </a:r>
            <a:r>
              <a:rPr lang="cs-CZ" b="1" dirty="0" err="1">
                <a:solidFill>
                  <a:schemeClr val="accent5">
                    <a:lumMod val="75000"/>
                  </a:schemeClr>
                </a:solidFill>
              </a:rPr>
              <a:t>const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dirty="0"/>
              <a:t>stále nesmíme</a:t>
            </a:r>
            <a:br>
              <a:rPr lang="cs-CZ" dirty="0"/>
            </a:br>
            <a:r>
              <a:rPr lang="cs-CZ" dirty="0"/>
              <a:t>měnit tu hodnotu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194AE8-711F-F5FD-EB73-C1BEEC2BF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NPRG041 </a:t>
            </a:r>
            <a:r>
              <a:rPr lang="en-US" dirty="0" err="1"/>
              <a:t>Programování</a:t>
            </a:r>
            <a:r>
              <a:rPr lang="en-US" dirty="0"/>
              <a:t> v C++ - </a:t>
            </a:r>
            <a:r>
              <a:rPr lang="en-US" dirty="0" err="1"/>
              <a:t>cvičení</a:t>
            </a:r>
            <a:r>
              <a:rPr lang="en-US" dirty="0"/>
              <a:t>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07EFFC-B442-FF01-56F9-5060459A8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7</a:t>
            </a:fld>
            <a:endParaRPr lang="en-US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BDC9ECCF-3AFE-4C9F-0A72-AEB02E2A0573}"/>
              </a:ext>
            </a:extLst>
          </p:cNvPr>
          <p:cNvSpPr txBox="1"/>
          <p:nvPr/>
        </p:nvSpPr>
        <p:spPr>
          <a:xfrm>
            <a:off x="6724988" y="2850337"/>
            <a:ext cx="5242413" cy="34163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public:</a:t>
            </a:r>
            <a:endParaRPr lang="en-US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value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*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find(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key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  <a:b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</a:b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       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/*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dlouhá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definice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 */</a:t>
            </a:r>
            <a:b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value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*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find(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key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const_cast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value*&gt;(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    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const_cast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2B91AF"/>
                </a:solidFill>
                <a:effectLst/>
                <a:latin typeface="Consolas" panose="020B0609020204030204" pitchFamily="49" charset="0"/>
              </a:rPr>
              <a:t>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*&gt;(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)-&gt;find()</a:t>
            </a: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       );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52972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0AC3E-45FB-1E72-F3F1-5A070CD87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Jednoduché </a:t>
            </a:r>
            <a:r>
              <a:rPr lang="cs-CZ" dirty="0" err="1"/>
              <a:t>parsování</a:t>
            </a:r>
            <a:r>
              <a:rPr lang="cs-CZ" dirty="0"/>
              <a:t> výrazů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16CF1-34AA-2E33-9CB0-311F08031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Seřadíme operátory podle priority</a:t>
            </a:r>
            <a:r>
              <a:rPr lang="en-US" dirty="0"/>
              <a:t> (</a:t>
            </a:r>
            <a:r>
              <a:rPr lang="cs-CZ" dirty="0"/>
              <a:t>zde od těch nejmíň prioritních):</a:t>
            </a:r>
          </a:p>
          <a:p>
            <a:pPr marL="971550" lvl="1" indent="-514350">
              <a:buFont typeface="+mj-lt"/>
              <a:buAutoNum type="romanUcPeriod"/>
            </a:pPr>
            <a:r>
              <a:rPr lang="cs-CZ" dirty="0"/>
              <a:t>+, -</a:t>
            </a:r>
          </a:p>
          <a:p>
            <a:pPr marL="971550" lvl="1" indent="-514350">
              <a:buFont typeface="+mj-lt"/>
              <a:buAutoNum type="romanUcPeriod"/>
            </a:pPr>
            <a:r>
              <a:rPr lang="en-US" dirty="0"/>
              <a:t>*, /</a:t>
            </a:r>
          </a:p>
          <a:p>
            <a:pPr marL="971550" lvl="1" indent="-514350">
              <a:buFont typeface="+mj-lt"/>
              <a:buAutoNum type="romanUcPeriod"/>
            </a:pPr>
            <a:r>
              <a:rPr lang="cs-CZ" dirty="0"/>
              <a:t>čtení hodnoty a </a:t>
            </a:r>
            <a:r>
              <a:rPr lang="cs-CZ" dirty="0" err="1"/>
              <a:t>uzávorkovávání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Z operátorů uděláme funkce</a:t>
            </a:r>
            <a:r>
              <a:rPr lang="en-US" dirty="0"/>
              <a:t> (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metody</a:t>
            </a:r>
            <a:r>
              <a:rPr lang="en-US" dirty="0"/>
              <a:t> </a:t>
            </a:r>
            <a:r>
              <a:rPr lang="en-US" dirty="0" err="1"/>
              <a:t>parseru</a:t>
            </a:r>
            <a:r>
              <a:rPr lang="en-US" dirty="0"/>
              <a:t>)</a:t>
            </a:r>
            <a:endParaRPr lang="cs-CZ" dirty="0"/>
          </a:p>
          <a:p>
            <a:pPr marL="971550" lvl="1" indent="-514350">
              <a:buFont typeface="+mj-lt"/>
              <a:buAutoNum type="romanUcPeriod"/>
            </a:pPr>
            <a:r>
              <a:rPr lang="en-US" dirty="0"/>
              <a:t>Expression::pointer </a:t>
            </a:r>
            <a:r>
              <a:rPr lang="cs-CZ" dirty="0" err="1"/>
              <a:t>parse_add_expression</a:t>
            </a:r>
            <a:r>
              <a:rPr lang="cs-CZ" dirty="0"/>
              <a:t>(</a:t>
            </a:r>
            <a:r>
              <a:rPr lang="en-US" dirty="0"/>
              <a:t>std::</a:t>
            </a:r>
            <a:r>
              <a:rPr lang="en-US" dirty="0" err="1"/>
              <a:t>istream</a:t>
            </a:r>
            <a:r>
              <a:rPr lang="en-US" dirty="0"/>
              <a:t>&amp; in)</a:t>
            </a:r>
          </a:p>
          <a:p>
            <a:pPr marL="971550" lvl="1" indent="-514350">
              <a:buFont typeface="+mj-lt"/>
              <a:buAutoNum type="romanUcPeriod"/>
            </a:pPr>
            <a:r>
              <a:rPr lang="en-US" dirty="0"/>
              <a:t>Expression::pointer </a:t>
            </a:r>
            <a:r>
              <a:rPr lang="en-US" dirty="0" err="1"/>
              <a:t>parse_mul</a:t>
            </a:r>
            <a:r>
              <a:rPr lang="cs-CZ" dirty="0"/>
              <a:t>_</a:t>
            </a:r>
            <a:r>
              <a:rPr lang="cs-CZ" dirty="0" err="1"/>
              <a:t>expression</a:t>
            </a:r>
            <a:r>
              <a:rPr lang="en-US" dirty="0"/>
              <a:t>(std::</a:t>
            </a:r>
            <a:r>
              <a:rPr lang="en-US" dirty="0" err="1"/>
              <a:t>istream</a:t>
            </a:r>
            <a:r>
              <a:rPr lang="en-US" dirty="0"/>
              <a:t>&amp; in)</a:t>
            </a:r>
          </a:p>
          <a:p>
            <a:pPr marL="971550" lvl="1" indent="-514350">
              <a:buFont typeface="+mj-lt"/>
              <a:buAutoNum type="romanUcPeriod"/>
            </a:pPr>
            <a:r>
              <a:rPr lang="en-US" dirty="0"/>
              <a:t>Expression::pointer </a:t>
            </a:r>
            <a:r>
              <a:rPr lang="en-US" dirty="0" err="1"/>
              <a:t>parse_value</a:t>
            </a:r>
            <a:r>
              <a:rPr lang="cs-CZ" dirty="0"/>
              <a:t>_</a:t>
            </a:r>
            <a:r>
              <a:rPr lang="cs-CZ" dirty="0" err="1"/>
              <a:t>expression</a:t>
            </a:r>
            <a:r>
              <a:rPr lang="en-US" dirty="0"/>
              <a:t>(std::</a:t>
            </a:r>
            <a:r>
              <a:rPr lang="en-US" dirty="0" err="1"/>
              <a:t>istream</a:t>
            </a:r>
            <a:r>
              <a:rPr lang="en-US" dirty="0"/>
              <a:t>&amp; in)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Pro jednotlivé typy výrazů si připravíme polymorfní třídy</a:t>
            </a:r>
            <a:br>
              <a:rPr lang="cs-CZ" dirty="0"/>
            </a:br>
            <a:r>
              <a:rPr lang="cs-CZ" dirty="0"/>
              <a:t>(a pomocné make_&lt;typ&gt; funkce ať nemusíme řešit pointery)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(pokračování na dalším slajdu)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71FB04-2ECC-E581-AF9F-C5C97B9B9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554642-D563-BDCA-DB1E-5EEA44B01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4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11046-A19C-7762-9801-A48BA9B17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Ukázka funkce pro </a:t>
            </a:r>
            <a:r>
              <a:rPr lang="cs-CZ" dirty="0" err="1"/>
              <a:t>parse_add_expression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A54A1D-1040-7D09-E54F-FA7BE95B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NPRG041 Programování v C++ - cvičení Jiří Klepl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0BBFDF-8010-D6A2-A9A8-6B7E78EF7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5FE53-DBA0-476E-9933-0667294E04C2}" type="slidenum">
              <a:rPr lang="en-US" smtClean="0"/>
              <a:t>9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6584B0-659D-6507-AB1D-61BB24413172}"/>
              </a:ext>
            </a:extLst>
          </p:cNvPr>
          <p:cNvSpPr txBox="1"/>
          <p:nvPr/>
        </p:nvSpPr>
        <p:spPr>
          <a:xfrm>
            <a:off x="466165" y="2180845"/>
            <a:ext cx="8865605" cy="33384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Expression::pointer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parse_add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istream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&amp;in)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parse_mul_expression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(in);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(in &gt;&gt; std::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&amp;&amp; 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in.peek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==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'+'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||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in.peek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 ==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'-'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op = 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char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in.get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auto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parse_mul_expression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(in);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(op ==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'+'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make_add_expression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(std::move(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),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          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std::move(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}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make_sub_expression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(std::move(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),</a:t>
            </a:r>
            <a:endParaRPr lang="cs-CZ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425"/>
              </a:lnSpc>
            </a:pPr>
            <a:r>
              <a:rPr lang="cs-CZ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              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std::move(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    }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}</a:t>
            </a:r>
          </a:p>
          <a:p>
            <a:pPr>
              <a:lnSpc>
                <a:spcPts val="1425"/>
              </a:lnSpc>
            </a:pPr>
            <a:b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lhs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lnSpc>
                <a:spcPts val="1425"/>
              </a:lnSpc>
            </a:pP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806753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ORIGINALSLIDENUMBER" val="1"/>
  <p:tag name="PPSPLIT_SPLI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ORIGINALSLIDENUMBER" val="2"/>
  <p:tag name="PPSPLIT_SPLIT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Filip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6FFED"/>
        </a:solidFill>
        <a:ln w="25400">
          <a:solidFill>
            <a:srgbClr val="CCE9AD"/>
          </a:solidFill>
        </a:ln>
      </a:spPr>
      <a:bodyPr rtlCol="0" anchor="ctr"/>
      <a:lstStyle>
        <a:defPPr algn="ctr">
          <a:defRPr sz="1600" dirty="0" smtClean="0">
            <a:solidFill>
              <a:srgbClr val="456A1C"/>
            </a:solidFill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rgbClr val="ECF7FE"/>
        </a:solidFill>
        <a:ln w="25400">
          <a:solidFill>
            <a:schemeClr val="accent4">
              <a:lumMod val="60000"/>
              <a:lumOff val="40000"/>
            </a:schemeClr>
          </a:solidFill>
        </a:ln>
      </a:spPr>
      <a:bodyPr wrap="square" rtlCol="0">
        <a:spAutoFit/>
      </a:bodyPr>
      <a:lstStyle>
        <a:defPPr>
          <a:defRPr sz="1300" dirty="0" smtClean="0">
            <a:latin typeface="Consolas" panose="020B0609020204030204" pitchFamily="49" charset="0"/>
            <a:cs typeface="Courier New" pitchFamily="49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ilip.potx" id="{000E9219-D670-4400-B712-7B521C35260B}" vid="{40126A51-81E9-4FC2-9D21-64839CF5A1F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19651D43A62D4C9BACA83636543EED" ma:contentTypeVersion="13" ma:contentTypeDescription="Vytvoří nový dokument" ma:contentTypeScope="" ma:versionID="57f2ab4979a8175793d9d01ded33a7e4">
  <xsd:schema xmlns:xsd="http://www.w3.org/2001/XMLSchema" xmlns:xs="http://www.w3.org/2001/XMLSchema" xmlns:p="http://schemas.microsoft.com/office/2006/metadata/properties" xmlns:ns3="dbab42ee-70ce-43f2-99c0-6385739211e4" xmlns:ns4="f3293c47-cd37-4bf4-8d46-554ed56ab888" targetNamespace="http://schemas.microsoft.com/office/2006/metadata/properties" ma:root="true" ma:fieldsID="6c0573f9d0b1b836c9e5a8a06eff31a6" ns3:_="" ns4:_="">
    <xsd:import namespace="dbab42ee-70ce-43f2-99c0-6385739211e4"/>
    <xsd:import namespace="f3293c47-cd37-4bf4-8d46-554ed56ab88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GenerationTime" minOccurs="0"/>
                <xsd:element ref="ns4:MediaServiceEventHashCode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ab42ee-70ce-43f2-99c0-6385739211e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93c47-cd37-4bf4-8d46-554ed56ab8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3293c47-cd37-4bf4-8d46-554ed56ab88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5CA228-228B-43B2-9A40-A01BC4F683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ab42ee-70ce-43f2-99c0-6385739211e4"/>
    <ds:schemaRef ds:uri="f3293c47-cd37-4bf4-8d46-554ed56ab8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EE8F15-15A0-4BD2-B0F4-2647CF7F9B36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dbab42ee-70ce-43f2-99c0-6385739211e4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f3293c47-cd37-4bf4-8d46-554ed56ab88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F1628D8-B60C-49B3-894E-A80016CD36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1894</TotalTime>
  <Words>2779</Words>
  <Application>Microsoft Office PowerPoint</Application>
  <PresentationFormat>Widescreen</PresentationFormat>
  <Paragraphs>364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Aptos</vt:lpstr>
      <vt:lpstr>Aptos Display</vt:lpstr>
      <vt:lpstr>Arial</vt:lpstr>
      <vt:lpstr>Calibri</vt:lpstr>
      <vt:lpstr>Calibri Light</vt:lpstr>
      <vt:lpstr>Consolas</vt:lpstr>
      <vt:lpstr>Office Theme</vt:lpstr>
      <vt:lpstr>Filip</vt:lpstr>
      <vt:lpstr>NPRG041 – C++</vt:lpstr>
      <vt:lpstr>Agenda</vt:lpstr>
      <vt:lpstr>Přetypovávání</vt:lpstr>
      <vt:lpstr>⚠️ C-Style a functional-style</vt:lpstr>
      <vt:lpstr>static_cast</vt:lpstr>
      <vt:lpstr>dynamic_cast</vt:lpstr>
      <vt:lpstr>const_cast</vt:lpstr>
      <vt:lpstr>Jednoduché parsování výrazů</vt:lpstr>
      <vt:lpstr>Ukázka funkce pro parse_add_expression</vt:lpstr>
      <vt:lpstr>Ukázka funkce pro parse_add_expression</vt:lpstr>
      <vt:lpstr>Ukázka funkce pro parse_add_expression</vt:lpstr>
      <vt:lpstr>Ukázka funkce pro parse_add_expression</vt:lpstr>
      <vt:lpstr>Ukázka pro parse_numeric</vt:lpstr>
      <vt:lpstr>Ukázka pro parse_numeric</vt:lpstr>
      <vt:lpstr>Základní věci na funkcionální programování v C++</vt:lpstr>
      <vt:lpstr>std:variant a std::visit</vt:lpstr>
      <vt:lpstr>Visitor s více argumenty</vt:lpstr>
      <vt:lpstr>std::optional&lt;T&gt;</vt:lpstr>
      <vt:lpstr>std::optional&lt;T&gt;</vt:lpstr>
      <vt:lpstr>std::expected&lt;Value, Error&gt;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Jiří Klepl</dc:creator>
  <cp:lastModifiedBy>Jiří Klepl</cp:lastModifiedBy>
  <cp:revision>18</cp:revision>
  <dcterms:created xsi:type="dcterms:W3CDTF">2024-09-29T12:33:11Z</dcterms:created>
  <dcterms:modified xsi:type="dcterms:W3CDTF">2025-11-20T13:45:02Z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0x010100C719651D43A62D4C9BACA83636543EED</vt:lpwstr>
  </property>
</Properties>
</file>